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4">
  <p:sldMasterIdLst>
    <p:sldMasterId id="2147483660" r:id="rId1"/>
  </p:sldMasterIdLst>
  <p:sldIdLst>
    <p:sldId id="260" r:id="rId2"/>
    <p:sldId id="262" r:id="rId3"/>
    <p:sldId id="263" r:id="rId4"/>
    <p:sldId id="374" r:id="rId5"/>
    <p:sldId id="375" r:id="rId6"/>
    <p:sldId id="376" r:id="rId7"/>
    <p:sldId id="378" r:id="rId8"/>
    <p:sldId id="380" r:id="rId9"/>
    <p:sldId id="388" r:id="rId10"/>
    <p:sldId id="390" r:id="rId11"/>
    <p:sldId id="391" r:id="rId12"/>
    <p:sldId id="404" r:id="rId13"/>
    <p:sldId id="405" r:id="rId14"/>
    <p:sldId id="409" r:id="rId15"/>
    <p:sldId id="413" r:id="rId16"/>
    <p:sldId id="414" r:id="rId17"/>
    <p:sldId id="415" r:id="rId18"/>
    <p:sldId id="416" r:id="rId19"/>
    <p:sldId id="417" r:id="rId20"/>
    <p:sldId id="418" r:id="rId21"/>
    <p:sldId id="419" r:id="rId22"/>
    <p:sldId id="420" r:id="rId23"/>
    <p:sldId id="421" r:id="rId24"/>
    <p:sldId id="422" r:id="rId25"/>
    <p:sldId id="423" r:id="rId26"/>
    <p:sldId id="424" r:id="rId27"/>
    <p:sldId id="425" r:id="rId28"/>
    <p:sldId id="426" r:id="rId29"/>
    <p:sldId id="427" r:id="rId30"/>
    <p:sldId id="428" r:id="rId31"/>
    <p:sldId id="429" r:id="rId32"/>
    <p:sldId id="430" r:id="rId33"/>
    <p:sldId id="433" r:id="rId34"/>
    <p:sldId id="434" r:id="rId35"/>
    <p:sldId id="435" r:id="rId36"/>
    <p:sldId id="436" r:id="rId37"/>
    <p:sldId id="437" r:id="rId38"/>
    <p:sldId id="438" r:id="rId39"/>
    <p:sldId id="439" r:id="rId40"/>
    <p:sldId id="440" r:id="rId41"/>
    <p:sldId id="441" r:id="rId42"/>
    <p:sldId id="442" r:id="rId43"/>
    <p:sldId id="443" r:id="rId44"/>
    <p:sldId id="292" r:id="rId4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C6B5"/>
    <a:srgbClr val="9EB786"/>
    <a:srgbClr val="FFFFCC"/>
    <a:srgbClr val="CC0000"/>
    <a:srgbClr val="33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00" autoAdjust="0"/>
    <p:restoredTop sz="94660"/>
  </p:normalViewPr>
  <p:slideViewPr>
    <p:cSldViewPr>
      <p:cViewPr>
        <p:scale>
          <a:sx n="70" d="100"/>
          <a:sy n="70" d="100"/>
        </p:scale>
        <p:origin x="-156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image" Target="../media/image2.emf"/><Relationship Id="rId4" Type="http://schemas.openxmlformats.org/officeDocument/2006/relationships/oleObject" Target="../embeddings/oleObject1.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Picture 49" descr="LOGO ESPE ORIGINAL copia"/>
          <p:cNvPicPr>
            <a:picLocks noChangeAspect="1" noChangeArrowheads="1"/>
          </p:cNvPicPr>
          <p:nvPr userDrawn="1"/>
        </p:nvPicPr>
        <p:blipFill>
          <a:blip r:embed="rId3" cstate="print"/>
          <a:srcRect/>
          <a:stretch>
            <a:fillRect/>
          </a:stretch>
        </p:blipFill>
        <p:spPr bwMode="auto">
          <a:xfrm>
            <a:off x="107950" y="115888"/>
            <a:ext cx="3313113" cy="887412"/>
          </a:xfrm>
          <a:prstGeom prst="rect">
            <a:avLst/>
          </a:prstGeom>
          <a:noFill/>
          <a:ln w="9525">
            <a:noFill/>
            <a:miter lim="800000"/>
            <a:headEnd/>
            <a:tailEnd/>
          </a:ln>
        </p:spPr>
      </p:pic>
      <p:graphicFrame>
        <p:nvGraphicFramePr>
          <p:cNvPr id="5" name="Object 1"/>
          <p:cNvGraphicFramePr>
            <a:graphicFrameLocks noChangeAspect="1"/>
          </p:cNvGraphicFramePr>
          <p:nvPr/>
        </p:nvGraphicFramePr>
        <p:xfrm>
          <a:off x="0" y="981075"/>
          <a:ext cx="9144000" cy="5616575"/>
        </p:xfrm>
        <a:graphic>
          <a:graphicData uri="http://schemas.openxmlformats.org/presentationml/2006/ole">
            <mc:AlternateContent xmlns:mc="http://schemas.openxmlformats.org/markup-compatibility/2006">
              <mc:Choice xmlns:v="urn:schemas-microsoft-com:vml" Requires="v">
                <p:oleObj spid="_x0000_s17502" name="CorelDRAW" r:id="rId4" imgW="9151920" imgH="5621400" progId="">
                  <p:embed/>
                </p:oleObj>
              </mc:Choice>
              <mc:Fallback>
                <p:oleObj name="CorelDRAW" r:id="rId4" imgW="9151920" imgH="5621400" progId="">
                  <p:embed/>
                  <p:pic>
                    <p:nvPicPr>
                      <p:cNvPr id="0"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981075"/>
                        <a:ext cx="9144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6" name="Picture 48" descr="bannner 2"/>
          <p:cNvPicPr>
            <a:picLocks noChangeAspect="1" noChangeArrowheads="1"/>
          </p:cNvPicPr>
          <p:nvPr userDrawn="1"/>
        </p:nvPicPr>
        <p:blipFill>
          <a:blip r:embed="rId6" cstate="print"/>
          <a:srcRect/>
          <a:stretch>
            <a:fillRect/>
          </a:stretch>
        </p:blipFill>
        <p:spPr bwMode="auto">
          <a:xfrm>
            <a:off x="0" y="5722938"/>
            <a:ext cx="9144000" cy="1135062"/>
          </a:xfrm>
          <a:prstGeom prst="rect">
            <a:avLst/>
          </a:prstGeom>
          <a:noFill/>
          <a:ln w="9525">
            <a:noFill/>
            <a:miter lim="800000"/>
            <a:headEnd/>
            <a:tailEnd/>
          </a:ln>
        </p:spPr>
      </p:pic>
      <p:sp>
        <p:nvSpPr>
          <p:cNvPr id="2" name="1 Título"/>
          <p:cNvSpPr>
            <a:spLocks noGrp="1"/>
          </p:cNvSpPr>
          <p:nvPr>
            <p:ph type="ctrTitle"/>
          </p:nvPr>
        </p:nvSpPr>
        <p:spPr>
          <a:xfrm>
            <a:off x="1228756" y="2130425"/>
            <a:ext cx="7772400" cy="1470025"/>
          </a:xfrm>
        </p:spPr>
        <p:txBody>
          <a:body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2243166"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F5DC344-ED19-4276-B9F9-000BA54B4EA0}" type="datetimeFigureOut">
              <a:rPr lang="es-ES"/>
              <a:pPr>
                <a:defRPr/>
              </a:pPr>
              <a:t>15/05/2013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74AE79A2-D0B3-46AE-93A2-BFE35B1719D7}"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040DB84E-7E3B-4DB0-AD01-672C02B16FB3}" type="datetimeFigureOut">
              <a:rPr lang="es-ES"/>
              <a:pPr>
                <a:defRPr/>
              </a:pPr>
              <a:t>15/05/2013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388655C-5022-45D2-9735-5C2998C033B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pPr>
              <a:defRPr/>
            </a:pPr>
            <a:fld id="{BC505284-CAB8-4B8B-984A-FF288D258223}" type="datetimeFigureOut">
              <a:rPr lang="es-ES"/>
              <a:pPr>
                <a:defRPr/>
              </a:pPr>
              <a:t>15/05/2013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1831366-02A5-4BE8-B357-9A27595761E9}"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15FCF49-A2F2-4634-9882-C6A2F8007AB5}" type="datetimeFigureOut">
              <a:rPr lang="es-ES"/>
              <a:pPr>
                <a:defRPr/>
              </a:pPr>
              <a:t>15/05/2013</a:t>
            </a:fld>
            <a:endParaRPr lang="es-ES"/>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E7090EF-CEB0-44A9-9856-162B79D11393}"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3 Marcador de fecha"/>
          <p:cNvSpPr>
            <a:spLocks noGrp="1"/>
          </p:cNvSpPr>
          <p:nvPr>
            <p:ph type="dt" sz="half" idx="10"/>
          </p:nvPr>
        </p:nvSpPr>
        <p:spPr/>
        <p:txBody>
          <a:bodyPr/>
          <a:lstStyle>
            <a:lvl1pPr>
              <a:defRPr/>
            </a:lvl1pPr>
          </a:lstStyle>
          <a:p>
            <a:pPr>
              <a:defRPr/>
            </a:pPr>
            <a:fld id="{EAB84239-4975-4E82-8422-4F2E2F6607D0}" type="datetimeFigureOut">
              <a:rPr lang="es-ES"/>
              <a:pPr>
                <a:defRPr/>
              </a:pPr>
              <a:t>15/05/2013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67E939A7-C302-4D5C-BB4B-C7337E37FBCE}"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3 Marcador de fecha"/>
          <p:cNvSpPr>
            <a:spLocks noGrp="1"/>
          </p:cNvSpPr>
          <p:nvPr>
            <p:ph type="dt" sz="half" idx="10"/>
          </p:nvPr>
        </p:nvSpPr>
        <p:spPr/>
        <p:txBody>
          <a:bodyPr/>
          <a:lstStyle>
            <a:lvl1pPr>
              <a:defRPr/>
            </a:lvl1pPr>
          </a:lstStyle>
          <a:p>
            <a:pPr>
              <a:defRPr/>
            </a:pPr>
            <a:fld id="{56B1C59D-ED28-4B1A-B1F0-B81814A086D7}" type="datetimeFigureOut">
              <a:rPr lang="es-ES"/>
              <a:pPr>
                <a:defRPr/>
              </a:pPr>
              <a:t>15/05/2013</a:t>
            </a:fld>
            <a:endParaRPr lang="es-ES"/>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40405B05-656F-42BF-AF7F-BBE63BC8E9D0}"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3 Marcador de fecha"/>
          <p:cNvSpPr>
            <a:spLocks noGrp="1"/>
          </p:cNvSpPr>
          <p:nvPr>
            <p:ph type="dt" sz="half" idx="10"/>
          </p:nvPr>
        </p:nvSpPr>
        <p:spPr/>
        <p:txBody>
          <a:bodyPr/>
          <a:lstStyle>
            <a:lvl1pPr>
              <a:defRPr/>
            </a:lvl1pPr>
          </a:lstStyle>
          <a:p>
            <a:pPr>
              <a:defRPr/>
            </a:pPr>
            <a:fld id="{0FD0078A-AEA2-47F7-9790-1D980393C94C}" type="datetimeFigureOut">
              <a:rPr lang="es-ES"/>
              <a:pPr>
                <a:defRPr/>
              </a:pPr>
              <a:t>15/05/2013</a:t>
            </a:fld>
            <a:endParaRPr lang="es-ES"/>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13A6322B-63BC-4A98-88CE-54793B8DDDB0}"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EA0F9B9D-9C93-4627-8ED7-900F3873ED0A}" type="datetimeFigureOut">
              <a:rPr lang="es-ES"/>
              <a:pPr>
                <a:defRPr/>
              </a:pPr>
              <a:t>15/05/2013</a:t>
            </a:fld>
            <a:endParaRPr lang="es-ES"/>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FCECC194-D847-4FD4-928D-C45DD1366E42}"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35FE119-C552-46D3-AF45-9160A91D0ECE}" type="datetimeFigureOut">
              <a:rPr lang="es-ES"/>
              <a:pPr>
                <a:defRPr/>
              </a:pPr>
              <a:t>15/05/2013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59C77720-CA60-48FF-ACA1-D99249B743BF}"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B420A267-0535-42DE-AE85-BE4614B76B4B}" type="datetimeFigureOut">
              <a:rPr lang="es-ES"/>
              <a:pPr>
                <a:defRPr/>
              </a:pPr>
              <a:t>15/05/2013</a:t>
            </a:fld>
            <a:endParaRPr lang="es-ES"/>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D0E70544-CEEF-4809-AC21-6BACDD6DCA89}"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075"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defRPr>
            </a:lvl1pPr>
          </a:lstStyle>
          <a:p>
            <a:pPr>
              <a:defRPr/>
            </a:pPr>
            <a:fld id="{E8745653-416B-4EB3-BB99-D69E2F5DD377}" type="datetimeFigureOut">
              <a:rPr lang="es-ES"/>
              <a:pPr>
                <a:defRPr/>
              </a:pPr>
              <a:t>15/05/2013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defRPr>
            </a:lvl1pPr>
          </a:lstStyle>
          <a:p>
            <a:pPr>
              <a:defRPr/>
            </a:pPr>
            <a:fld id="{C74FEDB1-76E3-4B6E-A158-A5CE428AB27A}" type="slidenum">
              <a:rPr lang="es-ES"/>
              <a:pPr>
                <a:defRPr/>
              </a:pPr>
              <a:t>‹Nº›</a:t>
            </a:fld>
            <a:endParaRPr lang="es-ES"/>
          </a:p>
        </p:txBody>
      </p:sp>
      <p:sp>
        <p:nvSpPr>
          <p:cNvPr id="7" name="Rectangle 20"/>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latin typeface="Arial" charset="0"/>
            </a:endParaRPr>
          </a:p>
        </p:txBody>
      </p:sp>
      <p:sp>
        <p:nvSpPr>
          <p:cNvPr id="8" name="Rectangle 21"/>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pPr>
              <a:defRPr/>
            </a:pPr>
            <a:endParaRPr lang="es-ES">
              <a:latin typeface="Arial" charset="0"/>
            </a:endParaRPr>
          </a:p>
        </p:txBody>
      </p:sp>
      <p:sp>
        <p:nvSpPr>
          <p:cNvPr id="9" name="Line 23"/>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pPr>
              <a:defRPr/>
            </a:pPr>
            <a:endParaRPr lang="es-ES">
              <a:latin typeface="Arial" charset="0"/>
            </a:endParaRPr>
          </a:p>
        </p:txBody>
      </p:sp>
      <p:sp>
        <p:nvSpPr>
          <p:cNvPr id="10" name="Line 24"/>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pPr>
              <a:defRPr/>
            </a:pPr>
            <a:endParaRPr lang="es-ES">
              <a:latin typeface="Arial" charset="0"/>
            </a:endParaRPr>
          </a:p>
        </p:txBody>
      </p:sp>
      <p:pic>
        <p:nvPicPr>
          <p:cNvPr id="3083" name="Picture 26" descr="LOGO ESPE ORIGINAL copia"/>
          <p:cNvPicPr>
            <a:picLocks noChangeAspect="1" noChangeArrowheads="1"/>
          </p:cNvPicPr>
          <p:nvPr userDrawn="1"/>
        </p:nvPicPr>
        <p:blipFill>
          <a:blip r:embed="rId13" cstate="print"/>
          <a:srcRect l="3070"/>
          <a:stretch>
            <a:fillRect/>
          </a:stretch>
        </p:blipFill>
        <p:spPr bwMode="auto">
          <a:xfrm>
            <a:off x="6732588" y="5949950"/>
            <a:ext cx="2305050" cy="6365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5"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ubtítulo"/>
          <p:cNvSpPr txBox="1">
            <a:spLocks/>
          </p:cNvSpPr>
          <p:nvPr/>
        </p:nvSpPr>
        <p:spPr bwMode="auto">
          <a:xfrm>
            <a:off x="1571604" y="928670"/>
            <a:ext cx="6400800" cy="45720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algn="ctr"/>
            <a:r>
              <a:rPr lang="es-ES" sz="1600" b="1" dirty="0" smtClean="0"/>
              <a:t>DEPARTAMENTO DE ENERGÍA Y MECÁNICA</a:t>
            </a:r>
            <a:endParaRPr lang="es-EC" sz="1600" dirty="0" smtClean="0"/>
          </a:p>
          <a:p>
            <a:pPr algn="ctr"/>
            <a:r>
              <a:rPr lang="es-ES" sz="1600" b="1" dirty="0" smtClean="0"/>
              <a:t> </a:t>
            </a:r>
            <a:endParaRPr lang="es-EC" sz="1600" dirty="0" smtClean="0"/>
          </a:p>
          <a:p>
            <a:pPr algn="ctr"/>
            <a:r>
              <a:rPr lang="es-ES" sz="1600" b="1" dirty="0" smtClean="0"/>
              <a:t>Carrera de Ingeniería Mecánica</a:t>
            </a:r>
            <a:endParaRPr lang="es-EC" sz="1600" dirty="0" smtClean="0"/>
          </a:p>
          <a:p>
            <a:pPr algn="ctr"/>
            <a:r>
              <a:rPr lang="es-ES" sz="1600" b="1" dirty="0" smtClean="0"/>
              <a:t> </a:t>
            </a:r>
            <a:endParaRPr lang="es-EC" sz="1600" dirty="0" smtClean="0"/>
          </a:p>
          <a:p>
            <a:pPr algn="ctr"/>
            <a:r>
              <a:rPr lang="es-ES" sz="1600" b="1" dirty="0" smtClean="0"/>
              <a:t>TITULO DEL PROYECTO</a:t>
            </a:r>
            <a:endParaRPr lang="es-EC" sz="1600" dirty="0" smtClean="0"/>
          </a:p>
          <a:p>
            <a:pPr algn="ctr"/>
            <a:r>
              <a:rPr lang="es-ES" sz="1600" b="1" dirty="0" smtClean="0"/>
              <a:t> </a:t>
            </a:r>
            <a:endParaRPr lang="es-EC" sz="1600" dirty="0" smtClean="0"/>
          </a:p>
          <a:p>
            <a:r>
              <a:rPr lang="es-EC" sz="1600" b="1" dirty="0"/>
              <a:t>“IMPLEMENTACION DE LOS REQUISITOS TECNICOS QUE ESTABLECE </a:t>
            </a:r>
            <a:r>
              <a:rPr lang="es-EC" sz="1600" b="1" dirty="0" smtClean="0"/>
              <a:t>LA</a:t>
            </a:r>
            <a:r>
              <a:rPr lang="en-US" sz="1600" dirty="0"/>
              <a:t> </a:t>
            </a:r>
            <a:r>
              <a:rPr lang="es-EC" sz="1600" b="1" dirty="0" smtClean="0"/>
              <a:t>NORMA </a:t>
            </a:r>
            <a:r>
              <a:rPr lang="es-EC" sz="1600" b="1" dirty="0"/>
              <a:t>NTE INEN-ISO/IEC 17 025 CON LA FINALIDAD DE CERTIFICACION </a:t>
            </a:r>
            <a:r>
              <a:rPr lang="es-EC" sz="1600" b="1" dirty="0" smtClean="0"/>
              <a:t>Y</a:t>
            </a:r>
            <a:r>
              <a:rPr lang="en-US" sz="1600" dirty="0"/>
              <a:t> </a:t>
            </a:r>
            <a:r>
              <a:rPr lang="es-EC" sz="1600" b="1" dirty="0" smtClean="0"/>
              <a:t>PRESTACION </a:t>
            </a:r>
            <a:r>
              <a:rPr lang="es-EC" sz="1600" b="1" dirty="0"/>
              <a:t>DE SERVICIOS DE LA BOMBA CALORIMETRICA </a:t>
            </a:r>
            <a:r>
              <a:rPr lang="es-EC" sz="1600" b="1" dirty="0" smtClean="0"/>
              <a:t>ADIABATICA DEL LABORATORIO </a:t>
            </a:r>
            <a:r>
              <a:rPr lang="es-EC" sz="1600" b="1" dirty="0"/>
              <a:t>DE CONVERSION DE ENERGIA ESPE-DECEM”</a:t>
            </a:r>
            <a:endParaRPr lang="en-US" sz="1600" dirty="0"/>
          </a:p>
          <a:p>
            <a:pPr algn="ctr"/>
            <a:r>
              <a:rPr lang="es-ES" sz="1600" dirty="0" smtClean="0"/>
              <a:t> </a:t>
            </a:r>
            <a:endParaRPr lang="es-EC" sz="1600" dirty="0" smtClean="0"/>
          </a:p>
          <a:p>
            <a:pPr algn="ctr"/>
            <a:r>
              <a:rPr lang="es-EC" sz="1600" b="1" dirty="0" smtClean="0"/>
              <a:t>LEONARDO DAVID LUNA UNDA</a:t>
            </a:r>
            <a:endParaRPr lang="es-EC" sz="1600" dirty="0" smtClean="0"/>
          </a:p>
          <a:p>
            <a:pPr algn="ctr"/>
            <a:r>
              <a:rPr lang="es-ES" sz="1600" b="1" dirty="0" smtClean="0"/>
              <a:t> </a:t>
            </a:r>
            <a:endParaRPr lang="es-EC" sz="1600" dirty="0" smtClean="0"/>
          </a:p>
          <a:p>
            <a:pPr algn="ctr"/>
            <a:r>
              <a:rPr lang="es-ES" sz="1600" b="1" dirty="0" smtClean="0"/>
              <a:t>DIRECTOR: ING. </a:t>
            </a:r>
            <a:r>
              <a:rPr lang="es-EC" sz="1600" b="1" dirty="0" smtClean="0"/>
              <a:t>ANGELO VILLAVICENCIO</a:t>
            </a:r>
            <a:endParaRPr lang="es-EC" sz="1600" dirty="0" smtClean="0"/>
          </a:p>
          <a:p>
            <a:pPr algn="ctr"/>
            <a:r>
              <a:rPr lang="es-ES" sz="1600" b="1" dirty="0" smtClean="0"/>
              <a:t>  </a:t>
            </a:r>
            <a:endParaRPr lang="es-EC" sz="1600" dirty="0" smtClean="0"/>
          </a:p>
          <a:p>
            <a:pPr algn="ctr"/>
            <a:r>
              <a:rPr lang="es-ES" sz="1600" b="1" dirty="0" smtClean="0"/>
              <a:t>CODIRECTOR: DR. REINALDO DELGADO</a:t>
            </a:r>
            <a:endParaRPr lang="es-EC" sz="1600" dirty="0" smtClean="0"/>
          </a:p>
          <a:p>
            <a:pPr marL="0" marR="0" lvl="0" indent="0" algn="ctr" defTabSz="914400" rtl="0" eaLnBrk="0" fontAlgn="base" latinLnBrk="0" hangingPunct="0">
              <a:lnSpc>
                <a:spcPct val="100000"/>
              </a:lnSpc>
              <a:spcBef>
                <a:spcPct val="20000"/>
              </a:spcBef>
              <a:spcAft>
                <a:spcPct val="0"/>
              </a:spcAft>
              <a:buClrTx/>
              <a:buSzTx/>
              <a:buFont typeface="Arial" pitchFamily="34" charset="0"/>
              <a:buNone/>
              <a:tabLst/>
              <a:defRPr/>
            </a:pPr>
            <a:endParaRPr kumimoji="0" lang="es-EC" sz="3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395288" y="476250"/>
            <a:ext cx="8229600" cy="4525963"/>
          </a:xfrm>
        </p:spPr>
        <p:txBody>
          <a:bodyPr/>
          <a:lstStyle/>
          <a:p>
            <a:pPr marL="0" indent="0">
              <a:lnSpc>
                <a:spcPct val="150000"/>
              </a:lnSpc>
              <a:buNone/>
            </a:pPr>
            <a:r>
              <a:rPr lang="es-EC" sz="2400" b="1" dirty="0">
                <a:latin typeface="Arial" pitchFamily="34" charset="0"/>
                <a:cs typeface="Arial" pitchFamily="34" charset="0"/>
              </a:rPr>
              <a:t>ASEGURAMIENTO DE LA CALIDAD DE LOS RESULTADOS DE </a:t>
            </a:r>
            <a:r>
              <a:rPr lang="es-EC" sz="2400" b="1" dirty="0" smtClean="0">
                <a:latin typeface="Arial" pitchFamily="34" charset="0"/>
                <a:cs typeface="Arial" pitchFamily="34" charset="0"/>
              </a:rPr>
              <a:t>ENSAYO</a:t>
            </a:r>
          </a:p>
          <a:p>
            <a:pPr marL="0" indent="0">
              <a:lnSpc>
                <a:spcPct val="150000"/>
              </a:lnSpc>
              <a:buNone/>
            </a:pPr>
            <a:r>
              <a:rPr lang="es-EC" sz="1800" dirty="0" smtClean="0">
                <a:latin typeface="Arial" pitchFamily="34" charset="0"/>
                <a:cs typeface="Arial" pitchFamily="34" charset="0"/>
              </a:rPr>
              <a:t>Los </a:t>
            </a:r>
            <a:r>
              <a:rPr lang="es-EC" sz="1800" dirty="0">
                <a:latin typeface="Arial" pitchFamily="34" charset="0"/>
                <a:cs typeface="Arial" pitchFamily="34" charset="0"/>
              </a:rPr>
              <a:t>resultados obtenidos deberán registrarse y a través de un análisis de los mismos pueden detectarse tendencias, para ello en la medida de lo posible se emplearán técnicas estadísticas</a:t>
            </a:r>
            <a:r>
              <a:rPr lang="es-EC" sz="1800" dirty="0" smtClean="0">
                <a:latin typeface="Arial" pitchFamily="34" charset="0"/>
                <a:cs typeface="Arial" pitchFamily="34" charset="0"/>
              </a:rPr>
              <a:t>.</a:t>
            </a:r>
            <a:endParaRPr lang="en-US" dirty="0"/>
          </a:p>
          <a:p>
            <a:pPr marL="0" indent="0">
              <a:lnSpc>
                <a:spcPct val="150000"/>
              </a:lnSpc>
              <a:buNone/>
            </a:pPr>
            <a:r>
              <a:rPr lang="es-EC" sz="2400" b="1" dirty="0">
                <a:latin typeface="Arial" pitchFamily="34" charset="0"/>
                <a:cs typeface="Arial" pitchFamily="34" charset="0"/>
              </a:rPr>
              <a:t>INFORME DE RESULTADOS</a:t>
            </a:r>
            <a:endParaRPr lang="en-US" sz="2400" b="1"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Los resultados de cada ensayo o serie de ensayos realizados en el laboratorio, deben ser informados con exactitud, de manera clara, no ambigua y objetiva. </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Los informes de ensayo  deben tener una identificación clara del laboratorio y del usuario, el objeto del trabajo. Las fechas de los distintos trabajos que se realicen. Las personas que han participado. Las condiciones bajo las cuales se realizaron los trabajos. </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590613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68313" y="476250"/>
            <a:ext cx="8229600" cy="4525963"/>
          </a:xfrm>
        </p:spPr>
        <p:txBody>
          <a:bodyPr/>
          <a:lstStyle/>
          <a:p>
            <a:pPr marL="0" indent="0">
              <a:lnSpc>
                <a:spcPct val="150000"/>
              </a:lnSpc>
              <a:buNone/>
            </a:pPr>
            <a:r>
              <a:rPr lang="en-US" sz="2400" b="1" dirty="0" smtClean="0">
                <a:latin typeface="Arial" pitchFamily="34" charset="0"/>
                <a:cs typeface="Arial" pitchFamily="34" charset="0"/>
              </a:rPr>
              <a:t>PROCESO </a:t>
            </a:r>
            <a:r>
              <a:rPr lang="en-US" sz="2400" b="1" dirty="0">
                <a:latin typeface="Arial" pitchFamily="34" charset="0"/>
                <a:cs typeface="Arial" pitchFamily="34" charset="0"/>
              </a:rPr>
              <a:t>ADMINISTRATIVO</a:t>
            </a:r>
          </a:p>
          <a:p>
            <a:pPr marL="0" lvl="0" indent="0">
              <a:lnSpc>
                <a:spcPct val="150000"/>
              </a:lnSpc>
              <a:buNone/>
            </a:pPr>
            <a:r>
              <a:rPr lang="es-EC" sz="1800" dirty="0" smtClean="0">
                <a:latin typeface="Arial" pitchFamily="34" charset="0"/>
                <a:cs typeface="Arial" pitchFamily="34" charset="0"/>
              </a:rPr>
              <a:t>Organización</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Sistema </a:t>
            </a:r>
            <a:r>
              <a:rPr lang="es-EC" sz="1800" dirty="0">
                <a:latin typeface="Arial" pitchFamily="34" charset="0"/>
                <a:cs typeface="Arial" pitchFamily="34" charset="0"/>
              </a:rPr>
              <a:t>de Gestión de la </a:t>
            </a:r>
            <a:r>
              <a:rPr lang="es-EC" sz="1800" dirty="0" smtClean="0">
                <a:latin typeface="Arial" pitchFamily="34" charset="0"/>
                <a:cs typeface="Arial" pitchFamily="34" charset="0"/>
              </a:rPr>
              <a:t>Calidad.</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Control </a:t>
            </a:r>
            <a:r>
              <a:rPr lang="es-EC" sz="1800" dirty="0">
                <a:latin typeface="Arial" pitchFamily="34" charset="0"/>
                <a:cs typeface="Arial" pitchFamily="34" charset="0"/>
              </a:rPr>
              <a:t>de los Documentos</a:t>
            </a:r>
            <a:endParaRPr lang="en-US" sz="1800" dirty="0">
              <a:latin typeface="Arial" pitchFamily="34" charset="0"/>
              <a:cs typeface="Arial" pitchFamily="34" charset="0"/>
            </a:endParaRPr>
          </a:p>
          <a:p>
            <a:pPr marL="0" lvl="0" indent="0">
              <a:lnSpc>
                <a:spcPct val="150000"/>
              </a:lnSpc>
              <a:buNone/>
            </a:pPr>
            <a:r>
              <a:rPr lang="es-EC" sz="1800" dirty="0">
                <a:latin typeface="Arial" pitchFamily="34" charset="0"/>
                <a:cs typeface="Arial" pitchFamily="34" charset="0"/>
              </a:rPr>
              <a:t>Adquisición de servicios y </a:t>
            </a:r>
            <a:r>
              <a:rPr lang="es-EC" sz="1800" dirty="0" smtClean="0">
                <a:latin typeface="Arial" pitchFamily="34" charset="0"/>
                <a:cs typeface="Arial" pitchFamily="34" charset="0"/>
              </a:rPr>
              <a:t>suministros</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Servicio </a:t>
            </a:r>
            <a:r>
              <a:rPr lang="es-EC" sz="1800" dirty="0">
                <a:latin typeface="Arial" pitchFamily="34" charset="0"/>
                <a:cs typeface="Arial" pitchFamily="34" charset="0"/>
              </a:rPr>
              <a:t>al </a:t>
            </a:r>
            <a:r>
              <a:rPr lang="es-EC" sz="1800" dirty="0" smtClean="0">
                <a:latin typeface="Arial" pitchFamily="34" charset="0"/>
                <a:cs typeface="Arial" pitchFamily="34" charset="0"/>
              </a:rPr>
              <a:t>Cliente</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Reclamos</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Control </a:t>
            </a:r>
            <a:r>
              <a:rPr lang="es-EC" sz="1800" dirty="0">
                <a:latin typeface="Arial" pitchFamily="34" charset="0"/>
                <a:cs typeface="Arial" pitchFamily="34" charset="0"/>
              </a:rPr>
              <a:t>de Trabajos de Ensayo </a:t>
            </a:r>
            <a:r>
              <a:rPr lang="es-EC" sz="1800" dirty="0" smtClean="0">
                <a:latin typeface="Arial" pitchFamily="34" charset="0"/>
                <a:cs typeface="Arial" pitchFamily="34" charset="0"/>
              </a:rPr>
              <a:t>No-Conforme</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Acciones Correctivas </a:t>
            </a:r>
            <a:r>
              <a:rPr lang="en-US" sz="1800" dirty="0" smtClean="0">
                <a:latin typeface="Arial" pitchFamily="34" charset="0"/>
                <a:cs typeface="Arial" pitchFamily="34" charset="0"/>
              </a:rPr>
              <a:t>- </a:t>
            </a:r>
            <a:r>
              <a:rPr lang="es-EC" sz="1800" dirty="0" smtClean="0">
                <a:latin typeface="Arial" pitchFamily="34" charset="0"/>
                <a:cs typeface="Arial" pitchFamily="34" charset="0"/>
              </a:rPr>
              <a:t>Acciones Preventivas</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Control </a:t>
            </a:r>
            <a:r>
              <a:rPr lang="es-EC" sz="1800" dirty="0">
                <a:latin typeface="Arial" pitchFamily="34" charset="0"/>
                <a:cs typeface="Arial" pitchFamily="34" charset="0"/>
              </a:rPr>
              <a:t>de </a:t>
            </a:r>
            <a:r>
              <a:rPr lang="es-EC" sz="1800" dirty="0" smtClean="0">
                <a:latin typeface="Arial" pitchFamily="34" charset="0"/>
                <a:cs typeface="Arial" pitchFamily="34" charset="0"/>
              </a:rPr>
              <a:t>Registros</a:t>
            </a:r>
            <a:r>
              <a:rPr lang="en-US" sz="1800" dirty="0" smtClean="0">
                <a:latin typeface="Arial" pitchFamily="34" charset="0"/>
                <a:cs typeface="Arial" pitchFamily="34" charset="0"/>
              </a:rPr>
              <a:t> - </a:t>
            </a:r>
            <a:r>
              <a:rPr lang="es-EC" sz="1800" dirty="0" smtClean="0">
                <a:latin typeface="Arial" pitchFamily="34" charset="0"/>
                <a:cs typeface="Arial" pitchFamily="34" charset="0"/>
              </a:rPr>
              <a:t>Revisión </a:t>
            </a:r>
            <a:r>
              <a:rPr lang="es-EC" sz="1800" dirty="0">
                <a:latin typeface="Arial" pitchFamily="34" charset="0"/>
                <a:cs typeface="Arial" pitchFamily="34" charset="0"/>
              </a:rPr>
              <a:t>por la Dirección</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a:p>
            <a:endParaRPr lang="en-US" sz="1800" dirty="0">
              <a:latin typeface="Arial" pitchFamily="34" charset="0"/>
              <a:cs typeface="Arial" pitchFamily="34" charset="0"/>
            </a:endParaRPr>
          </a:p>
        </p:txBody>
      </p:sp>
    </p:spTree>
    <p:extLst>
      <p:ext uri="{BB962C8B-B14F-4D97-AF65-F5344CB8AC3E}">
        <p14:creationId xmlns:p14="http://schemas.microsoft.com/office/powerpoint/2010/main" val="244249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68313" y="620713"/>
            <a:ext cx="8229600" cy="4525962"/>
          </a:xfrm>
        </p:spPr>
        <p:txBody>
          <a:bodyPr/>
          <a:lstStyle/>
          <a:p>
            <a:pPr marL="0" indent="0">
              <a:buNone/>
            </a:pPr>
            <a:endParaRPr lang="es-EC" sz="2400" b="1" dirty="0" smtClean="0">
              <a:latin typeface="Arial" pitchFamily="34" charset="0"/>
              <a:cs typeface="Arial" pitchFamily="34" charset="0"/>
            </a:endParaRPr>
          </a:p>
          <a:p>
            <a:pPr marL="0" indent="0">
              <a:buNone/>
            </a:pPr>
            <a:r>
              <a:rPr lang="es-EC" sz="2400" b="1" dirty="0" smtClean="0">
                <a:latin typeface="Arial" pitchFamily="34" charset="0"/>
                <a:cs typeface="Arial" pitchFamily="34" charset="0"/>
              </a:rPr>
              <a:t>PARÁMETROS </a:t>
            </a:r>
            <a:r>
              <a:rPr lang="es-EC" sz="2400" b="1" dirty="0">
                <a:latin typeface="Arial" pitchFamily="34" charset="0"/>
                <a:cs typeface="Arial" pitchFamily="34" charset="0"/>
              </a:rPr>
              <a:t>DE FUNCIONAMIENTO</a:t>
            </a:r>
            <a:endParaRPr lang="en-US" sz="2400" b="1"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Una bomba  calorimétrica es un recipiente de paredes metálicas resistentes, que se puede cerrar herméticamente, y donde se introduce una muestra de masa conocida de la sustancia, mezclada con oxígeno a una presión de varias atmósferas, después de eliminar el aire, para garantizar la total combustión de la muestra. La bomba va instalada en un calorímetro de agua, perfectamente termostático, y la combustión se inicia mediante ignición con un conductor eléctrico en cortocircuito. El calor desprendido se mide por la elevación de la temperatura del agua del calorímetro, tras realizar los ajustes necesarios para relacionar esta variación de temperatura con el calor desprendido en el  proceso.</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7363616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1 Título"/>
              <p:cNvSpPr>
                <a:spLocks noGrp="1"/>
              </p:cNvSpPr>
              <p:nvPr>
                <p:ph idx="1"/>
              </p:nvPr>
            </p:nvSpPr>
            <p:spPr>
              <a:xfrm>
                <a:off x="468313" y="549275"/>
                <a:ext cx="8229600" cy="4525963"/>
              </a:xfrm>
            </p:spPr>
            <p:txBody>
              <a:bodyPr/>
              <a:lstStyle/>
              <a:p>
                <a:pPr marL="0" indent="0">
                  <a:buNone/>
                </a:pPr>
                <a:endParaRPr lang="es-MX" sz="1800" dirty="0" smtClean="0">
                  <a:latin typeface="Arial" pitchFamily="34" charset="0"/>
                  <a:cs typeface="Arial" pitchFamily="34" charset="0"/>
                </a:endParaRPr>
              </a:p>
              <a:p>
                <a:pPr marL="0" indent="0">
                  <a:buNone/>
                </a:pPr>
                <a:r>
                  <a:rPr lang="es-MX" sz="1800" dirty="0" smtClean="0">
                    <a:latin typeface="Arial" pitchFamily="34" charset="0"/>
                    <a:cs typeface="Arial" pitchFamily="34" charset="0"/>
                  </a:rPr>
                  <a:t>El valor calorífico se  calcula mediante la fórmula:</a:t>
                </a:r>
              </a:p>
              <a:p>
                <a:pPr marL="0" indent="0">
                  <a:buNone/>
                </a:pPr>
                <a:endParaRPr lang="es-MX" dirty="0" smtClean="0"/>
              </a:p>
              <a:p>
                <a:pPr marL="0" indent="0">
                  <a:buNone/>
                </a:pPr>
                <a14:m>
                  <m:oMathPara xmlns:m="http://schemas.openxmlformats.org/officeDocument/2006/math">
                    <m:oMathParaPr>
                      <m:jc m:val="centerGroup"/>
                    </m:oMathParaPr>
                    <m:oMath xmlns:m="http://schemas.openxmlformats.org/officeDocument/2006/math">
                      <m:r>
                        <a:rPr lang="es-EC" sz="1800" b="0" i="1" smtClean="0">
                          <a:latin typeface="Cambria Math"/>
                        </a:rPr>
                        <m:t>𝐶</m:t>
                      </m:r>
                      <m:r>
                        <a:rPr lang="en-US" sz="1800" i="1">
                          <a:latin typeface="Cambria Math"/>
                        </a:rPr>
                        <m:t>𝑎𝑙𝑜𝑟</m:t>
                      </m:r>
                      <m:r>
                        <a:rPr lang="en-US" sz="1800" i="1">
                          <a:latin typeface="Cambria Math"/>
                        </a:rPr>
                        <m:t> </m:t>
                      </m:r>
                      <m:r>
                        <a:rPr lang="en-US" sz="1800" i="1">
                          <a:latin typeface="Cambria Math"/>
                        </a:rPr>
                        <m:t>𝐶𝑎𝑙</m:t>
                      </m:r>
                      <m:r>
                        <a:rPr lang="es-MX" sz="1800" i="1">
                          <a:latin typeface="Cambria Math"/>
                        </a:rPr>
                        <m:t>ó</m:t>
                      </m:r>
                      <m:r>
                        <a:rPr lang="en-US" sz="1800" i="1">
                          <a:latin typeface="Cambria Math"/>
                        </a:rPr>
                        <m:t>𝑟𝑖𝑐𝑜</m:t>
                      </m:r>
                      <m:r>
                        <a:rPr lang="en-US" sz="1800" i="1">
                          <a:latin typeface="Cambria Math"/>
                        </a:rPr>
                        <m:t> </m:t>
                      </m:r>
                      <m:r>
                        <a:rPr lang="en-US" sz="1800" i="1">
                          <a:latin typeface="Cambria Math"/>
                        </a:rPr>
                        <m:t>𝑑𝑒</m:t>
                      </m:r>
                      <m:r>
                        <a:rPr lang="en-US" sz="1800" i="1">
                          <a:latin typeface="Cambria Math"/>
                        </a:rPr>
                        <m:t> </m:t>
                      </m:r>
                      <m:r>
                        <a:rPr lang="en-US" sz="1800" i="1">
                          <a:latin typeface="Cambria Math"/>
                        </a:rPr>
                        <m:t>𝑙𝑎</m:t>
                      </m:r>
                      <m:r>
                        <a:rPr lang="en-US" sz="1800" i="1">
                          <a:latin typeface="Cambria Math"/>
                        </a:rPr>
                        <m:t> </m:t>
                      </m:r>
                      <m:r>
                        <a:rPr lang="en-US" sz="1800" i="1">
                          <a:latin typeface="Cambria Math"/>
                        </a:rPr>
                        <m:t>𝑀𝑢𝑒𝑠𝑡𝑟𝑎</m:t>
                      </m:r>
                      <m:r>
                        <a:rPr lang="es-MX" sz="1800" i="1">
                          <a:latin typeface="Cambria Math"/>
                        </a:rPr>
                        <m:t>=</m:t>
                      </m:r>
                      <m:f>
                        <m:fPr>
                          <m:ctrlPr>
                            <a:rPr lang="en-US" sz="1800" i="1">
                              <a:latin typeface="Cambria Math"/>
                            </a:rPr>
                          </m:ctrlPr>
                        </m:fPr>
                        <m:num>
                          <m:r>
                            <a:rPr lang="en-US" sz="1800" i="1">
                              <a:latin typeface="Cambria Math"/>
                            </a:rPr>
                            <m:t>𝐸𝑛𝑒𝑟𝑔</m:t>
                          </m:r>
                          <m:r>
                            <a:rPr lang="es-MX" sz="1800" i="1">
                              <a:latin typeface="Cambria Math"/>
                            </a:rPr>
                            <m:t>í</m:t>
                          </m:r>
                          <m:r>
                            <a:rPr lang="en-US" sz="1800" i="1">
                              <a:latin typeface="Cambria Math"/>
                            </a:rPr>
                            <m:t>𝑎</m:t>
                          </m:r>
                          <m:r>
                            <a:rPr lang="en-US" sz="1800" i="1">
                              <a:latin typeface="Cambria Math"/>
                            </a:rPr>
                            <m:t> </m:t>
                          </m:r>
                          <m:r>
                            <a:rPr lang="en-US" sz="1800" i="1">
                              <a:latin typeface="Cambria Math"/>
                            </a:rPr>
                            <m:t>𝑇𝑜𝑡𝑎𝑙</m:t>
                          </m:r>
                          <m:r>
                            <a:rPr lang="en-US" sz="1800" i="1">
                              <a:latin typeface="Cambria Math"/>
                            </a:rPr>
                            <m:t> </m:t>
                          </m:r>
                          <m:r>
                            <a:rPr lang="en-US" sz="1800" i="1">
                              <a:latin typeface="Cambria Math"/>
                            </a:rPr>
                            <m:t>𝐿𝑖𝑏𝑒𝑟𝑎𝑑𝑎</m:t>
                          </m:r>
                        </m:num>
                        <m:den>
                          <m:r>
                            <a:rPr lang="en-US" sz="1800" i="1">
                              <a:latin typeface="Cambria Math"/>
                            </a:rPr>
                            <m:t>𝑃𝑒𝑠𝑜</m:t>
                          </m:r>
                          <m:r>
                            <a:rPr lang="en-US" sz="1800" i="1">
                              <a:latin typeface="Cambria Math"/>
                            </a:rPr>
                            <m:t> </m:t>
                          </m:r>
                          <m:r>
                            <a:rPr lang="en-US" sz="1800" i="1">
                              <a:latin typeface="Cambria Math"/>
                            </a:rPr>
                            <m:t>𝑑𝑒𝑙</m:t>
                          </m:r>
                          <m:r>
                            <a:rPr lang="en-US" sz="1800" i="1">
                              <a:latin typeface="Cambria Math"/>
                            </a:rPr>
                            <m:t> </m:t>
                          </m:r>
                          <m:r>
                            <a:rPr lang="en-US" sz="1800" i="1">
                              <a:latin typeface="Cambria Math"/>
                            </a:rPr>
                            <m:t>𝐶𝑜𝑚𝑏𝑢𝑠𝑡𝑖𝑏𝑙𝑒</m:t>
                          </m:r>
                        </m:den>
                      </m:f>
                    </m:oMath>
                  </m:oMathPara>
                </a14:m>
                <a:endParaRPr lang="en-US" sz="1800" dirty="0" smtClean="0">
                  <a:latin typeface="Arial" pitchFamily="34" charset="0"/>
                  <a:cs typeface="Arial" pitchFamily="34" charset="0"/>
                </a:endParaRPr>
              </a:p>
              <a:p>
                <a:pPr marL="0" indent="0">
                  <a:buNone/>
                </a:pPr>
                <a:endParaRPr lang="es-EC" sz="1800" dirty="0" smtClean="0"/>
              </a:p>
              <a:p>
                <a:pPr marL="0" indent="0">
                  <a:buNone/>
                </a:pPr>
                <a:r>
                  <a:rPr lang="es-EC" sz="1800" dirty="0" smtClean="0">
                    <a:latin typeface="Arial" pitchFamily="34" charset="0"/>
                    <a:cs typeface="Arial" pitchFamily="34" charset="0"/>
                  </a:rPr>
                  <a:t>En </a:t>
                </a:r>
                <a:r>
                  <a:rPr lang="es-EC" sz="1800" dirty="0">
                    <a:latin typeface="Arial" pitchFamily="34" charset="0"/>
                    <a:cs typeface="Arial" pitchFamily="34" charset="0"/>
                  </a:rPr>
                  <a:t>donde</a:t>
                </a:r>
                <a:r>
                  <a:rPr lang="es-EC" sz="1800" dirty="0" smtClean="0">
                    <a:latin typeface="Arial" pitchFamily="34" charset="0"/>
                    <a:cs typeface="Arial" pitchFamily="34" charset="0"/>
                  </a:rPr>
                  <a:t>:</a:t>
                </a:r>
              </a:p>
              <a:p>
                <a:pPr marL="0" indent="0">
                  <a:buNone/>
                </a:pPr>
                <a:endParaRPr lang="es-EC" sz="1800" dirty="0" smtClean="0"/>
              </a:p>
              <a:p>
                <a:pPr marL="0" indent="0">
                  <a:buNone/>
                </a:pPr>
                <a14:m>
                  <m:oMathPara xmlns:m="http://schemas.openxmlformats.org/officeDocument/2006/math">
                    <m:oMathParaPr>
                      <m:jc m:val="centerGroup"/>
                    </m:oMathParaPr>
                    <m:oMath xmlns:m="http://schemas.openxmlformats.org/officeDocument/2006/math">
                      <m:r>
                        <a:rPr lang="en-US" sz="1600" i="1">
                          <a:latin typeface="Cambria Math"/>
                        </a:rPr>
                        <m:t>𝐸𝑛𝑒𝑟</m:t>
                      </m:r>
                      <m:r>
                        <a:rPr lang="en-US" sz="1600" i="1">
                          <a:latin typeface="Cambria Math"/>
                        </a:rPr>
                        <m:t>𝒈</m:t>
                      </m:r>
                      <m:r>
                        <a:rPr lang="es-EC" sz="1600" i="1">
                          <a:latin typeface="Cambria Math"/>
                        </a:rPr>
                        <m:t>í</m:t>
                      </m:r>
                      <m:r>
                        <a:rPr lang="en-US" sz="1600" i="1">
                          <a:latin typeface="Cambria Math"/>
                        </a:rPr>
                        <m:t>𝑎</m:t>
                      </m:r>
                      <m:r>
                        <a:rPr lang="en-US" sz="1600" i="1">
                          <a:latin typeface="Cambria Math"/>
                        </a:rPr>
                        <m:t> </m:t>
                      </m:r>
                      <m:r>
                        <a:rPr lang="en-US" sz="1600" i="1">
                          <a:latin typeface="Cambria Math"/>
                        </a:rPr>
                        <m:t>𝑇𝑜𝑡𝑎𝑙</m:t>
                      </m:r>
                      <m:r>
                        <a:rPr lang="en-US" sz="1600" i="1">
                          <a:latin typeface="Cambria Math"/>
                        </a:rPr>
                        <m:t> </m:t>
                      </m:r>
                      <m:r>
                        <a:rPr lang="en-US" sz="1600" i="1">
                          <a:latin typeface="Cambria Math"/>
                        </a:rPr>
                        <m:t>𝐿𝑖𝑏𝑒𝑟𝑎𝑑𝑎</m:t>
                      </m:r>
                      <m:r>
                        <a:rPr lang="es-EC" sz="1600" i="1">
                          <a:latin typeface="Cambria Math"/>
                        </a:rPr>
                        <m:t>=</m:t>
                      </m:r>
                      <m:r>
                        <a:rPr lang="en-US" sz="1600" i="1">
                          <a:latin typeface="Cambria Math"/>
                        </a:rPr>
                        <m:t>𝐸𝑙𝑒𝑣𝑎𝑐𝑖</m:t>
                      </m:r>
                      <m:r>
                        <a:rPr lang="es-EC" sz="1600" i="1">
                          <a:latin typeface="Cambria Math"/>
                        </a:rPr>
                        <m:t>ó</m:t>
                      </m:r>
                      <m:r>
                        <a:rPr lang="en-US" sz="1600" i="1">
                          <a:latin typeface="Cambria Math"/>
                        </a:rPr>
                        <m:t>𝑛</m:t>
                      </m:r>
                      <m:r>
                        <a:rPr lang="en-US" sz="1600" i="1">
                          <a:latin typeface="Cambria Math"/>
                        </a:rPr>
                        <m:t> </m:t>
                      </m:r>
                      <m:r>
                        <a:rPr lang="en-US" sz="1600" i="1">
                          <a:latin typeface="Cambria Math"/>
                        </a:rPr>
                        <m:t>𝑑𝑒</m:t>
                      </m:r>
                      <m:r>
                        <a:rPr lang="en-US" sz="1600" i="1">
                          <a:latin typeface="Cambria Math"/>
                        </a:rPr>
                        <m:t> </m:t>
                      </m:r>
                      <m:r>
                        <a:rPr lang="en-US" sz="1600" i="1">
                          <a:latin typeface="Cambria Math"/>
                        </a:rPr>
                        <m:t>𝑇</m:t>
                      </m:r>
                      <m:r>
                        <a:rPr lang="es-EC" sz="1600" i="1">
                          <a:latin typeface="Cambria Math"/>
                        </a:rPr>
                        <m:t>∗</m:t>
                      </m:r>
                      <m:r>
                        <a:rPr lang="en-US" sz="1600" i="1">
                          <a:latin typeface="Cambria Math"/>
                        </a:rPr>
                        <m:t>𝐶𝑎𝑝𝑎𝑠𝑖𝑑𝑎𝑑</m:t>
                      </m:r>
                      <m:r>
                        <a:rPr lang="es-EC" sz="1600" i="1">
                          <a:latin typeface="Cambria Math"/>
                        </a:rPr>
                        <m:t>  </m:t>
                      </m:r>
                      <m:r>
                        <a:rPr lang="en-US" sz="1600" i="1">
                          <a:latin typeface="Cambria Math"/>
                        </a:rPr>
                        <m:t>𝐶𝑎𝑙</m:t>
                      </m:r>
                      <m:r>
                        <a:rPr lang="es-EC" sz="1600" i="1">
                          <a:latin typeface="Cambria Math"/>
                        </a:rPr>
                        <m:t>ó</m:t>
                      </m:r>
                      <m:r>
                        <a:rPr lang="en-US" sz="1600" i="1">
                          <a:latin typeface="Cambria Math"/>
                        </a:rPr>
                        <m:t>𝑟𝑖𝑐𝑎</m:t>
                      </m:r>
                      <m:r>
                        <a:rPr lang="en-US" sz="1600" i="1">
                          <a:latin typeface="Cambria Math"/>
                        </a:rPr>
                        <m:t> </m:t>
                      </m:r>
                      <m:r>
                        <a:rPr lang="en-US" sz="1600" i="1">
                          <a:latin typeface="Cambria Math"/>
                        </a:rPr>
                        <m:t>𝑡𝑜𝑡𝑎𝑙</m:t>
                      </m:r>
                      <m:r>
                        <a:rPr lang="en-US" sz="1600" i="1">
                          <a:latin typeface="Cambria Math"/>
                        </a:rPr>
                        <m:t> </m:t>
                      </m:r>
                      <m:r>
                        <a:rPr lang="en-US" sz="1600" i="1">
                          <a:latin typeface="Cambria Math"/>
                        </a:rPr>
                        <m:t>𝑑𝑒𝑙</m:t>
                      </m:r>
                      <m:r>
                        <a:rPr lang="en-US" sz="1600" i="1">
                          <a:latin typeface="Cambria Math"/>
                        </a:rPr>
                        <m:t> </m:t>
                      </m:r>
                      <m:r>
                        <a:rPr lang="en-US" sz="1600" i="1">
                          <a:latin typeface="Cambria Math"/>
                        </a:rPr>
                        <m:t>𝑎𝑝𝑎𝑟𝑎𝑡𝑜</m:t>
                      </m:r>
                      <m:r>
                        <a:rPr lang="es-EC" sz="1600" i="1">
                          <a:latin typeface="Cambria Math"/>
                        </a:rPr>
                        <m:t> </m:t>
                      </m:r>
                    </m:oMath>
                  </m:oMathPara>
                </a14:m>
                <a:endParaRPr lang="en-US" sz="1600" dirty="0" smtClean="0">
                  <a:latin typeface="Arial" pitchFamily="34" charset="0"/>
                  <a:cs typeface="Arial" pitchFamily="34" charset="0"/>
                </a:endParaRPr>
              </a:p>
              <a:p>
                <a:pPr marL="0" indent="0">
                  <a:buNone/>
                </a:pPr>
                <a:endParaRPr lang="es-EC" sz="1600" dirty="0">
                  <a:latin typeface="Arial" pitchFamily="34" charset="0"/>
                  <a:cs typeface="Arial" pitchFamily="34" charset="0"/>
                </a:endParaRPr>
              </a:p>
              <a:p>
                <a:pPr marL="0" indent="0">
                  <a:buNone/>
                </a:pPr>
                <a:r>
                  <a:rPr lang="en-US" sz="1800" dirty="0" smtClean="0">
                    <a:latin typeface="Arial" pitchFamily="34" charset="0"/>
                    <a:cs typeface="Arial" pitchFamily="34" charset="0"/>
                  </a:rPr>
                  <a:t>C</a:t>
                </a:r>
                <a14:m>
                  <m:oMath xmlns:m="http://schemas.openxmlformats.org/officeDocument/2006/math">
                    <m:r>
                      <a:rPr lang="en-US" sz="2000" i="1">
                        <a:latin typeface="Cambria Math"/>
                      </a:rPr>
                      <m:t>𝑎𝑝𝑎𝑠𝑖𝑑𝑎𝑑</m:t>
                    </m:r>
                    <m:r>
                      <a:rPr lang="es-EC" sz="2000" i="1">
                        <a:latin typeface="Cambria Math"/>
                      </a:rPr>
                      <m:t>  </m:t>
                    </m:r>
                    <m:r>
                      <a:rPr lang="en-US" sz="2000" i="1">
                        <a:latin typeface="Cambria Math"/>
                      </a:rPr>
                      <m:t>𝐶𝑎𝑙</m:t>
                    </m:r>
                    <m:r>
                      <a:rPr lang="es-EC" sz="2000" i="1">
                        <a:latin typeface="Cambria Math"/>
                      </a:rPr>
                      <m:t>ó</m:t>
                    </m:r>
                    <m:r>
                      <a:rPr lang="en-US" sz="2000" i="1">
                        <a:latin typeface="Cambria Math"/>
                      </a:rPr>
                      <m:t>𝑟𝑖𝑐𝑎</m:t>
                    </m:r>
                    <m:r>
                      <a:rPr lang="en-US" sz="2000" i="1">
                        <a:latin typeface="Cambria Math"/>
                      </a:rPr>
                      <m:t> </m:t>
                    </m:r>
                    <m:r>
                      <a:rPr lang="en-US" sz="2000" i="1">
                        <a:latin typeface="Cambria Math"/>
                      </a:rPr>
                      <m:t>𝑡𝑜𝑡𝑎𝑙</m:t>
                    </m:r>
                    <m:r>
                      <a:rPr lang="en-US" sz="2000" i="1">
                        <a:latin typeface="Cambria Math"/>
                      </a:rPr>
                      <m:t> </m:t>
                    </m:r>
                    <m:r>
                      <a:rPr lang="en-US" sz="2000" i="1">
                        <a:latin typeface="Cambria Math"/>
                      </a:rPr>
                      <m:t>𝑑𝑒𝑙</m:t>
                    </m:r>
                    <m:r>
                      <a:rPr lang="en-US" sz="2000" i="1">
                        <a:latin typeface="Cambria Math"/>
                      </a:rPr>
                      <m:t> </m:t>
                    </m:r>
                    <m:r>
                      <a:rPr lang="en-US" sz="2000" i="1">
                        <a:latin typeface="Cambria Math"/>
                      </a:rPr>
                      <m:t>𝑎𝑝𝑎𝑟𝑎𝑡𝑜</m:t>
                    </m:r>
                    <m:r>
                      <a:rPr lang="es-EC" sz="2000" i="1">
                        <a:latin typeface="Cambria Math"/>
                      </a:rPr>
                      <m:t>=</m:t>
                    </m:r>
                    <m:f>
                      <m:fPr>
                        <m:ctrlPr>
                          <a:rPr lang="en-US" sz="2000" i="1">
                            <a:latin typeface="Cambria Math"/>
                          </a:rPr>
                        </m:ctrlPr>
                      </m:fPr>
                      <m:num>
                        <m:r>
                          <a:rPr lang="en-US" sz="2000" i="1">
                            <a:latin typeface="Cambria Math"/>
                          </a:rPr>
                          <m:t>𝑉𝑎𝑙𝑜𝑟</m:t>
                        </m:r>
                        <m:r>
                          <a:rPr lang="en-US" sz="2000" i="1">
                            <a:latin typeface="Cambria Math"/>
                          </a:rPr>
                          <m:t> </m:t>
                        </m:r>
                        <m:r>
                          <a:rPr lang="en-US" sz="2000" i="1">
                            <a:latin typeface="Cambria Math"/>
                          </a:rPr>
                          <m:t>𝐶𝑎𝑙</m:t>
                        </m:r>
                        <m:r>
                          <a:rPr lang="es-EC" sz="2000" i="1">
                            <a:latin typeface="Cambria Math"/>
                          </a:rPr>
                          <m:t>ó</m:t>
                        </m:r>
                        <m:r>
                          <a:rPr lang="en-US" sz="2000" i="1">
                            <a:latin typeface="Cambria Math"/>
                          </a:rPr>
                          <m:t>𝑟𝑖𝑐𝑜</m:t>
                        </m:r>
                        <m:r>
                          <a:rPr lang="en-US" sz="2000" i="1">
                            <a:latin typeface="Cambria Math"/>
                          </a:rPr>
                          <m:t> </m:t>
                        </m:r>
                        <m:r>
                          <a:rPr lang="en-US" sz="2000" i="1">
                            <a:latin typeface="Cambria Math"/>
                          </a:rPr>
                          <m:t>𝑑𝑒𝑙</m:t>
                        </m:r>
                        <m:r>
                          <a:rPr lang="en-US" sz="2000" i="1">
                            <a:latin typeface="Cambria Math"/>
                          </a:rPr>
                          <m:t> </m:t>
                        </m:r>
                        <m:r>
                          <a:rPr lang="en-US" sz="2000" i="1">
                            <a:latin typeface="Cambria Math"/>
                          </a:rPr>
                          <m:t>𝐴𝑐𝑖𝑑𝑜</m:t>
                        </m:r>
                        <m:r>
                          <a:rPr lang="en-US" sz="2000" i="1">
                            <a:latin typeface="Cambria Math"/>
                          </a:rPr>
                          <m:t> </m:t>
                        </m:r>
                        <m:r>
                          <a:rPr lang="en-US" sz="2000" i="1">
                            <a:latin typeface="Cambria Math"/>
                          </a:rPr>
                          <m:t>𝐵𝑒𝑛𝑧𝑜𝑖𝑐𝑜</m:t>
                        </m:r>
                      </m:num>
                      <m:den>
                        <m:r>
                          <a:rPr lang="en-US" sz="2000" i="1">
                            <a:latin typeface="Cambria Math"/>
                          </a:rPr>
                          <m:t>𝐸𝑙𝑒𝑣𝑎𝑐𝑖</m:t>
                        </m:r>
                        <m:r>
                          <a:rPr lang="es-EC" sz="2000" i="1">
                            <a:latin typeface="Cambria Math"/>
                          </a:rPr>
                          <m:t>ó</m:t>
                        </m:r>
                        <m:r>
                          <a:rPr lang="en-US" sz="2000" i="1">
                            <a:latin typeface="Cambria Math"/>
                          </a:rPr>
                          <m:t>𝑛</m:t>
                        </m:r>
                        <m:r>
                          <a:rPr lang="en-US" sz="2000" i="1">
                            <a:latin typeface="Cambria Math"/>
                          </a:rPr>
                          <m:t> </m:t>
                        </m:r>
                        <m:r>
                          <a:rPr lang="en-US" sz="2000" i="1">
                            <a:latin typeface="Cambria Math"/>
                          </a:rPr>
                          <m:t>𝑑𝑒</m:t>
                        </m:r>
                        <m:r>
                          <a:rPr lang="en-US" sz="2000" i="1">
                            <a:latin typeface="Cambria Math"/>
                          </a:rPr>
                          <m:t> </m:t>
                        </m:r>
                        <m:r>
                          <a:rPr lang="en-US" sz="2000" i="1">
                            <a:latin typeface="Cambria Math"/>
                          </a:rPr>
                          <m:t>𝑇𝑒𝑚𝑝𝑒𝑟𝑎𝑡𝑢𝑟𝑎</m:t>
                        </m:r>
                      </m:den>
                    </m:f>
                    <m:r>
                      <a:rPr lang="en-US" sz="2000" i="1">
                        <a:latin typeface="Cambria Math"/>
                      </a:rPr>
                      <m:t> </m:t>
                    </m:r>
                  </m:oMath>
                </a14:m>
                <a:endParaRPr lang="en-US" sz="2000" dirty="0">
                  <a:latin typeface="Arial" pitchFamily="34" charset="0"/>
                  <a:cs typeface="Arial" pitchFamily="34" charset="0"/>
                </a:endParaRPr>
              </a:p>
            </p:txBody>
          </p:sp>
        </mc:Choice>
        <mc:Fallback xmlns="">
          <p:sp>
            <p:nvSpPr>
              <p:cNvPr id="4" name="1 Título"/>
              <p:cNvSpPr>
                <a:spLocks noGrp="1" noRot="1" noChangeAspect="1" noMove="1" noResize="1" noEditPoints="1" noAdjustHandles="1" noChangeArrowheads="1" noChangeShapeType="1" noTextEdit="1"/>
              </p:cNvSpPr>
              <p:nvPr>
                <p:ph idx="1"/>
              </p:nvPr>
            </p:nvSpPr>
            <p:spPr>
              <a:xfrm>
                <a:off x="468313" y="549275"/>
                <a:ext cx="8229600" cy="4525963"/>
              </a:xfrm>
              <a:blipFill rotWithShape="1">
                <a:blip r:embed="rId2"/>
                <a:stretch>
                  <a:fillRect l="-667"/>
                </a:stretch>
              </a:blipFill>
            </p:spPr>
            <p:txBody>
              <a:bodyPr/>
              <a:lstStyle/>
              <a:p>
                <a:r>
                  <a:rPr lang="en-US">
                    <a:noFill/>
                  </a:rPr>
                  <a:t> </a:t>
                </a:r>
              </a:p>
            </p:txBody>
          </p:sp>
        </mc:Fallback>
      </mc:AlternateContent>
    </p:spTree>
    <p:extLst>
      <p:ext uri="{BB962C8B-B14F-4D97-AF65-F5344CB8AC3E}">
        <p14:creationId xmlns:p14="http://schemas.microsoft.com/office/powerpoint/2010/main" val="34858756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idx="1"/>
          </p:nvPr>
        </p:nvSpPr>
        <p:spPr>
          <a:xfrm>
            <a:off x="468313" y="620713"/>
            <a:ext cx="8229600" cy="4525962"/>
          </a:xfrm>
        </p:spPr>
        <p:txBody>
          <a:bodyPr/>
          <a:lstStyle/>
          <a:p>
            <a:r>
              <a:rPr lang="en-US" dirty="0"/>
              <a:t> </a:t>
            </a:r>
            <a:r>
              <a:rPr lang="en-US" sz="1800" b="1" dirty="0">
                <a:latin typeface="Arial" pitchFamily="34" charset="0"/>
                <a:cs typeface="Arial" pitchFamily="34" charset="0"/>
              </a:rPr>
              <a:t>ASPECTOS BÁSICOS DE </a:t>
            </a:r>
            <a:r>
              <a:rPr lang="en-US" sz="1800" b="1" dirty="0" smtClean="0">
                <a:latin typeface="Arial" pitchFamily="34" charset="0"/>
                <a:cs typeface="Arial" pitchFamily="34" charset="0"/>
              </a:rPr>
              <a:t>ENSAMBLAJE</a:t>
            </a:r>
          </a:p>
          <a:p>
            <a:pPr marL="0" indent="0">
              <a:buNone/>
            </a:pPr>
            <a:endParaRPr lang="en-US" dirty="0"/>
          </a:p>
        </p:txBody>
      </p:sp>
      <p:pic>
        <p:nvPicPr>
          <p:cNvPr id="6" name="5 Imagen" descr="http://html.rincondelvago.com/000009064.png"/>
          <p:cNvPicPr/>
          <p:nvPr/>
        </p:nvPicPr>
        <p:blipFill>
          <a:blip r:embed="rId2">
            <a:extLst>
              <a:ext uri="{28A0092B-C50C-407E-A947-70E740481C1C}">
                <a14:useLocalDpi xmlns:a14="http://schemas.microsoft.com/office/drawing/2010/main" val="0"/>
              </a:ext>
            </a:extLst>
          </a:blip>
          <a:srcRect/>
          <a:stretch>
            <a:fillRect/>
          </a:stretch>
        </p:blipFill>
        <p:spPr bwMode="auto">
          <a:xfrm>
            <a:off x="2123728" y="1115377"/>
            <a:ext cx="4752528" cy="4833903"/>
          </a:xfrm>
          <a:prstGeom prst="rect">
            <a:avLst/>
          </a:prstGeom>
          <a:noFill/>
          <a:ln>
            <a:noFill/>
          </a:ln>
        </p:spPr>
      </p:pic>
    </p:spTree>
    <p:extLst>
      <p:ext uri="{BB962C8B-B14F-4D97-AF65-F5344CB8AC3E}">
        <p14:creationId xmlns:p14="http://schemas.microsoft.com/office/powerpoint/2010/main" val="1047118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548680"/>
            <a:ext cx="8280920" cy="5832648"/>
          </a:xfrm>
        </p:spPr>
        <p:txBody>
          <a:bodyPr/>
          <a:lstStyle/>
          <a:p>
            <a:pPr marL="0" indent="0">
              <a:buNone/>
            </a:pPr>
            <a:r>
              <a:rPr lang="es-EC" sz="1800" dirty="0">
                <a:latin typeface="Arial" pitchFamily="34" charset="0"/>
                <a:cs typeface="Arial" pitchFamily="34" charset="0"/>
              </a:rPr>
              <a:t>Los datos a tomar son los siguientes</a:t>
            </a:r>
            <a:r>
              <a:rPr lang="es-EC" sz="1800" dirty="0" smtClean="0">
                <a:latin typeface="Arial" pitchFamily="34" charset="0"/>
                <a:cs typeface="Arial" pitchFamily="34" charset="0"/>
              </a:rPr>
              <a:t>:</a:t>
            </a:r>
          </a:p>
          <a:p>
            <a:pPr marL="0" indent="0">
              <a:buNone/>
            </a:pPr>
            <a:endParaRPr lang="en-US" sz="1800" dirty="0">
              <a:latin typeface="Arial" pitchFamily="34" charset="0"/>
              <a:cs typeface="Arial" pitchFamily="34" charset="0"/>
            </a:endParaRPr>
          </a:p>
          <a:p>
            <a:pPr marL="0" indent="0">
              <a:buNone/>
            </a:pPr>
            <a:endParaRPr 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942975"/>
            <a:ext cx="6984775" cy="497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5944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lstStyle/>
          <a:p>
            <a:pPr marL="0" indent="0">
              <a:lnSpc>
                <a:spcPct val="150000"/>
              </a:lnSpc>
              <a:buNone/>
            </a:pPr>
            <a:r>
              <a:rPr lang="es-EC" sz="1800" b="1" dirty="0">
                <a:latin typeface="Arial" pitchFamily="34" charset="0"/>
                <a:cs typeface="Arial" pitchFamily="34" charset="0"/>
              </a:rPr>
              <a:t>ANÁLISIS DE DATOS</a:t>
            </a:r>
            <a:endParaRPr lang="en-US" sz="1800" b="1" dirty="0">
              <a:latin typeface="Arial" pitchFamily="34" charset="0"/>
              <a:cs typeface="Arial" pitchFamily="34" charset="0"/>
            </a:endParaRPr>
          </a:p>
          <a:p>
            <a:pPr marL="0" indent="0" algn="just">
              <a:lnSpc>
                <a:spcPct val="150000"/>
              </a:lnSpc>
              <a:buNone/>
            </a:pPr>
            <a:r>
              <a:rPr lang="es-EC" sz="1800" dirty="0">
                <a:latin typeface="Arial" pitchFamily="34" charset="0"/>
                <a:cs typeface="Arial" pitchFamily="34" charset="0"/>
              </a:rPr>
              <a:t>El análisis de datos se los ha realizado para determinar la exactitud y precisión de los equipos  calibrados ya que el método utilizado es un método de comparación con patrones certificados para minimizar todo tipo de incertidumbre y errores en el método</a:t>
            </a:r>
            <a:r>
              <a:rPr lang="es-EC" sz="1800" dirty="0" smtClean="0">
                <a:latin typeface="Arial" pitchFamily="34" charset="0"/>
                <a:cs typeface="Arial" pitchFamily="34" charset="0"/>
              </a:rPr>
              <a:t>.</a:t>
            </a:r>
          </a:p>
          <a:p>
            <a:pPr marL="0" indent="0">
              <a:lnSpc>
                <a:spcPct val="150000"/>
              </a:lnSpc>
              <a:buNone/>
            </a:pPr>
            <a:r>
              <a:rPr lang="es-EC" sz="1800" b="1" dirty="0">
                <a:latin typeface="Arial" pitchFamily="34" charset="0"/>
                <a:cs typeface="Arial" pitchFamily="34" charset="0"/>
              </a:rPr>
              <a:t>Promedio de datos obtenidos del Ácido benzoico</a:t>
            </a:r>
            <a:endParaRPr lang="en-US" sz="1800" b="1"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a:p>
            <a:pPr marL="0" indent="0">
              <a:buNone/>
            </a:pPr>
            <a:endParaRPr lang="en-US" dirty="0"/>
          </a:p>
        </p:txBody>
      </p:sp>
      <p:graphicFrame>
        <p:nvGraphicFramePr>
          <p:cNvPr id="4" name="3 Tabla"/>
          <p:cNvGraphicFramePr>
            <a:graphicFrameLocks noGrp="1"/>
          </p:cNvGraphicFramePr>
          <p:nvPr>
            <p:extLst>
              <p:ext uri="{D42A27DB-BD31-4B8C-83A1-F6EECF244321}">
                <p14:modId xmlns:p14="http://schemas.microsoft.com/office/powerpoint/2010/main" val="3834656991"/>
              </p:ext>
            </p:extLst>
          </p:nvPr>
        </p:nvGraphicFramePr>
        <p:xfrm>
          <a:off x="1547664" y="3356992"/>
          <a:ext cx="6120680" cy="2592288"/>
        </p:xfrm>
        <a:graphic>
          <a:graphicData uri="http://schemas.openxmlformats.org/drawingml/2006/table">
            <a:tbl>
              <a:tblPr firstRow="1" firstCol="1" bandRow="1">
                <a:tableStyleId>{5C22544A-7EE6-4342-B048-85BDC9FD1C3A}</a:tableStyleId>
              </a:tblPr>
              <a:tblGrid>
                <a:gridCol w="1906198"/>
                <a:gridCol w="2397639"/>
                <a:gridCol w="1816843"/>
              </a:tblGrid>
              <a:tr h="432048">
                <a:tc>
                  <a:txBody>
                    <a:bodyPr/>
                    <a:lstStyle/>
                    <a:p>
                      <a:pPr marL="0" marR="0" algn="ctr">
                        <a:lnSpc>
                          <a:spcPct val="150000"/>
                        </a:lnSpc>
                        <a:spcBef>
                          <a:spcPts val="0"/>
                        </a:spcBef>
                        <a:spcAft>
                          <a:spcPts val="0"/>
                        </a:spcAft>
                      </a:pPr>
                      <a:r>
                        <a:rPr lang="es-EC" sz="1100" dirty="0">
                          <a:effectLst/>
                        </a:rPr>
                        <a:t> </a:t>
                      </a:r>
                      <a:endParaRPr lang="en-US" sz="1100" dirty="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Valor calorífico Promedio</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26454</a:t>
                      </a:r>
                      <a:endParaRPr lang="en-US" sz="1100">
                        <a:effectLst/>
                        <a:latin typeface="Calibri"/>
                        <a:ea typeface="Calibri"/>
                        <a:cs typeface="Times New Roman"/>
                      </a:endParaRPr>
                    </a:p>
                  </a:txBody>
                  <a:tcPr marL="68580" marR="68580" marT="0" marB="0" anchor="b"/>
                </a:tc>
              </a:tr>
              <a:tr h="432048">
                <a:tc>
                  <a:txBody>
                    <a:bodyPr/>
                    <a:lstStyle/>
                    <a:p>
                      <a:pPr marL="0" marR="0" algn="ctr">
                        <a:lnSpc>
                          <a:spcPct val="150000"/>
                        </a:lnSpc>
                        <a:spcBef>
                          <a:spcPts val="0"/>
                        </a:spcBef>
                        <a:spcAft>
                          <a:spcPts val="0"/>
                        </a:spcAft>
                      </a:pPr>
                      <a:r>
                        <a:rPr lang="en-US" sz="1100">
                          <a:effectLst/>
                        </a:rPr>
                        <a:t>Número de Muestras</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Peso Promedio</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1</a:t>
                      </a:r>
                      <a:endParaRPr lang="en-US" sz="1100">
                        <a:effectLst/>
                        <a:latin typeface="Calibri"/>
                        <a:ea typeface="Calibri"/>
                        <a:cs typeface="Times New Roman"/>
                      </a:endParaRPr>
                    </a:p>
                  </a:txBody>
                  <a:tcPr marL="68580" marR="68580" marT="0" marB="0" anchor="b"/>
                </a:tc>
              </a:tr>
              <a:tr h="432048">
                <a:tc>
                  <a:txBody>
                    <a:bodyPr/>
                    <a:lstStyle/>
                    <a:p>
                      <a:pPr marL="0" marR="0" algn="ctr">
                        <a:lnSpc>
                          <a:spcPct val="150000"/>
                        </a:lnSpc>
                        <a:spcBef>
                          <a:spcPts val="0"/>
                        </a:spcBef>
                        <a:spcAft>
                          <a:spcPts val="0"/>
                        </a:spcAft>
                      </a:pPr>
                      <a:r>
                        <a:rPr lang="en-US" sz="1100">
                          <a:effectLst/>
                        </a:rPr>
                        <a:t>75</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Energía liberada Promedio</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26454</a:t>
                      </a:r>
                      <a:endParaRPr lang="en-US" sz="1100">
                        <a:effectLst/>
                        <a:latin typeface="Calibri"/>
                        <a:ea typeface="Calibri"/>
                        <a:cs typeface="Times New Roman"/>
                      </a:endParaRPr>
                    </a:p>
                  </a:txBody>
                  <a:tcPr marL="68580" marR="68580" marT="0" marB="0" anchor="b"/>
                </a:tc>
              </a:tr>
              <a:tr h="432048">
                <a:tc>
                  <a:txBody>
                    <a:bodyPr/>
                    <a:lstStyle/>
                    <a:p>
                      <a:pPr marL="0" marR="0" algn="ctr">
                        <a:lnSpc>
                          <a:spcPct val="150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Temperatura inicial Promedio</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20.2266</a:t>
                      </a:r>
                      <a:endParaRPr lang="en-US" sz="1100">
                        <a:effectLst/>
                        <a:latin typeface="Calibri"/>
                        <a:ea typeface="Calibri"/>
                        <a:cs typeface="Times New Roman"/>
                      </a:endParaRPr>
                    </a:p>
                  </a:txBody>
                  <a:tcPr marL="68580" marR="68580" marT="0" marB="0" anchor="b"/>
                </a:tc>
              </a:tr>
              <a:tr h="432048">
                <a:tc>
                  <a:txBody>
                    <a:bodyPr/>
                    <a:lstStyle/>
                    <a:p>
                      <a:pPr marL="0" marR="0" algn="ctr">
                        <a:lnSpc>
                          <a:spcPct val="150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Temperatura final Promedio</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23.5466</a:t>
                      </a:r>
                      <a:endParaRPr lang="en-US" sz="1100">
                        <a:effectLst/>
                        <a:latin typeface="Calibri"/>
                        <a:ea typeface="Calibri"/>
                        <a:cs typeface="Times New Roman"/>
                      </a:endParaRPr>
                    </a:p>
                  </a:txBody>
                  <a:tcPr marL="68580" marR="68580" marT="0" marB="0" anchor="b"/>
                </a:tc>
              </a:tr>
              <a:tr h="432048">
                <a:tc>
                  <a:txBody>
                    <a:bodyPr/>
                    <a:lstStyle/>
                    <a:p>
                      <a:pPr marL="0" marR="0">
                        <a:lnSpc>
                          <a:spcPct val="150000"/>
                        </a:lnSpc>
                        <a:spcBef>
                          <a:spcPts val="0"/>
                        </a:spcBef>
                        <a:spcAft>
                          <a:spcPts val="0"/>
                        </a:spcAft>
                      </a:pPr>
                      <a:r>
                        <a:rPr lang="en-US"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a:effectLst/>
                        </a:rPr>
                        <a:t>Capacidad Calórica Promedio</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n-US" sz="1100" dirty="0">
                          <a:effectLst/>
                        </a:rPr>
                        <a:t>8280.97</a:t>
                      </a:r>
                      <a:endParaRPr lang="en-US"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95148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lnSpc>
                <a:spcPct val="150000"/>
              </a:lnSpc>
              <a:buNone/>
            </a:pPr>
            <a:r>
              <a:rPr lang="es-EC" sz="1800" b="1" dirty="0" smtClean="0">
                <a:latin typeface="Arial" pitchFamily="34" charset="0"/>
                <a:cs typeface="Arial" pitchFamily="34" charset="0"/>
              </a:rPr>
              <a:t>Análisis del Gráfico</a:t>
            </a:r>
          </a:p>
          <a:p>
            <a:pPr marL="0" indent="0" algn="just">
              <a:lnSpc>
                <a:spcPct val="150000"/>
              </a:lnSpc>
              <a:buNone/>
            </a:pPr>
            <a:r>
              <a:rPr lang="es-EC" sz="1800" dirty="0">
                <a:latin typeface="Arial" pitchFamily="34" charset="0"/>
                <a:cs typeface="Arial" pitchFamily="34" charset="0"/>
              </a:rPr>
              <a:t>Existe una variación en los datos obtenidos, debido a que se prepararon las pastillas de ácido benzoico con anterioridad y estuvieron expuestas a la temperatura ambiente, puede ser una de las causas, junto con su peso la variación en los resultados. </a:t>
            </a:r>
            <a:endParaRPr lang="en-US" sz="1800" dirty="0">
              <a:latin typeface="Arial" pitchFamily="34" charset="0"/>
              <a:cs typeface="Arial" pitchFamily="34" charset="0"/>
            </a:endParaRPr>
          </a:p>
          <a:p>
            <a:pPr marL="0" indent="0">
              <a:lnSpc>
                <a:spcPct val="150000"/>
              </a:lnSpc>
              <a:buNone/>
            </a:pPr>
            <a:r>
              <a:rPr lang="es-EC" sz="1800" b="1" dirty="0" smtClean="0">
                <a:latin typeface="Arial" pitchFamily="34" charset="0"/>
                <a:cs typeface="Arial" pitchFamily="34" charset="0"/>
              </a:rPr>
              <a:t>Poder </a:t>
            </a:r>
            <a:r>
              <a:rPr lang="es-EC" sz="1800" b="1" dirty="0">
                <a:latin typeface="Arial" pitchFamily="34" charset="0"/>
                <a:cs typeface="Arial" pitchFamily="34" charset="0"/>
              </a:rPr>
              <a:t>Calórico</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El potencial calórico de las muestras obtenidas de las diferentes comercializadoras se puede observar</a:t>
            </a:r>
            <a:r>
              <a:rPr lang="es-EC" dirty="0" smtClean="0">
                <a:latin typeface="Arial" pitchFamily="34" charset="0"/>
                <a:cs typeface="Arial" pitchFamily="34" charset="0"/>
              </a:rPr>
              <a:t>.</a:t>
            </a:r>
            <a:endParaRPr lang="es-EC" dirty="0" smtClean="0"/>
          </a:p>
          <a:p>
            <a:pPr marL="0" indent="0">
              <a:lnSpc>
                <a:spcPct val="150000"/>
              </a:lnSpc>
              <a:buNone/>
            </a:pPr>
            <a:endParaRPr lang="en-US" dirty="0" smtClean="0"/>
          </a:p>
          <a:p>
            <a:endParaRPr lang="en-US" dirty="0"/>
          </a:p>
        </p:txBody>
      </p:sp>
    </p:spTree>
    <p:extLst>
      <p:ext uri="{BB962C8B-B14F-4D97-AF65-F5344CB8AC3E}">
        <p14:creationId xmlns:p14="http://schemas.microsoft.com/office/powerpoint/2010/main" val="22380799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525963"/>
          </a:xfrm>
        </p:spPr>
        <p:txBody>
          <a:bodyPr/>
          <a:lstStyle/>
          <a:p>
            <a:pPr marL="0" indent="0">
              <a:lnSpc>
                <a:spcPct val="150000"/>
              </a:lnSpc>
              <a:buNone/>
            </a:pPr>
            <a:r>
              <a:rPr lang="es-EC" sz="1800" dirty="0">
                <a:latin typeface="Arial" pitchFamily="34" charset="0"/>
                <a:cs typeface="Arial" pitchFamily="34" charset="0"/>
              </a:rPr>
              <a:t> </a:t>
            </a:r>
            <a:endParaRPr lang="es-EC" sz="1800" dirty="0" smtClean="0">
              <a:latin typeface="Arial" pitchFamily="34" charset="0"/>
              <a:cs typeface="Arial" pitchFamily="34" charset="0"/>
            </a:endParaRPr>
          </a:p>
          <a:p>
            <a:pPr marL="0" indent="0">
              <a:lnSpc>
                <a:spcPct val="150000"/>
              </a:lnSpc>
              <a:buNone/>
            </a:pPr>
            <a:r>
              <a:rPr lang="es-EC" sz="1800" b="1" dirty="0" smtClean="0"/>
              <a:t>Poder </a:t>
            </a:r>
            <a:r>
              <a:rPr lang="es-EC" sz="1800" b="1" dirty="0"/>
              <a:t>Calórico Comercializadora Puma </a:t>
            </a:r>
            <a:endParaRPr lang="es-EC" sz="1800" b="1" dirty="0" smtClean="0"/>
          </a:p>
          <a:p>
            <a:pPr marL="0" indent="0">
              <a:lnSpc>
                <a:spcPct val="150000"/>
              </a:lnSpc>
              <a:buNone/>
            </a:pPr>
            <a:endParaRPr lang="en-US" sz="1800" dirty="0">
              <a:latin typeface="Arial" pitchFamily="34" charset="0"/>
              <a:cs typeface="Arial" pitchFamily="34" charset="0"/>
            </a:endParaRPr>
          </a:p>
          <a:p>
            <a:pPr marL="0" indent="0">
              <a:buNone/>
            </a:pPr>
            <a:endParaRPr lang="en-US" dirty="0"/>
          </a:p>
          <a:p>
            <a:pPr marL="0" indent="0">
              <a:buNone/>
            </a:pPr>
            <a:endParaRPr lang="es-EC" sz="1800" dirty="0" smtClean="0">
              <a:latin typeface="Arial" pitchFamily="34" charset="0"/>
              <a:cs typeface="Arial" pitchFamily="34" charset="0"/>
            </a:endParaRPr>
          </a:p>
          <a:p>
            <a:pPr marL="0" indent="0">
              <a:buNone/>
            </a:pPr>
            <a:r>
              <a:rPr lang="es-EC" sz="1800" b="1" dirty="0" smtClean="0">
                <a:latin typeface="Arial" pitchFamily="34" charset="0"/>
                <a:cs typeface="Arial" pitchFamily="34" charset="0"/>
              </a:rPr>
              <a:t>Poder </a:t>
            </a:r>
            <a:r>
              <a:rPr lang="es-EC" sz="1800" b="1" dirty="0">
                <a:latin typeface="Arial" pitchFamily="34" charset="0"/>
                <a:cs typeface="Arial" pitchFamily="34" charset="0"/>
              </a:rPr>
              <a:t>Calórico Comercializadora  </a:t>
            </a:r>
            <a:r>
              <a:rPr lang="es-EC" sz="1800" b="1" dirty="0" err="1">
                <a:latin typeface="Arial" pitchFamily="34" charset="0"/>
                <a:cs typeface="Arial" pitchFamily="34" charset="0"/>
              </a:rPr>
              <a:t>Petrocomercial</a:t>
            </a:r>
            <a:r>
              <a:rPr lang="es-EC" sz="1800" b="1" dirty="0">
                <a:latin typeface="Arial" pitchFamily="34" charset="0"/>
                <a:cs typeface="Arial" pitchFamily="34" charset="0"/>
              </a:rPr>
              <a:t> </a:t>
            </a:r>
            <a:endParaRPr lang="es-EC" sz="1800" b="1" dirty="0" smtClean="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8" name="7 Tabla"/>
          <p:cNvGraphicFramePr>
            <a:graphicFrameLocks noGrp="1"/>
          </p:cNvGraphicFramePr>
          <p:nvPr>
            <p:extLst>
              <p:ext uri="{D42A27DB-BD31-4B8C-83A1-F6EECF244321}">
                <p14:modId xmlns:p14="http://schemas.microsoft.com/office/powerpoint/2010/main" val="2353767984"/>
              </p:ext>
            </p:extLst>
          </p:nvPr>
        </p:nvGraphicFramePr>
        <p:xfrm>
          <a:off x="2771800" y="1844824"/>
          <a:ext cx="3744416" cy="1108515"/>
        </p:xfrm>
        <a:graphic>
          <a:graphicData uri="http://schemas.openxmlformats.org/drawingml/2006/table">
            <a:tbl>
              <a:tblPr firstRow="1" firstCol="1" bandRow="1">
                <a:tableStyleId>{5C22544A-7EE6-4342-B048-85BDC9FD1C3A}</a:tableStyleId>
              </a:tblPr>
              <a:tblGrid>
                <a:gridCol w="1644288"/>
                <a:gridCol w="2100128"/>
              </a:tblGrid>
              <a:tr h="369505">
                <a:tc>
                  <a:txBody>
                    <a:bodyPr/>
                    <a:lstStyle/>
                    <a:p>
                      <a:pPr marL="0" marR="0" algn="ctr">
                        <a:lnSpc>
                          <a:spcPct val="150000"/>
                        </a:lnSpc>
                        <a:spcBef>
                          <a:spcPts val="0"/>
                        </a:spcBef>
                        <a:spcAft>
                          <a:spcPts val="0"/>
                        </a:spcAft>
                      </a:pPr>
                      <a:r>
                        <a:rPr lang="es-EC" sz="1100" dirty="0">
                          <a:effectLst/>
                        </a:rPr>
                        <a:t>PC súper </a:t>
                      </a:r>
                      <a:endParaRPr lang="en-US" sz="1100" dirty="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65127.03897 J/gr</a:t>
                      </a:r>
                      <a:endParaRPr lang="en-US" sz="1100" dirty="0">
                        <a:effectLst/>
                        <a:latin typeface="Calibri"/>
                        <a:ea typeface="Calibri"/>
                        <a:cs typeface="Times New Roman"/>
                      </a:endParaRPr>
                    </a:p>
                  </a:txBody>
                  <a:tcPr marL="68580" marR="68580" marT="0" marB="0" anchor="b"/>
                </a:tc>
              </a:tr>
              <a:tr h="369505">
                <a:tc>
                  <a:txBody>
                    <a:bodyPr/>
                    <a:lstStyle/>
                    <a:p>
                      <a:pPr marL="0" marR="0" algn="ctr">
                        <a:lnSpc>
                          <a:spcPct val="150000"/>
                        </a:lnSpc>
                        <a:spcBef>
                          <a:spcPts val="0"/>
                        </a:spcBef>
                        <a:spcAft>
                          <a:spcPts val="0"/>
                        </a:spcAft>
                      </a:pPr>
                      <a:r>
                        <a:rPr lang="es-EC" sz="1100">
                          <a:effectLst/>
                        </a:rPr>
                        <a:t>PC extra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43264.39184 J/gr</a:t>
                      </a:r>
                      <a:endParaRPr lang="en-US" sz="1100">
                        <a:effectLst/>
                        <a:latin typeface="Calibri"/>
                        <a:ea typeface="Calibri"/>
                        <a:cs typeface="Times New Roman"/>
                      </a:endParaRPr>
                    </a:p>
                  </a:txBody>
                  <a:tcPr marL="68580" marR="68580" marT="0" marB="0" anchor="b"/>
                </a:tc>
              </a:tr>
              <a:tr h="369505">
                <a:tc>
                  <a:txBody>
                    <a:bodyPr/>
                    <a:lstStyle/>
                    <a:p>
                      <a:pPr marL="0" marR="0" algn="ctr">
                        <a:lnSpc>
                          <a:spcPct val="150000"/>
                        </a:lnSpc>
                        <a:spcBef>
                          <a:spcPts val="0"/>
                        </a:spcBef>
                        <a:spcAft>
                          <a:spcPts val="0"/>
                        </a:spcAft>
                      </a:pPr>
                      <a:r>
                        <a:rPr lang="es-EC" sz="1100">
                          <a:effectLst/>
                        </a:rPr>
                        <a:t>PC diesel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30101.91026 J/gr</a:t>
                      </a:r>
                      <a:endParaRPr lang="en-US" sz="1100" dirty="0">
                        <a:effectLst/>
                        <a:latin typeface="Calibri"/>
                        <a:ea typeface="Calibri"/>
                        <a:cs typeface="Times New Roman"/>
                      </a:endParaRPr>
                    </a:p>
                  </a:txBody>
                  <a:tcPr marL="68580" marR="68580" marT="0" marB="0" anchor="b"/>
                </a:tc>
              </a:tr>
            </a:tbl>
          </a:graphicData>
        </a:graphic>
      </p:graphicFrame>
      <p:graphicFrame>
        <p:nvGraphicFramePr>
          <p:cNvPr id="9" name="8 Tabla"/>
          <p:cNvGraphicFramePr>
            <a:graphicFrameLocks noGrp="1"/>
          </p:cNvGraphicFramePr>
          <p:nvPr>
            <p:extLst>
              <p:ext uri="{D42A27DB-BD31-4B8C-83A1-F6EECF244321}">
                <p14:modId xmlns:p14="http://schemas.microsoft.com/office/powerpoint/2010/main" val="25688675"/>
              </p:ext>
            </p:extLst>
          </p:nvPr>
        </p:nvGraphicFramePr>
        <p:xfrm>
          <a:off x="2843808" y="3717032"/>
          <a:ext cx="3600400" cy="1224135"/>
        </p:xfrm>
        <a:graphic>
          <a:graphicData uri="http://schemas.openxmlformats.org/drawingml/2006/table">
            <a:tbl>
              <a:tblPr firstRow="1" firstCol="1" bandRow="1">
                <a:tableStyleId>{5C22544A-7EE6-4342-B048-85BDC9FD1C3A}</a:tableStyleId>
              </a:tblPr>
              <a:tblGrid>
                <a:gridCol w="1581046"/>
                <a:gridCol w="2019354"/>
              </a:tblGrid>
              <a:tr h="408045">
                <a:tc>
                  <a:txBody>
                    <a:bodyPr/>
                    <a:lstStyle/>
                    <a:p>
                      <a:pPr marL="0" marR="0" algn="ctr">
                        <a:lnSpc>
                          <a:spcPct val="150000"/>
                        </a:lnSpc>
                        <a:spcBef>
                          <a:spcPts val="0"/>
                        </a:spcBef>
                        <a:spcAft>
                          <a:spcPts val="0"/>
                        </a:spcAft>
                      </a:pPr>
                      <a:r>
                        <a:rPr lang="es-EC" sz="1100" dirty="0">
                          <a:effectLst/>
                        </a:rPr>
                        <a:t>PC súper</a:t>
                      </a:r>
                      <a:endParaRPr lang="en-US" sz="1100" dirty="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91174.73888 J/gr</a:t>
                      </a:r>
                      <a:endParaRPr lang="en-US" sz="1100">
                        <a:effectLst/>
                        <a:latin typeface="Calibri"/>
                        <a:ea typeface="Calibri"/>
                        <a:cs typeface="Times New Roman"/>
                      </a:endParaRPr>
                    </a:p>
                  </a:txBody>
                  <a:tcPr marL="68580" marR="68580" marT="0" marB="0" anchor="b"/>
                </a:tc>
              </a:tr>
              <a:tr h="408045">
                <a:tc>
                  <a:txBody>
                    <a:bodyPr/>
                    <a:lstStyle/>
                    <a:p>
                      <a:pPr marL="0" marR="0" algn="ctr">
                        <a:lnSpc>
                          <a:spcPct val="150000"/>
                        </a:lnSpc>
                        <a:spcBef>
                          <a:spcPts val="0"/>
                        </a:spcBef>
                        <a:spcAft>
                          <a:spcPts val="0"/>
                        </a:spcAft>
                      </a:pPr>
                      <a:r>
                        <a:rPr lang="es-EC" sz="1100">
                          <a:effectLst/>
                        </a:rPr>
                        <a:t>PC extra</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46250.69091 J/gr</a:t>
                      </a:r>
                      <a:endParaRPr lang="en-US" sz="1100" dirty="0">
                        <a:effectLst/>
                        <a:latin typeface="Calibri"/>
                        <a:ea typeface="Calibri"/>
                        <a:cs typeface="Times New Roman"/>
                      </a:endParaRPr>
                    </a:p>
                  </a:txBody>
                  <a:tcPr marL="68580" marR="68580" marT="0" marB="0" anchor="ctr"/>
                </a:tc>
              </a:tr>
              <a:tr h="408045">
                <a:tc>
                  <a:txBody>
                    <a:bodyPr/>
                    <a:lstStyle/>
                    <a:p>
                      <a:pPr marL="0" marR="0" algn="ctr">
                        <a:lnSpc>
                          <a:spcPct val="150000"/>
                        </a:lnSpc>
                        <a:spcBef>
                          <a:spcPts val="0"/>
                        </a:spcBef>
                        <a:spcAft>
                          <a:spcPts val="0"/>
                        </a:spcAft>
                      </a:pPr>
                      <a:r>
                        <a:rPr lang="es-EC" sz="1100">
                          <a:effectLst/>
                        </a:rPr>
                        <a:t>PC diesel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39552.75589 J/gr</a:t>
                      </a:r>
                      <a:endParaRPr lang="en-US" sz="1100"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726250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lstStyle/>
          <a:p>
            <a:pPr marL="0" indent="0">
              <a:buNone/>
            </a:pPr>
            <a:r>
              <a:rPr lang="es-EC" sz="1800" b="1" dirty="0">
                <a:latin typeface="Arial" pitchFamily="34" charset="0"/>
                <a:cs typeface="Arial" pitchFamily="34" charset="0"/>
              </a:rPr>
              <a:t>Poder Calórico </a:t>
            </a:r>
            <a:r>
              <a:rPr lang="es-EC" sz="1800" b="1" dirty="0" smtClean="0">
                <a:latin typeface="Arial" pitchFamily="34" charset="0"/>
                <a:cs typeface="Arial" pitchFamily="34" charset="0"/>
              </a:rPr>
              <a:t>Comercializadora </a:t>
            </a:r>
            <a:r>
              <a:rPr lang="es-EC" sz="1800" b="1" dirty="0" err="1" smtClean="0">
                <a:latin typeface="Arial" pitchFamily="34" charset="0"/>
                <a:cs typeface="Arial" pitchFamily="34" charset="0"/>
              </a:rPr>
              <a:t>Terpel</a:t>
            </a:r>
            <a:endParaRPr lang="es-EC" sz="1800" b="1" dirty="0" smtClean="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De los datos obtenidos en la investigación realizada a las 75 muestras por comercialización obtuvieron  los siguientes gráficos de </a:t>
            </a:r>
            <a:r>
              <a:rPr lang="es-EC" sz="1800" dirty="0" smtClean="0">
                <a:latin typeface="Arial" pitchFamily="34" charset="0"/>
                <a:cs typeface="Arial" pitchFamily="34" charset="0"/>
              </a:rPr>
              <a:t>Potencial </a:t>
            </a:r>
            <a:r>
              <a:rPr lang="es-EC" sz="1800" dirty="0">
                <a:latin typeface="Arial" pitchFamily="34" charset="0"/>
                <a:cs typeface="Arial" pitchFamily="34" charset="0"/>
              </a:rPr>
              <a:t>Calórico:</a:t>
            </a:r>
            <a:r>
              <a:rPr lang="es-EC" sz="1800" b="1" dirty="0">
                <a:latin typeface="Arial" pitchFamily="34" charset="0"/>
                <a:cs typeface="Arial" pitchFamily="34" charset="0"/>
              </a:rPr>
              <a:t> </a:t>
            </a:r>
            <a:endParaRPr lang="en-US" sz="1800" dirty="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746024020"/>
              </p:ext>
            </p:extLst>
          </p:nvPr>
        </p:nvGraphicFramePr>
        <p:xfrm>
          <a:off x="2627784" y="1052736"/>
          <a:ext cx="3960440" cy="1296144"/>
        </p:xfrm>
        <a:graphic>
          <a:graphicData uri="http://schemas.openxmlformats.org/drawingml/2006/table">
            <a:tbl>
              <a:tblPr firstRow="1" firstCol="1" bandRow="1">
                <a:tableStyleId>{5C22544A-7EE6-4342-B048-85BDC9FD1C3A}</a:tableStyleId>
              </a:tblPr>
              <a:tblGrid>
                <a:gridCol w="1739150"/>
                <a:gridCol w="2221290"/>
              </a:tblGrid>
              <a:tr h="432048">
                <a:tc>
                  <a:txBody>
                    <a:bodyPr/>
                    <a:lstStyle/>
                    <a:p>
                      <a:pPr marL="0" marR="0" algn="ctr">
                        <a:lnSpc>
                          <a:spcPct val="150000"/>
                        </a:lnSpc>
                        <a:spcBef>
                          <a:spcPts val="0"/>
                        </a:spcBef>
                        <a:spcAft>
                          <a:spcPts val="0"/>
                        </a:spcAft>
                      </a:pPr>
                      <a:r>
                        <a:rPr lang="es-EC" sz="1100" dirty="0">
                          <a:effectLst/>
                        </a:rPr>
                        <a:t>PC súper</a:t>
                      </a:r>
                      <a:endParaRPr lang="en-US" sz="1100" dirty="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119077.7173 J/gr</a:t>
                      </a:r>
                      <a:endParaRPr lang="en-US" sz="1100">
                        <a:effectLst/>
                        <a:latin typeface="Calibri"/>
                        <a:ea typeface="Calibri"/>
                        <a:cs typeface="Times New Roman"/>
                      </a:endParaRPr>
                    </a:p>
                  </a:txBody>
                  <a:tcPr marL="68580" marR="68580" marT="0" marB="0" anchor="b"/>
                </a:tc>
              </a:tr>
              <a:tr h="432048">
                <a:tc>
                  <a:txBody>
                    <a:bodyPr/>
                    <a:lstStyle/>
                    <a:p>
                      <a:pPr marL="0" marR="0" algn="ctr">
                        <a:lnSpc>
                          <a:spcPct val="150000"/>
                        </a:lnSpc>
                        <a:spcBef>
                          <a:spcPts val="0"/>
                        </a:spcBef>
                        <a:spcAft>
                          <a:spcPts val="0"/>
                        </a:spcAft>
                      </a:pPr>
                      <a:r>
                        <a:rPr lang="es-EC" sz="1100">
                          <a:effectLst/>
                        </a:rPr>
                        <a:t>PC extra</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55530.11796 J/gr</a:t>
                      </a:r>
                      <a:endParaRPr lang="en-US" sz="1100">
                        <a:effectLst/>
                        <a:latin typeface="Calibri"/>
                        <a:ea typeface="Calibri"/>
                        <a:cs typeface="Times New Roman"/>
                      </a:endParaRPr>
                    </a:p>
                  </a:txBody>
                  <a:tcPr marL="68580" marR="68580" marT="0" marB="0" anchor="b"/>
                </a:tc>
              </a:tr>
              <a:tr h="432048">
                <a:tc>
                  <a:txBody>
                    <a:bodyPr/>
                    <a:lstStyle/>
                    <a:p>
                      <a:pPr marL="0" marR="0" algn="ctr">
                        <a:lnSpc>
                          <a:spcPct val="150000"/>
                        </a:lnSpc>
                        <a:spcBef>
                          <a:spcPts val="0"/>
                        </a:spcBef>
                        <a:spcAft>
                          <a:spcPts val="0"/>
                        </a:spcAft>
                      </a:pPr>
                      <a:r>
                        <a:rPr lang="es-EC" sz="1100">
                          <a:effectLst/>
                        </a:rPr>
                        <a:t>PC diesel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53141.40937 J/gr</a:t>
                      </a:r>
                      <a:endParaRPr lang="en-US"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161475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457200" y="274638"/>
            <a:ext cx="8229600" cy="1143000"/>
          </a:xfrm>
        </p:spPr>
        <p:txBody>
          <a:bodyPr/>
          <a:lstStyle/>
          <a:p>
            <a:r>
              <a:rPr lang="es-EC" b="1" dirty="0" smtClean="0"/>
              <a:t>OBJETIVO</a:t>
            </a:r>
            <a:r>
              <a:rPr lang="es-EC" dirty="0" smtClean="0"/>
              <a:t> </a:t>
            </a:r>
            <a:endParaRPr lang="es-EC" dirty="0"/>
          </a:p>
        </p:txBody>
      </p:sp>
      <p:sp>
        <p:nvSpPr>
          <p:cNvPr id="5" name="2 Marcador de contenido"/>
          <p:cNvSpPr>
            <a:spLocks noGrp="1"/>
          </p:cNvSpPr>
          <p:nvPr>
            <p:ph idx="1"/>
          </p:nvPr>
        </p:nvSpPr>
        <p:spPr>
          <a:xfrm>
            <a:off x="457200" y="1600200"/>
            <a:ext cx="8229600" cy="4525963"/>
          </a:xfrm>
        </p:spPr>
        <p:txBody>
          <a:bodyPr>
            <a:normAutofit/>
          </a:bodyPr>
          <a:lstStyle/>
          <a:p>
            <a:pPr lvl="0" algn="just">
              <a:lnSpc>
                <a:spcPct val="150000"/>
              </a:lnSpc>
              <a:buNone/>
            </a:pPr>
            <a:r>
              <a:rPr lang="es-ES" sz="2400" dirty="0" smtClean="0">
                <a:latin typeface="Arial" pitchFamily="34" charset="0"/>
                <a:cs typeface="Arial" pitchFamily="34" charset="0"/>
              </a:rPr>
              <a:t>	</a:t>
            </a:r>
            <a:r>
              <a:rPr lang="es-EC" sz="1800" dirty="0" smtClean="0">
                <a:latin typeface="Arial" pitchFamily="34" charset="0"/>
                <a:cs typeface="Arial" pitchFamily="34" charset="0"/>
              </a:rPr>
              <a:t>Implementar </a:t>
            </a:r>
            <a:r>
              <a:rPr lang="es-EC" sz="1800" dirty="0">
                <a:latin typeface="Arial" pitchFamily="34" charset="0"/>
                <a:cs typeface="Arial" pitchFamily="34" charset="0"/>
              </a:rPr>
              <a:t>los requisitos técnicos expresados en </a:t>
            </a:r>
            <a:r>
              <a:rPr lang="es-EC" sz="1800" dirty="0" smtClean="0">
                <a:latin typeface="Arial" pitchFamily="34" charset="0"/>
                <a:cs typeface="Arial" pitchFamily="34" charset="0"/>
              </a:rPr>
              <a:t>la norma </a:t>
            </a:r>
            <a:r>
              <a:rPr lang="es-EC" sz="1800" dirty="0">
                <a:latin typeface="Arial" pitchFamily="34" charset="0"/>
                <a:cs typeface="Arial" pitchFamily="34" charset="0"/>
              </a:rPr>
              <a:t>NTE INEN-ISO/IEC 17 025 para la </a:t>
            </a:r>
            <a:r>
              <a:rPr lang="es-EC" sz="1800" dirty="0" smtClean="0">
                <a:latin typeface="Arial" pitchFamily="34" charset="0"/>
                <a:cs typeface="Arial" pitchFamily="34" charset="0"/>
              </a:rPr>
              <a:t>Bomba Calorimétrica </a:t>
            </a:r>
            <a:r>
              <a:rPr lang="es-EC" sz="1800" dirty="0">
                <a:latin typeface="Arial" pitchFamily="34" charset="0"/>
                <a:cs typeface="Arial" pitchFamily="34" charset="0"/>
              </a:rPr>
              <a:t>Adiabática,  con el fin de prestar  </a:t>
            </a:r>
            <a:r>
              <a:rPr lang="es-EC" sz="1800" dirty="0" smtClean="0">
                <a:latin typeface="Arial" pitchFamily="34" charset="0"/>
                <a:cs typeface="Arial" pitchFamily="34" charset="0"/>
              </a:rPr>
              <a:t>servicios interna </a:t>
            </a:r>
            <a:r>
              <a:rPr lang="es-EC" sz="1800" dirty="0">
                <a:latin typeface="Arial" pitchFamily="34" charset="0"/>
                <a:cs typeface="Arial" pitchFamily="34" charset="0"/>
              </a:rPr>
              <a:t>y externamente a la ESPE</a:t>
            </a:r>
            <a:endParaRPr lang="en-US" sz="1800" dirty="0">
              <a:latin typeface="Arial" pitchFamily="34" charset="0"/>
              <a:cs typeface="Arial" pitchFamily="34" charset="0"/>
            </a:endParaRPr>
          </a:p>
          <a:p>
            <a:pPr algn="ctr">
              <a:buNone/>
            </a:pPr>
            <a:r>
              <a:rPr lang="es-EC" sz="4400" b="1" dirty="0" smtClean="0">
                <a:latin typeface="+mj-lt"/>
                <a:cs typeface="Arial" pitchFamily="34" charset="0"/>
              </a:rPr>
              <a:t>ALCANCE</a:t>
            </a:r>
            <a:endParaRPr lang="es-EC" sz="4400" dirty="0" smtClean="0">
              <a:latin typeface="+mj-lt"/>
              <a:cs typeface="Arial" pitchFamily="34" charset="0"/>
            </a:endParaRPr>
          </a:p>
          <a:p>
            <a:pPr>
              <a:lnSpc>
                <a:spcPct val="150000"/>
              </a:lnSpc>
              <a:buNone/>
            </a:pPr>
            <a:r>
              <a:rPr lang="es-EC" sz="1900" dirty="0" smtClean="0">
                <a:latin typeface="Arial" pitchFamily="34" charset="0"/>
                <a:cs typeface="Arial" pitchFamily="34" charset="0"/>
              </a:rPr>
              <a:t>     </a:t>
            </a:r>
            <a:r>
              <a:rPr lang="es-EC" sz="1800" dirty="0" smtClean="0">
                <a:latin typeface="Arial" pitchFamily="34" charset="0"/>
                <a:cs typeface="Arial" pitchFamily="34" charset="0"/>
              </a:rPr>
              <a:t>Disponer </a:t>
            </a:r>
            <a:r>
              <a:rPr lang="es-EC" sz="1800" dirty="0">
                <a:latin typeface="Arial" pitchFamily="34" charset="0"/>
                <a:cs typeface="Arial" pitchFamily="34" charset="0"/>
              </a:rPr>
              <a:t>en el laboratorio de un equipo que cumpla con los </a:t>
            </a:r>
            <a:r>
              <a:rPr lang="es-EC" sz="1800" dirty="0" smtClean="0">
                <a:latin typeface="Arial" pitchFamily="34" charset="0"/>
                <a:cs typeface="Arial" pitchFamily="34" charset="0"/>
              </a:rPr>
              <a:t>requisitos técnicos </a:t>
            </a:r>
            <a:r>
              <a:rPr lang="es-EC" sz="1800" dirty="0">
                <a:latin typeface="Arial" pitchFamily="34" charset="0"/>
                <a:cs typeface="Arial" pitchFamily="34" charset="0"/>
              </a:rPr>
              <a:t>que establezca la norma NTE INEN-ISO/IEC 17 025 y  permita realizar ensayos de medición de potencial calórico con exactitud, precisión y confiabilidad.</a:t>
            </a:r>
            <a:endParaRPr lang="en-US" sz="1800" dirty="0">
              <a:latin typeface="Arial" pitchFamily="34" charset="0"/>
              <a:cs typeface="Arial" pitchFamily="34" charset="0"/>
            </a:endParaRPr>
          </a:p>
          <a:p>
            <a:pPr lvl="0" algn="just">
              <a:buNone/>
            </a:pPr>
            <a:endParaRPr lang="es-EC" dirty="0"/>
          </a:p>
        </p:txBody>
      </p:sp>
    </p:spTree>
    <p:extLst>
      <p:ext uri="{BB962C8B-B14F-4D97-AF65-F5344CB8AC3E}">
        <p14:creationId xmlns:p14="http://schemas.microsoft.com/office/powerpoint/2010/main" val="34767955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260648"/>
            <a:ext cx="8229600" cy="4525963"/>
          </a:xfrm>
        </p:spPr>
        <p:txBody>
          <a:bodyPr/>
          <a:lstStyle/>
          <a:p>
            <a:pPr marL="0" indent="0">
              <a:lnSpc>
                <a:spcPct val="150000"/>
              </a:lnSpc>
              <a:buNone/>
            </a:pPr>
            <a:r>
              <a:rPr lang="es-EC" sz="1800" dirty="0" smtClean="0">
                <a:latin typeface="Arial" pitchFamily="34" charset="0"/>
                <a:cs typeface="Arial" pitchFamily="34" charset="0"/>
              </a:rPr>
              <a:t>Poder </a:t>
            </a:r>
            <a:r>
              <a:rPr lang="es-EC" sz="1800" dirty="0">
                <a:latin typeface="Arial" pitchFamily="34" charset="0"/>
                <a:cs typeface="Arial" pitchFamily="34" charset="0"/>
              </a:rPr>
              <a:t>Calórico de la Gasolina Súper de las comercializadoras Puma, </a:t>
            </a:r>
            <a:r>
              <a:rPr lang="es-EC" sz="1800" dirty="0" err="1">
                <a:latin typeface="Arial" pitchFamily="34" charset="0"/>
                <a:cs typeface="Arial" pitchFamily="34" charset="0"/>
              </a:rPr>
              <a:t>Petrocomercial</a:t>
            </a:r>
            <a:r>
              <a:rPr lang="es-EC" sz="1800" dirty="0">
                <a:latin typeface="Arial" pitchFamily="34" charset="0"/>
                <a:cs typeface="Arial" pitchFamily="34" charset="0"/>
              </a:rPr>
              <a:t> y </a:t>
            </a:r>
            <a:r>
              <a:rPr lang="es-EC" sz="1800" dirty="0" err="1">
                <a:latin typeface="Arial" pitchFamily="34" charset="0"/>
                <a:cs typeface="Arial" pitchFamily="34" charset="0"/>
              </a:rPr>
              <a:t>Terpel</a:t>
            </a:r>
            <a:endParaRPr lang="en-US" sz="1800" b="1" dirty="0">
              <a:latin typeface="Arial" pitchFamily="34" charset="0"/>
              <a:cs typeface="Arial" pitchFamily="34" charset="0"/>
            </a:endParaRPr>
          </a:p>
          <a:p>
            <a:endParaRPr lang="es-EC" dirty="0" smtClean="0"/>
          </a:p>
          <a:p>
            <a:endParaRPr lang="es-EC" dirty="0"/>
          </a:p>
          <a:p>
            <a:endParaRPr lang="es-EC" dirty="0" smtClean="0"/>
          </a:p>
          <a:p>
            <a:endParaRPr lang="es-EC" dirty="0"/>
          </a:p>
          <a:p>
            <a:pPr marL="0" indent="0">
              <a:buNone/>
            </a:pPr>
            <a:endParaRPr lang="es-EC" dirty="0"/>
          </a:p>
          <a:p>
            <a:pPr marL="0" indent="0">
              <a:lnSpc>
                <a:spcPct val="150000"/>
              </a:lnSpc>
              <a:buNone/>
            </a:pPr>
            <a:endParaRPr lang="es-EC" sz="1800" dirty="0" smtClean="0">
              <a:latin typeface="Arial" pitchFamily="34" charset="0"/>
              <a:cs typeface="Arial" pitchFamily="34" charset="0"/>
            </a:endParaRPr>
          </a:p>
          <a:p>
            <a:pPr marL="0" indent="0">
              <a:lnSpc>
                <a:spcPct val="150000"/>
              </a:lnSpc>
              <a:buNone/>
            </a:pPr>
            <a:r>
              <a:rPr lang="es-EC" sz="1800" dirty="0" smtClean="0">
                <a:latin typeface="Arial" pitchFamily="34" charset="0"/>
                <a:cs typeface="Arial" pitchFamily="34" charset="0"/>
              </a:rPr>
              <a:t>Se </a:t>
            </a:r>
            <a:r>
              <a:rPr lang="es-EC" sz="1800" dirty="0">
                <a:latin typeface="Arial" pitchFamily="34" charset="0"/>
                <a:cs typeface="Arial" pitchFamily="34" charset="0"/>
              </a:rPr>
              <a:t>puede observar que existe un menor porcentaje de </a:t>
            </a:r>
            <a:r>
              <a:rPr lang="es-EC" sz="1800" dirty="0" smtClean="0">
                <a:latin typeface="Arial" pitchFamily="34" charset="0"/>
                <a:cs typeface="Arial" pitchFamily="34" charset="0"/>
              </a:rPr>
              <a:t>potencial calórico </a:t>
            </a:r>
            <a:r>
              <a:rPr lang="es-EC" sz="1800" dirty="0">
                <a:latin typeface="Arial" pitchFamily="34" charset="0"/>
                <a:cs typeface="Arial" pitchFamily="34" charset="0"/>
              </a:rPr>
              <a:t>en la comercializadora Puma, pero está por encima del valor teórico que es  40.6 (KJ/Kg</a:t>
            </a:r>
            <a:r>
              <a:rPr lang="es-EC" sz="1800" dirty="0" smtClean="0">
                <a:latin typeface="Arial" pitchFamily="34" charset="0"/>
                <a:cs typeface="Arial" pitchFamily="34" charset="0"/>
              </a:rPr>
              <a:t>). Existe </a:t>
            </a:r>
            <a:r>
              <a:rPr lang="es-EC" sz="1800" dirty="0">
                <a:latin typeface="Arial" pitchFamily="34" charset="0"/>
                <a:cs typeface="Arial" pitchFamily="34" charset="0"/>
              </a:rPr>
              <a:t>un mejor desarrollo del motor para las 3 comercializadoras.</a:t>
            </a:r>
            <a:endParaRPr lang="en-US" sz="1800" dirty="0">
              <a:latin typeface="Arial" pitchFamily="34" charset="0"/>
              <a:cs typeface="Arial" pitchFamily="34" charset="0"/>
            </a:endParaRPr>
          </a:p>
          <a:p>
            <a:endParaRPr lang="en-US" dirty="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3064" y="1484784"/>
            <a:ext cx="5016516" cy="30798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1093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lnSpc>
                <a:spcPct val="150000"/>
              </a:lnSpc>
              <a:buNone/>
            </a:pPr>
            <a:r>
              <a:rPr lang="es-EC" sz="1800" dirty="0">
                <a:latin typeface="Arial" pitchFamily="34" charset="0"/>
                <a:cs typeface="Arial" pitchFamily="34" charset="0"/>
              </a:rPr>
              <a:t>Poder Calórico de la Gasolina Extra de las comercializadoras Puma, </a:t>
            </a:r>
            <a:r>
              <a:rPr lang="es-EC" sz="1800" dirty="0" err="1">
                <a:latin typeface="Arial" pitchFamily="34" charset="0"/>
                <a:cs typeface="Arial" pitchFamily="34" charset="0"/>
              </a:rPr>
              <a:t>Petrocomercial</a:t>
            </a:r>
            <a:r>
              <a:rPr lang="es-EC" sz="1800" dirty="0">
                <a:latin typeface="Arial" pitchFamily="34" charset="0"/>
                <a:cs typeface="Arial" pitchFamily="34" charset="0"/>
              </a:rPr>
              <a:t> y </a:t>
            </a:r>
            <a:r>
              <a:rPr lang="es-EC" sz="1800" dirty="0" err="1" smtClean="0">
                <a:latin typeface="Arial" pitchFamily="34" charset="0"/>
                <a:cs typeface="Arial" pitchFamily="34" charset="0"/>
              </a:rPr>
              <a:t>Terpel</a:t>
            </a:r>
            <a:endParaRPr lang="es-EC" sz="1800"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nSpc>
                <a:spcPct val="150000"/>
              </a:lnSpc>
              <a:buNone/>
            </a:pPr>
            <a:endParaRPr lang="es-EC" sz="1800" b="1" dirty="0" smtClean="0">
              <a:latin typeface="Arial" pitchFamily="34" charset="0"/>
              <a:cs typeface="Arial" pitchFamily="34" charset="0"/>
            </a:endParaRPr>
          </a:p>
          <a:p>
            <a:pPr marL="0" indent="0" algn="just">
              <a:lnSpc>
                <a:spcPct val="150000"/>
              </a:lnSpc>
              <a:buNone/>
            </a:pPr>
            <a:r>
              <a:rPr lang="es-EC" sz="1800" dirty="0">
                <a:latin typeface="Arial" pitchFamily="34" charset="0"/>
                <a:cs typeface="Arial" pitchFamily="34" charset="0"/>
              </a:rPr>
              <a:t>Se puede observar que existe también para esta gasolina  un menor porcentaje de </a:t>
            </a:r>
            <a:r>
              <a:rPr lang="es-EC" sz="1800" dirty="0" smtClean="0">
                <a:latin typeface="Arial" pitchFamily="34" charset="0"/>
                <a:cs typeface="Arial" pitchFamily="34" charset="0"/>
              </a:rPr>
              <a:t>potencial </a:t>
            </a:r>
            <a:r>
              <a:rPr lang="es-EC" sz="1800" dirty="0">
                <a:latin typeface="Arial" pitchFamily="34" charset="0"/>
                <a:cs typeface="Arial" pitchFamily="34" charset="0"/>
              </a:rPr>
              <a:t>calórico en la comercializadora Puma pero está por encima del valor teórico que es  39.87 (KJ/Kg) lo que significa que existe una buena combustión en el desarrollo del motor.</a:t>
            </a:r>
            <a:endParaRPr lang="en-US" sz="1800" dirty="0">
              <a:latin typeface="Arial" pitchFamily="34" charset="0"/>
              <a:cs typeface="Arial" pitchFamily="34" charset="0"/>
            </a:endParaRPr>
          </a:p>
          <a:p>
            <a:pPr marL="0" indent="0">
              <a:lnSpc>
                <a:spcPct val="150000"/>
              </a:lnSpc>
              <a:buNone/>
            </a:pPr>
            <a:endParaRPr lang="en-US" sz="1800" b="1" dirty="0">
              <a:latin typeface="Arial" pitchFamily="34" charset="0"/>
              <a:cs typeface="Arial" pitchFamily="34" charset="0"/>
            </a:endParaRPr>
          </a:p>
          <a:p>
            <a:pPr marL="0" indent="0">
              <a:buNone/>
            </a:pPr>
            <a:endParaRPr lang="en-US"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3" y="1628800"/>
            <a:ext cx="4817138" cy="2771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885992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lstStyle/>
          <a:p>
            <a:pPr marL="0" indent="0">
              <a:lnSpc>
                <a:spcPct val="150000"/>
              </a:lnSpc>
              <a:buNone/>
            </a:pPr>
            <a:r>
              <a:rPr lang="es-EC" sz="1800" dirty="0">
                <a:latin typeface="Arial" pitchFamily="34" charset="0"/>
                <a:cs typeface="Arial" pitchFamily="34" charset="0"/>
              </a:rPr>
              <a:t>Poder Calórico del Diesel de las comercializadoras Puma, </a:t>
            </a:r>
            <a:r>
              <a:rPr lang="es-EC" sz="1800" dirty="0" err="1">
                <a:latin typeface="Arial" pitchFamily="34" charset="0"/>
                <a:cs typeface="Arial" pitchFamily="34" charset="0"/>
              </a:rPr>
              <a:t>Petrocomercial</a:t>
            </a:r>
            <a:r>
              <a:rPr lang="es-EC" sz="1800" dirty="0">
                <a:latin typeface="Arial" pitchFamily="34" charset="0"/>
                <a:cs typeface="Arial" pitchFamily="34" charset="0"/>
              </a:rPr>
              <a:t> y </a:t>
            </a:r>
            <a:r>
              <a:rPr lang="es-EC" sz="1800" dirty="0" err="1">
                <a:latin typeface="Arial" pitchFamily="34" charset="0"/>
                <a:cs typeface="Arial" pitchFamily="34" charset="0"/>
              </a:rPr>
              <a:t>Terpel</a:t>
            </a:r>
            <a:endParaRPr lang="en-US" sz="1800" b="1" dirty="0">
              <a:latin typeface="Arial" pitchFamily="34" charset="0"/>
              <a:cs typeface="Arial" pitchFamily="34" charset="0"/>
            </a:endParaRPr>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buNone/>
            </a:pPr>
            <a:endParaRPr lang="es-EC" dirty="0" smtClean="0"/>
          </a:p>
          <a:p>
            <a:pPr marL="0" indent="0">
              <a:buNone/>
            </a:pPr>
            <a:endParaRPr lang="es-EC" sz="1800" dirty="0" smtClean="0"/>
          </a:p>
          <a:p>
            <a:pPr marL="0" indent="0">
              <a:lnSpc>
                <a:spcPct val="150000"/>
              </a:lnSpc>
              <a:buNone/>
            </a:pPr>
            <a:r>
              <a:rPr lang="es-EC" sz="1800" dirty="0" smtClean="0">
                <a:latin typeface="Arial" pitchFamily="34" charset="0"/>
                <a:cs typeface="Arial" pitchFamily="34" charset="0"/>
              </a:rPr>
              <a:t>Se </a:t>
            </a:r>
            <a:r>
              <a:rPr lang="es-EC" sz="1800" dirty="0">
                <a:latin typeface="Arial" pitchFamily="34" charset="0"/>
                <a:cs typeface="Arial" pitchFamily="34" charset="0"/>
              </a:rPr>
              <a:t>puede observar que existe para el diesel un menor porcentaje de potencial calórico en la comercializadora puma, aporta de una manera positiva al motor porque su valor se encuentra por encima del valor teórico.</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p:txBody>
      </p:sp>
      <p:pic>
        <p:nvPicPr>
          <p:cNvPr id="2457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556791"/>
            <a:ext cx="5112568" cy="2893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3684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2 Marcador de contenido"/>
              <p:cNvSpPr>
                <a:spLocks noGrp="1"/>
              </p:cNvSpPr>
              <p:nvPr>
                <p:ph idx="1"/>
              </p:nvPr>
            </p:nvSpPr>
            <p:spPr>
              <a:xfrm>
                <a:off x="467544" y="620688"/>
                <a:ext cx="8229600" cy="4525963"/>
              </a:xfrm>
            </p:spPr>
            <p:txBody>
              <a:bodyPr/>
              <a:lstStyle/>
              <a:p>
                <a:pPr marL="0" indent="0">
                  <a:buNone/>
                </a:pPr>
                <a:r>
                  <a:rPr lang="es-EC" sz="1800" dirty="0" smtClean="0">
                    <a:latin typeface="Arial" pitchFamily="34" charset="0"/>
                    <a:cs typeface="Arial" pitchFamily="34" charset="0"/>
                  </a:rPr>
                  <a:t>Tabla del Poder </a:t>
                </a:r>
                <a:r>
                  <a:rPr lang="es-EC" sz="1800" dirty="0">
                    <a:latin typeface="Arial" pitchFamily="34" charset="0"/>
                    <a:cs typeface="Arial" pitchFamily="34" charset="0"/>
                  </a:rPr>
                  <a:t>Calórico Teórico (kJ/Kg</a:t>
                </a:r>
                <a:r>
                  <a:rPr lang="es-EC" sz="1800" dirty="0" smtClean="0">
                    <a:latin typeface="Arial" pitchFamily="34" charset="0"/>
                    <a:cs typeface="Arial" pitchFamily="34" charset="0"/>
                  </a:rPr>
                  <a:t>)</a:t>
                </a:r>
              </a:p>
              <a:p>
                <a:pPr marL="0" indent="0">
                  <a:buNone/>
                </a:pPr>
                <a:endParaRPr lang="es-EC"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lgn="ctr">
                  <a:lnSpc>
                    <a:spcPct val="150000"/>
                  </a:lnSpc>
                  <a:buNone/>
                </a:pPr>
                <a:r>
                  <a:rPr lang="es-EC" sz="1800" dirty="0">
                    <a:latin typeface="Arial" pitchFamily="34" charset="0"/>
                    <a:cs typeface="Arial" pitchFamily="34" charset="0"/>
                  </a:rPr>
                  <a:t>Fuente: Laboratorios de hidrocarburos de </a:t>
                </a:r>
                <a:r>
                  <a:rPr lang="es-EC" sz="1800" dirty="0" err="1">
                    <a:latin typeface="Arial" pitchFamily="34" charset="0"/>
                    <a:cs typeface="Arial" pitchFamily="34" charset="0"/>
                  </a:rPr>
                  <a:t>Petroproducción</a:t>
                </a:r>
                <a:r>
                  <a:rPr lang="es-EC" sz="1800" dirty="0" smtClean="0">
                    <a:latin typeface="Arial" pitchFamily="34" charset="0"/>
                    <a:cs typeface="Arial" pitchFamily="34" charset="0"/>
                  </a:rPr>
                  <a:t>.</a:t>
                </a:r>
              </a:p>
              <a:p>
                <a:pPr marL="0" indent="0" algn="ctr">
                  <a:lnSpc>
                    <a:spcPct val="150000"/>
                  </a:lnSpc>
                  <a:buNone/>
                </a:pPr>
                <a:endParaRPr lang="en-US" sz="1800" dirty="0">
                  <a:latin typeface="Arial" pitchFamily="34" charset="0"/>
                  <a:cs typeface="Arial" pitchFamily="34" charset="0"/>
                </a:endParaRPr>
              </a:p>
              <a:p>
                <a:pPr marL="0" indent="0">
                  <a:lnSpc>
                    <a:spcPct val="150000"/>
                  </a:lnSpc>
                  <a:buNone/>
                </a:pPr>
                <a:r>
                  <a:rPr lang="es-EC" sz="1800" dirty="0" smtClean="0">
                    <a:latin typeface="Arial" pitchFamily="34" charset="0"/>
                    <a:cs typeface="Arial" pitchFamily="34" charset="0"/>
                  </a:rPr>
                  <a:t>Mediante esta tabla se </a:t>
                </a:r>
                <a:r>
                  <a:rPr lang="es-EC" sz="1800" dirty="0">
                    <a:latin typeface="Arial" pitchFamily="34" charset="0"/>
                    <a:cs typeface="Arial" pitchFamily="34" charset="0"/>
                  </a:rPr>
                  <a:t>realizó el cálculo del error porcentual promedio mediante los resultados que se obtuvo del </a:t>
                </a:r>
                <a:r>
                  <a:rPr lang="es-EC" sz="1800" dirty="0" smtClean="0">
                    <a:latin typeface="Arial" pitchFamily="34" charset="0"/>
                    <a:cs typeface="Arial" pitchFamily="34" charset="0"/>
                  </a:rPr>
                  <a:t>potencial </a:t>
                </a:r>
                <a:r>
                  <a:rPr lang="es-EC" sz="1800" dirty="0">
                    <a:latin typeface="Arial" pitchFamily="34" charset="0"/>
                    <a:cs typeface="Arial" pitchFamily="34" charset="0"/>
                  </a:rPr>
                  <a:t>calórico de las 75 </a:t>
                </a:r>
                <a:r>
                  <a:rPr lang="es-EC" sz="1800" dirty="0" smtClean="0">
                    <a:latin typeface="Arial" pitchFamily="34" charset="0"/>
                    <a:cs typeface="Arial" pitchFamily="34" charset="0"/>
                  </a:rPr>
                  <a:t>muestras</a:t>
                </a:r>
                <a:endParaRPr lang="en-US" sz="1800" dirty="0"/>
              </a:p>
              <a:p>
                <a:pPr marL="0" indent="0">
                  <a:buNone/>
                </a:pPr>
                <a14:m>
                  <m:oMathPara xmlns:m="http://schemas.openxmlformats.org/officeDocument/2006/math">
                    <m:oMathParaPr>
                      <m:jc m:val="centerGroup"/>
                    </m:oMathParaPr>
                    <m:oMath xmlns:m="http://schemas.openxmlformats.org/officeDocument/2006/math">
                      <m:r>
                        <a:rPr lang="es-EC" sz="2000" b="1" i="1">
                          <a:latin typeface="Cambria Math"/>
                        </a:rPr>
                        <m:t>% </m:t>
                      </m:r>
                      <m:r>
                        <a:rPr lang="es-EC" sz="2000" b="1" i="1">
                          <a:latin typeface="Cambria Math"/>
                        </a:rPr>
                        <m:t>𝒆𝒓𝒓𝒐𝒓</m:t>
                      </m:r>
                      <m:r>
                        <a:rPr lang="es-EC" sz="2000" b="1" i="1">
                          <a:latin typeface="Cambria Math"/>
                        </a:rPr>
                        <m:t>=</m:t>
                      </m:r>
                      <m:f>
                        <m:fPr>
                          <m:ctrlPr>
                            <a:rPr lang="en-US" sz="2000" b="1" i="1">
                              <a:latin typeface="Cambria Math"/>
                            </a:rPr>
                          </m:ctrlPr>
                        </m:fPr>
                        <m:num>
                          <m:r>
                            <a:rPr lang="es-EC" sz="2000" b="1" i="1">
                              <a:latin typeface="Cambria Math"/>
                            </a:rPr>
                            <m:t>𝑽</m:t>
                          </m:r>
                          <m:r>
                            <a:rPr lang="es-EC" sz="2000" b="1" i="1">
                              <a:latin typeface="Cambria Math"/>
                            </a:rPr>
                            <m:t>. </m:t>
                          </m:r>
                          <m:r>
                            <a:rPr lang="es-EC" sz="2000" b="1" i="1">
                              <a:latin typeface="Cambria Math"/>
                            </a:rPr>
                            <m:t>𝑬𝒙𝒑𝒆𝒓𝒊𝒎𝒆𝒏𝒕𝒂𝒍</m:t>
                          </m:r>
                          <m:r>
                            <a:rPr lang="es-EC" sz="2000" b="1" i="1">
                              <a:latin typeface="Cambria Math"/>
                            </a:rPr>
                            <m:t>−</m:t>
                          </m:r>
                          <m:r>
                            <a:rPr lang="es-EC" sz="2000" b="1" i="1">
                              <a:latin typeface="Cambria Math"/>
                            </a:rPr>
                            <m:t>𝑽</m:t>
                          </m:r>
                          <m:r>
                            <a:rPr lang="es-EC" sz="2000" b="1" i="1">
                              <a:latin typeface="Cambria Math"/>
                            </a:rPr>
                            <m:t>. </m:t>
                          </m:r>
                          <m:r>
                            <a:rPr lang="es-EC" sz="2000" b="1" i="1">
                              <a:latin typeface="Cambria Math"/>
                            </a:rPr>
                            <m:t>𝒕𝒆</m:t>
                          </m:r>
                          <m:r>
                            <a:rPr lang="es-EC" sz="2000" b="1" i="1">
                              <a:latin typeface="Cambria Math"/>
                            </a:rPr>
                            <m:t>ó</m:t>
                          </m:r>
                          <m:r>
                            <a:rPr lang="es-EC" sz="2000" b="1" i="1">
                              <a:latin typeface="Cambria Math"/>
                            </a:rPr>
                            <m:t>𝒓𝒊𝒄𝒐</m:t>
                          </m:r>
                        </m:num>
                        <m:den>
                          <m:r>
                            <a:rPr lang="es-EC" sz="2000" b="1" i="1">
                              <a:latin typeface="Cambria Math"/>
                            </a:rPr>
                            <m:t>𝑽</m:t>
                          </m:r>
                          <m:r>
                            <a:rPr lang="es-EC" sz="2000" b="1" i="1">
                              <a:latin typeface="Cambria Math"/>
                            </a:rPr>
                            <m:t>. </m:t>
                          </m:r>
                          <m:r>
                            <a:rPr lang="es-EC" sz="2000" b="1" i="1">
                              <a:latin typeface="Cambria Math"/>
                            </a:rPr>
                            <m:t>𝑻𝒆</m:t>
                          </m:r>
                          <m:r>
                            <a:rPr lang="es-EC" sz="2000" b="1" i="1">
                              <a:latin typeface="Cambria Math"/>
                            </a:rPr>
                            <m:t>ó</m:t>
                          </m:r>
                          <m:r>
                            <a:rPr lang="es-EC" sz="2000" b="1" i="1">
                              <a:latin typeface="Cambria Math"/>
                            </a:rPr>
                            <m:t>𝒓𝒊𝒄𝒐</m:t>
                          </m:r>
                        </m:den>
                      </m:f>
                      <m:r>
                        <a:rPr lang="es-EC" sz="2000" b="1" i="1">
                          <a:latin typeface="Cambria Math"/>
                        </a:rPr>
                        <m:t>×</m:t>
                      </m:r>
                      <m:r>
                        <a:rPr lang="es-EC" sz="2000" b="1" i="1">
                          <a:latin typeface="Cambria Math"/>
                        </a:rPr>
                        <m:t>𝟏𝟎𝟎</m:t>
                      </m:r>
                    </m:oMath>
                  </m:oMathPara>
                </a14:m>
                <a:endParaRPr lang="en-US" sz="20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mc:Choice>
        <mc:Fallback xmlns="">
          <p:sp>
            <p:nvSpPr>
              <p:cNvPr id="3" name="2 Marcador de contenido"/>
              <p:cNvSpPr>
                <a:spLocks noGrp="1" noRot="1" noChangeAspect="1" noMove="1" noResize="1" noEditPoints="1" noAdjustHandles="1" noChangeArrowheads="1" noChangeShapeType="1" noTextEdit="1"/>
              </p:cNvSpPr>
              <p:nvPr>
                <p:ph idx="1"/>
              </p:nvPr>
            </p:nvSpPr>
            <p:spPr>
              <a:xfrm>
                <a:off x="467544" y="620688"/>
                <a:ext cx="8229600" cy="4525963"/>
              </a:xfrm>
              <a:blipFill rotWithShape="1">
                <a:blip r:embed="rId2"/>
                <a:stretch>
                  <a:fillRect l="-667" t="-674" b="-5391"/>
                </a:stretch>
              </a:blipFill>
            </p:spPr>
            <p:txBody>
              <a:bodyPr/>
              <a:lstStyle/>
              <a:p>
                <a:r>
                  <a:rPr lang="en-US">
                    <a:noFill/>
                  </a:rPr>
                  <a:t> </a:t>
                </a:r>
              </a:p>
            </p:txBody>
          </p:sp>
        </mc:Fallback>
      </mc:AlternateContent>
      <p:graphicFrame>
        <p:nvGraphicFramePr>
          <p:cNvPr id="4" name="3 Tabla"/>
          <p:cNvGraphicFramePr>
            <a:graphicFrameLocks noGrp="1"/>
          </p:cNvGraphicFramePr>
          <p:nvPr>
            <p:extLst>
              <p:ext uri="{D42A27DB-BD31-4B8C-83A1-F6EECF244321}">
                <p14:modId xmlns:p14="http://schemas.microsoft.com/office/powerpoint/2010/main" val="2986165445"/>
              </p:ext>
            </p:extLst>
          </p:nvPr>
        </p:nvGraphicFramePr>
        <p:xfrm>
          <a:off x="3203848" y="1196752"/>
          <a:ext cx="2664297" cy="1368152"/>
        </p:xfrm>
        <a:graphic>
          <a:graphicData uri="http://schemas.openxmlformats.org/drawingml/2006/table">
            <a:tbl>
              <a:tblPr firstRow="1" firstCol="1" bandRow="1">
                <a:tableStyleId>{5C22544A-7EE6-4342-B048-85BDC9FD1C3A}</a:tableStyleId>
              </a:tblPr>
              <a:tblGrid>
                <a:gridCol w="944892"/>
                <a:gridCol w="766704"/>
                <a:gridCol w="952701"/>
              </a:tblGrid>
              <a:tr h="342038">
                <a:tc gridSpan="3">
                  <a:txBody>
                    <a:bodyPr/>
                    <a:lstStyle/>
                    <a:p>
                      <a:pPr marL="0" marR="0" algn="ctr">
                        <a:lnSpc>
                          <a:spcPct val="150000"/>
                        </a:lnSpc>
                        <a:spcBef>
                          <a:spcPts val="0"/>
                        </a:spcBef>
                        <a:spcAft>
                          <a:spcPts val="0"/>
                        </a:spcAft>
                      </a:pPr>
                      <a:r>
                        <a:rPr lang="es-EC" sz="1100" dirty="0">
                          <a:effectLst/>
                        </a:rPr>
                        <a:t>DATOS TEÓRICOS</a:t>
                      </a:r>
                      <a:endParaRPr lang="en-US" sz="1100" dirty="0">
                        <a:effectLst/>
                        <a:latin typeface="Calibri"/>
                        <a:ea typeface="Calibri"/>
                        <a:cs typeface="Times New Roman"/>
                      </a:endParaRPr>
                    </a:p>
                  </a:txBody>
                  <a:tcPr marL="68580" marR="68580" marT="0" marB="0" anchor="b"/>
                </a:tc>
                <a:tc hMerge="1">
                  <a:txBody>
                    <a:bodyPr/>
                    <a:lstStyle/>
                    <a:p>
                      <a:endParaRPr lang="en-US"/>
                    </a:p>
                  </a:txBody>
                  <a:tcPr/>
                </a:tc>
                <a:tc hMerge="1">
                  <a:txBody>
                    <a:bodyPr/>
                    <a:lstStyle/>
                    <a:p>
                      <a:endParaRPr lang="en-US"/>
                    </a:p>
                  </a:txBody>
                  <a:tcPr/>
                </a:tc>
              </a:tr>
              <a:tr h="342038">
                <a:tc>
                  <a:txBody>
                    <a:bodyPr/>
                    <a:lstStyle/>
                    <a:p>
                      <a:pPr marL="0" marR="0" algn="ctr">
                        <a:lnSpc>
                          <a:spcPct val="150000"/>
                        </a:lnSpc>
                        <a:spcBef>
                          <a:spcPts val="0"/>
                        </a:spcBef>
                        <a:spcAft>
                          <a:spcPts val="0"/>
                        </a:spcAft>
                      </a:pPr>
                      <a:r>
                        <a:rPr lang="es-EC" sz="1100">
                          <a:effectLst/>
                        </a:rPr>
                        <a:t>EXTRA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KJ/Kg</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39.874</a:t>
                      </a:r>
                      <a:endParaRPr lang="en-US" sz="1100">
                        <a:effectLst/>
                        <a:latin typeface="Calibri"/>
                        <a:ea typeface="Calibri"/>
                        <a:cs typeface="Times New Roman"/>
                      </a:endParaRPr>
                    </a:p>
                  </a:txBody>
                  <a:tcPr marL="68580" marR="68580" marT="0" marB="0" anchor="b"/>
                </a:tc>
              </a:tr>
              <a:tr h="342038">
                <a:tc>
                  <a:txBody>
                    <a:bodyPr/>
                    <a:lstStyle/>
                    <a:p>
                      <a:pPr marL="0" marR="0" algn="ctr">
                        <a:lnSpc>
                          <a:spcPct val="150000"/>
                        </a:lnSpc>
                        <a:spcBef>
                          <a:spcPts val="0"/>
                        </a:spcBef>
                        <a:spcAft>
                          <a:spcPts val="0"/>
                        </a:spcAft>
                      </a:pPr>
                      <a:r>
                        <a:rPr lang="es-EC" sz="1100">
                          <a:effectLst/>
                        </a:rPr>
                        <a:t>SUPER</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KJ/Kg</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40.6</a:t>
                      </a:r>
                      <a:endParaRPr lang="en-US" sz="1100">
                        <a:effectLst/>
                        <a:latin typeface="Calibri"/>
                        <a:ea typeface="Calibri"/>
                        <a:cs typeface="Times New Roman"/>
                      </a:endParaRPr>
                    </a:p>
                  </a:txBody>
                  <a:tcPr marL="68580" marR="68580" marT="0" marB="0" anchor="b"/>
                </a:tc>
              </a:tr>
              <a:tr h="342038">
                <a:tc>
                  <a:txBody>
                    <a:bodyPr/>
                    <a:lstStyle/>
                    <a:p>
                      <a:pPr marL="0" marR="0" algn="ctr">
                        <a:lnSpc>
                          <a:spcPct val="150000"/>
                        </a:lnSpc>
                        <a:spcBef>
                          <a:spcPts val="0"/>
                        </a:spcBef>
                        <a:spcAft>
                          <a:spcPts val="0"/>
                        </a:spcAft>
                      </a:pPr>
                      <a:r>
                        <a:rPr lang="es-EC" sz="1100">
                          <a:effectLst/>
                        </a:rPr>
                        <a:t>DIESEL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KJ/Kg</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19.63</a:t>
                      </a:r>
                      <a:endParaRPr lang="en-US"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17223022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lstStyle/>
          <a:p>
            <a:pPr marL="0" indent="0">
              <a:buNone/>
            </a:pPr>
            <a:endParaRPr lang="es-EC" sz="1800" dirty="0" smtClean="0">
              <a:latin typeface="Arial" pitchFamily="34" charset="0"/>
              <a:cs typeface="Arial" pitchFamily="34" charset="0"/>
            </a:endParaRPr>
          </a:p>
          <a:p>
            <a:pPr marL="0" indent="0">
              <a:buNone/>
            </a:pPr>
            <a:r>
              <a:rPr lang="es-EC" sz="1800" dirty="0" smtClean="0">
                <a:latin typeface="Arial" pitchFamily="34" charset="0"/>
                <a:cs typeface="Arial" pitchFamily="34" charset="0"/>
              </a:rPr>
              <a:t>Error </a:t>
            </a:r>
            <a:r>
              <a:rPr lang="es-EC" sz="1800" dirty="0">
                <a:latin typeface="Arial" pitchFamily="34" charset="0"/>
                <a:cs typeface="Arial" pitchFamily="34" charset="0"/>
              </a:rPr>
              <a:t>Porcentual  Comercializadora Puma </a:t>
            </a:r>
            <a:endParaRPr lang="es-EC" sz="1800" dirty="0" smtClean="0">
              <a:latin typeface="Arial" pitchFamily="34" charset="0"/>
              <a:cs typeface="Arial" pitchFamily="34" charset="0"/>
            </a:endParaRPr>
          </a:p>
          <a:p>
            <a:endParaRPr lang="es-EC" b="1" dirty="0"/>
          </a:p>
          <a:p>
            <a:endParaRPr lang="es-EC" b="1" dirty="0" smtClean="0"/>
          </a:p>
          <a:p>
            <a:endParaRPr lang="es-EC" b="1" dirty="0"/>
          </a:p>
          <a:p>
            <a:pPr marL="0" indent="0">
              <a:buNone/>
            </a:pPr>
            <a:endParaRPr lang="es-EC" sz="1800" dirty="0" smtClean="0">
              <a:latin typeface="Arial" pitchFamily="34" charset="0"/>
              <a:cs typeface="Arial" pitchFamily="34" charset="0"/>
            </a:endParaRPr>
          </a:p>
          <a:p>
            <a:pPr marL="0" indent="0">
              <a:buNone/>
            </a:pPr>
            <a:r>
              <a:rPr lang="es-EC" sz="1800" dirty="0" smtClean="0">
                <a:latin typeface="Arial" pitchFamily="34" charset="0"/>
                <a:cs typeface="Arial" pitchFamily="34" charset="0"/>
              </a:rPr>
              <a:t>Error </a:t>
            </a:r>
            <a:r>
              <a:rPr lang="es-EC" sz="1800" dirty="0">
                <a:latin typeface="Arial" pitchFamily="34" charset="0"/>
                <a:cs typeface="Arial" pitchFamily="34" charset="0"/>
              </a:rPr>
              <a:t>Porcentual Comercializadora </a:t>
            </a:r>
            <a:r>
              <a:rPr lang="es-EC" sz="1800" dirty="0" err="1">
                <a:latin typeface="Arial" pitchFamily="34" charset="0"/>
                <a:cs typeface="Arial" pitchFamily="34" charset="0"/>
              </a:rPr>
              <a:t>Petrocomercial</a:t>
            </a:r>
            <a:endParaRPr lang="en-US" sz="1800" b="1" dirty="0">
              <a:latin typeface="Arial" pitchFamily="34" charset="0"/>
              <a:cs typeface="Arial" pitchFamily="34" charset="0"/>
            </a:endParaRPr>
          </a:p>
          <a:p>
            <a:endParaRPr lang="en-US" dirty="0"/>
          </a:p>
        </p:txBody>
      </p:sp>
      <p:graphicFrame>
        <p:nvGraphicFramePr>
          <p:cNvPr id="7" name="6 Tabla"/>
          <p:cNvGraphicFramePr>
            <a:graphicFrameLocks noGrp="1"/>
          </p:cNvGraphicFramePr>
          <p:nvPr>
            <p:extLst>
              <p:ext uri="{D42A27DB-BD31-4B8C-83A1-F6EECF244321}">
                <p14:modId xmlns:p14="http://schemas.microsoft.com/office/powerpoint/2010/main" val="1664076482"/>
              </p:ext>
            </p:extLst>
          </p:nvPr>
        </p:nvGraphicFramePr>
        <p:xfrm>
          <a:off x="2051721" y="1412776"/>
          <a:ext cx="5040561" cy="1584176"/>
        </p:xfrm>
        <a:graphic>
          <a:graphicData uri="http://schemas.openxmlformats.org/drawingml/2006/table">
            <a:tbl>
              <a:tblPr firstRow="1" firstCol="1" bandRow="1">
                <a:tableStyleId>{5C22544A-7EE6-4342-B048-85BDC9FD1C3A}</a:tableStyleId>
              </a:tblPr>
              <a:tblGrid>
                <a:gridCol w="1761862"/>
                <a:gridCol w="1750195"/>
                <a:gridCol w="1528504"/>
              </a:tblGrid>
              <a:tr h="396044">
                <a:tc>
                  <a:txBody>
                    <a:bodyPr/>
                    <a:lstStyle/>
                    <a:p>
                      <a:pPr marL="0" marR="0">
                        <a:lnSpc>
                          <a:spcPct val="150000"/>
                        </a:lnSpc>
                        <a:spcBef>
                          <a:spcPts val="0"/>
                        </a:spcBef>
                        <a:spcAft>
                          <a:spcPts val="0"/>
                        </a:spcAft>
                      </a:pPr>
                      <a:r>
                        <a:rPr lang="es-EC" sz="1100" dirty="0">
                          <a:effectLst/>
                        </a:rPr>
                        <a:t> </a:t>
                      </a:r>
                      <a:endParaRPr lang="en-US" sz="1100" dirty="0">
                        <a:effectLst/>
                        <a:latin typeface="Calibri"/>
                        <a:ea typeface="Calibri"/>
                        <a:cs typeface="Times New Roman"/>
                      </a:endParaRPr>
                    </a:p>
                  </a:txBody>
                  <a:tcPr marL="68580" marR="68580" marT="0" marB="0" anchor="b"/>
                </a:tc>
                <a:tc>
                  <a:txBody>
                    <a:bodyPr/>
                    <a:lstStyle/>
                    <a:p>
                      <a:pPr marL="0" marR="0">
                        <a:lnSpc>
                          <a:spcPct val="150000"/>
                        </a:lnSpc>
                        <a:spcBef>
                          <a:spcPts val="0"/>
                        </a:spcBef>
                        <a:spcAft>
                          <a:spcPts val="0"/>
                        </a:spcAft>
                      </a:pPr>
                      <a:r>
                        <a:rPr lang="es-EC"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Error (%)</a:t>
                      </a:r>
                      <a:endParaRPr lang="en-US" sz="1100">
                        <a:effectLst/>
                        <a:latin typeface="Calibri"/>
                        <a:ea typeface="Calibri"/>
                        <a:cs typeface="Times New Roman"/>
                      </a:endParaRPr>
                    </a:p>
                  </a:txBody>
                  <a:tcPr marL="68580" marR="68580" marT="0" marB="0" anchor="b"/>
                </a:tc>
              </a:tr>
              <a:tr h="396044">
                <a:tc>
                  <a:txBody>
                    <a:bodyPr/>
                    <a:lstStyle/>
                    <a:p>
                      <a:pPr marL="0" marR="0">
                        <a:lnSpc>
                          <a:spcPct val="150000"/>
                        </a:lnSpc>
                        <a:spcBef>
                          <a:spcPts val="0"/>
                        </a:spcBef>
                        <a:spcAft>
                          <a:spcPts val="0"/>
                        </a:spcAft>
                      </a:pPr>
                      <a:r>
                        <a:rPr lang="es-EC"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Gasolina Super</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16.03127856</a:t>
                      </a:r>
                      <a:endParaRPr lang="en-US" sz="1100">
                        <a:effectLst/>
                        <a:latin typeface="Calibri"/>
                        <a:ea typeface="Calibri"/>
                        <a:cs typeface="Times New Roman"/>
                      </a:endParaRPr>
                    </a:p>
                  </a:txBody>
                  <a:tcPr marL="68580" marR="68580" marT="0" marB="0" anchor="b"/>
                </a:tc>
              </a:tr>
              <a:tr h="396044">
                <a:tc>
                  <a:txBody>
                    <a:bodyPr/>
                    <a:lstStyle/>
                    <a:p>
                      <a:pPr marL="0" marR="0">
                        <a:lnSpc>
                          <a:spcPct val="150000"/>
                        </a:lnSpc>
                        <a:spcBef>
                          <a:spcPts val="0"/>
                        </a:spcBef>
                        <a:spcAft>
                          <a:spcPts val="0"/>
                        </a:spcAft>
                      </a:pPr>
                      <a:r>
                        <a:rPr lang="es-EC" sz="1100">
                          <a:effectLst/>
                        </a:rPr>
                        <a:t>Gasolinera Puma</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Gasolina Extra</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10.84027633</a:t>
                      </a:r>
                      <a:endParaRPr lang="en-US" sz="1100">
                        <a:effectLst/>
                        <a:latin typeface="Calibri"/>
                        <a:ea typeface="Calibri"/>
                        <a:cs typeface="Times New Roman"/>
                      </a:endParaRPr>
                    </a:p>
                  </a:txBody>
                  <a:tcPr marL="68580" marR="68580" marT="0" marB="0" anchor="b"/>
                </a:tc>
              </a:tr>
              <a:tr h="396044">
                <a:tc>
                  <a:txBody>
                    <a:bodyPr/>
                    <a:lstStyle/>
                    <a:p>
                      <a:pPr marL="0" marR="0">
                        <a:lnSpc>
                          <a:spcPct val="150000"/>
                        </a:lnSpc>
                        <a:spcBef>
                          <a:spcPts val="0"/>
                        </a:spcBef>
                        <a:spcAft>
                          <a:spcPts val="0"/>
                        </a:spcAft>
                      </a:pPr>
                      <a:r>
                        <a:rPr lang="es-EC"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Diesel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15.32464608</a:t>
                      </a:r>
                      <a:endParaRPr lang="en-US" sz="1100" dirty="0">
                        <a:effectLst/>
                        <a:latin typeface="Calibri"/>
                        <a:ea typeface="Calibri"/>
                        <a:cs typeface="Times New Roman"/>
                      </a:endParaRPr>
                    </a:p>
                  </a:txBody>
                  <a:tcPr marL="68580" marR="68580" marT="0" marB="0" anchor="b"/>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4095642343"/>
              </p:ext>
            </p:extLst>
          </p:nvPr>
        </p:nvGraphicFramePr>
        <p:xfrm>
          <a:off x="2051720" y="3717032"/>
          <a:ext cx="5184576" cy="1584176"/>
        </p:xfrm>
        <a:graphic>
          <a:graphicData uri="http://schemas.openxmlformats.org/drawingml/2006/table">
            <a:tbl>
              <a:tblPr firstRow="1" firstCol="1" bandRow="1">
                <a:tableStyleId>{5C22544A-7EE6-4342-B048-85BDC9FD1C3A}</a:tableStyleId>
              </a:tblPr>
              <a:tblGrid>
                <a:gridCol w="1808016"/>
                <a:gridCol w="1796043"/>
                <a:gridCol w="1580517"/>
              </a:tblGrid>
              <a:tr h="396044">
                <a:tc>
                  <a:txBody>
                    <a:bodyPr/>
                    <a:lstStyle/>
                    <a:p>
                      <a:pPr marL="0" marR="0">
                        <a:lnSpc>
                          <a:spcPct val="150000"/>
                        </a:lnSpc>
                        <a:spcBef>
                          <a:spcPts val="0"/>
                        </a:spcBef>
                        <a:spcAft>
                          <a:spcPts val="0"/>
                        </a:spcAft>
                      </a:pPr>
                      <a:r>
                        <a:rPr lang="es-EC" sz="1100" dirty="0">
                          <a:effectLst/>
                        </a:rPr>
                        <a:t> </a:t>
                      </a:r>
                      <a:endParaRPr lang="en-US" sz="1100" dirty="0">
                        <a:effectLst/>
                        <a:latin typeface="Calibri"/>
                        <a:ea typeface="Calibri"/>
                        <a:cs typeface="Times New Roman"/>
                      </a:endParaRPr>
                    </a:p>
                  </a:txBody>
                  <a:tcPr marL="68580" marR="68580" marT="0" marB="0" anchor="b"/>
                </a:tc>
                <a:tc>
                  <a:txBody>
                    <a:bodyPr/>
                    <a:lstStyle/>
                    <a:p>
                      <a:pPr marL="0" marR="0">
                        <a:lnSpc>
                          <a:spcPct val="150000"/>
                        </a:lnSpc>
                        <a:spcBef>
                          <a:spcPts val="0"/>
                        </a:spcBef>
                        <a:spcAft>
                          <a:spcPts val="0"/>
                        </a:spcAft>
                      </a:pPr>
                      <a:r>
                        <a:rPr lang="es-EC"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Error (%)</a:t>
                      </a:r>
                      <a:endParaRPr lang="en-US" sz="1100">
                        <a:effectLst/>
                        <a:latin typeface="Calibri"/>
                        <a:ea typeface="Calibri"/>
                        <a:cs typeface="Times New Roman"/>
                      </a:endParaRPr>
                    </a:p>
                  </a:txBody>
                  <a:tcPr marL="68580" marR="68580" marT="0" marB="0" anchor="b"/>
                </a:tc>
              </a:tr>
              <a:tr h="396044">
                <a:tc>
                  <a:txBody>
                    <a:bodyPr/>
                    <a:lstStyle/>
                    <a:p>
                      <a:pPr marL="0" marR="0" algn="ctr">
                        <a:lnSpc>
                          <a:spcPct val="150000"/>
                        </a:lnSpc>
                        <a:spcBef>
                          <a:spcPts val="0"/>
                        </a:spcBef>
                        <a:spcAft>
                          <a:spcPts val="0"/>
                        </a:spcAft>
                      </a:pPr>
                      <a:r>
                        <a:rPr lang="es-EC" sz="1100">
                          <a:effectLst/>
                        </a:rPr>
                        <a:t>Gasolinera</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Gasolina Super</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22.44683224</a:t>
                      </a:r>
                      <a:endParaRPr lang="en-US" sz="1100">
                        <a:effectLst/>
                        <a:latin typeface="Calibri"/>
                        <a:ea typeface="Calibri"/>
                        <a:cs typeface="Times New Roman"/>
                      </a:endParaRPr>
                    </a:p>
                  </a:txBody>
                  <a:tcPr marL="68580" marR="68580" marT="0" marB="0" anchor="b"/>
                </a:tc>
              </a:tr>
              <a:tr h="396044">
                <a:tc>
                  <a:txBody>
                    <a:bodyPr/>
                    <a:lstStyle/>
                    <a:p>
                      <a:pPr marL="0" marR="0" algn="ctr">
                        <a:lnSpc>
                          <a:spcPct val="150000"/>
                        </a:lnSpc>
                        <a:spcBef>
                          <a:spcPts val="0"/>
                        </a:spcBef>
                        <a:spcAft>
                          <a:spcPts val="0"/>
                        </a:spcAft>
                      </a:pPr>
                      <a:r>
                        <a:rPr lang="es-EC" sz="1100">
                          <a:effectLst/>
                        </a:rPr>
                        <a:t>Petrocomercial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Gasolina Extra</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11.58921024</a:t>
                      </a:r>
                      <a:endParaRPr lang="en-US" sz="1100">
                        <a:effectLst/>
                        <a:latin typeface="Calibri"/>
                        <a:ea typeface="Calibri"/>
                        <a:cs typeface="Times New Roman"/>
                      </a:endParaRPr>
                    </a:p>
                  </a:txBody>
                  <a:tcPr marL="68580" marR="68580" marT="0" marB="0" anchor="b"/>
                </a:tc>
              </a:tr>
              <a:tr h="396044">
                <a:tc>
                  <a:txBody>
                    <a:bodyPr/>
                    <a:lstStyle/>
                    <a:p>
                      <a:pPr marL="0" marR="0">
                        <a:lnSpc>
                          <a:spcPct val="150000"/>
                        </a:lnSpc>
                        <a:spcBef>
                          <a:spcPts val="0"/>
                        </a:spcBef>
                        <a:spcAft>
                          <a:spcPts val="0"/>
                        </a:spcAft>
                      </a:pPr>
                      <a:r>
                        <a:rPr lang="es-EC"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Diesel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20.13913698</a:t>
                      </a:r>
                      <a:endParaRPr lang="en-US"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8460117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buNone/>
            </a:pPr>
            <a:r>
              <a:rPr lang="es-EC" sz="1800" dirty="0">
                <a:latin typeface="Arial" pitchFamily="34" charset="0"/>
                <a:cs typeface="Arial" pitchFamily="34" charset="0"/>
              </a:rPr>
              <a:t>Error Porcentual Comercializadora </a:t>
            </a:r>
            <a:r>
              <a:rPr lang="es-EC" sz="1800" dirty="0" err="1" smtClean="0">
                <a:latin typeface="Arial" pitchFamily="34" charset="0"/>
                <a:cs typeface="Arial" pitchFamily="34" charset="0"/>
              </a:rPr>
              <a:t>Terpel</a:t>
            </a: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s-EC"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lnSpc>
                <a:spcPct val="150000"/>
              </a:lnSpc>
              <a:buNone/>
            </a:pPr>
            <a:endParaRPr lang="es-EC" sz="1800" dirty="0" smtClean="0">
              <a:latin typeface="Arial" pitchFamily="34" charset="0"/>
              <a:cs typeface="Arial" pitchFamily="34" charset="0"/>
            </a:endParaRPr>
          </a:p>
          <a:p>
            <a:pPr marL="0" indent="0">
              <a:lnSpc>
                <a:spcPct val="150000"/>
              </a:lnSpc>
              <a:buNone/>
            </a:pPr>
            <a:r>
              <a:rPr lang="es-EC" sz="1800" dirty="0" smtClean="0">
                <a:latin typeface="Arial" pitchFamily="34" charset="0"/>
                <a:cs typeface="Arial" pitchFamily="34" charset="0"/>
              </a:rPr>
              <a:t>De </a:t>
            </a:r>
            <a:r>
              <a:rPr lang="es-EC" sz="1800" dirty="0">
                <a:latin typeface="Arial" pitchFamily="34" charset="0"/>
                <a:cs typeface="Arial" pitchFamily="34" charset="0"/>
              </a:rPr>
              <a:t>los datos obtenidos en la investigación realizada a las 75 muestras por comercialización se realizaron los siguientes gráficos del error porcentual:</a:t>
            </a:r>
            <a:endParaRPr lang="en-US" sz="1800" dirty="0">
              <a:latin typeface="Arial" pitchFamily="34" charset="0"/>
              <a:cs typeface="Arial" pitchFamily="34" charset="0"/>
            </a:endParaRPr>
          </a:p>
          <a:p>
            <a:pPr marL="0" indent="0">
              <a:buNone/>
            </a:pPr>
            <a:endParaRPr lang="es-EC"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3164161586"/>
              </p:ext>
            </p:extLst>
          </p:nvPr>
        </p:nvGraphicFramePr>
        <p:xfrm>
          <a:off x="2339752" y="1124744"/>
          <a:ext cx="4824536" cy="1512168"/>
        </p:xfrm>
        <a:graphic>
          <a:graphicData uri="http://schemas.openxmlformats.org/drawingml/2006/table">
            <a:tbl>
              <a:tblPr firstRow="1" firstCol="1" bandRow="1">
                <a:tableStyleId>{5C22544A-7EE6-4342-B048-85BDC9FD1C3A}</a:tableStyleId>
              </a:tblPr>
              <a:tblGrid>
                <a:gridCol w="1682459"/>
                <a:gridCol w="1671317"/>
                <a:gridCol w="1470760"/>
              </a:tblGrid>
              <a:tr h="378042">
                <a:tc>
                  <a:txBody>
                    <a:bodyPr/>
                    <a:lstStyle/>
                    <a:p>
                      <a:pPr marL="0" marR="0">
                        <a:lnSpc>
                          <a:spcPct val="150000"/>
                        </a:lnSpc>
                        <a:spcBef>
                          <a:spcPts val="0"/>
                        </a:spcBef>
                        <a:spcAft>
                          <a:spcPts val="0"/>
                        </a:spcAft>
                      </a:pPr>
                      <a:r>
                        <a:rPr lang="es-EC" sz="1100" dirty="0">
                          <a:effectLst/>
                        </a:rPr>
                        <a:t> </a:t>
                      </a:r>
                      <a:endParaRPr lang="en-US" sz="1100" dirty="0">
                        <a:effectLst/>
                        <a:latin typeface="Calibri"/>
                        <a:ea typeface="Calibri"/>
                        <a:cs typeface="Times New Roman"/>
                      </a:endParaRPr>
                    </a:p>
                  </a:txBody>
                  <a:tcPr marL="68580" marR="68580" marT="0" marB="0" anchor="b"/>
                </a:tc>
                <a:tc>
                  <a:txBody>
                    <a:bodyPr/>
                    <a:lstStyle/>
                    <a:p>
                      <a:pPr marL="0" marR="0">
                        <a:lnSpc>
                          <a:spcPct val="150000"/>
                        </a:lnSpc>
                        <a:spcBef>
                          <a:spcPts val="0"/>
                        </a:spcBef>
                        <a:spcAft>
                          <a:spcPts val="0"/>
                        </a:spcAft>
                      </a:pPr>
                      <a:r>
                        <a:rPr lang="es-EC" sz="1100" dirty="0">
                          <a:effectLst/>
                        </a:rPr>
                        <a:t> </a:t>
                      </a:r>
                      <a:endParaRPr lang="en-US" sz="1100" dirty="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Error (%)</a:t>
                      </a:r>
                      <a:endParaRPr lang="en-US" sz="1100">
                        <a:effectLst/>
                        <a:latin typeface="Calibri"/>
                        <a:ea typeface="Calibri"/>
                        <a:cs typeface="Times New Roman"/>
                      </a:endParaRPr>
                    </a:p>
                  </a:txBody>
                  <a:tcPr marL="68580" marR="68580" marT="0" marB="0" anchor="b"/>
                </a:tc>
              </a:tr>
              <a:tr h="378042">
                <a:tc>
                  <a:txBody>
                    <a:bodyPr/>
                    <a:lstStyle/>
                    <a:p>
                      <a:pPr marL="0" marR="0">
                        <a:lnSpc>
                          <a:spcPct val="150000"/>
                        </a:lnSpc>
                        <a:spcBef>
                          <a:spcPts val="0"/>
                        </a:spcBef>
                        <a:spcAft>
                          <a:spcPts val="0"/>
                        </a:spcAft>
                      </a:pPr>
                      <a:r>
                        <a:rPr lang="es-EC"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Gasolina Super</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29.31948702</a:t>
                      </a:r>
                      <a:endParaRPr lang="en-US" sz="1100">
                        <a:effectLst/>
                        <a:latin typeface="Calibri"/>
                        <a:ea typeface="Calibri"/>
                        <a:cs typeface="Times New Roman"/>
                      </a:endParaRPr>
                    </a:p>
                  </a:txBody>
                  <a:tcPr marL="68580" marR="68580" marT="0" marB="0" anchor="b"/>
                </a:tc>
              </a:tr>
              <a:tr h="378042">
                <a:tc>
                  <a:txBody>
                    <a:bodyPr/>
                    <a:lstStyle/>
                    <a:p>
                      <a:pPr marL="0" marR="0">
                        <a:lnSpc>
                          <a:spcPct val="150000"/>
                        </a:lnSpc>
                        <a:spcBef>
                          <a:spcPts val="0"/>
                        </a:spcBef>
                        <a:spcAft>
                          <a:spcPts val="0"/>
                        </a:spcAft>
                      </a:pPr>
                      <a:r>
                        <a:rPr lang="es-EC" sz="1100">
                          <a:effectLst/>
                        </a:rPr>
                        <a:t>Gasolinera Terpel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Gasolina Extra</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13.86762388</a:t>
                      </a:r>
                      <a:endParaRPr lang="en-US" sz="1100">
                        <a:effectLst/>
                        <a:latin typeface="Calibri"/>
                        <a:ea typeface="Calibri"/>
                        <a:cs typeface="Times New Roman"/>
                      </a:endParaRPr>
                    </a:p>
                  </a:txBody>
                  <a:tcPr marL="68580" marR="68580" marT="0" marB="0" anchor="b"/>
                </a:tc>
              </a:tr>
              <a:tr h="378042">
                <a:tc>
                  <a:txBody>
                    <a:bodyPr/>
                    <a:lstStyle/>
                    <a:p>
                      <a:pPr marL="0" marR="0">
                        <a:lnSpc>
                          <a:spcPct val="150000"/>
                        </a:lnSpc>
                        <a:spcBef>
                          <a:spcPts val="0"/>
                        </a:spcBef>
                        <a:spcAft>
                          <a:spcPts val="0"/>
                        </a:spcAft>
                      </a:pPr>
                      <a:r>
                        <a:rPr lang="es-EC" sz="1100">
                          <a:effectLst/>
                        </a:rPr>
                        <a:t> </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a:effectLst/>
                        </a:rPr>
                        <a:t>Diesel</a:t>
                      </a:r>
                      <a:endParaRPr lang="en-US" sz="1100">
                        <a:effectLst/>
                        <a:latin typeface="Calibri"/>
                        <a:ea typeface="Calibri"/>
                        <a:cs typeface="Times New Roman"/>
                      </a:endParaRPr>
                    </a:p>
                  </a:txBody>
                  <a:tcPr marL="68580" marR="68580" marT="0" marB="0" anchor="b"/>
                </a:tc>
                <a:tc>
                  <a:txBody>
                    <a:bodyPr/>
                    <a:lstStyle/>
                    <a:p>
                      <a:pPr marL="0" marR="0" algn="ctr">
                        <a:lnSpc>
                          <a:spcPct val="150000"/>
                        </a:lnSpc>
                        <a:spcBef>
                          <a:spcPts val="0"/>
                        </a:spcBef>
                        <a:spcAft>
                          <a:spcPts val="0"/>
                        </a:spcAft>
                      </a:pPr>
                      <a:r>
                        <a:rPr lang="es-EC" sz="1100" dirty="0">
                          <a:effectLst/>
                        </a:rPr>
                        <a:t>27.06152795</a:t>
                      </a:r>
                      <a:endParaRPr lang="en-US"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219669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lstStyle/>
          <a:p>
            <a:pPr marL="0" indent="0">
              <a:buNone/>
            </a:pPr>
            <a:endParaRPr lang="es-EC" sz="1800" dirty="0" smtClean="0">
              <a:latin typeface="Arial" pitchFamily="34" charset="0"/>
              <a:cs typeface="Arial" pitchFamily="34" charset="0"/>
            </a:endParaRPr>
          </a:p>
          <a:p>
            <a:pPr marL="0" indent="0">
              <a:buNone/>
            </a:pPr>
            <a:r>
              <a:rPr lang="es-EC" sz="1800" dirty="0" smtClean="0">
                <a:latin typeface="Arial" pitchFamily="34" charset="0"/>
                <a:cs typeface="Arial" pitchFamily="34" charset="0"/>
              </a:rPr>
              <a:t>Error </a:t>
            </a:r>
            <a:r>
              <a:rPr lang="es-EC" sz="1800" dirty="0">
                <a:latin typeface="Arial" pitchFamily="34" charset="0"/>
                <a:cs typeface="Arial" pitchFamily="34" charset="0"/>
              </a:rPr>
              <a:t>de la Gasolina Súper de las comercializadoras Puma, </a:t>
            </a:r>
            <a:r>
              <a:rPr lang="es-EC" sz="1800" dirty="0" err="1">
                <a:latin typeface="Arial" pitchFamily="34" charset="0"/>
                <a:cs typeface="Arial" pitchFamily="34" charset="0"/>
              </a:rPr>
              <a:t>Petrocomercial</a:t>
            </a:r>
            <a:r>
              <a:rPr lang="es-EC" sz="1800" dirty="0">
                <a:latin typeface="Arial" pitchFamily="34" charset="0"/>
                <a:cs typeface="Arial" pitchFamily="34" charset="0"/>
              </a:rPr>
              <a:t> y </a:t>
            </a:r>
            <a:r>
              <a:rPr lang="es-EC" sz="1800" dirty="0" err="1">
                <a:latin typeface="Arial" pitchFamily="34" charset="0"/>
                <a:cs typeface="Arial" pitchFamily="34" charset="0"/>
              </a:rPr>
              <a:t>Terpel</a:t>
            </a:r>
            <a:endParaRPr lang="en-US" sz="1800" b="1" dirty="0">
              <a:latin typeface="Arial" pitchFamily="34" charset="0"/>
              <a:cs typeface="Arial" pitchFamily="34" charset="0"/>
            </a:endParaRPr>
          </a:p>
          <a:p>
            <a:pPr marL="0" indent="0">
              <a:buNone/>
            </a:pPr>
            <a:endParaRPr lang="es-EC" dirty="0" smtClean="0"/>
          </a:p>
          <a:p>
            <a:pPr marL="0" indent="0">
              <a:buNone/>
            </a:pPr>
            <a:endParaRPr lang="es-EC" dirty="0"/>
          </a:p>
          <a:p>
            <a:pPr marL="0" indent="0">
              <a:buNone/>
            </a:pPr>
            <a:endParaRPr lang="es-EC" dirty="0" smtClean="0"/>
          </a:p>
          <a:p>
            <a:pPr marL="0" indent="0">
              <a:buNone/>
            </a:pPr>
            <a:endParaRPr lang="es-EC" dirty="0"/>
          </a:p>
          <a:p>
            <a:pPr marL="0" indent="0" algn="just">
              <a:lnSpc>
                <a:spcPct val="150000"/>
              </a:lnSpc>
              <a:buNone/>
            </a:pPr>
            <a:endParaRPr lang="es-EC" sz="1800" dirty="0" smtClean="0">
              <a:latin typeface="Arial" pitchFamily="34" charset="0"/>
              <a:cs typeface="Arial" pitchFamily="34" charset="0"/>
            </a:endParaRPr>
          </a:p>
          <a:p>
            <a:pPr marL="0" indent="0" algn="just">
              <a:lnSpc>
                <a:spcPct val="150000"/>
              </a:lnSpc>
              <a:buNone/>
            </a:pPr>
            <a:r>
              <a:rPr lang="es-EC" sz="1800" dirty="0">
                <a:latin typeface="Arial" pitchFamily="34" charset="0"/>
                <a:cs typeface="Arial" pitchFamily="34" charset="0"/>
              </a:rPr>
              <a:t>Se puede observar que existe un menor porcentaje de error en la comercializadora puma, lo que pudo existir para las dos comercializadoras, humedad en el ácido benzoico al momento de la calibración de la máquina para la toma de datos del potencial calórico,  lo cual implica que exista un mayor error.</a:t>
            </a:r>
            <a:endParaRPr lang="en-US" sz="1800" dirty="0">
              <a:latin typeface="Arial" pitchFamily="34" charset="0"/>
              <a:cs typeface="Arial" pitchFamily="34" charset="0"/>
            </a:endParaRPr>
          </a:p>
          <a:p>
            <a:pPr marL="0" indent="0">
              <a:buNone/>
            </a:pPr>
            <a:r>
              <a:rPr lang="es-EC" sz="1800" dirty="0"/>
              <a:t> </a:t>
            </a:r>
            <a:endParaRPr lang="en-US" sz="1800" dirty="0"/>
          </a:p>
          <a:p>
            <a:pPr marL="0" indent="0">
              <a:buNone/>
            </a:pPr>
            <a:endParaRPr lang="en-US" dirty="0"/>
          </a:p>
        </p:txBody>
      </p:sp>
      <p:pic>
        <p:nvPicPr>
          <p:cNvPr id="286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1" y="1268760"/>
            <a:ext cx="4896545" cy="2618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9555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92696"/>
            <a:ext cx="8229600" cy="4525963"/>
          </a:xfrm>
        </p:spPr>
        <p:txBody>
          <a:bodyPr/>
          <a:lstStyle/>
          <a:p>
            <a:pPr marL="0" indent="0">
              <a:lnSpc>
                <a:spcPct val="150000"/>
              </a:lnSpc>
              <a:buNone/>
            </a:pPr>
            <a:r>
              <a:rPr lang="es-EC" sz="1800" dirty="0">
                <a:latin typeface="Arial" pitchFamily="34" charset="0"/>
                <a:cs typeface="Arial" pitchFamily="34" charset="0"/>
              </a:rPr>
              <a:t>Error de la Gasolina Extra de las comercializadoras Puma, </a:t>
            </a:r>
            <a:r>
              <a:rPr lang="es-EC" sz="1800" dirty="0" err="1">
                <a:latin typeface="Arial" pitchFamily="34" charset="0"/>
                <a:cs typeface="Arial" pitchFamily="34" charset="0"/>
              </a:rPr>
              <a:t>Petrocomercial</a:t>
            </a:r>
            <a:r>
              <a:rPr lang="es-EC" sz="1800" dirty="0">
                <a:latin typeface="Arial" pitchFamily="34" charset="0"/>
                <a:cs typeface="Arial" pitchFamily="34" charset="0"/>
              </a:rPr>
              <a:t> y </a:t>
            </a:r>
            <a:r>
              <a:rPr lang="es-EC" sz="1800" dirty="0" err="1" smtClean="0">
                <a:latin typeface="Arial" pitchFamily="34" charset="0"/>
                <a:cs typeface="Arial" pitchFamily="34" charset="0"/>
              </a:rPr>
              <a:t>Terpel</a:t>
            </a:r>
            <a:endParaRPr lang="es-EC" sz="1800"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gn="just">
              <a:lnSpc>
                <a:spcPct val="150000"/>
              </a:lnSpc>
              <a:buNone/>
            </a:pPr>
            <a:r>
              <a:rPr lang="es-EC" sz="1800" dirty="0" smtClean="0">
                <a:latin typeface="Arial" pitchFamily="34" charset="0"/>
                <a:cs typeface="Arial" pitchFamily="34" charset="0"/>
              </a:rPr>
              <a:t>Se </a:t>
            </a:r>
            <a:r>
              <a:rPr lang="es-EC" sz="1800" dirty="0">
                <a:latin typeface="Arial" pitchFamily="34" charset="0"/>
                <a:cs typeface="Arial" pitchFamily="34" charset="0"/>
              </a:rPr>
              <a:t>puede apreciar en la comercializadora puma  un menor porcentaje de error, el factor que pudo causar es el octanaje de la gasolina ya que los datos teóricos obtenidos son para 72 octanos, varias de las comercializadoras no cumplen con esta norma, actualmente encontramos de 72, 82 octanos y diferentes variaciones.</a:t>
            </a:r>
            <a:endParaRPr lang="en-US" sz="1800" dirty="0">
              <a:latin typeface="Arial" pitchFamily="34" charset="0"/>
              <a:cs typeface="Arial" pitchFamily="34" charset="0"/>
            </a:endParaRPr>
          </a:p>
          <a:p>
            <a:pPr marL="0" indent="0" algn="just">
              <a:lnSpc>
                <a:spcPct val="150000"/>
              </a:lnSpc>
              <a:buNone/>
            </a:pPr>
            <a:r>
              <a:rPr lang="es-EC" sz="1800" dirty="0" smtClean="0">
                <a:latin typeface="Arial" pitchFamily="34" charset="0"/>
                <a:cs typeface="Arial" pitchFamily="34" charset="0"/>
              </a:rPr>
              <a:t>. </a:t>
            </a:r>
            <a:endParaRPr lang="en-US" sz="1800" dirty="0">
              <a:latin typeface="Arial" pitchFamily="34" charset="0"/>
              <a:cs typeface="Arial" pitchFamily="34" charset="0"/>
            </a:endParaRPr>
          </a:p>
          <a:p>
            <a:pPr marL="0" indent="0">
              <a:lnSpc>
                <a:spcPct val="150000"/>
              </a:lnSpc>
              <a:buNone/>
            </a:pPr>
            <a:endParaRPr lang="en-US" sz="1800" b="1" dirty="0">
              <a:latin typeface="Arial" pitchFamily="34" charset="0"/>
              <a:cs typeface="Arial" pitchFamily="34" charset="0"/>
            </a:endParaRPr>
          </a:p>
          <a:p>
            <a:endParaRPr lang="en-US" dirty="0"/>
          </a:p>
        </p:txBody>
      </p:sp>
      <p:pic>
        <p:nvPicPr>
          <p:cNvPr id="296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6696" y="1124744"/>
            <a:ext cx="5104964" cy="280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3416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buNone/>
            </a:pPr>
            <a:r>
              <a:rPr lang="es-EC" sz="1800" dirty="0">
                <a:latin typeface="Arial" pitchFamily="34" charset="0"/>
                <a:cs typeface="Arial" pitchFamily="34" charset="0"/>
              </a:rPr>
              <a:t>Error del diesel de las comercializadoras Puma, </a:t>
            </a:r>
            <a:r>
              <a:rPr lang="es-EC" sz="1800" dirty="0" err="1">
                <a:latin typeface="Arial" pitchFamily="34" charset="0"/>
                <a:cs typeface="Arial" pitchFamily="34" charset="0"/>
              </a:rPr>
              <a:t>Petrocomercial</a:t>
            </a:r>
            <a:r>
              <a:rPr lang="es-EC" sz="1800" dirty="0">
                <a:latin typeface="Arial" pitchFamily="34" charset="0"/>
                <a:cs typeface="Arial" pitchFamily="34" charset="0"/>
              </a:rPr>
              <a:t> y </a:t>
            </a:r>
            <a:r>
              <a:rPr lang="es-EC" sz="1800" dirty="0" err="1">
                <a:latin typeface="Arial" pitchFamily="34" charset="0"/>
                <a:cs typeface="Arial" pitchFamily="34" charset="0"/>
              </a:rPr>
              <a:t>Terpel</a:t>
            </a:r>
            <a:r>
              <a:rPr lang="es-EC" sz="1800" dirty="0">
                <a:latin typeface="Arial" pitchFamily="34" charset="0"/>
                <a:cs typeface="Arial" pitchFamily="34" charset="0"/>
              </a:rPr>
              <a:t>.</a:t>
            </a:r>
            <a:endParaRPr lang="en-US" sz="1800" b="1" dirty="0">
              <a:latin typeface="Arial" pitchFamily="34" charset="0"/>
              <a:cs typeface="Arial" pitchFamily="34" charset="0"/>
            </a:endParaRPr>
          </a:p>
          <a:p>
            <a:endParaRPr lang="es-EC" dirty="0" smtClean="0"/>
          </a:p>
          <a:p>
            <a:endParaRPr lang="es-EC" dirty="0"/>
          </a:p>
          <a:p>
            <a:endParaRPr lang="es-EC" dirty="0" smtClean="0"/>
          </a:p>
          <a:p>
            <a:endParaRPr lang="es-EC" dirty="0"/>
          </a:p>
          <a:p>
            <a:endParaRPr lang="es-EC" dirty="0" smtClean="0"/>
          </a:p>
          <a:p>
            <a:pPr algn="just"/>
            <a:endParaRPr lang="es-EC" dirty="0"/>
          </a:p>
          <a:p>
            <a:pPr marL="0" indent="0" algn="just">
              <a:lnSpc>
                <a:spcPct val="150000"/>
              </a:lnSpc>
              <a:buNone/>
            </a:pPr>
            <a:r>
              <a:rPr lang="es-EC" sz="1800" dirty="0">
                <a:latin typeface="Arial" pitchFamily="34" charset="0"/>
                <a:cs typeface="Arial" pitchFamily="34" charset="0"/>
              </a:rPr>
              <a:t>Como se puede apreciar y como se explicó en los 2 análisis anteriores la causa del error pudo ser por diferentes factores como son la humedad del ácido benzoico y el octanaje de la gasolina extra en  la toma de los datos</a:t>
            </a:r>
            <a:r>
              <a:rPr lang="es-EC" sz="1800" dirty="0"/>
              <a:t>.</a:t>
            </a:r>
            <a:endParaRPr lang="en-US" sz="1800" dirty="0"/>
          </a:p>
          <a:p>
            <a:pPr marL="0" indent="0">
              <a:buNone/>
            </a:pPr>
            <a:endParaRPr lang="en-US" dirty="0"/>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82012" y="1196752"/>
            <a:ext cx="5166252" cy="29849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08712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buNone/>
            </a:pPr>
            <a:endParaRPr lang="en-US" sz="2400" dirty="0" smtClean="0"/>
          </a:p>
          <a:p>
            <a:pPr marL="0" indent="0" algn="ctr">
              <a:buNone/>
            </a:pPr>
            <a:r>
              <a:rPr lang="en-US" sz="2400" b="1" dirty="0" smtClean="0">
                <a:latin typeface="Arial" pitchFamily="34" charset="0"/>
                <a:cs typeface="Arial" pitchFamily="34" charset="0"/>
              </a:rPr>
              <a:t>ANÁLISIS </a:t>
            </a:r>
            <a:r>
              <a:rPr lang="en-US" sz="2400" b="1" dirty="0">
                <a:latin typeface="Arial" pitchFamily="34" charset="0"/>
                <a:cs typeface="Arial" pitchFamily="34" charset="0"/>
              </a:rPr>
              <a:t>ESTADÍSTICO DE </a:t>
            </a:r>
            <a:r>
              <a:rPr lang="en-US" sz="2400" b="1" dirty="0" smtClean="0">
                <a:latin typeface="Arial" pitchFamily="34" charset="0"/>
                <a:cs typeface="Arial" pitchFamily="34" charset="0"/>
              </a:rPr>
              <a:t>RESULTADOS</a:t>
            </a:r>
            <a:endParaRPr lang="es-EC" sz="1800" b="1" dirty="0" smtClean="0">
              <a:latin typeface="Arial" pitchFamily="34" charset="0"/>
              <a:cs typeface="Arial" pitchFamily="34" charset="0"/>
            </a:endParaRPr>
          </a:p>
          <a:p>
            <a:pPr marL="0" indent="0">
              <a:lnSpc>
                <a:spcPct val="150000"/>
              </a:lnSpc>
              <a:buNone/>
            </a:pPr>
            <a:r>
              <a:rPr lang="es-EC" sz="1800" b="1" dirty="0" smtClean="0">
                <a:latin typeface="Arial" pitchFamily="34" charset="0"/>
                <a:cs typeface="Arial" pitchFamily="34" charset="0"/>
              </a:rPr>
              <a:t>Parámetros </a:t>
            </a:r>
            <a:r>
              <a:rPr lang="es-EC" sz="1800" b="1" dirty="0">
                <a:latin typeface="Arial" pitchFamily="34" charset="0"/>
                <a:cs typeface="Arial" pitchFamily="34" charset="0"/>
              </a:rPr>
              <a:t>de análisis:</a:t>
            </a:r>
            <a:r>
              <a:rPr lang="es-EC" sz="1800" dirty="0">
                <a:latin typeface="Arial" pitchFamily="34" charset="0"/>
                <a:cs typeface="Arial" pitchFamily="34" charset="0"/>
              </a:rPr>
              <a:t>	</a:t>
            </a:r>
            <a:endParaRPr lang="en-US" sz="1800" dirty="0">
              <a:latin typeface="Arial" pitchFamily="34" charset="0"/>
              <a:cs typeface="Arial" pitchFamily="34" charset="0"/>
            </a:endParaRPr>
          </a:p>
          <a:p>
            <a:pPr lvl="0">
              <a:lnSpc>
                <a:spcPct val="150000"/>
              </a:lnSpc>
            </a:pPr>
            <a:r>
              <a:rPr lang="es-EC" sz="1800" b="1" dirty="0">
                <a:latin typeface="Arial" pitchFamily="34" charset="0"/>
                <a:cs typeface="Arial" pitchFamily="34" charset="0"/>
              </a:rPr>
              <a:t>Media </a:t>
            </a:r>
            <a:endParaRPr lang="en-US" sz="1800" dirty="0">
              <a:latin typeface="Arial" pitchFamily="34" charset="0"/>
              <a:cs typeface="Arial" pitchFamily="34" charset="0"/>
            </a:endParaRPr>
          </a:p>
          <a:p>
            <a:pPr lvl="0">
              <a:lnSpc>
                <a:spcPct val="150000"/>
              </a:lnSpc>
            </a:pPr>
            <a:r>
              <a:rPr lang="es-EC" sz="1800" b="1" dirty="0">
                <a:latin typeface="Arial" pitchFamily="34" charset="0"/>
                <a:cs typeface="Arial" pitchFamily="34" charset="0"/>
              </a:rPr>
              <a:t>Desviación estándar </a:t>
            </a:r>
            <a:endParaRPr lang="en-US" sz="1800" dirty="0">
              <a:latin typeface="Arial" pitchFamily="34" charset="0"/>
              <a:cs typeface="Arial" pitchFamily="34" charset="0"/>
            </a:endParaRPr>
          </a:p>
          <a:p>
            <a:pPr lvl="0">
              <a:lnSpc>
                <a:spcPct val="150000"/>
              </a:lnSpc>
            </a:pPr>
            <a:r>
              <a:rPr lang="es-EC" sz="1800" b="1" dirty="0">
                <a:latin typeface="Arial" pitchFamily="34" charset="0"/>
                <a:cs typeface="Arial" pitchFamily="34" charset="0"/>
              </a:rPr>
              <a:t>Coeficiente de variación </a:t>
            </a:r>
            <a:endParaRPr lang="en-US" sz="1800" dirty="0">
              <a:latin typeface="Arial" pitchFamily="34" charset="0"/>
              <a:cs typeface="Arial" pitchFamily="34" charset="0"/>
            </a:endParaRPr>
          </a:p>
          <a:p>
            <a:pPr lvl="0">
              <a:lnSpc>
                <a:spcPct val="150000"/>
              </a:lnSpc>
            </a:pPr>
            <a:r>
              <a:rPr lang="es-EC" sz="1800" b="1" dirty="0">
                <a:latin typeface="Arial" pitchFamily="34" charset="0"/>
                <a:cs typeface="Arial" pitchFamily="34" charset="0"/>
              </a:rPr>
              <a:t>Error</a:t>
            </a:r>
            <a:endParaRPr lang="en-US" sz="1800" dirty="0">
              <a:latin typeface="Arial" pitchFamily="34" charset="0"/>
              <a:cs typeface="Arial" pitchFamily="34" charset="0"/>
            </a:endParaRPr>
          </a:p>
          <a:p>
            <a:pPr marL="0" indent="0">
              <a:lnSpc>
                <a:spcPct val="150000"/>
              </a:lnSpc>
              <a:buNone/>
            </a:pPr>
            <a:r>
              <a:rPr lang="es-EC" sz="1800" b="1" dirty="0" smtClean="0">
                <a:latin typeface="Arial" pitchFamily="34" charset="0"/>
                <a:cs typeface="Arial" pitchFamily="34" charset="0"/>
              </a:rPr>
              <a:t>BOMBA </a:t>
            </a:r>
            <a:r>
              <a:rPr lang="es-EC" sz="1800" b="1" dirty="0">
                <a:latin typeface="Arial" pitchFamily="34" charset="0"/>
                <a:cs typeface="Arial" pitchFamily="34" charset="0"/>
              </a:rPr>
              <a:t>CALORIMETRICA </a:t>
            </a:r>
            <a:r>
              <a:rPr lang="en-US" sz="1800" b="1" dirty="0">
                <a:latin typeface="Arial" pitchFamily="34" charset="0"/>
                <a:cs typeface="Arial" pitchFamily="34" charset="0"/>
              </a:rPr>
              <a:t>ADIABATICA</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Tomando en como base la comercializadora Puma, porque en el análisis de los datos obtenidos sus valores se asemejan a los obtenidos en los  laboratorios de hidrocarburos de </a:t>
            </a:r>
            <a:r>
              <a:rPr lang="es-EC" sz="1800" dirty="0" err="1">
                <a:latin typeface="Arial" pitchFamily="34" charset="0"/>
                <a:cs typeface="Arial" pitchFamily="34" charset="0"/>
              </a:rPr>
              <a:t>Petroproducción</a:t>
            </a:r>
            <a:r>
              <a:rPr lang="es-EC" sz="1800" dirty="0">
                <a:latin typeface="Arial" pitchFamily="34" charset="0"/>
                <a:cs typeface="Arial" pitchFamily="34" charset="0"/>
              </a:rPr>
              <a:t>, en el cual se obtuvo el siguiente análisis:</a:t>
            </a:r>
            <a:endParaRPr lang="en-US" sz="1800" dirty="0">
              <a:latin typeface="Arial" pitchFamily="34" charset="0"/>
              <a:cs typeface="Arial" pitchFamily="34" charset="0"/>
            </a:endParaRPr>
          </a:p>
          <a:p>
            <a:pPr>
              <a:lnSpc>
                <a:spcPct val="150000"/>
              </a:lnSpc>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1363912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Título"/>
          <p:cNvSpPr>
            <a:spLocks noGrp="1"/>
          </p:cNvSpPr>
          <p:nvPr>
            <p:ph type="title"/>
          </p:nvPr>
        </p:nvSpPr>
        <p:spPr>
          <a:xfrm>
            <a:off x="457200" y="274638"/>
            <a:ext cx="8229600" cy="1143000"/>
          </a:xfrm>
        </p:spPr>
        <p:txBody>
          <a:bodyPr/>
          <a:lstStyle/>
          <a:p>
            <a:r>
              <a:rPr lang="es-ES" b="1" dirty="0" smtClean="0"/>
              <a:t>MARCO TEÓRICO</a:t>
            </a:r>
            <a:r>
              <a:rPr lang="es-EC" dirty="0" smtClean="0"/>
              <a:t> </a:t>
            </a:r>
            <a:endParaRPr lang="es-EC" dirty="0"/>
          </a:p>
        </p:txBody>
      </p:sp>
      <p:sp>
        <p:nvSpPr>
          <p:cNvPr id="4" name="2 Marcador de contenido"/>
          <p:cNvSpPr>
            <a:spLocks noGrp="1"/>
          </p:cNvSpPr>
          <p:nvPr>
            <p:ph idx="1"/>
          </p:nvPr>
        </p:nvSpPr>
        <p:spPr>
          <a:xfrm>
            <a:off x="395536" y="1052736"/>
            <a:ext cx="8003232" cy="4061048"/>
          </a:xfrm>
        </p:spPr>
        <p:txBody>
          <a:bodyPr>
            <a:noAutofit/>
          </a:bodyPr>
          <a:lstStyle/>
          <a:p>
            <a:r>
              <a:rPr lang="es-EC" sz="2400" b="1" dirty="0" smtClean="0">
                <a:latin typeface="Arial" pitchFamily="34" charset="0"/>
                <a:cs typeface="Arial" pitchFamily="34" charset="0"/>
              </a:rPr>
              <a:t>Termómetros.</a:t>
            </a:r>
            <a:r>
              <a:rPr lang="es-EC" sz="2400" dirty="0">
                <a:latin typeface="Arial" pitchFamily="34" charset="0"/>
                <a:cs typeface="Arial" pitchFamily="34" charset="0"/>
              </a:rPr>
              <a:t> </a:t>
            </a:r>
            <a:endParaRPr lang="es-EC" sz="2400" dirty="0" smtClean="0">
              <a:latin typeface="Arial" pitchFamily="34" charset="0"/>
              <a:cs typeface="Arial" pitchFamily="34" charset="0"/>
            </a:endParaRPr>
          </a:p>
          <a:p>
            <a:pPr marL="0" indent="0" algn="just">
              <a:lnSpc>
                <a:spcPct val="150000"/>
              </a:lnSpc>
              <a:buNone/>
            </a:pPr>
            <a:r>
              <a:rPr lang="es-EC" sz="1800" dirty="0" smtClean="0">
                <a:latin typeface="Arial" pitchFamily="34" charset="0"/>
                <a:cs typeface="Arial" pitchFamily="34" charset="0"/>
              </a:rPr>
              <a:t>El </a:t>
            </a:r>
            <a:r>
              <a:rPr lang="es-EC" sz="1800" dirty="0">
                <a:latin typeface="Arial" pitchFamily="34" charset="0"/>
                <a:cs typeface="Arial" pitchFamily="34" charset="0"/>
              </a:rPr>
              <a:t>termómetro (del griego </a:t>
            </a:r>
            <a:r>
              <a:rPr lang="en-US" sz="1800" dirty="0" err="1">
                <a:latin typeface="Arial" pitchFamily="34" charset="0"/>
                <a:cs typeface="Arial" pitchFamily="34" charset="0"/>
              </a:rPr>
              <a:t>θερμός</a:t>
            </a:r>
            <a:r>
              <a:rPr lang="es-EC" sz="1800" dirty="0">
                <a:latin typeface="Arial" pitchFamily="34" charset="0"/>
                <a:cs typeface="Arial" pitchFamily="34" charset="0"/>
              </a:rPr>
              <a:t> (termo) el cuál significa "caliente" y metro, "medir") es un instrumento de medición de temperatura. Desde su invención ha evolucionado mucho, principalmente a partir del desarrollo de los termómetros electrónicos </a:t>
            </a:r>
            <a:r>
              <a:rPr lang="es-EC" sz="1800" dirty="0" smtClean="0">
                <a:latin typeface="Arial" pitchFamily="34" charset="0"/>
                <a:cs typeface="Arial" pitchFamily="34" charset="0"/>
              </a:rPr>
              <a:t>digitales. Inicialmente </a:t>
            </a:r>
            <a:r>
              <a:rPr lang="es-EC" sz="1800" dirty="0">
                <a:latin typeface="Arial" pitchFamily="34" charset="0"/>
                <a:cs typeface="Arial" pitchFamily="34" charset="0"/>
              </a:rPr>
              <a:t>se fabricaron aprovechando el fenómeno de la dilatación, por lo que se prefería el uso de materiales con elevado coeficiente de dilatación, de modo que, al aumentar la temperatura, su estiramiento era fácilmente visible. </a:t>
            </a:r>
            <a:endParaRPr lang="es-EC" sz="1800" dirty="0" smtClean="0">
              <a:latin typeface="Arial" pitchFamily="34" charset="0"/>
              <a:cs typeface="Arial" pitchFamily="34" charset="0"/>
            </a:endParaRPr>
          </a:p>
          <a:p>
            <a:pPr algn="just"/>
            <a:r>
              <a:rPr lang="es-EC" sz="2400" b="1" dirty="0">
                <a:latin typeface="Arial" pitchFamily="34" charset="0"/>
                <a:cs typeface="Arial" pitchFamily="34" charset="0"/>
              </a:rPr>
              <a:t>Balanza</a:t>
            </a:r>
          </a:p>
          <a:p>
            <a:pPr marL="0" indent="0" algn="just">
              <a:lnSpc>
                <a:spcPct val="150000"/>
              </a:lnSpc>
              <a:buNone/>
            </a:pPr>
            <a:r>
              <a:rPr lang="es-EC" sz="1800" dirty="0">
                <a:latin typeface="Arial" pitchFamily="34" charset="0"/>
                <a:cs typeface="Arial" pitchFamily="34" charset="0"/>
              </a:rPr>
              <a:t>La balanza digital es un instrumento de medición se caracteriza por dos rasgos fundamentales: su gran rango de pesaje y su capacidad para obtener el peso con una precisión.</a:t>
            </a:r>
            <a:endParaRPr lang="en-US" sz="1800" dirty="0">
              <a:latin typeface="Arial" pitchFamily="34" charset="0"/>
              <a:cs typeface="Arial" pitchFamily="34" charset="0"/>
            </a:endParaRPr>
          </a:p>
          <a:p>
            <a:pPr marL="0" indent="0" algn="just">
              <a:lnSpc>
                <a:spcPct val="150000"/>
              </a:lnSpc>
              <a:buNone/>
            </a:pPr>
            <a:endParaRPr lang="es-EC" sz="1800" dirty="0">
              <a:latin typeface="Arial" pitchFamily="34" charset="0"/>
              <a:cs typeface="Arial" pitchFamily="34" charset="0"/>
            </a:endParaRPr>
          </a:p>
        </p:txBody>
      </p:sp>
    </p:spTree>
    <p:extLst>
      <p:ext uri="{BB962C8B-B14F-4D97-AF65-F5344CB8AC3E}">
        <p14:creationId xmlns:p14="http://schemas.microsoft.com/office/powerpoint/2010/main" val="741623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lstStyle/>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r>
              <a:rPr lang="es-EC" sz="1800" b="1" dirty="0" smtClean="0">
                <a:latin typeface="Arial" pitchFamily="34" charset="0"/>
                <a:cs typeface="Arial" pitchFamily="34" charset="0"/>
              </a:rPr>
              <a:t>MEDIA</a:t>
            </a:r>
            <a:r>
              <a:rPr lang="es-EC" sz="1800" b="1" dirty="0">
                <a:latin typeface="Arial" pitchFamily="34" charset="0"/>
                <a:cs typeface="Arial" pitchFamily="34" charset="0"/>
              </a:rPr>
              <a:t>: </a:t>
            </a:r>
            <a:r>
              <a:rPr lang="es-EC" sz="1800" dirty="0">
                <a:latin typeface="Arial" pitchFamily="34" charset="0"/>
                <a:cs typeface="Arial" pitchFamily="34" charset="0"/>
              </a:rPr>
              <a:t>se ha realizado tomando los datos del </a:t>
            </a:r>
            <a:r>
              <a:rPr lang="es-EC" sz="1800" dirty="0" smtClean="0">
                <a:latin typeface="Arial" pitchFamily="34" charset="0"/>
                <a:cs typeface="Arial" pitchFamily="34" charset="0"/>
              </a:rPr>
              <a:t>potencial </a:t>
            </a:r>
            <a:r>
              <a:rPr lang="es-EC" sz="1800" dirty="0">
                <a:latin typeface="Arial" pitchFamily="34" charset="0"/>
                <a:cs typeface="Arial" pitchFamily="34" charset="0"/>
              </a:rPr>
              <a:t>calórico para ver el comportamiento de los termómetros. </a:t>
            </a:r>
            <a:r>
              <a:rPr lang="es-EC" sz="1800" b="1" dirty="0">
                <a:latin typeface="Arial" pitchFamily="34" charset="0"/>
                <a:cs typeface="Arial" pitchFamily="34" charset="0"/>
              </a:rPr>
              <a:t> </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La media tiene un rango  bajo de variación con respecto a los datos máximo y mínimo de los poderes calóricos.</a:t>
            </a:r>
            <a:endParaRPr lang="en-US" sz="1800" dirty="0">
              <a:latin typeface="Arial" pitchFamily="34" charset="0"/>
              <a:cs typeface="Arial" pitchFamily="34" charset="0"/>
            </a:endParaRPr>
          </a:p>
          <a:p>
            <a:pPr marL="0" indent="0">
              <a:lnSpc>
                <a:spcPct val="150000"/>
              </a:lnSpc>
              <a:buNone/>
            </a:pPr>
            <a:r>
              <a:rPr lang="es-EC" sz="1800" b="1" dirty="0" smtClean="0">
                <a:latin typeface="Arial" pitchFamily="34" charset="0"/>
                <a:cs typeface="Arial" pitchFamily="34" charset="0"/>
              </a:rPr>
              <a:t>DESVIACIÓN </a:t>
            </a:r>
            <a:r>
              <a:rPr lang="es-EC" sz="1800" b="1" dirty="0">
                <a:latin typeface="Arial" pitchFamily="34" charset="0"/>
                <a:cs typeface="Arial" pitchFamily="34" charset="0"/>
              </a:rPr>
              <a:t>ESTÁNDAR: </a:t>
            </a:r>
            <a:r>
              <a:rPr lang="es-EC" sz="1800" dirty="0">
                <a:latin typeface="Arial" pitchFamily="34" charset="0"/>
                <a:cs typeface="Arial" pitchFamily="34" charset="0"/>
              </a:rPr>
              <a:t>se la ha realizado para ver la confiabilidad de los termómetros y precisión de los mismos.</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La desviación es  baja en los datos del </a:t>
            </a:r>
            <a:r>
              <a:rPr lang="es-EC" sz="1800" dirty="0" smtClean="0">
                <a:latin typeface="Arial" pitchFamily="34" charset="0"/>
                <a:cs typeface="Arial" pitchFamily="34" charset="0"/>
              </a:rPr>
              <a:t>potencial </a:t>
            </a:r>
            <a:r>
              <a:rPr lang="es-EC" sz="1800" dirty="0">
                <a:latin typeface="Arial" pitchFamily="34" charset="0"/>
                <a:cs typeface="Arial" pitchFamily="34" charset="0"/>
              </a:rPr>
              <a:t>calórico  por lo que se puede deducir que son termómetros con buena precisión  </a:t>
            </a:r>
            <a:endParaRPr lang="en-US" sz="1800" dirty="0">
              <a:latin typeface="Arial" pitchFamily="34" charset="0"/>
              <a:cs typeface="Arial" pitchFamily="34" charset="0"/>
            </a:endParaRPr>
          </a:p>
          <a:p>
            <a:pPr marL="0" indent="0">
              <a:buNone/>
            </a:pPr>
            <a:r>
              <a:rPr lang="es-EC" dirty="0"/>
              <a:t> </a:t>
            </a:r>
            <a:endParaRPr lang="en-US" dirty="0"/>
          </a:p>
          <a:p>
            <a:endParaRPr lang="en-US" dirty="0"/>
          </a:p>
        </p:txBody>
      </p:sp>
    </p:spTree>
    <p:extLst>
      <p:ext uri="{BB962C8B-B14F-4D97-AF65-F5344CB8AC3E}">
        <p14:creationId xmlns:p14="http://schemas.microsoft.com/office/powerpoint/2010/main" val="39060597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r>
              <a:rPr lang="es-EC" sz="1800" b="1" dirty="0" smtClean="0">
                <a:latin typeface="Arial" pitchFamily="34" charset="0"/>
                <a:cs typeface="Arial" pitchFamily="34" charset="0"/>
              </a:rPr>
              <a:t>COEFICIENTE </a:t>
            </a:r>
            <a:r>
              <a:rPr lang="es-EC" sz="1800" b="1" dirty="0">
                <a:latin typeface="Arial" pitchFamily="34" charset="0"/>
                <a:cs typeface="Arial" pitchFamily="34" charset="0"/>
              </a:rPr>
              <a:t>DE VARIACIÓN: </a:t>
            </a:r>
            <a:r>
              <a:rPr lang="es-EC" sz="1800" dirty="0">
                <a:latin typeface="Arial" pitchFamily="34" charset="0"/>
                <a:cs typeface="Arial" pitchFamily="34" charset="0"/>
              </a:rPr>
              <a:t>nos da grado de variabilidad que la desviación del instrumento.</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El coeficiente obtenido tiende a cero por lo que se deduce que es muy bajo y el instrumento está en un correcto funcionamiento en el rango de trabajo inspeccionado.</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 </a:t>
            </a:r>
            <a:r>
              <a:rPr lang="es-EC" sz="1800" b="1" dirty="0" smtClean="0">
                <a:latin typeface="Arial" pitchFamily="34" charset="0"/>
                <a:cs typeface="Arial" pitchFamily="34" charset="0"/>
              </a:rPr>
              <a:t>ERROR</a:t>
            </a:r>
            <a:r>
              <a:rPr lang="es-EC" sz="1800" b="1" dirty="0">
                <a:latin typeface="Arial" pitchFamily="34" charset="0"/>
                <a:cs typeface="Arial" pitchFamily="34" charset="0"/>
              </a:rPr>
              <a:t>: </a:t>
            </a:r>
            <a:r>
              <a:rPr lang="es-EC" sz="1800" dirty="0">
                <a:latin typeface="Arial" pitchFamily="34" charset="0"/>
                <a:cs typeface="Arial" pitchFamily="34" charset="0"/>
              </a:rPr>
              <a:t>se ha realizado en las medidas para verificar algún tipo de variación en las lecturas realizadas. </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Los errores de las medidas </a:t>
            </a:r>
            <a:r>
              <a:rPr lang="es-EC" sz="1800" dirty="0" smtClean="0">
                <a:latin typeface="Arial" pitchFamily="34" charset="0"/>
                <a:cs typeface="Arial" pitchFamily="34" charset="0"/>
              </a:rPr>
              <a:t>tiene un promedio del 11 </a:t>
            </a:r>
            <a:r>
              <a:rPr lang="es-EC" sz="1800" dirty="0">
                <a:latin typeface="Arial" pitchFamily="34" charset="0"/>
                <a:cs typeface="Arial" pitchFamily="34" charset="0"/>
              </a:rPr>
              <a:t>% lo que quiere decir que están en un rango de comportamiento muy aceptable</a:t>
            </a:r>
            <a:endParaRPr lang="en-US" sz="1800" dirty="0">
              <a:latin typeface="Arial" pitchFamily="34" charset="0"/>
              <a:cs typeface="Arial" pitchFamily="34" charset="0"/>
            </a:endParaRPr>
          </a:p>
          <a:p>
            <a:pPr marL="0" indent="0">
              <a:buNone/>
            </a:pPr>
            <a:r>
              <a:rPr lang="es-EC" b="1" dirty="0"/>
              <a:t> </a:t>
            </a:r>
            <a:endParaRPr lang="en-US" dirty="0"/>
          </a:p>
          <a:p>
            <a:pPr marL="0" indent="0">
              <a:buNone/>
            </a:pPr>
            <a:endParaRPr lang="en-US" dirty="0"/>
          </a:p>
        </p:txBody>
      </p:sp>
    </p:spTree>
    <p:extLst>
      <p:ext uri="{BB962C8B-B14F-4D97-AF65-F5344CB8AC3E}">
        <p14:creationId xmlns:p14="http://schemas.microsoft.com/office/powerpoint/2010/main" val="2433247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68313" y="549275"/>
            <a:ext cx="8229600" cy="4525963"/>
          </a:xfrm>
        </p:spPr>
        <p:txBody>
          <a:bodyPr/>
          <a:lstStyle/>
          <a:p>
            <a:pPr marL="0" indent="0">
              <a:buNone/>
            </a:pPr>
            <a:endParaRPr lang="en-US" sz="2400" b="1" dirty="0" smtClean="0">
              <a:latin typeface="Arial" pitchFamily="34" charset="0"/>
              <a:cs typeface="Arial" pitchFamily="34" charset="0"/>
            </a:endParaRPr>
          </a:p>
          <a:p>
            <a:pPr marL="0" indent="0">
              <a:buNone/>
            </a:pPr>
            <a:r>
              <a:rPr lang="en-US" sz="2400" b="1" dirty="0" smtClean="0">
                <a:latin typeface="Arial" pitchFamily="34" charset="0"/>
                <a:cs typeface="Arial" pitchFamily="34" charset="0"/>
              </a:rPr>
              <a:t> CERTIFICACIÓN </a:t>
            </a:r>
            <a:r>
              <a:rPr lang="en-US" sz="2400" b="1" dirty="0">
                <a:latin typeface="Arial" pitchFamily="34" charset="0"/>
                <a:cs typeface="Arial" pitchFamily="34" charset="0"/>
              </a:rPr>
              <a:t>DE </a:t>
            </a:r>
            <a:r>
              <a:rPr lang="en-US" sz="2400" b="1" dirty="0" smtClean="0">
                <a:latin typeface="Arial" pitchFamily="34" charset="0"/>
                <a:cs typeface="Arial" pitchFamily="34" charset="0"/>
              </a:rPr>
              <a:t>EQUIPOS</a:t>
            </a:r>
          </a:p>
          <a:p>
            <a:pPr marL="0" indent="0" algn="ctr">
              <a:lnSpc>
                <a:spcPct val="150000"/>
              </a:lnSpc>
              <a:buNone/>
            </a:pPr>
            <a:r>
              <a:rPr lang="es-EC" sz="1800" dirty="0" smtClean="0">
                <a:latin typeface="Arial" pitchFamily="34" charset="0"/>
                <a:cs typeface="Arial" pitchFamily="34" charset="0"/>
              </a:rPr>
              <a:t>  El </a:t>
            </a:r>
            <a:r>
              <a:rPr lang="es-EC" sz="1800" dirty="0">
                <a:latin typeface="Arial" pitchFamily="34" charset="0"/>
                <a:cs typeface="Arial" pitchFamily="34" charset="0"/>
              </a:rPr>
              <a:t>proceso de certificación de “LA BOMBA CALORIMETRICA ADIABATICA” </a:t>
            </a:r>
            <a:r>
              <a:rPr lang="es-EC" sz="1800" dirty="0" smtClean="0">
                <a:latin typeface="Arial" pitchFamily="34" charset="0"/>
                <a:cs typeface="Arial" pitchFamily="34" charset="0"/>
              </a:rPr>
              <a:t>se la </a:t>
            </a:r>
            <a:r>
              <a:rPr lang="es-EC" sz="1800" dirty="0">
                <a:latin typeface="Arial" pitchFamily="34" charset="0"/>
                <a:cs typeface="Arial" pitchFamily="34" charset="0"/>
              </a:rPr>
              <a:t>realizo en el laboratorio de masa y temperatura del INEN  que obtuvo el reconocimiento internacional de sus capacidades de medición y </a:t>
            </a:r>
            <a:r>
              <a:rPr lang="es-EC" sz="1800" dirty="0" smtClean="0">
                <a:latin typeface="Arial" pitchFamily="34" charset="0"/>
                <a:cs typeface="Arial" pitchFamily="34" charset="0"/>
              </a:rPr>
              <a:t>calibración.</a:t>
            </a:r>
            <a:endParaRPr lang="en-US" sz="2400" b="1" dirty="0" smtClean="0">
              <a:latin typeface="Arial" pitchFamily="34" charset="0"/>
              <a:cs typeface="Arial" pitchFamily="34" charset="0"/>
            </a:endParaRPr>
          </a:p>
          <a:p>
            <a:pPr marL="0" indent="0">
              <a:lnSpc>
                <a:spcPct val="150000"/>
              </a:lnSpc>
              <a:buNone/>
            </a:pPr>
            <a:r>
              <a:rPr lang="en-US" sz="2400" b="1" dirty="0" smtClean="0">
                <a:latin typeface="Arial" pitchFamily="34" charset="0"/>
                <a:cs typeface="Arial" pitchFamily="34" charset="0"/>
              </a:rPr>
              <a:t>COMPARACIÓN </a:t>
            </a:r>
            <a:r>
              <a:rPr lang="en-US" sz="2400" b="1" dirty="0">
                <a:latin typeface="Arial" pitchFamily="34" charset="0"/>
                <a:cs typeface="Arial" pitchFamily="34" charset="0"/>
              </a:rPr>
              <a:t>Y ANÁLISIS DE DATOS</a:t>
            </a:r>
          </a:p>
          <a:p>
            <a:pPr marL="0" indent="0" algn="just">
              <a:lnSpc>
                <a:spcPct val="150000"/>
              </a:lnSpc>
              <a:buNone/>
            </a:pPr>
            <a:r>
              <a:rPr lang="es-EC" sz="1800" dirty="0" smtClean="0">
                <a:latin typeface="Arial" pitchFamily="34" charset="0"/>
                <a:cs typeface="Arial" pitchFamily="34" charset="0"/>
              </a:rPr>
              <a:t>Se concluyen </a:t>
            </a:r>
            <a:r>
              <a:rPr lang="es-EC" sz="1800" dirty="0">
                <a:latin typeface="Arial" pitchFamily="34" charset="0"/>
                <a:cs typeface="Arial" pitchFamily="34" charset="0"/>
              </a:rPr>
              <a:t>que tienen </a:t>
            </a:r>
            <a:r>
              <a:rPr lang="es-EC" sz="1800" dirty="0" smtClean="0">
                <a:latin typeface="Arial" pitchFamily="34" charset="0"/>
                <a:cs typeface="Arial" pitchFamily="34" charset="0"/>
              </a:rPr>
              <a:t>un promedio de error del 11%.</a:t>
            </a:r>
            <a:r>
              <a:rPr lang="en-US" sz="1800" dirty="0" smtClean="0">
                <a:latin typeface="Arial" pitchFamily="34" charset="0"/>
                <a:cs typeface="Arial" pitchFamily="34" charset="0"/>
              </a:rPr>
              <a:t> </a:t>
            </a:r>
            <a:r>
              <a:rPr lang="es-EC" sz="1800" dirty="0" smtClean="0">
                <a:latin typeface="Arial" pitchFamily="34" charset="0"/>
                <a:cs typeface="Arial" pitchFamily="34" charset="0"/>
              </a:rPr>
              <a:t>Luego </a:t>
            </a:r>
            <a:r>
              <a:rPr lang="es-EC" sz="1800" dirty="0">
                <a:latin typeface="Arial" pitchFamily="34" charset="0"/>
                <a:cs typeface="Arial" pitchFamily="34" charset="0"/>
              </a:rPr>
              <a:t>de la certificación de los equipos realizada por el Instituto Ecuatoriano de Normalización, INEN y los certificados de calibración que constan en el </a:t>
            </a:r>
            <a:r>
              <a:rPr lang="es-EC" sz="1800" b="1" dirty="0">
                <a:latin typeface="Arial" pitchFamily="34" charset="0"/>
                <a:cs typeface="Arial" pitchFamily="34" charset="0"/>
              </a:rPr>
              <a:t>Anexo F </a:t>
            </a:r>
            <a:r>
              <a:rPr lang="es-EC" sz="1800" dirty="0">
                <a:latin typeface="Arial" pitchFamily="34" charset="0"/>
                <a:cs typeface="Arial" pitchFamily="34" charset="0"/>
              </a:rPr>
              <a:t>expresan resultados en error e incertidumbre de medida para una distribución normal que corresponde a una probabilidad de cobertura aproximadamente del 95%  </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a:p>
            <a:endParaRPr lang="en-US" dirty="0"/>
          </a:p>
          <a:p>
            <a:endParaRPr lang="en-US" dirty="0"/>
          </a:p>
        </p:txBody>
      </p:sp>
    </p:spTree>
    <p:extLst>
      <p:ext uri="{BB962C8B-B14F-4D97-AF65-F5344CB8AC3E}">
        <p14:creationId xmlns:p14="http://schemas.microsoft.com/office/powerpoint/2010/main" val="28445916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lstStyle/>
          <a:p>
            <a:pPr marL="0" indent="0">
              <a:buNone/>
            </a:pPr>
            <a:endParaRPr lang="es-EC" sz="2400" b="1" dirty="0" smtClean="0">
              <a:latin typeface="Arial" pitchFamily="34" charset="0"/>
              <a:cs typeface="Arial" pitchFamily="34" charset="0"/>
            </a:endParaRPr>
          </a:p>
          <a:p>
            <a:pPr marL="0" indent="0" algn="ctr">
              <a:buNone/>
            </a:pPr>
            <a:r>
              <a:rPr lang="es-EC" sz="2400" b="1" dirty="0" smtClean="0">
                <a:latin typeface="Arial" pitchFamily="34" charset="0"/>
                <a:cs typeface="Arial" pitchFamily="34" charset="0"/>
              </a:rPr>
              <a:t>ANÁLISIS </a:t>
            </a:r>
            <a:r>
              <a:rPr lang="es-EC" sz="2400" b="1" dirty="0">
                <a:latin typeface="Arial" pitchFamily="34" charset="0"/>
                <a:cs typeface="Arial" pitchFamily="34" charset="0"/>
              </a:rPr>
              <a:t>ECONÓMICO Y FINANCIERO</a:t>
            </a:r>
            <a:endParaRPr lang="en-US" sz="2400" b="1" dirty="0">
              <a:latin typeface="Arial" pitchFamily="34" charset="0"/>
              <a:cs typeface="Arial" pitchFamily="34" charset="0"/>
            </a:endParaRPr>
          </a:p>
          <a:p>
            <a:pPr marL="0" indent="0">
              <a:buNone/>
            </a:pPr>
            <a:endParaRPr lang="es-EC" sz="1800" b="1" dirty="0" smtClean="0">
              <a:latin typeface="Arial" pitchFamily="34" charset="0"/>
              <a:cs typeface="Arial" pitchFamily="34" charset="0"/>
            </a:endParaRPr>
          </a:p>
          <a:p>
            <a:pPr marL="0" indent="0" algn="just">
              <a:lnSpc>
                <a:spcPct val="150000"/>
              </a:lnSpc>
              <a:buNone/>
            </a:pPr>
            <a:r>
              <a:rPr lang="es-EC" sz="1800" b="1" dirty="0" smtClean="0">
                <a:latin typeface="Arial" pitchFamily="34" charset="0"/>
                <a:cs typeface="Arial" pitchFamily="34" charset="0"/>
              </a:rPr>
              <a:t>ANÁLISIS </a:t>
            </a:r>
            <a:r>
              <a:rPr lang="es-EC" sz="1800" b="1" dirty="0">
                <a:latin typeface="Arial" pitchFamily="34" charset="0"/>
                <a:cs typeface="Arial" pitchFamily="34" charset="0"/>
              </a:rPr>
              <a:t>ECONÓMICO</a:t>
            </a:r>
            <a:endParaRPr lang="en-US" sz="1800" b="1" dirty="0">
              <a:latin typeface="Arial" pitchFamily="34" charset="0"/>
              <a:cs typeface="Arial" pitchFamily="34" charset="0"/>
            </a:endParaRPr>
          </a:p>
          <a:p>
            <a:pPr marL="0" indent="0" algn="just">
              <a:lnSpc>
                <a:spcPct val="150000"/>
              </a:lnSpc>
              <a:buNone/>
            </a:pPr>
            <a:r>
              <a:rPr lang="es-EC" sz="1800" dirty="0">
                <a:latin typeface="Arial" pitchFamily="34" charset="0"/>
                <a:cs typeface="Arial" pitchFamily="34" charset="0"/>
              </a:rPr>
              <a:t>La instalación, puesta a punto de la “BOMBA CALORIMETRICA ADIABATICA” y aplicación de los requisitos técnicos de la norma NTE INEN-ISO/IEC 17 025 dentro de esta la certificación de los equipos antes mencionados para la prestación de servicios; y así permita la certificación de otros equipos que se encuentran en el laboratorio   para alcanzar estándares de calidad nacionales e internacionales. </a:t>
            </a:r>
            <a:endParaRPr lang="en-US" sz="1800" dirty="0">
              <a:latin typeface="Arial"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1017561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lstStyle/>
          <a:p>
            <a:pPr marL="0" indent="0">
              <a:lnSpc>
                <a:spcPct val="150000"/>
              </a:lnSpc>
              <a:buNone/>
            </a:pPr>
            <a:endParaRPr lang="es-ES" sz="1800" b="1" u="sng" dirty="0" smtClean="0">
              <a:latin typeface="Arial" pitchFamily="34" charset="0"/>
              <a:cs typeface="Arial" pitchFamily="34" charset="0"/>
            </a:endParaRPr>
          </a:p>
          <a:p>
            <a:pPr marL="0" indent="0" algn="ctr">
              <a:lnSpc>
                <a:spcPct val="150000"/>
              </a:lnSpc>
              <a:buNone/>
            </a:pPr>
            <a:r>
              <a:rPr lang="es-ES" sz="1800" b="1" u="sng" dirty="0" smtClean="0">
                <a:latin typeface="Arial" pitchFamily="34" charset="0"/>
                <a:cs typeface="Arial" pitchFamily="34" charset="0"/>
              </a:rPr>
              <a:t>Costo </a:t>
            </a:r>
            <a:r>
              <a:rPr lang="es-ES" sz="1800" b="1" u="sng" dirty="0">
                <a:latin typeface="Arial" pitchFamily="34" charset="0"/>
                <a:cs typeface="Arial" pitchFamily="34" charset="0"/>
              </a:rPr>
              <a:t>del proyecto</a:t>
            </a:r>
            <a:endParaRPr lang="en-US" sz="1800" b="1" dirty="0">
              <a:latin typeface="Arial" pitchFamily="34" charset="0"/>
              <a:cs typeface="Arial" pitchFamily="34" charset="0"/>
            </a:endParaRPr>
          </a:p>
          <a:p>
            <a:pPr marL="0" indent="0">
              <a:lnSpc>
                <a:spcPct val="150000"/>
              </a:lnSpc>
              <a:buNone/>
            </a:pPr>
            <a:r>
              <a:rPr lang="es-ES" sz="1800" b="1" u="sng" dirty="0" smtClean="0">
                <a:latin typeface="Arial" pitchFamily="34" charset="0"/>
                <a:cs typeface="Arial" pitchFamily="34" charset="0"/>
              </a:rPr>
              <a:t>Costos </a:t>
            </a:r>
            <a:r>
              <a:rPr lang="es-ES" sz="1800" b="1" u="sng" dirty="0">
                <a:latin typeface="Arial" pitchFamily="34" charset="0"/>
                <a:cs typeface="Arial" pitchFamily="34" charset="0"/>
              </a:rPr>
              <a:t>Indirectos</a:t>
            </a:r>
            <a:endParaRPr lang="en-US" sz="1800" b="1" dirty="0">
              <a:latin typeface="Arial" pitchFamily="34" charset="0"/>
              <a:cs typeface="Arial" pitchFamily="34" charset="0"/>
            </a:endParaRPr>
          </a:p>
          <a:p>
            <a:pPr marL="0" indent="0">
              <a:lnSpc>
                <a:spcPct val="150000"/>
              </a:lnSpc>
              <a:buNone/>
            </a:pPr>
            <a:r>
              <a:rPr lang="es-EC" sz="1800" dirty="0" smtClean="0">
                <a:latin typeface="Arial" pitchFamily="34" charset="0"/>
                <a:cs typeface="Arial" pitchFamily="34" charset="0"/>
              </a:rPr>
              <a:t>Costos </a:t>
            </a:r>
            <a:r>
              <a:rPr lang="es-EC" sz="1800" dirty="0">
                <a:latin typeface="Arial" pitchFamily="34" charset="0"/>
                <a:cs typeface="Arial" pitchFamily="34" charset="0"/>
              </a:rPr>
              <a:t>indirectos, rubro del </a:t>
            </a:r>
            <a:r>
              <a:rPr lang="es-EC" sz="1800" dirty="0" smtClean="0">
                <a:latin typeface="Arial" pitchFamily="34" charset="0"/>
                <a:cs typeface="Arial" pitchFamily="34" charset="0"/>
              </a:rPr>
              <a:t>personal</a:t>
            </a:r>
          </a:p>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endParaRPr lang="es-EC" sz="1800" b="1" dirty="0">
              <a:latin typeface="Arial" pitchFamily="34" charset="0"/>
              <a:cs typeface="Arial" pitchFamily="34" charset="0"/>
            </a:endParaRPr>
          </a:p>
          <a:p>
            <a:pPr marL="0" indent="0">
              <a:lnSpc>
                <a:spcPct val="150000"/>
              </a:lnSpc>
              <a:buNone/>
            </a:pPr>
            <a:endParaRPr lang="es-EC" sz="1800" b="1" dirty="0" smtClean="0">
              <a:latin typeface="Arial" pitchFamily="34" charset="0"/>
              <a:cs typeface="Arial" pitchFamily="34" charset="0"/>
            </a:endParaRPr>
          </a:p>
          <a:p>
            <a:pPr marL="0" indent="0">
              <a:lnSpc>
                <a:spcPct val="150000"/>
              </a:lnSpc>
              <a:buNone/>
            </a:pPr>
            <a:endParaRPr lang="en-US" sz="1800" b="1" dirty="0">
              <a:latin typeface="Arial" pitchFamily="34" charset="0"/>
              <a:cs typeface="Arial" pitchFamily="34" charset="0"/>
            </a:endParaRPr>
          </a:p>
          <a:p>
            <a:pPr marL="0" indent="0">
              <a:buNone/>
            </a:pPr>
            <a:endParaRPr lang="en-US" dirty="0"/>
          </a:p>
        </p:txBody>
      </p:sp>
      <p:pic>
        <p:nvPicPr>
          <p:cNvPr id="2355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965" y="2708920"/>
            <a:ext cx="6872882" cy="1584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42319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lstStyle/>
          <a:p>
            <a:pPr marL="0" indent="0">
              <a:buNone/>
            </a:pPr>
            <a:endParaRPr lang="es-EC" sz="1800" b="1" dirty="0" smtClean="0">
              <a:latin typeface="Arial" pitchFamily="34" charset="0"/>
              <a:cs typeface="Arial" pitchFamily="34" charset="0"/>
            </a:endParaRPr>
          </a:p>
          <a:p>
            <a:pPr marL="0" indent="0">
              <a:buNone/>
            </a:pPr>
            <a:r>
              <a:rPr lang="es-EC" sz="1800" b="1" dirty="0" smtClean="0">
                <a:latin typeface="Arial" pitchFamily="34" charset="0"/>
                <a:cs typeface="Arial" pitchFamily="34" charset="0"/>
              </a:rPr>
              <a:t>Costos </a:t>
            </a:r>
            <a:r>
              <a:rPr lang="es-EC" sz="1800" b="1" dirty="0">
                <a:latin typeface="Arial" pitchFamily="34" charset="0"/>
                <a:cs typeface="Arial" pitchFamily="34" charset="0"/>
              </a:rPr>
              <a:t>indirectos, </a:t>
            </a:r>
            <a:r>
              <a:rPr lang="es-EC" sz="1800" b="1" dirty="0" smtClean="0">
                <a:latin typeface="Arial" pitchFamily="34" charset="0"/>
                <a:cs typeface="Arial" pitchFamily="34" charset="0"/>
              </a:rPr>
              <a:t>misceláneos</a:t>
            </a:r>
          </a:p>
          <a:p>
            <a:pPr marL="0" indent="0">
              <a:buNone/>
            </a:pPr>
            <a:endParaRPr lang="en-US" dirty="0"/>
          </a:p>
        </p:txBody>
      </p:sp>
      <p:pic>
        <p:nvPicPr>
          <p:cNvPr id="245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374977"/>
            <a:ext cx="6957822" cy="3710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62548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lstStyle/>
          <a:p>
            <a:pPr marL="0" indent="0">
              <a:lnSpc>
                <a:spcPct val="150000"/>
              </a:lnSpc>
              <a:buNone/>
            </a:pPr>
            <a:endParaRPr lang="es-MX" sz="1800" b="1" u="sng" dirty="0" smtClean="0">
              <a:latin typeface="Arial" pitchFamily="34" charset="0"/>
              <a:cs typeface="Arial" pitchFamily="34" charset="0"/>
            </a:endParaRPr>
          </a:p>
          <a:p>
            <a:pPr marL="0" indent="0">
              <a:lnSpc>
                <a:spcPct val="150000"/>
              </a:lnSpc>
              <a:buNone/>
            </a:pPr>
            <a:r>
              <a:rPr lang="es-MX" sz="1800" b="1" u="sng" dirty="0" smtClean="0">
                <a:latin typeface="Arial" pitchFamily="34" charset="0"/>
                <a:cs typeface="Arial" pitchFamily="34" charset="0"/>
              </a:rPr>
              <a:t>Costos </a:t>
            </a:r>
            <a:r>
              <a:rPr lang="es-MX" sz="1800" b="1" u="sng" dirty="0">
                <a:latin typeface="Arial" pitchFamily="34" charset="0"/>
                <a:cs typeface="Arial" pitchFamily="34" charset="0"/>
              </a:rPr>
              <a:t>Directos</a:t>
            </a:r>
            <a:endParaRPr lang="en-US" sz="1800" b="1" dirty="0">
              <a:latin typeface="Arial" pitchFamily="34" charset="0"/>
              <a:cs typeface="Arial" pitchFamily="34" charset="0"/>
            </a:endParaRPr>
          </a:p>
          <a:p>
            <a:pPr marL="0" indent="0">
              <a:lnSpc>
                <a:spcPct val="150000"/>
              </a:lnSpc>
              <a:buNone/>
            </a:pPr>
            <a:r>
              <a:rPr lang="es-MX" sz="1800" dirty="0" smtClean="0">
                <a:latin typeface="Arial" pitchFamily="34" charset="0"/>
                <a:cs typeface="Arial" pitchFamily="34" charset="0"/>
              </a:rPr>
              <a:t>Honorarios </a:t>
            </a:r>
            <a:r>
              <a:rPr lang="es-MX" sz="1800" dirty="0">
                <a:latin typeface="Arial" pitchFamily="34" charset="0"/>
                <a:cs typeface="Arial" pitchFamily="34" charset="0"/>
              </a:rPr>
              <a:t>a </a:t>
            </a:r>
            <a:r>
              <a:rPr lang="es-MX" sz="1800" dirty="0" smtClean="0">
                <a:latin typeface="Arial" pitchFamily="34" charset="0"/>
                <a:cs typeface="Arial" pitchFamily="34" charset="0"/>
              </a:rPr>
              <a:t>Profesionales</a:t>
            </a:r>
          </a:p>
          <a:p>
            <a:pPr marL="0" indent="0">
              <a:lnSpc>
                <a:spcPct val="150000"/>
              </a:lnSpc>
              <a:buNone/>
            </a:pPr>
            <a:endParaRPr lang="en-US" sz="1800" b="1" dirty="0">
              <a:latin typeface="Arial" pitchFamily="34" charset="0"/>
              <a:cs typeface="Arial" pitchFamily="34" charset="0"/>
            </a:endParaRPr>
          </a:p>
          <a:p>
            <a:endParaRPr lang="en-US" dirty="0"/>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1509" y="2132856"/>
            <a:ext cx="7228883" cy="24482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9847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lstStyle/>
          <a:p>
            <a:pPr marL="0" indent="0">
              <a:buNone/>
            </a:pPr>
            <a:endParaRPr lang="es-EC" sz="1800" b="1" dirty="0" smtClean="0">
              <a:latin typeface="Arial" pitchFamily="34" charset="0"/>
              <a:cs typeface="Arial" pitchFamily="34" charset="0"/>
            </a:endParaRPr>
          </a:p>
          <a:p>
            <a:pPr marL="0" indent="0">
              <a:buNone/>
            </a:pPr>
            <a:r>
              <a:rPr lang="es-EC" sz="1800" b="1" dirty="0" smtClean="0">
                <a:latin typeface="Arial" pitchFamily="34" charset="0"/>
                <a:cs typeface="Arial" pitchFamily="34" charset="0"/>
              </a:rPr>
              <a:t>Otros </a:t>
            </a:r>
            <a:r>
              <a:rPr lang="es-EC" sz="1800" b="1" dirty="0">
                <a:latin typeface="Arial" pitchFamily="34" charset="0"/>
                <a:cs typeface="Arial" pitchFamily="34" charset="0"/>
              </a:rPr>
              <a:t>Costo </a:t>
            </a:r>
            <a:r>
              <a:rPr lang="es-EC" sz="1800" b="1" dirty="0" smtClean="0">
                <a:latin typeface="Arial" pitchFamily="34" charset="0"/>
                <a:cs typeface="Arial" pitchFamily="34" charset="0"/>
              </a:rPr>
              <a:t>Directos</a:t>
            </a:r>
          </a:p>
          <a:p>
            <a:pPr marL="0" indent="0">
              <a:buNone/>
            </a:pPr>
            <a:endParaRPr lang="en-US" dirty="0"/>
          </a:p>
        </p:txBody>
      </p:sp>
      <p:pic>
        <p:nvPicPr>
          <p:cNvPr id="1945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21970"/>
            <a:ext cx="6120680" cy="41645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90024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lstStyle/>
          <a:p>
            <a:pPr marL="0" indent="0">
              <a:buNone/>
            </a:pPr>
            <a:endParaRPr lang="es-EC" sz="1800" b="1" dirty="0" smtClean="0">
              <a:latin typeface="Arial" pitchFamily="34" charset="0"/>
              <a:cs typeface="Arial" pitchFamily="34" charset="0"/>
            </a:endParaRPr>
          </a:p>
          <a:p>
            <a:pPr marL="0" indent="0">
              <a:buNone/>
            </a:pPr>
            <a:r>
              <a:rPr lang="es-EC" sz="1800" b="1" dirty="0" smtClean="0">
                <a:latin typeface="Arial" pitchFamily="34" charset="0"/>
                <a:cs typeface="Arial" pitchFamily="34" charset="0"/>
              </a:rPr>
              <a:t>Otros </a:t>
            </a:r>
            <a:r>
              <a:rPr lang="es-EC" sz="1800" b="1" dirty="0">
                <a:latin typeface="Arial" pitchFamily="34" charset="0"/>
                <a:cs typeface="Arial" pitchFamily="34" charset="0"/>
              </a:rPr>
              <a:t>Costos Directos (Continuación</a:t>
            </a:r>
            <a:r>
              <a:rPr lang="es-EC" sz="1800" b="1" dirty="0" smtClean="0">
                <a:latin typeface="Arial" pitchFamily="34" charset="0"/>
                <a:cs typeface="Arial" pitchFamily="34" charset="0"/>
              </a:rPr>
              <a:t>)</a:t>
            </a:r>
          </a:p>
          <a:p>
            <a:endParaRPr lang="en-US" dirty="0"/>
          </a:p>
        </p:txBody>
      </p:sp>
      <p:pic>
        <p:nvPicPr>
          <p:cNvPr id="204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1" y="1685924"/>
            <a:ext cx="6408713" cy="41193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13299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04664"/>
            <a:ext cx="8229600" cy="4525963"/>
          </a:xfrm>
        </p:spPr>
        <p:txBody>
          <a:bodyPr/>
          <a:lstStyle/>
          <a:p>
            <a:pPr marL="0" indent="0">
              <a:buNone/>
            </a:pPr>
            <a:endParaRPr lang="es-EC" sz="1800" b="1" dirty="0" smtClean="0">
              <a:latin typeface="Arial" pitchFamily="34" charset="0"/>
              <a:cs typeface="Arial" pitchFamily="34" charset="0"/>
            </a:endParaRPr>
          </a:p>
          <a:p>
            <a:pPr marL="0" indent="0">
              <a:buNone/>
            </a:pPr>
            <a:r>
              <a:rPr lang="es-EC" sz="1800" b="1" dirty="0" smtClean="0">
                <a:latin typeface="Arial" pitchFamily="34" charset="0"/>
                <a:cs typeface="Arial" pitchFamily="34" charset="0"/>
              </a:rPr>
              <a:t>Remuneraciones </a:t>
            </a:r>
            <a:r>
              <a:rPr lang="es-EC" sz="1800" b="1" dirty="0">
                <a:latin typeface="Arial" pitchFamily="34" charset="0"/>
                <a:cs typeface="Arial" pitchFamily="34" charset="0"/>
              </a:rPr>
              <a:t>a </a:t>
            </a:r>
            <a:r>
              <a:rPr lang="es-EC" sz="1800" b="1" dirty="0" smtClean="0">
                <a:latin typeface="Arial" pitchFamily="34" charset="0"/>
                <a:cs typeface="Arial" pitchFamily="34" charset="0"/>
              </a:rPr>
              <a:t>Estudiantes</a:t>
            </a:r>
          </a:p>
          <a:p>
            <a:pPr marL="0" indent="0">
              <a:buNone/>
            </a:pPr>
            <a:endParaRPr lang="es-EC" sz="1800" b="1" dirty="0">
              <a:latin typeface="Arial" pitchFamily="34" charset="0"/>
              <a:cs typeface="Arial" pitchFamily="34" charset="0"/>
            </a:endParaRPr>
          </a:p>
          <a:p>
            <a:pPr marL="0" indent="0">
              <a:buNone/>
            </a:pPr>
            <a:endParaRPr lang="es-EC" sz="1800" b="1" dirty="0" smtClean="0">
              <a:latin typeface="Arial" pitchFamily="34" charset="0"/>
              <a:cs typeface="Arial" pitchFamily="34" charset="0"/>
            </a:endParaRPr>
          </a:p>
          <a:p>
            <a:pPr marL="0" indent="0">
              <a:buNone/>
            </a:pPr>
            <a:endParaRPr lang="es-EC" sz="1800" b="1" dirty="0">
              <a:latin typeface="Arial" pitchFamily="34" charset="0"/>
              <a:cs typeface="Arial" pitchFamily="34" charset="0"/>
            </a:endParaRPr>
          </a:p>
          <a:p>
            <a:pPr marL="0" indent="0">
              <a:buNone/>
            </a:pPr>
            <a:endParaRPr lang="es-EC" sz="1800" b="1" dirty="0" smtClean="0">
              <a:latin typeface="Arial" pitchFamily="34" charset="0"/>
              <a:cs typeface="Arial" pitchFamily="34" charset="0"/>
            </a:endParaRPr>
          </a:p>
          <a:p>
            <a:pPr marL="0" indent="0">
              <a:buNone/>
            </a:pPr>
            <a:endParaRPr lang="es-EC" sz="1800" b="1" dirty="0">
              <a:latin typeface="Arial" pitchFamily="34" charset="0"/>
              <a:cs typeface="Arial" pitchFamily="34" charset="0"/>
            </a:endParaRPr>
          </a:p>
          <a:p>
            <a:pPr marL="0" indent="0">
              <a:buNone/>
            </a:pPr>
            <a:endParaRPr lang="es-EC" sz="1800" b="1" dirty="0" smtClean="0">
              <a:latin typeface="Arial" pitchFamily="34" charset="0"/>
              <a:cs typeface="Arial" pitchFamily="34" charset="0"/>
            </a:endParaRPr>
          </a:p>
          <a:p>
            <a:pPr marL="0" indent="0">
              <a:buNone/>
            </a:pPr>
            <a:endParaRPr lang="es-EC" sz="1800" b="1" dirty="0">
              <a:latin typeface="Arial" pitchFamily="34" charset="0"/>
              <a:cs typeface="Arial" pitchFamily="34" charset="0"/>
            </a:endParaRPr>
          </a:p>
          <a:p>
            <a:pPr marL="0" indent="0">
              <a:buNone/>
            </a:pPr>
            <a:endParaRPr lang="es-EC" sz="1800" b="1" dirty="0" smtClean="0">
              <a:latin typeface="Arial" pitchFamily="34" charset="0"/>
              <a:cs typeface="Arial" pitchFamily="34" charset="0"/>
            </a:endParaRPr>
          </a:p>
          <a:p>
            <a:pPr marL="0" indent="0">
              <a:buNone/>
            </a:pPr>
            <a:r>
              <a:rPr lang="es-EC" sz="1800" b="1" dirty="0">
                <a:latin typeface="Arial" pitchFamily="34" charset="0"/>
                <a:cs typeface="Arial" pitchFamily="34" charset="0"/>
              </a:rPr>
              <a:t>Costo total del </a:t>
            </a:r>
            <a:r>
              <a:rPr lang="es-EC" sz="1800" b="1" dirty="0" smtClean="0">
                <a:latin typeface="Arial" pitchFamily="34" charset="0"/>
                <a:cs typeface="Arial" pitchFamily="34" charset="0"/>
              </a:rPr>
              <a:t>proyecto</a:t>
            </a:r>
          </a:p>
          <a:p>
            <a:pPr marL="0" indent="0">
              <a:buNone/>
            </a:pPr>
            <a:endParaRPr lang="en-US" sz="1800" dirty="0">
              <a:latin typeface="Arial" pitchFamily="34" charset="0"/>
              <a:cs typeface="Arial" pitchFamily="34" charset="0"/>
            </a:endParaRPr>
          </a:p>
        </p:txBody>
      </p:sp>
      <p:pic>
        <p:nvPicPr>
          <p:cNvPr id="2150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268759"/>
            <a:ext cx="6408712" cy="212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50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9676" y="4293096"/>
            <a:ext cx="6302724" cy="1572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5269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395288" y="476250"/>
            <a:ext cx="8425184" cy="5257006"/>
          </a:xfrm>
        </p:spPr>
        <p:txBody>
          <a:bodyPr/>
          <a:lstStyle/>
          <a:p>
            <a:pPr marL="0" indent="0">
              <a:buNone/>
            </a:pPr>
            <a:endParaRPr lang="en-US" sz="2400" dirty="0" smtClean="0">
              <a:latin typeface="Arial" pitchFamily="34" charset="0"/>
              <a:cs typeface="Arial" pitchFamily="34" charset="0"/>
            </a:endParaRPr>
          </a:p>
          <a:p>
            <a:pPr marL="0" indent="0">
              <a:buNone/>
            </a:pPr>
            <a:r>
              <a:rPr lang="en-US" sz="2400" b="1" dirty="0" smtClean="0">
                <a:latin typeface="Arial" pitchFamily="34" charset="0"/>
                <a:cs typeface="Arial" pitchFamily="34" charset="0"/>
              </a:rPr>
              <a:t>NORMAS </a:t>
            </a:r>
            <a:r>
              <a:rPr lang="en-US" sz="2400" b="1" dirty="0">
                <a:latin typeface="Arial" pitchFamily="34" charset="0"/>
                <a:cs typeface="Arial" pitchFamily="34" charset="0"/>
              </a:rPr>
              <a:t>INEN PARA EQUIPOS DE </a:t>
            </a:r>
            <a:r>
              <a:rPr lang="en-US" sz="2400" b="1" dirty="0" smtClean="0">
                <a:latin typeface="Arial" pitchFamily="34" charset="0"/>
                <a:cs typeface="Arial" pitchFamily="34" charset="0"/>
              </a:rPr>
              <a:t>LABORATORIO</a:t>
            </a:r>
          </a:p>
          <a:p>
            <a:pPr marL="0" indent="0" algn="just">
              <a:lnSpc>
                <a:spcPct val="150000"/>
              </a:lnSpc>
              <a:buNone/>
            </a:pPr>
            <a:r>
              <a:rPr lang="es-EC" sz="1800" dirty="0" smtClean="0">
                <a:latin typeface="Arial" pitchFamily="34" charset="0"/>
                <a:cs typeface="Arial" pitchFamily="34" charset="0"/>
              </a:rPr>
              <a:t>ISO </a:t>
            </a:r>
            <a:r>
              <a:rPr lang="es-EC" sz="1800" dirty="0">
                <a:latin typeface="Arial" pitchFamily="34" charset="0"/>
                <a:cs typeface="Arial" pitchFamily="34" charset="0"/>
              </a:rPr>
              <a:t>(Organización Internacional de Normalización) e IEC (Comisión Electrotécnica Internacional) forman el sistema especializado para la normalización mundial. Los organismos nacionales miembros de ISO e IEC participan en el desarrollo de las Normas Internacionales a través de comités técnicos establecidos por la organización respectiva, para tratar con campos particulares de la actividad técnica. </a:t>
            </a:r>
            <a:endParaRPr lang="en-US" sz="2400" dirty="0">
              <a:latin typeface="Arial" pitchFamily="34" charset="0"/>
              <a:cs typeface="Arial" pitchFamily="34" charset="0"/>
            </a:endParaRPr>
          </a:p>
        </p:txBody>
      </p:sp>
    </p:spTree>
    <p:extLst>
      <p:ext uri="{BB962C8B-B14F-4D97-AF65-F5344CB8AC3E}">
        <p14:creationId xmlns:p14="http://schemas.microsoft.com/office/powerpoint/2010/main" val="35751935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lstStyle/>
          <a:p>
            <a:pPr marL="0" indent="0">
              <a:buNone/>
            </a:pPr>
            <a:endParaRPr lang="es-EC" sz="1800" b="1" dirty="0">
              <a:latin typeface="Arial" pitchFamily="34" charset="0"/>
              <a:cs typeface="Arial" pitchFamily="34" charset="0"/>
            </a:endParaRPr>
          </a:p>
          <a:p>
            <a:pPr marL="0" indent="0">
              <a:lnSpc>
                <a:spcPct val="150000"/>
              </a:lnSpc>
              <a:buNone/>
            </a:pPr>
            <a:r>
              <a:rPr lang="es-EC" sz="1800" b="1" dirty="0" smtClean="0">
                <a:latin typeface="Arial" pitchFamily="34" charset="0"/>
                <a:cs typeface="Arial" pitchFamily="34" charset="0"/>
              </a:rPr>
              <a:t>ANÁLISIS </a:t>
            </a:r>
            <a:r>
              <a:rPr lang="es-EC" sz="1800" b="1" dirty="0">
                <a:latin typeface="Arial" pitchFamily="34" charset="0"/>
                <a:cs typeface="Arial" pitchFamily="34" charset="0"/>
              </a:rPr>
              <a:t>FINANCIERO</a:t>
            </a:r>
            <a:endParaRPr lang="en-US" sz="1800" b="1" dirty="0">
              <a:latin typeface="Arial" pitchFamily="34" charset="0"/>
              <a:cs typeface="Arial" pitchFamily="34" charset="0"/>
            </a:endParaRPr>
          </a:p>
          <a:p>
            <a:pPr marL="0" indent="0">
              <a:lnSpc>
                <a:spcPct val="150000"/>
              </a:lnSpc>
              <a:buNone/>
            </a:pPr>
            <a:r>
              <a:rPr lang="es-MX" sz="1800" dirty="0" smtClean="0">
                <a:latin typeface="Arial" pitchFamily="34" charset="0"/>
                <a:cs typeface="Arial" pitchFamily="34" charset="0"/>
              </a:rPr>
              <a:t>El </a:t>
            </a:r>
            <a:r>
              <a:rPr lang="es-MX" sz="1800" dirty="0">
                <a:latin typeface="Arial" pitchFamily="34" charset="0"/>
                <a:cs typeface="Arial" pitchFamily="34" charset="0"/>
              </a:rPr>
              <a:t>costo total del proyecto fue financiado de la siguiente forma:</a:t>
            </a:r>
            <a:endParaRPr lang="en-US" sz="1800" dirty="0">
              <a:latin typeface="Arial" pitchFamily="34" charset="0"/>
              <a:cs typeface="Arial" pitchFamily="34" charset="0"/>
            </a:endParaRPr>
          </a:p>
          <a:p>
            <a:pPr marL="0" indent="0">
              <a:lnSpc>
                <a:spcPct val="150000"/>
              </a:lnSpc>
              <a:buNone/>
            </a:pPr>
            <a:endParaRPr lang="en-US" sz="1800" b="1" dirty="0">
              <a:latin typeface="Arial" pitchFamily="34" charset="0"/>
              <a:cs typeface="Arial" pitchFamily="34" charset="0"/>
            </a:endParaRPr>
          </a:p>
          <a:p>
            <a:pPr marL="0" indent="0">
              <a:buNone/>
            </a:pPr>
            <a:endParaRPr lang="en-US" dirty="0"/>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9752" y="1772816"/>
            <a:ext cx="4896543" cy="4127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775748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548680"/>
            <a:ext cx="8229600" cy="4525963"/>
          </a:xfrm>
        </p:spPr>
        <p:txBody>
          <a:bodyPr/>
          <a:lstStyle/>
          <a:p>
            <a:pPr marL="0" indent="0" algn="ctr">
              <a:lnSpc>
                <a:spcPct val="150000"/>
              </a:lnSpc>
              <a:buNone/>
            </a:pPr>
            <a:r>
              <a:rPr lang="es-EC" sz="2400" b="1" dirty="0">
                <a:latin typeface="Arial" pitchFamily="34" charset="0"/>
                <a:cs typeface="Arial" pitchFamily="34" charset="0"/>
              </a:rPr>
              <a:t>CONCLUSIONES Y RECOMENDACIONES</a:t>
            </a:r>
            <a:endParaRPr lang="en-US" sz="2400" b="1" dirty="0">
              <a:latin typeface="Arial" pitchFamily="34" charset="0"/>
              <a:cs typeface="Arial" pitchFamily="34" charset="0"/>
            </a:endParaRPr>
          </a:p>
          <a:p>
            <a:pPr marL="0" indent="0" algn="ctr">
              <a:lnSpc>
                <a:spcPct val="150000"/>
              </a:lnSpc>
              <a:buNone/>
            </a:pPr>
            <a:r>
              <a:rPr lang="es-EC" sz="1800" b="1" dirty="0">
                <a:latin typeface="Arial" pitchFamily="34" charset="0"/>
                <a:cs typeface="Arial" pitchFamily="34" charset="0"/>
              </a:rPr>
              <a:t>CONCLUSIONES</a:t>
            </a:r>
            <a:endParaRPr lang="en-US" sz="1800" b="1"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Se cumplió con los requerimientos técnicos que establece  la norma ISO 17025 para la certificación de la bomba adiabática ya que el proceso de certificación es muy complejo.</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Mediante la calibración de los termómetros y la balanza en los laboratorios del INEN se logró minimizar el error que se producía en la toma de los datos del poder calórico de los combustibles </a:t>
            </a:r>
            <a:endParaRPr lang="en-US" sz="1800" dirty="0">
              <a:latin typeface="Arial" pitchFamily="34" charset="0"/>
              <a:cs typeface="Arial" pitchFamily="34" charset="0"/>
            </a:endParaRPr>
          </a:p>
          <a:p>
            <a:pPr>
              <a:lnSpc>
                <a:spcPct val="150000"/>
              </a:lnSpc>
            </a:pPr>
            <a:r>
              <a:rPr lang="es-EC" sz="1800" dirty="0">
                <a:latin typeface="Arial" pitchFamily="34" charset="0"/>
                <a:cs typeface="Arial" pitchFamily="34" charset="0"/>
              </a:rPr>
              <a:t>Mediante los análisis estadísticos realizados con los datos obtenidos se tuvo una idea clara sobre el comportamiento de los termómetros calibrados.</a:t>
            </a:r>
            <a:endParaRPr lang="en-US" sz="1800" dirty="0">
              <a:latin typeface="Arial" pitchFamily="34" charset="0"/>
              <a:cs typeface="Arial" pitchFamily="34" charset="0"/>
            </a:endParaRPr>
          </a:p>
          <a:p>
            <a:pPr marL="0" lvl="0" indent="0">
              <a:lnSpc>
                <a:spcPct val="150000"/>
              </a:lnSpc>
              <a:buNone/>
            </a:pPr>
            <a:endParaRPr lang="en-US" sz="1800" dirty="0">
              <a:latin typeface="Arial"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35556793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lvl="0">
              <a:lnSpc>
                <a:spcPct val="150000"/>
              </a:lnSpc>
            </a:pPr>
            <a:endParaRPr lang="es-EC" sz="1800" dirty="0" smtClean="0">
              <a:latin typeface="Arial" pitchFamily="34" charset="0"/>
              <a:cs typeface="Arial" pitchFamily="34" charset="0"/>
            </a:endParaRPr>
          </a:p>
          <a:p>
            <a:pPr lvl="0">
              <a:lnSpc>
                <a:spcPct val="150000"/>
              </a:lnSpc>
            </a:pPr>
            <a:r>
              <a:rPr lang="es-EC" sz="1800" dirty="0" smtClean="0">
                <a:latin typeface="Arial" pitchFamily="34" charset="0"/>
                <a:cs typeface="Arial" pitchFamily="34" charset="0"/>
              </a:rPr>
              <a:t>El </a:t>
            </a:r>
            <a:r>
              <a:rPr lang="es-EC" sz="1800" dirty="0">
                <a:latin typeface="Arial" pitchFamily="34" charset="0"/>
                <a:cs typeface="Arial" pitchFamily="34" charset="0"/>
              </a:rPr>
              <a:t>ácido benzoico que se encontraba en el laboratorio tenía humedad debido al tiempo de permanencia en él, lo que provoco errores altos en los datos obtenidos luego del análisis.</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El método aplicado para determinar el poder calórico de los combustibles, a volumen constante, utilizado en la bomba adiabática es adecuado.</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El valor calórico de los combustibles a presión constante, es más difícil de encontrar experimentalmente, debido a la complejidad de mantener una presión constante.</a:t>
            </a:r>
            <a:endParaRPr lang="en-US" sz="1800" dirty="0">
              <a:latin typeface="Arial"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18575919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476672"/>
            <a:ext cx="8229600" cy="4525963"/>
          </a:xfrm>
        </p:spPr>
        <p:txBody>
          <a:bodyPr/>
          <a:lstStyle/>
          <a:p>
            <a:pPr marL="0" indent="0" algn="ctr">
              <a:lnSpc>
                <a:spcPct val="150000"/>
              </a:lnSpc>
              <a:buNone/>
            </a:pPr>
            <a:r>
              <a:rPr lang="es-EC" sz="2400" b="1" dirty="0">
                <a:latin typeface="Arial" pitchFamily="34" charset="0"/>
                <a:cs typeface="Arial" pitchFamily="34" charset="0"/>
              </a:rPr>
              <a:t>RECOMENDACIONES</a:t>
            </a:r>
            <a:endParaRPr lang="en-US" sz="2400" b="1"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Es importante que se realice la calibración de los instrumentos de medida como establece los requisitos técnicos de la norma  NTE INEN-ISO/IEC 17 025. </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Es de suma importancia el cuidado de los instrumentos de medida calibrados ya que el mal uso de estos podría dañarlos, con lo cual los datos obtenidos tendrían un alto porcentaje de error.</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Es recomendable por efectos de calibración del equipo realizar una prueba con ácido benzoico antes de empezar con los ensayos para cada combustible.</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Se debe seguir el procedimiento </a:t>
            </a:r>
            <a:r>
              <a:rPr lang="es-EC" sz="1800" dirty="0" smtClean="0">
                <a:latin typeface="Arial" pitchFamily="34" charset="0"/>
                <a:cs typeface="Arial" pitchFamily="34" charset="0"/>
              </a:rPr>
              <a:t>establecido, </a:t>
            </a:r>
            <a:r>
              <a:rPr lang="es-EC" sz="1800" dirty="0">
                <a:latin typeface="Arial" pitchFamily="34" charset="0"/>
                <a:cs typeface="Arial" pitchFamily="34" charset="0"/>
              </a:rPr>
              <a:t>para el desarrollo de prácticas en la bomba adiabática del laboratorio de conversión de energía.</a:t>
            </a:r>
            <a:endParaRPr lang="en-US" sz="18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2726650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571472" y="2786058"/>
            <a:ext cx="8229600" cy="1143000"/>
          </a:xfrm>
        </p:spPr>
        <p:txBody>
          <a:bodyPr/>
          <a:lstStyle/>
          <a:p>
            <a:r>
              <a:rPr lang="es-EC" dirty="0" smtClean="0"/>
              <a:t>GRACIAS</a:t>
            </a:r>
            <a:endParaRPr lang="es-EC"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68312" y="549275"/>
            <a:ext cx="8424167" cy="5400005"/>
          </a:xfrm>
        </p:spPr>
        <p:txBody>
          <a:bodyPr/>
          <a:lstStyle/>
          <a:p>
            <a:pPr marL="0" indent="0">
              <a:buNone/>
            </a:pPr>
            <a:r>
              <a:rPr lang="es-EC" b="1" dirty="0"/>
              <a:t>REQUERIMIENTOS TÉCNICOS </a:t>
            </a:r>
            <a:endParaRPr lang="es-EC" b="1" dirty="0" smtClean="0"/>
          </a:p>
          <a:p>
            <a:pPr marL="0" indent="0">
              <a:lnSpc>
                <a:spcPct val="150000"/>
              </a:lnSpc>
              <a:buNone/>
            </a:pPr>
            <a:r>
              <a:rPr lang="es-EC" sz="1800" dirty="0" smtClean="0">
                <a:latin typeface="Arial" pitchFamily="34" charset="0"/>
                <a:cs typeface="Arial" pitchFamily="34" charset="0"/>
              </a:rPr>
              <a:t>Estos </a:t>
            </a:r>
            <a:r>
              <a:rPr lang="es-EC" sz="1800" dirty="0">
                <a:latin typeface="Arial" pitchFamily="34" charset="0"/>
                <a:cs typeface="Arial" pitchFamily="34" charset="0"/>
              </a:rPr>
              <a:t>factores son:</a:t>
            </a:r>
            <a:endParaRPr lang="en-US" sz="1800" dirty="0">
              <a:latin typeface="Arial" pitchFamily="34" charset="0"/>
              <a:cs typeface="Arial" pitchFamily="34" charset="0"/>
            </a:endParaRPr>
          </a:p>
          <a:p>
            <a:pPr lvl="0">
              <a:lnSpc>
                <a:spcPct val="150000"/>
              </a:lnSpc>
            </a:pPr>
            <a:r>
              <a:rPr lang="en-US" sz="1800" dirty="0">
                <a:latin typeface="Arial" pitchFamily="34" charset="0"/>
                <a:cs typeface="Arial" pitchFamily="34" charset="0"/>
              </a:rPr>
              <a:t>Factor </a:t>
            </a:r>
            <a:r>
              <a:rPr lang="en-US" sz="1800" dirty="0" err="1">
                <a:latin typeface="Arial" pitchFamily="34" charset="0"/>
                <a:cs typeface="Arial" pitchFamily="34" charset="0"/>
              </a:rPr>
              <a:t>humano</a:t>
            </a:r>
            <a:r>
              <a:rPr lang="en-US" sz="1800" dirty="0">
                <a:latin typeface="Arial" pitchFamily="34" charset="0"/>
                <a:cs typeface="Arial" pitchFamily="34" charset="0"/>
              </a:rPr>
              <a:t>.</a:t>
            </a:r>
          </a:p>
          <a:p>
            <a:pPr lvl="0">
              <a:lnSpc>
                <a:spcPct val="150000"/>
              </a:lnSpc>
            </a:pPr>
            <a:r>
              <a:rPr lang="es-EC" sz="1800" dirty="0">
                <a:latin typeface="Arial" pitchFamily="34" charset="0"/>
                <a:cs typeface="Arial" pitchFamily="34" charset="0"/>
              </a:rPr>
              <a:t>Planta </a:t>
            </a:r>
            <a:r>
              <a:rPr lang="es-EC" sz="1800" dirty="0" smtClean="0">
                <a:latin typeface="Arial" pitchFamily="34" charset="0"/>
                <a:cs typeface="Arial" pitchFamily="34" charset="0"/>
              </a:rPr>
              <a:t>física  </a:t>
            </a:r>
            <a:r>
              <a:rPr lang="es-EC" sz="1800" dirty="0">
                <a:latin typeface="Arial" pitchFamily="34" charset="0"/>
                <a:cs typeface="Arial" pitchFamily="34" charset="0"/>
              </a:rPr>
              <a:t>y condiciones ambientales.</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Métodos de ensayo.</a:t>
            </a:r>
            <a:endParaRPr lang="en-US" sz="1800" dirty="0">
              <a:latin typeface="Arial" pitchFamily="34" charset="0"/>
              <a:cs typeface="Arial" pitchFamily="34" charset="0"/>
            </a:endParaRPr>
          </a:p>
          <a:p>
            <a:pPr lvl="0">
              <a:lnSpc>
                <a:spcPct val="150000"/>
              </a:lnSpc>
            </a:pPr>
            <a:r>
              <a:rPr lang="en-US" sz="1800" dirty="0" err="1">
                <a:latin typeface="Arial" pitchFamily="34" charset="0"/>
                <a:cs typeface="Arial" pitchFamily="34" charset="0"/>
              </a:rPr>
              <a:t>Equipos</a:t>
            </a:r>
            <a:r>
              <a:rPr lang="en-US" sz="1800" dirty="0">
                <a:latin typeface="Arial" pitchFamily="34" charset="0"/>
                <a:cs typeface="Arial" pitchFamily="34" charset="0"/>
              </a:rPr>
              <a:t>.</a:t>
            </a:r>
          </a:p>
          <a:p>
            <a:pPr lvl="0">
              <a:lnSpc>
                <a:spcPct val="150000"/>
              </a:lnSpc>
            </a:pPr>
            <a:r>
              <a:rPr lang="en-US" sz="1800" dirty="0" err="1">
                <a:latin typeface="Arial" pitchFamily="34" charset="0"/>
                <a:cs typeface="Arial" pitchFamily="34" charset="0"/>
              </a:rPr>
              <a:t>Trazabilidad</a:t>
            </a:r>
            <a:r>
              <a:rPr lang="en-US" sz="1800" dirty="0">
                <a:latin typeface="Arial" pitchFamily="34" charset="0"/>
                <a:cs typeface="Arial" pitchFamily="34" charset="0"/>
              </a:rPr>
              <a:t> de </a:t>
            </a:r>
            <a:r>
              <a:rPr lang="en-US" sz="1800" dirty="0" err="1">
                <a:latin typeface="Arial" pitchFamily="34" charset="0"/>
                <a:cs typeface="Arial" pitchFamily="34" charset="0"/>
              </a:rPr>
              <a:t>las</a:t>
            </a:r>
            <a:r>
              <a:rPr lang="en-US" sz="1800" dirty="0">
                <a:latin typeface="Arial" pitchFamily="34" charset="0"/>
                <a:cs typeface="Arial" pitchFamily="34" charset="0"/>
              </a:rPr>
              <a:t> </a:t>
            </a:r>
            <a:r>
              <a:rPr lang="en-US" sz="1800" dirty="0" err="1" smtClean="0">
                <a:latin typeface="Arial" pitchFamily="34" charset="0"/>
                <a:cs typeface="Arial" pitchFamily="34" charset="0"/>
              </a:rPr>
              <a:t>medición</a:t>
            </a:r>
            <a:r>
              <a:rPr lang="en-US" sz="1800" dirty="0" smtClean="0">
                <a:latin typeface="Arial" pitchFamily="34" charset="0"/>
                <a:cs typeface="Arial" pitchFamily="34" charset="0"/>
              </a:rPr>
              <a:t> </a:t>
            </a:r>
            <a:r>
              <a:rPr lang="en-US" sz="1800" dirty="0">
                <a:latin typeface="Arial" pitchFamily="34" charset="0"/>
                <a:cs typeface="Arial" pitchFamily="34" charset="0"/>
              </a:rPr>
              <a:t>.</a:t>
            </a:r>
          </a:p>
          <a:p>
            <a:pPr lvl="0">
              <a:lnSpc>
                <a:spcPct val="150000"/>
              </a:lnSpc>
            </a:pPr>
            <a:r>
              <a:rPr lang="en-US" sz="1800" dirty="0" err="1">
                <a:latin typeface="Arial" pitchFamily="34" charset="0"/>
                <a:cs typeface="Arial" pitchFamily="34" charset="0"/>
              </a:rPr>
              <a:t>Muestreos</a:t>
            </a:r>
            <a:r>
              <a:rPr lang="en-US" sz="1800" dirty="0">
                <a:latin typeface="Arial" pitchFamily="34" charset="0"/>
                <a:cs typeface="Arial" pitchFamily="34" charset="0"/>
              </a:rPr>
              <a:t>.</a:t>
            </a:r>
          </a:p>
          <a:p>
            <a:pPr lvl="0">
              <a:lnSpc>
                <a:spcPct val="150000"/>
              </a:lnSpc>
            </a:pPr>
            <a:r>
              <a:rPr lang="es-EC" sz="1800" dirty="0">
                <a:latin typeface="Arial" pitchFamily="34" charset="0"/>
                <a:cs typeface="Arial" pitchFamily="34" charset="0"/>
              </a:rPr>
              <a:t>Manejo de la muestra para el ensayo.</a:t>
            </a:r>
            <a:endParaRPr lang="en-US" sz="1800" dirty="0">
              <a:latin typeface="Arial" pitchFamily="34" charset="0"/>
              <a:cs typeface="Arial" pitchFamily="34" charset="0"/>
            </a:endParaRPr>
          </a:p>
          <a:p>
            <a:pPr lvl="0">
              <a:lnSpc>
                <a:spcPct val="150000"/>
              </a:lnSpc>
            </a:pPr>
            <a:r>
              <a:rPr lang="es-EC" sz="1800" dirty="0">
                <a:latin typeface="Arial" pitchFamily="34" charset="0"/>
                <a:cs typeface="Arial" pitchFamily="34" charset="0"/>
              </a:rPr>
              <a:t>Aseguramiento de la calidad de los resultados de ensayos </a:t>
            </a:r>
            <a:endParaRPr lang="en-US" sz="1800" dirty="0">
              <a:latin typeface="Arial" pitchFamily="34" charset="0"/>
              <a:cs typeface="Arial" pitchFamily="34" charset="0"/>
            </a:endParaRPr>
          </a:p>
          <a:p>
            <a:pPr lvl="0">
              <a:lnSpc>
                <a:spcPct val="150000"/>
              </a:lnSpc>
            </a:pPr>
            <a:r>
              <a:rPr lang="en-US" sz="1800" dirty="0" err="1">
                <a:latin typeface="Arial" pitchFamily="34" charset="0"/>
                <a:cs typeface="Arial" pitchFamily="34" charset="0"/>
              </a:rPr>
              <a:t>Informe</a:t>
            </a:r>
            <a:r>
              <a:rPr lang="en-US" sz="1800" dirty="0">
                <a:latin typeface="Arial" pitchFamily="34" charset="0"/>
                <a:cs typeface="Arial" pitchFamily="34" charset="0"/>
              </a:rPr>
              <a:t> de los </a:t>
            </a:r>
            <a:r>
              <a:rPr lang="en-US" sz="1800" dirty="0" err="1">
                <a:latin typeface="Arial" pitchFamily="34" charset="0"/>
                <a:cs typeface="Arial" pitchFamily="34" charset="0"/>
              </a:rPr>
              <a:t>resultados</a:t>
            </a:r>
            <a:endParaRPr lang="en-US" sz="1800" dirty="0">
              <a:latin typeface="Arial" pitchFamily="34" charset="0"/>
              <a:cs typeface="Arial" pitchFamily="34" charset="0"/>
            </a:endParaRPr>
          </a:p>
          <a:p>
            <a:pPr marL="0" indent="0">
              <a:lnSpc>
                <a:spcPct val="150000"/>
              </a:lnSpc>
              <a:buNone/>
            </a:pPr>
            <a:endParaRPr lang="en-US" sz="1800" b="1"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733090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lnSpc>
                <a:spcPct val="150000"/>
              </a:lnSpc>
              <a:buNone/>
            </a:pPr>
            <a:r>
              <a:rPr lang="es-EC" sz="2400" b="1" dirty="0">
                <a:latin typeface="Arial" pitchFamily="34" charset="0"/>
                <a:cs typeface="Arial" pitchFamily="34" charset="0"/>
              </a:rPr>
              <a:t>FACTOR HUMANO</a:t>
            </a:r>
            <a:endParaRPr lang="en-US" sz="2400" b="1" dirty="0">
              <a:latin typeface="Arial" pitchFamily="34" charset="0"/>
              <a:cs typeface="Arial" pitchFamily="34" charset="0"/>
            </a:endParaRPr>
          </a:p>
          <a:p>
            <a:pPr marL="0" indent="0">
              <a:lnSpc>
                <a:spcPct val="150000"/>
              </a:lnSpc>
              <a:buNone/>
            </a:pPr>
            <a:r>
              <a:rPr lang="es-EC" sz="1800" dirty="0" smtClean="0">
                <a:latin typeface="Arial" pitchFamily="34" charset="0"/>
                <a:cs typeface="Arial" pitchFamily="34" charset="0"/>
              </a:rPr>
              <a:t>La </a:t>
            </a:r>
            <a:r>
              <a:rPr lang="es-EC" sz="1800" dirty="0">
                <a:latin typeface="Arial" pitchFamily="34" charset="0"/>
                <a:cs typeface="Arial" pitchFamily="34" charset="0"/>
              </a:rPr>
              <a:t>dirección la de institución en este caso la </a:t>
            </a:r>
            <a:r>
              <a:rPr lang="es-EC" sz="1800" b="1" dirty="0">
                <a:latin typeface="Arial" pitchFamily="34" charset="0"/>
                <a:cs typeface="Arial" pitchFamily="34" charset="0"/>
              </a:rPr>
              <a:t>Escuela</a:t>
            </a:r>
            <a:r>
              <a:rPr lang="es-EC" sz="1800" dirty="0">
                <a:latin typeface="Arial" pitchFamily="34" charset="0"/>
                <a:cs typeface="Arial" pitchFamily="34" charset="0"/>
              </a:rPr>
              <a:t>  </a:t>
            </a:r>
            <a:r>
              <a:rPr lang="es-EC" sz="1800" b="1" dirty="0">
                <a:latin typeface="Arial" pitchFamily="34" charset="0"/>
                <a:cs typeface="Arial" pitchFamily="34" charset="0"/>
              </a:rPr>
              <a:t>politécnica del Ejército</a:t>
            </a:r>
            <a:r>
              <a:rPr lang="es-EC" sz="1800" dirty="0">
                <a:latin typeface="Arial" pitchFamily="34" charset="0"/>
                <a:cs typeface="Arial" pitchFamily="34" charset="0"/>
              </a:rPr>
              <a:t> debe formular las metas con respecto a  la formación y habilidades del personal del laboratorio. Cuando se utilice personal de otra área que no sea el de energías este deberá ser supervisado para que  trabaje de acuerdo con el sistema  del laboratorio.</a:t>
            </a:r>
            <a:endParaRPr lang="en-US" sz="1800" dirty="0">
              <a:latin typeface="Arial" pitchFamily="34" charset="0"/>
              <a:cs typeface="Arial" pitchFamily="34" charset="0"/>
            </a:endParaRPr>
          </a:p>
          <a:p>
            <a:pPr marL="0" indent="0">
              <a:lnSpc>
                <a:spcPct val="150000"/>
              </a:lnSpc>
              <a:buNone/>
            </a:pPr>
            <a:r>
              <a:rPr lang="es-EC" sz="2400" b="1" dirty="0">
                <a:latin typeface="Arial" pitchFamily="34" charset="0"/>
                <a:cs typeface="Arial" pitchFamily="34" charset="0"/>
              </a:rPr>
              <a:t>PLANTA FÍSICA Y CONDICIONES AMBIENTALES</a:t>
            </a:r>
            <a:endParaRPr lang="en-US" sz="2400" b="1"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Mantener la limpieza, separar los ambientes si fuese necesario. Las instalaciones donde se realicen los ensayos es el caso del laboratorio de conversión y energía de la  </a:t>
            </a:r>
            <a:r>
              <a:rPr lang="es-EC" sz="1800" b="1" dirty="0">
                <a:latin typeface="Arial" pitchFamily="34" charset="0"/>
                <a:cs typeface="Arial" pitchFamily="34" charset="0"/>
              </a:rPr>
              <a:t>Escuela Politécnica Del Ejército</a:t>
            </a:r>
            <a:r>
              <a:rPr lang="es-EC" sz="1800" dirty="0">
                <a:latin typeface="Arial" pitchFamily="34" charset="0"/>
                <a:cs typeface="Arial" pitchFamily="34" charset="0"/>
              </a:rPr>
              <a:t> se debe tomar en cuenta las  condiciones  ambientales, luz y fuentes de Energía, deben permitir realizarlos de un  modo adecuado. </a:t>
            </a:r>
            <a:endParaRPr lang="en-US" sz="1800" dirty="0"/>
          </a:p>
          <a:p>
            <a:pPr marL="0" indent="0">
              <a:lnSpc>
                <a:spcPct val="150000"/>
              </a:lnSpc>
              <a:buNone/>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2178857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lnSpc>
                <a:spcPct val="150000"/>
              </a:lnSpc>
              <a:buNone/>
            </a:pPr>
            <a:r>
              <a:rPr lang="es-EC" sz="2400" b="1" dirty="0">
                <a:latin typeface="Arial" pitchFamily="34" charset="0"/>
                <a:cs typeface="Arial" pitchFamily="34" charset="0"/>
              </a:rPr>
              <a:t>MÉTODOS DE ENSAYO</a:t>
            </a:r>
            <a:endParaRPr lang="en-US" sz="2400" b="1"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La </a:t>
            </a:r>
            <a:r>
              <a:rPr lang="es-EC" sz="1800" b="1" dirty="0">
                <a:latin typeface="Arial" pitchFamily="34" charset="0"/>
                <a:cs typeface="Arial" pitchFamily="34" charset="0"/>
              </a:rPr>
              <a:t>ESCUELA POLITECNICA DEL EJERCITO</a:t>
            </a:r>
            <a:r>
              <a:rPr lang="es-EC" sz="1800" dirty="0">
                <a:latin typeface="Arial" pitchFamily="34" charset="0"/>
                <a:cs typeface="Arial" pitchFamily="34" charset="0"/>
              </a:rPr>
              <a:t> a través del laboratorio utiliza métodos y procedimientos apropiados para todos los ensayos de </a:t>
            </a:r>
            <a:r>
              <a:rPr lang="es-EC" sz="1800" b="1" dirty="0" smtClean="0">
                <a:latin typeface="Arial" pitchFamily="34" charset="0"/>
                <a:cs typeface="Arial" pitchFamily="34" charset="0"/>
              </a:rPr>
              <a:t>potencial </a:t>
            </a:r>
            <a:r>
              <a:rPr lang="es-EC" sz="1800" b="1" dirty="0">
                <a:latin typeface="Arial" pitchFamily="34" charset="0"/>
                <a:cs typeface="Arial" pitchFamily="34" charset="0"/>
              </a:rPr>
              <a:t>calórico</a:t>
            </a:r>
            <a:r>
              <a:rPr lang="es-EC" sz="1800" dirty="0">
                <a:latin typeface="Arial" pitchFamily="34" charset="0"/>
                <a:cs typeface="Arial" pitchFamily="34" charset="0"/>
              </a:rPr>
              <a:t> dentro de su alcance para  lo que incluye; muestreo, manejo, almacenamiento y preparación de los combustibles a ser </a:t>
            </a:r>
            <a:r>
              <a:rPr lang="es-EC" sz="1800" dirty="0" smtClean="0">
                <a:latin typeface="Arial" pitchFamily="34" charset="0"/>
                <a:cs typeface="Arial" pitchFamily="34" charset="0"/>
              </a:rPr>
              <a:t>ensayados. </a:t>
            </a:r>
            <a:r>
              <a:rPr lang="es-EC" sz="2400" b="1" dirty="0" smtClean="0">
                <a:latin typeface="Arial" pitchFamily="34" charset="0"/>
                <a:cs typeface="Arial" pitchFamily="34" charset="0"/>
              </a:rPr>
              <a:t>SELECCIÓN </a:t>
            </a:r>
            <a:r>
              <a:rPr lang="es-EC" sz="2400" b="1" dirty="0">
                <a:latin typeface="Arial" pitchFamily="34" charset="0"/>
                <a:cs typeface="Arial" pitchFamily="34" charset="0"/>
              </a:rPr>
              <a:t>DE METODO</a:t>
            </a:r>
            <a:endParaRPr lang="en-US" sz="24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Para lo cual para la calibración de los termómetros se utilizó patrones trazables a la unidad de temperatura termodinámica del sistema internacional de medida SI a través de sensores patrón pertinente al </a:t>
            </a:r>
            <a:r>
              <a:rPr lang="es-EC" sz="1800" dirty="0" smtClean="0">
                <a:latin typeface="Arial" pitchFamily="34" charset="0"/>
                <a:cs typeface="Arial" pitchFamily="34" charset="0"/>
              </a:rPr>
              <a:t>INEN</a:t>
            </a:r>
            <a:r>
              <a:rPr lang="en-US" sz="1800" dirty="0" smtClean="0">
                <a:latin typeface="Arial" pitchFamily="34" charset="0"/>
                <a:cs typeface="Arial" pitchFamily="34" charset="0"/>
              </a:rPr>
              <a:t>. </a:t>
            </a:r>
            <a:r>
              <a:rPr lang="es-EC" sz="1800" dirty="0" smtClean="0">
                <a:latin typeface="Arial" pitchFamily="34" charset="0"/>
                <a:cs typeface="Arial" pitchFamily="34" charset="0"/>
              </a:rPr>
              <a:t>Para </a:t>
            </a:r>
            <a:r>
              <a:rPr lang="es-EC" sz="1800" dirty="0">
                <a:latin typeface="Arial" pitchFamily="34" charset="0"/>
                <a:cs typeface="Arial" pitchFamily="34" charset="0"/>
              </a:rPr>
              <a:t>la calibración de la balanza se utilizó pesas patrones de trabajo trazables al patrón nacional de masa, por lo cual para la calibración de termómetros y balanza se seleccionó la </a:t>
            </a:r>
            <a:r>
              <a:rPr lang="es-EC" sz="1800" b="1" dirty="0">
                <a:latin typeface="Arial" pitchFamily="34" charset="0"/>
                <a:cs typeface="Arial" pitchFamily="34" charset="0"/>
              </a:rPr>
              <a:t>calibración por comparación directa</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329748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idx="1"/>
          </p:nvPr>
        </p:nvSpPr>
        <p:spPr>
          <a:xfrm>
            <a:off x="468313" y="620713"/>
            <a:ext cx="8229600" cy="4525962"/>
          </a:xfrm>
        </p:spPr>
        <p:txBody>
          <a:bodyPr/>
          <a:lstStyle/>
          <a:p>
            <a:pPr marL="0" indent="0">
              <a:lnSpc>
                <a:spcPct val="150000"/>
              </a:lnSpc>
              <a:buNone/>
            </a:pPr>
            <a:r>
              <a:rPr lang="es-EC" sz="2400" b="1" dirty="0" smtClean="0">
                <a:latin typeface="Arial" pitchFamily="34" charset="0"/>
                <a:cs typeface="Arial" pitchFamily="34" charset="0"/>
              </a:rPr>
              <a:t>EQUIPOS</a:t>
            </a:r>
            <a:endParaRPr lang="en-US" sz="2400" b="1" dirty="0">
              <a:latin typeface="Arial" pitchFamily="34" charset="0"/>
              <a:cs typeface="Arial" pitchFamily="34" charset="0"/>
            </a:endParaRPr>
          </a:p>
          <a:p>
            <a:pPr marL="0" indent="0">
              <a:lnSpc>
                <a:spcPct val="150000"/>
              </a:lnSpc>
              <a:buNone/>
            </a:pPr>
            <a:r>
              <a:rPr lang="es-EC" sz="1800" dirty="0" smtClean="0">
                <a:latin typeface="Arial" pitchFamily="34" charset="0"/>
                <a:cs typeface="Arial" pitchFamily="34" charset="0"/>
              </a:rPr>
              <a:t>Los equipos </a:t>
            </a:r>
            <a:r>
              <a:rPr lang="es-EC" sz="1800" dirty="0">
                <a:latin typeface="Arial" pitchFamily="34" charset="0"/>
                <a:cs typeface="Arial" pitchFamily="34" charset="0"/>
              </a:rPr>
              <a:t>deben ser calibrados y verificados  para establecer que estos cumplen los requisitos especificados en el ensayo y la </a:t>
            </a:r>
            <a:r>
              <a:rPr lang="es-EC" sz="1800" dirty="0" smtClean="0">
                <a:latin typeface="Arial" pitchFamily="34" charset="0"/>
                <a:cs typeface="Arial" pitchFamily="34" charset="0"/>
              </a:rPr>
              <a:t>norma.</a:t>
            </a:r>
            <a:r>
              <a:rPr lang="en-US" sz="1800" dirty="0">
                <a:latin typeface="Arial" pitchFamily="34" charset="0"/>
                <a:cs typeface="Arial" pitchFamily="34" charset="0"/>
              </a:rPr>
              <a:t> </a:t>
            </a:r>
            <a:r>
              <a:rPr lang="es-EC" sz="1800" dirty="0" smtClean="0">
                <a:latin typeface="Arial" pitchFamily="34" charset="0"/>
                <a:cs typeface="Arial" pitchFamily="34" charset="0"/>
              </a:rPr>
              <a:t>Los </a:t>
            </a:r>
            <a:r>
              <a:rPr lang="es-EC" sz="1800" dirty="0">
                <a:latin typeface="Arial" pitchFamily="34" charset="0"/>
                <a:cs typeface="Arial" pitchFamily="34" charset="0"/>
              </a:rPr>
              <a:t>equipos deben ser operados o supervisado por personal autorizado. </a:t>
            </a:r>
            <a:r>
              <a:rPr lang="es-EC" sz="2400" b="1" dirty="0" smtClean="0">
                <a:latin typeface="Arial" pitchFamily="34" charset="0"/>
                <a:cs typeface="Arial" pitchFamily="34" charset="0"/>
              </a:rPr>
              <a:t>TRAZABILIDAD </a:t>
            </a:r>
            <a:r>
              <a:rPr lang="es-EC" sz="2400" b="1" dirty="0">
                <a:latin typeface="Arial" pitchFamily="34" charset="0"/>
                <a:cs typeface="Arial" pitchFamily="34" charset="0"/>
              </a:rPr>
              <a:t>DE LA MEDICIÓN</a:t>
            </a:r>
            <a:endParaRPr lang="en-US" sz="2400" b="1"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Todo material de referencia debe, en lo posible, estar trazado a las unidades de medición del SI. </a:t>
            </a:r>
            <a:r>
              <a:rPr lang="es-EC" sz="1800" b="1" dirty="0" smtClean="0">
                <a:latin typeface="Arial" pitchFamily="34" charset="0"/>
                <a:cs typeface="Arial" pitchFamily="34" charset="0"/>
              </a:rPr>
              <a:t>Estimación </a:t>
            </a:r>
            <a:r>
              <a:rPr lang="es-EC" sz="1800" b="1" dirty="0">
                <a:latin typeface="Arial" pitchFamily="34" charset="0"/>
                <a:cs typeface="Arial" pitchFamily="34" charset="0"/>
              </a:rPr>
              <a:t>de la Incertidumbre en las mediciones </a:t>
            </a:r>
            <a:r>
              <a:rPr lang="es-EC" sz="1800" dirty="0">
                <a:latin typeface="Arial" pitchFamily="34" charset="0"/>
                <a:cs typeface="Arial" pitchFamily="34" charset="0"/>
              </a:rPr>
              <a:t>Según la definición del vocabulario internacional de metrología la  incertidumbre de medida o medición es</a:t>
            </a:r>
            <a:r>
              <a:rPr lang="es-EC" sz="1800" dirty="0" smtClean="0">
                <a:latin typeface="Arial" pitchFamily="34" charset="0"/>
                <a:cs typeface="Arial" pitchFamily="34" charset="0"/>
              </a:rPr>
              <a:t>:“ Parámetro </a:t>
            </a:r>
            <a:r>
              <a:rPr lang="es-EC" sz="1800" dirty="0">
                <a:latin typeface="Arial" pitchFamily="34" charset="0"/>
                <a:cs typeface="Arial" pitchFamily="34" charset="0"/>
              </a:rPr>
              <a:t>no-negativo que caracteriza la dispersión de los valores atribuidos a un mensurando,  a partir de la información que se utiliza</a:t>
            </a:r>
            <a:r>
              <a:rPr lang="es-EC" sz="1800" dirty="0" smtClean="0">
                <a:latin typeface="Arial" pitchFamily="34" charset="0"/>
                <a:cs typeface="Arial" pitchFamily="34" charset="0"/>
              </a:rPr>
              <a:t>. ” Se </a:t>
            </a:r>
            <a:r>
              <a:rPr lang="es-EC" sz="1800" dirty="0">
                <a:latin typeface="Arial" pitchFamily="34" charset="0"/>
                <a:cs typeface="Arial" pitchFamily="34" charset="0"/>
              </a:rPr>
              <a:t>debe realizar un estudio estadístico de las mediciones, para realizar un análisis de los datos obtenidos.</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a:p>
            <a:pPr marL="0" indent="0">
              <a:buNone/>
            </a:pPr>
            <a:endParaRPr lang="en-US" dirty="0"/>
          </a:p>
        </p:txBody>
      </p:sp>
    </p:spTree>
    <p:extLst>
      <p:ext uri="{BB962C8B-B14F-4D97-AF65-F5344CB8AC3E}">
        <p14:creationId xmlns:p14="http://schemas.microsoft.com/office/powerpoint/2010/main" val="3915793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620688"/>
            <a:ext cx="8229600" cy="4525963"/>
          </a:xfrm>
        </p:spPr>
        <p:txBody>
          <a:bodyPr/>
          <a:lstStyle/>
          <a:p>
            <a:pPr marL="0" indent="0">
              <a:lnSpc>
                <a:spcPct val="150000"/>
              </a:lnSpc>
              <a:buNone/>
            </a:pPr>
            <a:r>
              <a:rPr lang="es-EC" sz="2400" b="1" dirty="0">
                <a:latin typeface="Arial" pitchFamily="34" charset="0"/>
                <a:cs typeface="Arial" pitchFamily="34" charset="0"/>
              </a:rPr>
              <a:t>MUESTREO</a:t>
            </a:r>
            <a:endParaRPr lang="en-US" sz="2400" b="1" dirty="0">
              <a:latin typeface="Arial" pitchFamily="34" charset="0"/>
              <a:cs typeface="Arial" pitchFamily="34" charset="0"/>
            </a:endParaRPr>
          </a:p>
          <a:p>
            <a:pPr marL="0" indent="0">
              <a:lnSpc>
                <a:spcPct val="150000"/>
              </a:lnSpc>
              <a:buNone/>
            </a:pPr>
            <a:r>
              <a:rPr lang="es-EC" sz="1800" dirty="0" smtClean="0">
                <a:latin typeface="Arial" pitchFamily="34" charset="0"/>
                <a:cs typeface="Arial" pitchFamily="34" charset="0"/>
              </a:rPr>
              <a:t>laboratorio </a:t>
            </a:r>
            <a:r>
              <a:rPr lang="es-EC" sz="1800" dirty="0">
                <a:latin typeface="Arial" pitchFamily="34" charset="0"/>
                <a:cs typeface="Arial" pitchFamily="34" charset="0"/>
              </a:rPr>
              <a:t>tiene procedimientos para registrar los datos pertinentes este es el caso de hojas destinadas por el laboratorio de conversión de energía y las operaciones relacionadas al muestreo que forma parte del ensayo que está siendo llevada a cabo. </a:t>
            </a:r>
            <a:endParaRPr lang="en-US" sz="1800" dirty="0">
              <a:latin typeface="Arial" pitchFamily="34" charset="0"/>
              <a:cs typeface="Arial" pitchFamily="34" charset="0"/>
            </a:endParaRPr>
          </a:p>
          <a:p>
            <a:pPr marL="0" indent="0">
              <a:lnSpc>
                <a:spcPct val="150000"/>
              </a:lnSpc>
              <a:buNone/>
            </a:pPr>
            <a:r>
              <a:rPr lang="es-EC" sz="2400" b="1" dirty="0">
                <a:latin typeface="Arial" pitchFamily="34" charset="0"/>
                <a:cs typeface="Arial" pitchFamily="34" charset="0"/>
              </a:rPr>
              <a:t>MANEJO DE LA MUESTRA PARA EL ENSAYO</a:t>
            </a:r>
            <a:endParaRPr lang="en-US" sz="2400" b="1"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El laboratorio tiene procedimientos para manejo, protección, almacenamiento, de las muestras para el  ensayo.</a:t>
            </a:r>
            <a:endParaRPr lang="en-US" sz="1800" dirty="0">
              <a:latin typeface="Arial" pitchFamily="34" charset="0"/>
              <a:cs typeface="Arial" pitchFamily="34" charset="0"/>
            </a:endParaRPr>
          </a:p>
          <a:p>
            <a:pPr marL="0" indent="0">
              <a:lnSpc>
                <a:spcPct val="150000"/>
              </a:lnSpc>
              <a:buNone/>
            </a:pPr>
            <a:r>
              <a:rPr lang="es-EC" sz="1800" dirty="0">
                <a:latin typeface="Arial" pitchFamily="34" charset="0"/>
                <a:cs typeface="Arial" pitchFamily="34" charset="0"/>
              </a:rPr>
              <a:t>El laboratorio también cuenta con una manipulación de los objetos a ensayar manteniendo las estipulaciones necesarias. Las instalaciones y facilidades deben ser apropiadas para no perturbar las muestras manteniendo su integridad.</a:t>
            </a:r>
            <a:endParaRPr lang="en-US" sz="1800" dirty="0">
              <a:latin typeface="Arial" pitchFamily="34" charset="0"/>
              <a:cs typeface="Arial" pitchFamily="34" charset="0"/>
            </a:endParaRPr>
          </a:p>
          <a:p>
            <a:pPr marL="0" indent="0">
              <a:lnSpc>
                <a:spcPct val="150000"/>
              </a:lnSpc>
              <a:buNone/>
            </a:pPr>
            <a:endParaRPr lang="en-US" sz="1800" dirty="0">
              <a:latin typeface="Arial" pitchFamily="34" charset="0"/>
              <a:cs typeface="Arial" pitchFamily="34" charset="0"/>
            </a:endParaRPr>
          </a:p>
        </p:txBody>
      </p:sp>
    </p:spTree>
    <p:extLst>
      <p:ext uri="{BB962C8B-B14F-4D97-AF65-F5344CB8AC3E}">
        <p14:creationId xmlns:p14="http://schemas.microsoft.com/office/powerpoint/2010/main" val="680007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5930</TotalTime>
  <Words>2313</Words>
  <Application>Microsoft Office PowerPoint</Application>
  <PresentationFormat>Presentación en pantalla (4:3)</PresentationFormat>
  <Paragraphs>336</Paragraphs>
  <Slides>44</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44</vt:i4>
      </vt:variant>
    </vt:vector>
  </HeadingPairs>
  <TitlesOfParts>
    <vt:vector size="46" baseType="lpstr">
      <vt:lpstr>Tema de Office</vt:lpstr>
      <vt:lpstr>CorelDRAW</vt:lpstr>
      <vt:lpstr>Presentación de PowerPoint</vt:lpstr>
      <vt:lpstr>OBJETIVO </vt:lpstr>
      <vt:lpstr>MARCO TEÓRICO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GRACIAS</vt:lpstr>
    </vt:vector>
  </TitlesOfParts>
  <Company>ESPE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Ghjgh hjghjg hghg hghghghjgg h</dc:title>
  <dc:creator>lcifuentes</dc:creator>
  <cp:lastModifiedBy>Admin</cp:lastModifiedBy>
  <cp:revision>167</cp:revision>
  <dcterms:created xsi:type="dcterms:W3CDTF">2008-02-13T16:07:44Z</dcterms:created>
  <dcterms:modified xsi:type="dcterms:W3CDTF">2013-05-16T03:54:08Z</dcterms:modified>
</cp:coreProperties>
</file>