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7" r:id="rId4"/>
    <p:sldId id="266" r:id="rId5"/>
    <p:sldId id="260" r:id="rId6"/>
    <p:sldId id="261" r:id="rId7"/>
    <p:sldId id="262" r:id="rId8"/>
    <p:sldId id="263" r:id="rId9"/>
    <p:sldId id="264" r:id="rId10"/>
    <p:sldId id="265" r:id="rId11"/>
    <p:sldId id="289" r:id="rId12"/>
    <p:sldId id="258" r:id="rId13"/>
    <p:sldId id="271" r:id="rId14"/>
    <p:sldId id="268" r:id="rId15"/>
    <p:sldId id="272" r:id="rId16"/>
    <p:sldId id="273" r:id="rId17"/>
    <p:sldId id="270" r:id="rId18"/>
    <p:sldId id="274" r:id="rId19"/>
    <p:sldId id="275" r:id="rId20"/>
    <p:sldId id="276" r:id="rId21"/>
    <p:sldId id="277" r:id="rId22"/>
    <p:sldId id="278" r:id="rId23"/>
    <p:sldId id="279" r:id="rId24"/>
    <p:sldId id="280" r:id="rId25"/>
    <p:sldId id="281" r:id="rId26"/>
    <p:sldId id="282" r:id="rId27"/>
    <p:sldId id="283" r:id="rId28"/>
    <p:sldId id="290" r:id="rId29"/>
    <p:sldId id="284" r:id="rId30"/>
    <p:sldId id="285" r:id="rId31"/>
    <p:sldId id="288" r:id="rId32"/>
    <p:sldId id="286" r:id="rId33"/>
    <p:sldId id="287" r:id="rId3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61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 name="22 Rectángulo"/>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Rectángulo"/>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Rectángulo"/>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Rectángulo"/>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26 Rectángulo"/>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29 Rectángulo redondeado"/>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30 Rectángulo redondeado"/>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6 Rectángulo"/>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Rectángulo"/>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Rectángulo"/>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Rectángulo"/>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Título"/>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705600" y="4206240"/>
            <a:ext cx="960120" cy="457200"/>
          </a:xfrm>
        </p:spPr>
        <p:txBody>
          <a:bodyPr/>
          <a:lstStyle/>
          <a:p>
            <a:fld id="{104995A5-2070-445F-B9D3-BC3AAFCB6A83}" type="datetimeFigureOut">
              <a:rPr lang="es-ES" smtClean="0"/>
              <a:pPr/>
              <a:t>17/10/2012</a:t>
            </a:fld>
            <a:endParaRPr lang="es-ES" dirty="0"/>
          </a:p>
        </p:txBody>
      </p:sp>
      <p:sp>
        <p:nvSpPr>
          <p:cNvPr id="17" name="16 Marcador de pie de página"/>
          <p:cNvSpPr>
            <a:spLocks noGrp="1"/>
          </p:cNvSpPr>
          <p:nvPr>
            <p:ph type="ftr" sz="quarter" idx="11"/>
          </p:nvPr>
        </p:nvSpPr>
        <p:spPr>
          <a:xfrm>
            <a:off x="5410200" y="4205288"/>
            <a:ext cx="1295400" cy="457200"/>
          </a:xfrm>
        </p:spPr>
        <p:txBody>
          <a:bodyPr/>
          <a:lstStyle/>
          <a:p>
            <a:endParaRPr lang="es-ES" dirty="0"/>
          </a:p>
        </p:txBody>
      </p:sp>
      <p:sp>
        <p:nvSpPr>
          <p:cNvPr id="29" name="28 Marcador de número de diapositiva"/>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1328228-75CD-4AE1-89E0-FCC7233E64FD}"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04995A5-2070-445F-B9D3-BC3AAFCB6A83}" type="datetimeFigureOut">
              <a:rPr lang="es-ES" smtClean="0"/>
              <a:pPr/>
              <a:t>17/10/2012</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E1328228-75CD-4AE1-89E0-FCC7233E64FD}"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04995A5-2070-445F-B9D3-BC3AAFCB6A83}" type="datetimeFigureOut">
              <a:rPr lang="es-ES" smtClean="0"/>
              <a:pPr/>
              <a:t>17/10/2012</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E1328228-75CD-4AE1-89E0-FCC7233E64FD}"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04995A5-2070-445F-B9D3-BC3AAFCB6A83}" type="datetimeFigureOut">
              <a:rPr lang="es-ES" smtClean="0"/>
              <a:pPr/>
              <a:t>17/10/2012</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E1328228-75CD-4AE1-89E0-FCC7233E64FD}"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104995A5-2070-445F-B9D3-BC3AAFCB6A83}" type="datetimeFigureOut">
              <a:rPr lang="es-ES" smtClean="0"/>
              <a:pPr/>
              <a:t>17/10/2012</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E1328228-75CD-4AE1-89E0-FCC7233E64FD}"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04995A5-2070-445F-B9D3-BC3AAFCB6A83}" type="datetimeFigureOut">
              <a:rPr lang="es-ES" smtClean="0"/>
              <a:pPr/>
              <a:t>17/10/2012</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E1328228-75CD-4AE1-89E0-FCC7233E64FD}"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nchor="ctr"/>
          <a:lstStyle>
            <a:lvl1pPr>
              <a:defRPr sz="4000" b="0" i="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fecha"/>
          <p:cNvSpPr>
            <a:spLocks noGrp="1"/>
          </p:cNvSpPr>
          <p:nvPr>
            <p:ph type="dt" sz="half" idx="10"/>
          </p:nvPr>
        </p:nvSpPr>
        <p:spPr/>
        <p:txBody>
          <a:bodyPr rtlCol="0"/>
          <a:lstStyle/>
          <a:p>
            <a:fld id="{104995A5-2070-445F-B9D3-BC3AAFCB6A83}" type="datetimeFigureOut">
              <a:rPr lang="es-ES" smtClean="0"/>
              <a:pPr/>
              <a:t>17/10/2012</a:t>
            </a:fld>
            <a:endParaRPr lang="es-ES" dirty="0"/>
          </a:p>
        </p:txBody>
      </p:sp>
      <p:sp>
        <p:nvSpPr>
          <p:cNvPr id="27" name="26 Marcador de número de diapositiva"/>
          <p:cNvSpPr>
            <a:spLocks noGrp="1"/>
          </p:cNvSpPr>
          <p:nvPr>
            <p:ph type="sldNum" sz="quarter" idx="11"/>
          </p:nvPr>
        </p:nvSpPr>
        <p:spPr/>
        <p:txBody>
          <a:bodyPr rtlCol="0"/>
          <a:lstStyle/>
          <a:p>
            <a:fld id="{E1328228-75CD-4AE1-89E0-FCC7233E64FD}" type="slidenum">
              <a:rPr lang="es-ES" smtClean="0"/>
              <a:pPr/>
              <a:t>‹Nº›</a:t>
            </a:fld>
            <a:endParaRPr lang="es-ES" dirty="0"/>
          </a:p>
        </p:txBody>
      </p:sp>
      <p:sp>
        <p:nvSpPr>
          <p:cNvPr id="28" name="27 Marcador de pie de página"/>
          <p:cNvSpPr>
            <a:spLocks noGrp="1"/>
          </p:cNvSpPr>
          <p:nvPr>
            <p:ph type="ftr" sz="quarter" idx="12"/>
          </p:nvPr>
        </p:nvSpPr>
        <p:spPr/>
        <p:txBody>
          <a:bodyPr rtlCol="0"/>
          <a:lstStyle/>
          <a:p>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a:xfrm>
            <a:off x="6583680" y="612648"/>
            <a:ext cx="957264" cy="457200"/>
          </a:xfrm>
        </p:spPr>
        <p:txBody>
          <a:bodyPr/>
          <a:lstStyle/>
          <a:p>
            <a:fld id="{104995A5-2070-445F-B9D3-BC3AAFCB6A83}" type="datetimeFigureOut">
              <a:rPr lang="es-ES" smtClean="0"/>
              <a:pPr/>
              <a:t>17/10/2012</a:t>
            </a:fld>
            <a:endParaRPr lang="es-ES" dirty="0"/>
          </a:p>
        </p:txBody>
      </p:sp>
      <p:sp>
        <p:nvSpPr>
          <p:cNvPr id="4" name="3 Marcador de pie de página"/>
          <p:cNvSpPr>
            <a:spLocks noGrp="1"/>
          </p:cNvSpPr>
          <p:nvPr>
            <p:ph type="ftr" sz="quarter" idx="11"/>
          </p:nvPr>
        </p:nvSpPr>
        <p:spPr>
          <a:xfrm>
            <a:off x="5257800" y="612648"/>
            <a:ext cx="1325880" cy="457200"/>
          </a:xfrm>
        </p:spPr>
        <p:txBody>
          <a:bodyPr/>
          <a:lstStyle/>
          <a:p>
            <a:endParaRPr lang="es-ES" dirty="0"/>
          </a:p>
        </p:txBody>
      </p:sp>
      <p:sp>
        <p:nvSpPr>
          <p:cNvPr id="5" name="4 Marcador de número de diapositiva"/>
          <p:cNvSpPr>
            <a:spLocks noGrp="1"/>
          </p:cNvSpPr>
          <p:nvPr>
            <p:ph type="sldNum" sz="quarter" idx="12"/>
          </p:nvPr>
        </p:nvSpPr>
        <p:spPr>
          <a:xfrm>
            <a:off x="8174736" y="2272"/>
            <a:ext cx="762000" cy="365760"/>
          </a:xfrm>
        </p:spPr>
        <p:txBody>
          <a:bodyPr/>
          <a:lstStyle/>
          <a:p>
            <a:fld id="{E1328228-75CD-4AE1-89E0-FCC7233E64FD}"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04995A5-2070-445F-B9D3-BC3AAFCB6A83}" type="datetimeFigureOut">
              <a:rPr lang="es-ES" smtClean="0"/>
              <a:pPr/>
              <a:t>17/10/2012</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E1328228-75CD-4AE1-89E0-FCC7233E64FD}"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04995A5-2070-445F-B9D3-BC3AAFCB6A83}" type="datetimeFigureOut">
              <a:rPr lang="es-ES" smtClean="0"/>
              <a:pPr/>
              <a:t>17/10/2012</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E1328228-75CD-4AE1-89E0-FCC7233E64FD}"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 dirty="0" smtClean="0"/>
              <a:t>Haga clic en el icono para agregar una imagen</a:t>
            </a:r>
            <a:endParaRPr kumimoji="0" lang="en-US" dirty="0"/>
          </a:p>
        </p:txBody>
      </p:sp>
      <p:sp>
        <p:nvSpPr>
          <p:cNvPr id="4" name="3 Marcador de texto"/>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104995A5-2070-445F-B9D3-BC3AAFCB6A83}" type="datetimeFigureOut">
              <a:rPr lang="es-ES" smtClean="0"/>
              <a:pPr/>
              <a:t>17/10/2012</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E1328228-75CD-4AE1-89E0-FCC7233E64FD}"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Rectángulo"/>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29 Rectángulo"/>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30 Rectángulo"/>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31 Rectángulo"/>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32 Rectángulo redondeado"/>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33 Rectángulo redondeado"/>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34 Rectángulo"/>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37 Rectángulo"/>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38 Rectángulo"/>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39 Rectángulo"/>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457200" y="1143000"/>
            <a:ext cx="8229600" cy="10668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04995A5-2070-445F-B9D3-BC3AAFCB6A83}" type="datetimeFigureOut">
              <a:rPr lang="es-ES" smtClean="0"/>
              <a:pPr/>
              <a:t>17/10/2012</a:t>
            </a:fld>
            <a:endParaRPr lang="es-ES" dirty="0"/>
          </a:p>
        </p:txBody>
      </p:sp>
      <p:sp>
        <p:nvSpPr>
          <p:cNvPr id="3" name="2 Marcador de pie de página"/>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s-ES" dirty="0"/>
          </a:p>
        </p:txBody>
      </p:sp>
      <p:sp>
        <p:nvSpPr>
          <p:cNvPr id="23" name="22 Marcador de número de diapositiva"/>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1328228-75CD-4AE1-89E0-FCC7233E64FD}"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narracion%20de%20proceso.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evaluacion%20riesgo.xls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seleccion%20procesos.xls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AI6%20Administraci&#243;n%20de%20Cambios.docx" TargetMode="External"/><Relationship Id="rId2" Type="http://schemas.openxmlformats.org/officeDocument/2006/relationships/hyperlink" Target="AI2%20Adquirir%20y%20mantener%20software%20aplicativo.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Proyecto%20Adquisici&#243;n%20y%20Mantenimiento%20de%20Infraestructura..docx" TargetMode="External"/><Relationship Id="rId2" Type="http://schemas.openxmlformats.org/officeDocument/2006/relationships/hyperlink" Target="Soluciones%20propuestas%20para%20AI3%20Adquirir%20y%20Mantener%20infraestructura%20Tecnol&#243;gica..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2247007"/>
            <a:ext cx="8208912" cy="1470025"/>
          </a:xfrm>
        </p:spPr>
        <p:txBody>
          <a:bodyPr>
            <a:noAutofit/>
          </a:bodyPr>
          <a:lstStyle/>
          <a:p>
            <a:pPr algn="just"/>
            <a:r>
              <a:rPr lang="es-ES" sz="3200" b="1" dirty="0" smtClean="0"/>
              <a:t>“Análisis de situación inicial y planteamiento de proyectos con el fin de mejorar la gobernabilidad de las TI en el CEC-EPN, basándose para ello en los principales manuales de mejores prácticas para las TI”</a:t>
            </a:r>
            <a:r>
              <a:rPr lang="es-ES" sz="3200" dirty="0" smtClean="0"/>
              <a:t/>
            </a:r>
            <a:br>
              <a:rPr lang="es-ES" sz="3200" dirty="0" smtClean="0"/>
            </a:br>
            <a:endParaRPr lang="es-ES" sz="3200" dirty="0"/>
          </a:p>
        </p:txBody>
      </p:sp>
      <p:sp>
        <p:nvSpPr>
          <p:cNvPr id="3" name="2 Subtítulo"/>
          <p:cNvSpPr>
            <a:spLocks noGrp="1"/>
          </p:cNvSpPr>
          <p:nvPr>
            <p:ph type="subTitle" idx="1"/>
          </p:nvPr>
        </p:nvSpPr>
        <p:spPr>
          <a:xfrm>
            <a:off x="0" y="3861048"/>
            <a:ext cx="9144000" cy="1752600"/>
          </a:xfrm>
        </p:spPr>
        <p:txBody>
          <a:bodyPr/>
          <a:lstStyle/>
          <a:p>
            <a:r>
              <a:rPr lang="es-ES" dirty="0" smtClean="0"/>
              <a:t>Escuela Politécnica del Ejército</a:t>
            </a:r>
          </a:p>
          <a:p>
            <a:r>
              <a:rPr lang="es-ES" dirty="0" smtClean="0"/>
              <a:t>Vicerrectorado de Investigación y Vinculación con la Colectividad</a:t>
            </a:r>
          </a:p>
          <a:p>
            <a:r>
              <a:rPr lang="es-ES" dirty="0" smtClean="0"/>
              <a:t>Maestría en Gerencia de Sistemas</a:t>
            </a:r>
          </a:p>
          <a:p>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988840"/>
            <a:ext cx="8507288" cy="504056"/>
          </a:xfrm>
        </p:spPr>
        <p:txBody>
          <a:bodyPr>
            <a:normAutofit lnSpcReduction="10000"/>
          </a:bodyPr>
          <a:lstStyle/>
          <a:p>
            <a:pPr algn="just">
              <a:buNone/>
            </a:pPr>
            <a:endParaRPr lang="es-ES" dirty="0" smtClean="0"/>
          </a:p>
          <a:p>
            <a:pPr algn="just"/>
            <a:endParaRPr lang="es-ES" dirty="0"/>
          </a:p>
        </p:txBody>
      </p:sp>
      <p:sp>
        <p:nvSpPr>
          <p:cNvPr id="6" name="1 Título"/>
          <p:cNvSpPr>
            <a:spLocks noGrp="1"/>
          </p:cNvSpPr>
          <p:nvPr>
            <p:ph type="title"/>
          </p:nvPr>
        </p:nvSpPr>
        <p:spPr>
          <a:xfrm>
            <a:off x="179512" y="404664"/>
            <a:ext cx="9144000" cy="1066800"/>
          </a:xfrm>
        </p:spPr>
        <p:txBody>
          <a:bodyPr>
            <a:noAutofit/>
          </a:bodyPr>
          <a:lstStyle/>
          <a:p>
            <a:r>
              <a:rPr lang="es-ES" sz="3300" dirty="0" smtClean="0"/>
              <a:t>ANTECEDENTES: Justificación de la Tesis</a:t>
            </a:r>
            <a:endParaRPr lang="es-ES" sz="3300" dirty="0"/>
          </a:p>
        </p:txBody>
      </p:sp>
      <p:sp>
        <p:nvSpPr>
          <p:cNvPr id="24" name="2 Marcador de contenido"/>
          <p:cNvSpPr txBox="1">
            <a:spLocks/>
          </p:cNvSpPr>
          <p:nvPr/>
        </p:nvSpPr>
        <p:spPr>
          <a:xfrm>
            <a:off x="395536" y="1556792"/>
            <a:ext cx="8507288" cy="5301208"/>
          </a:xfrm>
          <a:prstGeom prst="rect">
            <a:avLst/>
          </a:prstGeom>
        </p:spPr>
        <p:txBody>
          <a:bodyPr vert="horz">
            <a:noAutofit/>
          </a:bodyPr>
          <a:lstStyle/>
          <a:p>
            <a:pPr marL="365760" indent="-256032" algn="just">
              <a:spcBef>
                <a:spcPts val="300"/>
              </a:spcBef>
              <a:buClr>
                <a:schemeClr val="accent3"/>
              </a:buClr>
              <a:buFont typeface="Arial" pitchFamily="34" charset="0"/>
              <a:buChar char="•"/>
            </a:pPr>
            <a:r>
              <a:rPr lang="es-ES" sz="2200" dirty="0" smtClean="0"/>
              <a:t>La educación continua en el Ecuador es un mercado muy competitivo, debido a las bajas barreras de entrada del mercado y la proliferación de competidores, lo que hace que el CEC-EPN, este en constante búsqueda de ventajas competitivas que le aseguren un lugar preponderante en el mercado. Una de las principales armas para establecer esta ventaja es la tecnología.</a:t>
            </a:r>
          </a:p>
          <a:p>
            <a:pPr marL="365760" indent="-256032" algn="just">
              <a:spcBef>
                <a:spcPts val="300"/>
              </a:spcBef>
              <a:buClr>
                <a:schemeClr val="accent3"/>
              </a:buClr>
              <a:buFont typeface="Arial" pitchFamily="34" charset="0"/>
              <a:buChar char="•"/>
            </a:pPr>
            <a:endParaRPr lang="es-ES" sz="2200" dirty="0" smtClean="0"/>
          </a:p>
          <a:p>
            <a:pPr marL="365760" indent="-256032" algn="just">
              <a:spcBef>
                <a:spcPts val="300"/>
              </a:spcBef>
              <a:buClr>
                <a:schemeClr val="accent3"/>
              </a:buClr>
              <a:buFont typeface="Arial" pitchFamily="34" charset="0"/>
              <a:buChar char="•"/>
            </a:pPr>
            <a:r>
              <a:rPr lang="es-ES" sz="2200" dirty="0" smtClean="0"/>
              <a:t>La alta dirección del CEC-EPN, busca darle un papel más importante dentro de la estrategia de la organización y para ello es necesario alinear a la Coordinación de Gestión Tecnológica con los objetivos del negocio y hacerla mucho más eficiente. </a:t>
            </a:r>
          </a:p>
          <a:p>
            <a:pPr marL="365760" indent="-256032" algn="just">
              <a:spcBef>
                <a:spcPts val="300"/>
              </a:spcBef>
              <a:buClr>
                <a:schemeClr val="accent3"/>
              </a:buClr>
            </a:pPr>
            <a:endParaRPr lang="es-ES" sz="2200" dirty="0" smtClean="0"/>
          </a:p>
          <a:p>
            <a:pPr marL="365760" indent="-256032" algn="just">
              <a:spcBef>
                <a:spcPts val="300"/>
              </a:spcBef>
              <a:buClr>
                <a:schemeClr val="accent3"/>
              </a:buClr>
              <a:buFont typeface="Georgia"/>
              <a:buChar char="•"/>
            </a:pPr>
            <a:r>
              <a:rPr lang="es-ES" sz="2200" dirty="0" smtClean="0"/>
              <a:t>El CEC-EPN tiene un Sistema de Gestión de la Calidad consolidado, que entre otras áreas incluye a la Coordinación de Gestión Tecnológica.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988840"/>
            <a:ext cx="8507288" cy="504056"/>
          </a:xfrm>
        </p:spPr>
        <p:txBody>
          <a:bodyPr>
            <a:normAutofit lnSpcReduction="10000"/>
          </a:bodyPr>
          <a:lstStyle/>
          <a:p>
            <a:pPr algn="just">
              <a:buNone/>
            </a:pPr>
            <a:endParaRPr lang="es-ES" dirty="0" smtClean="0"/>
          </a:p>
          <a:p>
            <a:pPr algn="just"/>
            <a:endParaRPr lang="es-ES" dirty="0"/>
          </a:p>
        </p:txBody>
      </p:sp>
      <p:sp>
        <p:nvSpPr>
          <p:cNvPr id="6" name="1 Título"/>
          <p:cNvSpPr>
            <a:spLocks noGrp="1"/>
          </p:cNvSpPr>
          <p:nvPr>
            <p:ph type="title"/>
          </p:nvPr>
        </p:nvSpPr>
        <p:spPr>
          <a:xfrm>
            <a:off x="179512" y="404664"/>
            <a:ext cx="9144000" cy="1066800"/>
          </a:xfrm>
        </p:spPr>
        <p:txBody>
          <a:bodyPr>
            <a:noAutofit/>
          </a:bodyPr>
          <a:lstStyle/>
          <a:p>
            <a:r>
              <a:rPr lang="es-ES" sz="3300" dirty="0" smtClean="0"/>
              <a:t>ANTECEDENTES: Justificación de la Tesis</a:t>
            </a:r>
            <a:endParaRPr lang="es-ES" sz="3300" dirty="0"/>
          </a:p>
        </p:txBody>
      </p:sp>
      <p:sp>
        <p:nvSpPr>
          <p:cNvPr id="24" name="2 Marcador de contenido"/>
          <p:cNvSpPr txBox="1">
            <a:spLocks/>
          </p:cNvSpPr>
          <p:nvPr/>
        </p:nvSpPr>
        <p:spPr>
          <a:xfrm>
            <a:off x="395536" y="1556792"/>
            <a:ext cx="8507288" cy="5301208"/>
          </a:xfrm>
          <a:prstGeom prst="rect">
            <a:avLst/>
          </a:prstGeom>
        </p:spPr>
        <p:txBody>
          <a:bodyPr vert="horz">
            <a:noAutofit/>
          </a:bodyPr>
          <a:lstStyle/>
          <a:p>
            <a:pPr marL="365760" indent="-256032" algn="just">
              <a:spcBef>
                <a:spcPts val="300"/>
              </a:spcBef>
              <a:buClr>
                <a:schemeClr val="accent3"/>
              </a:buClr>
              <a:buFont typeface="Arial" pitchFamily="34" charset="0"/>
              <a:buChar char="•"/>
            </a:pPr>
            <a:r>
              <a:rPr lang="es-ES" sz="2200" dirty="0" smtClean="0"/>
              <a:t>Para esto se necesita instaurar un mecanismo que permita formar un sólido gobierno de TI, que se ajuste y apuntale los objetivos de la organización, que busque formalizar el manejo de las tecnologías de la información y  permita prestar un mejor servicio a los clientes de la Coordinación de Gestión Tecnológica. Sin duda este mecanismo es la aplicación de  un conjunto de “mejores prácticas”  que ayuden a consolidar el gobierno de las Tecnologías de la Información (TI), a través de los más influyentes manuales y estándares de referencia.</a:t>
            </a:r>
          </a:p>
          <a:p>
            <a:pPr marL="365760" indent="-256032" algn="just">
              <a:spcBef>
                <a:spcPts val="300"/>
              </a:spcBef>
              <a:buClr>
                <a:schemeClr val="accent3"/>
              </a:buClr>
            </a:pPr>
            <a:endParaRPr lang="es-ES" sz="2200" dirty="0" smtClean="0"/>
          </a:p>
          <a:p>
            <a:pPr marL="365760" indent="-256032" algn="just">
              <a:spcBef>
                <a:spcPts val="300"/>
              </a:spcBef>
              <a:buClr>
                <a:schemeClr val="accent3"/>
              </a:buClr>
              <a:buFont typeface="Georgia"/>
              <a:buChar char="•"/>
            </a:pPr>
            <a:r>
              <a:rPr lang="es-ES" sz="2200" dirty="0" smtClean="0"/>
              <a:t>Esta tesis precisamente busca plantear un conjunto de proyectos que le permitan al CEC-EPN ir implementando un conjunto de mejores prácticas de TI, de forma planificada, progresiva y ordenada, con miras a la formalización y estandarización de los procesos que envuelven a las TI.</a:t>
            </a:r>
          </a:p>
          <a:p>
            <a:pPr marL="365760" indent="-256032" algn="just">
              <a:spcBef>
                <a:spcPts val="300"/>
              </a:spcBef>
              <a:buClr>
                <a:schemeClr val="accent3"/>
              </a:buClr>
            </a:pPr>
            <a:endParaRPr lang="es-ES" sz="22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692696"/>
            <a:ext cx="8964488" cy="1066800"/>
          </a:xfrm>
        </p:spPr>
        <p:txBody>
          <a:bodyPr>
            <a:noAutofit/>
          </a:bodyPr>
          <a:lstStyle/>
          <a:p>
            <a:r>
              <a:rPr lang="es-ES" sz="3300" dirty="0" smtClean="0"/>
              <a:t>ANALISIS SITUACIONAL: </a:t>
            </a:r>
            <a:r>
              <a:rPr lang="es-EC" sz="3300" dirty="0" smtClean="0"/>
              <a:t>Análisis de actividades /procesos organizacionales críticos</a:t>
            </a:r>
            <a:endParaRPr lang="es-ES" sz="3300" dirty="0"/>
          </a:p>
        </p:txBody>
      </p:sp>
      <p:sp>
        <p:nvSpPr>
          <p:cNvPr id="3" name="2 Marcador de contenido"/>
          <p:cNvSpPr>
            <a:spLocks noGrp="1"/>
          </p:cNvSpPr>
          <p:nvPr>
            <p:ph idx="1"/>
          </p:nvPr>
        </p:nvSpPr>
        <p:spPr>
          <a:xfrm>
            <a:off x="457200" y="1988840"/>
            <a:ext cx="8229600" cy="4608512"/>
          </a:xfrm>
        </p:spPr>
        <p:txBody>
          <a:bodyPr>
            <a:normAutofit fontScale="92500" lnSpcReduction="10000"/>
          </a:bodyPr>
          <a:lstStyle/>
          <a:p>
            <a:pPr algn="just"/>
            <a:r>
              <a:rPr lang="es-ES" dirty="0" smtClean="0"/>
              <a:t>Para el análisis situacional se </a:t>
            </a:r>
            <a:r>
              <a:rPr lang="es-ES" dirty="0" smtClean="0">
                <a:hlinkClick r:id="rId2" action="ppaction://hlinkfile"/>
              </a:rPr>
              <a:t>narró</a:t>
            </a:r>
            <a:r>
              <a:rPr lang="es-ES" dirty="0" smtClean="0"/>
              <a:t> cada uno de los procesos que constan en la cadena de valor del CEC-EPN y se identificó su relación con la Coordinación de Gestión Tecnológica.</a:t>
            </a:r>
          </a:p>
          <a:p>
            <a:pPr algn="just">
              <a:buNone/>
            </a:pPr>
            <a:endParaRPr lang="es-ES" dirty="0" smtClean="0"/>
          </a:p>
          <a:p>
            <a:pPr algn="just"/>
            <a:r>
              <a:rPr lang="es-ES" dirty="0" smtClean="0"/>
              <a:t>Luego se realizó entrevistas a las Coordinaciones que según el análisis anterior demandaban mas servicios de TI para conocer su opinión sobre los servicios que requieren de TI, y así complementar el análisis. Están fueron Marketing, Lingüística y Capacitación que coincidentemente las dos últimas son los procesos productivos del CEC-EPN.</a:t>
            </a:r>
          </a:p>
          <a:p>
            <a:pPr algn="just">
              <a:buNone/>
            </a:pPr>
            <a:endParaRPr lang="es-ES" dirty="0" smtClean="0"/>
          </a:p>
          <a:p>
            <a:pPr algn="just">
              <a:buNone/>
            </a:pPr>
            <a:endParaRPr lang="es-ES" sz="19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692696"/>
            <a:ext cx="8964488" cy="1066800"/>
          </a:xfrm>
        </p:spPr>
        <p:txBody>
          <a:bodyPr>
            <a:noAutofit/>
          </a:bodyPr>
          <a:lstStyle/>
          <a:p>
            <a:r>
              <a:rPr lang="es-ES" sz="3300" dirty="0" smtClean="0"/>
              <a:t>ANALISIS SITUACIONAL: </a:t>
            </a:r>
            <a:r>
              <a:rPr lang="es-EC" sz="3300" dirty="0" smtClean="0"/>
              <a:t>Análisis de actividades /procesos organizacionales críticos</a:t>
            </a:r>
            <a:endParaRPr lang="es-ES" sz="3300" dirty="0"/>
          </a:p>
        </p:txBody>
      </p:sp>
      <p:sp>
        <p:nvSpPr>
          <p:cNvPr id="3" name="2 Marcador de contenido"/>
          <p:cNvSpPr>
            <a:spLocks noGrp="1"/>
          </p:cNvSpPr>
          <p:nvPr>
            <p:ph idx="1"/>
          </p:nvPr>
        </p:nvSpPr>
        <p:spPr>
          <a:xfrm>
            <a:off x="457200" y="1988840"/>
            <a:ext cx="8229600" cy="4608512"/>
          </a:xfrm>
        </p:spPr>
        <p:txBody>
          <a:bodyPr>
            <a:normAutofit lnSpcReduction="10000"/>
          </a:bodyPr>
          <a:lstStyle/>
          <a:p>
            <a:pPr marL="90488" indent="19050" algn="just"/>
            <a:r>
              <a:rPr lang="es-ES" dirty="0" smtClean="0"/>
              <a:t>Para concluir este análisis se </a:t>
            </a:r>
            <a:r>
              <a:rPr lang="es-ES" dirty="0" smtClean="0"/>
              <a:t>listó </a:t>
            </a:r>
            <a:r>
              <a:rPr lang="es-ES" dirty="0" smtClean="0"/>
              <a:t>y </a:t>
            </a:r>
            <a:r>
              <a:rPr lang="es-ES" dirty="0" smtClean="0"/>
              <a:t>clasificó </a:t>
            </a:r>
            <a:r>
              <a:rPr lang="es-ES" dirty="0" smtClean="0"/>
              <a:t>las actividades mas recurrentes, y se procedió a evaluar el riesgo de cada una de ellas. </a:t>
            </a:r>
          </a:p>
          <a:p>
            <a:pPr marL="90488" indent="19050" algn="just"/>
            <a:endParaRPr lang="es-ES" dirty="0" smtClean="0"/>
          </a:p>
          <a:p>
            <a:pPr marL="90488" indent="19050" algn="just"/>
            <a:r>
              <a:rPr lang="es-ES" dirty="0" smtClean="0"/>
              <a:t>Para valorar el riesgo se tomo en cuenta: a la probabilidad de que ocurra la amenaza y el impacto que causaría dicha amenaza. Para cuantificar dichos el los ítems se uso la siguiente escala:</a:t>
            </a:r>
          </a:p>
          <a:p>
            <a:pPr algn="just">
              <a:buNone/>
            </a:pPr>
            <a:endParaRPr lang="es-ES" dirty="0" smtClean="0"/>
          </a:p>
          <a:p>
            <a:pPr algn="just">
              <a:buNone/>
            </a:pPr>
            <a:r>
              <a:rPr lang="es-ES" sz="1900" b="1" dirty="0" smtClean="0">
                <a:hlinkClick r:id="rId2" action="ppaction://hlinkfile"/>
              </a:rPr>
              <a:t>Cuadro de actividades</a:t>
            </a:r>
            <a:endParaRPr lang="es-ES" sz="19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692696"/>
            <a:ext cx="8964488" cy="1066800"/>
          </a:xfrm>
        </p:spPr>
        <p:txBody>
          <a:bodyPr>
            <a:noAutofit/>
          </a:bodyPr>
          <a:lstStyle/>
          <a:p>
            <a:r>
              <a:rPr lang="es-ES" sz="3300" dirty="0" smtClean="0"/>
              <a:t>ANALISIS SITUACIONAL: </a:t>
            </a:r>
            <a:r>
              <a:rPr lang="es-EC" sz="3300" dirty="0" smtClean="0"/>
              <a:t>Selección de Procesos de COBIT</a:t>
            </a:r>
            <a:endParaRPr lang="es-ES" sz="3300" dirty="0"/>
          </a:p>
        </p:txBody>
      </p:sp>
      <p:sp>
        <p:nvSpPr>
          <p:cNvPr id="3" name="2 Marcador de contenido"/>
          <p:cNvSpPr>
            <a:spLocks noGrp="1"/>
          </p:cNvSpPr>
          <p:nvPr>
            <p:ph idx="1"/>
          </p:nvPr>
        </p:nvSpPr>
        <p:spPr>
          <a:xfrm>
            <a:off x="457200" y="1988840"/>
            <a:ext cx="8229600" cy="4608512"/>
          </a:xfrm>
        </p:spPr>
        <p:txBody>
          <a:bodyPr>
            <a:normAutofit fontScale="77500" lnSpcReduction="20000"/>
          </a:bodyPr>
          <a:lstStyle/>
          <a:p>
            <a:pPr algn="just"/>
            <a:r>
              <a:rPr lang="es-ES" dirty="0" smtClean="0"/>
              <a:t>Identificadas las actividades criticas que consumen los distintos clientes de la Coordinación de Gestión Tecnológica, se encajó dichas actividades en 8 procesos de COBIT.</a:t>
            </a:r>
          </a:p>
          <a:p>
            <a:pPr algn="just">
              <a:buNone/>
            </a:pPr>
            <a:endParaRPr lang="es-ES" dirty="0" smtClean="0"/>
          </a:p>
          <a:p>
            <a:pPr algn="just"/>
            <a:r>
              <a:rPr lang="es-ES" dirty="0" smtClean="0"/>
              <a:t>Para ello se identificará que proceso de COBIT es el que mejor se adapta a dar una solución al riesgo y se puntuará con dos (2) puntos a dichos procesos, si la solución también puede ser dada por otro proceso pero en menor forma, a este se le asignará una puntuación de un (1) punto</a:t>
            </a:r>
          </a:p>
          <a:p>
            <a:pPr algn="just">
              <a:buNone/>
            </a:pPr>
            <a:endParaRPr lang="es-ES" dirty="0" smtClean="0"/>
          </a:p>
          <a:p>
            <a:pPr algn="just"/>
            <a:r>
              <a:rPr lang="es-ES" dirty="0" smtClean="0"/>
              <a:t>Adicionalmente y con el fin de priorizar los procesos más críticos se adicionarán un (1) punto para los procesos cuya severidad sea igual o superior a 12. </a:t>
            </a:r>
          </a:p>
          <a:p>
            <a:pPr algn="just"/>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404664"/>
            <a:ext cx="8964488" cy="1066800"/>
          </a:xfrm>
        </p:spPr>
        <p:txBody>
          <a:bodyPr>
            <a:noAutofit/>
          </a:bodyPr>
          <a:lstStyle/>
          <a:p>
            <a:r>
              <a:rPr lang="es-ES" sz="2600" dirty="0" smtClean="0"/>
              <a:t>ANALISIS</a:t>
            </a:r>
            <a:r>
              <a:rPr lang="es-ES" sz="2600" dirty="0" smtClean="0">
                <a:latin typeface="+mn-lt"/>
              </a:rPr>
              <a:t> SITUACIONAL: </a:t>
            </a:r>
            <a:r>
              <a:rPr lang="es-EC" sz="2600" dirty="0" smtClean="0">
                <a:latin typeface="+mn-lt"/>
              </a:rPr>
              <a:t>Selección de Procesos de COBIT</a:t>
            </a:r>
            <a:endParaRPr lang="es-ES" sz="2600" dirty="0">
              <a:latin typeface="+mn-lt"/>
            </a:endParaRPr>
          </a:p>
        </p:txBody>
      </p:sp>
      <p:sp>
        <p:nvSpPr>
          <p:cNvPr id="3" name="2 Marcador de contenido"/>
          <p:cNvSpPr>
            <a:spLocks noGrp="1"/>
          </p:cNvSpPr>
          <p:nvPr>
            <p:ph idx="1"/>
          </p:nvPr>
        </p:nvSpPr>
        <p:spPr>
          <a:xfrm>
            <a:off x="0" y="1196752"/>
            <a:ext cx="9144000" cy="5472608"/>
          </a:xfrm>
        </p:spPr>
        <p:txBody>
          <a:bodyPr>
            <a:normAutofit/>
          </a:bodyPr>
          <a:lstStyle/>
          <a:p>
            <a:pPr marL="90488" lvl="0" indent="19050" algn="just">
              <a:buNone/>
            </a:pPr>
            <a:r>
              <a:rPr lang="es-ES" sz="2000" b="1" dirty="0" smtClean="0"/>
              <a:t>Por ejemplo:</a:t>
            </a:r>
          </a:p>
          <a:p>
            <a:pPr marL="90488" lvl="0" indent="19050" algn="just">
              <a:buNone/>
            </a:pPr>
            <a:endParaRPr lang="es-ES" sz="2000" b="1" dirty="0" smtClean="0"/>
          </a:p>
          <a:p>
            <a:pPr marL="90488" lvl="0" indent="19050" algn="just">
              <a:buNone/>
            </a:pPr>
            <a:r>
              <a:rPr lang="es-ES" sz="2000" u="sng" dirty="0" smtClean="0"/>
              <a:t>Desarrollo e implementación de software(9): </a:t>
            </a:r>
            <a:r>
              <a:rPr lang="es-ES" sz="2000" dirty="0" smtClean="0"/>
              <a:t>Sin duda este producto puede encajarse en los dos procesos relacionados con software que están dentro del dominio </a:t>
            </a:r>
            <a:r>
              <a:rPr lang="es-ES" sz="2000" i="1" dirty="0" smtClean="0"/>
              <a:t>Adquisición e Implementación</a:t>
            </a:r>
            <a:r>
              <a:rPr lang="es-ES" sz="2000" dirty="0" smtClean="0"/>
              <a:t>:</a:t>
            </a:r>
          </a:p>
          <a:p>
            <a:pPr marL="90488" indent="19050" algn="just">
              <a:buNone/>
            </a:pPr>
            <a:r>
              <a:rPr lang="es-ES" sz="2000" i="1" dirty="0" smtClean="0"/>
              <a:t>AI1 Identificar soluciones automatizadas</a:t>
            </a:r>
            <a:r>
              <a:rPr lang="es-ES" sz="2000" dirty="0" smtClean="0"/>
              <a:t>: Este proceso abarca hasta el estudio de factibilidad del software a desarrollarse o comprar, que si bien es parte esencial de cualquier desarrollo excluye otras fases muy importantes.</a:t>
            </a:r>
          </a:p>
          <a:p>
            <a:pPr marL="90488" indent="19050" algn="just">
              <a:buNone/>
            </a:pPr>
            <a:r>
              <a:rPr lang="es-ES" sz="2000" u="sng" dirty="0" smtClean="0"/>
              <a:t>AI2 Adquirir y mantener software aplicativo:</a:t>
            </a:r>
            <a:r>
              <a:rPr lang="es-ES" sz="2000" dirty="0" smtClean="0"/>
              <a:t> Este proceso se ajusta un poco más a nuestro producto pues va desde el diseño y avanza hasta la realización del software e incluso cubre la implantación del mismo.</a:t>
            </a:r>
          </a:p>
          <a:p>
            <a:pPr marL="90488" indent="19050" algn="just">
              <a:buNone/>
            </a:pPr>
            <a:r>
              <a:rPr lang="es-ES" sz="2000" dirty="0" smtClean="0"/>
              <a:t>Sin duda el proceso donde mejor encaja este producto es </a:t>
            </a:r>
            <a:r>
              <a:rPr lang="es-ES" sz="2000" u="sng" dirty="0" smtClean="0"/>
              <a:t>AI2 Adquirir y mantener software aplicativo.</a:t>
            </a:r>
          </a:p>
          <a:p>
            <a:pPr marL="90488" indent="19050" algn="just">
              <a:buNone/>
            </a:pPr>
            <a:endParaRPr lang="es-ES" sz="2000" u="sng" dirty="0" smtClean="0"/>
          </a:p>
          <a:p>
            <a:pPr marL="90488" indent="19050" algn="just">
              <a:buNone/>
            </a:pPr>
            <a:r>
              <a:rPr lang="es-ES" sz="2000" dirty="0" smtClean="0">
                <a:solidFill>
                  <a:srgbClr val="002060"/>
                </a:solidFill>
              </a:rPr>
              <a:t>En este caso AI1 obtendría 1 punto y  AI2 obtendría 2 puntos. Como su riesgo implica una severidad </a:t>
            </a:r>
            <a:r>
              <a:rPr lang="es-ES" sz="2000" dirty="0" smtClean="0">
                <a:solidFill>
                  <a:srgbClr val="002060"/>
                </a:solidFill>
              </a:rPr>
              <a:t>no mayor a</a:t>
            </a:r>
            <a:r>
              <a:rPr lang="es-ES" sz="2000" dirty="0" smtClean="0">
                <a:solidFill>
                  <a:srgbClr val="002060"/>
                </a:solidFill>
              </a:rPr>
              <a:t> </a:t>
            </a:r>
            <a:r>
              <a:rPr lang="es-ES" sz="2000" dirty="0" smtClean="0">
                <a:solidFill>
                  <a:srgbClr val="002060"/>
                </a:solidFill>
              </a:rPr>
              <a:t>9 no alcanza bonificación.</a:t>
            </a:r>
            <a:r>
              <a:rPr lang="es-ES" sz="2000" dirty="0" smtClean="0">
                <a:solidFill>
                  <a:schemeClr val="accent6">
                    <a:lumMod val="75000"/>
                  </a:schemeClr>
                </a:solidFill>
              </a:rPr>
              <a:t> </a:t>
            </a:r>
          </a:p>
          <a:p>
            <a:pPr marL="90488" indent="19050" algn="just">
              <a:buNone/>
            </a:pPr>
            <a:endParaRPr lang="es-E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404664"/>
            <a:ext cx="8964488" cy="1066800"/>
          </a:xfrm>
        </p:spPr>
        <p:txBody>
          <a:bodyPr>
            <a:noAutofit/>
          </a:bodyPr>
          <a:lstStyle/>
          <a:p>
            <a:r>
              <a:rPr lang="es-ES" sz="2600" dirty="0" smtClean="0"/>
              <a:t>ANALISIS</a:t>
            </a:r>
            <a:r>
              <a:rPr lang="es-ES" sz="2600" dirty="0" smtClean="0">
                <a:latin typeface="+mn-lt"/>
              </a:rPr>
              <a:t> SITUACIONAL: </a:t>
            </a:r>
            <a:r>
              <a:rPr lang="es-EC" sz="2600" dirty="0" smtClean="0">
                <a:latin typeface="+mn-lt"/>
              </a:rPr>
              <a:t>Selección de Procesos de COBIT</a:t>
            </a:r>
            <a:endParaRPr lang="es-ES" sz="2600" dirty="0">
              <a:latin typeface="+mn-lt"/>
            </a:endParaRPr>
          </a:p>
        </p:txBody>
      </p:sp>
      <p:sp>
        <p:nvSpPr>
          <p:cNvPr id="3" name="2 Marcador de contenido"/>
          <p:cNvSpPr>
            <a:spLocks noGrp="1"/>
          </p:cNvSpPr>
          <p:nvPr>
            <p:ph idx="1"/>
          </p:nvPr>
        </p:nvSpPr>
        <p:spPr>
          <a:xfrm>
            <a:off x="0" y="1196752"/>
            <a:ext cx="9144000" cy="5472608"/>
          </a:xfrm>
        </p:spPr>
        <p:txBody>
          <a:bodyPr>
            <a:normAutofit fontScale="92500" lnSpcReduction="10000"/>
          </a:bodyPr>
          <a:lstStyle/>
          <a:p>
            <a:pPr marL="90488" lvl="0" indent="19050" algn="just">
              <a:buNone/>
            </a:pPr>
            <a:r>
              <a:rPr lang="es-ES" sz="2000" b="1" dirty="0" smtClean="0"/>
              <a:t>Por ejemplo:</a:t>
            </a:r>
          </a:p>
          <a:p>
            <a:pPr marL="90488" lvl="0" indent="19050" algn="just">
              <a:buNone/>
            </a:pPr>
            <a:endParaRPr lang="es-ES" sz="2000" b="1" dirty="0" smtClean="0"/>
          </a:p>
          <a:p>
            <a:pPr marL="90488" lvl="0" indent="19050">
              <a:buNone/>
            </a:pPr>
            <a:r>
              <a:rPr lang="es-ES" sz="2000" b="1" dirty="0" smtClean="0"/>
              <a:t>Computadores con software instalado para c/curso (12):</a:t>
            </a:r>
            <a:r>
              <a:rPr lang="es-ES" sz="2000" dirty="0" smtClean="0"/>
              <a:t> Este producto puede encajar dentro del proceso </a:t>
            </a:r>
            <a:r>
              <a:rPr lang="es-ES" sz="2000" i="1" dirty="0" smtClean="0"/>
              <a:t>DS9 Administrar la Configuración</a:t>
            </a:r>
            <a:r>
              <a:rPr lang="es-ES" sz="2000" dirty="0" smtClean="0"/>
              <a:t> que habla sobre la administración de la configuración del Hardware y Software, pero la configuración a la que se refiere es una configuración base donde se establece que debe estar instalado en cada equipo en base a argumentos legales y organizacionales con el fin de estandarizar todas las configuraciones del equipo informático. Para el caso específico de CEC-EPN aparte del área administrativa, que se acoplaría perfectamente al proceso antes mencionado, se atiende al área de laboratorios que usa software específico para cada curso aparte del software base, que es cambiante es decir sería un requerimiento especifico por lo que se ajusta de mejor manera </a:t>
            </a:r>
            <a:r>
              <a:rPr lang="es-ES" sz="2000" u="sng" dirty="0" smtClean="0"/>
              <a:t>DS10 Administración de Problemas</a:t>
            </a:r>
            <a:r>
              <a:rPr lang="es-ES" sz="2000" dirty="0" smtClean="0"/>
              <a:t> que sería el que organizaría la atención de requerimientos y obviamente administrado por el proceso </a:t>
            </a:r>
            <a:r>
              <a:rPr lang="es-ES" sz="2000" u="sng" dirty="0" smtClean="0"/>
              <a:t>DS8 Administrar la mesa de servicio y los incidentes</a:t>
            </a:r>
            <a:r>
              <a:rPr lang="es-ES" sz="2000" dirty="0" smtClean="0"/>
              <a:t>. </a:t>
            </a:r>
          </a:p>
          <a:p>
            <a:pPr marL="90488" indent="19050" algn="just">
              <a:buNone/>
            </a:pPr>
            <a:endParaRPr lang="es-ES" sz="2000" u="sng" dirty="0" smtClean="0"/>
          </a:p>
          <a:p>
            <a:pPr marL="90488" indent="19050" algn="just">
              <a:buNone/>
            </a:pPr>
            <a:r>
              <a:rPr lang="es-ES" sz="2000" dirty="0" smtClean="0">
                <a:solidFill>
                  <a:srgbClr val="002060"/>
                </a:solidFill>
              </a:rPr>
              <a:t>En este caso DS9 obtuvo 1 punto  más 1 punto por severidad total 2 puntos; DS10 obtuvo 2 puntos más 1 punto por severidad total 3 puntos y DS8 obtuvo 2 puntos más 1 punto por severidad total 3 puntos</a:t>
            </a:r>
            <a:r>
              <a:rPr lang="es-ES" sz="2000" dirty="0">
                <a:solidFill>
                  <a:srgbClr val="002060"/>
                </a:solidFill>
              </a:rPr>
              <a:t>.</a:t>
            </a:r>
            <a:endParaRPr lang="es-ES" sz="2000" dirty="0" smtClean="0">
              <a:solidFill>
                <a:srgbClr val="00206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60648"/>
            <a:ext cx="9144000" cy="1066800"/>
          </a:xfrm>
        </p:spPr>
        <p:txBody>
          <a:bodyPr>
            <a:noAutofit/>
          </a:bodyPr>
          <a:lstStyle/>
          <a:p>
            <a:r>
              <a:rPr lang="es-ES" sz="2800" dirty="0" smtClean="0"/>
              <a:t>ANALISIS SITUACIONAL: </a:t>
            </a:r>
            <a:r>
              <a:rPr lang="es-EC" sz="2800" dirty="0" smtClean="0"/>
              <a:t>Selección de Procesos de COBIT</a:t>
            </a:r>
            <a:endParaRPr lang="es-ES" sz="2800" dirty="0"/>
          </a:p>
        </p:txBody>
      </p:sp>
      <p:sp>
        <p:nvSpPr>
          <p:cNvPr id="4" name="2 Marcador de contenido"/>
          <p:cNvSpPr>
            <a:spLocks noGrp="1"/>
          </p:cNvSpPr>
          <p:nvPr>
            <p:ph idx="1"/>
          </p:nvPr>
        </p:nvSpPr>
        <p:spPr>
          <a:xfrm>
            <a:off x="457200" y="1196752"/>
            <a:ext cx="8229600" cy="5400600"/>
          </a:xfrm>
        </p:spPr>
        <p:txBody>
          <a:bodyPr>
            <a:normAutofit fontScale="85000" lnSpcReduction="10000"/>
          </a:bodyPr>
          <a:lstStyle/>
          <a:p>
            <a:pPr marL="90488" indent="19050" algn="just">
              <a:buNone/>
            </a:pPr>
            <a:r>
              <a:rPr lang="es-ES" dirty="0" smtClean="0"/>
              <a:t>Como resumen de este proceso de selección se obtuvo la lista de procesos de COBIT que fueron encontradas en las actividades criticas detectadas en la Coordinación de Gestión Tecnológica  del CEC-EPN. </a:t>
            </a:r>
            <a:r>
              <a:rPr lang="es-ES" dirty="0" smtClean="0">
                <a:hlinkClick r:id="rId2" action="ppaction://hlinkfile"/>
              </a:rPr>
              <a:t>Lista de selección</a:t>
            </a:r>
            <a:endParaRPr lang="es-ES" dirty="0" smtClean="0"/>
          </a:p>
          <a:p>
            <a:pPr marL="90488" indent="19050" algn="just">
              <a:buNone/>
            </a:pPr>
            <a:endParaRPr lang="es-ES" dirty="0" smtClean="0"/>
          </a:p>
          <a:p>
            <a:pPr marL="90488" indent="19050" algn="just">
              <a:buNone/>
            </a:pPr>
            <a:r>
              <a:rPr lang="es-ES" dirty="0" smtClean="0"/>
              <a:t>De esta lista se escogió a los 8 mas recurrentes.</a:t>
            </a:r>
          </a:p>
          <a:p>
            <a:pPr marL="624078" lvl="0" indent="-514350">
              <a:buFont typeface="+mj-lt"/>
              <a:buAutoNum type="arabicPeriod"/>
            </a:pPr>
            <a:r>
              <a:rPr lang="es-ES" dirty="0" smtClean="0"/>
              <a:t>DS8 Administrar la Mesa de Servicio y los Incidentes</a:t>
            </a:r>
          </a:p>
          <a:p>
            <a:pPr marL="624078" lvl="0" indent="-514350">
              <a:buFont typeface="+mj-lt"/>
              <a:buAutoNum type="arabicPeriod"/>
            </a:pPr>
            <a:r>
              <a:rPr lang="es-ES" dirty="0" smtClean="0"/>
              <a:t>AI2 Adquirir y mantener software aplicativo</a:t>
            </a:r>
          </a:p>
          <a:p>
            <a:pPr marL="624078" lvl="0" indent="-514350">
              <a:buFont typeface="+mj-lt"/>
              <a:buAutoNum type="arabicPeriod"/>
            </a:pPr>
            <a:r>
              <a:rPr lang="es-ES" dirty="0" smtClean="0"/>
              <a:t>PO1 Definir un Plan Estratégico de TI</a:t>
            </a:r>
          </a:p>
          <a:p>
            <a:pPr marL="624078" lvl="0" indent="-514350">
              <a:buFont typeface="+mj-lt"/>
              <a:buAutoNum type="arabicPeriod"/>
            </a:pPr>
            <a:r>
              <a:rPr lang="es-ES" dirty="0" smtClean="0"/>
              <a:t>AI3 Adquirir y mantener infraestructura tecnológica.</a:t>
            </a:r>
          </a:p>
          <a:p>
            <a:pPr marL="624078" lvl="0" indent="-514350">
              <a:buFont typeface="+mj-lt"/>
              <a:buAutoNum type="arabicPeriod"/>
            </a:pPr>
            <a:r>
              <a:rPr lang="es-ES" dirty="0" smtClean="0"/>
              <a:t>PO10 Administrar los proyectos de TI</a:t>
            </a:r>
          </a:p>
          <a:p>
            <a:pPr marL="624078" lvl="0" indent="-514350">
              <a:buFont typeface="+mj-lt"/>
              <a:buAutoNum type="arabicPeriod"/>
            </a:pPr>
            <a:r>
              <a:rPr lang="es-ES" dirty="0" smtClean="0"/>
              <a:t>PO9 Evaluar y Administrar los Riesgos de TI</a:t>
            </a:r>
          </a:p>
          <a:p>
            <a:pPr marL="624078" lvl="0" indent="-514350">
              <a:buFont typeface="+mj-lt"/>
              <a:buAutoNum type="arabicPeriod"/>
            </a:pPr>
            <a:r>
              <a:rPr lang="es-ES" dirty="0" smtClean="0"/>
              <a:t>AI6 Administrar Cambios</a:t>
            </a:r>
          </a:p>
          <a:p>
            <a:pPr marL="624078" lvl="0" indent="-514350">
              <a:buFont typeface="+mj-lt"/>
              <a:buAutoNum type="arabicPeriod"/>
            </a:pPr>
            <a:r>
              <a:rPr lang="es-ES" dirty="0" smtClean="0"/>
              <a:t>PO2 Definir la Arquitectura de la Información.</a:t>
            </a:r>
          </a:p>
          <a:p>
            <a:pPr algn="just">
              <a:buNone/>
            </a:pPr>
            <a:endParaRPr lang="es-ES" dirty="0" smtClean="0"/>
          </a:p>
          <a:p>
            <a:pPr algn="just"/>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60648"/>
            <a:ext cx="9144000" cy="1066800"/>
          </a:xfrm>
        </p:spPr>
        <p:txBody>
          <a:bodyPr>
            <a:noAutofit/>
          </a:bodyPr>
          <a:lstStyle/>
          <a:p>
            <a:r>
              <a:rPr lang="es-ES" sz="2800" dirty="0" smtClean="0"/>
              <a:t>ANALISIS SITUACIONAL: Cumplimiento según</a:t>
            </a:r>
            <a:r>
              <a:rPr lang="es-EC" sz="2800" dirty="0" smtClean="0"/>
              <a:t> COBIT</a:t>
            </a:r>
            <a:endParaRPr lang="es-ES" sz="2800" dirty="0"/>
          </a:p>
        </p:txBody>
      </p:sp>
      <p:sp>
        <p:nvSpPr>
          <p:cNvPr id="4" name="2 Marcador de contenido"/>
          <p:cNvSpPr>
            <a:spLocks noGrp="1"/>
          </p:cNvSpPr>
          <p:nvPr>
            <p:ph idx="1"/>
          </p:nvPr>
        </p:nvSpPr>
        <p:spPr>
          <a:xfrm>
            <a:off x="179512" y="1196752"/>
            <a:ext cx="8784976" cy="5400600"/>
          </a:xfrm>
        </p:spPr>
        <p:txBody>
          <a:bodyPr>
            <a:normAutofit fontScale="92500" lnSpcReduction="10000"/>
          </a:bodyPr>
          <a:lstStyle/>
          <a:p>
            <a:pPr marL="0" indent="0" algn="just"/>
            <a:r>
              <a:rPr lang="es-ES" dirty="0" smtClean="0"/>
              <a:t>La metodología a emplear  para la realización de la evaluación será el checklist sugerido en el Assurance Guide de COBIT para cada uno de los procesos que previamente se determinó que eran los más críticos para el CEC-EPN. </a:t>
            </a:r>
          </a:p>
          <a:p>
            <a:pPr marL="0" indent="0" algn="just">
              <a:buNone/>
            </a:pPr>
            <a:endParaRPr lang="es-ES" dirty="0" smtClean="0"/>
          </a:p>
          <a:p>
            <a:pPr marL="0" indent="0" algn="just"/>
            <a:r>
              <a:rPr lang="es-ES" dirty="0" smtClean="0"/>
              <a:t>Luego los resultados del checklist se procederán a empatar  con lo que determina COBIT para establecer en que nivel de madurez se encuentra el proceso de COBIT en el CEC-EPN.</a:t>
            </a:r>
          </a:p>
          <a:p>
            <a:pPr marL="0" indent="0" algn="just">
              <a:buNone/>
            </a:pPr>
            <a:endParaRPr lang="es-ES" dirty="0" smtClean="0"/>
          </a:p>
          <a:p>
            <a:pPr marL="0" indent="0" algn="just">
              <a:buNone/>
            </a:pPr>
            <a:r>
              <a:rPr lang="es-ES" b="1" dirty="0" smtClean="0"/>
              <a:t>Como ejemplo:</a:t>
            </a:r>
          </a:p>
          <a:p>
            <a:pPr marL="0" indent="0" algn="just"/>
            <a:r>
              <a:rPr lang="es-ES" b="1" dirty="0" smtClean="0"/>
              <a:t>  </a:t>
            </a:r>
            <a:r>
              <a:rPr lang="es-ES" b="1" dirty="0" smtClean="0">
                <a:hlinkClick r:id="rId2" action="ppaction://hlinkfile"/>
              </a:rPr>
              <a:t>AI2 </a:t>
            </a:r>
            <a:r>
              <a:rPr lang="es-ES" b="1" dirty="0" smtClean="0">
                <a:hlinkClick r:id="rId2" action="ppaction://hlinkfile"/>
              </a:rPr>
              <a:t>Adquirir y mantener software aplicativo</a:t>
            </a:r>
            <a:endParaRPr lang="es-ES" b="1" dirty="0" smtClean="0"/>
          </a:p>
          <a:p>
            <a:pPr marL="0" indent="0" algn="just"/>
            <a:r>
              <a:rPr lang="es-ES" b="1" dirty="0" smtClean="0"/>
              <a:t>  </a:t>
            </a:r>
            <a:r>
              <a:rPr lang="es-ES" sz="2600" b="1" dirty="0" smtClean="0">
                <a:hlinkClick r:id="rId3" action="ppaction://hlinkfile"/>
              </a:rPr>
              <a:t>AI6 </a:t>
            </a:r>
            <a:r>
              <a:rPr lang="es-ES" sz="2600" b="1" dirty="0" smtClean="0">
                <a:hlinkClick r:id="rId3" action="ppaction://hlinkfile"/>
              </a:rPr>
              <a:t>Administración de Cambios</a:t>
            </a:r>
            <a:endParaRPr lang="es-ES" sz="2600" b="1" dirty="0" smtClean="0"/>
          </a:p>
          <a:p>
            <a:pPr marL="0" indent="0" algn="just">
              <a:buNone/>
            </a:pPr>
            <a:endParaRPr lang="es-ES" dirty="0" smtClean="0"/>
          </a:p>
          <a:p>
            <a:pPr marL="0" indent="0" algn="just"/>
            <a:endParaRPr lang="es-ES" dirty="0" smtClean="0"/>
          </a:p>
          <a:p>
            <a:pPr marL="0" indent="0" algn="just"/>
            <a:endParaRPr lang="es-ES" dirty="0" smtClean="0"/>
          </a:p>
          <a:p>
            <a:pPr algn="just">
              <a:buNone/>
            </a:pPr>
            <a:endParaRPr lang="es-ES" dirty="0" smtClean="0"/>
          </a:p>
          <a:p>
            <a:pPr algn="just"/>
            <a:endParaRPr lang="es-E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60648"/>
            <a:ext cx="9144000" cy="1066800"/>
          </a:xfrm>
        </p:spPr>
        <p:txBody>
          <a:bodyPr>
            <a:noAutofit/>
          </a:bodyPr>
          <a:lstStyle/>
          <a:p>
            <a:r>
              <a:rPr lang="es-ES" sz="2800" dirty="0" smtClean="0"/>
              <a:t>ANALISIS SITUACIONAL: Cumplimiento según</a:t>
            </a:r>
            <a:r>
              <a:rPr lang="es-EC" sz="2800" dirty="0" smtClean="0"/>
              <a:t> COBIT</a:t>
            </a:r>
            <a:endParaRPr lang="es-ES" sz="2800" dirty="0"/>
          </a:p>
        </p:txBody>
      </p:sp>
      <p:graphicFrame>
        <p:nvGraphicFramePr>
          <p:cNvPr id="6" name="5 Tabla"/>
          <p:cNvGraphicFramePr>
            <a:graphicFrameLocks noGrp="1"/>
          </p:cNvGraphicFramePr>
          <p:nvPr/>
        </p:nvGraphicFramePr>
        <p:xfrm>
          <a:off x="251515" y="1556790"/>
          <a:ext cx="8712974" cy="5040560"/>
        </p:xfrm>
        <a:graphic>
          <a:graphicData uri="http://schemas.openxmlformats.org/drawingml/2006/table">
            <a:tbl>
              <a:tblPr/>
              <a:tblGrid>
                <a:gridCol w="1220630"/>
                <a:gridCol w="1248724"/>
                <a:gridCol w="1248724"/>
                <a:gridCol w="1248724"/>
                <a:gridCol w="1248724"/>
                <a:gridCol w="1248724"/>
                <a:gridCol w="1248724"/>
              </a:tblGrid>
              <a:tr h="504056">
                <a:tc rowSpan="2">
                  <a:txBody>
                    <a:bodyPr/>
                    <a:lstStyle/>
                    <a:p>
                      <a:pPr>
                        <a:lnSpc>
                          <a:spcPct val="150000"/>
                        </a:lnSpc>
                        <a:spcAft>
                          <a:spcPts val="0"/>
                        </a:spcAft>
                      </a:pPr>
                      <a:r>
                        <a:rPr lang="es-ES" sz="1200" dirty="0">
                          <a:latin typeface="Times New Roman"/>
                          <a:ea typeface="Calibri"/>
                          <a:cs typeface="Times New Roman"/>
                        </a:rPr>
                        <a:t>Proceso COBIT</a:t>
                      </a:r>
                      <a:endParaRPr lang="es-E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lnSpc>
                          <a:spcPct val="150000"/>
                        </a:lnSpc>
                        <a:spcAft>
                          <a:spcPts val="0"/>
                        </a:spcAft>
                      </a:pPr>
                      <a:r>
                        <a:rPr lang="es-ES" sz="1200" dirty="0">
                          <a:latin typeface="Times New Roman"/>
                          <a:ea typeface="Calibri"/>
                          <a:cs typeface="Times New Roman"/>
                        </a:rPr>
                        <a:t>Nivel de Madurez</a:t>
                      </a:r>
                      <a:endParaRPr lang="es-E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504056">
                <a:tc vMerge="1">
                  <a:txBody>
                    <a:bodyPr/>
                    <a:lstStyle/>
                    <a:p>
                      <a:endParaRPr lang="es-ES"/>
                    </a:p>
                  </a:txBody>
                  <a:tcPr/>
                </a:tc>
                <a:tc>
                  <a:txBody>
                    <a:bodyPr/>
                    <a:lstStyle/>
                    <a:p>
                      <a:pPr algn="ctr">
                        <a:lnSpc>
                          <a:spcPct val="150000"/>
                        </a:lnSpc>
                        <a:spcAft>
                          <a:spcPts val="0"/>
                        </a:spcAft>
                      </a:pPr>
                      <a:r>
                        <a:rPr lang="es-ES" sz="1200" dirty="0">
                          <a:latin typeface="Times New Roman"/>
                          <a:ea typeface="Calibri"/>
                          <a:cs typeface="Times New Roman"/>
                        </a:rPr>
                        <a:t>0</a:t>
                      </a:r>
                      <a:endParaRPr lang="es-E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dirty="0">
                          <a:latin typeface="Times New Roman"/>
                          <a:ea typeface="Calibri"/>
                          <a:cs typeface="Times New Roman"/>
                        </a:rPr>
                        <a:t>1</a:t>
                      </a:r>
                      <a:endParaRPr lang="es-E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dirty="0">
                          <a:latin typeface="Times New Roman"/>
                          <a:ea typeface="Calibri"/>
                          <a:cs typeface="Times New Roman"/>
                        </a:rPr>
                        <a:t>2</a:t>
                      </a:r>
                      <a:endParaRPr lang="es-E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dirty="0">
                          <a:latin typeface="Times New Roman"/>
                          <a:ea typeface="Calibri"/>
                          <a:cs typeface="Times New Roman"/>
                        </a:rPr>
                        <a:t>3</a:t>
                      </a:r>
                      <a:endParaRPr lang="es-E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dirty="0">
                          <a:latin typeface="Times New Roman"/>
                          <a:ea typeface="Calibri"/>
                          <a:cs typeface="Times New Roman"/>
                        </a:rPr>
                        <a:t>4</a:t>
                      </a:r>
                      <a:endParaRPr lang="es-E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dirty="0">
                          <a:latin typeface="Times New Roman"/>
                          <a:ea typeface="Calibri"/>
                          <a:cs typeface="Times New Roman"/>
                        </a:rPr>
                        <a:t>5</a:t>
                      </a:r>
                      <a:endParaRPr lang="es-E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nSpc>
                          <a:spcPct val="150000"/>
                        </a:lnSpc>
                        <a:spcAft>
                          <a:spcPts val="0"/>
                        </a:spcAft>
                      </a:pPr>
                      <a:r>
                        <a:rPr lang="es-ES" sz="1200" dirty="0">
                          <a:latin typeface="Times New Roman"/>
                          <a:ea typeface="Calibri"/>
                          <a:cs typeface="Times New Roman"/>
                        </a:rPr>
                        <a:t>PO10</a:t>
                      </a:r>
                      <a:endParaRPr lang="es-E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dirty="0">
                          <a:latin typeface="Times New Roman"/>
                          <a:ea typeface="Calibri"/>
                          <a:cs typeface="Times New Roman"/>
                        </a:rPr>
                        <a:t>X</a:t>
                      </a:r>
                      <a:endParaRPr lang="es-E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nSpc>
                          <a:spcPct val="150000"/>
                        </a:lnSpc>
                        <a:spcAft>
                          <a:spcPts val="0"/>
                        </a:spcAft>
                      </a:pPr>
                      <a:r>
                        <a:rPr lang="es-ES" sz="1200" dirty="0">
                          <a:latin typeface="Times New Roman"/>
                          <a:ea typeface="Calibri"/>
                          <a:cs typeface="Times New Roman"/>
                        </a:rPr>
                        <a:t>AI2</a:t>
                      </a:r>
                      <a:endParaRPr lang="es-E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dirty="0">
                          <a:latin typeface="Times New Roman"/>
                          <a:ea typeface="Calibri"/>
                          <a:cs typeface="Times New Roman"/>
                        </a:rPr>
                        <a:t>X</a:t>
                      </a:r>
                      <a:endParaRPr lang="es-E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nSpc>
                          <a:spcPct val="150000"/>
                        </a:lnSpc>
                        <a:spcAft>
                          <a:spcPts val="0"/>
                        </a:spcAft>
                      </a:pPr>
                      <a:r>
                        <a:rPr lang="es-ES" sz="1200" dirty="0">
                          <a:latin typeface="Times New Roman"/>
                          <a:ea typeface="Calibri"/>
                          <a:cs typeface="Times New Roman"/>
                        </a:rPr>
                        <a:t>AI3</a:t>
                      </a:r>
                      <a:endParaRPr lang="es-E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dirty="0">
                          <a:latin typeface="Times New Roman"/>
                          <a:ea typeface="Calibri"/>
                          <a:cs typeface="Times New Roman"/>
                        </a:rPr>
                        <a:t>X</a:t>
                      </a:r>
                      <a:endParaRPr lang="es-E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nSpc>
                          <a:spcPct val="150000"/>
                        </a:lnSpc>
                        <a:spcAft>
                          <a:spcPts val="0"/>
                        </a:spcAft>
                      </a:pPr>
                      <a:r>
                        <a:rPr lang="es-ES" sz="1200" dirty="0">
                          <a:latin typeface="Times New Roman"/>
                          <a:ea typeface="Calibri"/>
                          <a:cs typeface="Times New Roman"/>
                        </a:rPr>
                        <a:t>PO1</a:t>
                      </a:r>
                      <a:endParaRPr lang="es-E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dirty="0">
                          <a:latin typeface="Times New Roman"/>
                          <a:ea typeface="Calibri"/>
                          <a:cs typeface="Times New Roman"/>
                        </a:rPr>
                        <a:t>X</a:t>
                      </a:r>
                      <a:endParaRPr lang="es-E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nSpc>
                          <a:spcPct val="150000"/>
                        </a:lnSpc>
                        <a:spcAft>
                          <a:spcPts val="0"/>
                        </a:spcAft>
                      </a:pPr>
                      <a:r>
                        <a:rPr lang="es-ES" sz="1200" dirty="0">
                          <a:latin typeface="Times New Roman"/>
                          <a:ea typeface="Calibri"/>
                          <a:cs typeface="Times New Roman"/>
                        </a:rPr>
                        <a:t>AI6</a:t>
                      </a:r>
                      <a:endParaRPr lang="es-E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dirty="0">
                          <a:latin typeface="Times New Roman"/>
                          <a:ea typeface="Calibri"/>
                          <a:cs typeface="Times New Roman"/>
                        </a:rPr>
                        <a:t>X</a:t>
                      </a:r>
                      <a:endParaRPr lang="es-E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nSpc>
                          <a:spcPct val="150000"/>
                        </a:lnSpc>
                        <a:spcAft>
                          <a:spcPts val="0"/>
                        </a:spcAft>
                      </a:pPr>
                      <a:r>
                        <a:rPr lang="es-ES" sz="1200" dirty="0">
                          <a:latin typeface="Times New Roman"/>
                          <a:ea typeface="Calibri"/>
                          <a:cs typeface="Times New Roman"/>
                        </a:rPr>
                        <a:t>PO9</a:t>
                      </a:r>
                      <a:endParaRPr lang="es-E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dirty="0">
                          <a:latin typeface="Times New Roman"/>
                          <a:ea typeface="Calibri"/>
                          <a:cs typeface="Times New Roman"/>
                        </a:rPr>
                        <a:t>X</a:t>
                      </a:r>
                      <a:endParaRPr lang="es-E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nSpc>
                          <a:spcPct val="150000"/>
                        </a:lnSpc>
                        <a:spcAft>
                          <a:spcPts val="0"/>
                        </a:spcAft>
                      </a:pPr>
                      <a:r>
                        <a:rPr lang="es-ES" sz="1200" dirty="0">
                          <a:latin typeface="Times New Roman"/>
                          <a:ea typeface="Calibri"/>
                          <a:cs typeface="Times New Roman"/>
                        </a:rPr>
                        <a:t>DS8</a:t>
                      </a:r>
                      <a:endParaRPr lang="es-E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dirty="0">
                          <a:latin typeface="Times New Roman"/>
                          <a:ea typeface="Calibri"/>
                          <a:cs typeface="Times New Roman"/>
                        </a:rPr>
                        <a:t>X</a:t>
                      </a:r>
                      <a:endParaRPr lang="es-E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nSpc>
                          <a:spcPct val="150000"/>
                        </a:lnSpc>
                        <a:spcAft>
                          <a:spcPts val="0"/>
                        </a:spcAft>
                      </a:pPr>
                      <a:r>
                        <a:rPr lang="es-ES" sz="1200" dirty="0">
                          <a:latin typeface="Times New Roman"/>
                          <a:ea typeface="Calibri"/>
                          <a:cs typeface="Times New Roman"/>
                        </a:rPr>
                        <a:t>PO2</a:t>
                      </a:r>
                      <a:endParaRPr lang="es-E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dirty="0">
                          <a:latin typeface="Times New Roman"/>
                          <a:ea typeface="Calibri"/>
                          <a:cs typeface="Times New Roman"/>
                        </a:rPr>
                        <a:t>X</a:t>
                      </a:r>
                      <a:endParaRPr lang="es-E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s-ES" sz="1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850032"/>
            <a:ext cx="9144000" cy="1066800"/>
          </a:xfrm>
        </p:spPr>
        <p:txBody>
          <a:bodyPr>
            <a:noAutofit/>
          </a:bodyPr>
          <a:lstStyle/>
          <a:p>
            <a:r>
              <a:rPr lang="es-ES" sz="3300" dirty="0" smtClean="0"/>
              <a:t>Objetivo General:</a:t>
            </a:r>
            <a:endParaRPr lang="es-ES" sz="3300" dirty="0"/>
          </a:p>
        </p:txBody>
      </p:sp>
      <p:sp>
        <p:nvSpPr>
          <p:cNvPr id="3" name="2 Marcador de contenido"/>
          <p:cNvSpPr>
            <a:spLocks noGrp="1"/>
          </p:cNvSpPr>
          <p:nvPr>
            <p:ph idx="1"/>
          </p:nvPr>
        </p:nvSpPr>
        <p:spPr>
          <a:xfrm>
            <a:off x="457200" y="2492896"/>
            <a:ext cx="8507288" cy="2016224"/>
          </a:xfrm>
        </p:spPr>
        <p:txBody>
          <a:bodyPr>
            <a:normAutofit/>
          </a:bodyPr>
          <a:lstStyle/>
          <a:p>
            <a:pPr algn="just"/>
            <a:r>
              <a:rPr lang="es-EC" dirty="0" smtClean="0"/>
              <a:t>Proponer proyectos para </a:t>
            </a:r>
            <a:r>
              <a:rPr lang="es-ES" dirty="0" smtClean="0"/>
              <a:t>mejorar la gobernabilidad de las TI del CEC-EPN, basado en los más importantes manuales de referencia de las TI</a:t>
            </a:r>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332656"/>
            <a:ext cx="9144000" cy="1066800"/>
          </a:xfrm>
        </p:spPr>
        <p:txBody>
          <a:bodyPr>
            <a:noAutofit/>
          </a:bodyPr>
          <a:lstStyle/>
          <a:p>
            <a:pPr lvl="0"/>
            <a:r>
              <a:rPr lang="es-ES" sz="2800" b="1" dirty="0" smtClean="0"/>
              <a:t>PROPUESTAS PARA LA MEJORA </a:t>
            </a:r>
            <a:br>
              <a:rPr lang="es-ES" sz="2800" b="1" dirty="0" smtClean="0"/>
            </a:br>
            <a:r>
              <a:rPr lang="es-ES" sz="2800" b="1" dirty="0" smtClean="0"/>
              <a:t>DE LA GOBERNABILIDAD DE TI</a:t>
            </a:r>
            <a:r>
              <a:rPr lang="es-ES" sz="2800" dirty="0" smtClean="0"/>
              <a:t>: Metas</a:t>
            </a:r>
            <a:endParaRPr lang="es-ES" sz="2800" dirty="0"/>
          </a:p>
        </p:txBody>
      </p:sp>
      <p:sp>
        <p:nvSpPr>
          <p:cNvPr id="4" name="2 Marcador de contenido"/>
          <p:cNvSpPr>
            <a:spLocks noGrp="1"/>
          </p:cNvSpPr>
          <p:nvPr>
            <p:ph idx="1"/>
          </p:nvPr>
        </p:nvSpPr>
        <p:spPr>
          <a:xfrm>
            <a:off x="179512" y="1916832"/>
            <a:ext cx="8784976" cy="5400600"/>
          </a:xfrm>
        </p:spPr>
        <p:txBody>
          <a:bodyPr>
            <a:normAutofit/>
          </a:bodyPr>
          <a:lstStyle/>
          <a:p>
            <a:pPr marL="0" indent="0" algn="just">
              <a:buNone/>
            </a:pPr>
            <a:r>
              <a:rPr lang="es-EC" dirty="0" smtClean="0"/>
              <a:t>Basado en los modelos de madurez y pensando en un avance equitativo de todos los procesos evaluados, se propuso conseguir un nivel 2 de madurez, en todos los procesos que se escogieron para el CEC-EPN.</a:t>
            </a:r>
          </a:p>
          <a:p>
            <a:pPr marL="0" indent="0" algn="just">
              <a:buNone/>
            </a:pPr>
            <a:endParaRPr lang="es-EC" dirty="0" smtClean="0"/>
          </a:p>
          <a:p>
            <a:pPr marL="0" indent="0" algn="just">
              <a:buNone/>
            </a:pPr>
            <a:r>
              <a:rPr lang="es-EC" dirty="0" smtClean="0"/>
              <a:t>Por lo tanto a continuación se detallara las metas de cada proceso, en base a citas textuales de los niveles de madurez 2 de los 8 procesos de COBIT 4.1.</a:t>
            </a:r>
            <a:endParaRPr lang="es-ES" dirty="0" smtClean="0"/>
          </a:p>
          <a:p>
            <a:pPr marL="0" indent="0" algn="just">
              <a:buNone/>
            </a:pPr>
            <a:endParaRPr lang="es-ES" dirty="0" smtClean="0"/>
          </a:p>
          <a:p>
            <a:pPr marL="0" indent="0" algn="just">
              <a:buNone/>
            </a:pPr>
            <a:endParaRPr lang="es-ES" dirty="0" smtClean="0"/>
          </a:p>
          <a:p>
            <a:pPr marL="0" indent="0" algn="just"/>
            <a:endParaRPr lang="es-ES" dirty="0" smtClean="0"/>
          </a:p>
          <a:p>
            <a:pPr marL="0" indent="0" algn="just"/>
            <a:endParaRPr lang="es-ES" dirty="0" smtClean="0"/>
          </a:p>
          <a:p>
            <a:pPr algn="just">
              <a:buNone/>
            </a:pPr>
            <a:endParaRPr lang="es-ES" dirty="0" smtClean="0"/>
          </a:p>
          <a:p>
            <a:pPr algn="just"/>
            <a:endParaRPr lang="es-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332656"/>
            <a:ext cx="9144000" cy="1066800"/>
          </a:xfrm>
        </p:spPr>
        <p:txBody>
          <a:bodyPr>
            <a:noAutofit/>
          </a:bodyPr>
          <a:lstStyle/>
          <a:p>
            <a:pPr lvl="0"/>
            <a:r>
              <a:rPr lang="es-ES" sz="2800" b="1" dirty="0" smtClean="0"/>
              <a:t>PROPUESTAS PARA LA MEJORA </a:t>
            </a:r>
            <a:br>
              <a:rPr lang="es-ES" sz="2800" b="1" dirty="0" smtClean="0"/>
            </a:br>
            <a:r>
              <a:rPr lang="es-ES" sz="2800" b="1" dirty="0" smtClean="0"/>
              <a:t>DE LA GOBERNABILIDAD DE TI</a:t>
            </a:r>
            <a:r>
              <a:rPr lang="es-ES" sz="2800" dirty="0" smtClean="0"/>
              <a:t>: Metas</a:t>
            </a:r>
            <a:endParaRPr lang="es-ES" sz="2800" dirty="0"/>
          </a:p>
        </p:txBody>
      </p:sp>
      <p:sp>
        <p:nvSpPr>
          <p:cNvPr id="4" name="2 Marcador de contenido"/>
          <p:cNvSpPr>
            <a:spLocks noGrp="1"/>
          </p:cNvSpPr>
          <p:nvPr>
            <p:ph idx="1"/>
          </p:nvPr>
        </p:nvSpPr>
        <p:spPr>
          <a:xfrm>
            <a:off x="179512" y="1484784"/>
            <a:ext cx="8784976" cy="5400600"/>
          </a:xfrm>
        </p:spPr>
        <p:txBody>
          <a:bodyPr>
            <a:normAutofit fontScale="70000" lnSpcReduction="20000"/>
          </a:bodyPr>
          <a:lstStyle/>
          <a:p>
            <a:pPr algn="just">
              <a:buNone/>
            </a:pPr>
            <a:r>
              <a:rPr lang="es-EC" b="1" dirty="0" smtClean="0"/>
              <a:t>PO1 Definir Plan Estratégico de TI</a:t>
            </a:r>
          </a:p>
          <a:p>
            <a:pPr algn="just">
              <a:buNone/>
            </a:pPr>
            <a:endParaRPr lang="es-ES" b="1" dirty="0" smtClean="0"/>
          </a:p>
          <a:p>
            <a:pPr marL="90488" indent="19050" algn="just">
              <a:buNone/>
            </a:pPr>
            <a:r>
              <a:rPr lang="es-EC" dirty="0" smtClean="0"/>
              <a:t>“La planeación estratégica de TI se comparte con la gerencia del negocio según se necesite. La actualización de los planes de TI ocurre como respuesta a las solicitudes de la dirección. Las decisiones estratégicas se toman proyecto por proyecto, sin ser consistentes con una estrategia global de la organización. Los riesgos y beneficios al usuario, resultado de decisiones estratégicas importantes se reconocen de forma intuitiva.”</a:t>
            </a:r>
          </a:p>
          <a:p>
            <a:pPr algn="just">
              <a:buNone/>
            </a:pPr>
            <a:endParaRPr lang="es-ES" dirty="0" smtClean="0"/>
          </a:p>
          <a:p>
            <a:pPr algn="just">
              <a:buNone/>
            </a:pPr>
            <a:r>
              <a:rPr lang="es-EC" b="1" dirty="0" smtClean="0"/>
              <a:t>PO2 Definir la Arquitectura de la Información</a:t>
            </a:r>
            <a:endParaRPr lang="es-ES" b="1" dirty="0" smtClean="0"/>
          </a:p>
          <a:p>
            <a:pPr algn="just">
              <a:buNone/>
            </a:pPr>
            <a:r>
              <a:rPr lang="es-EC" dirty="0" smtClean="0"/>
              <a:t> </a:t>
            </a:r>
            <a:endParaRPr lang="es-ES" dirty="0" smtClean="0"/>
          </a:p>
          <a:p>
            <a:pPr marL="90488" indent="19050" algn="just">
              <a:buNone/>
            </a:pPr>
            <a:r>
              <a:rPr lang="es-EC" dirty="0" smtClean="0"/>
              <a:t>“Surge un proceso de arquitectura de información y existen procedimientos similares, aunque intuitivos e informales, que se siguen por distintos individuos dentro de la organización. Las personas obtienen sus habilidades al construir la arquitectura de información por medio de experiencia práctica y la aplicación repetida de técnicas. Los requerimientos tácticos impulsan el desarrollo de los componentes de la arquitectura de la información por parte de los individuos”.</a:t>
            </a:r>
            <a:endParaRPr lang="es-ES" dirty="0" smtClean="0"/>
          </a:p>
          <a:p>
            <a:pPr algn="just">
              <a:buNone/>
            </a:pPr>
            <a:endParaRPr lang="es-ES" dirty="0" smtClean="0"/>
          </a:p>
          <a:p>
            <a:pPr algn="just"/>
            <a:endParaRPr lang="es-E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332656"/>
            <a:ext cx="9144000" cy="1066800"/>
          </a:xfrm>
        </p:spPr>
        <p:txBody>
          <a:bodyPr>
            <a:noAutofit/>
          </a:bodyPr>
          <a:lstStyle/>
          <a:p>
            <a:pPr lvl="0"/>
            <a:r>
              <a:rPr lang="es-ES" sz="2800" b="1" dirty="0" smtClean="0"/>
              <a:t>PROPUESTAS PARA LA MEJORA </a:t>
            </a:r>
            <a:br>
              <a:rPr lang="es-ES" sz="2800" b="1" dirty="0" smtClean="0"/>
            </a:br>
            <a:r>
              <a:rPr lang="es-ES" sz="2800" b="1" dirty="0" smtClean="0"/>
              <a:t>DE LA GOBERNABILIDAD DE TI</a:t>
            </a:r>
            <a:r>
              <a:rPr lang="es-ES" sz="2800" dirty="0" smtClean="0"/>
              <a:t>: Metas</a:t>
            </a:r>
            <a:endParaRPr lang="es-ES" sz="2800" dirty="0"/>
          </a:p>
        </p:txBody>
      </p:sp>
      <p:sp>
        <p:nvSpPr>
          <p:cNvPr id="4" name="2 Marcador de contenido"/>
          <p:cNvSpPr>
            <a:spLocks noGrp="1"/>
          </p:cNvSpPr>
          <p:nvPr>
            <p:ph idx="1"/>
          </p:nvPr>
        </p:nvSpPr>
        <p:spPr>
          <a:xfrm>
            <a:off x="179512" y="1484784"/>
            <a:ext cx="8784976" cy="5400600"/>
          </a:xfrm>
        </p:spPr>
        <p:txBody>
          <a:bodyPr>
            <a:normAutofit fontScale="70000" lnSpcReduction="20000"/>
          </a:bodyPr>
          <a:lstStyle/>
          <a:p>
            <a:pPr algn="just">
              <a:buNone/>
            </a:pPr>
            <a:r>
              <a:rPr lang="es-EC" b="1" dirty="0" smtClean="0"/>
              <a:t>PO9 Evaluar y Administrar los Riesgos de TI</a:t>
            </a:r>
            <a:endParaRPr lang="es-ES" b="1" dirty="0" smtClean="0"/>
          </a:p>
          <a:p>
            <a:pPr algn="just">
              <a:buNone/>
            </a:pPr>
            <a:endParaRPr lang="es-ES" dirty="0" smtClean="0"/>
          </a:p>
          <a:p>
            <a:pPr marL="0" indent="0" algn="just">
              <a:buNone/>
            </a:pPr>
            <a:r>
              <a:rPr lang="es-EC" dirty="0" smtClean="0"/>
              <a:t>“Existe un enfoque de evaluación de riesgos en desarrollo y se implementa a discreción de los gerentes de proyecto. La administración de riesgos se da por lo general a alto nivel y típicamente se aplica solo a proyectos grandes o como respuesta a problemas. Los procesos de mitigación de riesgos están empezando a ser implementados donde se identifican riesgos.”</a:t>
            </a:r>
          </a:p>
          <a:p>
            <a:pPr marL="0" indent="0" algn="just">
              <a:buNone/>
            </a:pPr>
            <a:endParaRPr lang="es-ES" dirty="0" smtClean="0"/>
          </a:p>
          <a:p>
            <a:pPr algn="just">
              <a:buNone/>
            </a:pPr>
            <a:r>
              <a:rPr lang="es-EC" b="1" dirty="0" smtClean="0"/>
              <a:t> PO10  Administración de Proyectos.</a:t>
            </a:r>
            <a:endParaRPr lang="es-ES" b="1" dirty="0" smtClean="0"/>
          </a:p>
          <a:p>
            <a:pPr algn="just">
              <a:buNone/>
            </a:pPr>
            <a:r>
              <a:rPr lang="es-EC" b="1" dirty="0" smtClean="0"/>
              <a:t> </a:t>
            </a:r>
            <a:endParaRPr lang="es-ES" dirty="0" smtClean="0"/>
          </a:p>
          <a:p>
            <a:pPr marL="90488" indent="19050" algn="just">
              <a:buNone/>
            </a:pPr>
            <a:r>
              <a:rPr lang="es-EC" dirty="0" smtClean="0"/>
              <a:t>“La alta dirección ha obtenido y comunicado la conciencia de la necesidad de la administración de los proyectos de TI. La organización está en proceso de desarrollar y utilizar algunas técnicas y métodos proyecto por proyecto. Los proyectos de TI han definido objetivos técnicos y de negocio de manera informal. Hay participación limitada de los interesados en la administración de los proyectos de TI.</a:t>
            </a:r>
            <a:endParaRPr lang="es-ES" dirty="0" smtClean="0"/>
          </a:p>
          <a:p>
            <a:pPr marL="90488" indent="19050" algn="just">
              <a:buNone/>
            </a:pPr>
            <a:r>
              <a:rPr lang="es-EC" dirty="0" smtClean="0"/>
              <a:t>Las directrices iniciales se han elaborado para muchos aspectos de la administración de proyectos. La aplicación a proyectos de las directrices administrativas se deja a discreción de cada gerente de proyecto.”</a:t>
            </a:r>
          </a:p>
          <a:p>
            <a:pPr marL="90488" indent="19050" algn="just">
              <a:buNone/>
            </a:pPr>
            <a:endParaRPr lang="es-E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332656"/>
            <a:ext cx="9144000" cy="1066800"/>
          </a:xfrm>
        </p:spPr>
        <p:txBody>
          <a:bodyPr>
            <a:noAutofit/>
          </a:bodyPr>
          <a:lstStyle/>
          <a:p>
            <a:pPr lvl="0"/>
            <a:r>
              <a:rPr lang="es-ES" sz="2800" b="1" dirty="0" smtClean="0"/>
              <a:t>PROPUESTAS PARA LA MEJORA </a:t>
            </a:r>
            <a:br>
              <a:rPr lang="es-ES" sz="2800" b="1" dirty="0" smtClean="0"/>
            </a:br>
            <a:r>
              <a:rPr lang="es-ES" sz="2800" b="1" dirty="0" smtClean="0"/>
              <a:t>DE LA GOBERNABILIDAD DE TI</a:t>
            </a:r>
            <a:r>
              <a:rPr lang="es-ES" sz="2800" dirty="0" smtClean="0"/>
              <a:t>: Metas</a:t>
            </a:r>
            <a:endParaRPr lang="es-ES" sz="2800" dirty="0"/>
          </a:p>
        </p:txBody>
      </p:sp>
      <p:sp>
        <p:nvSpPr>
          <p:cNvPr id="4" name="2 Marcador de contenido"/>
          <p:cNvSpPr>
            <a:spLocks noGrp="1"/>
          </p:cNvSpPr>
          <p:nvPr>
            <p:ph idx="1"/>
          </p:nvPr>
        </p:nvSpPr>
        <p:spPr>
          <a:xfrm>
            <a:off x="179512" y="1484784"/>
            <a:ext cx="8784976" cy="5400600"/>
          </a:xfrm>
        </p:spPr>
        <p:txBody>
          <a:bodyPr>
            <a:normAutofit fontScale="70000" lnSpcReduction="20000"/>
          </a:bodyPr>
          <a:lstStyle/>
          <a:p>
            <a:pPr algn="just">
              <a:buNone/>
            </a:pPr>
            <a:r>
              <a:rPr lang="es-EC" b="1" dirty="0" smtClean="0"/>
              <a:t>AI2 Adquisición e implementación software.</a:t>
            </a:r>
            <a:endParaRPr lang="es-ES" b="1" dirty="0" smtClean="0"/>
          </a:p>
          <a:p>
            <a:pPr algn="just">
              <a:buNone/>
            </a:pPr>
            <a:r>
              <a:rPr lang="es-EC" dirty="0" smtClean="0"/>
              <a:t> </a:t>
            </a:r>
            <a:endParaRPr lang="es-ES" dirty="0" smtClean="0"/>
          </a:p>
          <a:p>
            <a:pPr marL="90488" indent="19050" algn="just">
              <a:buNone/>
            </a:pPr>
            <a:r>
              <a:rPr lang="es-EC" dirty="0" smtClean="0"/>
              <a:t>“Existen procesos de adquisición y mantenimiento de aplicaciones, con diferencias pero similares, en base a la experiencia dentro de la operación de TI. El mantenimiento es a menudo problemático y se resiente cuando se pierde el conocimiento interno de la organización. Se tiene poca consideración hacia la seguridad y disponibilidad de la aplicación en el diseño o adquisición de software aplicativo.”</a:t>
            </a:r>
            <a:endParaRPr lang="es-ES" dirty="0" smtClean="0"/>
          </a:p>
          <a:p>
            <a:pPr algn="just">
              <a:buNone/>
            </a:pPr>
            <a:endParaRPr lang="es-ES" dirty="0" smtClean="0"/>
          </a:p>
          <a:p>
            <a:pPr algn="just">
              <a:buNone/>
            </a:pPr>
            <a:r>
              <a:rPr lang="es-EC" b="1" dirty="0" smtClean="0"/>
              <a:t>AI3 Adquirir y Mantener infraestructura Tecnológica.</a:t>
            </a:r>
            <a:endParaRPr lang="es-ES" b="1" dirty="0" smtClean="0"/>
          </a:p>
          <a:p>
            <a:pPr algn="just">
              <a:buNone/>
            </a:pPr>
            <a:r>
              <a:rPr lang="es-EC" dirty="0" smtClean="0"/>
              <a:t> </a:t>
            </a:r>
            <a:endParaRPr lang="es-ES" dirty="0" smtClean="0"/>
          </a:p>
          <a:p>
            <a:pPr marL="90488" indent="19050" algn="just">
              <a:buNone/>
            </a:pPr>
            <a:r>
              <a:rPr lang="es-EC" dirty="0" smtClean="0"/>
              <a:t>“No hay consistencia entre enfoques tácticos al adquirir y dar mantenimiento a la infraestructura de TI. La adquisición y mantenimiento de la infraestructura de TI no se basa en una estrategia definida y no considera las necesidades de las aplicaciones del negocio que se deben respaldar. Se tiene la noción de que la infraestructura de TI es importante, que se apoya en algunas prácticas formales. Algunos mantenimientos se programan, pero no se programa ni se coordina en su totalidad. Para algunos ambientes, existe un ambiente de prueba por separado.”</a:t>
            </a:r>
            <a:endParaRPr lang="es-ES" dirty="0" smtClean="0"/>
          </a:p>
          <a:p>
            <a:pPr marL="90488" indent="19050" algn="just">
              <a:buNone/>
            </a:pPr>
            <a:endParaRPr lang="es-E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332656"/>
            <a:ext cx="9144000" cy="1066800"/>
          </a:xfrm>
        </p:spPr>
        <p:txBody>
          <a:bodyPr>
            <a:noAutofit/>
          </a:bodyPr>
          <a:lstStyle/>
          <a:p>
            <a:pPr lvl="0"/>
            <a:r>
              <a:rPr lang="es-ES" sz="2800" b="1" dirty="0" smtClean="0"/>
              <a:t>PROPUESTAS PARA LA MEJORA </a:t>
            </a:r>
            <a:br>
              <a:rPr lang="es-ES" sz="2800" b="1" dirty="0" smtClean="0"/>
            </a:br>
            <a:r>
              <a:rPr lang="es-ES" sz="2800" b="1" dirty="0" smtClean="0"/>
              <a:t>DE LA GOBERNABILIDAD DE TI</a:t>
            </a:r>
            <a:r>
              <a:rPr lang="es-ES" sz="2800" dirty="0" smtClean="0"/>
              <a:t>: Metas</a:t>
            </a:r>
            <a:endParaRPr lang="es-ES" sz="2800" dirty="0"/>
          </a:p>
        </p:txBody>
      </p:sp>
      <p:sp>
        <p:nvSpPr>
          <p:cNvPr id="4" name="2 Marcador de contenido"/>
          <p:cNvSpPr>
            <a:spLocks noGrp="1"/>
          </p:cNvSpPr>
          <p:nvPr>
            <p:ph idx="1"/>
          </p:nvPr>
        </p:nvSpPr>
        <p:spPr>
          <a:xfrm>
            <a:off x="179512" y="1484784"/>
            <a:ext cx="8784976" cy="5400600"/>
          </a:xfrm>
        </p:spPr>
        <p:txBody>
          <a:bodyPr>
            <a:normAutofit fontScale="77500" lnSpcReduction="20000"/>
          </a:bodyPr>
          <a:lstStyle/>
          <a:p>
            <a:pPr algn="just">
              <a:buNone/>
            </a:pPr>
            <a:r>
              <a:rPr lang="es-EC" b="1" dirty="0" smtClean="0"/>
              <a:t>Administración de Cambios</a:t>
            </a:r>
            <a:endParaRPr lang="es-ES" b="1" dirty="0" smtClean="0"/>
          </a:p>
          <a:p>
            <a:pPr algn="just">
              <a:buNone/>
            </a:pPr>
            <a:endParaRPr lang="es-ES" dirty="0" smtClean="0"/>
          </a:p>
          <a:p>
            <a:pPr marL="0" indent="0" algn="just">
              <a:buNone/>
            </a:pPr>
            <a:r>
              <a:rPr lang="es-EC" dirty="0" smtClean="0"/>
              <a:t>“Existe un proceso de administración de cambio informal y la mayoría de los cambios siguen este enfoque; sin embargo, el proceso no está estructurado, es rudimentario y propenso a errores. La exactitud de la documentación de la configuración es inconsistente y de planeación limitada y la evaluación de impacto se da previa al cambio.”</a:t>
            </a:r>
            <a:endParaRPr lang="es-ES" dirty="0" smtClean="0"/>
          </a:p>
          <a:p>
            <a:pPr algn="just">
              <a:buNone/>
            </a:pPr>
            <a:endParaRPr lang="es-EC" b="1" dirty="0" smtClean="0"/>
          </a:p>
          <a:p>
            <a:pPr algn="just">
              <a:buNone/>
            </a:pPr>
            <a:r>
              <a:rPr lang="es-EC" b="1" dirty="0" smtClean="0"/>
              <a:t>DS8 Administrar la Mesa de Servicio y los Incidentes</a:t>
            </a:r>
            <a:endParaRPr lang="es-ES" b="1" dirty="0" smtClean="0"/>
          </a:p>
          <a:p>
            <a:pPr algn="just">
              <a:buNone/>
            </a:pPr>
            <a:r>
              <a:rPr lang="es-EC" dirty="0" smtClean="0"/>
              <a:t> </a:t>
            </a:r>
            <a:endParaRPr lang="es-ES" dirty="0" smtClean="0"/>
          </a:p>
          <a:p>
            <a:pPr marL="0" indent="0" algn="just">
              <a:buNone/>
            </a:pPr>
            <a:r>
              <a:rPr lang="es-EC" dirty="0" smtClean="0"/>
              <a:t>“Hay conciencia organizacional de la necesidad de una función de mesa de servicio y de un proceso de administración de incidentes. Existe ayuda disponible de manera informal a través de una red de individuos expertos. Estos individuos tienen a su disposición algunas herramientas comunes para ayudar en la resolución de incidentes. No hay entrenamiento formal y la comunicación obre procedimientos estándar y la responsabilidad es delegada al individuo.”</a:t>
            </a:r>
            <a:endParaRPr lang="es-ES" dirty="0" smtClean="0"/>
          </a:p>
          <a:p>
            <a:pPr marL="90488" indent="19050" algn="just">
              <a:buNone/>
            </a:pPr>
            <a:endParaRPr lang="es-E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562000"/>
            <a:ext cx="9144000" cy="1066800"/>
          </a:xfrm>
        </p:spPr>
        <p:txBody>
          <a:bodyPr>
            <a:noAutofit/>
          </a:bodyPr>
          <a:lstStyle/>
          <a:p>
            <a:pPr lvl="0"/>
            <a:r>
              <a:rPr lang="es-ES" sz="2800" b="1" dirty="0" smtClean="0"/>
              <a:t>PROPUESTAS PARA LA MEJORA </a:t>
            </a:r>
            <a:br>
              <a:rPr lang="es-ES" sz="2800" b="1" dirty="0" smtClean="0"/>
            </a:br>
            <a:r>
              <a:rPr lang="es-ES" sz="2800" b="1" dirty="0" smtClean="0"/>
              <a:t>DE LA GOBERNABILIDAD DE TI</a:t>
            </a:r>
            <a:r>
              <a:rPr lang="es-ES" sz="2800" dirty="0" smtClean="0"/>
              <a:t>: Posibles Soluciones y Modelo de Proyectos.</a:t>
            </a:r>
            <a:endParaRPr lang="es-ES" sz="2800" dirty="0"/>
          </a:p>
        </p:txBody>
      </p:sp>
      <p:sp>
        <p:nvSpPr>
          <p:cNvPr id="4" name="2 Marcador de contenido"/>
          <p:cNvSpPr>
            <a:spLocks noGrp="1"/>
          </p:cNvSpPr>
          <p:nvPr>
            <p:ph idx="1"/>
          </p:nvPr>
        </p:nvSpPr>
        <p:spPr>
          <a:xfrm>
            <a:off x="179512" y="1772816"/>
            <a:ext cx="8784976" cy="5400600"/>
          </a:xfrm>
        </p:spPr>
        <p:txBody>
          <a:bodyPr>
            <a:normAutofit/>
          </a:bodyPr>
          <a:lstStyle/>
          <a:p>
            <a:pPr marL="0" indent="0" algn="just">
              <a:buNone/>
            </a:pPr>
            <a:endParaRPr lang="es-ES" dirty="0" smtClean="0"/>
          </a:p>
          <a:p>
            <a:pPr marL="0" indent="0" algn="just">
              <a:buNone/>
            </a:pPr>
            <a:r>
              <a:rPr lang="es-ES" sz="2600" dirty="0" smtClean="0"/>
              <a:t>La metodología para el análisis de posibles soluciones se baso en el reporte  generado por el Instituto de Gobernabilidad de TI(ITGI), “Alineando COBIT 4.1, ITIL V3 e  ISO /IEC 27002 en beneficio del negocio”.</a:t>
            </a:r>
          </a:p>
          <a:p>
            <a:pPr marL="0" indent="0" algn="just">
              <a:buNone/>
            </a:pPr>
            <a:endParaRPr lang="es-ES" sz="2600" dirty="0" smtClean="0"/>
          </a:p>
          <a:p>
            <a:pPr marL="0" indent="0" algn="just">
              <a:buNone/>
            </a:pPr>
            <a:r>
              <a:rPr lang="es-ES" sz="2600" dirty="0" smtClean="0"/>
              <a:t>Del mismo que se tomó las comparaciones entre los estándares y recopilo las recomendaciones de cada uno de ellos, para luego compaginarlos con las metas propuestas para cada proceso y ver que se puede aplicar para que el CEC-EPN convierta todos los 8 procesos en un nivel de madurez 2, según COBIT</a:t>
            </a:r>
            <a:r>
              <a:rPr lang="es-ES" dirty="0" smtClean="0"/>
              <a:t>.</a:t>
            </a:r>
            <a:endParaRPr lang="es-E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562000"/>
            <a:ext cx="9144000" cy="1066800"/>
          </a:xfrm>
        </p:spPr>
        <p:txBody>
          <a:bodyPr>
            <a:noAutofit/>
          </a:bodyPr>
          <a:lstStyle/>
          <a:p>
            <a:pPr lvl="0"/>
            <a:r>
              <a:rPr lang="es-ES" sz="2800" b="1" dirty="0" smtClean="0"/>
              <a:t>PROPUESTAS PARA LA MEJORA </a:t>
            </a:r>
            <a:br>
              <a:rPr lang="es-ES" sz="2800" b="1" dirty="0" smtClean="0"/>
            </a:br>
            <a:r>
              <a:rPr lang="es-ES" sz="2800" b="1" dirty="0" smtClean="0"/>
              <a:t>DE LA GOBERNABILIDAD DE TI</a:t>
            </a:r>
            <a:r>
              <a:rPr lang="es-ES" sz="2800" dirty="0" smtClean="0"/>
              <a:t>: Posibles Soluciones y Modelo de Proyectos.</a:t>
            </a:r>
            <a:endParaRPr lang="es-ES" sz="2800" dirty="0"/>
          </a:p>
        </p:txBody>
      </p:sp>
      <p:sp>
        <p:nvSpPr>
          <p:cNvPr id="4" name="2 Marcador de contenido"/>
          <p:cNvSpPr>
            <a:spLocks noGrp="1"/>
          </p:cNvSpPr>
          <p:nvPr>
            <p:ph idx="1"/>
          </p:nvPr>
        </p:nvSpPr>
        <p:spPr>
          <a:xfrm>
            <a:off x="179512" y="1700808"/>
            <a:ext cx="8784976" cy="5400600"/>
          </a:xfrm>
        </p:spPr>
        <p:txBody>
          <a:bodyPr>
            <a:normAutofit/>
          </a:bodyPr>
          <a:lstStyle/>
          <a:p>
            <a:pPr marL="0" indent="0" algn="just">
              <a:buNone/>
            </a:pPr>
            <a:r>
              <a:rPr lang="es-ES" sz="2400" dirty="0" smtClean="0"/>
              <a:t>Por ejemplo:</a:t>
            </a:r>
          </a:p>
          <a:p>
            <a:pPr marL="0" indent="0" algn="just">
              <a:buNone/>
            </a:pPr>
            <a:endParaRPr lang="es-ES" sz="2400" dirty="0" smtClean="0"/>
          </a:p>
          <a:p>
            <a:pPr marL="0" indent="0" algn="just">
              <a:buNone/>
            </a:pPr>
            <a:r>
              <a:rPr lang="es-ES" sz="2400" dirty="0" smtClean="0"/>
              <a:t>En primera instancia se obtiene las recomendaciones y luego basado en las metas, se escoge cuales son las aplicables.</a:t>
            </a:r>
          </a:p>
          <a:p>
            <a:pPr marL="0" indent="0" algn="just">
              <a:buNone/>
            </a:pPr>
            <a:endParaRPr lang="es-ES" sz="2400" dirty="0" smtClean="0"/>
          </a:p>
          <a:p>
            <a:pPr marL="0" indent="0" algn="just">
              <a:buNone/>
            </a:pPr>
            <a:r>
              <a:rPr lang="es-EC" sz="2400" b="1" dirty="0" smtClean="0">
                <a:hlinkClick r:id="rId2" action="ppaction://hlinkfile"/>
              </a:rPr>
              <a:t>Soluciones propuestas para AI3 Adquirir y Mantener infraestructura Tecnológica.</a:t>
            </a:r>
            <a:endParaRPr lang="es-EC" sz="2400" b="1" dirty="0" smtClean="0"/>
          </a:p>
          <a:p>
            <a:pPr marL="0" indent="0" algn="just">
              <a:buNone/>
            </a:pPr>
            <a:endParaRPr lang="es-EC" sz="2400" dirty="0" smtClean="0"/>
          </a:p>
          <a:p>
            <a:pPr marL="0" indent="0" algn="just">
              <a:buNone/>
            </a:pPr>
            <a:r>
              <a:rPr lang="es-EC" sz="2400" dirty="0" smtClean="0"/>
              <a:t>Luego se plantea el bosquejo del proyecto para poder cumplir las recomendaciones propuestas en el paso anterior.</a:t>
            </a:r>
          </a:p>
          <a:p>
            <a:pPr marL="0" indent="0" algn="just">
              <a:buNone/>
            </a:pPr>
            <a:endParaRPr lang="es-EC" sz="2400" dirty="0" smtClean="0"/>
          </a:p>
          <a:p>
            <a:pPr marL="0" indent="0" algn="just">
              <a:buNone/>
            </a:pPr>
            <a:r>
              <a:rPr lang="es-EC" sz="2400" b="1" dirty="0" smtClean="0">
                <a:hlinkClick r:id="rId3" action="ppaction://hlinkfile"/>
              </a:rPr>
              <a:t>Proyecto AI3</a:t>
            </a:r>
            <a:endParaRPr lang="es-ES" sz="2400" b="1" dirty="0" smtClean="0"/>
          </a:p>
          <a:p>
            <a:pPr marL="0" indent="0" algn="just">
              <a:buNone/>
            </a:pPr>
            <a:r>
              <a:rPr lang="es-ES" dirty="0" smtClean="0"/>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60648"/>
            <a:ext cx="9144000" cy="1066800"/>
          </a:xfrm>
        </p:spPr>
        <p:txBody>
          <a:bodyPr>
            <a:noAutofit/>
          </a:bodyPr>
          <a:lstStyle/>
          <a:p>
            <a:pPr lvl="0"/>
            <a:r>
              <a:rPr lang="es-ES" sz="2800" b="1" dirty="0" smtClean="0"/>
              <a:t>Conclusiones:</a:t>
            </a:r>
            <a:endParaRPr lang="es-ES" sz="2800" dirty="0"/>
          </a:p>
        </p:txBody>
      </p:sp>
      <p:sp>
        <p:nvSpPr>
          <p:cNvPr id="4" name="2 Marcador de contenido"/>
          <p:cNvSpPr>
            <a:spLocks noGrp="1"/>
          </p:cNvSpPr>
          <p:nvPr>
            <p:ph idx="1"/>
          </p:nvPr>
        </p:nvSpPr>
        <p:spPr>
          <a:xfrm>
            <a:off x="179512" y="980728"/>
            <a:ext cx="8784976" cy="5904656"/>
          </a:xfrm>
        </p:spPr>
        <p:txBody>
          <a:bodyPr>
            <a:noAutofit/>
          </a:bodyPr>
          <a:lstStyle/>
          <a:p>
            <a:pPr algn="just">
              <a:buNone/>
            </a:pPr>
            <a:r>
              <a:rPr lang="es-ES" sz="2000" dirty="0" smtClean="0"/>
              <a:t> </a:t>
            </a:r>
          </a:p>
          <a:p>
            <a:pPr lvl="0" algn="just"/>
            <a:r>
              <a:rPr lang="es-ES" sz="2000" dirty="0" smtClean="0"/>
              <a:t>El CEC-EPN ha implementado satisfactoriamente la “cultura” ISO 9001  en la organización , incluyendo esta a la Coordinación de Gestión Tecnológica, sin embargo este trabajo  de tesis ha demostrado que no es suficiente para llevar un gobierno de TI solido y formal. Por lo que es importante que la Coordinación de Gestión Tecnológica siga mejores practicas de TI,  las implemente  e incluya en su proceso, con el fin de mejorar su administración, control y rendimiento.</a:t>
            </a:r>
          </a:p>
          <a:p>
            <a:pPr algn="just">
              <a:buNone/>
            </a:pPr>
            <a:r>
              <a:rPr lang="es-ES" sz="2000" dirty="0" smtClean="0"/>
              <a:t> </a:t>
            </a:r>
          </a:p>
          <a:p>
            <a:pPr lvl="0" algn="just"/>
            <a:r>
              <a:rPr lang="es-ES" sz="2000" dirty="0" smtClean="0"/>
              <a:t>Se pudo determinar que los procesos que en mayor medida usan los servicios de la Coordinación de Gestión Tecnológica son: </a:t>
            </a:r>
            <a:r>
              <a:rPr lang="es-ES" sz="2000" i="1" dirty="0" smtClean="0"/>
              <a:t>Publicidad y Ventas</a:t>
            </a:r>
            <a:r>
              <a:rPr lang="es-ES" sz="2000" dirty="0" smtClean="0"/>
              <a:t> y </a:t>
            </a:r>
            <a:r>
              <a:rPr lang="es-ES" sz="2000" i="1" dirty="0" smtClean="0"/>
              <a:t>Prestación y Evaluación del Servicio</a:t>
            </a:r>
            <a:r>
              <a:rPr lang="es-ES" sz="2000" dirty="0" smtClean="0"/>
              <a:t>. Estos procesos abarcan algunas coordinaciones como las de Marketing, Lingüística e Intercambios de Culturales y Capacitación y Consultoría. Los servicios que se requieren son desarrollo de sistemas, adquisición y mantenimiento de infraestructura, soporte técnico a usuarios internos y sobre todo externos, etc.</a:t>
            </a:r>
          </a:p>
          <a:p>
            <a:pPr algn="just">
              <a:buNone/>
            </a:pPr>
            <a:r>
              <a:rPr lang="es-ES" sz="2000" dirty="0" smtClean="0"/>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60648"/>
            <a:ext cx="9144000" cy="1066800"/>
          </a:xfrm>
        </p:spPr>
        <p:txBody>
          <a:bodyPr>
            <a:noAutofit/>
          </a:bodyPr>
          <a:lstStyle/>
          <a:p>
            <a:pPr lvl="0"/>
            <a:r>
              <a:rPr lang="es-ES" sz="2800" b="1" dirty="0" smtClean="0"/>
              <a:t>Conclusiones:</a:t>
            </a:r>
            <a:endParaRPr lang="es-ES" sz="2800" dirty="0"/>
          </a:p>
        </p:txBody>
      </p:sp>
      <p:sp>
        <p:nvSpPr>
          <p:cNvPr id="4" name="2 Marcador de contenido"/>
          <p:cNvSpPr>
            <a:spLocks noGrp="1"/>
          </p:cNvSpPr>
          <p:nvPr>
            <p:ph idx="1"/>
          </p:nvPr>
        </p:nvSpPr>
        <p:spPr>
          <a:xfrm>
            <a:off x="179512" y="980728"/>
            <a:ext cx="8784976" cy="5904656"/>
          </a:xfrm>
        </p:spPr>
        <p:txBody>
          <a:bodyPr>
            <a:noAutofit/>
          </a:bodyPr>
          <a:lstStyle/>
          <a:p>
            <a:pPr algn="just"/>
            <a:r>
              <a:rPr lang="es-ES" sz="1900" dirty="0" smtClean="0"/>
              <a:t>Los procesos donde la Coordinación de Gestión Tecnológica brinda sus servicios de mayor criticidad son también los procesos productivos por lo que sin duda el mejoramiento y la estandarización de los procesos de TI, se verá reflejados directamente en el producto final.</a:t>
            </a:r>
          </a:p>
          <a:p>
            <a:pPr algn="just">
              <a:buNone/>
            </a:pPr>
            <a:endParaRPr lang="es-ES" sz="1900" dirty="0" smtClean="0"/>
          </a:p>
          <a:p>
            <a:pPr lvl="0" algn="just"/>
            <a:r>
              <a:rPr lang="es-ES" sz="1900" dirty="0" smtClean="0"/>
              <a:t> A través de un proceso de análisis que partió de la cadena de valor del CEC-EPN, prueba expresa de que se ajusta a sus necesidades organizacionales, y que incluyo el procesamiento de entrevistas, análisis de riesgos, métodos deductivos, entre otros; se determinó que la mayor parte de actividades o procesos críticos, se acoplan a estos 8 proceso de COBIT, que son: </a:t>
            </a:r>
          </a:p>
          <a:p>
            <a:pPr algn="just">
              <a:buNone/>
            </a:pPr>
            <a:endParaRPr lang="es-ES" sz="1900" dirty="0" smtClean="0"/>
          </a:p>
          <a:p>
            <a:pPr lvl="1" algn="just"/>
            <a:r>
              <a:rPr lang="es-ES" sz="1800" dirty="0" smtClean="0">
                <a:solidFill>
                  <a:srgbClr val="002060"/>
                </a:solidFill>
              </a:rPr>
              <a:t>DS8 Administrar la Mesa de Servicio y los Incidentes</a:t>
            </a:r>
          </a:p>
          <a:p>
            <a:pPr lvl="1" algn="just"/>
            <a:r>
              <a:rPr lang="es-ES" sz="1800" dirty="0" smtClean="0">
                <a:solidFill>
                  <a:srgbClr val="002060"/>
                </a:solidFill>
              </a:rPr>
              <a:t>AI2 Adquirir y mantener software aplicativo</a:t>
            </a:r>
          </a:p>
          <a:p>
            <a:pPr lvl="1" algn="just"/>
            <a:r>
              <a:rPr lang="es-ES" sz="1800" dirty="0" smtClean="0">
                <a:solidFill>
                  <a:srgbClr val="002060"/>
                </a:solidFill>
              </a:rPr>
              <a:t>PO1 Definir un Plan Estratégico de TI</a:t>
            </a:r>
          </a:p>
          <a:p>
            <a:pPr lvl="1" algn="just"/>
            <a:r>
              <a:rPr lang="es-ES" sz="1800" dirty="0" smtClean="0">
                <a:solidFill>
                  <a:srgbClr val="002060"/>
                </a:solidFill>
              </a:rPr>
              <a:t>AI3 Adquirir y mantener infraestructura tecnológica.</a:t>
            </a:r>
          </a:p>
          <a:p>
            <a:pPr lvl="1" algn="just"/>
            <a:r>
              <a:rPr lang="es-ES" sz="1800" dirty="0" smtClean="0">
                <a:solidFill>
                  <a:srgbClr val="002060"/>
                </a:solidFill>
              </a:rPr>
              <a:t>PO10 Administrar los proyectos de TI</a:t>
            </a:r>
          </a:p>
          <a:p>
            <a:pPr lvl="1" algn="just"/>
            <a:r>
              <a:rPr lang="es-ES" sz="1800" dirty="0" smtClean="0">
                <a:solidFill>
                  <a:srgbClr val="002060"/>
                </a:solidFill>
              </a:rPr>
              <a:t>PO9 Evaluar y Administrar los Riesgos de TI</a:t>
            </a:r>
          </a:p>
          <a:p>
            <a:pPr lvl="1" algn="just"/>
            <a:r>
              <a:rPr lang="es-ES" sz="1800" dirty="0" smtClean="0">
                <a:solidFill>
                  <a:srgbClr val="002060"/>
                </a:solidFill>
              </a:rPr>
              <a:t>AI6 Administrar Cambios</a:t>
            </a:r>
          </a:p>
          <a:p>
            <a:pPr lvl="1" algn="just"/>
            <a:r>
              <a:rPr lang="es-ES" sz="1800" dirty="0" smtClean="0">
                <a:solidFill>
                  <a:srgbClr val="002060"/>
                </a:solidFill>
              </a:rPr>
              <a:t>PO2 Definir la Arquitectura de la Información.</a:t>
            </a:r>
          </a:p>
          <a:p>
            <a:pPr algn="just">
              <a:buNone/>
            </a:pPr>
            <a:endParaRPr lang="es-ES" sz="1900" dirty="0" smtClean="0"/>
          </a:p>
          <a:p>
            <a:pPr marL="0" indent="0" algn="just">
              <a:buNone/>
            </a:pPr>
            <a:r>
              <a:rPr lang="es-ES" sz="1900" dirty="0" smtClean="0"/>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60648"/>
            <a:ext cx="9144000" cy="1066800"/>
          </a:xfrm>
        </p:spPr>
        <p:txBody>
          <a:bodyPr>
            <a:noAutofit/>
          </a:bodyPr>
          <a:lstStyle/>
          <a:p>
            <a:pPr lvl="0"/>
            <a:r>
              <a:rPr lang="es-ES" sz="2800" b="1" dirty="0" smtClean="0"/>
              <a:t>Conclusiones:</a:t>
            </a:r>
            <a:endParaRPr lang="es-ES" sz="2800" dirty="0"/>
          </a:p>
        </p:txBody>
      </p:sp>
      <p:sp>
        <p:nvSpPr>
          <p:cNvPr id="4" name="2 Marcador de contenido"/>
          <p:cNvSpPr>
            <a:spLocks noGrp="1"/>
          </p:cNvSpPr>
          <p:nvPr>
            <p:ph idx="1"/>
          </p:nvPr>
        </p:nvSpPr>
        <p:spPr>
          <a:xfrm>
            <a:off x="179512" y="1196752"/>
            <a:ext cx="8784976" cy="5904656"/>
          </a:xfrm>
        </p:spPr>
        <p:txBody>
          <a:bodyPr>
            <a:normAutofit fontScale="85000" lnSpcReduction="20000"/>
          </a:bodyPr>
          <a:lstStyle/>
          <a:p>
            <a:pPr algn="just"/>
            <a:r>
              <a:rPr lang="es-ES" dirty="0" smtClean="0"/>
              <a:t>Como se pudo observar todos los procesos de TI se ubicaron máximo en una madurez de 1, y lo que es más preocupantes es que los proceso de planeación se ubicaron en un nivel de madurez 0; basado en aquello se planteó la meta de ubicar a todos los procesos al menos en una madurez 2.</a:t>
            </a:r>
            <a:endParaRPr lang="es-ES" sz="2400" dirty="0" smtClean="0"/>
          </a:p>
          <a:p>
            <a:pPr algn="just"/>
            <a:endParaRPr lang="es-ES" dirty="0" smtClean="0"/>
          </a:p>
          <a:p>
            <a:pPr algn="just"/>
            <a:r>
              <a:rPr lang="es-ES" dirty="0" smtClean="0"/>
              <a:t>Como meta principal de este trabajo de tesis se consideró, el poder plantear al CEC-EPN, un conjunto de proyectos que le ayuden a mejorar la gobernabilidad de TI, a través del crecimiento de la madurez de sus procesos. Estos proyectos nacieron de un análisis de lo que proponían estándares como COBIT 4.1, ITIL V3 e ISO 27002 versus lo que se podía acoplar a la realidad de la institución y sobre todo a las metas planteadas en base a parámetros  lógicos de cumplimiento, que significaron plantear un escenario donde todos los 8 procesos puedan llegar a un nivel de madurez 2, según COBIT. </a:t>
            </a:r>
            <a:endParaRPr lang="es-ES" sz="2400" dirty="0" smtClean="0"/>
          </a:p>
          <a:p>
            <a:pPr marL="0" indent="0" algn="just">
              <a:buNone/>
            </a:pPr>
            <a:r>
              <a:rPr lang="es-ES"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332656"/>
            <a:ext cx="8229600" cy="1066800"/>
          </a:xfrm>
        </p:spPr>
        <p:txBody>
          <a:bodyPr/>
          <a:lstStyle/>
          <a:p>
            <a:r>
              <a:rPr lang="es-ES" dirty="0" smtClean="0"/>
              <a:t>Objetivos Específicos</a:t>
            </a:r>
            <a:endParaRPr lang="es-ES" dirty="0"/>
          </a:p>
        </p:txBody>
      </p:sp>
      <p:sp>
        <p:nvSpPr>
          <p:cNvPr id="3" name="2 Marcador de contenido"/>
          <p:cNvSpPr>
            <a:spLocks noGrp="1"/>
          </p:cNvSpPr>
          <p:nvPr>
            <p:ph idx="1"/>
          </p:nvPr>
        </p:nvSpPr>
        <p:spPr>
          <a:xfrm>
            <a:off x="457200" y="1340768"/>
            <a:ext cx="8229600" cy="5233768"/>
          </a:xfrm>
        </p:spPr>
        <p:txBody>
          <a:bodyPr>
            <a:normAutofit fontScale="85000" lnSpcReduction="20000"/>
          </a:bodyPr>
          <a:lstStyle/>
          <a:p>
            <a:pPr algn="just"/>
            <a:r>
              <a:rPr lang="es-EC" dirty="0" smtClean="0"/>
              <a:t>Definir claramente la problemática de la Coordinación de Gestión Tecnología del CEC-EPN.</a:t>
            </a:r>
          </a:p>
          <a:p>
            <a:pPr algn="just">
              <a:buNone/>
            </a:pPr>
            <a:endParaRPr lang="es-ES" dirty="0" smtClean="0"/>
          </a:p>
          <a:p>
            <a:pPr algn="just"/>
            <a:r>
              <a:rPr lang="es-EC" dirty="0" smtClean="0"/>
              <a:t>Investigar e identificar cuáles son las tareas o actividades  más críticas que maneja la Coordinación de Gestión Tecnológica del CEC-EPN.</a:t>
            </a:r>
          </a:p>
          <a:p>
            <a:pPr algn="just">
              <a:buNone/>
            </a:pPr>
            <a:endParaRPr lang="es-ES" dirty="0" smtClean="0"/>
          </a:p>
          <a:p>
            <a:pPr algn="just"/>
            <a:r>
              <a:rPr lang="es-EC" dirty="0" smtClean="0"/>
              <a:t>Definir los 8 procesos, incluidos dentro del manual de referencia COBIT, donde se encajen la mayor cantidad de actividades críticas que maneja la Coordinación de Gestión Tecnológica del CEC-EPN.</a:t>
            </a:r>
          </a:p>
          <a:p>
            <a:pPr algn="just">
              <a:buNone/>
            </a:pPr>
            <a:endParaRPr lang="es-ES" dirty="0" smtClean="0"/>
          </a:p>
          <a:p>
            <a:pPr algn="just"/>
            <a:r>
              <a:rPr lang="es-EC" dirty="0" smtClean="0"/>
              <a:t>Formular un conjunto de proyectos, basados en manuales de referencia o estándares internacionales de las TI,  que le permitan al CEC-EPN, a futuro, mejorar la gobernabilidad de las TI.</a:t>
            </a:r>
            <a:endParaRPr lang="es-E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60648"/>
            <a:ext cx="9144000" cy="1066800"/>
          </a:xfrm>
        </p:spPr>
        <p:txBody>
          <a:bodyPr>
            <a:noAutofit/>
          </a:bodyPr>
          <a:lstStyle/>
          <a:p>
            <a:pPr lvl="0"/>
            <a:r>
              <a:rPr lang="es-ES" sz="2800" b="1" dirty="0" smtClean="0"/>
              <a:t>Recomendaciones:</a:t>
            </a:r>
            <a:endParaRPr lang="es-ES" sz="2800" dirty="0"/>
          </a:p>
        </p:txBody>
      </p:sp>
      <p:sp>
        <p:nvSpPr>
          <p:cNvPr id="4" name="2 Marcador de contenido"/>
          <p:cNvSpPr>
            <a:spLocks noGrp="1"/>
          </p:cNvSpPr>
          <p:nvPr>
            <p:ph idx="1"/>
          </p:nvPr>
        </p:nvSpPr>
        <p:spPr>
          <a:xfrm>
            <a:off x="179512" y="1196752"/>
            <a:ext cx="8784976" cy="5661248"/>
          </a:xfrm>
        </p:spPr>
        <p:txBody>
          <a:bodyPr>
            <a:normAutofit fontScale="77500" lnSpcReduction="20000"/>
          </a:bodyPr>
          <a:lstStyle/>
          <a:p>
            <a:pPr lvl="0" algn="just"/>
            <a:r>
              <a:rPr lang="es-ES" dirty="0" smtClean="0"/>
              <a:t>La alta gerencia del CEC-EPN debería motivar la acogida de manuales de mejores prácticas de TI, con el fin de consolidar un área, en la que hoy por hoy esta basando su desarrollo y crecimiento, y que luego del análisis se ha visto muy poco organizada.</a:t>
            </a:r>
          </a:p>
          <a:p>
            <a:pPr algn="just">
              <a:buNone/>
            </a:pPr>
            <a:r>
              <a:rPr lang="es-ES" dirty="0" smtClean="0"/>
              <a:t> </a:t>
            </a:r>
          </a:p>
          <a:p>
            <a:pPr lvl="0" algn="just"/>
            <a:r>
              <a:rPr lang="es-ES" dirty="0" smtClean="0"/>
              <a:t>La Coordinación de Gestión Tecnológica debería implementar los proyectos planteados con la finalidad de mejor su gobernabilidad. En muchos casos no se necesita de grandes inversiones, como se puede notar en cada uno de los 8 proyectos, sino más bien una iniciativa organizacional que busque el mejoramiento y la estandarización. Los proyectos planteados tendrían una duración de 286 días(medio tiempo) con un costo total de $ 18.300. </a:t>
            </a:r>
          </a:p>
          <a:p>
            <a:pPr algn="just">
              <a:buNone/>
            </a:pPr>
            <a:r>
              <a:rPr lang="es-ES" dirty="0" smtClean="0"/>
              <a:t> </a:t>
            </a:r>
          </a:p>
          <a:p>
            <a:pPr lvl="0" algn="just"/>
            <a:r>
              <a:rPr lang="es-ES" dirty="0" smtClean="0"/>
              <a:t>La alta gerencia del CEC-EPN  y la Coordinación de Gestión Tecnológica, deberían promover activamente la difusión de procesos, con el fin de que toda la organización se involucre y entienda el verdadero valor de las iniciativas.</a:t>
            </a:r>
          </a:p>
          <a:p>
            <a:pPr algn="just">
              <a:buNone/>
            </a:pPr>
            <a:endParaRPr lang="es-E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60648"/>
            <a:ext cx="9144000" cy="1066800"/>
          </a:xfrm>
        </p:spPr>
        <p:txBody>
          <a:bodyPr>
            <a:noAutofit/>
          </a:bodyPr>
          <a:lstStyle/>
          <a:p>
            <a:pPr lvl="0"/>
            <a:r>
              <a:rPr lang="es-ES" sz="2800" b="1" dirty="0" smtClean="0"/>
              <a:t>Recomendaciones:</a:t>
            </a:r>
            <a:endParaRPr lang="es-ES" sz="2800" dirty="0"/>
          </a:p>
        </p:txBody>
      </p:sp>
      <p:sp>
        <p:nvSpPr>
          <p:cNvPr id="4" name="2 Marcador de contenido"/>
          <p:cNvSpPr>
            <a:spLocks noGrp="1"/>
          </p:cNvSpPr>
          <p:nvPr>
            <p:ph idx="1"/>
          </p:nvPr>
        </p:nvSpPr>
        <p:spPr>
          <a:xfrm>
            <a:off x="179512" y="1196752"/>
            <a:ext cx="8784976" cy="5661248"/>
          </a:xfrm>
        </p:spPr>
        <p:txBody>
          <a:bodyPr>
            <a:normAutofit fontScale="92500" lnSpcReduction="10000"/>
          </a:bodyPr>
          <a:lstStyle/>
          <a:p>
            <a:pPr lvl="0" algn="just"/>
            <a:r>
              <a:rPr lang="es-ES" dirty="0" smtClean="0"/>
              <a:t>La alta gerencia del CEC-EPN y la Coordinación de Gestión Tecnológica deberían promover la capacitación continua en temas relacionados a mejores prácticas de TI, buscando así obtener personal calificado que se un verdadero apoyo al momento de promover iniciativas de mejora.</a:t>
            </a:r>
          </a:p>
          <a:p>
            <a:pPr algn="just">
              <a:buNone/>
            </a:pPr>
            <a:endParaRPr lang="es-ES" dirty="0" smtClean="0"/>
          </a:p>
          <a:p>
            <a:pPr lvl="0" algn="just"/>
            <a:r>
              <a:rPr lang="es-ES" dirty="0" smtClean="0"/>
              <a:t>Si bien primero debería comenzarse con la mejora en los 8 procesos de COBIT donde se involucran las actividades más críticas de la Coordinación de Gestión Tecnológica, quedaría pendiente analizar todos los procesos que plantea COBIT y verificar que grado de cumplimiento le esta dando el CEC-EPN a sus mejores prácticas.</a:t>
            </a:r>
          </a:p>
          <a:p>
            <a:pPr algn="just">
              <a:buNone/>
            </a:pPr>
            <a:endParaRPr lang="es-E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179512" y="1196752"/>
            <a:ext cx="8784976" cy="5904656"/>
          </a:xfrm>
        </p:spPr>
        <p:txBody>
          <a:bodyPr>
            <a:normAutofit/>
          </a:bodyPr>
          <a:lstStyle/>
          <a:p>
            <a:pPr lvl="0" algn="ctr">
              <a:buNone/>
            </a:pPr>
            <a:r>
              <a:rPr lang="es-ES" sz="8000" dirty="0" smtClean="0"/>
              <a:t>Preguntas </a:t>
            </a:r>
          </a:p>
          <a:p>
            <a:pPr lvl="0" algn="ctr">
              <a:buNone/>
            </a:pPr>
            <a:r>
              <a:rPr lang="es-ES" sz="8000" dirty="0" smtClean="0"/>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179512" y="1196752"/>
            <a:ext cx="8784976" cy="5904656"/>
          </a:xfrm>
        </p:spPr>
        <p:txBody>
          <a:bodyPr>
            <a:normAutofit/>
          </a:bodyPr>
          <a:lstStyle/>
          <a:p>
            <a:pPr lvl="0" algn="ctr">
              <a:buNone/>
            </a:pPr>
            <a:r>
              <a:rPr lang="es-ES" sz="8000" dirty="0" smtClean="0"/>
              <a:t>GRACIAS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850032"/>
            <a:ext cx="9144000" cy="1066800"/>
          </a:xfrm>
        </p:spPr>
        <p:txBody>
          <a:bodyPr>
            <a:noAutofit/>
          </a:bodyPr>
          <a:lstStyle/>
          <a:p>
            <a:r>
              <a:rPr lang="es-ES" sz="3300" dirty="0" smtClean="0"/>
              <a:t>ANTECEDENTES: Centro de Educación Continua de la Escuela Politécnica Nacional(CEC-EPN)</a:t>
            </a:r>
            <a:endParaRPr lang="es-ES" sz="3300" dirty="0"/>
          </a:p>
        </p:txBody>
      </p:sp>
      <p:sp>
        <p:nvSpPr>
          <p:cNvPr id="3" name="2 Marcador de contenido"/>
          <p:cNvSpPr>
            <a:spLocks noGrp="1"/>
          </p:cNvSpPr>
          <p:nvPr>
            <p:ph idx="1"/>
          </p:nvPr>
        </p:nvSpPr>
        <p:spPr>
          <a:xfrm>
            <a:off x="457200" y="2276872"/>
            <a:ext cx="8507288" cy="4824536"/>
          </a:xfrm>
        </p:spPr>
        <p:txBody>
          <a:bodyPr>
            <a:normAutofit/>
          </a:bodyPr>
          <a:lstStyle/>
          <a:p>
            <a:pPr algn="just"/>
            <a:r>
              <a:rPr lang="es-ES" dirty="0" smtClean="0"/>
              <a:t>Fue creado en 1995, para capacitar en temas específicos a profesores de la Escuela Politécnica Nacional.</a:t>
            </a:r>
          </a:p>
          <a:p>
            <a:pPr algn="just">
              <a:buNone/>
            </a:pPr>
            <a:endParaRPr lang="es-ES" dirty="0" smtClean="0"/>
          </a:p>
          <a:p>
            <a:pPr algn="just"/>
            <a:r>
              <a:rPr lang="es-ES" dirty="0" smtClean="0"/>
              <a:t>Ha extendiendo sus servicios a estudiantes, empleados del sector público y privado, y la comunidad en general.</a:t>
            </a:r>
          </a:p>
          <a:p>
            <a:pPr algn="just">
              <a:buNone/>
            </a:pPr>
            <a:endParaRPr lang="es-ES" dirty="0" smtClean="0"/>
          </a:p>
          <a:p>
            <a:pPr algn="just"/>
            <a:r>
              <a:rPr lang="es-ES" dirty="0" smtClean="0"/>
              <a:t>Posee dos principales productos: cursos en temas tecnológicos y cursos de idiomas.</a:t>
            </a:r>
          </a:p>
          <a:p>
            <a:pPr algn="just"/>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204864"/>
            <a:ext cx="8507288" cy="3816424"/>
          </a:xfrm>
        </p:spPr>
        <p:txBody>
          <a:bodyPr>
            <a:normAutofit fontScale="92500" lnSpcReduction="20000"/>
          </a:bodyPr>
          <a:lstStyle/>
          <a:p>
            <a:pPr algn="just">
              <a:buNone/>
            </a:pPr>
            <a:r>
              <a:rPr lang="es-ES" dirty="0" smtClean="0"/>
              <a:t>Cursos en ámbito tecnológico:</a:t>
            </a:r>
          </a:p>
          <a:p>
            <a:pPr algn="just">
              <a:buNone/>
            </a:pPr>
            <a:endParaRPr lang="es-ES" dirty="0" smtClean="0"/>
          </a:p>
          <a:p>
            <a:r>
              <a:rPr lang="es-ES" dirty="0" smtClean="0"/>
              <a:t>Son proporcionados por la Coordinación de Capacitación y Consultoría.</a:t>
            </a:r>
          </a:p>
          <a:p>
            <a:endParaRPr lang="es-ES" dirty="0" smtClean="0"/>
          </a:p>
          <a:p>
            <a:r>
              <a:rPr lang="es-ES" dirty="0" smtClean="0"/>
              <a:t>Posee dos principales subproductos que son:</a:t>
            </a:r>
          </a:p>
          <a:p>
            <a:endParaRPr lang="es-ES" dirty="0" smtClean="0"/>
          </a:p>
          <a:p>
            <a:pPr lvl="1"/>
            <a:r>
              <a:rPr lang="es-ES" dirty="0" smtClean="0">
                <a:solidFill>
                  <a:srgbClr val="002060"/>
                </a:solidFill>
              </a:rPr>
              <a:t> Cursos abiertos: En horarios definidos y brindados al publico en general.</a:t>
            </a:r>
          </a:p>
          <a:p>
            <a:pPr lvl="1">
              <a:buNone/>
            </a:pPr>
            <a:endParaRPr lang="es-ES" dirty="0" smtClean="0">
              <a:solidFill>
                <a:srgbClr val="002060"/>
              </a:solidFill>
            </a:endParaRPr>
          </a:p>
          <a:p>
            <a:pPr lvl="1"/>
            <a:r>
              <a:rPr lang="es-ES" dirty="0" smtClean="0">
                <a:solidFill>
                  <a:srgbClr val="002060"/>
                </a:solidFill>
              </a:rPr>
              <a:t>Cursos cerrados: Necesidades específicas de empresas.</a:t>
            </a:r>
          </a:p>
          <a:p>
            <a:pPr algn="just">
              <a:buNone/>
            </a:pPr>
            <a:endParaRPr lang="es-ES" dirty="0" smtClean="0"/>
          </a:p>
          <a:p>
            <a:pPr algn="just"/>
            <a:endParaRPr lang="es-ES" dirty="0"/>
          </a:p>
        </p:txBody>
      </p:sp>
      <p:sp>
        <p:nvSpPr>
          <p:cNvPr id="5" name="1 Título"/>
          <p:cNvSpPr txBox="1">
            <a:spLocks/>
          </p:cNvSpPr>
          <p:nvPr/>
        </p:nvSpPr>
        <p:spPr>
          <a:xfrm>
            <a:off x="0" y="850032"/>
            <a:ext cx="9144000" cy="1066800"/>
          </a:xfrm>
          <a:prstGeom prst="rect">
            <a:avLst/>
          </a:prstGeom>
        </p:spPr>
        <p:txBody>
          <a:bodyPr vert="horz" anchor="ctr">
            <a:normAutofit fontScale="82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4000" b="0" i="0" u="none" strike="noStrike" kern="1200" cap="none" spc="0" normalizeH="0" baseline="0" noProof="0" dirty="0" smtClean="0">
                <a:ln>
                  <a:noFill/>
                </a:ln>
                <a:solidFill>
                  <a:schemeClr val="tx2"/>
                </a:solidFill>
                <a:effectLst/>
                <a:uLnTx/>
                <a:uFillTx/>
                <a:latin typeface="+mj-lt"/>
                <a:ea typeface="+mj-ea"/>
                <a:cs typeface="+mj-cs"/>
              </a:rPr>
              <a:t>ANTECEDENTES: Centro de Educación Continua de la Escuela Politécnica Nacional(CEC-EPN)</a:t>
            </a:r>
            <a:endParaRPr kumimoji="0" lang="es-ES" sz="4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204864"/>
            <a:ext cx="8507288" cy="3816424"/>
          </a:xfrm>
        </p:spPr>
        <p:txBody>
          <a:bodyPr>
            <a:normAutofit fontScale="85000" lnSpcReduction="20000"/>
          </a:bodyPr>
          <a:lstStyle/>
          <a:p>
            <a:pPr algn="just">
              <a:buNone/>
            </a:pPr>
            <a:r>
              <a:rPr lang="es-ES" dirty="0" smtClean="0"/>
              <a:t>Cursos de idiomas:</a:t>
            </a:r>
          </a:p>
          <a:p>
            <a:pPr algn="just">
              <a:buNone/>
            </a:pPr>
            <a:endParaRPr lang="es-ES" dirty="0" smtClean="0"/>
          </a:p>
          <a:p>
            <a:r>
              <a:rPr lang="es-ES" dirty="0" smtClean="0"/>
              <a:t>Son proporcionados por la Coordinación de Lingüística e Intercambios Culturales.</a:t>
            </a:r>
          </a:p>
          <a:p>
            <a:endParaRPr lang="es-ES" dirty="0" smtClean="0"/>
          </a:p>
          <a:p>
            <a:pPr lvl="0"/>
            <a:r>
              <a:rPr lang="es-ES" dirty="0" smtClean="0"/>
              <a:t>Se ofrece los siguientes idiomas: Inglés, Mandarín, Alemán y Francés. </a:t>
            </a:r>
          </a:p>
          <a:p>
            <a:pPr lvl="0"/>
            <a:endParaRPr lang="es-ES" dirty="0" smtClean="0"/>
          </a:p>
          <a:p>
            <a:r>
              <a:rPr lang="es-ES" dirty="0" smtClean="0"/>
              <a:t>Su producto principal son los cursos de Inglés repartidos en 12 niveles, con una duración de 80 horas en ciclos bimestrales.</a:t>
            </a:r>
          </a:p>
          <a:p>
            <a:endParaRPr lang="es-ES" dirty="0" smtClean="0"/>
          </a:p>
          <a:p>
            <a:pPr algn="just">
              <a:buNone/>
            </a:pPr>
            <a:endParaRPr lang="es-ES" dirty="0" smtClean="0"/>
          </a:p>
          <a:p>
            <a:pPr algn="just"/>
            <a:endParaRPr lang="es-ES" dirty="0"/>
          </a:p>
        </p:txBody>
      </p:sp>
      <p:sp>
        <p:nvSpPr>
          <p:cNvPr id="5" name="1 Título"/>
          <p:cNvSpPr>
            <a:spLocks noGrp="1"/>
          </p:cNvSpPr>
          <p:nvPr>
            <p:ph type="title"/>
          </p:nvPr>
        </p:nvSpPr>
        <p:spPr>
          <a:xfrm>
            <a:off x="0" y="850032"/>
            <a:ext cx="9144000" cy="1066800"/>
          </a:xfrm>
        </p:spPr>
        <p:txBody>
          <a:bodyPr>
            <a:noAutofit/>
          </a:bodyPr>
          <a:lstStyle/>
          <a:p>
            <a:r>
              <a:rPr lang="es-ES" sz="3300" dirty="0" smtClean="0"/>
              <a:t>ANTECEDENTES: Centro de Educación Continua de la Escuela Politécnica Nacional(CEC-EPN)</a:t>
            </a:r>
            <a:endParaRPr lang="es-ES" sz="33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276872"/>
            <a:ext cx="8507288" cy="504056"/>
          </a:xfrm>
        </p:spPr>
        <p:txBody>
          <a:bodyPr>
            <a:normAutofit lnSpcReduction="10000"/>
          </a:bodyPr>
          <a:lstStyle/>
          <a:p>
            <a:pPr algn="just">
              <a:buNone/>
            </a:pPr>
            <a:r>
              <a:rPr lang="es-ES" dirty="0" smtClean="0"/>
              <a:t>Diagrama Organizacional</a:t>
            </a:r>
          </a:p>
          <a:p>
            <a:pPr algn="just">
              <a:buNone/>
            </a:pPr>
            <a:endParaRPr lang="es-ES" dirty="0" smtClean="0"/>
          </a:p>
          <a:p>
            <a:pPr algn="just"/>
            <a:endParaRPr lang="es-ES" dirty="0"/>
          </a:p>
        </p:txBody>
      </p:sp>
      <p:pic>
        <p:nvPicPr>
          <p:cNvPr id="4" name="3 Imagen" descr="D:\InformacionPersonal\maestria\Dibujo.JPG"/>
          <p:cNvPicPr/>
          <p:nvPr/>
        </p:nvPicPr>
        <p:blipFill>
          <a:blip r:embed="rId2" cstate="print"/>
          <a:srcRect b="55990"/>
          <a:stretch>
            <a:fillRect/>
          </a:stretch>
        </p:blipFill>
        <p:spPr bwMode="auto">
          <a:xfrm>
            <a:off x="395536" y="3056185"/>
            <a:ext cx="8496944" cy="2893095"/>
          </a:xfrm>
          <a:prstGeom prst="rect">
            <a:avLst/>
          </a:prstGeom>
          <a:noFill/>
          <a:ln w="9525">
            <a:noFill/>
            <a:miter lim="800000"/>
            <a:headEnd/>
            <a:tailEnd/>
          </a:ln>
        </p:spPr>
      </p:pic>
      <p:sp>
        <p:nvSpPr>
          <p:cNvPr id="6" name="1 Título"/>
          <p:cNvSpPr>
            <a:spLocks noGrp="1"/>
          </p:cNvSpPr>
          <p:nvPr>
            <p:ph type="title"/>
          </p:nvPr>
        </p:nvSpPr>
        <p:spPr>
          <a:xfrm>
            <a:off x="0" y="850032"/>
            <a:ext cx="9144000" cy="1066800"/>
          </a:xfrm>
        </p:spPr>
        <p:txBody>
          <a:bodyPr>
            <a:noAutofit/>
          </a:bodyPr>
          <a:lstStyle/>
          <a:p>
            <a:r>
              <a:rPr lang="es-ES" sz="3300" dirty="0" smtClean="0"/>
              <a:t>ANTECEDENTES: Centro de Educación Continua de la Escuela Politécnica Nacional(CEC-EPN)</a:t>
            </a:r>
            <a:endParaRPr lang="es-ES" sz="33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988840"/>
            <a:ext cx="8507288" cy="504056"/>
          </a:xfrm>
        </p:spPr>
        <p:txBody>
          <a:bodyPr>
            <a:normAutofit lnSpcReduction="10000"/>
          </a:bodyPr>
          <a:lstStyle/>
          <a:p>
            <a:pPr algn="just">
              <a:buNone/>
            </a:pPr>
            <a:endParaRPr lang="es-ES" dirty="0" smtClean="0"/>
          </a:p>
          <a:p>
            <a:pPr algn="just"/>
            <a:endParaRPr lang="es-ES" dirty="0"/>
          </a:p>
        </p:txBody>
      </p:sp>
      <p:sp>
        <p:nvSpPr>
          <p:cNvPr id="6" name="1 Título"/>
          <p:cNvSpPr>
            <a:spLocks noGrp="1"/>
          </p:cNvSpPr>
          <p:nvPr>
            <p:ph type="title"/>
          </p:nvPr>
        </p:nvSpPr>
        <p:spPr>
          <a:xfrm>
            <a:off x="0" y="620688"/>
            <a:ext cx="9144000" cy="1066800"/>
          </a:xfrm>
        </p:spPr>
        <p:txBody>
          <a:bodyPr>
            <a:noAutofit/>
          </a:bodyPr>
          <a:lstStyle/>
          <a:p>
            <a:r>
              <a:rPr lang="es-ES" sz="3300" dirty="0" smtClean="0"/>
              <a:t>ANTECEDENTES: Centro de Educación Continua de la Escuela Politécnica Nacional(CEC-EPN)</a:t>
            </a:r>
            <a:endParaRPr lang="es-ES" sz="3300" dirty="0"/>
          </a:p>
        </p:txBody>
      </p:sp>
      <p:grpSp>
        <p:nvGrpSpPr>
          <p:cNvPr id="5" name="24 Grupo"/>
          <p:cNvGrpSpPr/>
          <p:nvPr/>
        </p:nvGrpSpPr>
        <p:grpSpPr>
          <a:xfrm>
            <a:off x="251520" y="1988841"/>
            <a:ext cx="8640959" cy="4869160"/>
            <a:chOff x="571472" y="357166"/>
            <a:chExt cx="7643866" cy="5786478"/>
          </a:xfrm>
        </p:grpSpPr>
        <p:grpSp>
          <p:nvGrpSpPr>
            <p:cNvPr id="7" name="22 Grupo"/>
            <p:cNvGrpSpPr/>
            <p:nvPr/>
          </p:nvGrpSpPr>
          <p:grpSpPr>
            <a:xfrm>
              <a:off x="571472" y="1559470"/>
              <a:ext cx="7643866" cy="1869530"/>
              <a:chOff x="571472" y="1357298"/>
              <a:chExt cx="7643866" cy="1869530"/>
            </a:xfrm>
          </p:grpSpPr>
          <p:sp>
            <p:nvSpPr>
              <p:cNvPr id="20" name="3 CuadroTexto"/>
              <p:cNvSpPr txBox="1"/>
              <p:nvPr/>
            </p:nvSpPr>
            <p:spPr>
              <a:xfrm>
                <a:off x="571472" y="2357430"/>
                <a:ext cx="7643866" cy="369332"/>
              </a:xfrm>
              <a:prstGeom prst="rect">
                <a:avLst/>
              </a:prstGeom>
              <a:noFill/>
              <a:ln>
                <a:solidFill>
                  <a:schemeClr val="accent1">
                    <a:lumMod val="75000"/>
                  </a:schemeClr>
                </a:solidFill>
              </a:ln>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dirty="0" smtClean="0"/>
                  <a:t>Gestión del Recurso Humano</a:t>
                </a:r>
                <a:endParaRPr lang="es-ES" dirty="0"/>
              </a:p>
            </p:txBody>
          </p:sp>
          <p:sp>
            <p:nvSpPr>
              <p:cNvPr id="21" name="5 CuadroTexto"/>
              <p:cNvSpPr txBox="1"/>
              <p:nvPr/>
            </p:nvSpPr>
            <p:spPr>
              <a:xfrm>
                <a:off x="571472" y="1357298"/>
                <a:ext cx="7643866" cy="369332"/>
              </a:xfrm>
              <a:prstGeom prst="rect">
                <a:avLst/>
              </a:prstGeom>
              <a:ln>
                <a:solidFill>
                  <a:schemeClr val="accent1">
                    <a:lumMod val="7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s-E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s-ES" dirty="0" smtClean="0"/>
                  <a:t>Gestión Administrativa Financiera </a:t>
                </a:r>
                <a:endParaRPr lang="es-ES" dirty="0"/>
              </a:p>
            </p:txBody>
          </p:sp>
          <p:sp>
            <p:nvSpPr>
              <p:cNvPr id="22" name="7 CuadroTexto"/>
              <p:cNvSpPr txBox="1"/>
              <p:nvPr/>
            </p:nvSpPr>
            <p:spPr>
              <a:xfrm>
                <a:off x="571472" y="1857364"/>
                <a:ext cx="7643866" cy="369332"/>
              </a:xfrm>
              <a:prstGeom prst="rect">
                <a:avLst/>
              </a:prstGeom>
              <a:noFill/>
              <a:ln>
                <a:solidFill>
                  <a:schemeClr val="accent1">
                    <a:lumMod val="75000"/>
                  </a:schemeClr>
                </a:solidFill>
              </a:ln>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dirty="0" smtClean="0"/>
                  <a:t>Desarrollo Tecnológico</a:t>
                </a:r>
                <a:endParaRPr lang="es-ES" dirty="0"/>
              </a:p>
            </p:txBody>
          </p:sp>
          <p:sp>
            <p:nvSpPr>
              <p:cNvPr id="23" name="8 CuadroTexto"/>
              <p:cNvSpPr txBox="1"/>
              <p:nvPr/>
            </p:nvSpPr>
            <p:spPr>
              <a:xfrm>
                <a:off x="571472" y="2857496"/>
                <a:ext cx="7643866" cy="369332"/>
              </a:xfrm>
              <a:prstGeom prst="rect">
                <a:avLst/>
              </a:prstGeom>
              <a:noFill/>
              <a:ln>
                <a:solidFill>
                  <a:schemeClr val="accent1">
                    <a:lumMod val="75000"/>
                  </a:schemeClr>
                </a:solidFill>
              </a:ln>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dirty="0" smtClean="0"/>
                  <a:t>Sistema de Gestión de la Calidad</a:t>
                </a:r>
                <a:endParaRPr lang="es-ES" dirty="0"/>
              </a:p>
            </p:txBody>
          </p:sp>
        </p:grpSp>
        <p:grpSp>
          <p:nvGrpSpPr>
            <p:cNvPr id="8" name="19 Grupo"/>
            <p:cNvGrpSpPr/>
            <p:nvPr/>
          </p:nvGrpSpPr>
          <p:grpSpPr>
            <a:xfrm>
              <a:off x="571472" y="4500570"/>
              <a:ext cx="7643866" cy="1643074"/>
              <a:chOff x="142844" y="4214818"/>
              <a:chExt cx="7643866" cy="1428760"/>
            </a:xfrm>
          </p:grpSpPr>
          <p:sp>
            <p:nvSpPr>
              <p:cNvPr id="12" name="18 Cheurón"/>
              <p:cNvSpPr/>
              <p:nvPr/>
            </p:nvSpPr>
            <p:spPr>
              <a:xfrm flipV="1">
                <a:off x="5500710" y="4214818"/>
                <a:ext cx="2286000" cy="1285884"/>
              </a:xfrm>
              <a:prstGeom prst="chevron">
                <a:avLst/>
              </a:prstGeom>
            </p:spPr>
            <p:style>
              <a:lnRef idx="2">
                <a:schemeClr val="accent6"/>
              </a:lnRef>
              <a:fillRef idx="1">
                <a:schemeClr val="lt1"/>
              </a:fillRef>
              <a:effectRef idx="0">
                <a:schemeClr val="accent6"/>
              </a:effectRef>
              <a:fontRef idx="minor">
                <a:schemeClr val="dk1"/>
              </a:fontRef>
            </p:style>
            <p:txBody>
              <a:bodyPr rtlCol="0" anchor="ctr"/>
              <a:lstStyle>
                <a:defPPr>
                  <a:defRPr lang="es-E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s-ES" dirty="0">
                  <a:solidFill>
                    <a:schemeClr val="tx1"/>
                  </a:solidFill>
                </a:endParaRPr>
              </a:p>
            </p:txBody>
          </p:sp>
          <p:sp>
            <p:nvSpPr>
              <p:cNvPr id="13" name="11 Cheurón"/>
              <p:cNvSpPr/>
              <p:nvPr/>
            </p:nvSpPr>
            <p:spPr>
              <a:xfrm>
                <a:off x="142844" y="4214818"/>
                <a:ext cx="2286016" cy="1285884"/>
              </a:xfrm>
              <a:prstGeom prst="chevron">
                <a:avLst/>
              </a:prstGeom>
            </p:spPr>
            <p:style>
              <a:lnRef idx="2">
                <a:schemeClr val="accent6"/>
              </a:lnRef>
              <a:fillRef idx="1">
                <a:schemeClr val="lt1"/>
              </a:fillRef>
              <a:effectRef idx="0">
                <a:schemeClr val="accent6"/>
              </a:effectRef>
              <a:fontRef idx="minor">
                <a:schemeClr val="dk1"/>
              </a:fontRef>
            </p:style>
            <p:txBody>
              <a:bodyPr rtlCol="0" anchor="ctr"/>
              <a:lstStyle>
                <a:defPPr>
                  <a:defRPr lang="es-E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s-ES" dirty="0"/>
              </a:p>
            </p:txBody>
          </p:sp>
          <p:sp>
            <p:nvSpPr>
              <p:cNvPr id="14" name="10 CuadroTexto"/>
              <p:cNvSpPr txBox="1"/>
              <p:nvPr/>
            </p:nvSpPr>
            <p:spPr>
              <a:xfrm>
                <a:off x="714348" y="4572008"/>
                <a:ext cx="1428760" cy="646331"/>
              </a:xfrm>
              <a:custGeom>
                <a:avLst/>
                <a:gdLst>
                  <a:gd name="connsiteX0" fmla="*/ 0 w 1428760"/>
                  <a:gd name="connsiteY0" fmla="*/ 0 h 646331"/>
                  <a:gd name="connsiteX1" fmla="*/ 1428760 w 1428760"/>
                  <a:gd name="connsiteY1" fmla="*/ 0 h 646331"/>
                  <a:gd name="connsiteX2" fmla="*/ 1428760 w 1428760"/>
                  <a:gd name="connsiteY2" fmla="*/ 646331 h 646331"/>
                  <a:gd name="connsiteX3" fmla="*/ 0 w 1428760"/>
                  <a:gd name="connsiteY3" fmla="*/ 646331 h 646331"/>
                  <a:gd name="connsiteX4" fmla="*/ 0 w 1428760"/>
                  <a:gd name="connsiteY4" fmla="*/ 0 h 6463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8760" h="646331">
                    <a:moveTo>
                      <a:pt x="0" y="0"/>
                    </a:moveTo>
                    <a:lnTo>
                      <a:pt x="1428760" y="0"/>
                    </a:lnTo>
                    <a:lnTo>
                      <a:pt x="1428760" y="646331"/>
                    </a:lnTo>
                    <a:lnTo>
                      <a:pt x="0" y="646331"/>
                    </a:lnTo>
                    <a:lnTo>
                      <a:pt x="0" y="0"/>
                    </a:lnTo>
                    <a:close/>
                  </a:path>
                </a:pathLst>
              </a:cu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dirty="0" smtClean="0"/>
                  <a:t>Investigación de Mercado</a:t>
                </a:r>
                <a:endParaRPr lang="es-ES" dirty="0"/>
              </a:p>
            </p:txBody>
          </p:sp>
          <p:sp>
            <p:nvSpPr>
              <p:cNvPr id="15" name="12 Cheurón"/>
              <p:cNvSpPr/>
              <p:nvPr/>
            </p:nvSpPr>
            <p:spPr>
              <a:xfrm>
                <a:off x="1928794" y="4214818"/>
                <a:ext cx="2286016" cy="1285884"/>
              </a:xfrm>
              <a:prstGeom prst="chevron">
                <a:avLst/>
              </a:prstGeom>
            </p:spPr>
            <p:style>
              <a:lnRef idx="2">
                <a:schemeClr val="accent6"/>
              </a:lnRef>
              <a:fillRef idx="1">
                <a:schemeClr val="lt1"/>
              </a:fillRef>
              <a:effectRef idx="0">
                <a:schemeClr val="accent6"/>
              </a:effectRef>
              <a:fontRef idx="minor">
                <a:schemeClr val="dk1"/>
              </a:fontRef>
            </p:style>
            <p:txBody>
              <a:bodyPr rtlCol="0" anchor="ctr"/>
              <a:lstStyle>
                <a:defPPr>
                  <a:defRPr lang="es-E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s-ES" dirty="0"/>
              </a:p>
            </p:txBody>
          </p:sp>
          <p:sp>
            <p:nvSpPr>
              <p:cNvPr id="16" name="13 CuadroTexto"/>
              <p:cNvSpPr txBox="1"/>
              <p:nvPr/>
            </p:nvSpPr>
            <p:spPr>
              <a:xfrm>
                <a:off x="2643174" y="4500570"/>
                <a:ext cx="1214446" cy="923330"/>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dirty="0" smtClean="0"/>
                  <a:t>Diseño</a:t>
                </a:r>
              </a:p>
              <a:p>
                <a:r>
                  <a:rPr lang="es-ES" dirty="0" smtClean="0"/>
                  <a:t>Desarrollo</a:t>
                </a:r>
              </a:p>
              <a:p>
                <a:endParaRPr lang="es-ES" dirty="0"/>
              </a:p>
            </p:txBody>
          </p:sp>
          <p:sp>
            <p:nvSpPr>
              <p:cNvPr id="17" name="14 Cheurón"/>
              <p:cNvSpPr/>
              <p:nvPr/>
            </p:nvSpPr>
            <p:spPr>
              <a:xfrm>
                <a:off x="3714744" y="4214818"/>
                <a:ext cx="2286016" cy="1285884"/>
              </a:xfrm>
              <a:prstGeom prst="chevron">
                <a:avLst/>
              </a:prstGeom>
            </p:spPr>
            <p:style>
              <a:lnRef idx="2">
                <a:schemeClr val="accent6"/>
              </a:lnRef>
              <a:fillRef idx="1">
                <a:schemeClr val="lt1"/>
              </a:fillRef>
              <a:effectRef idx="0">
                <a:schemeClr val="accent6"/>
              </a:effectRef>
              <a:fontRef idx="minor">
                <a:schemeClr val="dk1"/>
              </a:fontRef>
            </p:style>
            <p:txBody>
              <a:bodyPr rtlCol="0" anchor="ctr"/>
              <a:lstStyle>
                <a:defPPr>
                  <a:defRPr lang="es-E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s-ES" dirty="0"/>
              </a:p>
            </p:txBody>
          </p:sp>
          <p:sp>
            <p:nvSpPr>
              <p:cNvPr id="18" name="15 CuadroTexto"/>
              <p:cNvSpPr txBox="1"/>
              <p:nvPr/>
            </p:nvSpPr>
            <p:spPr>
              <a:xfrm>
                <a:off x="4357686" y="4572008"/>
                <a:ext cx="1214446"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dirty="0" smtClean="0"/>
                  <a:t>Publicidad y Ventas</a:t>
                </a:r>
                <a:endParaRPr lang="es-ES" dirty="0"/>
              </a:p>
            </p:txBody>
          </p:sp>
          <p:sp>
            <p:nvSpPr>
              <p:cNvPr id="19" name="17 CuadroTexto"/>
              <p:cNvSpPr txBox="1"/>
              <p:nvPr/>
            </p:nvSpPr>
            <p:spPr>
              <a:xfrm>
                <a:off x="6143636" y="4443249"/>
                <a:ext cx="1357322" cy="1200329"/>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dirty="0" smtClean="0">
                    <a:solidFill>
                      <a:schemeClr val="tx1"/>
                    </a:solidFill>
                  </a:rPr>
                  <a:t>Prestación     y Evaluación del Servicio</a:t>
                </a:r>
              </a:p>
              <a:p>
                <a:endParaRPr lang="es-ES" dirty="0"/>
              </a:p>
            </p:txBody>
          </p:sp>
        </p:grpSp>
        <p:sp>
          <p:nvSpPr>
            <p:cNvPr id="9" name="20 CuadroTexto"/>
            <p:cNvSpPr txBox="1"/>
            <p:nvPr/>
          </p:nvSpPr>
          <p:spPr>
            <a:xfrm>
              <a:off x="3143240" y="957188"/>
              <a:ext cx="2642134" cy="400110"/>
            </a:xfrm>
            <a:prstGeom prst="rect">
              <a:avLst/>
            </a:prstGeom>
            <a:noFill/>
          </p:spPr>
          <p:txBody>
            <a:bodyPr wrap="non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000" b="1" dirty="0" smtClean="0"/>
                <a:t>Actividades de Soporte</a:t>
              </a:r>
              <a:endParaRPr lang="es-ES" sz="2000" b="1" dirty="0"/>
            </a:p>
          </p:txBody>
        </p:sp>
        <p:sp>
          <p:nvSpPr>
            <p:cNvPr id="10" name="21 CuadroTexto"/>
            <p:cNvSpPr txBox="1"/>
            <p:nvPr/>
          </p:nvSpPr>
          <p:spPr>
            <a:xfrm>
              <a:off x="3154474" y="3814708"/>
              <a:ext cx="2632452" cy="400110"/>
            </a:xfrm>
            <a:prstGeom prst="rect">
              <a:avLst/>
            </a:prstGeom>
            <a:noFill/>
          </p:spPr>
          <p:txBody>
            <a:bodyPr wrap="non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sz="2000" b="1" dirty="0" smtClean="0"/>
                <a:t>Actividades Principales</a:t>
              </a:r>
              <a:endParaRPr lang="es-ES" sz="2000" b="1" dirty="0"/>
            </a:p>
          </p:txBody>
        </p:sp>
        <p:sp>
          <p:nvSpPr>
            <p:cNvPr id="11" name="23 CuadroTexto"/>
            <p:cNvSpPr txBox="1"/>
            <p:nvPr/>
          </p:nvSpPr>
          <p:spPr>
            <a:xfrm>
              <a:off x="2143108" y="357166"/>
              <a:ext cx="4429156" cy="400110"/>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ES" sz="2000" b="1" dirty="0" smtClean="0">
                  <a:solidFill>
                    <a:schemeClr val="tx2">
                      <a:lumMod val="60000"/>
                      <a:lumOff val="40000"/>
                    </a:schemeClr>
                  </a:solidFill>
                </a:rPr>
                <a:t>CADENA DE VALOR CEC-EPN</a:t>
              </a:r>
              <a:endParaRPr lang="es-ES" sz="2000" b="1" dirty="0">
                <a:solidFill>
                  <a:schemeClr val="tx2">
                    <a:lumMod val="60000"/>
                    <a:lumOff val="40000"/>
                  </a:schemeClr>
                </a:solidFill>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988840"/>
            <a:ext cx="8507288" cy="504056"/>
          </a:xfrm>
        </p:spPr>
        <p:txBody>
          <a:bodyPr>
            <a:normAutofit lnSpcReduction="10000"/>
          </a:bodyPr>
          <a:lstStyle/>
          <a:p>
            <a:pPr algn="just">
              <a:buNone/>
            </a:pPr>
            <a:endParaRPr lang="es-ES" dirty="0" smtClean="0"/>
          </a:p>
          <a:p>
            <a:pPr algn="just"/>
            <a:endParaRPr lang="es-ES" dirty="0"/>
          </a:p>
        </p:txBody>
      </p:sp>
      <p:sp>
        <p:nvSpPr>
          <p:cNvPr id="6" name="1 Título"/>
          <p:cNvSpPr>
            <a:spLocks noGrp="1"/>
          </p:cNvSpPr>
          <p:nvPr>
            <p:ph type="title"/>
          </p:nvPr>
        </p:nvSpPr>
        <p:spPr>
          <a:xfrm>
            <a:off x="0" y="620688"/>
            <a:ext cx="9144000" cy="1066800"/>
          </a:xfrm>
        </p:spPr>
        <p:txBody>
          <a:bodyPr>
            <a:noAutofit/>
          </a:bodyPr>
          <a:lstStyle/>
          <a:p>
            <a:r>
              <a:rPr lang="es-ES" sz="3300" dirty="0" smtClean="0"/>
              <a:t>ANTECEDENTES: Descripción del problema</a:t>
            </a:r>
            <a:endParaRPr lang="es-ES" sz="3300" dirty="0"/>
          </a:p>
        </p:txBody>
      </p:sp>
      <p:sp>
        <p:nvSpPr>
          <p:cNvPr id="24" name="2 Marcador de contenido"/>
          <p:cNvSpPr txBox="1">
            <a:spLocks/>
          </p:cNvSpPr>
          <p:nvPr/>
        </p:nvSpPr>
        <p:spPr>
          <a:xfrm>
            <a:off x="395536" y="1556792"/>
            <a:ext cx="8507288" cy="5013176"/>
          </a:xfrm>
          <a:prstGeom prst="rect">
            <a:avLst/>
          </a:prstGeom>
        </p:spPr>
        <p:txBody>
          <a:bodyPr vert="horz">
            <a:normAutofit fontScale="92500" lnSpcReduction="10000"/>
          </a:bodyPr>
          <a:lstStyle/>
          <a:p>
            <a:pPr marL="365760" indent="-256032">
              <a:spcBef>
                <a:spcPts val="300"/>
              </a:spcBef>
              <a:buClr>
                <a:schemeClr val="accent3"/>
              </a:buClr>
              <a:buFont typeface="Arial" pitchFamily="34" charset="0"/>
              <a:buChar char="•"/>
            </a:pPr>
            <a:r>
              <a:rPr lang="es-ES" sz="2400" dirty="0" smtClean="0"/>
              <a:t>Actualmente la Coordinación de Gestión Tecnológica del CEC-EPN, funciona en cierta forma de manera empírica,  es decir no maneja ningún estándar o sigue algún tipo de manual de mejores prácticas de TI</a:t>
            </a:r>
            <a:r>
              <a:rPr lang="es-ES" sz="3200" dirty="0" smtClean="0"/>
              <a:t>.</a:t>
            </a:r>
          </a:p>
          <a:p>
            <a:pPr marL="365760" indent="-256032">
              <a:spcBef>
                <a:spcPts val="300"/>
              </a:spcBef>
              <a:buClr>
                <a:schemeClr val="accent3"/>
              </a:buClr>
            </a:pPr>
            <a:endParaRPr kumimoji="0" lang="es-ES" sz="2800" b="0" i="0" u="none" strike="noStrike" kern="1200" cap="none" spc="0" normalizeH="0" baseline="0" noProof="0" dirty="0" smtClean="0">
              <a:ln>
                <a:noFill/>
              </a:ln>
              <a:solidFill>
                <a:schemeClr val="tx1"/>
              </a:solidFill>
              <a:effectLst/>
              <a:uLnTx/>
              <a:uFillTx/>
              <a:latin typeface="+mn-lt"/>
              <a:ea typeface="+mn-ea"/>
              <a:cs typeface="+mn-cs"/>
            </a:endParaRPr>
          </a:p>
          <a:p>
            <a:pPr marL="365760" lvl="0" indent="-256032" algn="just">
              <a:spcBef>
                <a:spcPts val="300"/>
              </a:spcBef>
              <a:buClr>
                <a:schemeClr val="accent3"/>
              </a:buClr>
              <a:buFont typeface="Georgia"/>
              <a:buChar char="•"/>
            </a:pPr>
            <a:r>
              <a:rPr lang="es-ES" sz="2400" dirty="0" smtClean="0"/>
              <a:t>La falta de formalización como se puede suponer causa incertidumbre, aumenta el riesgo, genera desorden y problemas en la administración, de dicha área.</a:t>
            </a:r>
          </a:p>
          <a:p>
            <a:pPr marL="365760" lvl="0" indent="-256032" algn="just">
              <a:spcBef>
                <a:spcPts val="300"/>
              </a:spcBef>
              <a:buClr>
                <a:schemeClr val="accent3"/>
              </a:buClr>
              <a:buFont typeface="Georgia"/>
              <a:buChar char="•"/>
            </a:pPr>
            <a:endParaRPr lang="es-ES" sz="2400" dirty="0" smtClean="0"/>
          </a:p>
          <a:p>
            <a:pPr marL="365760" indent="-256032" algn="just">
              <a:spcBef>
                <a:spcPts val="300"/>
              </a:spcBef>
              <a:buClr>
                <a:schemeClr val="accent3"/>
              </a:buClr>
              <a:buFont typeface="Georgia"/>
              <a:buChar char="•"/>
            </a:pPr>
            <a:r>
              <a:rPr lang="es-ES" sz="2400" dirty="0" smtClean="0"/>
              <a:t>La solución en este caso no es cuestión de implementar correcciones puntuales, sino mas bien una acción correctiva integral que permita instaurar un verdadero gobierno de TI que soporte las metas del negocio, optimice la inversión del CEC-EPN en TI, y administre de forma adecuada los riesgos y oportunidades asociados a las TI.</a:t>
            </a:r>
          </a:p>
          <a:p>
            <a:pPr marL="365760" lvl="0" indent="-256032" algn="just">
              <a:spcBef>
                <a:spcPts val="300"/>
              </a:spcBef>
              <a:buClr>
                <a:schemeClr val="accent3"/>
              </a:buClr>
              <a:buFont typeface="Georgia"/>
              <a:buChar char="•"/>
            </a:pPr>
            <a:endParaRPr lang="es-ES" sz="2400" dirty="0" smtClean="0"/>
          </a:p>
          <a:p>
            <a:pPr marL="365760" lvl="0" indent="-256032" algn="just">
              <a:spcBef>
                <a:spcPts val="300"/>
              </a:spcBef>
              <a:buClr>
                <a:schemeClr val="accent3"/>
              </a:buClr>
              <a:buFont typeface="Georgia"/>
              <a:buChar char="•"/>
            </a:pPr>
            <a:endParaRPr lang="es-ES" sz="2400" dirty="0" smtClean="0"/>
          </a:p>
          <a:p>
            <a:pPr marL="365760" marR="0" lvl="0" indent="-256032" algn="just"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s-ES" sz="28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just"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s-E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1168</TotalTime>
  <Words>2594</Words>
  <Application>Microsoft Office PowerPoint</Application>
  <PresentationFormat>Presentación en pantalla (4:3)</PresentationFormat>
  <Paragraphs>247</Paragraphs>
  <Slides>33</Slides>
  <Notes>0</Notes>
  <HiddenSlides>0</HiddenSlides>
  <MMClips>0</MMClips>
  <ScaleCrop>false</ScaleCrop>
  <HeadingPairs>
    <vt:vector size="4" baseType="variant">
      <vt:variant>
        <vt:lpstr>Tema</vt:lpstr>
      </vt:variant>
      <vt:variant>
        <vt:i4>1</vt:i4>
      </vt:variant>
      <vt:variant>
        <vt:lpstr>Títulos de diapositiva</vt:lpstr>
      </vt:variant>
      <vt:variant>
        <vt:i4>33</vt:i4>
      </vt:variant>
    </vt:vector>
  </HeadingPairs>
  <TitlesOfParts>
    <vt:vector size="34" baseType="lpstr">
      <vt:lpstr>Urbano</vt:lpstr>
      <vt:lpstr>“Análisis de situación inicial y planteamiento de proyectos con el fin de mejorar la gobernabilidad de las TI en el CEC-EPN, basándose para ello en los principales manuales de mejores prácticas para las TI” </vt:lpstr>
      <vt:lpstr>Objetivo General:</vt:lpstr>
      <vt:lpstr>Objetivos Específicos</vt:lpstr>
      <vt:lpstr>ANTECEDENTES: Centro de Educación Continua de la Escuela Politécnica Nacional(CEC-EPN)</vt:lpstr>
      <vt:lpstr>Diapositiva 5</vt:lpstr>
      <vt:lpstr>ANTECEDENTES: Centro de Educación Continua de la Escuela Politécnica Nacional(CEC-EPN)</vt:lpstr>
      <vt:lpstr>ANTECEDENTES: Centro de Educación Continua de la Escuela Politécnica Nacional(CEC-EPN)</vt:lpstr>
      <vt:lpstr>ANTECEDENTES: Centro de Educación Continua de la Escuela Politécnica Nacional(CEC-EPN)</vt:lpstr>
      <vt:lpstr>ANTECEDENTES: Descripción del problema</vt:lpstr>
      <vt:lpstr>ANTECEDENTES: Justificación de la Tesis</vt:lpstr>
      <vt:lpstr>ANTECEDENTES: Justificación de la Tesis</vt:lpstr>
      <vt:lpstr>ANALISIS SITUACIONAL: Análisis de actividades /procesos organizacionales críticos</vt:lpstr>
      <vt:lpstr>ANALISIS SITUACIONAL: Análisis de actividades /procesos organizacionales críticos</vt:lpstr>
      <vt:lpstr>ANALISIS SITUACIONAL: Selección de Procesos de COBIT</vt:lpstr>
      <vt:lpstr>ANALISIS SITUACIONAL: Selección de Procesos de COBIT</vt:lpstr>
      <vt:lpstr>ANALISIS SITUACIONAL: Selección de Procesos de COBIT</vt:lpstr>
      <vt:lpstr>ANALISIS SITUACIONAL: Selección de Procesos de COBIT</vt:lpstr>
      <vt:lpstr>ANALISIS SITUACIONAL: Cumplimiento según COBIT</vt:lpstr>
      <vt:lpstr>ANALISIS SITUACIONAL: Cumplimiento según COBIT</vt:lpstr>
      <vt:lpstr>PROPUESTAS PARA LA MEJORA  DE LA GOBERNABILIDAD DE TI: Metas</vt:lpstr>
      <vt:lpstr>PROPUESTAS PARA LA MEJORA  DE LA GOBERNABILIDAD DE TI: Metas</vt:lpstr>
      <vt:lpstr>PROPUESTAS PARA LA MEJORA  DE LA GOBERNABILIDAD DE TI: Metas</vt:lpstr>
      <vt:lpstr>PROPUESTAS PARA LA MEJORA  DE LA GOBERNABILIDAD DE TI: Metas</vt:lpstr>
      <vt:lpstr>PROPUESTAS PARA LA MEJORA  DE LA GOBERNABILIDAD DE TI: Metas</vt:lpstr>
      <vt:lpstr>PROPUESTAS PARA LA MEJORA  DE LA GOBERNABILIDAD DE TI: Posibles Soluciones y Modelo de Proyectos.</vt:lpstr>
      <vt:lpstr>PROPUESTAS PARA LA MEJORA  DE LA GOBERNABILIDAD DE TI: Posibles Soluciones y Modelo de Proyectos.</vt:lpstr>
      <vt:lpstr>Conclusiones:</vt:lpstr>
      <vt:lpstr>Conclusiones:</vt:lpstr>
      <vt:lpstr>Conclusiones:</vt:lpstr>
      <vt:lpstr>Recomendaciones:</vt:lpstr>
      <vt:lpstr>Recomendaciones:</vt:lpstr>
      <vt:lpstr>Diapositiva 32</vt:lpstr>
      <vt:lpstr>Diapositiva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Daniel</dc:creator>
  <cp:lastModifiedBy>Daniel</cp:lastModifiedBy>
  <cp:revision>107</cp:revision>
  <dcterms:created xsi:type="dcterms:W3CDTF">2012-10-16T02:37:36Z</dcterms:created>
  <dcterms:modified xsi:type="dcterms:W3CDTF">2012-10-18T00:00:42Z</dcterms:modified>
</cp:coreProperties>
</file>