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sldIdLst>
    <p:sldId id="258" r:id="rId2"/>
    <p:sldId id="266" r:id="rId3"/>
    <p:sldId id="31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AAC6B5"/>
    <a:srgbClr val="9EB786"/>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660"/>
  </p:normalViewPr>
  <p:slideViewPr>
    <p:cSldViewPr>
      <p:cViewPr>
        <p:scale>
          <a:sx n="75" d="100"/>
          <a:sy n="75" d="100"/>
        </p:scale>
        <p:origin x="-1614"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460"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66738" y="304800"/>
            <a:ext cx="8008937" cy="57150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2 Marcador de fecha"/>
          <p:cNvSpPr>
            <a:spLocks noGrp="1"/>
          </p:cNvSpPr>
          <p:nvPr>
            <p:ph type="dt" sz="half" idx="10"/>
          </p:nvPr>
        </p:nvSpPr>
        <p:spPr>
          <a:xfrm>
            <a:off x="609600" y="6245225"/>
            <a:ext cx="1981200" cy="476250"/>
          </a:xfrm>
          <a:prstGeom prst="rect">
            <a:avLst/>
          </a:prstGeo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1981200" cy="476250"/>
          </a:xfrm>
          <a:prstGeom prst="rect">
            <a:avLst/>
          </a:prstGeom>
        </p:spPr>
        <p:txBody>
          <a:bodyPr/>
          <a:lstStyle>
            <a:lvl1pPr>
              <a:defRPr/>
            </a:lvl1pPr>
          </a:lstStyle>
          <a:p>
            <a:fld id="{65BCD439-92EB-4AF7-A296-E2F379165B75}" type="slidenum">
              <a:rPr lang="es-ES"/>
              <a:pPr/>
              <a:t>‹Nº›</a:t>
            </a:fld>
            <a:endParaRPr lang="es-E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4"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slide" Target="slide42.xml"/><Relationship Id="rId1" Type="http://schemas.openxmlformats.org/officeDocument/2006/relationships/slideLayout" Target="../slideLayouts/slideLayout12.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 Id="rId9" Type="http://schemas.openxmlformats.org/officeDocument/2006/relationships/slide" Target="slide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35696" y="1916832"/>
            <a:ext cx="6364288" cy="149098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j-ea"/>
                <a:cs typeface="+mj-cs"/>
              </a:rPr>
              <a:t>“</a:t>
            </a:r>
            <a:r>
              <a:rPr kumimoji="0" lang="es-ES" sz="2400" b="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n-lt"/>
                <a:ea typeface="+mj-ea"/>
                <a:cs typeface="+mj-cs"/>
              </a:rPr>
              <a:t>EFECTO DE LA SUPLEMENTACIÓN DE DOS TIPOS DE FITAZAS  EN POLLOS, SOBRE DESEMPEÑO Y METABOLISMO EN ZONAS DE ALTURA”</a:t>
            </a:r>
            <a:endParaRPr kumimoji="0" lang="es-ES" sz="2400" b="1" u="none" strike="noStrike" kern="0" cap="none" spc="0" normalizeH="0" baseline="0" noProof="0" dirty="0">
              <a:ln>
                <a:noFill/>
              </a:ln>
              <a:solidFill>
                <a:srgbClr val="0070C0"/>
              </a:solidFill>
              <a:effectLst>
                <a:outerShdw blurRad="38100" dist="38100" dir="2700000" algn="tl">
                  <a:srgbClr val="C0C0C0"/>
                </a:outerShdw>
              </a:effectLst>
              <a:uLnTx/>
              <a:uFillTx/>
              <a:latin typeface="+mn-lt"/>
              <a:ea typeface="+mj-ea"/>
              <a:cs typeface="+mj-cs"/>
            </a:endParaRPr>
          </a:p>
        </p:txBody>
      </p:sp>
      <p:sp>
        <p:nvSpPr>
          <p:cNvPr id="5" name="Rectangle 3"/>
          <p:cNvSpPr txBox="1">
            <a:spLocks noChangeArrowheads="1"/>
          </p:cNvSpPr>
          <p:nvPr/>
        </p:nvSpPr>
        <p:spPr>
          <a:xfrm>
            <a:off x="4644008" y="4797152"/>
            <a:ext cx="4319587" cy="792163"/>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s-ES" sz="1200" b="1" i="0" u="none" strike="noStrike" kern="0" cap="none" spc="0" normalizeH="0" baseline="0" noProof="0" dirty="0">
              <a:ln>
                <a:noFill/>
              </a:ln>
              <a:solidFill>
                <a:schemeClr val="bg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2268538" y="2708275"/>
            <a:ext cx="5040312" cy="1368425"/>
          </a:xfrm>
          <a:prstGeom prst="rect">
            <a:avLst/>
          </a:prstGeom>
          <a:noFill/>
          <a:ln w="9525">
            <a:noFill/>
            <a:miter lim="800000"/>
            <a:headEnd/>
            <a:tailEnd/>
          </a:ln>
          <a:effectLst>
            <a:outerShdw dist="35921" dir="2700000" algn="ctr" rotWithShape="0">
              <a:schemeClr val="tx1"/>
            </a:outerShdw>
          </a:effectLst>
        </p:spPr>
        <p:txBody>
          <a:bodyPr anchor="b"/>
          <a:lstStyle/>
          <a:p>
            <a:pPr algn="ctr">
              <a:spcBef>
                <a:spcPct val="0"/>
              </a:spcBef>
            </a:pPr>
            <a:r>
              <a:rPr lang="es-ES" sz="4000" b="1" dirty="0"/>
              <a:t>PROCEDIMIENTO</a:t>
            </a:r>
            <a:r>
              <a:rPr lang="es-ES" sz="4000" b="1" dirty="0">
                <a:solidFill>
                  <a:srgbClr val="FFFF00"/>
                </a:solidFill>
              </a:rPr>
              <a:t/>
            </a:r>
            <a:br>
              <a:rPr lang="es-ES" sz="4000" b="1" dirty="0">
                <a:solidFill>
                  <a:srgbClr val="FFFF00"/>
                </a:solidFill>
              </a:rPr>
            </a:br>
            <a:r>
              <a:rPr lang="es-ES" sz="4000" b="1" dirty="0"/>
              <a:t>EXPERIMENTAL</a:t>
            </a:r>
            <a:r>
              <a:rPr lang="es-ES" sz="4000" dirty="0">
                <a:solidFill>
                  <a:srgbClr val="FFFF00"/>
                </a:solidFill>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80226">
                                            <p:txEl>
                                              <p:charRg st="4294967295" end="429496729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27584" y="836712"/>
            <a:ext cx="7416824" cy="45243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C" dirty="0" smtClean="0"/>
              <a:t>INSERTAR O PONER FOTOS DEL TRABAJO DE CAMPO:</a:t>
            </a:r>
          </a:p>
          <a:p>
            <a:pPr algn="just"/>
            <a:r>
              <a:rPr lang="es-EC" dirty="0" smtClean="0"/>
              <a:t>Preparación del galpón</a:t>
            </a:r>
          </a:p>
          <a:p>
            <a:pPr algn="just"/>
            <a:r>
              <a:rPr lang="es-EC" dirty="0" smtClean="0"/>
              <a:t>Distribución de campanas</a:t>
            </a:r>
          </a:p>
          <a:p>
            <a:pPr algn="just"/>
            <a:r>
              <a:rPr lang="es-EC" dirty="0" smtClean="0"/>
              <a:t>Recepción y pesaje de los pollos</a:t>
            </a:r>
          </a:p>
          <a:p>
            <a:pPr algn="just"/>
            <a:r>
              <a:rPr lang="es-EC" dirty="0" smtClean="0"/>
              <a:t>Ubicación de las unidades experimentales</a:t>
            </a:r>
          </a:p>
          <a:p>
            <a:pPr algn="just"/>
            <a:r>
              <a:rPr lang="es-EC" dirty="0" smtClean="0"/>
              <a:t>Preparación del alimento</a:t>
            </a:r>
          </a:p>
          <a:p>
            <a:pPr algn="just"/>
            <a:r>
              <a:rPr lang="es-EC" dirty="0" smtClean="0"/>
              <a:t>Suministro de alimento y agua de bebida</a:t>
            </a:r>
          </a:p>
          <a:p>
            <a:pPr algn="just"/>
            <a:r>
              <a:rPr lang="es-EC" dirty="0" smtClean="0"/>
              <a:t>Fotos de los pollos de diferente tamaño</a:t>
            </a:r>
          </a:p>
          <a:p>
            <a:pPr algn="just"/>
            <a:r>
              <a:rPr lang="es-EC" dirty="0" smtClean="0"/>
              <a:t>Fotos de la canal de los pollos</a:t>
            </a:r>
          </a:p>
          <a:p>
            <a:pPr algn="just"/>
            <a:r>
              <a:rPr lang="es-EC" dirty="0" smtClean="0"/>
              <a:t>Fotos de las tomas de muestra para el análisis metabólico</a:t>
            </a:r>
          </a:p>
          <a:p>
            <a:pPr algn="just"/>
            <a:endParaRPr lang="es-EC" dirty="0"/>
          </a:p>
        </p:txBody>
      </p:sp>
      <p:sp>
        <p:nvSpPr>
          <p:cNvPr id="8" name="7 CuadroTexto"/>
          <p:cNvSpPr txBox="1"/>
          <p:nvPr/>
        </p:nvSpPr>
        <p:spPr>
          <a:xfrm>
            <a:off x="899592" y="5661248"/>
            <a:ext cx="7344816" cy="369332"/>
          </a:xfrm>
          <a:prstGeom prst="rect">
            <a:avLst/>
          </a:prstGeom>
          <a:noFill/>
        </p:spPr>
        <p:txBody>
          <a:bodyPr wrap="square" rtlCol="0">
            <a:spAutoFit/>
          </a:bodyPr>
          <a:lstStyle/>
          <a:p>
            <a:r>
              <a:rPr lang="es-EC" dirty="0" smtClean="0"/>
              <a:t>Como ejemplo están algunas de ellas</a:t>
            </a:r>
            <a:endParaRPr lang="es-EC"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7"/>
          <p:cNvPicPr>
            <a:picLocks noChangeAspect="1" noChangeArrowheads="1"/>
          </p:cNvPicPr>
          <p:nvPr/>
        </p:nvPicPr>
        <p:blipFill>
          <a:blip r:embed="rId2" cstate="print"/>
          <a:srcRect/>
          <a:stretch>
            <a:fillRect/>
          </a:stretch>
        </p:blipFill>
        <p:spPr bwMode="auto">
          <a:xfrm>
            <a:off x="4859338" y="3722688"/>
            <a:ext cx="4105275" cy="2659062"/>
          </a:xfrm>
          <a:prstGeom prst="rect">
            <a:avLst/>
          </a:prstGeom>
          <a:noFill/>
        </p:spPr>
      </p:pic>
      <p:pic>
        <p:nvPicPr>
          <p:cNvPr id="182277" name="Picture 5" descr="8"/>
          <p:cNvPicPr>
            <a:picLocks noChangeAspect="1" noChangeArrowheads="1"/>
          </p:cNvPicPr>
          <p:nvPr/>
        </p:nvPicPr>
        <p:blipFill>
          <a:blip r:embed="rId3" cstate="print"/>
          <a:srcRect/>
          <a:stretch>
            <a:fillRect/>
          </a:stretch>
        </p:blipFill>
        <p:spPr bwMode="auto">
          <a:xfrm>
            <a:off x="395288" y="3717925"/>
            <a:ext cx="4248150" cy="2663825"/>
          </a:xfrm>
          <a:prstGeom prst="rect">
            <a:avLst/>
          </a:prstGeom>
          <a:noFill/>
        </p:spPr>
      </p:pic>
      <p:pic>
        <p:nvPicPr>
          <p:cNvPr id="182279" name="Picture 7" descr="6"/>
          <p:cNvPicPr>
            <a:picLocks noChangeAspect="1" noChangeArrowheads="1"/>
          </p:cNvPicPr>
          <p:nvPr/>
        </p:nvPicPr>
        <p:blipFill>
          <a:blip r:embed="rId4" cstate="print"/>
          <a:srcRect/>
          <a:stretch>
            <a:fillRect/>
          </a:stretch>
        </p:blipFill>
        <p:spPr bwMode="auto">
          <a:xfrm>
            <a:off x="4879975" y="693738"/>
            <a:ext cx="4084638" cy="2724150"/>
          </a:xfrm>
          <a:prstGeom prst="rect">
            <a:avLst/>
          </a:prstGeom>
          <a:noFill/>
        </p:spPr>
      </p:pic>
      <p:pic>
        <p:nvPicPr>
          <p:cNvPr id="182280" name="Picture 8" descr="5"/>
          <p:cNvPicPr>
            <a:picLocks noChangeAspect="1" noChangeArrowheads="1"/>
          </p:cNvPicPr>
          <p:nvPr/>
        </p:nvPicPr>
        <p:blipFill>
          <a:blip r:embed="rId5" cstate="print"/>
          <a:srcRect/>
          <a:stretch>
            <a:fillRect/>
          </a:stretch>
        </p:blipFill>
        <p:spPr bwMode="auto">
          <a:xfrm>
            <a:off x="395288" y="693738"/>
            <a:ext cx="4248150" cy="274955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9"/>
          <p:cNvPicPr>
            <a:picLocks noChangeAspect="1" noChangeArrowheads="1"/>
          </p:cNvPicPr>
          <p:nvPr/>
        </p:nvPicPr>
        <p:blipFill>
          <a:blip r:embed="rId2" cstate="print"/>
          <a:srcRect/>
          <a:stretch>
            <a:fillRect/>
          </a:stretch>
        </p:blipFill>
        <p:spPr bwMode="auto">
          <a:xfrm>
            <a:off x="900113" y="695325"/>
            <a:ext cx="3816350" cy="2574925"/>
          </a:xfrm>
          <a:prstGeom prst="rect">
            <a:avLst/>
          </a:prstGeom>
          <a:noFill/>
        </p:spPr>
      </p:pic>
      <p:pic>
        <p:nvPicPr>
          <p:cNvPr id="183301" name="Picture 5" descr="10"/>
          <p:cNvPicPr>
            <a:picLocks noChangeAspect="1" noChangeArrowheads="1"/>
          </p:cNvPicPr>
          <p:nvPr/>
        </p:nvPicPr>
        <p:blipFill>
          <a:blip r:embed="rId3" cstate="print"/>
          <a:srcRect/>
          <a:stretch>
            <a:fillRect/>
          </a:stretch>
        </p:blipFill>
        <p:spPr bwMode="auto">
          <a:xfrm>
            <a:off x="5003800" y="695325"/>
            <a:ext cx="3889375" cy="2616200"/>
          </a:xfrm>
          <a:prstGeom prst="rect">
            <a:avLst/>
          </a:prstGeom>
          <a:noFill/>
        </p:spPr>
      </p:pic>
      <p:pic>
        <p:nvPicPr>
          <p:cNvPr id="183302" name="Picture 6" descr="11"/>
          <p:cNvPicPr>
            <a:picLocks noChangeAspect="1" noChangeArrowheads="1"/>
          </p:cNvPicPr>
          <p:nvPr/>
        </p:nvPicPr>
        <p:blipFill>
          <a:blip r:embed="rId4" cstate="print"/>
          <a:srcRect/>
          <a:stretch>
            <a:fillRect/>
          </a:stretch>
        </p:blipFill>
        <p:spPr bwMode="auto">
          <a:xfrm>
            <a:off x="900113" y="3692525"/>
            <a:ext cx="3884612" cy="2547938"/>
          </a:xfrm>
          <a:prstGeom prst="rect">
            <a:avLst/>
          </a:prstGeom>
          <a:noFill/>
        </p:spPr>
      </p:pic>
      <p:pic>
        <p:nvPicPr>
          <p:cNvPr id="183303" name="Picture 7" descr="12"/>
          <p:cNvPicPr>
            <a:picLocks noChangeAspect="1" noChangeArrowheads="1"/>
          </p:cNvPicPr>
          <p:nvPr/>
        </p:nvPicPr>
        <p:blipFill>
          <a:blip r:embed="rId5" cstate="print"/>
          <a:srcRect/>
          <a:stretch>
            <a:fillRect/>
          </a:stretch>
        </p:blipFill>
        <p:spPr bwMode="auto">
          <a:xfrm>
            <a:off x="5010150" y="3644900"/>
            <a:ext cx="3883025" cy="2614613"/>
          </a:xfrm>
          <a:prstGeom prst="rect">
            <a:avLst/>
          </a:prstGeom>
          <a:noFill/>
        </p:spPr>
      </p:pic>
      <p:sp>
        <p:nvSpPr>
          <p:cNvPr id="183304" name="Text Box 8"/>
          <p:cNvSpPr txBox="1">
            <a:spLocks noChangeArrowheads="1"/>
          </p:cNvSpPr>
          <p:nvPr/>
        </p:nvSpPr>
        <p:spPr bwMode="auto">
          <a:xfrm rot="-5400000">
            <a:off x="-2445543" y="2813843"/>
            <a:ext cx="5759450" cy="366713"/>
          </a:xfrm>
          <a:prstGeom prst="rect">
            <a:avLst/>
          </a:prstGeom>
          <a:noFill/>
          <a:ln w="9525">
            <a:noFill/>
            <a:miter lim="800000"/>
            <a:headEnd/>
            <a:tailEnd/>
          </a:ln>
          <a:effectLst/>
        </p:spPr>
        <p:txBody>
          <a:bodyPr>
            <a:spAutoFit/>
          </a:bodyPr>
          <a:lstStyle/>
          <a:p>
            <a:r>
              <a:rPr lang="es-ES" b="1">
                <a:solidFill>
                  <a:srgbClr val="0000FF"/>
                </a:solidFill>
              </a:rPr>
              <a:t>ETAPA DE CRECIMIENTO</a:t>
            </a:r>
          </a:p>
        </p:txBody>
      </p:sp>
      <p:sp>
        <p:nvSpPr>
          <p:cNvPr id="183305" name="Rectangle 9"/>
          <p:cNvSpPr>
            <a:spLocks noChangeArrowheads="1"/>
          </p:cNvSpPr>
          <p:nvPr/>
        </p:nvSpPr>
        <p:spPr bwMode="auto">
          <a:xfrm rot="16200000">
            <a:off x="-2197100" y="3573463"/>
            <a:ext cx="5688013" cy="71437"/>
          </a:xfrm>
          <a:prstGeom prst="rect">
            <a:avLst/>
          </a:prstGeom>
          <a:solidFill>
            <a:schemeClr val="accent2"/>
          </a:solidFill>
          <a:ln w="9525" algn="ctr">
            <a:noFill/>
            <a:miter lim="800000"/>
            <a:headEnd/>
            <a:tailEnd/>
          </a:ln>
          <a:effectLst>
            <a:outerShdw dist="45791" dir="18221404" algn="ctr" rotWithShape="0">
              <a:srgbClr val="000000"/>
            </a:outerShdw>
          </a:effectLst>
        </p:spPr>
        <p:txBody>
          <a:bodyPr wrap="none" anchor="ctr">
            <a:spAutoFit/>
          </a:bodyPr>
          <a:lstStyle/>
          <a:p>
            <a:endParaRPr lang="es-EC"/>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4" descr="13"/>
          <p:cNvPicPr>
            <a:picLocks noChangeAspect="1" noChangeArrowheads="1"/>
          </p:cNvPicPr>
          <p:nvPr/>
        </p:nvPicPr>
        <p:blipFill>
          <a:blip r:embed="rId2" cstate="print"/>
          <a:srcRect/>
          <a:stretch>
            <a:fillRect/>
          </a:stretch>
        </p:blipFill>
        <p:spPr bwMode="auto">
          <a:xfrm>
            <a:off x="539750" y="1252538"/>
            <a:ext cx="4021138" cy="2752725"/>
          </a:xfrm>
          <a:prstGeom prst="rect">
            <a:avLst/>
          </a:prstGeom>
          <a:noFill/>
        </p:spPr>
      </p:pic>
      <p:pic>
        <p:nvPicPr>
          <p:cNvPr id="184326" name="Picture 6" descr="15"/>
          <p:cNvPicPr>
            <a:picLocks noChangeAspect="1" noChangeArrowheads="1"/>
          </p:cNvPicPr>
          <p:nvPr/>
        </p:nvPicPr>
        <p:blipFill>
          <a:blip r:embed="rId3" cstate="print"/>
          <a:srcRect/>
          <a:stretch>
            <a:fillRect/>
          </a:stretch>
        </p:blipFill>
        <p:spPr bwMode="auto">
          <a:xfrm>
            <a:off x="4716463" y="1230313"/>
            <a:ext cx="4032250" cy="2774950"/>
          </a:xfrm>
          <a:prstGeom prst="rect">
            <a:avLst/>
          </a:prstGeom>
          <a:noFill/>
        </p:spPr>
      </p:pic>
      <p:pic>
        <p:nvPicPr>
          <p:cNvPr id="184327" name="Picture 7" descr="16"/>
          <p:cNvPicPr>
            <a:picLocks noChangeAspect="1" noChangeArrowheads="1"/>
          </p:cNvPicPr>
          <p:nvPr/>
        </p:nvPicPr>
        <p:blipFill>
          <a:blip r:embed="rId4" cstate="print"/>
          <a:srcRect/>
          <a:stretch>
            <a:fillRect/>
          </a:stretch>
        </p:blipFill>
        <p:spPr bwMode="auto">
          <a:xfrm>
            <a:off x="468313" y="4448175"/>
            <a:ext cx="2735262" cy="1789113"/>
          </a:xfrm>
          <a:prstGeom prst="rect">
            <a:avLst/>
          </a:prstGeom>
          <a:noFill/>
        </p:spPr>
      </p:pic>
      <p:pic>
        <p:nvPicPr>
          <p:cNvPr id="184328" name="Picture 8" descr="17"/>
          <p:cNvPicPr>
            <a:picLocks noChangeAspect="1" noChangeArrowheads="1"/>
          </p:cNvPicPr>
          <p:nvPr/>
        </p:nvPicPr>
        <p:blipFill>
          <a:blip r:embed="rId5" cstate="print"/>
          <a:srcRect/>
          <a:stretch>
            <a:fillRect/>
          </a:stretch>
        </p:blipFill>
        <p:spPr bwMode="auto">
          <a:xfrm>
            <a:off x="3311525" y="4448175"/>
            <a:ext cx="2808288" cy="1774825"/>
          </a:xfrm>
          <a:prstGeom prst="rect">
            <a:avLst/>
          </a:prstGeom>
          <a:noFill/>
        </p:spPr>
      </p:pic>
      <p:pic>
        <p:nvPicPr>
          <p:cNvPr id="184329" name="Picture 9" descr="18"/>
          <p:cNvPicPr>
            <a:picLocks noChangeAspect="1" noChangeArrowheads="1"/>
          </p:cNvPicPr>
          <p:nvPr/>
        </p:nvPicPr>
        <p:blipFill>
          <a:blip r:embed="rId6" cstate="print"/>
          <a:srcRect/>
          <a:stretch>
            <a:fillRect/>
          </a:stretch>
        </p:blipFill>
        <p:spPr bwMode="auto">
          <a:xfrm>
            <a:off x="6227763" y="4448175"/>
            <a:ext cx="2519362" cy="1760538"/>
          </a:xfrm>
          <a:prstGeom prst="rect">
            <a:avLst/>
          </a:prstGeom>
          <a:noFill/>
        </p:spPr>
      </p:pic>
      <p:sp>
        <p:nvSpPr>
          <p:cNvPr id="184330" name="Text Box 10"/>
          <p:cNvSpPr txBox="1">
            <a:spLocks noChangeArrowheads="1"/>
          </p:cNvSpPr>
          <p:nvPr/>
        </p:nvSpPr>
        <p:spPr bwMode="auto">
          <a:xfrm rot="-21600000">
            <a:off x="1765300" y="615950"/>
            <a:ext cx="5759450" cy="366713"/>
          </a:xfrm>
          <a:prstGeom prst="rect">
            <a:avLst/>
          </a:prstGeom>
          <a:noFill/>
          <a:ln w="9525">
            <a:noFill/>
            <a:miter lim="800000"/>
            <a:headEnd/>
            <a:tailEnd/>
          </a:ln>
          <a:effectLst/>
        </p:spPr>
        <p:txBody>
          <a:bodyPr>
            <a:spAutoFit/>
          </a:bodyPr>
          <a:lstStyle/>
          <a:p>
            <a:r>
              <a:rPr lang="es-ES" b="1">
                <a:solidFill>
                  <a:srgbClr val="0000FF"/>
                </a:solidFill>
              </a:rPr>
              <a:t>ETAPA DE CEBA O ACABADO</a:t>
            </a:r>
          </a:p>
        </p:txBody>
      </p:sp>
      <p:sp>
        <p:nvSpPr>
          <p:cNvPr id="184331" name="Rectangle 11"/>
          <p:cNvSpPr>
            <a:spLocks noChangeArrowheads="1"/>
          </p:cNvSpPr>
          <p:nvPr/>
        </p:nvSpPr>
        <p:spPr bwMode="auto">
          <a:xfrm rot="21600000">
            <a:off x="1836738" y="1054100"/>
            <a:ext cx="5688012" cy="71438"/>
          </a:xfrm>
          <a:prstGeom prst="rect">
            <a:avLst/>
          </a:prstGeom>
          <a:solidFill>
            <a:schemeClr val="accent2"/>
          </a:solidFill>
          <a:ln w="9525" algn="ctr">
            <a:noFill/>
            <a:miter lim="800000"/>
            <a:headEnd/>
            <a:tailEnd/>
          </a:ln>
          <a:effectLst>
            <a:outerShdw dist="45791" dir="18221404" algn="ctr" rotWithShape="0">
              <a:srgbClr val="000000"/>
            </a:outerShdw>
          </a:effectLst>
        </p:spPr>
        <p:txBody>
          <a:bodyPr wrap="none" anchor="ctr">
            <a:spAutoFit/>
          </a:bodyPr>
          <a:lstStyle/>
          <a:p>
            <a:endParaRPr lang="es-EC"/>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rot="-21600000">
            <a:off x="1765300" y="615950"/>
            <a:ext cx="5759450" cy="366713"/>
          </a:xfrm>
          <a:prstGeom prst="rect">
            <a:avLst/>
          </a:prstGeom>
          <a:noFill/>
          <a:ln w="9525">
            <a:noFill/>
            <a:miter lim="800000"/>
            <a:headEnd/>
            <a:tailEnd/>
          </a:ln>
          <a:effectLst/>
        </p:spPr>
        <p:txBody>
          <a:bodyPr>
            <a:spAutoFit/>
          </a:bodyPr>
          <a:lstStyle/>
          <a:p>
            <a:r>
              <a:rPr lang="es-ES" b="1">
                <a:solidFill>
                  <a:srgbClr val="0000FF"/>
                </a:solidFill>
              </a:rPr>
              <a:t>Programa sanitario</a:t>
            </a:r>
          </a:p>
        </p:txBody>
      </p:sp>
      <p:sp>
        <p:nvSpPr>
          <p:cNvPr id="189445" name="Rectangle 5"/>
          <p:cNvSpPr>
            <a:spLocks noChangeArrowheads="1"/>
          </p:cNvSpPr>
          <p:nvPr/>
        </p:nvSpPr>
        <p:spPr bwMode="auto">
          <a:xfrm rot="21600000">
            <a:off x="1836738" y="1054100"/>
            <a:ext cx="5688012" cy="71438"/>
          </a:xfrm>
          <a:prstGeom prst="rect">
            <a:avLst/>
          </a:prstGeom>
          <a:solidFill>
            <a:schemeClr val="accent2"/>
          </a:solidFill>
          <a:ln w="9525" algn="ctr">
            <a:noFill/>
            <a:miter lim="800000"/>
            <a:headEnd/>
            <a:tailEnd/>
          </a:ln>
          <a:effectLst>
            <a:outerShdw dist="45791" dir="18221404" algn="ctr" rotWithShape="0">
              <a:srgbClr val="000000"/>
            </a:outerShdw>
          </a:effectLst>
        </p:spPr>
        <p:txBody>
          <a:bodyPr wrap="none" anchor="ctr">
            <a:spAutoFit/>
          </a:bodyPr>
          <a:lstStyle/>
          <a:p>
            <a:endParaRPr lang="es-EC"/>
          </a:p>
        </p:txBody>
      </p:sp>
      <p:pic>
        <p:nvPicPr>
          <p:cNvPr id="189446" name="Picture 6" descr="fotografía15"/>
          <p:cNvPicPr>
            <a:picLocks noChangeAspect="1" noChangeArrowheads="1"/>
          </p:cNvPicPr>
          <p:nvPr/>
        </p:nvPicPr>
        <p:blipFill>
          <a:blip r:embed="rId2" cstate="print"/>
          <a:srcRect l="12762" r="7713" b="35667"/>
          <a:stretch>
            <a:fillRect/>
          </a:stretch>
        </p:blipFill>
        <p:spPr bwMode="auto">
          <a:xfrm>
            <a:off x="6948488" y="2854325"/>
            <a:ext cx="1560512" cy="1871663"/>
          </a:xfrm>
          <a:prstGeom prst="rect">
            <a:avLst/>
          </a:prstGeom>
          <a:noFill/>
        </p:spPr>
      </p:pic>
      <p:pic>
        <p:nvPicPr>
          <p:cNvPr id="189447" name="Picture 7" descr="fotografía17"/>
          <p:cNvPicPr>
            <a:picLocks noChangeAspect="1" noChangeArrowheads="1"/>
          </p:cNvPicPr>
          <p:nvPr/>
        </p:nvPicPr>
        <p:blipFill>
          <a:blip r:embed="rId3" cstate="print"/>
          <a:srcRect/>
          <a:stretch>
            <a:fillRect/>
          </a:stretch>
        </p:blipFill>
        <p:spPr bwMode="auto">
          <a:xfrm>
            <a:off x="6948488" y="549275"/>
            <a:ext cx="1544637" cy="2309813"/>
          </a:xfrm>
          <a:prstGeom prst="rect">
            <a:avLst/>
          </a:prstGeom>
          <a:noFill/>
        </p:spPr>
      </p:pic>
      <p:sp>
        <p:nvSpPr>
          <p:cNvPr id="189448" name="Text Box 8"/>
          <p:cNvSpPr txBox="1">
            <a:spLocks noChangeArrowheads="1"/>
          </p:cNvSpPr>
          <p:nvPr/>
        </p:nvSpPr>
        <p:spPr bwMode="auto">
          <a:xfrm>
            <a:off x="323850" y="1341438"/>
            <a:ext cx="5400675" cy="2563812"/>
          </a:xfrm>
          <a:prstGeom prst="rect">
            <a:avLst/>
          </a:prstGeom>
          <a:noFill/>
          <a:ln w="9525" algn="ctr">
            <a:noFill/>
            <a:miter lim="800000"/>
            <a:headEnd/>
            <a:tailEnd/>
          </a:ln>
          <a:effectLst/>
        </p:spPr>
        <p:txBody>
          <a:bodyPr>
            <a:spAutoFit/>
          </a:bodyPr>
          <a:lstStyle/>
          <a:p>
            <a:pPr algn="just">
              <a:spcBef>
                <a:spcPct val="0"/>
              </a:spcBef>
            </a:pPr>
            <a:r>
              <a:rPr lang="es-ES_tradnl"/>
              <a:t>El programa de vacunación que se empleó fue el siguiente:</a:t>
            </a:r>
          </a:p>
          <a:p>
            <a:pPr algn="just">
              <a:spcBef>
                <a:spcPct val="0"/>
              </a:spcBef>
            </a:pPr>
            <a:endParaRPr lang="es-ES_tradnl"/>
          </a:p>
          <a:p>
            <a:pPr algn="just">
              <a:spcBef>
                <a:spcPct val="0"/>
              </a:spcBef>
            </a:pPr>
            <a:r>
              <a:rPr lang="es-ES_tradnl"/>
              <a:t>7 días de edad		Bronquitis, Newcastle y</a:t>
            </a:r>
          </a:p>
          <a:p>
            <a:pPr algn="just">
              <a:spcBef>
                <a:spcPct val="0"/>
              </a:spcBef>
            </a:pPr>
            <a:r>
              <a:rPr lang="es-ES_tradnl"/>
              <a:t>			Gumboro</a:t>
            </a:r>
          </a:p>
          <a:p>
            <a:pPr algn="just">
              <a:spcBef>
                <a:spcPct val="0"/>
              </a:spcBef>
            </a:pPr>
            <a:endParaRPr lang="es-ES_tradnl"/>
          </a:p>
          <a:p>
            <a:pPr algn="just">
              <a:spcBef>
                <a:spcPct val="0"/>
              </a:spcBef>
            </a:pPr>
            <a:r>
              <a:rPr lang="es-ES_tradnl"/>
              <a:t>14 días de edad		Bolsa de Fabricio</a:t>
            </a:r>
          </a:p>
          <a:p>
            <a:pPr algn="just">
              <a:spcBef>
                <a:spcPct val="0"/>
              </a:spcBef>
            </a:pPr>
            <a:endParaRPr lang="es-ES_tradnl"/>
          </a:p>
          <a:p>
            <a:pPr algn="just">
              <a:spcBef>
                <a:spcPct val="0"/>
              </a:spcBef>
            </a:pPr>
            <a:r>
              <a:rPr lang="es-ES_tradnl"/>
              <a:t>21 días de edad		Bronquitis y Newcastle</a:t>
            </a:r>
            <a:endParaRPr lang="es-ES"/>
          </a:p>
        </p:txBody>
      </p:sp>
      <p:sp>
        <p:nvSpPr>
          <p:cNvPr id="189449" name="Text Box 9"/>
          <p:cNvSpPr txBox="1">
            <a:spLocks noChangeArrowheads="1"/>
          </p:cNvSpPr>
          <p:nvPr/>
        </p:nvSpPr>
        <p:spPr bwMode="auto">
          <a:xfrm>
            <a:off x="250825" y="4462463"/>
            <a:ext cx="5616575" cy="1558925"/>
          </a:xfrm>
          <a:prstGeom prst="rect">
            <a:avLst/>
          </a:prstGeom>
          <a:noFill/>
          <a:ln w="9525" algn="ctr">
            <a:noFill/>
            <a:miter lim="800000"/>
            <a:headEnd/>
            <a:tailEnd/>
          </a:ln>
          <a:effectLst/>
        </p:spPr>
        <p:txBody>
          <a:bodyPr>
            <a:spAutoFit/>
          </a:bodyPr>
          <a:lstStyle/>
          <a:p>
            <a:pPr algn="just"/>
            <a:r>
              <a:rPr lang="es-ES_tradnl" sz="1600" b="1"/>
              <a:t>A la entrada del galpón se dispuso de un área de desinfección (creso 4 ml/litro de agua), con la finalidad de desinfectar el calzado al momento del ingreso para el manejo habitual de los animales, como es: el suministro de alimento, control del consumo, limpieza de los comederos y bebederos, entre otras actividades.</a:t>
            </a:r>
            <a:r>
              <a:rPr lang="es-ES" sz="1600" b="1"/>
              <a:t> </a:t>
            </a:r>
          </a:p>
        </p:txBody>
      </p:sp>
      <p:pic>
        <p:nvPicPr>
          <p:cNvPr id="189451" name="Picture 11"/>
          <p:cNvPicPr>
            <a:picLocks noChangeAspect="1" noChangeArrowheads="1"/>
          </p:cNvPicPr>
          <p:nvPr/>
        </p:nvPicPr>
        <p:blipFill>
          <a:blip r:embed="rId4" cstate="print"/>
          <a:srcRect l="9085" t="11938" r="7582" b="14120"/>
          <a:stretch>
            <a:fillRect/>
          </a:stretch>
        </p:blipFill>
        <p:spPr bwMode="auto">
          <a:xfrm>
            <a:off x="5940425" y="4797425"/>
            <a:ext cx="3203575" cy="1871663"/>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Picture 7"/>
          <p:cNvPicPr>
            <a:picLocks noChangeAspect="1" noChangeArrowheads="1"/>
          </p:cNvPicPr>
          <p:nvPr/>
        </p:nvPicPr>
        <p:blipFill>
          <a:blip r:embed="rId2" cstate="print"/>
          <a:srcRect/>
          <a:stretch>
            <a:fillRect/>
          </a:stretch>
        </p:blipFill>
        <p:spPr bwMode="auto">
          <a:xfrm>
            <a:off x="2051050" y="2085975"/>
            <a:ext cx="5400675" cy="252412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 name="151 Tabla"/>
          <p:cNvGraphicFramePr>
            <a:graphicFrameLocks noGrp="1"/>
          </p:cNvGraphicFramePr>
          <p:nvPr/>
        </p:nvGraphicFramePr>
        <p:xfrm>
          <a:off x="395536" y="694040"/>
          <a:ext cx="8136902" cy="2137410"/>
        </p:xfrm>
        <a:graphic>
          <a:graphicData uri="http://schemas.openxmlformats.org/drawingml/2006/table">
            <a:tbl>
              <a:tblPr/>
              <a:tblGrid>
                <a:gridCol w="1656775"/>
                <a:gridCol w="614609"/>
                <a:gridCol w="440915"/>
                <a:gridCol w="681416"/>
                <a:gridCol w="440915"/>
                <a:gridCol w="627971"/>
                <a:gridCol w="280583"/>
                <a:gridCol w="400833"/>
                <a:gridCol w="614609"/>
                <a:gridCol w="280583"/>
                <a:gridCol w="708138"/>
                <a:gridCol w="360750"/>
                <a:gridCol w="654694"/>
                <a:gridCol w="374111"/>
              </a:tblGrid>
              <a:tr h="190500">
                <a:tc gridSpan="14">
                  <a:txBody>
                    <a:bodyPr/>
                    <a:lstStyle/>
                    <a:p>
                      <a:pPr algn="ctr" fontAlgn="b"/>
                      <a:r>
                        <a:rPr lang="es-EC" sz="1300" b="1" i="0" u="none" strike="noStrike" dirty="0" smtClean="0">
                          <a:solidFill>
                            <a:schemeClr val="tx1"/>
                          </a:solidFill>
                          <a:latin typeface="Arial" pitchFamily="34" charset="0"/>
                          <a:cs typeface="Arial" pitchFamily="34" charset="0"/>
                        </a:rPr>
                        <a:t>POR </a:t>
                      </a:r>
                      <a:r>
                        <a:rPr lang="es-EC" sz="1300" b="1" i="0" u="none" strike="noStrike" dirty="0">
                          <a:solidFill>
                            <a:schemeClr val="tx1"/>
                          </a:solidFill>
                          <a:latin typeface="Arial" pitchFamily="34" charset="0"/>
                          <a:cs typeface="Arial" pitchFamily="34" charset="0"/>
                        </a:rPr>
                        <a:t>EFECTO DE DOS TIPOS DE FITASA  (SÓLIDA Y LIQUIDA), EVALUADOS EN DOS ENSAYOS CONSECUTIVOS.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gridSpan="4">
                  <a:txBody>
                    <a:bodyPr/>
                    <a:lstStyle/>
                    <a:p>
                      <a:pPr algn="ctr" fontAlgn="b"/>
                      <a:r>
                        <a:rPr lang="es-EC" sz="1200" b="1" i="0" u="none" strike="noStrike">
                          <a:solidFill>
                            <a:srgbClr val="000000"/>
                          </a:solidFill>
                          <a:latin typeface="Arial" pitchFamily="34" charset="0"/>
                          <a:cs typeface="Arial" pitchFamily="34" charset="0"/>
                        </a:rPr>
                        <a:t>Tipo de fitasa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gridSpan="4">
                  <a:txBody>
                    <a:bodyPr/>
                    <a:lstStyle/>
                    <a:p>
                      <a:pPr algn="ctr" fontAlgn="b"/>
                      <a:r>
                        <a:rPr lang="es-EC" sz="1200" b="1" i="0" u="none" strike="noStrike" dirty="0">
                          <a:solidFill>
                            <a:srgbClr val="000000"/>
                          </a:solidFill>
                          <a:latin typeface="Arial" pitchFamily="34" charset="0"/>
                          <a:cs typeface="Arial" pitchFamily="34" charset="0"/>
                        </a:rPr>
                        <a:t>Ensayo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Pesos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Primero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Segundo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Inicial, 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0,574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0,353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kg</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0,16</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0,16</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0,133</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0,15</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0,17</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0,003</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0,39</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0,41</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0,163</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0,36</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0,44</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0,72</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0,74</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0,381</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0,79</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0,62</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1,17</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1,14</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0,065</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1,15</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1,16</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0,430</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1,65</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1,71</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0,061</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1,64</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1,71</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0,042</a:t>
                      </a:r>
                    </a:p>
                  </a:txBody>
                  <a:tcPr marL="9525" marR="9525" marT="9525" marB="0" anchor="b">
                    <a:lnL>
                      <a:noFill/>
                    </a:lnL>
                    <a:lnR>
                      <a:noFill/>
                    </a:lnR>
                    <a:lnT>
                      <a:noFill/>
                    </a:lnT>
                    <a:lnB>
                      <a:noFill/>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6">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0,310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53" name="152 Tabla"/>
          <p:cNvGraphicFramePr>
            <a:graphicFrameLocks noGrp="1"/>
          </p:cNvGraphicFramePr>
          <p:nvPr/>
        </p:nvGraphicFramePr>
        <p:xfrm>
          <a:off x="395536" y="3052400"/>
          <a:ext cx="8064894" cy="1939290"/>
        </p:xfrm>
        <a:graphic>
          <a:graphicData uri="http://schemas.openxmlformats.org/drawingml/2006/table">
            <a:tbl>
              <a:tblPr/>
              <a:tblGrid>
                <a:gridCol w="1719206"/>
                <a:gridCol w="852615"/>
                <a:gridCol w="363409"/>
                <a:gridCol w="852615"/>
                <a:gridCol w="363409"/>
                <a:gridCol w="209659"/>
                <a:gridCol w="852615"/>
                <a:gridCol w="363409"/>
                <a:gridCol w="852615"/>
                <a:gridCol w="363409"/>
                <a:gridCol w="810682"/>
                <a:gridCol w="461251"/>
              </a:tblGrid>
              <a:tr h="190500">
                <a:tc gridSpan="12">
                  <a:txBody>
                    <a:bodyPr/>
                    <a:lstStyle/>
                    <a:p>
                      <a:pPr algn="ctr" fontAlgn="b"/>
                      <a:r>
                        <a:rPr lang="es-EC" sz="1300" b="1" i="0" u="none" strike="noStrike" dirty="0" smtClean="0">
                          <a:solidFill>
                            <a:srgbClr val="FFFF00"/>
                          </a:solidFill>
                          <a:latin typeface="Arial" pitchFamily="34" charset="0"/>
                          <a:cs typeface="Arial" pitchFamily="34" charset="0"/>
                        </a:rPr>
                        <a:t>POR </a:t>
                      </a:r>
                      <a:r>
                        <a:rPr lang="es-EC" sz="1300" b="1" i="0" u="none" strike="noStrike" dirty="0">
                          <a:solidFill>
                            <a:srgbClr val="FFFF00"/>
                          </a:solidFill>
                          <a:latin typeface="Arial" pitchFamily="34" charset="0"/>
                          <a:cs typeface="Arial" pitchFamily="34" charset="0"/>
                        </a:rPr>
                        <a:t>EFECTO DE DOS TIPOS DE FITASA EN DIFERENTES DOSIS.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4">
                  <a:txBody>
                    <a:bodyPr/>
                    <a:lstStyle/>
                    <a:p>
                      <a:pPr algn="ctr" fontAlgn="b"/>
                      <a:r>
                        <a:rPr lang="es-EC" sz="1200" b="1" i="0" u="none" strike="noStrike">
                          <a:solidFill>
                            <a:srgbClr val="000000"/>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4">
                  <a:txBody>
                    <a:bodyPr/>
                    <a:lstStyle/>
                    <a:p>
                      <a:pPr algn="ctr" fontAlgn="b"/>
                      <a:r>
                        <a:rPr lang="es-EC" sz="1200" b="1" i="0" u="none" strike="noStrike">
                          <a:solidFill>
                            <a:srgbClr val="000000"/>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Pesos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Inicial, 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39,83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40,67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0,530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kg</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0,17</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0,15</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0,16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0,086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dirty="0">
                          <a:solidFill>
                            <a:srgbClr val="000000"/>
                          </a:solidFill>
                          <a:latin typeface="Arial" pitchFamily="34" charset="0"/>
                          <a:cs typeface="Arial" pitchFamily="34" charset="0"/>
                        </a:rPr>
                        <a:t>0,36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0,42</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0,39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0,43</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0,68</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0,72</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0,75</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1,16</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1,11</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1,17</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0,024</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1,62</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1,67</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1,73</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1,69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0,129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1">
                        <a:lumMod val="20000"/>
                        <a:lumOff val="8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54" name="153 Tabla"/>
          <p:cNvGraphicFramePr>
            <a:graphicFrameLocks noGrp="1"/>
          </p:cNvGraphicFramePr>
          <p:nvPr/>
        </p:nvGraphicFramePr>
        <p:xfrm>
          <a:off x="395536" y="5063698"/>
          <a:ext cx="8064896" cy="1144905"/>
        </p:xfrm>
        <a:graphic>
          <a:graphicData uri="http://schemas.openxmlformats.org/drawingml/2006/table">
            <a:tbl>
              <a:tblPr/>
              <a:tblGrid>
                <a:gridCol w="8064896"/>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
        <p:nvSpPr>
          <p:cNvPr id="155" name="154 CuadroTexto"/>
          <p:cNvSpPr txBox="1"/>
          <p:nvPr/>
        </p:nvSpPr>
        <p:spPr>
          <a:xfrm>
            <a:off x="683568" y="260648"/>
            <a:ext cx="7560840" cy="338554"/>
          </a:xfrm>
          <a:prstGeom prst="rect">
            <a:avLst/>
          </a:prstGeom>
          <a:solidFill>
            <a:srgbClr val="FFFF00"/>
          </a:solidFill>
        </p:spPr>
        <p:txBody>
          <a:bodyPr wrap="square" rtlCol="0">
            <a:spAutoFit/>
          </a:bodyPr>
          <a:lstStyle/>
          <a:p>
            <a:r>
              <a:rPr lang="es-EC" sz="1600" b="1" i="0" u="none" strike="noStrike" dirty="0" smtClean="0">
                <a:solidFill>
                  <a:srgbClr val="0000FF"/>
                </a:solidFill>
                <a:latin typeface="Arial" pitchFamily="34" charset="0"/>
                <a:cs typeface="Arial" pitchFamily="34" charset="0"/>
              </a:rPr>
              <a:t>COMPORTAMIENTO DE LOS PESOS DE POLLOS DE ENGORDE</a:t>
            </a:r>
            <a:endParaRPr lang="es-EC" sz="1600" dirty="0">
              <a:solidFill>
                <a:srgbClr val="0000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9" name="Gráfico 2"/>
          <p:cNvPicPr>
            <a:picLocks noChangeArrowheads="1"/>
          </p:cNvPicPr>
          <p:nvPr/>
        </p:nvPicPr>
        <p:blipFill>
          <a:blip r:embed="rId2" cstate="print"/>
          <a:srcRect/>
          <a:stretch>
            <a:fillRect/>
          </a:stretch>
        </p:blipFill>
        <p:spPr bwMode="auto">
          <a:xfrm>
            <a:off x="179512" y="116632"/>
            <a:ext cx="4392488" cy="2592288"/>
          </a:xfrm>
          <a:prstGeom prst="rect">
            <a:avLst/>
          </a:prstGeom>
          <a:noFill/>
        </p:spPr>
      </p:pic>
      <p:pic>
        <p:nvPicPr>
          <p:cNvPr id="80910" name="Gráfico 5"/>
          <p:cNvPicPr>
            <a:picLocks noChangeArrowheads="1"/>
          </p:cNvPicPr>
          <p:nvPr/>
        </p:nvPicPr>
        <p:blipFill>
          <a:blip r:embed="rId3" cstate="print"/>
          <a:srcRect l="-4373" t="-3632" r="-4950" b="-5322"/>
          <a:stretch>
            <a:fillRect/>
          </a:stretch>
        </p:blipFill>
        <p:spPr bwMode="auto">
          <a:xfrm>
            <a:off x="4499992" y="44624"/>
            <a:ext cx="4644008" cy="2808312"/>
          </a:xfrm>
          <a:prstGeom prst="rect">
            <a:avLst/>
          </a:prstGeom>
          <a:noFill/>
          <a:ln w="9525">
            <a:noFill/>
            <a:miter lim="800000"/>
            <a:headEnd/>
            <a:tailEnd/>
          </a:ln>
        </p:spPr>
      </p:pic>
      <p:pic>
        <p:nvPicPr>
          <p:cNvPr id="80911" name="Gráfico 19"/>
          <p:cNvPicPr>
            <a:picLocks noChangeArrowheads="1"/>
          </p:cNvPicPr>
          <p:nvPr/>
        </p:nvPicPr>
        <p:blipFill>
          <a:blip r:embed="rId4" cstate="print"/>
          <a:srcRect l="-4373" t="-3606" r="-4950" b="-4556"/>
          <a:stretch>
            <a:fillRect/>
          </a:stretch>
        </p:blipFill>
        <p:spPr bwMode="auto">
          <a:xfrm>
            <a:off x="2555776" y="3068960"/>
            <a:ext cx="4536504" cy="2664296"/>
          </a:xfrm>
          <a:prstGeom prst="rect">
            <a:avLst/>
          </a:prstGeom>
          <a:solidFill>
            <a:schemeClr val="bg1"/>
          </a:solidFill>
          <a:ln w="9525">
            <a:noFill/>
            <a:miter lim="800000"/>
            <a:headEnd/>
            <a:tailEnd/>
          </a:ln>
        </p:spPr>
      </p:pic>
      <p:sp>
        <p:nvSpPr>
          <p:cNvPr id="11" name="10 CuadroTexto"/>
          <p:cNvSpPr txBox="1"/>
          <p:nvPr/>
        </p:nvSpPr>
        <p:spPr>
          <a:xfrm>
            <a:off x="827584" y="2761183"/>
            <a:ext cx="3168352" cy="307777"/>
          </a:xfrm>
          <a:prstGeom prst="rect">
            <a:avLst/>
          </a:prstGeom>
          <a:solidFill>
            <a:schemeClr val="bg1"/>
          </a:solidFill>
        </p:spPr>
        <p:txBody>
          <a:bodyPr wrap="square" rtlCol="0">
            <a:spAutoFit/>
          </a:bodyPr>
          <a:lstStyle/>
          <a:p>
            <a:r>
              <a:rPr lang="es-EC" sz="1400" b="1" dirty="0" smtClean="0"/>
              <a:t>Por efecto del tipo de fitasa</a:t>
            </a:r>
            <a:endParaRPr lang="es-EC" sz="1400" b="1" dirty="0"/>
          </a:p>
        </p:txBody>
      </p:sp>
      <p:sp>
        <p:nvSpPr>
          <p:cNvPr id="12" name="11 CuadroTexto"/>
          <p:cNvSpPr txBox="1"/>
          <p:nvPr/>
        </p:nvSpPr>
        <p:spPr>
          <a:xfrm>
            <a:off x="5364088" y="2761183"/>
            <a:ext cx="3168352" cy="307777"/>
          </a:xfrm>
          <a:prstGeom prst="rect">
            <a:avLst/>
          </a:prstGeom>
          <a:solidFill>
            <a:schemeClr val="bg1"/>
          </a:solidFill>
        </p:spPr>
        <p:txBody>
          <a:bodyPr wrap="square" rtlCol="0">
            <a:spAutoFit/>
          </a:bodyPr>
          <a:lstStyle/>
          <a:p>
            <a:r>
              <a:rPr lang="es-EC" sz="1400" b="1" dirty="0" smtClean="0"/>
              <a:t>Por efecto del número de ensayo</a:t>
            </a:r>
            <a:endParaRPr lang="es-EC" sz="1400" b="1" dirty="0"/>
          </a:p>
        </p:txBody>
      </p:sp>
      <p:sp>
        <p:nvSpPr>
          <p:cNvPr id="8" name="7 CuadroTexto"/>
          <p:cNvSpPr txBox="1"/>
          <p:nvPr/>
        </p:nvSpPr>
        <p:spPr>
          <a:xfrm>
            <a:off x="2555776" y="5713511"/>
            <a:ext cx="4032448" cy="307777"/>
          </a:xfrm>
          <a:prstGeom prst="rect">
            <a:avLst/>
          </a:prstGeom>
          <a:solidFill>
            <a:schemeClr val="bg1"/>
          </a:solidFill>
        </p:spPr>
        <p:txBody>
          <a:bodyPr wrap="square" rtlCol="0">
            <a:spAutoFit/>
          </a:bodyPr>
          <a:lstStyle/>
          <a:p>
            <a:pPr algn="ctr"/>
            <a:r>
              <a:rPr lang="es-EC" sz="1400" b="1" dirty="0" smtClean="0"/>
              <a:t>Por efecto del tipo de fitasa en varias dosis</a:t>
            </a:r>
            <a:endParaRPr lang="es-EC" sz="1400" b="1" dirty="0"/>
          </a:p>
        </p:txBody>
      </p:sp>
      <p:sp>
        <p:nvSpPr>
          <p:cNvPr id="9" name="8 Rectángulo"/>
          <p:cNvSpPr/>
          <p:nvPr/>
        </p:nvSpPr>
        <p:spPr>
          <a:xfrm>
            <a:off x="6660232" y="5805264"/>
            <a:ext cx="248376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971600" y="6021288"/>
            <a:ext cx="7560840" cy="523220"/>
          </a:xfrm>
          <a:prstGeom prst="rect">
            <a:avLst/>
          </a:prstGeom>
          <a:solidFill>
            <a:schemeClr val="bg1"/>
          </a:solidFill>
        </p:spPr>
        <p:txBody>
          <a:bodyPr wrap="square" rtlCol="0">
            <a:spAutoFit/>
          </a:bodyPr>
          <a:lstStyle/>
          <a:p>
            <a:r>
              <a:rPr lang="es-EC" sz="1400" b="1" dirty="0"/>
              <a:t>Comportamiento de los pesos (kg) de pollos de engorde </a:t>
            </a:r>
            <a:r>
              <a:rPr lang="es-ES" sz="1400" b="1" dirty="0"/>
              <a:t>hasta los 42 días de edad</a:t>
            </a:r>
            <a:r>
              <a:rPr lang="es-EC" sz="1400" b="1" dirty="0"/>
              <a:t>, en dos ensayos consecutivos que recibieron diferentes tipos de fitasa en varias dosis</a:t>
            </a:r>
            <a:r>
              <a:rPr lang="es-ES" sz="1400" b="1" dirty="0"/>
              <a:t>.</a:t>
            </a:r>
            <a:endParaRPr lang="es-EC" sz="1400" b="1" dirty="0"/>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043608" y="1916832"/>
          <a:ext cx="6912768" cy="2661632"/>
        </p:xfrm>
        <a:graphic>
          <a:graphicData uri="http://schemas.openxmlformats.org/drawingml/2006/table">
            <a:tbl>
              <a:tblPr/>
              <a:tblGrid>
                <a:gridCol w="1626346"/>
                <a:gridCol w="2421256"/>
                <a:gridCol w="2865166"/>
              </a:tblGrid>
              <a:tr h="288032">
                <a:tc gridSpan="3">
                  <a:txBody>
                    <a:bodyPr/>
                    <a:lstStyle/>
                    <a:p>
                      <a:pPr indent="0" algn="ctr">
                        <a:lnSpc>
                          <a:spcPct val="100000"/>
                        </a:lnSpc>
                        <a:spcAft>
                          <a:spcPts val="0"/>
                        </a:spcAft>
                      </a:pPr>
                      <a:r>
                        <a:rPr lang="es-EC" sz="1400" b="1" dirty="0" smtClean="0">
                          <a:solidFill>
                            <a:srgbClr val="0000FF"/>
                          </a:solidFill>
                          <a:latin typeface="+mj-lt"/>
                          <a:ea typeface="Calibri"/>
                          <a:cs typeface="Times New Roman"/>
                        </a:rPr>
                        <a:t>COMPORTAMIENTO DE LOS PESOS DE POLLOS DE ENGORDE</a:t>
                      </a:r>
                      <a:endParaRPr lang="es-EC" sz="1400" b="1" dirty="0">
                        <a:solidFill>
                          <a:srgbClr val="0000FF"/>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indent="0" algn="ctr">
                        <a:lnSpc>
                          <a:spcPct val="100000"/>
                        </a:lnSpc>
                        <a:spcAft>
                          <a:spcPts val="0"/>
                        </a:spcAft>
                      </a:pPr>
                      <a:endParaRPr lang="es-EC" sz="1400" dirty="0">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0" algn="ctr">
                        <a:lnSpc>
                          <a:spcPct val="100000"/>
                        </a:lnSpc>
                        <a:spcAft>
                          <a:spcPts val="0"/>
                        </a:spcAft>
                      </a:pPr>
                      <a:endParaRPr lang="es-EC" sz="1400" dirty="0">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indent="0" algn="l">
                        <a:lnSpc>
                          <a:spcPct val="100000"/>
                        </a:lnSpc>
                        <a:spcAft>
                          <a:spcPts val="0"/>
                        </a:spcAft>
                      </a:pPr>
                      <a:r>
                        <a:rPr lang="es-ES" sz="1400" b="1" dirty="0">
                          <a:solidFill>
                            <a:srgbClr val="000000"/>
                          </a:solidFill>
                          <a:latin typeface="+mj-lt"/>
                          <a:ea typeface="Calibri"/>
                          <a:cs typeface="Times New Roman"/>
                        </a:rPr>
                        <a:t>Pesos</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Ortiz, M. y Torres, N</a:t>
                      </a:r>
                      <a:endParaRPr lang="es-EC" sz="1400" b="1" dirty="0">
                        <a:solidFill>
                          <a:srgbClr val="000000"/>
                        </a:solidFill>
                        <a:latin typeface="+mj-lt"/>
                        <a:ea typeface="Calibri"/>
                        <a:cs typeface="Times New Roman"/>
                      </a:endParaRPr>
                    </a:p>
                    <a:p>
                      <a:pPr indent="0" algn="ctr">
                        <a:lnSpc>
                          <a:spcPct val="100000"/>
                        </a:lnSpc>
                        <a:spcAft>
                          <a:spcPts val="0"/>
                        </a:spcAft>
                      </a:pPr>
                      <a:r>
                        <a:rPr lang="es-ES" sz="1400" b="1" dirty="0">
                          <a:solidFill>
                            <a:srgbClr val="000000"/>
                          </a:solidFill>
                          <a:latin typeface="+mj-lt"/>
                          <a:ea typeface="Calibri"/>
                          <a:cs typeface="Times New Roman"/>
                        </a:rPr>
                        <a:t>(2012).</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 http://www.bioalimentar.com.ec.</a:t>
                      </a:r>
                      <a:endParaRPr lang="es-EC" sz="1400" b="1" dirty="0">
                        <a:solidFill>
                          <a:srgbClr val="000000"/>
                        </a:solidFill>
                        <a:latin typeface="+mj-lt"/>
                        <a:ea typeface="Calibri"/>
                        <a:cs typeface="Times New Roman"/>
                      </a:endParaRPr>
                    </a:p>
                    <a:p>
                      <a:pPr indent="0" algn="ctr">
                        <a:lnSpc>
                          <a:spcPct val="100000"/>
                        </a:lnSpc>
                        <a:spcAft>
                          <a:spcPts val="0"/>
                        </a:spcAft>
                      </a:pPr>
                      <a:r>
                        <a:rPr lang="es-ES" sz="1400" b="1" dirty="0">
                          <a:solidFill>
                            <a:srgbClr val="000000"/>
                          </a:solidFill>
                          <a:latin typeface="+mj-lt"/>
                          <a:ea typeface="Calibri"/>
                          <a:cs typeface="Times New Roman"/>
                        </a:rPr>
                        <a:t>(2011)</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4000">
                <a:tc>
                  <a:txBody>
                    <a:bodyPr/>
                    <a:lstStyle/>
                    <a:p>
                      <a:pPr indent="0" algn="l">
                        <a:lnSpc>
                          <a:spcPct val="100000"/>
                        </a:lnSpc>
                        <a:spcAft>
                          <a:spcPts val="0"/>
                        </a:spcAft>
                      </a:pPr>
                      <a:r>
                        <a:rPr lang="es-ES" sz="1400" b="1">
                          <a:solidFill>
                            <a:srgbClr val="000000"/>
                          </a:solidFill>
                          <a:latin typeface="+mj-lt"/>
                          <a:ea typeface="Calibri"/>
                          <a:cs typeface="Times New Roman"/>
                        </a:rPr>
                        <a:t>Inicial, 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40,83</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pPr>
                      <a:r>
                        <a:rPr lang="es-EC" sz="1400" b="1" dirty="0" smtClean="0">
                          <a:solidFill>
                            <a:srgbClr val="000000"/>
                          </a:solidFill>
                          <a:latin typeface="+mj-lt"/>
                        </a:rPr>
                        <a:t>42.0</a:t>
                      </a:r>
                      <a:endParaRPr lang="es-EC" sz="1400" b="1" dirty="0">
                        <a:solidFill>
                          <a:srgbClr val="000000"/>
                        </a:solidFill>
                        <a:latin typeface="+mj-lt"/>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0056">
                <a:tc>
                  <a:txBody>
                    <a:bodyPr/>
                    <a:lstStyle/>
                    <a:p>
                      <a:pPr indent="0" algn="l">
                        <a:lnSpc>
                          <a:spcPct val="100000"/>
                        </a:lnSpc>
                        <a:spcAft>
                          <a:spcPts val="0"/>
                        </a:spcAft>
                      </a:pPr>
                      <a:r>
                        <a:rPr lang="es-ES" sz="1400" b="1">
                          <a:solidFill>
                            <a:srgbClr val="000000"/>
                          </a:solidFill>
                          <a:latin typeface="+mj-lt"/>
                          <a:ea typeface="Calibri"/>
                          <a:cs typeface="Times New Roman"/>
                        </a:rPr>
                        <a:t>A los 7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0,17</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0,16</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8032">
                <a:tc>
                  <a:txBody>
                    <a:bodyPr/>
                    <a:lstStyle/>
                    <a:p>
                      <a:pPr indent="0" algn="l">
                        <a:lnSpc>
                          <a:spcPct val="100000"/>
                        </a:lnSpc>
                        <a:spcAft>
                          <a:spcPts val="0"/>
                        </a:spcAft>
                      </a:pPr>
                      <a:r>
                        <a:rPr lang="es-ES" sz="1400" b="1">
                          <a:solidFill>
                            <a:srgbClr val="000000"/>
                          </a:solidFill>
                          <a:latin typeface="+mj-lt"/>
                          <a:ea typeface="Calibri"/>
                          <a:cs typeface="Times New Roman"/>
                        </a:rPr>
                        <a:t>A los 14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a:solidFill>
                            <a:srgbClr val="000000"/>
                          </a:solidFill>
                          <a:latin typeface="+mj-lt"/>
                          <a:ea typeface="Calibri"/>
                          <a:cs typeface="Times New Roman"/>
                        </a:rPr>
                        <a:t>0,42</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0,39</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8032">
                <a:tc>
                  <a:txBody>
                    <a:bodyPr/>
                    <a:lstStyle/>
                    <a:p>
                      <a:pPr indent="0" algn="l">
                        <a:lnSpc>
                          <a:spcPct val="100000"/>
                        </a:lnSpc>
                        <a:spcAft>
                          <a:spcPts val="0"/>
                        </a:spcAft>
                      </a:pPr>
                      <a:r>
                        <a:rPr lang="es-ES" sz="1400" b="1">
                          <a:solidFill>
                            <a:srgbClr val="000000"/>
                          </a:solidFill>
                          <a:latin typeface="+mj-lt"/>
                          <a:ea typeface="Calibri"/>
                          <a:cs typeface="Times New Roman"/>
                        </a:rPr>
                        <a:t>A los 21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0,76</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0,72</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8032">
                <a:tc>
                  <a:txBody>
                    <a:bodyPr/>
                    <a:lstStyle/>
                    <a:p>
                      <a:pPr indent="0" algn="l">
                        <a:lnSpc>
                          <a:spcPct val="100000"/>
                        </a:lnSpc>
                        <a:spcAft>
                          <a:spcPts val="0"/>
                        </a:spcAft>
                      </a:pPr>
                      <a:r>
                        <a:rPr lang="es-ES" sz="1400" b="1">
                          <a:solidFill>
                            <a:srgbClr val="000000"/>
                          </a:solidFill>
                          <a:latin typeface="+mj-lt"/>
                          <a:ea typeface="Calibri"/>
                          <a:cs typeface="Times New Roman"/>
                        </a:rPr>
                        <a:t>A los 28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a:solidFill>
                            <a:srgbClr val="000000"/>
                          </a:solidFill>
                          <a:latin typeface="+mj-lt"/>
                          <a:ea typeface="Calibri"/>
                          <a:cs typeface="Times New Roman"/>
                        </a:rPr>
                        <a:t>1,19</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1,12</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8032">
                <a:tc>
                  <a:txBody>
                    <a:bodyPr/>
                    <a:lstStyle/>
                    <a:p>
                      <a:pPr indent="0" algn="l">
                        <a:lnSpc>
                          <a:spcPct val="100000"/>
                        </a:lnSpc>
                        <a:spcAft>
                          <a:spcPts val="0"/>
                        </a:spcAft>
                      </a:pPr>
                      <a:r>
                        <a:rPr lang="es-ES" sz="1400" b="1">
                          <a:solidFill>
                            <a:srgbClr val="000000"/>
                          </a:solidFill>
                          <a:latin typeface="+mj-lt"/>
                          <a:ea typeface="Calibri"/>
                          <a:cs typeface="Times New Roman"/>
                        </a:rPr>
                        <a:t>A los 35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a:solidFill>
                            <a:srgbClr val="000000"/>
                          </a:solidFill>
                          <a:latin typeface="+mj-lt"/>
                          <a:ea typeface="Calibri"/>
                          <a:cs typeface="Times New Roman"/>
                        </a:rPr>
                        <a:t>1,67</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1,57</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5368">
                <a:tc>
                  <a:txBody>
                    <a:bodyPr/>
                    <a:lstStyle/>
                    <a:p>
                      <a:pPr indent="0" algn="l">
                        <a:lnSpc>
                          <a:spcPct val="100000"/>
                        </a:lnSpc>
                        <a:spcAft>
                          <a:spcPts val="0"/>
                        </a:spcAft>
                      </a:pPr>
                      <a:r>
                        <a:rPr lang="es-ES" sz="1400" b="1">
                          <a:solidFill>
                            <a:srgbClr val="000000"/>
                          </a:solidFill>
                          <a:latin typeface="+mj-lt"/>
                          <a:ea typeface="Calibri"/>
                          <a:cs typeface="Times New Roman"/>
                        </a:rPr>
                        <a:t>A los 42 días, kg</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a:solidFill>
                            <a:srgbClr val="000000"/>
                          </a:solidFill>
                          <a:latin typeface="+mj-lt"/>
                          <a:ea typeface="Calibri"/>
                          <a:cs typeface="Times New Roman"/>
                        </a:rPr>
                        <a:t>2,51</a:t>
                      </a:r>
                      <a:endParaRPr lang="es-EC" sz="1400" b="1">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1400" b="1" dirty="0">
                          <a:solidFill>
                            <a:srgbClr val="000000"/>
                          </a:solidFill>
                          <a:latin typeface="+mj-lt"/>
                          <a:ea typeface="Calibri"/>
                          <a:cs typeface="Times New Roman"/>
                        </a:rPr>
                        <a:t>2,21</a:t>
                      </a:r>
                      <a:endParaRPr lang="es-EC" sz="1400" b="1" dirty="0">
                        <a:solidFill>
                          <a:srgbClr val="000000"/>
                        </a:solidFill>
                        <a:latin typeface="+mj-lt"/>
                        <a:ea typeface="Calibri"/>
                        <a:cs typeface="Times New Roman"/>
                      </a:endParaRPr>
                    </a:p>
                  </a:txBody>
                  <a:tcPr marL="30868" marR="308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3 CuadroTexto"/>
          <p:cNvSpPr txBox="1"/>
          <p:nvPr/>
        </p:nvSpPr>
        <p:spPr>
          <a:xfrm>
            <a:off x="1043608" y="4561383"/>
            <a:ext cx="6768752" cy="523220"/>
          </a:xfrm>
          <a:prstGeom prst="rect">
            <a:avLst/>
          </a:prstGeom>
          <a:noFill/>
        </p:spPr>
        <p:txBody>
          <a:bodyPr wrap="square" rtlCol="0">
            <a:spAutoFit/>
          </a:bodyPr>
          <a:lstStyle/>
          <a:p>
            <a:pPr algn="just">
              <a:spcBef>
                <a:spcPts val="0"/>
              </a:spcBef>
              <a:spcAft>
                <a:spcPts val="0"/>
              </a:spcAft>
            </a:pPr>
            <a:r>
              <a:rPr lang="es-ES" sz="1400" b="1" dirty="0" smtClean="0">
                <a:solidFill>
                  <a:srgbClr val="000000"/>
                </a:solidFill>
              </a:rPr>
              <a:t>Ortiz, M. y Torres, N. (2012): </a:t>
            </a:r>
            <a:r>
              <a:rPr lang="es-EC" sz="1400" b="1" dirty="0" smtClean="0">
                <a:solidFill>
                  <a:srgbClr val="000000"/>
                </a:solidFill>
              </a:rPr>
              <a:t>Diferentes tipos de fitasa en varias dosis</a:t>
            </a:r>
            <a:endParaRPr lang="es-ES" sz="1400" b="1" dirty="0" smtClean="0">
              <a:solidFill>
                <a:srgbClr val="000000"/>
              </a:solidFill>
            </a:endParaRPr>
          </a:p>
          <a:p>
            <a:pPr algn="just">
              <a:spcBef>
                <a:spcPts val="0"/>
              </a:spcBef>
            </a:pPr>
            <a:r>
              <a:rPr lang="es-ES" sz="1400" b="1" dirty="0" smtClean="0">
                <a:solidFill>
                  <a:srgbClr val="000000"/>
                </a:solidFill>
              </a:rPr>
              <a:t>http</a:t>
            </a:r>
            <a:r>
              <a:rPr lang="es-ES" sz="1400" b="1" dirty="0">
                <a:solidFill>
                  <a:srgbClr val="000000"/>
                </a:solidFill>
              </a:rPr>
              <a:t>://www.bioalimentar.com.ec</a:t>
            </a:r>
            <a:r>
              <a:rPr lang="es-ES" sz="1400" b="1" dirty="0" smtClean="0">
                <a:solidFill>
                  <a:srgbClr val="000000"/>
                </a:solidFill>
              </a:rPr>
              <a:t>. (</a:t>
            </a:r>
            <a:r>
              <a:rPr lang="es-ES" sz="1400" b="1" dirty="0">
                <a:solidFill>
                  <a:srgbClr val="000000"/>
                </a:solidFill>
              </a:rPr>
              <a:t>2011</a:t>
            </a:r>
            <a:r>
              <a:rPr lang="es-ES" sz="1400" b="1" dirty="0" smtClean="0">
                <a:solidFill>
                  <a:srgbClr val="000000"/>
                </a:solidFill>
              </a:rPr>
              <a:t>): Guía de manejo de pollos de engorde</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866366" y="238647"/>
            <a:ext cx="5338763" cy="706437"/>
          </a:xfrm>
        </p:spPr>
        <p:txBody>
          <a:bodyPr/>
          <a:lstStyle/>
          <a:p>
            <a:pPr algn="ctr"/>
            <a:r>
              <a:rPr lang="es-EC" dirty="0">
                <a:solidFill>
                  <a:srgbClr val="0070C0"/>
                </a:solidFill>
                <a:latin typeface="Arial" pitchFamily="34" charset="0"/>
                <a:cs typeface="Arial" pitchFamily="34" charset="0"/>
              </a:rPr>
              <a:t>INTRODUCCIÓN</a:t>
            </a:r>
            <a:endParaRPr lang="es-ES" dirty="0">
              <a:solidFill>
                <a:srgbClr val="0070C0"/>
              </a:solidFill>
              <a:latin typeface="Arial" pitchFamily="34" charset="0"/>
              <a:cs typeface="Arial" pitchFamily="34" charset="0"/>
            </a:endParaRPr>
          </a:p>
        </p:txBody>
      </p:sp>
      <p:sp>
        <p:nvSpPr>
          <p:cNvPr id="54280" name="Line 8"/>
          <p:cNvSpPr>
            <a:spLocks noChangeShapeType="1"/>
          </p:cNvSpPr>
          <p:nvPr/>
        </p:nvSpPr>
        <p:spPr bwMode="auto">
          <a:xfrm>
            <a:off x="395288" y="6597650"/>
            <a:ext cx="8569325" cy="0"/>
          </a:xfrm>
          <a:prstGeom prst="line">
            <a:avLst/>
          </a:prstGeom>
          <a:noFill/>
          <a:ln w="76200" cmpd="tri">
            <a:solidFill>
              <a:srgbClr val="FFFF00"/>
            </a:solidFill>
            <a:round/>
            <a:headEnd/>
            <a:tailEnd/>
          </a:ln>
          <a:effectLst/>
        </p:spPr>
        <p:txBody>
          <a:bodyPr/>
          <a:lstStyle/>
          <a:p>
            <a:endParaRPr lang="es-EC"/>
          </a:p>
        </p:txBody>
      </p:sp>
      <p:graphicFrame>
        <p:nvGraphicFramePr>
          <p:cNvPr id="10" name="9 Tabla"/>
          <p:cNvGraphicFramePr>
            <a:graphicFrameLocks noGrp="1"/>
          </p:cNvGraphicFramePr>
          <p:nvPr>
            <p:extLst>
              <p:ext uri="{D42A27DB-BD31-4B8C-83A1-F6EECF244321}">
                <p14:modId xmlns:p14="http://schemas.microsoft.com/office/powerpoint/2010/main" val="1090807678"/>
              </p:ext>
            </p:extLst>
          </p:nvPr>
        </p:nvGraphicFramePr>
        <p:xfrm>
          <a:off x="364642" y="2780928"/>
          <a:ext cx="8487096" cy="1562864"/>
        </p:xfrm>
        <a:graphic>
          <a:graphicData uri="http://schemas.openxmlformats.org/drawingml/2006/table">
            <a:tbl>
              <a:tblPr>
                <a:tableStyleId>{2D5ABB26-0587-4C30-8999-92F81FD0307C}</a:tableStyleId>
              </a:tblPr>
              <a:tblGrid>
                <a:gridCol w="2700440"/>
                <a:gridCol w="5786656"/>
              </a:tblGrid>
              <a:tr h="1562864">
                <a:tc>
                  <a:txBody>
                    <a:bodyPr/>
                    <a:lstStyle/>
                    <a:p>
                      <a:pPr marL="0" indent="0" algn="l">
                        <a:lnSpc>
                          <a:spcPct val="100000"/>
                        </a:lnSpc>
                        <a:spcAft>
                          <a:spcPts val="0"/>
                        </a:spcAft>
                      </a:pPr>
                      <a:r>
                        <a:rPr lang="es-ES" sz="1400" b="1" dirty="0">
                          <a:solidFill>
                            <a:srgbClr val="0070C0"/>
                          </a:solidFill>
                          <a:latin typeface="Arial" pitchFamily="34" charset="0"/>
                          <a:cs typeface="Arial" pitchFamily="34" charset="0"/>
                        </a:rPr>
                        <a:t>La avicultura en el Ecuador</a:t>
                      </a:r>
                      <a:endParaRPr lang="es-EC" sz="1400" b="1" dirty="0">
                        <a:solidFill>
                          <a:srgbClr val="0070C0"/>
                        </a:solidFill>
                        <a:latin typeface="Arial" pitchFamily="34" charset="0"/>
                        <a:ea typeface="Calibri"/>
                        <a:cs typeface="Arial" pitchFamily="34" charset="0"/>
                      </a:endParaRPr>
                    </a:p>
                  </a:txBody>
                  <a:tcPr marL="68580" marR="68580" marT="0" marB="0" anchor="ctr"/>
                </a:tc>
                <a:tc>
                  <a:txBody>
                    <a:bodyPr/>
                    <a:lstStyle/>
                    <a:p>
                      <a:pPr marL="0" indent="0" algn="just">
                        <a:lnSpc>
                          <a:spcPct val="100000"/>
                        </a:lnSpc>
                        <a:spcAft>
                          <a:spcPts val="0"/>
                        </a:spcAft>
                        <a:buFont typeface="Arial" pitchFamily="34" charset="0"/>
                        <a:buNone/>
                      </a:pPr>
                      <a:endParaRPr lang="es-ES" sz="1400" b="1" dirty="0" smtClean="0">
                        <a:solidFill>
                          <a:srgbClr val="0070C0"/>
                        </a:solidFill>
                        <a:latin typeface="Arial" pitchFamily="34" charset="0"/>
                        <a:cs typeface="Arial" pitchFamily="34" charset="0"/>
                      </a:endParaRPr>
                    </a:p>
                    <a:p>
                      <a:pPr marL="177800" indent="-177800" algn="just">
                        <a:lnSpc>
                          <a:spcPct val="100000"/>
                        </a:lnSpc>
                        <a:spcAft>
                          <a:spcPts val="0"/>
                        </a:spcAft>
                        <a:buFont typeface="Arial" pitchFamily="34" charset="0"/>
                        <a:buChar char="•"/>
                      </a:pPr>
                      <a:r>
                        <a:rPr lang="es-ES" sz="1400" b="1" dirty="0" smtClean="0">
                          <a:solidFill>
                            <a:srgbClr val="0070C0"/>
                          </a:solidFill>
                          <a:latin typeface="Arial" pitchFamily="34" charset="0"/>
                          <a:cs typeface="Arial" pitchFamily="34" charset="0"/>
                        </a:rPr>
                        <a:t>Tiene un </a:t>
                      </a:r>
                      <a:r>
                        <a:rPr lang="es-ES" sz="1400" b="1" dirty="0">
                          <a:solidFill>
                            <a:srgbClr val="0070C0"/>
                          </a:solidFill>
                          <a:latin typeface="Arial" pitchFamily="34" charset="0"/>
                          <a:cs typeface="Arial" pitchFamily="34" charset="0"/>
                        </a:rPr>
                        <a:t>futuro alentador.</a:t>
                      </a:r>
                      <a:endParaRPr lang="es-EC" sz="1400" b="1" dirty="0">
                        <a:solidFill>
                          <a:srgbClr val="0070C0"/>
                        </a:solidFill>
                        <a:latin typeface="Arial" pitchFamily="34" charset="0"/>
                        <a:cs typeface="Arial" pitchFamily="34" charset="0"/>
                      </a:endParaRPr>
                    </a:p>
                    <a:p>
                      <a:pPr marL="177800" indent="-177800" algn="just">
                        <a:lnSpc>
                          <a:spcPct val="100000"/>
                        </a:lnSpc>
                        <a:spcAft>
                          <a:spcPts val="0"/>
                        </a:spcAft>
                        <a:buFont typeface="Arial" pitchFamily="34" charset="0"/>
                        <a:buChar char="•"/>
                      </a:pPr>
                      <a:r>
                        <a:rPr lang="es-ES" sz="1400" b="1" dirty="0">
                          <a:solidFill>
                            <a:srgbClr val="0070C0"/>
                          </a:solidFill>
                          <a:latin typeface="Arial" pitchFamily="34" charset="0"/>
                          <a:cs typeface="Arial" pitchFamily="34" charset="0"/>
                        </a:rPr>
                        <a:t>Su carne tiene buena aceptación.</a:t>
                      </a:r>
                      <a:endParaRPr lang="es-EC" sz="1400" b="1" dirty="0">
                        <a:solidFill>
                          <a:srgbClr val="0070C0"/>
                        </a:solidFill>
                        <a:latin typeface="Arial" pitchFamily="34" charset="0"/>
                        <a:cs typeface="Arial" pitchFamily="34" charset="0"/>
                      </a:endParaRPr>
                    </a:p>
                    <a:p>
                      <a:pPr marL="177800" indent="-177800" algn="just">
                        <a:lnSpc>
                          <a:spcPct val="100000"/>
                        </a:lnSpc>
                        <a:spcAft>
                          <a:spcPts val="0"/>
                        </a:spcAft>
                        <a:buFont typeface="Arial" pitchFamily="34" charset="0"/>
                        <a:buChar char="•"/>
                      </a:pPr>
                      <a:r>
                        <a:rPr lang="es-ES" sz="1400" b="1" dirty="0">
                          <a:solidFill>
                            <a:srgbClr val="0070C0"/>
                          </a:solidFill>
                          <a:latin typeface="Arial" pitchFamily="34" charset="0"/>
                          <a:cs typeface="Arial" pitchFamily="34" charset="0"/>
                        </a:rPr>
                        <a:t>El consumo </a:t>
                      </a:r>
                      <a:r>
                        <a:rPr lang="es-ES" sz="1400" b="1" dirty="0" smtClean="0">
                          <a:solidFill>
                            <a:srgbClr val="0070C0"/>
                          </a:solidFill>
                          <a:latin typeface="Arial" pitchFamily="34" charset="0"/>
                          <a:cs typeface="Arial" pitchFamily="34" charset="0"/>
                        </a:rPr>
                        <a:t>per cápita </a:t>
                      </a:r>
                      <a:r>
                        <a:rPr lang="es-ES" sz="1400" b="1" dirty="0">
                          <a:solidFill>
                            <a:srgbClr val="0070C0"/>
                          </a:solidFill>
                          <a:latin typeface="Arial" pitchFamily="34" charset="0"/>
                          <a:cs typeface="Arial" pitchFamily="34" charset="0"/>
                        </a:rPr>
                        <a:t>en el </a:t>
                      </a:r>
                      <a:r>
                        <a:rPr lang="es-ES" sz="1400" b="1" dirty="0" smtClean="0">
                          <a:solidFill>
                            <a:srgbClr val="0070C0"/>
                          </a:solidFill>
                          <a:latin typeface="Arial" pitchFamily="34" charset="0"/>
                          <a:cs typeface="Arial" pitchFamily="34" charset="0"/>
                        </a:rPr>
                        <a:t> 2011 fue de </a:t>
                      </a:r>
                      <a:r>
                        <a:rPr lang="es-ES" sz="1400" b="1" dirty="0">
                          <a:solidFill>
                            <a:srgbClr val="0070C0"/>
                          </a:solidFill>
                          <a:latin typeface="Arial" pitchFamily="34" charset="0"/>
                          <a:cs typeface="Arial" pitchFamily="34" charset="0"/>
                        </a:rPr>
                        <a:t>32 kilos.</a:t>
                      </a:r>
                      <a:endParaRPr lang="es-EC" sz="1400" b="1" dirty="0">
                        <a:solidFill>
                          <a:srgbClr val="0070C0"/>
                        </a:solidFill>
                        <a:latin typeface="Arial" pitchFamily="34" charset="0"/>
                        <a:cs typeface="Arial" pitchFamily="34" charset="0"/>
                      </a:endParaRPr>
                    </a:p>
                    <a:p>
                      <a:pPr marL="177800" indent="-177800" algn="just">
                        <a:lnSpc>
                          <a:spcPct val="100000"/>
                        </a:lnSpc>
                        <a:spcAft>
                          <a:spcPts val="0"/>
                        </a:spcAft>
                        <a:buFont typeface="Arial" pitchFamily="34" charset="0"/>
                        <a:buChar char="•"/>
                      </a:pPr>
                      <a:r>
                        <a:rPr lang="es-ES" sz="1400" b="1" dirty="0">
                          <a:solidFill>
                            <a:srgbClr val="0070C0"/>
                          </a:solidFill>
                          <a:latin typeface="Arial" pitchFamily="34" charset="0"/>
                          <a:cs typeface="Arial" pitchFamily="34" charset="0"/>
                        </a:rPr>
                        <a:t>Esta cadena representa en su totalidad el 14% del producto interno bruto (PIB).</a:t>
                      </a:r>
                      <a:endParaRPr lang="es-EC" sz="1400" b="1" dirty="0">
                        <a:solidFill>
                          <a:srgbClr val="0070C0"/>
                        </a:solidFill>
                        <a:latin typeface="Arial" pitchFamily="34" charset="0"/>
                        <a:ea typeface="Calibri"/>
                        <a:cs typeface="Arial" pitchFamily="34" charset="0"/>
                      </a:endParaRPr>
                    </a:p>
                  </a:txBody>
                  <a:tcPr marL="68580" marR="68580" marT="0" marB="0"/>
                </a:tc>
              </a:tr>
            </a:tbl>
          </a:graphicData>
        </a:graphic>
      </p:graphicFrame>
      <p:sp>
        <p:nvSpPr>
          <p:cNvPr id="11" name="Line 8"/>
          <p:cNvSpPr>
            <a:spLocks noChangeShapeType="1"/>
          </p:cNvSpPr>
          <p:nvPr/>
        </p:nvSpPr>
        <p:spPr bwMode="auto">
          <a:xfrm>
            <a:off x="323528" y="764704"/>
            <a:ext cx="8569325" cy="0"/>
          </a:xfrm>
          <a:prstGeom prst="line">
            <a:avLst/>
          </a:prstGeom>
          <a:noFill/>
          <a:ln w="76200" cmpd="tri">
            <a:solidFill>
              <a:schemeClr val="tx1"/>
            </a:solidFill>
            <a:round/>
            <a:headEnd/>
            <a:tailEnd/>
          </a:ln>
          <a:effectLst/>
        </p:spPr>
        <p:txBody>
          <a:bodyPr/>
          <a:lstStyle/>
          <a:p>
            <a:endParaRPr lang="es-EC"/>
          </a:p>
        </p:txBody>
      </p:sp>
      <p:sp>
        <p:nvSpPr>
          <p:cNvPr id="17" name="16 Abrir llave"/>
          <p:cNvSpPr/>
          <p:nvPr/>
        </p:nvSpPr>
        <p:spPr bwMode="auto">
          <a:xfrm>
            <a:off x="2917478" y="2852936"/>
            <a:ext cx="145678" cy="1296144"/>
          </a:xfrm>
          <a:prstGeom prst="leftBrace">
            <a:avLst/>
          </a:prstGeom>
          <a:noFill/>
          <a:ln w="9525" cap="flat" cmpd="sng" algn="ctr">
            <a:solidFill>
              <a:schemeClr val="tx1"/>
            </a:solid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18" name="17 CuadroTexto"/>
          <p:cNvSpPr txBox="1"/>
          <p:nvPr/>
        </p:nvSpPr>
        <p:spPr>
          <a:xfrm>
            <a:off x="467544" y="4725853"/>
            <a:ext cx="8280920" cy="784830"/>
          </a:xfrm>
          <a:prstGeom prst="rect">
            <a:avLst/>
          </a:prstGeom>
          <a:noFill/>
          <a:ln cap="rnd" cmpd="dbl">
            <a:solidFill>
              <a:schemeClr val="tx1"/>
            </a:solidFill>
          </a:ln>
        </p:spPr>
        <p:txBody>
          <a:bodyPr wrap="square" rtlCol="0">
            <a:spAutoFit/>
          </a:bodyPr>
          <a:lstStyle/>
          <a:p>
            <a:pPr algn="just"/>
            <a:r>
              <a:rPr lang="es-ES" sz="1500" b="1" dirty="0">
                <a:solidFill>
                  <a:srgbClr val="0070C0"/>
                </a:solidFill>
              </a:rPr>
              <a:t>La alimentación representa cerca del 70 al 80% del costo de producción, por tal motivo cualquier intento que se realice para disminuir este gasto sin afectar la eficiencia productiva será de gran utilidad a la avicultura de </a:t>
            </a:r>
            <a:r>
              <a:rPr lang="es-ES" sz="1500" b="1" dirty="0" smtClean="0">
                <a:solidFill>
                  <a:srgbClr val="0070C0"/>
                </a:solidFill>
              </a:rPr>
              <a:t>hoy.</a:t>
            </a:r>
            <a:endParaRPr lang="es-EC" sz="1500" b="1" dirty="0">
              <a:solidFill>
                <a:srgbClr val="0070C0"/>
              </a:solidFill>
            </a:endParaRPr>
          </a:p>
        </p:txBody>
      </p:sp>
      <p:pic>
        <p:nvPicPr>
          <p:cNvPr id="20" name="Picture 13"/>
          <p:cNvPicPr>
            <a:picLocks noChangeAspect="1" noChangeArrowheads="1"/>
          </p:cNvPicPr>
          <p:nvPr/>
        </p:nvPicPr>
        <p:blipFill>
          <a:blip r:embed="rId2" cstate="print"/>
          <a:srcRect l="13823" t="7133" r="15220" b="73250"/>
          <a:stretch>
            <a:fillRect/>
          </a:stretch>
        </p:blipFill>
        <p:spPr bwMode="auto">
          <a:xfrm>
            <a:off x="683568" y="980728"/>
            <a:ext cx="7848872" cy="15121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 name="154 Tabla"/>
          <p:cNvGraphicFramePr>
            <a:graphicFrameLocks noGrp="1"/>
          </p:cNvGraphicFramePr>
          <p:nvPr/>
        </p:nvGraphicFramePr>
        <p:xfrm>
          <a:off x="539552" y="1052736"/>
          <a:ext cx="7992889" cy="1746885"/>
        </p:xfrm>
        <a:graphic>
          <a:graphicData uri="http://schemas.openxmlformats.org/drawingml/2006/table">
            <a:tbl>
              <a:tblPr/>
              <a:tblGrid>
                <a:gridCol w="1627452"/>
                <a:gridCol w="603732"/>
                <a:gridCol w="433112"/>
                <a:gridCol w="669355"/>
                <a:gridCol w="433112"/>
                <a:gridCol w="616857"/>
                <a:gridCol w="275616"/>
                <a:gridCol w="393739"/>
                <a:gridCol w="603732"/>
                <a:gridCol w="275616"/>
                <a:gridCol w="695605"/>
                <a:gridCol w="354365"/>
                <a:gridCol w="643106"/>
                <a:gridCol w="367490"/>
              </a:tblGrid>
              <a:tr h="190500">
                <a:tc gridSpan="14">
                  <a:txBody>
                    <a:bodyPr/>
                    <a:lstStyle/>
                    <a:p>
                      <a:pPr algn="ctr" fontAlgn="b"/>
                      <a:r>
                        <a:rPr lang="es-EC" sz="1300" b="1" i="0" u="none" strike="noStrike" dirty="0" smtClean="0">
                          <a:solidFill>
                            <a:srgbClr val="000000"/>
                          </a:solidFill>
                          <a:latin typeface="Arial" pitchFamily="34" charset="0"/>
                          <a:cs typeface="Arial" pitchFamily="34" charset="0"/>
                        </a:rPr>
                        <a:t>POR </a:t>
                      </a:r>
                      <a:r>
                        <a:rPr lang="es-EC" sz="1300" b="1" i="0" u="none" strike="noStrike" dirty="0">
                          <a:solidFill>
                            <a:srgbClr val="000000"/>
                          </a:solidFill>
                          <a:latin typeface="Arial" pitchFamily="34" charset="0"/>
                          <a:cs typeface="Arial" pitchFamily="34" charset="0"/>
                        </a:rPr>
                        <a:t>EFECTO DE DOS TIPOS DE FITASA (SÓLIDA Y LIQUIDA), </a:t>
                      </a:r>
                      <a:r>
                        <a:rPr lang="es-EC" sz="1300" b="1" i="0" u="none" strike="noStrike" dirty="0" smtClean="0">
                          <a:solidFill>
                            <a:srgbClr val="000000"/>
                          </a:solidFill>
                          <a:latin typeface="Arial" pitchFamily="34" charset="0"/>
                          <a:cs typeface="Arial" pitchFamily="34" charset="0"/>
                        </a:rPr>
                        <a:t>EN </a:t>
                      </a:r>
                      <a:r>
                        <a:rPr lang="es-EC" sz="1300" b="1" i="0" u="none" strike="noStrike" dirty="0">
                          <a:solidFill>
                            <a:srgbClr val="000000"/>
                          </a:solidFill>
                          <a:latin typeface="Arial" pitchFamily="34" charset="0"/>
                          <a:cs typeface="Arial" pitchFamily="34" charset="0"/>
                        </a:rPr>
                        <a:t>DOS ENSAYOS </a:t>
                      </a:r>
                      <a:r>
                        <a:rPr lang="es-EC" sz="1300" b="1" i="0" u="none" strike="noStrike" dirty="0" smtClean="0">
                          <a:solidFill>
                            <a:srgbClr val="000000"/>
                          </a:solidFill>
                          <a:latin typeface="Arial" pitchFamily="34" charset="0"/>
                          <a:cs typeface="Arial" pitchFamily="34" charset="0"/>
                        </a:rPr>
                        <a:t>CONSECUTIVOS</a:t>
                      </a:r>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gridSpan="4">
                  <a:txBody>
                    <a:bodyPr/>
                    <a:lstStyle/>
                    <a:p>
                      <a:pPr algn="ctr" fontAlgn="b"/>
                      <a:r>
                        <a:rPr lang="es-EC" sz="1200" b="1" i="0" u="none" strike="noStrike">
                          <a:solidFill>
                            <a:srgbClr val="000000"/>
                          </a:solidFill>
                          <a:latin typeface="Arial" pitchFamily="34" charset="0"/>
                          <a:cs typeface="Arial" pitchFamily="34" charset="0"/>
                        </a:rPr>
                        <a:t>Tipo de fitasa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gridSpan="4">
                  <a:txBody>
                    <a:bodyPr/>
                    <a:lstStyle/>
                    <a:p>
                      <a:pPr algn="ctr" fontAlgn="b"/>
                      <a:r>
                        <a:rPr lang="es-EC" sz="1200" b="1" i="0" u="none" strike="noStrike">
                          <a:solidFill>
                            <a:srgbClr val="000000"/>
                          </a:solidFill>
                          <a:latin typeface="Arial" pitchFamily="34" charset="0"/>
                          <a:cs typeface="Arial" pitchFamily="34" charset="0"/>
                        </a:rPr>
                        <a:t>Ensayo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Ganancia de peso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Primero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Segundo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kg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0,35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0,37</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0,152</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0,32</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0,40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0,68</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0,70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0,370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0,75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0,62</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1,13</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1,10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0,065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1,11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1,12</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0,440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1,61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dirty="0">
                          <a:solidFill>
                            <a:srgbClr val="000000"/>
                          </a:solidFill>
                          <a:latin typeface="Arial" pitchFamily="34" charset="0"/>
                          <a:cs typeface="Arial" pitchFamily="34" charset="0"/>
                        </a:rPr>
                        <a:t>1,67</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0,059</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1,60</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1,67</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0,043</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2,38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2,31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2,33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200" b="1" i="0" u="none" strike="noStrike">
                          <a:solidFill>
                            <a:srgbClr val="000000"/>
                          </a:solidFill>
                          <a:latin typeface="Arial" pitchFamily="34" charset="0"/>
                          <a:cs typeface="Arial" pitchFamily="34" charset="0"/>
                        </a:rPr>
                        <a:t>2,33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0,314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56" name="155 Tabla"/>
          <p:cNvGraphicFramePr>
            <a:graphicFrameLocks noGrp="1"/>
          </p:cNvGraphicFramePr>
          <p:nvPr/>
        </p:nvGraphicFramePr>
        <p:xfrm>
          <a:off x="539555" y="3000355"/>
          <a:ext cx="7992880" cy="1746885"/>
        </p:xfrm>
        <a:graphic>
          <a:graphicData uri="http://schemas.openxmlformats.org/drawingml/2006/table">
            <a:tbl>
              <a:tblPr/>
              <a:tblGrid>
                <a:gridCol w="1703856"/>
                <a:gridCol w="845001"/>
                <a:gridCol w="360164"/>
                <a:gridCol w="845001"/>
                <a:gridCol w="360164"/>
                <a:gridCol w="207787"/>
                <a:gridCol w="845001"/>
                <a:gridCol w="360164"/>
                <a:gridCol w="845001"/>
                <a:gridCol w="360164"/>
                <a:gridCol w="803444"/>
                <a:gridCol w="457133"/>
              </a:tblGrid>
              <a:tr h="190500">
                <a:tc gridSpan="12">
                  <a:txBody>
                    <a:bodyPr/>
                    <a:lstStyle/>
                    <a:p>
                      <a:pPr algn="ctr" fontAlgn="b"/>
                      <a:r>
                        <a:rPr lang="es-EC" sz="1300" b="1" i="0" u="none" strike="noStrike" dirty="0" smtClean="0">
                          <a:solidFill>
                            <a:srgbClr val="000000"/>
                          </a:solidFill>
                          <a:latin typeface="Arial" pitchFamily="34" charset="0"/>
                          <a:cs typeface="Arial" pitchFamily="34" charset="0"/>
                        </a:rPr>
                        <a:t>POR </a:t>
                      </a:r>
                      <a:r>
                        <a:rPr lang="es-EC" sz="1300" b="1" i="0" u="none" strike="noStrike" dirty="0">
                          <a:solidFill>
                            <a:srgbClr val="000000"/>
                          </a:solidFill>
                          <a:latin typeface="Arial" pitchFamily="34" charset="0"/>
                          <a:cs typeface="Arial" pitchFamily="34" charset="0"/>
                        </a:rPr>
                        <a:t>EFECTO DE DOS TIPOS DE FITASA EN DIFERENTES </a:t>
                      </a:r>
                      <a:r>
                        <a:rPr lang="es-EC" sz="1300" b="1" i="0" u="none" strike="noStrike" dirty="0" smtClean="0">
                          <a:solidFill>
                            <a:srgbClr val="000000"/>
                          </a:solidFill>
                          <a:latin typeface="Arial" pitchFamily="34" charset="0"/>
                          <a:cs typeface="Arial" pitchFamily="34" charset="0"/>
                        </a:rPr>
                        <a:t>DOSIS</a:t>
                      </a:r>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gridSpan="4">
                  <a:txBody>
                    <a:bodyPr/>
                    <a:lstStyle/>
                    <a:p>
                      <a:pPr algn="ctr" fontAlgn="b"/>
                      <a:r>
                        <a:rPr lang="es-EC" sz="1200" b="1" i="0" u="none" strike="noStrike">
                          <a:solidFill>
                            <a:srgbClr val="000000"/>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gridSpan="4">
                  <a:txBody>
                    <a:bodyPr/>
                    <a:lstStyle/>
                    <a:p>
                      <a:pPr algn="ctr" fontAlgn="b"/>
                      <a:r>
                        <a:rPr lang="es-EC" sz="1200" b="1" i="0" u="none" strike="noStrike">
                          <a:solidFill>
                            <a:srgbClr val="000000"/>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Ganancia de peso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gridSpan="2">
                  <a:txBody>
                    <a:bodyPr/>
                    <a:lstStyle/>
                    <a:p>
                      <a:pPr algn="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pPr algn="r" fontAlgn="b"/>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pPr algn="r" fontAlgn="b"/>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gridSpan="2">
                  <a:txBody>
                    <a:bodyPr/>
                    <a:lstStyle/>
                    <a:p>
                      <a:pPr algn="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pPr algn="r" fontAlgn="b"/>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pPr algn="l" fontAlgn="b"/>
                      <a:endParaRPr lang="es-EC" sz="13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kg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r" fontAlgn="b"/>
                      <a:r>
                        <a:rPr lang="es-EC" sz="1200" b="1" i="0" u="none" strike="noStrike" dirty="0">
                          <a:solidFill>
                            <a:srgbClr val="000000"/>
                          </a:solidFill>
                          <a:latin typeface="Arial" pitchFamily="34" charset="0"/>
                          <a:cs typeface="Arial" pitchFamily="34" charset="0"/>
                        </a:rPr>
                        <a:t>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r" fontAlgn="b"/>
                      <a:r>
                        <a:rPr lang="es-EC" sz="1200" b="1" i="0" u="none" strike="noStrike" dirty="0">
                          <a:solidFill>
                            <a:srgbClr val="000000"/>
                          </a:solidFill>
                          <a:latin typeface="Arial" pitchFamily="34" charset="0"/>
                          <a:cs typeface="Arial" pitchFamily="34" charset="0"/>
                        </a:rPr>
                        <a:t>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ctr" fontAlgn="b"/>
                      <a:r>
                        <a:rPr lang="es-EC" sz="1200" b="1" i="0" u="none" strike="noStrike">
                          <a:solidFill>
                            <a:srgbClr val="000000"/>
                          </a:solidFill>
                          <a:latin typeface="Arial" pitchFamily="34" charset="0"/>
                          <a:cs typeface="Arial" pitchFamily="34" charset="0"/>
                        </a:rPr>
                        <a:t>0,077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0,32</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0,38</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0,35</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dirty="0">
                          <a:solidFill>
                            <a:srgbClr val="000000"/>
                          </a:solidFill>
                          <a:latin typeface="Arial" pitchFamily="34" charset="0"/>
                          <a:cs typeface="Arial" pitchFamily="34" charset="0"/>
                        </a:rPr>
                        <a:t>0,39</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00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0,64</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0,72</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0,68</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0,71</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dirty="0">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rgbClr val="00FF00"/>
                    </a:solidFill>
                  </a:tcPr>
                </a:tc>
                <a:tc>
                  <a:txBody>
                    <a:bodyPr/>
                    <a:lstStyle/>
                    <a:p>
                      <a:pPr algn="ctr" fontAlgn="b"/>
                      <a:r>
                        <a:rPr lang="es-EC" sz="1200" b="1" i="0" u="none" strike="noStrike" dirty="0">
                          <a:solidFill>
                            <a:srgbClr val="000000"/>
                          </a:solidFill>
                          <a:latin typeface="Arial" pitchFamily="34" charset="0"/>
                          <a:cs typeface="Arial" pitchFamily="34" charset="0"/>
                        </a:rPr>
                        <a:t>0,001</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00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1,12</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1,14</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1,07</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1,27</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ctr" fontAlgn="b"/>
                      <a:r>
                        <a:rPr lang="es-EC" sz="1200" b="1" i="0" u="none" strike="noStrike" dirty="0">
                          <a:solidFill>
                            <a:srgbClr val="000000"/>
                          </a:solidFill>
                          <a:latin typeface="Arial" pitchFamily="34" charset="0"/>
                          <a:cs typeface="Arial" pitchFamily="34" charset="0"/>
                        </a:rPr>
                        <a:t>0,026</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00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1,58</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1,63</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1,69</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1,65</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00FF00"/>
                    </a:solidFill>
                  </a:tcPr>
                </a:tc>
                <a:tc>
                  <a:txBody>
                    <a:bodyPr/>
                    <a:lstStyle/>
                    <a:p>
                      <a:pPr algn="ctr" fontAlgn="b"/>
                      <a:r>
                        <a:rPr lang="es-EC" sz="1200" b="1" i="0" u="none" strike="noStrike" dirty="0">
                          <a:solidFill>
                            <a:srgbClr val="000000"/>
                          </a:solidFill>
                          <a:latin typeface="Arial" pitchFamily="34" charset="0"/>
                          <a:cs typeface="Arial" pitchFamily="34" charset="0"/>
                        </a:rPr>
                        <a:t>0,127</a:t>
                      </a:r>
                    </a:p>
                  </a:txBody>
                  <a:tcPr marL="9525" marR="9525" marT="9525" marB="0" anchor="b">
                    <a:lnL>
                      <a:noFill/>
                    </a:lnL>
                    <a:lnR>
                      <a:noFill/>
                    </a:lnR>
                    <a:lnT>
                      <a:noFill/>
                    </a:lnT>
                    <a:lnB>
                      <a:noFill/>
                    </a:lnB>
                    <a:solidFill>
                      <a:srgbClr val="00FF00"/>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00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2,29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2,47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2,26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s-EC" sz="1200" b="1" i="0" u="none" strike="noStrike">
                          <a:solidFill>
                            <a:srgbClr val="000000"/>
                          </a:solidFill>
                          <a:latin typeface="Arial" pitchFamily="34" charset="0"/>
                          <a:cs typeface="Arial" pitchFamily="34" charset="0"/>
                        </a:rPr>
                        <a:t>2,36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57" name="156 Tabla"/>
          <p:cNvGraphicFramePr>
            <a:graphicFrameLocks noGrp="1"/>
          </p:cNvGraphicFramePr>
          <p:nvPr/>
        </p:nvGraphicFramePr>
        <p:xfrm>
          <a:off x="611560" y="4869160"/>
          <a:ext cx="7848872" cy="1144905"/>
        </p:xfrm>
        <a:graphic>
          <a:graphicData uri="http://schemas.openxmlformats.org/drawingml/2006/table">
            <a:tbl>
              <a:tblPr/>
              <a:tblGrid>
                <a:gridCol w="7848872"/>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
        <p:nvSpPr>
          <p:cNvPr id="158" name="157 CuadroTexto"/>
          <p:cNvSpPr txBox="1"/>
          <p:nvPr/>
        </p:nvSpPr>
        <p:spPr>
          <a:xfrm>
            <a:off x="755576" y="548680"/>
            <a:ext cx="7560840" cy="323165"/>
          </a:xfrm>
          <a:prstGeom prst="rect">
            <a:avLst/>
          </a:prstGeom>
          <a:solidFill>
            <a:schemeClr val="bg2"/>
          </a:solidFill>
        </p:spPr>
        <p:txBody>
          <a:bodyPr wrap="square" rtlCol="0">
            <a:spAutoFit/>
          </a:bodyPr>
          <a:lstStyle/>
          <a:p>
            <a:r>
              <a:rPr lang="es-EC" sz="1500" b="1" i="0" u="none" strike="noStrike" dirty="0" smtClean="0">
                <a:latin typeface="Arial" pitchFamily="34" charset="0"/>
                <a:cs typeface="Arial" pitchFamily="34" charset="0"/>
              </a:rPr>
              <a:t>COMPORTAMIENTO DE LAS GANANCIAS DE PESO DE POLLOS DE ENGORDE</a:t>
            </a:r>
            <a:endParaRPr lang="es-EC" sz="1500"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660232" y="5805264"/>
            <a:ext cx="248376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Gráfico 6"/>
          <p:cNvPicPr>
            <a:picLocks noChangeArrowheads="1"/>
          </p:cNvPicPr>
          <p:nvPr/>
        </p:nvPicPr>
        <p:blipFill>
          <a:blip r:embed="rId2" cstate="print"/>
          <a:srcRect l="-4263" t="-3632" r="-6181" b="-5322"/>
          <a:stretch>
            <a:fillRect/>
          </a:stretch>
        </p:blipFill>
        <p:spPr bwMode="auto">
          <a:xfrm>
            <a:off x="179513" y="44624"/>
            <a:ext cx="4248471" cy="2664295"/>
          </a:xfrm>
          <a:prstGeom prst="rect">
            <a:avLst/>
          </a:prstGeom>
          <a:noFill/>
          <a:ln w="9525">
            <a:noFill/>
            <a:miter lim="800000"/>
            <a:headEnd/>
            <a:tailEnd/>
          </a:ln>
        </p:spPr>
      </p:pic>
      <p:pic>
        <p:nvPicPr>
          <p:cNvPr id="1027" name="Gráfico 7"/>
          <p:cNvPicPr>
            <a:picLocks noChangeArrowheads="1"/>
          </p:cNvPicPr>
          <p:nvPr/>
        </p:nvPicPr>
        <p:blipFill>
          <a:blip r:embed="rId3" cstate="print"/>
          <a:srcRect l="-4263" t="-3632" r="-6181" b="-5322"/>
          <a:stretch>
            <a:fillRect/>
          </a:stretch>
        </p:blipFill>
        <p:spPr bwMode="auto">
          <a:xfrm>
            <a:off x="4644008" y="44624"/>
            <a:ext cx="4248472" cy="2664296"/>
          </a:xfrm>
          <a:prstGeom prst="rect">
            <a:avLst/>
          </a:prstGeom>
          <a:noFill/>
          <a:ln w="9525">
            <a:noFill/>
            <a:miter lim="800000"/>
            <a:headEnd/>
            <a:tailEnd/>
          </a:ln>
        </p:spPr>
      </p:pic>
      <p:pic>
        <p:nvPicPr>
          <p:cNvPr id="1028" name="Gráfico 25"/>
          <p:cNvPicPr>
            <a:picLocks noChangeArrowheads="1"/>
          </p:cNvPicPr>
          <p:nvPr/>
        </p:nvPicPr>
        <p:blipFill>
          <a:blip r:embed="rId4" cstate="print"/>
          <a:srcRect l="-4263" t="-3606" r="-6181" b="-4556"/>
          <a:stretch>
            <a:fillRect/>
          </a:stretch>
        </p:blipFill>
        <p:spPr bwMode="auto">
          <a:xfrm>
            <a:off x="2627784" y="2996952"/>
            <a:ext cx="4248472" cy="2664296"/>
          </a:xfrm>
          <a:prstGeom prst="rect">
            <a:avLst/>
          </a:prstGeom>
          <a:noFill/>
          <a:ln w="9525">
            <a:noFill/>
            <a:miter lim="800000"/>
            <a:headEnd/>
            <a:tailEnd/>
          </a:ln>
        </p:spPr>
      </p:pic>
      <p:sp>
        <p:nvSpPr>
          <p:cNvPr id="5" name="4 CuadroTexto"/>
          <p:cNvSpPr txBox="1"/>
          <p:nvPr/>
        </p:nvSpPr>
        <p:spPr>
          <a:xfrm>
            <a:off x="827584" y="5949280"/>
            <a:ext cx="7344816" cy="523220"/>
          </a:xfrm>
          <a:prstGeom prst="rect">
            <a:avLst/>
          </a:prstGeom>
          <a:solidFill>
            <a:schemeClr val="bg1"/>
          </a:solidFill>
        </p:spPr>
        <p:txBody>
          <a:bodyPr wrap="square" rtlCol="0">
            <a:spAutoFit/>
          </a:bodyPr>
          <a:lstStyle/>
          <a:p>
            <a:pPr algn="ctr"/>
            <a:r>
              <a:rPr lang="es-EC" sz="1400" b="1" dirty="0"/>
              <a:t>Comportamiento de </a:t>
            </a:r>
            <a:r>
              <a:rPr lang="es-EC" sz="1400" b="1" dirty="0" smtClean="0"/>
              <a:t>las ganancias de pesos </a:t>
            </a:r>
            <a:r>
              <a:rPr lang="es-EC" sz="1400" b="1" dirty="0"/>
              <a:t>(kg) de pollos de engorde </a:t>
            </a:r>
            <a:r>
              <a:rPr lang="es-ES" sz="1400" b="1" dirty="0"/>
              <a:t>hasta los 42 días de edad</a:t>
            </a:r>
            <a:r>
              <a:rPr lang="es-EC" sz="1400" b="1" dirty="0"/>
              <a:t>, </a:t>
            </a:r>
            <a:r>
              <a:rPr lang="es-EC" sz="1400" b="1" dirty="0" smtClean="0"/>
              <a:t>que </a:t>
            </a:r>
            <a:r>
              <a:rPr lang="es-EC" sz="1400" b="1" dirty="0"/>
              <a:t>recibieron diferentes tipos de fitasa en varias dosis</a:t>
            </a:r>
            <a:r>
              <a:rPr lang="es-ES" sz="1400" b="1" dirty="0"/>
              <a:t>.</a:t>
            </a:r>
            <a:endParaRPr lang="es-EC" sz="1400" b="1" dirty="0"/>
          </a:p>
        </p:txBody>
      </p:sp>
      <p:sp>
        <p:nvSpPr>
          <p:cNvPr id="6" name="5 CuadroTexto"/>
          <p:cNvSpPr txBox="1"/>
          <p:nvPr/>
        </p:nvSpPr>
        <p:spPr>
          <a:xfrm>
            <a:off x="827584" y="2708920"/>
            <a:ext cx="3168352" cy="307777"/>
          </a:xfrm>
          <a:prstGeom prst="rect">
            <a:avLst/>
          </a:prstGeom>
          <a:noFill/>
        </p:spPr>
        <p:txBody>
          <a:bodyPr wrap="square" rtlCol="0">
            <a:spAutoFit/>
          </a:bodyPr>
          <a:lstStyle/>
          <a:p>
            <a:r>
              <a:rPr lang="es-EC" sz="1400" b="1" dirty="0" smtClean="0"/>
              <a:t>Por efecto del tipo de fitasa</a:t>
            </a:r>
            <a:endParaRPr lang="es-EC" sz="1400" b="1" dirty="0"/>
          </a:p>
        </p:txBody>
      </p:sp>
      <p:sp>
        <p:nvSpPr>
          <p:cNvPr id="7" name="6 CuadroTexto"/>
          <p:cNvSpPr txBox="1"/>
          <p:nvPr/>
        </p:nvSpPr>
        <p:spPr>
          <a:xfrm>
            <a:off x="5364088" y="2708920"/>
            <a:ext cx="3168352" cy="307777"/>
          </a:xfrm>
          <a:prstGeom prst="rect">
            <a:avLst/>
          </a:prstGeom>
          <a:noFill/>
        </p:spPr>
        <p:txBody>
          <a:bodyPr wrap="square" rtlCol="0">
            <a:spAutoFit/>
          </a:bodyPr>
          <a:lstStyle/>
          <a:p>
            <a:r>
              <a:rPr lang="es-EC" sz="1400" b="1" dirty="0" smtClean="0"/>
              <a:t>Por efecto del número de ensayo</a:t>
            </a:r>
            <a:endParaRPr lang="es-EC" sz="1400" b="1" dirty="0"/>
          </a:p>
        </p:txBody>
      </p:sp>
      <p:sp>
        <p:nvSpPr>
          <p:cNvPr id="8" name="7 CuadroTexto"/>
          <p:cNvSpPr txBox="1"/>
          <p:nvPr/>
        </p:nvSpPr>
        <p:spPr>
          <a:xfrm>
            <a:off x="2555776" y="5661248"/>
            <a:ext cx="4392488" cy="307777"/>
          </a:xfrm>
          <a:prstGeom prst="rect">
            <a:avLst/>
          </a:prstGeom>
          <a:noFill/>
        </p:spPr>
        <p:txBody>
          <a:bodyPr wrap="square" rtlCol="0">
            <a:spAutoFit/>
          </a:bodyPr>
          <a:lstStyle/>
          <a:p>
            <a:pPr algn="ctr"/>
            <a:r>
              <a:rPr lang="es-EC" sz="1400" b="1" dirty="0" smtClean="0"/>
              <a:t>Por efecto del tipo de fitasa en varias dosis</a:t>
            </a:r>
            <a:endParaRPr lang="es-EC" sz="1400" b="1" dirty="0"/>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259632" y="2041684"/>
          <a:ext cx="6917129" cy="2628136"/>
        </p:xfrm>
        <a:graphic>
          <a:graphicData uri="http://schemas.openxmlformats.org/drawingml/2006/table">
            <a:tbl>
              <a:tblPr/>
              <a:tblGrid>
                <a:gridCol w="1629540"/>
                <a:gridCol w="2427990"/>
                <a:gridCol w="2859599"/>
              </a:tblGrid>
              <a:tr h="360040">
                <a:tc gridSpan="3">
                  <a:txBody>
                    <a:bodyPr/>
                    <a:lstStyle/>
                    <a:p>
                      <a:pPr indent="0" algn="ctr">
                        <a:lnSpc>
                          <a:spcPct val="100000"/>
                        </a:lnSpc>
                        <a:spcAft>
                          <a:spcPts val="0"/>
                        </a:spcAft>
                      </a:pPr>
                      <a:r>
                        <a:rPr lang="es-EC" sz="1400" b="1" kern="1200" dirty="0" smtClean="0">
                          <a:solidFill>
                            <a:srgbClr val="FFFF00"/>
                          </a:solidFill>
                          <a:latin typeface="+mn-lt"/>
                          <a:ea typeface="Calibri"/>
                          <a:cs typeface="Times New Roman"/>
                        </a:rPr>
                        <a:t>COMPORTAMIENTO DE LAS GANANCIAS</a:t>
                      </a:r>
                      <a:r>
                        <a:rPr lang="es-EC" sz="1400" b="1" kern="1200" baseline="0" dirty="0" smtClean="0">
                          <a:solidFill>
                            <a:srgbClr val="FFFF00"/>
                          </a:solidFill>
                          <a:latin typeface="+mn-lt"/>
                          <a:ea typeface="Calibri"/>
                          <a:cs typeface="Times New Roman"/>
                        </a:rPr>
                        <a:t> DE </a:t>
                      </a:r>
                      <a:r>
                        <a:rPr lang="es-EC" sz="1400" b="1" kern="1200" dirty="0" smtClean="0">
                          <a:solidFill>
                            <a:srgbClr val="FFFF00"/>
                          </a:solidFill>
                          <a:latin typeface="+mn-lt"/>
                          <a:ea typeface="Calibri"/>
                          <a:cs typeface="Times New Roman"/>
                        </a:rPr>
                        <a:t>PESO ACUMULADAS DE POLLOS DE ENGORDE</a:t>
                      </a:r>
                      <a:endParaRPr lang="es-EC" sz="1400" b="1" kern="1200" dirty="0">
                        <a:solidFill>
                          <a:srgbClr val="FFFF00"/>
                        </a:solidFill>
                        <a:latin typeface="+mn-lt"/>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indent="0" algn="ctr">
                        <a:lnSpc>
                          <a:spcPct val="100000"/>
                        </a:lnSpc>
                        <a:spcAft>
                          <a:spcPts val="0"/>
                        </a:spcAft>
                      </a:pPr>
                      <a:endParaRPr lang="es-EC" sz="1400" b="1" dirty="0">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0" algn="ctr">
                        <a:lnSpc>
                          <a:spcPct val="100000"/>
                        </a:lnSpc>
                        <a:spcAft>
                          <a:spcPts val="0"/>
                        </a:spcAft>
                      </a:pPr>
                      <a:endParaRPr lang="es-EC" sz="1400" b="1" dirty="0">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24">
                <a:tc>
                  <a:txBody>
                    <a:bodyPr/>
                    <a:lstStyle/>
                    <a:p>
                      <a:pPr indent="0" algn="l">
                        <a:lnSpc>
                          <a:spcPct val="100000"/>
                        </a:lnSpc>
                        <a:spcAft>
                          <a:spcPts val="0"/>
                        </a:spcAft>
                      </a:pPr>
                      <a:r>
                        <a:rPr lang="es-ES" sz="1300" b="1" dirty="0">
                          <a:solidFill>
                            <a:schemeClr val="bg1"/>
                          </a:solidFill>
                          <a:latin typeface="Arial"/>
                          <a:ea typeface="Calibri"/>
                          <a:cs typeface="Times New Roman"/>
                        </a:rPr>
                        <a:t>Ganancia de peso</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Ortiz, M. y Torres, N</a:t>
                      </a:r>
                      <a:endParaRPr lang="es-EC" sz="1300" b="1" dirty="0">
                        <a:solidFill>
                          <a:schemeClr val="bg1"/>
                        </a:solidFill>
                        <a:latin typeface="Arial"/>
                        <a:ea typeface="Calibri"/>
                        <a:cs typeface="Times New Roman"/>
                      </a:endParaRPr>
                    </a:p>
                    <a:p>
                      <a:pPr indent="0" algn="ctr">
                        <a:lnSpc>
                          <a:spcPct val="100000"/>
                        </a:lnSpc>
                        <a:spcAft>
                          <a:spcPts val="0"/>
                        </a:spcAft>
                      </a:pPr>
                      <a:r>
                        <a:rPr lang="es-ES" sz="1300" b="1" dirty="0">
                          <a:solidFill>
                            <a:schemeClr val="bg1"/>
                          </a:solidFill>
                          <a:latin typeface="Arial"/>
                          <a:ea typeface="Calibri"/>
                          <a:cs typeface="Times New Roman"/>
                        </a:rPr>
                        <a:t>(2012).</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 http://www.bioalimentar.com.ec.</a:t>
                      </a:r>
                      <a:endParaRPr lang="es-EC" sz="1300" b="1" dirty="0">
                        <a:solidFill>
                          <a:schemeClr val="bg1"/>
                        </a:solidFill>
                        <a:latin typeface="Arial"/>
                        <a:ea typeface="Calibri"/>
                        <a:cs typeface="Times New Roman"/>
                      </a:endParaRPr>
                    </a:p>
                    <a:p>
                      <a:pPr indent="0" algn="ctr">
                        <a:lnSpc>
                          <a:spcPct val="100000"/>
                        </a:lnSpc>
                        <a:spcAft>
                          <a:spcPts val="0"/>
                        </a:spcAft>
                      </a:pPr>
                      <a:r>
                        <a:rPr lang="es-ES" sz="1300" b="1" dirty="0">
                          <a:solidFill>
                            <a:schemeClr val="bg1"/>
                          </a:solidFill>
                          <a:latin typeface="Arial"/>
                          <a:ea typeface="Calibri"/>
                          <a:cs typeface="Times New Roman"/>
                        </a:rPr>
                        <a:t>(2011)</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a:solidFill>
                            <a:schemeClr val="bg1"/>
                          </a:solidFill>
                          <a:latin typeface="Arial"/>
                          <a:ea typeface="Calibri"/>
                          <a:cs typeface="Times New Roman"/>
                        </a:rPr>
                        <a:t>A los 7 días, kg</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0,13</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a:solidFill>
                            <a:schemeClr val="bg1"/>
                          </a:solidFill>
                          <a:latin typeface="Arial"/>
                          <a:ea typeface="Calibri"/>
                          <a:cs typeface="Times New Roman"/>
                        </a:rPr>
                        <a:t>0,12</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dirty="0">
                          <a:solidFill>
                            <a:schemeClr val="bg1"/>
                          </a:solidFill>
                          <a:latin typeface="Arial"/>
                          <a:ea typeface="Calibri"/>
                          <a:cs typeface="Times New Roman"/>
                        </a:rPr>
                        <a:t>A los 14 días, kg</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0,38</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0,35</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a:solidFill>
                            <a:schemeClr val="bg1"/>
                          </a:solidFill>
                          <a:latin typeface="Arial"/>
                          <a:ea typeface="Calibri"/>
                          <a:cs typeface="Times New Roman"/>
                        </a:rPr>
                        <a:t>A los 21 días, kg</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0,72</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0,68</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a:solidFill>
                            <a:schemeClr val="bg1"/>
                          </a:solidFill>
                          <a:latin typeface="Arial"/>
                          <a:ea typeface="Calibri"/>
                          <a:cs typeface="Times New Roman"/>
                        </a:rPr>
                        <a:t>A los 28 días, kg</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a:solidFill>
                            <a:schemeClr val="bg1"/>
                          </a:solidFill>
                          <a:latin typeface="Arial"/>
                          <a:ea typeface="Calibri"/>
                          <a:cs typeface="Times New Roman"/>
                        </a:rPr>
                        <a:t>1,14</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1,08</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a:solidFill>
                            <a:schemeClr val="bg1"/>
                          </a:solidFill>
                          <a:latin typeface="Arial"/>
                          <a:ea typeface="Calibri"/>
                          <a:cs typeface="Times New Roman"/>
                        </a:rPr>
                        <a:t>A los 35 días, kg</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a:solidFill>
                            <a:schemeClr val="bg1"/>
                          </a:solidFill>
                          <a:latin typeface="Arial"/>
                          <a:ea typeface="Calibri"/>
                          <a:cs typeface="Times New Roman"/>
                        </a:rPr>
                        <a:t>1,63</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1,53</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r h="288032">
                <a:tc>
                  <a:txBody>
                    <a:bodyPr/>
                    <a:lstStyle/>
                    <a:p>
                      <a:pPr indent="0" algn="l">
                        <a:lnSpc>
                          <a:spcPct val="100000"/>
                        </a:lnSpc>
                        <a:spcAft>
                          <a:spcPts val="0"/>
                        </a:spcAft>
                      </a:pPr>
                      <a:r>
                        <a:rPr lang="es-ES" sz="1300" b="1">
                          <a:solidFill>
                            <a:schemeClr val="bg1"/>
                          </a:solidFill>
                          <a:latin typeface="Arial"/>
                          <a:ea typeface="Calibri"/>
                          <a:cs typeface="Times New Roman"/>
                        </a:rPr>
                        <a:t>A los 42 días, kg</a:t>
                      </a:r>
                      <a:endParaRPr lang="es-EC" sz="1300" b="1">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2,47</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indent="0" algn="ctr">
                        <a:lnSpc>
                          <a:spcPct val="100000"/>
                        </a:lnSpc>
                        <a:spcAft>
                          <a:spcPts val="0"/>
                        </a:spcAft>
                      </a:pPr>
                      <a:r>
                        <a:rPr lang="es-ES" sz="1300" b="1" dirty="0">
                          <a:solidFill>
                            <a:schemeClr val="bg1"/>
                          </a:solidFill>
                          <a:latin typeface="Arial"/>
                          <a:ea typeface="Calibri"/>
                          <a:cs typeface="Times New Roman"/>
                        </a:rPr>
                        <a:t>2,17</a:t>
                      </a:r>
                      <a:endParaRPr lang="es-EC" sz="1300" b="1" dirty="0">
                        <a:solidFill>
                          <a:schemeClr val="bg1"/>
                        </a:solidFill>
                        <a:latin typeface="Arial"/>
                        <a:ea typeface="Calibri"/>
                        <a:cs typeface="Times New Roman"/>
                      </a:endParaRPr>
                    </a:p>
                  </a:txBody>
                  <a:tcPr marL="32926" marR="32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r>
            </a:tbl>
          </a:graphicData>
        </a:graphic>
      </p:graphicFrame>
      <p:sp>
        <p:nvSpPr>
          <p:cNvPr id="6" name="5 CuadroTexto"/>
          <p:cNvSpPr txBox="1"/>
          <p:nvPr/>
        </p:nvSpPr>
        <p:spPr>
          <a:xfrm>
            <a:off x="1331640" y="4705980"/>
            <a:ext cx="6768752" cy="523220"/>
          </a:xfrm>
          <a:prstGeom prst="rect">
            <a:avLst/>
          </a:prstGeom>
          <a:noFill/>
        </p:spPr>
        <p:txBody>
          <a:bodyPr wrap="square" rtlCol="0">
            <a:spAutoFit/>
          </a:bodyPr>
          <a:lstStyle/>
          <a:p>
            <a:pPr algn="just">
              <a:spcBef>
                <a:spcPts val="0"/>
              </a:spcBef>
              <a:spcAft>
                <a:spcPts val="0"/>
              </a:spcAft>
            </a:pPr>
            <a:r>
              <a:rPr lang="es-ES" sz="1400" b="1" dirty="0" smtClean="0">
                <a:solidFill>
                  <a:srgbClr val="000000"/>
                </a:solidFill>
              </a:rPr>
              <a:t>Ortiz, M. y Torres, N. (2012): </a:t>
            </a:r>
            <a:r>
              <a:rPr lang="es-EC" sz="1400" b="1" dirty="0" smtClean="0">
                <a:solidFill>
                  <a:srgbClr val="000000"/>
                </a:solidFill>
              </a:rPr>
              <a:t>Diferentes tipos de fitasa en varias dosis</a:t>
            </a:r>
            <a:endParaRPr lang="es-ES" sz="1400" b="1" dirty="0" smtClean="0">
              <a:solidFill>
                <a:srgbClr val="000000"/>
              </a:solidFill>
            </a:endParaRPr>
          </a:p>
          <a:p>
            <a:pPr algn="just">
              <a:spcBef>
                <a:spcPts val="0"/>
              </a:spcBef>
            </a:pPr>
            <a:r>
              <a:rPr lang="es-ES" sz="1400" b="1" dirty="0" smtClean="0">
                <a:solidFill>
                  <a:srgbClr val="000000"/>
                </a:solidFill>
              </a:rPr>
              <a:t>http</a:t>
            </a:r>
            <a:r>
              <a:rPr lang="es-ES" sz="1400" b="1" dirty="0">
                <a:solidFill>
                  <a:srgbClr val="000000"/>
                </a:solidFill>
              </a:rPr>
              <a:t>://www.bioalimentar.com.ec</a:t>
            </a:r>
            <a:r>
              <a:rPr lang="es-ES" sz="1400" b="1" dirty="0" smtClean="0">
                <a:solidFill>
                  <a:srgbClr val="000000"/>
                </a:solidFill>
              </a:rPr>
              <a:t>. (</a:t>
            </a:r>
            <a:r>
              <a:rPr lang="es-ES" sz="1400" b="1" dirty="0">
                <a:solidFill>
                  <a:srgbClr val="000000"/>
                </a:solidFill>
              </a:rPr>
              <a:t>2011</a:t>
            </a:r>
            <a:r>
              <a:rPr lang="es-ES" sz="1400" b="1" dirty="0" smtClean="0">
                <a:solidFill>
                  <a:srgbClr val="000000"/>
                </a:solidFill>
              </a:rPr>
              <a:t>): Guía de manejo de pollos de engorde</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1" y="1124744"/>
          <a:ext cx="8064897" cy="1746885"/>
        </p:xfrm>
        <a:graphic>
          <a:graphicData uri="http://schemas.openxmlformats.org/drawingml/2006/table">
            <a:tbl>
              <a:tblPr/>
              <a:tblGrid>
                <a:gridCol w="1638527"/>
                <a:gridCol w="607840"/>
                <a:gridCol w="436059"/>
                <a:gridCol w="673910"/>
                <a:gridCol w="436059"/>
                <a:gridCol w="621054"/>
                <a:gridCol w="281898"/>
                <a:gridCol w="201197"/>
                <a:gridCol w="811871"/>
                <a:gridCol w="196241"/>
                <a:gridCol w="781589"/>
                <a:gridCol w="356776"/>
                <a:gridCol w="651886"/>
                <a:gridCol w="369990"/>
              </a:tblGrid>
              <a:tr h="190500">
                <a:tc gridSpan="1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rgbClr val="000000"/>
                          </a:solidFill>
                          <a:latin typeface="Arial" pitchFamily="34" charset="0"/>
                          <a:cs typeface="Arial" pitchFamily="34" charset="0"/>
                        </a:rPr>
                        <a:t>POR EFECTO DE DOS TIPOS DE FITASA (SÓLIDA Y LIQUIDA), EN DOS ENSAYOS CONSECUTIVOS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c gridSpan="4">
                  <a:txBody>
                    <a:bodyPr/>
                    <a:lstStyle/>
                    <a:p>
                      <a:pPr algn="ctr" fontAlgn="b"/>
                      <a:r>
                        <a:rPr lang="es-EC" sz="1200" b="1" i="0" u="none" strike="noStrike" dirty="0">
                          <a:solidFill>
                            <a:srgbClr val="000000"/>
                          </a:solidFill>
                          <a:latin typeface="Arial" pitchFamily="34" charset="0"/>
                          <a:cs typeface="Arial" pitchFamily="34" charset="0"/>
                        </a:rPr>
                        <a:t>Tipo de fitasa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c gridSpan="4">
                  <a:txBody>
                    <a:bodyPr/>
                    <a:lstStyle/>
                    <a:p>
                      <a:pPr algn="ctr" fontAlgn="b"/>
                      <a:r>
                        <a:rPr lang="es-EC" sz="1200" b="1" i="0" u="none" strike="noStrike" dirty="0">
                          <a:solidFill>
                            <a:srgbClr val="000000"/>
                          </a:solidFill>
                          <a:latin typeface="Arial" pitchFamily="34" charset="0"/>
                          <a:cs typeface="Arial" pitchFamily="34" charset="0"/>
                        </a:rPr>
                        <a:t>Ensayo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Consumo de alimento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Primero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Segundo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kg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0,010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0,222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0,45</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0,45</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0,768</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0,44</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0,45</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0,055</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0,97</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0,97</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0,768</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0,97</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0,98</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0,055</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1,74</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1,74</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0,615</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1,74</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1,74</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0,222</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2,74</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2,73</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0,615</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2,73</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2,74</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0,222</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accent2">
                        <a:lumMod val="60000"/>
                        <a:lumOff val="40000"/>
                      </a:schemeClr>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3,90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3,91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0,485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3,90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3,91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a:solidFill>
                            <a:srgbClr val="000000"/>
                          </a:solidFill>
                          <a:latin typeface="Arial" pitchFamily="34" charset="0"/>
                          <a:cs typeface="Arial" pitchFamily="34" charset="0"/>
                        </a:rPr>
                        <a:t>0,149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3" name="2 Tabla"/>
          <p:cNvGraphicFramePr>
            <a:graphicFrameLocks noGrp="1"/>
          </p:cNvGraphicFramePr>
          <p:nvPr/>
        </p:nvGraphicFramePr>
        <p:xfrm>
          <a:off x="539551" y="3140968"/>
          <a:ext cx="8064895" cy="1762125"/>
        </p:xfrm>
        <a:graphic>
          <a:graphicData uri="http://schemas.openxmlformats.org/drawingml/2006/table">
            <a:tbl>
              <a:tblPr/>
              <a:tblGrid>
                <a:gridCol w="1716231"/>
                <a:gridCol w="851140"/>
                <a:gridCol w="362780"/>
                <a:gridCol w="851140"/>
                <a:gridCol w="362780"/>
                <a:gridCol w="209297"/>
                <a:gridCol w="851140"/>
                <a:gridCol w="362780"/>
                <a:gridCol w="851140"/>
                <a:gridCol w="362780"/>
                <a:gridCol w="818583"/>
                <a:gridCol w="465104"/>
              </a:tblGrid>
              <a:tr h="190500">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400" b="1" i="0" u="none" strike="noStrike" dirty="0" smtClean="0">
                          <a:solidFill>
                            <a:srgbClr val="000000"/>
                          </a:solidFill>
                          <a:latin typeface="Arial" pitchFamily="34" charset="0"/>
                          <a:cs typeface="Arial" pitchFamily="34" charset="0"/>
                        </a:rPr>
                        <a:t>POR EFECTO DE DOS TIPOS DE FITASA EN DIFERENTES DOSIS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00"/>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00"/>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Consumo de alimento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baseline="30000"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A los 7 días, kg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0,139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0,141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0,141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kg</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0,441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0,449</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0,441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0,451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kg</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0,968</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0,976</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0,968</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0,978</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kg</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1,737</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1,745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1,735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1,745</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kg</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2,731</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2,739</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2,729</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2,739</a:t>
                      </a:r>
                    </a:p>
                  </a:txBody>
                  <a:tcPr marL="9525" marR="9525" marT="9525" marB="0" anchor="b">
                    <a:lnL>
                      <a:noFill/>
                    </a:lnL>
                    <a:lnR>
                      <a:noFill/>
                    </a:lnR>
                    <a:lnT>
                      <a:noFill/>
                    </a:lnT>
                    <a:lnB>
                      <a:noFill/>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00"/>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kg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3,887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3,921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3,906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3,912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0,002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4" name="3 Tabla"/>
          <p:cNvGraphicFramePr>
            <a:graphicFrameLocks noGrp="1"/>
          </p:cNvGraphicFramePr>
          <p:nvPr/>
        </p:nvGraphicFramePr>
        <p:xfrm>
          <a:off x="611560" y="5013176"/>
          <a:ext cx="7848872" cy="1144905"/>
        </p:xfrm>
        <a:graphic>
          <a:graphicData uri="http://schemas.openxmlformats.org/drawingml/2006/table">
            <a:tbl>
              <a:tblPr/>
              <a:tblGrid>
                <a:gridCol w="7848872"/>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
        <p:nvSpPr>
          <p:cNvPr id="5" name="4 CuadroTexto"/>
          <p:cNvSpPr txBox="1"/>
          <p:nvPr/>
        </p:nvSpPr>
        <p:spPr>
          <a:xfrm>
            <a:off x="755576" y="692696"/>
            <a:ext cx="7560840" cy="323165"/>
          </a:xfrm>
          <a:prstGeom prst="rect">
            <a:avLst/>
          </a:prstGeom>
          <a:solidFill>
            <a:srgbClr val="FFFF00"/>
          </a:solidFill>
        </p:spPr>
        <p:txBody>
          <a:bodyPr wrap="square" rtlCol="0">
            <a:spAutoFit/>
          </a:bodyPr>
          <a:lstStyle/>
          <a:p>
            <a:r>
              <a:rPr lang="es-EC" sz="1500" b="1" i="0" u="none" strike="noStrike" dirty="0" smtClean="0">
                <a:latin typeface="Arial" pitchFamily="34" charset="0"/>
                <a:cs typeface="Arial" pitchFamily="34" charset="0"/>
              </a:rPr>
              <a:t>COMPORTAMIENTO DEL CONSUMO DE ALIMENTO DE POLLOS DE ENGORDE</a:t>
            </a:r>
            <a:endParaRPr lang="es-EC" sz="1500" dirty="0"/>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660232" y="5805264"/>
            <a:ext cx="248376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p>
        </p:txBody>
      </p:sp>
      <p:pic>
        <p:nvPicPr>
          <p:cNvPr id="4097" name="Gráfico 8"/>
          <p:cNvPicPr>
            <a:picLocks noChangeArrowheads="1"/>
          </p:cNvPicPr>
          <p:nvPr/>
        </p:nvPicPr>
        <p:blipFill>
          <a:blip r:embed="rId2" cstate="print"/>
          <a:srcRect l="-4263" t="-3632" r="-6181" b="-5322"/>
          <a:stretch>
            <a:fillRect/>
          </a:stretch>
        </p:blipFill>
        <p:spPr bwMode="auto">
          <a:xfrm>
            <a:off x="179512" y="128365"/>
            <a:ext cx="4390820" cy="2688952"/>
          </a:xfrm>
          <a:prstGeom prst="rect">
            <a:avLst/>
          </a:prstGeom>
          <a:solidFill>
            <a:schemeClr val="bg1"/>
          </a:solidFill>
          <a:ln w="9525">
            <a:noFill/>
            <a:miter lim="800000"/>
            <a:headEnd/>
            <a:tailEnd/>
          </a:ln>
        </p:spPr>
      </p:pic>
      <p:pic>
        <p:nvPicPr>
          <p:cNvPr id="4098" name="Gráfico 9"/>
          <p:cNvPicPr>
            <a:picLocks noChangeArrowheads="1"/>
          </p:cNvPicPr>
          <p:nvPr/>
        </p:nvPicPr>
        <p:blipFill>
          <a:blip r:embed="rId3" cstate="print"/>
          <a:srcRect l="-4263" t="-3632" r="-6181" b="-5322"/>
          <a:stretch>
            <a:fillRect/>
          </a:stretch>
        </p:blipFill>
        <p:spPr bwMode="auto">
          <a:xfrm>
            <a:off x="4643980" y="116632"/>
            <a:ext cx="4392516" cy="2676029"/>
          </a:xfrm>
          <a:prstGeom prst="rect">
            <a:avLst/>
          </a:prstGeom>
          <a:solidFill>
            <a:schemeClr val="bg1"/>
          </a:solidFill>
          <a:ln w="9525">
            <a:noFill/>
            <a:miter lim="800000"/>
            <a:headEnd/>
            <a:tailEnd/>
          </a:ln>
        </p:spPr>
      </p:pic>
      <p:pic>
        <p:nvPicPr>
          <p:cNvPr id="4099" name="Gráfico 27"/>
          <p:cNvPicPr>
            <a:picLocks noChangeArrowheads="1"/>
          </p:cNvPicPr>
          <p:nvPr/>
        </p:nvPicPr>
        <p:blipFill>
          <a:blip r:embed="rId4" cstate="print"/>
          <a:srcRect l="-4425" t="-3606" r="-6190" b="-4556"/>
          <a:stretch>
            <a:fillRect/>
          </a:stretch>
        </p:blipFill>
        <p:spPr bwMode="auto">
          <a:xfrm>
            <a:off x="2555776" y="3140969"/>
            <a:ext cx="4392488" cy="2664295"/>
          </a:xfrm>
          <a:prstGeom prst="rect">
            <a:avLst/>
          </a:prstGeom>
          <a:solidFill>
            <a:schemeClr val="bg1"/>
          </a:solidFill>
          <a:ln w="9525">
            <a:noFill/>
            <a:miter lim="800000"/>
            <a:headEnd/>
            <a:tailEnd/>
          </a:ln>
        </p:spPr>
      </p:pic>
      <p:sp>
        <p:nvSpPr>
          <p:cNvPr id="5" name="4 CuadroTexto"/>
          <p:cNvSpPr txBox="1"/>
          <p:nvPr/>
        </p:nvSpPr>
        <p:spPr>
          <a:xfrm>
            <a:off x="827584" y="6021288"/>
            <a:ext cx="7344816" cy="523220"/>
          </a:xfrm>
          <a:prstGeom prst="rect">
            <a:avLst/>
          </a:prstGeom>
          <a:solidFill>
            <a:srgbClr val="FFFF00"/>
          </a:solidFill>
        </p:spPr>
        <p:txBody>
          <a:bodyPr wrap="square" rtlCol="0">
            <a:spAutoFit/>
          </a:bodyPr>
          <a:lstStyle/>
          <a:p>
            <a:pPr algn="ctr"/>
            <a:r>
              <a:rPr lang="es-EC" sz="1400" b="1" dirty="0"/>
              <a:t>Comportamiento </a:t>
            </a:r>
            <a:r>
              <a:rPr lang="es-EC" sz="1400" b="1" dirty="0" smtClean="0"/>
              <a:t>del consumo de alimento (</a:t>
            </a:r>
            <a:r>
              <a:rPr lang="es-EC" sz="1400" b="1" dirty="0"/>
              <a:t>kg) de pollos de engorde </a:t>
            </a:r>
            <a:r>
              <a:rPr lang="es-ES" sz="1400" b="1" dirty="0"/>
              <a:t>hasta los 42 días de edad</a:t>
            </a:r>
            <a:r>
              <a:rPr lang="es-EC" sz="1400" b="1" dirty="0"/>
              <a:t>, </a:t>
            </a:r>
            <a:r>
              <a:rPr lang="es-EC" sz="1400" b="1" dirty="0" smtClean="0"/>
              <a:t>que </a:t>
            </a:r>
            <a:r>
              <a:rPr lang="es-EC" sz="1400" b="1" dirty="0"/>
              <a:t>recibieron diferentes tipos de fitasa en varias dosis</a:t>
            </a:r>
            <a:r>
              <a:rPr lang="es-ES" sz="1400" b="1" dirty="0"/>
              <a:t>.</a:t>
            </a:r>
            <a:endParaRPr lang="es-EC" sz="1400" b="1" dirty="0"/>
          </a:p>
        </p:txBody>
      </p:sp>
      <p:sp>
        <p:nvSpPr>
          <p:cNvPr id="6" name="5 CuadroTexto"/>
          <p:cNvSpPr txBox="1"/>
          <p:nvPr/>
        </p:nvSpPr>
        <p:spPr>
          <a:xfrm>
            <a:off x="827584" y="2852936"/>
            <a:ext cx="3168352" cy="307777"/>
          </a:xfrm>
          <a:prstGeom prst="rect">
            <a:avLst/>
          </a:prstGeom>
          <a:solidFill>
            <a:schemeClr val="bg1"/>
          </a:solidFill>
        </p:spPr>
        <p:txBody>
          <a:bodyPr wrap="square" rtlCol="0">
            <a:spAutoFit/>
          </a:bodyPr>
          <a:lstStyle/>
          <a:p>
            <a:r>
              <a:rPr lang="es-EC" sz="1400" b="1" dirty="0" smtClean="0"/>
              <a:t>Por efecto del tipo de fitasa</a:t>
            </a:r>
            <a:endParaRPr lang="es-EC" sz="1400" b="1" dirty="0"/>
          </a:p>
        </p:txBody>
      </p:sp>
      <p:sp>
        <p:nvSpPr>
          <p:cNvPr id="7" name="6 CuadroTexto"/>
          <p:cNvSpPr txBox="1"/>
          <p:nvPr/>
        </p:nvSpPr>
        <p:spPr>
          <a:xfrm>
            <a:off x="5364088" y="2852936"/>
            <a:ext cx="3168352" cy="307777"/>
          </a:xfrm>
          <a:prstGeom prst="rect">
            <a:avLst/>
          </a:prstGeom>
          <a:solidFill>
            <a:schemeClr val="bg1"/>
          </a:solidFill>
        </p:spPr>
        <p:txBody>
          <a:bodyPr wrap="square" rtlCol="0">
            <a:spAutoFit/>
          </a:bodyPr>
          <a:lstStyle/>
          <a:p>
            <a:r>
              <a:rPr lang="es-EC" sz="1400" b="1" dirty="0" smtClean="0"/>
              <a:t>Por efecto del número de ensayo</a:t>
            </a:r>
            <a:endParaRPr lang="es-EC" sz="1400" b="1" dirty="0"/>
          </a:p>
        </p:txBody>
      </p:sp>
      <p:sp>
        <p:nvSpPr>
          <p:cNvPr id="8" name="7 CuadroTexto"/>
          <p:cNvSpPr txBox="1"/>
          <p:nvPr/>
        </p:nvSpPr>
        <p:spPr>
          <a:xfrm>
            <a:off x="2555776" y="5733256"/>
            <a:ext cx="4392488" cy="307777"/>
          </a:xfrm>
          <a:prstGeom prst="rect">
            <a:avLst/>
          </a:prstGeom>
          <a:solidFill>
            <a:schemeClr val="bg1"/>
          </a:solidFill>
        </p:spPr>
        <p:txBody>
          <a:bodyPr wrap="square" rtlCol="0">
            <a:spAutoFit/>
          </a:bodyPr>
          <a:lstStyle/>
          <a:p>
            <a:pPr algn="ctr"/>
            <a:r>
              <a:rPr lang="es-EC" sz="1400" b="1" dirty="0" smtClean="0"/>
              <a:t>Por efecto del tipo de fitasa en varias dosis</a:t>
            </a:r>
            <a:endParaRPr lang="es-EC" sz="1400" b="1" dirty="0"/>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07526" y="1594108"/>
          <a:ext cx="6820858" cy="3203044"/>
        </p:xfrm>
        <a:graphic>
          <a:graphicData uri="http://schemas.openxmlformats.org/drawingml/2006/table">
            <a:tbl>
              <a:tblPr>
                <a:tableStyleId>{D7AC3CCA-C797-4891-BE02-D94E43425B78}</a:tableStyleId>
              </a:tblPr>
              <a:tblGrid>
                <a:gridCol w="1963880"/>
                <a:gridCol w="1776047"/>
                <a:gridCol w="3080931"/>
              </a:tblGrid>
              <a:tr h="1363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b="1" kern="1200" dirty="0" smtClean="0">
                          <a:solidFill>
                            <a:srgbClr val="002060"/>
                          </a:solidFill>
                          <a:latin typeface="+mn-lt"/>
                          <a:ea typeface="Calibri"/>
                          <a:cs typeface="Times New Roman"/>
                        </a:rPr>
                        <a:t>COMPORTAMIENTO DEL CONSUMO DE ALIMENTO ACUMULADO DE POLLOS DE ENGORDE</a:t>
                      </a:r>
                    </a:p>
                  </a:txBody>
                  <a:tcPr marL="31821" marR="31821" marT="0" marB="0" anchor="b">
                    <a:solidFill>
                      <a:srgbClr val="00FF00"/>
                    </a:solidFill>
                  </a:tcPr>
                </a:tc>
                <a:tc hMerge="1">
                  <a:txBody>
                    <a:bodyPr/>
                    <a:lstStyle/>
                    <a:p>
                      <a:endParaRPr lang="es-EC"/>
                    </a:p>
                  </a:txBody>
                  <a:tcPr/>
                </a:tc>
                <a:tc hMerge="1">
                  <a:txBody>
                    <a:bodyPr/>
                    <a:lstStyle/>
                    <a:p>
                      <a:endParaRPr lang="es-EC"/>
                    </a:p>
                  </a:txBody>
                  <a:tcPr/>
                </a:tc>
              </a:tr>
              <a:tr h="616084">
                <a:tc>
                  <a:txBody>
                    <a:bodyPr/>
                    <a:lstStyle/>
                    <a:p>
                      <a:pPr indent="0" algn="l">
                        <a:lnSpc>
                          <a:spcPct val="100000"/>
                        </a:lnSpc>
                        <a:spcAft>
                          <a:spcPts val="0"/>
                        </a:spcAft>
                      </a:pPr>
                      <a:r>
                        <a:rPr lang="es-ES" sz="1400" b="1" dirty="0">
                          <a:latin typeface="+mj-lt"/>
                        </a:rPr>
                        <a:t>Consumo de alimento</a:t>
                      </a:r>
                      <a:endParaRPr lang="es-EC" sz="1400" b="1" dirty="0">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Ortiz, M. y Torres, N</a:t>
                      </a:r>
                      <a:endParaRPr lang="es-EC" sz="1400" b="1" dirty="0">
                        <a:latin typeface="+mj-lt"/>
                      </a:endParaRPr>
                    </a:p>
                    <a:p>
                      <a:pPr indent="0" algn="ctr">
                        <a:lnSpc>
                          <a:spcPct val="100000"/>
                        </a:lnSpc>
                        <a:spcAft>
                          <a:spcPts val="0"/>
                        </a:spcAft>
                      </a:pPr>
                      <a:r>
                        <a:rPr lang="es-ES" sz="1400" b="1" dirty="0">
                          <a:latin typeface="+mj-lt"/>
                        </a:rPr>
                        <a:t>(2012).</a:t>
                      </a:r>
                      <a:endParaRPr lang="es-EC" sz="1400" b="1" dirty="0">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 http://www.bioalimentar.com.ec.</a:t>
                      </a:r>
                      <a:endParaRPr lang="es-EC" sz="1400" b="1" dirty="0">
                        <a:latin typeface="+mj-lt"/>
                      </a:endParaRPr>
                    </a:p>
                    <a:p>
                      <a:pPr indent="0" algn="ctr">
                        <a:lnSpc>
                          <a:spcPct val="100000"/>
                        </a:lnSpc>
                        <a:spcAft>
                          <a:spcPts val="0"/>
                        </a:spcAft>
                      </a:pPr>
                      <a:r>
                        <a:rPr lang="es-ES" sz="1400" b="1" dirty="0">
                          <a:latin typeface="+mj-lt"/>
                        </a:rPr>
                        <a:t>(2011)</a:t>
                      </a:r>
                      <a:endParaRPr lang="es-EC" sz="1400" b="1" dirty="0">
                        <a:solidFill>
                          <a:srgbClr val="002060"/>
                        </a:solidFill>
                        <a:latin typeface="+mj-lt"/>
                        <a:ea typeface="Calibri"/>
                        <a:cs typeface="Times New Roman"/>
                      </a:endParaRPr>
                    </a:p>
                  </a:txBody>
                  <a:tcPr marL="31821" marR="31821" marT="0" marB="0" anchor="b"/>
                </a:tc>
              </a:tr>
              <a:tr h="360040">
                <a:tc>
                  <a:txBody>
                    <a:bodyPr/>
                    <a:lstStyle/>
                    <a:p>
                      <a:pPr indent="0" algn="l">
                        <a:lnSpc>
                          <a:spcPct val="100000"/>
                        </a:lnSpc>
                        <a:spcAft>
                          <a:spcPts val="0"/>
                        </a:spcAft>
                      </a:pPr>
                      <a:r>
                        <a:rPr lang="es-ES" sz="1400" b="1">
                          <a:latin typeface="+mj-lt"/>
                        </a:rPr>
                        <a:t>A los 7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0,14</a:t>
                      </a:r>
                      <a:endParaRPr lang="es-EC" sz="1400" b="1" dirty="0">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0,149</a:t>
                      </a:r>
                      <a:endParaRPr lang="es-EC" sz="1400" b="1" dirty="0">
                        <a:solidFill>
                          <a:srgbClr val="002060"/>
                        </a:solidFill>
                        <a:latin typeface="+mj-lt"/>
                        <a:ea typeface="Calibri"/>
                        <a:cs typeface="Times New Roman"/>
                      </a:endParaRPr>
                    </a:p>
                  </a:txBody>
                  <a:tcPr marL="31821" marR="31821" marT="0" marB="0" anchor="ctr"/>
                </a:tc>
              </a:tr>
              <a:tr h="360040">
                <a:tc>
                  <a:txBody>
                    <a:bodyPr/>
                    <a:lstStyle/>
                    <a:p>
                      <a:pPr indent="0" algn="l">
                        <a:lnSpc>
                          <a:spcPct val="100000"/>
                        </a:lnSpc>
                        <a:spcAft>
                          <a:spcPts val="0"/>
                        </a:spcAft>
                      </a:pPr>
                      <a:r>
                        <a:rPr lang="es-ES" sz="1400" b="1">
                          <a:latin typeface="+mj-lt"/>
                        </a:rPr>
                        <a:t>A los 14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a:latin typeface="+mj-lt"/>
                        </a:rPr>
                        <a:t>0,45</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0,504</a:t>
                      </a:r>
                      <a:endParaRPr lang="es-EC" sz="1400" b="1" dirty="0">
                        <a:solidFill>
                          <a:srgbClr val="002060"/>
                        </a:solidFill>
                        <a:latin typeface="+mj-lt"/>
                        <a:ea typeface="Calibri"/>
                        <a:cs typeface="Times New Roman"/>
                      </a:endParaRPr>
                    </a:p>
                  </a:txBody>
                  <a:tcPr marL="31821" marR="31821" marT="0" marB="0" anchor="ctr"/>
                </a:tc>
              </a:tr>
              <a:tr h="360040">
                <a:tc>
                  <a:txBody>
                    <a:bodyPr/>
                    <a:lstStyle/>
                    <a:p>
                      <a:pPr indent="0" algn="l">
                        <a:lnSpc>
                          <a:spcPct val="100000"/>
                        </a:lnSpc>
                        <a:spcAft>
                          <a:spcPts val="0"/>
                        </a:spcAft>
                      </a:pPr>
                      <a:r>
                        <a:rPr lang="es-ES" sz="1400" b="1">
                          <a:latin typeface="+mj-lt"/>
                        </a:rPr>
                        <a:t>A los 21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a:latin typeface="+mj-lt"/>
                        </a:rPr>
                        <a:t>0,97</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0,975</a:t>
                      </a:r>
                      <a:endParaRPr lang="es-EC" sz="1400" b="1" dirty="0">
                        <a:solidFill>
                          <a:srgbClr val="002060"/>
                        </a:solidFill>
                        <a:latin typeface="+mj-lt"/>
                        <a:ea typeface="Calibri"/>
                        <a:cs typeface="Times New Roman"/>
                      </a:endParaRPr>
                    </a:p>
                  </a:txBody>
                  <a:tcPr marL="31821" marR="31821" marT="0" marB="0" anchor="ctr"/>
                </a:tc>
              </a:tr>
              <a:tr h="360040">
                <a:tc>
                  <a:txBody>
                    <a:bodyPr/>
                    <a:lstStyle/>
                    <a:p>
                      <a:pPr indent="0" algn="l">
                        <a:lnSpc>
                          <a:spcPct val="100000"/>
                        </a:lnSpc>
                        <a:spcAft>
                          <a:spcPts val="0"/>
                        </a:spcAft>
                      </a:pPr>
                      <a:r>
                        <a:rPr lang="es-ES" sz="1400" b="1">
                          <a:latin typeface="+mj-lt"/>
                        </a:rPr>
                        <a:t>A los 28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a:latin typeface="+mj-lt"/>
                        </a:rPr>
                        <a:t>1,74</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1,666</a:t>
                      </a:r>
                      <a:endParaRPr lang="es-EC" sz="1400" b="1" dirty="0">
                        <a:solidFill>
                          <a:srgbClr val="002060"/>
                        </a:solidFill>
                        <a:latin typeface="+mj-lt"/>
                        <a:ea typeface="Calibri"/>
                        <a:cs typeface="Times New Roman"/>
                      </a:endParaRPr>
                    </a:p>
                  </a:txBody>
                  <a:tcPr marL="31821" marR="31821" marT="0" marB="0" anchor="ctr"/>
                </a:tc>
              </a:tr>
              <a:tr h="360040">
                <a:tc>
                  <a:txBody>
                    <a:bodyPr/>
                    <a:lstStyle/>
                    <a:p>
                      <a:pPr indent="0" algn="l">
                        <a:lnSpc>
                          <a:spcPct val="100000"/>
                        </a:lnSpc>
                        <a:spcAft>
                          <a:spcPts val="0"/>
                        </a:spcAft>
                      </a:pPr>
                      <a:r>
                        <a:rPr lang="es-ES" sz="1400" b="1">
                          <a:latin typeface="+mj-lt"/>
                        </a:rPr>
                        <a:t>A los 35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a:latin typeface="+mj-lt"/>
                        </a:rPr>
                        <a:t>2,74</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2,550</a:t>
                      </a:r>
                      <a:endParaRPr lang="es-EC" sz="1400" b="1" dirty="0">
                        <a:solidFill>
                          <a:srgbClr val="002060"/>
                        </a:solidFill>
                        <a:latin typeface="+mj-lt"/>
                        <a:ea typeface="Calibri"/>
                        <a:cs typeface="Times New Roman"/>
                      </a:endParaRPr>
                    </a:p>
                  </a:txBody>
                  <a:tcPr marL="31821" marR="31821" marT="0" marB="0" anchor="ctr"/>
                </a:tc>
              </a:tr>
              <a:tr h="360040">
                <a:tc>
                  <a:txBody>
                    <a:bodyPr/>
                    <a:lstStyle/>
                    <a:p>
                      <a:pPr indent="0" algn="l">
                        <a:lnSpc>
                          <a:spcPct val="100000"/>
                        </a:lnSpc>
                        <a:spcAft>
                          <a:spcPts val="0"/>
                        </a:spcAft>
                      </a:pPr>
                      <a:r>
                        <a:rPr lang="es-ES" sz="1400" b="1">
                          <a:latin typeface="+mj-lt"/>
                        </a:rPr>
                        <a:t>A los 42 días, kg</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a:latin typeface="+mj-lt"/>
                        </a:rPr>
                        <a:t>3,90</a:t>
                      </a:r>
                      <a:endParaRPr lang="es-EC" sz="1400" b="1">
                        <a:solidFill>
                          <a:srgbClr val="002060"/>
                        </a:solidFill>
                        <a:latin typeface="+mj-lt"/>
                        <a:ea typeface="Calibri"/>
                        <a:cs typeface="Times New Roman"/>
                      </a:endParaRPr>
                    </a:p>
                  </a:txBody>
                  <a:tcPr marL="31821" marR="31821" marT="0" marB="0" anchor="b"/>
                </a:tc>
                <a:tc>
                  <a:txBody>
                    <a:bodyPr/>
                    <a:lstStyle/>
                    <a:p>
                      <a:pPr indent="0" algn="ctr">
                        <a:lnSpc>
                          <a:spcPct val="100000"/>
                        </a:lnSpc>
                        <a:spcAft>
                          <a:spcPts val="0"/>
                        </a:spcAft>
                      </a:pPr>
                      <a:r>
                        <a:rPr lang="es-ES" sz="1400" b="1" dirty="0">
                          <a:latin typeface="+mj-lt"/>
                        </a:rPr>
                        <a:t>3,670</a:t>
                      </a:r>
                      <a:endParaRPr lang="es-EC" sz="1400" b="1" dirty="0">
                        <a:solidFill>
                          <a:srgbClr val="002060"/>
                        </a:solidFill>
                        <a:latin typeface="+mj-lt"/>
                        <a:ea typeface="Calibri"/>
                        <a:cs typeface="Times New Roman"/>
                      </a:endParaRPr>
                    </a:p>
                  </a:txBody>
                  <a:tcPr marL="31821" marR="31821" marT="0" marB="0" anchor="ctr"/>
                </a:tc>
              </a:tr>
            </a:tbl>
          </a:graphicData>
        </a:graphic>
      </p:graphicFrame>
      <p:sp>
        <p:nvSpPr>
          <p:cNvPr id="3" name="2 CuadroTexto"/>
          <p:cNvSpPr txBox="1"/>
          <p:nvPr/>
        </p:nvSpPr>
        <p:spPr>
          <a:xfrm>
            <a:off x="1187624" y="4797152"/>
            <a:ext cx="6768752" cy="523220"/>
          </a:xfrm>
          <a:prstGeom prst="rect">
            <a:avLst/>
          </a:prstGeom>
          <a:noFill/>
        </p:spPr>
        <p:txBody>
          <a:bodyPr wrap="square" rtlCol="0">
            <a:spAutoFit/>
          </a:bodyPr>
          <a:lstStyle/>
          <a:p>
            <a:pPr algn="just">
              <a:spcBef>
                <a:spcPts val="0"/>
              </a:spcBef>
              <a:spcAft>
                <a:spcPts val="0"/>
              </a:spcAft>
            </a:pPr>
            <a:r>
              <a:rPr lang="es-ES" sz="1400" b="1" dirty="0" smtClean="0">
                <a:solidFill>
                  <a:srgbClr val="000000"/>
                </a:solidFill>
              </a:rPr>
              <a:t>Ortiz, M. y Torres, N. (2012): </a:t>
            </a:r>
            <a:r>
              <a:rPr lang="es-EC" sz="1400" b="1" dirty="0" smtClean="0">
                <a:solidFill>
                  <a:srgbClr val="000000"/>
                </a:solidFill>
              </a:rPr>
              <a:t>Diferentes tipos de fitasa en varias dosis</a:t>
            </a:r>
            <a:endParaRPr lang="es-ES" sz="1400" b="1" dirty="0" smtClean="0">
              <a:solidFill>
                <a:srgbClr val="000000"/>
              </a:solidFill>
            </a:endParaRPr>
          </a:p>
          <a:p>
            <a:pPr algn="just">
              <a:spcBef>
                <a:spcPts val="0"/>
              </a:spcBef>
            </a:pPr>
            <a:r>
              <a:rPr lang="es-ES" sz="1400" b="1" dirty="0" smtClean="0">
                <a:solidFill>
                  <a:srgbClr val="000000"/>
                </a:solidFill>
              </a:rPr>
              <a:t>http</a:t>
            </a:r>
            <a:r>
              <a:rPr lang="es-ES" sz="1400" b="1" dirty="0">
                <a:solidFill>
                  <a:srgbClr val="000000"/>
                </a:solidFill>
              </a:rPr>
              <a:t>://www.bioalimentar.com.ec</a:t>
            </a:r>
            <a:r>
              <a:rPr lang="es-ES" sz="1400" b="1" dirty="0" smtClean="0">
                <a:solidFill>
                  <a:srgbClr val="000000"/>
                </a:solidFill>
              </a:rPr>
              <a:t>. (</a:t>
            </a:r>
            <a:r>
              <a:rPr lang="es-ES" sz="1400" b="1" dirty="0">
                <a:solidFill>
                  <a:srgbClr val="000000"/>
                </a:solidFill>
              </a:rPr>
              <a:t>2011</a:t>
            </a:r>
            <a:r>
              <a:rPr lang="es-ES" sz="1400" b="1" dirty="0" smtClean="0">
                <a:solidFill>
                  <a:srgbClr val="000000"/>
                </a:solidFill>
              </a:rPr>
              <a:t>): Guía de manejo de pollos de engorde</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1241688"/>
          <a:ext cx="8352928" cy="1746885"/>
        </p:xfrm>
        <a:graphic>
          <a:graphicData uri="http://schemas.openxmlformats.org/drawingml/2006/table">
            <a:tbl>
              <a:tblPr/>
              <a:tblGrid>
                <a:gridCol w="1697045"/>
                <a:gridCol w="629548"/>
                <a:gridCol w="451633"/>
                <a:gridCol w="697979"/>
                <a:gridCol w="451633"/>
                <a:gridCol w="643234"/>
                <a:gridCol w="291965"/>
                <a:gridCol w="419700"/>
                <a:gridCol w="629548"/>
                <a:gridCol w="287403"/>
                <a:gridCol w="725351"/>
                <a:gridCol w="369518"/>
                <a:gridCol w="675168"/>
                <a:gridCol w="383203"/>
              </a:tblGrid>
              <a:tr h="190500">
                <a:tc gridSpan="1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rgbClr val="000000"/>
                          </a:solidFill>
                          <a:latin typeface="Arial" pitchFamily="34" charset="0"/>
                          <a:cs typeface="Arial" pitchFamily="34" charset="0"/>
                        </a:rPr>
                        <a:t>POR EFECTO DE DOS TIPOS DE FITASA (SÓLIDA Y LIQUIDA), EN DOS ENSAYOS CONSECUTIVOS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c gridSpan="4">
                  <a:txBody>
                    <a:bodyPr/>
                    <a:lstStyle/>
                    <a:p>
                      <a:pPr algn="ctr" fontAlgn="b"/>
                      <a:r>
                        <a:rPr lang="es-EC" sz="1200" b="1" i="0" u="none" strike="noStrike" dirty="0">
                          <a:solidFill>
                            <a:srgbClr val="000000"/>
                          </a:solidFill>
                          <a:latin typeface="Arial" pitchFamily="34" charset="0"/>
                          <a:cs typeface="Arial" pitchFamily="34" charset="0"/>
                        </a:rPr>
                        <a:t>Tipo de fitasa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c gridSpan="4">
                  <a:txBody>
                    <a:bodyPr/>
                    <a:lstStyle/>
                    <a:p>
                      <a:pPr algn="ctr" fontAlgn="b"/>
                      <a:r>
                        <a:rPr lang="es-EC" sz="1200" b="1" i="0" u="none" strike="noStrike" dirty="0">
                          <a:solidFill>
                            <a:srgbClr val="000000"/>
                          </a:solidFill>
                          <a:latin typeface="Arial" pitchFamily="34" charset="0"/>
                          <a:cs typeface="Arial" pitchFamily="34" charset="0"/>
                        </a:rPr>
                        <a:t>Ensayo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Conversión alimenticia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Primero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Segundo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1,31</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1,23</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0,091</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CC99"/>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1,41</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1,13</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1,45</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1,42</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0,527</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CC99"/>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1,30</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1,57</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1,54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1,59</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0,064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CC99"/>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1,57</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1,56</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0,544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1,71</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1,64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0,055</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CC99"/>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1,71</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1,64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0,034</a:t>
                      </a:r>
                    </a:p>
                  </a:txBody>
                  <a:tcPr marL="9525" marR="9525" marT="9525" marB="0" anchor="b">
                    <a:lnL>
                      <a:noFill/>
                    </a:lnL>
                    <a:lnR>
                      <a:noFill/>
                    </a:lnR>
                    <a:lnT>
                      <a:noFill/>
                    </a:lnT>
                    <a:lnB>
                      <a:noFill/>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CC99"/>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0,027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dirty="0">
                          <a:solidFill>
                            <a:srgbClr val="000000"/>
                          </a:solidFill>
                          <a:latin typeface="Arial" pitchFamily="34" charset="0"/>
                          <a:cs typeface="Arial" pitchFamily="34" charset="0"/>
                        </a:rPr>
                        <a:t>1,66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200" b="1" i="0" u="none" strike="noStrike">
                          <a:solidFill>
                            <a:srgbClr val="000000"/>
                          </a:solidFill>
                          <a:latin typeface="Arial" pitchFamily="34" charset="0"/>
                          <a:cs typeface="Arial" pitchFamily="34" charset="0"/>
                        </a:rPr>
                        <a:t>0,394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r>
            </a:tbl>
          </a:graphicData>
        </a:graphic>
      </p:graphicFrame>
      <p:graphicFrame>
        <p:nvGraphicFramePr>
          <p:cNvPr id="3" name="2 Tabla"/>
          <p:cNvGraphicFramePr>
            <a:graphicFrameLocks noGrp="1"/>
          </p:cNvGraphicFramePr>
          <p:nvPr/>
        </p:nvGraphicFramePr>
        <p:xfrm>
          <a:off x="395536" y="3212976"/>
          <a:ext cx="8424935" cy="1746885"/>
        </p:xfrm>
        <a:graphic>
          <a:graphicData uri="http://schemas.openxmlformats.org/drawingml/2006/table">
            <a:tbl>
              <a:tblPr/>
              <a:tblGrid>
                <a:gridCol w="1792849"/>
                <a:gridCol w="889137"/>
                <a:gridCol w="378976"/>
                <a:gridCol w="889137"/>
                <a:gridCol w="378976"/>
                <a:gridCol w="218640"/>
                <a:gridCol w="889137"/>
                <a:gridCol w="378976"/>
                <a:gridCol w="889137"/>
                <a:gridCol w="378976"/>
                <a:gridCol w="855127"/>
                <a:gridCol w="485867"/>
              </a:tblGrid>
              <a:tr h="190500">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chemeClr val="bg1"/>
                          </a:solidFill>
                          <a:latin typeface="Arial" pitchFamily="34" charset="0"/>
                          <a:cs typeface="Arial" pitchFamily="34" charset="0"/>
                        </a:rPr>
                        <a:t>POR EFECTO DE DOS TIPOS DE FITASA EN DIFERENTES DOSIS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333CC"/>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CCCCFF"/>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CCCCFF"/>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CCCCFF"/>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Conversión alimenticia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baseline="30000"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0,095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1,41</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1,21</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1,28</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1,17</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1,52</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1,37</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rgbClr val="CCCC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1,46</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1,39</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bc</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0,002</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1,55</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1,53</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1,63</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1,55</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0,041</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1,73</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1,68</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1,62</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1,67</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0,115</a:t>
                      </a:r>
                    </a:p>
                  </a:txBody>
                  <a:tcPr marL="9525" marR="9525" marT="9525" marB="0" anchor="b">
                    <a:lnL>
                      <a:noFill/>
                    </a:lnL>
                    <a:lnR>
                      <a:noFill/>
                    </a:lnR>
                    <a:lnT>
                      <a:noFill/>
                    </a:lnT>
                    <a:lnB>
                      <a:noFill/>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CCCC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dirty="0">
                          <a:solidFill>
                            <a:srgbClr val="000000"/>
                          </a:solidFill>
                          <a:latin typeface="Arial" pitchFamily="34" charset="0"/>
                          <a:cs typeface="Arial" pitchFamily="34" charset="0"/>
                        </a:rPr>
                        <a:t>1,66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CCFF"/>
                    </a:solidFill>
                  </a:tcPr>
                </a:tc>
              </a:tr>
            </a:tbl>
          </a:graphicData>
        </a:graphic>
      </p:graphicFrame>
      <p:graphicFrame>
        <p:nvGraphicFramePr>
          <p:cNvPr id="4" name="3 Tabla"/>
          <p:cNvGraphicFramePr>
            <a:graphicFrameLocks noGrp="1"/>
          </p:cNvGraphicFramePr>
          <p:nvPr/>
        </p:nvGraphicFramePr>
        <p:xfrm>
          <a:off x="395536" y="5013176"/>
          <a:ext cx="7848872" cy="1144905"/>
        </p:xfrm>
        <a:graphic>
          <a:graphicData uri="http://schemas.openxmlformats.org/drawingml/2006/table">
            <a:tbl>
              <a:tblPr/>
              <a:tblGrid>
                <a:gridCol w="7848872"/>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
        <p:nvSpPr>
          <p:cNvPr id="5" name="4 CuadroTexto"/>
          <p:cNvSpPr txBox="1"/>
          <p:nvPr/>
        </p:nvSpPr>
        <p:spPr>
          <a:xfrm>
            <a:off x="683568" y="836712"/>
            <a:ext cx="7776864" cy="323165"/>
          </a:xfrm>
          <a:prstGeom prst="rect">
            <a:avLst/>
          </a:prstGeom>
          <a:solidFill>
            <a:srgbClr val="000000"/>
          </a:solidFill>
        </p:spPr>
        <p:txBody>
          <a:bodyPr wrap="square" rtlCol="0">
            <a:spAutoFit/>
          </a:bodyPr>
          <a:lstStyle/>
          <a:p>
            <a:r>
              <a:rPr lang="es-EC" sz="1500" b="1" i="0" u="none" strike="noStrike" dirty="0" smtClean="0">
                <a:solidFill>
                  <a:schemeClr val="bg1"/>
                </a:solidFill>
                <a:latin typeface="Arial" pitchFamily="34" charset="0"/>
                <a:cs typeface="Arial" pitchFamily="34" charset="0"/>
              </a:rPr>
              <a:t>COMPORTAMIENTO DE LA CONVERSIÓN ALIMENTICIA  DE POLLOS DE ENGORDE</a:t>
            </a:r>
            <a:endParaRPr lang="es-EC" sz="1500" b="1" dirty="0">
              <a:solidFill>
                <a:schemeClr val="bg1"/>
              </a:solidFill>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660232" y="5805264"/>
            <a:ext cx="248376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361" name="Gráfico 10"/>
          <p:cNvPicPr>
            <a:picLocks noChangeArrowheads="1"/>
          </p:cNvPicPr>
          <p:nvPr/>
        </p:nvPicPr>
        <p:blipFill>
          <a:blip r:embed="rId2" cstate="print"/>
          <a:srcRect l="-4425" t="-3632" r="-6190" b="-5322"/>
          <a:stretch>
            <a:fillRect/>
          </a:stretch>
        </p:blipFill>
        <p:spPr bwMode="auto">
          <a:xfrm>
            <a:off x="107504" y="188640"/>
            <a:ext cx="4392488" cy="2592288"/>
          </a:xfrm>
          <a:prstGeom prst="rect">
            <a:avLst/>
          </a:prstGeom>
          <a:solidFill>
            <a:schemeClr val="bg1"/>
          </a:solidFill>
          <a:ln w="9525">
            <a:noFill/>
            <a:miter lim="800000"/>
            <a:headEnd/>
            <a:tailEnd/>
          </a:ln>
        </p:spPr>
      </p:pic>
      <p:pic>
        <p:nvPicPr>
          <p:cNvPr id="15362" name="Gráfico 11"/>
          <p:cNvPicPr>
            <a:picLocks noChangeArrowheads="1"/>
          </p:cNvPicPr>
          <p:nvPr/>
        </p:nvPicPr>
        <p:blipFill>
          <a:blip r:embed="rId3" cstate="print"/>
          <a:srcRect l="-4425" t="-3632" r="-6190" b="-5322"/>
          <a:stretch>
            <a:fillRect/>
          </a:stretch>
        </p:blipFill>
        <p:spPr bwMode="auto">
          <a:xfrm>
            <a:off x="4644008" y="188640"/>
            <a:ext cx="4392488" cy="2592288"/>
          </a:xfrm>
          <a:prstGeom prst="rect">
            <a:avLst/>
          </a:prstGeom>
          <a:solidFill>
            <a:schemeClr val="bg1"/>
          </a:solidFill>
          <a:ln w="9525">
            <a:noFill/>
            <a:miter lim="800000"/>
            <a:headEnd/>
            <a:tailEnd/>
          </a:ln>
        </p:spPr>
      </p:pic>
      <p:pic>
        <p:nvPicPr>
          <p:cNvPr id="15363" name="Gráfico 31"/>
          <p:cNvPicPr>
            <a:picLocks noChangeArrowheads="1"/>
          </p:cNvPicPr>
          <p:nvPr/>
        </p:nvPicPr>
        <p:blipFill>
          <a:blip r:embed="rId4" cstate="print"/>
          <a:srcRect l="-4263" t="-3606" r="-6181" b="-4556"/>
          <a:stretch>
            <a:fillRect/>
          </a:stretch>
        </p:blipFill>
        <p:spPr bwMode="auto">
          <a:xfrm>
            <a:off x="2483769" y="2996952"/>
            <a:ext cx="4464495" cy="2592288"/>
          </a:xfrm>
          <a:prstGeom prst="rect">
            <a:avLst/>
          </a:prstGeom>
          <a:solidFill>
            <a:schemeClr val="bg1"/>
          </a:solidFill>
          <a:ln w="9525">
            <a:noFill/>
            <a:miter lim="800000"/>
            <a:headEnd/>
            <a:tailEnd/>
          </a:ln>
        </p:spPr>
      </p:pic>
      <p:sp>
        <p:nvSpPr>
          <p:cNvPr id="5" name="4 CuadroTexto"/>
          <p:cNvSpPr txBox="1"/>
          <p:nvPr/>
        </p:nvSpPr>
        <p:spPr>
          <a:xfrm>
            <a:off x="827584" y="5949861"/>
            <a:ext cx="7344816" cy="523220"/>
          </a:xfrm>
          <a:prstGeom prst="rect">
            <a:avLst/>
          </a:prstGeom>
          <a:solidFill>
            <a:srgbClr val="0000FF"/>
          </a:solidFill>
        </p:spPr>
        <p:txBody>
          <a:bodyPr wrap="square" rtlCol="0">
            <a:spAutoFit/>
          </a:bodyPr>
          <a:lstStyle/>
          <a:p>
            <a:pPr algn="ctr"/>
            <a:r>
              <a:rPr lang="es-EC" sz="1400" b="1" dirty="0">
                <a:solidFill>
                  <a:schemeClr val="bg1"/>
                </a:solidFill>
              </a:rPr>
              <a:t>Comportamiento </a:t>
            </a:r>
            <a:r>
              <a:rPr lang="es-EC" sz="1400" b="1" dirty="0" smtClean="0">
                <a:solidFill>
                  <a:schemeClr val="bg1"/>
                </a:solidFill>
              </a:rPr>
              <a:t>de la conversión alimenticia de </a:t>
            </a:r>
            <a:r>
              <a:rPr lang="es-EC" sz="1400" b="1" dirty="0">
                <a:solidFill>
                  <a:schemeClr val="bg1"/>
                </a:solidFill>
              </a:rPr>
              <a:t>pollos de engorde </a:t>
            </a:r>
            <a:r>
              <a:rPr lang="es-ES" sz="1400" b="1" dirty="0">
                <a:solidFill>
                  <a:schemeClr val="bg1"/>
                </a:solidFill>
              </a:rPr>
              <a:t>hasta los 42 días de edad</a:t>
            </a:r>
            <a:r>
              <a:rPr lang="es-EC" sz="1400" b="1" dirty="0">
                <a:solidFill>
                  <a:schemeClr val="bg1"/>
                </a:solidFill>
              </a:rPr>
              <a:t>, </a:t>
            </a:r>
            <a:r>
              <a:rPr lang="es-EC" sz="1400" b="1" dirty="0" smtClean="0">
                <a:solidFill>
                  <a:schemeClr val="bg1"/>
                </a:solidFill>
              </a:rPr>
              <a:t>que </a:t>
            </a:r>
            <a:r>
              <a:rPr lang="es-EC" sz="1400" b="1" dirty="0">
                <a:solidFill>
                  <a:schemeClr val="bg1"/>
                </a:solidFill>
              </a:rPr>
              <a:t>recibieron diferentes tipos de fitasa en varias dosis</a:t>
            </a:r>
            <a:r>
              <a:rPr lang="es-ES" sz="1400" b="1" dirty="0">
                <a:solidFill>
                  <a:schemeClr val="bg1"/>
                </a:solidFill>
              </a:rPr>
              <a:t>.</a:t>
            </a:r>
            <a:endParaRPr lang="es-EC" sz="1400" b="1" dirty="0">
              <a:solidFill>
                <a:schemeClr val="bg1"/>
              </a:solidFill>
            </a:endParaRPr>
          </a:p>
        </p:txBody>
      </p:sp>
      <p:sp>
        <p:nvSpPr>
          <p:cNvPr id="6" name="5 CuadroTexto"/>
          <p:cNvSpPr txBox="1"/>
          <p:nvPr/>
        </p:nvSpPr>
        <p:spPr>
          <a:xfrm>
            <a:off x="827584" y="2708920"/>
            <a:ext cx="3168352" cy="307777"/>
          </a:xfrm>
          <a:prstGeom prst="rect">
            <a:avLst/>
          </a:prstGeom>
          <a:solidFill>
            <a:schemeClr val="bg1"/>
          </a:solidFill>
        </p:spPr>
        <p:txBody>
          <a:bodyPr wrap="square" rtlCol="0">
            <a:spAutoFit/>
          </a:bodyPr>
          <a:lstStyle/>
          <a:p>
            <a:r>
              <a:rPr lang="es-EC" sz="1400" b="1" dirty="0" smtClean="0">
                <a:solidFill>
                  <a:srgbClr val="000000"/>
                </a:solidFill>
              </a:rPr>
              <a:t>Por efecto del tipo de fitasa</a:t>
            </a:r>
            <a:endParaRPr lang="es-EC" sz="1400" b="1" dirty="0">
              <a:solidFill>
                <a:srgbClr val="000000"/>
              </a:solidFill>
            </a:endParaRPr>
          </a:p>
        </p:txBody>
      </p:sp>
      <p:sp>
        <p:nvSpPr>
          <p:cNvPr id="7" name="6 CuadroTexto"/>
          <p:cNvSpPr txBox="1"/>
          <p:nvPr/>
        </p:nvSpPr>
        <p:spPr>
          <a:xfrm>
            <a:off x="5364088" y="2708920"/>
            <a:ext cx="3168352" cy="307777"/>
          </a:xfrm>
          <a:prstGeom prst="rect">
            <a:avLst/>
          </a:prstGeom>
          <a:solidFill>
            <a:schemeClr val="bg1"/>
          </a:solidFill>
        </p:spPr>
        <p:txBody>
          <a:bodyPr wrap="square" rtlCol="0">
            <a:spAutoFit/>
          </a:bodyPr>
          <a:lstStyle/>
          <a:p>
            <a:r>
              <a:rPr lang="es-EC" sz="1400" b="1" dirty="0" smtClean="0">
                <a:solidFill>
                  <a:srgbClr val="000000"/>
                </a:solidFill>
              </a:rPr>
              <a:t>Por efecto del número de ensayo</a:t>
            </a:r>
            <a:endParaRPr lang="es-EC" sz="1400" b="1" dirty="0">
              <a:solidFill>
                <a:srgbClr val="000000"/>
              </a:solidFill>
            </a:endParaRPr>
          </a:p>
        </p:txBody>
      </p:sp>
      <p:sp>
        <p:nvSpPr>
          <p:cNvPr id="8" name="7 CuadroTexto"/>
          <p:cNvSpPr txBox="1"/>
          <p:nvPr/>
        </p:nvSpPr>
        <p:spPr>
          <a:xfrm>
            <a:off x="2555776" y="5589240"/>
            <a:ext cx="4392488" cy="307777"/>
          </a:xfrm>
          <a:prstGeom prst="rect">
            <a:avLst/>
          </a:prstGeom>
          <a:solidFill>
            <a:schemeClr val="bg1"/>
          </a:solidFill>
        </p:spPr>
        <p:txBody>
          <a:bodyPr wrap="square" rtlCol="0">
            <a:spAutoFit/>
          </a:bodyPr>
          <a:lstStyle/>
          <a:p>
            <a:pPr algn="ctr"/>
            <a:r>
              <a:rPr lang="es-EC" sz="1400" b="1" dirty="0" smtClean="0">
                <a:solidFill>
                  <a:srgbClr val="000000"/>
                </a:solidFill>
              </a:rPr>
              <a:t>Por efecto del tipo de fitasa en varias dosis</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03648" y="1807468"/>
          <a:ext cx="6552728" cy="2557636"/>
        </p:xfrm>
        <a:graphic>
          <a:graphicData uri="http://schemas.openxmlformats.org/drawingml/2006/table">
            <a:tbl>
              <a:tblPr>
                <a:tableStyleId>{37CE84F3-28C3-443E-9E96-99CF82512B78}</a:tableStyleId>
              </a:tblPr>
              <a:tblGrid>
                <a:gridCol w="2011651"/>
                <a:gridCol w="1736386"/>
                <a:gridCol w="2804691"/>
              </a:tblGrid>
              <a:tr h="1363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rgbClr val="002060"/>
                          </a:solidFill>
                          <a:latin typeface="+mn-lt"/>
                          <a:ea typeface="Calibri"/>
                          <a:cs typeface="Times New Roman"/>
                        </a:rPr>
                        <a:t>COMPORTAMIENTO DE LA CONVERSIÓN ALIMENTICIA ACUMULADA DE POLLOS DE ENGORDE</a:t>
                      </a:r>
                    </a:p>
                  </a:txBody>
                  <a:tcPr marL="31821" marR="31821" marT="0" marB="0" anchor="b">
                    <a:lnB w="12700" cap="flat" cmpd="sng" algn="ctr">
                      <a:solidFill>
                        <a:schemeClr val="tx1"/>
                      </a:solidFill>
                      <a:prstDash val="solid"/>
                      <a:round/>
                      <a:headEnd type="none" w="med" len="med"/>
                      <a:tailEnd type="none" w="med" len="med"/>
                    </a:lnB>
                    <a:solidFill>
                      <a:srgbClr val="00FF00"/>
                    </a:solidFill>
                  </a:tcPr>
                </a:tc>
                <a:tc hMerge="1">
                  <a:txBody>
                    <a:bodyPr/>
                    <a:lstStyle/>
                    <a:p>
                      <a:endParaRPr lang="es-EC"/>
                    </a:p>
                  </a:txBody>
                  <a:tcPr/>
                </a:tc>
                <a:tc hMerge="1">
                  <a:txBody>
                    <a:bodyPr/>
                    <a:lstStyle/>
                    <a:p>
                      <a:endParaRPr lang="es-EC"/>
                    </a:p>
                  </a:txBody>
                  <a:tcPr/>
                </a:tc>
              </a:tr>
              <a:tr h="463684">
                <a:tc>
                  <a:txBody>
                    <a:bodyPr/>
                    <a:lstStyle/>
                    <a:p>
                      <a:pPr indent="0" algn="l">
                        <a:lnSpc>
                          <a:spcPct val="100000"/>
                        </a:lnSpc>
                        <a:spcAft>
                          <a:spcPts val="0"/>
                        </a:spcAft>
                      </a:pPr>
                      <a:r>
                        <a:rPr lang="es-ES" sz="1300" b="1" dirty="0" smtClean="0">
                          <a:solidFill>
                            <a:srgbClr val="000000"/>
                          </a:solidFill>
                          <a:latin typeface="+mj-lt"/>
                        </a:rPr>
                        <a:t>Conversión</a:t>
                      </a:r>
                      <a:r>
                        <a:rPr lang="es-ES" sz="1300" b="1" baseline="0" dirty="0" smtClean="0">
                          <a:solidFill>
                            <a:srgbClr val="000000"/>
                          </a:solidFill>
                          <a:latin typeface="+mj-lt"/>
                        </a:rPr>
                        <a:t> alimenticia</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Ortiz, M. y Torres, </a:t>
                      </a:r>
                      <a:r>
                        <a:rPr lang="es-ES" sz="1300" b="1" dirty="0" smtClean="0">
                          <a:solidFill>
                            <a:srgbClr val="000000"/>
                          </a:solidFill>
                          <a:latin typeface="+mj-lt"/>
                        </a:rPr>
                        <a:t>N.</a:t>
                      </a:r>
                      <a:endParaRPr lang="es-EC" sz="1300" b="1" dirty="0">
                        <a:solidFill>
                          <a:srgbClr val="000000"/>
                        </a:solidFill>
                        <a:latin typeface="+mj-lt"/>
                      </a:endParaRPr>
                    </a:p>
                    <a:p>
                      <a:pPr indent="0" algn="ctr">
                        <a:lnSpc>
                          <a:spcPct val="100000"/>
                        </a:lnSpc>
                        <a:spcAft>
                          <a:spcPts val="0"/>
                        </a:spcAft>
                      </a:pPr>
                      <a:r>
                        <a:rPr lang="es-ES" sz="1300" b="1" dirty="0">
                          <a:solidFill>
                            <a:srgbClr val="000000"/>
                          </a:solidFill>
                          <a:latin typeface="+mj-lt"/>
                        </a:rPr>
                        <a:t>(2012).</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a:solidFill>
                            <a:srgbClr val="000000"/>
                          </a:solidFill>
                          <a:latin typeface="+mj-lt"/>
                        </a:rPr>
                        <a:t> http://www.bioalimentar.com.ec.</a:t>
                      </a:r>
                      <a:endParaRPr lang="es-EC" sz="1300" b="1">
                        <a:solidFill>
                          <a:srgbClr val="000000"/>
                        </a:solidFill>
                        <a:latin typeface="+mj-lt"/>
                      </a:endParaRPr>
                    </a:p>
                    <a:p>
                      <a:pPr indent="0" algn="ctr">
                        <a:lnSpc>
                          <a:spcPct val="100000"/>
                        </a:lnSpc>
                        <a:spcAft>
                          <a:spcPts val="0"/>
                        </a:spcAft>
                      </a:pPr>
                      <a:r>
                        <a:rPr lang="es-ES" sz="1300" b="1">
                          <a:solidFill>
                            <a:srgbClr val="000000"/>
                          </a:solidFill>
                          <a:latin typeface="+mj-lt"/>
                        </a:rPr>
                        <a:t>(2011)</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468">
                <a:tc>
                  <a:txBody>
                    <a:bodyPr/>
                    <a:lstStyle/>
                    <a:p>
                      <a:pPr indent="0" algn="l">
                        <a:lnSpc>
                          <a:spcPct val="100000"/>
                        </a:lnSpc>
                        <a:spcAft>
                          <a:spcPts val="0"/>
                        </a:spcAft>
                      </a:pPr>
                      <a:r>
                        <a:rPr lang="es-ES" sz="1300" b="1" dirty="0">
                          <a:solidFill>
                            <a:srgbClr val="000000"/>
                          </a:solidFill>
                          <a:latin typeface="+mj-lt"/>
                        </a:rPr>
                        <a:t>A los 7 días, kg</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1,14</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0,93</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2596">
                <a:tc>
                  <a:txBody>
                    <a:bodyPr/>
                    <a:lstStyle/>
                    <a:p>
                      <a:pPr indent="0" algn="l">
                        <a:lnSpc>
                          <a:spcPct val="100000"/>
                        </a:lnSpc>
                        <a:spcAft>
                          <a:spcPts val="0"/>
                        </a:spcAft>
                      </a:pPr>
                      <a:r>
                        <a:rPr lang="es-ES" sz="1300" b="1">
                          <a:solidFill>
                            <a:srgbClr val="000000"/>
                          </a:solidFill>
                          <a:latin typeface="+mj-lt"/>
                        </a:rPr>
                        <a:t>A los 14 días, kg</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1,31</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1,29</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indent="0" algn="l">
                        <a:lnSpc>
                          <a:spcPct val="100000"/>
                        </a:lnSpc>
                        <a:spcAft>
                          <a:spcPts val="0"/>
                        </a:spcAft>
                      </a:pPr>
                      <a:r>
                        <a:rPr lang="es-ES" sz="1300" b="1">
                          <a:solidFill>
                            <a:srgbClr val="000000"/>
                          </a:solidFill>
                          <a:latin typeface="+mj-lt"/>
                        </a:rPr>
                        <a:t>A los 21 días, kg</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1,45</a:t>
                      </a:r>
                      <a:endParaRPr lang="es-EC" sz="1300" b="1" dirty="0">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1,35</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indent="0" algn="l">
                        <a:lnSpc>
                          <a:spcPct val="100000"/>
                        </a:lnSpc>
                        <a:spcAft>
                          <a:spcPts val="0"/>
                        </a:spcAft>
                      </a:pPr>
                      <a:r>
                        <a:rPr lang="es-ES" sz="1300" b="1">
                          <a:solidFill>
                            <a:srgbClr val="000000"/>
                          </a:solidFill>
                          <a:latin typeface="+mj-lt"/>
                        </a:rPr>
                        <a:t>A los 28 días, kg</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a:solidFill>
                            <a:srgbClr val="000000"/>
                          </a:solidFill>
                          <a:latin typeface="+mj-lt"/>
                        </a:rPr>
                        <a:t>1,54</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1,49</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indent="0" algn="l">
                        <a:lnSpc>
                          <a:spcPct val="100000"/>
                        </a:lnSpc>
                        <a:spcAft>
                          <a:spcPts val="0"/>
                        </a:spcAft>
                      </a:pPr>
                      <a:r>
                        <a:rPr lang="es-ES" sz="1300" b="1">
                          <a:solidFill>
                            <a:srgbClr val="000000"/>
                          </a:solidFill>
                          <a:latin typeface="+mj-lt"/>
                        </a:rPr>
                        <a:t>A los 35 días, kg</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a:solidFill>
                            <a:srgbClr val="000000"/>
                          </a:solidFill>
                          <a:latin typeface="+mj-lt"/>
                        </a:rPr>
                        <a:t>1,71</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1,62</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indent="0" algn="l">
                        <a:lnSpc>
                          <a:spcPct val="100000"/>
                        </a:lnSpc>
                        <a:spcAft>
                          <a:spcPts val="0"/>
                        </a:spcAft>
                      </a:pPr>
                      <a:r>
                        <a:rPr lang="es-ES" sz="1300" b="1">
                          <a:solidFill>
                            <a:srgbClr val="000000"/>
                          </a:solidFill>
                          <a:latin typeface="+mj-lt"/>
                        </a:rPr>
                        <a:t>A los 42 días, kg</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a:solidFill>
                            <a:srgbClr val="000000"/>
                          </a:solidFill>
                          <a:latin typeface="+mj-lt"/>
                        </a:rPr>
                        <a:t>1,64</a:t>
                      </a:r>
                      <a:endParaRPr lang="es-EC" sz="1300" b="1">
                        <a:solidFill>
                          <a:srgbClr val="000000"/>
                        </a:solidFill>
                        <a:latin typeface="+mj-lt"/>
                        <a:ea typeface="Calibri"/>
                        <a:cs typeface="Times New Roman"/>
                      </a:endParaRPr>
                    </a:p>
                  </a:txBody>
                  <a:tcPr marL="31821" marR="318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300" b="1" dirty="0">
                          <a:solidFill>
                            <a:srgbClr val="000000"/>
                          </a:solidFill>
                          <a:latin typeface="+mj-lt"/>
                        </a:rPr>
                        <a:t>1,66</a:t>
                      </a:r>
                      <a:endParaRPr lang="es-EC" sz="1300" b="1" dirty="0">
                        <a:solidFill>
                          <a:srgbClr val="000000"/>
                        </a:solidFill>
                        <a:latin typeface="+mj-lt"/>
                        <a:ea typeface="Calibri"/>
                        <a:cs typeface="Times New Roman"/>
                      </a:endParaRPr>
                    </a:p>
                  </a:txBody>
                  <a:tcPr marL="31821" marR="31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2 CuadroTexto"/>
          <p:cNvSpPr txBox="1"/>
          <p:nvPr/>
        </p:nvSpPr>
        <p:spPr>
          <a:xfrm>
            <a:off x="1331640" y="4365104"/>
            <a:ext cx="6768752" cy="523220"/>
          </a:xfrm>
          <a:prstGeom prst="rect">
            <a:avLst/>
          </a:prstGeom>
          <a:noFill/>
        </p:spPr>
        <p:txBody>
          <a:bodyPr wrap="square" rtlCol="0">
            <a:spAutoFit/>
          </a:bodyPr>
          <a:lstStyle/>
          <a:p>
            <a:pPr algn="just">
              <a:spcBef>
                <a:spcPts val="0"/>
              </a:spcBef>
              <a:spcAft>
                <a:spcPts val="0"/>
              </a:spcAft>
            </a:pPr>
            <a:r>
              <a:rPr lang="es-ES" sz="1400" b="1" dirty="0" smtClean="0">
                <a:solidFill>
                  <a:srgbClr val="000000"/>
                </a:solidFill>
              </a:rPr>
              <a:t>Ortiz, M. y Torres, N. (2012): </a:t>
            </a:r>
            <a:r>
              <a:rPr lang="es-EC" sz="1400" b="1" dirty="0" smtClean="0">
                <a:solidFill>
                  <a:srgbClr val="000000"/>
                </a:solidFill>
              </a:rPr>
              <a:t>Diferentes tipos de fitasa en varias dosis</a:t>
            </a:r>
            <a:endParaRPr lang="es-ES" sz="1400" b="1" dirty="0" smtClean="0">
              <a:solidFill>
                <a:srgbClr val="000000"/>
              </a:solidFill>
            </a:endParaRPr>
          </a:p>
          <a:p>
            <a:pPr algn="just">
              <a:spcBef>
                <a:spcPts val="0"/>
              </a:spcBef>
            </a:pPr>
            <a:r>
              <a:rPr lang="es-ES" sz="1400" b="1" dirty="0" smtClean="0">
                <a:solidFill>
                  <a:srgbClr val="000000"/>
                </a:solidFill>
              </a:rPr>
              <a:t>http</a:t>
            </a:r>
            <a:r>
              <a:rPr lang="es-ES" sz="1400" b="1" dirty="0">
                <a:solidFill>
                  <a:srgbClr val="000000"/>
                </a:solidFill>
              </a:rPr>
              <a:t>://www.bioalimentar.com.ec</a:t>
            </a:r>
            <a:r>
              <a:rPr lang="es-ES" sz="1400" b="1" dirty="0" smtClean="0">
                <a:solidFill>
                  <a:srgbClr val="000000"/>
                </a:solidFill>
              </a:rPr>
              <a:t>. (</a:t>
            </a:r>
            <a:r>
              <a:rPr lang="es-ES" sz="1400" b="1" dirty="0">
                <a:solidFill>
                  <a:srgbClr val="000000"/>
                </a:solidFill>
              </a:rPr>
              <a:t>2011</a:t>
            </a:r>
            <a:r>
              <a:rPr lang="es-ES" sz="1400" b="1" dirty="0" smtClean="0">
                <a:solidFill>
                  <a:srgbClr val="000000"/>
                </a:solidFill>
              </a:rPr>
              <a:t>): Guía de manejo de pollos de engorde</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31541" y="1169680"/>
          <a:ext cx="8280918" cy="1746885"/>
        </p:xfrm>
        <a:graphic>
          <a:graphicData uri="http://schemas.openxmlformats.org/drawingml/2006/table">
            <a:tbl>
              <a:tblPr/>
              <a:tblGrid>
                <a:gridCol w="1682415"/>
                <a:gridCol w="624121"/>
                <a:gridCol w="447739"/>
                <a:gridCol w="691962"/>
                <a:gridCol w="447739"/>
                <a:gridCol w="637689"/>
                <a:gridCol w="289448"/>
                <a:gridCol w="416082"/>
                <a:gridCol w="624121"/>
                <a:gridCol w="284925"/>
                <a:gridCol w="719098"/>
                <a:gridCol w="366332"/>
                <a:gridCol w="669348"/>
                <a:gridCol w="379899"/>
              </a:tblGrid>
              <a:tr h="190500">
                <a:tc gridSpan="1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chemeClr val="tx1"/>
                          </a:solidFill>
                          <a:latin typeface="Arial" pitchFamily="34" charset="0"/>
                          <a:cs typeface="Arial" pitchFamily="34" charset="0"/>
                        </a:rPr>
                        <a:t>POR EFECTO DE DOS TIPOS DE FITASA (SÓLIDA Y LIQUIDA), EN DOS ENSAYOS CONSECUTIVOS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c gridSpan="4">
                  <a:txBody>
                    <a:bodyPr/>
                    <a:lstStyle/>
                    <a:p>
                      <a:pPr algn="ctr" fontAlgn="b"/>
                      <a:r>
                        <a:rPr lang="es-EC" sz="1200" b="1" i="0" u="none" strike="noStrike">
                          <a:solidFill>
                            <a:srgbClr val="000000"/>
                          </a:solidFill>
                          <a:latin typeface="Arial" pitchFamily="34" charset="0"/>
                          <a:cs typeface="Arial" pitchFamily="34" charset="0"/>
                        </a:rPr>
                        <a:t>Tipo de fitasa</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c gridSpan="4">
                  <a:txBody>
                    <a:bodyPr/>
                    <a:lstStyle/>
                    <a:p>
                      <a:pPr algn="ctr" fontAlgn="b"/>
                      <a:r>
                        <a:rPr lang="es-EC" sz="1200" b="1" i="0" u="none" strike="noStrike">
                          <a:solidFill>
                            <a:srgbClr val="000000"/>
                          </a:solidFill>
                          <a:latin typeface="Arial" pitchFamily="34" charset="0"/>
                          <a:cs typeface="Arial" pitchFamily="34" charset="0"/>
                        </a:rPr>
                        <a:t>Ensayo</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Costo/kg gan. de peso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Primero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r" fontAlgn="b"/>
                      <a:r>
                        <a:rPr lang="es-EC" sz="1200" b="1" i="0" u="none" strike="noStrike">
                          <a:solidFill>
                            <a:srgbClr val="000000"/>
                          </a:solidFill>
                          <a:latin typeface="Arial" pitchFamily="34" charset="0"/>
                          <a:cs typeface="Arial" pitchFamily="34" charset="0"/>
                        </a:rPr>
                        <a:t>Segundo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dólares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dólares</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0,70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0,66</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0,158</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99FF66"/>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0,75</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dólares</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0,77</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0,76</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0,751</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99FF66"/>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0,69</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0,84</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dólares</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0,81</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0,84</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0,072</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99FF66"/>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0,83</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0,82</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0,559</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99FF66"/>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dólares</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0,90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0,049</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99FF66"/>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0,90</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0,043</a:t>
                      </a:r>
                    </a:p>
                  </a:txBody>
                  <a:tcPr marL="9525" marR="9525" marT="9525" marB="0" anchor="b">
                    <a:lnL>
                      <a:noFill/>
                    </a:lnL>
                    <a:lnR>
                      <a:noFill/>
                    </a:lnR>
                    <a:lnT>
                      <a:noFill/>
                    </a:lnT>
                    <a:lnB>
                      <a:noFill/>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99FF66"/>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A los 42 días, dólares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0,101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s-EC" sz="1200" b="1" i="0" u="none" strike="noStrike">
                          <a:solidFill>
                            <a:srgbClr val="000000"/>
                          </a:solidFill>
                          <a:latin typeface="Arial" pitchFamily="34" charset="0"/>
                          <a:cs typeface="Arial" pitchFamily="34" charset="0"/>
                        </a:rPr>
                        <a:t>0,450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9FF66"/>
                    </a:solidFill>
                  </a:tcPr>
                </a:tc>
              </a:tr>
            </a:tbl>
          </a:graphicData>
        </a:graphic>
      </p:graphicFrame>
      <p:graphicFrame>
        <p:nvGraphicFramePr>
          <p:cNvPr id="3" name="2 Tabla"/>
          <p:cNvGraphicFramePr>
            <a:graphicFrameLocks noGrp="1"/>
          </p:cNvGraphicFramePr>
          <p:nvPr/>
        </p:nvGraphicFramePr>
        <p:xfrm>
          <a:off x="539553" y="3140968"/>
          <a:ext cx="8064895" cy="1746885"/>
        </p:xfrm>
        <a:graphic>
          <a:graphicData uri="http://schemas.openxmlformats.org/drawingml/2006/table">
            <a:tbl>
              <a:tblPr/>
              <a:tblGrid>
                <a:gridCol w="1716231"/>
                <a:gridCol w="851140"/>
                <a:gridCol w="362780"/>
                <a:gridCol w="851140"/>
                <a:gridCol w="362780"/>
                <a:gridCol w="209297"/>
                <a:gridCol w="851140"/>
                <a:gridCol w="362780"/>
                <a:gridCol w="851140"/>
                <a:gridCol w="362780"/>
                <a:gridCol w="818583"/>
                <a:gridCol w="465104"/>
              </a:tblGrid>
              <a:tr h="190500">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chemeClr val="bg1"/>
                          </a:solidFill>
                          <a:latin typeface="Arial" pitchFamily="34" charset="0"/>
                          <a:cs typeface="Arial" pitchFamily="34" charset="0"/>
                        </a:rPr>
                        <a:t>POR EFECTO DE DOS TIPOS DE FITASA EN DIFERENTES DOSIS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sólida</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Líquida</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Costo/kg gan. de peso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baseline="30000"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7 días, dólares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14 días, dólares</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0,76</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0,63</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0,68</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0,63</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21 días, dólares</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0,82</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0,71</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0,78</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0,74</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bc</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28 días, dólares</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0,83</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0,80</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0,86</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0,82</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0,019</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35 días, dólares</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0,92</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0,88</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0,85</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0,88</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0,050</a:t>
                      </a:r>
                    </a:p>
                  </a:txBody>
                  <a:tcPr marL="9525" marR="9525" marT="9525"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CCFFFF"/>
                    </a:solidFill>
                  </a:tcPr>
                </a:tc>
              </a:tr>
              <a:tr h="190500">
                <a:tc>
                  <a:txBody>
                    <a:bodyPr/>
                    <a:lstStyle/>
                    <a:p>
                      <a:pPr algn="l" fontAlgn="b"/>
                      <a:r>
                        <a:rPr lang="es-EC" sz="1200" b="1" i="0" u="none" strike="noStrike">
                          <a:solidFill>
                            <a:srgbClr val="000000"/>
                          </a:solidFill>
                          <a:latin typeface="Arial" pitchFamily="34" charset="0"/>
                          <a:cs typeface="Arial" pitchFamily="34" charset="0"/>
                        </a:rPr>
                        <a:t>A los 42 días, dólares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4" name="3 Tabla"/>
          <p:cNvGraphicFramePr>
            <a:graphicFrameLocks noGrp="1"/>
          </p:cNvGraphicFramePr>
          <p:nvPr/>
        </p:nvGraphicFramePr>
        <p:xfrm>
          <a:off x="539552" y="4941168"/>
          <a:ext cx="7848872" cy="1144905"/>
        </p:xfrm>
        <a:graphic>
          <a:graphicData uri="http://schemas.openxmlformats.org/drawingml/2006/table">
            <a:tbl>
              <a:tblPr/>
              <a:tblGrid>
                <a:gridCol w="7848872"/>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
        <p:nvSpPr>
          <p:cNvPr id="5" name="4 CuadroTexto"/>
          <p:cNvSpPr txBox="1"/>
          <p:nvPr/>
        </p:nvSpPr>
        <p:spPr>
          <a:xfrm>
            <a:off x="395536" y="729571"/>
            <a:ext cx="8352928" cy="323165"/>
          </a:xfrm>
          <a:prstGeom prst="rect">
            <a:avLst/>
          </a:prstGeom>
          <a:solidFill>
            <a:srgbClr val="FFFFCC"/>
          </a:solidFill>
        </p:spPr>
        <p:txBody>
          <a:bodyPr wrap="square" rtlCol="0">
            <a:spAutoFit/>
          </a:bodyPr>
          <a:lstStyle/>
          <a:p>
            <a:r>
              <a:rPr lang="es-EC" sz="1500" b="1" i="0" u="none" strike="noStrike" dirty="0" smtClean="0">
                <a:latin typeface="Arial" pitchFamily="34" charset="0"/>
                <a:cs typeface="Arial" pitchFamily="34" charset="0"/>
              </a:rPr>
              <a:t>COMPORTAMIENTO DEL COSTO/Kg DE GANANCIA DE PESO EN POLLOS DE ENGORDE</a:t>
            </a:r>
            <a:endParaRPr lang="es-EC" sz="1500"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t"/>
            <a:r>
              <a:rPr lang="es-EC" dirty="0">
                <a:solidFill>
                  <a:srgbClr val="0070C0"/>
                </a:solidFill>
              </a:rPr>
              <a:t/>
            </a:r>
            <a:br>
              <a:rPr lang="es-EC" dirty="0">
                <a:solidFill>
                  <a:srgbClr val="0070C0"/>
                </a:solidFill>
              </a:rPr>
            </a:br>
            <a:r>
              <a:rPr lang="es-ES" dirty="0" smtClean="0">
                <a:solidFill>
                  <a:srgbClr val="0070C0"/>
                </a:solidFill>
              </a:rPr>
              <a:t>Las Fitasas</a:t>
            </a:r>
            <a:r>
              <a:rPr lang="es-EC" dirty="0">
                <a:solidFill>
                  <a:srgbClr val="0070C0"/>
                </a:solidFill>
              </a:rPr>
              <a:t/>
            </a:r>
            <a:br>
              <a:rPr lang="es-EC" dirty="0">
                <a:solidFill>
                  <a:srgbClr val="0070C0"/>
                </a:solidFill>
              </a:rPr>
            </a:br>
            <a:endParaRPr lang="es-EC" dirty="0"/>
          </a:p>
        </p:txBody>
      </p:sp>
      <p:sp>
        <p:nvSpPr>
          <p:cNvPr id="3" name="2 Marcador de contenido"/>
          <p:cNvSpPr>
            <a:spLocks noGrp="1"/>
          </p:cNvSpPr>
          <p:nvPr>
            <p:ph idx="1"/>
          </p:nvPr>
        </p:nvSpPr>
        <p:spPr/>
        <p:txBody>
          <a:bodyPr/>
          <a:lstStyle/>
          <a:p>
            <a:pPr marL="0" indent="0" fontAlgn="ctr">
              <a:buNone/>
            </a:pPr>
            <a:r>
              <a:rPr lang="es-ES" b="1" dirty="0" err="1" smtClean="0"/>
              <a:t>tisfonorgánico</a:t>
            </a:r>
            <a:r>
              <a:rPr lang="es-ES" b="1" dirty="0" smtClean="0"/>
              <a:t> que debe ir añadido.</a:t>
            </a:r>
            <a:endParaRPr lang="es-EC" dirty="0" smtClean="0"/>
          </a:p>
          <a:p>
            <a:pPr fontAlgn="t"/>
            <a:r>
              <a:rPr lang="es-ES" sz="1400" b="1" dirty="0" smtClean="0">
                <a:solidFill>
                  <a:srgbClr val="0070C0"/>
                </a:solidFill>
              </a:rPr>
              <a:t>Mejora </a:t>
            </a:r>
            <a:r>
              <a:rPr lang="es-ES" sz="1400" b="1" dirty="0">
                <a:solidFill>
                  <a:srgbClr val="0070C0"/>
                </a:solidFill>
              </a:rPr>
              <a:t>la digestibilidad del fósforo contenido en los ingredientes vegetales.</a:t>
            </a:r>
            <a:endParaRPr lang="es-EC" sz="1400" dirty="0">
              <a:solidFill>
                <a:srgbClr val="0070C0"/>
              </a:solidFill>
            </a:endParaRPr>
          </a:p>
          <a:p>
            <a:pPr fontAlgn="t"/>
            <a:r>
              <a:rPr lang="es-ES" sz="1400" b="1" dirty="0">
                <a:solidFill>
                  <a:srgbClr val="0070C0"/>
                </a:solidFill>
              </a:rPr>
              <a:t>Reduce la cantidad de fósforo inorgánico que debe ir añadido.</a:t>
            </a:r>
            <a:endParaRPr lang="es-EC" sz="1400" dirty="0">
              <a:solidFill>
                <a:srgbClr val="0070C0"/>
              </a:solidFill>
            </a:endParaRPr>
          </a:p>
          <a:p>
            <a:pPr fontAlgn="t"/>
            <a:r>
              <a:rPr lang="es-ES" sz="1400" b="1" dirty="0">
                <a:solidFill>
                  <a:srgbClr val="0070C0"/>
                </a:solidFill>
              </a:rPr>
              <a:t>Mejora la energía y la digestibilidad de los aminoácidos, debido a que al romper el </a:t>
            </a:r>
            <a:r>
              <a:rPr lang="es-ES" sz="1400" b="1" dirty="0" err="1">
                <a:solidFill>
                  <a:srgbClr val="0070C0"/>
                </a:solidFill>
              </a:rPr>
              <a:t>fitato</a:t>
            </a:r>
            <a:r>
              <a:rPr lang="es-ES" sz="1400" b="1" dirty="0">
                <a:solidFill>
                  <a:srgbClr val="0070C0"/>
                </a:solidFill>
              </a:rPr>
              <a:t> se libera fósforo y calcio, también carbohidratos y aminoácidos.</a:t>
            </a:r>
            <a:endParaRPr lang="es-EC" sz="1400" dirty="0">
              <a:solidFill>
                <a:srgbClr val="0070C0"/>
              </a:solidFill>
            </a:endParaRPr>
          </a:p>
          <a:p>
            <a:pPr fontAlgn="t"/>
            <a:r>
              <a:rPr lang="es-ES" sz="1400" b="1" dirty="0">
                <a:solidFill>
                  <a:srgbClr val="0070C0"/>
                </a:solidFill>
              </a:rPr>
              <a:t>Promueve una reducción en el costo.</a:t>
            </a:r>
            <a:endParaRPr lang="es-EC" sz="1400" dirty="0">
              <a:solidFill>
                <a:srgbClr val="0070C0"/>
              </a:solidFill>
            </a:endParaRPr>
          </a:p>
          <a:p>
            <a:pPr fontAlgn="t"/>
            <a:r>
              <a:rPr lang="es-ES" sz="1400" b="1" dirty="0">
                <a:solidFill>
                  <a:srgbClr val="0070C0"/>
                </a:solidFill>
              </a:rPr>
              <a:t>Mejora en la digestibilidad de los ingredientes</a:t>
            </a:r>
            <a:r>
              <a:rPr lang="es-ES" sz="1400" b="1" dirty="0" smtClean="0">
                <a:solidFill>
                  <a:srgbClr val="0070C0"/>
                </a:solidFill>
              </a:rPr>
              <a:t>.</a:t>
            </a:r>
            <a:endParaRPr lang="es-EC" sz="1400" dirty="0" smtClean="0">
              <a:solidFill>
                <a:srgbClr val="0070C0"/>
              </a:solidFill>
            </a:endParaRPr>
          </a:p>
          <a:p>
            <a:endParaRPr lang="es-EC" dirty="0"/>
          </a:p>
        </p:txBody>
      </p:sp>
    </p:spTree>
    <p:extLst>
      <p:ext uri="{BB962C8B-B14F-4D97-AF65-F5344CB8AC3E}">
        <p14:creationId xmlns:p14="http://schemas.microsoft.com/office/powerpoint/2010/main" val="392757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660232" y="5805264"/>
            <a:ext cx="248376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289" name="Gráfico 13"/>
          <p:cNvPicPr>
            <a:picLocks noChangeArrowheads="1"/>
          </p:cNvPicPr>
          <p:nvPr/>
        </p:nvPicPr>
        <p:blipFill>
          <a:blip r:embed="rId2" cstate="print"/>
          <a:srcRect l="-4263" t="-3632" r="-6181" b="-5322"/>
          <a:stretch>
            <a:fillRect/>
          </a:stretch>
        </p:blipFill>
        <p:spPr bwMode="auto">
          <a:xfrm>
            <a:off x="107504" y="116632"/>
            <a:ext cx="4392488" cy="2592288"/>
          </a:xfrm>
          <a:prstGeom prst="rect">
            <a:avLst/>
          </a:prstGeom>
          <a:solidFill>
            <a:schemeClr val="bg1"/>
          </a:solidFill>
          <a:ln w="9525">
            <a:noFill/>
            <a:miter lim="800000"/>
            <a:headEnd/>
            <a:tailEnd/>
          </a:ln>
        </p:spPr>
      </p:pic>
      <p:pic>
        <p:nvPicPr>
          <p:cNvPr id="12290" name="Gráfico 14"/>
          <p:cNvPicPr>
            <a:picLocks noChangeArrowheads="1"/>
          </p:cNvPicPr>
          <p:nvPr/>
        </p:nvPicPr>
        <p:blipFill>
          <a:blip r:embed="rId3" cstate="print"/>
          <a:srcRect l="-4263" t="-3632" r="-6181" b="-5322"/>
          <a:stretch>
            <a:fillRect/>
          </a:stretch>
        </p:blipFill>
        <p:spPr bwMode="auto">
          <a:xfrm>
            <a:off x="4644008" y="116631"/>
            <a:ext cx="4367111" cy="2596787"/>
          </a:xfrm>
          <a:prstGeom prst="rect">
            <a:avLst/>
          </a:prstGeom>
          <a:solidFill>
            <a:schemeClr val="bg1"/>
          </a:solidFill>
          <a:ln w="9525">
            <a:noFill/>
            <a:miter lim="800000"/>
            <a:headEnd/>
            <a:tailEnd/>
          </a:ln>
        </p:spPr>
      </p:pic>
      <p:pic>
        <p:nvPicPr>
          <p:cNvPr id="12291" name="Gráfico 34"/>
          <p:cNvPicPr>
            <a:picLocks noChangeArrowheads="1"/>
          </p:cNvPicPr>
          <p:nvPr/>
        </p:nvPicPr>
        <p:blipFill>
          <a:blip r:embed="rId4" cstate="print"/>
          <a:srcRect l="-4263" t="-3606" r="-6181" b="-4556"/>
          <a:stretch>
            <a:fillRect/>
          </a:stretch>
        </p:blipFill>
        <p:spPr bwMode="auto">
          <a:xfrm>
            <a:off x="2411760" y="3068960"/>
            <a:ext cx="4392488" cy="2592288"/>
          </a:xfrm>
          <a:prstGeom prst="rect">
            <a:avLst/>
          </a:prstGeom>
          <a:solidFill>
            <a:schemeClr val="bg1"/>
          </a:solidFill>
          <a:ln w="9525">
            <a:noFill/>
            <a:miter lim="800000"/>
            <a:headEnd/>
            <a:tailEnd/>
          </a:ln>
        </p:spPr>
      </p:pic>
      <p:sp>
        <p:nvSpPr>
          <p:cNvPr id="5" name="4 CuadroTexto"/>
          <p:cNvSpPr txBox="1"/>
          <p:nvPr/>
        </p:nvSpPr>
        <p:spPr>
          <a:xfrm>
            <a:off x="899592" y="6074132"/>
            <a:ext cx="7344816" cy="523220"/>
          </a:xfrm>
          <a:prstGeom prst="rect">
            <a:avLst/>
          </a:prstGeom>
          <a:solidFill>
            <a:schemeClr val="bg1"/>
          </a:solidFill>
        </p:spPr>
        <p:txBody>
          <a:bodyPr wrap="square" rtlCol="0">
            <a:spAutoFit/>
          </a:bodyPr>
          <a:lstStyle/>
          <a:p>
            <a:r>
              <a:rPr lang="es-EC" sz="1400" b="1" dirty="0">
                <a:solidFill>
                  <a:srgbClr val="000000"/>
                </a:solidFill>
              </a:rPr>
              <a:t>Comportamiento </a:t>
            </a:r>
            <a:r>
              <a:rPr lang="es-EC" sz="1400" b="1" dirty="0" smtClean="0">
                <a:solidFill>
                  <a:srgbClr val="000000"/>
                </a:solidFill>
              </a:rPr>
              <a:t>del costo/kg de ganancia de peso (dólares), de </a:t>
            </a:r>
            <a:r>
              <a:rPr lang="es-EC" sz="1400" b="1" dirty="0">
                <a:solidFill>
                  <a:srgbClr val="000000"/>
                </a:solidFill>
              </a:rPr>
              <a:t>pollos de engorde </a:t>
            </a:r>
            <a:r>
              <a:rPr lang="es-ES" sz="1400" b="1" dirty="0">
                <a:solidFill>
                  <a:srgbClr val="000000"/>
                </a:solidFill>
              </a:rPr>
              <a:t>hasta los 42 días de edad</a:t>
            </a:r>
            <a:r>
              <a:rPr lang="es-EC" sz="1400" b="1" dirty="0">
                <a:solidFill>
                  <a:srgbClr val="000000"/>
                </a:solidFill>
              </a:rPr>
              <a:t>, </a:t>
            </a:r>
            <a:r>
              <a:rPr lang="es-EC" sz="1400" b="1" dirty="0" smtClean="0">
                <a:solidFill>
                  <a:srgbClr val="000000"/>
                </a:solidFill>
              </a:rPr>
              <a:t>que </a:t>
            </a:r>
            <a:r>
              <a:rPr lang="es-EC" sz="1400" b="1" dirty="0">
                <a:solidFill>
                  <a:srgbClr val="000000"/>
                </a:solidFill>
              </a:rPr>
              <a:t>recibieron diferentes tipos de fitasa en varias dosis</a:t>
            </a:r>
            <a:r>
              <a:rPr lang="es-ES" sz="1400" b="1" dirty="0">
                <a:solidFill>
                  <a:srgbClr val="000000"/>
                </a:solidFill>
              </a:rPr>
              <a:t>.</a:t>
            </a:r>
            <a:endParaRPr lang="es-EC" sz="1400" b="1" dirty="0">
              <a:solidFill>
                <a:srgbClr val="000000"/>
              </a:solidFill>
            </a:endParaRPr>
          </a:p>
        </p:txBody>
      </p:sp>
      <p:sp>
        <p:nvSpPr>
          <p:cNvPr id="6" name="5 CuadroTexto"/>
          <p:cNvSpPr txBox="1"/>
          <p:nvPr/>
        </p:nvSpPr>
        <p:spPr>
          <a:xfrm>
            <a:off x="827584" y="2708920"/>
            <a:ext cx="3168352" cy="307777"/>
          </a:xfrm>
          <a:prstGeom prst="rect">
            <a:avLst/>
          </a:prstGeom>
          <a:solidFill>
            <a:schemeClr val="bg1"/>
          </a:solidFill>
        </p:spPr>
        <p:txBody>
          <a:bodyPr wrap="square" rtlCol="0">
            <a:spAutoFit/>
          </a:bodyPr>
          <a:lstStyle/>
          <a:p>
            <a:r>
              <a:rPr lang="es-EC" sz="1400" b="1" dirty="0" smtClean="0">
                <a:solidFill>
                  <a:srgbClr val="000000"/>
                </a:solidFill>
              </a:rPr>
              <a:t>Por efecto del tipo de fitasa</a:t>
            </a:r>
            <a:endParaRPr lang="es-EC" sz="1400" b="1" dirty="0">
              <a:solidFill>
                <a:srgbClr val="000000"/>
              </a:solidFill>
            </a:endParaRPr>
          </a:p>
        </p:txBody>
      </p:sp>
      <p:sp>
        <p:nvSpPr>
          <p:cNvPr id="7" name="6 CuadroTexto"/>
          <p:cNvSpPr txBox="1"/>
          <p:nvPr/>
        </p:nvSpPr>
        <p:spPr>
          <a:xfrm>
            <a:off x="5364088" y="2708920"/>
            <a:ext cx="3168352" cy="307777"/>
          </a:xfrm>
          <a:prstGeom prst="rect">
            <a:avLst/>
          </a:prstGeom>
          <a:solidFill>
            <a:schemeClr val="bg1"/>
          </a:solidFill>
        </p:spPr>
        <p:txBody>
          <a:bodyPr wrap="square" rtlCol="0">
            <a:spAutoFit/>
          </a:bodyPr>
          <a:lstStyle/>
          <a:p>
            <a:r>
              <a:rPr lang="es-EC" sz="1400" b="1" dirty="0" smtClean="0">
                <a:solidFill>
                  <a:srgbClr val="000000"/>
                </a:solidFill>
              </a:rPr>
              <a:t>Por efecto del número de ensayo</a:t>
            </a:r>
            <a:endParaRPr lang="es-EC" sz="1400" b="1" dirty="0">
              <a:solidFill>
                <a:srgbClr val="000000"/>
              </a:solidFill>
            </a:endParaRPr>
          </a:p>
        </p:txBody>
      </p:sp>
      <p:sp>
        <p:nvSpPr>
          <p:cNvPr id="8" name="7 CuadroTexto"/>
          <p:cNvSpPr txBox="1"/>
          <p:nvPr/>
        </p:nvSpPr>
        <p:spPr>
          <a:xfrm>
            <a:off x="2411760" y="5713511"/>
            <a:ext cx="4392488" cy="307777"/>
          </a:xfrm>
          <a:prstGeom prst="rect">
            <a:avLst/>
          </a:prstGeom>
          <a:solidFill>
            <a:schemeClr val="bg1"/>
          </a:solidFill>
        </p:spPr>
        <p:txBody>
          <a:bodyPr wrap="square" rtlCol="0">
            <a:spAutoFit/>
          </a:bodyPr>
          <a:lstStyle/>
          <a:p>
            <a:r>
              <a:rPr lang="es-EC" sz="1400" b="1" dirty="0" smtClean="0">
                <a:solidFill>
                  <a:srgbClr val="000000"/>
                </a:solidFill>
              </a:rPr>
              <a:t>Por efecto del tipo de fitasa en varias dosis</a:t>
            </a:r>
            <a:endParaRPr lang="es-EC" sz="1400" b="1"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3528" y="1628800"/>
          <a:ext cx="8352926" cy="2728374"/>
        </p:xfrm>
        <a:graphic>
          <a:graphicData uri="http://schemas.openxmlformats.org/drawingml/2006/table">
            <a:tbl>
              <a:tblPr/>
              <a:tblGrid>
                <a:gridCol w="2414076"/>
                <a:gridCol w="600686"/>
                <a:gridCol w="374011"/>
                <a:gridCol w="600686"/>
                <a:gridCol w="374011"/>
                <a:gridCol w="532682"/>
                <a:gridCol w="238007"/>
                <a:gridCol w="283342"/>
                <a:gridCol w="646020"/>
                <a:gridCol w="374011"/>
                <a:gridCol w="691356"/>
                <a:gridCol w="374011"/>
                <a:gridCol w="532682"/>
                <a:gridCol w="317345"/>
              </a:tblGrid>
              <a:tr h="298210">
                <a:tc gridSpan="14">
                  <a:txBody>
                    <a:bodyPr/>
                    <a:lstStyle/>
                    <a:p>
                      <a:pPr algn="ctr" fontAlgn="b"/>
                      <a:r>
                        <a:rPr lang="es-EC" sz="1400" b="1" i="0" u="none" strike="noStrike" dirty="0">
                          <a:solidFill>
                            <a:schemeClr val="bg1"/>
                          </a:solidFill>
                          <a:latin typeface="Arial" pitchFamily="34" charset="0"/>
                          <a:cs typeface="Arial" pitchFamily="34" charset="0"/>
                        </a:rPr>
                        <a:t>DESEMPEÑO PRODUCTIVOS DE POLLOS DE ENGORDE, POR EFECTO DE DOS TIPOS DE FITASA (SÓLIDA Y LIQUIDA),  EVALUADOS EN DOS ENSAYOS CONSECUTIVOS.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4757">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gridSpan="4">
                  <a:txBody>
                    <a:bodyPr/>
                    <a:lstStyle/>
                    <a:p>
                      <a:pPr algn="ctr" fontAlgn="b"/>
                      <a:r>
                        <a:rPr lang="es-EC" sz="1200" b="1" i="0" u="none" strike="noStrike" dirty="0">
                          <a:solidFill>
                            <a:srgbClr val="000000"/>
                          </a:solidFill>
                          <a:latin typeface="Arial" pitchFamily="34" charset="0"/>
                          <a:cs typeface="Arial" pitchFamily="34" charset="0"/>
                        </a:rPr>
                        <a:t>Tipo de fitasa</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gridSpan="4">
                  <a:txBody>
                    <a:bodyPr/>
                    <a:lstStyle/>
                    <a:p>
                      <a:pPr algn="ctr" fontAlgn="b"/>
                      <a:r>
                        <a:rPr lang="es-EC" sz="1200" b="1" i="0" u="none" strike="noStrike">
                          <a:solidFill>
                            <a:srgbClr val="000000"/>
                          </a:solidFill>
                          <a:latin typeface="Arial" pitchFamily="34" charset="0"/>
                          <a:cs typeface="Arial" pitchFamily="34" charset="0"/>
                        </a:rPr>
                        <a:t>Ensayo</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Parámetro</a:t>
                      </a:r>
                    </a:p>
                  </a:txBody>
                  <a:tcPr marL="8238" marR="8238" marT="82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Sólida</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Líquida</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Primero</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Segundo</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Peso inicial, g</a:t>
                      </a:r>
                    </a:p>
                  </a:txBody>
                  <a:tcPr marL="8238" marR="8238" marT="82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40,50</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40,25</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0,574</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40,17</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40,58</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0,353</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Peso final, kg</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2,42</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2,35</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0,042</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2,37</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2,40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0,310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Ganancia de peso total, kg</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2,38</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0,041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2,33</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2,33</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0,314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Consumo total de alimento, kg</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3,90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3,91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0,485</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3,90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3,91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0,149</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Conversión alimenticia</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1,64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1,70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0,027</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1,68</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1,66</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0,394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Costo/kg ganancia peso, dólares</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0,89</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0,101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0,88</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0,87</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0,450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Peso a la canal, kg</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1,81</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1,75</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0,176</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1,76</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1,79</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0,529</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Rendimiento a la canal, %</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74,48</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74,44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0,953</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74,48</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74,44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0,956</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Mortalidad, %</a:t>
                      </a:r>
                    </a:p>
                  </a:txBody>
                  <a:tcPr marL="8238" marR="8238" marT="8238"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3,33</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2,92</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0,754</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rgbClr val="CCFFFF"/>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2,50</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3,75</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0,352</a:t>
                      </a:r>
                    </a:p>
                  </a:txBody>
                  <a:tcPr marL="8238" marR="8238" marT="8238" marB="0" anchor="b">
                    <a:lnL>
                      <a:noFill/>
                    </a:lnL>
                    <a:lnR>
                      <a:noFill/>
                    </a:lnR>
                    <a:lnT>
                      <a:noFill/>
                    </a:lnT>
                    <a:lnB>
                      <a:noFill/>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164757">
                <a:tc>
                  <a:txBody>
                    <a:bodyPr/>
                    <a:lstStyle/>
                    <a:p>
                      <a:pPr algn="l" fontAlgn="b"/>
                      <a:r>
                        <a:rPr lang="es-EC" sz="1200" b="1" i="0" u="none" strike="noStrike">
                          <a:solidFill>
                            <a:srgbClr val="000000"/>
                          </a:solidFill>
                          <a:latin typeface="Arial" pitchFamily="34" charset="0"/>
                          <a:cs typeface="Arial" pitchFamily="34" charset="0"/>
                        </a:rPr>
                        <a:t>Índice de eficiencia</a:t>
                      </a:r>
                    </a:p>
                  </a:txBody>
                  <a:tcPr marL="8238" marR="8238" marT="82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142,86</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138,74</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0,186</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140,81</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Arial" pitchFamily="34" charset="0"/>
                          <a:cs typeface="Arial" pitchFamily="34" charset="0"/>
                        </a:rPr>
                        <a:t>140,80</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Arial" pitchFamily="34" charset="0"/>
                          <a:cs typeface="Arial" pitchFamily="34" charset="0"/>
                        </a:rPr>
                        <a:t>0,999</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3" name="2 Tabla"/>
          <p:cNvGraphicFramePr>
            <a:graphicFrameLocks noGrp="1"/>
          </p:cNvGraphicFramePr>
          <p:nvPr/>
        </p:nvGraphicFramePr>
        <p:xfrm>
          <a:off x="323528" y="4437112"/>
          <a:ext cx="8352928" cy="952500"/>
        </p:xfrm>
        <a:graphic>
          <a:graphicData uri="http://schemas.openxmlformats.org/drawingml/2006/table">
            <a:tbl>
              <a:tblPr/>
              <a:tblGrid>
                <a:gridCol w="8352928"/>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4" y="1764015"/>
          <a:ext cx="8424937" cy="2745105"/>
        </p:xfrm>
        <a:graphic>
          <a:graphicData uri="http://schemas.openxmlformats.org/drawingml/2006/table">
            <a:tbl>
              <a:tblPr/>
              <a:tblGrid>
                <a:gridCol w="2758726"/>
                <a:gridCol w="824914"/>
                <a:gridCol w="351603"/>
                <a:gridCol w="817287"/>
                <a:gridCol w="210474"/>
                <a:gridCol w="202847"/>
                <a:gridCol w="811391"/>
                <a:gridCol w="351603"/>
                <a:gridCol w="799949"/>
                <a:gridCol w="254857"/>
                <a:gridCol w="649113"/>
                <a:gridCol w="392173"/>
              </a:tblGrid>
              <a:tr h="190500">
                <a:tc gridSpan="12">
                  <a:txBody>
                    <a:bodyPr/>
                    <a:lstStyle/>
                    <a:p>
                      <a:pPr algn="ctr" fontAlgn="b"/>
                      <a:r>
                        <a:rPr lang="es-EC" sz="1200" b="1" i="0" u="none" strike="noStrike" dirty="0">
                          <a:solidFill>
                            <a:schemeClr val="bg1"/>
                          </a:solidFill>
                          <a:latin typeface="Arial" pitchFamily="34" charset="0"/>
                          <a:cs typeface="Arial" pitchFamily="34" charset="0"/>
                        </a:rPr>
                        <a:t> </a:t>
                      </a:r>
                      <a:r>
                        <a:rPr lang="es-EC" sz="1400" b="1" i="0" u="none" strike="noStrike" dirty="0">
                          <a:solidFill>
                            <a:srgbClr val="000000"/>
                          </a:solidFill>
                          <a:latin typeface="Arial" pitchFamily="34" charset="0"/>
                          <a:cs typeface="Arial" pitchFamily="34" charset="0"/>
                        </a:rPr>
                        <a:t>DESEMPEÑO PRODUCTIVO DE POLLOS DE ENGORDE, POR EFECTO DE DOS TIPOS DE FITASA EN DIFERENTES DOSIS.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gridSpan="4">
                  <a:txBody>
                    <a:bodyPr/>
                    <a:lstStyle/>
                    <a:p>
                      <a:pPr algn="ctr" fontAlgn="b"/>
                      <a:r>
                        <a:rPr lang="es-EC" sz="1200" b="1" i="0" u="none" strike="noStrike" dirty="0">
                          <a:solidFill>
                            <a:schemeClr val="accent2">
                              <a:lumMod val="50000"/>
                            </a:schemeClr>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4">
                  <a:txBody>
                    <a:bodyPr/>
                    <a:lstStyle/>
                    <a:p>
                      <a:pPr algn="ctr" fontAlgn="b"/>
                      <a:r>
                        <a:rPr lang="es-EC" sz="1200" b="1" i="0" u="none" strike="noStrike" dirty="0">
                          <a:solidFill>
                            <a:schemeClr val="accent2">
                              <a:lumMod val="50000"/>
                            </a:schemeClr>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rPr>
                        <a:t>Parámetros</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100 </a:t>
                      </a:r>
                      <a:r>
                        <a:rPr lang="es-EC" sz="1200" b="1" i="0" u="none" strike="noStrike" dirty="0" smtClean="0">
                          <a:solidFill>
                            <a:schemeClr val="accent2">
                              <a:lumMod val="50000"/>
                            </a:schemeClr>
                          </a:solidFill>
                          <a:latin typeface="Arial" pitchFamily="34" charset="0"/>
                          <a:cs typeface="Arial" pitchFamily="34" charset="0"/>
                        </a:rPr>
                        <a:t>g/Tm</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200 </a:t>
                      </a:r>
                      <a:r>
                        <a:rPr lang="es-EC" sz="1200" b="1" i="0" u="none" strike="noStrike" dirty="0" smtClean="0">
                          <a:solidFill>
                            <a:schemeClr val="accent2">
                              <a:lumMod val="50000"/>
                            </a:schemeClr>
                          </a:solidFill>
                          <a:latin typeface="Arial" pitchFamily="34" charset="0"/>
                          <a:cs typeface="Arial" pitchFamily="34" charset="0"/>
                        </a:rPr>
                        <a:t>g/Tm</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50 </a:t>
                      </a:r>
                      <a:r>
                        <a:rPr lang="es-EC" sz="1200" b="1" i="0" u="none" strike="noStrike" dirty="0" err="1" smtClean="0">
                          <a:solidFill>
                            <a:schemeClr val="accent2">
                              <a:lumMod val="50000"/>
                            </a:schemeClr>
                          </a:solidFill>
                          <a:latin typeface="Arial" pitchFamily="34" charset="0"/>
                          <a:cs typeface="Arial" pitchFamily="34" charset="0"/>
                        </a:rPr>
                        <a:t>cc</a:t>
                      </a:r>
                      <a:r>
                        <a:rPr lang="es-EC" sz="1200" b="1" i="0" u="none" strike="noStrike" dirty="0" smtClean="0">
                          <a:solidFill>
                            <a:schemeClr val="accent2">
                              <a:lumMod val="50000"/>
                            </a:schemeClr>
                          </a:solidFill>
                          <a:latin typeface="Arial" pitchFamily="34" charset="0"/>
                          <a:cs typeface="Arial" pitchFamily="34" charset="0"/>
                        </a:rPr>
                        <a:t>/m</a:t>
                      </a:r>
                      <a:r>
                        <a:rPr lang="es-EC" sz="1200" b="1" i="0" u="none" strike="noStrike" baseline="30000" dirty="0" smtClean="0">
                          <a:solidFill>
                            <a:schemeClr val="accent2">
                              <a:lumMod val="50000"/>
                            </a:schemeClr>
                          </a:solidFill>
                          <a:latin typeface="Arial" pitchFamily="34" charset="0"/>
                          <a:cs typeface="Arial" pitchFamily="34" charset="0"/>
                        </a:rPr>
                        <a:t>3</a:t>
                      </a:r>
                      <a:endParaRPr lang="es-EC" sz="1200" b="1" i="0" u="none" strike="noStrike" baseline="30000" dirty="0">
                        <a:solidFill>
                          <a:schemeClr val="accent2">
                            <a:lumMod val="50000"/>
                          </a:schemeClr>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100 </a:t>
                      </a:r>
                      <a:r>
                        <a:rPr lang="es-EC" sz="1200" b="1" i="0" u="none" strike="noStrike" dirty="0" err="1" smtClean="0">
                          <a:solidFill>
                            <a:schemeClr val="accent2">
                              <a:lumMod val="50000"/>
                            </a:schemeClr>
                          </a:solidFill>
                          <a:latin typeface="Arial" pitchFamily="34" charset="0"/>
                          <a:cs typeface="Arial" pitchFamily="34" charset="0"/>
                        </a:rPr>
                        <a:t>cc</a:t>
                      </a:r>
                      <a:r>
                        <a:rPr lang="es-EC" sz="1200" b="1" i="0" u="none" strike="noStrike" dirty="0" smtClean="0">
                          <a:solidFill>
                            <a:schemeClr val="accent2">
                              <a:lumMod val="50000"/>
                            </a:schemeClr>
                          </a:solidFill>
                          <a:latin typeface="Arial" pitchFamily="34" charset="0"/>
                          <a:cs typeface="Arial" pitchFamily="34" charset="0"/>
                        </a:rPr>
                        <a:t>/m</a:t>
                      </a:r>
                      <a:r>
                        <a:rPr lang="es-EC" sz="1200" b="1" i="0" u="none" strike="noStrike" baseline="30000" dirty="0" smtClean="0">
                          <a:solidFill>
                            <a:schemeClr val="accent2">
                              <a:lumMod val="50000"/>
                            </a:schemeClr>
                          </a:solidFill>
                          <a:latin typeface="Arial" pitchFamily="34" charset="0"/>
                          <a:cs typeface="Arial" pitchFamily="34" charset="0"/>
                        </a:rPr>
                        <a:t>3</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Prob.</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rPr>
                        <a:t>Peso inicial, g</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40,17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40,83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39,83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40,67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0,530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ns</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2" action="ppaction://hlinksldjump"/>
                        </a:rPr>
                        <a:t>Peso final, kg</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2,33</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2,51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2,30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2,40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3" action="ppaction://hlinksldjump"/>
                        </a:rPr>
                        <a:t>Ganancia de peso total, kg</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2,29</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2,47</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2,26</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2,36</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4" action="ppaction://hlinksldjump"/>
                        </a:rPr>
                        <a:t>Consumo total de alimento, kg</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3,89</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3,92</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3,91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3,91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0,002</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5" action="ppaction://hlinksldjump"/>
                        </a:rPr>
                        <a:t>Conversión alimenticia</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1,70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1,59</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d</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1,73</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1,66</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6" action="ppaction://hlinksldjump"/>
                        </a:rPr>
                        <a:t>Costo/kg ganancia peso, dólares</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0,90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0,83</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0,91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0,87</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7" action="ppaction://hlinksldjump"/>
                        </a:rPr>
                        <a:t>Peso a la canal, %</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1,70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1,91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1,68</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c</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1,82</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8" action="ppaction://hlinksldjump"/>
                        </a:rPr>
                        <a:t>Rendimiento a la canal, %</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72,75</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76,20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73,11</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75,77</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0,000</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a:solidFill>
                            <a:schemeClr val="accent2">
                              <a:lumMod val="50000"/>
                            </a:schemeClr>
                          </a:solidFill>
                          <a:latin typeface="Arial" pitchFamily="34" charset="0"/>
                          <a:cs typeface="Arial" pitchFamily="34" charset="0"/>
                        </a:rPr>
                        <a:t>Mortalidad,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4,58</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2,08</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l" fontAlgn="b"/>
                      <a:endParaRPr lang="es-EC" sz="1200" b="1" i="0" u="none" strike="noStrike">
                        <a:solidFill>
                          <a:schemeClr val="accent2">
                            <a:lumMod val="50000"/>
                          </a:schemeClr>
                        </a:solidFill>
                        <a:latin typeface="Arial" pitchFamily="34" charset="0"/>
                        <a:cs typeface="Arial"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2,92</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2,92</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a:noFill/>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0,605</a:t>
                      </a:r>
                    </a:p>
                  </a:txBody>
                  <a:tcPr marL="9525" marR="9525" marT="9525" marB="0" anchor="b">
                    <a:lnL>
                      <a:noFill/>
                    </a:lnL>
                    <a:lnR>
                      <a:noFill/>
                    </a:lnR>
                    <a:lnT>
                      <a:noFill/>
                    </a:lnT>
                    <a:lnB>
                      <a:noFill/>
                    </a:lnB>
                    <a:solidFill>
                      <a:schemeClr val="bg1"/>
                    </a:solidFill>
                  </a:tcPr>
                </a:tc>
                <a:tc>
                  <a:txBody>
                    <a:bodyPr/>
                    <a:lstStyle/>
                    <a:p>
                      <a:pPr algn="l" fontAlgn="b"/>
                      <a:r>
                        <a:rPr lang="es-EC" sz="1200" b="1" i="0" u="none" strike="noStrike" dirty="0" err="1">
                          <a:solidFill>
                            <a:schemeClr val="accent2">
                              <a:lumMod val="50000"/>
                            </a:schemeClr>
                          </a:solidFill>
                          <a:latin typeface="Arial" pitchFamily="34" charset="0"/>
                          <a:cs typeface="Arial" pitchFamily="34" charset="0"/>
                        </a:rPr>
                        <a:t>ns</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90500">
                <a:tc>
                  <a:txBody>
                    <a:bodyPr/>
                    <a:lstStyle/>
                    <a:p>
                      <a:pPr algn="l" fontAlgn="b"/>
                      <a:r>
                        <a:rPr lang="es-EC" sz="1200" b="1" i="0" u="none" strike="noStrike" dirty="0">
                          <a:solidFill>
                            <a:schemeClr val="accent2">
                              <a:lumMod val="50000"/>
                            </a:schemeClr>
                          </a:solidFill>
                          <a:latin typeface="Arial" pitchFamily="34" charset="0"/>
                          <a:cs typeface="Arial" pitchFamily="34" charset="0"/>
                          <a:hlinkClick r:id="rId9" action="ppaction://hlinksldjump"/>
                        </a:rPr>
                        <a:t>Índice de eficiencia</a:t>
                      </a:r>
                      <a:endParaRPr lang="es-EC" sz="1200" b="1" i="0" u="none" strike="noStrike" dirty="0">
                        <a:solidFill>
                          <a:schemeClr val="accent2">
                            <a:lumMod val="50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136,36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149,36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135,88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141,61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200" b="1" i="0" u="none" strike="noStrike" dirty="0">
                          <a:solidFill>
                            <a:schemeClr val="accent2">
                              <a:lumMod val="50000"/>
                            </a:schemeClr>
                          </a:solidFill>
                          <a:latin typeface="Arial" pitchFamily="34" charset="0"/>
                          <a:cs typeface="Arial" pitchFamily="34" charset="0"/>
                        </a:rPr>
                        <a:t>0,001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200" b="1" i="0" u="none" strike="noStrike" dirty="0">
                          <a:solidFill>
                            <a:schemeClr val="accent2">
                              <a:lumMod val="50000"/>
                            </a:schemeClr>
                          </a:solidFill>
                          <a:latin typeface="Arial" pitchFamily="34" charset="0"/>
                          <a:cs typeface="Arial"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3" name="2 Tabla"/>
          <p:cNvGraphicFramePr>
            <a:graphicFrameLocks noGrp="1"/>
          </p:cNvGraphicFramePr>
          <p:nvPr/>
        </p:nvGraphicFramePr>
        <p:xfrm>
          <a:off x="395536" y="4581128"/>
          <a:ext cx="8352928" cy="952500"/>
        </p:xfrm>
        <a:graphic>
          <a:graphicData uri="http://schemas.openxmlformats.org/drawingml/2006/table">
            <a:tbl>
              <a:tblPr/>
              <a:tblGrid>
                <a:gridCol w="8352928"/>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no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1265307"/>
          <a:ext cx="8496951" cy="1720062"/>
        </p:xfrm>
        <a:graphic>
          <a:graphicData uri="http://schemas.openxmlformats.org/drawingml/2006/table">
            <a:tbl>
              <a:tblPr/>
              <a:tblGrid>
                <a:gridCol w="2456209"/>
                <a:gridCol w="610214"/>
                <a:gridCol w="379945"/>
                <a:gridCol w="610214"/>
                <a:gridCol w="379945"/>
                <a:gridCol w="541133"/>
                <a:gridCol w="245623"/>
                <a:gridCol w="291673"/>
                <a:gridCol w="656269"/>
                <a:gridCol w="379945"/>
                <a:gridCol w="702324"/>
                <a:gridCol w="379945"/>
                <a:gridCol w="541133"/>
                <a:gridCol w="322379"/>
              </a:tblGrid>
              <a:tr h="164757">
                <a:tc gridSpan="1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200" b="1" i="0" u="none" strike="noStrike" dirty="0" smtClean="0">
                          <a:solidFill>
                            <a:schemeClr val="bg1"/>
                          </a:solidFill>
                          <a:latin typeface="Arial" pitchFamily="34" charset="0"/>
                          <a:cs typeface="Arial" pitchFamily="34" charset="0"/>
                        </a:rPr>
                        <a:t>POR EFECTO DE DOS TIPOS DE FITASA (SÓLIDA Y LIQUIDA), EN DOS ENSAYOS CONSECUTIVOS</a:t>
                      </a:r>
                    </a:p>
                  </a:txBody>
                  <a:tcPr marL="8238" marR="8238" marT="82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164757">
                <a:tc>
                  <a:txBody>
                    <a:bodyPr/>
                    <a:lstStyle/>
                    <a:p>
                      <a:pPr algn="l"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gridSpan="4">
                  <a:txBody>
                    <a:bodyPr/>
                    <a:lstStyle/>
                    <a:p>
                      <a:pPr algn="ctr" fontAlgn="b"/>
                      <a:r>
                        <a:rPr lang="es-EC" sz="1200" b="1" i="0" u="none" strike="noStrike" dirty="0">
                          <a:solidFill>
                            <a:srgbClr val="000000"/>
                          </a:solidFill>
                          <a:latin typeface="Arial" pitchFamily="34" charset="0"/>
                          <a:cs typeface="Arial" pitchFamily="34" charset="0"/>
                        </a:rPr>
                        <a:t>Tipo de fitasa</a:t>
                      </a:r>
                    </a:p>
                  </a:txBody>
                  <a:tcPr marL="8238" marR="8238" marT="8238"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gridSpan="4">
                  <a:txBody>
                    <a:bodyPr/>
                    <a:lstStyle/>
                    <a:p>
                      <a:pPr algn="ctr" fontAlgn="b"/>
                      <a:r>
                        <a:rPr lang="es-EC" sz="1200" b="1" i="0" u="none" strike="noStrike" dirty="0">
                          <a:solidFill>
                            <a:srgbClr val="000000"/>
                          </a:solidFill>
                          <a:latin typeface="Arial" pitchFamily="34" charset="0"/>
                          <a:cs typeface="Arial" pitchFamily="34" charset="0"/>
                        </a:rPr>
                        <a:t>Ensayo</a:t>
                      </a:r>
                    </a:p>
                  </a:txBody>
                  <a:tcPr marL="8238" marR="8238" marT="8238"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8238" marR="8238" marT="8238"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r>
              <a:tr h="164757">
                <a:tc>
                  <a:txBody>
                    <a:bodyPr/>
                    <a:lstStyle/>
                    <a:p>
                      <a:pPr algn="l" fontAlgn="b"/>
                      <a:r>
                        <a:rPr lang="es-EC" sz="1200" b="1" i="0" u="none" strike="noStrike">
                          <a:solidFill>
                            <a:srgbClr val="000000"/>
                          </a:solidFill>
                          <a:latin typeface="Arial" pitchFamily="34" charset="0"/>
                          <a:cs typeface="Arial" pitchFamily="34" charset="0"/>
                        </a:rPr>
                        <a:t>Parámetro</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Sólida</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Líquida</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Primero</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Segundo</a:t>
                      </a:r>
                    </a:p>
                  </a:txBody>
                  <a:tcPr marL="8238" marR="8238" marT="82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64757">
                <a:tc>
                  <a:txBody>
                    <a:bodyPr/>
                    <a:lstStyle/>
                    <a:p>
                      <a:pPr algn="l" fontAlgn="b"/>
                      <a:r>
                        <a:rPr lang="es-EC" sz="1200" b="1" i="0" u="none" strike="noStrike">
                          <a:solidFill>
                            <a:srgbClr val="000000"/>
                          </a:solidFill>
                          <a:latin typeface="Arial" pitchFamily="34" charset="0"/>
                          <a:cs typeface="Arial" pitchFamily="34" charset="0"/>
                        </a:rPr>
                        <a:t>Fósforo sanguíneo, mg/dl</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20,22</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17,84</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0,002</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19,18</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18,89</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0,660</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164757">
                <a:tc>
                  <a:txBody>
                    <a:bodyPr/>
                    <a:lstStyle/>
                    <a:p>
                      <a:pPr algn="l" fontAlgn="b"/>
                      <a:r>
                        <a:rPr lang="es-EC" sz="1200" b="1" i="0" u="none" strike="noStrike">
                          <a:solidFill>
                            <a:srgbClr val="000000"/>
                          </a:solidFill>
                          <a:latin typeface="Arial" pitchFamily="34" charset="0"/>
                          <a:cs typeface="Arial" pitchFamily="34" charset="0"/>
                        </a:rPr>
                        <a:t>Fosfatasa Alcalina, U/L</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122,68</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115,32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0,629</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121,71</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116,28</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0,721</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r>
              <a:tr h="164757">
                <a:tc>
                  <a:txBody>
                    <a:bodyPr/>
                    <a:lstStyle/>
                    <a:p>
                      <a:pPr algn="l" fontAlgn="b"/>
                      <a:r>
                        <a:rPr lang="es-EC" sz="1200" b="1" i="0" u="none" strike="noStrike">
                          <a:solidFill>
                            <a:srgbClr val="000000"/>
                          </a:solidFill>
                          <a:latin typeface="Arial" pitchFamily="34" charset="0"/>
                          <a:cs typeface="Arial" pitchFamily="34" charset="0"/>
                        </a:rPr>
                        <a:t>Fósforo en las heces, %</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1,32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1,24</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0,219</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1,26</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1,31</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0,432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r>
              <a:tr h="164757">
                <a:tc>
                  <a:txBody>
                    <a:bodyPr/>
                    <a:lstStyle/>
                    <a:p>
                      <a:pPr algn="l" fontAlgn="b"/>
                      <a:r>
                        <a:rPr lang="es-EC" sz="1200" b="1" i="0" u="none" strike="noStrike" dirty="0">
                          <a:solidFill>
                            <a:srgbClr val="000000"/>
                          </a:solidFill>
                          <a:latin typeface="Arial" pitchFamily="34" charset="0"/>
                          <a:cs typeface="Arial" pitchFamily="34" charset="0"/>
                        </a:rPr>
                        <a:t>Fósforo en los </a:t>
                      </a:r>
                      <a:r>
                        <a:rPr lang="es-EC" sz="1200" b="1" i="0" u="none" strike="noStrike" dirty="0" smtClean="0">
                          <a:solidFill>
                            <a:srgbClr val="000000"/>
                          </a:solidFill>
                          <a:latin typeface="Arial" pitchFamily="34" charset="0"/>
                          <a:cs typeface="Arial" pitchFamily="34" charset="0"/>
                        </a:rPr>
                        <a:t>huesos, </a:t>
                      </a:r>
                      <a:r>
                        <a:rPr lang="es-EC" sz="1200" b="1" i="0" u="none" strike="noStrike" dirty="0">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7,14</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6,92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0,642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7,93</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6,12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chemeClr val="accent3">
                        <a:lumMod val="20000"/>
                        <a:lumOff val="80000"/>
                      </a:schemeClr>
                    </a:solidFill>
                  </a:tcPr>
                </a:tc>
              </a:tr>
              <a:tr h="164757">
                <a:tc>
                  <a:txBody>
                    <a:bodyPr/>
                    <a:lstStyle/>
                    <a:p>
                      <a:pPr algn="l" fontAlgn="b"/>
                      <a:r>
                        <a:rPr lang="es-EC" sz="1200" b="1" i="0" u="none" strike="noStrike" dirty="0">
                          <a:solidFill>
                            <a:srgbClr val="000000"/>
                          </a:solidFill>
                          <a:latin typeface="Arial" pitchFamily="34" charset="0"/>
                          <a:cs typeface="Arial" pitchFamily="34" charset="0"/>
                        </a:rPr>
                        <a:t>Calcio en los </a:t>
                      </a:r>
                      <a:r>
                        <a:rPr lang="es-EC" sz="1200" b="1" i="0" u="none" strike="noStrike" dirty="0" smtClean="0">
                          <a:solidFill>
                            <a:srgbClr val="000000"/>
                          </a:solidFill>
                          <a:latin typeface="Arial" pitchFamily="34" charset="0"/>
                          <a:cs typeface="Arial" pitchFamily="34" charset="0"/>
                        </a:rPr>
                        <a:t>huesos, </a:t>
                      </a:r>
                      <a:r>
                        <a:rPr lang="es-EC" sz="1200" b="1" i="0" u="none" strike="noStrike" dirty="0">
                          <a:solidFill>
                            <a:srgbClr val="000000"/>
                          </a:solidFill>
                          <a:latin typeface="Arial" pitchFamily="34" charset="0"/>
                          <a:cs typeface="Arial" pitchFamily="34" charset="0"/>
                        </a:rPr>
                        <a:t>%</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15,90</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15,00</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0,192</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16,10</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14,80</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a:noFill/>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0,064</a:t>
                      </a:r>
                    </a:p>
                  </a:txBody>
                  <a:tcPr marL="8238" marR="8238" marT="8238" marB="0" anchor="b">
                    <a:lnL>
                      <a:noFill/>
                    </a:lnL>
                    <a:lnR>
                      <a:noFill/>
                    </a:lnR>
                    <a:lnT>
                      <a:noFill/>
                    </a:lnT>
                    <a:lnB>
                      <a:noFill/>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a:noFill/>
                    </a:lnB>
                    <a:solidFill>
                      <a:schemeClr val="accent3">
                        <a:lumMod val="20000"/>
                        <a:lumOff val="80000"/>
                      </a:schemeClr>
                    </a:solidFill>
                  </a:tcPr>
                </a:tc>
              </a:tr>
              <a:tr h="164757">
                <a:tc>
                  <a:txBody>
                    <a:bodyPr/>
                    <a:lstStyle/>
                    <a:p>
                      <a:pPr algn="l" fontAlgn="b"/>
                      <a:r>
                        <a:rPr lang="es-EC" sz="1200" b="1" i="0" u="none" strike="noStrike">
                          <a:solidFill>
                            <a:srgbClr val="000000"/>
                          </a:solidFill>
                          <a:latin typeface="Arial" pitchFamily="34" charset="0"/>
                          <a:cs typeface="Arial" pitchFamily="34" charset="0"/>
                        </a:rPr>
                        <a:t>Relación calcio/fósforo</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2,25</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2,25</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0,988</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2,04</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dirty="0">
                          <a:solidFill>
                            <a:srgbClr val="000000"/>
                          </a:solidFill>
                          <a:latin typeface="Arial" pitchFamily="34" charset="0"/>
                          <a:cs typeface="Arial" pitchFamily="34" charset="0"/>
                        </a:rPr>
                        <a:t>2,45</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1" i="0" u="none" strike="noStrike">
                          <a:solidFill>
                            <a:srgbClr val="000000"/>
                          </a:solidFill>
                          <a:latin typeface="Arial" pitchFamily="34" charset="0"/>
                          <a:cs typeface="Arial" pitchFamily="34" charset="0"/>
                        </a:rPr>
                        <a:t>0,001</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C" sz="1200" b="1" i="0" u="none" strike="noStrike" dirty="0">
                          <a:solidFill>
                            <a:srgbClr val="000000"/>
                          </a:solidFill>
                          <a:latin typeface="Arial" pitchFamily="34" charset="0"/>
                          <a:cs typeface="Arial" pitchFamily="34" charset="0"/>
                        </a:rPr>
                        <a:t>**</a:t>
                      </a:r>
                    </a:p>
                  </a:txBody>
                  <a:tcPr marL="8238" marR="8238" marT="8238"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3" name="2 Tabla"/>
          <p:cNvGraphicFramePr>
            <a:graphicFrameLocks noGrp="1"/>
          </p:cNvGraphicFramePr>
          <p:nvPr/>
        </p:nvGraphicFramePr>
        <p:xfrm>
          <a:off x="251520" y="3212976"/>
          <a:ext cx="8496944" cy="1731645"/>
        </p:xfrm>
        <a:graphic>
          <a:graphicData uri="http://schemas.openxmlformats.org/drawingml/2006/table">
            <a:tbl>
              <a:tblPr/>
              <a:tblGrid>
                <a:gridCol w="2780819"/>
                <a:gridCol w="831519"/>
                <a:gridCol w="354418"/>
                <a:gridCol w="761976"/>
                <a:gridCol w="274015"/>
                <a:gridCol w="204471"/>
                <a:gridCol w="817888"/>
                <a:gridCol w="354418"/>
                <a:gridCol w="787462"/>
                <a:gridCol w="275792"/>
                <a:gridCol w="654310"/>
                <a:gridCol w="399856"/>
              </a:tblGrid>
              <a:tr h="190500">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200" b="1" i="0" u="none" strike="noStrike" dirty="0" smtClean="0">
                          <a:solidFill>
                            <a:schemeClr val="bg1"/>
                          </a:solidFill>
                          <a:latin typeface="Arial" pitchFamily="34" charset="0"/>
                          <a:cs typeface="Arial" pitchFamily="34" charset="0"/>
                        </a:rPr>
                        <a:t>POR EFECTO DE DOS TIPOS DE FITASA EN DIFERENTES DOSIS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CC"/>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sólida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CC"/>
                    </a:solidFill>
                  </a:tcPr>
                </a:tc>
                <a:tc gridSpan="4">
                  <a:txBody>
                    <a:bodyPr/>
                    <a:lstStyle/>
                    <a:p>
                      <a:pPr algn="ctr" fontAlgn="b"/>
                      <a:r>
                        <a:rPr lang="es-EC" sz="1200" b="1" i="0" u="none" strike="noStrike" dirty="0">
                          <a:solidFill>
                            <a:srgbClr val="000000"/>
                          </a:solidFill>
                          <a:latin typeface="Arial" pitchFamily="34" charset="0"/>
                          <a:cs typeface="Arial" pitchFamily="34" charset="0"/>
                        </a:rPr>
                        <a:t>Fitasa Líquida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CC"/>
                    </a:solidFill>
                  </a:tcPr>
                </a:tc>
                <a:tc>
                  <a:txBody>
                    <a:bodyPr/>
                    <a:lstStyle/>
                    <a:p>
                      <a:pPr algn="l"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noFill/>
                      <a:prstDash val="solid"/>
                      <a:round/>
                      <a:headEnd type="none" w="med" len="med"/>
                      <a:tailEnd type="none" w="med" len="med"/>
                    </a:lnT>
                    <a:lnB>
                      <a:noFill/>
                    </a:lnB>
                    <a:solidFill>
                      <a:srgbClr val="FFFFCC"/>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Parámetro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baseline="30000"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a:solidFill>
                            <a:srgbClr val="000000"/>
                          </a:solidFill>
                          <a:latin typeface="Arial" pitchFamily="34" charset="0"/>
                          <a:cs typeface="Arial" pitchFamily="34" charset="0"/>
                        </a:rPr>
                        <a:t>Prob.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Fósforo sanguíneo, mg/dl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19,58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20,86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17,97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17,71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s-EC" sz="1200" b="1" i="0" u="none" strike="noStrike">
                          <a:solidFill>
                            <a:srgbClr val="000000"/>
                          </a:solidFill>
                          <a:latin typeface="Arial" pitchFamily="34" charset="0"/>
                          <a:cs typeface="Arial" pitchFamily="34" charset="0"/>
                        </a:rPr>
                        <a:t>0,010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r>
              <a:tr h="190500">
                <a:tc>
                  <a:txBody>
                    <a:bodyPr/>
                    <a:lstStyle/>
                    <a:p>
                      <a:pPr algn="l" fontAlgn="b"/>
                      <a:r>
                        <a:rPr lang="es-EC" sz="1200" b="1" i="0" u="none" strike="noStrike">
                          <a:solidFill>
                            <a:srgbClr val="000000"/>
                          </a:solidFill>
                          <a:latin typeface="Arial" pitchFamily="34" charset="0"/>
                          <a:cs typeface="Arial" pitchFamily="34" charset="0"/>
                        </a:rPr>
                        <a:t>Fosfatasa Alcalina, U/L</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130,25</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115,10</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124,57</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106,07</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a:solidFill>
                            <a:srgbClr val="000000"/>
                          </a:solidFill>
                          <a:latin typeface="Arial" pitchFamily="34" charset="0"/>
                          <a:cs typeface="Arial" pitchFamily="34" charset="0"/>
                        </a:rPr>
                        <a:t>0,696</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CC"/>
                    </a:solidFill>
                  </a:tcPr>
                </a:tc>
              </a:tr>
              <a:tr h="190500">
                <a:tc>
                  <a:txBody>
                    <a:bodyPr/>
                    <a:lstStyle/>
                    <a:p>
                      <a:pPr algn="l" fontAlgn="b"/>
                      <a:r>
                        <a:rPr lang="es-EC" sz="1200" b="1" i="0" u="none" strike="noStrike">
                          <a:solidFill>
                            <a:srgbClr val="000000"/>
                          </a:solidFill>
                          <a:latin typeface="Arial" pitchFamily="34" charset="0"/>
                          <a:cs typeface="Arial" pitchFamily="34" charset="0"/>
                        </a:rPr>
                        <a:t>Fósforo en las heces, %</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1,39</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1,26</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1,11</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b</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1,37</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a:solidFill>
                            <a:srgbClr val="000000"/>
                          </a:solidFill>
                          <a:latin typeface="Arial" pitchFamily="34" charset="0"/>
                          <a:cs typeface="Arial" pitchFamily="34" charset="0"/>
                        </a:rPr>
                        <a:t>0,003</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CC"/>
                    </a:solidFill>
                  </a:tcPr>
                </a:tc>
              </a:tr>
              <a:tr h="190500">
                <a:tc>
                  <a:txBody>
                    <a:bodyPr/>
                    <a:lstStyle/>
                    <a:p>
                      <a:pPr algn="l" fontAlgn="b"/>
                      <a:r>
                        <a:rPr lang="es-EC" sz="1200" b="1" i="0" u="none" strike="noStrike">
                          <a:solidFill>
                            <a:srgbClr val="000000"/>
                          </a:solidFill>
                          <a:latin typeface="Arial" pitchFamily="34" charset="0"/>
                          <a:cs typeface="Arial" pitchFamily="34" charset="0"/>
                        </a:rPr>
                        <a:t>Fósforo en los huesos (canilla), %</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6,68</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7,59</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l" fontAlgn="b"/>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7,04</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6,80</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a:solidFill>
                            <a:srgbClr val="000000"/>
                          </a:solidFill>
                          <a:latin typeface="Arial" pitchFamily="34" charset="0"/>
                          <a:cs typeface="Arial" pitchFamily="34" charset="0"/>
                        </a:rPr>
                        <a:t>0,520</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CC"/>
                    </a:solidFill>
                  </a:tcPr>
                </a:tc>
              </a:tr>
              <a:tr h="190500">
                <a:tc>
                  <a:txBody>
                    <a:bodyPr/>
                    <a:lstStyle/>
                    <a:p>
                      <a:pPr algn="l" fontAlgn="b"/>
                      <a:r>
                        <a:rPr lang="es-EC" sz="1200" b="1" i="0" u="none" strike="noStrike">
                          <a:solidFill>
                            <a:srgbClr val="000000"/>
                          </a:solidFill>
                          <a:latin typeface="Arial" pitchFamily="34" charset="0"/>
                          <a:cs typeface="Arial" pitchFamily="34" charset="0"/>
                        </a:rPr>
                        <a:t>Calcio en los huesos (canilla), %</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15,87</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15,93</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l" fontAlgn="b"/>
                      <a:endParaRPr lang="es-EC" sz="1200" b="1"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15,34</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14,67</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0,552</a:t>
                      </a:r>
                    </a:p>
                  </a:txBody>
                  <a:tcPr marL="9525" marR="9525" marT="9525" marB="0" anchor="b">
                    <a:lnL>
                      <a:noFill/>
                    </a:lnL>
                    <a:lnR>
                      <a:noFill/>
                    </a:lnR>
                    <a:lnT>
                      <a:noFill/>
                    </a:lnT>
                    <a:lnB>
                      <a:noFill/>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ns</a:t>
                      </a:r>
                    </a:p>
                  </a:txBody>
                  <a:tcPr marL="9525" marR="9525" marT="9525" marB="0" anchor="b">
                    <a:lnL>
                      <a:noFill/>
                    </a:lnL>
                    <a:lnR>
                      <a:noFill/>
                    </a:lnR>
                    <a:lnT>
                      <a:noFill/>
                    </a:lnT>
                    <a:lnB>
                      <a:noFill/>
                    </a:lnB>
                    <a:solidFill>
                      <a:srgbClr val="FFFFCC"/>
                    </a:solidFill>
                  </a:tcPr>
                </a:tc>
              </a:tr>
              <a:tr h="190500">
                <a:tc>
                  <a:txBody>
                    <a:bodyPr/>
                    <a:lstStyle/>
                    <a:p>
                      <a:pPr algn="l" fontAlgn="b"/>
                      <a:r>
                        <a:rPr lang="es-EC" sz="1200" b="1" i="0" u="none" strike="noStrike" dirty="0">
                          <a:solidFill>
                            <a:srgbClr val="000000"/>
                          </a:solidFill>
                          <a:latin typeface="Arial" pitchFamily="34" charset="0"/>
                          <a:cs typeface="Arial" pitchFamily="34" charset="0"/>
                        </a:rPr>
                        <a:t>Relación calcio/fósforo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2,17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a:solidFill>
                            <a:srgbClr val="000000"/>
                          </a:solidFill>
                          <a:latin typeface="Arial" pitchFamily="34" charset="0"/>
                          <a:cs typeface="Arial" pitchFamily="34" charset="0"/>
                        </a:rPr>
                        <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C" sz="1200" b="1" i="0" u="none" strike="noStrike" dirty="0">
                          <a:solidFill>
                            <a:srgbClr val="000000"/>
                          </a:solidFill>
                          <a:latin typeface="Arial" pitchFamily="34" charset="0"/>
                          <a:cs typeface="Arial" pitchFamily="34" charset="0"/>
                        </a:rPr>
                        <a:t>0,169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s-EC" sz="1200" b="1" i="0" u="none" strike="noStrike" dirty="0" err="1">
                          <a:solidFill>
                            <a:srgbClr val="000000"/>
                          </a:solidFill>
                          <a:latin typeface="Arial" pitchFamily="34" charset="0"/>
                          <a:cs typeface="Arial" pitchFamily="34" charset="0"/>
                        </a:rPr>
                        <a:t>ns</a:t>
                      </a:r>
                      <a:endParaRPr lang="es-EC" sz="12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r>
            </a:tbl>
          </a:graphicData>
        </a:graphic>
      </p:graphicFrame>
      <p:graphicFrame>
        <p:nvGraphicFramePr>
          <p:cNvPr id="4" name="3 Tabla"/>
          <p:cNvGraphicFramePr>
            <a:graphicFrameLocks noGrp="1"/>
          </p:cNvGraphicFramePr>
          <p:nvPr/>
        </p:nvGraphicFramePr>
        <p:xfrm>
          <a:off x="251520" y="5020399"/>
          <a:ext cx="7848872" cy="1144905"/>
        </p:xfrm>
        <a:graphic>
          <a:graphicData uri="http://schemas.openxmlformats.org/drawingml/2006/table">
            <a:tbl>
              <a:tblPr/>
              <a:tblGrid>
                <a:gridCol w="7848872"/>
              </a:tblGrid>
              <a:tr h="190500">
                <a:tc>
                  <a:txBody>
                    <a:bodyPr/>
                    <a:lstStyle/>
                    <a:p>
                      <a:pPr algn="l" fontAlgn="b"/>
                      <a:r>
                        <a:rPr lang="es-EC" sz="1200" b="1" i="0" u="none" strike="noStrike" dirty="0">
                          <a:solidFill>
                            <a:srgbClr val="000000"/>
                          </a:solidFill>
                          <a:latin typeface="Arial" pitchFamily="34" charset="0"/>
                          <a:cs typeface="Arial" pitchFamily="34" charset="0"/>
                        </a:rPr>
                        <a:t>Prob. &gt; 0,05: No existen diferencias estadísticas (</a:t>
                      </a:r>
                      <a:r>
                        <a:rPr lang="es-EC" sz="1200" b="1" i="0" u="none" strike="noStrike" dirty="0" err="1">
                          <a:solidFill>
                            <a:srgbClr val="000000"/>
                          </a:solidFill>
                          <a:latin typeface="Arial" pitchFamily="34" charset="0"/>
                          <a:cs typeface="Arial" pitchFamily="34" charset="0"/>
                        </a:rPr>
                        <a:t>ns</a:t>
                      </a:r>
                      <a:r>
                        <a:rPr lang="es-EC" sz="1200" b="1" i="0" u="none" strike="noStrike" dirty="0">
                          <a:solidFill>
                            <a:srgbClr val="000000"/>
                          </a:solidFill>
                          <a:latin typeface="Arial" pitchFamily="34" charset="0"/>
                          <a:cs typeface="Arial" pitchFamily="34" charset="0"/>
                        </a:rPr>
                        <a:t>).</a:t>
                      </a: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Prob. &lt; 0,05:Existen diferencias significativas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190500">
                <a:tc>
                  <a:txBody>
                    <a:bodyPr/>
                    <a:lstStyle/>
                    <a:p>
                      <a:pPr algn="l" fontAlgn="b"/>
                      <a:r>
                        <a:rPr lang="es-EC" sz="1200" b="1" i="0" u="none" strike="noStrike">
                          <a:solidFill>
                            <a:srgbClr val="000000"/>
                          </a:solidFill>
                          <a:latin typeface="Arial" pitchFamily="34" charset="0"/>
                          <a:cs typeface="Arial" pitchFamily="34" charset="0"/>
                        </a:rPr>
                        <a:t>Prob. &lt; 0,01:Existen diferencias altamente significativas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Medias con letras iguales en la misma fila (en cada factor de estudio), no difieren estadísticamente de acuerdo a la prueba de Duncan.</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190500">
                <a:tc>
                  <a:txBody>
                    <a:bodyPr/>
                    <a:lstStyle/>
                    <a:p>
                      <a:pPr algn="l" fontAlgn="b"/>
                      <a:r>
                        <a:rPr lang="es-EC" sz="1200" b="1" i="0" u="none" strike="noStrike" dirty="0">
                          <a:solidFill>
                            <a:srgbClr val="000000"/>
                          </a:solidFill>
                          <a:latin typeface="Arial" pitchFamily="34" charset="0"/>
                          <a:cs typeface="Arial" pitchFamily="34" charset="0"/>
                        </a:rPr>
                        <a:t>Fuente: Ortiz, M. y Torres, N. (2012).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4 CuadroTexto"/>
          <p:cNvSpPr txBox="1"/>
          <p:nvPr/>
        </p:nvSpPr>
        <p:spPr>
          <a:xfrm>
            <a:off x="323528" y="642754"/>
            <a:ext cx="8352928" cy="553998"/>
          </a:xfrm>
          <a:prstGeom prst="rect">
            <a:avLst/>
          </a:prstGeom>
          <a:solidFill>
            <a:srgbClr val="000000"/>
          </a:solidFill>
        </p:spPr>
        <p:txBody>
          <a:bodyPr wrap="square" rtlCol="0">
            <a:spAutoFit/>
          </a:bodyPr>
          <a:lstStyle/>
          <a:p>
            <a:r>
              <a:rPr lang="es-EC" sz="1500" b="1" dirty="0" smtClean="0">
                <a:solidFill>
                  <a:srgbClr val="FFFF00"/>
                </a:solidFill>
                <a:latin typeface="Arial" pitchFamily="34" charset="0"/>
                <a:cs typeface="Arial" pitchFamily="34" charset="0"/>
              </a:rPr>
              <a:t>PRESENCIA DE FÓSFORO Y CALCIO EN POLLOS DE ENGORDE, POR EFECTO DE DOS TIPOS DE FITASA EN DIFERENTES DOSIS.</a:t>
            </a:r>
            <a:endParaRPr lang="es-EC" sz="1500" dirty="0">
              <a:solidFill>
                <a:srgbClr val="FFFF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2492896"/>
          <a:ext cx="7413408" cy="1845568"/>
        </p:xfrm>
        <a:graphic>
          <a:graphicData uri="http://schemas.openxmlformats.org/drawingml/2006/table">
            <a:tbl>
              <a:tblPr/>
              <a:tblGrid>
                <a:gridCol w="2620283"/>
                <a:gridCol w="2029200"/>
                <a:gridCol w="1219950"/>
                <a:gridCol w="1543975"/>
              </a:tblGrid>
              <a:tr h="477416">
                <a:tc>
                  <a:txBody>
                    <a:bodyPr/>
                    <a:lstStyle/>
                    <a:p>
                      <a:pPr indent="0" algn="just">
                        <a:lnSpc>
                          <a:spcPct val="100000"/>
                        </a:lnSpc>
                        <a:spcAft>
                          <a:spcPts val="0"/>
                        </a:spcAft>
                      </a:pPr>
                      <a:endParaRPr lang="es-ES" sz="1200" b="1" dirty="0" smtClean="0">
                        <a:solidFill>
                          <a:srgbClr val="000000"/>
                        </a:solidFill>
                        <a:latin typeface="Arial"/>
                        <a:ea typeface="Times New Roman"/>
                        <a:cs typeface="Times New Roman"/>
                      </a:endParaRPr>
                    </a:p>
                    <a:p>
                      <a:pPr indent="0" algn="just">
                        <a:lnSpc>
                          <a:spcPct val="100000"/>
                        </a:lnSpc>
                        <a:spcAft>
                          <a:spcPts val="0"/>
                        </a:spcAft>
                      </a:pPr>
                      <a:r>
                        <a:rPr lang="es-ES" sz="1200" b="1" dirty="0" smtClean="0">
                          <a:solidFill>
                            <a:srgbClr val="000000"/>
                          </a:solidFill>
                          <a:latin typeface="Arial"/>
                          <a:ea typeface="Times New Roman"/>
                          <a:cs typeface="Times New Roman"/>
                        </a:rPr>
                        <a:t>Parámetro</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 sz="1200" b="1" dirty="0">
                          <a:solidFill>
                            <a:srgbClr val="000000"/>
                          </a:solidFill>
                          <a:latin typeface="Arial"/>
                          <a:ea typeface="Times New Roman"/>
                          <a:cs typeface="Times New Roman"/>
                        </a:rPr>
                        <a:t>Ortiz, M. y Torres, N</a:t>
                      </a:r>
                      <a:endParaRPr lang="es-EC" sz="1200" b="1" dirty="0">
                        <a:solidFill>
                          <a:srgbClr val="000000"/>
                        </a:solidFill>
                        <a:latin typeface="Arial"/>
                        <a:ea typeface="Calibri"/>
                        <a:cs typeface="Times New Roman"/>
                      </a:endParaRPr>
                    </a:p>
                    <a:p>
                      <a:pPr indent="0" algn="ctr">
                        <a:lnSpc>
                          <a:spcPct val="100000"/>
                        </a:lnSpc>
                        <a:spcAft>
                          <a:spcPts val="0"/>
                        </a:spcAft>
                      </a:pPr>
                      <a:r>
                        <a:rPr lang="es-ES" sz="1200" b="1" dirty="0">
                          <a:solidFill>
                            <a:srgbClr val="000000"/>
                          </a:solidFill>
                          <a:latin typeface="Arial"/>
                          <a:ea typeface="Times New Roman"/>
                          <a:cs typeface="Times New Roman"/>
                        </a:rPr>
                        <a:t>(2012).</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a:solidFill>
                            <a:srgbClr val="000000"/>
                          </a:solidFill>
                          <a:latin typeface="Arial"/>
                          <a:ea typeface="Times New Roman"/>
                          <a:cs typeface="Times New Roman"/>
                        </a:rPr>
                        <a:t>Acosta, A. </a:t>
                      </a:r>
                      <a:endParaRPr lang="es-EC" sz="1200" b="1">
                        <a:solidFill>
                          <a:srgbClr val="000000"/>
                        </a:solidFill>
                        <a:latin typeface="Arial"/>
                        <a:ea typeface="Calibri"/>
                        <a:cs typeface="Times New Roman"/>
                      </a:endParaRPr>
                    </a:p>
                    <a:p>
                      <a:pPr indent="0" algn="ctr">
                        <a:lnSpc>
                          <a:spcPct val="100000"/>
                        </a:lnSpc>
                        <a:spcAft>
                          <a:spcPts val="0"/>
                        </a:spcAft>
                      </a:pPr>
                      <a:r>
                        <a:rPr lang="es-ES_tradnl" sz="1200" b="1">
                          <a:solidFill>
                            <a:srgbClr val="000000"/>
                          </a:solidFill>
                          <a:latin typeface="Arial"/>
                          <a:ea typeface="Times New Roman"/>
                          <a:cs typeface="Times New Roman"/>
                        </a:rPr>
                        <a:t>(2008)</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a:solidFill>
                            <a:srgbClr val="000000"/>
                          </a:solidFill>
                          <a:latin typeface="Arial"/>
                          <a:ea typeface="Times New Roman"/>
                          <a:cs typeface="Times New Roman"/>
                        </a:rPr>
                        <a:t>Show, R. et al.</a:t>
                      </a:r>
                      <a:endParaRPr lang="es-EC" sz="1200" b="1">
                        <a:solidFill>
                          <a:srgbClr val="000000"/>
                        </a:solidFill>
                        <a:latin typeface="Arial"/>
                        <a:ea typeface="Calibri"/>
                        <a:cs typeface="Times New Roman"/>
                      </a:endParaRPr>
                    </a:p>
                    <a:p>
                      <a:pPr indent="0" algn="ctr">
                        <a:lnSpc>
                          <a:spcPct val="100000"/>
                        </a:lnSpc>
                        <a:spcAft>
                          <a:spcPts val="0"/>
                        </a:spcAft>
                      </a:pPr>
                      <a:r>
                        <a:rPr lang="es-ES_tradnl" sz="1200" b="1">
                          <a:solidFill>
                            <a:srgbClr val="000000"/>
                          </a:solidFill>
                          <a:latin typeface="Arial"/>
                          <a:ea typeface="Times New Roman"/>
                          <a:cs typeface="Times New Roman"/>
                        </a:rPr>
                        <a:t>(2003)</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88032">
                <a:tc>
                  <a:txBody>
                    <a:bodyPr/>
                    <a:lstStyle/>
                    <a:p>
                      <a:pPr indent="0" algn="just">
                        <a:lnSpc>
                          <a:spcPct val="100000"/>
                        </a:lnSpc>
                        <a:spcAft>
                          <a:spcPts val="0"/>
                        </a:spcAft>
                      </a:pPr>
                      <a:r>
                        <a:rPr lang="es-ES" sz="1200" b="1">
                          <a:solidFill>
                            <a:srgbClr val="000000"/>
                          </a:solidFill>
                          <a:latin typeface="Arial"/>
                          <a:ea typeface="Calibri"/>
                          <a:cs typeface="Times New Roman"/>
                        </a:rPr>
                        <a:t>Fósforo sanguíneo, mg/dl</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dirty="0">
                          <a:solidFill>
                            <a:srgbClr val="000000"/>
                          </a:solidFill>
                          <a:latin typeface="Arial"/>
                          <a:ea typeface="Times New Roman"/>
                          <a:cs typeface="Times New Roman"/>
                        </a:rPr>
                        <a:t>20,22</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dirty="0">
                          <a:solidFill>
                            <a:srgbClr val="000000"/>
                          </a:solidFill>
                          <a:latin typeface="Arial"/>
                          <a:ea typeface="Times New Roman"/>
                          <a:cs typeface="Times New Roman"/>
                        </a:rPr>
                        <a:t>5,14</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a:solidFill>
                            <a:srgbClr val="000000"/>
                          </a:solidFill>
                          <a:latin typeface="Arial"/>
                          <a:ea typeface="Times New Roman"/>
                          <a:cs typeface="Times New Roman"/>
                        </a:rPr>
                        <a:t>3 a 5</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indent="0" algn="just">
                        <a:lnSpc>
                          <a:spcPct val="100000"/>
                        </a:lnSpc>
                        <a:spcAft>
                          <a:spcPts val="0"/>
                        </a:spcAft>
                      </a:pPr>
                      <a:r>
                        <a:rPr lang="es-ES" sz="1200" b="1">
                          <a:solidFill>
                            <a:srgbClr val="000000"/>
                          </a:solidFill>
                          <a:latin typeface="Arial"/>
                          <a:ea typeface="Calibri"/>
                          <a:cs typeface="Times New Roman"/>
                        </a:rPr>
                        <a:t>Fosfatasa alcalina, U/L</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a:solidFill>
                            <a:srgbClr val="000000"/>
                          </a:solidFill>
                          <a:latin typeface="Arial"/>
                          <a:ea typeface="Times New Roman"/>
                          <a:cs typeface="Times New Roman"/>
                        </a:rPr>
                        <a:t>122,68</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endParaRPr lang="es-ES" sz="1200" b="1" dirty="0">
                        <a:solidFill>
                          <a:srgbClr val="000000"/>
                        </a:solidFill>
                        <a:latin typeface="Arial"/>
                        <a:ea typeface="Times New Roman"/>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C" sz="1200" b="1">
                          <a:solidFill>
                            <a:srgbClr val="000000"/>
                          </a:solidFill>
                          <a:latin typeface="Arial"/>
                          <a:ea typeface="Times New Roman"/>
                          <a:cs typeface="Times New Roman"/>
                        </a:rPr>
                        <a:t>191 a 955</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indent="0" algn="just">
                        <a:lnSpc>
                          <a:spcPct val="100000"/>
                        </a:lnSpc>
                        <a:spcAft>
                          <a:spcPts val="0"/>
                        </a:spcAft>
                      </a:pPr>
                      <a:r>
                        <a:rPr lang="es-ES" sz="1200" b="1">
                          <a:solidFill>
                            <a:srgbClr val="000000"/>
                          </a:solidFill>
                          <a:latin typeface="Arial"/>
                          <a:ea typeface="Calibri"/>
                          <a:cs typeface="Times New Roman"/>
                        </a:rPr>
                        <a:t>Fósforo en los huesos (canilla), %</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dirty="0">
                          <a:solidFill>
                            <a:srgbClr val="000000"/>
                          </a:solidFill>
                          <a:latin typeface="Arial"/>
                          <a:ea typeface="Times New Roman"/>
                          <a:cs typeface="Times New Roman"/>
                        </a:rPr>
                        <a:t>7,14</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C" sz="1200" b="1" dirty="0">
                          <a:solidFill>
                            <a:srgbClr val="000000"/>
                          </a:solidFill>
                          <a:latin typeface="Arial"/>
                          <a:ea typeface="Times New Roman"/>
                          <a:cs typeface="Times New Roman"/>
                        </a:rPr>
                        <a:t>18,02</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C" sz="1200" b="1" dirty="0">
                          <a:solidFill>
                            <a:srgbClr val="000000"/>
                          </a:solidFill>
                          <a:latin typeface="Arial"/>
                          <a:ea typeface="Times New Roman"/>
                          <a:cs typeface="Times New Roman"/>
                        </a:rPr>
                        <a:t>8,0 a 18,5</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indent="0" algn="just">
                        <a:lnSpc>
                          <a:spcPct val="100000"/>
                        </a:lnSpc>
                        <a:spcAft>
                          <a:spcPts val="0"/>
                        </a:spcAft>
                      </a:pPr>
                      <a:r>
                        <a:rPr lang="es-ES" sz="1200" b="1">
                          <a:solidFill>
                            <a:srgbClr val="000000"/>
                          </a:solidFill>
                          <a:latin typeface="Arial"/>
                          <a:ea typeface="Calibri"/>
                          <a:cs typeface="Times New Roman"/>
                        </a:rPr>
                        <a:t>Calcio en los huesos (canilla), %</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S_tradnl" sz="1200" b="1">
                          <a:solidFill>
                            <a:srgbClr val="000000"/>
                          </a:solidFill>
                          <a:latin typeface="Arial"/>
                          <a:ea typeface="Times New Roman"/>
                          <a:cs typeface="Times New Roman"/>
                        </a:rPr>
                        <a:t>15,00</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C" sz="1200" b="1">
                          <a:solidFill>
                            <a:srgbClr val="000000"/>
                          </a:solidFill>
                          <a:latin typeface="Arial"/>
                          <a:ea typeface="Times New Roman"/>
                          <a:cs typeface="Times New Roman"/>
                        </a:rPr>
                        <a:t>18,02</a:t>
                      </a:r>
                      <a:endParaRPr lang="es-EC" sz="1200" b="1">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ctr">
                        <a:lnSpc>
                          <a:spcPct val="100000"/>
                        </a:lnSpc>
                        <a:spcAft>
                          <a:spcPts val="0"/>
                        </a:spcAft>
                      </a:pPr>
                      <a:r>
                        <a:rPr lang="es-EC" sz="1200" b="1" dirty="0">
                          <a:solidFill>
                            <a:srgbClr val="000000"/>
                          </a:solidFill>
                          <a:latin typeface="Arial"/>
                          <a:ea typeface="Times New Roman"/>
                          <a:cs typeface="Times New Roman"/>
                        </a:rPr>
                        <a:t>8,0 a 18,5</a:t>
                      </a:r>
                      <a:endParaRPr lang="es-EC" sz="1200" b="1" dirty="0">
                        <a:solidFill>
                          <a:srgbClr val="000000"/>
                        </a:solidFill>
                        <a:latin typeface="Arial"/>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2 CuadroTexto"/>
          <p:cNvSpPr txBox="1"/>
          <p:nvPr/>
        </p:nvSpPr>
        <p:spPr>
          <a:xfrm>
            <a:off x="899592" y="4365104"/>
            <a:ext cx="6768752" cy="738664"/>
          </a:xfrm>
          <a:prstGeom prst="rect">
            <a:avLst/>
          </a:prstGeom>
          <a:noFill/>
        </p:spPr>
        <p:txBody>
          <a:bodyPr wrap="square" rtlCol="0">
            <a:spAutoFit/>
          </a:bodyPr>
          <a:lstStyle/>
          <a:p>
            <a:pPr algn="just">
              <a:spcBef>
                <a:spcPts val="0"/>
              </a:spcBef>
              <a:spcAft>
                <a:spcPts val="0"/>
              </a:spcAft>
            </a:pPr>
            <a:r>
              <a:rPr lang="es-ES" sz="1400" b="1" dirty="0" smtClean="0">
                <a:solidFill>
                  <a:srgbClr val="000000"/>
                </a:solidFill>
              </a:rPr>
              <a:t>Ortiz, M. y Torres, N. (2012): D</a:t>
            </a:r>
            <a:r>
              <a:rPr lang="es-EC" sz="1400" b="1" dirty="0" err="1" smtClean="0">
                <a:solidFill>
                  <a:srgbClr val="000000"/>
                </a:solidFill>
              </a:rPr>
              <a:t>iferentes</a:t>
            </a:r>
            <a:r>
              <a:rPr lang="es-EC" sz="1400" b="1" dirty="0" smtClean="0">
                <a:solidFill>
                  <a:srgbClr val="000000"/>
                </a:solidFill>
              </a:rPr>
              <a:t> tipos de fitasa en varias dosis</a:t>
            </a:r>
            <a:endParaRPr lang="es-ES" sz="1400" b="1" dirty="0" smtClean="0">
              <a:solidFill>
                <a:srgbClr val="000000"/>
              </a:solidFill>
            </a:endParaRPr>
          </a:p>
          <a:p>
            <a:pPr algn="just">
              <a:spcBef>
                <a:spcPts val="0"/>
              </a:spcBef>
              <a:spcAft>
                <a:spcPts val="0"/>
              </a:spcAft>
            </a:pPr>
            <a:r>
              <a:rPr lang="es-ES_tradnl" sz="1400" b="1" dirty="0" smtClean="0">
                <a:solidFill>
                  <a:srgbClr val="000000"/>
                </a:solidFill>
              </a:rPr>
              <a:t>Acosta, A.  (2008): Con fitasa Quantum.</a:t>
            </a:r>
            <a:endParaRPr lang="es-EC" sz="1400" b="1" dirty="0" smtClean="0">
              <a:solidFill>
                <a:srgbClr val="000000"/>
              </a:solidFill>
            </a:endParaRPr>
          </a:p>
          <a:p>
            <a:pPr algn="just">
              <a:spcBef>
                <a:spcPts val="0"/>
              </a:spcBef>
              <a:spcAft>
                <a:spcPts val="0"/>
              </a:spcAft>
            </a:pPr>
            <a:r>
              <a:rPr lang="es-ES_tradnl" sz="1400" b="1" dirty="0" smtClean="0">
                <a:solidFill>
                  <a:srgbClr val="000000"/>
                </a:solidFill>
              </a:rPr>
              <a:t>Show, R. et al. (2003): Valores referenciales de normalidad.</a:t>
            </a:r>
            <a:endParaRPr lang="es-EC" sz="1400" b="1" dirty="0">
              <a:solidFill>
                <a:srgbClr val="000000"/>
              </a:solidFill>
            </a:endParaRPr>
          </a:p>
        </p:txBody>
      </p:sp>
      <p:sp>
        <p:nvSpPr>
          <p:cNvPr id="4" name="3 CuadroTexto"/>
          <p:cNvSpPr txBox="1"/>
          <p:nvPr/>
        </p:nvSpPr>
        <p:spPr>
          <a:xfrm>
            <a:off x="1187624" y="2132856"/>
            <a:ext cx="6552728" cy="323165"/>
          </a:xfrm>
          <a:prstGeom prst="rect">
            <a:avLst/>
          </a:prstGeom>
          <a:solidFill>
            <a:srgbClr val="000000"/>
          </a:solidFill>
        </p:spPr>
        <p:txBody>
          <a:bodyPr wrap="square" rtlCol="0">
            <a:spAutoFit/>
          </a:bodyPr>
          <a:lstStyle/>
          <a:p>
            <a:r>
              <a:rPr lang="es-EC" sz="1500" b="1" dirty="0" smtClean="0">
                <a:solidFill>
                  <a:srgbClr val="FFFF00"/>
                </a:solidFill>
                <a:latin typeface="Arial" pitchFamily="34" charset="0"/>
                <a:cs typeface="Arial" pitchFamily="34" charset="0"/>
              </a:rPr>
              <a:t>PRESENCIA DE FÓSFORO Y CALCIO EN POLLOS DE ENGORDE</a:t>
            </a:r>
            <a:endParaRPr lang="es-EC" sz="1500" dirty="0">
              <a:solidFill>
                <a:srgbClr val="FFFF00"/>
              </a:solidFill>
            </a:endParaRP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331640" y="2708920"/>
          <a:ext cx="6336704" cy="829253"/>
        </p:xfrm>
        <a:graphic>
          <a:graphicData uri="http://schemas.openxmlformats.org/drawingml/2006/table">
            <a:tbl>
              <a:tblPr/>
              <a:tblGrid>
                <a:gridCol w="1711178"/>
                <a:gridCol w="1149697"/>
                <a:gridCol w="1056117"/>
                <a:gridCol w="534743"/>
                <a:gridCol w="815483"/>
                <a:gridCol w="1069486"/>
              </a:tblGrid>
              <a:tr h="216024">
                <a:tc rowSpan="2">
                  <a:txBody>
                    <a:bodyPr/>
                    <a:lstStyle/>
                    <a:p>
                      <a:pPr algn="ctr" fontAlgn="b"/>
                      <a:r>
                        <a:rPr lang="es-EC" sz="1200" b="1" i="0" u="none" strike="noStrike" dirty="0">
                          <a:solidFill>
                            <a:srgbClr val="000000"/>
                          </a:solidFill>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b"/>
                      <a:r>
                        <a:rPr lang="es-EC" sz="1200" b="1" i="0" u="none" strike="noStrike" dirty="0">
                          <a:solidFill>
                            <a:srgbClr val="000000"/>
                          </a:solidFill>
                          <a:latin typeface="+mj-lt"/>
                        </a:rPr>
                        <a:t>Tipos de fitasa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c>
                  <a:txBody>
                    <a:bodyPr/>
                    <a:lstStyle/>
                    <a:p>
                      <a:pPr algn="ctr" fontAlgn="b"/>
                      <a:r>
                        <a:rPr lang="es-EC" sz="1200" b="1" i="0" u="none" strike="noStrike" dirty="0">
                          <a:solidFill>
                            <a:srgbClr val="000000"/>
                          </a:solidFill>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b"/>
                      <a:r>
                        <a:rPr lang="es-EC" sz="1200" b="1" i="0" u="none" strike="noStrike">
                          <a:solidFill>
                            <a:srgbClr val="000000"/>
                          </a:solidFill>
                          <a:latin typeface="+mj-lt"/>
                        </a:rPr>
                        <a:t>Ensayos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r>
              <a:tr h="288032">
                <a:tc vMerge="1">
                  <a:txBody>
                    <a:bodyPr/>
                    <a:lstStyle/>
                    <a:p>
                      <a:endParaRPr lang="es-EC"/>
                    </a:p>
                  </a:txBody>
                  <a:tcPr/>
                </a:tc>
                <a:tc>
                  <a:txBody>
                    <a:bodyPr/>
                    <a:lstStyle/>
                    <a:p>
                      <a:pPr algn="ctr" fontAlgn="b"/>
                      <a:r>
                        <a:rPr lang="es-EC" sz="1200" b="1" i="0" u="none" strike="noStrike">
                          <a:solidFill>
                            <a:srgbClr val="000000"/>
                          </a:solidFill>
                          <a:latin typeface="+mj-lt"/>
                        </a:rPr>
                        <a:t>Sólida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mj-lt"/>
                        </a:rPr>
                        <a:t>Liquida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mj-lt"/>
                        </a:rPr>
                        <a:t>Primero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mj-lt"/>
                        </a:rPr>
                        <a:t>Segundo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5197">
                <a:tc>
                  <a:txBody>
                    <a:bodyPr/>
                    <a:lstStyle/>
                    <a:p>
                      <a:pPr algn="l" fontAlgn="b"/>
                      <a:r>
                        <a:rPr lang="es-EC" sz="1200" b="1" i="0" u="none" strike="noStrike">
                          <a:solidFill>
                            <a:srgbClr val="000000"/>
                          </a:solidFill>
                          <a:latin typeface="+mj-lt"/>
                        </a:rPr>
                        <a:t>BENEFICIO/COSTO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mj-lt"/>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mj-lt"/>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a:solidFill>
                            <a:srgbClr val="000000"/>
                          </a:solidFill>
                          <a:latin typeface="+mj-lt"/>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1200" b="1" i="0" u="none" strike="noStrike" dirty="0">
                          <a:solidFill>
                            <a:srgbClr val="000000"/>
                          </a:solidFill>
                          <a:latin typeface="+mj-lt"/>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6" name="5 Tabla"/>
          <p:cNvGraphicFramePr>
            <a:graphicFrameLocks noGrp="1"/>
          </p:cNvGraphicFramePr>
          <p:nvPr/>
        </p:nvGraphicFramePr>
        <p:xfrm>
          <a:off x="1331640" y="3645024"/>
          <a:ext cx="6336704" cy="792088"/>
        </p:xfrm>
        <a:graphic>
          <a:graphicData uri="http://schemas.openxmlformats.org/drawingml/2006/table">
            <a:tbl>
              <a:tblPr/>
              <a:tblGrid>
                <a:gridCol w="1815891"/>
                <a:gridCol w="1063999"/>
                <a:gridCol w="1063999"/>
                <a:gridCol w="264817"/>
                <a:gridCol w="1063999"/>
                <a:gridCol w="1063999"/>
              </a:tblGrid>
              <a:tr h="288032">
                <a:tc rowSpan="2">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s-EC" sz="1200" b="1" i="0" u="none" strike="noStrike" dirty="0">
                          <a:solidFill>
                            <a:srgbClr val="000000"/>
                          </a:solidFill>
                          <a:latin typeface="Arial" pitchFamily="34" charset="0"/>
                          <a:cs typeface="Arial" pitchFamily="34" charset="0"/>
                        </a:rPr>
                        <a:t>Fitasa sólida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s-EC" sz="1200" b="1" i="0" u="none" strike="noStrike" dirty="0">
                          <a:solidFill>
                            <a:srgbClr val="000000"/>
                          </a:solidFill>
                          <a:latin typeface="Arial" pitchFamily="34" charset="0"/>
                          <a:cs typeface="Arial" pitchFamily="34" charset="0"/>
                        </a:rPr>
                        <a:t>Fitasa Líquida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r>
              <a:tr h="216024">
                <a:tc vMerge="1">
                  <a:txBody>
                    <a:bodyPr/>
                    <a:lstStyle/>
                    <a:p>
                      <a:endParaRPr lang="es-EC"/>
                    </a:p>
                  </a:txBody>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200 </a:t>
                      </a:r>
                      <a:r>
                        <a:rPr lang="es-EC" sz="1200" b="1" i="0" u="none" strike="noStrike" dirty="0" smtClean="0">
                          <a:solidFill>
                            <a:srgbClr val="000000"/>
                          </a:solidFill>
                          <a:latin typeface="Arial" pitchFamily="34" charset="0"/>
                          <a:cs typeface="Arial" pitchFamily="34" charset="0"/>
                        </a:rPr>
                        <a:t>g/Tm</a:t>
                      </a:r>
                      <a:endParaRPr lang="es-EC" sz="12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50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baseline="30000"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100 </a:t>
                      </a:r>
                      <a:r>
                        <a:rPr lang="es-EC" sz="1200" b="1" i="0" u="none" strike="noStrike" dirty="0" err="1" smtClean="0">
                          <a:solidFill>
                            <a:srgbClr val="000000"/>
                          </a:solidFill>
                          <a:latin typeface="Arial" pitchFamily="34" charset="0"/>
                          <a:cs typeface="Arial" pitchFamily="34" charset="0"/>
                        </a:rPr>
                        <a:t>cc</a:t>
                      </a:r>
                      <a:r>
                        <a:rPr lang="es-EC" sz="1200" b="1" i="0" u="none" strike="noStrike" dirty="0" smtClean="0">
                          <a:solidFill>
                            <a:srgbClr val="000000"/>
                          </a:solidFill>
                          <a:latin typeface="Arial" pitchFamily="34" charset="0"/>
                          <a:cs typeface="Arial" pitchFamily="34" charset="0"/>
                        </a:rPr>
                        <a:t>/m</a:t>
                      </a:r>
                      <a:r>
                        <a:rPr lang="es-EC" sz="1200" b="1" i="0" u="none" strike="noStrike" baseline="30000" dirty="0" smtClean="0">
                          <a:solidFill>
                            <a:srgbClr val="000000"/>
                          </a:solidFill>
                          <a:latin typeface="Arial" pitchFamily="34" charset="0"/>
                          <a:cs typeface="Arial" pitchFamily="34" charset="0"/>
                        </a:rPr>
                        <a:t>3</a:t>
                      </a:r>
                      <a:endParaRPr lang="es-EC" sz="12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8032">
                <a:tc>
                  <a:txBody>
                    <a:bodyPr/>
                    <a:lstStyle/>
                    <a:p>
                      <a:pPr algn="l" fontAlgn="b"/>
                      <a:r>
                        <a:rPr lang="es-EC" sz="1200" b="1" i="0" u="none" strike="noStrike" dirty="0">
                          <a:solidFill>
                            <a:srgbClr val="000000"/>
                          </a:solidFill>
                          <a:latin typeface="Arial" pitchFamily="34" charset="0"/>
                          <a:cs typeface="Arial" pitchFamily="34" charset="0"/>
                        </a:rPr>
                        <a:t>BENEFICIO/COSTO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latin typeface="Arial" pitchFamily="34" charset="0"/>
                          <a:cs typeface="Arial"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latin typeface="Arial" pitchFamily="34" charset="0"/>
                          <a:cs typeface="Arial"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6 CuadroTexto"/>
          <p:cNvSpPr txBox="1"/>
          <p:nvPr/>
        </p:nvSpPr>
        <p:spPr>
          <a:xfrm>
            <a:off x="1331640" y="1988840"/>
            <a:ext cx="6336704" cy="738664"/>
          </a:xfrm>
          <a:prstGeom prst="rect">
            <a:avLst/>
          </a:prstGeom>
          <a:solidFill>
            <a:srgbClr val="000000"/>
          </a:solidFill>
        </p:spPr>
        <p:txBody>
          <a:bodyPr wrap="square" rtlCol="0">
            <a:spAutoFit/>
          </a:bodyPr>
          <a:lstStyle/>
          <a:p>
            <a:pPr algn="ctr"/>
            <a:r>
              <a:rPr lang="es-EC" sz="1400" b="1" dirty="0" smtClean="0">
                <a:solidFill>
                  <a:schemeClr val="bg1"/>
                </a:solidFill>
              </a:rPr>
              <a:t>BENEFICIO/COSTO (DÓLARES) DE LA PRODUCCIÓN DE POLLOS DE ENGORDE, POR EFECTO DE DOS TIPOS DE FITASA  EN DIFERENTES DOSIS</a:t>
            </a:r>
            <a:endParaRPr lang="es-EC" sz="1400" b="1" dirty="0">
              <a:solidFill>
                <a:schemeClr val="bg1"/>
              </a:solidFill>
            </a:endParaRPr>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539750" y="762000"/>
            <a:ext cx="5616575" cy="461665"/>
          </a:xfrm>
          <a:prstGeom prst="rect">
            <a:avLst/>
          </a:prstGeom>
          <a:noFill/>
          <a:ln w="9525">
            <a:noFill/>
            <a:miter lim="800000"/>
            <a:headEnd/>
            <a:tailEnd/>
          </a:ln>
          <a:effectLst/>
        </p:spPr>
        <p:txBody>
          <a:bodyPr>
            <a:spAutoFit/>
          </a:bodyPr>
          <a:lstStyle/>
          <a:p>
            <a:pPr algn="l"/>
            <a:r>
              <a:rPr lang="es-EC" sz="2400" b="1" dirty="0"/>
              <a:t>CONCLUSIONES</a:t>
            </a:r>
            <a:r>
              <a:rPr lang="es-ES" sz="2400" b="1" dirty="0"/>
              <a:t> </a:t>
            </a:r>
          </a:p>
        </p:txBody>
      </p:sp>
      <p:sp>
        <p:nvSpPr>
          <p:cNvPr id="141317" name="Line 5"/>
          <p:cNvSpPr>
            <a:spLocks noChangeShapeType="1"/>
          </p:cNvSpPr>
          <p:nvPr/>
        </p:nvSpPr>
        <p:spPr bwMode="auto">
          <a:xfrm>
            <a:off x="611188" y="1336675"/>
            <a:ext cx="5472112" cy="0"/>
          </a:xfrm>
          <a:prstGeom prst="line">
            <a:avLst/>
          </a:prstGeom>
          <a:noFill/>
          <a:ln w="76200" cmpd="tri">
            <a:solidFill>
              <a:schemeClr val="tx1"/>
            </a:solidFill>
            <a:round/>
            <a:headEnd/>
            <a:tailEnd/>
          </a:ln>
          <a:effectLst/>
        </p:spPr>
        <p:txBody>
          <a:bodyPr/>
          <a:lstStyle/>
          <a:p>
            <a:endParaRPr lang="es-EC"/>
          </a:p>
        </p:txBody>
      </p:sp>
      <p:pic>
        <p:nvPicPr>
          <p:cNvPr id="141319" name="Picture 7" descr="treucap"/>
          <p:cNvPicPr>
            <a:picLocks noChangeAspect="1" noChangeArrowheads="1" noCrop="1"/>
          </p:cNvPicPr>
          <p:nvPr/>
        </p:nvPicPr>
        <p:blipFill>
          <a:blip r:embed="rId2" cstate="print"/>
          <a:srcRect/>
          <a:stretch>
            <a:fillRect/>
          </a:stretch>
        </p:blipFill>
        <p:spPr bwMode="auto">
          <a:xfrm>
            <a:off x="4703763" y="1174750"/>
            <a:ext cx="1381125" cy="238125"/>
          </a:xfrm>
          <a:prstGeom prst="rect">
            <a:avLst/>
          </a:prstGeom>
          <a:noFill/>
        </p:spPr>
      </p:pic>
      <p:sp>
        <p:nvSpPr>
          <p:cNvPr id="141320" name="Text Box 8"/>
          <p:cNvSpPr txBox="1">
            <a:spLocks noChangeArrowheads="1"/>
          </p:cNvSpPr>
          <p:nvPr/>
        </p:nvSpPr>
        <p:spPr bwMode="auto">
          <a:xfrm>
            <a:off x="395288" y="1412776"/>
            <a:ext cx="8424862" cy="447814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marL="342900" indent="-342900" algn="just">
              <a:buFont typeface="+mj-lt"/>
              <a:buAutoNum type="arabicPeriod"/>
            </a:pPr>
            <a:r>
              <a:rPr lang="es-ES" sz="1500" b="1" dirty="0" smtClean="0"/>
              <a:t>Los tipos de fitasa (sólida y líquida), en la evaluación periódica hasta los 35 días de edad de los diferentes parámetros evaluados, en su mayoría no presentaron un efecto significativo, sino hasta los 42 días de edad.</a:t>
            </a:r>
          </a:p>
          <a:p>
            <a:pPr marL="342900" indent="-342900" algn="just">
              <a:buFont typeface="+mj-lt"/>
              <a:buAutoNum type="arabicPeriod"/>
            </a:pPr>
            <a:endParaRPr lang="es-ES" sz="1500" b="1" dirty="0" smtClean="0"/>
          </a:p>
          <a:p>
            <a:pPr marL="342900" indent="-342900" algn="just">
              <a:buFont typeface="+mj-lt"/>
              <a:buAutoNum type="arabicPeriod"/>
            </a:pPr>
            <a:r>
              <a:rPr lang="es-ES" sz="1500" b="1" dirty="0" smtClean="0"/>
              <a:t>Los tipos de fitasa en varios niveles, por el contrario, mostraron diferencias estadísticas en casi todos los períodos de evaluación, prevaleciendo los resultados cuando se utilizó la fitasa sólida en niveles de 200 g/tm de alimento, así como con la fitasa líquida en la proporción de 100 </a:t>
            </a:r>
            <a:r>
              <a:rPr lang="es-ES" sz="1500" b="1" dirty="0" err="1" smtClean="0"/>
              <a:t>cc</a:t>
            </a:r>
            <a:r>
              <a:rPr lang="es-ES" sz="1500" b="1" dirty="0" smtClean="0"/>
              <a:t>/m3 de agua, tratamientos que comparten los rangos de significancia.</a:t>
            </a:r>
          </a:p>
          <a:p>
            <a:pPr marL="342900" indent="-342900" algn="just">
              <a:buFont typeface="+mj-lt"/>
              <a:buAutoNum type="arabicPeriod"/>
            </a:pPr>
            <a:endParaRPr lang="es-ES" sz="1500" b="1" dirty="0" smtClean="0"/>
          </a:p>
          <a:p>
            <a:pPr marL="342900" indent="-342900" algn="just">
              <a:buFont typeface="+mj-lt"/>
              <a:buAutoNum type="arabicPeriod"/>
            </a:pPr>
            <a:r>
              <a:rPr lang="es-ES" sz="1500" b="1" dirty="0" smtClean="0"/>
              <a:t>Entre ensayos las respuestas periódicas (cada 7 días), presentaron una variabilidad considerable, pero en los resultados finales fueron iguales estadísticamente entre estos.</a:t>
            </a:r>
          </a:p>
          <a:p>
            <a:pPr marL="342900" indent="-342900" algn="just">
              <a:buFont typeface="+mj-lt"/>
              <a:buAutoNum type="arabicPeriod"/>
            </a:pPr>
            <a:endParaRPr lang="es-ES" sz="1500" b="1" dirty="0" smtClean="0"/>
          </a:p>
          <a:p>
            <a:pPr marL="342900" indent="-342900" algn="just">
              <a:buFont typeface="+mj-lt"/>
              <a:buAutoNum type="arabicPeriod"/>
            </a:pPr>
            <a:r>
              <a:rPr lang="es-ES" sz="1500" b="1" dirty="0" smtClean="0"/>
              <a:t>Tomando como referencia el desempeño total de los animales, se establece que mejores resultados se consiguieron con el empleo de la fitasa sólida que con la fitasa líquida, alcanzando a los 42 días de edad: pesos finales de 2,42 kg, ganancias de peso de 2,38 kg, conversión alimenticia de 1,64, costo/kg de ganancia de peso de 0,87 dólares, peso a la canal de 1,81 kg y un Índice de eficiencia de 142,86.</a:t>
            </a:r>
            <a:endParaRPr lang="es-EC" sz="1500" b="1"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Line 5"/>
          <p:cNvSpPr>
            <a:spLocks noChangeShapeType="1"/>
          </p:cNvSpPr>
          <p:nvPr/>
        </p:nvSpPr>
        <p:spPr bwMode="auto">
          <a:xfrm>
            <a:off x="969963" y="976313"/>
            <a:ext cx="5472112" cy="0"/>
          </a:xfrm>
          <a:prstGeom prst="line">
            <a:avLst/>
          </a:prstGeom>
          <a:noFill/>
          <a:ln w="76200" cmpd="tri">
            <a:solidFill>
              <a:schemeClr val="tx1"/>
            </a:solidFill>
            <a:round/>
            <a:headEnd/>
            <a:tailEnd/>
          </a:ln>
          <a:effectLst/>
        </p:spPr>
        <p:txBody>
          <a:bodyPr/>
          <a:lstStyle/>
          <a:p>
            <a:endParaRPr lang="es-EC"/>
          </a:p>
        </p:txBody>
      </p:sp>
      <p:pic>
        <p:nvPicPr>
          <p:cNvPr id="145414" name="Picture 6" descr="treucap"/>
          <p:cNvPicPr>
            <a:picLocks noChangeAspect="1" noChangeArrowheads="1" noCrop="1"/>
          </p:cNvPicPr>
          <p:nvPr/>
        </p:nvPicPr>
        <p:blipFill>
          <a:blip r:embed="rId2" cstate="print"/>
          <a:srcRect/>
          <a:stretch>
            <a:fillRect/>
          </a:stretch>
        </p:blipFill>
        <p:spPr bwMode="auto">
          <a:xfrm>
            <a:off x="5062538" y="814388"/>
            <a:ext cx="1381125" cy="238125"/>
          </a:xfrm>
          <a:prstGeom prst="rect">
            <a:avLst/>
          </a:prstGeom>
          <a:noFill/>
        </p:spPr>
      </p:pic>
      <p:sp>
        <p:nvSpPr>
          <p:cNvPr id="6" name="5 CuadroTexto"/>
          <p:cNvSpPr txBox="1"/>
          <p:nvPr/>
        </p:nvSpPr>
        <p:spPr>
          <a:xfrm>
            <a:off x="467544" y="1124744"/>
            <a:ext cx="8352928" cy="4870564"/>
          </a:xfrm>
          <a:prstGeom prst="rect">
            <a:avLst/>
          </a:prstGeom>
          <a:noFill/>
        </p:spPr>
        <p:txBody>
          <a:bodyPr wrap="square" rtlCol="0">
            <a:spAutoFit/>
          </a:bodyPr>
          <a:lstStyle/>
          <a:p>
            <a:pPr marL="342900" indent="-342900" algn="just">
              <a:spcBef>
                <a:spcPts val="0"/>
              </a:spcBef>
              <a:buAutoNum type="arabicPeriod" startAt="5"/>
            </a:pPr>
            <a:r>
              <a:rPr lang="es-ES" sz="1350" b="1" dirty="0" smtClean="0">
                <a:solidFill>
                  <a:schemeClr val="tx2"/>
                </a:solidFill>
              </a:rPr>
              <a:t>Con respecto a los tipos de fitasas y niveles empleados, mejores desempeños productivos presentaron los pollos que recibieron fitasa sólida en 200 g/tm de alimento, presentando pesos finales de 2,51 kg, incrementos de peso de 2,47 kg, conversión alimenticia de 1,59, costo/kg de ganancia de peso de 0,83 dólares, peso a la canal de 1,91 kg y un Índice de eficiencia de 149,36.</a:t>
            </a:r>
          </a:p>
          <a:p>
            <a:pPr marL="342900" indent="-342900" algn="just">
              <a:spcBef>
                <a:spcPts val="0"/>
              </a:spcBef>
              <a:buAutoNum type="arabicPeriod" startAt="5"/>
            </a:pPr>
            <a:endParaRPr lang="es-ES" sz="1350" b="1" dirty="0" smtClean="0">
              <a:solidFill>
                <a:schemeClr val="tx2"/>
              </a:solidFill>
            </a:endParaRPr>
          </a:p>
          <a:p>
            <a:pPr marL="342900" indent="-342900" algn="just">
              <a:spcBef>
                <a:spcPts val="0"/>
              </a:spcBef>
              <a:buAutoNum type="arabicPeriod" startAt="5"/>
            </a:pPr>
            <a:r>
              <a:rPr lang="es-ES" sz="1350" b="1" dirty="0" smtClean="0">
                <a:solidFill>
                  <a:schemeClr val="tx2"/>
                </a:solidFill>
              </a:rPr>
              <a:t>El mayor contenido de fósforo sanguíneo (20,22 mg/dl), presentaron los animales que recibieron la fitasa sólida, sin que haya variación considerable en las otras respuestas, por cuanto se estableció la presencia de fosfatasa alcalina entre 115,32 y 122,68 U/L, fósforo en las heces fue de 1,24 a 1,32 %, fósforo en los huesos de 6,92 a 7,14 %, calcio en los huesos de 15,00 a 15,90 %, manteniendo una relación </a:t>
            </a:r>
            <a:r>
              <a:rPr lang="es-ES" sz="1350" b="1" dirty="0" err="1" smtClean="0">
                <a:solidFill>
                  <a:schemeClr val="tx2"/>
                </a:solidFill>
              </a:rPr>
              <a:t>Calcio:Fósforo</a:t>
            </a:r>
            <a:r>
              <a:rPr lang="es-ES" sz="1350" b="1" dirty="0" smtClean="0">
                <a:solidFill>
                  <a:schemeClr val="tx2"/>
                </a:solidFill>
              </a:rPr>
              <a:t> de 2,25.</a:t>
            </a:r>
          </a:p>
          <a:p>
            <a:pPr marL="342900" indent="-342900" algn="just">
              <a:spcBef>
                <a:spcPts val="0"/>
              </a:spcBef>
              <a:buAutoNum type="arabicPeriod" startAt="5"/>
            </a:pPr>
            <a:endParaRPr lang="es-ES" sz="1350" b="1" dirty="0" smtClean="0">
              <a:solidFill>
                <a:schemeClr val="tx2"/>
              </a:solidFill>
            </a:endParaRPr>
          </a:p>
          <a:p>
            <a:pPr marL="342900" indent="-342900" algn="just">
              <a:spcBef>
                <a:spcPts val="0"/>
              </a:spcBef>
              <a:buAutoNum type="arabicPeriod" startAt="5"/>
            </a:pPr>
            <a:r>
              <a:rPr lang="es-ES" sz="1350" b="1" dirty="0" smtClean="0">
                <a:solidFill>
                  <a:schemeClr val="tx2"/>
                </a:solidFill>
              </a:rPr>
              <a:t>Con el empleo de la fitasa sólida en 200 g/tm, existe una mayor retención del fósforo, por cuanto el fósforo sanguíneo fue más alto (20,86 mg/dl), menor fosfatasa alcalina (115,10 U/L) y fósforo en las heces (1,26 %), mayor cantidad de fósforo y calcio en los huesos (7,59 % y 15,93, en su orden) y una relación </a:t>
            </a:r>
            <a:r>
              <a:rPr lang="es-ES" sz="1350" b="1" dirty="0" err="1" smtClean="0">
                <a:solidFill>
                  <a:schemeClr val="tx2"/>
                </a:solidFill>
              </a:rPr>
              <a:t>Calcio:Fósforo</a:t>
            </a:r>
            <a:r>
              <a:rPr lang="es-ES" sz="1350" b="1" dirty="0" smtClean="0">
                <a:solidFill>
                  <a:schemeClr val="tx2"/>
                </a:solidFill>
              </a:rPr>
              <a:t> de 2,10.</a:t>
            </a:r>
          </a:p>
          <a:p>
            <a:pPr marL="342900" indent="-342900" algn="just">
              <a:spcBef>
                <a:spcPts val="0"/>
              </a:spcBef>
              <a:buAutoNum type="arabicPeriod" startAt="5"/>
            </a:pPr>
            <a:endParaRPr lang="es-ES" sz="1350" b="1" dirty="0" smtClean="0">
              <a:solidFill>
                <a:schemeClr val="tx2"/>
              </a:solidFill>
            </a:endParaRPr>
          </a:p>
          <a:p>
            <a:pPr marL="342900" indent="-342900" algn="just">
              <a:spcBef>
                <a:spcPts val="0"/>
              </a:spcBef>
              <a:buAutoNum type="arabicPeriod" startAt="5"/>
            </a:pPr>
            <a:r>
              <a:rPr lang="es-ES" sz="1350" b="1" dirty="0" smtClean="0">
                <a:solidFill>
                  <a:schemeClr val="tx2"/>
                </a:solidFill>
              </a:rPr>
              <a:t>Los resultados anteriores denotan un mejor aprovechamiento del fósforo fítico y una reducción en la concentración de fósforo en las excretas, por tanto existe una mejora en la mineralización de los huesos, así como se disminuye la excreción de fósforo al medio ambiente.</a:t>
            </a:r>
          </a:p>
          <a:p>
            <a:pPr marL="342900" indent="-342900" algn="just">
              <a:spcBef>
                <a:spcPts val="0"/>
              </a:spcBef>
              <a:buAutoNum type="arabicPeriod" startAt="5"/>
            </a:pPr>
            <a:endParaRPr lang="es-ES" sz="1350" b="1" dirty="0" smtClean="0">
              <a:solidFill>
                <a:schemeClr val="tx2"/>
              </a:solidFill>
            </a:endParaRPr>
          </a:p>
          <a:p>
            <a:pPr marL="342900" indent="-342900" algn="just">
              <a:spcBef>
                <a:spcPts val="0"/>
              </a:spcBef>
              <a:buAutoNum type="arabicPeriod" startAt="5"/>
            </a:pPr>
            <a:r>
              <a:rPr lang="es-ES" sz="1350" b="1" dirty="0" smtClean="0">
                <a:solidFill>
                  <a:schemeClr val="tx2"/>
                </a:solidFill>
              </a:rPr>
              <a:t>La mayor rentabilidad económica (29 %) se alcanzó con el uso de fitasa sólida en 200 g/tm, en cambio con la fitasa sólida en 100 g/tm y la fitasa solida en 50 </a:t>
            </a:r>
            <a:r>
              <a:rPr lang="es-ES" sz="1350" b="1" dirty="0" err="1" smtClean="0">
                <a:solidFill>
                  <a:schemeClr val="tx2"/>
                </a:solidFill>
              </a:rPr>
              <a:t>cc</a:t>
            </a:r>
            <a:r>
              <a:rPr lang="es-ES" sz="1350" b="1" dirty="0" smtClean="0">
                <a:solidFill>
                  <a:schemeClr val="tx2"/>
                </a:solidFill>
              </a:rPr>
              <a:t>/m</a:t>
            </a:r>
            <a:r>
              <a:rPr lang="es-ES" sz="1350" b="1" baseline="30000" dirty="0" smtClean="0">
                <a:solidFill>
                  <a:schemeClr val="tx2"/>
                </a:solidFill>
              </a:rPr>
              <a:t>3</a:t>
            </a:r>
            <a:r>
              <a:rPr lang="es-ES" sz="1350" b="1" dirty="0" smtClean="0">
                <a:solidFill>
                  <a:schemeClr val="tx2"/>
                </a:solidFill>
              </a:rPr>
              <a:t>, sus rentabilidades fueron de 12 y 13 %, respectivamente.</a:t>
            </a:r>
            <a:endParaRPr lang="es-EC" sz="1350" b="1" dirty="0" smtClean="0">
              <a:solidFill>
                <a:schemeClr val="tx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11188" y="549275"/>
            <a:ext cx="4681537" cy="579438"/>
          </a:xfrm>
          <a:prstGeom prst="rect">
            <a:avLst/>
          </a:prstGeom>
          <a:noFill/>
          <a:ln w="9525">
            <a:noFill/>
            <a:miter lim="800000"/>
            <a:headEnd/>
            <a:tailEnd/>
          </a:ln>
          <a:effectLst>
            <a:outerShdw dist="35921" dir="2700000" algn="ctr" rotWithShape="0">
              <a:srgbClr val="000000"/>
            </a:outerShdw>
          </a:effectLst>
        </p:spPr>
        <p:txBody>
          <a:bodyPr>
            <a:spAutoFit/>
          </a:bodyPr>
          <a:lstStyle/>
          <a:p>
            <a:pPr algn="l"/>
            <a:r>
              <a:rPr lang="es-EC" sz="3200" b="1" u="sng">
                <a:solidFill>
                  <a:srgbClr val="00FFFF"/>
                </a:solidFill>
              </a:rPr>
              <a:t>RECOMENDACIONES</a:t>
            </a:r>
            <a:r>
              <a:rPr lang="es-ES" sz="3200" b="1">
                <a:solidFill>
                  <a:srgbClr val="00FFFF"/>
                </a:solidFill>
              </a:rPr>
              <a:t> </a:t>
            </a:r>
          </a:p>
        </p:txBody>
      </p:sp>
      <p:pic>
        <p:nvPicPr>
          <p:cNvPr id="146439" name="Picture 7" descr="oficiniesta2"/>
          <p:cNvPicPr>
            <a:picLocks noChangeAspect="1" noChangeArrowheads="1" noCrop="1"/>
          </p:cNvPicPr>
          <p:nvPr/>
        </p:nvPicPr>
        <p:blipFill>
          <a:blip r:embed="rId2" cstate="print"/>
          <a:srcRect/>
          <a:stretch>
            <a:fillRect/>
          </a:stretch>
        </p:blipFill>
        <p:spPr bwMode="auto">
          <a:xfrm>
            <a:off x="7885113" y="188913"/>
            <a:ext cx="876300" cy="866775"/>
          </a:xfrm>
          <a:prstGeom prst="rect">
            <a:avLst/>
          </a:prstGeom>
          <a:noFill/>
        </p:spPr>
      </p:pic>
      <p:sp>
        <p:nvSpPr>
          <p:cNvPr id="146440" name="Text Box 8"/>
          <p:cNvSpPr txBox="1">
            <a:spLocks noChangeArrowheads="1"/>
          </p:cNvSpPr>
          <p:nvPr/>
        </p:nvSpPr>
        <p:spPr bwMode="auto">
          <a:xfrm>
            <a:off x="323850" y="2121237"/>
            <a:ext cx="8351838" cy="33239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177800" indent="-177800" algn="just">
              <a:spcBef>
                <a:spcPts val="0"/>
              </a:spcBef>
              <a:buFontTx/>
              <a:buChar char="•"/>
            </a:pPr>
            <a:r>
              <a:rPr lang="es-ES" sz="1500" b="1" dirty="0" smtClean="0">
                <a:latin typeface="+mn-lt"/>
              </a:rPr>
              <a:t>Emplear en la alimentación de pollos de engorde fitasa sólida en 200 g/tm, por cuanto se logró mejorar la digestibilidad del fósforo contenido en los ingredientes vegetales del alimento balanceado, efecto que se ve reflejado en el mejor desempeño productivo, con menores costos de producción y una mayor rentabilidad económica, así como también permitió  </a:t>
            </a:r>
            <a:r>
              <a:rPr lang="es-MX" sz="1500" b="1" dirty="0" smtClean="0">
                <a:latin typeface="+mn-lt"/>
              </a:rPr>
              <a:t>reducir la </a:t>
            </a:r>
            <a:r>
              <a:rPr lang="es-ES" sz="1500" b="1" dirty="0" smtClean="0">
                <a:latin typeface="+mn-lt"/>
              </a:rPr>
              <a:t>excreción de fósforo al medio ambiente.</a:t>
            </a:r>
            <a:endParaRPr lang="es-EC" sz="1500" b="1" dirty="0" smtClean="0">
              <a:latin typeface="+mn-lt"/>
            </a:endParaRPr>
          </a:p>
          <a:p>
            <a:pPr marL="177800" indent="-177800" algn="just">
              <a:spcBef>
                <a:spcPts val="0"/>
              </a:spcBef>
              <a:buFontTx/>
              <a:buChar char="•"/>
            </a:pPr>
            <a:endParaRPr lang="es-EC" sz="1500" b="1" dirty="0" smtClean="0">
              <a:latin typeface="+mn-lt"/>
            </a:endParaRPr>
          </a:p>
          <a:p>
            <a:pPr marL="177800" indent="-177800" algn="just">
              <a:spcBef>
                <a:spcPts val="0"/>
              </a:spcBef>
              <a:buFontTx/>
              <a:buChar char="•"/>
            </a:pPr>
            <a:r>
              <a:rPr lang="es-ES" sz="1500" b="1" dirty="0" smtClean="0">
                <a:latin typeface="+mn-lt"/>
              </a:rPr>
              <a:t>Continuar con el estudio del empleo de la fitasa en la alimentación de pollos de engorde, pero incrementando los niveles, por cuanto las mejores respuestas se determinaron con los niveles más altos que se utilizaron en el presente trabajo.</a:t>
            </a:r>
            <a:endParaRPr lang="es-EC" sz="1500" b="1" dirty="0" smtClean="0">
              <a:latin typeface="+mn-lt"/>
            </a:endParaRPr>
          </a:p>
          <a:p>
            <a:pPr marL="177800" indent="-177800" algn="just">
              <a:spcBef>
                <a:spcPts val="0"/>
              </a:spcBef>
              <a:buFontTx/>
              <a:buChar char="•"/>
            </a:pPr>
            <a:endParaRPr lang="es-EC" sz="1500" b="1" dirty="0" smtClean="0">
              <a:latin typeface="+mn-lt"/>
            </a:endParaRPr>
          </a:p>
          <a:p>
            <a:pPr marL="177800" indent="-177800" algn="just">
              <a:spcBef>
                <a:spcPts val="0"/>
              </a:spcBef>
              <a:buFontTx/>
              <a:buChar char="•"/>
            </a:pPr>
            <a:r>
              <a:rPr lang="es-ES" sz="1500" b="1" dirty="0" smtClean="0">
                <a:latin typeface="+mn-lt"/>
              </a:rPr>
              <a:t>Estudiar los beneficios que puede producir en el medio ambiente la adición de las fitasas en las raciones para aves, ya que con la adición de fitasas a las dietas para mejorar el aprovechamiento del fósforo se puede reducir su desperdicio y evitar estos residuos nocivos para la salud.</a:t>
            </a:r>
            <a:endParaRPr lang="es-EC" sz="1500" b="1" dirty="0">
              <a:latin typeface="+mn-lt"/>
            </a:endParaRPr>
          </a:p>
        </p:txBody>
      </p:sp>
      <p:pic>
        <p:nvPicPr>
          <p:cNvPr id="146441" name="Picture 9" descr="Fotos de tesis"/>
          <p:cNvPicPr>
            <a:picLocks noChangeAspect="1" noChangeArrowheads="1"/>
          </p:cNvPicPr>
          <p:nvPr/>
        </p:nvPicPr>
        <p:blipFill>
          <a:blip r:embed="rId3" cstate="print"/>
          <a:srcRect/>
          <a:stretch>
            <a:fillRect/>
          </a:stretch>
        </p:blipFill>
        <p:spPr bwMode="auto">
          <a:xfrm>
            <a:off x="0" y="1125538"/>
            <a:ext cx="9178925" cy="731837"/>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9" name="AutoShape 7"/>
          <p:cNvSpPr>
            <a:spLocks noChangeArrowheads="1"/>
          </p:cNvSpPr>
          <p:nvPr/>
        </p:nvSpPr>
        <p:spPr bwMode="auto">
          <a:xfrm>
            <a:off x="1116013" y="1484313"/>
            <a:ext cx="4248150" cy="1728787"/>
          </a:xfrm>
          <a:prstGeom prst="wedgeRoundRectCallout">
            <a:avLst>
              <a:gd name="adj1" fmla="val 102315"/>
              <a:gd name="adj2" fmla="val 151838"/>
              <a:gd name="adj3" fmla="val 16667"/>
            </a:avLst>
          </a:prstGeom>
          <a:solidFill>
            <a:schemeClr val="bg1"/>
          </a:solidFill>
          <a:ln w="9525">
            <a:solidFill>
              <a:schemeClr val="tx1"/>
            </a:solidFill>
            <a:miter lim="800000"/>
            <a:headEnd/>
            <a:tailEnd/>
          </a:ln>
          <a:effectLst/>
        </p:spPr>
        <p:txBody>
          <a:bodyPr/>
          <a:lstStyle/>
          <a:p>
            <a:pPr algn="ctr">
              <a:spcBef>
                <a:spcPct val="0"/>
              </a:spcBef>
            </a:pPr>
            <a:r>
              <a:rPr lang="es-ES" sz="3200" b="1">
                <a:solidFill>
                  <a:srgbClr val="000000"/>
                </a:solidFill>
              </a:rPr>
              <a:t>GRACIAS</a:t>
            </a:r>
          </a:p>
          <a:p>
            <a:pPr algn="ctr">
              <a:spcBef>
                <a:spcPct val="0"/>
              </a:spcBef>
            </a:pPr>
            <a:r>
              <a:rPr lang="es-ES" sz="3200" b="1">
                <a:solidFill>
                  <a:srgbClr val="000000"/>
                </a:solidFill>
              </a:rPr>
              <a:t>POR SU</a:t>
            </a:r>
          </a:p>
          <a:p>
            <a:pPr algn="ctr">
              <a:spcBef>
                <a:spcPct val="0"/>
              </a:spcBef>
            </a:pPr>
            <a:r>
              <a:rPr lang="es-ES" sz="3200" b="1">
                <a:solidFill>
                  <a:srgbClr val="000000"/>
                </a:solidFill>
              </a:rPr>
              <a:t>ATENCIÓN</a:t>
            </a:r>
          </a:p>
        </p:txBody>
      </p:sp>
      <p:pic>
        <p:nvPicPr>
          <p:cNvPr id="156680" name="Picture 8" descr="j0284133"/>
          <p:cNvPicPr>
            <a:picLocks noChangeAspect="1" noChangeArrowheads="1" noCrop="1"/>
          </p:cNvPicPr>
          <p:nvPr/>
        </p:nvPicPr>
        <p:blipFill>
          <a:blip r:embed="rId2" cstate="print"/>
          <a:srcRect/>
          <a:stretch>
            <a:fillRect/>
          </a:stretch>
        </p:blipFill>
        <p:spPr bwMode="auto">
          <a:xfrm>
            <a:off x="7092280" y="4294088"/>
            <a:ext cx="1611313" cy="1727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1000" autoRev="1" fill="hold"/>
                                        <p:tgtEl>
                                          <p:spTgt spid="156679"/>
                                        </p:tgtEl>
                                        <p:attrNameLst>
                                          <p:attrName>style.color</p:attrName>
                                        </p:attrNameLst>
                                      </p:cBhvr>
                                      <p:to>
                                        <a:schemeClr val="bg1"/>
                                      </p:to>
                                    </p:animClr>
                                    <p:animClr clrSpc="rgb" dir="cw">
                                      <p:cBhvr>
                                        <p:cTn id="7" dur="1000" autoRev="1" fill="hold"/>
                                        <p:tgtEl>
                                          <p:spTgt spid="156679"/>
                                        </p:tgtEl>
                                        <p:attrNameLst>
                                          <p:attrName>fillcolor</p:attrName>
                                        </p:attrNameLst>
                                      </p:cBhvr>
                                      <p:to>
                                        <a:schemeClr val="bg1"/>
                                      </p:to>
                                    </p:animClr>
                                    <p:set>
                                      <p:cBhvr>
                                        <p:cTn id="8" dur="1000" autoRev="1" fill="hold"/>
                                        <p:tgtEl>
                                          <p:spTgt spid="156679"/>
                                        </p:tgtEl>
                                        <p:attrNameLst>
                                          <p:attrName>fill.type</p:attrName>
                                        </p:attrNameLst>
                                      </p:cBhvr>
                                      <p:to>
                                        <p:strVal val="solid"/>
                                      </p:to>
                                    </p:set>
                                    <p:set>
                                      <p:cBhvr>
                                        <p:cTn id="9" dur="1000" autoRev="1" fill="hold"/>
                                        <p:tgtEl>
                                          <p:spTgt spid="1566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395536" y="548680"/>
            <a:ext cx="5040313" cy="457200"/>
          </a:xfrm>
          <a:prstGeom prst="rect">
            <a:avLst/>
          </a:prstGeom>
          <a:noFill/>
          <a:ln w="9525">
            <a:noFill/>
            <a:miter lim="800000"/>
            <a:headEnd/>
            <a:tailEnd/>
          </a:ln>
          <a:effectLst/>
        </p:spPr>
        <p:txBody>
          <a:bodyPr>
            <a:spAutoFit/>
          </a:bodyPr>
          <a:lstStyle/>
          <a:p>
            <a:r>
              <a:rPr lang="es-EC" sz="2400" b="1" dirty="0"/>
              <a:t>OBJETIVOS</a:t>
            </a:r>
            <a:r>
              <a:rPr lang="es-ES" sz="2400" b="1" dirty="0"/>
              <a:t> </a:t>
            </a:r>
          </a:p>
        </p:txBody>
      </p:sp>
      <p:sp>
        <p:nvSpPr>
          <p:cNvPr id="59425" name="Line 33"/>
          <p:cNvSpPr>
            <a:spLocks noChangeShapeType="1"/>
          </p:cNvSpPr>
          <p:nvPr/>
        </p:nvSpPr>
        <p:spPr bwMode="auto">
          <a:xfrm>
            <a:off x="395288" y="1124744"/>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395536" y="1196752"/>
            <a:ext cx="6768752" cy="4524315"/>
          </a:xfrm>
          <a:prstGeom prst="rect">
            <a:avLst/>
          </a:prstGeom>
          <a:noFill/>
        </p:spPr>
        <p:txBody>
          <a:bodyPr wrap="square" rtlCol="0">
            <a:spAutoFit/>
          </a:bodyPr>
          <a:lstStyle/>
          <a:p>
            <a:pPr algn="just"/>
            <a:r>
              <a:rPr lang="es-ES" sz="1600" b="1" dirty="0" smtClean="0">
                <a:solidFill>
                  <a:srgbClr val="0000FF"/>
                </a:solidFill>
              </a:rPr>
              <a:t>GENERAL</a:t>
            </a:r>
          </a:p>
          <a:p>
            <a:pPr algn="just"/>
            <a:endParaRPr lang="es-EC" sz="1600" b="1" dirty="0">
              <a:solidFill>
                <a:srgbClr val="0000FF"/>
              </a:solidFill>
            </a:endParaRPr>
          </a:p>
          <a:p>
            <a:pPr algn="just"/>
            <a:r>
              <a:rPr lang="es-ES" sz="1600" b="1" dirty="0"/>
              <a:t>Evaluar la  adición de dos tipos fitasa (sólida y liquida al agua de bebida), </a:t>
            </a:r>
            <a:r>
              <a:rPr lang="es-ES" sz="1600" b="1" dirty="0" smtClean="0"/>
              <a:t>mediante </a:t>
            </a:r>
            <a:r>
              <a:rPr lang="es-ES" sz="1600" b="1" dirty="0"/>
              <a:t>pruebas de desempeño y respuestas metabólicas, para medir el rendimiento productivo y metabólico en pollos de engorde.</a:t>
            </a:r>
            <a:endParaRPr lang="es-EC" sz="1600" b="1" dirty="0"/>
          </a:p>
          <a:p>
            <a:pPr algn="just"/>
            <a:r>
              <a:rPr lang="es-ES" sz="1600" b="1" dirty="0"/>
              <a:t> </a:t>
            </a:r>
            <a:endParaRPr lang="es-EC" sz="1600" b="1" dirty="0"/>
          </a:p>
          <a:p>
            <a:pPr algn="just"/>
            <a:r>
              <a:rPr lang="es-ES" sz="1600" b="1" dirty="0" smtClean="0">
                <a:solidFill>
                  <a:srgbClr val="0000FF"/>
                </a:solidFill>
              </a:rPr>
              <a:t>ESPECIFICOS </a:t>
            </a:r>
          </a:p>
          <a:p>
            <a:pPr algn="just"/>
            <a:endParaRPr lang="es-EC" sz="1600" b="1" dirty="0">
              <a:solidFill>
                <a:srgbClr val="0000FF"/>
              </a:solidFill>
            </a:endParaRPr>
          </a:p>
          <a:p>
            <a:pPr marL="271463" indent="-271463" algn="just">
              <a:buFont typeface="Arial" pitchFamily="34" charset="0"/>
              <a:buChar char="•"/>
            </a:pPr>
            <a:r>
              <a:rPr lang="es-ES" sz="1600" b="1" dirty="0"/>
              <a:t>Establecer el desempeño productivo de pollos de engorde por efecto de dos tipos de fitasa en varios niveles.</a:t>
            </a:r>
            <a:endParaRPr lang="es-EC" sz="1600" b="1" dirty="0"/>
          </a:p>
          <a:p>
            <a:pPr marL="271463" indent="-271463" algn="just">
              <a:buFont typeface="Arial" pitchFamily="34" charset="0"/>
              <a:buChar char="•"/>
            </a:pPr>
            <a:r>
              <a:rPr lang="es-ES" sz="1600" b="1" dirty="0"/>
              <a:t>Determinar el tipo de fitasa y el nivel óptimo de utilización para mejorar la producción de pollos de engorde. </a:t>
            </a:r>
            <a:endParaRPr lang="es-EC" sz="1600" b="1" dirty="0"/>
          </a:p>
          <a:p>
            <a:pPr marL="271463" indent="-271463" algn="just">
              <a:buFont typeface="Arial" pitchFamily="34" charset="0"/>
              <a:buChar char="•"/>
            </a:pPr>
            <a:r>
              <a:rPr lang="es-ES" sz="1600" b="1" dirty="0"/>
              <a:t>Evaluar la respuesta metabólica de los pollos de engorde por efecto del empleo de dos tipos de fitasas en base al contenido de fósforo y calcio a nivel de huesos y sangre.</a:t>
            </a:r>
            <a:endParaRPr lang="es-EC" sz="1600" b="1" dirty="0"/>
          </a:p>
          <a:p>
            <a:pPr marL="271463" indent="-271463" algn="just">
              <a:buFont typeface="Arial" pitchFamily="34" charset="0"/>
              <a:buChar char="•"/>
            </a:pPr>
            <a:r>
              <a:rPr lang="es-ES" sz="1600" b="1" dirty="0"/>
              <a:t>Establecer los costos de producción y su rentabilidad a través indicador beneficio/costo</a:t>
            </a:r>
            <a:r>
              <a:rPr lang="es-ES" sz="1600" b="1" dirty="0" smtClean="0"/>
              <a:t>.</a:t>
            </a:r>
            <a:endParaRPr lang="es-EC" sz="1600" b="1" dirty="0"/>
          </a:p>
        </p:txBody>
      </p:sp>
      <p:pic>
        <p:nvPicPr>
          <p:cNvPr id="59431" name="Picture 39" descr="http://ua.all.biz/img/ua/catalog/766321.jpeg"/>
          <p:cNvPicPr>
            <a:picLocks noChangeAspect="1" noChangeArrowheads="1"/>
          </p:cNvPicPr>
          <p:nvPr/>
        </p:nvPicPr>
        <p:blipFill>
          <a:blip r:embed="rId2" cstate="print"/>
          <a:srcRect/>
          <a:stretch>
            <a:fillRect/>
          </a:stretch>
        </p:blipFill>
        <p:spPr bwMode="auto">
          <a:xfrm>
            <a:off x="7164288" y="1196752"/>
            <a:ext cx="1826553" cy="1368152"/>
          </a:xfrm>
          <a:prstGeom prst="rect">
            <a:avLst/>
          </a:prstGeom>
          <a:noFill/>
        </p:spPr>
      </p:pic>
      <p:pic>
        <p:nvPicPr>
          <p:cNvPr id="59433" name="Picture 41" descr="http://www.andersensa.com/imagenes_productos/phyzyme-xp-5000g.jpg"/>
          <p:cNvPicPr>
            <a:picLocks noChangeAspect="1" noChangeArrowheads="1"/>
          </p:cNvPicPr>
          <p:nvPr/>
        </p:nvPicPr>
        <p:blipFill>
          <a:blip r:embed="rId3" cstate="print"/>
          <a:srcRect/>
          <a:stretch>
            <a:fillRect/>
          </a:stretch>
        </p:blipFill>
        <p:spPr bwMode="auto">
          <a:xfrm>
            <a:off x="7452321" y="2708920"/>
            <a:ext cx="960106" cy="1440160"/>
          </a:xfrm>
          <a:prstGeom prst="rect">
            <a:avLst/>
          </a:prstGeom>
          <a:noFill/>
        </p:spPr>
      </p:pic>
      <p:pic>
        <p:nvPicPr>
          <p:cNvPr id="59435" name="Picture 43" descr="http://www.zoocampo.com/imagenes/bebedero_practico1.png"/>
          <p:cNvPicPr>
            <a:picLocks noChangeAspect="1" noChangeArrowheads="1"/>
          </p:cNvPicPr>
          <p:nvPr/>
        </p:nvPicPr>
        <p:blipFill>
          <a:blip r:embed="rId4" cstate="print"/>
          <a:srcRect/>
          <a:stretch>
            <a:fillRect/>
          </a:stretch>
        </p:blipFill>
        <p:spPr bwMode="auto">
          <a:xfrm>
            <a:off x="7452320" y="4221088"/>
            <a:ext cx="1152128" cy="1459362"/>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2596872"/>
          <a:ext cx="8496945" cy="2348840"/>
        </p:xfrm>
        <a:graphic>
          <a:graphicData uri="http://schemas.openxmlformats.org/drawingml/2006/table">
            <a:tbl>
              <a:tblPr/>
              <a:tblGrid>
                <a:gridCol w="1942217"/>
                <a:gridCol w="1518522"/>
                <a:gridCol w="2331471"/>
                <a:gridCol w="825557"/>
                <a:gridCol w="1044040"/>
                <a:gridCol w="835138"/>
              </a:tblGrid>
              <a:tr h="472088">
                <a:tc>
                  <a:txBody>
                    <a:bodyPr/>
                    <a:lstStyle/>
                    <a:p>
                      <a:pPr indent="0" algn="just">
                        <a:lnSpc>
                          <a:spcPct val="100000"/>
                        </a:lnSpc>
                        <a:spcAft>
                          <a:spcPts val="0"/>
                        </a:spcAft>
                      </a:pPr>
                      <a:r>
                        <a:rPr lang="es-ES" sz="1200" b="1" dirty="0">
                          <a:latin typeface="Arial"/>
                          <a:ea typeface="Times New Roman"/>
                          <a:cs typeface="Times New Roman"/>
                        </a:rPr>
                        <a:t>Parámetro</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Ortiz, M. y Torres, N</a:t>
                      </a:r>
                      <a:endParaRPr lang="es-EC" sz="1200" b="1" dirty="0">
                        <a:latin typeface="Arial"/>
                        <a:ea typeface="Calibri"/>
                        <a:cs typeface="Times New Roman"/>
                      </a:endParaRPr>
                    </a:p>
                    <a:p>
                      <a:pPr indent="0" algn="ctr">
                        <a:lnSpc>
                          <a:spcPct val="100000"/>
                        </a:lnSpc>
                        <a:spcAft>
                          <a:spcPts val="0"/>
                        </a:spcAft>
                      </a:pPr>
                      <a:r>
                        <a:rPr lang="es-ES" sz="1200" b="1" dirty="0">
                          <a:latin typeface="Arial"/>
                          <a:ea typeface="Times New Roman"/>
                          <a:cs typeface="Times New Roman"/>
                        </a:rPr>
                        <a:t>(2012).</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http://www.bioalimentar.com.ec</a:t>
                      </a:r>
                      <a:r>
                        <a:rPr lang="es-ES_tradnl" sz="1200" b="1" dirty="0" smtClean="0">
                          <a:latin typeface="Arial"/>
                          <a:ea typeface="Times New Roman"/>
                          <a:cs typeface="Times New Roman"/>
                        </a:rPr>
                        <a:t>.</a:t>
                      </a:r>
                    </a:p>
                    <a:p>
                      <a:pPr indent="0" algn="ctr">
                        <a:lnSpc>
                          <a:spcPct val="100000"/>
                        </a:lnSpc>
                        <a:spcAft>
                          <a:spcPts val="0"/>
                        </a:spcAft>
                      </a:pPr>
                      <a:r>
                        <a:rPr lang="es-ES_tradnl" sz="1200" b="1" dirty="0" smtClean="0">
                          <a:latin typeface="Arial"/>
                          <a:ea typeface="Times New Roman"/>
                          <a:cs typeface="Times New Roman"/>
                        </a:rPr>
                        <a:t>(</a:t>
                      </a:r>
                      <a:r>
                        <a:rPr lang="es-ES_tradnl" sz="1200" b="1" dirty="0">
                          <a:latin typeface="Arial"/>
                          <a:ea typeface="Times New Roman"/>
                          <a:cs typeface="Times New Roman"/>
                        </a:rPr>
                        <a:t>2011)</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Acosta, A</a:t>
                      </a:r>
                      <a:r>
                        <a:rPr lang="es-ES_tradnl" sz="1200" b="1" dirty="0" smtClean="0">
                          <a:latin typeface="Arial"/>
                          <a:ea typeface="Times New Roman"/>
                          <a:cs typeface="Times New Roman"/>
                        </a:rPr>
                        <a:t>.</a:t>
                      </a:r>
                    </a:p>
                    <a:p>
                      <a:pPr indent="0" algn="ctr">
                        <a:lnSpc>
                          <a:spcPct val="100000"/>
                        </a:lnSpc>
                        <a:spcAft>
                          <a:spcPts val="0"/>
                        </a:spcAft>
                      </a:pPr>
                      <a:r>
                        <a:rPr lang="es-ES_tradnl" sz="1200" b="1" dirty="0" smtClean="0">
                          <a:latin typeface="Arial"/>
                          <a:ea typeface="Times New Roman"/>
                          <a:cs typeface="Times New Roman"/>
                        </a:rPr>
                        <a:t>(</a:t>
                      </a:r>
                      <a:r>
                        <a:rPr lang="es-ES_tradnl" sz="1200" b="1" dirty="0">
                          <a:latin typeface="Arial"/>
                          <a:ea typeface="Times New Roman"/>
                          <a:cs typeface="Times New Roman"/>
                        </a:rPr>
                        <a:t>2008)</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Cahuana, J</a:t>
                      </a:r>
                      <a:r>
                        <a:rPr lang="es-ES" sz="1200" b="1" dirty="0" smtClean="0">
                          <a:latin typeface="Arial"/>
                          <a:ea typeface="Times New Roman"/>
                          <a:cs typeface="Times New Roman"/>
                        </a:rPr>
                        <a:t>.</a:t>
                      </a:r>
                    </a:p>
                    <a:p>
                      <a:pPr indent="0" algn="ctr">
                        <a:lnSpc>
                          <a:spcPct val="100000"/>
                        </a:lnSpc>
                        <a:spcAft>
                          <a:spcPts val="0"/>
                        </a:spcAft>
                      </a:pPr>
                      <a:r>
                        <a:rPr lang="es-ES" sz="1200" b="1" dirty="0" smtClean="0">
                          <a:latin typeface="Arial"/>
                          <a:ea typeface="Times New Roman"/>
                          <a:cs typeface="Times New Roman"/>
                        </a:rPr>
                        <a:t>(</a:t>
                      </a:r>
                      <a:r>
                        <a:rPr lang="es-ES" sz="1200" b="1" dirty="0">
                          <a:latin typeface="Arial"/>
                          <a:ea typeface="Times New Roman"/>
                          <a:cs typeface="Times New Roman"/>
                        </a:rPr>
                        <a:t>2006)</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err="1">
                          <a:latin typeface="Arial"/>
                          <a:ea typeface="Times New Roman"/>
                          <a:cs typeface="Times New Roman"/>
                        </a:rPr>
                        <a:t>Cauja</a:t>
                      </a:r>
                      <a:r>
                        <a:rPr lang="es-ES" sz="1200" b="1" dirty="0">
                          <a:latin typeface="Arial"/>
                          <a:ea typeface="Times New Roman"/>
                          <a:cs typeface="Times New Roman"/>
                        </a:rPr>
                        <a:t>, C</a:t>
                      </a:r>
                      <a:r>
                        <a:rPr lang="es-ES" sz="1200" b="1" dirty="0" smtClean="0">
                          <a:latin typeface="Arial"/>
                          <a:ea typeface="Times New Roman"/>
                          <a:cs typeface="Times New Roman"/>
                        </a:rPr>
                        <a:t>.</a:t>
                      </a:r>
                    </a:p>
                    <a:p>
                      <a:pPr indent="0" algn="ctr">
                        <a:lnSpc>
                          <a:spcPct val="100000"/>
                        </a:lnSpc>
                        <a:spcAft>
                          <a:spcPts val="0"/>
                        </a:spcAft>
                      </a:pPr>
                      <a:r>
                        <a:rPr lang="es-ES" sz="1200" b="1" dirty="0" smtClean="0">
                          <a:latin typeface="Arial"/>
                          <a:ea typeface="Times New Roman"/>
                          <a:cs typeface="Times New Roman"/>
                        </a:rPr>
                        <a:t>(</a:t>
                      </a:r>
                      <a:r>
                        <a:rPr lang="es-ES" sz="1200" b="1" dirty="0">
                          <a:latin typeface="Arial"/>
                          <a:ea typeface="Times New Roman"/>
                          <a:cs typeface="Times New Roman"/>
                        </a:rPr>
                        <a:t>2008)</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indent="0" algn="just">
                        <a:lnSpc>
                          <a:spcPct val="100000"/>
                        </a:lnSpc>
                        <a:spcAft>
                          <a:spcPts val="0"/>
                        </a:spcAft>
                      </a:pPr>
                      <a:r>
                        <a:rPr lang="es-ES" sz="1200" b="1">
                          <a:latin typeface="Arial"/>
                          <a:ea typeface="Times New Roman"/>
                          <a:cs typeface="Times New Roman"/>
                        </a:rPr>
                        <a:t>Peso final, kg</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Times New Roman"/>
                        </a:rPr>
                        <a:t>2,51</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2,21</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1,984</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dirty="0">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81">
                <a:tc>
                  <a:txBody>
                    <a:bodyPr/>
                    <a:lstStyle/>
                    <a:p>
                      <a:pPr indent="0" algn="just">
                        <a:lnSpc>
                          <a:spcPct val="100000"/>
                        </a:lnSpc>
                        <a:spcAft>
                          <a:spcPts val="0"/>
                        </a:spcAft>
                      </a:pPr>
                      <a:r>
                        <a:rPr lang="es-ES" sz="1200" b="1">
                          <a:latin typeface="Arial"/>
                          <a:ea typeface="Times New Roman"/>
                          <a:cs typeface="Times New Roman"/>
                        </a:rPr>
                        <a:t>Ganancia de peso, kg</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a:latin typeface="Arial"/>
                          <a:ea typeface="Times New Roman"/>
                          <a:cs typeface="Times New Roman"/>
                        </a:rPr>
                        <a:t>2,47</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2,17</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a:latin typeface="Arial"/>
                          <a:ea typeface="Times New Roman"/>
                          <a:cs typeface="Times New Roman"/>
                        </a:rPr>
                        <a:t>1,94</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2,48</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2,53</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0" algn="just">
                        <a:lnSpc>
                          <a:spcPct val="100000"/>
                        </a:lnSpc>
                        <a:spcAft>
                          <a:spcPts val="0"/>
                        </a:spcAft>
                      </a:pPr>
                      <a:r>
                        <a:rPr lang="es-ES" sz="1200" b="1" dirty="0">
                          <a:latin typeface="Arial"/>
                          <a:ea typeface="Times New Roman"/>
                          <a:cs typeface="Times New Roman"/>
                        </a:rPr>
                        <a:t>Consumos </a:t>
                      </a:r>
                      <a:r>
                        <a:rPr lang="es-ES" sz="1200" b="1" dirty="0" smtClean="0">
                          <a:latin typeface="Arial"/>
                          <a:ea typeface="Times New Roman"/>
                          <a:cs typeface="Times New Roman"/>
                        </a:rPr>
                        <a:t>alimento</a:t>
                      </a:r>
                      <a:r>
                        <a:rPr lang="es-ES" sz="1200" b="1" dirty="0">
                          <a:latin typeface="Arial"/>
                          <a:ea typeface="Times New Roman"/>
                          <a:cs typeface="Times New Roman"/>
                        </a:rPr>
                        <a:t>, kg</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Times New Roman"/>
                        </a:rPr>
                        <a:t>3,92</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3,67</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a:latin typeface="Arial"/>
                          <a:ea typeface="Times New Roman"/>
                          <a:cs typeface="Times New Roman"/>
                        </a:rPr>
                        <a:t>3,40</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Times New Roman"/>
                        </a:rPr>
                        <a:t>5,17</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4,98</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0" algn="just">
                        <a:lnSpc>
                          <a:spcPct val="100000"/>
                        </a:lnSpc>
                        <a:spcAft>
                          <a:spcPts val="0"/>
                        </a:spcAft>
                      </a:pPr>
                      <a:r>
                        <a:rPr lang="es-ES" sz="1200" b="1" dirty="0">
                          <a:latin typeface="Arial"/>
                          <a:ea typeface="Times New Roman"/>
                          <a:cs typeface="Times New Roman"/>
                        </a:rPr>
                        <a:t>Conversión </a:t>
                      </a:r>
                      <a:r>
                        <a:rPr lang="es-ES" sz="1200" b="1" dirty="0" smtClean="0">
                          <a:latin typeface="Arial"/>
                          <a:ea typeface="Times New Roman"/>
                          <a:cs typeface="Times New Roman"/>
                        </a:rPr>
                        <a:t>alimenticia</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Times New Roman"/>
                        </a:rPr>
                        <a:t>1,59</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dirty="0">
                          <a:latin typeface="Arial"/>
                          <a:ea typeface="Times New Roman"/>
                          <a:cs typeface="Times New Roman"/>
                        </a:rPr>
                        <a:t>1,66</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_tradnl" sz="1200" b="1">
                          <a:latin typeface="Arial"/>
                          <a:ea typeface="Times New Roman"/>
                          <a:cs typeface="Times New Roman"/>
                        </a:rPr>
                        <a:t>1,77</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Times New Roman"/>
                        </a:rPr>
                        <a:t>2,02</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dirty="0">
                          <a:latin typeface="Arial"/>
                          <a:ea typeface="Times New Roman"/>
                          <a:cs typeface="Times New Roman"/>
                        </a:rPr>
                        <a:t>1,91</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0" algn="just">
                        <a:lnSpc>
                          <a:spcPct val="100000"/>
                        </a:lnSpc>
                        <a:spcAft>
                          <a:spcPts val="0"/>
                        </a:spcAft>
                      </a:pPr>
                      <a:r>
                        <a:rPr lang="es-ES" sz="1200" b="1">
                          <a:latin typeface="Arial"/>
                          <a:ea typeface="Times New Roman"/>
                          <a:cs typeface="Times New Roman"/>
                        </a:rPr>
                        <a:t>Peso a la canal, kg</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MX" sz="1200" b="1">
                          <a:latin typeface="Arial"/>
                          <a:ea typeface="Times New Roman"/>
                          <a:cs typeface="Times New Roman"/>
                        </a:rPr>
                        <a:t>1,91</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C" sz="1200" b="1">
                          <a:latin typeface="Arial"/>
                          <a:ea typeface="Times New Roman"/>
                          <a:cs typeface="Arial"/>
                        </a:rPr>
                        <a:t>1,56</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C" sz="1200" b="1" dirty="0">
                          <a:latin typeface="Arial"/>
                          <a:ea typeface="Times New Roman"/>
                          <a:cs typeface="Arial"/>
                        </a:rPr>
                        <a:t>1,72</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0" algn="just">
                        <a:lnSpc>
                          <a:spcPct val="100000"/>
                        </a:lnSpc>
                        <a:spcAft>
                          <a:spcPts val="0"/>
                        </a:spcAft>
                      </a:pPr>
                      <a:r>
                        <a:rPr lang="es-ES" sz="1200" b="1">
                          <a:latin typeface="Arial"/>
                          <a:ea typeface="Times New Roman"/>
                          <a:cs typeface="Times New Roman"/>
                        </a:rPr>
                        <a:t>Rendimiento a la canal, %</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MX" sz="1200" b="1">
                          <a:latin typeface="Arial"/>
                          <a:ea typeface="Times New Roman"/>
                          <a:cs typeface="Arial"/>
                        </a:rPr>
                        <a:t>76,20</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200" b="1">
                        <a:latin typeface="Arial"/>
                        <a:ea typeface="Times New Roman"/>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200" b="1">
                          <a:latin typeface="Arial"/>
                          <a:ea typeface="Times New Roman"/>
                          <a:cs typeface="Arial"/>
                        </a:rPr>
                        <a:t>71,33</a:t>
                      </a:r>
                      <a:endParaRPr lang="es-EC" sz="1200" b="1">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MX" sz="1200" b="1" dirty="0">
                          <a:latin typeface="Arial"/>
                          <a:ea typeface="Times New Roman"/>
                          <a:cs typeface="Arial"/>
                        </a:rPr>
                        <a:t>75,11</a:t>
                      </a:r>
                      <a:endParaRPr lang="es-EC" sz="1200" b="1" dirty="0">
                        <a:latin typeface="Arial"/>
                        <a:ea typeface="Calibri"/>
                        <a:cs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395536" y="1916832"/>
            <a:ext cx="8208912" cy="584775"/>
          </a:xfrm>
          <a:prstGeom prst="rect">
            <a:avLst/>
          </a:prstGeom>
          <a:solidFill>
            <a:schemeClr val="tx1"/>
          </a:solidFill>
        </p:spPr>
        <p:txBody>
          <a:bodyPr wrap="square" rtlCol="0">
            <a:spAutoFit/>
          </a:bodyPr>
          <a:lstStyle/>
          <a:p>
            <a:pPr algn="ctr"/>
            <a:r>
              <a:rPr lang="es-EC" sz="1600" b="1" dirty="0" smtClean="0">
                <a:solidFill>
                  <a:schemeClr val="bg1"/>
                </a:solidFill>
                <a:latin typeface="Arial" pitchFamily="34" charset="0"/>
                <a:cs typeface="Arial" pitchFamily="34" charset="0"/>
              </a:rPr>
              <a:t>DESEMPEÑO PRODUCTIVO DE POLLOS DE ENGORDE, POR EFECTO DE DIFERENTES TIPOS DE FITASA.</a:t>
            </a:r>
            <a:endParaRPr lang="es-EC" sz="1600" dirty="0">
              <a:solidFill>
                <a:schemeClr val="bg1"/>
              </a:solidFill>
            </a:endParaRPr>
          </a:p>
        </p:txBody>
      </p:sp>
      <p:sp>
        <p:nvSpPr>
          <p:cNvPr id="4" name="3 Flecha derecha">
            <a:hlinkClick r:id="rId2" action="ppaction://hlinksldjump"/>
          </p:cNvPr>
          <p:cNvSpPr/>
          <p:nvPr/>
        </p:nvSpPr>
        <p:spPr bwMode="auto">
          <a:xfrm>
            <a:off x="8100392"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5" name="4 CuadroTexto"/>
          <p:cNvSpPr txBox="1"/>
          <p:nvPr/>
        </p:nvSpPr>
        <p:spPr>
          <a:xfrm>
            <a:off x="251520" y="4941168"/>
            <a:ext cx="6768752" cy="1015663"/>
          </a:xfrm>
          <a:prstGeom prst="rect">
            <a:avLst/>
          </a:prstGeom>
          <a:noFill/>
        </p:spPr>
        <p:txBody>
          <a:bodyPr wrap="square" rtlCol="0">
            <a:spAutoFit/>
          </a:bodyPr>
          <a:lstStyle/>
          <a:p>
            <a:pPr algn="just">
              <a:spcBef>
                <a:spcPts val="0"/>
              </a:spcBef>
              <a:spcAft>
                <a:spcPts val="0"/>
              </a:spcAft>
            </a:pPr>
            <a:r>
              <a:rPr lang="es-ES" sz="1200" b="1" dirty="0" smtClean="0"/>
              <a:t>Ortiz, M. y Torres, N. (2012): </a:t>
            </a:r>
            <a:r>
              <a:rPr lang="es-EC" sz="1200" b="1" dirty="0" smtClean="0"/>
              <a:t>Diferentes tipos de fitasa en varias dosis.</a:t>
            </a:r>
            <a:endParaRPr lang="es-ES" sz="1200" b="1" dirty="0" smtClean="0"/>
          </a:p>
          <a:p>
            <a:pPr algn="just">
              <a:spcBef>
                <a:spcPts val="0"/>
              </a:spcBef>
            </a:pPr>
            <a:r>
              <a:rPr lang="es-ES" sz="1200" b="1" dirty="0" smtClean="0"/>
              <a:t>http</a:t>
            </a:r>
            <a:r>
              <a:rPr lang="es-ES" sz="1200" b="1" dirty="0"/>
              <a:t>://www.bioalimentar.com.ec</a:t>
            </a:r>
            <a:r>
              <a:rPr lang="es-ES" sz="1200" b="1" dirty="0" smtClean="0"/>
              <a:t>. (</a:t>
            </a:r>
            <a:r>
              <a:rPr lang="es-ES" sz="1200" b="1" dirty="0"/>
              <a:t>2011</a:t>
            </a:r>
            <a:r>
              <a:rPr lang="es-ES" sz="1200" b="1" dirty="0" smtClean="0"/>
              <a:t>): Guía de manejo de pollos de engorde.</a:t>
            </a:r>
          </a:p>
          <a:p>
            <a:pPr algn="just">
              <a:spcBef>
                <a:spcPts val="0"/>
              </a:spcBef>
            </a:pPr>
            <a:r>
              <a:rPr lang="es-ES_tradnl" sz="1200" b="1" dirty="0" smtClean="0"/>
              <a:t>Acosta, A.  (2008): añadió fitasa Quantum.</a:t>
            </a:r>
            <a:endParaRPr lang="es-EC" sz="1200" b="1" dirty="0" smtClean="0"/>
          </a:p>
          <a:p>
            <a:pPr algn="just">
              <a:spcBef>
                <a:spcPts val="0"/>
              </a:spcBef>
            </a:pPr>
            <a:r>
              <a:rPr lang="es-ES" sz="1200" b="1" dirty="0" smtClean="0"/>
              <a:t>Cahuana, J.  (2006), empleó fitasa microbiana </a:t>
            </a:r>
            <a:r>
              <a:rPr lang="es-ES" sz="1200" b="1" dirty="0" err="1" smtClean="0"/>
              <a:t>Allzyme</a:t>
            </a:r>
            <a:r>
              <a:rPr lang="es-ES" sz="1200" b="1" dirty="0" smtClean="0"/>
              <a:t> S.D (49 días de edad).</a:t>
            </a:r>
            <a:endParaRPr lang="es-EC" sz="1200" b="1" dirty="0" smtClean="0"/>
          </a:p>
          <a:p>
            <a:pPr algn="just">
              <a:spcBef>
                <a:spcPts val="0"/>
              </a:spcBef>
            </a:pPr>
            <a:r>
              <a:rPr lang="es-ES" sz="1200" b="1" dirty="0" err="1" smtClean="0"/>
              <a:t>Cauja</a:t>
            </a:r>
            <a:r>
              <a:rPr lang="es-ES" sz="1200" b="1" dirty="0" smtClean="0"/>
              <a:t>, C. (2008),  evaluó 3 fuentes de fitasas (49 días de edad).</a:t>
            </a:r>
            <a:endParaRPr lang="es-EC" sz="12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Gráfico 18"/>
          <p:cNvPicPr>
            <a:picLocks noChangeArrowheads="1"/>
          </p:cNvPicPr>
          <p:nvPr/>
        </p:nvPicPr>
        <p:blipFill>
          <a:blip r:embed="rId2" cstate="print"/>
          <a:srcRect l="-6108" t="-11241" r="-5502" b="-3836"/>
          <a:stretch>
            <a:fillRect/>
          </a:stretch>
        </p:blipFill>
        <p:spPr bwMode="auto">
          <a:xfrm>
            <a:off x="1619672" y="1393612"/>
            <a:ext cx="5938838" cy="3692525"/>
          </a:xfrm>
          <a:prstGeom prst="rect">
            <a:avLst/>
          </a:prstGeom>
          <a:solidFill>
            <a:srgbClr val="FFFFCC"/>
          </a:solidFill>
          <a:ln w="9525">
            <a:noFill/>
            <a:miter lim="800000"/>
            <a:headEnd/>
            <a:tailEnd/>
          </a:ln>
        </p:spPr>
      </p:pic>
      <p:sp>
        <p:nvSpPr>
          <p:cNvPr id="3" name="2 Flecha derecha">
            <a:hlinkClick r:id="rId3" action="ppaction://hlinksldjump"/>
          </p:cNvPr>
          <p:cNvSpPr/>
          <p:nvPr/>
        </p:nvSpPr>
        <p:spPr bwMode="auto">
          <a:xfrm>
            <a:off x="8316416"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4" name="3 CuadroTexto"/>
          <p:cNvSpPr txBox="1"/>
          <p:nvPr/>
        </p:nvSpPr>
        <p:spPr>
          <a:xfrm>
            <a:off x="1475656" y="5282044"/>
            <a:ext cx="6192688" cy="523220"/>
          </a:xfrm>
          <a:prstGeom prst="rect">
            <a:avLst/>
          </a:prstGeom>
          <a:solidFill>
            <a:srgbClr val="FFFFCC"/>
          </a:solidFill>
        </p:spPr>
        <p:txBody>
          <a:bodyPr wrap="square" rtlCol="0">
            <a:spAutoFit/>
          </a:bodyPr>
          <a:lstStyle/>
          <a:p>
            <a:r>
              <a:rPr lang="es-EC" sz="1400" b="1" dirty="0" smtClean="0">
                <a:solidFill>
                  <a:srgbClr val="000000"/>
                </a:solidFill>
              </a:rPr>
              <a:t>Peso a los 42 días de edad (kg),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Gráfico 23"/>
          <p:cNvPicPr>
            <a:picLocks noChangeArrowheads="1"/>
          </p:cNvPicPr>
          <p:nvPr/>
        </p:nvPicPr>
        <p:blipFill>
          <a:blip r:embed="rId2" cstate="print"/>
          <a:srcRect l="-6108" t="-11241" r="-5502" b="-3836"/>
          <a:stretch>
            <a:fillRect/>
          </a:stretch>
        </p:blipFill>
        <p:spPr bwMode="auto">
          <a:xfrm>
            <a:off x="1448072" y="1356146"/>
            <a:ext cx="6364288" cy="3729038"/>
          </a:xfrm>
          <a:prstGeom prst="rect">
            <a:avLst/>
          </a:prstGeom>
          <a:solidFill>
            <a:schemeClr val="accent1">
              <a:lumMod val="20000"/>
              <a:lumOff val="80000"/>
            </a:schemeClr>
          </a:solidFill>
          <a:ln w="9525">
            <a:noFill/>
            <a:miter lim="800000"/>
            <a:headEnd/>
            <a:tailEnd/>
          </a:ln>
        </p:spPr>
      </p:pic>
      <p:sp>
        <p:nvSpPr>
          <p:cNvPr id="3" name="2 Flecha derecha">
            <a:hlinkClick r:id="rId3" action="ppaction://hlinksldjump"/>
          </p:cNvPr>
          <p:cNvSpPr/>
          <p:nvPr/>
        </p:nvSpPr>
        <p:spPr bwMode="auto">
          <a:xfrm>
            <a:off x="8388424"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5" name="4 CuadroTexto"/>
          <p:cNvSpPr txBox="1"/>
          <p:nvPr/>
        </p:nvSpPr>
        <p:spPr>
          <a:xfrm>
            <a:off x="1475656" y="5282044"/>
            <a:ext cx="6336704" cy="523220"/>
          </a:xfrm>
          <a:prstGeom prst="rect">
            <a:avLst/>
          </a:prstGeom>
          <a:solidFill>
            <a:srgbClr val="CCFFFF"/>
          </a:solidFill>
        </p:spPr>
        <p:txBody>
          <a:bodyPr wrap="square" rtlCol="0">
            <a:spAutoFit/>
          </a:bodyPr>
          <a:lstStyle/>
          <a:p>
            <a:r>
              <a:rPr lang="es-EC" sz="1400" b="1" dirty="0" smtClean="0">
                <a:solidFill>
                  <a:srgbClr val="000000"/>
                </a:solidFill>
              </a:rPr>
              <a:t>Ganancia de peso a los 42 días de edad (kg),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Gráfico 26"/>
          <p:cNvPicPr>
            <a:picLocks noChangeArrowheads="1"/>
          </p:cNvPicPr>
          <p:nvPr/>
        </p:nvPicPr>
        <p:blipFill>
          <a:blip r:embed="rId2" cstate="print"/>
          <a:srcRect l="-6108" t="-11241" r="-5502" b="-3836"/>
          <a:stretch>
            <a:fillRect/>
          </a:stretch>
        </p:blipFill>
        <p:spPr bwMode="auto">
          <a:xfrm>
            <a:off x="1292498" y="1412776"/>
            <a:ext cx="6519862" cy="3551237"/>
          </a:xfrm>
          <a:prstGeom prst="rect">
            <a:avLst/>
          </a:prstGeom>
          <a:solidFill>
            <a:srgbClr val="99FF66"/>
          </a:solidFill>
          <a:ln w="9525">
            <a:noFill/>
            <a:miter lim="800000"/>
            <a:headEnd/>
            <a:tailEnd/>
          </a:ln>
        </p:spPr>
      </p:pic>
      <p:sp>
        <p:nvSpPr>
          <p:cNvPr id="3" name="2 Flecha derecha">
            <a:hlinkClick r:id="rId3" action="ppaction://hlinksldjump"/>
          </p:cNvPr>
          <p:cNvSpPr/>
          <p:nvPr/>
        </p:nvSpPr>
        <p:spPr bwMode="auto">
          <a:xfrm>
            <a:off x="8316416" y="5445224"/>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4" name="3 CuadroTexto"/>
          <p:cNvSpPr txBox="1"/>
          <p:nvPr/>
        </p:nvSpPr>
        <p:spPr>
          <a:xfrm>
            <a:off x="1331640" y="5085184"/>
            <a:ext cx="6480720" cy="523220"/>
          </a:xfrm>
          <a:prstGeom prst="rect">
            <a:avLst/>
          </a:prstGeom>
          <a:solidFill>
            <a:srgbClr val="99FF66"/>
          </a:solidFill>
        </p:spPr>
        <p:txBody>
          <a:bodyPr wrap="square" rtlCol="0">
            <a:spAutoFit/>
          </a:bodyPr>
          <a:lstStyle/>
          <a:p>
            <a:r>
              <a:rPr lang="es-EC" sz="1400" b="1" dirty="0" smtClean="0">
                <a:solidFill>
                  <a:srgbClr val="000000"/>
                </a:solidFill>
              </a:rPr>
              <a:t>Consumo de alimento a los 42 días de edad (kg),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Gráfico 30"/>
          <p:cNvPicPr>
            <a:picLocks noChangeArrowheads="1"/>
          </p:cNvPicPr>
          <p:nvPr/>
        </p:nvPicPr>
        <p:blipFill>
          <a:blip r:embed="rId2" cstate="print"/>
          <a:srcRect l="-6108" t="-11241" r="-5502" b="-3836"/>
          <a:stretch>
            <a:fillRect/>
          </a:stretch>
        </p:blipFill>
        <p:spPr bwMode="auto">
          <a:xfrm>
            <a:off x="1211089" y="1618084"/>
            <a:ext cx="6745287" cy="3467100"/>
          </a:xfrm>
          <a:prstGeom prst="rect">
            <a:avLst/>
          </a:prstGeom>
          <a:solidFill>
            <a:schemeClr val="accent2">
              <a:lumMod val="40000"/>
              <a:lumOff val="60000"/>
            </a:schemeClr>
          </a:solidFill>
          <a:ln w="9525">
            <a:noFill/>
            <a:miter lim="800000"/>
            <a:headEnd/>
            <a:tailEnd/>
          </a:ln>
        </p:spPr>
      </p:pic>
      <p:sp>
        <p:nvSpPr>
          <p:cNvPr id="3" name="2 Flecha derecha">
            <a:hlinkClick r:id="rId3" action="ppaction://hlinksldjump"/>
          </p:cNvPr>
          <p:cNvSpPr/>
          <p:nvPr/>
        </p:nvSpPr>
        <p:spPr bwMode="auto">
          <a:xfrm>
            <a:off x="8316416"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4" name="3 CuadroTexto"/>
          <p:cNvSpPr txBox="1"/>
          <p:nvPr/>
        </p:nvSpPr>
        <p:spPr>
          <a:xfrm>
            <a:off x="1187624" y="5157192"/>
            <a:ext cx="6768752" cy="523220"/>
          </a:xfrm>
          <a:prstGeom prst="rect">
            <a:avLst/>
          </a:prstGeom>
          <a:solidFill>
            <a:schemeClr val="accent6">
              <a:lumMod val="40000"/>
              <a:lumOff val="60000"/>
            </a:schemeClr>
          </a:solidFill>
        </p:spPr>
        <p:txBody>
          <a:bodyPr wrap="square" rtlCol="0">
            <a:spAutoFit/>
          </a:bodyPr>
          <a:lstStyle/>
          <a:p>
            <a:r>
              <a:rPr lang="es-EC" sz="1400" b="1" dirty="0" smtClean="0">
                <a:solidFill>
                  <a:srgbClr val="000000"/>
                </a:solidFill>
              </a:rPr>
              <a:t>Conversión alimenticia a los 42 días de edad,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Gráfico 33"/>
          <p:cNvPicPr>
            <a:picLocks noChangeArrowheads="1"/>
          </p:cNvPicPr>
          <p:nvPr/>
        </p:nvPicPr>
        <p:blipFill>
          <a:blip r:embed="rId2" cstate="print"/>
          <a:srcRect l="-6099" t="-7684" r="-5356" b="-3712"/>
          <a:stretch>
            <a:fillRect/>
          </a:stretch>
        </p:blipFill>
        <p:spPr bwMode="auto">
          <a:xfrm>
            <a:off x="1482427" y="1556792"/>
            <a:ext cx="6545957" cy="3503612"/>
          </a:xfrm>
          <a:prstGeom prst="rect">
            <a:avLst/>
          </a:prstGeom>
          <a:solidFill>
            <a:srgbClr val="FFFF00"/>
          </a:solidFill>
          <a:ln w="9525">
            <a:noFill/>
            <a:miter lim="800000"/>
            <a:headEnd/>
            <a:tailEnd/>
          </a:ln>
        </p:spPr>
      </p:pic>
      <p:sp>
        <p:nvSpPr>
          <p:cNvPr id="3" name="2 Flecha derecha">
            <a:hlinkClick r:id="rId3" action="ppaction://hlinksldjump"/>
          </p:cNvPr>
          <p:cNvSpPr/>
          <p:nvPr/>
        </p:nvSpPr>
        <p:spPr bwMode="auto">
          <a:xfrm>
            <a:off x="8388424" y="5445224"/>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4" name="3 CuadroTexto"/>
          <p:cNvSpPr txBox="1"/>
          <p:nvPr/>
        </p:nvSpPr>
        <p:spPr>
          <a:xfrm>
            <a:off x="1475656" y="5157192"/>
            <a:ext cx="6552728" cy="523220"/>
          </a:xfrm>
          <a:prstGeom prst="rect">
            <a:avLst/>
          </a:prstGeom>
          <a:solidFill>
            <a:srgbClr val="FFFF00"/>
          </a:solidFill>
        </p:spPr>
        <p:txBody>
          <a:bodyPr wrap="square" rtlCol="0">
            <a:spAutoFit/>
          </a:bodyPr>
          <a:lstStyle/>
          <a:p>
            <a:r>
              <a:rPr lang="es-EC" sz="1400" b="1" dirty="0" smtClean="0">
                <a:solidFill>
                  <a:srgbClr val="000000"/>
                </a:solidFill>
              </a:rPr>
              <a:t>Costo/kg de ganancia de peso a los 42 días de edad (dólares),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Gráfico 41"/>
          <p:cNvPicPr>
            <a:picLocks noChangeArrowheads="1"/>
          </p:cNvPicPr>
          <p:nvPr/>
        </p:nvPicPr>
        <p:blipFill>
          <a:blip r:embed="rId2" cstate="print"/>
          <a:srcRect l="-6256" t="-11241" r="-5511" b="-3836"/>
          <a:stretch>
            <a:fillRect/>
          </a:stretch>
        </p:blipFill>
        <p:spPr bwMode="auto">
          <a:xfrm>
            <a:off x="1316880" y="1268760"/>
            <a:ext cx="6567488" cy="3930650"/>
          </a:xfrm>
          <a:prstGeom prst="rect">
            <a:avLst/>
          </a:prstGeom>
          <a:solidFill>
            <a:srgbClr val="FFCC99"/>
          </a:solidFill>
          <a:ln w="9525">
            <a:noFill/>
            <a:miter lim="800000"/>
            <a:headEnd/>
            <a:tailEnd/>
          </a:ln>
        </p:spPr>
      </p:pic>
      <p:sp>
        <p:nvSpPr>
          <p:cNvPr id="4" name="3 Flecha derecha">
            <a:hlinkClick r:id="rId3" action="ppaction://hlinksldjump"/>
          </p:cNvPr>
          <p:cNvSpPr/>
          <p:nvPr/>
        </p:nvSpPr>
        <p:spPr bwMode="auto">
          <a:xfrm>
            <a:off x="8460432"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5" name="4 CuadroTexto"/>
          <p:cNvSpPr txBox="1"/>
          <p:nvPr/>
        </p:nvSpPr>
        <p:spPr>
          <a:xfrm>
            <a:off x="1331640" y="5282044"/>
            <a:ext cx="6552728" cy="523220"/>
          </a:xfrm>
          <a:prstGeom prst="rect">
            <a:avLst/>
          </a:prstGeom>
          <a:solidFill>
            <a:srgbClr val="FFCC99"/>
          </a:solidFill>
        </p:spPr>
        <p:txBody>
          <a:bodyPr wrap="square" rtlCol="0">
            <a:spAutoFit/>
          </a:bodyPr>
          <a:lstStyle/>
          <a:p>
            <a:r>
              <a:rPr lang="es-EC" sz="1400" b="1" dirty="0" smtClean="0">
                <a:solidFill>
                  <a:srgbClr val="000000"/>
                </a:solidFill>
              </a:rPr>
              <a:t>Peso a la canal (kg),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Gráfico 44"/>
          <p:cNvPicPr>
            <a:picLocks noChangeArrowheads="1"/>
          </p:cNvPicPr>
          <p:nvPr/>
        </p:nvPicPr>
        <p:blipFill>
          <a:blip r:embed="rId2" cstate="print"/>
          <a:srcRect l="-5617" t="-7935" r="-5170" b="-3722"/>
          <a:stretch>
            <a:fillRect/>
          </a:stretch>
        </p:blipFill>
        <p:spPr bwMode="auto">
          <a:xfrm>
            <a:off x="1295797" y="1484784"/>
            <a:ext cx="6732587" cy="3646488"/>
          </a:xfrm>
          <a:prstGeom prst="rect">
            <a:avLst/>
          </a:prstGeom>
          <a:solidFill>
            <a:schemeClr val="accent6">
              <a:lumMod val="20000"/>
              <a:lumOff val="80000"/>
            </a:schemeClr>
          </a:solidFill>
          <a:ln w="9525">
            <a:noFill/>
            <a:miter lim="800000"/>
            <a:headEnd/>
            <a:tailEnd/>
          </a:ln>
        </p:spPr>
      </p:pic>
      <p:sp>
        <p:nvSpPr>
          <p:cNvPr id="4" name="3 Flecha derecha">
            <a:hlinkClick r:id="rId3" action="ppaction://hlinksldjump"/>
          </p:cNvPr>
          <p:cNvSpPr/>
          <p:nvPr/>
        </p:nvSpPr>
        <p:spPr bwMode="auto">
          <a:xfrm>
            <a:off x="8460432" y="5373216"/>
            <a:ext cx="360040" cy="432048"/>
          </a:xfrm>
          <a:prstGeom prst="rightArrow">
            <a:avLst/>
          </a:prstGeom>
          <a:gradFill rotWithShape="1">
            <a:gsLst>
              <a:gs pos="0">
                <a:srgbClr val="FFFF00"/>
              </a:gs>
              <a:gs pos="50000">
                <a:srgbClr val="CCFF33"/>
              </a:gs>
              <a:gs pos="100000">
                <a:srgbClr val="FFFF00"/>
              </a:gs>
            </a:gsLst>
            <a:lin ang="5400000" scaled="1"/>
          </a:gradFill>
          <a:ln w="9525" cap="flat" cmpd="sng" algn="ctr">
            <a:noFill/>
            <a:prstDash val="solid"/>
            <a:round/>
            <a:headEnd type="none" w="med" len="med"/>
            <a:tailEnd type="none" w="med" len="med"/>
          </a:ln>
          <a:effectLst>
            <a:outerShdw dist="45791" dir="18221404"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5" name="4 CuadroTexto"/>
          <p:cNvSpPr txBox="1"/>
          <p:nvPr/>
        </p:nvSpPr>
        <p:spPr>
          <a:xfrm>
            <a:off x="1331640" y="5282044"/>
            <a:ext cx="6696744" cy="523220"/>
          </a:xfrm>
          <a:prstGeom prst="rect">
            <a:avLst/>
          </a:prstGeom>
          <a:solidFill>
            <a:schemeClr val="accent6">
              <a:lumMod val="20000"/>
              <a:lumOff val="80000"/>
            </a:schemeClr>
          </a:solidFill>
        </p:spPr>
        <p:txBody>
          <a:bodyPr wrap="square" rtlCol="0">
            <a:spAutoFit/>
          </a:bodyPr>
          <a:lstStyle/>
          <a:p>
            <a:r>
              <a:rPr lang="es-EC" sz="1400" b="1" dirty="0" smtClean="0">
                <a:solidFill>
                  <a:srgbClr val="000000"/>
                </a:solidFill>
              </a:rPr>
              <a:t>Índice de eficiencia de pollos de engorde, por efecto del suministro </a:t>
            </a:r>
            <a:r>
              <a:rPr lang="es-ES" sz="1400" b="1" dirty="0" smtClean="0">
                <a:solidFill>
                  <a:srgbClr val="000000"/>
                </a:solidFill>
              </a:rPr>
              <a:t>de dos tipos de fitasa, en varios niveles.</a:t>
            </a:r>
            <a:endParaRPr lang="es-EC" sz="1400" b="1" dirty="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684213" y="404813"/>
            <a:ext cx="7775575" cy="579437"/>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s-EC" sz="3200" b="1">
                <a:solidFill>
                  <a:schemeClr val="accent2"/>
                </a:solidFill>
              </a:rPr>
              <a:t>MATERIALES Y MÉTODOS</a:t>
            </a:r>
            <a:r>
              <a:rPr lang="es-ES" sz="3200" b="1">
                <a:solidFill>
                  <a:schemeClr val="accent2"/>
                </a:solidFill>
              </a:rPr>
              <a:t> </a:t>
            </a:r>
          </a:p>
        </p:txBody>
      </p:sp>
      <p:sp>
        <p:nvSpPr>
          <p:cNvPr id="60421" name="Text Box 5"/>
          <p:cNvSpPr txBox="1">
            <a:spLocks noChangeArrowheads="1"/>
          </p:cNvSpPr>
          <p:nvPr/>
        </p:nvSpPr>
        <p:spPr bwMode="auto">
          <a:xfrm>
            <a:off x="323850" y="1700213"/>
            <a:ext cx="7848600" cy="338554"/>
          </a:xfrm>
          <a:prstGeom prst="rect">
            <a:avLst/>
          </a:prstGeom>
          <a:noFill/>
          <a:ln w="9525">
            <a:noFill/>
            <a:miter lim="800000"/>
            <a:headEnd/>
            <a:tailEnd/>
          </a:ln>
          <a:effectLst/>
        </p:spPr>
        <p:txBody>
          <a:bodyPr>
            <a:spAutoFit/>
          </a:bodyPr>
          <a:lstStyle/>
          <a:p>
            <a:pPr algn="l"/>
            <a:r>
              <a:rPr lang="es-ES" sz="1600" b="1" dirty="0">
                <a:solidFill>
                  <a:srgbClr val="0000FF"/>
                </a:solidFill>
              </a:rPr>
              <a:t>LOCALIZACIÓN GEOGRÁFICA Y DURACIÓN DE LA INVESTIGACIÓN</a:t>
            </a:r>
          </a:p>
        </p:txBody>
      </p:sp>
      <p:sp>
        <p:nvSpPr>
          <p:cNvPr id="60422" name="Text Box 6"/>
          <p:cNvSpPr txBox="1">
            <a:spLocks noChangeArrowheads="1"/>
          </p:cNvSpPr>
          <p:nvPr/>
        </p:nvSpPr>
        <p:spPr bwMode="auto">
          <a:xfrm>
            <a:off x="323851" y="2060575"/>
            <a:ext cx="5616302" cy="1708160"/>
          </a:xfrm>
          <a:prstGeom prst="rect">
            <a:avLst/>
          </a:prstGeom>
          <a:noFill/>
          <a:ln w="9525">
            <a:noFill/>
            <a:miter lim="800000"/>
            <a:headEnd/>
            <a:tailEnd/>
          </a:ln>
          <a:effectLst/>
        </p:spPr>
        <p:txBody>
          <a:bodyPr wrap="square">
            <a:spAutoFit/>
          </a:bodyPr>
          <a:lstStyle/>
          <a:p>
            <a:pPr algn="just"/>
            <a:r>
              <a:rPr lang="es-ES" sz="1500" b="1" dirty="0"/>
              <a:t>La fase experimental de esta investigación tuvo una duración de 7 meses y se realizó en el Proyecto Avícola de la Carrera de Ciencias Agropecuarias, ubicado en la hacienda El Prado, parroquia Loreto, cantón </a:t>
            </a:r>
            <a:r>
              <a:rPr lang="es-ES" sz="1500" b="1" dirty="0" err="1"/>
              <a:t>Rumiñahui</a:t>
            </a:r>
            <a:r>
              <a:rPr lang="es-ES" sz="1500" b="1" dirty="0"/>
              <a:t>, provincia Pichincha, ubicada a 2748 </a:t>
            </a:r>
            <a:r>
              <a:rPr lang="es-ES" sz="1500" b="1" dirty="0" err="1"/>
              <a:t>m.s.n.m</a:t>
            </a:r>
            <a:r>
              <a:rPr lang="es-ES" sz="1500" b="1" dirty="0"/>
              <a:t>, con una temperatura promedio de 16,35 ºC, precipitación anual de 1270 mm y una humedad relativa de </a:t>
            </a:r>
            <a:r>
              <a:rPr lang="es-ES" sz="1500" b="1" dirty="0" smtClean="0"/>
              <a:t>69,03%.</a:t>
            </a:r>
          </a:p>
        </p:txBody>
      </p:sp>
      <p:pic>
        <p:nvPicPr>
          <p:cNvPr id="60424" name="Picture 8" descr="Fotos de tesis"/>
          <p:cNvPicPr>
            <a:picLocks noChangeAspect="1" noChangeArrowheads="1"/>
          </p:cNvPicPr>
          <p:nvPr/>
        </p:nvPicPr>
        <p:blipFill>
          <a:blip r:embed="rId2" cstate="print"/>
          <a:srcRect/>
          <a:stretch>
            <a:fillRect/>
          </a:stretch>
        </p:blipFill>
        <p:spPr bwMode="auto">
          <a:xfrm>
            <a:off x="0" y="981075"/>
            <a:ext cx="9144000" cy="731838"/>
          </a:xfrm>
          <a:prstGeom prst="rect">
            <a:avLst/>
          </a:prstGeom>
          <a:noFill/>
        </p:spPr>
      </p:pic>
      <p:pic>
        <p:nvPicPr>
          <p:cNvPr id="10" name="9 Imagen"/>
          <p:cNvPicPr/>
          <p:nvPr/>
        </p:nvPicPr>
        <p:blipFill>
          <a:blip r:embed="rId3" cstate="print"/>
          <a:srcRect/>
          <a:stretch>
            <a:fillRect/>
          </a:stretch>
        </p:blipFill>
        <p:spPr bwMode="auto">
          <a:xfrm>
            <a:off x="6201668" y="1988840"/>
            <a:ext cx="2402780" cy="2232248"/>
          </a:xfrm>
          <a:prstGeom prst="rect">
            <a:avLst/>
          </a:prstGeom>
          <a:noFill/>
          <a:ln w="9525">
            <a:noFill/>
            <a:miter lim="800000"/>
            <a:headEnd/>
            <a:tailEnd/>
          </a:ln>
        </p:spPr>
      </p:pic>
      <p:sp>
        <p:nvSpPr>
          <p:cNvPr id="11" name="10 CuadroTexto"/>
          <p:cNvSpPr txBox="1"/>
          <p:nvPr/>
        </p:nvSpPr>
        <p:spPr>
          <a:xfrm>
            <a:off x="395536" y="3861048"/>
            <a:ext cx="5616624" cy="2562240"/>
          </a:xfrm>
          <a:prstGeom prst="rect">
            <a:avLst/>
          </a:prstGeom>
          <a:noFill/>
        </p:spPr>
        <p:txBody>
          <a:bodyPr wrap="square" rtlCol="0">
            <a:spAutoFit/>
          </a:bodyPr>
          <a:lstStyle/>
          <a:p>
            <a:pPr algn="just"/>
            <a:r>
              <a:rPr lang="es-ES" sz="1600" b="1" dirty="0">
                <a:solidFill>
                  <a:srgbClr val="0000FF"/>
                </a:solidFill>
              </a:rPr>
              <a:t>MÉTODOS</a:t>
            </a:r>
            <a:endParaRPr lang="es-EC" sz="1600" b="1" dirty="0">
              <a:solidFill>
                <a:srgbClr val="0000FF"/>
              </a:solidFill>
            </a:endParaRPr>
          </a:p>
          <a:p>
            <a:pPr algn="just"/>
            <a:r>
              <a:rPr lang="es-EC" sz="1500" b="1" dirty="0">
                <a:solidFill>
                  <a:schemeClr val="accent2"/>
                </a:solidFill>
              </a:rPr>
              <a:t>Unidades experimentales</a:t>
            </a:r>
          </a:p>
          <a:p>
            <a:pPr algn="just"/>
            <a:r>
              <a:rPr lang="es-ES" sz="1500" b="1" dirty="0"/>
              <a:t>Se utilizaron 480 pollitos de un día de edad machos de la estirpe </a:t>
            </a:r>
            <a:r>
              <a:rPr lang="es-ES" sz="1500" b="1" dirty="0" err="1"/>
              <a:t>Cobb</a:t>
            </a:r>
            <a:r>
              <a:rPr lang="es-ES" sz="1500" b="1" dirty="0"/>
              <a:t> 500, con un peso promedio de 40,38 g, distribuidos en dos ensayos consecutivos (240 pollos en cada uno), con 4 tratamientos experimentales y 3 repeticiones en cada uno, siendo el tamaño de la unidad experimental de 40 aves.</a:t>
            </a:r>
            <a:endParaRPr lang="es-EC" sz="1500" b="1" dirty="0"/>
          </a:p>
          <a:p>
            <a:pPr algn="just"/>
            <a:endParaRPr lang="es-EC" sz="1500" b="1" dirty="0"/>
          </a:p>
        </p:txBody>
      </p:sp>
      <p:pic>
        <p:nvPicPr>
          <p:cNvPr id="60427" name="Picture 11" descr="http://images01.olx.com.ec/ui/8/15/68/1282147372_47320768_1-Fotos-de--POLLO-BROILER-DE-ENGORDE-BB-1-DIA-CAJA-POR-100-65-1282147372.jpg"/>
          <p:cNvPicPr>
            <a:picLocks noChangeAspect="1" noChangeArrowheads="1"/>
          </p:cNvPicPr>
          <p:nvPr/>
        </p:nvPicPr>
        <p:blipFill>
          <a:blip r:embed="rId4" cstate="print"/>
          <a:srcRect/>
          <a:stretch>
            <a:fillRect/>
          </a:stretch>
        </p:blipFill>
        <p:spPr bwMode="auto">
          <a:xfrm>
            <a:off x="6300192" y="4221087"/>
            <a:ext cx="2232248" cy="168579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332656"/>
            <a:ext cx="5112816" cy="338554"/>
          </a:xfrm>
          <a:prstGeom prst="rect">
            <a:avLst/>
          </a:prstGeom>
          <a:noFill/>
          <a:ln w="9525">
            <a:noFill/>
            <a:miter lim="800000"/>
            <a:headEnd/>
            <a:tailEnd/>
          </a:ln>
          <a:effectLst/>
        </p:spPr>
        <p:txBody>
          <a:bodyPr wrap="square">
            <a:spAutoFit/>
          </a:bodyPr>
          <a:lstStyle/>
          <a:p>
            <a:pPr algn="just"/>
            <a:r>
              <a:rPr lang="es-ES" sz="1600" b="1" dirty="0" smtClean="0">
                <a:solidFill>
                  <a:srgbClr val="0000FF"/>
                </a:solidFill>
              </a:rPr>
              <a:t>FACTORES </a:t>
            </a:r>
            <a:r>
              <a:rPr lang="es-ES" sz="1600" b="1" dirty="0">
                <a:solidFill>
                  <a:srgbClr val="0000FF"/>
                </a:solidFill>
              </a:rPr>
              <a:t>DE ESTUDIO Y TRATAMIENTOS</a:t>
            </a:r>
          </a:p>
        </p:txBody>
      </p:sp>
      <p:sp>
        <p:nvSpPr>
          <p:cNvPr id="67752" name="Text Box 168"/>
          <p:cNvSpPr txBox="1">
            <a:spLocks noChangeArrowheads="1"/>
          </p:cNvSpPr>
          <p:nvPr/>
        </p:nvSpPr>
        <p:spPr bwMode="auto">
          <a:xfrm>
            <a:off x="467544" y="2132856"/>
            <a:ext cx="3096344" cy="338554"/>
          </a:xfrm>
          <a:prstGeom prst="rect">
            <a:avLst/>
          </a:prstGeom>
          <a:noFill/>
          <a:ln w="9525">
            <a:noFill/>
            <a:miter lim="800000"/>
            <a:headEnd/>
            <a:tailEnd/>
          </a:ln>
          <a:effectLst/>
        </p:spPr>
        <p:txBody>
          <a:bodyPr wrap="square">
            <a:spAutoFit/>
          </a:bodyPr>
          <a:lstStyle/>
          <a:p>
            <a:pPr algn="just"/>
            <a:r>
              <a:rPr lang="es-ES" sz="1600" b="1" dirty="0" smtClean="0">
                <a:solidFill>
                  <a:srgbClr val="0000FF"/>
                </a:solidFill>
              </a:rPr>
              <a:t>DISEÑO EXPERIMENTAL</a:t>
            </a:r>
            <a:endParaRPr lang="es-ES" sz="1600" b="1" dirty="0">
              <a:solidFill>
                <a:srgbClr val="0000FF"/>
              </a:solidFill>
            </a:endParaRPr>
          </a:p>
        </p:txBody>
      </p:sp>
      <p:sp>
        <p:nvSpPr>
          <p:cNvPr id="67753" name="Text Box 169"/>
          <p:cNvSpPr txBox="1">
            <a:spLocks noChangeArrowheads="1"/>
          </p:cNvSpPr>
          <p:nvPr/>
        </p:nvSpPr>
        <p:spPr bwMode="auto">
          <a:xfrm>
            <a:off x="395536" y="836712"/>
            <a:ext cx="8424936" cy="1246495"/>
          </a:xfrm>
          <a:prstGeom prst="rect">
            <a:avLst/>
          </a:prstGeom>
          <a:noFill/>
          <a:ln w="9525" algn="ctr">
            <a:noFill/>
            <a:miter lim="800000"/>
            <a:headEnd/>
            <a:tailEnd/>
          </a:ln>
          <a:effectLst/>
        </p:spPr>
        <p:txBody>
          <a:bodyPr wrap="square">
            <a:spAutoFit/>
          </a:bodyPr>
          <a:lstStyle/>
          <a:p>
            <a:pPr algn="just"/>
            <a:r>
              <a:rPr lang="es-ES" sz="1500" b="1" dirty="0" smtClean="0"/>
              <a:t>Se  </a:t>
            </a:r>
            <a:r>
              <a:rPr lang="es-ES" sz="1500" b="1" dirty="0"/>
              <a:t>evaluó el efecto de dos tipos de fitasas (solida y liquida) y dos dosis de cada una (100 y 200 g/Tm y 50 y 100 </a:t>
            </a:r>
            <a:r>
              <a:rPr lang="es-ES" sz="1500" b="1" dirty="0" err="1"/>
              <a:t>cc</a:t>
            </a:r>
            <a:r>
              <a:rPr lang="es-ES" sz="1500" b="1" dirty="0"/>
              <a:t>/m³, respectivamente), bajo diferentes condiciones de suministro, la fitasa solida se incluyó en la matriz de formulación y se adicionó en el proceso de mezclado; y, la líquida fue suministrada directamente al agua de bebida.  Determinándose su efecto en dos ensayos consecutivos.</a:t>
            </a:r>
          </a:p>
        </p:txBody>
      </p:sp>
      <p:cxnSp>
        <p:nvCxnSpPr>
          <p:cNvPr id="11" name="10 Conector recto"/>
          <p:cNvCxnSpPr/>
          <p:nvPr/>
        </p:nvCxnSpPr>
        <p:spPr bwMode="auto">
          <a:xfrm>
            <a:off x="467544" y="692696"/>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cxnSp>
        <p:nvCxnSpPr>
          <p:cNvPr id="12" name="11 Conector recto"/>
          <p:cNvCxnSpPr/>
          <p:nvPr/>
        </p:nvCxnSpPr>
        <p:spPr bwMode="auto">
          <a:xfrm>
            <a:off x="539552" y="2492896"/>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sp>
        <p:nvSpPr>
          <p:cNvPr id="13" name="12 CuadroTexto"/>
          <p:cNvSpPr txBox="1"/>
          <p:nvPr/>
        </p:nvSpPr>
        <p:spPr>
          <a:xfrm>
            <a:off x="467544" y="2564904"/>
            <a:ext cx="8352928" cy="2631490"/>
          </a:xfrm>
          <a:prstGeom prst="rect">
            <a:avLst/>
          </a:prstGeom>
          <a:noFill/>
        </p:spPr>
        <p:txBody>
          <a:bodyPr wrap="square" rtlCol="0">
            <a:spAutoFit/>
          </a:bodyPr>
          <a:lstStyle/>
          <a:p>
            <a:pPr algn="just">
              <a:spcBef>
                <a:spcPts val="0"/>
              </a:spcBef>
            </a:pPr>
            <a:r>
              <a:rPr lang="es-ES" sz="1500" b="1" dirty="0"/>
              <a:t>Las unidades experimentales se distribuyeron bajo un diseño completamente al azar y en su evaluación se consideraron dos particularidades</a:t>
            </a:r>
            <a:r>
              <a:rPr lang="es-ES" sz="1500" b="1" dirty="0" smtClean="0"/>
              <a:t>:</a:t>
            </a:r>
          </a:p>
          <a:p>
            <a:pPr algn="just">
              <a:lnSpc>
                <a:spcPct val="50000"/>
              </a:lnSpc>
              <a:spcBef>
                <a:spcPts val="0"/>
              </a:spcBef>
            </a:pPr>
            <a:endParaRPr lang="es-EC" sz="1500" b="1" dirty="0"/>
          </a:p>
          <a:p>
            <a:pPr marL="271463" indent="-271463" algn="just">
              <a:spcBef>
                <a:spcPts val="0"/>
              </a:spcBef>
              <a:buFont typeface="Arial" pitchFamily="34" charset="0"/>
              <a:buChar char="•"/>
            </a:pPr>
            <a:r>
              <a:rPr lang="es-ES" sz="1500" b="1" dirty="0" smtClean="0"/>
              <a:t>En </a:t>
            </a:r>
            <a:r>
              <a:rPr lang="es-ES" sz="1500" b="1" dirty="0"/>
              <a:t>el primer momento se estimó el efecto de los tipos de fitasa en dos ensayos consecutivos, </a:t>
            </a:r>
            <a:endParaRPr lang="es-EC" sz="1500" b="1" dirty="0"/>
          </a:p>
          <a:p>
            <a:pPr marL="271463" indent="-271463" algn="just">
              <a:spcBef>
                <a:spcPts val="0"/>
              </a:spcBef>
              <a:buFont typeface="Arial" pitchFamily="34" charset="0"/>
              <a:buChar char="•"/>
            </a:pPr>
            <a:r>
              <a:rPr lang="es-ES" sz="1500" b="1" dirty="0"/>
              <a:t>El segundo momento corresponde a la estimación del efecto de los tipos de fitasa (sólida y líquida), en diferentes dosis particulares de cada una de ellas (g/Tm y </a:t>
            </a:r>
            <a:r>
              <a:rPr lang="es-ES" sz="1500" b="1" dirty="0" err="1"/>
              <a:t>cc</a:t>
            </a:r>
            <a:r>
              <a:rPr lang="es-ES" sz="1500" b="1" dirty="0"/>
              <a:t>/m</a:t>
            </a:r>
            <a:r>
              <a:rPr lang="es-ES" sz="1500" b="1" baseline="30000" dirty="0"/>
              <a:t>3</a:t>
            </a:r>
            <a:r>
              <a:rPr lang="es-ES" sz="1500" b="1" dirty="0"/>
              <a:t>), por lo que cada combinación conformó un tratamiento experimental.</a:t>
            </a:r>
            <a:endParaRPr lang="es-EC" sz="1500" b="1" dirty="0"/>
          </a:p>
          <a:p>
            <a:pPr algn="just">
              <a:lnSpc>
                <a:spcPct val="50000"/>
              </a:lnSpc>
              <a:spcBef>
                <a:spcPts val="0"/>
              </a:spcBef>
            </a:pPr>
            <a:endParaRPr lang="es-ES" sz="1500" b="1" dirty="0" smtClean="0"/>
          </a:p>
          <a:p>
            <a:pPr algn="just">
              <a:spcBef>
                <a:spcPts val="0"/>
              </a:spcBef>
            </a:pPr>
            <a:r>
              <a:rPr lang="es-ES" sz="1500" b="1" dirty="0" smtClean="0"/>
              <a:t>En </a:t>
            </a:r>
            <a:r>
              <a:rPr lang="es-ES" sz="1500" b="1" dirty="0"/>
              <a:t>ambos casos se utilizó un arreglo combinatorio y para su análisis se ajustaron </a:t>
            </a:r>
            <a:r>
              <a:rPr lang="es-ES" sz="1500" b="1" dirty="0" smtClean="0"/>
              <a:t>al </a:t>
            </a:r>
            <a:r>
              <a:rPr lang="es-ES" sz="1500" b="1" dirty="0"/>
              <a:t>siguiente modelo lineal aditivo</a:t>
            </a:r>
            <a:r>
              <a:rPr lang="es-ES" sz="1500" b="1" dirty="0" smtClean="0"/>
              <a:t>:</a:t>
            </a:r>
            <a:endParaRPr lang="es-EC" sz="1500" b="1" dirty="0"/>
          </a:p>
          <a:p>
            <a:pPr algn="ctr">
              <a:spcBef>
                <a:spcPts val="0"/>
              </a:spcBef>
            </a:pPr>
            <a:r>
              <a:rPr lang="es-ES" sz="1600" b="1" dirty="0" err="1" smtClean="0"/>
              <a:t>Y</a:t>
            </a:r>
            <a:r>
              <a:rPr lang="es-ES" sz="1600" b="1" baseline="-25000" dirty="0" err="1" smtClean="0"/>
              <a:t>ij</a:t>
            </a:r>
            <a:r>
              <a:rPr lang="es-ES" sz="1600" b="1" dirty="0" smtClean="0"/>
              <a:t> </a:t>
            </a:r>
            <a:r>
              <a:rPr lang="es-ES" sz="1600" b="1" dirty="0"/>
              <a:t>= </a:t>
            </a:r>
            <a:r>
              <a:rPr lang="es-ES" sz="1600" b="1" dirty="0">
                <a:sym typeface="Symbol"/>
              </a:rPr>
              <a:t></a:t>
            </a:r>
            <a:r>
              <a:rPr lang="es-ES" sz="1600" b="1" dirty="0"/>
              <a:t> +  </a:t>
            </a:r>
            <a:r>
              <a:rPr lang="es-ES" sz="1600" b="1" dirty="0">
                <a:sym typeface="Symbol"/>
              </a:rPr>
              <a:t></a:t>
            </a:r>
            <a:r>
              <a:rPr lang="es-ES" sz="1600" b="1" baseline="-25000" dirty="0"/>
              <a:t>i</a:t>
            </a:r>
            <a:r>
              <a:rPr lang="es-ES" sz="1600" b="1" dirty="0"/>
              <a:t> + </a:t>
            </a:r>
            <a:r>
              <a:rPr lang="es-ES" sz="1600" b="1" dirty="0">
                <a:sym typeface="Symbol"/>
              </a:rPr>
              <a:t></a:t>
            </a:r>
            <a:r>
              <a:rPr lang="es-ES" sz="1600" b="1" baseline="-25000" dirty="0"/>
              <a:t>j</a:t>
            </a:r>
            <a:r>
              <a:rPr lang="es-ES" sz="1600" b="1" dirty="0"/>
              <a:t> + </a:t>
            </a:r>
            <a:r>
              <a:rPr lang="es-ES" sz="1600" b="1" dirty="0">
                <a:sym typeface="Symbol"/>
              </a:rPr>
              <a:t></a:t>
            </a:r>
            <a:r>
              <a:rPr lang="es-ES" sz="1600" b="1" baseline="-25000" dirty="0" err="1" smtClean="0"/>
              <a:t>ij</a:t>
            </a:r>
            <a:endParaRPr lang="es-EC" sz="1600" b="1" dirty="0"/>
          </a:p>
        </p:txBody>
      </p:sp>
      <p:pic>
        <p:nvPicPr>
          <p:cNvPr id="67761" name="Picture 177" descr="http://images03.olx.com.ve/ui/16/27/89/1321029451_154431889_1-Fotos-de--Manuales-Guia-Curso-Cria-Gallinas-Ponedoras-Pollos-de-Engorde-Patos-Regalo-Envio-Gratis.jpg"/>
          <p:cNvPicPr>
            <a:picLocks noChangeAspect="1" noChangeArrowheads="1"/>
          </p:cNvPicPr>
          <p:nvPr/>
        </p:nvPicPr>
        <p:blipFill>
          <a:blip r:embed="rId2" cstate="print"/>
          <a:srcRect/>
          <a:stretch>
            <a:fillRect/>
          </a:stretch>
        </p:blipFill>
        <p:spPr bwMode="auto">
          <a:xfrm>
            <a:off x="6948264" y="4869160"/>
            <a:ext cx="1831680" cy="1096358"/>
          </a:xfrm>
          <a:prstGeom prst="rect">
            <a:avLst/>
          </a:prstGeom>
          <a:noFill/>
        </p:spPr>
      </p:pic>
      <p:pic>
        <p:nvPicPr>
          <p:cNvPr id="67763" name="Picture 179" descr="http://www.roxell.com/content/images/Products/PROD_HaiKoo10.jpg"/>
          <p:cNvPicPr>
            <a:picLocks noChangeAspect="1" noChangeArrowheads="1"/>
          </p:cNvPicPr>
          <p:nvPr/>
        </p:nvPicPr>
        <p:blipFill>
          <a:blip r:embed="rId3" cstate="print"/>
          <a:srcRect/>
          <a:stretch>
            <a:fillRect/>
          </a:stretch>
        </p:blipFill>
        <p:spPr bwMode="auto">
          <a:xfrm>
            <a:off x="7740352" y="44624"/>
            <a:ext cx="1296507" cy="800664"/>
          </a:xfrm>
          <a:prstGeom prst="rect">
            <a:avLst/>
          </a:prstGeom>
          <a:noFill/>
        </p:spPr>
      </p:pic>
      <p:sp>
        <p:nvSpPr>
          <p:cNvPr id="16" name="15 CuadroTexto"/>
          <p:cNvSpPr txBox="1"/>
          <p:nvPr/>
        </p:nvSpPr>
        <p:spPr>
          <a:xfrm>
            <a:off x="539552" y="5068602"/>
            <a:ext cx="6264696" cy="1672766"/>
          </a:xfrm>
          <a:prstGeom prst="rect">
            <a:avLst/>
          </a:prstGeom>
          <a:noFill/>
        </p:spPr>
        <p:txBody>
          <a:bodyPr wrap="square" rtlCol="0">
            <a:spAutoFit/>
          </a:bodyPr>
          <a:lstStyle/>
          <a:p>
            <a:pPr algn="just">
              <a:lnSpc>
                <a:spcPct val="90000"/>
              </a:lnSpc>
            </a:pPr>
            <a:r>
              <a:rPr lang="es-ES" sz="1300" b="1" dirty="0"/>
              <a:t>Donde:</a:t>
            </a:r>
            <a:endParaRPr lang="es-EC" sz="1300" b="1" dirty="0"/>
          </a:p>
          <a:p>
            <a:pPr marL="449263" indent="-449263" algn="just">
              <a:lnSpc>
                <a:spcPct val="90000"/>
              </a:lnSpc>
            </a:pPr>
            <a:r>
              <a:rPr lang="es-ES" sz="1300" b="1" dirty="0" err="1"/>
              <a:t>Y</a:t>
            </a:r>
            <a:r>
              <a:rPr lang="es-ES" sz="1300" b="1" baseline="-25000" dirty="0" err="1"/>
              <a:t>ij</a:t>
            </a:r>
            <a:r>
              <a:rPr lang="es-ES" sz="1300" b="1" dirty="0"/>
              <a:t> </a:t>
            </a:r>
            <a:r>
              <a:rPr lang="es-ES" sz="1300" b="1" dirty="0" smtClean="0"/>
              <a:t>=	Valor </a:t>
            </a:r>
            <a:r>
              <a:rPr lang="es-ES" sz="1300" b="1" dirty="0"/>
              <a:t>del parámetro en determinación</a:t>
            </a:r>
            <a:endParaRPr lang="es-EC" sz="1300" b="1" dirty="0"/>
          </a:p>
          <a:p>
            <a:pPr marL="449263" indent="-449263" algn="just">
              <a:lnSpc>
                <a:spcPct val="90000"/>
              </a:lnSpc>
            </a:pPr>
            <a:r>
              <a:rPr lang="es-ES" sz="1300" b="1" dirty="0"/>
              <a:t> </a:t>
            </a:r>
            <a:r>
              <a:rPr lang="es-ES" sz="1300" b="1" dirty="0">
                <a:sym typeface="Symbol"/>
              </a:rPr>
              <a:t></a:t>
            </a:r>
            <a:r>
              <a:rPr lang="es-ES" sz="1300" b="1" dirty="0"/>
              <a:t> </a:t>
            </a:r>
            <a:r>
              <a:rPr lang="es-ES" sz="1300" b="1" dirty="0" smtClean="0"/>
              <a:t>=	Corresponde </a:t>
            </a:r>
            <a:r>
              <a:rPr lang="es-ES" sz="1300" b="1" dirty="0"/>
              <a:t>a la media general, </a:t>
            </a:r>
            <a:endParaRPr lang="es-EC" sz="1300" b="1" dirty="0"/>
          </a:p>
          <a:p>
            <a:pPr marL="449263" indent="-449263" algn="just">
              <a:lnSpc>
                <a:spcPct val="90000"/>
              </a:lnSpc>
            </a:pPr>
            <a:r>
              <a:rPr lang="es-ES" sz="1300" b="1" dirty="0"/>
              <a:t> </a:t>
            </a:r>
            <a:r>
              <a:rPr lang="es-ES" sz="1300" b="1" dirty="0">
                <a:sym typeface="Symbol"/>
              </a:rPr>
              <a:t></a:t>
            </a:r>
            <a:r>
              <a:rPr lang="es-ES" sz="1300" b="1" baseline="-25000" dirty="0"/>
              <a:t>i</a:t>
            </a:r>
            <a:r>
              <a:rPr lang="es-ES" sz="1300" b="1" dirty="0"/>
              <a:t> = </a:t>
            </a:r>
            <a:r>
              <a:rPr lang="es-ES" sz="1300" b="1" dirty="0" smtClean="0"/>
              <a:t>	Efecto </a:t>
            </a:r>
            <a:r>
              <a:rPr lang="es-ES" sz="1300" b="1" dirty="0"/>
              <a:t>del i-</a:t>
            </a:r>
            <a:r>
              <a:rPr lang="es-ES" sz="1300" b="1" dirty="0" err="1"/>
              <a:t>ésimo</a:t>
            </a:r>
            <a:r>
              <a:rPr lang="es-ES" sz="1300" b="1" dirty="0"/>
              <a:t> del Factor A (Tipos de fitasa y dosis)</a:t>
            </a:r>
            <a:endParaRPr lang="es-EC" sz="1300" b="1" dirty="0"/>
          </a:p>
          <a:p>
            <a:pPr marL="449263" indent="-449263" algn="just">
              <a:lnSpc>
                <a:spcPct val="90000"/>
              </a:lnSpc>
            </a:pPr>
            <a:r>
              <a:rPr lang="es-ES" sz="1300" b="1" dirty="0"/>
              <a:t> </a:t>
            </a:r>
            <a:r>
              <a:rPr lang="es-ES" sz="1300" b="1" dirty="0">
                <a:sym typeface="Symbol"/>
              </a:rPr>
              <a:t></a:t>
            </a:r>
            <a:r>
              <a:rPr lang="es-ES" sz="1300" b="1" dirty="0"/>
              <a:t>j = </a:t>
            </a:r>
            <a:r>
              <a:rPr lang="es-ES" sz="1300" b="1" dirty="0" smtClean="0"/>
              <a:t>	Efecto </a:t>
            </a:r>
            <a:r>
              <a:rPr lang="es-ES" sz="1300" b="1" dirty="0"/>
              <a:t>del j-</a:t>
            </a:r>
            <a:r>
              <a:rPr lang="es-ES" sz="1300" b="1" dirty="0" err="1"/>
              <a:t>ésimo</a:t>
            </a:r>
            <a:r>
              <a:rPr lang="es-ES" sz="1300" b="1" dirty="0"/>
              <a:t> del Factor B (número de ensayos)</a:t>
            </a:r>
            <a:endParaRPr lang="es-EC" sz="1300" b="1" dirty="0"/>
          </a:p>
          <a:p>
            <a:pPr marL="449263" indent="-449263" algn="just">
              <a:lnSpc>
                <a:spcPct val="90000"/>
              </a:lnSpc>
            </a:pPr>
            <a:r>
              <a:rPr lang="es-ES" sz="1300" b="1" dirty="0">
                <a:sym typeface="Symbol"/>
              </a:rPr>
              <a:t></a:t>
            </a:r>
            <a:r>
              <a:rPr lang="es-ES" sz="1300" b="1" baseline="-25000" dirty="0" err="1" smtClean="0"/>
              <a:t>ij</a:t>
            </a:r>
            <a:r>
              <a:rPr lang="es-ES" sz="1300" b="1" baseline="-25000" dirty="0" smtClean="0"/>
              <a:t> </a:t>
            </a:r>
            <a:r>
              <a:rPr lang="es-ES" sz="1300" b="1" dirty="0" smtClean="0"/>
              <a:t>=	Efecto </a:t>
            </a:r>
            <a:r>
              <a:rPr lang="es-ES" sz="1300" b="1" dirty="0"/>
              <a:t>del error </a:t>
            </a:r>
            <a:r>
              <a:rPr lang="es-ES" sz="1300" b="1" dirty="0" smtClean="0"/>
              <a:t>experimental</a:t>
            </a:r>
            <a:endParaRPr lang="es-EC" sz="1300" b="1"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70 Tabla"/>
          <p:cNvGraphicFramePr>
            <a:graphicFrameLocks noGrp="1"/>
          </p:cNvGraphicFramePr>
          <p:nvPr/>
        </p:nvGraphicFramePr>
        <p:xfrm>
          <a:off x="611560" y="764704"/>
          <a:ext cx="8064895" cy="1706880"/>
        </p:xfrm>
        <a:graphic>
          <a:graphicData uri="http://schemas.openxmlformats.org/drawingml/2006/table">
            <a:tbl>
              <a:tblPr/>
              <a:tblGrid>
                <a:gridCol w="1580346"/>
                <a:gridCol w="1838609"/>
                <a:gridCol w="1006946"/>
                <a:gridCol w="914643"/>
                <a:gridCol w="789708"/>
                <a:gridCol w="1934643"/>
              </a:tblGrid>
              <a:tr h="0">
                <a:tc gridSpan="6">
                  <a:txBody>
                    <a:bodyPr/>
                    <a:lstStyle/>
                    <a:p>
                      <a:pPr indent="0" algn="ctr">
                        <a:lnSpc>
                          <a:spcPct val="100000"/>
                        </a:lnSpc>
                        <a:spcAft>
                          <a:spcPts val="0"/>
                        </a:spcAft>
                      </a:pPr>
                      <a:r>
                        <a:rPr lang="es-ES" sz="1400" b="1" dirty="0">
                          <a:solidFill>
                            <a:schemeClr val="accent2"/>
                          </a:solidFill>
                          <a:latin typeface="Arial"/>
                          <a:ea typeface="Calibri"/>
                          <a:cs typeface="Times New Roman"/>
                        </a:rPr>
                        <a:t>ESQUEMA DEL EXPERIMENTO DE ACUERDO AL TIPO DE FITASA Y NÚMERO DE ENSAYOS.</a:t>
                      </a:r>
                      <a:endParaRPr lang="es-EC" sz="1400" b="1" dirty="0">
                        <a:solidFill>
                          <a:schemeClr val="accent2"/>
                        </a:solidFill>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indent="0" algn="just">
                        <a:lnSpc>
                          <a:spcPct val="100000"/>
                        </a:lnSpc>
                        <a:spcAft>
                          <a:spcPts val="0"/>
                        </a:spcAft>
                      </a:pPr>
                      <a:r>
                        <a:rPr lang="es-ES" sz="1400" b="1">
                          <a:latin typeface="Arial"/>
                          <a:ea typeface="Calibri"/>
                          <a:cs typeface="Times New Roman"/>
                        </a:rPr>
                        <a:t>Factor A</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400" b="1">
                          <a:latin typeface="Arial"/>
                          <a:ea typeface="Calibri"/>
                          <a:cs typeface="Times New Roman"/>
                        </a:rPr>
                        <a:t>Factor B</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Código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Repet.</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TUE*</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Aves/tratamiento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400" b="1">
                          <a:latin typeface="Arial"/>
                          <a:ea typeface="Calibri"/>
                          <a:cs typeface="Times New Roman"/>
                        </a:rPr>
                        <a:t>Primer ensayo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FS1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líquida</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400" b="1">
                          <a:latin typeface="Arial"/>
                          <a:ea typeface="Calibri"/>
                          <a:cs typeface="Times New Roman"/>
                        </a:rPr>
                        <a:t>Primer ensayo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FL1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400" b="1">
                          <a:latin typeface="Arial"/>
                          <a:ea typeface="Calibri"/>
                          <a:cs typeface="Times New Roman"/>
                        </a:rPr>
                        <a:t>Segundo ensayo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FS2</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líquida</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400" b="1" dirty="0">
                          <a:latin typeface="Arial"/>
                          <a:ea typeface="Calibri"/>
                          <a:cs typeface="Times New Roman"/>
                        </a:rPr>
                        <a:t>Segundo ensayo</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FL2</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indent="0" algn="just">
                        <a:lnSpc>
                          <a:spcPct val="100000"/>
                        </a:lnSpc>
                        <a:spcAft>
                          <a:spcPts val="0"/>
                        </a:spcAft>
                      </a:pPr>
                      <a:r>
                        <a:rPr lang="es-ES" sz="1400" b="1">
                          <a:latin typeface="Arial"/>
                          <a:ea typeface="Calibri"/>
                          <a:cs typeface="Times New Roman"/>
                        </a:rPr>
                        <a:t>TOTAL AVES</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480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6">
                  <a:txBody>
                    <a:bodyPr/>
                    <a:lstStyle/>
                    <a:p>
                      <a:pPr indent="0" algn="just">
                        <a:lnSpc>
                          <a:spcPct val="100000"/>
                        </a:lnSpc>
                        <a:spcAft>
                          <a:spcPts val="0"/>
                        </a:spcAft>
                      </a:pPr>
                      <a:r>
                        <a:rPr lang="es-ES" sz="1400" b="1" dirty="0">
                          <a:latin typeface="Arial"/>
                          <a:ea typeface="Calibri"/>
                          <a:cs typeface="Times New Roman"/>
                        </a:rPr>
                        <a:t>TUE*: Tamaño de la unidad experimental, 40 pollitos.</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72" name="71 Tabla"/>
          <p:cNvGraphicFramePr>
            <a:graphicFrameLocks noGrp="1"/>
          </p:cNvGraphicFramePr>
          <p:nvPr/>
        </p:nvGraphicFramePr>
        <p:xfrm>
          <a:off x="611561" y="2780928"/>
          <a:ext cx="8064895" cy="1706880"/>
        </p:xfrm>
        <a:graphic>
          <a:graphicData uri="http://schemas.openxmlformats.org/drawingml/2006/table">
            <a:tbl>
              <a:tblPr/>
              <a:tblGrid>
                <a:gridCol w="2529903"/>
                <a:gridCol w="1026406"/>
                <a:gridCol w="1359988"/>
                <a:gridCol w="1176567"/>
                <a:gridCol w="1972031"/>
              </a:tblGrid>
              <a:tr h="0">
                <a:tc gridSpan="5">
                  <a:txBody>
                    <a:bodyPr/>
                    <a:lstStyle/>
                    <a:p>
                      <a:pPr indent="0" algn="ctr">
                        <a:lnSpc>
                          <a:spcPct val="100000"/>
                        </a:lnSpc>
                        <a:spcAft>
                          <a:spcPts val="0"/>
                        </a:spcAft>
                      </a:pPr>
                      <a:r>
                        <a:rPr lang="es-ES" sz="1400" b="1" dirty="0">
                          <a:solidFill>
                            <a:schemeClr val="accent2"/>
                          </a:solidFill>
                          <a:latin typeface="Arial"/>
                          <a:ea typeface="Calibri"/>
                          <a:cs typeface="Times New Roman"/>
                        </a:rPr>
                        <a:t>ESQUEMA DEL EXPERIMENTO PARA EL TIPO DE FITASA EN DIFERENTES DOSIS.</a:t>
                      </a:r>
                      <a:endParaRPr lang="es-EC" sz="1400" b="1" dirty="0">
                        <a:solidFill>
                          <a:schemeClr val="accent2"/>
                        </a:solidFill>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indent="0" algn="just">
                        <a:lnSpc>
                          <a:spcPct val="100000"/>
                        </a:lnSpc>
                        <a:spcAft>
                          <a:spcPts val="0"/>
                        </a:spcAft>
                      </a:pPr>
                      <a:r>
                        <a:rPr lang="es-ES" sz="1400" b="1">
                          <a:latin typeface="Arial"/>
                          <a:ea typeface="Calibri"/>
                          <a:cs typeface="Times New Roman"/>
                        </a:rPr>
                        <a:t>Tratamiento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Código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Repet.</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TUE*</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Aves/tratamiento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 100 g/Tm</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B1F1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 200 g/Tm</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B1F2</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 50 cc/m</a:t>
                      </a:r>
                      <a:r>
                        <a:rPr lang="es-ES" sz="1400" b="1" baseline="30000">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B2FA1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Fitasa sólida 100 cc/m</a:t>
                      </a:r>
                      <a:r>
                        <a:rPr lang="es-ES" sz="1400" b="1" baseline="30000">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B2FA2</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120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TOTAL AVES</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ES"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480</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indent="0" algn="just">
                        <a:lnSpc>
                          <a:spcPct val="100000"/>
                        </a:lnSpc>
                        <a:spcAft>
                          <a:spcPts val="0"/>
                        </a:spcAft>
                      </a:pPr>
                      <a:r>
                        <a:rPr lang="es-ES" sz="1400" b="1" dirty="0">
                          <a:latin typeface="Arial"/>
                          <a:ea typeface="Calibri"/>
                          <a:cs typeface="Times New Roman"/>
                        </a:rPr>
                        <a:t>TUE*: Tamaño de la unidad experimental, 40 aves.</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75552" name="Picture 448" descr="http://media-s3.viva-images.com/vivastreet_co/clad/a5/e/56413754/large/2.jpg?dt=008978499ee2ac8aa9b69cf40e9e320e"/>
          <p:cNvPicPr>
            <a:picLocks noChangeAspect="1" noChangeArrowheads="1"/>
          </p:cNvPicPr>
          <p:nvPr/>
        </p:nvPicPr>
        <p:blipFill>
          <a:blip r:embed="rId2" cstate="print"/>
          <a:srcRect/>
          <a:stretch>
            <a:fillRect/>
          </a:stretch>
        </p:blipFill>
        <p:spPr bwMode="auto">
          <a:xfrm>
            <a:off x="107504" y="4797152"/>
            <a:ext cx="2647059" cy="1800000"/>
          </a:xfrm>
          <a:prstGeom prst="rect">
            <a:avLst/>
          </a:prstGeom>
          <a:noFill/>
        </p:spPr>
      </p:pic>
      <p:pic>
        <p:nvPicPr>
          <p:cNvPr id="175554" name="Picture 450" descr="http://www.agrolanzarote.com/sites/default/files/styles/medium/public/nivaria/u650/anuncios/pollos_de_engorde.jpg"/>
          <p:cNvPicPr>
            <a:picLocks noChangeAspect="1" noChangeArrowheads="1"/>
          </p:cNvPicPr>
          <p:nvPr/>
        </p:nvPicPr>
        <p:blipFill>
          <a:blip r:embed="rId3" cstate="print"/>
          <a:srcRect/>
          <a:stretch>
            <a:fillRect/>
          </a:stretch>
        </p:blipFill>
        <p:spPr bwMode="auto">
          <a:xfrm>
            <a:off x="6908417" y="4797152"/>
            <a:ext cx="2128079" cy="1800000"/>
          </a:xfrm>
          <a:prstGeom prst="rect">
            <a:avLst/>
          </a:prstGeom>
          <a:noFill/>
        </p:spPr>
      </p:pic>
      <p:pic>
        <p:nvPicPr>
          <p:cNvPr id="175556" name="Picture 452" descr="http://2.bp.blogspot.com/_yQmthzYi1o0/TKXjoXEZwRI/AAAAAAAAAE0/vLN2wbabqrk/s1600/5.jpg"/>
          <p:cNvPicPr>
            <a:picLocks noChangeAspect="1" noChangeArrowheads="1"/>
          </p:cNvPicPr>
          <p:nvPr/>
        </p:nvPicPr>
        <p:blipFill>
          <a:blip r:embed="rId4" cstate="print"/>
          <a:srcRect/>
          <a:stretch>
            <a:fillRect/>
          </a:stretch>
        </p:blipFill>
        <p:spPr bwMode="auto">
          <a:xfrm>
            <a:off x="4548264" y="4797152"/>
            <a:ext cx="2400000" cy="1800000"/>
          </a:xfrm>
          <a:prstGeom prst="rect">
            <a:avLst/>
          </a:prstGeom>
          <a:noFill/>
        </p:spPr>
      </p:pic>
      <p:pic>
        <p:nvPicPr>
          <p:cNvPr id="175558" name="Picture 454" descr="http://exoticfarm.net/wp-content/uploads/2010/04/Untitled.jpg"/>
          <p:cNvPicPr>
            <a:picLocks noChangeAspect="1" noChangeArrowheads="1"/>
          </p:cNvPicPr>
          <p:nvPr/>
        </p:nvPicPr>
        <p:blipFill>
          <a:blip r:embed="rId5" cstate="print"/>
          <a:srcRect/>
          <a:stretch>
            <a:fillRect/>
          </a:stretch>
        </p:blipFill>
        <p:spPr bwMode="auto">
          <a:xfrm>
            <a:off x="2267743" y="4797152"/>
            <a:ext cx="2376265" cy="1800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5288" y="692274"/>
            <a:ext cx="5112816" cy="338554"/>
          </a:xfrm>
          <a:prstGeom prst="rect">
            <a:avLst/>
          </a:prstGeom>
          <a:noFill/>
          <a:ln w="9525">
            <a:noFill/>
            <a:miter lim="800000"/>
            <a:headEnd/>
            <a:tailEnd/>
          </a:ln>
          <a:effectLst/>
        </p:spPr>
        <p:txBody>
          <a:bodyPr wrap="square">
            <a:spAutoFit/>
          </a:bodyPr>
          <a:lstStyle/>
          <a:p>
            <a:pPr algn="just"/>
            <a:r>
              <a:rPr lang="es-ES" sz="1600" b="1" dirty="0" smtClean="0">
                <a:solidFill>
                  <a:srgbClr val="0000FF"/>
                </a:solidFill>
              </a:rPr>
              <a:t>MEDICIONES EXPERIMENTALES</a:t>
            </a:r>
            <a:endParaRPr lang="es-ES" sz="1600" b="1" dirty="0">
              <a:solidFill>
                <a:srgbClr val="0000FF"/>
              </a:solidFill>
            </a:endParaRPr>
          </a:p>
        </p:txBody>
      </p:sp>
      <p:cxnSp>
        <p:nvCxnSpPr>
          <p:cNvPr id="4" name="3 Conector recto"/>
          <p:cNvCxnSpPr/>
          <p:nvPr/>
        </p:nvCxnSpPr>
        <p:spPr bwMode="auto">
          <a:xfrm>
            <a:off x="467544" y="1052736"/>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sp>
        <p:nvSpPr>
          <p:cNvPr id="5" name="4 CuadroTexto"/>
          <p:cNvSpPr txBox="1"/>
          <p:nvPr/>
        </p:nvSpPr>
        <p:spPr>
          <a:xfrm>
            <a:off x="467544" y="1196752"/>
            <a:ext cx="4032448" cy="35548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spcBef>
                <a:spcPts val="0"/>
              </a:spcBef>
            </a:pPr>
            <a:r>
              <a:rPr lang="es-EC" sz="1500" b="1" dirty="0">
                <a:solidFill>
                  <a:schemeClr val="accent2"/>
                </a:solidFill>
                <a:latin typeface="Arial" pitchFamily="34" charset="0"/>
                <a:cs typeface="Arial" pitchFamily="34" charset="0"/>
              </a:rPr>
              <a:t>Desempeño productivo de las aves</a:t>
            </a:r>
          </a:p>
          <a:p>
            <a:pPr algn="just">
              <a:spcBef>
                <a:spcPts val="0"/>
              </a:spcBef>
            </a:pPr>
            <a:endParaRPr lang="es-ES" sz="1500" b="1" dirty="0" smtClean="0">
              <a:latin typeface="Arial" pitchFamily="34" charset="0"/>
              <a:cs typeface="Arial" pitchFamily="34" charset="0"/>
            </a:endParaRPr>
          </a:p>
          <a:p>
            <a:pPr algn="just">
              <a:spcBef>
                <a:spcPts val="0"/>
              </a:spcBef>
            </a:pPr>
            <a:r>
              <a:rPr lang="es-ES" sz="1500" b="1" dirty="0" smtClean="0">
                <a:latin typeface="Arial" pitchFamily="34" charset="0"/>
                <a:cs typeface="Arial" pitchFamily="34" charset="0"/>
              </a:rPr>
              <a:t>Se </a:t>
            </a:r>
            <a:r>
              <a:rPr lang="es-ES" sz="1500" b="1" dirty="0">
                <a:latin typeface="Arial" pitchFamily="34" charset="0"/>
                <a:cs typeface="Arial" pitchFamily="34" charset="0"/>
              </a:rPr>
              <a:t>consideraron los valores acumulados a los 7, 14, 21, 28, 35 y 42 días de edad, midiéndose:</a:t>
            </a:r>
            <a:endParaRPr lang="es-EC" sz="1500" b="1" dirty="0">
              <a:latin typeface="Arial" pitchFamily="34" charset="0"/>
              <a:cs typeface="Arial" pitchFamily="34" charset="0"/>
            </a:endParaRPr>
          </a:p>
          <a:p>
            <a:pPr algn="just">
              <a:spcBef>
                <a:spcPts val="0"/>
              </a:spcBef>
            </a:pPr>
            <a:r>
              <a:rPr lang="es-ES" sz="1500" b="1" dirty="0">
                <a:latin typeface="Arial" pitchFamily="34" charset="0"/>
                <a:cs typeface="Arial" pitchFamily="34" charset="0"/>
              </a:rPr>
              <a:t>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Peso de las aves, kg</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Ganancia de peso, kg</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Consumo de alimento, kg</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Conversión alimenticia</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Costo/kg </a:t>
            </a:r>
            <a:r>
              <a:rPr lang="es-ES" sz="1500" b="1" dirty="0" smtClean="0">
                <a:latin typeface="Arial" pitchFamily="34" charset="0"/>
                <a:cs typeface="Arial" pitchFamily="34" charset="0"/>
              </a:rPr>
              <a:t>ganancia </a:t>
            </a:r>
            <a:r>
              <a:rPr lang="es-ES" sz="1500" b="1" dirty="0">
                <a:latin typeface="Arial" pitchFamily="34" charset="0"/>
                <a:cs typeface="Arial" pitchFamily="34" charset="0"/>
              </a:rPr>
              <a:t>de peso, dólares</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Peso a la canal,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Rendimiento a la canal,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Mortalidad,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Índice de </a:t>
            </a:r>
            <a:r>
              <a:rPr lang="es-ES" sz="1500" b="1" dirty="0" smtClean="0">
                <a:latin typeface="Arial" pitchFamily="34" charset="0"/>
                <a:cs typeface="Arial" pitchFamily="34" charset="0"/>
              </a:rPr>
              <a:t>eficiencia</a:t>
            </a:r>
            <a:endParaRPr lang="es-EC" sz="1500" b="1" dirty="0">
              <a:latin typeface="Arial" pitchFamily="34" charset="0"/>
              <a:cs typeface="Arial" pitchFamily="34" charset="0"/>
            </a:endParaRPr>
          </a:p>
        </p:txBody>
      </p:sp>
      <p:sp>
        <p:nvSpPr>
          <p:cNvPr id="6" name="5 CuadroTexto"/>
          <p:cNvSpPr txBox="1"/>
          <p:nvPr/>
        </p:nvSpPr>
        <p:spPr>
          <a:xfrm>
            <a:off x="4860032" y="2786152"/>
            <a:ext cx="3672408"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spcBef>
                <a:spcPts val="0"/>
              </a:spcBef>
            </a:pPr>
            <a:r>
              <a:rPr lang="es-EC" sz="1500" b="1" dirty="0">
                <a:solidFill>
                  <a:schemeClr val="accent2"/>
                </a:solidFill>
                <a:latin typeface="Arial" pitchFamily="34" charset="0"/>
                <a:cs typeface="Arial" pitchFamily="34" charset="0"/>
              </a:rPr>
              <a:t>Respuesta metabólica</a:t>
            </a:r>
          </a:p>
          <a:p>
            <a:pPr lvl="0" algn="just">
              <a:spcBef>
                <a:spcPts val="0"/>
              </a:spcBef>
            </a:pPr>
            <a:endParaRPr lang="es-ES" sz="1500" b="1" dirty="0" smtClean="0">
              <a:latin typeface="Arial" pitchFamily="34" charset="0"/>
              <a:cs typeface="Arial" pitchFamily="34" charset="0"/>
            </a:endParaRPr>
          </a:p>
          <a:p>
            <a:pPr marL="177800" lvl="0" indent="-177800" algn="just">
              <a:spcBef>
                <a:spcPts val="0"/>
              </a:spcBef>
              <a:buFont typeface="Arial" pitchFamily="34" charset="0"/>
              <a:buChar char="•"/>
            </a:pPr>
            <a:r>
              <a:rPr lang="es-ES" sz="1500" b="1" dirty="0" smtClean="0">
                <a:latin typeface="Arial" pitchFamily="34" charset="0"/>
                <a:cs typeface="Arial" pitchFamily="34" charset="0"/>
              </a:rPr>
              <a:t>Fósforo </a:t>
            </a:r>
            <a:r>
              <a:rPr lang="es-ES" sz="1500" b="1" dirty="0">
                <a:latin typeface="Arial" pitchFamily="34" charset="0"/>
                <a:cs typeface="Arial" pitchFamily="34" charset="0"/>
              </a:rPr>
              <a:t>sanguíneo, mg/dl</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Fosfatasa Alcalina, U/L</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Fósforo en las heces,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Fósforo en los huesos (canilla),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Calcio en los huesos (canilla), %</a:t>
            </a:r>
            <a:endParaRPr lang="es-EC" sz="1500" b="1" dirty="0">
              <a:latin typeface="Arial" pitchFamily="34" charset="0"/>
              <a:cs typeface="Arial" pitchFamily="34" charset="0"/>
            </a:endParaRPr>
          </a:p>
          <a:p>
            <a:pPr marL="177800" lvl="0" indent="-177800" algn="just">
              <a:spcBef>
                <a:spcPts val="0"/>
              </a:spcBef>
              <a:buFont typeface="Arial" pitchFamily="34" charset="0"/>
              <a:buChar char="•"/>
            </a:pPr>
            <a:r>
              <a:rPr lang="es-ES" sz="1500" b="1" dirty="0">
                <a:latin typeface="Arial" pitchFamily="34" charset="0"/>
                <a:cs typeface="Arial" pitchFamily="34" charset="0"/>
              </a:rPr>
              <a:t>Relación </a:t>
            </a:r>
            <a:r>
              <a:rPr lang="es-ES" sz="1500" b="1" dirty="0" smtClean="0">
                <a:latin typeface="Arial" pitchFamily="34" charset="0"/>
                <a:cs typeface="Arial" pitchFamily="34" charset="0"/>
              </a:rPr>
              <a:t>calcio/fósforo</a:t>
            </a:r>
            <a:endParaRPr lang="es-EC" sz="1500" b="1" dirty="0">
              <a:latin typeface="Arial" pitchFamily="34" charset="0"/>
              <a:cs typeface="Arial" pitchFamily="34" charset="0"/>
            </a:endParaRPr>
          </a:p>
        </p:txBody>
      </p:sp>
      <p:sp>
        <p:nvSpPr>
          <p:cNvPr id="7" name="6 CuadroTexto"/>
          <p:cNvSpPr txBox="1"/>
          <p:nvPr/>
        </p:nvSpPr>
        <p:spPr>
          <a:xfrm>
            <a:off x="683568" y="4869160"/>
            <a:ext cx="756084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spcBef>
                <a:spcPts val="0"/>
              </a:spcBef>
            </a:pPr>
            <a:r>
              <a:rPr lang="es-EC" sz="1500" b="1" dirty="0">
                <a:solidFill>
                  <a:schemeClr val="accent2"/>
                </a:solidFill>
                <a:latin typeface="Arial" pitchFamily="34" charset="0"/>
                <a:cs typeface="Arial" pitchFamily="34" charset="0"/>
              </a:rPr>
              <a:t>Análisis económico</a:t>
            </a:r>
          </a:p>
          <a:p>
            <a:pPr algn="just">
              <a:spcBef>
                <a:spcPts val="0"/>
              </a:spcBef>
            </a:pPr>
            <a:endParaRPr lang="es-ES" sz="1500" b="1" dirty="0" smtClean="0">
              <a:latin typeface="Arial" pitchFamily="34" charset="0"/>
              <a:cs typeface="Arial" pitchFamily="34" charset="0"/>
            </a:endParaRPr>
          </a:p>
          <a:p>
            <a:pPr algn="just">
              <a:spcBef>
                <a:spcPts val="0"/>
              </a:spcBef>
            </a:pPr>
            <a:r>
              <a:rPr lang="es-ES" sz="1500" b="1" dirty="0" smtClean="0">
                <a:latin typeface="Arial" pitchFamily="34" charset="0"/>
                <a:cs typeface="Arial" pitchFamily="34" charset="0"/>
              </a:rPr>
              <a:t>Se </a:t>
            </a:r>
            <a:r>
              <a:rPr lang="es-ES" sz="1500" b="1" dirty="0">
                <a:latin typeface="Arial" pitchFamily="34" charset="0"/>
                <a:cs typeface="Arial" pitchFamily="34" charset="0"/>
              </a:rPr>
              <a:t>determinó los costos de producción y su rentabilidad a través del indicador beneficio/costo</a:t>
            </a:r>
            <a:r>
              <a:rPr lang="es-ES" sz="1500" b="1" dirty="0" smtClean="0">
                <a:latin typeface="Arial" pitchFamily="34" charset="0"/>
                <a:cs typeface="Arial" pitchFamily="34" charset="0"/>
              </a:rPr>
              <a:t>.</a:t>
            </a:r>
            <a:endParaRPr lang="es-EC" sz="1500" b="1" dirty="0">
              <a:latin typeface="Arial" pitchFamily="34" charset="0"/>
              <a:cs typeface="Arial" pitchFamily="34" charset="0"/>
            </a:endParaRPr>
          </a:p>
        </p:txBody>
      </p:sp>
      <p:pic>
        <p:nvPicPr>
          <p:cNvPr id="177159" name="Picture 7" descr="http://www.roxell.com/content/images/Products/PROD_KiXoo09.jpg"/>
          <p:cNvPicPr>
            <a:picLocks noChangeAspect="1" noChangeArrowheads="1"/>
          </p:cNvPicPr>
          <p:nvPr/>
        </p:nvPicPr>
        <p:blipFill>
          <a:blip r:embed="rId2" cstate="print"/>
          <a:srcRect/>
          <a:stretch>
            <a:fillRect/>
          </a:stretch>
        </p:blipFill>
        <p:spPr bwMode="auto">
          <a:xfrm>
            <a:off x="5004048" y="620688"/>
            <a:ext cx="3456384" cy="2134507"/>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395288" y="404813"/>
            <a:ext cx="5759450" cy="366712"/>
          </a:xfrm>
          <a:prstGeom prst="rect">
            <a:avLst/>
          </a:prstGeom>
          <a:noFill/>
          <a:ln w="9525">
            <a:noFill/>
            <a:miter lim="800000"/>
            <a:headEnd/>
            <a:tailEnd/>
          </a:ln>
          <a:effectLst/>
        </p:spPr>
        <p:txBody>
          <a:bodyPr>
            <a:spAutoFit/>
          </a:bodyPr>
          <a:lstStyle/>
          <a:p>
            <a:pPr algn="l"/>
            <a:r>
              <a:rPr lang="es-ES" b="1">
                <a:solidFill>
                  <a:srgbClr val="0000FF"/>
                </a:solidFill>
              </a:rPr>
              <a:t>ANÁLISIS ESTADÍSTICO</a:t>
            </a:r>
          </a:p>
        </p:txBody>
      </p:sp>
      <p:sp>
        <p:nvSpPr>
          <p:cNvPr id="70662" name="Text Box 6"/>
          <p:cNvSpPr txBox="1">
            <a:spLocks noChangeArrowheads="1"/>
          </p:cNvSpPr>
          <p:nvPr/>
        </p:nvSpPr>
        <p:spPr bwMode="auto">
          <a:xfrm>
            <a:off x="611188" y="908050"/>
            <a:ext cx="8137525" cy="1708160"/>
          </a:xfrm>
          <a:prstGeom prst="rect">
            <a:avLst/>
          </a:prstGeom>
          <a:noFill/>
          <a:ln w="9525">
            <a:noFill/>
            <a:miter lim="800000"/>
            <a:headEnd/>
            <a:tailEnd/>
          </a:ln>
          <a:effectLst/>
        </p:spPr>
        <p:txBody>
          <a:bodyPr>
            <a:spAutoFit/>
          </a:bodyPr>
          <a:lstStyle/>
          <a:p>
            <a:pPr algn="just">
              <a:spcBef>
                <a:spcPct val="0"/>
              </a:spcBef>
            </a:pPr>
            <a:r>
              <a:rPr lang="es-ES" sz="1500" b="1" dirty="0"/>
              <a:t>Los resultados experimentales fueron procesados en el software estadístico SPSS </a:t>
            </a:r>
            <a:r>
              <a:rPr lang="es-ES" sz="1500" b="1" dirty="0" smtClean="0"/>
              <a:t>V.18, </a:t>
            </a:r>
            <a:r>
              <a:rPr lang="es-ES" sz="1500" b="1" dirty="0"/>
              <a:t>realizándose los siguientes análisis estadísticos:</a:t>
            </a:r>
          </a:p>
          <a:p>
            <a:pPr marL="177800" indent="-177800" algn="just">
              <a:spcBef>
                <a:spcPct val="0"/>
              </a:spcBef>
            </a:pPr>
            <a:endParaRPr lang="es-ES" sz="1500" b="1" dirty="0"/>
          </a:p>
          <a:p>
            <a:pPr marL="177800" indent="-177800" algn="just">
              <a:buFont typeface="Arial" pitchFamily="34" charset="0"/>
              <a:buChar char="•"/>
            </a:pPr>
            <a:r>
              <a:rPr lang="es-ES" sz="1500" b="1" dirty="0"/>
              <a:t>Análisis de varianza para las diferencias (ADEVA).</a:t>
            </a:r>
            <a:endParaRPr lang="es-EC" sz="1500" b="1" dirty="0"/>
          </a:p>
          <a:p>
            <a:pPr marL="177800" indent="-177800" algn="just">
              <a:buFont typeface="Arial" pitchFamily="34" charset="0"/>
              <a:buChar char="•"/>
            </a:pPr>
            <a:r>
              <a:rPr lang="es-ES" sz="1500" b="1" dirty="0"/>
              <a:t>Separación de medias por medio de la prueba de Duncan a los niveles de significancia de P</a:t>
            </a:r>
            <a:r>
              <a:rPr lang="es-ES" sz="1500" b="1" u="sng" dirty="0"/>
              <a:t>&lt;</a:t>
            </a:r>
            <a:r>
              <a:rPr lang="es-ES" sz="1500" b="1" dirty="0"/>
              <a:t> 0,05 y P</a:t>
            </a:r>
            <a:r>
              <a:rPr lang="es-ES" sz="1500" b="1" u="sng" dirty="0"/>
              <a:t>&lt;</a:t>
            </a:r>
            <a:r>
              <a:rPr lang="es-ES" sz="1500" b="1" dirty="0"/>
              <a:t> 0,01</a:t>
            </a:r>
            <a:r>
              <a:rPr lang="es-ES" sz="1500" b="1" dirty="0" smtClean="0"/>
              <a:t>.</a:t>
            </a:r>
          </a:p>
        </p:txBody>
      </p:sp>
      <p:graphicFrame>
        <p:nvGraphicFramePr>
          <p:cNvPr id="31" name="30 Tabla"/>
          <p:cNvGraphicFramePr>
            <a:graphicFrameLocks noGrp="1"/>
          </p:cNvGraphicFramePr>
          <p:nvPr/>
        </p:nvGraphicFramePr>
        <p:xfrm>
          <a:off x="539552" y="2564904"/>
          <a:ext cx="8136904" cy="1280160"/>
        </p:xfrm>
        <a:graphic>
          <a:graphicData uri="http://schemas.openxmlformats.org/drawingml/2006/table">
            <a:tbl>
              <a:tblPr/>
              <a:tblGrid>
                <a:gridCol w="4661110"/>
                <a:gridCol w="3475794"/>
              </a:tblGrid>
              <a:tr h="0">
                <a:tc gridSpan="2">
                  <a:txBody>
                    <a:bodyPr/>
                    <a:lstStyle/>
                    <a:p>
                      <a:pPr indent="0" algn="ctr">
                        <a:lnSpc>
                          <a:spcPct val="100000"/>
                        </a:lnSpc>
                        <a:spcAft>
                          <a:spcPts val="0"/>
                        </a:spcAft>
                      </a:pPr>
                      <a:r>
                        <a:rPr lang="es-ES" sz="1400" b="1" dirty="0">
                          <a:solidFill>
                            <a:schemeClr val="accent2"/>
                          </a:solidFill>
                          <a:latin typeface="Arial"/>
                          <a:ea typeface="Calibri"/>
                          <a:cs typeface="Times New Roman"/>
                        </a:rPr>
                        <a:t>ESQUEMA DE ANÁLISIS DE VARIANZA PARA EL TIPO DE FITASA Y NÚMERO DE </a:t>
                      </a:r>
                      <a:r>
                        <a:rPr lang="es-ES" sz="1400" b="1" dirty="0" smtClean="0">
                          <a:solidFill>
                            <a:schemeClr val="accent2"/>
                          </a:solidFill>
                          <a:latin typeface="Arial"/>
                          <a:ea typeface="Calibri"/>
                          <a:cs typeface="Times New Roman"/>
                        </a:rPr>
                        <a:t>ENSAYOS</a:t>
                      </a:r>
                      <a:endParaRPr lang="es-EC" sz="1400" b="1" dirty="0">
                        <a:solidFill>
                          <a:schemeClr val="accent2"/>
                        </a:solidFill>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indent="0" algn="just">
                        <a:lnSpc>
                          <a:spcPct val="100000"/>
                        </a:lnSpc>
                        <a:spcAft>
                          <a:spcPts val="0"/>
                        </a:spcAft>
                      </a:pPr>
                      <a:r>
                        <a:rPr lang="es-ES" sz="1400" b="1">
                          <a:latin typeface="Arial"/>
                          <a:ea typeface="Calibri"/>
                          <a:cs typeface="Times New Roman"/>
                        </a:rPr>
                        <a:t>Fuente de variación</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Grados de libertad</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dirty="0">
                          <a:latin typeface="Arial"/>
                          <a:ea typeface="Calibri"/>
                          <a:cs typeface="Times New Roman"/>
                        </a:rPr>
                        <a:t>Total </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23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05">
                <a:tc>
                  <a:txBody>
                    <a:bodyPr/>
                    <a:lstStyle/>
                    <a:p>
                      <a:pPr indent="0" algn="just">
                        <a:lnSpc>
                          <a:spcPct val="100000"/>
                        </a:lnSpc>
                        <a:spcAft>
                          <a:spcPts val="0"/>
                        </a:spcAft>
                      </a:pPr>
                      <a:r>
                        <a:rPr lang="es-ES" sz="1400" b="1" dirty="0">
                          <a:latin typeface="Arial"/>
                          <a:ea typeface="Calibri"/>
                          <a:cs typeface="Arial"/>
                        </a:rPr>
                        <a:t>Tipo de fitasa</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05">
                <a:tc>
                  <a:txBody>
                    <a:bodyPr/>
                    <a:lstStyle/>
                    <a:p>
                      <a:pPr indent="0" algn="just">
                        <a:lnSpc>
                          <a:spcPct val="100000"/>
                        </a:lnSpc>
                        <a:spcAft>
                          <a:spcPts val="0"/>
                        </a:spcAft>
                      </a:pPr>
                      <a:r>
                        <a:rPr lang="es-ES" sz="1400" b="1">
                          <a:latin typeface="Arial"/>
                          <a:ea typeface="Calibri"/>
                          <a:cs typeface="Arial"/>
                        </a:rPr>
                        <a:t>Nº de ensayo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Arial"/>
                        </a:rPr>
                        <a:t>Error</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dirty="0">
                          <a:latin typeface="Arial"/>
                          <a:ea typeface="Calibri"/>
                          <a:cs typeface="Times New Roman"/>
                        </a:rPr>
                        <a:t>21</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2" name="31 Tabla"/>
          <p:cNvGraphicFramePr>
            <a:graphicFrameLocks noGrp="1"/>
          </p:cNvGraphicFramePr>
          <p:nvPr/>
        </p:nvGraphicFramePr>
        <p:xfrm>
          <a:off x="539552" y="4295760"/>
          <a:ext cx="8136904" cy="1493520"/>
        </p:xfrm>
        <a:graphic>
          <a:graphicData uri="http://schemas.openxmlformats.org/drawingml/2006/table">
            <a:tbl>
              <a:tblPr/>
              <a:tblGrid>
                <a:gridCol w="4661110"/>
                <a:gridCol w="3475794"/>
              </a:tblGrid>
              <a:tr h="0">
                <a:tc gridSpan="2">
                  <a:txBody>
                    <a:bodyPr/>
                    <a:lstStyle/>
                    <a:p>
                      <a:pPr indent="0" algn="ctr">
                        <a:lnSpc>
                          <a:spcPct val="100000"/>
                        </a:lnSpc>
                        <a:spcAft>
                          <a:spcPts val="0"/>
                        </a:spcAft>
                      </a:pPr>
                      <a:r>
                        <a:rPr lang="es-ES" sz="1400" b="1" dirty="0">
                          <a:solidFill>
                            <a:schemeClr val="accent2"/>
                          </a:solidFill>
                          <a:latin typeface="Arial"/>
                          <a:ea typeface="Calibri"/>
                          <a:cs typeface="Times New Roman"/>
                        </a:rPr>
                        <a:t>ESQUEMA DEL ANÁLISIS DE VARIANZA PARA EL TIPO DE FITASA EN VARIAS DOSIS Y NÚMERO DE </a:t>
                      </a:r>
                      <a:r>
                        <a:rPr lang="es-ES" sz="1400" b="1" dirty="0" smtClean="0">
                          <a:solidFill>
                            <a:schemeClr val="accent2"/>
                          </a:solidFill>
                          <a:latin typeface="Arial"/>
                          <a:ea typeface="Calibri"/>
                          <a:cs typeface="Times New Roman"/>
                        </a:rPr>
                        <a:t>ENSAYOS</a:t>
                      </a:r>
                      <a:endParaRPr lang="es-EC" sz="1400" b="1" dirty="0">
                        <a:solidFill>
                          <a:schemeClr val="accent2"/>
                        </a:solidFill>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indent="0" algn="just">
                        <a:lnSpc>
                          <a:spcPct val="100000"/>
                        </a:lnSpc>
                        <a:spcAft>
                          <a:spcPts val="0"/>
                        </a:spcAft>
                      </a:pPr>
                      <a:r>
                        <a:rPr lang="es-ES" sz="1400" b="1">
                          <a:latin typeface="Arial"/>
                          <a:ea typeface="Calibri"/>
                          <a:cs typeface="Times New Roman"/>
                        </a:rPr>
                        <a:t>Fuente de variación</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Grados de libertad</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Times New Roman"/>
                        </a:rPr>
                        <a:t>Total </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23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05">
                <a:tc>
                  <a:txBody>
                    <a:bodyPr/>
                    <a:lstStyle/>
                    <a:p>
                      <a:pPr indent="0" algn="just">
                        <a:lnSpc>
                          <a:spcPct val="100000"/>
                        </a:lnSpc>
                        <a:spcAft>
                          <a:spcPts val="0"/>
                        </a:spcAft>
                      </a:pPr>
                      <a:r>
                        <a:rPr lang="es-ES" sz="1400" b="1">
                          <a:latin typeface="Arial"/>
                          <a:ea typeface="Calibri"/>
                          <a:cs typeface="Arial"/>
                        </a:rPr>
                        <a:t>Tratamientos (tipo de fitasa y dosis)</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3</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05">
                <a:tc>
                  <a:txBody>
                    <a:bodyPr/>
                    <a:lstStyle/>
                    <a:p>
                      <a:pPr indent="0" algn="just">
                        <a:lnSpc>
                          <a:spcPct val="100000"/>
                        </a:lnSpc>
                        <a:spcAft>
                          <a:spcPts val="0"/>
                        </a:spcAft>
                      </a:pPr>
                      <a:r>
                        <a:rPr lang="es-ES" sz="1400" b="1">
                          <a:latin typeface="Arial"/>
                          <a:ea typeface="Calibri"/>
                          <a:cs typeface="Arial"/>
                        </a:rPr>
                        <a:t>Nº de ensayo</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a:latin typeface="Arial"/>
                          <a:ea typeface="Calibri"/>
                          <a:cs typeface="Times New Roman"/>
                        </a:rPr>
                        <a:t>1</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0" algn="just">
                        <a:lnSpc>
                          <a:spcPct val="100000"/>
                        </a:lnSpc>
                        <a:spcAft>
                          <a:spcPts val="0"/>
                        </a:spcAft>
                      </a:pPr>
                      <a:r>
                        <a:rPr lang="es-ES" sz="1400" b="1">
                          <a:latin typeface="Arial"/>
                          <a:ea typeface="Calibri"/>
                          <a:cs typeface="Arial"/>
                        </a:rPr>
                        <a:t>Error</a:t>
                      </a:r>
                      <a:endParaRPr lang="es-EC" sz="1400" b="1">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400" b="1" dirty="0">
                          <a:latin typeface="Arial"/>
                          <a:ea typeface="Calibri"/>
                          <a:cs typeface="Times New Roman"/>
                        </a:rPr>
                        <a:t>19</a:t>
                      </a:r>
                      <a:endParaRPr lang="es-EC" sz="1400" b="1"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7" name="6 Conector recto"/>
          <p:cNvCxnSpPr/>
          <p:nvPr/>
        </p:nvCxnSpPr>
        <p:spPr bwMode="auto">
          <a:xfrm>
            <a:off x="467544" y="764704"/>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1297</TotalTime>
  <Words>5507</Words>
  <Application>Microsoft Office PowerPoint</Application>
  <PresentationFormat>Presentación en pantalla (4:3)</PresentationFormat>
  <Paragraphs>1932</Paragraphs>
  <Slides>48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Diseño predeterminado</vt:lpstr>
      <vt:lpstr>CorelDRAW</vt:lpstr>
      <vt:lpstr>Presentación de PowerPoint</vt:lpstr>
      <vt:lpstr>INTRODUCCIÓN</vt:lpstr>
      <vt:lpstr> Las Fitasas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Mario Ortíz</cp:lastModifiedBy>
  <cp:revision>75</cp:revision>
  <dcterms:created xsi:type="dcterms:W3CDTF">2008-02-13T16:07:44Z</dcterms:created>
  <dcterms:modified xsi:type="dcterms:W3CDTF">2013-01-04T14:57:19Z</dcterms:modified>
</cp:coreProperties>
</file>