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2" r:id="rId2"/>
    <p:sldId id="367" r:id="rId3"/>
    <p:sldId id="337" r:id="rId4"/>
    <p:sldId id="361" r:id="rId5"/>
    <p:sldId id="362" r:id="rId6"/>
    <p:sldId id="363" r:id="rId7"/>
    <p:sldId id="364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02" r:id="rId16"/>
    <p:sldId id="309" r:id="rId17"/>
    <p:sldId id="310" r:id="rId18"/>
    <p:sldId id="312" r:id="rId19"/>
    <p:sldId id="316" r:id="rId20"/>
    <p:sldId id="317" r:id="rId21"/>
    <p:sldId id="318" r:id="rId22"/>
    <p:sldId id="319" r:id="rId23"/>
    <p:sldId id="321" r:id="rId24"/>
    <p:sldId id="320" r:id="rId25"/>
    <p:sldId id="322" r:id="rId26"/>
    <p:sldId id="330" r:id="rId27"/>
    <p:sldId id="323" r:id="rId28"/>
    <p:sldId id="324" r:id="rId29"/>
    <p:sldId id="368" r:id="rId30"/>
    <p:sldId id="325" r:id="rId31"/>
    <p:sldId id="350" r:id="rId32"/>
    <p:sldId id="326" r:id="rId33"/>
    <p:sldId id="351" r:id="rId34"/>
    <p:sldId id="327" r:id="rId35"/>
    <p:sldId id="328" r:id="rId36"/>
    <p:sldId id="329" r:id="rId37"/>
    <p:sldId id="331" r:id="rId38"/>
    <p:sldId id="333" r:id="rId39"/>
    <p:sldId id="334" r:id="rId40"/>
    <p:sldId id="335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5" r:id="rId49"/>
    <p:sldId id="366" r:id="rId50"/>
    <p:sldId id="332" r:id="rId5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0066"/>
    <a:srgbClr val="A8DEF6"/>
    <a:srgbClr val="660066"/>
    <a:srgbClr val="0000FF"/>
    <a:srgbClr val="9966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07" autoAdjust="0"/>
    <p:restoredTop sz="94660"/>
  </p:normalViewPr>
  <p:slideViewPr>
    <p:cSldViewPr>
      <p:cViewPr>
        <p:scale>
          <a:sx n="90" d="100"/>
          <a:sy n="90" d="100"/>
        </p:scale>
        <p:origin x="-4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8631A-24C8-4087-940D-A1F0C04EC52C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578C1303-5B27-4D20-87A3-7FB5B8C8B6CF}">
      <dgm:prSet phldrT="[Texto]" custT="1"/>
      <dgm:spPr/>
      <dgm:t>
        <a:bodyPr/>
        <a:lstStyle/>
        <a:p>
          <a:r>
            <a:rPr lang="es-ES_tradnl" sz="1200" b="1" dirty="0" smtClean="0"/>
            <a:t>PODER ACTUAR</a:t>
          </a:r>
        </a:p>
        <a:p>
          <a:r>
            <a:rPr lang="es-MX" sz="1200" dirty="0" smtClean="0"/>
            <a:t>Conocimientos teóricos .</a:t>
          </a:r>
        </a:p>
        <a:p>
          <a:r>
            <a:rPr lang="es-MX" sz="1200" dirty="0" smtClean="0"/>
            <a:t>Conocimientos del negocios.</a:t>
          </a:r>
        </a:p>
        <a:p>
          <a:r>
            <a:rPr lang="es-MX" sz="1200" dirty="0" smtClean="0"/>
            <a:t>Habilidades operativas</a:t>
          </a:r>
        </a:p>
        <a:p>
          <a:r>
            <a:rPr lang="es-MX" sz="1200" dirty="0" smtClean="0"/>
            <a:t>Habilidades relacionales</a:t>
          </a:r>
        </a:p>
        <a:p>
          <a:r>
            <a:rPr lang="es-MX" sz="1200" dirty="0" smtClean="0"/>
            <a:t>Habilidades cognitivas</a:t>
          </a:r>
        </a:p>
      </dgm:t>
    </dgm:pt>
    <dgm:pt modelId="{0E901452-5286-4BD9-A8E8-2EBCD034F5B7}" type="parTrans" cxnId="{ECF4E84C-B1CB-4ECA-A148-77BBC0602FDB}">
      <dgm:prSet/>
      <dgm:spPr/>
      <dgm:t>
        <a:bodyPr/>
        <a:lstStyle/>
        <a:p>
          <a:endParaRPr lang="es-MX"/>
        </a:p>
      </dgm:t>
    </dgm:pt>
    <dgm:pt modelId="{B21C573F-5AA7-4271-A53B-EAE379343399}" type="sibTrans" cxnId="{ECF4E84C-B1CB-4ECA-A148-77BBC0602FDB}">
      <dgm:prSet/>
      <dgm:spPr/>
      <dgm:t>
        <a:bodyPr/>
        <a:lstStyle/>
        <a:p>
          <a:endParaRPr lang="es-MX"/>
        </a:p>
      </dgm:t>
    </dgm:pt>
    <dgm:pt modelId="{A7D9B402-FC95-41B6-80F8-96A0F4B86A8E}">
      <dgm:prSet phldrT="[Texto]" custT="1"/>
      <dgm:spPr/>
      <dgm:t>
        <a:bodyPr/>
        <a:lstStyle/>
        <a:p>
          <a:r>
            <a:rPr lang="es-MX" sz="1200" b="1" dirty="0" smtClean="0"/>
            <a:t>QUERER ACTUAR </a:t>
          </a:r>
        </a:p>
        <a:p>
          <a:r>
            <a:rPr lang="es-MX" sz="1200" dirty="0" smtClean="0"/>
            <a:t>Tener sentido imagen de si reconocimiento y confianza.</a:t>
          </a:r>
          <a:endParaRPr lang="es-MX" sz="1200" dirty="0"/>
        </a:p>
      </dgm:t>
    </dgm:pt>
    <dgm:pt modelId="{CDC0B348-3794-412F-9579-BAE324A08F64}" type="parTrans" cxnId="{15F81F59-F851-44DF-A8F4-6D5021AE7E34}">
      <dgm:prSet/>
      <dgm:spPr/>
      <dgm:t>
        <a:bodyPr/>
        <a:lstStyle/>
        <a:p>
          <a:endParaRPr lang="es-MX"/>
        </a:p>
      </dgm:t>
    </dgm:pt>
    <dgm:pt modelId="{C9F86158-2E95-44F1-8439-843195A2D782}" type="sibTrans" cxnId="{15F81F59-F851-44DF-A8F4-6D5021AE7E34}">
      <dgm:prSet/>
      <dgm:spPr/>
      <dgm:t>
        <a:bodyPr/>
        <a:lstStyle/>
        <a:p>
          <a:endParaRPr lang="es-MX"/>
        </a:p>
      </dgm:t>
    </dgm:pt>
    <dgm:pt modelId="{5F3C2338-B01B-4779-995C-42D11F360B23}">
      <dgm:prSet phldrT="[Texto]" custT="1"/>
      <dgm:spPr/>
      <dgm:t>
        <a:bodyPr/>
        <a:lstStyle/>
        <a:p>
          <a:pPr algn="ctr"/>
          <a:r>
            <a:rPr lang="es-MX" sz="1200" b="1" dirty="0" smtClean="0"/>
            <a:t>SABER</a:t>
          </a:r>
          <a:r>
            <a:rPr lang="es-MX" sz="1200" b="1" baseline="0" dirty="0" smtClean="0"/>
            <a:t> ACTUAR</a:t>
          </a:r>
        </a:p>
        <a:p>
          <a:pPr algn="ctr"/>
          <a:r>
            <a:rPr lang="es-MX" sz="1200" dirty="0" smtClean="0"/>
            <a:t>Entrenamiento formal situaciones variadas de aprendizaje  conocimiento de sus recursos </a:t>
          </a:r>
          <a:endParaRPr lang="es-MX" sz="1200" dirty="0"/>
        </a:p>
      </dgm:t>
    </dgm:pt>
    <dgm:pt modelId="{51CEB18D-9C79-4FC3-8EAC-D4D2FB07BE75}">
      <dgm:prSet phldrT="[Texto]" custT="1"/>
      <dgm:spPr/>
      <dgm:t>
        <a:bodyPr/>
        <a:lstStyle/>
        <a:p>
          <a:r>
            <a:rPr lang="es-MX" sz="1600" b="1" dirty="0" smtClean="0"/>
            <a:t>COMPETENCIA</a:t>
          </a:r>
          <a:endParaRPr lang="es-MX" sz="1600" b="1" dirty="0"/>
        </a:p>
      </dgm:t>
    </dgm:pt>
    <dgm:pt modelId="{73990916-0BCE-4150-A139-DEBC990D98D4}" type="sibTrans" cxnId="{4148EC13-52B4-461C-8DFB-8328D40D4749}">
      <dgm:prSet/>
      <dgm:spPr/>
      <dgm:t>
        <a:bodyPr/>
        <a:lstStyle/>
        <a:p>
          <a:endParaRPr lang="es-MX"/>
        </a:p>
      </dgm:t>
    </dgm:pt>
    <dgm:pt modelId="{680C93E9-D900-464F-BA2A-6CB9E7FAF919}" type="parTrans" cxnId="{4148EC13-52B4-461C-8DFB-8328D40D4749}">
      <dgm:prSet/>
      <dgm:spPr/>
      <dgm:t>
        <a:bodyPr/>
        <a:lstStyle/>
        <a:p>
          <a:endParaRPr lang="es-MX"/>
        </a:p>
      </dgm:t>
    </dgm:pt>
    <dgm:pt modelId="{2E62A45B-D82B-4CA9-930C-3112D96D440D}" type="sibTrans" cxnId="{7A13614C-BE34-4C51-BD82-96DBB3ED7E69}">
      <dgm:prSet/>
      <dgm:spPr/>
      <dgm:t>
        <a:bodyPr/>
        <a:lstStyle/>
        <a:p>
          <a:endParaRPr lang="es-MX"/>
        </a:p>
      </dgm:t>
    </dgm:pt>
    <dgm:pt modelId="{0FAAC27A-FDCF-44FE-8271-F817E5BBF1A4}" type="parTrans" cxnId="{7A13614C-BE34-4C51-BD82-96DBB3ED7E69}">
      <dgm:prSet/>
      <dgm:spPr/>
      <dgm:t>
        <a:bodyPr/>
        <a:lstStyle/>
        <a:p>
          <a:endParaRPr lang="es-MX"/>
        </a:p>
      </dgm:t>
    </dgm:pt>
    <dgm:pt modelId="{DAB4B7DF-AAA2-4A65-83BF-83B5CC8259C2}" type="pres">
      <dgm:prSet presAssocID="{4348631A-24C8-4087-940D-A1F0C04EC5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A21CE6A-2423-45ED-B6B4-70AC2FD009D6}" type="pres">
      <dgm:prSet presAssocID="{51CEB18D-9C79-4FC3-8EAC-D4D2FB07BE75}" presName="singleCycle" presStyleCnt="0"/>
      <dgm:spPr/>
    </dgm:pt>
    <dgm:pt modelId="{CAC354D8-F441-420A-8EA1-9BD9F3DA4EC4}" type="pres">
      <dgm:prSet presAssocID="{51CEB18D-9C79-4FC3-8EAC-D4D2FB07BE75}" presName="singleCenter" presStyleLbl="node1" presStyleIdx="0" presStyleCnt="4" custScaleX="153561" custLinFactNeighborX="0" custLinFactNeighborY="-5839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5EE7F17C-3C75-4E92-B8BC-D5F8BFEB4944}" type="pres">
      <dgm:prSet presAssocID="{0FAAC27A-FDCF-44FE-8271-F817E5BBF1A4}" presName="Name56" presStyleLbl="parChTrans1D2" presStyleIdx="0" presStyleCnt="3"/>
      <dgm:spPr/>
      <dgm:t>
        <a:bodyPr/>
        <a:lstStyle/>
        <a:p>
          <a:endParaRPr lang="es-MX"/>
        </a:p>
      </dgm:t>
    </dgm:pt>
    <dgm:pt modelId="{ADC1A901-8968-44B1-875E-01B0AEE495DF}" type="pres">
      <dgm:prSet presAssocID="{5F3C2338-B01B-4779-995C-42D11F360B23}" presName="text0" presStyleLbl="node1" presStyleIdx="1" presStyleCnt="4" custScaleX="195376" custScaleY="153528" custRadScaleRad="95526" custRadScaleInc="-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0D1F44-0820-479E-BA83-21E2AAC18012}" type="pres">
      <dgm:prSet presAssocID="{0E901452-5286-4BD9-A8E8-2EBCD034F5B7}" presName="Name56" presStyleLbl="parChTrans1D2" presStyleIdx="1" presStyleCnt="3"/>
      <dgm:spPr/>
      <dgm:t>
        <a:bodyPr/>
        <a:lstStyle/>
        <a:p>
          <a:endParaRPr lang="es-MX"/>
        </a:p>
      </dgm:t>
    </dgm:pt>
    <dgm:pt modelId="{2FC96310-3DDD-41EC-A0E5-3EF7DAE0C0E1}" type="pres">
      <dgm:prSet presAssocID="{578C1303-5B27-4D20-87A3-7FB5B8C8B6CF}" presName="text0" presStyleLbl="node1" presStyleIdx="2" presStyleCnt="4" custScaleX="221359" custScaleY="163255" custRadScaleRad="146383" custRadScaleInc="-180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00107A-10EE-47D3-AAB2-A5D0C2262547}" type="pres">
      <dgm:prSet presAssocID="{CDC0B348-3794-412F-9579-BAE324A08F64}" presName="Name56" presStyleLbl="parChTrans1D2" presStyleIdx="2" presStyleCnt="3"/>
      <dgm:spPr/>
      <dgm:t>
        <a:bodyPr/>
        <a:lstStyle/>
        <a:p>
          <a:endParaRPr lang="es-MX"/>
        </a:p>
      </dgm:t>
    </dgm:pt>
    <dgm:pt modelId="{60494BC4-7EE7-4E34-AC12-18B617E80871}" type="pres">
      <dgm:prSet presAssocID="{A7D9B402-FC95-41B6-80F8-96A0F4B86A8E}" presName="text0" presStyleLbl="node1" presStyleIdx="3" presStyleCnt="4" custScaleX="166974" custScaleY="178470" custRadScaleRad="148494" custRadScaleInc="181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5F81F59-F851-44DF-A8F4-6D5021AE7E34}" srcId="{51CEB18D-9C79-4FC3-8EAC-D4D2FB07BE75}" destId="{A7D9B402-FC95-41B6-80F8-96A0F4B86A8E}" srcOrd="2" destOrd="0" parTransId="{CDC0B348-3794-412F-9579-BAE324A08F64}" sibTransId="{C9F86158-2E95-44F1-8439-843195A2D782}"/>
    <dgm:cxn modelId="{505DC01B-FFCC-4C26-B509-C637CE1547CE}" type="presOf" srcId="{CDC0B348-3794-412F-9579-BAE324A08F64}" destId="{7C00107A-10EE-47D3-AAB2-A5D0C2262547}" srcOrd="0" destOrd="0" presId="urn:microsoft.com/office/officeart/2008/layout/RadialCluster"/>
    <dgm:cxn modelId="{F0A2A9EF-6C50-4B5B-8165-5211E13E8188}" type="presOf" srcId="{4348631A-24C8-4087-940D-A1F0C04EC52C}" destId="{DAB4B7DF-AAA2-4A65-83BF-83B5CC8259C2}" srcOrd="0" destOrd="0" presId="urn:microsoft.com/office/officeart/2008/layout/RadialCluster"/>
    <dgm:cxn modelId="{7A13614C-BE34-4C51-BD82-96DBB3ED7E69}" srcId="{51CEB18D-9C79-4FC3-8EAC-D4D2FB07BE75}" destId="{5F3C2338-B01B-4779-995C-42D11F360B23}" srcOrd="0" destOrd="0" parTransId="{0FAAC27A-FDCF-44FE-8271-F817E5BBF1A4}" sibTransId="{2E62A45B-D82B-4CA9-930C-3112D96D440D}"/>
    <dgm:cxn modelId="{E92C90FA-5E2C-49A6-90A0-FAE78339DED5}" type="presOf" srcId="{0E901452-5286-4BD9-A8E8-2EBCD034F5B7}" destId="{370D1F44-0820-479E-BA83-21E2AAC18012}" srcOrd="0" destOrd="0" presId="urn:microsoft.com/office/officeart/2008/layout/RadialCluster"/>
    <dgm:cxn modelId="{ED1893FB-8BFA-46C2-81B8-F72F5854E9A8}" type="presOf" srcId="{0FAAC27A-FDCF-44FE-8271-F817E5BBF1A4}" destId="{5EE7F17C-3C75-4E92-B8BC-D5F8BFEB4944}" srcOrd="0" destOrd="0" presId="urn:microsoft.com/office/officeart/2008/layout/RadialCluster"/>
    <dgm:cxn modelId="{A056A95A-DC82-4245-815B-572C5881FACF}" type="presOf" srcId="{51CEB18D-9C79-4FC3-8EAC-D4D2FB07BE75}" destId="{CAC354D8-F441-420A-8EA1-9BD9F3DA4EC4}" srcOrd="0" destOrd="0" presId="urn:microsoft.com/office/officeart/2008/layout/RadialCluster"/>
    <dgm:cxn modelId="{72320BC7-1054-46C7-B18E-447EE491D3D6}" type="presOf" srcId="{5F3C2338-B01B-4779-995C-42D11F360B23}" destId="{ADC1A901-8968-44B1-875E-01B0AEE495DF}" srcOrd="0" destOrd="0" presId="urn:microsoft.com/office/officeart/2008/layout/RadialCluster"/>
    <dgm:cxn modelId="{2797DF20-0629-4FFF-812A-20535B388E05}" type="presOf" srcId="{A7D9B402-FC95-41B6-80F8-96A0F4B86A8E}" destId="{60494BC4-7EE7-4E34-AC12-18B617E80871}" srcOrd="0" destOrd="0" presId="urn:microsoft.com/office/officeart/2008/layout/RadialCluster"/>
    <dgm:cxn modelId="{ECF4E84C-B1CB-4ECA-A148-77BBC0602FDB}" srcId="{51CEB18D-9C79-4FC3-8EAC-D4D2FB07BE75}" destId="{578C1303-5B27-4D20-87A3-7FB5B8C8B6CF}" srcOrd="1" destOrd="0" parTransId="{0E901452-5286-4BD9-A8E8-2EBCD034F5B7}" sibTransId="{B21C573F-5AA7-4271-A53B-EAE379343399}"/>
    <dgm:cxn modelId="{4148EC13-52B4-461C-8DFB-8328D40D4749}" srcId="{4348631A-24C8-4087-940D-A1F0C04EC52C}" destId="{51CEB18D-9C79-4FC3-8EAC-D4D2FB07BE75}" srcOrd="0" destOrd="0" parTransId="{680C93E9-D900-464F-BA2A-6CB9E7FAF919}" sibTransId="{73990916-0BCE-4150-A139-DEBC990D98D4}"/>
    <dgm:cxn modelId="{7596707C-5743-41B6-8F95-CC52497BC8F0}" type="presOf" srcId="{578C1303-5B27-4D20-87A3-7FB5B8C8B6CF}" destId="{2FC96310-3DDD-41EC-A0E5-3EF7DAE0C0E1}" srcOrd="0" destOrd="0" presId="urn:microsoft.com/office/officeart/2008/layout/RadialCluster"/>
    <dgm:cxn modelId="{0F42A714-7B39-4063-9B26-346E0EA7465D}" type="presParOf" srcId="{DAB4B7DF-AAA2-4A65-83BF-83B5CC8259C2}" destId="{2A21CE6A-2423-45ED-B6B4-70AC2FD009D6}" srcOrd="0" destOrd="0" presId="urn:microsoft.com/office/officeart/2008/layout/RadialCluster"/>
    <dgm:cxn modelId="{AB1EBB87-1561-4015-98AC-8A6766C90442}" type="presParOf" srcId="{2A21CE6A-2423-45ED-B6B4-70AC2FD009D6}" destId="{CAC354D8-F441-420A-8EA1-9BD9F3DA4EC4}" srcOrd="0" destOrd="0" presId="urn:microsoft.com/office/officeart/2008/layout/RadialCluster"/>
    <dgm:cxn modelId="{1597F2C0-70A2-4258-B225-66A8B1A59F49}" type="presParOf" srcId="{2A21CE6A-2423-45ED-B6B4-70AC2FD009D6}" destId="{5EE7F17C-3C75-4E92-B8BC-D5F8BFEB4944}" srcOrd="1" destOrd="0" presId="urn:microsoft.com/office/officeart/2008/layout/RadialCluster"/>
    <dgm:cxn modelId="{D1A75B26-4C91-44AC-AF91-D51F82980663}" type="presParOf" srcId="{2A21CE6A-2423-45ED-B6B4-70AC2FD009D6}" destId="{ADC1A901-8968-44B1-875E-01B0AEE495DF}" srcOrd="2" destOrd="0" presId="urn:microsoft.com/office/officeart/2008/layout/RadialCluster"/>
    <dgm:cxn modelId="{4C37C000-172D-4BDA-A49B-3DDDA6B8E55A}" type="presParOf" srcId="{2A21CE6A-2423-45ED-B6B4-70AC2FD009D6}" destId="{370D1F44-0820-479E-BA83-21E2AAC18012}" srcOrd="3" destOrd="0" presId="urn:microsoft.com/office/officeart/2008/layout/RadialCluster"/>
    <dgm:cxn modelId="{2CCC7B05-86ED-4484-B016-D03E60A77E42}" type="presParOf" srcId="{2A21CE6A-2423-45ED-B6B4-70AC2FD009D6}" destId="{2FC96310-3DDD-41EC-A0E5-3EF7DAE0C0E1}" srcOrd="4" destOrd="0" presId="urn:microsoft.com/office/officeart/2008/layout/RadialCluster"/>
    <dgm:cxn modelId="{1D5FDA79-3585-4BF1-B8DC-DF6E0EC47E48}" type="presParOf" srcId="{2A21CE6A-2423-45ED-B6B4-70AC2FD009D6}" destId="{7C00107A-10EE-47D3-AAB2-A5D0C2262547}" srcOrd="5" destOrd="0" presId="urn:microsoft.com/office/officeart/2008/layout/RadialCluster"/>
    <dgm:cxn modelId="{D234811F-54FA-46D9-877F-94CB68F71CF4}" type="presParOf" srcId="{2A21CE6A-2423-45ED-B6B4-70AC2FD009D6}" destId="{60494BC4-7EE7-4E34-AC12-18B617E8087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C1A39-3EBE-4714-9FE6-68C395EE188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14AA469-2F86-43B1-9751-CA6CEF9B385A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evaluar</a:t>
          </a:r>
          <a:endParaRPr lang="es-EC" sz="1200" b="1" dirty="0">
            <a:solidFill>
              <a:schemeClr val="tx1"/>
            </a:solidFill>
          </a:endParaRPr>
        </a:p>
      </dgm:t>
    </dgm:pt>
    <dgm:pt modelId="{BA944B3F-25A5-4F00-821C-E70DAD8134F8}" type="parTrans" cxnId="{219B772E-714C-4176-99F0-51E5DFD56BF5}">
      <dgm:prSet/>
      <dgm:spPr/>
      <dgm:t>
        <a:bodyPr/>
        <a:lstStyle/>
        <a:p>
          <a:endParaRPr lang="es-EC"/>
        </a:p>
      </dgm:t>
    </dgm:pt>
    <dgm:pt modelId="{B14B1985-3181-4B68-999D-77788F535193}" type="sibTrans" cxnId="{219B772E-714C-4176-99F0-51E5DFD56BF5}">
      <dgm:prSet/>
      <dgm:spPr/>
      <dgm:t>
        <a:bodyPr/>
        <a:lstStyle/>
        <a:p>
          <a:endParaRPr lang="es-EC"/>
        </a:p>
      </dgm:t>
    </dgm:pt>
    <dgm:pt modelId="{DCEEB0D6-6F02-4081-9C2A-BC5EF66E8DB5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impartir</a:t>
          </a:r>
          <a:endParaRPr lang="es-EC" sz="1200" b="1" dirty="0">
            <a:solidFill>
              <a:schemeClr val="tx1"/>
            </a:solidFill>
          </a:endParaRPr>
        </a:p>
      </dgm:t>
    </dgm:pt>
    <dgm:pt modelId="{32371C3D-D0A1-4F60-AF8C-9622C2DAE670}" type="parTrans" cxnId="{E9BB4BBA-2BC8-4A6A-9AAA-02CE86F8057E}">
      <dgm:prSet/>
      <dgm:spPr/>
      <dgm:t>
        <a:bodyPr/>
        <a:lstStyle/>
        <a:p>
          <a:endParaRPr lang="es-EC"/>
        </a:p>
      </dgm:t>
    </dgm:pt>
    <dgm:pt modelId="{CE2E8034-D611-494C-B028-9FE91C135CAD}" type="sibTrans" cxnId="{E9BB4BBA-2BC8-4A6A-9AAA-02CE86F8057E}">
      <dgm:prSet/>
      <dgm:spPr/>
      <dgm:t>
        <a:bodyPr/>
        <a:lstStyle/>
        <a:p>
          <a:endParaRPr lang="es-EC"/>
        </a:p>
      </dgm:t>
    </dgm:pt>
    <dgm:pt modelId="{8A2262F3-35E5-4E33-ACFD-AF88C8084CA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Mantener</a:t>
          </a:r>
          <a:endParaRPr lang="es-EC" sz="1200" b="1" dirty="0">
            <a:solidFill>
              <a:schemeClr val="tx1"/>
            </a:solidFill>
          </a:endParaRPr>
        </a:p>
      </dgm:t>
    </dgm:pt>
    <dgm:pt modelId="{8A826EA0-2A3B-4182-BA75-B7B3B0A5535E}" type="parTrans" cxnId="{E43B30BD-EB2F-40FF-AD3C-8E35A1792F34}">
      <dgm:prSet/>
      <dgm:spPr/>
      <dgm:t>
        <a:bodyPr/>
        <a:lstStyle/>
        <a:p>
          <a:endParaRPr lang="es-EC"/>
        </a:p>
      </dgm:t>
    </dgm:pt>
    <dgm:pt modelId="{9E5958F3-E704-4813-B1DE-3AD24A3D8798}" type="sibTrans" cxnId="{E43B30BD-EB2F-40FF-AD3C-8E35A1792F34}">
      <dgm:prSet/>
      <dgm:spPr/>
      <dgm:t>
        <a:bodyPr/>
        <a:lstStyle/>
        <a:p>
          <a:endParaRPr lang="es-EC"/>
        </a:p>
      </dgm:t>
    </dgm:pt>
    <dgm:pt modelId="{7C76A5BC-4353-43C4-846A-4AB83671B0EA}">
      <dgm:prSet phldrT="[Texto]" custT="1"/>
      <dgm:spPr>
        <a:solidFill>
          <a:srgbClr val="FF0066"/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Lograr</a:t>
          </a:r>
          <a:endParaRPr lang="es-EC" sz="1200" b="1" dirty="0">
            <a:solidFill>
              <a:schemeClr val="tx1"/>
            </a:solidFill>
          </a:endParaRPr>
        </a:p>
      </dgm:t>
    </dgm:pt>
    <dgm:pt modelId="{9B4244C9-88AF-4D9C-B067-3FD7A0012BE9}" type="parTrans" cxnId="{8F9111C7-78BF-4678-8113-28543D1CCF48}">
      <dgm:prSet/>
      <dgm:spPr/>
      <dgm:t>
        <a:bodyPr/>
        <a:lstStyle/>
        <a:p>
          <a:endParaRPr lang="es-EC"/>
        </a:p>
      </dgm:t>
    </dgm:pt>
    <dgm:pt modelId="{966ADD13-74AE-4785-8B82-7457A7C7A880}" type="sibTrans" cxnId="{8F9111C7-78BF-4678-8113-28543D1CCF48}">
      <dgm:prSet/>
      <dgm:spPr/>
      <dgm:t>
        <a:bodyPr/>
        <a:lstStyle/>
        <a:p>
          <a:endParaRPr lang="es-EC"/>
        </a:p>
      </dgm:t>
    </dgm:pt>
    <dgm:pt modelId="{6F811097-5336-4DF0-9CFA-0509E08395A6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</a:rPr>
            <a:t>Motivación</a:t>
          </a:r>
          <a:endParaRPr lang="es-EC" sz="1200" b="1" dirty="0">
            <a:solidFill>
              <a:schemeClr val="tx1"/>
            </a:solidFill>
          </a:endParaRPr>
        </a:p>
      </dgm:t>
    </dgm:pt>
    <dgm:pt modelId="{CEFB4C87-01BE-45C6-95D0-09D21E8E1C4E}" type="parTrans" cxnId="{3C3AB1D6-C022-42CC-9B57-E97FA02E346A}">
      <dgm:prSet/>
      <dgm:spPr/>
      <dgm:t>
        <a:bodyPr/>
        <a:lstStyle/>
        <a:p>
          <a:endParaRPr lang="es-EC"/>
        </a:p>
      </dgm:t>
    </dgm:pt>
    <dgm:pt modelId="{91E75042-FD90-4F04-9DE3-B5A7D38EFF47}" type="sibTrans" cxnId="{3C3AB1D6-C022-42CC-9B57-E97FA02E346A}">
      <dgm:prSet/>
      <dgm:spPr/>
      <dgm:t>
        <a:bodyPr/>
        <a:lstStyle/>
        <a:p>
          <a:endParaRPr lang="es-EC"/>
        </a:p>
      </dgm:t>
    </dgm:pt>
    <dgm:pt modelId="{F2BB5BF2-A765-4A23-8BA2-74AD4BBDB965}" type="pres">
      <dgm:prSet presAssocID="{AA6C1A39-3EBE-4714-9FE6-68C395EE18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A0A740-04C8-477A-8F99-C37823B5E164}" type="pres">
      <dgm:prSet presAssocID="{914AA469-2F86-43B1-9751-CA6CEF9B385A}" presName="node" presStyleLbl="node1" presStyleIdx="0" presStyleCnt="5" custRadScaleRad="898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01B24D-283F-4A3C-9276-22A2D93E4274}" type="pres">
      <dgm:prSet presAssocID="{B14B1985-3181-4B68-999D-77788F535193}" presName="sibTrans" presStyleLbl="sibTrans2D1" presStyleIdx="0" presStyleCnt="5"/>
      <dgm:spPr/>
      <dgm:t>
        <a:bodyPr/>
        <a:lstStyle/>
        <a:p>
          <a:endParaRPr lang="es-EC"/>
        </a:p>
      </dgm:t>
    </dgm:pt>
    <dgm:pt modelId="{7FBB5EB1-E781-4C5F-BC99-9A1A49CE08C3}" type="pres">
      <dgm:prSet presAssocID="{B14B1985-3181-4B68-999D-77788F535193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D358905B-434A-45E3-B6D5-DC86EC11C7C9}" type="pres">
      <dgm:prSet presAssocID="{DCEEB0D6-6F02-4081-9C2A-BC5EF66E8DB5}" presName="node" presStyleLbl="node1" presStyleIdx="1" presStyleCnt="5" custRadScaleRad="97420" custRadScaleInc="2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08BF65-EEA3-4DE6-80B3-A52D536F62E1}" type="pres">
      <dgm:prSet presAssocID="{CE2E8034-D611-494C-B028-9FE91C135CAD}" presName="sibTrans" presStyleLbl="sibTrans2D1" presStyleIdx="1" presStyleCnt="5"/>
      <dgm:spPr/>
      <dgm:t>
        <a:bodyPr/>
        <a:lstStyle/>
        <a:p>
          <a:endParaRPr lang="es-EC"/>
        </a:p>
      </dgm:t>
    </dgm:pt>
    <dgm:pt modelId="{E09DB025-F2EB-48BC-94FA-7E5779CB3F1B}" type="pres">
      <dgm:prSet presAssocID="{CE2E8034-D611-494C-B028-9FE91C135CAD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5876AE7F-7808-4FDD-B159-C5B26E696D37}" type="pres">
      <dgm:prSet presAssocID="{8A2262F3-35E5-4E33-ACFD-AF88C8084C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13E7BF-3FE1-4476-9DE7-FAD222802D4C}" type="pres">
      <dgm:prSet presAssocID="{9E5958F3-E704-4813-B1DE-3AD24A3D8798}" presName="sibTrans" presStyleLbl="sibTrans2D1" presStyleIdx="2" presStyleCnt="5"/>
      <dgm:spPr/>
      <dgm:t>
        <a:bodyPr/>
        <a:lstStyle/>
        <a:p>
          <a:endParaRPr lang="es-EC"/>
        </a:p>
      </dgm:t>
    </dgm:pt>
    <dgm:pt modelId="{B4E9408D-5A54-4A8B-AC34-41A7388FDF26}" type="pres">
      <dgm:prSet presAssocID="{9E5958F3-E704-4813-B1DE-3AD24A3D8798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6A9EAB8-6E2B-4CF2-B9A6-6A7EFB2EB16A}" type="pres">
      <dgm:prSet presAssocID="{7C76A5BC-4353-43C4-846A-4AB83671B0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8BF550-4FD0-4B06-B07D-C8588889C6B8}" type="pres">
      <dgm:prSet presAssocID="{966ADD13-74AE-4785-8B82-7457A7C7A880}" presName="sibTrans" presStyleLbl="sibTrans2D1" presStyleIdx="3" presStyleCnt="5"/>
      <dgm:spPr/>
      <dgm:t>
        <a:bodyPr/>
        <a:lstStyle/>
        <a:p>
          <a:endParaRPr lang="es-EC"/>
        </a:p>
      </dgm:t>
    </dgm:pt>
    <dgm:pt modelId="{351A3994-7346-4A57-B32A-ECBBACFD0742}" type="pres">
      <dgm:prSet presAssocID="{966ADD13-74AE-4785-8B82-7457A7C7A880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F0619D91-2245-428D-9F86-52380F0034C3}" type="pres">
      <dgm:prSet presAssocID="{6F811097-5336-4DF0-9CFA-0509E08395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DB1BD5-15F8-4DD4-8195-6803DF7598B0}" type="pres">
      <dgm:prSet presAssocID="{91E75042-FD90-4F04-9DE3-B5A7D38EFF47}" presName="sibTrans" presStyleLbl="sibTrans2D1" presStyleIdx="4" presStyleCnt="5"/>
      <dgm:spPr/>
      <dgm:t>
        <a:bodyPr/>
        <a:lstStyle/>
        <a:p>
          <a:endParaRPr lang="es-EC"/>
        </a:p>
      </dgm:t>
    </dgm:pt>
    <dgm:pt modelId="{7F0510BC-EFA6-4B7B-8C19-F9C50ED23245}" type="pres">
      <dgm:prSet presAssocID="{91E75042-FD90-4F04-9DE3-B5A7D38EFF47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34E6899F-BA61-4153-AB4A-FE4698B045C5}" type="presOf" srcId="{966ADD13-74AE-4785-8B82-7457A7C7A880}" destId="{351A3994-7346-4A57-B32A-ECBBACFD0742}" srcOrd="1" destOrd="0" presId="urn:microsoft.com/office/officeart/2005/8/layout/cycle2"/>
    <dgm:cxn modelId="{DF4C09C6-5461-4325-B2B5-99DA50E23124}" type="presOf" srcId="{91E75042-FD90-4F04-9DE3-B5A7D38EFF47}" destId="{7F0510BC-EFA6-4B7B-8C19-F9C50ED23245}" srcOrd="1" destOrd="0" presId="urn:microsoft.com/office/officeart/2005/8/layout/cycle2"/>
    <dgm:cxn modelId="{5CE8943A-1C6F-44E9-A9E5-6E20C030D9A9}" type="presOf" srcId="{CE2E8034-D611-494C-B028-9FE91C135CAD}" destId="{A808BF65-EEA3-4DE6-80B3-A52D536F62E1}" srcOrd="0" destOrd="0" presId="urn:microsoft.com/office/officeart/2005/8/layout/cycle2"/>
    <dgm:cxn modelId="{CC7EDF49-886C-41E7-8196-1C100F25FB54}" type="presOf" srcId="{966ADD13-74AE-4785-8B82-7457A7C7A880}" destId="{438BF550-4FD0-4B06-B07D-C8588889C6B8}" srcOrd="0" destOrd="0" presId="urn:microsoft.com/office/officeart/2005/8/layout/cycle2"/>
    <dgm:cxn modelId="{6954B2AB-5094-4166-83F0-081CC26E4E7C}" type="presOf" srcId="{6F811097-5336-4DF0-9CFA-0509E08395A6}" destId="{F0619D91-2245-428D-9F86-52380F0034C3}" srcOrd="0" destOrd="0" presId="urn:microsoft.com/office/officeart/2005/8/layout/cycle2"/>
    <dgm:cxn modelId="{15EB14AB-ACAE-4DA3-96F8-7B2328F6AD22}" type="presOf" srcId="{9E5958F3-E704-4813-B1DE-3AD24A3D8798}" destId="{B4E9408D-5A54-4A8B-AC34-41A7388FDF26}" srcOrd="1" destOrd="0" presId="urn:microsoft.com/office/officeart/2005/8/layout/cycle2"/>
    <dgm:cxn modelId="{A5624FB1-AE03-401E-8633-FDAF9A6FD11E}" type="presOf" srcId="{8A2262F3-35E5-4E33-ACFD-AF88C8084CA7}" destId="{5876AE7F-7808-4FDD-B159-C5B26E696D37}" srcOrd="0" destOrd="0" presId="urn:microsoft.com/office/officeart/2005/8/layout/cycle2"/>
    <dgm:cxn modelId="{EFCEF33B-F60C-436A-8593-92B5DD28789D}" type="presOf" srcId="{AA6C1A39-3EBE-4714-9FE6-68C395EE1887}" destId="{F2BB5BF2-A765-4A23-8BA2-74AD4BBDB965}" srcOrd="0" destOrd="0" presId="urn:microsoft.com/office/officeart/2005/8/layout/cycle2"/>
    <dgm:cxn modelId="{3C3AB1D6-C022-42CC-9B57-E97FA02E346A}" srcId="{AA6C1A39-3EBE-4714-9FE6-68C395EE1887}" destId="{6F811097-5336-4DF0-9CFA-0509E08395A6}" srcOrd="4" destOrd="0" parTransId="{CEFB4C87-01BE-45C6-95D0-09D21E8E1C4E}" sibTransId="{91E75042-FD90-4F04-9DE3-B5A7D38EFF47}"/>
    <dgm:cxn modelId="{71D52970-3B6B-4A67-B72A-0EA7CC109A6C}" type="presOf" srcId="{DCEEB0D6-6F02-4081-9C2A-BC5EF66E8DB5}" destId="{D358905B-434A-45E3-B6D5-DC86EC11C7C9}" srcOrd="0" destOrd="0" presId="urn:microsoft.com/office/officeart/2005/8/layout/cycle2"/>
    <dgm:cxn modelId="{78F28066-47F6-4A63-ABA9-8DE7ACDBF99B}" type="presOf" srcId="{7C76A5BC-4353-43C4-846A-4AB83671B0EA}" destId="{46A9EAB8-6E2B-4CF2-B9A6-6A7EFB2EB16A}" srcOrd="0" destOrd="0" presId="urn:microsoft.com/office/officeart/2005/8/layout/cycle2"/>
    <dgm:cxn modelId="{E43B30BD-EB2F-40FF-AD3C-8E35A1792F34}" srcId="{AA6C1A39-3EBE-4714-9FE6-68C395EE1887}" destId="{8A2262F3-35E5-4E33-ACFD-AF88C8084CA7}" srcOrd="2" destOrd="0" parTransId="{8A826EA0-2A3B-4182-BA75-B7B3B0A5535E}" sibTransId="{9E5958F3-E704-4813-B1DE-3AD24A3D8798}"/>
    <dgm:cxn modelId="{7A4D63C7-BE8A-4DE0-8C8C-08E8951296BC}" type="presOf" srcId="{B14B1985-3181-4B68-999D-77788F535193}" destId="{7FBB5EB1-E781-4C5F-BC99-9A1A49CE08C3}" srcOrd="1" destOrd="0" presId="urn:microsoft.com/office/officeart/2005/8/layout/cycle2"/>
    <dgm:cxn modelId="{8F9111C7-78BF-4678-8113-28543D1CCF48}" srcId="{AA6C1A39-3EBE-4714-9FE6-68C395EE1887}" destId="{7C76A5BC-4353-43C4-846A-4AB83671B0EA}" srcOrd="3" destOrd="0" parTransId="{9B4244C9-88AF-4D9C-B067-3FD7A0012BE9}" sibTransId="{966ADD13-74AE-4785-8B82-7457A7C7A880}"/>
    <dgm:cxn modelId="{7571F48C-2F6A-4706-8C23-1D8FF7022DB0}" type="presOf" srcId="{B14B1985-3181-4B68-999D-77788F535193}" destId="{7501B24D-283F-4A3C-9276-22A2D93E4274}" srcOrd="0" destOrd="0" presId="urn:microsoft.com/office/officeart/2005/8/layout/cycle2"/>
    <dgm:cxn modelId="{D11563A3-864D-4385-B869-8BF0CC8366F9}" type="presOf" srcId="{9E5958F3-E704-4813-B1DE-3AD24A3D8798}" destId="{3D13E7BF-3FE1-4476-9DE7-FAD222802D4C}" srcOrd="0" destOrd="0" presId="urn:microsoft.com/office/officeart/2005/8/layout/cycle2"/>
    <dgm:cxn modelId="{219B772E-714C-4176-99F0-51E5DFD56BF5}" srcId="{AA6C1A39-3EBE-4714-9FE6-68C395EE1887}" destId="{914AA469-2F86-43B1-9751-CA6CEF9B385A}" srcOrd="0" destOrd="0" parTransId="{BA944B3F-25A5-4F00-821C-E70DAD8134F8}" sibTransId="{B14B1985-3181-4B68-999D-77788F535193}"/>
    <dgm:cxn modelId="{FBF4C20A-C9F1-4527-8608-22733282E0F3}" type="presOf" srcId="{914AA469-2F86-43B1-9751-CA6CEF9B385A}" destId="{03A0A740-04C8-477A-8F99-C37823B5E164}" srcOrd="0" destOrd="0" presId="urn:microsoft.com/office/officeart/2005/8/layout/cycle2"/>
    <dgm:cxn modelId="{E9BB4BBA-2BC8-4A6A-9AAA-02CE86F8057E}" srcId="{AA6C1A39-3EBE-4714-9FE6-68C395EE1887}" destId="{DCEEB0D6-6F02-4081-9C2A-BC5EF66E8DB5}" srcOrd="1" destOrd="0" parTransId="{32371C3D-D0A1-4F60-AF8C-9622C2DAE670}" sibTransId="{CE2E8034-D611-494C-B028-9FE91C135CAD}"/>
    <dgm:cxn modelId="{8CE6F58A-83D6-4754-BA09-58024B7A552A}" type="presOf" srcId="{CE2E8034-D611-494C-B028-9FE91C135CAD}" destId="{E09DB025-F2EB-48BC-94FA-7E5779CB3F1B}" srcOrd="1" destOrd="0" presId="urn:microsoft.com/office/officeart/2005/8/layout/cycle2"/>
    <dgm:cxn modelId="{F3B2CF17-A631-4E06-B0F9-6E4E59C287EC}" type="presOf" srcId="{91E75042-FD90-4F04-9DE3-B5A7D38EFF47}" destId="{FCDB1BD5-15F8-4DD4-8195-6803DF7598B0}" srcOrd="0" destOrd="0" presId="urn:microsoft.com/office/officeart/2005/8/layout/cycle2"/>
    <dgm:cxn modelId="{CDB92DD4-5ECE-4A6D-93A2-F18D704ED84C}" type="presParOf" srcId="{F2BB5BF2-A765-4A23-8BA2-74AD4BBDB965}" destId="{03A0A740-04C8-477A-8F99-C37823B5E164}" srcOrd="0" destOrd="0" presId="urn:microsoft.com/office/officeart/2005/8/layout/cycle2"/>
    <dgm:cxn modelId="{10C2CCBE-C93F-4924-96A0-250D59119C59}" type="presParOf" srcId="{F2BB5BF2-A765-4A23-8BA2-74AD4BBDB965}" destId="{7501B24D-283F-4A3C-9276-22A2D93E4274}" srcOrd="1" destOrd="0" presId="urn:microsoft.com/office/officeart/2005/8/layout/cycle2"/>
    <dgm:cxn modelId="{C8479768-90C4-4046-8EBE-841671714117}" type="presParOf" srcId="{7501B24D-283F-4A3C-9276-22A2D93E4274}" destId="{7FBB5EB1-E781-4C5F-BC99-9A1A49CE08C3}" srcOrd="0" destOrd="0" presId="urn:microsoft.com/office/officeart/2005/8/layout/cycle2"/>
    <dgm:cxn modelId="{B4878BC1-4224-4095-B52F-FED895F9A7DB}" type="presParOf" srcId="{F2BB5BF2-A765-4A23-8BA2-74AD4BBDB965}" destId="{D358905B-434A-45E3-B6D5-DC86EC11C7C9}" srcOrd="2" destOrd="0" presId="urn:microsoft.com/office/officeart/2005/8/layout/cycle2"/>
    <dgm:cxn modelId="{82437C50-5EE4-40F4-B883-160BF0990006}" type="presParOf" srcId="{F2BB5BF2-A765-4A23-8BA2-74AD4BBDB965}" destId="{A808BF65-EEA3-4DE6-80B3-A52D536F62E1}" srcOrd="3" destOrd="0" presId="urn:microsoft.com/office/officeart/2005/8/layout/cycle2"/>
    <dgm:cxn modelId="{2615B7E6-A926-4FC7-85A3-B510871080D6}" type="presParOf" srcId="{A808BF65-EEA3-4DE6-80B3-A52D536F62E1}" destId="{E09DB025-F2EB-48BC-94FA-7E5779CB3F1B}" srcOrd="0" destOrd="0" presId="urn:microsoft.com/office/officeart/2005/8/layout/cycle2"/>
    <dgm:cxn modelId="{7BFAFA24-1ABE-437F-9109-FDBA04D142F9}" type="presParOf" srcId="{F2BB5BF2-A765-4A23-8BA2-74AD4BBDB965}" destId="{5876AE7F-7808-4FDD-B159-C5B26E696D37}" srcOrd="4" destOrd="0" presId="urn:microsoft.com/office/officeart/2005/8/layout/cycle2"/>
    <dgm:cxn modelId="{115D0A5C-2CD9-42C2-B9B7-7F924314A7D6}" type="presParOf" srcId="{F2BB5BF2-A765-4A23-8BA2-74AD4BBDB965}" destId="{3D13E7BF-3FE1-4476-9DE7-FAD222802D4C}" srcOrd="5" destOrd="0" presId="urn:microsoft.com/office/officeart/2005/8/layout/cycle2"/>
    <dgm:cxn modelId="{9544E1DC-F7A2-469D-8610-7BA00779FCB7}" type="presParOf" srcId="{3D13E7BF-3FE1-4476-9DE7-FAD222802D4C}" destId="{B4E9408D-5A54-4A8B-AC34-41A7388FDF26}" srcOrd="0" destOrd="0" presId="urn:microsoft.com/office/officeart/2005/8/layout/cycle2"/>
    <dgm:cxn modelId="{7CBB250C-A4D4-4C0A-A413-3493E48FB0C1}" type="presParOf" srcId="{F2BB5BF2-A765-4A23-8BA2-74AD4BBDB965}" destId="{46A9EAB8-6E2B-4CF2-B9A6-6A7EFB2EB16A}" srcOrd="6" destOrd="0" presId="urn:microsoft.com/office/officeart/2005/8/layout/cycle2"/>
    <dgm:cxn modelId="{BD7C46A9-3275-4273-B6A1-8684D36787DA}" type="presParOf" srcId="{F2BB5BF2-A765-4A23-8BA2-74AD4BBDB965}" destId="{438BF550-4FD0-4B06-B07D-C8588889C6B8}" srcOrd="7" destOrd="0" presId="urn:microsoft.com/office/officeart/2005/8/layout/cycle2"/>
    <dgm:cxn modelId="{B3FF02B5-0E71-4B87-8D54-FC40D74BA61E}" type="presParOf" srcId="{438BF550-4FD0-4B06-B07D-C8588889C6B8}" destId="{351A3994-7346-4A57-B32A-ECBBACFD0742}" srcOrd="0" destOrd="0" presId="urn:microsoft.com/office/officeart/2005/8/layout/cycle2"/>
    <dgm:cxn modelId="{874D413E-022E-4089-9052-7D99D0822801}" type="presParOf" srcId="{F2BB5BF2-A765-4A23-8BA2-74AD4BBDB965}" destId="{F0619D91-2245-428D-9F86-52380F0034C3}" srcOrd="8" destOrd="0" presId="urn:microsoft.com/office/officeart/2005/8/layout/cycle2"/>
    <dgm:cxn modelId="{E7ADEA5E-78E9-47C9-90A6-C8367EA3173D}" type="presParOf" srcId="{F2BB5BF2-A765-4A23-8BA2-74AD4BBDB965}" destId="{FCDB1BD5-15F8-4DD4-8195-6803DF7598B0}" srcOrd="9" destOrd="0" presId="urn:microsoft.com/office/officeart/2005/8/layout/cycle2"/>
    <dgm:cxn modelId="{B55D7337-436D-4C60-A95E-FEB69F9D0DE6}" type="presParOf" srcId="{FCDB1BD5-15F8-4DD4-8195-6803DF7598B0}" destId="{7F0510BC-EFA6-4B7B-8C19-F9C50ED232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C623E-9D77-4DA5-9481-2F97C645F05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ABEBE2-A928-4A0C-82D0-A0320E90F382}">
      <dgm:prSet phldrT="[Texto]"/>
      <dgm:spPr/>
      <dgm:t>
        <a:bodyPr/>
        <a:lstStyle/>
        <a:p>
          <a:r>
            <a:rPr lang="es-EC" dirty="0" smtClean="0"/>
            <a:t>Plan de capacitación</a:t>
          </a:r>
          <a:endParaRPr lang="es-EC" dirty="0"/>
        </a:p>
      </dgm:t>
    </dgm:pt>
    <dgm:pt modelId="{5DD573FF-2711-409B-9804-25E7785E822E}" type="parTrans" cxnId="{C0BCEEAA-8BCB-4532-A477-6DD22B222A38}">
      <dgm:prSet/>
      <dgm:spPr/>
      <dgm:t>
        <a:bodyPr/>
        <a:lstStyle/>
        <a:p>
          <a:endParaRPr lang="es-EC"/>
        </a:p>
      </dgm:t>
    </dgm:pt>
    <dgm:pt modelId="{DECFD268-DF44-4386-8C9A-83EFD2FD6583}" type="sibTrans" cxnId="{C0BCEEAA-8BCB-4532-A477-6DD22B222A38}">
      <dgm:prSet/>
      <dgm:spPr/>
      <dgm:t>
        <a:bodyPr/>
        <a:lstStyle/>
        <a:p>
          <a:endParaRPr lang="es-EC"/>
        </a:p>
      </dgm:t>
    </dgm:pt>
    <dgm:pt modelId="{79F0B764-C6C0-4AD0-9F11-CC2F7EA94B5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100" dirty="0" smtClean="0"/>
            <a:t>EVALUACIÓN DEL DESEMPEÑO</a:t>
          </a:r>
          <a:endParaRPr lang="es-EC" sz="1100" dirty="0"/>
        </a:p>
      </dgm:t>
    </dgm:pt>
    <dgm:pt modelId="{BBBDB01B-3EB6-4508-A446-C8E52F361C24}" type="parTrans" cxnId="{E3CE84F9-6E37-413B-879C-7BD8139A6EE5}">
      <dgm:prSet/>
      <dgm:spPr/>
      <dgm:t>
        <a:bodyPr/>
        <a:lstStyle/>
        <a:p>
          <a:endParaRPr lang="es-EC"/>
        </a:p>
      </dgm:t>
    </dgm:pt>
    <dgm:pt modelId="{50048759-814B-4A65-B042-CECA0EBE0AA1}" type="sibTrans" cxnId="{E3CE84F9-6E37-413B-879C-7BD8139A6EE5}">
      <dgm:prSet/>
      <dgm:spPr/>
      <dgm:t>
        <a:bodyPr/>
        <a:lstStyle/>
        <a:p>
          <a:endParaRPr lang="es-EC"/>
        </a:p>
      </dgm:t>
    </dgm:pt>
    <dgm:pt modelId="{8C428B49-91CF-4200-913C-F9665FF212B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dirty="0" smtClean="0"/>
            <a:t>Plan de incentivos</a:t>
          </a:r>
          <a:endParaRPr lang="es-EC" dirty="0"/>
        </a:p>
      </dgm:t>
    </dgm:pt>
    <dgm:pt modelId="{5349895D-B0EA-4851-98C6-C5C4E3646160}" type="parTrans" cxnId="{1A9321F0-7F49-433F-9A4F-BAF9F7CE724D}">
      <dgm:prSet/>
      <dgm:spPr/>
      <dgm:t>
        <a:bodyPr/>
        <a:lstStyle/>
        <a:p>
          <a:endParaRPr lang="es-EC"/>
        </a:p>
      </dgm:t>
    </dgm:pt>
    <dgm:pt modelId="{CB5638E4-15CF-4114-9821-29DB49AD4D69}" type="sibTrans" cxnId="{1A9321F0-7F49-433F-9A4F-BAF9F7CE724D}">
      <dgm:prSet/>
      <dgm:spPr/>
      <dgm:t>
        <a:bodyPr/>
        <a:lstStyle/>
        <a:p>
          <a:endParaRPr lang="es-EC"/>
        </a:p>
      </dgm:t>
    </dgm:pt>
    <dgm:pt modelId="{2EE56D1B-6F1A-4510-A9A0-B3B615043A26}">
      <dgm:prSet phldrT="[Texto]"/>
      <dgm:spPr/>
      <dgm:t>
        <a:bodyPr/>
        <a:lstStyle/>
        <a:p>
          <a:r>
            <a:rPr lang="es-EC" dirty="0" smtClean="0"/>
            <a:t>Estrategias</a:t>
          </a:r>
          <a:endParaRPr lang="es-EC" dirty="0"/>
        </a:p>
      </dgm:t>
    </dgm:pt>
    <dgm:pt modelId="{7F04B5CF-0E5F-4254-B720-18C1386AB208}" type="parTrans" cxnId="{4BC107A7-8EC5-4A42-918A-128E429D2D82}">
      <dgm:prSet/>
      <dgm:spPr/>
      <dgm:t>
        <a:bodyPr/>
        <a:lstStyle/>
        <a:p>
          <a:endParaRPr lang="es-EC"/>
        </a:p>
      </dgm:t>
    </dgm:pt>
    <dgm:pt modelId="{0CA2FA1A-790B-4B1E-9BEF-0D6E57E2D74A}" type="sibTrans" cxnId="{4BC107A7-8EC5-4A42-918A-128E429D2D82}">
      <dgm:prSet/>
      <dgm:spPr/>
      <dgm:t>
        <a:bodyPr/>
        <a:lstStyle/>
        <a:p>
          <a:endParaRPr lang="es-EC"/>
        </a:p>
      </dgm:t>
    </dgm:pt>
    <dgm:pt modelId="{A3D89E3B-8FF3-44FD-B8D0-0662B3FC3F8B}" type="pres">
      <dgm:prSet presAssocID="{27BC623E-9D77-4DA5-9481-2F97C645F05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A2CEF90-2523-4F07-BBCE-308DEF22F8C9}" type="pres">
      <dgm:prSet presAssocID="{27BC623E-9D77-4DA5-9481-2F97C645F05A}" presName="ellipse" presStyleLbl="trBgShp" presStyleIdx="0" presStyleCnt="1"/>
      <dgm:spPr/>
    </dgm:pt>
    <dgm:pt modelId="{C7F64167-B21A-4E14-8889-C312F5F9057D}" type="pres">
      <dgm:prSet presAssocID="{27BC623E-9D77-4DA5-9481-2F97C645F05A}" presName="arrow1" presStyleLbl="fgShp" presStyleIdx="0" presStyleCnt="1"/>
      <dgm:spPr/>
    </dgm:pt>
    <dgm:pt modelId="{E6D7E858-7105-4340-95B8-5C29C9D6F91B}" type="pres">
      <dgm:prSet presAssocID="{27BC623E-9D77-4DA5-9481-2F97C645F05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196B67-6EEB-450E-AA3C-0FA0FA631FA1}" type="pres">
      <dgm:prSet presAssocID="{79F0B764-C6C0-4AD0-9F11-CC2F7EA94B5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14B591-2E7B-4505-8C6D-87048308E583}" type="pres">
      <dgm:prSet presAssocID="{8C428B49-91CF-4200-913C-F9665FF212B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F70D97-8746-4523-8110-4422611D848B}" type="pres">
      <dgm:prSet presAssocID="{2EE56D1B-6F1A-4510-A9A0-B3B615043A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79EE4-C2F6-4245-9293-2ABA8B36D3A3}" type="pres">
      <dgm:prSet presAssocID="{27BC623E-9D77-4DA5-9481-2F97C645F05A}" presName="funnel" presStyleLbl="trAlignAcc1" presStyleIdx="0" presStyleCnt="1" custLinFactNeighborY="1465"/>
      <dgm:spPr/>
    </dgm:pt>
  </dgm:ptLst>
  <dgm:cxnLst>
    <dgm:cxn modelId="{BEDB4596-F393-4257-B0A2-FB3044390058}" type="presOf" srcId="{4AABEBE2-A928-4A0C-82D0-A0320E90F382}" destId="{E1F70D97-8746-4523-8110-4422611D848B}" srcOrd="0" destOrd="0" presId="urn:microsoft.com/office/officeart/2005/8/layout/funnel1"/>
    <dgm:cxn modelId="{1A9321F0-7F49-433F-9A4F-BAF9F7CE724D}" srcId="{27BC623E-9D77-4DA5-9481-2F97C645F05A}" destId="{8C428B49-91CF-4200-913C-F9665FF212B4}" srcOrd="2" destOrd="0" parTransId="{5349895D-B0EA-4851-98C6-C5C4E3646160}" sibTransId="{CB5638E4-15CF-4114-9821-29DB49AD4D69}"/>
    <dgm:cxn modelId="{C0BCEEAA-8BCB-4532-A477-6DD22B222A38}" srcId="{27BC623E-9D77-4DA5-9481-2F97C645F05A}" destId="{4AABEBE2-A928-4A0C-82D0-A0320E90F382}" srcOrd="0" destOrd="0" parTransId="{5DD573FF-2711-409B-9804-25E7785E822E}" sibTransId="{DECFD268-DF44-4386-8C9A-83EFD2FD6583}"/>
    <dgm:cxn modelId="{183F7ED6-D643-464A-9F87-044F5C8100E5}" type="presOf" srcId="{79F0B764-C6C0-4AD0-9F11-CC2F7EA94B5C}" destId="{7214B591-2E7B-4505-8C6D-87048308E583}" srcOrd="0" destOrd="0" presId="urn:microsoft.com/office/officeart/2005/8/layout/funnel1"/>
    <dgm:cxn modelId="{4BC107A7-8EC5-4A42-918A-128E429D2D82}" srcId="{27BC623E-9D77-4DA5-9481-2F97C645F05A}" destId="{2EE56D1B-6F1A-4510-A9A0-B3B615043A26}" srcOrd="3" destOrd="0" parTransId="{7F04B5CF-0E5F-4254-B720-18C1386AB208}" sibTransId="{0CA2FA1A-790B-4B1E-9BEF-0D6E57E2D74A}"/>
    <dgm:cxn modelId="{75EC9339-A8E8-4002-9CC9-9C92AA65B2D8}" type="presOf" srcId="{27BC623E-9D77-4DA5-9481-2F97C645F05A}" destId="{A3D89E3B-8FF3-44FD-B8D0-0662B3FC3F8B}" srcOrd="0" destOrd="0" presId="urn:microsoft.com/office/officeart/2005/8/layout/funnel1"/>
    <dgm:cxn modelId="{33BD1C83-AB90-4559-B1DA-D0DC081746C8}" type="presOf" srcId="{2EE56D1B-6F1A-4510-A9A0-B3B615043A26}" destId="{E6D7E858-7105-4340-95B8-5C29C9D6F91B}" srcOrd="0" destOrd="0" presId="urn:microsoft.com/office/officeart/2005/8/layout/funnel1"/>
    <dgm:cxn modelId="{8C3CB826-D0BF-4FAC-AD4B-3B215B88956E}" type="presOf" srcId="{8C428B49-91CF-4200-913C-F9665FF212B4}" destId="{DE196B67-6EEB-450E-AA3C-0FA0FA631FA1}" srcOrd="0" destOrd="0" presId="urn:microsoft.com/office/officeart/2005/8/layout/funnel1"/>
    <dgm:cxn modelId="{E3CE84F9-6E37-413B-879C-7BD8139A6EE5}" srcId="{27BC623E-9D77-4DA5-9481-2F97C645F05A}" destId="{79F0B764-C6C0-4AD0-9F11-CC2F7EA94B5C}" srcOrd="1" destOrd="0" parTransId="{BBBDB01B-3EB6-4508-A446-C8E52F361C24}" sibTransId="{50048759-814B-4A65-B042-CECA0EBE0AA1}"/>
    <dgm:cxn modelId="{C6E6EF15-3CB1-411C-8CBD-0B4395A026DF}" type="presParOf" srcId="{A3D89E3B-8FF3-44FD-B8D0-0662B3FC3F8B}" destId="{DA2CEF90-2523-4F07-BBCE-308DEF22F8C9}" srcOrd="0" destOrd="0" presId="urn:microsoft.com/office/officeart/2005/8/layout/funnel1"/>
    <dgm:cxn modelId="{987E27A8-21F2-4F96-B479-A5A7636A794E}" type="presParOf" srcId="{A3D89E3B-8FF3-44FD-B8D0-0662B3FC3F8B}" destId="{C7F64167-B21A-4E14-8889-C312F5F9057D}" srcOrd="1" destOrd="0" presId="urn:microsoft.com/office/officeart/2005/8/layout/funnel1"/>
    <dgm:cxn modelId="{D4B9AEBF-07FB-475B-9AE2-FE29DA82F85B}" type="presParOf" srcId="{A3D89E3B-8FF3-44FD-B8D0-0662B3FC3F8B}" destId="{E6D7E858-7105-4340-95B8-5C29C9D6F91B}" srcOrd="2" destOrd="0" presId="urn:microsoft.com/office/officeart/2005/8/layout/funnel1"/>
    <dgm:cxn modelId="{4A01CB37-FFBB-4269-B2BE-0184204E1BA5}" type="presParOf" srcId="{A3D89E3B-8FF3-44FD-B8D0-0662B3FC3F8B}" destId="{DE196B67-6EEB-450E-AA3C-0FA0FA631FA1}" srcOrd="3" destOrd="0" presId="urn:microsoft.com/office/officeart/2005/8/layout/funnel1"/>
    <dgm:cxn modelId="{85E3F662-CBEC-4AA6-9A67-4007B6CC6272}" type="presParOf" srcId="{A3D89E3B-8FF3-44FD-B8D0-0662B3FC3F8B}" destId="{7214B591-2E7B-4505-8C6D-87048308E583}" srcOrd="4" destOrd="0" presId="urn:microsoft.com/office/officeart/2005/8/layout/funnel1"/>
    <dgm:cxn modelId="{5070973E-5424-47E4-B2AC-F812ABF3E5C1}" type="presParOf" srcId="{A3D89E3B-8FF3-44FD-B8D0-0662B3FC3F8B}" destId="{E1F70D97-8746-4523-8110-4422611D848B}" srcOrd="5" destOrd="0" presId="urn:microsoft.com/office/officeart/2005/8/layout/funnel1"/>
    <dgm:cxn modelId="{D19681D0-D54D-4140-B22A-6C6C7168AD6C}" type="presParOf" srcId="{A3D89E3B-8FF3-44FD-B8D0-0662B3FC3F8B}" destId="{FBB79EE4-C2F6-4245-9293-2ABA8B36D3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B360B2-0185-4E11-83A1-E77D7E3F904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527EA94-58BF-440D-BA24-D347DDD41680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Sinergia</a:t>
          </a:r>
          <a:endParaRPr lang="es-EC" sz="1600" b="1" dirty="0">
            <a:solidFill>
              <a:schemeClr val="tx1"/>
            </a:solidFill>
          </a:endParaRPr>
        </a:p>
      </dgm:t>
    </dgm:pt>
    <dgm:pt modelId="{EFDC6139-46B6-452A-AC38-18BF408EFC5B}" type="parTrans" cxnId="{86284688-5DF9-4444-99D6-2959193E1980}">
      <dgm:prSet/>
      <dgm:spPr/>
      <dgm:t>
        <a:bodyPr/>
        <a:lstStyle/>
        <a:p>
          <a:endParaRPr lang="es-EC"/>
        </a:p>
      </dgm:t>
    </dgm:pt>
    <dgm:pt modelId="{D3DC77A1-2EFF-4662-973B-158FCEAAB25A}" type="sibTrans" cxnId="{86284688-5DF9-4444-99D6-2959193E1980}">
      <dgm:prSet/>
      <dgm:spPr/>
      <dgm:t>
        <a:bodyPr/>
        <a:lstStyle/>
        <a:p>
          <a:endParaRPr lang="es-EC"/>
        </a:p>
      </dgm:t>
    </dgm:pt>
    <dgm:pt modelId="{5BB824D3-A4F4-49FA-B7E3-7D74F770AFDE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Responsabilidad</a:t>
          </a:r>
          <a:endParaRPr lang="es-EC" sz="1000" b="1" dirty="0">
            <a:solidFill>
              <a:schemeClr val="tx1"/>
            </a:solidFill>
          </a:endParaRPr>
        </a:p>
      </dgm:t>
    </dgm:pt>
    <dgm:pt modelId="{5ACF9F78-B1CC-428B-BAE2-4347D881F340}" type="parTrans" cxnId="{064A9909-7423-44E7-847F-100F69A57F4E}">
      <dgm:prSet/>
      <dgm:spPr/>
      <dgm:t>
        <a:bodyPr/>
        <a:lstStyle/>
        <a:p>
          <a:endParaRPr lang="es-EC"/>
        </a:p>
      </dgm:t>
    </dgm:pt>
    <dgm:pt modelId="{87088B78-EA76-454E-A4CD-F1A8502C710A}" type="sibTrans" cxnId="{064A9909-7423-44E7-847F-100F69A57F4E}">
      <dgm:prSet/>
      <dgm:spPr/>
      <dgm:t>
        <a:bodyPr/>
        <a:lstStyle/>
        <a:p>
          <a:endParaRPr lang="es-EC"/>
        </a:p>
      </dgm:t>
    </dgm:pt>
    <dgm:pt modelId="{5FE773DE-3972-41FF-B9DB-B2224349C594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Conocimiento del cliente</a:t>
          </a:r>
          <a:endParaRPr lang="es-EC" sz="1600" b="1" dirty="0">
            <a:solidFill>
              <a:schemeClr val="tx1"/>
            </a:solidFill>
          </a:endParaRPr>
        </a:p>
      </dgm:t>
    </dgm:pt>
    <dgm:pt modelId="{53A2E7C4-4FAF-473B-B7EE-E00C51E5EB6B}" type="parTrans" cxnId="{5DCFCAEA-D769-4710-A3B6-74BB098B1291}">
      <dgm:prSet/>
      <dgm:spPr/>
      <dgm:t>
        <a:bodyPr/>
        <a:lstStyle/>
        <a:p>
          <a:endParaRPr lang="es-EC"/>
        </a:p>
      </dgm:t>
    </dgm:pt>
    <dgm:pt modelId="{6087E8FC-C490-408C-95AD-A4202790E5B5}" type="sibTrans" cxnId="{5DCFCAEA-D769-4710-A3B6-74BB098B1291}">
      <dgm:prSet/>
      <dgm:spPr/>
      <dgm:t>
        <a:bodyPr/>
        <a:lstStyle/>
        <a:p>
          <a:endParaRPr lang="es-EC"/>
        </a:p>
      </dgm:t>
    </dgm:pt>
    <dgm:pt modelId="{95C37464-61D4-4742-9638-F14F21AC657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Integridad</a:t>
          </a:r>
          <a:endParaRPr lang="es-EC" sz="1600" b="1" dirty="0">
            <a:solidFill>
              <a:schemeClr val="tx1"/>
            </a:solidFill>
          </a:endParaRPr>
        </a:p>
      </dgm:t>
    </dgm:pt>
    <dgm:pt modelId="{A64013BA-A9BA-4601-BAC8-1CF231855CE6}" type="parTrans" cxnId="{8905228C-38ED-468A-B4D6-3A4F822B5BC7}">
      <dgm:prSet/>
      <dgm:spPr/>
      <dgm:t>
        <a:bodyPr/>
        <a:lstStyle/>
        <a:p>
          <a:endParaRPr lang="es-EC"/>
        </a:p>
      </dgm:t>
    </dgm:pt>
    <dgm:pt modelId="{C0351DE5-BDC5-4FC9-AAA1-FD0139185428}" type="sibTrans" cxnId="{8905228C-38ED-468A-B4D6-3A4F822B5BC7}">
      <dgm:prSet/>
      <dgm:spPr/>
      <dgm:t>
        <a:bodyPr/>
        <a:lstStyle/>
        <a:p>
          <a:endParaRPr lang="es-EC"/>
        </a:p>
      </dgm:t>
    </dgm:pt>
    <dgm:pt modelId="{A99E8223-A3BF-4B4D-9146-FED63D9B7E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Innovación</a:t>
          </a:r>
          <a:endParaRPr lang="es-EC" sz="1600" b="1" dirty="0">
            <a:solidFill>
              <a:schemeClr val="tx1"/>
            </a:solidFill>
          </a:endParaRPr>
        </a:p>
      </dgm:t>
    </dgm:pt>
    <dgm:pt modelId="{40B58B32-4545-42D4-8105-A25073B609DD}" type="parTrans" cxnId="{EA5201E5-90A4-4DFA-9305-32922BEAB300}">
      <dgm:prSet/>
      <dgm:spPr/>
      <dgm:t>
        <a:bodyPr/>
        <a:lstStyle/>
        <a:p>
          <a:endParaRPr lang="es-EC"/>
        </a:p>
      </dgm:t>
    </dgm:pt>
    <dgm:pt modelId="{C202C682-853A-4599-800C-48EE6D208152}" type="sibTrans" cxnId="{EA5201E5-90A4-4DFA-9305-32922BEAB300}">
      <dgm:prSet/>
      <dgm:spPr/>
      <dgm:t>
        <a:bodyPr/>
        <a:lstStyle/>
        <a:p>
          <a:endParaRPr lang="es-EC"/>
        </a:p>
      </dgm:t>
    </dgm:pt>
    <dgm:pt modelId="{91402412-72DA-47D7-B5C1-67BC06F33A53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Productividad</a:t>
          </a:r>
          <a:endParaRPr lang="es-EC" sz="1600" b="1" dirty="0">
            <a:solidFill>
              <a:schemeClr val="tx1"/>
            </a:solidFill>
          </a:endParaRPr>
        </a:p>
      </dgm:t>
    </dgm:pt>
    <dgm:pt modelId="{065437EA-749F-4FE1-8FD7-520F8FB608E0}" type="parTrans" cxnId="{3DD447B2-ABC2-49C7-BE54-F224638E9A30}">
      <dgm:prSet/>
      <dgm:spPr/>
      <dgm:t>
        <a:bodyPr/>
        <a:lstStyle/>
        <a:p>
          <a:endParaRPr lang="es-EC"/>
        </a:p>
      </dgm:t>
    </dgm:pt>
    <dgm:pt modelId="{0EB2914D-29EE-48CB-B87E-ACCA5176CDB7}" type="sibTrans" cxnId="{3DD447B2-ABC2-49C7-BE54-F224638E9A30}">
      <dgm:prSet/>
      <dgm:spPr/>
      <dgm:t>
        <a:bodyPr/>
        <a:lstStyle/>
        <a:p>
          <a:endParaRPr lang="es-EC"/>
        </a:p>
      </dgm:t>
    </dgm:pt>
    <dgm:pt modelId="{7D49AF4F-0794-4574-9D2B-FD675E456F63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Actitud de aprendizaje</a:t>
          </a:r>
          <a:endParaRPr lang="es-EC" sz="1600" b="1" dirty="0">
            <a:solidFill>
              <a:schemeClr val="tx1"/>
            </a:solidFill>
          </a:endParaRPr>
        </a:p>
      </dgm:t>
    </dgm:pt>
    <dgm:pt modelId="{062BCA39-3678-43C8-B735-091020117639}" type="parTrans" cxnId="{420A3504-5865-4771-92C6-531DA4CDE73B}">
      <dgm:prSet/>
      <dgm:spPr/>
      <dgm:t>
        <a:bodyPr/>
        <a:lstStyle/>
        <a:p>
          <a:endParaRPr lang="es-EC"/>
        </a:p>
      </dgm:t>
    </dgm:pt>
    <dgm:pt modelId="{CC758D0A-CF8E-44A9-9EDD-6630AA56DFDD}" type="sibTrans" cxnId="{420A3504-5865-4771-92C6-531DA4CDE73B}">
      <dgm:prSet/>
      <dgm:spPr/>
      <dgm:t>
        <a:bodyPr/>
        <a:lstStyle/>
        <a:p>
          <a:endParaRPr lang="es-EC"/>
        </a:p>
      </dgm:t>
    </dgm:pt>
    <dgm:pt modelId="{675CD1F8-897E-4B31-BC1A-8DBFAF326486}" type="pres">
      <dgm:prSet presAssocID="{EFB360B2-0185-4E11-83A1-E77D7E3F90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325DD1-CA2D-4970-8E1E-54EC462ABD1A}" type="pres">
      <dgm:prSet presAssocID="{F527EA94-58BF-440D-BA24-D347DDD41680}" presName="node" presStyleLbl="node1" presStyleIdx="0" presStyleCnt="7" custScaleX="1202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877894-74A0-44C8-91AB-C9E9C2EC1031}" type="pres">
      <dgm:prSet presAssocID="{F527EA94-58BF-440D-BA24-D347DDD41680}" presName="spNode" presStyleCnt="0"/>
      <dgm:spPr/>
    </dgm:pt>
    <dgm:pt modelId="{8312F020-AC1F-4DE1-A879-32CB4FD34B4A}" type="pres">
      <dgm:prSet presAssocID="{D3DC77A1-2EFF-4662-973B-158FCEAAB25A}" presName="sibTrans" presStyleLbl="sibTrans1D1" presStyleIdx="0" presStyleCnt="7"/>
      <dgm:spPr/>
      <dgm:t>
        <a:bodyPr/>
        <a:lstStyle/>
        <a:p>
          <a:endParaRPr lang="es-EC"/>
        </a:p>
      </dgm:t>
    </dgm:pt>
    <dgm:pt modelId="{B472A377-649D-4668-A516-EC460C848156}" type="pres">
      <dgm:prSet presAssocID="{5BB824D3-A4F4-49FA-B7E3-7D74F770AFDE}" presName="node" presStyleLbl="node1" presStyleIdx="1" presStyleCnt="7" custScaleX="170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E88806-E51A-4036-A1B3-4CAFB92DB4F1}" type="pres">
      <dgm:prSet presAssocID="{5BB824D3-A4F4-49FA-B7E3-7D74F770AFDE}" presName="spNode" presStyleCnt="0"/>
      <dgm:spPr/>
    </dgm:pt>
    <dgm:pt modelId="{6549B549-90A0-482B-BC3C-1EBC28C981AC}" type="pres">
      <dgm:prSet presAssocID="{87088B78-EA76-454E-A4CD-F1A8502C710A}" presName="sibTrans" presStyleLbl="sibTrans1D1" presStyleIdx="1" presStyleCnt="7"/>
      <dgm:spPr/>
      <dgm:t>
        <a:bodyPr/>
        <a:lstStyle/>
        <a:p>
          <a:endParaRPr lang="es-EC"/>
        </a:p>
      </dgm:t>
    </dgm:pt>
    <dgm:pt modelId="{E920736F-CDA4-4B2A-8A5E-00F5E06A864E}" type="pres">
      <dgm:prSet presAssocID="{5FE773DE-3972-41FF-B9DB-B2224349C594}" presName="node" presStyleLbl="node1" presStyleIdx="2" presStyleCnt="7" custScaleX="2029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36F750-9C2F-430F-AAEE-5697CCBECBBE}" type="pres">
      <dgm:prSet presAssocID="{5FE773DE-3972-41FF-B9DB-B2224349C594}" presName="spNode" presStyleCnt="0"/>
      <dgm:spPr/>
    </dgm:pt>
    <dgm:pt modelId="{F8BE2BEF-4FA0-4EDE-B53F-3AB23C1CED05}" type="pres">
      <dgm:prSet presAssocID="{6087E8FC-C490-408C-95AD-A4202790E5B5}" presName="sibTrans" presStyleLbl="sibTrans1D1" presStyleIdx="2" presStyleCnt="7"/>
      <dgm:spPr/>
      <dgm:t>
        <a:bodyPr/>
        <a:lstStyle/>
        <a:p>
          <a:endParaRPr lang="es-EC"/>
        </a:p>
      </dgm:t>
    </dgm:pt>
    <dgm:pt modelId="{A5CAB6C3-CC1E-4507-A251-B22DEC3444DF}" type="pres">
      <dgm:prSet presAssocID="{95C37464-61D4-4742-9638-F14F21AC6570}" presName="node" presStyleLbl="node1" presStyleIdx="3" presStyleCnt="7" custScaleX="129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EA7CD0-1EEF-49E0-AE4E-CE6820AA540E}" type="pres">
      <dgm:prSet presAssocID="{95C37464-61D4-4742-9638-F14F21AC6570}" presName="spNode" presStyleCnt="0"/>
      <dgm:spPr/>
    </dgm:pt>
    <dgm:pt modelId="{427F4C0A-C58D-432F-BB2F-CD00A3C7054A}" type="pres">
      <dgm:prSet presAssocID="{C0351DE5-BDC5-4FC9-AAA1-FD0139185428}" presName="sibTrans" presStyleLbl="sibTrans1D1" presStyleIdx="3" presStyleCnt="7"/>
      <dgm:spPr/>
      <dgm:t>
        <a:bodyPr/>
        <a:lstStyle/>
        <a:p>
          <a:endParaRPr lang="es-EC"/>
        </a:p>
      </dgm:t>
    </dgm:pt>
    <dgm:pt modelId="{BD4F2AC5-E615-4C3A-A5EF-F09046D889FE}" type="pres">
      <dgm:prSet presAssocID="{A99E8223-A3BF-4B4D-9146-FED63D9B7E3A}" presName="node" presStyleLbl="node1" presStyleIdx="4" presStyleCnt="7" custScaleX="1266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FCCDE-8134-4910-B013-AC823CF0D88B}" type="pres">
      <dgm:prSet presAssocID="{A99E8223-A3BF-4B4D-9146-FED63D9B7E3A}" presName="spNode" presStyleCnt="0"/>
      <dgm:spPr/>
    </dgm:pt>
    <dgm:pt modelId="{BB8CB19A-5A29-4CDA-A441-C4016669D43B}" type="pres">
      <dgm:prSet presAssocID="{C202C682-853A-4599-800C-48EE6D208152}" presName="sibTrans" presStyleLbl="sibTrans1D1" presStyleIdx="4" presStyleCnt="7"/>
      <dgm:spPr/>
      <dgm:t>
        <a:bodyPr/>
        <a:lstStyle/>
        <a:p>
          <a:endParaRPr lang="es-EC"/>
        </a:p>
      </dgm:t>
    </dgm:pt>
    <dgm:pt modelId="{67D7FD7B-A64E-4A55-898D-7CA176788EB7}" type="pres">
      <dgm:prSet presAssocID="{91402412-72DA-47D7-B5C1-67BC06F33A53}" presName="node" presStyleLbl="node1" presStyleIdx="5" presStyleCnt="7" custScaleX="1664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FBC6E8-68A7-49D2-AC74-F7B14B4AE0E8}" type="pres">
      <dgm:prSet presAssocID="{91402412-72DA-47D7-B5C1-67BC06F33A53}" presName="spNode" presStyleCnt="0"/>
      <dgm:spPr/>
    </dgm:pt>
    <dgm:pt modelId="{30D3B1CA-233A-4B61-8C99-3DD77DBA1298}" type="pres">
      <dgm:prSet presAssocID="{0EB2914D-29EE-48CB-B87E-ACCA5176CDB7}" presName="sibTrans" presStyleLbl="sibTrans1D1" presStyleIdx="5" presStyleCnt="7"/>
      <dgm:spPr/>
      <dgm:t>
        <a:bodyPr/>
        <a:lstStyle/>
        <a:p>
          <a:endParaRPr lang="es-EC"/>
        </a:p>
      </dgm:t>
    </dgm:pt>
    <dgm:pt modelId="{E90E7E11-3AD4-4FAD-AE00-19F14AE52B23}" type="pres">
      <dgm:prSet presAssocID="{7D49AF4F-0794-4574-9D2B-FD675E456F63}" presName="node" presStyleLbl="node1" presStyleIdx="6" presStyleCnt="7" custScaleX="18237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C4652E-1CD9-4911-A20E-E1C67A7D88F8}" type="pres">
      <dgm:prSet presAssocID="{7D49AF4F-0794-4574-9D2B-FD675E456F63}" presName="spNode" presStyleCnt="0"/>
      <dgm:spPr/>
    </dgm:pt>
    <dgm:pt modelId="{1DD36E89-9319-4220-B2C2-72DA9A24FC21}" type="pres">
      <dgm:prSet presAssocID="{CC758D0A-CF8E-44A9-9EDD-6630AA56DFDD}" presName="sibTrans" presStyleLbl="sibTrans1D1" presStyleIdx="6" presStyleCnt="7"/>
      <dgm:spPr/>
      <dgm:t>
        <a:bodyPr/>
        <a:lstStyle/>
        <a:p>
          <a:endParaRPr lang="es-EC"/>
        </a:p>
      </dgm:t>
    </dgm:pt>
  </dgm:ptLst>
  <dgm:cxnLst>
    <dgm:cxn modelId="{F0681B60-F537-4D92-AB91-A681CF249B55}" type="presOf" srcId="{0EB2914D-29EE-48CB-B87E-ACCA5176CDB7}" destId="{30D3B1CA-233A-4B61-8C99-3DD77DBA1298}" srcOrd="0" destOrd="0" presId="urn:microsoft.com/office/officeart/2005/8/layout/cycle5"/>
    <dgm:cxn modelId="{5DCFCAEA-D769-4710-A3B6-74BB098B1291}" srcId="{EFB360B2-0185-4E11-83A1-E77D7E3F9047}" destId="{5FE773DE-3972-41FF-B9DB-B2224349C594}" srcOrd="2" destOrd="0" parTransId="{53A2E7C4-4FAF-473B-B7EE-E00C51E5EB6B}" sibTransId="{6087E8FC-C490-408C-95AD-A4202790E5B5}"/>
    <dgm:cxn modelId="{44667013-A9E2-419E-AF72-59DA069B0770}" type="presOf" srcId="{C202C682-853A-4599-800C-48EE6D208152}" destId="{BB8CB19A-5A29-4CDA-A441-C4016669D43B}" srcOrd="0" destOrd="0" presId="urn:microsoft.com/office/officeart/2005/8/layout/cycle5"/>
    <dgm:cxn modelId="{DFD0706A-63BE-4212-9E93-666869717BEE}" type="presOf" srcId="{D3DC77A1-2EFF-4662-973B-158FCEAAB25A}" destId="{8312F020-AC1F-4DE1-A879-32CB4FD34B4A}" srcOrd="0" destOrd="0" presId="urn:microsoft.com/office/officeart/2005/8/layout/cycle5"/>
    <dgm:cxn modelId="{D0D62095-1E7C-4BB5-9D40-BF2207E0A503}" type="presOf" srcId="{87088B78-EA76-454E-A4CD-F1A8502C710A}" destId="{6549B549-90A0-482B-BC3C-1EBC28C981AC}" srcOrd="0" destOrd="0" presId="urn:microsoft.com/office/officeart/2005/8/layout/cycle5"/>
    <dgm:cxn modelId="{5D4A0D5F-1A1E-4138-8E31-63616081E3CB}" type="presOf" srcId="{EFB360B2-0185-4E11-83A1-E77D7E3F9047}" destId="{675CD1F8-897E-4B31-BC1A-8DBFAF326486}" srcOrd="0" destOrd="0" presId="urn:microsoft.com/office/officeart/2005/8/layout/cycle5"/>
    <dgm:cxn modelId="{3DD447B2-ABC2-49C7-BE54-F224638E9A30}" srcId="{EFB360B2-0185-4E11-83A1-E77D7E3F9047}" destId="{91402412-72DA-47D7-B5C1-67BC06F33A53}" srcOrd="5" destOrd="0" parTransId="{065437EA-749F-4FE1-8FD7-520F8FB608E0}" sibTransId="{0EB2914D-29EE-48CB-B87E-ACCA5176CDB7}"/>
    <dgm:cxn modelId="{420A3504-5865-4771-92C6-531DA4CDE73B}" srcId="{EFB360B2-0185-4E11-83A1-E77D7E3F9047}" destId="{7D49AF4F-0794-4574-9D2B-FD675E456F63}" srcOrd="6" destOrd="0" parTransId="{062BCA39-3678-43C8-B735-091020117639}" sibTransId="{CC758D0A-CF8E-44A9-9EDD-6630AA56DFDD}"/>
    <dgm:cxn modelId="{A45E7C7A-9C02-46AE-B434-AEE07F12AADC}" type="presOf" srcId="{95C37464-61D4-4742-9638-F14F21AC6570}" destId="{A5CAB6C3-CC1E-4507-A251-B22DEC3444DF}" srcOrd="0" destOrd="0" presId="urn:microsoft.com/office/officeart/2005/8/layout/cycle5"/>
    <dgm:cxn modelId="{EA5201E5-90A4-4DFA-9305-32922BEAB300}" srcId="{EFB360B2-0185-4E11-83A1-E77D7E3F9047}" destId="{A99E8223-A3BF-4B4D-9146-FED63D9B7E3A}" srcOrd="4" destOrd="0" parTransId="{40B58B32-4545-42D4-8105-A25073B609DD}" sibTransId="{C202C682-853A-4599-800C-48EE6D208152}"/>
    <dgm:cxn modelId="{C96897E4-221E-439C-A1CB-5B0411C14336}" type="presOf" srcId="{6087E8FC-C490-408C-95AD-A4202790E5B5}" destId="{F8BE2BEF-4FA0-4EDE-B53F-3AB23C1CED05}" srcOrd="0" destOrd="0" presId="urn:microsoft.com/office/officeart/2005/8/layout/cycle5"/>
    <dgm:cxn modelId="{CA45788F-BF39-41D7-808A-8A4037E09019}" type="presOf" srcId="{5BB824D3-A4F4-49FA-B7E3-7D74F770AFDE}" destId="{B472A377-649D-4668-A516-EC460C848156}" srcOrd="0" destOrd="0" presId="urn:microsoft.com/office/officeart/2005/8/layout/cycle5"/>
    <dgm:cxn modelId="{DEF37B56-B59F-449A-9B71-B421CB0B9D62}" type="presOf" srcId="{F527EA94-58BF-440D-BA24-D347DDD41680}" destId="{EF325DD1-CA2D-4970-8E1E-54EC462ABD1A}" srcOrd="0" destOrd="0" presId="urn:microsoft.com/office/officeart/2005/8/layout/cycle5"/>
    <dgm:cxn modelId="{A465F0D3-87BB-49AC-9844-76B028AABF50}" type="presOf" srcId="{CC758D0A-CF8E-44A9-9EDD-6630AA56DFDD}" destId="{1DD36E89-9319-4220-B2C2-72DA9A24FC21}" srcOrd="0" destOrd="0" presId="urn:microsoft.com/office/officeart/2005/8/layout/cycle5"/>
    <dgm:cxn modelId="{6C6A9374-5E9E-4693-90B9-79DB805537B8}" type="presOf" srcId="{C0351DE5-BDC5-4FC9-AAA1-FD0139185428}" destId="{427F4C0A-C58D-432F-BB2F-CD00A3C7054A}" srcOrd="0" destOrd="0" presId="urn:microsoft.com/office/officeart/2005/8/layout/cycle5"/>
    <dgm:cxn modelId="{8905228C-38ED-468A-B4D6-3A4F822B5BC7}" srcId="{EFB360B2-0185-4E11-83A1-E77D7E3F9047}" destId="{95C37464-61D4-4742-9638-F14F21AC6570}" srcOrd="3" destOrd="0" parTransId="{A64013BA-A9BA-4601-BAC8-1CF231855CE6}" sibTransId="{C0351DE5-BDC5-4FC9-AAA1-FD0139185428}"/>
    <dgm:cxn modelId="{12CC12A6-84A2-4807-83A7-4FB3659AB9C1}" type="presOf" srcId="{91402412-72DA-47D7-B5C1-67BC06F33A53}" destId="{67D7FD7B-A64E-4A55-898D-7CA176788EB7}" srcOrd="0" destOrd="0" presId="urn:microsoft.com/office/officeart/2005/8/layout/cycle5"/>
    <dgm:cxn modelId="{86284688-5DF9-4444-99D6-2959193E1980}" srcId="{EFB360B2-0185-4E11-83A1-E77D7E3F9047}" destId="{F527EA94-58BF-440D-BA24-D347DDD41680}" srcOrd="0" destOrd="0" parTransId="{EFDC6139-46B6-452A-AC38-18BF408EFC5B}" sibTransId="{D3DC77A1-2EFF-4662-973B-158FCEAAB25A}"/>
    <dgm:cxn modelId="{91F581FE-AA0C-4C2C-9454-D6136CF74AD7}" type="presOf" srcId="{A99E8223-A3BF-4B4D-9146-FED63D9B7E3A}" destId="{BD4F2AC5-E615-4C3A-A5EF-F09046D889FE}" srcOrd="0" destOrd="0" presId="urn:microsoft.com/office/officeart/2005/8/layout/cycle5"/>
    <dgm:cxn modelId="{96FAB31F-6E8B-4856-9B44-F3D3F2E21D37}" type="presOf" srcId="{5FE773DE-3972-41FF-B9DB-B2224349C594}" destId="{E920736F-CDA4-4B2A-8A5E-00F5E06A864E}" srcOrd="0" destOrd="0" presId="urn:microsoft.com/office/officeart/2005/8/layout/cycle5"/>
    <dgm:cxn modelId="{064A9909-7423-44E7-847F-100F69A57F4E}" srcId="{EFB360B2-0185-4E11-83A1-E77D7E3F9047}" destId="{5BB824D3-A4F4-49FA-B7E3-7D74F770AFDE}" srcOrd="1" destOrd="0" parTransId="{5ACF9F78-B1CC-428B-BAE2-4347D881F340}" sibTransId="{87088B78-EA76-454E-A4CD-F1A8502C710A}"/>
    <dgm:cxn modelId="{003EDE3D-4E1E-44AB-8181-F862F708C98D}" type="presOf" srcId="{7D49AF4F-0794-4574-9D2B-FD675E456F63}" destId="{E90E7E11-3AD4-4FAD-AE00-19F14AE52B23}" srcOrd="0" destOrd="0" presId="urn:microsoft.com/office/officeart/2005/8/layout/cycle5"/>
    <dgm:cxn modelId="{D1E71C47-8A7C-4E33-8149-504E78553521}" type="presParOf" srcId="{675CD1F8-897E-4B31-BC1A-8DBFAF326486}" destId="{EF325DD1-CA2D-4970-8E1E-54EC462ABD1A}" srcOrd="0" destOrd="0" presId="urn:microsoft.com/office/officeart/2005/8/layout/cycle5"/>
    <dgm:cxn modelId="{E76A089C-206C-4982-AE7B-9E938B214D7C}" type="presParOf" srcId="{675CD1F8-897E-4B31-BC1A-8DBFAF326486}" destId="{C9877894-74A0-44C8-91AB-C9E9C2EC1031}" srcOrd="1" destOrd="0" presId="urn:microsoft.com/office/officeart/2005/8/layout/cycle5"/>
    <dgm:cxn modelId="{8984B3A5-EF3E-4E55-997E-46179D285B27}" type="presParOf" srcId="{675CD1F8-897E-4B31-BC1A-8DBFAF326486}" destId="{8312F020-AC1F-4DE1-A879-32CB4FD34B4A}" srcOrd="2" destOrd="0" presId="urn:microsoft.com/office/officeart/2005/8/layout/cycle5"/>
    <dgm:cxn modelId="{2A1AD97B-8907-481B-92C4-0247E4EFBCBF}" type="presParOf" srcId="{675CD1F8-897E-4B31-BC1A-8DBFAF326486}" destId="{B472A377-649D-4668-A516-EC460C848156}" srcOrd="3" destOrd="0" presId="urn:microsoft.com/office/officeart/2005/8/layout/cycle5"/>
    <dgm:cxn modelId="{615019F5-1813-400F-9583-40B509E34812}" type="presParOf" srcId="{675CD1F8-897E-4B31-BC1A-8DBFAF326486}" destId="{DAE88806-E51A-4036-A1B3-4CAFB92DB4F1}" srcOrd="4" destOrd="0" presId="urn:microsoft.com/office/officeart/2005/8/layout/cycle5"/>
    <dgm:cxn modelId="{0E2EBF56-4C62-42B0-9D8B-8425A2CD7A00}" type="presParOf" srcId="{675CD1F8-897E-4B31-BC1A-8DBFAF326486}" destId="{6549B549-90A0-482B-BC3C-1EBC28C981AC}" srcOrd="5" destOrd="0" presId="urn:microsoft.com/office/officeart/2005/8/layout/cycle5"/>
    <dgm:cxn modelId="{EEB1C7CC-BC7F-4AED-A0A5-2CF4EBA30A2C}" type="presParOf" srcId="{675CD1F8-897E-4B31-BC1A-8DBFAF326486}" destId="{E920736F-CDA4-4B2A-8A5E-00F5E06A864E}" srcOrd="6" destOrd="0" presId="urn:microsoft.com/office/officeart/2005/8/layout/cycle5"/>
    <dgm:cxn modelId="{9B59A738-A5E0-4D11-B90F-5522D50230C1}" type="presParOf" srcId="{675CD1F8-897E-4B31-BC1A-8DBFAF326486}" destId="{D336F750-9C2F-430F-AAEE-5697CCBECBBE}" srcOrd="7" destOrd="0" presId="urn:microsoft.com/office/officeart/2005/8/layout/cycle5"/>
    <dgm:cxn modelId="{05BEB9F5-E4BB-4507-AE1F-2E8A0FB020D6}" type="presParOf" srcId="{675CD1F8-897E-4B31-BC1A-8DBFAF326486}" destId="{F8BE2BEF-4FA0-4EDE-B53F-3AB23C1CED05}" srcOrd="8" destOrd="0" presId="urn:microsoft.com/office/officeart/2005/8/layout/cycle5"/>
    <dgm:cxn modelId="{264D5994-49BC-4065-A1EC-4E6A7E24AE60}" type="presParOf" srcId="{675CD1F8-897E-4B31-BC1A-8DBFAF326486}" destId="{A5CAB6C3-CC1E-4507-A251-B22DEC3444DF}" srcOrd="9" destOrd="0" presId="urn:microsoft.com/office/officeart/2005/8/layout/cycle5"/>
    <dgm:cxn modelId="{FB0E3BD0-A7AA-4E92-9113-CF9AD654338B}" type="presParOf" srcId="{675CD1F8-897E-4B31-BC1A-8DBFAF326486}" destId="{DDEA7CD0-1EEF-49E0-AE4E-CE6820AA540E}" srcOrd="10" destOrd="0" presId="urn:microsoft.com/office/officeart/2005/8/layout/cycle5"/>
    <dgm:cxn modelId="{9AC0CEAF-A10D-4977-ACF1-C404327D192D}" type="presParOf" srcId="{675CD1F8-897E-4B31-BC1A-8DBFAF326486}" destId="{427F4C0A-C58D-432F-BB2F-CD00A3C7054A}" srcOrd="11" destOrd="0" presId="urn:microsoft.com/office/officeart/2005/8/layout/cycle5"/>
    <dgm:cxn modelId="{6E179C85-B484-4293-B4FA-39BE885B5B3B}" type="presParOf" srcId="{675CD1F8-897E-4B31-BC1A-8DBFAF326486}" destId="{BD4F2AC5-E615-4C3A-A5EF-F09046D889FE}" srcOrd="12" destOrd="0" presId="urn:microsoft.com/office/officeart/2005/8/layout/cycle5"/>
    <dgm:cxn modelId="{58DE7EC0-D7B3-41DD-B83C-9A4364ECF47E}" type="presParOf" srcId="{675CD1F8-897E-4B31-BC1A-8DBFAF326486}" destId="{9F7FCCDE-8134-4910-B013-AC823CF0D88B}" srcOrd="13" destOrd="0" presId="urn:microsoft.com/office/officeart/2005/8/layout/cycle5"/>
    <dgm:cxn modelId="{61300C44-3150-496D-8449-AC5DEE9ACB6D}" type="presParOf" srcId="{675CD1F8-897E-4B31-BC1A-8DBFAF326486}" destId="{BB8CB19A-5A29-4CDA-A441-C4016669D43B}" srcOrd="14" destOrd="0" presId="urn:microsoft.com/office/officeart/2005/8/layout/cycle5"/>
    <dgm:cxn modelId="{8D6C45B4-D1D1-41F3-A65D-09CF492910C8}" type="presParOf" srcId="{675CD1F8-897E-4B31-BC1A-8DBFAF326486}" destId="{67D7FD7B-A64E-4A55-898D-7CA176788EB7}" srcOrd="15" destOrd="0" presId="urn:microsoft.com/office/officeart/2005/8/layout/cycle5"/>
    <dgm:cxn modelId="{AF15BA82-B6F9-47F1-9B42-4D0A1ACD4C06}" type="presParOf" srcId="{675CD1F8-897E-4B31-BC1A-8DBFAF326486}" destId="{14FBC6E8-68A7-49D2-AC74-F7B14B4AE0E8}" srcOrd="16" destOrd="0" presId="urn:microsoft.com/office/officeart/2005/8/layout/cycle5"/>
    <dgm:cxn modelId="{36EB3FE4-6B52-42DB-A827-7566D3E7246C}" type="presParOf" srcId="{675CD1F8-897E-4B31-BC1A-8DBFAF326486}" destId="{30D3B1CA-233A-4B61-8C99-3DD77DBA1298}" srcOrd="17" destOrd="0" presId="urn:microsoft.com/office/officeart/2005/8/layout/cycle5"/>
    <dgm:cxn modelId="{BE8FECB7-F45D-45A5-A186-93AE3377B323}" type="presParOf" srcId="{675CD1F8-897E-4B31-BC1A-8DBFAF326486}" destId="{E90E7E11-3AD4-4FAD-AE00-19F14AE52B23}" srcOrd="18" destOrd="0" presId="urn:microsoft.com/office/officeart/2005/8/layout/cycle5"/>
    <dgm:cxn modelId="{E5EB76E8-B0EB-4D4A-9148-4A1F35A93234}" type="presParOf" srcId="{675CD1F8-897E-4B31-BC1A-8DBFAF326486}" destId="{D9C4652E-1CD9-4911-A20E-E1C67A7D88F8}" srcOrd="19" destOrd="0" presId="urn:microsoft.com/office/officeart/2005/8/layout/cycle5"/>
    <dgm:cxn modelId="{B67680E5-8256-4C0E-A2C0-564A374426D8}" type="presParOf" srcId="{675CD1F8-897E-4B31-BC1A-8DBFAF326486}" destId="{1DD36E89-9319-4220-B2C2-72DA9A24FC2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354D8-F441-420A-8EA1-9BD9F3DA4EC4}">
      <dsp:nvSpPr>
        <dsp:cNvPr id="0" name=""/>
        <dsp:cNvSpPr/>
      </dsp:nvSpPr>
      <dsp:spPr>
        <a:xfrm>
          <a:off x="3164314" y="1774861"/>
          <a:ext cx="2049897" cy="13349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COMPETENCIA</a:t>
          </a:r>
          <a:endParaRPr lang="es-MX" sz="1600" b="1" kern="1200" dirty="0"/>
        </a:p>
      </dsp:txBody>
      <dsp:txXfrm>
        <a:off x="3229479" y="1840026"/>
        <a:ext cx="1919567" cy="1204577"/>
      </dsp:txXfrm>
    </dsp:sp>
    <dsp:sp modelId="{5EE7F17C-3C75-4E92-B8BC-D5F8BFEB4944}">
      <dsp:nvSpPr>
        <dsp:cNvPr id="0" name=""/>
        <dsp:cNvSpPr/>
      </dsp:nvSpPr>
      <dsp:spPr>
        <a:xfrm rot="16193643">
          <a:off x="4004829" y="1591999"/>
          <a:ext cx="3657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7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A901-8968-44B1-875E-01B0AEE495DF}">
      <dsp:nvSpPr>
        <dsp:cNvPr id="0" name=""/>
        <dsp:cNvSpPr/>
      </dsp:nvSpPr>
      <dsp:spPr>
        <a:xfrm>
          <a:off x="3312373" y="36001"/>
          <a:ext cx="1747420" cy="13731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SABER</a:t>
          </a:r>
          <a:r>
            <a:rPr lang="es-MX" sz="1200" b="1" kern="1200" baseline="0" dirty="0" smtClean="0"/>
            <a:t> ACTUAR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Entrenamiento formal situaciones variadas de aprendizaje  conocimiento de sus recursos </a:t>
          </a:r>
          <a:endParaRPr lang="es-MX" sz="1200" kern="1200" dirty="0"/>
        </a:p>
      </dsp:txBody>
      <dsp:txXfrm>
        <a:off x="3379404" y="103032"/>
        <a:ext cx="1613358" cy="1239074"/>
      </dsp:txXfrm>
    </dsp:sp>
    <dsp:sp modelId="{370D1F44-0820-479E-BA83-21E2AAC18012}">
      <dsp:nvSpPr>
        <dsp:cNvPr id="0" name=""/>
        <dsp:cNvSpPr/>
      </dsp:nvSpPr>
      <dsp:spPr>
        <a:xfrm rot="1401308">
          <a:off x="5177564" y="3062215"/>
          <a:ext cx="8945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45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96310-3DDD-41EC-A0E5-3EF7DAE0C0E1}">
      <dsp:nvSpPr>
        <dsp:cNvPr id="0" name=""/>
        <dsp:cNvSpPr/>
      </dsp:nvSpPr>
      <dsp:spPr>
        <a:xfrm>
          <a:off x="6035491" y="2936916"/>
          <a:ext cx="1979808" cy="14601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PODER ACTUAR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Conocimientos teóricos 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Conocimientos del negocios.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Habilidades operativas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Habilidades relacionales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Habilidades cognitivas</a:t>
          </a:r>
        </a:p>
      </dsp:txBody>
      <dsp:txXfrm>
        <a:off x="6106769" y="3008194"/>
        <a:ext cx="1837252" cy="1317577"/>
      </dsp:txXfrm>
    </dsp:sp>
    <dsp:sp modelId="{7C00107A-10EE-47D3-AAB2-A5D0C2262547}">
      <dsp:nvSpPr>
        <dsp:cNvPr id="0" name=""/>
        <dsp:cNvSpPr/>
      </dsp:nvSpPr>
      <dsp:spPr>
        <a:xfrm rot="9403080">
          <a:off x="2009650" y="3121226"/>
          <a:ext cx="12036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36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94BC4-7EE7-4E34-AC12-18B617E80871}">
      <dsp:nvSpPr>
        <dsp:cNvPr id="0" name=""/>
        <dsp:cNvSpPr/>
      </dsp:nvSpPr>
      <dsp:spPr>
        <a:xfrm>
          <a:off x="565261" y="2882299"/>
          <a:ext cx="1493395" cy="15962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QUERER ACTUAR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Tener sentido imagen de si reconocimiento y confianza.</a:t>
          </a:r>
          <a:endParaRPr lang="es-MX" sz="1200" kern="1200" dirty="0"/>
        </a:p>
      </dsp:txBody>
      <dsp:txXfrm>
        <a:off x="638163" y="2955201"/>
        <a:ext cx="1347591" cy="1450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0A740-04C8-477A-8F99-C37823B5E164}">
      <dsp:nvSpPr>
        <dsp:cNvPr id="0" name=""/>
        <dsp:cNvSpPr/>
      </dsp:nvSpPr>
      <dsp:spPr>
        <a:xfrm>
          <a:off x="2434828" y="158802"/>
          <a:ext cx="1226343" cy="122634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evaluar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614422" y="338396"/>
        <a:ext cx="867155" cy="867155"/>
      </dsp:txXfrm>
    </dsp:sp>
    <dsp:sp modelId="{7501B24D-283F-4A3C-9276-22A2D93E4274}">
      <dsp:nvSpPr>
        <dsp:cNvPr id="0" name=""/>
        <dsp:cNvSpPr/>
      </dsp:nvSpPr>
      <dsp:spPr>
        <a:xfrm rot="1972925">
          <a:off x="3634735" y="1030788"/>
          <a:ext cx="26742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3641162" y="1091788"/>
        <a:ext cx="187198" cy="248335"/>
      </dsp:txXfrm>
    </dsp:sp>
    <dsp:sp modelId="{D358905B-434A-45E3-B6D5-DC86EC11C7C9}">
      <dsp:nvSpPr>
        <dsp:cNvPr id="0" name=""/>
        <dsp:cNvSpPr/>
      </dsp:nvSpPr>
      <dsp:spPr>
        <a:xfrm>
          <a:off x="3888437" y="1098539"/>
          <a:ext cx="1226343" cy="122634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impartir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4068031" y="1278133"/>
        <a:ext cx="867155" cy="867155"/>
      </dsp:txXfrm>
    </dsp:sp>
    <dsp:sp modelId="{A808BF65-EEA3-4DE6-80B3-A52D536F62E1}">
      <dsp:nvSpPr>
        <dsp:cNvPr id="0" name=""/>
        <dsp:cNvSpPr/>
      </dsp:nvSpPr>
      <dsp:spPr>
        <a:xfrm rot="6420509">
          <a:off x="4081423" y="2365633"/>
          <a:ext cx="313706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0800000">
        <a:off x="4142244" y="2403413"/>
        <a:ext cx="219594" cy="248335"/>
      </dsp:txXfrm>
    </dsp:sp>
    <dsp:sp modelId="{5876AE7F-7808-4FDD-B159-C5B26E696D37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Mantener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3536171" y="3016849"/>
        <a:ext cx="867155" cy="867155"/>
      </dsp:txXfrm>
    </dsp:sp>
    <dsp:sp modelId="{3D13E7BF-3FE1-4476-9DE7-FAD222802D4C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0800000">
        <a:off x="2991839" y="3326259"/>
        <a:ext cx="228964" cy="248335"/>
      </dsp:txXfrm>
    </dsp:sp>
    <dsp:sp modelId="{46A9EAB8-6E2B-4CF2-B9A6-6A7EFB2EB16A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Lograr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692672" y="3016849"/>
        <a:ext cx="867155" cy="867155"/>
      </dsp:txXfrm>
    </dsp:sp>
    <dsp:sp modelId="{438BF550-4FD0-4B06-B07D-C8588889C6B8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 rot="10800000">
        <a:off x="1744954" y="2505090"/>
        <a:ext cx="228964" cy="248335"/>
      </dsp:txXfrm>
    </dsp:sp>
    <dsp:sp modelId="{F0619D91-2245-428D-9F86-52380F0034C3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Motivación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1122999" y="1263576"/>
        <a:ext cx="867155" cy="867155"/>
      </dsp:txXfrm>
    </dsp:sp>
    <dsp:sp modelId="{FCDB1BD5-15F8-4DD4-8195-6803DF7598B0}">
      <dsp:nvSpPr>
        <dsp:cNvPr id="0" name=""/>
        <dsp:cNvSpPr/>
      </dsp:nvSpPr>
      <dsp:spPr>
        <a:xfrm rot="19691235">
          <a:off x="2155434" y="1031799"/>
          <a:ext cx="280229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2161749" y="1136735"/>
        <a:ext cx="196160" cy="248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CEF90-2523-4F07-BBCE-308DEF22F8C9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64167-B21A-4E14-8889-C312F5F9057D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E858-7105-4340-95B8-5C29C9D6F91B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Estrategias</a:t>
          </a:r>
          <a:endParaRPr lang="es-EC" sz="2700" kern="1200" dirty="0"/>
        </a:p>
      </dsp:txBody>
      <dsp:txXfrm>
        <a:off x="1524000" y="3276600"/>
        <a:ext cx="3048000" cy="762000"/>
      </dsp:txXfrm>
    </dsp:sp>
    <dsp:sp modelId="{DE196B67-6EEB-450E-AA3C-0FA0FA631FA1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Plan de incentivos</a:t>
          </a:r>
          <a:endParaRPr lang="es-EC" sz="1200" kern="1200" dirty="0"/>
        </a:p>
      </dsp:txBody>
      <dsp:txXfrm>
        <a:off x="2763268" y="1558292"/>
        <a:ext cx="808224" cy="808224"/>
      </dsp:txXfrm>
    </dsp:sp>
    <dsp:sp modelId="{7214B591-2E7B-4505-8C6D-87048308E583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EVALUACIÓN DEL DESEMPEÑO</a:t>
          </a:r>
          <a:endParaRPr lang="es-EC" sz="1100" kern="1200" dirty="0"/>
        </a:p>
      </dsp:txBody>
      <dsp:txXfrm>
        <a:off x="1945388" y="700787"/>
        <a:ext cx="808224" cy="808224"/>
      </dsp:txXfrm>
    </dsp:sp>
    <dsp:sp modelId="{E1F70D97-8746-4523-8110-4422611D848B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Plan de capacitación</a:t>
          </a:r>
          <a:endParaRPr lang="es-EC" sz="1200" kern="1200" dirty="0"/>
        </a:p>
      </dsp:txBody>
      <dsp:txXfrm>
        <a:off x="3113788" y="424435"/>
        <a:ext cx="808224" cy="808224"/>
      </dsp:txXfrm>
    </dsp:sp>
    <dsp:sp modelId="{FBB79EE4-C2F6-4245-9293-2ABA8B36D3A3}">
      <dsp:nvSpPr>
        <dsp:cNvPr id="0" name=""/>
        <dsp:cNvSpPr/>
      </dsp:nvSpPr>
      <dsp:spPr>
        <a:xfrm>
          <a:off x="1270000" y="67076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5DD1-CA2D-4970-8E1E-54EC462ABD1A}">
      <dsp:nvSpPr>
        <dsp:cNvPr id="0" name=""/>
        <dsp:cNvSpPr/>
      </dsp:nvSpPr>
      <dsp:spPr>
        <a:xfrm>
          <a:off x="2375024" y="2060"/>
          <a:ext cx="1168355" cy="6317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Sinergia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405861" y="32897"/>
        <a:ext cx="1106681" cy="570026"/>
      </dsp:txXfrm>
    </dsp:sp>
    <dsp:sp modelId="{8312F020-AC1F-4DE1-A879-32CB4FD34B4A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2493678" y="137344"/>
              </a:moveTo>
              <a:arcTo wR="1803384" hR="1803384" stAng="17550349" swAng="653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2A377-649D-4668-A516-EC460C848156}">
      <dsp:nvSpPr>
        <dsp:cNvPr id="0" name=""/>
        <dsp:cNvSpPr/>
      </dsp:nvSpPr>
      <dsp:spPr>
        <a:xfrm>
          <a:off x="3538725" y="681053"/>
          <a:ext cx="1660839" cy="6317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Responsabilidad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3569562" y="711890"/>
        <a:ext cx="1599165" cy="570026"/>
      </dsp:txXfrm>
    </dsp:sp>
    <dsp:sp modelId="{6549B549-90A0-482B-BC3C-1EBC28C981AC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3488887" y="1162077"/>
              </a:moveTo>
              <a:arcTo wR="1803384" hR="1803384" stAng="20350140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0736F-CDA4-4B2A-8A5E-00F5E06A864E}">
      <dsp:nvSpPr>
        <dsp:cNvPr id="0" name=""/>
        <dsp:cNvSpPr/>
      </dsp:nvSpPr>
      <dsp:spPr>
        <a:xfrm>
          <a:off x="3731121" y="2206735"/>
          <a:ext cx="1972500" cy="6317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Conocimiento del cliente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761958" y="2237572"/>
        <a:ext cx="1910826" cy="570026"/>
      </dsp:txXfrm>
    </dsp:sp>
    <dsp:sp modelId="{F8BE2BEF-4FA0-4EDE-B53F-3AB23C1CED05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3395351" y="2650634"/>
              </a:moveTo>
              <a:arcTo wR="1803384" hR="1803384" stAng="1681323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AB6C3-CC1E-4507-A251-B22DEC3444DF}">
      <dsp:nvSpPr>
        <dsp:cNvPr id="0" name=""/>
        <dsp:cNvSpPr/>
      </dsp:nvSpPr>
      <dsp:spPr>
        <a:xfrm>
          <a:off x="3113711" y="3430238"/>
          <a:ext cx="1255899" cy="63170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Integridad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144548" y="3461075"/>
        <a:ext cx="1194225" cy="570026"/>
      </dsp:txXfrm>
    </dsp:sp>
    <dsp:sp modelId="{427F4C0A-C58D-432F-BB2F-CD00A3C7054A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1893740" y="3604503"/>
              </a:moveTo>
              <a:arcTo wR="1803384" hR="1803384" stAng="5227683" swAng="3685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F2AC5-E615-4C3A-A5EF-F09046D889FE}">
      <dsp:nvSpPr>
        <dsp:cNvPr id="0" name=""/>
        <dsp:cNvSpPr/>
      </dsp:nvSpPr>
      <dsp:spPr>
        <a:xfrm>
          <a:off x="1561296" y="3430238"/>
          <a:ext cx="1230893" cy="6317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Innovación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592133" y="3461075"/>
        <a:ext cx="1169219" cy="570026"/>
      </dsp:txXfrm>
    </dsp:sp>
    <dsp:sp modelId="{BB8CB19A-5A29-4CDA-A441-C4016669D43B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462108" y="3008861"/>
              </a:moveTo>
              <a:arcTo wR="1803384" hR="1803384" stAng="8283135" swAng="8355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7FD7B-A64E-4A55-898D-7CA176788EB7}">
      <dsp:nvSpPr>
        <dsp:cNvPr id="0" name=""/>
        <dsp:cNvSpPr/>
      </dsp:nvSpPr>
      <dsp:spPr>
        <a:xfrm>
          <a:off x="392377" y="2206735"/>
          <a:ext cx="1617309" cy="6317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Productividad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23214" y="2237572"/>
        <a:ext cx="1555635" cy="570026"/>
      </dsp:txXfrm>
    </dsp:sp>
    <dsp:sp modelId="{30D3B1CA-233A-4B61-8C99-3DD77DBA1298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2623" y="1706139"/>
              </a:moveTo>
              <a:arcTo wR="1803384" hR="1803384" stAng="10985465" swAng="10643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E7E11-3AD4-4FAD-AE00-19F14AE52B23}">
      <dsp:nvSpPr>
        <dsp:cNvPr id="0" name=""/>
        <dsp:cNvSpPr/>
      </dsp:nvSpPr>
      <dsp:spPr>
        <a:xfrm>
          <a:off x="663061" y="681053"/>
          <a:ext cx="1772397" cy="63170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Actitud de aprendizaje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93898" y="711890"/>
        <a:ext cx="1710723" cy="570026"/>
      </dsp:txXfrm>
    </dsp:sp>
    <dsp:sp modelId="{1DD36E89-9319-4220-B2C2-72DA9A24FC21}">
      <dsp:nvSpPr>
        <dsp:cNvPr id="0" name=""/>
        <dsp:cNvSpPr/>
      </dsp:nvSpPr>
      <dsp:spPr>
        <a:xfrm>
          <a:off x="1155818" y="317911"/>
          <a:ext cx="3606768" cy="3606768"/>
        </a:xfrm>
        <a:custGeom>
          <a:avLst/>
          <a:gdLst/>
          <a:ahLst/>
          <a:cxnLst/>
          <a:rect l="0" t="0" r="0" b="0"/>
          <a:pathLst>
            <a:path>
              <a:moveTo>
                <a:pt x="810776" y="297753"/>
              </a:moveTo>
              <a:arcTo wR="1803384" hR="1803384" stAng="14196275" swAng="653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7C5C-183C-4CED-839F-9F36163CEC24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1C13-D2BB-479A-8BC1-73B4AD21B98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030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5D162-0F39-457E-BC70-5DCB6FB425D5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87A71-A184-44C5-A37B-CAC3D9CF6115}" type="slidenum">
              <a:rPr lang="es-MX" smtClean="0"/>
              <a:pPr>
                <a:defRPr/>
              </a:pPr>
              <a:t>48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87A71-A184-44C5-A37B-CAC3D9CF6115}" type="slidenum">
              <a:rPr lang="es-MX" smtClean="0"/>
              <a:pPr>
                <a:defRPr/>
              </a:pPr>
              <a:t>49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5CF3E-6592-451F-917F-3774B9A8BA3F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D9C10-2453-4360-90F6-0F617DCE91C2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D6051-6D1F-4394-85EB-92E39D3585BD}" type="slidenum">
              <a:rPr lang="es-MX" smtClean="0"/>
              <a:pPr>
                <a:defRPr/>
              </a:pPr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039AC-C18B-4ACD-9503-3168D47CAEBF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C4042-CF10-45DA-93D7-9BA48D1B98CC}" type="slidenum">
              <a:rPr lang="es-MX" smtClean="0"/>
              <a:pPr>
                <a:defRPr/>
              </a:pPr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A1F49-5B70-4903-A511-57484FA1FED9}" type="slidenum">
              <a:rPr lang="es-MX" smtClean="0"/>
              <a:pPr>
                <a:defRPr/>
              </a:pPr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87A71-A184-44C5-A37B-CAC3D9CF6115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87A71-A184-44C5-A37B-CAC3D9CF6115}" type="slidenum">
              <a:rPr lang="es-MX" smtClean="0"/>
              <a:pPr>
                <a:defRPr/>
              </a:pPr>
              <a:t>47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90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8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29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310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7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3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71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62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612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97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3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39C7-9087-4727-A976-F309AD43101F}" type="datetimeFigureOut">
              <a:rPr lang="es-MX" smtClean="0"/>
              <a:pPr/>
              <a:t>22/03/2013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6573-12C3-4C1C-AEA2-79053F5BB6E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4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2.png"/><Relationship Id="rId7" Type="http://schemas.openxmlformats.org/officeDocument/2006/relationships/oleObject" Target="file:///C:\Users\Familia%20Altamirano\Desktop\Proyecto%20II\6.1%20modelo%20talento%20humano.vsd\Drawing\~P&#225;gina-1\Rect&#225;ngulo.2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6.png"/><Relationship Id="rId4" Type="http://schemas.openxmlformats.org/officeDocument/2006/relationships/image" Target="../media/image13.emf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rct=j&amp;q=&amp;esrc=s&amp;frm=1&amp;source=images&amp;cd=&amp;cad=rja&amp;docid=2g83EZuHKTFeqM&amp;tbnid=5mrBZXPgABtV9M:&amp;ved=0CAUQjRw&amp;url=http://br.utabby.com/v?i=INVORY9g0TY&amp;ei=RZMnUfWzG4OC8ASS2YHQBA&amp;bvm=bv.42661473,bs.1,d.eWU&amp;psig=AFQjCNGcDHTqcGYZXMQVK1hjOb5n14GaHw&amp;ust=136163017084711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google.com.ec/url?sa=i&amp;rct=j&amp;q=&amp;esrc=s&amp;frm=1&amp;source=images&amp;cd=&amp;cad=rja&amp;docid=LHle7fES_hJ8lM&amp;tbnid=7uFNQbzDfmBgAM:&amp;ved=0CAUQjRw&amp;url=http://www.facebook.com/pages/ESFORSE/210590748976630&amp;ei=J5QnUcj4FYma9QTGsoHABg&amp;psig=AFQjCNEhEq2ertSKWV29MM8qn50A9qebRA&amp;ust=1361634685894998" TargetMode="Externa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4.%20Competencias%20Aviaci&#243;n%20Ej&#233;rcito%20final.xls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4.%20Competencias%20Aviaci&#243;n%20Ej&#233;rcito%20final%20%20base%20de%20datos.xls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32248" y="6084585"/>
            <a:ext cx="694826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INFORME DE GESTIÓN AÑO 2011</a:t>
            </a:r>
            <a:endParaRPr lang="es-ES" sz="32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0" y="-27384"/>
            <a:ext cx="9140825" cy="6885384"/>
            <a:chOff x="0" y="27384"/>
            <a:chExt cx="9140825" cy="6858000"/>
          </a:xfrm>
        </p:grpSpPr>
        <p:grpSp>
          <p:nvGrpSpPr>
            <p:cNvPr id="4" name="6 Grupo"/>
            <p:cNvGrpSpPr/>
            <p:nvPr/>
          </p:nvGrpSpPr>
          <p:grpSpPr>
            <a:xfrm>
              <a:off x="0" y="27384"/>
              <a:ext cx="9140825" cy="6858000"/>
              <a:chOff x="0" y="27384"/>
              <a:chExt cx="9140825" cy="6858000"/>
            </a:xfrm>
          </p:grpSpPr>
          <p:grpSp>
            <p:nvGrpSpPr>
              <p:cNvPr id="5" name="3 Grupo"/>
              <p:cNvGrpSpPr/>
              <p:nvPr/>
            </p:nvGrpSpPr>
            <p:grpSpPr>
              <a:xfrm>
                <a:off x="0" y="27384"/>
                <a:ext cx="9140825" cy="6858000"/>
                <a:chOff x="0" y="27384"/>
                <a:chExt cx="9140825" cy="6858000"/>
              </a:xfrm>
            </p:grpSpPr>
            <p:pic>
              <p:nvPicPr>
                <p:cNvPr id="17412" name="5 Imagen" descr="fondo aviacion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7384"/>
                  <a:ext cx="9140825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2 CuadroTexto"/>
                <p:cNvSpPr txBox="1"/>
                <p:nvPr/>
              </p:nvSpPr>
              <p:spPr>
                <a:xfrm>
                  <a:off x="1499116" y="4075935"/>
                  <a:ext cx="871297" cy="755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s-ES" sz="2400" b="1" dirty="0" smtClean="0">
                    <a:ln w="1143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endParaRPr>
                </a:p>
                <a:p>
                  <a:r>
                    <a:rPr lang="es-ES" sz="2400" b="1" dirty="0">
                      <a:ln w="11430"/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  <a:cs typeface="Arial" charset="0"/>
                    </a:rPr>
                    <a:t>´</a:t>
                  </a:r>
                  <a:endParaRPr lang="es-EC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" name="11 CuadroTexto"/>
              <p:cNvSpPr txBox="1"/>
              <p:nvPr/>
            </p:nvSpPr>
            <p:spPr>
              <a:xfrm>
                <a:off x="1268576" y="4326195"/>
                <a:ext cx="7920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sz="2400" b="1" dirty="0" smtClean="0">
                  <a:ln w="1143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  <a:p>
                <a:r>
                  <a:rPr lang="es-ES" sz="2400" b="1" dirty="0">
                    <a:ln w="11430"/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´</a:t>
                </a:r>
                <a:endParaRPr lang="es-EC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1389444" y="6054387"/>
              <a:ext cx="792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2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r>
                <a:rPr lang="es-ES" sz="24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´</a:t>
              </a:r>
              <a:endParaRPr lang="es-EC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b="18026"/>
          <a:stretch/>
        </p:blipFill>
        <p:spPr bwMode="auto">
          <a:xfrm>
            <a:off x="5148064" y="-27384"/>
            <a:ext cx="39989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483768" y="3414298"/>
            <a:ext cx="6444778" cy="3385542"/>
          </a:xfrm>
          <a:prstGeom prst="rect">
            <a:avLst/>
          </a:prstGeom>
          <a:solidFill>
            <a:srgbClr val="333300">
              <a:alpha val="65000"/>
            </a:srgbClr>
          </a:solidFill>
          <a:ln w="0" cap="rnd"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s-EC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MODELO DE GESTIÓN </a:t>
            </a:r>
            <a:r>
              <a:rPr lang="es-EC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DEL TALENTO HUMANO </a:t>
            </a:r>
            <a:r>
              <a:rPr lang="es-EC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CENTRADO EN COMPETENCIAS </a:t>
            </a:r>
            <a:r>
              <a:rPr lang="es-EC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APLICADO </a:t>
            </a:r>
            <a:r>
              <a:rPr lang="es-EC" sz="2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 PERSONAL DE LA AVIACIÓN DEL EJÉRCITO ECUATORIANO.”  PROPUESTA  ALTERNATIVA.</a:t>
            </a:r>
          </a:p>
          <a:p>
            <a:pPr algn="ctr">
              <a:defRPr/>
            </a:pPr>
            <a:endParaRPr lang="es-ES" sz="1600" b="1" dirty="0" smtClean="0">
              <a:ln w="11430"/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es-ES" sz="1600" b="1" dirty="0" smtClean="0">
                <a:ln w="11430"/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ADMINISTRACIÓN DE EMPRESAS MBA XXXI</a:t>
            </a:r>
          </a:p>
          <a:p>
            <a:pPr algn="ctr">
              <a:defRPr/>
            </a:pPr>
            <a:endParaRPr lang="es-ES" sz="1600" b="1" dirty="0">
              <a:ln w="11430"/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es-ES" sz="1600" b="1" dirty="0" smtClean="0">
                <a:ln w="11430"/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Ing. Edison Altamirano </a:t>
            </a:r>
          </a:p>
          <a:p>
            <a:pPr algn="ctr" defTabSz="966788">
              <a:defRPr/>
            </a:pPr>
            <a:r>
              <a:rPr lang="es-ES" sz="1600" b="1" dirty="0" smtClean="0">
                <a:ln w="11430"/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Ing. Oswaldo Bernal</a:t>
            </a:r>
          </a:p>
          <a:p>
            <a:pPr algn="ctr" defTabSz="966788">
              <a:defRPr/>
            </a:pPr>
            <a:endParaRPr lang="es-ES" sz="1600" b="1" dirty="0" smtClean="0">
              <a:ln w="11430"/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algn="ctr" defTabSz="966788">
              <a:defRPr/>
            </a:pPr>
            <a:r>
              <a:rPr lang="es-ES" sz="1600" b="1" dirty="0" smtClean="0">
                <a:ln w="11430"/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Tutor: Mcs. René Vásquez B</a:t>
            </a:r>
          </a:p>
          <a:p>
            <a:pPr algn="ctr" defTabSz="966788">
              <a:defRPr/>
            </a:pPr>
            <a:r>
              <a:rPr lang="es-ES" sz="1600" b="1" dirty="0" smtClean="0">
                <a:ln w="11430"/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2013</a:t>
            </a:r>
            <a:endParaRPr lang="es-ES" sz="2000" b="1" dirty="0">
              <a:ln w="11430"/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6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30845"/>
            <a:ext cx="8229600" cy="7778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C" sz="2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ASPECTOS GENERALES A CONSIDERAR PARA LA IMPLANTACIÓN DE UN SISTEMA DE GESTIÓN POR COMPETENCIAS.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23838" y="1052513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675" y="3255963"/>
            <a:ext cx="1057275" cy="946150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3088" y="3470275"/>
            <a:ext cx="2633662" cy="57626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M </a:t>
            </a: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Motivadores para la </a:t>
            </a:r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</a:rPr>
              <a:t>implantación.</a:t>
            </a:r>
            <a:endParaRPr lang="es-EC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4950" y="3432175"/>
            <a:ext cx="606425" cy="63341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247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10248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139952" y="1700213"/>
            <a:ext cx="4252367" cy="85090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</a:rPr>
              <a:t>ALINEA LA GESTIÓN A LA ESTRATEGIA</a:t>
            </a:r>
            <a:r>
              <a:rPr lang="es-ES" sz="1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139952" y="2720975"/>
            <a:ext cx="4252367" cy="85090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  OPERACIONALIZAR </a:t>
            </a:r>
            <a:r>
              <a:rPr lang="es-ES" sz="2000" b="1" dirty="0">
                <a:solidFill>
                  <a:srgbClr val="FFFF00"/>
                </a:solidFill>
              </a:rPr>
              <a:t>LA ADMINISTRACIÓN </a:t>
            </a:r>
          </a:p>
          <a:p>
            <a:pPr algn="ctr"/>
            <a:r>
              <a:rPr lang="es-ES" sz="2000" b="1" dirty="0">
                <a:solidFill>
                  <a:srgbClr val="FFFF00"/>
                </a:solidFill>
              </a:rPr>
              <a:t>DEL CAPITAL </a:t>
            </a:r>
            <a:r>
              <a:rPr lang="es-ES" sz="2000" b="1" dirty="0" smtClean="0">
                <a:solidFill>
                  <a:srgbClr val="FFFF00"/>
                </a:solidFill>
              </a:rPr>
              <a:t>HUMANO.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139952" y="3729038"/>
            <a:ext cx="4252367" cy="85090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</a:rPr>
              <a:t>PUESTOS, CARGOS SE DISEÑAN </a:t>
            </a:r>
          </a:p>
          <a:p>
            <a:pPr algn="ctr"/>
            <a:r>
              <a:rPr lang="es-ES" sz="2000" b="1" dirty="0">
                <a:solidFill>
                  <a:srgbClr val="FFFF00"/>
                </a:solidFill>
              </a:rPr>
              <a:t>PARTIENDO DE </a:t>
            </a:r>
            <a:r>
              <a:rPr lang="es-ES" sz="2000" b="1" dirty="0" smtClean="0">
                <a:solidFill>
                  <a:srgbClr val="FFFF00"/>
                </a:solidFill>
              </a:rPr>
              <a:t>COMPETENCIAS.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139952" y="4737100"/>
            <a:ext cx="4252367" cy="85090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rgbClr val="FFFF00"/>
                </a:solidFill>
              </a:rPr>
              <a:t>EL APORTE DE VALOR AGREGADO </a:t>
            </a:r>
          </a:p>
          <a:p>
            <a:pPr algn="ctr"/>
            <a:r>
              <a:rPr lang="es-ES" sz="2000" b="1" dirty="0">
                <a:solidFill>
                  <a:srgbClr val="FFFF00"/>
                </a:solidFill>
              </a:rPr>
              <a:t>PUEDE SER </a:t>
            </a:r>
            <a:r>
              <a:rPr lang="es-ES" sz="2000" b="1" dirty="0" smtClean="0">
                <a:solidFill>
                  <a:srgbClr val="FFFF00"/>
                </a:solidFill>
              </a:rPr>
              <a:t>CUANTIFICADO.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347864" y="1570038"/>
            <a:ext cx="647700" cy="4379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0254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-46038"/>
            <a:ext cx="10017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4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30845"/>
            <a:ext cx="8229600" cy="7778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C" sz="24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ASPECTOS GENERALES A CONSIDERAR PARA LA IMPLANTACIÓN DE UN SISTEMA DE GESTIÓN POR COMPETENCIAS.</a:t>
            </a:r>
            <a:endParaRPr lang="es-EC" sz="2400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3838" y="1052513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675" y="3255963"/>
            <a:ext cx="1057275" cy="946150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3088" y="3470275"/>
            <a:ext cx="2633662" cy="57626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b="1" dirty="0"/>
              <a:t>    </a:t>
            </a:r>
            <a:r>
              <a:rPr lang="es-EC" sz="2000" b="1" dirty="0">
                <a:solidFill>
                  <a:schemeClr val="accent2">
                    <a:lumMod val="75000"/>
                  </a:schemeClr>
                </a:solidFill>
              </a:rPr>
              <a:t>Beneficios de </a:t>
            </a:r>
            <a:r>
              <a:rPr lang="es-EC" sz="2000" b="1" dirty="0" smtClean="0">
                <a:solidFill>
                  <a:schemeClr val="accent2">
                    <a:lumMod val="75000"/>
                  </a:schemeClr>
                </a:solidFill>
              </a:rPr>
              <a:t>la implantación.</a:t>
            </a:r>
            <a:endParaRPr lang="es-MX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4950" y="3441700"/>
            <a:ext cx="606425" cy="63341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11272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3995738" y="1268413"/>
            <a:ext cx="4680718" cy="1138237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LA POSIBILIDAD DE DEFINIR PERFILES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PROFESIONALES QUE FAVORECERÁN A LA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PRODUCTIVIDAD.</a:t>
            </a: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995738" y="2565400"/>
            <a:ext cx="4680718" cy="100647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C" sz="1600" b="1" dirty="0">
              <a:solidFill>
                <a:srgbClr val="FFFF00"/>
              </a:solidFill>
            </a:endParaRP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EL DESARROLLO DE EQUIPOS QUE POSEAN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LAS COMPETENCIAS </a:t>
            </a:r>
            <a:r>
              <a:rPr lang="es-EC" sz="2000" b="1" dirty="0">
                <a:solidFill>
                  <a:srgbClr val="FFFF00"/>
                </a:solidFill>
              </a:rPr>
              <a:t>NECESARIAS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PARA SU ÁREA ESPECÍFICA DE TRABAJO.</a:t>
            </a:r>
          </a:p>
          <a:p>
            <a:pPr algn="ctr"/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3995738" y="3729038"/>
            <a:ext cx="4680718" cy="85090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EL AUMENTO DE LA PRODUCTIVIDAD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Y LA OPTIMIZACIÓN DE LOS RESULTADOS.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995738" y="4737100"/>
            <a:ext cx="4680718" cy="121285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C" sz="1600" b="1" dirty="0">
              <a:solidFill>
                <a:srgbClr val="FFFF00"/>
              </a:solidFill>
            </a:endParaRP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EL GERENCIAMIENTO DEL DESEMPEÑO EN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BASE A OBJETIVOS MEDIBLES,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CUANTIFICABLES Y </a:t>
            </a:r>
            <a:r>
              <a:rPr lang="es-EC" sz="2000" b="1" dirty="0">
                <a:solidFill>
                  <a:srgbClr val="FFFF00"/>
                </a:solidFill>
              </a:rPr>
              <a:t>CON </a:t>
            </a:r>
            <a:r>
              <a:rPr lang="es-EC" sz="2000" b="1" dirty="0" smtClean="0">
                <a:solidFill>
                  <a:srgbClr val="FFFF00"/>
                </a:solidFill>
              </a:rPr>
              <a:t>POSIBILIDAD</a:t>
            </a: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 </a:t>
            </a:r>
            <a:r>
              <a:rPr lang="es-EC" sz="2000" b="1" dirty="0">
                <a:solidFill>
                  <a:srgbClr val="FFFF00"/>
                </a:solidFill>
              </a:rPr>
              <a:t>DE </a:t>
            </a:r>
            <a:r>
              <a:rPr lang="es-EC" sz="2000" b="1" dirty="0" smtClean="0">
                <a:solidFill>
                  <a:srgbClr val="FFFF00"/>
                </a:solidFill>
              </a:rPr>
              <a:t>OBSERVACIÓN DIRECTA</a:t>
            </a:r>
            <a:r>
              <a:rPr lang="es-EC" sz="1600" b="1" dirty="0">
                <a:solidFill>
                  <a:srgbClr val="FFFF00"/>
                </a:solidFill>
              </a:rPr>
              <a:t>.</a:t>
            </a:r>
          </a:p>
          <a:p>
            <a:pPr algn="ctr"/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348038" y="1570038"/>
            <a:ext cx="647700" cy="4379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1278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-46038"/>
            <a:ext cx="10017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3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4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30845"/>
            <a:ext cx="8229600" cy="7778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C" sz="2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ASPECTOS GENERALES A CONSIDERAR PARA LA IMPLANTACIÓN DE UN SISTEMA DE GESTIÓN POR COMPETENCIAS.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23838" y="1052513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675" y="3255963"/>
            <a:ext cx="1057275" cy="946150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3088" y="3470275"/>
            <a:ext cx="2774950" cy="57626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rgbClr val="C00000"/>
                </a:solidFill>
              </a:rPr>
              <a:t>   Factores críticos de éxito              </a:t>
            </a:r>
            <a:r>
              <a:rPr lang="es-EC" b="1" dirty="0">
                <a:solidFill>
                  <a:schemeClr val="bg1"/>
                </a:solidFill>
              </a:rPr>
              <a:t>l</a:t>
            </a:r>
            <a:r>
              <a:rPr lang="es-EC" b="1" dirty="0">
                <a:solidFill>
                  <a:srgbClr val="C00000"/>
                </a:solidFill>
              </a:rPr>
              <a:t>   para la  </a:t>
            </a:r>
            <a:r>
              <a:rPr lang="es-EC" b="1" dirty="0" smtClean="0">
                <a:solidFill>
                  <a:srgbClr val="C00000"/>
                </a:solidFill>
              </a:rPr>
              <a:t>implantación.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4950" y="3441700"/>
            <a:ext cx="606425" cy="63341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295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12296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3995738" y="1268413"/>
            <a:ext cx="4608711" cy="1138237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EL COMPROMISO DE LA ALTA GERENCIA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EN LA INSTALACIÓN DE UNA CULTURA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DE GESTIÓN DEL TALENTO </a:t>
            </a:r>
            <a:r>
              <a:rPr lang="es-EC" sz="2000" b="1" dirty="0" smtClean="0">
                <a:solidFill>
                  <a:srgbClr val="FFFF00"/>
                </a:solidFill>
              </a:rPr>
              <a:t>HUMANO.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995738" y="2565400"/>
            <a:ext cx="4608710" cy="100647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DESARROLLO DE MODELOS DE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Y ÚTILES A LOS OBJETIVOS ESTRATÉGICOS,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NECESIDADES Y CULTURA DE LAS </a:t>
            </a:r>
            <a:r>
              <a:rPr lang="es-EC" sz="2000" b="1" dirty="0" smtClean="0">
                <a:solidFill>
                  <a:srgbClr val="FFFF00"/>
                </a:solidFill>
              </a:rPr>
              <a:t>EMPRESAS.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3995738" y="3729037"/>
            <a:ext cx="4608709" cy="1296887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SER </a:t>
            </a:r>
            <a:r>
              <a:rPr lang="es-EC" sz="2000" b="1" dirty="0">
                <a:solidFill>
                  <a:srgbClr val="FFFF00"/>
                </a:solidFill>
              </a:rPr>
              <a:t>ÉTICOS Y CONSECUENTES CON LAS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POLÍTICAS DE GESTIÓN DEL TALENTO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HUMANO </a:t>
            </a:r>
            <a:r>
              <a:rPr lang="es-EC" sz="2000" b="1" dirty="0">
                <a:solidFill>
                  <a:srgbClr val="FFFF00"/>
                </a:solidFill>
              </a:rPr>
              <a:t>POR </a:t>
            </a:r>
            <a:r>
              <a:rPr lang="es-EC" sz="2000" b="1" dirty="0" smtClean="0">
                <a:solidFill>
                  <a:srgbClr val="FFFF00"/>
                </a:solidFill>
              </a:rPr>
              <a:t>COMPETENCIAS.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995738" y="5241949"/>
            <a:ext cx="4608709" cy="995363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C" sz="1600" b="1" dirty="0">
              <a:solidFill>
                <a:srgbClr val="FFFF00"/>
              </a:solidFill>
            </a:endParaRPr>
          </a:p>
          <a:p>
            <a:pPr algn="ctr" eaLnBrk="0" hangingPunct="0"/>
            <a:r>
              <a:rPr lang="es-EC" sz="2000" b="1" dirty="0">
                <a:solidFill>
                  <a:srgbClr val="FFFF00"/>
                </a:solidFill>
              </a:rPr>
              <a:t>DISEÑO DE UN SISTEMA DE GESTIÓN DE </a:t>
            </a:r>
          </a:p>
          <a:p>
            <a:pPr algn="ctr" eaLnBrk="0" hangingPunct="0"/>
            <a:r>
              <a:rPr lang="es-EC" sz="2000" b="1" dirty="0">
                <a:solidFill>
                  <a:srgbClr val="FFFF00"/>
                </a:solidFill>
              </a:rPr>
              <a:t>COMPETENCIAS FLEXIBLE Y </a:t>
            </a:r>
            <a:r>
              <a:rPr lang="es-EC" sz="2000" b="1" dirty="0" smtClean="0">
                <a:solidFill>
                  <a:srgbClr val="FFFF00"/>
                </a:solidFill>
              </a:rPr>
              <a:t>AMIGABLE.</a:t>
            </a:r>
            <a:endParaRPr lang="es-EC" sz="1600" b="1" dirty="0">
              <a:solidFill>
                <a:srgbClr val="FFFF00"/>
              </a:solidFill>
            </a:endParaRPr>
          </a:p>
          <a:p>
            <a:pPr algn="ctr"/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348038" y="1570038"/>
            <a:ext cx="647700" cy="4379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2302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-46038"/>
            <a:ext cx="10017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4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30845"/>
            <a:ext cx="8229600" cy="7778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C" sz="2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ASPECTOS GENERALES A CONSIDERAR PARA LA IMPLANTACIÓN DE UN SISTEMA DE GESTIÓN POR COMPETENCIAS.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223838" y="1052513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675" y="3255963"/>
            <a:ext cx="1057275" cy="946150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914" y="3500809"/>
            <a:ext cx="2774950" cy="576263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defTabSz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>
                <a:solidFill>
                  <a:srgbClr val="C00000"/>
                </a:solidFill>
              </a:rPr>
              <a:t>   </a:t>
            </a:r>
            <a:r>
              <a:rPr lang="es-EC" b="1" dirty="0">
                <a:solidFill>
                  <a:schemeClr val="accent2">
                    <a:lumMod val="75000"/>
                  </a:schemeClr>
                </a:solidFill>
              </a:rPr>
              <a:t> Problemas en </a:t>
            </a:r>
            <a:r>
              <a:rPr lang="es-EC" b="1">
                <a:solidFill>
                  <a:schemeClr val="accent2">
                    <a:lumMod val="75000"/>
                  </a:schemeClr>
                </a:solidFill>
              </a:rPr>
              <a:t>la            </a:t>
            </a:r>
            <a:r>
              <a:rPr lang="es-EC" b="1" smtClean="0">
                <a:solidFill>
                  <a:schemeClr val="accent2">
                    <a:lumMod val="75000"/>
                  </a:schemeClr>
                </a:solidFill>
              </a:rPr>
              <a:t>implantación.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4950" y="3441700"/>
            <a:ext cx="606425" cy="63341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319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13320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C">
              <a:latin typeface="Arial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3995738" y="1268413"/>
            <a:ext cx="4608710" cy="1138237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REQUIERE DE UN ESFUERZO INICIAL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IMPORTANTE, </a:t>
            </a:r>
            <a:r>
              <a:rPr lang="es-EC" sz="2000" b="1" dirty="0">
                <a:solidFill>
                  <a:srgbClr val="FFFF00"/>
                </a:solidFill>
              </a:rPr>
              <a:t>TANTO EN TIEMPO COMO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EN </a:t>
            </a:r>
            <a:r>
              <a:rPr lang="es-EC" sz="2000" b="1" dirty="0">
                <a:solidFill>
                  <a:srgbClr val="FFFF00"/>
                </a:solidFill>
              </a:rPr>
              <a:t>RECURSOS </a:t>
            </a:r>
            <a:r>
              <a:rPr lang="es-EC" sz="2000" b="1" dirty="0" smtClean="0">
                <a:solidFill>
                  <a:srgbClr val="FFFF00"/>
                </a:solidFill>
              </a:rPr>
              <a:t>ECONÓMICOS </a:t>
            </a:r>
            <a:r>
              <a:rPr lang="es-EC" sz="2000" b="1" dirty="0">
                <a:solidFill>
                  <a:srgbClr val="FFFF00"/>
                </a:solidFill>
              </a:rPr>
              <a:t>Y MATERIALES.</a:t>
            </a: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995738" y="2565400"/>
            <a:ext cx="4608710" cy="100647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FALTA  DE  COMPROMISO  CON  EL  </a:t>
            </a: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PROYECTO  POR  PARTE  DE  LOS  </a:t>
            </a: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DIRECTIVOS.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3995738" y="3729038"/>
            <a:ext cx="4608709" cy="1068114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2000" b="1" dirty="0">
                <a:solidFill>
                  <a:srgbClr val="FFFF00"/>
                </a:solidFill>
              </a:rPr>
              <a:t>LAS INVERSIONES EN CAPACITACIÓN DE LA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SUPERVISIÓN EN LA PRIMERA ETAPA 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NO DEBEN SER SUBESTIMADAS.</a:t>
            </a: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995738" y="5096470"/>
            <a:ext cx="4608709" cy="1356866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C" sz="1600" b="1" dirty="0">
              <a:solidFill>
                <a:srgbClr val="FFFF00"/>
              </a:solidFill>
            </a:endParaRP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RESISTENCIA PASIVA DE PARTE DE LA</a:t>
            </a:r>
          </a:p>
          <a:p>
            <a:pPr algn="ctr"/>
            <a:r>
              <a:rPr lang="es-EC" sz="2000" b="1" dirty="0">
                <a:solidFill>
                  <a:srgbClr val="FFFF00"/>
                </a:solidFill>
              </a:rPr>
              <a:t> ORGANIZACIÓN, ESPECIALMENTE EN LOS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NIVELES DE  </a:t>
            </a:r>
            <a:r>
              <a:rPr lang="es-EC" sz="2000" b="1" dirty="0">
                <a:solidFill>
                  <a:srgbClr val="FFFF00"/>
                </a:solidFill>
              </a:rPr>
              <a:t>SUPERVISIÓN INTERMEDIA, </a:t>
            </a:r>
            <a:endParaRPr lang="es-EC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s-EC" sz="2000" b="1" dirty="0" smtClean="0">
                <a:solidFill>
                  <a:srgbClr val="FFFF00"/>
                </a:solidFill>
              </a:rPr>
              <a:t>ESPERANDO QUE  </a:t>
            </a:r>
            <a:r>
              <a:rPr lang="es-EC" sz="2000" b="1" dirty="0">
                <a:solidFill>
                  <a:srgbClr val="FFFF00"/>
                </a:solidFill>
              </a:rPr>
              <a:t>LA ‘‘MODA’’ PASE.</a:t>
            </a:r>
            <a:r>
              <a:rPr lang="es-EC" sz="2000" dirty="0"/>
              <a:t> </a:t>
            </a:r>
            <a:endParaRPr lang="es-ES" sz="2000" b="1" dirty="0">
              <a:solidFill>
                <a:srgbClr val="FFFF00"/>
              </a:solidFill>
            </a:endParaRPr>
          </a:p>
          <a:p>
            <a:pPr algn="ctr"/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348038" y="1570038"/>
            <a:ext cx="647700" cy="43799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3326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-46038"/>
            <a:ext cx="10017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4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9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47663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sp>
        <p:nvSpPr>
          <p:cNvPr id="27" name="1 Título"/>
          <p:cNvSpPr txBox="1">
            <a:spLocks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Esquema del modelo de gestión </a:t>
            </a:r>
            <a:br>
              <a:rPr lang="es-ES_tradnl" sz="280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</a:br>
            <a:r>
              <a:rPr lang="es-ES_tradnl" sz="280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543175" y="1009650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5581650" algn="l"/>
              </a:tabLst>
            </a:pPr>
            <a:r>
              <a:rPr lang="es-EC" sz="2000" b="1">
                <a:latin typeface="Arial" charset="0"/>
              </a:rPr>
              <a:t>Elementos de las competencias</a:t>
            </a:r>
            <a:endParaRPr lang="es-EC" sz="2000" b="1"/>
          </a:p>
        </p:txBody>
      </p:sp>
      <p:grpSp>
        <p:nvGrpSpPr>
          <p:cNvPr id="2" name="11 Grupo"/>
          <p:cNvGrpSpPr/>
          <p:nvPr/>
        </p:nvGrpSpPr>
        <p:grpSpPr>
          <a:xfrm>
            <a:off x="5004048" y="2348880"/>
            <a:ext cx="2419052" cy="2419052"/>
            <a:chOff x="2411" y="1053455"/>
            <a:chExt cx="2419052" cy="241905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12 Elipse"/>
            <p:cNvSpPr/>
            <p:nvPr/>
          </p:nvSpPr>
          <p:spPr>
            <a:xfrm>
              <a:off x="2411" y="1053455"/>
              <a:ext cx="2419052" cy="241905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434459" y="1413495"/>
              <a:ext cx="1710528" cy="1710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33129" tIns="29210" rIns="133129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dirty="0"/>
                <a:t>DESARROLLO PROFESIONAL DE LAS PERSONAS</a:t>
              </a:r>
              <a:endParaRPr lang="es-MX" dirty="0"/>
            </a:p>
          </p:txBody>
        </p:sp>
      </p:grpSp>
      <p:sp>
        <p:nvSpPr>
          <p:cNvPr id="15" name="14 Flecha derecha"/>
          <p:cNvSpPr/>
          <p:nvPr/>
        </p:nvSpPr>
        <p:spPr>
          <a:xfrm rot="1495479">
            <a:off x="2984500" y="2062163"/>
            <a:ext cx="2159000" cy="458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dirty="0"/>
              <a:t>           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 rot="1469715">
            <a:off x="3222625" y="197802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 sz="2400">
                <a:solidFill>
                  <a:schemeClr val="bg1"/>
                </a:solidFill>
              </a:rPr>
              <a:t>FIABLE</a:t>
            </a:r>
          </a:p>
        </p:txBody>
      </p:sp>
      <p:sp>
        <p:nvSpPr>
          <p:cNvPr id="19" name="18 Flecha derecha"/>
          <p:cNvSpPr/>
          <p:nvPr/>
        </p:nvSpPr>
        <p:spPr>
          <a:xfrm rot="670406">
            <a:off x="3019425" y="2813050"/>
            <a:ext cx="1871663" cy="5048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 rot="794997">
            <a:off x="3441700" y="294163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 sz="2000"/>
              <a:t>ÚTIL</a:t>
            </a:r>
            <a:r>
              <a:rPr lang="es-EC"/>
              <a:t>  </a:t>
            </a:r>
          </a:p>
        </p:txBody>
      </p:sp>
      <p:sp>
        <p:nvSpPr>
          <p:cNvPr id="21" name="20 Flecha derecha"/>
          <p:cNvSpPr/>
          <p:nvPr/>
        </p:nvSpPr>
        <p:spPr>
          <a:xfrm rot="21065885">
            <a:off x="3021013" y="3719513"/>
            <a:ext cx="1943100" cy="576262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23 Flecha derecha"/>
          <p:cNvSpPr/>
          <p:nvPr/>
        </p:nvSpPr>
        <p:spPr>
          <a:xfrm rot="20037707">
            <a:off x="3398838" y="4622800"/>
            <a:ext cx="1944687" cy="6492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 rot="-386596">
            <a:off x="3059113" y="38608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/>
              <a:t>APLICABLE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 rot="-1579737">
            <a:off x="3419475" y="4913313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/>
              <a:t>FÁCIL MANEJO </a:t>
            </a:r>
          </a:p>
        </p:txBody>
      </p:sp>
      <p:sp>
        <p:nvSpPr>
          <p:cNvPr id="31" name="30 Flecha derecha"/>
          <p:cNvSpPr/>
          <p:nvPr/>
        </p:nvSpPr>
        <p:spPr>
          <a:xfrm rot="18590608">
            <a:off x="4039394" y="5479257"/>
            <a:ext cx="1944687" cy="6477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 rot="-2924532">
            <a:off x="4144169" y="5437982"/>
            <a:ext cx="206057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/>
              <a:t>COMPRENSIBLE</a:t>
            </a:r>
          </a:p>
        </p:txBody>
      </p:sp>
    </p:spTree>
    <p:extLst>
      <p:ext uri="{BB962C8B-B14F-4D97-AF65-F5344CB8AC3E}">
        <p14:creationId xmlns:p14="http://schemas.microsoft.com/office/powerpoint/2010/main" val="40385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  <p:bldP spid="20" grpId="0"/>
      <p:bldP spid="21" grpId="0" animBg="1"/>
      <p:bldP spid="24" grpId="0" animBg="1"/>
      <p:bldP spid="25" grpId="0"/>
      <p:bldP spid="29" grpId="0"/>
      <p:bldP spid="31" grpId="0" animBg="1"/>
      <p:bldP spid="31" grpId="1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Esquema del modelo de gestión </a:t>
            </a:r>
            <a:b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12" y="1471191"/>
            <a:ext cx="11049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32" y="1471191"/>
            <a:ext cx="1130300" cy="38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00" y="1471191"/>
            <a:ext cx="11303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191"/>
            <a:ext cx="11303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65718"/>
              </p:ext>
            </p:extLst>
          </p:nvPr>
        </p:nvGraphicFramePr>
        <p:xfrm>
          <a:off x="490860" y="6525344"/>
          <a:ext cx="83296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Visio" r:id="rId7" imgW="8330105" imgH="320141" progId="Visio.Drawing.11">
                  <p:link updateAutomatic="1"/>
                </p:oleObj>
              </mc:Choice>
              <mc:Fallback>
                <p:oleObj name="Visio" r:id="rId7" imgW="8330105" imgH="32014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860" y="6525344"/>
                        <a:ext cx="8329612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10 Conector recto de flecha"/>
          <p:cNvCxnSpPr/>
          <p:nvPr/>
        </p:nvCxnSpPr>
        <p:spPr>
          <a:xfrm flipH="1">
            <a:off x="224532" y="6669360"/>
            <a:ext cx="243012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24532" y="1772816"/>
            <a:ext cx="0" cy="4896544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24532" y="1772816"/>
            <a:ext cx="819076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2173908" y="1772816"/>
            <a:ext cx="475704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754512" y="1772816"/>
            <a:ext cx="385440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20072" y="1772816"/>
            <a:ext cx="309860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660232" y="1772816"/>
            <a:ext cx="381868" cy="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endCxn id="2" idx="2"/>
          </p:cNvCxnSpPr>
          <p:nvPr/>
        </p:nvCxnSpPr>
        <p:spPr>
          <a:xfrm flipV="1">
            <a:off x="1608758" y="4220741"/>
            <a:ext cx="0" cy="230460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endCxn id="11267" idx="2"/>
          </p:cNvCxnSpPr>
          <p:nvPr/>
        </p:nvCxnSpPr>
        <p:spPr>
          <a:xfrm flipV="1">
            <a:off x="3202062" y="6357516"/>
            <a:ext cx="0" cy="167828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3" idx="0"/>
            <a:endCxn id="11303" idx="2"/>
          </p:cNvCxnSpPr>
          <p:nvPr/>
        </p:nvCxnSpPr>
        <p:spPr>
          <a:xfrm flipV="1">
            <a:off x="4655666" y="5294784"/>
            <a:ext cx="36736" cy="1230560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11269" idx="2"/>
          </p:cNvCxnSpPr>
          <p:nvPr/>
        </p:nvCxnSpPr>
        <p:spPr>
          <a:xfrm flipV="1">
            <a:off x="6095082" y="5301828"/>
            <a:ext cx="0" cy="1223516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1270" idx="2"/>
          </p:cNvCxnSpPr>
          <p:nvPr/>
        </p:nvCxnSpPr>
        <p:spPr>
          <a:xfrm>
            <a:off x="7607250" y="4220741"/>
            <a:ext cx="0" cy="2304603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4 Imagen" descr="ARMA A.E.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19748" y="-27384"/>
            <a:ext cx="1000723" cy="1026402"/>
          </a:xfrm>
          <a:prstGeom prst="rect">
            <a:avLst/>
          </a:prstGeom>
        </p:spPr>
      </p:pic>
      <p:pic>
        <p:nvPicPr>
          <p:cNvPr id="11303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1104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1 : Análisis Situacional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Diagrama de causa y efecto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0" name="Line 2"/>
          <p:cNvCxnSpPr/>
          <p:nvPr/>
        </p:nvCxnSpPr>
        <p:spPr bwMode="auto">
          <a:xfrm flipV="1">
            <a:off x="2075355" y="4454733"/>
            <a:ext cx="5156200" cy="1841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223810" y="4729688"/>
            <a:ext cx="167767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Programa de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incentivos inadecuados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2" name="Line 6"/>
          <p:cNvCxnSpPr/>
          <p:nvPr/>
        </p:nvCxnSpPr>
        <p:spPr bwMode="auto">
          <a:xfrm>
            <a:off x="4860465" y="2700863"/>
            <a:ext cx="1739900" cy="1749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Line 8"/>
          <p:cNvCxnSpPr/>
          <p:nvPr/>
        </p:nvCxnSpPr>
        <p:spPr bwMode="auto">
          <a:xfrm>
            <a:off x="2075355" y="2703403"/>
            <a:ext cx="2017395" cy="17519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Line 9"/>
          <p:cNvCxnSpPr/>
          <p:nvPr/>
        </p:nvCxnSpPr>
        <p:spPr bwMode="auto">
          <a:xfrm flipH="1">
            <a:off x="2069640" y="4467433"/>
            <a:ext cx="2016760" cy="169672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Line 11"/>
          <p:cNvCxnSpPr/>
          <p:nvPr/>
        </p:nvCxnSpPr>
        <p:spPr bwMode="auto">
          <a:xfrm flipH="1">
            <a:off x="5127734" y="4433460"/>
            <a:ext cx="1447800" cy="169672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297480" y="2233052"/>
            <a:ext cx="1560195" cy="403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 dirty="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Capacitaciones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3775250" y="3680033"/>
            <a:ext cx="1245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 dirty="0" smtClean="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Capacitaciones </a:t>
            </a:r>
            <a:r>
              <a:rPr lang="es-ES" sz="1200" b="1" kern="1200" dirty="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excluyentes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3100245" y="5260548"/>
            <a:ext cx="225552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Falta de procedimientos 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3662220" y="2166828"/>
            <a:ext cx="1355725" cy="40386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Evaluaciones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4024805" y="6315918"/>
            <a:ext cx="1323975" cy="425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Incentivos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188895" y="6315918"/>
            <a:ext cx="1668145" cy="425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Tecnología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800900" y="5238323"/>
            <a:ext cx="162687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Universo reducido de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voluntarios motivados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5355765" y="5756483"/>
            <a:ext cx="199644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Los programas no cumplen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con los objetivos propuestos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C" sz="120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3716195" y="4663013"/>
            <a:ext cx="288036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Diversidad de material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de aviación.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2535095" y="5685363"/>
            <a:ext cx="285496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Pocos conocimientos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de idiomas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2951655" y="2949783"/>
            <a:ext cx="154305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 dirty="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Pocas Capacitaciones</a:t>
            </a:r>
            <a:endParaRPr lang="es-EC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5232575" y="2679908"/>
            <a:ext cx="227965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Evaluaciones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esporádicas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745020" y="3231723"/>
            <a:ext cx="30289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Métodos inadecuados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de evaluación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6292390" y="3782903"/>
            <a:ext cx="2618740" cy="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Desconocimiento </a:t>
            </a:r>
            <a:endParaRPr lang="es-EC" sz="1200">
              <a:effectLst/>
              <a:latin typeface="Times New Roman"/>
              <a:ea typeface="Times New Roman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s-ES" sz="1200" b="1" kern="1200">
                <a:solidFill>
                  <a:srgbClr val="0033CC"/>
                </a:solidFill>
                <a:effectLst/>
                <a:latin typeface="Times New Roman"/>
                <a:ea typeface="Times New Roman"/>
              </a:rPr>
              <a:t>del proceso  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60" name="12 Flecha derecha"/>
          <p:cNvSpPr/>
          <p:nvPr/>
        </p:nvSpPr>
        <p:spPr>
          <a:xfrm>
            <a:off x="7281720" y="4149933"/>
            <a:ext cx="1087755" cy="567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latin typeface="Times New Roman"/>
                <a:ea typeface="Calibri"/>
                <a:cs typeface="Times New Roman"/>
              </a:rPr>
              <a:t>EFECTO</a:t>
            </a:r>
            <a:endParaRPr lang="es-EC" sz="1100">
              <a:effectLst/>
              <a:ea typeface="Calibri"/>
              <a:cs typeface="Times New Roman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2664000" y="4144218"/>
            <a:ext cx="355727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s-EC" sz="1200" b="1">
                <a:effectLst/>
                <a:latin typeface="Times New Roman"/>
                <a:ea typeface="Times New Roman"/>
              </a:rPr>
              <a:t>INADECUADA EVALUACIÓN DE DESEMPEÑO </a:t>
            </a:r>
            <a:endParaRPr lang="es-EC" sz="1200">
              <a:effectLst/>
              <a:latin typeface="Times New Roman"/>
              <a:ea typeface="Times New Roman"/>
            </a:endParaRPr>
          </a:p>
        </p:txBody>
      </p:sp>
      <p:sp>
        <p:nvSpPr>
          <p:cNvPr id="62" name="14 Operación manual"/>
          <p:cNvSpPr/>
          <p:nvPr/>
        </p:nvSpPr>
        <p:spPr>
          <a:xfrm rot="16200000">
            <a:off x="1074595" y="4157553"/>
            <a:ext cx="915670" cy="68961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100">
                <a:effectLst/>
                <a:latin typeface="Times New Roman"/>
                <a:ea typeface="Calibri"/>
                <a:cs typeface="Times New Roman"/>
              </a:rPr>
              <a:t>CAUSA</a:t>
            </a:r>
            <a:endParaRPr lang="es-EC" sz="1100">
              <a:effectLst/>
              <a:ea typeface="Calibri"/>
              <a:cs typeface="Times New Roman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1 : Análisis Situacional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F O D A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07852" y="2843455"/>
            <a:ext cx="2231900" cy="2304256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 smtClean="0">
                <a:solidFill>
                  <a:srgbClr val="FFFF00"/>
                </a:solidFill>
              </a:rPr>
              <a:t>Fortalezas: </a:t>
            </a:r>
            <a:endParaRPr lang="es-ES_tradnl" sz="2800" b="1" dirty="0">
              <a:solidFill>
                <a:srgbClr val="FFFF00"/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rgbClr val="FFFF00"/>
                </a:solidFill>
              </a:rPr>
              <a:t>Habilidades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rgbClr val="FFFF00"/>
                </a:solidFill>
              </a:rPr>
              <a:t>Programas </a:t>
            </a:r>
            <a:r>
              <a:rPr lang="es-ES_tradnl" b="1" dirty="0">
                <a:solidFill>
                  <a:srgbClr val="FFFF00"/>
                </a:solidFill>
              </a:rPr>
              <a:t>de mtto.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Pilotos </a:t>
            </a:r>
            <a:r>
              <a:rPr lang="es-ES_tradnl" sz="1400" b="1" dirty="0">
                <a:solidFill>
                  <a:srgbClr val="FFFF00"/>
                </a:solidFill>
              </a:rPr>
              <a:t>y mec / reservas</a:t>
            </a:r>
            <a:endParaRPr lang="es-ES_tradnl" b="1" dirty="0">
              <a:solidFill>
                <a:srgbClr val="FFFF00"/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b="1" dirty="0">
                <a:solidFill>
                  <a:srgbClr val="FFFF00"/>
                </a:solidFill>
              </a:rPr>
              <a:t>SP. 100%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483768" y="2843455"/>
            <a:ext cx="2016224" cy="230425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 smtClean="0">
                <a:solidFill>
                  <a:srgbClr val="FFFF00"/>
                </a:solidFill>
              </a:rPr>
              <a:t>Oportunidad:</a:t>
            </a:r>
            <a:endParaRPr lang="es-ES_tradnl" sz="2800" b="1" dirty="0">
              <a:solidFill>
                <a:srgbClr val="FFFF00"/>
              </a:solidFill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Oper. Paz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rgbClr val="FFFF00"/>
                </a:solidFill>
              </a:rPr>
              <a:t>Reservas </a:t>
            </a:r>
            <a:r>
              <a:rPr lang="es-ES_tradnl" b="1" dirty="0">
                <a:solidFill>
                  <a:srgbClr val="FFFF00"/>
                </a:solidFill>
              </a:rPr>
              <a:t>Técnicas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Modificar Orgánico </a:t>
            </a:r>
            <a:endParaRPr lang="es-ES_tradnl" b="1" dirty="0" smtClean="0">
              <a:solidFill>
                <a:srgbClr val="FFFF00"/>
              </a:solidFill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 smtClean="0">
                <a:solidFill>
                  <a:srgbClr val="FFFF00"/>
                </a:solidFill>
              </a:rPr>
              <a:t>2013-2018</a:t>
            </a:r>
            <a:endParaRPr lang="es-ES_tradnl" b="1" dirty="0">
              <a:solidFill>
                <a:srgbClr val="FFFF00"/>
              </a:solidFill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4644008" y="2852937"/>
            <a:ext cx="2016224" cy="230425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 smtClean="0">
                <a:solidFill>
                  <a:srgbClr val="FFFF00"/>
                </a:solidFill>
              </a:rPr>
              <a:t>Debilidades:</a:t>
            </a:r>
            <a:endParaRPr lang="es-ES_tradnl" sz="2800" b="1" dirty="0">
              <a:solidFill>
                <a:srgbClr val="FFFF00"/>
              </a:solidFill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Definición procesos.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63% efectivos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No incentivado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b="1" dirty="0">
                <a:solidFill>
                  <a:srgbClr val="FFFF00"/>
                </a:solidFill>
              </a:rPr>
              <a:t>Falta </a:t>
            </a:r>
            <a:r>
              <a:rPr lang="es-ES_tradnl" sz="1600" b="1" dirty="0">
                <a:solidFill>
                  <a:srgbClr val="FFFF00"/>
                </a:solidFill>
              </a:rPr>
              <a:t>personal </a:t>
            </a:r>
            <a:r>
              <a:rPr lang="es-ES_tradnl" sz="1600" b="1" dirty="0" smtClean="0">
                <a:solidFill>
                  <a:srgbClr val="FFFF00"/>
                </a:solidFill>
              </a:rPr>
              <a:t>certif.</a:t>
            </a:r>
            <a:endParaRPr lang="es-ES_tradnl" sz="1600" b="1" dirty="0">
              <a:solidFill>
                <a:srgbClr val="FFFF00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6820358" y="2831649"/>
            <a:ext cx="2216137" cy="230425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 smtClean="0">
                <a:solidFill>
                  <a:srgbClr val="FFFF00"/>
                </a:solidFill>
              </a:rPr>
              <a:t>Amenazas:</a:t>
            </a:r>
            <a:endParaRPr lang="es-ES_tradnl" sz="2800" b="1" dirty="0">
              <a:solidFill>
                <a:srgbClr val="FFFF00"/>
              </a:solidFill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dirty="0">
                <a:solidFill>
                  <a:srgbClr val="FFFF00"/>
                </a:solidFill>
              </a:rPr>
              <a:t> </a:t>
            </a:r>
            <a:r>
              <a:rPr lang="es-ES_tradnl" sz="2800" b="1" dirty="0" smtClean="0">
                <a:solidFill>
                  <a:srgbClr val="FFFF00"/>
                </a:solidFill>
              </a:rPr>
              <a:t> </a:t>
            </a:r>
            <a:r>
              <a:rPr lang="es-ES_tradnl" b="1" dirty="0" smtClean="0">
                <a:solidFill>
                  <a:srgbClr val="FFFF00"/>
                </a:solidFill>
              </a:rPr>
              <a:t>No </a:t>
            </a:r>
            <a:r>
              <a:rPr lang="es-ES_tradnl" b="1" dirty="0">
                <a:solidFill>
                  <a:srgbClr val="FFFF00"/>
                </a:solidFill>
              </a:rPr>
              <a:t>injerencia </a:t>
            </a:r>
            <a:r>
              <a:rPr lang="es-ES_tradnl" b="1" dirty="0" smtClean="0">
                <a:solidFill>
                  <a:srgbClr val="FFFF00"/>
                </a:solidFill>
              </a:rPr>
              <a:t>selección.  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>
                <a:tab pos="95250" algn="l"/>
              </a:tabLst>
            </a:pPr>
            <a:r>
              <a:rPr lang="es-ES_tradnl" b="1" dirty="0" smtClean="0">
                <a:solidFill>
                  <a:srgbClr val="FFFF00"/>
                </a:solidFill>
              </a:rPr>
              <a:t>Requisitos </a:t>
            </a:r>
            <a:r>
              <a:rPr lang="es-ES_tradnl" b="1" dirty="0">
                <a:solidFill>
                  <a:srgbClr val="FFFF00"/>
                </a:solidFill>
              </a:rPr>
              <a:t>pases.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600" b="1" dirty="0">
                <a:solidFill>
                  <a:srgbClr val="FFFF00"/>
                </a:solidFill>
              </a:rPr>
              <a:t>Oportunidades de </a:t>
            </a:r>
            <a:r>
              <a:rPr lang="es-ES_tradnl" sz="1600" b="1" dirty="0" smtClean="0">
                <a:solidFill>
                  <a:srgbClr val="FFFF00"/>
                </a:solidFill>
              </a:rPr>
              <a:t>trab.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2049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2 : Planeación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459359" y="1888183"/>
            <a:ext cx="3539426" cy="3565551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343361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   MISIÓN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146246" y="2819490"/>
            <a:ext cx="1769570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VISIÓN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08893" y="2780928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 redondeado"/>
          <p:cNvSpPr/>
          <p:nvPr/>
        </p:nvSpPr>
        <p:spPr>
          <a:xfrm>
            <a:off x="1092929" y="4259650"/>
            <a:ext cx="1822887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POLÍTICAS 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755576" y="4221088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 redondeado"/>
          <p:cNvSpPr/>
          <p:nvPr/>
        </p:nvSpPr>
        <p:spPr>
          <a:xfrm>
            <a:off x="724855" y="5483786"/>
            <a:ext cx="2190961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ESTRATEGIAS DEL MODELO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387502" y="5445224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3851920" y="2002210"/>
            <a:ext cx="4608512" cy="3731046"/>
          </a:xfrm>
          <a:prstGeom prst="round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misión general de la Brigada de Aviación del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Ejército como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miembro integrante del equipo de armas combinadas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de ejecutar operaciones de combate (localizar,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fijar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destruir al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enemigo a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través del fuego y maniobra), apoyo de combate y apoyo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combate en operaciones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coordinadas, a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 de aumentar la potencia de combate de las unidades </a:t>
            </a:r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Fuerza Terrestre.</a:t>
            </a:r>
          </a:p>
          <a:p>
            <a:pPr algn="just"/>
            <a:endParaRPr lang="es-EC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707904" y="2002210"/>
            <a:ext cx="5211564" cy="3731046"/>
          </a:xfrm>
          <a:prstGeom prst="round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Constituirse </a:t>
            </a:r>
            <a:r>
              <a:rPr lang="es-EC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unidad élite del Ejército, comprometida con sus objetivos institucionales, entrenada y equipada para emplearse en todo el territorio nacional, en forma inmediata según los requerimientos operativos ya sea en la Defensa Nacional, desastres naturales, apoyo al desarrollo y en misiones de paz , ya sea independientemente o como parte integrante de una fuerza de despliegue inmediato, manteniendo elevados estándares de seguridad y con la más alta efectividad que permita alcanzar la tecnología militar moderna.</a:t>
            </a:r>
          </a:p>
          <a:p>
            <a:pPr algn="just"/>
            <a:r>
              <a:rPr lang="es-EC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49013924"/>
              </p:ext>
            </p:extLst>
          </p:nvPr>
        </p:nvGraphicFramePr>
        <p:xfrm>
          <a:off x="2915816" y="13957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04978385"/>
              </p:ext>
            </p:extLst>
          </p:nvPr>
        </p:nvGraphicFramePr>
        <p:xfrm>
          <a:off x="3012504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" name="4 Imagen" descr="ARMA A.E.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1" grpId="0" animBg="1"/>
      <p:bldP spid="34" grpId="0" animBg="1"/>
      <p:bldP spid="4" grpId="0" animBg="1"/>
      <p:bldP spid="4" grpId="1" animBg="1"/>
      <p:bldP spid="19" grpId="0" animBg="1"/>
      <p:bldP spid="19" grpId="1" animBg="1"/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3 : Organización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Estructura organizativa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48" y="1988840"/>
            <a:ext cx="11049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343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21" y="2574801"/>
            <a:ext cx="4714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1049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4 Imagen" descr="ARMA A.E.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SUMARIO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459359" y="1888183"/>
            <a:ext cx="3539426" cy="3565551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5439705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      DENOMINACIÓN DEL  PROYECTO.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146246" y="2819490"/>
            <a:ext cx="4865914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ASPECTOS GENERALES A CONSIDERAR  EN LA IMPLANTACIÓN.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08893" y="2780928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 redondeado"/>
          <p:cNvSpPr/>
          <p:nvPr/>
        </p:nvSpPr>
        <p:spPr>
          <a:xfrm>
            <a:off x="1092929" y="4259650"/>
            <a:ext cx="4919231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ESQUEMA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DEL 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PROYECTO (herramienta de evaluación del desempeño).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755576" y="4221088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Rectángulo redondeado"/>
          <p:cNvSpPr/>
          <p:nvPr/>
        </p:nvSpPr>
        <p:spPr>
          <a:xfrm>
            <a:off x="724855" y="5483786"/>
            <a:ext cx="5287305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CONCLUSIONES Y RECOMENDACIONES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387502" y="5445224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45058" name="Picture 2" descr="G:\11. Mis imágenes\libro gala\arava mt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51" y="2677904"/>
            <a:ext cx="2793633" cy="1859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31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3 : Organización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Valores de la organización TH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81566041"/>
              </p:ext>
            </p:extLst>
          </p:nvPr>
        </p:nvGraphicFramePr>
        <p:xfrm>
          <a:off x="2074600" y="19015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16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30" y="3341479"/>
            <a:ext cx="1713230" cy="1383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4 Imagen" descr="ARMA A.E.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3 : Organización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Perfil de un técnico de aviación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1 Imagen" descr="D:\GAZELLE\E-373\DSC065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13889" r="27543" b="10069"/>
          <a:stretch/>
        </p:blipFill>
        <p:spPr bwMode="auto">
          <a:xfrm>
            <a:off x="1331640" y="3003226"/>
            <a:ext cx="2272516" cy="2081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644667" y="1196752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HABILIDADES 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644667" y="2217415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CREATIVIDAD E INNOVACIÓN 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44008" y="3225527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TRABAJO EN EQUIPO 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644008" y="423363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LEALTAD Y SENTIDO DE PERTENENCIA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4644008" y="5241751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PERSISTENCIA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707904" y="1570163"/>
            <a:ext cx="648072" cy="43791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7" name="4 Imagen" descr="ARMA A.E.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1757" y="-45674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3 : Organización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Comité del Talento Humano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644667" y="2204864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PASOS PARA LA CONFORMACIÓN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DEL COMITÉ.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644667" y="3225527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OBJETIVOS DEL COMITÉ.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644008" y="423363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FUNCIONES Y RESPONSABILIDADES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 DEL COMITÉ.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1" name="10 Abrir llave"/>
          <p:cNvSpPr/>
          <p:nvPr/>
        </p:nvSpPr>
        <p:spPr>
          <a:xfrm>
            <a:off x="3707904" y="2060848"/>
            <a:ext cx="324036" cy="3374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7" name="Picture 2" descr="C:\Users\USER\Pictures\FOTOS CEMAE 2012\LAMA\E-316\DSC067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6578" r="22912" b="28956"/>
          <a:stretch/>
        </p:blipFill>
        <p:spPr bwMode="auto">
          <a:xfrm>
            <a:off x="572455" y="2852936"/>
            <a:ext cx="3135085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4 Imagen" descr="ARMA A.E.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Reclutamiento y selección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644667" y="243343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INICIALMENTE 30 TÉCNICOS </a:t>
            </a:r>
          </a:p>
          <a:p>
            <a:pPr algn="ctr"/>
            <a:r>
              <a:rPr lang="es-ES" b="1" dirty="0" smtClean="0">
                <a:solidFill>
                  <a:srgbClr val="FFFF00"/>
                </a:solidFill>
              </a:rPr>
              <a:t>SOLDADOS DE A.E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644667" y="3729583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RESPONSABILIDAD DEL EJÉRCITO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 descr="http://utabby.com/vimg/01/PV8v69Szs8k.pn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3096" r="2325" b="2160"/>
          <a:stretch/>
        </p:blipFill>
        <p:spPr bwMode="auto">
          <a:xfrm>
            <a:off x="1259629" y="3709306"/>
            <a:ext cx="2915593" cy="2058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 descr="http://sphotos-a.xx.fbcdn.net/hphotos-ash4/c0.0.403.403/p403x403/184619_477957705573265_1197013955_n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7" t="1680" r="4482" b="62185"/>
          <a:stretch/>
        </p:blipFill>
        <p:spPr bwMode="auto">
          <a:xfrm>
            <a:off x="1702063" y="2516911"/>
            <a:ext cx="203073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2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Entrenamiento y capacitación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067944" y="1777452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EVALUACIÓN DEL DESEMPEÑO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739701" y="2996952"/>
            <a:ext cx="2232907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OBJETIVOS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703681" y="4149080"/>
            <a:ext cx="2213012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 smtClean="0">
                <a:solidFill>
                  <a:srgbClr val="FFFF00"/>
                </a:solidFill>
              </a:rPr>
              <a:t>EVALUACIÓN 360° 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6" name="15 Imagen" descr="http://4.bp.blogspot.com/_FzIkwUGj398/SCUWDky2DOI/AAAAAAAAAAY/b92Dd9b92zw/s320/Image530%5B1%5D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5" y="2996952"/>
            <a:ext cx="3533775" cy="216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26349" r="57730" b="20383"/>
          <a:stretch>
            <a:fillRect/>
          </a:stretch>
        </p:blipFill>
        <p:spPr bwMode="auto">
          <a:xfrm>
            <a:off x="1889288" y="2574552"/>
            <a:ext cx="5491024" cy="389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0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44667" y="2204864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DATOS PERSONALES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44667" y="3225527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ESTUDIOS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644008" y="423363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EXPERIENCIAS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707904" y="2060848"/>
            <a:ext cx="324036" cy="3374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290" name="Picture 2" descr="H:\FOTOS POSTER\IMG_0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5" y="2630636"/>
            <a:ext cx="3156831" cy="3145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 marL="361950" indent="-361950"/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Herramienta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61950" indent="-361950"/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3"/>
          <a:srcRect l="22883" t="8772" r="22274" b="11228"/>
          <a:stretch/>
        </p:blipFill>
        <p:spPr bwMode="auto">
          <a:xfrm>
            <a:off x="683568" y="2348880"/>
            <a:ext cx="5156200" cy="422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53903" y="1844824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1719862078</a:t>
            </a:r>
            <a:endParaRPr lang="es-EC" b="1" dirty="0"/>
          </a:p>
        </p:txBody>
      </p:sp>
      <p:cxnSp>
        <p:nvCxnSpPr>
          <p:cNvPr id="7" name="6 Conector recto de flecha"/>
          <p:cNvCxnSpPr>
            <a:stCxn id="4" idx="1"/>
          </p:cNvCxnSpPr>
          <p:nvPr/>
        </p:nvCxnSpPr>
        <p:spPr>
          <a:xfrm flipH="1">
            <a:off x="1889289" y="2106434"/>
            <a:ext cx="4264614" cy="13225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084169" y="3160132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CRISANTO MENDOZA</a:t>
            </a:r>
            <a:endParaRPr lang="es-EC" b="1" dirty="0"/>
          </a:p>
        </p:txBody>
      </p:sp>
      <p:cxnSp>
        <p:nvCxnSpPr>
          <p:cNvPr id="11" name="10 Conector recto de flecha"/>
          <p:cNvCxnSpPr>
            <a:stCxn id="9" idx="1"/>
          </p:cNvCxnSpPr>
          <p:nvPr/>
        </p:nvCxnSpPr>
        <p:spPr>
          <a:xfrm flipH="1">
            <a:off x="3707904" y="3390965"/>
            <a:ext cx="2376265" cy="38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084169" y="4119463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18 de  Mayo N-148</a:t>
            </a:r>
            <a:endParaRPr lang="es-EC" b="1" dirty="0"/>
          </a:p>
        </p:txBody>
      </p:sp>
      <p:cxnSp>
        <p:nvCxnSpPr>
          <p:cNvPr id="18" name="17 Conector recto de flecha"/>
          <p:cNvCxnSpPr>
            <a:stCxn id="17" idx="1"/>
          </p:cNvCxnSpPr>
          <p:nvPr/>
        </p:nvCxnSpPr>
        <p:spPr>
          <a:xfrm flipH="1">
            <a:off x="2699793" y="4350296"/>
            <a:ext cx="3384376" cy="5908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156176" y="5055567"/>
            <a:ext cx="3240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0999875423</a:t>
            </a:r>
            <a:endParaRPr lang="es-EC" b="1" dirty="0"/>
          </a:p>
        </p:txBody>
      </p:sp>
      <p:cxnSp>
        <p:nvCxnSpPr>
          <p:cNvPr id="22" name="21 Conector recto de flecha"/>
          <p:cNvCxnSpPr>
            <a:stCxn id="20" idx="1"/>
          </p:cNvCxnSpPr>
          <p:nvPr/>
        </p:nvCxnSpPr>
        <p:spPr>
          <a:xfrm flipH="1">
            <a:off x="2915816" y="5286400"/>
            <a:ext cx="324036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4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4" grpId="1"/>
      <p:bldP spid="9" grpId="0"/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3"/>
          <a:srcRect l="22885" t="9472" r="22470" b="11931"/>
          <a:stretch/>
        </p:blipFill>
        <p:spPr bwMode="auto">
          <a:xfrm>
            <a:off x="611560" y="2323567"/>
            <a:ext cx="6120680" cy="4314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480392" y="1308277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Bachiller</a:t>
            </a:r>
            <a:endParaRPr lang="es-EC" b="1" dirty="0"/>
          </a:p>
        </p:txBody>
      </p:sp>
      <p:cxnSp>
        <p:nvCxnSpPr>
          <p:cNvPr id="16" name="15 Conector recto de flecha"/>
          <p:cNvCxnSpPr>
            <a:stCxn id="15" idx="1"/>
          </p:cNvCxnSpPr>
          <p:nvPr/>
        </p:nvCxnSpPr>
        <p:spPr>
          <a:xfrm flipH="1">
            <a:off x="1763688" y="1569887"/>
            <a:ext cx="2716704" cy="20487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928439" y="1680005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Técnico</a:t>
            </a:r>
            <a:endParaRPr lang="es-EC" b="1" dirty="0"/>
          </a:p>
        </p:txBody>
      </p:sp>
      <p:cxnSp>
        <p:nvCxnSpPr>
          <p:cNvPr id="18" name="17 Conector recto de flecha"/>
          <p:cNvCxnSpPr>
            <a:stCxn id="17" idx="1"/>
          </p:cNvCxnSpPr>
          <p:nvPr/>
        </p:nvCxnSpPr>
        <p:spPr>
          <a:xfrm flipH="1">
            <a:off x="3122040" y="1941615"/>
            <a:ext cx="2806399" cy="1676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793401" y="2207417"/>
            <a:ext cx="3339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Central </a:t>
            </a:r>
          </a:p>
          <a:p>
            <a:r>
              <a:rPr lang="es-EC" sz="2800" b="1" dirty="0" smtClean="0"/>
              <a:t>Técnico</a:t>
            </a:r>
            <a:endParaRPr lang="es-EC" b="1" dirty="0"/>
          </a:p>
        </p:txBody>
      </p:sp>
      <p:cxnSp>
        <p:nvCxnSpPr>
          <p:cNvPr id="20" name="19 Conector recto de flecha"/>
          <p:cNvCxnSpPr>
            <a:stCxn id="19" idx="1"/>
          </p:cNvCxnSpPr>
          <p:nvPr/>
        </p:nvCxnSpPr>
        <p:spPr>
          <a:xfrm flipH="1">
            <a:off x="5652120" y="2684471"/>
            <a:ext cx="1141281" cy="93413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924838" y="3195690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  Inglés</a:t>
            </a:r>
            <a:endParaRPr lang="es-EC" b="1" dirty="0"/>
          </a:p>
        </p:txBody>
      </p:sp>
      <p:cxnSp>
        <p:nvCxnSpPr>
          <p:cNvPr id="23" name="22 Conector recto de flecha"/>
          <p:cNvCxnSpPr>
            <a:stCxn id="22" idx="1"/>
          </p:cNvCxnSpPr>
          <p:nvPr/>
        </p:nvCxnSpPr>
        <p:spPr>
          <a:xfrm flipH="1">
            <a:off x="1820844" y="3457300"/>
            <a:ext cx="5103994" cy="8537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860609" y="3718910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  Básico</a:t>
            </a:r>
            <a:endParaRPr lang="es-EC" b="1" dirty="0"/>
          </a:p>
        </p:txBody>
      </p:sp>
      <p:cxnSp>
        <p:nvCxnSpPr>
          <p:cNvPr id="25" name="24 Conector recto de flecha"/>
          <p:cNvCxnSpPr>
            <a:stCxn id="24" idx="1"/>
          </p:cNvCxnSpPr>
          <p:nvPr/>
        </p:nvCxnSpPr>
        <p:spPr>
          <a:xfrm flipH="1">
            <a:off x="3206121" y="3980520"/>
            <a:ext cx="3654488" cy="2616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887621" y="4242130"/>
            <a:ext cx="333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  ESPE</a:t>
            </a:r>
            <a:endParaRPr lang="es-EC" b="1" dirty="0"/>
          </a:p>
        </p:txBody>
      </p:sp>
      <p:cxnSp>
        <p:nvCxnSpPr>
          <p:cNvPr id="27" name="26 Conector recto de flecha"/>
          <p:cNvCxnSpPr/>
          <p:nvPr/>
        </p:nvCxnSpPr>
        <p:spPr>
          <a:xfrm flipH="1" flipV="1">
            <a:off x="3371290" y="4242131"/>
            <a:ext cx="3553548" cy="26160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732240" y="4709723"/>
            <a:ext cx="333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Curso de equipo</a:t>
            </a:r>
          </a:p>
          <a:p>
            <a:r>
              <a:rPr lang="es-EC" sz="2400" b="1" dirty="0" smtClean="0"/>
              <a:t>helicópteros</a:t>
            </a:r>
          </a:p>
        </p:txBody>
      </p:sp>
      <p:cxnSp>
        <p:nvCxnSpPr>
          <p:cNvPr id="30" name="29 Conector recto de flecha"/>
          <p:cNvCxnSpPr>
            <a:stCxn id="29" idx="1"/>
          </p:cNvCxnSpPr>
          <p:nvPr/>
        </p:nvCxnSpPr>
        <p:spPr>
          <a:xfrm flipH="1">
            <a:off x="5033365" y="5125222"/>
            <a:ext cx="1698875" cy="1759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860609" y="5565070"/>
            <a:ext cx="333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Aprobado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 flipH="1" flipV="1">
            <a:off x="6222760" y="5301208"/>
            <a:ext cx="637849" cy="5121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6921276" y="5925110"/>
            <a:ext cx="333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2 años</a:t>
            </a:r>
          </a:p>
        </p:txBody>
      </p:sp>
      <p:cxnSp>
        <p:nvCxnSpPr>
          <p:cNvPr id="44" name="43 Conector recto de flecha"/>
          <p:cNvCxnSpPr/>
          <p:nvPr/>
        </p:nvCxnSpPr>
        <p:spPr>
          <a:xfrm flipH="1">
            <a:off x="2699792" y="6173404"/>
            <a:ext cx="4221485" cy="2133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6921276" y="6093296"/>
            <a:ext cx="333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Motores</a:t>
            </a:r>
          </a:p>
        </p:txBody>
      </p:sp>
      <p:cxnSp>
        <p:nvCxnSpPr>
          <p:cNvPr id="47" name="46 Conector recto de flecha"/>
          <p:cNvCxnSpPr/>
          <p:nvPr/>
        </p:nvCxnSpPr>
        <p:spPr>
          <a:xfrm flipH="1">
            <a:off x="2699792" y="6341590"/>
            <a:ext cx="4221485" cy="2133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921276" y="6423719"/>
            <a:ext cx="333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Nivel 1 </a:t>
            </a:r>
          </a:p>
        </p:txBody>
      </p:sp>
      <p:cxnSp>
        <p:nvCxnSpPr>
          <p:cNvPr id="49" name="48 Conector recto de flecha"/>
          <p:cNvCxnSpPr/>
          <p:nvPr/>
        </p:nvCxnSpPr>
        <p:spPr>
          <a:xfrm flipH="1" flipV="1">
            <a:off x="5364088" y="6448275"/>
            <a:ext cx="1557190" cy="2237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  <p:bldP spid="17" grpId="0"/>
      <p:bldP spid="17" grpId="1"/>
      <p:bldP spid="19" grpId="0"/>
      <p:bldP spid="19" grpId="1"/>
      <p:bldP spid="22" grpId="0"/>
      <p:bldP spid="22" grpId="1"/>
      <p:bldP spid="24" grpId="0"/>
      <p:bldP spid="24" grpId="1"/>
      <p:bldP spid="26" grpId="0"/>
      <p:bldP spid="26" grpId="1"/>
      <p:bldP spid="29" grpId="0"/>
      <p:bldP spid="29" grpId="1"/>
      <p:bldP spid="33" grpId="0"/>
      <p:bldP spid="33" grpId="1"/>
      <p:bldP spid="43" grpId="0"/>
      <p:bldP spid="43" grpId="1"/>
      <p:bldP spid="46" grpId="0"/>
      <p:bldP spid="46" grpId="1"/>
      <p:bldP spid="48" grpId="0"/>
      <p:bldP spid="4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Competencias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44667" y="2204864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FUNCIONALES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44667" y="3225527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ORGANIZACIONAL</a:t>
            </a:r>
          </a:p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1600" b="1" dirty="0" smtClean="0">
                <a:solidFill>
                  <a:srgbClr val="FFFF00"/>
                </a:solidFill>
              </a:rPr>
              <a:t>(cliente interno, trabajo en equipo,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comunicación, liderazgo…)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4644008" y="423363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SEGURIDAD EN EL ÁREA </a:t>
            </a:r>
          </a:p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DE TRABAJO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707904" y="2060848"/>
            <a:ext cx="324036" cy="38884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644667" y="5313759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EVALUACIÓN Y CAPACITACIÓN </a:t>
            </a:r>
          </a:p>
          <a:p>
            <a:pPr algn="ctr"/>
            <a:r>
              <a:rPr lang="es-ES" sz="2000" b="1" dirty="0" smtClean="0">
                <a:solidFill>
                  <a:srgbClr val="FFFF00"/>
                </a:solidFill>
              </a:rPr>
              <a:t>RECIBIDA</a:t>
            </a:r>
            <a:endParaRPr lang="es-ES" sz="2000" b="1" dirty="0">
              <a:solidFill>
                <a:srgbClr val="FFFF00"/>
              </a:solidFill>
            </a:endParaRPr>
          </a:p>
        </p:txBody>
      </p:sp>
      <p:pic>
        <p:nvPicPr>
          <p:cNvPr id="46082" name="Picture 2" descr="C:\Users\Familia Altamirano\Pictures\FOTOS POSTER\IMG_0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5" y="2996952"/>
            <a:ext cx="3138374" cy="209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134897" y="4500570"/>
            <a:ext cx="2003382" cy="1952766"/>
            <a:chOff x="1085" y="1065865"/>
            <a:chExt cx="2116740" cy="21167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085" y="1065865"/>
              <a:ext cx="2116740" cy="211674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101721" y="1375854"/>
              <a:ext cx="1706114" cy="1496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6491" tIns="25400" rIns="116491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b="1" dirty="0"/>
                <a:t>Selección y reclutamiento </a:t>
              </a:r>
              <a:endParaRPr lang="es-MX" b="1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2828289" y="4500570"/>
            <a:ext cx="2116740" cy="1952766"/>
            <a:chOff x="1694477" y="1065865"/>
            <a:chExt cx="2116740" cy="21167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Oval 32"/>
            <p:cNvSpPr/>
            <p:nvPr/>
          </p:nvSpPr>
          <p:spPr>
            <a:xfrm>
              <a:off x="1694477" y="1065865"/>
              <a:ext cx="2116740" cy="211674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-2"/>
                <a:satOff val="997"/>
                <a:lumOff val="1288"/>
                <a:alphaOff val="7500"/>
              </a:schemeClr>
            </a:fillRef>
            <a:effectRef idx="0">
              <a:schemeClr val="accent1">
                <a:shade val="80000"/>
                <a:alpha val="50000"/>
                <a:hueOff val="-2"/>
                <a:satOff val="997"/>
                <a:lumOff val="1288"/>
                <a:alphaOff val="7500"/>
              </a:schemeClr>
            </a:effectRef>
            <a:fontRef idx="minor">
              <a:schemeClr val="tx1"/>
            </a:fontRef>
          </p:style>
        </p:sp>
        <p:sp>
          <p:nvSpPr>
            <p:cNvPr id="34" name="Oval 6"/>
            <p:cNvSpPr/>
            <p:nvPr/>
          </p:nvSpPr>
          <p:spPr>
            <a:xfrm>
              <a:off x="2004467" y="1375854"/>
              <a:ext cx="1496760" cy="1496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6491" tIns="25400" rIns="116491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b="1" dirty="0"/>
                <a:t>Análisis y descripción de puestos</a:t>
              </a:r>
              <a:endParaRPr lang="es-MX" b="1" dirty="0"/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4450243" y="4500570"/>
            <a:ext cx="2003383" cy="1952766"/>
            <a:chOff x="3387869" y="1065865"/>
            <a:chExt cx="2116740" cy="21167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3387869" y="1065865"/>
              <a:ext cx="2116740" cy="211674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</a:schemeClr>
            </a:fillRef>
            <a:effectRef idx="0">
              <a:schemeClr val="accent1">
                <a:shade val="80000"/>
                <a:alpha val="50000"/>
                <a:hueOff val="-5"/>
                <a:satOff val="1994"/>
                <a:lumOff val="2577"/>
                <a:alphaOff val="15000"/>
              </a:schemeClr>
            </a:effectRef>
            <a:fontRef idx="minor">
              <a:schemeClr val="tx1"/>
            </a:fontRef>
          </p:style>
        </p:sp>
        <p:sp>
          <p:nvSpPr>
            <p:cNvPr id="32" name="Oval 8"/>
            <p:cNvSpPr/>
            <p:nvPr/>
          </p:nvSpPr>
          <p:spPr>
            <a:xfrm>
              <a:off x="3530745" y="1423055"/>
              <a:ext cx="1806750" cy="1496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6491" tIns="25400" rIns="116491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Capacitación – entrenamiento</a:t>
              </a:r>
              <a:endParaRPr lang="es-MX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6143636" y="4500570"/>
            <a:ext cx="1956756" cy="1952766"/>
            <a:chOff x="5081262" y="1065865"/>
            <a:chExt cx="2116740" cy="211674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5081262" y="1065865"/>
              <a:ext cx="2116740" cy="211674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-7"/>
                <a:satOff val="2990"/>
                <a:lumOff val="3865"/>
                <a:alphaOff val="22500"/>
              </a:schemeClr>
            </a:fillRef>
            <a:effectRef idx="0">
              <a:schemeClr val="accent1">
                <a:shade val="80000"/>
                <a:alpha val="50000"/>
                <a:hueOff val="-7"/>
                <a:satOff val="2990"/>
                <a:lumOff val="3865"/>
                <a:alphaOff val="22500"/>
              </a:schemeClr>
            </a:effectRef>
            <a:fontRef idx="minor">
              <a:schemeClr val="tx1"/>
            </a:fontRef>
          </p:style>
        </p:sp>
        <p:sp>
          <p:nvSpPr>
            <p:cNvPr id="30" name="Oval 10"/>
            <p:cNvSpPr/>
            <p:nvPr/>
          </p:nvSpPr>
          <p:spPr>
            <a:xfrm>
              <a:off x="5391252" y="1375854"/>
              <a:ext cx="1496760" cy="1496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16491" tIns="25400" rIns="116491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b="1" dirty="0"/>
                <a:t>Evaluación </a:t>
              </a:r>
              <a:r>
                <a:rPr lang="es-EC" b="1" dirty="0" smtClean="0"/>
                <a:t>del </a:t>
              </a:r>
              <a:r>
                <a:rPr lang="es-EC" b="1" dirty="0"/>
                <a:t>desempeño</a:t>
              </a:r>
              <a:endParaRPr lang="es-MX" b="1" dirty="0"/>
            </a:p>
          </p:txBody>
        </p:sp>
      </p:grp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17463" y="274638"/>
            <a:ext cx="8229600" cy="777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18" name="7 Conector recto"/>
          <p:cNvCxnSpPr/>
          <p:nvPr/>
        </p:nvCxnSpPr>
        <p:spPr>
          <a:xfrm>
            <a:off x="223838" y="1052513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5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57251" y="3212977"/>
            <a:ext cx="7610474" cy="1008112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C" sz="2000" b="1" dirty="0" smtClean="0">
                <a:solidFill>
                  <a:srgbClr val="FFFF00"/>
                </a:solidFill>
              </a:rPr>
              <a:t>El macro proceso de la gestión del Talento Humano de la Brigada </a:t>
            </a:r>
          </a:p>
          <a:p>
            <a:pPr algn="ctr">
              <a:defRPr/>
            </a:pPr>
            <a:r>
              <a:rPr lang="es-EC" sz="2000" b="1" dirty="0" smtClean="0">
                <a:solidFill>
                  <a:srgbClr val="FFFF00"/>
                </a:solidFill>
              </a:rPr>
              <a:t>de Aviación del Ejército No. 15 “Paquisha”  </a:t>
            </a:r>
          </a:p>
          <a:p>
            <a:pPr algn="ctr">
              <a:defRPr/>
            </a:pPr>
            <a:r>
              <a:rPr lang="es-EC" sz="2000" b="1" dirty="0" smtClean="0">
                <a:solidFill>
                  <a:srgbClr val="FFFF00"/>
                </a:solidFill>
              </a:rPr>
              <a:t>contempla cuatro subprocesos que son: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78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3"/>
          <a:srcRect l="22687" t="9474" r="22866" b="11228"/>
          <a:stretch/>
        </p:blipFill>
        <p:spPr bwMode="auto">
          <a:xfrm>
            <a:off x="611560" y="2453481"/>
            <a:ext cx="5154930" cy="422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21595" y="1255961"/>
            <a:ext cx="5298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_tradnl" sz="2400" b="1" dirty="0"/>
              <a:t>De acuerdo a su nivel de pericia maneja efectivamente las técnicas y prácticas de las tareas principales de su puesto.</a:t>
            </a:r>
            <a:endParaRPr lang="es-EC" sz="2000" b="1" dirty="0"/>
          </a:p>
          <a:p>
            <a:endParaRPr lang="es-EC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043608" y="1769329"/>
            <a:ext cx="2477987" cy="1659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148064" y="3573016"/>
            <a:ext cx="10229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4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3"/>
          <a:srcRect l="22687" t="9474" r="22866" b="11228"/>
          <a:stretch/>
        </p:blipFill>
        <p:spPr bwMode="auto">
          <a:xfrm>
            <a:off x="611560" y="2453481"/>
            <a:ext cx="5154930" cy="422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21595" y="1255961"/>
            <a:ext cx="5298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_tradnl" sz="2400" b="1" dirty="0"/>
              <a:t>Manipula con eficacia y eficiencia los equipos, sistemas asignados dentro de su trabajo.</a:t>
            </a:r>
            <a:endParaRPr lang="es-EC" sz="2400" b="1" dirty="0"/>
          </a:p>
          <a:p>
            <a:endParaRPr lang="es-EC" b="1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1043608" y="1769329"/>
            <a:ext cx="2477987" cy="1659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7" name="16 Conector recto de flecha"/>
          <p:cNvCxnSpPr/>
          <p:nvPr/>
        </p:nvCxnSpPr>
        <p:spPr>
          <a:xfrm flipH="1">
            <a:off x="5148064" y="3573016"/>
            <a:ext cx="102296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4" grpId="1"/>
      <p:bldP spid="16" grpId="0"/>
      <p:bldP spid="1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3"/>
          <a:srcRect l="23278" t="9474" r="22472" b="11524"/>
          <a:stretch/>
        </p:blipFill>
        <p:spPr bwMode="auto">
          <a:xfrm>
            <a:off x="611560" y="2419052"/>
            <a:ext cx="5103495" cy="417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521595" y="980728"/>
            <a:ext cx="54783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_tradnl" sz="2400" b="1" dirty="0"/>
              <a:t>Redacta la orden de pedido en forma técnica en función de los parámetros internacionales de solicitud de  repuestos.</a:t>
            </a:r>
            <a:endParaRPr lang="es-EC" sz="2000" b="1" dirty="0"/>
          </a:p>
          <a:p>
            <a:pPr algn="just"/>
            <a:endParaRPr lang="es-EC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1043608" y="1769329"/>
            <a:ext cx="2477987" cy="1659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5148064" y="3573016"/>
            <a:ext cx="10229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  <p:bldP spid="17" grpId="0"/>
      <p:bldP spid="1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3"/>
          <a:srcRect l="23278" t="9474" r="22472" b="11524"/>
          <a:stretch/>
        </p:blipFill>
        <p:spPr bwMode="auto">
          <a:xfrm>
            <a:off x="611560" y="2419052"/>
            <a:ext cx="5103495" cy="417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521595" y="1108482"/>
            <a:ext cx="5478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/>
              <a:t>Busca soluciones a los problemas encontrados en base a los procedimientos técnicos contenidos en los manuales de operaciones relacionadas a su área de trabajo.</a:t>
            </a:r>
            <a:endParaRPr lang="es-EC" sz="2000" b="1" dirty="0"/>
          </a:p>
          <a:p>
            <a:pPr algn="just"/>
            <a:endParaRPr lang="es-EC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840908" y="1769329"/>
            <a:ext cx="2680688" cy="259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4932040" y="4148162"/>
            <a:ext cx="1291555" cy="216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  <p:bldP spid="17" grpId="0"/>
      <p:bldP spid="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3"/>
          <a:srcRect l="23081" t="9473" r="23063" b="11579"/>
          <a:stretch/>
        </p:blipFill>
        <p:spPr bwMode="auto">
          <a:xfrm>
            <a:off x="611560" y="2434927"/>
            <a:ext cx="5050155" cy="416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21595" y="1108482"/>
            <a:ext cx="54783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/>
              <a:t>Practica el mantenimiento de acuerdo a normas estipuladas y custodia del equipo/herramientas asignado a sus funciones.</a:t>
            </a:r>
            <a:endParaRPr lang="es-EC" sz="2000" b="1" dirty="0"/>
          </a:p>
          <a:p>
            <a:pPr algn="just"/>
            <a:endParaRPr lang="es-EC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1043608" y="1769329"/>
            <a:ext cx="2477988" cy="1659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5076056" y="3645024"/>
            <a:ext cx="11847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1" grpId="1"/>
      <p:bldP spid="17" grpId="0"/>
      <p:bldP spid="1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3"/>
          <a:srcRect l="22884" t="9474" r="22866" b="36148"/>
          <a:stretch/>
        </p:blipFill>
        <p:spPr bwMode="auto">
          <a:xfrm>
            <a:off x="611560" y="2852936"/>
            <a:ext cx="5018405" cy="2827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521595" y="1108482"/>
            <a:ext cx="54783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/>
              <a:t>Cumple  las funciones de trabajo de acuerdo a su perfil y competencias.</a:t>
            </a:r>
            <a:endParaRPr lang="es-EC" sz="2000" b="1" dirty="0"/>
          </a:p>
          <a:p>
            <a:pPr algn="just"/>
            <a:endParaRPr lang="es-EC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840908" y="1769329"/>
            <a:ext cx="2680688" cy="2148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56176" y="3179306"/>
            <a:ext cx="28438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SOBRESALIENTE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MUY 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BUENO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b="1" dirty="0" smtClean="0"/>
              <a:t>NECESIDAD DE MEJORAR URGENTE</a:t>
            </a:r>
            <a:endParaRPr lang="es-EC" b="1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5076056" y="3645024"/>
            <a:ext cx="118473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5" grpId="1"/>
      <p:bldP spid="17" grpId="0"/>
      <p:bldP spid="1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Herramienta de evaluación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 rotWithShape="1">
          <a:blip r:embed="rId3"/>
          <a:srcRect l="28408" t="17544" r="28192" b="18947"/>
          <a:stretch/>
        </p:blipFill>
        <p:spPr bwMode="auto">
          <a:xfrm>
            <a:off x="827584" y="2564904"/>
            <a:ext cx="4879975" cy="358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88007"/>
              </p:ext>
            </p:extLst>
          </p:nvPr>
        </p:nvGraphicFramePr>
        <p:xfrm>
          <a:off x="5823124" y="3140967"/>
          <a:ext cx="3096344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solidFill>
                            <a:schemeClr val="tx1"/>
                          </a:solidFill>
                        </a:rPr>
                        <a:t>VERDE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solidFill>
                            <a:schemeClr val="tx1"/>
                          </a:solidFill>
                        </a:rPr>
                        <a:t>16 - 20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solidFill>
                            <a:schemeClr val="tx1"/>
                          </a:solidFill>
                        </a:rPr>
                        <a:t>AMARILLO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a 15,99</a:t>
                      </a:r>
                    </a:p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>
                          <a:solidFill>
                            <a:schemeClr val="tx1"/>
                          </a:solidFill>
                        </a:rPr>
                        <a:t>ROJO</a:t>
                      </a:r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a 13,99 </a:t>
                      </a:r>
                    </a:p>
                    <a:p>
                      <a:pPr algn="ctr"/>
                      <a:endParaRPr lang="es-EC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56176" y="2249960"/>
            <a:ext cx="216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CALIFICACIÓN: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4894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Plan de capacitación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44667" y="2577455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 DEPARTAMENTO DE OPERACIONES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44667" y="3801591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DEPARTAMENTO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 DEL TALENTO HUMANO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707904" y="2060848"/>
            <a:ext cx="324036" cy="3374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314" name="Picture 2" descr="C:\Users\Familia Altamirano\Pictures\FOTOS POSTER\IMG_04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8889"/>
          <a:stretch/>
        </p:blipFill>
        <p:spPr bwMode="auto">
          <a:xfrm>
            <a:off x="840908" y="2630636"/>
            <a:ext cx="2317491" cy="2935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4 : Aplicación del modelo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Mantenimiento y monitoreo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44667" y="1988840"/>
            <a:ext cx="3675442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 RELACIONES CON LOS SUBORDINADOS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44667" y="3356992"/>
            <a:ext cx="3675442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DISEÑO DE UN PROGRAMA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DE RELACIONES CON LOS SUBORDINADOS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707904" y="2060848"/>
            <a:ext cx="324036" cy="3374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290" name="Picture 2" descr="C:\Users\Familia Altamirano\Pictures\FOTOS POSTER\IMG_0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0" y="2924944"/>
            <a:ext cx="3157069" cy="210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644008" y="4665687"/>
            <a:ext cx="3676101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MONITOREO DE PERSONAS.</a:t>
            </a:r>
            <a:endParaRPr lang="es-E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Control y seguimiento del modelo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644667" y="1988840"/>
            <a:ext cx="3675442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 EVALUACIÓN A NIVEL DIRECTIVO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644667" y="3356992"/>
            <a:ext cx="3675442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EVALUACIÓN A NIVEL  DE LOS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RECURSOS HUMANOS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707904" y="2060848"/>
            <a:ext cx="324036" cy="33747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290" name="Picture 2" descr="C:\Users\Familia Altamirano\Pictures\FOTOS POSTER\IMG_0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0" y="2924944"/>
            <a:ext cx="3157069" cy="210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644008" y="4665687"/>
            <a:ext cx="3676101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EVALUACIÓN A NIVEL DE </a:t>
            </a:r>
          </a:p>
          <a:p>
            <a:pPr algn="ctr"/>
            <a:r>
              <a:rPr lang="es-ES" sz="1600" b="1" dirty="0" smtClean="0">
                <a:solidFill>
                  <a:srgbClr val="FFFF00"/>
                </a:solidFill>
              </a:rPr>
              <a:t>LAS TAREAS Y OPERACIONES</a:t>
            </a:r>
            <a:endParaRPr lang="es-E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 OBJETIVO GENERAL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40908" y="2852936"/>
            <a:ext cx="7691532" cy="3166713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solidFill>
                  <a:srgbClr val="FFFF00"/>
                </a:solidFill>
                <a:latin typeface="Arial"/>
                <a:ea typeface="Times New Roman"/>
              </a:rPr>
              <a:t>Aplicar un modelo de gestión del talento humano centrado </a:t>
            </a: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en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competencias  destinado al personal técnico de la Aviación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del Ejército basado en un diagnóstico y  tomando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 como  base  los  procedimientos  que  se  manejan 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actualmente  </a:t>
            </a:r>
            <a:r>
              <a:rPr lang="es-EC" sz="2000" b="1" dirty="0">
                <a:solidFill>
                  <a:srgbClr val="FFFF00"/>
                </a:solidFill>
                <a:latin typeface="Arial"/>
                <a:ea typeface="Times New Roman"/>
              </a:rPr>
              <a:t>en  la </a:t>
            </a:r>
            <a:r>
              <a:rPr lang="es-EC" sz="2000" b="1" dirty="0" smtClean="0">
                <a:solidFill>
                  <a:srgbClr val="FFFF00"/>
                </a:solidFill>
                <a:latin typeface="Arial"/>
                <a:ea typeface="Times New Roman"/>
              </a:rPr>
              <a:t>Institución</a:t>
            </a:r>
            <a:r>
              <a:rPr lang="es-EC" sz="2000" b="1" dirty="0">
                <a:solidFill>
                  <a:srgbClr val="FFFF00"/>
                </a:solidFill>
                <a:latin typeface="Arial"/>
                <a:ea typeface="Times New Roman"/>
              </a:rPr>
              <a:t>.</a:t>
            </a:r>
            <a:endParaRPr lang="es-EC" sz="2000" b="1" dirty="0">
              <a:solidFill>
                <a:srgbClr val="FFFF00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47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1757" y="-45674"/>
            <a:ext cx="1000723" cy="10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Tabla de herramientas y control de las etapas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93787"/>
              </p:ext>
            </p:extLst>
          </p:nvPr>
        </p:nvGraphicFramePr>
        <p:xfrm>
          <a:off x="788478" y="2852936"/>
          <a:ext cx="7959986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47264"/>
                <a:gridCol w="3959393"/>
                <a:gridCol w="26533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Etapas 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I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de diagnóstico causa y efecto para comparación.</a:t>
                      </a:r>
                    </a:p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análisis FODA para comparar.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se cumplen los objetivos del análisis para detectar las principales problemáticas.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Tabla de herramientas y control de las etapas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20339"/>
              </p:ext>
            </p:extLst>
          </p:nvPr>
        </p:nvGraphicFramePr>
        <p:xfrm>
          <a:off x="788478" y="2852936"/>
          <a:ext cx="7959986" cy="3108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47264"/>
                <a:gridCol w="3959393"/>
                <a:gridCol w="26533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Etapas 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II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Ficha de control de actividades.</a:t>
                      </a:r>
                    </a:p>
                    <a:p>
                      <a:pPr algn="l"/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Comprobar la implementación de las políticas y estrategias a través de informes.</a:t>
                      </a:r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cumplen los objetivos previstos en el desarrollo de actividades y por presentar las políticas y estrategias del caso</a:t>
                      </a:r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Tabla de herramientas y control de las etapas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36715"/>
              </p:ext>
            </p:extLst>
          </p:nvPr>
        </p:nvGraphicFramePr>
        <p:xfrm>
          <a:off x="788478" y="2852936"/>
          <a:ext cx="7959986" cy="3108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47264"/>
                <a:gridCol w="3959393"/>
                <a:gridCol w="26533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Etapas 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III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del comité a través de las herramientas de evaluación del desempeño propuestas.</a:t>
                      </a:r>
                    </a:p>
                    <a:p>
                      <a:pPr algn="l"/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cumple el objetivo, por ser el comité el responsable de aplicar todo lo propuesto en el modelo.</a:t>
                      </a:r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Tabla de herramientas y control de las etapas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5139"/>
              </p:ext>
            </p:extLst>
          </p:nvPr>
        </p:nvGraphicFramePr>
        <p:xfrm>
          <a:off x="788478" y="2852936"/>
          <a:ext cx="7959986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47264"/>
                <a:gridCol w="3588386"/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Etapas 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IV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Ficha de control de actividades.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cumplimiento por el desarrollo del modelo propuesto, por dar solución a los principales problemas detectados.</a:t>
                      </a:r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2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Tabla de herramientas y control de las etapas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47577"/>
              </p:ext>
            </p:extLst>
          </p:nvPr>
        </p:nvGraphicFramePr>
        <p:xfrm>
          <a:off x="788478" y="2852936"/>
          <a:ext cx="7959986" cy="2377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347264"/>
                <a:gridCol w="3588386"/>
                <a:gridCol w="30243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Etapas 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Herramientas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Solución</a:t>
                      </a:r>
                      <a:endParaRPr lang="es-EC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Etapa V</a:t>
                      </a:r>
                      <a:endParaRPr lang="es-EC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Retroalimentación de resultados a través de la comparación de informes.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puede comparar la retroalimentación que desarrollan las diferentes etapas propuestas.</a:t>
                      </a:r>
                      <a:endParaRPr lang="es-EC" sz="2400" b="1" kern="1200" dirty="0"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Ficha  de control de actividades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73997"/>
              </p:ext>
            </p:extLst>
          </p:nvPr>
        </p:nvGraphicFramePr>
        <p:xfrm>
          <a:off x="1043609" y="2744950"/>
          <a:ext cx="7276501" cy="3204330"/>
        </p:xfrm>
        <a:graphic>
          <a:graphicData uri="http://schemas.openxmlformats.org/drawingml/2006/table">
            <a:tbl>
              <a:tblPr firstRow="1" firstCol="1" bandRow="1"/>
              <a:tblGrid>
                <a:gridCol w="1658561"/>
                <a:gridCol w="1375109"/>
                <a:gridCol w="1401121"/>
                <a:gridCol w="1420855"/>
                <a:gridCol w="1420855"/>
              </a:tblGrid>
              <a:tr h="34235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Objetivo de la actividad o descripción analítica: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954">
                <a:tc rowSpan="2">
                  <a:txBody>
                    <a:bodyPr/>
                    <a:lstStyle/>
                    <a:p>
                      <a:pPr marL="198755" indent="-198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Frecuencia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59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Diaria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Semanal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Quincenal 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Mensual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40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Etapa 5 : Control y seguimiento.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570163"/>
            <a:ext cx="2919424" cy="63306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Ficha  de control de actividades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55279"/>
              </p:ext>
            </p:extLst>
          </p:nvPr>
        </p:nvGraphicFramePr>
        <p:xfrm>
          <a:off x="334811" y="1958183"/>
          <a:ext cx="8485659" cy="4775047"/>
        </p:xfrm>
        <a:graphic>
          <a:graphicData uri="http://schemas.openxmlformats.org/drawingml/2006/table">
            <a:tbl>
              <a:tblPr/>
              <a:tblGrid>
                <a:gridCol w="385388"/>
                <a:gridCol w="5209866"/>
                <a:gridCol w="578081"/>
                <a:gridCol w="578081"/>
                <a:gridCol w="578081"/>
                <a:gridCol w="578081"/>
                <a:gridCol w="578081"/>
              </a:tblGrid>
              <a:tr h="22835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(seleccione la opción)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35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INSATISFACTORIO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SATISFACTORIO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358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misión y objetivos están por escritos y son, claros, razonables y motivantes.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miembros involucrados apuntan hacia el cumplimiento de las metas y están comprometidos con la misión.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trabajo a realizar se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planea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organiza y se lleva a la práctica de manera eficaz.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comités de trabajo son oportunos, participativos y productivos.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mantiene bien informado al personal acerca de eventos, datos o cambios que lo afecten.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Existe liderazgo claro, eficaz que ayuda y proporciona apoyo para el cumplimiento de los objetivos.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comunicación entre los individuos es clara, abierta y sin barrera.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5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Existe una política de puertas abiertas entre el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Comandante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los subordinados.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evalúa y revisa frecuentemente y de manera periódica el avance hacia los objetivos.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Existe un ambiente organizacional agradable y de confianza que ayuda a la consecución de los objetivos.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Estrella de 4 puntas">
            <a:hlinkClick r:id="rId3" action="ppaction://hlinkfile"/>
          </p:cNvPr>
          <p:cNvSpPr/>
          <p:nvPr/>
        </p:nvSpPr>
        <p:spPr>
          <a:xfrm>
            <a:off x="8900765" y="6237312"/>
            <a:ext cx="157510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 la derecha con bandas">
            <a:hlinkClick r:id="rId4" action="ppaction://hlinkfile"/>
          </p:cNvPr>
          <p:cNvSpPr/>
          <p:nvPr/>
        </p:nvSpPr>
        <p:spPr>
          <a:xfrm>
            <a:off x="8900765" y="6597352"/>
            <a:ext cx="157510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22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9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 Título"/>
          <p:cNvSpPr txBox="1">
            <a:spLocks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CONCLUSIONES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305342"/>
            <a:ext cx="7258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 </a:t>
            </a:r>
            <a:endParaRPr lang="es-EC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La investigación realizada para el diseño del modelo de gestión de talento humano por competencias, fue acertada.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De la investigación se determinó que gran porcentaje del personal desconoce de los subprocesos del  talento humano y su forma de ejecución.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El proceso de reclutamiento y de selección es responsabilidad del Ejército.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En la Aviación del Ejército,  al disponer de un sistema de evaluación de desempeño militar general regentado por el Comando del Ejército, no se evalúa a los técnicos de la aviación sobre la base de sus competencias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27532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9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 Título"/>
          <p:cNvSpPr txBox="1">
            <a:spLocks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CONCLUSIONES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305342"/>
            <a:ext cx="72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 smtClean="0"/>
              <a:t>El </a:t>
            </a:r>
            <a:r>
              <a:rPr lang="es-EC" sz="2400" b="1" dirty="0"/>
              <a:t>modelo de competencias desarrollado en este trabajo, se acopla a los direccionamientos estratégicos que toma la institución para la consecución de sus objetivos en el talento humano técnico.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La ejecución de este modelo permite potenciar  competencias en los técnicos,  motivando su superación y facilitando el cumplimiento de las diferentes actividades establecidas.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C" sz="2400" b="1" dirty="0"/>
              <a:t>Se ha demostrado que el modelo de competencias en la Aviación del Ejército  es susceptible a ser aplicado en los subprocesos de la institución  como son capacitación y evaluación formándose una cadena de beneficios entre ellos, lo cual genera mejoras. </a:t>
            </a:r>
          </a:p>
          <a:p>
            <a:pPr algn="just"/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4440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339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 Título"/>
          <p:cNvSpPr txBox="1">
            <a:spLocks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RECOMENDACIONES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1600" y="1305342"/>
            <a:ext cx="72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b="1" dirty="0"/>
              <a:t>Hacer conocer al personal directivo del personal del Ejército de las ventajas de este modelo de gestión del talento humano.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b="1" dirty="0"/>
              <a:t>Difundir al personal de técnicos de la aviación del Ejército sobre las ventajas que ofrece el modelo de gestión de talento humano para la superación personal.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b="1" dirty="0"/>
              <a:t>Que este trabajo realizado para la </a:t>
            </a:r>
            <a:r>
              <a:rPr lang="es-EC" sz="2400" b="1" dirty="0" smtClean="0"/>
              <a:t>Aviación </a:t>
            </a:r>
            <a:r>
              <a:rPr lang="es-EC" sz="2400" b="1" dirty="0"/>
              <a:t>del Ejército se ha tomado para que se aplique el modelo   como un aporte al mejoramiento del talento humano de la aviación del Ejército.</a:t>
            </a:r>
          </a:p>
          <a:p>
            <a:pPr algn="just"/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223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OBJETIVOS ESPECÍFICOS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572659" y="1988840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s-EC" sz="1600" b="1" dirty="0" smtClean="0">
                <a:solidFill>
                  <a:srgbClr val="FFFF00"/>
                </a:solidFill>
              </a:rPr>
              <a:t>ESTABLECER UNA HERRAMIENTA.</a:t>
            </a:r>
            <a:r>
              <a:rPr lang="es-EC" sz="1600" dirty="0" smtClean="0"/>
              <a:t>.</a:t>
            </a:r>
            <a:endParaRPr lang="en-US" sz="1600" dirty="0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572000" y="3009503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1600" b="1" dirty="0" smtClean="0">
                <a:solidFill>
                  <a:srgbClr val="FFFF00"/>
                </a:solidFill>
              </a:rPr>
              <a:t>POTENCIAR UN MANEJO ÓPTIMO </a:t>
            </a:r>
          </a:p>
          <a:p>
            <a:pPr algn="ctr"/>
            <a:r>
              <a:rPr lang="es-EC" sz="1600" b="1" dirty="0" smtClean="0">
                <a:solidFill>
                  <a:srgbClr val="FFFF00"/>
                </a:solidFill>
              </a:rPr>
              <a:t>DEL TALENTO HUMANO.</a:t>
            </a:r>
            <a:endParaRPr lang="es-ES" sz="16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572000" y="4017615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sz="1600" b="1" dirty="0" smtClean="0">
                <a:solidFill>
                  <a:srgbClr val="FFFF00"/>
                </a:solidFill>
              </a:rPr>
              <a:t>REGULAR LOS SUBPROCESOS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sz="1600" b="1" dirty="0" smtClean="0">
                <a:solidFill>
                  <a:srgbClr val="FFFF00"/>
                </a:solidFill>
              </a:rPr>
              <a:t>DEL TALENTO HUMANO.</a:t>
            </a:r>
            <a:endParaRPr lang="es-MX" sz="1600" b="1" dirty="0">
              <a:solidFill>
                <a:srgbClr val="FFFF00"/>
              </a:solidFill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72000" y="5085184"/>
            <a:ext cx="3455725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sz="1600" b="1" dirty="0" smtClean="0">
                <a:solidFill>
                  <a:srgbClr val="FFFF00"/>
                </a:solidFill>
              </a:rPr>
              <a:t>GENERAR UN PROCESO DE MEJORA </a:t>
            </a:r>
          </a:p>
          <a:p>
            <a:pPr algn="ctr"/>
            <a:r>
              <a:rPr lang="es-EC" sz="1600" b="1" dirty="0" smtClean="0">
                <a:solidFill>
                  <a:srgbClr val="FFFF00"/>
                </a:solidFill>
              </a:rPr>
              <a:t> CONTINUA EN LA CALIDAD </a:t>
            </a:r>
          </a:p>
          <a:p>
            <a:pPr algn="ctr"/>
            <a:r>
              <a:rPr lang="es-EC" sz="1600" b="1" dirty="0" smtClean="0">
                <a:solidFill>
                  <a:srgbClr val="FFFF00"/>
                </a:solidFill>
              </a:rPr>
              <a:t>DEL TALENTO HUMANO.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Users\Familia Altamirano\Pictures\FOTOS POSTER\IMG_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4" y="3077401"/>
            <a:ext cx="4097958" cy="2731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33845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1 CuadroTexto"/>
          <p:cNvSpPr txBox="1">
            <a:spLocks noChangeArrowheads="1"/>
          </p:cNvSpPr>
          <p:nvPr/>
        </p:nvSpPr>
        <p:spPr bwMode="auto">
          <a:xfrm>
            <a:off x="468313" y="0"/>
            <a:ext cx="8135937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3600" b="1" dirty="0">
                <a:latin typeface="Bastion" pitchFamily="2" charset="0"/>
              </a:rPr>
              <a:t>EQUIPO AEROESPACIAL DE TIERRA</a:t>
            </a: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_tradnl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3600" b="1" i="1" dirty="0">
                <a:latin typeface="Californian FB" pitchFamily="18" charset="0"/>
              </a:rPr>
              <a:t> </a:t>
            </a:r>
            <a:r>
              <a:rPr lang="es-ES_tradnl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T</a:t>
            </a:r>
            <a:r>
              <a:rPr lang="es-ES_tradnl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</a:rPr>
              <a:t>ÉCNICOS COMPROMETIDOS, CON MÍSTICA DE TRABAJO EN APOYO A LAS OPERACIONES DE LA BRIGADA DE AVIACIÓN DEL EJÉRCITO, PROCURANDO EL ENGRANDECIMIENTO DE NUESTRA PATRIA EL ECUADOR</a:t>
            </a:r>
            <a:endParaRPr lang="es-ES_tradnl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" name="Picture 2" descr="F:\Mis imágenes\libro gala\avi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669" y="0"/>
            <a:ext cx="9195669" cy="6858000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5800" y="7857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 smtClean="0">
                <a:solidFill>
                  <a:srgbClr val="FFFF00"/>
                </a:solidFill>
              </a:rPr>
              <a:t>GRACIAS POR SU ATENCIÓN</a:t>
            </a:r>
            <a:endParaRPr lang="es-EC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METAS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572659" y="1628800"/>
            <a:ext cx="3959781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C" b="1" dirty="0" smtClean="0">
                <a:solidFill>
                  <a:srgbClr val="FFFF00"/>
                </a:solidFill>
              </a:rPr>
              <a:t>CONTRIBUIR A LA ELEVACIÓN DE </a:t>
            </a:r>
          </a:p>
          <a:p>
            <a:pPr algn="ctr">
              <a:defRPr/>
            </a:pPr>
            <a:r>
              <a:rPr lang="es-EC" b="1" dirty="0" smtClean="0">
                <a:solidFill>
                  <a:srgbClr val="FFFF00"/>
                </a:solidFill>
              </a:rPr>
              <a:t>LA EFICIENCIA Y EFICACIA DEL</a:t>
            </a:r>
          </a:p>
          <a:p>
            <a:pPr algn="ctr">
              <a:defRPr/>
            </a:pPr>
            <a:r>
              <a:rPr lang="es-EC" b="1" dirty="0" smtClean="0">
                <a:solidFill>
                  <a:srgbClr val="FFFF00"/>
                </a:solidFill>
              </a:rPr>
              <a:t> PERSONAL TÉCNICO 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572000" y="2780928"/>
            <a:ext cx="3960440" cy="1368152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IDENTIFICAR Y VALIDAR LAS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COMPETENCIAS MÁS ADECUADAS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PARA IMPLEMENTAR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EN ESTE MODELO DE GESTIÓN.</a:t>
            </a:r>
            <a:endParaRPr lang="es-MX" sz="1600" b="1" dirty="0">
              <a:solidFill>
                <a:srgbClr val="FFFF00"/>
              </a:solidFill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4572000" y="4377655"/>
            <a:ext cx="3960440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CONCIENTIZAR SOBRE EL NUEVO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MODELO DE GESTIÓN </a:t>
            </a:r>
            <a:endParaRPr lang="es-MX" b="1" dirty="0">
              <a:solidFill>
                <a:srgbClr val="FFFF00"/>
              </a:solidFill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72000" y="5385767"/>
            <a:ext cx="3960440" cy="851545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C" b="1" dirty="0" smtClean="0">
                <a:solidFill>
                  <a:srgbClr val="FFFF00"/>
                </a:solidFill>
              </a:rPr>
              <a:t>OBTENER RESULTADOS POSITIVOS </a:t>
            </a:r>
          </a:p>
          <a:p>
            <a:pPr algn="ctr"/>
            <a:r>
              <a:rPr lang="es-EC" b="1" dirty="0" smtClean="0">
                <a:solidFill>
                  <a:srgbClr val="FFFF00"/>
                </a:solidFill>
              </a:rPr>
              <a:t>LUEGO DE LA APLICACIÓN DE </a:t>
            </a:r>
          </a:p>
          <a:p>
            <a:pPr algn="ctr"/>
            <a:r>
              <a:rPr lang="es-EC" b="1" dirty="0" smtClean="0">
                <a:solidFill>
                  <a:srgbClr val="FFFF00"/>
                </a:solidFill>
              </a:rPr>
              <a:t>ESTA PROPUESTA ALTERNATIVA.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43010" name="Picture 2" descr="C:\Users\Familia Altamirano\Pictures\FOTOS POSTER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53086"/>
            <a:ext cx="2571990" cy="3858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  <p:bldP spid="4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312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24532" y="1052736"/>
            <a:ext cx="869493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Arco"/>
          <p:cNvSpPr/>
          <p:nvPr/>
        </p:nvSpPr>
        <p:spPr>
          <a:xfrm rot="2653889">
            <a:off x="-193927" y="1393817"/>
            <a:ext cx="1057476" cy="945989"/>
          </a:xfrm>
          <a:custGeom>
            <a:avLst/>
            <a:gdLst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3" fmla="*/ 2889382 w 5778764"/>
              <a:gd name="connsiteY3" fmla="*/ 3083194 h 6166387"/>
              <a:gd name="connsiteX4" fmla="*/ 2675306 w 5778764"/>
              <a:gd name="connsiteY4" fmla="*/ 8474 h 6166387"/>
              <a:gd name="connsiteX0" fmla="*/ 2675306 w 5778764"/>
              <a:gd name="connsiteY0" fmla="*/ 8474 h 6166387"/>
              <a:gd name="connsiteX1" fmla="*/ 4927733 w 5778764"/>
              <a:gd name="connsiteY1" fmla="*/ 897989 h 6166387"/>
              <a:gd name="connsiteX2" fmla="*/ 5778764 w 5778764"/>
              <a:gd name="connsiteY2" fmla="*/ 3083194 h 6166387"/>
              <a:gd name="connsiteX0" fmla="*/ 0 w 3103458"/>
              <a:gd name="connsiteY0" fmla="*/ 8484 h 3083204"/>
              <a:gd name="connsiteX1" fmla="*/ 2252427 w 3103458"/>
              <a:gd name="connsiteY1" fmla="*/ 897999 h 3083204"/>
              <a:gd name="connsiteX2" fmla="*/ 3103458 w 3103458"/>
              <a:gd name="connsiteY2" fmla="*/ 3083204 h 3083204"/>
              <a:gd name="connsiteX3" fmla="*/ 214076 w 3103458"/>
              <a:gd name="connsiteY3" fmla="*/ 3083204 h 3083204"/>
              <a:gd name="connsiteX4" fmla="*/ 0 w 3103458"/>
              <a:gd name="connsiteY4" fmla="*/ 8484 h 3083204"/>
              <a:gd name="connsiteX0" fmla="*/ 0 w 3103458"/>
              <a:gd name="connsiteY0" fmla="*/ 8484 h 3083204"/>
              <a:gd name="connsiteX1" fmla="*/ 2090622 w 3103458"/>
              <a:gd name="connsiteY1" fmla="*/ 1060042 h 3083204"/>
              <a:gd name="connsiteX2" fmla="*/ 3103458 w 3103458"/>
              <a:gd name="connsiteY2" fmla="*/ 3083204 h 308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58" h="3083204" stroke="0" extrusionOk="0">
                <a:moveTo>
                  <a:pt x="0" y="8484"/>
                </a:moveTo>
                <a:cubicBezTo>
                  <a:pt x="836198" y="-57808"/>
                  <a:pt x="1658141" y="266789"/>
                  <a:pt x="2252427" y="897999"/>
                </a:cubicBezTo>
                <a:cubicBezTo>
                  <a:pt x="2797197" y="1476616"/>
                  <a:pt x="3103458" y="2263008"/>
                  <a:pt x="3103458" y="3083204"/>
                </a:cubicBezTo>
                <a:lnTo>
                  <a:pt x="214076" y="3083204"/>
                </a:lnTo>
                <a:lnTo>
                  <a:pt x="0" y="8484"/>
                </a:lnTo>
                <a:close/>
              </a:path>
              <a:path w="3103458" h="3083204" fill="none">
                <a:moveTo>
                  <a:pt x="0" y="8484"/>
                </a:moveTo>
                <a:cubicBezTo>
                  <a:pt x="836198" y="-57808"/>
                  <a:pt x="1496336" y="428832"/>
                  <a:pt x="2090622" y="1060042"/>
                </a:cubicBezTo>
                <a:cubicBezTo>
                  <a:pt x="2635392" y="1638659"/>
                  <a:pt x="3103458" y="2263008"/>
                  <a:pt x="3103458" y="3083204"/>
                </a:cubicBezTo>
              </a:path>
            </a:pathLst>
          </a:custGeom>
          <a:ln w="123825">
            <a:solidFill>
              <a:schemeClr val="accent2">
                <a:lumMod val="75000"/>
              </a:schemeClr>
            </a:solidFill>
          </a:ln>
          <a:effectLst>
            <a:outerShdw blurRad="279400" dist="38100" dir="13140000" sx="90000" sy="90000" algn="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 redondeado"/>
          <p:cNvSpPr/>
          <p:nvPr/>
        </p:nvSpPr>
        <p:spPr>
          <a:xfrm>
            <a:off x="572455" y="1608725"/>
            <a:ext cx="2633666" cy="5760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/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    BENEFICIARIOS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35102" y="1570163"/>
            <a:ext cx="605806" cy="63306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4572659" y="1628800"/>
            <a:ext cx="3959781" cy="1080120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C" b="1" dirty="0" smtClean="0">
                <a:solidFill>
                  <a:srgbClr val="FFFF00"/>
                </a:solidFill>
              </a:rPr>
              <a:t>DIRECTOS .</a:t>
            </a:r>
          </a:p>
          <a:p>
            <a:pPr algn="ctr">
              <a:defRPr/>
            </a:pPr>
            <a:endParaRPr lang="es-EC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EC" b="1" dirty="0">
                <a:solidFill>
                  <a:srgbClr val="FFFF00"/>
                </a:solidFill>
              </a:rPr>
              <a:t>Los 600 técnicos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4572659" y="3248979"/>
            <a:ext cx="3960440" cy="2391219"/>
          </a:xfrm>
          <a:prstGeom prst="roundRect">
            <a:avLst>
              <a:gd name="adj" fmla="val 16667"/>
            </a:avLst>
          </a:prstGeom>
          <a:solidFill>
            <a:srgbClr val="000000">
              <a:alpha val="59999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INDIRECTOS.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>
                <a:solidFill>
                  <a:srgbClr val="FFFF00"/>
                </a:solidFill>
              </a:rPr>
              <a:t>El personal militar que indirectamente </a:t>
            </a: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apoya </a:t>
            </a:r>
            <a:r>
              <a:rPr lang="es-EC" b="1" dirty="0">
                <a:solidFill>
                  <a:srgbClr val="FFFF00"/>
                </a:solidFill>
              </a:rPr>
              <a:t>el desarrollo de </a:t>
            </a: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C" b="1" dirty="0" smtClean="0">
                <a:solidFill>
                  <a:srgbClr val="FFFF00"/>
                </a:solidFill>
              </a:rPr>
              <a:t>las </a:t>
            </a:r>
            <a:r>
              <a:rPr lang="es-EC" b="1" dirty="0">
                <a:solidFill>
                  <a:srgbClr val="FFFF00"/>
                </a:solidFill>
              </a:rPr>
              <a:t>operaciones aéreas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EC" b="1" dirty="0" smtClean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EC" sz="1600" b="1" dirty="0">
              <a:solidFill>
                <a:srgbClr val="FFFF00"/>
              </a:solidFill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es-MX" sz="1600" b="1" dirty="0">
              <a:solidFill>
                <a:srgbClr val="FFFF00"/>
              </a:solidFill>
            </a:endParaRPr>
          </a:p>
        </p:txBody>
      </p:sp>
      <p:pic>
        <p:nvPicPr>
          <p:cNvPr id="21" name="4 Imagen" descr="ARMA A.E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9748" y="3398"/>
            <a:ext cx="1000723" cy="1026402"/>
          </a:xfrm>
          <a:prstGeom prst="rect">
            <a:avLst/>
          </a:prstGeom>
        </p:spPr>
      </p:pic>
      <p:pic>
        <p:nvPicPr>
          <p:cNvPr id="44035" name="Picture 3" descr="G:\11. Mis imágenes\libro gala\torrist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46295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C:\Users\Familia Altamirano\Pictures\FOTOS POSTER\IMG_0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2281"/>
            <a:ext cx="2725499" cy="181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5435600" y="566102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 dirty="0">
                <a:solidFill>
                  <a:srgbClr val="FF0000"/>
                </a:solidFill>
              </a:rPr>
              <a:t>TALENTO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78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197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27 Grupo"/>
          <p:cNvGrpSpPr/>
          <p:nvPr/>
        </p:nvGrpSpPr>
        <p:grpSpPr>
          <a:xfrm>
            <a:off x="3347864" y="1196752"/>
            <a:ext cx="2376264" cy="2174974"/>
            <a:chOff x="1004" y="1283506"/>
            <a:chExt cx="1958950" cy="19589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28 Elipse"/>
            <p:cNvSpPr/>
            <p:nvPr/>
          </p:nvSpPr>
          <p:spPr>
            <a:xfrm>
              <a:off x="1004" y="1283506"/>
              <a:ext cx="1958950" cy="195895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Elipse 4"/>
            <p:cNvSpPr/>
            <p:nvPr/>
          </p:nvSpPr>
          <p:spPr>
            <a:xfrm>
              <a:off x="179090" y="1413218"/>
              <a:ext cx="1657334" cy="13851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07808" tIns="24130" rIns="107808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900" b="1" dirty="0"/>
                <a:t>CAPACIDADES</a:t>
              </a:r>
            </a:p>
          </p:txBody>
        </p:sp>
      </p:grpSp>
      <p:grpSp>
        <p:nvGrpSpPr>
          <p:cNvPr id="3" name="31 Grupo"/>
          <p:cNvGrpSpPr/>
          <p:nvPr/>
        </p:nvGrpSpPr>
        <p:grpSpPr>
          <a:xfrm>
            <a:off x="2483768" y="2564904"/>
            <a:ext cx="2318990" cy="2304256"/>
            <a:chOff x="1004" y="1283506"/>
            <a:chExt cx="1958950" cy="195895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32 Elipse"/>
            <p:cNvSpPr/>
            <p:nvPr/>
          </p:nvSpPr>
          <p:spPr>
            <a:xfrm>
              <a:off x="1004" y="1283506"/>
              <a:ext cx="1958950" cy="1958950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Elipse 4"/>
            <p:cNvSpPr/>
            <p:nvPr/>
          </p:nvSpPr>
          <p:spPr>
            <a:xfrm>
              <a:off x="287886" y="1570387"/>
              <a:ext cx="1385186" cy="13851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07808" tIns="24130" rIns="107808" bIns="2413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900" b="1" dirty="0" smtClean="0"/>
                <a:t>ACCIÓN</a:t>
              </a:r>
              <a:endParaRPr lang="es-MX" sz="1900" b="1" dirty="0"/>
            </a:p>
          </p:txBody>
        </p:sp>
      </p:grpSp>
      <p:grpSp>
        <p:nvGrpSpPr>
          <p:cNvPr id="4" name="34 Grupo"/>
          <p:cNvGrpSpPr/>
          <p:nvPr/>
        </p:nvGrpSpPr>
        <p:grpSpPr>
          <a:xfrm>
            <a:off x="4283968" y="2420888"/>
            <a:ext cx="2419052" cy="2419052"/>
            <a:chOff x="2411" y="1053455"/>
            <a:chExt cx="2419052" cy="241905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35 Elipse"/>
            <p:cNvSpPr/>
            <p:nvPr/>
          </p:nvSpPr>
          <p:spPr>
            <a:xfrm>
              <a:off x="2411" y="1053455"/>
              <a:ext cx="2419052" cy="2419052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Elipse 4"/>
            <p:cNvSpPr/>
            <p:nvPr/>
          </p:nvSpPr>
          <p:spPr>
            <a:xfrm>
              <a:off x="506467" y="1557511"/>
              <a:ext cx="1710528" cy="1710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133129" tIns="29210" rIns="133129" bIns="2921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b="1" dirty="0"/>
                <a:t>COMPROMISO</a:t>
              </a:r>
              <a:endParaRPr lang="es-MX" b="1" dirty="0"/>
            </a:p>
          </p:txBody>
        </p:sp>
      </p:grp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6948488" y="1412875"/>
            <a:ext cx="172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2400" b="1">
                <a:solidFill>
                  <a:srgbClr val="FF0000"/>
                </a:solidFill>
              </a:rPr>
              <a:t>Esperando el momento</a:t>
            </a: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755650" y="184467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2400" b="1">
                <a:solidFill>
                  <a:srgbClr val="FF0000"/>
                </a:solidFill>
              </a:rPr>
              <a:t>Motivación </a:t>
            </a:r>
          </a:p>
        </p:txBody>
      </p: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3635375" y="5300663"/>
            <a:ext cx="172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MX" sz="2400" b="1" dirty="0">
                <a:solidFill>
                  <a:srgbClr val="FF0000"/>
                </a:solidFill>
              </a:rPr>
              <a:t>Buenas Intenciones</a:t>
            </a:r>
          </a:p>
        </p:txBody>
      </p:sp>
      <p:cxnSp>
        <p:nvCxnSpPr>
          <p:cNvPr id="66" name="65 Conector recto de flecha"/>
          <p:cNvCxnSpPr/>
          <p:nvPr/>
        </p:nvCxnSpPr>
        <p:spPr>
          <a:xfrm>
            <a:off x="4500563" y="3213100"/>
            <a:ext cx="1366837" cy="259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>
            <a:endCxn id="64" idx="0"/>
          </p:cNvCxnSpPr>
          <p:nvPr/>
        </p:nvCxnSpPr>
        <p:spPr>
          <a:xfrm flipH="1">
            <a:off x="4498975" y="3716338"/>
            <a:ext cx="1588" cy="158432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1 Título"/>
          <p:cNvSpPr txBox="1">
            <a:spLocks/>
          </p:cNvSpPr>
          <p:nvPr/>
        </p:nvSpPr>
        <p:spPr bwMode="auto">
          <a:xfrm>
            <a:off x="323850" y="60801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>
                <a:latin typeface="Berlin Sans FB Demi" pitchFamily="34" charset="0"/>
                <a:ea typeface="+mj-ea"/>
                <a:cs typeface="+mj-cs"/>
              </a:rPr>
              <a:t>Talento= Capacidades + Compromiso + Acción </a:t>
            </a:r>
          </a:p>
        </p:txBody>
      </p:sp>
      <p:cxnSp>
        <p:nvCxnSpPr>
          <p:cNvPr id="72" name="71 Conector recto de flecha"/>
          <p:cNvCxnSpPr/>
          <p:nvPr/>
        </p:nvCxnSpPr>
        <p:spPr>
          <a:xfrm flipH="1" flipV="1">
            <a:off x="2339975" y="2133600"/>
            <a:ext cx="15113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V="1">
            <a:off x="5219700" y="1844675"/>
            <a:ext cx="187325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09" name="75 CuadroTexto"/>
          <p:cNvSpPr txBox="1">
            <a:spLocks noChangeArrowheads="1"/>
          </p:cNvSpPr>
          <p:nvPr/>
        </p:nvSpPr>
        <p:spPr bwMode="auto">
          <a:xfrm>
            <a:off x="2195513" y="765175"/>
            <a:ext cx="5400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C" sz="2400" b="1"/>
              <a:t>Componentes del talento humano</a:t>
            </a:r>
            <a:endParaRPr lang="es-EC" sz="2400"/>
          </a:p>
          <a:p>
            <a:pPr eaLnBrk="1" hangingPunct="1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61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60" grpId="0"/>
      <p:bldP spid="64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250825" y="765175"/>
            <a:ext cx="8696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4 Imagen" descr="ARMA A.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-26988"/>
            <a:ext cx="1000125" cy="1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47663" y="2647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s-EC"/>
          </a:p>
        </p:txBody>
      </p:sp>
      <p:sp>
        <p:nvSpPr>
          <p:cNvPr id="27" name="1 Título"/>
          <p:cNvSpPr txBox="1">
            <a:spLocks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Denominación del modelo de gestión </a:t>
            </a:r>
            <a:b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</a:br>
            <a:r>
              <a:rPr lang="es-ES_tradnl" sz="2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del Talento Humano</a:t>
            </a:r>
            <a:endParaRPr lang="es-MX" sz="28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graphicFrame>
        <p:nvGraphicFramePr>
          <p:cNvPr id="28" name="27 Diagrama"/>
          <p:cNvGraphicFramePr/>
          <p:nvPr/>
        </p:nvGraphicFramePr>
        <p:xfrm>
          <a:off x="522266" y="1628800"/>
          <a:ext cx="8621734" cy="444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0" name="29 Conector recto"/>
          <p:cNvCxnSpPr/>
          <p:nvPr/>
        </p:nvCxnSpPr>
        <p:spPr>
          <a:xfrm>
            <a:off x="5651500" y="2205038"/>
            <a:ext cx="1873250" cy="22320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2555875" y="5516563"/>
            <a:ext cx="4032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1835150" y="2205038"/>
            <a:ext cx="1944688" cy="2303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2543175" y="1009650"/>
            <a:ext cx="405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5581650" algn="l"/>
              </a:tabLst>
            </a:pPr>
            <a:r>
              <a:rPr lang="es-EC" sz="2000" b="1">
                <a:latin typeface="Arial" charset="0"/>
              </a:rPr>
              <a:t>Elementos de las competencias</a:t>
            </a:r>
            <a:endParaRPr lang="es-EC" sz="2000" b="1"/>
          </a:p>
        </p:txBody>
      </p:sp>
    </p:spTree>
    <p:extLst>
      <p:ext uri="{BB962C8B-B14F-4D97-AF65-F5344CB8AC3E}">
        <p14:creationId xmlns:p14="http://schemas.microsoft.com/office/powerpoint/2010/main" val="21822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8254</TotalTime>
  <Words>2273</Words>
  <Application>Microsoft Office PowerPoint</Application>
  <PresentationFormat>Presentación en pantalla (4:3)</PresentationFormat>
  <Paragraphs>565</Paragraphs>
  <Slides>50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Tema de Office</vt:lpstr>
      <vt:lpstr>C:\Users\Familia Altamirano\Desktop\Proyecto II\6.1 modelo talento humano.vsd\Drawing\~Página-1\Rectángulo.25</vt:lpstr>
      <vt:lpstr>Presentación de PowerPoint</vt:lpstr>
      <vt:lpstr>SUMARIO</vt:lpstr>
      <vt:lpstr>Denominación del modelo de gestión  del Talento Humano</vt:lpstr>
      <vt:lpstr>Denominación del modelo de gestión  del Talento Humano</vt:lpstr>
      <vt:lpstr>Denominación del modelo de gestión  del Talento Humano</vt:lpstr>
      <vt:lpstr>Denominación del modelo de gestión  del Talento Humano</vt:lpstr>
      <vt:lpstr>Denominación del modelo de gestión  del Talento Humano</vt:lpstr>
      <vt:lpstr>Denominación del modelo de gestión  del Talento Humano</vt:lpstr>
      <vt:lpstr>Presentación de PowerPoint</vt:lpstr>
      <vt:lpstr>ASPECTOS GENERALES A CONSIDERAR PARA LA IMPLANTACIÓN DE UN SISTEMA DE GESTIÓN POR COMPETENCIAS.</vt:lpstr>
      <vt:lpstr>ASPECTOS GENERALES A CONSIDERAR PARA LA IMPLANTACIÓN DE UN SISTEMA DE GESTIÓN POR COMPETENCIAS.</vt:lpstr>
      <vt:lpstr>ASPECTOS GENERALES A CONSIDERAR PARA LA IMPLANTACIÓN DE UN SISTEMA DE GESTIÓN POR COMPETENCIAS.</vt:lpstr>
      <vt:lpstr>ASPECTOS GENERALES A CONSIDERAR PARA LA IMPLANTACIÓN DE UN SISTEMA DE GESTIÓN POR COMPETENCIAS.</vt:lpstr>
      <vt:lpstr>Presentación de PowerPoint</vt:lpstr>
      <vt:lpstr>Esquema del modelo de gestión  del Talento Humano</vt:lpstr>
      <vt:lpstr>Etapa 1 : Análisis Situacional</vt:lpstr>
      <vt:lpstr>Etapa 1 : Análisis Situacional</vt:lpstr>
      <vt:lpstr>Etapa 2 : Planeación del modelo</vt:lpstr>
      <vt:lpstr>Etapa 3 : Organización</vt:lpstr>
      <vt:lpstr>Etapa 3 : Organización</vt:lpstr>
      <vt:lpstr>Etapa 3 : Organización</vt:lpstr>
      <vt:lpstr>Etapa 3 : Organización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4 : Aplicación del modelo</vt:lpstr>
      <vt:lpstr>Etapa 5 : Control y seguimiento.</vt:lpstr>
      <vt:lpstr>Etapa 5 : Control y seguimiento.</vt:lpstr>
      <vt:lpstr>Etapa 5 : Control y seguimiento.</vt:lpstr>
      <vt:lpstr>Etapa 5 : Control y seguimiento.</vt:lpstr>
      <vt:lpstr>Etapa 5 : Control y seguimiento.</vt:lpstr>
      <vt:lpstr>Etapa 5 : Control y seguimiento.</vt:lpstr>
      <vt:lpstr>Etapa 5 : Control y seguimiento.</vt:lpstr>
      <vt:lpstr>Etapa 5 : Control y seguimiento.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 Edison Altamirano A; Ing Oswaldo Bernal</dc:creator>
  <cp:lastModifiedBy>Familia Altamirano</cp:lastModifiedBy>
  <cp:revision>226</cp:revision>
  <dcterms:created xsi:type="dcterms:W3CDTF">2012-06-01T03:20:24Z</dcterms:created>
  <dcterms:modified xsi:type="dcterms:W3CDTF">2013-03-22T20:55:18Z</dcterms:modified>
</cp:coreProperties>
</file>