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Default Extension="bin" ContentType="application/vnd.openxmlformats-officedocument.oleObject"/>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8" r:id="rId23"/>
    <p:sldId id="27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300" r:id="rId37"/>
    <p:sldId id="294" r:id="rId38"/>
    <p:sldId id="301" r:id="rId39"/>
    <p:sldId id="302" r:id="rId40"/>
    <p:sldId id="298" r:id="rId4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F729"/>
    <a:srgbClr val="DFD0E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p:cViewPr varScale="1">
        <p:scale>
          <a:sx n="70" d="100"/>
          <a:sy n="70" d="100"/>
        </p:scale>
        <p:origin x="-108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95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7.pn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DD4474-5105-4572-B94F-B4F5E4782FD6}" type="doc">
      <dgm:prSet loTypeId="urn:microsoft.com/office/officeart/2005/8/layout/vList5" loCatId="list" qsTypeId="urn:microsoft.com/office/officeart/2005/8/quickstyle/3d1" qsCatId="3D" csTypeId="urn:microsoft.com/office/officeart/2005/8/colors/colorful1#1" csCatId="colorful" phldr="1"/>
      <dgm:spPr/>
      <dgm:t>
        <a:bodyPr/>
        <a:lstStyle/>
        <a:p>
          <a:endParaRPr lang="en-US"/>
        </a:p>
      </dgm:t>
    </dgm:pt>
    <dgm:pt modelId="{2F9F6499-8A87-4895-8D43-E581613B5309}">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1</a:t>
          </a:r>
          <a:endParaRPr lang="en-US" dirty="0">
            <a:solidFill>
              <a:schemeClr val="bg1">
                <a:lumMod val="50000"/>
              </a:schemeClr>
            </a:solidFill>
          </a:endParaRPr>
        </a:p>
      </dgm:t>
    </dgm:pt>
    <dgm:pt modelId="{8BE1F363-58DE-4B33-B37E-0576AF4C4787}" type="parTrans" cxnId="{56033E77-E82D-4032-A015-87996624844C}">
      <dgm:prSet/>
      <dgm:spPr/>
      <dgm:t>
        <a:bodyPr/>
        <a:lstStyle/>
        <a:p>
          <a:endParaRPr lang="en-US"/>
        </a:p>
      </dgm:t>
    </dgm:pt>
    <dgm:pt modelId="{0A8B6C8B-4565-4C5E-8A04-DECBA3F46D66}" type="sibTrans" cxnId="{56033E77-E82D-4032-A015-87996624844C}">
      <dgm:prSet/>
      <dgm:spPr/>
      <dgm:t>
        <a:bodyPr/>
        <a:lstStyle/>
        <a:p>
          <a:endParaRPr lang="en-US"/>
        </a:p>
      </dgm:t>
    </dgm:pt>
    <dgm:pt modelId="{99B877B8-CEBA-47B2-AA4F-B6ED659DFB7F}">
      <dgm:prSet phldrT="[Text]" custT="1"/>
      <dgm:spPr>
        <a:solidFill>
          <a:schemeClr val="accent2">
            <a:alpha val="90000"/>
          </a:schemeClr>
        </a:solidFill>
      </dgm:spPr>
      <dgm:t>
        <a:bodyPr/>
        <a:lstStyle/>
        <a:p>
          <a:pPr marL="914400" indent="-914400" algn="just"/>
          <a:r>
            <a:rPr lang="es-EC" sz="1600" dirty="0" smtClean="0"/>
            <a:t>Llegar a la población con noticias del acontecer local y nacional, con claridad y objetividad; a través de reportajes y análisis seriamente realizados; para generar confianza en nuestra capacidad comunicacional y gente bien informada</a:t>
          </a:r>
          <a:r>
            <a:rPr lang="es-EC" sz="2000" dirty="0" smtClean="0"/>
            <a:t>.</a:t>
          </a:r>
          <a:endParaRPr lang="en-US" sz="2000" dirty="0">
            <a:solidFill>
              <a:schemeClr val="bg1"/>
            </a:solidFill>
          </a:endParaRPr>
        </a:p>
      </dgm:t>
    </dgm:pt>
    <dgm:pt modelId="{1184EA28-87DB-4EC7-A57A-64384041F7CF}" type="parTrans" cxnId="{D1624B4E-FCEA-4785-9064-904C735ACA86}">
      <dgm:prSet/>
      <dgm:spPr/>
      <dgm:t>
        <a:bodyPr/>
        <a:lstStyle/>
        <a:p>
          <a:endParaRPr lang="en-US"/>
        </a:p>
      </dgm:t>
    </dgm:pt>
    <dgm:pt modelId="{7220D579-BC7E-48B4-ABD2-8DF515E1294B}" type="sibTrans" cxnId="{D1624B4E-FCEA-4785-9064-904C735ACA86}">
      <dgm:prSet/>
      <dgm:spPr/>
      <dgm:t>
        <a:bodyPr/>
        <a:lstStyle/>
        <a:p>
          <a:endParaRPr lang="en-US"/>
        </a:p>
      </dgm:t>
    </dgm:pt>
    <dgm:pt modelId="{0271F4F0-5F5A-47C3-B389-0A268DAC8A8F}">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2</a:t>
          </a:r>
          <a:endParaRPr lang="en-US" dirty="0">
            <a:solidFill>
              <a:schemeClr val="bg1">
                <a:lumMod val="50000"/>
              </a:schemeClr>
            </a:solidFill>
          </a:endParaRPr>
        </a:p>
      </dgm:t>
    </dgm:pt>
    <dgm:pt modelId="{B813AACA-9F16-49A8-9E63-661611B26DE3}" type="parTrans" cxnId="{817213B6-C95C-4C1D-A93D-DFCF721D3032}">
      <dgm:prSet/>
      <dgm:spPr/>
      <dgm:t>
        <a:bodyPr/>
        <a:lstStyle/>
        <a:p>
          <a:endParaRPr lang="en-US"/>
        </a:p>
      </dgm:t>
    </dgm:pt>
    <dgm:pt modelId="{38D60B73-0A26-40D5-B734-2D9E6C83CE35}" type="sibTrans" cxnId="{817213B6-C95C-4C1D-A93D-DFCF721D3032}">
      <dgm:prSet/>
      <dgm:spPr/>
      <dgm:t>
        <a:bodyPr/>
        <a:lstStyle/>
        <a:p>
          <a:endParaRPr lang="en-US"/>
        </a:p>
      </dgm:t>
    </dgm:pt>
    <dgm:pt modelId="{6E265761-6ED8-4B00-AFCC-DD3BC9B2A0E6}">
      <dgm:prSet phldrT="[Text]" custT="1"/>
      <dgm:spPr>
        <a:solidFill>
          <a:schemeClr val="accent3">
            <a:alpha val="90000"/>
          </a:schemeClr>
        </a:solidFill>
      </dgm:spPr>
      <dgm:t>
        <a:bodyPr/>
        <a:lstStyle/>
        <a:p>
          <a:pPr marL="914400" indent="-914400"/>
          <a:r>
            <a:rPr lang="es-EC" sz="1600" dirty="0" smtClean="0"/>
            <a:t>Llevar a nuestro público  el mejor contenido deportivo con referencias principalmente locales pero también del ámbito nacional e internacional; con actualidad y oportunidad de la información; mediante un grupo de reporteros y especialistas bien capacitados; para proporcionar a los televidentes un excelente producto deportivo.</a:t>
          </a:r>
          <a:endParaRPr lang="en-US" sz="1600" dirty="0">
            <a:solidFill>
              <a:schemeClr val="bg1"/>
            </a:solidFill>
          </a:endParaRPr>
        </a:p>
      </dgm:t>
    </dgm:pt>
    <dgm:pt modelId="{85680AB6-5036-43F7-B88B-07D38C7CC8FC}" type="parTrans" cxnId="{8FD5E510-8583-423C-A869-3680BD377554}">
      <dgm:prSet/>
      <dgm:spPr/>
      <dgm:t>
        <a:bodyPr/>
        <a:lstStyle/>
        <a:p>
          <a:endParaRPr lang="en-US"/>
        </a:p>
      </dgm:t>
    </dgm:pt>
    <dgm:pt modelId="{A2131EA3-16AF-46F1-B299-12B3BBD74613}" type="sibTrans" cxnId="{8FD5E510-8583-423C-A869-3680BD377554}">
      <dgm:prSet/>
      <dgm:spPr/>
      <dgm:t>
        <a:bodyPr/>
        <a:lstStyle/>
        <a:p>
          <a:endParaRPr lang="en-US"/>
        </a:p>
      </dgm:t>
    </dgm:pt>
    <dgm:pt modelId="{48EC9D48-B447-420E-8D76-417C0F1F1CD4}">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3</a:t>
          </a:r>
          <a:endParaRPr lang="en-US" dirty="0">
            <a:solidFill>
              <a:schemeClr val="bg1">
                <a:lumMod val="50000"/>
              </a:schemeClr>
            </a:solidFill>
          </a:endParaRPr>
        </a:p>
      </dgm:t>
    </dgm:pt>
    <dgm:pt modelId="{B05FBB73-44A5-4F18-846C-7EA77CBAC763}" type="parTrans" cxnId="{B41F2B84-7419-478C-82ED-9493339403D8}">
      <dgm:prSet/>
      <dgm:spPr/>
      <dgm:t>
        <a:bodyPr/>
        <a:lstStyle/>
        <a:p>
          <a:endParaRPr lang="en-US"/>
        </a:p>
      </dgm:t>
    </dgm:pt>
    <dgm:pt modelId="{320F60E1-FB82-4791-B46B-C5644EE3822A}" type="sibTrans" cxnId="{B41F2B84-7419-478C-82ED-9493339403D8}">
      <dgm:prSet/>
      <dgm:spPr/>
      <dgm:t>
        <a:bodyPr/>
        <a:lstStyle/>
        <a:p>
          <a:endParaRPr lang="en-US"/>
        </a:p>
      </dgm:t>
    </dgm:pt>
    <dgm:pt modelId="{B44B4F92-697B-47A8-A203-7E3E66A70CA3}">
      <dgm:prSet phldrT="[Text]" custT="1"/>
      <dgm:spPr>
        <a:solidFill>
          <a:schemeClr val="accent4">
            <a:alpha val="90000"/>
          </a:schemeClr>
        </a:solidFill>
      </dgm:spPr>
      <dgm:t>
        <a:bodyPr/>
        <a:lstStyle/>
        <a:p>
          <a:pPr marL="914400" indent="-914400"/>
          <a:r>
            <a:rPr lang="es-EC" sz="1600" dirty="0" smtClean="0"/>
            <a:t>Mantener un nivel de audiencia mínimo que permita la adecuada operación de la estación y el crecimiento continuo de la misma; con el uso de las herramientas digitales que lleguen a la mayor cantidad de gente posible, para consolidar la imagen de la estación como un canal de experiencia y con gran calidad en su producción.</a:t>
          </a:r>
          <a:endParaRPr lang="en-US" sz="1600" dirty="0">
            <a:solidFill>
              <a:schemeClr val="bg1"/>
            </a:solidFill>
          </a:endParaRPr>
        </a:p>
      </dgm:t>
    </dgm:pt>
    <dgm:pt modelId="{3C1D84FF-3019-4EEC-84EE-12F53C6F92D7}" type="parTrans" cxnId="{69A7597D-2B65-4DA2-8FC4-495C8676B465}">
      <dgm:prSet/>
      <dgm:spPr/>
      <dgm:t>
        <a:bodyPr/>
        <a:lstStyle/>
        <a:p>
          <a:endParaRPr lang="en-US"/>
        </a:p>
      </dgm:t>
    </dgm:pt>
    <dgm:pt modelId="{32C13B34-2AED-48BD-952A-01E8A856D85A}" type="sibTrans" cxnId="{69A7597D-2B65-4DA2-8FC4-495C8676B465}">
      <dgm:prSet/>
      <dgm:spPr/>
      <dgm:t>
        <a:bodyPr/>
        <a:lstStyle/>
        <a:p>
          <a:endParaRPr lang="en-US"/>
        </a:p>
      </dgm:t>
    </dgm:pt>
    <dgm:pt modelId="{09BA1F44-AC19-4253-B684-D50C539E60F2}">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4</a:t>
          </a:r>
          <a:endParaRPr lang="en-US" dirty="0">
            <a:solidFill>
              <a:schemeClr val="bg1">
                <a:lumMod val="50000"/>
              </a:schemeClr>
            </a:solidFill>
          </a:endParaRPr>
        </a:p>
      </dgm:t>
    </dgm:pt>
    <dgm:pt modelId="{BFB4838E-67DF-49BD-834E-4A881DAE94C2}" type="parTrans" cxnId="{4917354A-09CC-414A-8825-F6D5D08BFE55}">
      <dgm:prSet/>
      <dgm:spPr/>
      <dgm:t>
        <a:bodyPr/>
        <a:lstStyle/>
        <a:p>
          <a:endParaRPr lang="en-US"/>
        </a:p>
      </dgm:t>
    </dgm:pt>
    <dgm:pt modelId="{2A1C411B-5511-4882-BFB9-3A75776FF245}" type="sibTrans" cxnId="{4917354A-09CC-414A-8825-F6D5D08BFE55}">
      <dgm:prSet/>
      <dgm:spPr/>
      <dgm:t>
        <a:bodyPr/>
        <a:lstStyle/>
        <a:p>
          <a:endParaRPr lang="en-US"/>
        </a:p>
      </dgm:t>
    </dgm:pt>
    <dgm:pt modelId="{0F949D85-0C1B-430B-A97C-02CE9D3DE72A}">
      <dgm:prSet phldrT="[Text]" custT="1"/>
      <dgm:spPr>
        <a:solidFill>
          <a:schemeClr val="accent6">
            <a:alpha val="90000"/>
          </a:schemeClr>
        </a:solidFill>
      </dgm:spPr>
      <dgm:t>
        <a:bodyPr/>
        <a:lstStyle/>
        <a:p>
          <a:pPr marL="914400" indent="-914400"/>
          <a:r>
            <a:rPr lang="es-EC" sz="1600" dirty="0" smtClean="0"/>
            <a:t>Acercar al televidente a la nueva televisión digital; a través de aplicaciones interactivas y televisión móvil; para generar un nuevos hábitos y necesidades en nuestro público.</a:t>
          </a:r>
          <a:endParaRPr lang="en-US" sz="1600" dirty="0">
            <a:solidFill>
              <a:schemeClr val="bg1"/>
            </a:solidFill>
          </a:endParaRPr>
        </a:p>
      </dgm:t>
    </dgm:pt>
    <dgm:pt modelId="{F9336465-AA63-4BB4-9D25-9AD362C0C9FD}" type="parTrans" cxnId="{1FB3DF05-0078-43F7-9587-D5CE3906930C}">
      <dgm:prSet/>
      <dgm:spPr/>
      <dgm:t>
        <a:bodyPr/>
        <a:lstStyle/>
        <a:p>
          <a:endParaRPr lang="en-US"/>
        </a:p>
      </dgm:t>
    </dgm:pt>
    <dgm:pt modelId="{AB715BA5-6AEB-43F5-8643-3E3539E29A61}" type="sibTrans" cxnId="{1FB3DF05-0078-43F7-9587-D5CE3906930C}">
      <dgm:prSet/>
      <dgm:spPr/>
      <dgm:t>
        <a:bodyPr/>
        <a:lstStyle/>
        <a:p>
          <a:endParaRPr lang="en-US"/>
        </a:p>
      </dgm:t>
    </dgm:pt>
    <dgm:pt modelId="{65C10D57-AE46-48A6-9842-DE26D8A0E0B1}" type="pres">
      <dgm:prSet presAssocID="{EEDD4474-5105-4572-B94F-B4F5E4782FD6}" presName="Name0" presStyleCnt="0">
        <dgm:presLayoutVars>
          <dgm:dir/>
          <dgm:animLvl val="lvl"/>
          <dgm:resizeHandles val="exact"/>
        </dgm:presLayoutVars>
      </dgm:prSet>
      <dgm:spPr/>
      <dgm:t>
        <a:bodyPr/>
        <a:lstStyle/>
        <a:p>
          <a:endParaRPr lang="en-US"/>
        </a:p>
      </dgm:t>
    </dgm:pt>
    <dgm:pt modelId="{5474B167-69C0-4A98-A5AE-46F0EFFD5FF5}" type="pres">
      <dgm:prSet presAssocID="{2F9F6499-8A87-4895-8D43-E581613B5309}" presName="linNode" presStyleCnt="0"/>
      <dgm:spPr/>
    </dgm:pt>
    <dgm:pt modelId="{9E87D3F1-4C62-44C2-839D-F5FF792F807F}" type="pres">
      <dgm:prSet presAssocID="{2F9F6499-8A87-4895-8D43-E581613B5309}" presName="parentText" presStyleLbl="node1" presStyleIdx="0" presStyleCnt="4" custScaleX="322220" custScaleY="37952" custLinFactNeighborX="87754" custLinFactNeighborY="-3017">
        <dgm:presLayoutVars>
          <dgm:chMax val="1"/>
          <dgm:bulletEnabled val="1"/>
        </dgm:presLayoutVars>
      </dgm:prSet>
      <dgm:spPr>
        <a:prstGeom prst="ellipse">
          <a:avLst/>
        </a:prstGeom>
      </dgm:spPr>
      <dgm:t>
        <a:bodyPr/>
        <a:lstStyle/>
        <a:p>
          <a:endParaRPr lang="en-US"/>
        </a:p>
      </dgm:t>
    </dgm:pt>
    <dgm:pt modelId="{193D7722-BC70-46AA-A506-3DB4A98F9308}" type="pres">
      <dgm:prSet presAssocID="{2F9F6499-8A87-4895-8D43-E581613B5309}" presName="descendantText" presStyleLbl="alignAccFollowNode1" presStyleIdx="0" presStyleCnt="4" custScaleX="1428222" custScaleY="63623" custLinFactX="-45438" custLinFactNeighborX="-100000">
        <dgm:presLayoutVars>
          <dgm:bulletEnabled val="1"/>
        </dgm:presLayoutVars>
      </dgm:prSet>
      <dgm:spPr>
        <a:prstGeom prst="snip2DiagRect">
          <a:avLst/>
        </a:prstGeom>
      </dgm:spPr>
      <dgm:t>
        <a:bodyPr/>
        <a:lstStyle/>
        <a:p>
          <a:endParaRPr lang="en-US"/>
        </a:p>
      </dgm:t>
    </dgm:pt>
    <dgm:pt modelId="{0402F198-01DE-4387-8861-BED7BC71E74D}" type="pres">
      <dgm:prSet presAssocID="{0A8B6C8B-4565-4C5E-8A04-DECBA3F46D66}" presName="sp" presStyleCnt="0"/>
      <dgm:spPr/>
    </dgm:pt>
    <dgm:pt modelId="{0D507EBB-1CE4-4569-A615-7B867D686189}" type="pres">
      <dgm:prSet presAssocID="{0271F4F0-5F5A-47C3-B389-0A268DAC8A8F}" presName="linNode" presStyleCnt="0"/>
      <dgm:spPr/>
    </dgm:pt>
    <dgm:pt modelId="{A60E8B29-3A41-41E6-92ED-087DF974D6A6}" type="pres">
      <dgm:prSet presAssocID="{0271F4F0-5F5A-47C3-B389-0A268DAC8A8F}" presName="parentText" presStyleLbl="node1" presStyleIdx="1" presStyleCnt="4" custScaleX="322220" custScaleY="37952" custLinFactNeighborX="87754" custLinFactNeighborY="-5495">
        <dgm:presLayoutVars>
          <dgm:chMax val="1"/>
          <dgm:bulletEnabled val="1"/>
        </dgm:presLayoutVars>
      </dgm:prSet>
      <dgm:spPr>
        <a:prstGeom prst="ellipse">
          <a:avLst/>
        </a:prstGeom>
      </dgm:spPr>
      <dgm:t>
        <a:bodyPr/>
        <a:lstStyle/>
        <a:p>
          <a:endParaRPr lang="en-US"/>
        </a:p>
      </dgm:t>
    </dgm:pt>
    <dgm:pt modelId="{D12A3826-2E3C-4C07-A727-88547A37A6F8}" type="pres">
      <dgm:prSet presAssocID="{0271F4F0-5F5A-47C3-B389-0A268DAC8A8F}" presName="descendantText" presStyleLbl="alignAccFollowNode1" presStyleIdx="1" presStyleCnt="4" custScaleX="1428222" custScaleY="63623" custLinFactX="-45438" custLinFactNeighborX="-100000">
        <dgm:presLayoutVars>
          <dgm:bulletEnabled val="1"/>
        </dgm:presLayoutVars>
      </dgm:prSet>
      <dgm:spPr>
        <a:prstGeom prst="snip2DiagRect">
          <a:avLst/>
        </a:prstGeom>
      </dgm:spPr>
      <dgm:t>
        <a:bodyPr/>
        <a:lstStyle/>
        <a:p>
          <a:endParaRPr lang="en-US"/>
        </a:p>
      </dgm:t>
    </dgm:pt>
    <dgm:pt modelId="{C0B75B6E-1394-4A93-8E4F-271E63A6A3DE}" type="pres">
      <dgm:prSet presAssocID="{38D60B73-0A26-40D5-B734-2D9E6C83CE35}" presName="sp" presStyleCnt="0"/>
      <dgm:spPr/>
    </dgm:pt>
    <dgm:pt modelId="{2F2F68BE-C28B-4D93-AB40-F2BA188B62C6}" type="pres">
      <dgm:prSet presAssocID="{48EC9D48-B447-420E-8D76-417C0F1F1CD4}" presName="linNode" presStyleCnt="0"/>
      <dgm:spPr/>
    </dgm:pt>
    <dgm:pt modelId="{3364F820-B13F-496A-8388-7D4ADED4386F}" type="pres">
      <dgm:prSet presAssocID="{48EC9D48-B447-420E-8D76-417C0F1F1CD4}" presName="parentText" presStyleLbl="node1" presStyleIdx="2" presStyleCnt="4" custScaleX="322220" custScaleY="37952" custLinFactNeighborX="87754" custLinFactNeighborY="-4411">
        <dgm:presLayoutVars>
          <dgm:chMax val="1"/>
          <dgm:bulletEnabled val="1"/>
        </dgm:presLayoutVars>
      </dgm:prSet>
      <dgm:spPr>
        <a:prstGeom prst="ellipse">
          <a:avLst/>
        </a:prstGeom>
      </dgm:spPr>
      <dgm:t>
        <a:bodyPr/>
        <a:lstStyle/>
        <a:p>
          <a:endParaRPr lang="en-US"/>
        </a:p>
      </dgm:t>
    </dgm:pt>
    <dgm:pt modelId="{B8C87BA3-2339-4CFC-B0F3-582D7C37476C}" type="pres">
      <dgm:prSet presAssocID="{48EC9D48-B447-420E-8D76-417C0F1F1CD4}" presName="descendantText" presStyleLbl="alignAccFollowNode1" presStyleIdx="2" presStyleCnt="4" custScaleX="1428222" custScaleY="63623" custLinFactX="-45438" custLinFactNeighborX="-100000">
        <dgm:presLayoutVars>
          <dgm:bulletEnabled val="1"/>
        </dgm:presLayoutVars>
      </dgm:prSet>
      <dgm:spPr>
        <a:prstGeom prst="snip2DiagRect">
          <a:avLst/>
        </a:prstGeom>
      </dgm:spPr>
      <dgm:t>
        <a:bodyPr/>
        <a:lstStyle/>
        <a:p>
          <a:endParaRPr lang="en-US"/>
        </a:p>
      </dgm:t>
    </dgm:pt>
    <dgm:pt modelId="{6C45377D-665B-4B32-8E82-93D7AAB20CBE}" type="pres">
      <dgm:prSet presAssocID="{320F60E1-FB82-4791-B46B-C5644EE3822A}" presName="sp" presStyleCnt="0"/>
      <dgm:spPr/>
    </dgm:pt>
    <dgm:pt modelId="{7863A837-824B-4A6B-B523-4FC50ACEEF41}" type="pres">
      <dgm:prSet presAssocID="{09BA1F44-AC19-4253-B684-D50C539E60F2}" presName="linNode" presStyleCnt="0"/>
      <dgm:spPr/>
    </dgm:pt>
    <dgm:pt modelId="{D91B0B47-F3B7-4737-BE5C-BB3F0115C9EB}" type="pres">
      <dgm:prSet presAssocID="{09BA1F44-AC19-4253-B684-D50C539E60F2}" presName="parentText" presStyleLbl="node1" presStyleIdx="3" presStyleCnt="4" custScaleX="322220" custScaleY="37952" custLinFactNeighborX="87754" custLinFactNeighborY="-3328">
        <dgm:presLayoutVars>
          <dgm:chMax val="1"/>
          <dgm:bulletEnabled val="1"/>
        </dgm:presLayoutVars>
      </dgm:prSet>
      <dgm:spPr>
        <a:prstGeom prst="ellipse">
          <a:avLst/>
        </a:prstGeom>
      </dgm:spPr>
      <dgm:t>
        <a:bodyPr/>
        <a:lstStyle/>
        <a:p>
          <a:endParaRPr lang="en-US"/>
        </a:p>
      </dgm:t>
    </dgm:pt>
    <dgm:pt modelId="{F54CC983-2FE2-4D0A-B507-72F8DDB1CE8B}" type="pres">
      <dgm:prSet presAssocID="{09BA1F44-AC19-4253-B684-D50C539E60F2}" presName="descendantText" presStyleLbl="alignAccFollowNode1" presStyleIdx="3" presStyleCnt="4" custScaleX="1428222" custScaleY="63623" custLinFactX="-45438" custLinFactNeighborX="-100000">
        <dgm:presLayoutVars>
          <dgm:bulletEnabled val="1"/>
        </dgm:presLayoutVars>
      </dgm:prSet>
      <dgm:spPr>
        <a:prstGeom prst="snip2DiagRect">
          <a:avLst/>
        </a:prstGeom>
      </dgm:spPr>
      <dgm:t>
        <a:bodyPr/>
        <a:lstStyle/>
        <a:p>
          <a:endParaRPr lang="en-US"/>
        </a:p>
      </dgm:t>
    </dgm:pt>
  </dgm:ptLst>
  <dgm:cxnLst>
    <dgm:cxn modelId="{69A7597D-2B65-4DA2-8FC4-495C8676B465}" srcId="{48EC9D48-B447-420E-8D76-417C0F1F1CD4}" destId="{B44B4F92-697B-47A8-A203-7E3E66A70CA3}" srcOrd="0" destOrd="0" parTransId="{3C1D84FF-3019-4EEC-84EE-12F53C6F92D7}" sibTransId="{32C13B34-2AED-48BD-952A-01E8A856D85A}"/>
    <dgm:cxn modelId="{834A785B-A69D-4140-BD34-98CBCAE637A6}" type="presOf" srcId="{2F9F6499-8A87-4895-8D43-E581613B5309}" destId="{9E87D3F1-4C62-44C2-839D-F5FF792F807F}" srcOrd="0" destOrd="0" presId="urn:microsoft.com/office/officeart/2005/8/layout/vList5"/>
    <dgm:cxn modelId="{54DDED17-54E2-46FF-BA11-0A72D1D17CC5}" type="presOf" srcId="{0F949D85-0C1B-430B-A97C-02CE9D3DE72A}" destId="{F54CC983-2FE2-4D0A-B507-72F8DDB1CE8B}" srcOrd="0" destOrd="0" presId="urn:microsoft.com/office/officeart/2005/8/layout/vList5"/>
    <dgm:cxn modelId="{1FB3DF05-0078-43F7-9587-D5CE3906930C}" srcId="{09BA1F44-AC19-4253-B684-D50C539E60F2}" destId="{0F949D85-0C1B-430B-A97C-02CE9D3DE72A}" srcOrd="0" destOrd="0" parTransId="{F9336465-AA63-4BB4-9D25-9AD362C0C9FD}" sibTransId="{AB715BA5-6AEB-43F5-8643-3E3539E29A61}"/>
    <dgm:cxn modelId="{4917354A-09CC-414A-8825-F6D5D08BFE55}" srcId="{EEDD4474-5105-4572-B94F-B4F5E4782FD6}" destId="{09BA1F44-AC19-4253-B684-D50C539E60F2}" srcOrd="3" destOrd="0" parTransId="{BFB4838E-67DF-49BD-834E-4A881DAE94C2}" sibTransId="{2A1C411B-5511-4882-BFB9-3A75776FF245}"/>
    <dgm:cxn modelId="{817213B6-C95C-4C1D-A93D-DFCF721D3032}" srcId="{EEDD4474-5105-4572-B94F-B4F5E4782FD6}" destId="{0271F4F0-5F5A-47C3-B389-0A268DAC8A8F}" srcOrd="1" destOrd="0" parTransId="{B813AACA-9F16-49A8-9E63-661611B26DE3}" sibTransId="{38D60B73-0A26-40D5-B734-2D9E6C83CE35}"/>
    <dgm:cxn modelId="{65270B87-4295-403B-835B-6C9852D3EA19}" type="presOf" srcId="{48EC9D48-B447-420E-8D76-417C0F1F1CD4}" destId="{3364F820-B13F-496A-8388-7D4ADED4386F}" srcOrd="0" destOrd="0" presId="urn:microsoft.com/office/officeart/2005/8/layout/vList5"/>
    <dgm:cxn modelId="{B41F2B84-7419-478C-82ED-9493339403D8}" srcId="{EEDD4474-5105-4572-B94F-B4F5E4782FD6}" destId="{48EC9D48-B447-420E-8D76-417C0F1F1CD4}" srcOrd="2" destOrd="0" parTransId="{B05FBB73-44A5-4F18-846C-7EA77CBAC763}" sibTransId="{320F60E1-FB82-4791-B46B-C5644EE3822A}"/>
    <dgm:cxn modelId="{8FD5E510-8583-423C-A869-3680BD377554}" srcId="{0271F4F0-5F5A-47C3-B389-0A268DAC8A8F}" destId="{6E265761-6ED8-4B00-AFCC-DD3BC9B2A0E6}" srcOrd="0" destOrd="0" parTransId="{85680AB6-5036-43F7-B88B-07D38C7CC8FC}" sibTransId="{A2131EA3-16AF-46F1-B299-12B3BBD74613}"/>
    <dgm:cxn modelId="{9BBB9669-0397-4BCF-916F-14D5DDCC2C44}" type="presOf" srcId="{B44B4F92-697B-47A8-A203-7E3E66A70CA3}" destId="{B8C87BA3-2339-4CFC-B0F3-582D7C37476C}" srcOrd="0" destOrd="0" presId="urn:microsoft.com/office/officeart/2005/8/layout/vList5"/>
    <dgm:cxn modelId="{CAB1656A-A34D-421D-B67B-C8B841721856}" type="presOf" srcId="{99B877B8-CEBA-47B2-AA4F-B6ED659DFB7F}" destId="{193D7722-BC70-46AA-A506-3DB4A98F9308}" srcOrd="0" destOrd="0" presId="urn:microsoft.com/office/officeart/2005/8/layout/vList5"/>
    <dgm:cxn modelId="{D1624B4E-FCEA-4785-9064-904C735ACA86}" srcId="{2F9F6499-8A87-4895-8D43-E581613B5309}" destId="{99B877B8-CEBA-47B2-AA4F-B6ED659DFB7F}" srcOrd="0" destOrd="0" parTransId="{1184EA28-87DB-4EC7-A57A-64384041F7CF}" sibTransId="{7220D579-BC7E-48B4-ABD2-8DF515E1294B}"/>
    <dgm:cxn modelId="{E99D1523-AF20-4A10-9CF6-07442B0C3730}" type="presOf" srcId="{09BA1F44-AC19-4253-B684-D50C539E60F2}" destId="{D91B0B47-F3B7-4737-BE5C-BB3F0115C9EB}" srcOrd="0" destOrd="0" presId="urn:microsoft.com/office/officeart/2005/8/layout/vList5"/>
    <dgm:cxn modelId="{4068A431-801A-4F5D-A0C9-F5DC0DA9FB0B}" type="presOf" srcId="{6E265761-6ED8-4B00-AFCC-DD3BC9B2A0E6}" destId="{D12A3826-2E3C-4C07-A727-88547A37A6F8}" srcOrd="0" destOrd="0" presId="urn:microsoft.com/office/officeart/2005/8/layout/vList5"/>
    <dgm:cxn modelId="{56033E77-E82D-4032-A015-87996624844C}" srcId="{EEDD4474-5105-4572-B94F-B4F5E4782FD6}" destId="{2F9F6499-8A87-4895-8D43-E581613B5309}" srcOrd="0" destOrd="0" parTransId="{8BE1F363-58DE-4B33-B37E-0576AF4C4787}" sibTransId="{0A8B6C8B-4565-4C5E-8A04-DECBA3F46D66}"/>
    <dgm:cxn modelId="{5CB93218-538E-40B0-9760-A5B57D277077}" type="presOf" srcId="{EEDD4474-5105-4572-B94F-B4F5E4782FD6}" destId="{65C10D57-AE46-48A6-9842-DE26D8A0E0B1}" srcOrd="0" destOrd="0" presId="urn:microsoft.com/office/officeart/2005/8/layout/vList5"/>
    <dgm:cxn modelId="{331288A1-A0B1-48F3-96A2-127708B666E9}" type="presOf" srcId="{0271F4F0-5F5A-47C3-B389-0A268DAC8A8F}" destId="{A60E8B29-3A41-41E6-92ED-087DF974D6A6}" srcOrd="0" destOrd="0" presId="urn:microsoft.com/office/officeart/2005/8/layout/vList5"/>
    <dgm:cxn modelId="{E38FCFAC-0251-44FA-BD23-F54EABB282C8}" type="presParOf" srcId="{65C10D57-AE46-48A6-9842-DE26D8A0E0B1}" destId="{5474B167-69C0-4A98-A5AE-46F0EFFD5FF5}" srcOrd="0" destOrd="0" presId="urn:microsoft.com/office/officeart/2005/8/layout/vList5"/>
    <dgm:cxn modelId="{7E611C5D-4DDE-4216-8F90-4A6E8BFC12E4}" type="presParOf" srcId="{5474B167-69C0-4A98-A5AE-46F0EFFD5FF5}" destId="{9E87D3F1-4C62-44C2-839D-F5FF792F807F}" srcOrd="0" destOrd="0" presId="urn:microsoft.com/office/officeart/2005/8/layout/vList5"/>
    <dgm:cxn modelId="{55D16569-B381-4A03-89AD-AD0271915824}" type="presParOf" srcId="{5474B167-69C0-4A98-A5AE-46F0EFFD5FF5}" destId="{193D7722-BC70-46AA-A506-3DB4A98F9308}" srcOrd="1" destOrd="0" presId="urn:microsoft.com/office/officeart/2005/8/layout/vList5"/>
    <dgm:cxn modelId="{3AFF3001-CCD2-42F4-B322-95F00185DB4E}" type="presParOf" srcId="{65C10D57-AE46-48A6-9842-DE26D8A0E0B1}" destId="{0402F198-01DE-4387-8861-BED7BC71E74D}" srcOrd="1" destOrd="0" presId="urn:microsoft.com/office/officeart/2005/8/layout/vList5"/>
    <dgm:cxn modelId="{E347942F-85A1-42FF-A6C2-226822981990}" type="presParOf" srcId="{65C10D57-AE46-48A6-9842-DE26D8A0E0B1}" destId="{0D507EBB-1CE4-4569-A615-7B867D686189}" srcOrd="2" destOrd="0" presId="urn:microsoft.com/office/officeart/2005/8/layout/vList5"/>
    <dgm:cxn modelId="{BEB28163-638F-4766-9528-F61D67F3724B}" type="presParOf" srcId="{0D507EBB-1CE4-4569-A615-7B867D686189}" destId="{A60E8B29-3A41-41E6-92ED-087DF974D6A6}" srcOrd="0" destOrd="0" presId="urn:microsoft.com/office/officeart/2005/8/layout/vList5"/>
    <dgm:cxn modelId="{CF150EA2-FB97-40D2-BD0A-13D32A725549}" type="presParOf" srcId="{0D507EBB-1CE4-4569-A615-7B867D686189}" destId="{D12A3826-2E3C-4C07-A727-88547A37A6F8}" srcOrd="1" destOrd="0" presId="urn:microsoft.com/office/officeart/2005/8/layout/vList5"/>
    <dgm:cxn modelId="{A03AFD2B-8FC8-4975-B57F-A021D6166705}" type="presParOf" srcId="{65C10D57-AE46-48A6-9842-DE26D8A0E0B1}" destId="{C0B75B6E-1394-4A93-8E4F-271E63A6A3DE}" srcOrd="3" destOrd="0" presId="urn:microsoft.com/office/officeart/2005/8/layout/vList5"/>
    <dgm:cxn modelId="{EBB7E980-22A8-400C-ABA8-D381C617F26D}" type="presParOf" srcId="{65C10D57-AE46-48A6-9842-DE26D8A0E0B1}" destId="{2F2F68BE-C28B-4D93-AB40-F2BA188B62C6}" srcOrd="4" destOrd="0" presId="urn:microsoft.com/office/officeart/2005/8/layout/vList5"/>
    <dgm:cxn modelId="{6BCAD45E-9EA8-47E5-A4B6-F7392DDB76F8}" type="presParOf" srcId="{2F2F68BE-C28B-4D93-AB40-F2BA188B62C6}" destId="{3364F820-B13F-496A-8388-7D4ADED4386F}" srcOrd="0" destOrd="0" presId="urn:microsoft.com/office/officeart/2005/8/layout/vList5"/>
    <dgm:cxn modelId="{F87F8E81-A3CF-4D75-8C9F-AB3FA4B17E38}" type="presParOf" srcId="{2F2F68BE-C28B-4D93-AB40-F2BA188B62C6}" destId="{B8C87BA3-2339-4CFC-B0F3-582D7C37476C}" srcOrd="1" destOrd="0" presId="urn:microsoft.com/office/officeart/2005/8/layout/vList5"/>
    <dgm:cxn modelId="{1A4B5884-FBD8-46FA-8ACC-27D67D0AEA9C}" type="presParOf" srcId="{65C10D57-AE46-48A6-9842-DE26D8A0E0B1}" destId="{6C45377D-665B-4B32-8E82-93D7AAB20CBE}" srcOrd="5" destOrd="0" presId="urn:microsoft.com/office/officeart/2005/8/layout/vList5"/>
    <dgm:cxn modelId="{9B1E0C62-BE55-4D7B-A916-8C3A06B67F8B}" type="presParOf" srcId="{65C10D57-AE46-48A6-9842-DE26D8A0E0B1}" destId="{7863A837-824B-4A6B-B523-4FC50ACEEF41}" srcOrd="6" destOrd="0" presId="urn:microsoft.com/office/officeart/2005/8/layout/vList5"/>
    <dgm:cxn modelId="{8EA4B045-1D53-4B51-9092-6689885D4419}" type="presParOf" srcId="{7863A837-824B-4A6B-B523-4FC50ACEEF41}" destId="{D91B0B47-F3B7-4737-BE5C-BB3F0115C9EB}" srcOrd="0" destOrd="0" presId="urn:microsoft.com/office/officeart/2005/8/layout/vList5"/>
    <dgm:cxn modelId="{0E9E4FF2-2CEF-4363-B062-9209CFCFD4B6}" type="presParOf" srcId="{7863A837-824B-4A6B-B523-4FC50ACEEF41}" destId="{F54CC983-2FE2-4D0A-B507-72F8DDB1CE8B}"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92CA2D-9C23-4AA5-9BA6-EF7AE93CA977}"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FF4013AE-9112-4428-B2FD-20A59D3F2FD5}">
      <dgm:prSet phldrT="[Text]"/>
      <dgm:spPr>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err="1" smtClean="0"/>
            <a:t>Visión</a:t>
          </a:r>
          <a:r>
            <a:rPr lang="en-US" dirty="0" smtClean="0"/>
            <a:t> </a:t>
          </a:r>
          <a:endParaRPr lang="en-US" dirty="0"/>
        </a:p>
      </dgm:t>
    </dgm:pt>
    <dgm:pt modelId="{2B069C1C-91FC-4914-9701-0A783D6F8733}" type="parTrans" cxnId="{32649AE1-A42E-4BC9-9E2C-9B2D0A07B790}">
      <dgm:prSet/>
      <dgm:spPr>
        <a:ln w="31750">
          <a:solidFill>
            <a:schemeClr val="bg1">
              <a:lumMod val="75000"/>
            </a:schemeClr>
          </a:solidFill>
          <a:prstDash val="sysDot"/>
        </a:ln>
      </dgm:spPr>
      <dgm:t>
        <a:bodyPr/>
        <a:lstStyle/>
        <a:p>
          <a:endParaRPr lang="en-US"/>
        </a:p>
      </dgm:t>
    </dgm:pt>
    <dgm:pt modelId="{CEC47EE2-24B9-4A5D-B751-9D010E3F5F3C}" type="sibTrans" cxnId="{32649AE1-A42E-4BC9-9E2C-9B2D0A07B790}">
      <dgm:prSet/>
      <dgm:spPr/>
      <dgm:t>
        <a:bodyPr/>
        <a:lstStyle/>
        <a:p>
          <a:endParaRPr lang="en-US"/>
        </a:p>
      </dgm:t>
    </dgm:pt>
    <dgm:pt modelId="{F87743AA-9B62-48AA-B624-A467F69AE744}">
      <dgm:prSet phldrT="[Text]"/>
      <dgm:spPr>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err="1" smtClean="0"/>
            <a:t>Misión</a:t>
          </a:r>
          <a:endParaRPr lang="en-US" dirty="0"/>
        </a:p>
      </dgm:t>
    </dgm:pt>
    <dgm:pt modelId="{84CCFB37-C8DB-4798-8CF9-2D5CC5844011}" type="parTrans" cxnId="{98D4FC5D-09CA-42DC-A85D-05647FC15CDA}">
      <dgm:prSet/>
      <dgm:spPr>
        <a:ln w="31750">
          <a:solidFill>
            <a:schemeClr val="bg1">
              <a:lumMod val="75000"/>
            </a:schemeClr>
          </a:solidFill>
          <a:prstDash val="sysDot"/>
        </a:ln>
      </dgm:spPr>
      <dgm:t>
        <a:bodyPr/>
        <a:lstStyle/>
        <a:p>
          <a:endParaRPr lang="en-US"/>
        </a:p>
      </dgm:t>
    </dgm:pt>
    <dgm:pt modelId="{CB529411-5CC0-4B41-90E1-68139E60E840}" type="sibTrans" cxnId="{98D4FC5D-09CA-42DC-A85D-05647FC15CDA}">
      <dgm:prSet/>
      <dgm:spPr/>
      <dgm:t>
        <a:bodyPr/>
        <a:lstStyle/>
        <a:p>
          <a:endParaRPr lang="en-US"/>
        </a:p>
      </dgm:t>
    </dgm:pt>
    <dgm:pt modelId="{7E970C24-C094-4612-AA78-395DCF2648A0}">
      <dgm:prSet phldrT="[Text]" custT="1"/>
      <dgm:spPr/>
      <dgm:t>
        <a:bodyPr/>
        <a:lstStyle/>
        <a:p>
          <a:pPr algn="just"/>
          <a:r>
            <a:rPr lang="es-EC" sz="1200" dirty="0" smtClean="0"/>
            <a:t>Generar y transmitir contenidos digitales de televisión, proporcionándole satisfacción a nuestros televidentes y generando población más informada, educada  y entretenida.</a:t>
          </a:r>
          <a:endParaRPr lang="en-US" sz="1200" dirty="0"/>
        </a:p>
      </dgm:t>
    </dgm:pt>
    <dgm:pt modelId="{2CB689AF-F89E-4476-9DA6-8FBB8515BC78}" type="parTrans" cxnId="{5CF49F65-094A-4E26-946A-28DDC6FE11DF}">
      <dgm:prSet/>
      <dgm:spPr/>
      <dgm:t>
        <a:bodyPr/>
        <a:lstStyle/>
        <a:p>
          <a:endParaRPr lang="en-US"/>
        </a:p>
      </dgm:t>
    </dgm:pt>
    <dgm:pt modelId="{59A27C3C-1D6C-4274-8EE5-6B6919D98DCA}" type="sibTrans" cxnId="{5CF49F65-094A-4E26-946A-28DDC6FE11DF}">
      <dgm:prSet/>
      <dgm:spPr/>
      <dgm:t>
        <a:bodyPr/>
        <a:lstStyle/>
        <a:p>
          <a:endParaRPr lang="en-US"/>
        </a:p>
      </dgm:t>
    </dgm:pt>
    <dgm:pt modelId="{9E790344-7160-4148-9B58-F25DAD773F26}">
      <dgm:prSet phldrT="[Text]"/>
      <dgm:spPr>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err="1" smtClean="0"/>
            <a:t>Valores</a:t>
          </a:r>
          <a:endParaRPr lang="en-US" dirty="0"/>
        </a:p>
      </dgm:t>
    </dgm:pt>
    <dgm:pt modelId="{9BA54E2E-15D8-4590-9C54-19E46860BA2C}" type="parTrans" cxnId="{B17AB414-9794-45F5-A83A-9F5B2766D4E2}">
      <dgm:prSet/>
      <dgm:spPr>
        <a:ln w="31750">
          <a:solidFill>
            <a:schemeClr val="bg1">
              <a:lumMod val="75000"/>
            </a:schemeClr>
          </a:solidFill>
          <a:prstDash val="sysDot"/>
        </a:ln>
      </dgm:spPr>
      <dgm:t>
        <a:bodyPr/>
        <a:lstStyle/>
        <a:p>
          <a:endParaRPr lang="en-US"/>
        </a:p>
      </dgm:t>
    </dgm:pt>
    <dgm:pt modelId="{A752D730-9600-4EC6-8D54-2109D8F249AE}" type="sibTrans" cxnId="{B17AB414-9794-45F5-A83A-9F5B2766D4E2}">
      <dgm:prSet/>
      <dgm:spPr/>
      <dgm:t>
        <a:bodyPr/>
        <a:lstStyle/>
        <a:p>
          <a:endParaRPr lang="en-US"/>
        </a:p>
      </dgm:t>
    </dgm:pt>
    <dgm:pt modelId="{B0155F90-CD19-41BF-85F7-A6C9A6D50952}">
      <dgm:prSet phldrT="[Text]" custT="1"/>
      <dgm:spPr/>
      <dgm:t>
        <a:bodyPr/>
        <a:lstStyle/>
        <a:p>
          <a:r>
            <a:rPr lang="en-US" sz="1200" dirty="0" err="1" smtClean="0"/>
            <a:t>Honestidad</a:t>
          </a:r>
          <a:endParaRPr lang="en-US" sz="1200" dirty="0"/>
        </a:p>
      </dgm:t>
    </dgm:pt>
    <dgm:pt modelId="{3C5A656A-6831-462C-8CA2-DE6469096F5C}" type="parTrans" cxnId="{FC0F70F4-69CB-4C63-99AD-686C4973C024}">
      <dgm:prSet/>
      <dgm:spPr/>
      <dgm:t>
        <a:bodyPr/>
        <a:lstStyle/>
        <a:p>
          <a:endParaRPr lang="en-US"/>
        </a:p>
      </dgm:t>
    </dgm:pt>
    <dgm:pt modelId="{9DC7CE15-702F-402D-8F9E-B21F512484ED}" type="sibTrans" cxnId="{FC0F70F4-69CB-4C63-99AD-686C4973C024}">
      <dgm:prSet/>
      <dgm:spPr/>
      <dgm:t>
        <a:bodyPr/>
        <a:lstStyle/>
        <a:p>
          <a:endParaRPr lang="en-US"/>
        </a:p>
      </dgm:t>
    </dgm:pt>
    <dgm:pt modelId="{E12DF050-1558-4DF7-BDC4-B6BCFFA52859}">
      <dgm:prSet phldrT="[Text]" custT="1"/>
      <dgm:spPr/>
      <dgm:t>
        <a:bodyPr/>
        <a:lstStyle/>
        <a:p>
          <a:pPr algn="just"/>
          <a:r>
            <a:rPr lang="es-EC" sz="1200" dirty="0" smtClean="0"/>
            <a:t>Ser un referente en el país y la región en el uso de la tecnología digital en la televisión, llegando a ser dentro de los siguientes 5 años el mejor canal de televisión de la región norte del país.</a:t>
          </a:r>
          <a:endParaRPr lang="en-US" sz="1200" dirty="0"/>
        </a:p>
      </dgm:t>
    </dgm:pt>
    <dgm:pt modelId="{C19F7EE8-0F8C-46F1-BD7E-0979F0185E94}" type="sibTrans" cxnId="{E73C0B5E-49E7-4315-BEA5-89CD6688C601}">
      <dgm:prSet/>
      <dgm:spPr/>
      <dgm:t>
        <a:bodyPr/>
        <a:lstStyle/>
        <a:p>
          <a:endParaRPr lang="en-US"/>
        </a:p>
      </dgm:t>
    </dgm:pt>
    <dgm:pt modelId="{DEE0BA15-E53F-4A79-8095-AA792CE02D86}" type="parTrans" cxnId="{E73C0B5E-49E7-4315-BEA5-89CD6688C601}">
      <dgm:prSet/>
      <dgm:spPr/>
      <dgm:t>
        <a:bodyPr/>
        <a:lstStyle/>
        <a:p>
          <a:endParaRPr lang="en-US"/>
        </a:p>
      </dgm:t>
    </dgm:pt>
    <dgm:pt modelId="{8B3F1A49-A166-40BA-BA14-564157A177E1}">
      <dgm:prSet phldrT="[Text]" custT="1"/>
      <dgm:spPr/>
      <dgm:t>
        <a:bodyPr/>
        <a:lstStyle/>
        <a:p>
          <a:r>
            <a:rPr lang="en-US" sz="1200" dirty="0" err="1" smtClean="0"/>
            <a:t>Objetividad</a:t>
          </a:r>
          <a:endParaRPr lang="en-US" sz="1200" dirty="0"/>
        </a:p>
      </dgm:t>
    </dgm:pt>
    <dgm:pt modelId="{D496DDFE-AE12-4148-903C-FC086A86ECCC}" type="parTrans" cxnId="{BB6EFE40-8A8B-4BE8-A0F5-086B86CA27B3}">
      <dgm:prSet/>
      <dgm:spPr/>
      <dgm:t>
        <a:bodyPr/>
        <a:lstStyle/>
        <a:p>
          <a:endParaRPr lang="es-EC"/>
        </a:p>
      </dgm:t>
    </dgm:pt>
    <dgm:pt modelId="{E7FFB56E-B800-4691-B4C9-306C81D976EA}" type="sibTrans" cxnId="{BB6EFE40-8A8B-4BE8-A0F5-086B86CA27B3}">
      <dgm:prSet/>
      <dgm:spPr/>
      <dgm:t>
        <a:bodyPr/>
        <a:lstStyle/>
        <a:p>
          <a:endParaRPr lang="es-EC"/>
        </a:p>
      </dgm:t>
    </dgm:pt>
    <dgm:pt modelId="{C859028D-74D1-4A12-B8C5-336EEEC73DD3}">
      <dgm:prSet phldrT="[Text]" custT="1"/>
      <dgm:spPr/>
      <dgm:t>
        <a:bodyPr/>
        <a:lstStyle/>
        <a:p>
          <a:r>
            <a:rPr lang="en-US" sz="1200" dirty="0" err="1" smtClean="0"/>
            <a:t>Sinceridad</a:t>
          </a:r>
          <a:endParaRPr lang="en-US" sz="1200" dirty="0"/>
        </a:p>
      </dgm:t>
    </dgm:pt>
    <dgm:pt modelId="{BF9F27C7-D41E-49DD-BDAC-1EF18DD98B72}" type="parTrans" cxnId="{4E85F40B-4A4E-4D5F-B51C-6A6326319BDA}">
      <dgm:prSet/>
      <dgm:spPr/>
      <dgm:t>
        <a:bodyPr/>
        <a:lstStyle/>
        <a:p>
          <a:endParaRPr lang="es-EC"/>
        </a:p>
      </dgm:t>
    </dgm:pt>
    <dgm:pt modelId="{19C9EE95-77E0-4B8A-A4B2-748064B05D1F}" type="sibTrans" cxnId="{4E85F40B-4A4E-4D5F-B51C-6A6326319BDA}">
      <dgm:prSet/>
      <dgm:spPr/>
      <dgm:t>
        <a:bodyPr/>
        <a:lstStyle/>
        <a:p>
          <a:endParaRPr lang="es-EC"/>
        </a:p>
      </dgm:t>
    </dgm:pt>
    <dgm:pt modelId="{0B0074E8-D999-4D39-BC3F-C225FDCACC48}">
      <dgm:prSet phldrT="[Text]" custT="1"/>
      <dgm:spPr/>
      <dgm:t>
        <a:bodyPr/>
        <a:lstStyle/>
        <a:p>
          <a:r>
            <a:rPr lang="en-US" sz="1200" dirty="0" err="1" smtClean="0"/>
            <a:t>Diálogo</a:t>
          </a:r>
          <a:endParaRPr lang="en-US" sz="1200" dirty="0"/>
        </a:p>
      </dgm:t>
    </dgm:pt>
    <dgm:pt modelId="{A292990E-1C96-422A-814C-C5F1B8C9C3D0}" type="parTrans" cxnId="{9052B539-CD9D-4566-BEF6-366866FE31CC}">
      <dgm:prSet/>
      <dgm:spPr/>
      <dgm:t>
        <a:bodyPr/>
        <a:lstStyle/>
        <a:p>
          <a:endParaRPr lang="es-EC"/>
        </a:p>
      </dgm:t>
    </dgm:pt>
    <dgm:pt modelId="{97C0BB77-FF8B-4264-B627-8919F305E38B}" type="sibTrans" cxnId="{9052B539-CD9D-4566-BEF6-366866FE31CC}">
      <dgm:prSet/>
      <dgm:spPr/>
      <dgm:t>
        <a:bodyPr/>
        <a:lstStyle/>
        <a:p>
          <a:endParaRPr lang="es-EC"/>
        </a:p>
      </dgm:t>
    </dgm:pt>
    <dgm:pt modelId="{2E6DC6FE-85C3-41E3-B6DC-A091055EECDA}">
      <dgm:prSet phldrT="[Text]" custT="1"/>
      <dgm:spPr/>
      <dgm:t>
        <a:bodyPr/>
        <a:lstStyle/>
        <a:p>
          <a:r>
            <a:rPr lang="en-US" sz="1200" dirty="0" err="1" smtClean="0"/>
            <a:t>Calidad</a:t>
          </a:r>
          <a:endParaRPr lang="en-US" sz="1200" dirty="0"/>
        </a:p>
      </dgm:t>
    </dgm:pt>
    <dgm:pt modelId="{0A610A9A-1E9C-4448-87CE-12BAC2B2A086}" type="parTrans" cxnId="{5F933C3F-7F75-4A6E-858E-2CF3B1F80F3D}">
      <dgm:prSet/>
      <dgm:spPr/>
      <dgm:t>
        <a:bodyPr/>
        <a:lstStyle/>
        <a:p>
          <a:endParaRPr lang="es-EC"/>
        </a:p>
      </dgm:t>
    </dgm:pt>
    <dgm:pt modelId="{654529FD-FA15-458A-B0A4-5184CB0099DD}" type="sibTrans" cxnId="{5F933C3F-7F75-4A6E-858E-2CF3B1F80F3D}">
      <dgm:prSet/>
      <dgm:spPr/>
      <dgm:t>
        <a:bodyPr/>
        <a:lstStyle/>
        <a:p>
          <a:endParaRPr lang="es-EC"/>
        </a:p>
      </dgm:t>
    </dgm:pt>
    <dgm:pt modelId="{FACCEAD9-88FE-4F17-80DE-AD58AA13FB48}" type="pres">
      <dgm:prSet presAssocID="{3392CA2D-9C23-4AA5-9BA6-EF7AE93CA977}" presName="composite" presStyleCnt="0">
        <dgm:presLayoutVars>
          <dgm:chMax val="5"/>
          <dgm:dir/>
          <dgm:animLvl val="ctr"/>
          <dgm:resizeHandles val="exact"/>
        </dgm:presLayoutVars>
      </dgm:prSet>
      <dgm:spPr/>
      <dgm:t>
        <a:bodyPr/>
        <a:lstStyle/>
        <a:p>
          <a:endParaRPr lang="en-US"/>
        </a:p>
      </dgm:t>
    </dgm:pt>
    <dgm:pt modelId="{E11BD101-E0B5-476C-A360-32AA4964D2BC}" type="pres">
      <dgm:prSet presAssocID="{3392CA2D-9C23-4AA5-9BA6-EF7AE93CA977}" presName="cycle" presStyleCnt="0"/>
      <dgm:spPr/>
    </dgm:pt>
    <dgm:pt modelId="{2B1FA9FB-9D14-4E28-992F-96270AD0CB74}" type="pres">
      <dgm:prSet presAssocID="{3392CA2D-9C23-4AA5-9BA6-EF7AE93CA977}" presName="centerShape" presStyleCnt="0"/>
      <dgm:spPr/>
    </dgm:pt>
    <dgm:pt modelId="{40644952-A28B-4746-A9A8-0D9E5C429189}" type="pres">
      <dgm:prSet presAssocID="{3392CA2D-9C23-4AA5-9BA6-EF7AE93CA977}" presName="connSite" presStyleLbl="node1" presStyleIdx="0" presStyleCnt="4"/>
      <dgm:spPr/>
    </dgm:pt>
    <dgm:pt modelId="{51F4EAD3-1682-4678-A02B-7707F22B1C85}" type="pres">
      <dgm:prSet presAssocID="{3392CA2D-9C23-4AA5-9BA6-EF7AE93CA977}" presName="visible" presStyleLbl="node1" presStyleIdx="0" presStyleCnt="4"/>
      <dgm:spPr>
        <a:blipFill rotWithShape="0">
          <a:blip xmlns:r="http://schemas.openxmlformats.org/officeDocument/2006/relationships" r:embed="rId1"/>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a:p>
      </dgm:t>
    </dgm:pt>
    <dgm:pt modelId="{22BCEA4B-0890-4220-9556-1CDDFB0A4512}" type="pres">
      <dgm:prSet presAssocID="{2B069C1C-91FC-4914-9701-0A783D6F8733}" presName="Name25" presStyleLbl="parChTrans1D1" presStyleIdx="0" presStyleCnt="3"/>
      <dgm:spPr/>
      <dgm:t>
        <a:bodyPr/>
        <a:lstStyle/>
        <a:p>
          <a:endParaRPr lang="en-US"/>
        </a:p>
      </dgm:t>
    </dgm:pt>
    <dgm:pt modelId="{E9D8A64E-7677-4DC0-8658-47073AC3F3AF}" type="pres">
      <dgm:prSet presAssocID="{FF4013AE-9112-4428-B2FD-20A59D3F2FD5}" presName="node" presStyleCnt="0"/>
      <dgm:spPr/>
    </dgm:pt>
    <dgm:pt modelId="{87BA93AC-D3AD-4B28-9115-39B8C4A3C7C0}" type="pres">
      <dgm:prSet presAssocID="{FF4013AE-9112-4428-B2FD-20A59D3F2FD5}" presName="parentNode" presStyleLbl="node1" presStyleIdx="1" presStyleCnt="4" custScaleX="105401" custLinFactNeighborX="-251">
        <dgm:presLayoutVars>
          <dgm:chMax val="1"/>
          <dgm:bulletEnabled val="1"/>
        </dgm:presLayoutVars>
      </dgm:prSet>
      <dgm:spPr/>
      <dgm:t>
        <a:bodyPr/>
        <a:lstStyle/>
        <a:p>
          <a:endParaRPr lang="en-US"/>
        </a:p>
      </dgm:t>
    </dgm:pt>
    <dgm:pt modelId="{165DC621-B2C0-4549-964A-6C5A16796B82}" type="pres">
      <dgm:prSet presAssocID="{FF4013AE-9112-4428-B2FD-20A59D3F2FD5}" presName="childNode" presStyleLbl="revTx" presStyleIdx="0" presStyleCnt="3">
        <dgm:presLayoutVars>
          <dgm:bulletEnabled val="1"/>
        </dgm:presLayoutVars>
      </dgm:prSet>
      <dgm:spPr/>
      <dgm:t>
        <a:bodyPr/>
        <a:lstStyle/>
        <a:p>
          <a:endParaRPr lang="en-US"/>
        </a:p>
      </dgm:t>
    </dgm:pt>
    <dgm:pt modelId="{63E94016-D3A5-4FCE-8301-70944FF87E8F}" type="pres">
      <dgm:prSet presAssocID="{84CCFB37-C8DB-4798-8CF9-2D5CC5844011}" presName="Name25" presStyleLbl="parChTrans1D1" presStyleIdx="1" presStyleCnt="3"/>
      <dgm:spPr/>
      <dgm:t>
        <a:bodyPr/>
        <a:lstStyle/>
        <a:p>
          <a:endParaRPr lang="en-US"/>
        </a:p>
      </dgm:t>
    </dgm:pt>
    <dgm:pt modelId="{C8452CED-EBC5-4585-8101-7D13C68CE06D}" type="pres">
      <dgm:prSet presAssocID="{F87743AA-9B62-48AA-B624-A467F69AE744}" presName="node" presStyleCnt="0"/>
      <dgm:spPr/>
    </dgm:pt>
    <dgm:pt modelId="{2351FE39-4179-4DB3-94A8-84EFD1524303}" type="pres">
      <dgm:prSet presAssocID="{F87743AA-9B62-48AA-B624-A467F69AE744}" presName="parentNode" presStyleLbl="node1" presStyleIdx="2" presStyleCnt="4">
        <dgm:presLayoutVars>
          <dgm:chMax val="1"/>
          <dgm:bulletEnabled val="1"/>
        </dgm:presLayoutVars>
      </dgm:prSet>
      <dgm:spPr/>
      <dgm:t>
        <a:bodyPr/>
        <a:lstStyle/>
        <a:p>
          <a:endParaRPr lang="en-US"/>
        </a:p>
      </dgm:t>
    </dgm:pt>
    <dgm:pt modelId="{0BE2FF25-E3C6-4F63-A072-FBDC9C3F6BED}" type="pres">
      <dgm:prSet presAssocID="{F87743AA-9B62-48AA-B624-A467F69AE744}" presName="childNode" presStyleLbl="revTx" presStyleIdx="1" presStyleCnt="3">
        <dgm:presLayoutVars>
          <dgm:bulletEnabled val="1"/>
        </dgm:presLayoutVars>
      </dgm:prSet>
      <dgm:spPr/>
      <dgm:t>
        <a:bodyPr/>
        <a:lstStyle/>
        <a:p>
          <a:endParaRPr lang="en-US"/>
        </a:p>
      </dgm:t>
    </dgm:pt>
    <dgm:pt modelId="{9D3DC158-D5CF-44D3-AC74-FD003E28D70A}" type="pres">
      <dgm:prSet presAssocID="{9BA54E2E-15D8-4590-9C54-19E46860BA2C}" presName="Name25" presStyleLbl="parChTrans1D1" presStyleIdx="2" presStyleCnt="3"/>
      <dgm:spPr/>
      <dgm:t>
        <a:bodyPr/>
        <a:lstStyle/>
        <a:p>
          <a:endParaRPr lang="en-US"/>
        </a:p>
      </dgm:t>
    </dgm:pt>
    <dgm:pt modelId="{6194B5B1-7CCE-4DCF-AE16-59A56DECF32E}" type="pres">
      <dgm:prSet presAssocID="{9E790344-7160-4148-9B58-F25DAD773F26}" presName="node" presStyleCnt="0"/>
      <dgm:spPr/>
    </dgm:pt>
    <dgm:pt modelId="{8176EEDF-F573-4220-AC4D-C8DBE2CCB231}" type="pres">
      <dgm:prSet presAssocID="{9E790344-7160-4148-9B58-F25DAD773F26}" presName="parentNode" presStyleLbl="node1" presStyleIdx="3" presStyleCnt="4">
        <dgm:presLayoutVars>
          <dgm:chMax val="1"/>
          <dgm:bulletEnabled val="1"/>
        </dgm:presLayoutVars>
      </dgm:prSet>
      <dgm:spPr/>
      <dgm:t>
        <a:bodyPr/>
        <a:lstStyle/>
        <a:p>
          <a:endParaRPr lang="en-US"/>
        </a:p>
      </dgm:t>
    </dgm:pt>
    <dgm:pt modelId="{C302A07B-55BD-4964-87A5-153E84EB806C}" type="pres">
      <dgm:prSet presAssocID="{9E790344-7160-4148-9B58-F25DAD773F26}" presName="childNode" presStyleLbl="revTx" presStyleIdx="2" presStyleCnt="3">
        <dgm:presLayoutVars>
          <dgm:bulletEnabled val="1"/>
        </dgm:presLayoutVars>
      </dgm:prSet>
      <dgm:spPr/>
      <dgm:t>
        <a:bodyPr/>
        <a:lstStyle/>
        <a:p>
          <a:endParaRPr lang="en-US"/>
        </a:p>
      </dgm:t>
    </dgm:pt>
  </dgm:ptLst>
  <dgm:cxnLst>
    <dgm:cxn modelId="{790CBA30-95D7-48B6-A782-DF4FBB122A50}" type="presOf" srcId="{0B0074E8-D999-4D39-BC3F-C225FDCACC48}" destId="{C302A07B-55BD-4964-87A5-153E84EB806C}" srcOrd="0" destOrd="3" presId="urn:microsoft.com/office/officeart/2005/8/layout/radial2"/>
    <dgm:cxn modelId="{B17AB414-9794-45F5-A83A-9F5B2766D4E2}" srcId="{3392CA2D-9C23-4AA5-9BA6-EF7AE93CA977}" destId="{9E790344-7160-4148-9B58-F25DAD773F26}" srcOrd="2" destOrd="0" parTransId="{9BA54E2E-15D8-4590-9C54-19E46860BA2C}" sibTransId="{A752D730-9600-4EC6-8D54-2109D8F249AE}"/>
    <dgm:cxn modelId="{4AA421AA-EB90-41BB-9AB8-8364EB15F343}" type="presOf" srcId="{FF4013AE-9112-4428-B2FD-20A59D3F2FD5}" destId="{87BA93AC-D3AD-4B28-9115-39B8C4A3C7C0}" srcOrd="0" destOrd="0" presId="urn:microsoft.com/office/officeart/2005/8/layout/radial2"/>
    <dgm:cxn modelId="{98D4FC5D-09CA-42DC-A85D-05647FC15CDA}" srcId="{3392CA2D-9C23-4AA5-9BA6-EF7AE93CA977}" destId="{F87743AA-9B62-48AA-B624-A467F69AE744}" srcOrd="1" destOrd="0" parTransId="{84CCFB37-C8DB-4798-8CF9-2D5CC5844011}" sibTransId="{CB529411-5CC0-4B41-90E1-68139E60E840}"/>
    <dgm:cxn modelId="{FC0F70F4-69CB-4C63-99AD-686C4973C024}" srcId="{9E790344-7160-4148-9B58-F25DAD773F26}" destId="{B0155F90-CD19-41BF-85F7-A6C9A6D50952}" srcOrd="0" destOrd="0" parTransId="{3C5A656A-6831-462C-8CA2-DE6469096F5C}" sibTransId="{9DC7CE15-702F-402D-8F9E-B21F512484ED}"/>
    <dgm:cxn modelId="{667A6D0D-1803-4557-A665-6F2C473332F9}" type="presOf" srcId="{3392CA2D-9C23-4AA5-9BA6-EF7AE93CA977}" destId="{FACCEAD9-88FE-4F17-80DE-AD58AA13FB48}" srcOrd="0" destOrd="0" presId="urn:microsoft.com/office/officeart/2005/8/layout/radial2"/>
    <dgm:cxn modelId="{5CF49F65-094A-4E26-946A-28DDC6FE11DF}" srcId="{F87743AA-9B62-48AA-B624-A467F69AE744}" destId="{7E970C24-C094-4612-AA78-395DCF2648A0}" srcOrd="0" destOrd="0" parTransId="{2CB689AF-F89E-4476-9DA6-8FBB8515BC78}" sibTransId="{59A27C3C-1D6C-4274-8EE5-6B6919D98DCA}"/>
    <dgm:cxn modelId="{B4CA17C4-40C3-4574-859E-7363C78BAF91}" type="presOf" srcId="{E12DF050-1558-4DF7-BDC4-B6BCFFA52859}" destId="{165DC621-B2C0-4549-964A-6C5A16796B82}" srcOrd="0" destOrd="0" presId="urn:microsoft.com/office/officeart/2005/8/layout/radial2"/>
    <dgm:cxn modelId="{6337FF39-C9F7-49CC-B97D-48BE39F35E94}" type="presOf" srcId="{9BA54E2E-15D8-4590-9C54-19E46860BA2C}" destId="{9D3DC158-D5CF-44D3-AC74-FD003E28D70A}" srcOrd="0" destOrd="0" presId="urn:microsoft.com/office/officeart/2005/8/layout/radial2"/>
    <dgm:cxn modelId="{E73C0B5E-49E7-4315-BEA5-89CD6688C601}" srcId="{FF4013AE-9112-4428-B2FD-20A59D3F2FD5}" destId="{E12DF050-1558-4DF7-BDC4-B6BCFFA52859}" srcOrd="0" destOrd="0" parTransId="{DEE0BA15-E53F-4A79-8095-AA792CE02D86}" sibTransId="{C19F7EE8-0F8C-46F1-BD7E-0979F0185E94}"/>
    <dgm:cxn modelId="{32649AE1-A42E-4BC9-9E2C-9B2D0A07B790}" srcId="{3392CA2D-9C23-4AA5-9BA6-EF7AE93CA977}" destId="{FF4013AE-9112-4428-B2FD-20A59D3F2FD5}" srcOrd="0" destOrd="0" parTransId="{2B069C1C-91FC-4914-9701-0A783D6F8733}" sibTransId="{CEC47EE2-24B9-4A5D-B751-9D010E3F5F3C}"/>
    <dgm:cxn modelId="{2F4314A2-9F14-4A7C-9992-D70623F35514}" type="presOf" srcId="{8B3F1A49-A166-40BA-BA14-564157A177E1}" destId="{C302A07B-55BD-4964-87A5-153E84EB806C}" srcOrd="0" destOrd="1" presId="urn:microsoft.com/office/officeart/2005/8/layout/radial2"/>
    <dgm:cxn modelId="{64163D02-CBE8-41D2-BCAF-C63BD03B246B}" type="presOf" srcId="{84CCFB37-C8DB-4798-8CF9-2D5CC5844011}" destId="{63E94016-D3A5-4FCE-8301-70944FF87E8F}" srcOrd="0" destOrd="0" presId="urn:microsoft.com/office/officeart/2005/8/layout/radial2"/>
    <dgm:cxn modelId="{4E85F40B-4A4E-4D5F-B51C-6A6326319BDA}" srcId="{9E790344-7160-4148-9B58-F25DAD773F26}" destId="{C859028D-74D1-4A12-B8C5-336EEEC73DD3}" srcOrd="2" destOrd="0" parTransId="{BF9F27C7-D41E-49DD-BDAC-1EF18DD98B72}" sibTransId="{19C9EE95-77E0-4B8A-A4B2-748064B05D1F}"/>
    <dgm:cxn modelId="{77D9C2E6-73E2-498C-9606-CD4F944A5D32}" type="presOf" srcId="{9E790344-7160-4148-9B58-F25DAD773F26}" destId="{8176EEDF-F573-4220-AC4D-C8DBE2CCB231}" srcOrd="0" destOrd="0" presId="urn:microsoft.com/office/officeart/2005/8/layout/radial2"/>
    <dgm:cxn modelId="{A52D4C7B-E77D-45F0-A501-B18D03000269}" type="presOf" srcId="{B0155F90-CD19-41BF-85F7-A6C9A6D50952}" destId="{C302A07B-55BD-4964-87A5-153E84EB806C}" srcOrd="0" destOrd="0" presId="urn:microsoft.com/office/officeart/2005/8/layout/radial2"/>
    <dgm:cxn modelId="{D12F5E18-3DAA-4ACD-8E11-8238A9EB01FE}" type="presOf" srcId="{2E6DC6FE-85C3-41E3-B6DC-A091055EECDA}" destId="{C302A07B-55BD-4964-87A5-153E84EB806C}" srcOrd="0" destOrd="4" presId="urn:microsoft.com/office/officeart/2005/8/layout/radial2"/>
    <dgm:cxn modelId="{1481F25C-4757-44FB-BF71-7B809DD504B1}" type="presOf" srcId="{7E970C24-C094-4612-AA78-395DCF2648A0}" destId="{0BE2FF25-E3C6-4F63-A072-FBDC9C3F6BED}" srcOrd="0" destOrd="0" presId="urn:microsoft.com/office/officeart/2005/8/layout/radial2"/>
    <dgm:cxn modelId="{9052B539-CD9D-4566-BEF6-366866FE31CC}" srcId="{9E790344-7160-4148-9B58-F25DAD773F26}" destId="{0B0074E8-D999-4D39-BC3F-C225FDCACC48}" srcOrd="3" destOrd="0" parTransId="{A292990E-1C96-422A-814C-C5F1B8C9C3D0}" sibTransId="{97C0BB77-FF8B-4264-B627-8919F305E38B}"/>
    <dgm:cxn modelId="{BB6EFE40-8A8B-4BE8-A0F5-086B86CA27B3}" srcId="{9E790344-7160-4148-9B58-F25DAD773F26}" destId="{8B3F1A49-A166-40BA-BA14-564157A177E1}" srcOrd="1" destOrd="0" parTransId="{D496DDFE-AE12-4148-903C-FC086A86ECCC}" sibTransId="{E7FFB56E-B800-4691-B4C9-306C81D976EA}"/>
    <dgm:cxn modelId="{5F933C3F-7F75-4A6E-858E-2CF3B1F80F3D}" srcId="{9E790344-7160-4148-9B58-F25DAD773F26}" destId="{2E6DC6FE-85C3-41E3-B6DC-A091055EECDA}" srcOrd="4" destOrd="0" parTransId="{0A610A9A-1E9C-4448-87CE-12BAC2B2A086}" sibTransId="{654529FD-FA15-458A-B0A4-5184CB0099DD}"/>
    <dgm:cxn modelId="{61E13C6A-3E4B-4AB9-94AC-2E25E060598B}" type="presOf" srcId="{C859028D-74D1-4A12-B8C5-336EEEC73DD3}" destId="{C302A07B-55BD-4964-87A5-153E84EB806C}" srcOrd="0" destOrd="2" presId="urn:microsoft.com/office/officeart/2005/8/layout/radial2"/>
    <dgm:cxn modelId="{FBD8308B-3A70-4339-B428-B8FCCF845546}" type="presOf" srcId="{F87743AA-9B62-48AA-B624-A467F69AE744}" destId="{2351FE39-4179-4DB3-94A8-84EFD1524303}" srcOrd="0" destOrd="0" presId="urn:microsoft.com/office/officeart/2005/8/layout/radial2"/>
    <dgm:cxn modelId="{93038C58-A296-45BA-9FEB-8BAF214A5ABB}" type="presOf" srcId="{2B069C1C-91FC-4914-9701-0A783D6F8733}" destId="{22BCEA4B-0890-4220-9556-1CDDFB0A4512}" srcOrd="0" destOrd="0" presId="urn:microsoft.com/office/officeart/2005/8/layout/radial2"/>
    <dgm:cxn modelId="{5AA46AF4-6959-4882-9F3F-8C1310D9206A}" type="presParOf" srcId="{FACCEAD9-88FE-4F17-80DE-AD58AA13FB48}" destId="{E11BD101-E0B5-476C-A360-32AA4964D2BC}" srcOrd="0" destOrd="0" presId="urn:microsoft.com/office/officeart/2005/8/layout/radial2"/>
    <dgm:cxn modelId="{2F61131F-2F14-4FE6-9766-1081741BBD49}" type="presParOf" srcId="{E11BD101-E0B5-476C-A360-32AA4964D2BC}" destId="{2B1FA9FB-9D14-4E28-992F-96270AD0CB74}" srcOrd="0" destOrd="0" presId="urn:microsoft.com/office/officeart/2005/8/layout/radial2"/>
    <dgm:cxn modelId="{22659CB5-9312-436A-87F0-C9DDABBC3D48}" type="presParOf" srcId="{2B1FA9FB-9D14-4E28-992F-96270AD0CB74}" destId="{40644952-A28B-4746-A9A8-0D9E5C429189}" srcOrd="0" destOrd="0" presId="urn:microsoft.com/office/officeart/2005/8/layout/radial2"/>
    <dgm:cxn modelId="{3D6750CF-9DFD-4DAE-A2E2-EE34D3E9DA67}" type="presParOf" srcId="{2B1FA9FB-9D14-4E28-992F-96270AD0CB74}" destId="{51F4EAD3-1682-4678-A02B-7707F22B1C85}" srcOrd="1" destOrd="0" presId="urn:microsoft.com/office/officeart/2005/8/layout/radial2"/>
    <dgm:cxn modelId="{014E2150-C351-4ACE-B541-1AF63A0E7AD6}" type="presParOf" srcId="{E11BD101-E0B5-476C-A360-32AA4964D2BC}" destId="{22BCEA4B-0890-4220-9556-1CDDFB0A4512}" srcOrd="1" destOrd="0" presId="urn:microsoft.com/office/officeart/2005/8/layout/radial2"/>
    <dgm:cxn modelId="{859DBCC4-25FE-48F5-9144-E5B7B9F77D2C}" type="presParOf" srcId="{E11BD101-E0B5-476C-A360-32AA4964D2BC}" destId="{E9D8A64E-7677-4DC0-8658-47073AC3F3AF}" srcOrd="2" destOrd="0" presId="urn:microsoft.com/office/officeart/2005/8/layout/radial2"/>
    <dgm:cxn modelId="{01B48E47-8B6F-473D-B126-69F968DB76DB}" type="presParOf" srcId="{E9D8A64E-7677-4DC0-8658-47073AC3F3AF}" destId="{87BA93AC-D3AD-4B28-9115-39B8C4A3C7C0}" srcOrd="0" destOrd="0" presId="urn:microsoft.com/office/officeart/2005/8/layout/radial2"/>
    <dgm:cxn modelId="{FF826A6B-84DC-4DCE-8C5B-11D3F6DD578A}" type="presParOf" srcId="{E9D8A64E-7677-4DC0-8658-47073AC3F3AF}" destId="{165DC621-B2C0-4549-964A-6C5A16796B82}" srcOrd="1" destOrd="0" presId="urn:microsoft.com/office/officeart/2005/8/layout/radial2"/>
    <dgm:cxn modelId="{DC870888-092C-4951-BB0A-886536BA138C}" type="presParOf" srcId="{E11BD101-E0B5-476C-A360-32AA4964D2BC}" destId="{63E94016-D3A5-4FCE-8301-70944FF87E8F}" srcOrd="3" destOrd="0" presId="urn:microsoft.com/office/officeart/2005/8/layout/radial2"/>
    <dgm:cxn modelId="{CF6EE863-8AB0-4778-96F3-842DAEB1DB8A}" type="presParOf" srcId="{E11BD101-E0B5-476C-A360-32AA4964D2BC}" destId="{C8452CED-EBC5-4585-8101-7D13C68CE06D}" srcOrd="4" destOrd="0" presId="urn:microsoft.com/office/officeart/2005/8/layout/radial2"/>
    <dgm:cxn modelId="{33881FDA-5CD0-4B69-9FE2-94D0E647A26B}" type="presParOf" srcId="{C8452CED-EBC5-4585-8101-7D13C68CE06D}" destId="{2351FE39-4179-4DB3-94A8-84EFD1524303}" srcOrd="0" destOrd="0" presId="urn:microsoft.com/office/officeart/2005/8/layout/radial2"/>
    <dgm:cxn modelId="{447FEBC2-96B8-4368-B0AC-2D172A99719D}" type="presParOf" srcId="{C8452CED-EBC5-4585-8101-7D13C68CE06D}" destId="{0BE2FF25-E3C6-4F63-A072-FBDC9C3F6BED}" srcOrd="1" destOrd="0" presId="urn:microsoft.com/office/officeart/2005/8/layout/radial2"/>
    <dgm:cxn modelId="{78AE33B5-ADC2-435A-8C86-AFECD1A6640B}" type="presParOf" srcId="{E11BD101-E0B5-476C-A360-32AA4964D2BC}" destId="{9D3DC158-D5CF-44D3-AC74-FD003E28D70A}" srcOrd="5" destOrd="0" presId="urn:microsoft.com/office/officeart/2005/8/layout/radial2"/>
    <dgm:cxn modelId="{E6B3380F-5D45-439F-A98E-99F149D9F82F}" type="presParOf" srcId="{E11BD101-E0B5-476C-A360-32AA4964D2BC}" destId="{6194B5B1-7CCE-4DCF-AE16-59A56DECF32E}" srcOrd="6" destOrd="0" presId="urn:microsoft.com/office/officeart/2005/8/layout/radial2"/>
    <dgm:cxn modelId="{20E3A25A-FFD1-4872-9A5A-9BBDC546F58A}" type="presParOf" srcId="{6194B5B1-7CCE-4DCF-AE16-59A56DECF32E}" destId="{8176EEDF-F573-4220-AC4D-C8DBE2CCB231}" srcOrd="0" destOrd="0" presId="urn:microsoft.com/office/officeart/2005/8/layout/radial2"/>
    <dgm:cxn modelId="{2169F17A-1886-47DD-AA22-46F7F5D7C6CB}" type="presParOf" srcId="{6194B5B1-7CCE-4DCF-AE16-59A56DECF32E}" destId="{C302A07B-55BD-4964-87A5-153E84EB806C}"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0D64BD-6D7B-4E09-8443-719A99590DD2}" type="doc">
      <dgm:prSet loTypeId="urn:microsoft.com/office/officeart/2005/8/layout/vList4" loCatId="list" qsTypeId="urn:microsoft.com/office/officeart/2005/8/quickstyle/simple4" qsCatId="simple" csTypeId="urn:microsoft.com/office/officeart/2005/8/colors/colorful3" csCatId="colorful" phldr="1"/>
      <dgm:spPr/>
      <dgm:t>
        <a:bodyPr/>
        <a:lstStyle/>
        <a:p>
          <a:endParaRPr lang="en-US"/>
        </a:p>
      </dgm:t>
    </dgm:pt>
    <dgm:pt modelId="{2F6F3653-7823-4886-8FE8-5BA461EA5072}">
      <dgm:prSet phldrT="[Text]" custT="1"/>
      <dgm:spPr/>
      <dgm:t>
        <a:bodyPr lIns="274320"/>
        <a:lstStyle/>
        <a:p>
          <a:r>
            <a:rPr lang="en-US" sz="3000" dirty="0" err="1" smtClean="0">
              <a:latin typeface="Tw Cen MT" pitchFamily="34" charset="0"/>
            </a:rPr>
            <a:t>Impacto</a:t>
          </a:r>
          <a:r>
            <a:rPr lang="en-US" sz="3000" dirty="0" smtClean="0">
              <a:latin typeface="Tw Cen MT" pitchFamily="34" charset="0"/>
            </a:rPr>
            <a:t> Socio-Cultural y Visual</a:t>
          </a:r>
          <a:endParaRPr lang="en-US" sz="3000" dirty="0">
            <a:latin typeface="Tw Cen MT" pitchFamily="34" charset="0"/>
          </a:endParaRPr>
        </a:p>
      </dgm:t>
    </dgm:pt>
    <dgm:pt modelId="{F25EA6DB-85F7-4780-AF22-8EF20F6D1E08}" type="parTrans" cxnId="{B517C609-C33B-474B-BBC9-E5ED8258FB2B}">
      <dgm:prSet/>
      <dgm:spPr/>
      <dgm:t>
        <a:bodyPr/>
        <a:lstStyle/>
        <a:p>
          <a:endParaRPr lang="en-US" sz="2800">
            <a:latin typeface="Tw Cen MT" pitchFamily="34" charset="0"/>
          </a:endParaRPr>
        </a:p>
      </dgm:t>
    </dgm:pt>
    <dgm:pt modelId="{49022019-C445-4A7F-BEEF-29DAB25FFA8E}" type="sibTrans" cxnId="{B517C609-C33B-474B-BBC9-E5ED8258FB2B}">
      <dgm:prSet/>
      <dgm:spPr/>
      <dgm:t>
        <a:bodyPr/>
        <a:lstStyle/>
        <a:p>
          <a:endParaRPr lang="en-US" sz="2800">
            <a:latin typeface="Tw Cen MT" pitchFamily="34" charset="0"/>
          </a:endParaRPr>
        </a:p>
      </dgm:t>
    </dgm:pt>
    <dgm:pt modelId="{DE3D2741-EF75-40BE-A2AA-C4466FBCF7D9}">
      <dgm:prSet phldrT="[Text]" custT="1"/>
      <dgm:spPr/>
      <dgm:t>
        <a:bodyPr lIns="274320"/>
        <a:lstStyle/>
        <a:p>
          <a:r>
            <a:rPr lang="en-US" sz="3000" dirty="0" err="1" smtClean="0">
              <a:latin typeface="Tw Cen MT" pitchFamily="34" charset="0"/>
            </a:rPr>
            <a:t>Impacto</a:t>
          </a:r>
          <a:r>
            <a:rPr lang="en-US" sz="3000" dirty="0" smtClean="0">
              <a:latin typeface="Tw Cen MT" pitchFamily="34" charset="0"/>
            </a:rPr>
            <a:t> en la </a:t>
          </a:r>
          <a:r>
            <a:rPr lang="en-US" sz="3000" dirty="0" err="1" smtClean="0">
              <a:latin typeface="Tw Cen MT" pitchFamily="34" charset="0"/>
            </a:rPr>
            <a:t>salud</a:t>
          </a:r>
          <a:endParaRPr lang="en-US" sz="3000" dirty="0">
            <a:latin typeface="Tw Cen MT" pitchFamily="34" charset="0"/>
          </a:endParaRPr>
        </a:p>
      </dgm:t>
    </dgm:pt>
    <dgm:pt modelId="{2A557D5A-41E3-4078-A4D9-605945365763}" type="parTrans" cxnId="{506D686F-7DAD-4CA6-B31F-27D8CDFBC900}">
      <dgm:prSet/>
      <dgm:spPr/>
      <dgm:t>
        <a:bodyPr/>
        <a:lstStyle/>
        <a:p>
          <a:endParaRPr lang="en-US" sz="2800">
            <a:latin typeface="Tw Cen MT" pitchFamily="34" charset="0"/>
          </a:endParaRPr>
        </a:p>
      </dgm:t>
    </dgm:pt>
    <dgm:pt modelId="{FE608C8F-A1A4-4283-B2F6-BF0A8C5A1DBE}" type="sibTrans" cxnId="{506D686F-7DAD-4CA6-B31F-27D8CDFBC900}">
      <dgm:prSet/>
      <dgm:spPr/>
      <dgm:t>
        <a:bodyPr/>
        <a:lstStyle/>
        <a:p>
          <a:endParaRPr lang="en-US" sz="2800">
            <a:latin typeface="Tw Cen MT" pitchFamily="34" charset="0"/>
          </a:endParaRPr>
        </a:p>
      </dgm:t>
    </dgm:pt>
    <dgm:pt modelId="{C61D8196-80BB-4D35-BD13-D0C1DA8131BC}">
      <dgm:prSet phldrT="[Text]" custT="1"/>
      <dgm:spPr/>
      <dgm:t>
        <a:bodyPr lIns="274320"/>
        <a:lstStyle/>
        <a:p>
          <a:r>
            <a:rPr lang="en-US" sz="3000" dirty="0" err="1" smtClean="0">
              <a:latin typeface="Tw Cen MT" pitchFamily="34" charset="0"/>
            </a:rPr>
            <a:t>Impacto</a:t>
          </a:r>
          <a:r>
            <a:rPr lang="en-US" sz="3000" dirty="0" smtClean="0">
              <a:latin typeface="Tw Cen MT" pitchFamily="34" charset="0"/>
            </a:rPr>
            <a:t> de los </a:t>
          </a:r>
          <a:r>
            <a:rPr lang="en-US" sz="3000" dirty="0" err="1" smtClean="0">
              <a:latin typeface="Tw Cen MT" pitchFamily="34" charset="0"/>
            </a:rPr>
            <a:t>desechos</a:t>
          </a:r>
          <a:r>
            <a:rPr lang="en-US" sz="3000" dirty="0" smtClean="0">
              <a:latin typeface="Tw Cen MT" pitchFamily="34" charset="0"/>
            </a:rPr>
            <a:t> </a:t>
          </a:r>
          <a:r>
            <a:rPr lang="en-US" sz="3000" dirty="0" err="1" smtClean="0">
              <a:latin typeface="Tw Cen MT" pitchFamily="34" charset="0"/>
            </a:rPr>
            <a:t>electrónicos</a:t>
          </a:r>
          <a:endParaRPr lang="en-US" sz="3000" dirty="0">
            <a:latin typeface="Tw Cen MT" pitchFamily="34" charset="0"/>
          </a:endParaRPr>
        </a:p>
      </dgm:t>
    </dgm:pt>
    <dgm:pt modelId="{8B1A8533-F804-40D6-901B-49FBFBBC55B6}" type="parTrans" cxnId="{26547851-0577-4C58-8D3E-769D6B641769}">
      <dgm:prSet/>
      <dgm:spPr/>
      <dgm:t>
        <a:bodyPr/>
        <a:lstStyle/>
        <a:p>
          <a:endParaRPr lang="en-US" sz="2800">
            <a:latin typeface="Tw Cen MT" pitchFamily="34" charset="0"/>
          </a:endParaRPr>
        </a:p>
      </dgm:t>
    </dgm:pt>
    <dgm:pt modelId="{C8389595-9C13-4147-A60B-38B9033885D1}" type="sibTrans" cxnId="{26547851-0577-4C58-8D3E-769D6B641769}">
      <dgm:prSet/>
      <dgm:spPr/>
      <dgm:t>
        <a:bodyPr/>
        <a:lstStyle/>
        <a:p>
          <a:endParaRPr lang="en-US" sz="2800">
            <a:latin typeface="Tw Cen MT" pitchFamily="34" charset="0"/>
          </a:endParaRPr>
        </a:p>
      </dgm:t>
    </dgm:pt>
    <dgm:pt modelId="{3D04899B-D862-420D-8F49-1893A76AF67C}" type="pres">
      <dgm:prSet presAssocID="{D50D64BD-6D7B-4E09-8443-719A99590DD2}" presName="linear" presStyleCnt="0">
        <dgm:presLayoutVars>
          <dgm:dir/>
          <dgm:resizeHandles val="exact"/>
        </dgm:presLayoutVars>
      </dgm:prSet>
      <dgm:spPr/>
      <dgm:t>
        <a:bodyPr/>
        <a:lstStyle/>
        <a:p>
          <a:endParaRPr lang="en-US"/>
        </a:p>
      </dgm:t>
    </dgm:pt>
    <dgm:pt modelId="{B89EC810-71D2-405B-AE08-B442CC946E02}" type="pres">
      <dgm:prSet presAssocID="{2F6F3653-7823-4886-8FE8-5BA461EA5072}" presName="comp" presStyleCnt="0"/>
      <dgm:spPr/>
    </dgm:pt>
    <dgm:pt modelId="{5EEAA564-2D02-4C79-A0CD-EC5644FDC4FA}" type="pres">
      <dgm:prSet presAssocID="{2F6F3653-7823-4886-8FE8-5BA461EA5072}" presName="box" presStyleLbl="node1" presStyleIdx="0" presStyleCnt="3"/>
      <dgm:spPr>
        <a:prstGeom prst="round2DiagRect">
          <a:avLst/>
        </a:prstGeom>
      </dgm:spPr>
      <dgm:t>
        <a:bodyPr/>
        <a:lstStyle/>
        <a:p>
          <a:endParaRPr lang="en-US"/>
        </a:p>
      </dgm:t>
    </dgm:pt>
    <dgm:pt modelId="{36133411-8FE4-4491-BA08-56144C63CB99}" type="pres">
      <dgm:prSet presAssocID="{2F6F3653-7823-4886-8FE8-5BA461EA5072}" presName="img" presStyleLbl="fgImgPlace1" presStyleIdx="0" presStyleCnt="3" custFlipVert="0"/>
      <dgm:spPr>
        <a:prstGeom prst="round2DiagRect">
          <a:avLst/>
        </a:prstGeom>
        <a:blipFill rotWithShape="0">
          <a:blip xmlns:r="http://schemas.openxmlformats.org/officeDocument/2006/relationships" r:embed="rId1"/>
          <a:stretch>
            <a:fillRect/>
          </a:stretch>
        </a:blipFill>
        <a:effectLst>
          <a:glow rad="101600">
            <a:schemeClr val="bg1">
              <a:alpha val="40000"/>
            </a:schemeClr>
          </a:glow>
        </a:effectLst>
      </dgm:spPr>
      <dgm:t>
        <a:bodyPr/>
        <a:lstStyle/>
        <a:p>
          <a:endParaRPr lang="en-US"/>
        </a:p>
      </dgm:t>
    </dgm:pt>
    <dgm:pt modelId="{2A8EB2AC-5AC5-4E22-91AE-50C3F39A45EA}" type="pres">
      <dgm:prSet presAssocID="{2F6F3653-7823-4886-8FE8-5BA461EA5072}" presName="text" presStyleLbl="node1" presStyleIdx="0" presStyleCnt="3">
        <dgm:presLayoutVars>
          <dgm:bulletEnabled val="1"/>
        </dgm:presLayoutVars>
      </dgm:prSet>
      <dgm:spPr/>
      <dgm:t>
        <a:bodyPr/>
        <a:lstStyle/>
        <a:p>
          <a:endParaRPr lang="en-US"/>
        </a:p>
      </dgm:t>
    </dgm:pt>
    <dgm:pt modelId="{F869A8CC-EF8C-4CFA-9835-B9925813F9A0}" type="pres">
      <dgm:prSet presAssocID="{49022019-C445-4A7F-BEEF-29DAB25FFA8E}" presName="spacer" presStyleCnt="0"/>
      <dgm:spPr/>
    </dgm:pt>
    <dgm:pt modelId="{454B0ABE-DF6A-4B8F-B0CD-89A7FE9A38EA}" type="pres">
      <dgm:prSet presAssocID="{DE3D2741-EF75-40BE-A2AA-C4466FBCF7D9}" presName="comp" presStyleCnt="0"/>
      <dgm:spPr/>
    </dgm:pt>
    <dgm:pt modelId="{2F55DC1D-2488-4424-936F-00C76D4A824B}" type="pres">
      <dgm:prSet presAssocID="{DE3D2741-EF75-40BE-A2AA-C4466FBCF7D9}" presName="box" presStyleLbl="node1" presStyleIdx="1" presStyleCnt="3"/>
      <dgm:spPr>
        <a:prstGeom prst="round2DiagRect">
          <a:avLst/>
        </a:prstGeom>
      </dgm:spPr>
      <dgm:t>
        <a:bodyPr/>
        <a:lstStyle/>
        <a:p>
          <a:endParaRPr lang="en-US"/>
        </a:p>
      </dgm:t>
    </dgm:pt>
    <dgm:pt modelId="{8B82C056-6D44-4EC6-B428-208028A042F5}" type="pres">
      <dgm:prSet presAssocID="{DE3D2741-EF75-40BE-A2AA-C4466FBCF7D9}" presName="img" presStyleLbl="fgImgPlace1" presStyleIdx="1" presStyleCnt="3" custFlipVert="0"/>
      <dgm:spPr>
        <a:prstGeom prst="round2DiagRect">
          <a:avLst/>
        </a:prstGeom>
        <a:blipFill rotWithShape="0">
          <a:blip xmlns:r="http://schemas.openxmlformats.org/officeDocument/2006/relationships" r:embed="rId2"/>
          <a:stretch>
            <a:fillRect/>
          </a:stretch>
        </a:blipFill>
        <a:effectLst>
          <a:glow rad="101600">
            <a:schemeClr val="bg1">
              <a:alpha val="40000"/>
            </a:schemeClr>
          </a:glow>
        </a:effectLst>
      </dgm:spPr>
      <dgm:t>
        <a:bodyPr/>
        <a:lstStyle/>
        <a:p>
          <a:endParaRPr lang="en-US"/>
        </a:p>
      </dgm:t>
    </dgm:pt>
    <dgm:pt modelId="{F85EA075-D51B-464B-BA17-0A4CB92974CA}" type="pres">
      <dgm:prSet presAssocID="{DE3D2741-EF75-40BE-A2AA-C4466FBCF7D9}" presName="text" presStyleLbl="node1" presStyleIdx="1" presStyleCnt="3">
        <dgm:presLayoutVars>
          <dgm:bulletEnabled val="1"/>
        </dgm:presLayoutVars>
      </dgm:prSet>
      <dgm:spPr/>
      <dgm:t>
        <a:bodyPr/>
        <a:lstStyle/>
        <a:p>
          <a:endParaRPr lang="en-US"/>
        </a:p>
      </dgm:t>
    </dgm:pt>
    <dgm:pt modelId="{1CCAF248-8652-44C1-84F3-06AC0EFFF8A4}" type="pres">
      <dgm:prSet presAssocID="{FE608C8F-A1A4-4283-B2F6-BF0A8C5A1DBE}" presName="spacer" presStyleCnt="0"/>
      <dgm:spPr/>
    </dgm:pt>
    <dgm:pt modelId="{32A2C8C6-8799-47FD-8C0D-3265B640B303}" type="pres">
      <dgm:prSet presAssocID="{C61D8196-80BB-4D35-BD13-D0C1DA8131BC}" presName="comp" presStyleCnt="0"/>
      <dgm:spPr/>
    </dgm:pt>
    <dgm:pt modelId="{CAEE08B3-1990-4730-B352-C1BE95C73039}" type="pres">
      <dgm:prSet presAssocID="{C61D8196-80BB-4D35-BD13-D0C1DA8131BC}" presName="box" presStyleLbl="node1" presStyleIdx="2" presStyleCnt="3"/>
      <dgm:spPr>
        <a:prstGeom prst="round2DiagRect">
          <a:avLst/>
        </a:prstGeom>
      </dgm:spPr>
      <dgm:t>
        <a:bodyPr/>
        <a:lstStyle/>
        <a:p>
          <a:endParaRPr lang="en-US"/>
        </a:p>
      </dgm:t>
    </dgm:pt>
    <dgm:pt modelId="{0B2BB8AA-4092-4C07-BA8C-D47A4D6D5285}" type="pres">
      <dgm:prSet presAssocID="{C61D8196-80BB-4D35-BD13-D0C1DA8131BC}" presName="img" presStyleLbl="fgImgPlace1" presStyleIdx="2" presStyleCnt="3" custFlipVert="0"/>
      <dgm:spPr>
        <a:prstGeom prst="round2DiagRect">
          <a:avLst/>
        </a:prstGeom>
        <a:blipFill rotWithShape="0">
          <a:blip xmlns:r="http://schemas.openxmlformats.org/officeDocument/2006/relationships" r:embed="rId3"/>
          <a:stretch>
            <a:fillRect/>
          </a:stretch>
        </a:blipFill>
        <a:effectLst>
          <a:glow rad="101600">
            <a:schemeClr val="bg1">
              <a:alpha val="40000"/>
            </a:schemeClr>
          </a:glow>
        </a:effectLst>
      </dgm:spPr>
      <dgm:t>
        <a:bodyPr/>
        <a:lstStyle/>
        <a:p>
          <a:endParaRPr lang="en-US"/>
        </a:p>
      </dgm:t>
    </dgm:pt>
    <dgm:pt modelId="{A4E1CAE1-4D24-4D7F-A35F-F32935000A10}" type="pres">
      <dgm:prSet presAssocID="{C61D8196-80BB-4D35-BD13-D0C1DA8131BC}" presName="text" presStyleLbl="node1" presStyleIdx="2" presStyleCnt="3">
        <dgm:presLayoutVars>
          <dgm:bulletEnabled val="1"/>
        </dgm:presLayoutVars>
      </dgm:prSet>
      <dgm:spPr/>
      <dgm:t>
        <a:bodyPr/>
        <a:lstStyle/>
        <a:p>
          <a:endParaRPr lang="en-US"/>
        </a:p>
      </dgm:t>
    </dgm:pt>
  </dgm:ptLst>
  <dgm:cxnLst>
    <dgm:cxn modelId="{2A5593E4-BB02-44C6-B570-3C74AF248595}" type="presOf" srcId="{C61D8196-80BB-4D35-BD13-D0C1DA8131BC}" destId="{CAEE08B3-1990-4730-B352-C1BE95C73039}" srcOrd="0" destOrd="0" presId="urn:microsoft.com/office/officeart/2005/8/layout/vList4"/>
    <dgm:cxn modelId="{506D686F-7DAD-4CA6-B31F-27D8CDFBC900}" srcId="{D50D64BD-6D7B-4E09-8443-719A99590DD2}" destId="{DE3D2741-EF75-40BE-A2AA-C4466FBCF7D9}" srcOrd="1" destOrd="0" parTransId="{2A557D5A-41E3-4078-A4D9-605945365763}" sibTransId="{FE608C8F-A1A4-4283-B2F6-BF0A8C5A1DBE}"/>
    <dgm:cxn modelId="{93AAD465-1B3C-4E18-955B-22F5D4AED7D5}" type="presOf" srcId="{C61D8196-80BB-4D35-BD13-D0C1DA8131BC}" destId="{A4E1CAE1-4D24-4D7F-A35F-F32935000A10}" srcOrd="1" destOrd="0" presId="urn:microsoft.com/office/officeart/2005/8/layout/vList4"/>
    <dgm:cxn modelId="{1A4BF257-9F3A-4D57-97B5-5AEB947B8CBE}" type="presOf" srcId="{2F6F3653-7823-4886-8FE8-5BA461EA5072}" destId="{2A8EB2AC-5AC5-4E22-91AE-50C3F39A45EA}" srcOrd="1" destOrd="0" presId="urn:microsoft.com/office/officeart/2005/8/layout/vList4"/>
    <dgm:cxn modelId="{B517C609-C33B-474B-BBC9-E5ED8258FB2B}" srcId="{D50D64BD-6D7B-4E09-8443-719A99590DD2}" destId="{2F6F3653-7823-4886-8FE8-5BA461EA5072}" srcOrd="0" destOrd="0" parTransId="{F25EA6DB-85F7-4780-AF22-8EF20F6D1E08}" sibTransId="{49022019-C445-4A7F-BEEF-29DAB25FFA8E}"/>
    <dgm:cxn modelId="{EE560429-49EB-447B-8AD5-A83E3B406C88}" type="presOf" srcId="{DE3D2741-EF75-40BE-A2AA-C4466FBCF7D9}" destId="{F85EA075-D51B-464B-BA17-0A4CB92974CA}" srcOrd="1" destOrd="0" presId="urn:microsoft.com/office/officeart/2005/8/layout/vList4"/>
    <dgm:cxn modelId="{8D29C6D9-4739-4F97-96F3-B12E0BCFA06B}" type="presOf" srcId="{DE3D2741-EF75-40BE-A2AA-C4466FBCF7D9}" destId="{2F55DC1D-2488-4424-936F-00C76D4A824B}" srcOrd="0" destOrd="0" presId="urn:microsoft.com/office/officeart/2005/8/layout/vList4"/>
    <dgm:cxn modelId="{8BF0CAA0-4E77-4DE4-97A6-0FBAFBA2F772}" type="presOf" srcId="{D50D64BD-6D7B-4E09-8443-719A99590DD2}" destId="{3D04899B-D862-420D-8F49-1893A76AF67C}" srcOrd="0" destOrd="0" presId="urn:microsoft.com/office/officeart/2005/8/layout/vList4"/>
    <dgm:cxn modelId="{C59B403A-7CC4-46A9-9CCC-122EAE826B3F}" type="presOf" srcId="{2F6F3653-7823-4886-8FE8-5BA461EA5072}" destId="{5EEAA564-2D02-4C79-A0CD-EC5644FDC4FA}" srcOrd="0" destOrd="0" presId="urn:microsoft.com/office/officeart/2005/8/layout/vList4"/>
    <dgm:cxn modelId="{26547851-0577-4C58-8D3E-769D6B641769}" srcId="{D50D64BD-6D7B-4E09-8443-719A99590DD2}" destId="{C61D8196-80BB-4D35-BD13-D0C1DA8131BC}" srcOrd="2" destOrd="0" parTransId="{8B1A8533-F804-40D6-901B-49FBFBBC55B6}" sibTransId="{C8389595-9C13-4147-A60B-38B9033885D1}"/>
    <dgm:cxn modelId="{2BB065B2-1916-4AEB-AB9D-D9C57DC75090}" type="presParOf" srcId="{3D04899B-D862-420D-8F49-1893A76AF67C}" destId="{B89EC810-71D2-405B-AE08-B442CC946E02}" srcOrd="0" destOrd="0" presId="urn:microsoft.com/office/officeart/2005/8/layout/vList4"/>
    <dgm:cxn modelId="{46AAF088-00E3-478C-A604-85C600F855F9}" type="presParOf" srcId="{B89EC810-71D2-405B-AE08-B442CC946E02}" destId="{5EEAA564-2D02-4C79-A0CD-EC5644FDC4FA}" srcOrd="0" destOrd="0" presId="urn:microsoft.com/office/officeart/2005/8/layout/vList4"/>
    <dgm:cxn modelId="{BE102622-4DD4-41E8-971C-36154D5B2CEC}" type="presParOf" srcId="{B89EC810-71D2-405B-AE08-B442CC946E02}" destId="{36133411-8FE4-4491-BA08-56144C63CB99}" srcOrd="1" destOrd="0" presId="urn:microsoft.com/office/officeart/2005/8/layout/vList4"/>
    <dgm:cxn modelId="{D9D3D07B-13CF-4049-8C9C-D78FE5E02E14}" type="presParOf" srcId="{B89EC810-71D2-405B-AE08-B442CC946E02}" destId="{2A8EB2AC-5AC5-4E22-91AE-50C3F39A45EA}" srcOrd="2" destOrd="0" presId="urn:microsoft.com/office/officeart/2005/8/layout/vList4"/>
    <dgm:cxn modelId="{5D73F5B1-D08B-4CD2-A125-DFDF1748763C}" type="presParOf" srcId="{3D04899B-D862-420D-8F49-1893A76AF67C}" destId="{F869A8CC-EF8C-4CFA-9835-B9925813F9A0}" srcOrd="1" destOrd="0" presId="urn:microsoft.com/office/officeart/2005/8/layout/vList4"/>
    <dgm:cxn modelId="{1BB1E42D-BE16-45B9-8D29-A8F30821B9E4}" type="presParOf" srcId="{3D04899B-D862-420D-8F49-1893A76AF67C}" destId="{454B0ABE-DF6A-4B8F-B0CD-89A7FE9A38EA}" srcOrd="2" destOrd="0" presId="urn:microsoft.com/office/officeart/2005/8/layout/vList4"/>
    <dgm:cxn modelId="{235DF49F-13AF-4356-AF28-96064A6B202A}" type="presParOf" srcId="{454B0ABE-DF6A-4B8F-B0CD-89A7FE9A38EA}" destId="{2F55DC1D-2488-4424-936F-00C76D4A824B}" srcOrd="0" destOrd="0" presId="urn:microsoft.com/office/officeart/2005/8/layout/vList4"/>
    <dgm:cxn modelId="{48858A30-568A-40D2-AC26-4601E66253E1}" type="presParOf" srcId="{454B0ABE-DF6A-4B8F-B0CD-89A7FE9A38EA}" destId="{8B82C056-6D44-4EC6-B428-208028A042F5}" srcOrd="1" destOrd="0" presId="urn:microsoft.com/office/officeart/2005/8/layout/vList4"/>
    <dgm:cxn modelId="{DA1E1DC3-3B91-42B7-AAFF-9C3F5D9C4801}" type="presParOf" srcId="{454B0ABE-DF6A-4B8F-B0CD-89A7FE9A38EA}" destId="{F85EA075-D51B-464B-BA17-0A4CB92974CA}" srcOrd="2" destOrd="0" presId="urn:microsoft.com/office/officeart/2005/8/layout/vList4"/>
    <dgm:cxn modelId="{0146DE96-65C0-406D-834B-550582ADD6FC}" type="presParOf" srcId="{3D04899B-D862-420D-8F49-1893A76AF67C}" destId="{1CCAF248-8652-44C1-84F3-06AC0EFFF8A4}" srcOrd="3" destOrd="0" presId="urn:microsoft.com/office/officeart/2005/8/layout/vList4"/>
    <dgm:cxn modelId="{83B02B54-336B-4D9E-BD90-172512486735}" type="presParOf" srcId="{3D04899B-D862-420D-8F49-1893A76AF67C}" destId="{32A2C8C6-8799-47FD-8C0D-3265B640B303}" srcOrd="4" destOrd="0" presId="urn:microsoft.com/office/officeart/2005/8/layout/vList4"/>
    <dgm:cxn modelId="{895E5147-1FF3-46DD-9D6B-C8F4B22EAC94}" type="presParOf" srcId="{32A2C8C6-8799-47FD-8C0D-3265B640B303}" destId="{CAEE08B3-1990-4730-B352-C1BE95C73039}" srcOrd="0" destOrd="0" presId="urn:microsoft.com/office/officeart/2005/8/layout/vList4"/>
    <dgm:cxn modelId="{E124A924-5E96-426C-BF3A-BDC761E3B19C}" type="presParOf" srcId="{32A2C8C6-8799-47FD-8C0D-3265B640B303}" destId="{0B2BB8AA-4092-4C07-BA8C-D47A4D6D5285}" srcOrd="1" destOrd="0" presId="urn:microsoft.com/office/officeart/2005/8/layout/vList4"/>
    <dgm:cxn modelId="{2F591D28-FBE0-4023-BB92-7D5B37FE0F94}" type="presParOf" srcId="{32A2C8C6-8799-47FD-8C0D-3265B640B303}" destId="{A4E1CAE1-4D24-4D7F-A35F-F32935000A10}"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3D702B-F7C7-4C9A-84C4-FA02C2CC7DCA}" type="doc">
      <dgm:prSet loTypeId="urn:microsoft.com/office/officeart/2005/8/layout/radial6" loCatId="cycle" qsTypeId="urn:microsoft.com/office/officeart/2005/8/quickstyle/3d1" qsCatId="3D" csTypeId="urn:microsoft.com/office/officeart/2005/8/colors/colorful5" csCatId="colorful" phldr="1"/>
      <dgm:spPr/>
      <dgm:t>
        <a:bodyPr/>
        <a:lstStyle/>
        <a:p>
          <a:endParaRPr lang="en-US"/>
        </a:p>
      </dgm:t>
    </dgm:pt>
    <dgm:pt modelId="{0DAFD599-CFDC-4CB9-BB14-23138F35C917}">
      <dgm:prSet phldrT="[Text]" custT="1"/>
      <dgm:spPr/>
      <dgm:t>
        <a:bodyPr/>
        <a:lstStyle/>
        <a:p>
          <a:r>
            <a:rPr lang="en-US" sz="1400" dirty="0" smtClean="0"/>
            <a:t>POSIBLES SOLUCIONES</a:t>
          </a:r>
          <a:endParaRPr lang="en-US" sz="1400" dirty="0"/>
        </a:p>
      </dgm:t>
    </dgm:pt>
    <dgm:pt modelId="{5A4F46AA-E4C1-445D-9624-DD65ED159DF6}" type="parTrans" cxnId="{D7B4A36F-D968-436A-B72B-7BF8CB58E993}">
      <dgm:prSet/>
      <dgm:spPr/>
      <dgm:t>
        <a:bodyPr/>
        <a:lstStyle/>
        <a:p>
          <a:endParaRPr lang="en-US"/>
        </a:p>
      </dgm:t>
    </dgm:pt>
    <dgm:pt modelId="{3C1CB08C-C136-4ACA-86DE-2C0FA04B79F1}" type="sibTrans" cxnId="{D7B4A36F-D968-436A-B72B-7BF8CB58E993}">
      <dgm:prSet/>
      <dgm:spPr/>
      <dgm:t>
        <a:bodyPr/>
        <a:lstStyle/>
        <a:p>
          <a:endParaRPr lang="en-US"/>
        </a:p>
      </dgm:t>
    </dgm:pt>
    <dgm:pt modelId="{7348FF48-6573-4347-B135-D8B86211BBA5}">
      <dgm:prSet phldrT="[Text]"/>
      <dgm:spPr/>
      <dgm:t>
        <a:bodyPr/>
        <a:lstStyle/>
        <a:p>
          <a:r>
            <a:rPr lang="en-US" dirty="0" err="1" smtClean="0"/>
            <a:t>Reciclado</a:t>
          </a:r>
          <a:r>
            <a:rPr lang="en-US" dirty="0" smtClean="0"/>
            <a:t> de </a:t>
          </a:r>
          <a:r>
            <a:rPr lang="en-US" dirty="0" err="1" smtClean="0"/>
            <a:t>Equipos</a:t>
          </a:r>
          <a:endParaRPr lang="en-US" dirty="0"/>
        </a:p>
      </dgm:t>
    </dgm:pt>
    <dgm:pt modelId="{376B1D05-569D-493A-AB3E-4890D54B522F}" type="parTrans" cxnId="{8422202C-E9DB-4C7C-93DB-26096FCFE0EF}">
      <dgm:prSet/>
      <dgm:spPr/>
      <dgm:t>
        <a:bodyPr/>
        <a:lstStyle/>
        <a:p>
          <a:endParaRPr lang="en-US"/>
        </a:p>
      </dgm:t>
    </dgm:pt>
    <dgm:pt modelId="{7509A90B-9C0C-46C2-89C2-BC49D304A4D7}" type="sibTrans" cxnId="{8422202C-E9DB-4C7C-93DB-26096FCFE0EF}">
      <dgm:prSet/>
      <dgm:spPr/>
      <dgm:t>
        <a:bodyPr/>
        <a:lstStyle/>
        <a:p>
          <a:endParaRPr lang="en-US"/>
        </a:p>
      </dgm:t>
    </dgm:pt>
    <dgm:pt modelId="{309EC081-C14F-4365-AB5E-77C8177ED14E}">
      <dgm:prSet phldrT="[Text]"/>
      <dgm:spPr/>
      <dgm:t>
        <a:bodyPr/>
        <a:lstStyle/>
        <a:p>
          <a:r>
            <a:rPr lang="en-US" dirty="0" err="1" smtClean="0"/>
            <a:t>Mantenimiento</a:t>
          </a:r>
          <a:endParaRPr lang="en-US" dirty="0"/>
        </a:p>
      </dgm:t>
    </dgm:pt>
    <dgm:pt modelId="{DFFC468D-66D5-4E43-90B9-00B9C5E877F8}" type="parTrans" cxnId="{DCC83300-AAEF-4717-882A-4DE3459B07BB}">
      <dgm:prSet/>
      <dgm:spPr/>
      <dgm:t>
        <a:bodyPr/>
        <a:lstStyle/>
        <a:p>
          <a:endParaRPr lang="en-US"/>
        </a:p>
      </dgm:t>
    </dgm:pt>
    <dgm:pt modelId="{068F367B-FE5B-4CF0-AB68-9BB59907461F}" type="sibTrans" cxnId="{DCC83300-AAEF-4717-882A-4DE3459B07BB}">
      <dgm:prSet/>
      <dgm:spPr/>
      <dgm:t>
        <a:bodyPr/>
        <a:lstStyle/>
        <a:p>
          <a:endParaRPr lang="en-US"/>
        </a:p>
      </dgm:t>
    </dgm:pt>
    <dgm:pt modelId="{E5F65EE9-4861-48C0-B22F-FF8A3CAD33D7}">
      <dgm:prSet phldrT="[Text]"/>
      <dgm:spPr/>
      <dgm:t>
        <a:bodyPr/>
        <a:lstStyle/>
        <a:p>
          <a:r>
            <a:rPr lang="en-US" dirty="0" err="1" smtClean="0"/>
            <a:t>Donaciones</a:t>
          </a:r>
          <a:endParaRPr lang="en-US" dirty="0"/>
        </a:p>
      </dgm:t>
    </dgm:pt>
    <dgm:pt modelId="{4FA9561C-4ACD-4E03-A8B2-132F4717A5BB}" type="parTrans" cxnId="{C61AB2F8-DA48-4F4D-82E6-C16D7775BB8C}">
      <dgm:prSet/>
      <dgm:spPr/>
      <dgm:t>
        <a:bodyPr/>
        <a:lstStyle/>
        <a:p>
          <a:endParaRPr lang="en-US"/>
        </a:p>
      </dgm:t>
    </dgm:pt>
    <dgm:pt modelId="{D7319E4B-CB1C-4928-8C05-382E9C35EC3D}" type="sibTrans" cxnId="{C61AB2F8-DA48-4F4D-82E6-C16D7775BB8C}">
      <dgm:prSet/>
      <dgm:spPr/>
      <dgm:t>
        <a:bodyPr/>
        <a:lstStyle/>
        <a:p>
          <a:endParaRPr lang="en-US"/>
        </a:p>
      </dgm:t>
    </dgm:pt>
    <dgm:pt modelId="{EB8E0D4E-3DBD-4F10-88D0-285F11854C32}">
      <dgm:prSet phldrT="[Text]"/>
      <dgm:spPr/>
      <dgm:t>
        <a:bodyPr/>
        <a:lstStyle/>
        <a:p>
          <a:r>
            <a:rPr lang="en-US" dirty="0" err="1" smtClean="0"/>
            <a:t>Responsabilidad</a:t>
          </a:r>
          <a:r>
            <a:rPr lang="en-US" dirty="0" smtClean="0"/>
            <a:t> </a:t>
          </a:r>
          <a:r>
            <a:rPr lang="en-US" dirty="0" err="1" smtClean="0"/>
            <a:t>Productor</a:t>
          </a:r>
          <a:endParaRPr lang="en-US" dirty="0"/>
        </a:p>
      </dgm:t>
    </dgm:pt>
    <dgm:pt modelId="{4920267B-0BBB-409E-A38E-E400901F5874}" type="parTrans" cxnId="{376A158E-4F66-4D4B-B492-561FC073C612}">
      <dgm:prSet/>
      <dgm:spPr/>
      <dgm:t>
        <a:bodyPr/>
        <a:lstStyle/>
        <a:p>
          <a:endParaRPr lang="en-US"/>
        </a:p>
      </dgm:t>
    </dgm:pt>
    <dgm:pt modelId="{30DE4276-D14B-4A34-9A55-D04CAB5D0A1D}" type="sibTrans" cxnId="{376A158E-4F66-4D4B-B492-561FC073C612}">
      <dgm:prSet/>
      <dgm:spPr/>
      <dgm:t>
        <a:bodyPr/>
        <a:lstStyle/>
        <a:p>
          <a:endParaRPr lang="en-US"/>
        </a:p>
      </dgm:t>
    </dgm:pt>
    <dgm:pt modelId="{8B3CD89D-A6CB-4EC4-B534-24E69E8D9AFB}">
      <dgm:prSet phldrT="[Text]"/>
      <dgm:spPr/>
      <dgm:t>
        <a:bodyPr/>
        <a:lstStyle/>
        <a:p>
          <a:r>
            <a:rPr lang="en-US" dirty="0" err="1" smtClean="0"/>
            <a:t>Regulación</a:t>
          </a:r>
          <a:endParaRPr lang="en-US" dirty="0"/>
        </a:p>
      </dgm:t>
    </dgm:pt>
    <dgm:pt modelId="{875AEC72-E904-4CC3-BD90-C6A7F8A169FF}" type="parTrans" cxnId="{B8BBE044-537D-49B2-8FED-6D3D6D3C5F52}">
      <dgm:prSet/>
      <dgm:spPr/>
      <dgm:t>
        <a:bodyPr/>
        <a:lstStyle/>
        <a:p>
          <a:endParaRPr lang="en-US"/>
        </a:p>
      </dgm:t>
    </dgm:pt>
    <dgm:pt modelId="{3F8D821A-6D43-4398-A034-5D68210854A5}" type="sibTrans" cxnId="{B8BBE044-537D-49B2-8FED-6D3D6D3C5F52}">
      <dgm:prSet/>
      <dgm:spPr/>
      <dgm:t>
        <a:bodyPr/>
        <a:lstStyle/>
        <a:p>
          <a:endParaRPr lang="en-US"/>
        </a:p>
      </dgm:t>
    </dgm:pt>
    <dgm:pt modelId="{5FFCCBEA-2CB1-4A37-BC0E-3E2E9F430067}">
      <dgm:prSet/>
      <dgm:spPr/>
      <dgm:t>
        <a:bodyPr/>
        <a:lstStyle/>
        <a:p>
          <a:r>
            <a:rPr lang="es-EC" dirty="0" smtClean="0"/>
            <a:t>Concientización</a:t>
          </a:r>
          <a:endParaRPr lang="es-EC" dirty="0"/>
        </a:p>
      </dgm:t>
    </dgm:pt>
    <dgm:pt modelId="{D2B6A500-1DCB-43B4-B9A1-C69B74972A5C}" type="parTrans" cxnId="{8A444ABC-364A-4671-B679-9CC0860A747E}">
      <dgm:prSet/>
      <dgm:spPr/>
      <dgm:t>
        <a:bodyPr/>
        <a:lstStyle/>
        <a:p>
          <a:endParaRPr lang="es-EC"/>
        </a:p>
      </dgm:t>
    </dgm:pt>
    <dgm:pt modelId="{CBA5143D-8633-4AC4-A76F-B228BFEF2DED}" type="sibTrans" cxnId="{8A444ABC-364A-4671-B679-9CC0860A747E}">
      <dgm:prSet/>
      <dgm:spPr/>
      <dgm:t>
        <a:bodyPr/>
        <a:lstStyle/>
        <a:p>
          <a:endParaRPr lang="es-EC"/>
        </a:p>
      </dgm:t>
    </dgm:pt>
    <dgm:pt modelId="{DC406B86-3B9E-446B-8CDE-E6A19215F3C4}" type="pres">
      <dgm:prSet presAssocID="{513D702B-F7C7-4C9A-84C4-FA02C2CC7DCA}" presName="Name0" presStyleCnt="0">
        <dgm:presLayoutVars>
          <dgm:chMax val="1"/>
          <dgm:dir/>
          <dgm:animLvl val="ctr"/>
          <dgm:resizeHandles val="exact"/>
        </dgm:presLayoutVars>
      </dgm:prSet>
      <dgm:spPr/>
      <dgm:t>
        <a:bodyPr/>
        <a:lstStyle/>
        <a:p>
          <a:endParaRPr lang="en-US"/>
        </a:p>
      </dgm:t>
    </dgm:pt>
    <dgm:pt modelId="{A9662EB9-60EA-4C16-9ED6-E5ABAA1322BC}" type="pres">
      <dgm:prSet presAssocID="{0DAFD599-CFDC-4CB9-BB14-23138F35C917}" presName="centerShape" presStyleLbl="node0" presStyleIdx="0" presStyleCnt="1"/>
      <dgm:spPr/>
      <dgm:t>
        <a:bodyPr/>
        <a:lstStyle/>
        <a:p>
          <a:endParaRPr lang="en-US"/>
        </a:p>
      </dgm:t>
    </dgm:pt>
    <dgm:pt modelId="{D5A15665-17B6-49E8-92B9-7099824338D8}" type="pres">
      <dgm:prSet presAssocID="{7348FF48-6573-4347-B135-D8B86211BBA5}" presName="node" presStyleLbl="node1" presStyleIdx="0" presStyleCnt="6">
        <dgm:presLayoutVars>
          <dgm:bulletEnabled val="1"/>
        </dgm:presLayoutVars>
      </dgm:prSet>
      <dgm:spPr/>
      <dgm:t>
        <a:bodyPr/>
        <a:lstStyle/>
        <a:p>
          <a:endParaRPr lang="en-US"/>
        </a:p>
      </dgm:t>
    </dgm:pt>
    <dgm:pt modelId="{92E387FB-8FA6-4DBF-ABE9-F87F43C188DC}" type="pres">
      <dgm:prSet presAssocID="{7348FF48-6573-4347-B135-D8B86211BBA5}" presName="dummy" presStyleCnt="0"/>
      <dgm:spPr/>
      <dgm:t>
        <a:bodyPr/>
        <a:lstStyle/>
        <a:p>
          <a:endParaRPr lang="es-EC"/>
        </a:p>
      </dgm:t>
    </dgm:pt>
    <dgm:pt modelId="{8228FF21-17F5-4FE6-8274-4BE6E55F78CA}" type="pres">
      <dgm:prSet presAssocID="{7509A90B-9C0C-46C2-89C2-BC49D304A4D7}" presName="sibTrans" presStyleLbl="sibTrans2D1" presStyleIdx="0" presStyleCnt="6"/>
      <dgm:spPr/>
      <dgm:t>
        <a:bodyPr/>
        <a:lstStyle/>
        <a:p>
          <a:endParaRPr lang="en-US"/>
        </a:p>
      </dgm:t>
    </dgm:pt>
    <dgm:pt modelId="{B64E0E6B-77E2-4699-B495-8B12EF34308C}" type="pres">
      <dgm:prSet presAssocID="{309EC081-C14F-4365-AB5E-77C8177ED14E}" presName="node" presStyleLbl="node1" presStyleIdx="1" presStyleCnt="6">
        <dgm:presLayoutVars>
          <dgm:bulletEnabled val="1"/>
        </dgm:presLayoutVars>
      </dgm:prSet>
      <dgm:spPr/>
      <dgm:t>
        <a:bodyPr/>
        <a:lstStyle/>
        <a:p>
          <a:endParaRPr lang="en-US"/>
        </a:p>
      </dgm:t>
    </dgm:pt>
    <dgm:pt modelId="{F0053EC4-2CA6-46D2-8AA1-97444EA20C47}" type="pres">
      <dgm:prSet presAssocID="{309EC081-C14F-4365-AB5E-77C8177ED14E}" presName="dummy" presStyleCnt="0"/>
      <dgm:spPr/>
      <dgm:t>
        <a:bodyPr/>
        <a:lstStyle/>
        <a:p>
          <a:endParaRPr lang="es-EC"/>
        </a:p>
      </dgm:t>
    </dgm:pt>
    <dgm:pt modelId="{F063537D-A405-4A44-963C-29F186A5AC3B}" type="pres">
      <dgm:prSet presAssocID="{068F367B-FE5B-4CF0-AB68-9BB59907461F}" presName="sibTrans" presStyleLbl="sibTrans2D1" presStyleIdx="1" presStyleCnt="6"/>
      <dgm:spPr/>
      <dgm:t>
        <a:bodyPr/>
        <a:lstStyle/>
        <a:p>
          <a:endParaRPr lang="en-US"/>
        </a:p>
      </dgm:t>
    </dgm:pt>
    <dgm:pt modelId="{DDDFE6EF-7819-40FC-846A-FDB502042534}" type="pres">
      <dgm:prSet presAssocID="{E5F65EE9-4861-48C0-B22F-FF8A3CAD33D7}" presName="node" presStyleLbl="node1" presStyleIdx="2" presStyleCnt="6">
        <dgm:presLayoutVars>
          <dgm:bulletEnabled val="1"/>
        </dgm:presLayoutVars>
      </dgm:prSet>
      <dgm:spPr/>
      <dgm:t>
        <a:bodyPr/>
        <a:lstStyle/>
        <a:p>
          <a:endParaRPr lang="en-US"/>
        </a:p>
      </dgm:t>
    </dgm:pt>
    <dgm:pt modelId="{A953FD81-F9A3-406B-9200-750F1C1A5843}" type="pres">
      <dgm:prSet presAssocID="{E5F65EE9-4861-48C0-B22F-FF8A3CAD33D7}" presName="dummy" presStyleCnt="0"/>
      <dgm:spPr/>
      <dgm:t>
        <a:bodyPr/>
        <a:lstStyle/>
        <a:p>
          <a:endParaRPr lang="es-EC"/>
        </a:p>
      </dgm:t>
    </dgm:pt>
    <dgm:pt modelId="{0B52176B-7794-406E-B61F-BDFD89FF563E}" type="pres">
      <dgm:prSet presAssocID="{D7319E4B-CB1C-4928-8C05-382E9C35EC3D}" presName="sibTrans" presStyleLbl="sibTrans2D1" presStyleIdx="2" presStyleCnt="6"/>
      <dgm:spPr/>
      <dgm:t>
        <a:bodyPr/>
        <a:lstStyle/>
        <a:p>
          <a:endParaRPr lang="en-US"/>
        </a:p>
      </dgm:t>
    </dgm:pt>
    <dgm:pt modelId="{247144F8-85B6-46BC-B6D4-FEEA2C3B90A4}" type="pres">
      <dgm:prSet presAssocID="{EB8E0D4E-3DBD-4F10-88D0-285F11854C32}" presName="node" presStyleLbl="node1" presStyleIdx="3" presStyleCnt="6">
        <dgm:presLayoutVars>
          <dgm:bulletEnabled val="1"/>
        </dgm:presLayoutVars>
      </dgm:prSet>
      <dgm:spPr/>
      <dgm:t>
        <a:bodyPr/>
        <a:lstStyle/>
        <a:p>
          <a:endParaRPr lang="en-US"/>
        </a:p>
      </dgm:t>
    </dgm:pt>
    <dgm:pt modelId="{C83CE005-78A6-43C3-95C4-003271035F2A}" type="pres">
      <dgm:prSet presAssocID="{EB8E0D4E-3DBD-4F10-88D0-285F11854C32}" presName="dummy" presStyleCnt="0"/>
      <dgm:spPr/>
      <dgm:t>
        <a:bodyPr/>
        <a:lstStyle/>
        <a:p>
          <a:endParaRPr lang="es-EC"/>
        </a:p>
      </dgm:t>
    </dgm:pt>
    <dgm:pt modelId="{7E8F5CD5-2A03-4F00-A6B5-68327D392C01}" type="pres">
      <dgm:prSet presAssocID="{30DE4276-D14B-4A34-9A55-D04CAB5D0A1D}" presName="sibTrans" presStyleLbl="sibTrans2D1" presStyleIdx="3" presStyleCnt="6"/>
      <dgm:spPr/>
      <dgm:t>
        <a:bodyPr/>
        <a:lstStyle/>
        <a:p>
          <a:endParaRPr lang="en-US"/>
        </a:p>
      </dgm:t>
    </dgm:pt>
    <dgm:pt modelId="{B65581A9-C36E-47EE-921E-AFA089CE7AF3}" type="pres">
      <dgm:prSet presAssocID="{8B3CD89D-A6CB-4EC4-B534-24E69E8D9AFB}" presName="node" presStyleLbl="node1" presStyleIdx="4" presStyleCnt="6">
        <dgm:presLayoutVars>
          <dgm:bulletEnabled val="1"/>
        </dgm:presLayoutVars>
      </dgm:prSet>
      <dgm:spPr/>
      <dgm:t>
        <a:bodyPr/>
        <a:lstStyle/>
        <a:p>
          <a:endParaRPr lang="en-US"/>
        </a:p>
      </dgm:t>
    </dgm:pt>
    <dgm:pt modelId="{AEE5C71D-EB7C-4B9E-B59C-3221F5F82B42}" type="pres">
      <dgm:prSet presAssocID="{8B3CD89D-A6CB-4EC4-B534-24E69E8D9AFB}" presName="dummy" presStyleCnt="0"/>
      <dgm:spPr/>
      <dgm:t>
        <a:bodyPr/>
        <a:lstStyle/>
        <a:p>
          <a:endParaRPr lang="es-EC"/>
        </a:p>
      </dgm:t>
    </dgm:pt>
    <dgm:pt modelId="{B294E69B-8B65-4C51-B271-3BDC92C54987}" type="pres">
      <dgm:prSet presAssocID="{3F8D821A-6D43-4398-A034-5D68210854A5}" presName="sibTrans" presStyleLbl="sibTrans2D1" presStyleIdx="4" presStyleCnt="6"/>
      <dgm:spPr/>
      <dgm:t>
        <a:bodyPr/>
        <a:lstStyle/>
        <a:p>
          <a:endParaRPr lang="en-US"/>
        </a:p>
      </dgm:t>
    </dgm:pt>
    <dgm:pt modelId="{B8BCA7D0-5E62-4B6E-80B9-C8A73D88E92A}" type="pres">
      <dgm:prSet presAssocID="{5FFCCBEA-2CB1-4A37-BC0E-3E2E9F430067}" presName="node" presStyleLbl="node1" presStyleIdx="5" presStyleCnt="6">
        <dgm:presLayoutVars>
          <dgm:bulletEnabled val="1"/>
        </dgm:presLayoutVars>
      </dgm:prSet>
      <dgm:spPr/>
      <dgm:t>
        <a:bodyPr/>
        <a:lstStyle/>
        <a:p>
          <a:endParaRPr lang="es-EC"/>
        </a:p>
      </dgm:t>
    </dgm:pt>
    <dgm:pt modelId="{991CF962-2F48-48CB-8C96-DAF0FB861B29}" type="pres">
      <dgm:prSet presAssocID="{5FFCCBEA-2CB1-4A37-BC0E-3E2E9F430067}" presName="dummy" presStyleCnt="0"/>
      <dgm:spPr/>
      <dgm:t>
        <a:bodyPr/>
        <a:lstStyle/>
        <a:p>
          <a:endParaRPr lang="es-EC"/>
        </a:p>
      </dgm:t>
    </dgm:pt>
    <dgm:pt modelId="{E53683D8-C45A-4875-B062-C873836EAD48}" type="pres">
      <dgm:prSet presAssocID="{CBA5143D-8633-4AC4-A76F-B228BFEF2DED}" presName="sibTrans" presStyleLbl="sibTrans2D1" presStyleIdx="5" presStyleCnt="6"/>
      <dgm:spPr/>
      <dgm:t>
        <a:bodyPr/>
        <a:lstStyle/>
        <a:p>
          <a:endParaRPr lang="es-EC"/>
        </a:p>
      </dgm:t>
    </dgm:pt>
  </dgm:ptLst>
  <dgm:cxnLst>
    <dgm:cxn modelId="{8660ED9B-B6CD-40F4-90B8-05BEF3C9D36E}" type="presOf" srcId="{309EC081-C14F-4365-AB5E-77C8177ED14E}" destId="{B64E0E6B-77E2-4699-B495-8B12EF34308C}" srcOrd="0" destOrd="0" presId="urn:microsoft.com/office/officeart/2005/8/layout/radial6"/>
    <dgm:cxn modelId="{DCC83300-AAEF-4717-882A-4DE3459B07BB}" srcId="{0DAFD599-CFDC-4CB9-BB14-23138F35C917}" destId="{309EC081-C14F-4365-AB5E-77C8177ED14E}" srcOrd="1" destOrd="0" parTransId="{DFFC468D-66D5-4E43-90B9-00B9C5E877F8}" sibTransId="{068F367B-FE5B-4CF0-AB68-9BB59907461F}"/>
    <dgm:cxn modelId="{DEB91E26-D698-4F45-9F7B-1B659B210A67}" type="presOf" srcId="{E5F65EE9-4861-48C0-B22F-FF8A3CAD33D7}" destId="{DDDFE6EF-7819-40FC-846A-FDB502042534}" srcOrd="0" destOrd="0" presId="urn:microsoft.com/office/officeart/2005/8/layout/radial6"/>
    <dgm:cxn modelId="{F4926EA3-438F-4FDA-AFE5-23E73045AD53}" type="presOf" srcId="{CBA5143D-8633-4AC4-A76F-B228BFEF2DED}" destId="{E53683D8-C45A-4875-B062-C873836EAD48}" srcOrd="0" destOrd="0" presId="urn:microsoft.com/office/officeart/2005/8/layout/radial6"/>
    <dgm:cxn modelId="{C61AB2F8-DA48-4F4D-82E6-C16D7775BB8C}" srcId="{0DAFD599-CFDC-4CB9-BB14-23138F35C917}" destId="{E5F65EE9-4861-48C0-B22F-FF8A3CAD33D7}" srcOrd="2" destOrd="0" parTransId="{4FA9561C-4ACD-4E03-A8B2-132F4717A5BB}" sibTransId="{D7319E4B-CB1C-4928-8C05-382E9C35EC3D}"/>
    <dgm:cxn modelId="{12DD7D43-BED4-4D4C-8646-58A844153289}" type="presOf" srcId="{8B3CD89D-A6CB-4EC4-B534-24E69E8D9AFB}" destId="{B65581A9-C36E-47EE-921E-AFA089CE7AF3}" srcOrd="0" destOrd="0" presId="urn:microsoft.com/office/officeart/2005/8/layout/radial6"/>
    <dgm:cxn modelId="{B8BBE044-537D-49B2-8FED-6D3D6D3C5F52}" srcId="{0DAFD599-CFDC-4CB9-BB14-23138F35C917}" destId="{8B3CD89D-A6CB-4EC4-B534-24E69E8D9AFB}" srcOrd="4" destOrd="0" parTransId="{875AEC72-E904-4CC3-BD90-C6A7F8A169FF}" sibTransId="{3F8D821A-6D43-4398-A034-5D68210854A5}"/>
    <dgm:cxn modelId="{8308A605-2150-4665-8FE5-73B48D168517}" type="presOf" srcId="{3F8D821A-6D43-4398-A034-5D68210854A5}" destId="{B294E69B-8B65-4C51-B271-3BDC92C54987}" srcOrd="0" destOrd="0" presId="urn:microsoft.com/office/officeart/2005/8/layout/radial6"/>
    <dgm:cxn modelId="{3862D327-575C-45DF-BF39-A70D1BFCFC52}" type="presOf" srcId="{5FFCCBEA-2CB1-4A37-BC0E-3E2E9F430067}" destId="{B8BCA7D0-5E62-4B6E-80B9-C8A73D88E92A}" srcOrd="0" destOrd="0" presId="urn:microsoft.com/office/officeart/2005/8/layout/radial6"/>
    <dgm:cxn modelId="{8422202C-E9DB-4C7C-93DB-26096FCFE0EF}" srcId="{0DAFD599-CFDC-4CB9-BB14-23138F35C917}" destId="{7348FF48-6573-4347-B135-D8B86211BBA5}" srcOrd="0" destOrd="0" parTransId="{376B1D05-569D-493A-AB3E-4890D54B522F}" sibTransId="{7509A90B-9C0C-46C2-89C2-BC49D304A4D7}"/>
    <dgm:cxn modelId="{669C74C3-4E4C-4449-A88C-6AC2BF696A22}" type="presOf" srcId="{30DE4276-D14B-4A34-9A55-D04CAB5D0A1D}" destId="{7E8F5CD5-2A03-4F00-A6B5-68327D392C01}" srcOrd="0" destOrd="0" presId="urn:microsoft.com/office/officeart/2005/8/layout/radial6"/>
    <dgm:cxn modelId="{8A444ABC-364A-4671-B679-9CC0860A747E}" srcId="{0DAFD599-CFDC-4CB9-BB14-23138F35C917}" destId="{5FFCCBEA-2CB1-4A37-BC0E-3E2E9F430067}" srcOrd="5" destOrd="0" parTransId="{D2B6A500-1DCB-43B4-B9A1-C69B74972A5C}" sibTransId="{CBA5143D-8633-4AC4-A76F-B228BFEF2DED}"/>
    <dgm:cxn modelId="{BF1CF171-C9E6-44A6-8040-C918B91408F9}" type="presOf" srcId="{7348FF48-6573-4347-B135-D8B86211BBA5}" destId="{D5A15665-17B6-49E8-92B9-7099824338D8}" srcOrd="0" destOrd="0" presId="urn:microsoft.com/office/officeart/2005/8/layout/radial6"/>
    <dgm:cxn modelId="{71ADC200-85DE-44B5-9AAE-3B7E0D925FC3}" type="presOf" srcId="{7509A90B-9C0C-46C2-89C2-BC49D304A4D7}" destId="{8228FF21-17F5-4FE6-8274-4BE6E55F78CA}" srcOrd="0" destOrd="0" presId="urn:microsoft.com/office/officeart/2005/8/layout/radial6"/>
    <dgm:cxn modelId="{D7B4A36F-D968-436A-B72B-7BF8CB58E993}" srcId="{513D702B-F7C7-4C9A-84C4-FA02C2CC7DCA}" destId="{0DAFD599-CFDC-4CB9-BB14-23138F35C917}" srcOrd="0" destOrd="0" parTransId="{5A4F46AA-E4C1-445D-9624-DD65ED159DF6}" sibTransId="{3C1CB08C-C136-4ACA-86DE-2C0FA04B79F1}"/>
    <dgm:cxn modelId="{807EDF4C-3113-4881-B544-AC50BA741237}" type="presOf" srcId="{068F367B-FE5B-4CF0-AB68-9BB59907461F}" destId="{F063537D-A405-4A44-963C-29F186A5AC3B}" srcOrd="0" destOrd="0" presId="urn:microsoft.com/office/officeart/2005/8/layout/radial6"/>
    <dgm:cxn modelId="{41219BF3-B760-4E22-A567-9B31E9716775}" type="presOf" srcId="{513D702B-F7C7-4C9A-84C4-FA02C2CC7DCA}" destId="{DC406B86-3B9E-446B-8CDE-E6A19215F3C4}" srcOrd="0" destOrd="0" presId="urn:microsoft.com/office/officeart/2005/8/layout/radial6"/>
    <dgm:cxn modelId="{376A158E-4F66-4D4B-B492-561FC073C612}" srcId="{0DAFD599-CFDC-4CB9-BB14-23138F35C917}" destId="{EB8E0D4E-3DBD-4F10-88D0-285F11854C32}" srcOrd="3" destOrd="0" parTransId="{4920267B-0BBB-409E-A38E-E400901F5874}" sibTransId="{30DE4276-D14B-4A34-9A55-D04CAB5D0A1D}"/>
    <dgm:cxn modelId="{6240CD0B-5D19-4BD4-A310-9B54766793D0}" type="presOf" srcId="{D7319E4B-CB1C-4928-8C05-382E9C35EC3D}" destId="{0B52176B-7794-406E-B61F-BDFD89FF563E}" srcOrd="0" destOrd="0" presId="urn:microsoft.com/office/officeart/2005/8/layout/radial6"/>
    <dgm:cxn modelId="{EE693BE2-1BC3-4BAB-8F63-685E8C148309}" type="presOf" srcId="{0DAFD599-CFDC-4CB9-BB14-23138F35C917}" destId="{A9662EB9-60EA-4C16-9ED6-E5ABAA1322BC}" srcOrd="0" destOrd="0" presId="urn:microsoft.com/office/officeart/2005/8/layout/radial6"/>
    <dgm:cxn modelId="{07B3566A-CF67-438D-B7DE-E83D629EEC74}" type="presOf" srcId="{EB8E0D4E-3DBD-4F10-88D0-285F11854C32}" destId="{247144F8-85B6-46BC-B6D4-FEEA2C3B90A4}" srcOrd="0" destOrd="0" presId="urn:microsoft.com/office/officeart/2005/8/layout/radial6"/>
    <dgm:cxn modelId="{28C33048-35AE-453B-B09E-3AF0E4FBBC0F}" type="presParOf" srcId="{DC406B86-3B9E-446B-8CDE-E6A19215F3C4}" destId="{A9662EB9-60EA-4C16-9ED6-E5ABAA1322BC}" srcOrd="0" destOrd="0" presId="urn:microsoft.com/office/officeart/2005/8/layout/radial6"/>
    <dgm:cxn modelId="{FDD56991-C0B1-4F52-B7CB-419074D8FE97}" type="presParOf" srcId="{DC406B86-3B9E-446B-8CDE-E6A19215F3C4}" destId="{D5A15665-17B6-49E8-92B9-7099824338D8}" srcOrd="1" destOrd="0" presId="urn:microsoft.com/office/officeart/2005/8/layout/radial6"/>
    <dgm:cxn modelId="{367C9117-D3F9-44A2-BAEB-51556E04682E}" type="presParOf" srcId="{DC406B86-3B9E-446B-8CDE-E6A19215F3C4}" destId="{92E387FB-8FA6-4DBF-ABE9-F87F43C188DC}" srcOrd="2" destOrd="0" presId="urn:microsoft.com/office/officeart/2005/8/layout/radial6"/>
    <dgm:cxn modelId="{B72D3037-1B13-4A33-ADCE-2256B7042448}" type="presParOf" srcId="{DC406B86-3B9E-446B-8CDE-E6A19215F3C4}" destId="{8228FF21-17F5-4FE6-8274-4BE6E55F78CA}" srcOrd="3" destOrd="0" presId="urn:microsoft.com/office/officeart/2005/8/layout/radial6"/>
    <dgm:cxn modelId="{DD8A89E2-0E1B-4BBF-89D7-C6986F737F7E}" type="presParOf" srcId="{DC406B86-3B9E-446B-8CDE-E6A19215F3C4}" destId="{B64E0E6B-77E2-4699-B495-8B12EF34308C}" srcOrd="4" destOrd="0" presId="urn:microsoft.com/office/officeart/2005/8/layout/radial6"/>
    <dgm:cxn modelId="{C81344BF-EEE6-492A-894C-C647DF0AB618}" type="presParOf" srcId="{DC406B86-3B9E-446B-8CDE-E6A19215F3C4}" destId="{F0053EC4-2CA6-46D2-8AA1-97444EA20C47}" srcOrd="5" destOrd="0" presId="urn:microsoft.com/office/officeart/2005/8/layout/radial6"/>
    <dgm:cxn modelId="{767C56FC-699C-49F2-8028-D5311A8BC067}" type="presParOf" srcId="{DC406B86-3B9E-446B-8CDE-E6A19215F3C4}" destId="{F063537D-A405-4A44-963C-29F186A5AC3B}" srcOrd="6" destOrd="0" presId="urn:microsoft.com/office/officeart/2005/8/layout/radial6"/>
    <dgm:cxn modelId="{01C389E2-F6C7-4280-85D1-46FA795BBE48}" type="presParOf" srcId="{DC406B86-3B9E-446B-8CDE-E6A19215F3C4}" destId="{DDDFE6EF-7819-40FC-846A-FDB502042534}" srcOrd="7" destOrd="0" presId="urn:microsoft.com/office/officeart/2005/8/layout/radial6"/>
    <dgm:cxn modelId="{C3E126EE-CA3D-478E-974D-F52C88D40419}" type="presParOf" srcId="{DC406B86-3B9E-446B-8CDE-E6A19215F3C4}" destId="{A953FD81-F9A3-406B-9200-750F1C1A5843}" srcOrd="8" destOrd="0" presId="urn:microsoft.com/office/officeart/2005/8/layout/radial6"/>
    <dgm:cxn modelId="{877A1924-9C16-4674-9EEC-AA2073A01926}" type="presParOf" srcId="{DC406B86-3B9E-446B-8CDE-E6A19215F3C4}" destId="{0B52176B-7794-406E-B61F-BDFD89FF563E}" srcOrd="9" destOrd="0" presId="urn:microsoft.com/office/officeart/2005/8/layout/radial6"/>
    <dgm:cxn modelId="{8EA135C8-14FF-4D85-B683-1AE762CAF4A7}" type="presParOf" srcId="{DC406B86-3B9E-446B-8CDE-E6A19215F3C4}" destId="{247144F8-85B6-46BC-B6D4-FEEA2C3B90A4}" srcOrd="10" destOrd="0" presId="urn:microsoft.com/office/officeart/2005/8/layout/radial6"/>
    <dgm:cxn modelId="{5DE44475-A638-4662-B716-FA319FCCDAC9}" type="presParOf" srcId="{DC406B86-3B9E-446B-8CDE-E6A19215F3C4}" destId="{C83CE005-78A6-43C3-95C4-003271035F2A}" srcOrd="11" destOrd="0" presId="urn:microsoft.com/office/officeart/2005/8/layout/radial6"/>
    <dgm:cxn modelId="{F8FA1080-3FC5-44C7-B7EB-A6CEDEC17272}" type="presParOf" srcId="{DC406B86-3B9E-446B-8CDE-E6A19215F3C4}" destId="{7E8F5CD5-2A03-4F00-A6B5-68327D392C01}" srcOrd="12" destOrd="0" presId="urn:microsoft.com/office/officeart/2005/8/layout/radial6"/>
    <dgm:cxn modelId="{4CAC6C3F-CADA-417C-87BC-6DA4729DF42D}" type="presParOf" srcId="{DC406B86-3B9E-446B-8CDE-E6A19215F3C4}" destId="{B65581A9-C36E-47EE-921E-AFA089CE7AF3}" srcOrd="13" destOrd="0" presId="urn:microsoft.com/office/officeart/2005/8/layout/radial6"/>
    <dgm:cxn modelId="{0892456B-D6C9-40D6-8401-5B2B69BEF450}" type="presParOf" srcId="{DC406B86-3B9E-446B-8CDE-E6A19215F3C4}" destId="{AEE5C71D-EB7C-4B9E-B59C-3221F5F82B42}" srcOrd="14" destOrd="0" presId="urn:microsoft.com/office/officeart/2005/8/layout/radial6"/>
    <dgm:cxn modelId="{A1B41559-E7D4-4BCB-9078-F4A679995A08}" type="presParOf" srcId="{DC406B86-3B9E-446B-8CDE-E6A19215F3C4}" destId="{B294E69B-8B65-4C51-B271-3BDC92C54987}" srcOrd="15" destOrd="0" presId="urn:microsoft.com/office/officeart/2005/8/layout/radial6"/>
    <dgm:cxn modelId="{B229F22A-0A1C-4EC5-86FA-888426E46A0C}" type="presParOf" srcId="{DC406B86-3B9E-446B-8CDE-E6A19215F3C4}" destId="{B8BCA7D0-5E62-4B6E-80B9-C8A73D88E92A}" srcOrd="16" destOrd="0" presId="urn:microsoft.com/office/officeart/2005/8/layout/radial6"/>
    <dgm:cxn modelId="{E5A86038-7A3D-49BF-BE93-823A3B786C73}" type="presParOf" srcId="{DC406B86-3B9E-446B-8CDE-E6A19215F3C4}" destId="{991CF962-2F48-48CB-8C96-DAF0FB861B29}" srcOrd="17" destOrd="0" presId="urn:microsoft.com/office/officeart/2005/8/layout/radial6"/>
    <dgm:cxn modelId="{0AFBF49E-4703-4055-AABE-76D7C9C53129}" type="presParOf" srcId="{DC406B86-3B9E-446B-8CDE-E6A19215F3C4}" destId="{E53683D8-C45A-4875-B062-C873836EAD48}" srcOrd="18"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3D7722-BC70-46AA-A506-3DB4A98F9308}">
      <dsp:nvSpPr>
        <dsp:cNvPr id="0" name=""/>
        <dsp:cNvSpPr/>
      </dsp:nvSpPr>
      <dsp:spPr>
        <a:xfrm rot="5400000">
          <a:off x="4030613" y="-3571340"/>
          <a:ext cx="1029127" cy="8176051"/>
        </a:xfrm>
        <a:prstGeom prst="snip2DiagRect">
          <a:avLst/>
        </a:prstGeom>
        <a:solidFill>
          <a:schemeClr val="accent2">
            <a:alpha val="90000"/>
          </a:schemeClr>
        </a:solidFill>
        <a:ln w="9525" cap="flat" cmpd="sng" algn="ctr">
          <a:solidFill>
            <a:schemeClr val="accent2">
              <a:tint val="40000"/>
              <a:alpha val="9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just" defTabSz="711200">
            <a:lnSpc>
              <a:spcPct val="90000"/>
            </a:lnSpc>
            <a:spcBef>
              <a:spcPct val="0"/>
            </a:spcBef>
            <a:spcAft>
              <a:spcPct val="15000"/>
            </a:spcAft>
            <a:buChar char="••"/>
          </a:pPr>
          <a:r>
            <a:rPr lang="es-EC" sz="1600" kern="1200" dirty="0" smtClean="0"/>
            <a:t>Llegar a la población con noticias del acontecer local y nacional, con claridad y objetividad; a través de reportajes y análisis seriamente realizados; para generar confianza en nuestra capacidad comunicacional y gente bien informada</a:t>
          </a:r>
          <a:r>
            <a:rPr lang="es-EC" sz="2000" kern="1200" dirty="0" smtClean="0"/>
            <a:t>.</a:t>
          </a:r>
          <a:endParaRPr lang="en-US" sz="2000" kern="1200" dirty="0">
            <a:solidFill>
              <a:schemeClr val="bg1"/>
            </a:solidFill>
          </a:endParaRPr>
        </a:p>
      </dsp:txBody>
      <dsp:txXfrm rot="5400000">
        <a:off x="4030613" y="-3571340"/>
        <a:ext cx="1029127" cy="8176051"/>
      </dsp:txXfrm>
    </dsp:sp>
    <dsp:sp modelId="{9E87D3F1-4C62-44C2-839D-F5FF792F807F}">
      <dsp:nvSpPr>
        <dsp:cNvPr id="0" name=""/>
        <dsp:cNvSpPr/>
      </dsp:nvSpPr>
      <dsp:spPr>
        <a:xfrm>
          <a:off x="504054" y="72002"/>
          <a:ext cx="1037583" cy="767360"/>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bg1">
                  <a:lumMod val="50000"/>
                </a:schemeClr>
              </a:solidFill>
            </a:rPr>
            <a:t>1</a:t>
          </a:r>
          <a:endParaRPr lang="en-US" sz="3200" kern="1200" dirty="0">
            <a:solidFill>
              <a:schemeClr val="bg1">
                <a:lumMod val="50000"/>
              </a:schemeClr>
            </a:solidFill>
          </a:endParaRPr>
        </a:p>
      </dsp:txBody>
      <dsp:txXfrm>
        <a:off x="504054" y="72002"/>
        <a:ext cx="1037583" cy="767360"/>
      </dsp:txXfrm>
    </dsp:sp>
    <dsp:sp modelId="{D12A3826-2E3C-4C07-A727-88547A37A6F8}">
      <dsp:nvSpPr>
        <dsp:cNvPr id="0" name=""/>
        <dsp:cNvSpPr/>
      </dsp:nvSpPr>
      <dsp:spPr>
        <a:xfrm rot="5400000">
          <a:off x="4030613" y="-2441117"/>
          <a:ext cx="1029127" cy="8176051"/>
        </a:xfrm>
        <a:prstGeom prst="snip2DiagRect">
          <a:avLst/>
        </a:prstGeom>
        <a:solidFill>
          <a:schemeClr val="accent3">
            <a:alpha val="90000"/>
          </a:schemeClr>
        </a:solidFill>
        <a:ln w="9525" cap="flat" cmpd="sng" algn="ctr">
          <a:solidFill>
            <a:schemeClr val="accent3">
              <a:tint val="40000"/>
              <a:alpha val="9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711200">
            <a:lnSpc>
              <a:spcPct val="90000"/>
            </a:lnSpc>
            <a:spcBef>
              <a:spcPct val="0"/>
            </a:spcBef>
            <a:spcAft>
              <a:spcPct val="15000"/>
            </a:spcAft>
            <a:buChar char="••"/>
          </a:pPr>
          <a:r>
            <a:rPr lang="es-EC" sz="1600" kern="1200" dirty="0" smtClean="0"/>
            <a:t>Llevar a nuestro público  el mejor contenido deportivo con referencias principalmente locales pero también del ámbito nacional e internacional; con actualidad y oportunidad de la información; mediante un grupo de reporteros y especialistas bien capacitados; para proporcionar a los televidentes un excelente producto deportivo.</a:t>
          </a:r>
          <a:endParaRPr lang="en-US" sz="1600" kern="1200" dirty="0">
            <a:solidFill>
              <a:schemeClr val="bg1"/>
            </a:solidFill>
          </a:endParaRPr>
        </a:p>
      </dsp:txBody>
      <dsp:txXfrm rot="5400000">
        <a:off x="4030613" y="-2441117"/>
        <a:ext cx="1029127" cy="8176051"/>
      </dsp:txXfrm>
    </dsp:sp>
    <dsp:sp modelId="{A60E8B29-3A41-41E6-92ED-087DF974D6A6}">
      <dsp:nvSpPr>
        <dsp:cNvPr id="0" name=""/>
        <dsp:cNvSpPr/>
      </dsp:nvSpPr>
      <dsp:spPr>
        <a:xfrm>
          <a:off x="504054" y="1152123"/>
          <a:ext cx="1037583" cy="767360"/>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bg1">
                  <a:lumMod val="50000"/>
                </a:schemeClr>
              </a:solidFill>
            </a:rPr>
            <a:t>2</a:t>
          </a:r>
          <a:endParaRPr lang="en-US" sz="3200" kern="1200" dirty="0">
            <a:solidFill>
              <a:schemeClr val="bg1">
                <a:lumMod val="50000"/>
              </a:schemeClr>
            </a:solidFill>
          </a:endParaRPr>
        </a:p>
      </dsp:txBody>
      <dsp:txXfrm>
        <a:off x="504054" y="1152123"/>
        <a:ext cx="1037583" cy="767360"/>
      </dsp:txXfrm>
    </dsp:sp>
    <dsp:sp modelId="{B8C87BA3-2339-4CFC-B0F3-582D7C37476C}">
      <dsp:nvSpPr>
        <dsp:cNvPr id="0" name=""/>
        <dsp:cNvSpPr/>
      </dsp:nvSpPr>
      <dsp:spPr>
        <a:xfrm rot="5400000">
          <a:off x="4030613" y="-1310893"/>
          <a:ext cx="1029127" cy="8176051"/>
        </a:xfrm>
        <a:prstGeom prst="snip2DiagRect">
          <a:avLst/>
        </a:prstGeom>
        <a:solidFill>
          <a:schemeClr val="accent4">
            <a:alpha val="90000"/>
          </a:schemeClr>
        </a:solidFill>
        <a:ln w="9525" cap="flat" cmpd="sng" algn="ctr">
          <a:solidFill>
            <a:schemeClr val="accent4">
              <a:tint val="40000"/>
              <a:alpha val="9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711200">
            <a:lnSpc>
              <a:spcPct val="90000"/>
            </a:lnSpc>
            <a:spcBef>
              <a:spcPct val="0"/>
            </a:spcBef>
            <a:spcAft>
              <a:spcPct val="15000"/>
            </a:spcAft>
            <a:buChar char="••"/>
          </a:pPr>
          <a:r>
            <a:rPr lang="es-EC" sz="1600" kern="1200" dirty="0" smtClean="0"/>
            <a:t>Mantener un nivel de audiencia mínimo que permita la adecuada operación de la estación y el crecimiento continuo de la misma; con el uso de las herramientas digitales que lleguen a la mayor cantidad de gente posible, para consolidar la imagen de la estación como un canal de experiencia y con gran calidad en su producción.</a:t>
          </a:r>
          <a:endParaRPr lang="en-US" sz="1600" kern="1200" dirty="0">
            <a:solidFill>
              <a:schemeClr val="bg1"/>
            </a:solidFill>
          </a:endParaRPr>
        </a:p>
      </dsp:txBody>
      <dsp:txXfrm rot="5400000">
        <a:off x="4030613" y="-1310893"/>
        <a:ext cx="1029127" cy="8176051"/>
      </dsp:txXfrm>
    </dsp:sp>
    <dsp:sp modelId="{3364F820-B13F-496A-8388-7D4ADED4386F}">
      <dsp:nvSpPr>
        <dsp:cNvPr id="0" name=""/>
        <dsp:cNvSpPr/>
      </dsp:nvSpPr>
      <dsp:spPr>
        <a:xfrm>
          <a:off x="504054" y="2304264"/>
          <a:ext cx="1037583" cy="767360"/>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bg1">
                  <a:lumMod val="50000"/>
                </a:schemeClr>
              </a:solidFill>
            </a:rPr>
            <a:t>3</a:t>
          </a:r>
          <a:endParaRPr lang="en-US" sz="3200" kern="1200" dirty="0">
            <a:solidFill>
              <a:schemeClr val="bg1">
                <a:lumMod val="50000"/>
              </a:schemeClr>
            </a:solidFill>
          </a:endParaRPr>
        </a:p>
      </dsp:txBody>
      <dsp:txXfrm>
        <a:off x="504054" y="2304264"/>
        <a:ext cx="1037583" cy="767360"/>
      </dsp:txXfrm>
    </dsp:sp>
    <dsp:sp modelId="{F54CC983-2FE2-4D0A-B507-72F8DDB1CE8B}">
      <dsp:nvSpPr>
        <dsp:cNvPr id="0" name=""/>
        <dsp:cNvSpPr/>
      </dsp:nvSpPr>
      <dsp:spPr>
        <a:xfrm rot="5400000">
          <a:off x="4030613" y="-180670"/>
          <a:ext cx="1029127" cy="8176051"/>
        </a:xfrm>
        <a:prstGeom prst="snip2DiagRect">
          <a:avLst/>
        </a:prstGeom>
        <a:solidFill>
          <a:schemeClr val="accent6">
            <a:alpha val="90000"/>
          </a:schemeClr>
        </a:solidFill>
        <a:ln w="9525" cap="flat" cmpd="sng" algn="ctr">
          <a:solidFill>
            <a:schemeClr val="accent5">
              <a:tint val="40000"/>
              <a:alpha val="9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711200">
            <a:lnSpc>
              <a:spcPct val="90000"/>
            </a:lnSpc>
            <a:spcBef>
              <a:spcPct val="0"/>
            </a:spcBef>
            <a:spcAft>
              <a:spcPct val="15000"/>
            </a:spcAft>
            <a:buChar char="••"/>
          </a:pPr>
          <a:r>
            <a:rPr lang="es-EC" sz="1600" kern="1200" dirty="0" smtClean="0"/>
            <a:t>Acercar al televidente a la nueva televisión digital; a través de aplicaciones interactivas y televisión móvil; para generar un nuevos hábitos y necesidades en nuestro público.</a:t>
          </a:r>
          <a:endParaRPr lang="en-US" sz="1600" kern="1200" dirty="0">
            <a:solidFill>
              <a:schemeClr val="bg1"/>
            </a:solidFill>
          </a:endParaRPr>
        </a:p>
      </dsp:txBody>
      <dsp:txXfrm rot="5400000">
        <a:off x="4030613" y="-180670"/>
        <a:ext cx="1029127" cy="8176051"/>
      </dsp:txXfrm>
    </dsp:sp>
    <dsp:sp modelId="{D91B0B47-F3B7-4737-BE5C-BB3F0115C9EB}">
      <dsp:nvSpPr>
        <dsp:cNvPr id="0" name=""/>
        <dsp:cNvSpPr/>
      </dsp:nvSpPr>
      <dsp:spPr>
        <a:xfrm>
          <a:off x="504054" y="3456385"/>
          <a:ext cx="1037583" cy="767360"/>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bg1">
                  <a:lumMod val="50000"/>
                </a:schemeClr>
              </a:solidFill>
            </a:rPr>
            <a:t>4</a:t>
          </a:r>
          <a:endParaRPr lang="en-US" sz="3200" kern="1200" dirty="0">
            <a:solidFill>
              <a:schemeClr val="bg1">
                <a:lumMod val="50000"/>
              </a:schemeClr>
            </a:solidFill>
          </a:endParaRPr>
        </a:p>
      </dsp:txBody>
      <dsp:txXfrm>
        <a:off x="504054" y="3456385"/>
        <a:ext cx="1037583" cy="7673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3DC158-D5CF-44D3-AC74-FD003E28D70A}">
      <dsp:nvSpPr>
        <dsp:cNvPr id="0" name=""/>
        <dsp:cNvSpPr/>
      </dsp:nvSpPr>
      <dsp:spPr>
        <a:xfrm rot="2561600">
          <a:off x="2267907" y="3345439"/>
          <a:ext cx="725106" cy="57656"/>
        </a:xfrm>
        <a:custGeom>
          <a:avLst/>
          <a:gdLst/>
          <a:ahLst/>
          <a:cxnLst/>
          <a:rect l="0" t="0" r="0" b="0"/>
          <a:pathLst>
            <a:path>
              <a:moveTo>
                <a:pt x="0" y="28828"/>
              </a:moveTo>
              <a:lnTo>
                <a:pt x="725106" y="28828"/>
              </a:lnTo>
            </a:path>
          </a:pathLst>
        </a:custGeom>
        <a:noFill/>
        <a:ln w="31750" cap="flat" cmpd="sng" algn="ctr">
          <a:solidFill>
            <a:schemeClr val="bg1">
              <a:lumMod val="75000"/>
            </a:schemeClr>
          </a:solidFill>
          <a:prstDash val="sysDot"/>
        </a:ln>
        <a:effectLst/>
      </dsp:spPr>
      <dsp:style>
        <a:lnRef idx="2">
          <a:scrgbClr r="0" g="0" b="0"/>
        </a:lnRef>
        <a:fillRef idx="0">
          <a:scrgbClr r="0" g="0" b="0"/>
        </a:fillRef>
        <a:effectRef idx="0">
          <a:scrgbClr r="0" g="0" b="0"/>
        </a:effectRef>
        <a:fontRef idx="minor"/>
      </dsp:style>
    </dsp:sp>
    <dsp:sp modelId="{63E94016-D3A5-4FCE-8301-70944FF87E8F}">
      <dsp:nvSpPr>
        <dsp:cNvPr id="0" name=""/>
        <dsp:cNvSpPr/>
      </dsp:nvSpPr>
      <dsp:spPr>
        <a:xfrm>
          <a:off x="2363986" y="2358771"/>
          <a:ext cx="805850" cy="57656"/>
        </a:xfrm>
        <a:custGeom>
          <a:avLst/>
          <a:gdLst/>
          <a:ahLst/>
          <a:cxnLst/>
          <a:rect l="0" t="0" r="0" b="0"/>
          <a:pathLst>
            <a:path>
              <a:moveTo>
                <a:pt x="0" y="28828"/>
              </a:moveTo>
              <a:lnTo>
                <a:pt x="805850" y="28828"/>
              </a:lnTo>
            </a:path>
          </a:pathLst>
        </a:custGeom>
        <a:noFill/>
        <a:ln w="31750" cap="flat" cmpd="sng" algn="ctr">
          <a:solidFill>
            <a:schemeClr val="bg1">
              <a:lumMod val="75000"/>
            </a:schemeClr>
          </a:solidFill>
          <a:prstDash val="sysDot"/>
        </a:ln>
        <a:effectLst/>
      </dsp:spPr>
      <dsp:style>
        <a:lnRef idx="2">
          <a:scrgbClr r="0" g="0" b="0"/>
        </a:lnRef>
        <a:fillRef idx="0">
          <a:scrgbClr r="0" g="0" b="0"/>
        </a:fillRef>
        <a:effectRef idx="0">
          <a:scrgbClr r="0" g="0" b="0"/>
        </a:effectRef>
        <a:fontRef idx="minor"/>
      </dsp:style>
    </dsp:sp>
    <dsp:sp modelId="{22BCEA4B-0890-4220-9556-1CDDFB0A4512}">
      <dsp:nvSpPr>
        <dsp:cNvPr id="0" name=""/>
        <dsp:cNvSpPr/>
      </dsp:nvSpPr>
      <dsp:spPr>
        <a:xfrm rot="19026497">
          <a:off x="2271343" y="1376938"/>
          <a:ext cx="693019" cy="57656"/>
        </a:xfrm>
        <a:custGeom>
          <a:avLst/>
          <a:gdLst/>
          <a:ahLst/>
          <a:cxnLst/>
          <a:rect l="0" t="0" r="0" b="0"/>
          <a:pathLst>
            <a:path>
              <a:moveTo>
                <a:pt x="0" y="28828"/>
              </a:moveTo>
              <a:lnTo>
                <a:pt x="693019" y="28828"/>
              </a:lnTo>
            </a:path>
          </a:pathLst>
        </a:custGeom>
        <a:noFill/>
        <a:ln w="31750" cap="flat" cmpd="sng" algn="ctr">
          <a:solidFill>
            <a:schemeClr val="bg1">
              <a:lumMod val="75000"/>
            </a:schemeClr>
          </a:solidFill>
          <a:prstDash val="sysDot"/>
        </a:ln>
        <a:effectLst/>
      </dsp:spPr>
      <dsp:style>
        <a:lnRef idx="2">
          <a:scrgbClr r="0" g="0" b="0"/>
        </a:lnRef>
        <a:fillRef idx="0">
          <a:scrgbClr r="0" g="0" b="0"/>
        </a:fillRef>
        <a:effectRef idx="0">
          <a:scrgbClr r="0" g="0" b="0"/>
        </a:effectRef>
        <a:fontRef idx="minor"/>
      </dsp:style>
    </dsp:sp>
    <dsp:sp modelId="{51F4EAD3-1682-4678-A02B-7707F22B1C85}">
      <dsp:nvSpPr>
        <dsp:cNvPr id="0" name=""/>
        <dsp:cNvSpPr/>
      </dsp:nvSpPr>
      <dsp:spPr>
        <a:xfrm>
          <a:off x="413802" y="1240432"/>
          <a:ext cx="2294334" cy="2294334"/>
        </a:xfrm>
        <a:prstGeom prst="ellipse">
          <a:avLst/>
        </a:prstGeom>
        <a:blipFill rotWithShape="0">
          <a:blip xmlns:r="http://schemas.openxmlformats.org/officeDocument/2006/relationships" r:embed="rId1"/>
          <a:stretch>
            <a:fillRect/>
          </a:stretch>
        </a:blipFill>
        <a:ln w="190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87BA93AC-D3AD-4B28-9115-39B8C4A3C7C0}">
      <dsp:nvSpPr>
        <dsp:cNvPr id="0" name=""/>
        <dsp:cNvSpPr/>
      </dsp:nvSpPr>
      <dsp:spPr>
        <a:xfrm>
          <a:off x="2664606" y="75"/>
          <a:ext cx="1450950" cy="1376600"/>
        </a:xfrm>
        <a:prstGeom prst="ellipse">
          <a:avLst/>
        </a:prstGeom>
        <a:solidFill>
          <a:schemeClr val="bg2">
            <a:lumMod val="25000"/>
          </a:schemeClr>
        </a:solidFill>
        <a:ln w="190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err="1" smtClean="0"/>
            <a:t>Visión</a:t>
          </a:r>
          <a:r>
            <a:rPr lang="en-US" sz="2200" kern="1200" dirty="0" smtClean="0"/>
            <a:t> </a:t>
          </a:r>
          <a:endParaRPr lang="en-US" sz="2200" kern="1200" dirty="0"/>
        </a:p>
      </dsp:txBody>
      <dsp:txXfrm>
        <a:off x="2664606" y="75"/>
        <a:ext cx="1450950" cy="1376600"/>
      </dsp:txXfrm>
    </dsp:sp>
    <dsp:sp modelId="{165DC621-B2C0-4549-964A-6C5A16796B82}">
      <dsp:nvSpPr>
        <dsp:cNvPr id="0" name=""/>
        <dsp:cNvSpPr/>
      </dsp:nvSpPr>
      <dsp:spPr>
        <a:xfrm>
          <a:off x="4160279" y="75"/>
          <a:ext cx="2176426" cy="137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just" defTabSz="533400">
            <a:lnSpc>
              <a:spcPct val="90000"/>
            </a:lnSpc>
            <a:spcBef>
              <a:spcPct val="0"/>
            </a:spcBef>
            <a:spcAft>
              <a:spcPct val="15000"/>
            </a:spcAft>
            <a:buChar char="••"/>
          </a:pPr>
          <a:r>
            <a:rPr lang="es-EC" sz="1200" kern="1200" dirty="0" smtClean="0"/>
            <a:t>Ser un referente en el país y la región en el uso de la tecnología digital en la televisión, llegando a ser dentro de los siguientes 5 años el mejor canal de televisión de la región norte del país.</a:t>
          </a:r>
          <a:endParaRPr lang="en-US" sz="1200" kern="1200" dirty="0"/>
        </a:p>
      </dsp:txBody>
      <dsp:txXfrm>
        <a:off x="4160279" y="75"/>
        <a:ext cx="2176426" cy="1376600"/>
      </dsp:txXfrm>
    </dsp:sp>
    <dsp:sp modelId="{2351FE39-4179-4DB3-94A8-84EFD1524303}">
      <dsp:nvSpPr>
        <dsp:cNvPr id="0" name=""/>
        <dsp:cNvSpPr/>
      </dsp:nvSpPr>
      <dsp:spPr>
        <a:xfrm>
          <a:off x="3169836" y="1699299"/>
          <a:ext cx="1376600" cy="1376600"/>
        </a:xfrm>
        <a:prstGeom prst="ellipse">
          <a:avLst/>
        </a:prstGeom>
        <a:solidFill>
          <a:schemeClr val="accent2"/>
        </a:solidFill>
        <a:ln w="190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err="1" smtClean="0"/>
            <a:t>Misión</a:t>
          </a:r>
          <a:endParaRPr lang="en-US" sz="2200" kern="1200" dirty="0"/>
        </a:p>
      </dsp:txBody>
      <dsp:txXfrm>
        <a:off x="3169836" y="1699299"/>
        <a:ext cx="1376600" cy="1376600"/>
      </dsp:txXfrm>
    </dsp:sp>
    <dsp:sp modelId="{0BE2FF25-E3C6-4F63-A072-FBDC9C3F6BED}">
      <dsp:nvSpPr>
        <dsp:cNvPr id="0" name=""/>
        <dsp:cNvSpPr/>
      </dsp:nvSpPr>
      <dsp:spPr>
        <a:xfrm>
          <a:off x="4684097" y="1699299"/>
          <a:ext cx="2064900" cy="137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just" defTabSz="533400">
            <a:lnSpc>
              <a:spcPct val="90000"/>
            </a:lnSpc>
            <a:spcBef>
              <a:spcPct val="0"/>
            </a:spcBef>
            <a:spcAft>
              <a:spcPct val="15000"/>
            </a:spcAft>
            <a:buChar char="••"/>
          </a:pPr>
          <a:r>
            <a:rPr lang="es-EC" sz="1200" kern="1200" dirty="0" smtClean="0"/>
            <a:t>Generar y transmitir contenidos digitales de televisión, proporcionándole satisfacción a nuestros televidentes y generando población más informada, educada  y entretenida.</a:t>
          </a:r>
          <a:endParaRPr lang="en-US" sz="1200" kern="1200" dirty="0"/>
        </a:p>
      </dsp:txBody>
      <dsp:txXfrm>
        <a:off x="4684097" y="1699299"/>
        <a:ext cx="2064900" cy="1376600"/>
      </dsp:txXfrm>
    </dsp:sp>
    <dsp:sp modelId="{8176EEDF-F573-4220-AC4D-C8DBE2CCB231}">
      <dsp:nvSpPr>
        <dsp:cNvPr id="0" name=""/>
        <dsp:cNvSpPr/>
      </dsp:nvSpPr>
      <dsp:spPr>
        <a:xfrm>
          <a:off x="2714530" y="3398523"/>
          <a:ext cx="1376600" cy="1376600"/>
        </a:xfrm>
        <a:prstGeom prst="ellipse">
          <a:avLst/>
        </a:prstGeom>
        <a:solidFill>
          <a:schemeClr val="accent3"/>
        </a:solidFill>
        <a:ln w="190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err="1" smtClean="0"/>
            <a:t>Valores</a:t>
          </a:r>
          <a:endParaRPr lang="en-US" sz="2200" kern="1200" dirty="0"/>
        </a:p>
      </dsp:txBody>
      <dsp:txXfrm>
        <a:off x="2714530" y="3398523"/>
        <a:ext cx="1376600" cy="1376600"/>
      </dsp:txXfrm>
    </dsp:sp>
    <dsp:sp modelId="{C302A07B-55BD-4964-87A5-153E84EB806C}">
      <dsp:nvSpPr>
        <dsp:cNvPr id="0" name=""/>
        <dsp:cNvSpPr/>
      </dsp:nvSpPr>
      <dsp:spPr>
        <a:xfrm>
          <a:off x="4228791" y="3398523"/>
          <a:ext cx="2064900" cy="137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err="1" smtClean="0"/>
            <a:t>Honestidad</a:t>
          </a:r>
          <a:endParaRPr lang="en-US" sz="1200" kern="1200" dirty="0"/>
        </a:p>
        <a:p>
          <a:pPr marL="114300" lvl="1" indent="-114300" algn="l" defTabSz="533400">
            <a:lnSpc>
              <a:spcPct val="90000"/>
            </a:lnSpc>
            <a:spcBef>
              <a:spcPct val="0"/>
            </a:spcBef>
            <a:spcAft>
              <a:spcPct val="15000"/>
            </a:spcAft>
            <a:buChar char="••"/>
          </a:pPr>
          <a:r>
            <a:rPr lang="en-US" sz="1200" kern="1200" dirty="0" err="1" smtClean="0"/>
            <a:t>Objetividad</a:t>
          </a:r>
          <a:endParaRPr lang="en-US" sz="1200" kern="1200" dirty="0"/>
        </a:p>
        <a:p>
          <a:pPr marL="114300" lvl="1" indent="-114300" algn="l" defTabSz="533400">
            <a:lnSpc>
              <a:spcPct val="90000"/>
            </a:lnSpc>
            <a:spcBef>
              <a:spcPct val="0"/>
            </a:spcBef>
            <a:spcAft>
              <a:spcPct val="15000"/>
            </a:spcAft>
            <a:buChar char="••"/>
          </a:pPr>
          <a:r>
            <a:rPr lang="en-US" sz="1200" kern="1200" dirty="0" err="1" smtClean="0"/>
            <a:t>Sinceridad</a:t>
          </a:r>
          <a:endParaRPr lang="en-US" sz="1200" kern="1200" dirty="0"/>
        </a:p>
        <a:p>
          <a:pPr marL="114300" lvl="1" indent="-114300" algn="l" defTabSz="533400">
            <a:lnSpc>
              <a:spcPct val="90000"/>
            </a:lnSpc>
            <a:spcBef>
              <a:spcPct val="0"/>
            </a:spcBef>
            <a:spcAft>
              <a:spcPct val="15000"/>
            </a:spcAft>
            <a:buChar char="••"/>
          </a:pPr>
          <a:r>
            <a:rPr lang="en-US" sz="1200" kern="1200" dirty="0" err="1" smtClean="0"/>
            <a:t>Diálogo</a:t>
          </a:r>
          <a:endParaRPr lang="en-US" sz="1200" kern="1200" dirty="0"/>
        </a:p>
        <a:p>
          <a:pPr marL="114300" lvl="1" indent="-114300" algn="l" defTabSz="533400">
            <a:lnSpc>
              <a:spcPct val="90000"/>
            </a:lnSpc>
            <a:spcBef>
              <a:spcPct val="0"/>
            </a:spcBef>
            <a:spcAft>
              <a:spcPct val="15000"/>
            </a:spcAft>
            <a:buChar char="••"/>
          </a:pPr>
          <a:r>
            <a:rPr lang="en-US" sz="1200" kern="1200" dirty="0" err="1" smtClean="0"/>
            <a:t>Calidad</a:t>
          </a:r>
          <a:endParaRPr lang="en-US" sz="1200" kern="1200" dirty="0"/>
        </a:p>
      </dsp:txBody>
      <dsp:txXfrm>
        <a:off x="4228791" y="3398523"/>
        <a:ext cx="2064900" cy="13766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EAA564-2D02-4C79-A0CD-EC5644FDC4FA}">
      <dsp:nvSpPr>
        <dsp:cNvPr id="0" name=""/>
        <dsp:cNvSpPr/>
      </dsp:nvSpPr>
      <dsp:spPr>
        <a:xfrm>
          <a:off x="0" y="0"/>
          <a:ext cx="7231795" cy="1300805"/>
        </a:xfrm>
        <a:prstGeom prst="round2DiagRect">
          <a:avLst/>
        </a:prstGeom>
        <a:gradFill rotWithShape="0">
          <a:gsLst>
            <a:gs pos="0">
              <a:schemeClr val="accent3">
                <a:hueOff val="0"/>
                <a:satOff val="0"/>
                <a:lumOff val="0"/>
                <a:alphaOff val="0"/>
                <a:tint val="43000"/>
                <a:satMod val="165000"/>
              </a:schemeClr>
            </a:gs>
            <a:gs pos="55000">
              <a:schemeClr val="accent3">
                <a:hueOff val="0"/>
                <a:satOff val="0"/>
                <a:lumOff val="0"/>
                <a:alphaOff val="0"/>
                <a:tint val="83000"/>
                <a:satMod val="155000"/>
              </a:schemeClr>
            </a:gs>
            <a:gs pos="100000">
              <a:schemeClr val="accent3">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114300" rIns="114300" bIns="114300" numCol="1" spcCol="1270" anchor="ctr" anchorCtr="0">
          <a:noAutofit/>
        </a:bodyPr>
        <a:lstStyle/>
        <a:p>
          <a:pPr lvl="0" algn="l" defTabSz="1333500">
            <a:lnSpc>
              <a:spcPct val="90000"/>
            </a:lnSpc>
            <a:spcBef>
              <a:spcPct val="0"/>
            </a:spcBef>
            <a:spcAft>
              <a:spcPct val="35000"/>
            </a:spcAft>
          </a:pPr>
          <a:r>
            <a:rPr lang="en-US" sz="3000" kern="1200" dirty="0" err="1" smtClean="0">
              <a:latin typeface="Tw Cen MT" pitchFamily="34" charset="0"/>
            </a:rPr>
            <a:t>Impacto</a:t>
          </a:r>
          <a:r>
            <a:rPr lang="en-US" sz="3000" kern="1200" dirty="0" smtClean="0">
              <a:latin typeface="Tw Cen MT" pitchFamily="34" charset="0"/>
            </a:rPr>
            <a:t> Socio-Cultural y Visual</a:t>
          </a:r>
          <a:endParaRPr lang="en-US" sz="3000" kern="1200" dirty="0">
            <a:latin typeface="Tw Cen MT" pitchFamily="34" charset="0"/>
          </a:endParaRPr>
        </a:p>
      </dsp:txBody>
      <dsp:txXfrm>
        <a:off x="1576439" y="0"/>
        <a:ext cx="5655355" cy="1300805"/>
      </dsp:txXfrm>
    </dsp:sp>
    <dsp:sp modelId="{36133411-8FE4-4491-BA08-56144C63CB99}">
      <dsp:nvSpPr>
        <dsp:cNvPr id="0" name=""/>
        <dsp:cNvSpPr/>
      </dsp:nvSpPr>
      <dsp:spPr>
        <a:xfrm>
          <a:off x="130080" y="130080"/>
          <a:ext cx="1446359" cy="1040644"/>
        </a:xfrm>
        <a:prstGeom prst="round2DiagRect">
          <a:avLst/>
        </a:prstGeom>
        <a:blipFill rotWithShape="0">
          <a:blip xmlns:r="http://schemas.openxmlformats.org/officeDocument/2006/relationships" r:embed="rId1"/>
          <a:stretch>
            <a:fillRect/>
          </a:stretch>
        </a:blipFill>
        <a:ln>
          <a:noFill/>
        </a:ln>
        <a:effectLst>
          <a:glow rad="101600">
            <a:schemeClr val="bg1">
              <a:alpha val="40000"/>
            </a:schemeClr>
          </a:glow>
        </a:effectLst>
      </dsp:spPr>
      <dsp:style>
        <a:lnRef idx="0">
          <a:scrgbClr r="0" g="0" b="0"/>
        </a:lnRef>
        <a:fillRef idx="1">
          <a:scrgbClr r="0" g="0" b="0"/>
        </a:fillRef>
        <a:effectRef idx="2">
          <a:scrgbClr r="0" g="0" b="0"/>
        </a:effectRef>
        <a:fontRef idx="minor"/>
      </dsp:style>
    </dsp:sp>
    <dsp:sp modelId="{2F55DC1D-2488-4424-936F-00C76D4A824B}">
      <dsp:nvSpPr>
        <dsp:cNvPr id="0" name=""/>
        <dsp:cNvSpPr/>
      </dsp:nvSpPr>
      <dsp:spPr>
        <a:xfrm>
          <a:off x="0" y="1430886"/>
          <a:ext cx="7231795" cy="1300805"/>
        </a:xfrm>
        <a:prstGeom prst="round2DiagRect">
          <a:avLst/>
        </a:prstGeom>
        <a:gradFill rotWithShape="0">
          <a:gsLst>
            <a:gs pos="0">
              <a:schemeClr val="accent3">
                <a:hueOff val="-8269636"/>
                <a:satOff val="13411"/>
                <a:lumOff val="98"/>
                <a:alphaOff val="0"/>
                <a:tint val="43000"/>
                <a:satMod val="165000"/>
              </a:schemeClr>
            </a:gs>
            <a:gs pos="55000">
              <a:schemeClr val="accent3">
                <a:hueOff val="-8269636"/>
                <a:satOff val="13411"/>
                <a:lumOff val="98"/>
                <a:alphaOff val="0"/>
                <a:tint val="83000"/>
                <a:satMod val="155000"/>
              </a:schemeClr>
            </a:gs>
            <a:gs pos="100000">
              <a:schemeClr val="accent3">
                <a:hueOff val="-8269636"/>
                <a:satOff val="13411"/>
                <a:lumOff val="98"/>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114300" rIns="114300" bIns="114300" numCol="1" spcCol="1270" anchor="ctr" anchorCtr="0">
          <a:noAutofit/>
        </a:bodyPr>
        <a:lstStyle/>
        <a:p>
          <a:pPr lvl="0" algn="l" defTabSz="1333500">
            <a:lnSpc>
              <a:spcPct val="90000"/>
            </a:lnSpc>
            <a:spcBef>
              <a:spcPct val="0"/>
            </a:spcBef>
            <a:spcAft>
              <a:spcPct val="35000"/>
            </a:spcAft>
          </a:pPr>
          <a:r>
            <a:rPr lang="en-US" sz="3000" kern="1200" dirty="0" err="1" smtClean="0">
              <a:latin typeface="Tw Cen MT" pitchFamily="34" charset="0"/>
            </a:rPr>
            <a:t>Impacto</a:t>
          </a:r>
          <a:r>
            <a:rPr lang="en-US" sz="3000" kern="1200" dirty="0" smtClean="0">
              <a:latin typeface="Tw Cen MT" pitchFamily="34" charset="0"/>
            </a:rPr>
            <a:t> en la </a:t>
          </a:r>
          <a:r>
            <a:rPr lang="en-US" sz="3000" kern="1200" dirty="0" err="1" smtClean="0">
              <a:latin typeface="Tw Cen MT" pitchFamily="34" charset="0"/>
            </a:rPr>
            <a:t>salud</a:t>
          </a:r>
          <a:endParaRPr lang="en-US" sz="3000" kern="1200" dirty="0">
            <a:latin typeface="Tw Cen MT" pitchFamily="34" charset="0"/>
          </a:endParaRPr>
        </a:p>
      </dsp:txBody>
      <dsp:txXfrm>
        <a:off x="1576439" y="1430886"/>
        <a:ext cx="5655355" cy="1300805"/>
      </dsp:txXfrm>
    </dsp:sp>
    <dsp:sp modelId="{8B82C056-6D44-4EC6-B428-208028A042F5}">
      <dsp:nvSpPr>
        <dsp:cNvPr id="0" name=""/>
        <dsp:cNvSpPr/>
      </dsp:nvSpPr>
      <dsp:spPr>
        <a:xfrm>
          <a:off x="130080" y="1560966"/>
          <a:ext cx="1446359" cy="1040644"/>
        </a:xfrm>
        <a:prstGeom prst="round2DiagRect">
          <a:avLst/>
        </a:prstGeom>
        <a:blipFill rotWithShape="0">
          <a:blip xmlns:r="http://schemas.openxmlformats.org/officeDocument/2006/relationships" r:embed="rId2"/>
          <a:stretch>
            <a:fillRect/>
          </a:stretch>
        </a:blipFill>
        <a:ln>
          <a:noFill/>
        </a:ln>
        <a:effectLst>
          <a:glow rad="101600">
            <a:schemeClr val="bg1">
              <a:alpha val="40000"/>
            </a:schemeClr>
          </a:glow>
        </a:effectLst>
      </dsp:spPr>
      <dsp:style>
        <a:lnRef idx="0">
          <a:scrgbClr r="0" g="0" b="0"/>
        </a:lnRef>
        <a:fillRef idx="1">
          <a:scrgbClr r="0" g="0" b="0"/>
        </a:fillRef>
        <a:effectRef idx="2">
          <a:scrgbClr r="0" g="0" b="0"/>
        </a:effectRef>
        <a:fontRef idx="minor"/>
      </dsp:style>
    </dsp:sp>
    <dsp:sp modelId="{CAEE08B3-1990-4730-B352-C1BE95C73039}">
      <dsp:nvSpPr>
        <dsp:cNvPr id="0" name=""/>
        <dsp:cNvSpPr/>
      </dsp:nvSpPr>
      <dsp:spPr>
        <a:xfrm>
          <a:off x="0" y="2861772"/>
          <a:ext cx="7231795" cy="1300805"/>
        </a:xfrm>
        <a:prstGeom prst="round2DiagRect">
          <a:avLst/>
        </a:prstGeom>
        <a:gradFill rotWithShape="0">
          <a:gsLst>
            <a:gs pos="0">
              <a:schemeClr val="accent3">
                <a:hueOff val="-16539272"/>
                <a:satOff val="26822"/>
                <a:lumOff val="197"/>
                <a:alphaOff val="0"/>
                <a:tint val="43000"/>
                <a:satMod val="165000"/>
              </a:schemeClr>
            </a:gs>
            <a:gs pos="55000">
              <a:schemeClr val="accent3">
                <a:hueOff val="-16539272"/>
                <a:satOff val="26822"/>
                <a:lumOff val="197"/>
                <a:alphaOff val="0"/>
                <a:tint val="83000"/>
                <a:satMod val="155000"/>
              </a:schemeClr>
            </a:gs>
            <a:gs pos="100000">
              <a:schemeClr val="accent3">
                <a:hueOff val="-16539272"/>
                <a:satOff val="26822"/>
                <a:lumOff val="197"/>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114300" rIns="114300" bIns="114300" numCol="1" spcCol="1270" anchor="ctr" anchorCtr="0">
          <a:noAutofit/>
        </a:bodyPr>
        <a:lstStyle/>
        <a:p>
          <a:pPr lvl="0" algn="l" defTabSz="1333500">
            <a:lnSpc>
              <a:spcPct val="90000"/>
            </a:lnSpc>
            <a:spcBef>
              <a:spcPct val="0"/>
            </a:spcBef>
            <a:spcAft>
              <a:spcPct val="35000"/>
            </a:spcAft>
          </a:pPr>
          <a:r>
            <a:rPr lang="en-US" sz="3000" kern="1200" dirty="0" err="1" smtClean="0">
              <a:latin typeface="Tw Cen MT" pitchFamily="34" charset="0"/>
            </a:rPr>
            <a:t>Impacto</a:t>
          </a:r>
          <a:r>
            <a:rPr lang="en-US" sz="3000" kern="1200" dirty="0" smtClean="0">
              <a:latin typeface="Tw Cen MT" pitchFamily="34" charset="0"/>
            </a:rPr>
            <a:t> de los </a:t>
          </a:r>
          <a:r>
            <a:rPr lang="en-US" sz="3000" kern="1200" dirty="0" err="1" smtClean="0">
              <a:latin typeface="Tw Cen MT" pitchFamily="34" charset="0"/>
            </a:rPr>
            <a:t>desechos</a:t>
          </a:r>
          <a:r>
            <a:rPr lang="en-US" sz="3000" kern="1200" dirty="0" smtClean="0">
              <a:latin typeface="Tw Cen MT" pitchFamily="34" charset="0"/>
            </a:rPr>
            <a:t> </a:t>
          </a:r>
          <a:r>
            <a:rPr lang="en-US" sz="3000" kern="1200" dirty="0" err="1" smtClean="0">
              <a:latin typeface="Tw Cen MT" pitchFamily="34" charset="0"/>
            </a:rPr>
            <a:t>electrónicos</a:t>
          </a:r>
          <a:endParaRPr lang="en-US" sz="3000" kern="1200" dirty="0">
            <a:latin typeface="Tw Cen MT" pitchFamily="34" charset="0"/>
          </a:endParaRPr>
        </a:p>
      </dsp:txBody>
      <dsp:txXfrm>
        <a:off x="1576439" y="2861772"/>
        <a:ext cx="5655355" cy="1300805"/>
      </dsp:txXfrm>
    </dsp:sp>
    <dsp:sp modelId="{0B2BB8AA-4092-4C07-BA8C-D47A4D6D5285}">
      <dsp:nvSpPr>
        <dsp:cNvPr id="0" name=""/>
        <dsp:cNvSpPr/>
      </dsp:nvSpPr>
      <dsp:spPr>
        <a:xfrm>
          <a:off x="130080" y="2991852"/>
          <a:ext cx="1446359" cy="1040644"/>
        </a:xfrm>
        <a:prstGeom prst="round2DiagRect">
          <a:avLst/>
        </a:prstGeom>
        <a:blipFill rotWithShape="0">
          <a:blip xmlns:r="http://schemas.openxmlformats.org/officeDocument/2006/relationships" r:embed="rId3"/>
          <a:stretch>
            <a:fillRect/>
          </a:stretch>
        </a:blipFill>
        <a:ln>
          <a:noFill/>
        </a:ln>
        <a:effectLst>
          <a:glow rad="101600">
            <a:schemeClr val="bg1">
              <a:alpha val="40000"/>
            </a:schemeClr>
          </a:glow>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3683D8-C45A-4875-B062-C873836EAD48}">
      <dsp:nvSpPr>
        <dsp:cNvPr id="0" name=""/>
        <dsp:cNvSpPr/>
      </dsp:nvSpPr>
      <dsp:spPr>
        <a:xfrm>
          <a:off x="1862316" y="591944"/>
          <a:ext cx="4041615" cy="4041615"/>
        </a:xfrm>
        <a:prstGeom prst="blockArc">
          <a:avLst>
            <a:gd name="adj1" fmla="val 12600000"/>
            <a:gd name="adj2" fmla="val 16200000"/>
            <a:gd name="adj3" fmla="val 4526"/>
          </a:avLst>
        </a:prstGeom>
        <a:gradFill rotWithShape="0">
          <a:gsLst>
            <a:gs pos="0">
              <a:schemeClr val="accent5">
                <a:hueOff val="10738916"/>
                <a:satOff val="-1444"/>
                <a:lumOff val="14313"/>
                <a:alphaOff val="0"/>
                <a:tint val="43000"/>
                <a:satMod val="165000"/>
              </a:schemeClr>
            </a:gs>
            <a:gs pos="55000">
              <a:schemeClr val="accent5">
                <a:hueOff val="10738916"/>
                <a:satOff val="-1444"/>
                <a:lumOff val="14313"/>
                <a:alphaOff val="0"/>
                <a:tint val="83000"/>
                <a:satMod val="155000"/>
              </a:schemeClr>
            </a:gs>
            <a:gs pos="100000">
              <a:schemeClr val="accent5">
                <a:hueOff val="10738916"/>
                <a:satOff val="-1444"/>
                <a:lumOff val="14313"/>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294E69B-8B65-4C51-B271-3BDC92C54987}">
      <dsp:nvSpPr>
        <dsp:cNvPr id="0" name=""/>
        <dsp:cNvSpPr/>
      </dsp:nvSpPr>
      <dsp:spPr>
        <a:xfrm>
          <a:off x="1862316" y="591944"/>
          <a:ext cx="4041615" cy="4041615"/>
        </a:xfrm>
        <a:prstGeom prst="blockArc">
          <a:avLst>
            <a:gd name="adj1" fmla="val 9000000"/>
            <a:gd name="adj2" fmla="val 12600000"/>
            <a:gd name="adj3" fmla="val 4526"/>
          </a:avLst>
        </a:prstGeom>
        <a:gradFill rotWithShape="0">
          <a:gsLst>
            <a:gs pos="0">
              <a:schemeClr val="accent5">
                <a:hueOff val="8591133"/>
                <a:satOff val="-1155"/>
                <a:lumOff val="11450"/>
                <a:alphaOff val="0"/>
                <a:tint val="43000"/>
                <a:satMod val="165000"/>
              </a:schemeClr>
            </a:gs>
            <a:gs pos="55000">
              <a:schemeClr val="accent5">
                <a:hueOff val="8591133"/>
                <a:satOff val="-1155"/>
                <a:lumOff val="11450"/>
                <a:alphaOff val="0"/>
                <a:tint val="83000"/>
                <a:satMod val="155000"/>
              </a:schemeClr>
            </a:gs>
            <a:gs pos="100000">
              <a:schemeClr val="accent5">
                <a:hueOff val="8591133"/>
                <a:satOff val="-1155"/>
                <a:lumOff val="1145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E8F5CD5-2A03-4F00-A6B5-68327D392C01}">
      <dsp:nvSpPr>
        <dsp:cNvPr id="0" name=""/>
        <dsp:cNvSpPr/>
      </dsp:nvSpPr>
      <dsp:spPr>
        <a:xfrm>
          <a:off x="1862316" y="591944"/>
          <a:ext cx="4041615" cy="4041615"/>
        </a:xfrm>
        <a:prstGeom prst="blockArc">
          <a:avLst>
            <a:gd name="adj1" fmla="val 5400000"/>
            <a:gd name="adj2" fmla="val 9000000"/>
            <a:gd name="adj3" fmla="val 4526"/>
          </a:avLst>
        </a:prstGeom>
        <a:gradFill rotWithShape="0">
          <a:gsLst>
            <a:gs pos="0">
              <a:schemeClr val="accent5">
                <a:hueOff val="6443350"/>
                <a:satOff val="-866"/>
                <a:lumOff val="8588"/>
                <a:alphaOff val="0"/>
                <a:tint val="43000"/>
                <a:satMod val="165000"/>
              </a:schemeClr>
            </a:gs>
            <a:gs pos="55000">
              <a:schemeClr val="accent5">
                <a:hueOff val="6443350"/>
                <a:satOff val="-866"/>
                <a:lumOff val="8588"/>
                <a:alphaOff val="0"/>
                <a:tint val="83000"/>
                <a:satMod val="155000"/>
              </a:schemeClr>
            </a:gs>
            <a:gs pos="100000">
              <a:schemeClr val="accent5">
                <a:hueOff val="6443350"/>
                <a:satOff val="-866"/>
                <a:lumOff val="8588"/>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B52176B-7794-406E-B61F-BDFD89FF563E}">
      <dsp:nvSpPr>
        <dsp:cNvPr id="0" name=""/>
        <dsp:cNvSpPr/>
      </dsp:nvSpPr>
      <dsp:spPr>
        <a:xfrm>
          <a:off x="1862316" y="591944"/>
          <a:ext cx="4041615" cy="4041615"/>
        </a:xfrm>
        <a:prstGeom prst="blockArc">
          <a:avLst>
            <a:gd name="adj1" fmla="val 1800000"/>
            <a:gd name="adj2" fmla="val 5400000"/>
            <a:gd name="adj3" fmla="val 4526"/>
          </a:avLst>
        </a:prstGeom>
        <a:gradFill rotWithShape="0">
          <a:gsLst>
            <a:gs pos="0">
              <a:schemeClr val="accent5">
                <a:hueOff val="4295566"/>
                <a:satOff val="-578"/>
                <a:lumOff val="5725"/>
                <a:alphaOff val="0"/>
                <a:tint val="43000"/>
                <a:satMod val="165000"/>
              </a:schemeClr>
            </a:gs>
            <a:gs pos="55000">
              <a:schemeClr val="accent5">
                <a:hueOff val="4295566"/>
                <a:satOff val="-578"/>
                <a:lumOff val="5725"/>
                <a:alphaOff val="0"/>
                <a:tint val="83000"/>
                <a:satMod val="155000"/>
              </a:schemeClr>
            </a:gs>
            <a:gs pos="100000">
              <a:schemeClr val="accent5">
                <a:hueOff val="4295566"/>
                <a:satOff val="-578"/>
                <a:lumOff val="5725"/>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063537D-A405-4A44-963C-29F186A5AC3B}">
      <dsp:nvSpPr>
        <dsp:cNvPr id="0" name=""/>
        <dsp:cNvSpPr/>
      </dsp:nvSpPr>
      <dsp:spPr>
        <a:xfrm>
          <a:off x="1862316" y="591944"/>
          <a:ext cx="4041615" cy="4041615"/>
        </a:xfrm>
        <a:prstGeom prst="blockArc">
          <a:avLst>
            <a:gd name="adj1" fmla="val 19800000"/>
            <a:gd name="adj2" fmla="val 1800000"/>
            <a:gd name="adj3" fmla="val 4526"/>
          </a:avLst>
        </a:prstGeom>
        <a:gradFill rotWithShape="0">
          <a:gsLst>
            <a:gs pos="0">
              <a:schemeClr val="accent5">
                <a:hueOff val="2147783"/>
                <a:satOff val="-289"/>
                <a:lumOff val="2863"/>
                <a:alphaOff val="0"/>
                <a:tint val="43000"/>
                <a:satMod val="165000"/>
              </a:schemeClr>
            </a:gs>
            <a:gs pos="55000">
              <a:schemeClr val="accent5">
                <a:hueOff val="2147783"/>
                <a:satOff val="-289"/>
                <a:lumOff val="2863"/>
                <a:alphaOff val="0"/>
                <a:tint val="83000"/>
                <a:satMod val="155000"/>
              </a:schemeClr>
            </a:gs>
            <a:gs pos="100000">
              <a:schemeClr val="accent5">
                <a:hueOff val="2147783"/>
                <a:satOff val="-289"/>
                <a:lumOff val="2863"/>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228FF21-17F5-4FE6-8274-4BE6E55F78CA}">
      <dsp:nvSpPr>
        <dsp:cNvPr id="0" name=""/>
        <dsp:cNvSpPr/>
      </dsp:nvSpPr>
      <dsp:spPr>
        <a:xfrm>
          <a:off x="1862316" y="591944"/>
          <a:ext cx="4041615" cy="4041615"/>
        </a:xfrm>
        <a:prstGeom prst="blockArc">
          <a:avLst>
            <a:gd name="adj1" fmla="val 16200000"/>
            <a:gd name="adj2" fmla="val 19800000"/>
            <a:gd name="adj3" fmla="val 4526"/>
          </a:avLst>
        </a:prstGeom>
        <a:gradFill rotWithShape="0">
          <a:gsLst>
            <a:gs pos="0">
              <a:schemeClr val="accent5">
                <a:hueOff val="0"/>
                <a:satOff val="0"/>
                <a:lumOff val="0"/>
                <a:alphaOff val="0"/>
                <a:tint val="43000"/>
                <a:satMod val="165000"/>
              </a:schemeClr>
            </a:gs>
            <a:gs pos="55000">
              <a:schemeClr val="accent5">
                <a:hueOff val="0"/>
                <a:satOff val="0"/>
                <a:lumOff val="0"/>
                <a:alphaOff val="0"/>
                <a:tint val="83000"/>
                <a:satMod val="155000"/>
              </a:schemeClr>
            </a:gs>
            <a:gs pos="100000">
              <a:schemeClr val="accent5">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9662EB9-60EA-4C16-9ED6-E5ABAA1322BC}">
      <dsp:nvSpPr>
        <dsp:cNvPr id="0" name=""/>
        <dsp:cNvSpPr/>
      </dsp:nvSpPr>
      <dsp:spPr>
        <a:xfrm>
          <a:off x="2975860" y="1705488"/>
          <a:ext cx="1814526" cy="1814526"/>
        </a:xfrm>
        <a:prstGeom prst="ellipse">
          <a:avLst/>
        </a:prstGeom>
        <a:gradFill rotWithShape="0">
          <a:gsLst>
            <a:gs pos="0">
              <a:schemeClr val="accent4">
                <a:hueOff val="0"/>
                <a:satOff val="0"/>
                <a:lumOff val="0"/>
                <a:alphaOff val="0"/>
                <a:tint val="43000"/>
                <a:satMod val="165000"/>
              </a:schemeClr>
            </a:gs>
            <a:gs pos="55000">
              <a:schemeClr val="accent4">
                <a:hueOff val="0"/>
                <a:satOff val="0"/>
                <a:lumOff val="0"/>
                <a:alphaOff val="0"/>
                <a:tint val="83000"/>
                <a:satMod val="155000"/>
              </a:schemeClr>
            </a:gs>
            <a:gs pos="100000">
              <a:schemeClr val="accent4">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POSIBLES SOLUCIONES</a:t>
          </a:r>
          <a:endParaRPr lang="en-US" sz="1400" kern="1200" dirty="0"/>
        </a:p>
      </dsp:txBody>
      <dsp:txXfrm>
        <a:off x="2975860" y="1705488"/>
        <a:ext cx="1814526" cy="1814526"/>
      </dsp:txXfrm>
    </dsp:sp>
    <dsp:sp modelId="{D5A15665-17B6-49E8-92B9-7099824338D8}">
      <dsp:nvSpPr>
        <dsp:cNvPr id="0" name=""/>
        <dsp:cNvSpPr/>
      </dsp:nvSpPr>
      <dsp:spPr>
        <a:xfrm>
          <a:off x="3248039" y="2586"/>
          <a:ext cx="1270168" cy="1270168"/>
        </a:xfrm>
        <a:prstGeom prst="ellipse">
          <a:avLst/>
        </a:prstGeom>
        <a:gradFill rotWithShape="0">
          <a:gsLst>
            <a:gs pos="0">
              <a:schemeClr val="accent5">
                <a:hueOff val="0"/>
                <a:satOff val="0"/>
                <a:lumOff val="0"/>
                <a:alphaOff val="0"/>
                <a:tint val="43000"/>
                <a:satMod val="165000"/>
              </a:schemeClr>
            </a:gs>
            <a:gs pos="55000">
              <a:schemeClr val="accent5">
                <a:hueOff val="0"/>
                <a:satOff val="0"/>
                <a:lumOff val="0"/>
                <a:alphaOff val="0"/>
                <a:tint val="83000"/>
                <a:satMod val="155000"/>
              </a:schemeClr>
            </a:gs>
            <a:gs pos="100000">
              <a:schemeClr val="accent5">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err="1" smtClean="0"/>
            <a:t>Reciclado</a:t>
          </a:r>
          <a:r>
            <a:rPr lang="en-US" sz="900" kern="1200" dirty="0" smtClean="0"/>
            <a:t> de </a:t>
          </a:r>
          <a:r>
            <a:rPr lang="en-US" sz="900" kern="1200" dirty="0" err="1" smtClean="0"/>
            <a:t>Equipos</a:t>
          </a:r>
          <a:endParaRPr lang="en-US" sz="900" kern="1200" dirty="0"/>
        </a:p>
      </dsp:txBody>
      <dsp:txXfrm>
        <a:off x="3248039" y="2586"/>
        <a:ext cx="1270168" cy="1270168"/>
      </dsp:txXfrm>
    </dsp:sp>
    <dsp:sp modelId="{B64E0E6B-77E2-4699-B495-8B12EF34308C}">
      <dsp:nvSpPr>
        <dsp:cNvPr id="0" name=""/>
        <dsp:cNvSpPr/>
      </dsp:nvSpPr>
      <dsp:spPr>
        <a:xfrm>
          <a:off x="4958510" y="990127"/>
          <a:ext cx="1270168" cy="1270168"/>
        </a:xfrm>
        <a:prstGeom prst="ellipse">
          <a:avLst/>
        </a:prstGeom>
        <a:gradFill rotWithShape="0">
          <a:gsLst>
            <a:gs pos="0">
              <a:schemeClr val="accent5">
                <a:hueOff val="2147783"/>
                <a:satOff val="-289"/>
                <a:lumOff val="2863"/>
                <a:alphaOff val="0"/>
                <a:tint val="43000"/>
                <a:satMod val="165000"/>
              </a:schemeClr>
            </a:gs>
            <a:gs pos="55000">
              <a:schemeClr val="accent5">
                <a:hueOff val="2147783"/>
                <a:satOff val="-289"/>
                <a:lumOff val="2863"/>
                <a:alphaOff val="0"/>
                <a:tint val="83000"/>
                <a:satMod val="155000"/>
              </a:schemeClr>
            </a:gs>
            <a:gs pos="100000">
              <a:schemeClr val="accent5">
                <a:hueOff val="2147783"/>
                <a:satOff val="-289"/>
                <a:lumOff val="2863"/>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err="1" smtClean="0"/>
            <a:t>Mantenimiento</a:t>
          </a:r>
          <a:endParaRPr lang="en-US" sz="900" kern="1200" dirty="0"/>
        </a:p>
      </dsp:txBody>
      <dsp:txXfrm>
        <a:off x="4958510" y="990127"/>
        <a:ext cx="1270168" cy="1270168"/>
      </dsp:txXfrm>
    </dsp:sp>
    <dsp:sp modelId="{DDDFE6EF-7819-40FC-846A-FDB502042534}">
      <dsp:nvSpPr>
        <dsp:cNvPr id="0" name=""/>
        <dsp:cNvSpPr/>
      </dsp:nvSpPr>
      <dsp:spPr>
        <a:xfrm>
          <a:off x="4958510" y="2965208"/>
          <a:ext cx="1270168" cy="1270168"/>
        </a:xfrm>
        <a:prstGeom prst="ellipse">
          <a:avLst/>
        </a:prstGeom>
        <a:gradFill rotWithShape="0">
          <a:gsLst>
            <a:gs pos="0">
              <a:schemeClr val="accent5">
                <a:hueOff val="4295566"/>
                <a:satOff val="-578"/>
                <a:lumOff val="5725"/>
                <a:alphaOff val="0"/>
                <a:tint val="43000"/>
                <a:satMod val="165000"/>
              </a:schemeClr>
            </a:gs>
            <a:gs pos="55000">
              <a:schemeClr val="accent5">
                <a:hueOff val="4295566"/>
                <a:satOff val="-578"/>
                <a:lumOff val="5725"/>
                <a:alphaOff val="0"/>
                <a:tint val="83000"/>
                <a:satMod val="155000"/>
              </a:schemeClr>
            </a:gs>
            <a:gs pos="100000">
              <a:schemeClr val="accent5">
                <a:hueOff val="4295566"/>
                <a:satOff val="-578"/>
                <a:lumOff val="5725"/>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err="1" smtClean="0"/>
            <a:t>Donaciones</a:t>
          </a:r>
          <a:endParaRPr lang="en-US" sz="900" kern="1200" dirty="0"/>
        </a:p>
      </dsp:txBody>
      <dsp:txXfrm>
        <a:off x="4958510" y="2965208"/>
        <a:ext cx="1270168" cy="1270168"/>
      </dsp:txXfrm>
    </dsp:sp>
    <dsp:sp modelId="{247144F8-85B6-46BC-B6D4-FEEA2C3B90A4}">
      <dsp:nvSpPr>
        <dsp:cNvPr id="0" name=""/>
        <dsp:cNvSpPr/>
      </dsp:nvSpPr>
      <dsp:spPr>
        <a:xfrm>
          <a:off x="3248039" y="3952749"/>
          <a:ext cx="1270168" cy="1270168"/>
        </a:xfrm>
        <a:prstGeom prst="ellipse">
          <a:avLst/>
        </a:prstGeom>
        <a:gradFill rotWithShape="0">
          <a:gsLst>
            <a:gs pos="0">
              <a:schemeClr val="accent5">
                <a:hueOff val="6443350"/>
                <a:satOff val="-866"/>
                <a:lumOff val="8588"/>
                <a:alphaOff val="0"/>
                <a:tint val="43000"/>
                <a:satMod val="165000"/>
              </a:schemeClr>
            </a:gs>
            <a:gs pos="55000">
              <a:schemeClr val="accent5">
                <a:hueOff val="6443350"/>
                <a:satOff val="-866"/>
                <a:lumOff val="8588"/>
                <a:alphaOff val="0"/>
                <a:tint val="83000"/>
                <a:satMod val="155000"/>
              </a:schemeClr>
            </a:gs>
            <a:gs pos="100000">
              <a:schemeClr val="accent5">
                <a:hueOff val="6443350"/>
                <a:satOff val="-866"/>
                <a:lumOff val="8588"/>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err="1" smtClean="0"/>
            <a:t>Responsabilidad</a:t>
          </a:r>
          <a:r>
            <a:rPr lang="en-US" sz="900" kern="1200" dirty="0" smtClean="0"/>
            <a:t> </a:t>
          </a:r>
          <a:r>
            <a:rPr lang="en-US" sz="900" kern="1200" dirty="0" err="1" smtClean="0"/>
            <a:t>Productor</a:t>
          </a:r>
          <a:endParaRPr lang="en-US" sz="900" kern="1200" dirty="0"/>
        </a:p>
      </dsp:txBody>
      <dsp:txXfrm>
        <a:off x="3248039" y="3952749"/>
        <a:ext cx="1270168" cy="1270168"/>
      </dsp:txXfrm>
    </dsp:sp>
    <dsp:sp modelId="{B65581A9-C36E-47EE-921E-AFA089CE7AF3}">
      <dsp:nvSpPr>
        <dsp:cNvPr id="0" name=""/>
        <dsp:cNvSpPr/>
      </dsp:nvSpPr>
      <dsp:spPr>
        <a:xfrm>
          <a:off x="1537568" y="2965208"/>
          <a:ext cx="1270168" cy="1270168"/>
        </a:xfrm>
        <a:prstGeom prst="ellipse">
          <a:avLst/>
        </a:prstGeom>
        <a:gradFill rotWithShape="0">
          <a:gsLst>
            <a:gs pos="0">
              <a:schemeClr val="accent5">
                <a:hueOff val="8591133"/>
                <a:satOff val="-1155"/>
                <a:lumOff val="11450"/>
                <a:alphaOff val="0"/>
                <a:tint val="43000"/>
                <a:satMod val="165000"/>
              </a:schemeClr>
            </a:gs>
            <a:gs pos="55000">
              <a:schemeClr val="accent5">
                <a:hueOff val="8591133"/>
                <a:satOff val="-1155"/>
                <a:lumOff val="11450"/>
                <a:alphaOff val="0"/>
                <a:tint val="83000"/>
                <a:satMod val="155000"/>
              </a:schemeClr>
            </a:gs>
            <a:gs pos="100000">
              <a:schemeClr val="accent5">
                <a:hueOff val="8591133"/>
                <a:satOff val="-1155"/>
                <a:lumOff val="1145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err="1" smtClean="0"/>
            <a:t>Regulación</a:t>
          </a:r>
          <a:endParaRPr lang="en-US" sz="900" kern="1200" dirty="0"/>
        </a:p>
      </dsp:txBody>
      <dsp:txXfrm>
        <a:off x="1537568" y="2965208"/>
        <a:ext cx="1270168" cy="1270168"/>
      </dsp:txXfrm>
    </dsp:sp>
    <dsp:sp modelId="{B8BCA7D0-5E62-4B6E-80B9-C8A73D88E92A}">
      <dsp:nvSpPr>
        <dsp:cNvPr id="0" name=""/>
        <dsp:cNvSpPr/>
      </dsp:nvSpPr>
      <dsp:spPr>
        <a:xfrm>
          <a:off x="1537568" y="990127"/>
          <a:ext cx="1270168" cy="1270168"/>
        </a:xfrm>
        <a:prstGeom prst="ellipse">
          <a:avLst/>
        </a:prstGeom>
        <a:gradFill rotWithShape="0">
          <a:gsLst>
            <a:gs pos="0">
              <a:schemeClr val="accent5">
                <a:hueOff val="10738916"/>
                <a:satOff val="-1444"/>
                <a:lumOff val="14313"/>
                <a:alphaOff val="0"/>
                <a:tint val="43000"/>
                <a:satMod val="165000"/>
              </a:schemeClr>
            </a:gs>
            <a:gs pos="55000">
              <a:schemeClr val="accent5">
                <a:hueOff val="10738916"/>
                <a:satOff val="-1444"/>
                <a:lumOff val="14313"/>
                <a:alphaOff val="0"/>
                <a:tint val="83000"/>
                <a:satMod val="155000"/>
              </a:schemeClr>
            </a:gs>
            <a:gs pos="100000">
              <a:schemeClr val="accent5">
                <a:hueOff val="10738916"/>
                <a:satOff val="-1444"/>
                <a:lumOff val="14313"/>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t>Concientización</a:t>
          </a:r>
          <a:endParaRPr lang="es-EC" sz="900" kern="1200" dirty="0"/>
        </a:p>
      </dsp:txBody>
      <dsp:txXfrm>
        <a:off x="1537568" y="990127"/>
        <a:ext cx="1270168" cy="127016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B103E6-7B09-4B21-A550-021F1986D67A}" type="datetimeFigureOut">
              <a:rPr lang="es-EC" smtClean="0"/>
              <a:pPr/>
              <a:t>03/07/2013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224B88-252D-46CA-AFEF-F8EB97C87569}" type="slidenum">
              <a:rPr lang="es-EC" smtClean="0"/>
              <a:pPr/>
              <a:t>‹Nº›</a:t>
            </a:fld>
            <a:endParaRPr lang="es-EC"/>
          </a:p>
        </p:txBody>
      </p:sp>
    </p:spTree>
    <p:extLst>
      <p:ext uri="{BB962C8B-B14F-4D97-AF65-F5344CB8AC3E}">
        <p14:creationId xmlns:p14="http://schemas.microsoft.com/office/powerpoint/2010/main" xmlns="" val="2041081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89224B88-252D-46CA-AFEF-F8EB97C87569}" type="slidenum">
              <a:rPr lang="es-EC" smtClean="0"/>
              <a:pPr/>
              <a:t>15</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89224B88-252D-46CA-AFEF-F8EB97C87569}" type="slidenum">
              <a:rPr lang="es-EC" smtClean="0"/>
              <a:pPr/>
              <a:t>31</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Custom animation effects: page turns in open book</a:t>
            </a:r>
          </a:p>
          <a:p>
            <a:r>
              <a:rPr lang="en-US" sz="1400" kern="1200" dirty="0" smtClean="0">
                <a:solidFill>
                  <a:schemeClr val="tx1"/>
                </a:solidFill>
                <a:latin typeface="+mn-lt"/>
                <a:ea typeface="+mn-ea"/>
                <a:cs typeface="+mn-cs"/>
              </a:rPr>
              <a:t>(Difficult)</a:t>
            </a:r>
          </a:p>
          <a:p>
            <a:endParaRPr lang="en-US" sz="1200" dirty="0" smtClean="0"/>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Tip: </a:t>
            </a:r>
            <a:r>
              <a:rPr lang="en-US" sz="1200" baseline="0" dirty="0" smtClean="0"/>
              <a:t>Y</a:t>
            </a:r>
            <a:r>
              <a:rPr lang="en-US" sz="1200" b="0" baseline="0" dirty="0" smtClean="0"/>
              <a:t>ou will need to use drawing guides and the ruler to position the objects on this slide. </a:t>
            </a:r>
            <a:r>
              <a:rPr lang="en-US" sz="1200" b="0" kern="1200" dirty="0" smtClean="0">
                <a:solidFill>
                  <a:schemeClr val="tx1"/>
                </a:solidFill>
                <a:latin typeface="+mn-lt"/>
                <a:ea typeface="+mn-ea"/>
                <a:cs typeface="+mn-cs"/>
              </a:rPr>
              <a:t>For</a:t>
            </a:r>
            <a:r>
              <a:rPr lang="en-US" sz="1200" b="0" kern="1200" baseline="0" dirty="0" smtClean="0">
                <a:solidFill>
                  <a:schemeClr val="tx1"/>
                </a:solidFill>
                <a:latin typeface="+mn-lt"/>
                <a:ea typeface="+mn-ea"/>
                <a:cs typeface="+mn-cs"/>
              </a:rPr>
              <a:t> instructions on animating an opening book cover, refer to the previous slide (</a:t>
            </a:r>
            <a:r>
              <a:rPr lang="en-US" sz="1200" b="1" kern="1200" baseline="0" dirty="0" smtClean="0">
                <a:solidFill>
                  <a:schemeClr val="tx1"/>
                </a:solidFill>
                <a:latin typeface="+mn-lt"/>
                <a:ea typeface="+mn-ea"/>
                <a:cs typeface="+mn-cs"/>
              </a:rPr>
              <a:t>Custom animation effects: open book</a:t>
            </a:r>
            <a:r>
              <a:rPr lang="en-US" sz="1200" b="0" kern="1200" baseline="0" dirty="0" smtClean="0">
                <a:solidFill>
                  <a:schemeClr val="tx1"/>
                </a:solidFill>
                <a:latin typeface="+mn-lt"/>
                <a:ea typeface="+mn-ea"/>
                <a:cs typeface="+mn-cs"/>
              </a:rPr>
              <a:t>) for instructions.</a:t>
            </a: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dirty="0" smtClean="0"/>
              <a:t>To display the drawing guides and the ruler,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1"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a:t>
            </a:r>
            <a:r>
              <a:rPr lang="en-US" sz="1200" baseline="0" dirty="0" smtClean="0"/>
              <a:t> The spine of the book will be aligned to the vertical drawing guide.</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View</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Show/Hide</a:t>
            </a:r>
            <a:r>
              <a:rPr lang="en-US" sz="1200" kern="1200" dirty="0" smtClean="0">
                <a:solidFill>
                  <a:schemeClr val="tx1"/>
                </a:solidFill>
                <a:latin typeface="+mn-lt"/>
                <a:ea typeface="+mn-ea"/>
                <a:cs typeface="+mn-cs"/>
              </a:rPr>
              <a:t> group, select </a:t>
            </a:r>
            <a:r>
              <a:rPr lang="en-US" sz="1200" b="1" kern="1200" dirty="0" smtClean="0">
                <a:solidFill>
                  <a:schemeClr val="tx1"/>
                </a:solidFill>
                <a:latin typeface="+mn-lt"/>
                <a:ea typeface="+mn-ea"/>
                <a:cs typeface="+mn-cs"/>
              </a:rPr>
              <a:t>Ruler</a:t>
            </a:r>
            <a:r>
              <a:rPr lang="en-US" sz="1200" kern="1200" dirty="0" smtClean="0">
                <a:solidFill>
                  <a:schemeClr val="tx1"/>
                </a:solidFill>
                <a:latin typeface="+mn-lt"/>
                <a:ea typeface="+mn-ea"/>
                <a:cs typeface="+mn-cs"/>
              </a:rPr>
              <a:t>. </a:t>
            </a:r>
            <a:endParaRPr lang="en-US" sz="1200" dirty="0" smtClean="0"/>
          </a:p>
          <a:p>
            <a:endParaRPr lang="en-US" sz="1200" baseline="0" dirty="0" smtClean="0"/>
          </a:p>
          <a:p>
            <a:endParaRPr lang="en-US" sz="1200" baseline="0" dirty="0" smtClean="0"/>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Rounded Rectangle </a:t>
            </a:r>
            <a:r>
              <a:rPr lang="en-US" sz="1200" kern="1200" dirty="0" smtClean="0">
                <a:solidFill>
                  <a:schemeClr val="tx1"/>
                </a:solidFill>
                <a:latin typeface="+mn-lt"/>
                <a:ea typeface="+mn-ea"/>
                <a:cs typeface="+mn-cs"/>
              </a:rPr>
              <a:t>(second option from the left). On the slide, drag to draw a rounded rectangle.</a:t>
            </a:r>
          </a:p>
          <a:p>
            <a:pPr marL="228600" lvl="0" indent="-228600">
              <a:buFont typeface="+mj-lt"/>
              <a:buAutoNum type="arabicPeriod"/>
            </a:pPr>
            <a:r>
              <a:rPr lang="en-US" sz="1200" kern="1200" dirty="0" smtClean="0">
                <a:solidFill>
                  <a:schemeClr val="tx1"/>
                </a:solidFill>
                <a:latin typeface="+mn-lt"/>
                <a:ea typeface="+mn-ea"/>
                <a:cs typeface="+mn-cs"/>
              </a:rPr>
              <a:t>Select the rounded</a:t>
            </a:r>
            <a:r>
              <a:rPr lang="en-US" sz="1200" kern="1200" baseline="0" dirty="0" smtClean="0">
                <a:solidFill>
                  <a:schemeClr val="tx1"/>
                </a:solidFill>
                <a:latin typeface="+mn-lt"/>
                <a:ea typeface="+mn-ea"/>
                <a:cs typeface="+mn-cs"/>
              </a:rPr>
              <a:t> rectangle.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4.5”</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3.33”</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rounded rectangle, drag the yellow diamond adjustment handle to the left to reduce the amount of rounding on the corners.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Red, Accent 2, Darker 50%</a:t>
            </a:r>
            <a:r>
              <a:rPr lang="en-US" sz="1200" kern="1200" dirty="0" smtClean="0">
                <a:solidFill>
                  <a:schemeClr val="tx1"/>
                </a:solidFill>
                <a:latin typeface="+mn-lt"/>
                <a:ea typeface="+mn-ea"/>
                <a:cs typeface="+mn-cs"/>
              </a:rPr>
              <a:t> (sixth row, sixth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Red Accent 2, Darker 25%</a:t>
            </a:r>
            <a:r>
              <a:rPr lang="en-US" sz="1200" kern="1200" dirty="0" smtClean="0">
                <a:solidFill>
                  <a:schemeClr val="tx1"/>
                </a:solidFill>
                <a:latin typeface="+mn-lt"/>
                <a:ea typeface="+mn-ea"/>
                <a:cs typeface="+mn-cs"/>
              </a:rPr>
              <a:t> (fifth row, sixth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second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the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a:t>
            </a:r>
            <a:r>
              <a:rPr lang="en-US" sz="1200" kern="1200" baseline="0" dirty="0" smtClean="0">
                <a:solidFill>
                  <a:schemeClr val="tx1"/>
                </a:solidFill>
                <a:latin typeface="+mn-lt"/>
                <a:ea typeface="+mn-ea"/>
                <a:cs typeface="+mn-cs"/>
              </a:rPr>
              <a:t> the button next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slide, drag the rectangle until the right edge is against the vertical drawing</a:t>
            </a:r>
            <a:r>
              <a:rPr lang="en-US" sz="1200" i="0" kern="1200" baseline="0" dirty="0" smtClean="0">
                <a:solidFill>
                  <a:schemeClr val="tx1"/>
                </a:solidFill>
                <a:latin typeface="+mn-lt"/>
                <a:ea typeface="+mn-ea"/>
                <a:cs typeface="+mn-cs"/>
              </a:rPr>
              <a:t> guide.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a:t>
            </a:r>
            <a:r>
              <a:rPr lang="en-US" sz="1200" b="1" kern="1200" dirty="0" smtClean="0">
                <a:solidFill>
                  <a:schemeClr val="tx1"/>
                </a:solidFill>
                <a:latin typeface="+mn-lt"/>
                <a:ea typeface="+mn-ea"/>
                <a:cs typeface="+mn-cs"/>
              </a:rPr>
              <a:t>e Home</a:t>
            </a:r>
            <a:r>
              <a:rPr lang="en-US" sz="1200" kern="1200" dirty="0" smtClean="0">
                <a:solidFill>
                  <a:schemeClr val="tx1"/>
                </a:solidFill>
                <a:latin typeface="+mn-lt"/>
                <a:ea typeface="+mn-ea"/>
                <a:cs typeface="+mn-cs"/>
              </a:rPr>
              <a:t> tab, in th</a:t>
            </a:r>
            <a:r>
              <a:rPr lang="en-US" sz="1200" b="1" kern="1200" dirty="0" smtClean="0">
                <a:solidFill>
                  <a:schemeClr val="tx1"/>
                </a:solidFill>
                <a:latin typeface="+mn-lt"/>
                <a:ea typeface="+mn-ea"/>
                <a:cs typeface="+mn-cs"/>
              </a:rPr>
              <a:t>e 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a:t>
            </a:r>
            <a:r>
              <a:rPr lang="en-US" sz="1200" b="1" kern="1200" dirty="0" smtClean="0">
                <a:solidFill>
                  <a:schemeClr val="tx1"/>
                </a:solidFill>
                <a:latin typeface="+mn-lt"/>
                <a:ea typeface="+mn-ea"/>
                <a:cs typeface="+mn-cs"/>
              </a:rPr>
              <a:t>o 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 </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All</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Selection Pane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group to edit the name, and then enter </a:t>
            </a:r>
            <a:r>
              <a:rPr lang="en-US" sz="1200" b="1" kern="1200" dirty="0" smtClean="0">
                <a:solidFill>
                  <a:schemeClr val="tx1"/>
                </a:solidFill>
                <a:latin typeface="+mn-lt"/>
                <a:ea typeface="+mn-ea"/>
                <a:cs typeface="+mn-cs"/>
              </a:rPr>
              <a:t>Inside-left page 1</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chemeClr val="accent6">
                  <a:lumMod val="75000"/>
                </a:schemeClr>
              </a:solidFill>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until the </a:t>
            </a:r>
            <a:r>
              <a:rPr lang="en-US" sz="1200" kern="1200" dirty="0" smtClean="0">
                <a:solidFill>
                  <a:schemeClr val="tx1"/>
                </a:solidFill>
                <a:latin typeface="+mn-lt"/>
                <a:ea typeface="+mn-ea"/>
                <a:cs typeface="+mn-cs"/>
              </a:rPr>
              <a:t>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a:t>
            </a:r>
            <a:r>
              <a:rPr lang="en-US" sz="1200" b="1" i="0" kern="1200" baseline="0" dirty="0" smtClean="0">
                <a:solidFill>
                  <a:schemeClr val="tx1"/>
                </a:solidFill>
                <a:latin typeface="+mn-lt"/>
                <a:ea typeface="+mn-ea"/>
                <a:cs typeface="+mn-cs"/>
              </a:rPr>
              <a:t> Slide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text box onto the right-side page to the right of the </a:t>
            </a:r>
            <a:r>
              <a:rPr lang="en-US" sz="1200" kern="1200" dirty="0" smtClean="0">
                <a:solidFill>
                  <a:schemeClr val="tx1"/>
                </a:solidFill>
                <a:latin typeface="+mn-lt"/>
                <a:ea typeface="+mn-ea"/>
                <a:cs typeface="+mn-cs"/>
              </a:rPr>
              <a:t>vertical drawing guide. </a:t>
            </a:r>
          </a:p>
          <a:p>
            <a:pPr marL="228600" lvl="0" indent="-228600">
              <a:buFont typeface="+mj-lt"/>
              <a:buAutoNum type="arabicPeriod"/>
            </a:pPr>
            <a:r>
              <a:rPr lang="en-US" sz="1200" i="0" kern="1200" dirty="0" smtClean="0">
                <a:solidFill>
                  <a:schemeClr val="tx1"/>
                </a:solidFill>
                <a:latin typeface="+mn-lt"/>
                <a:ea typeface="+mn-ea"/>
                <a:cs typeface="+mn-cs"/>
              </a:rPr>
              <a:t>If the text is wider than</a:t>
            </a:r>
            <a:r>
              <a:rPr lang="en-US" sz="1200" i="0" kern="1200" baseline="0" dirty="0" smtClean="0">
                <a:solidFill>
                  <a:schemeClr val="tx1"/>
                </a:solidFill>
                <a:latin typeface="+mn-lt"/>
                <a:ea typeface="+mn-ea"/>
                <a:cs typeface="+mn-cs"/>
              </a:rPr>
              <a:t> the page,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to the right of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until there is a total of six lines.</a:t>
            </a:r>
          </a:p>
          <a:p>
            <a:pPr marL="228600" lvl="0" indent="-228600">
              <a:buFont typeface="+mj-lt"/>
              <a:buAutoNum type="arabicPeriod"/>
            </a:pPr>
            <a:r>
              <a:rPr lang="en-US" sz="1200" kern="1200" dirty="0" smtClean="0">
                <a:solidFill>
                  <a:schemeClr val="tx1"/>
                </a:solidFill>
                <a:latin typeface="+mn-lt"/>
                <a:ea typeface="+mn-ea"/>
                <a:cs typeface="+mn-cs"/>
              </a:rPr>
              <a:t>On the slide, drag the lines until they are bunched</a:t>
            </a:r>
            <a:r>
              <a:rPr lang="en-US" sz="1200" kern="1200" baseline="0" dirty="0" smtClean="0">
                <a:solidFill>
                  <a:schemeClr val="tx1"/>
                </a:solidFill>
                <a:latin typeface="+mn-lt"/>
                <a:ea typeface="+mn-ea"/>
                <a:cs typeface="+mn-cs"/>
              </a:rPr>
              <a:t> together in </a:t>
            </a:r>
            <a:r>
              <a:rPr lang="en-US" sz="1200" kern="1200" dirty="0" smtClean="0">
                <a:solidFill>
                  <a:schemeClr val="tx1"/>
                </a:solidFill>
                <a:latin typeface="+mn-lt"/>
                <a:ea typeface="+mn-ea"/>
                <a:cs typeface="+mn-cs"/>
              </a:rPr>
              <a:t>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a:t>
            </a:r>
            <a:r>
              <a:rPr lang="en-US" sz="1200" kern="1200" dirty="0" smtClean="0">
                <a:solidFill>
                  <a:schemeClr val="tx1"/>
                </a:solidFill>
                <a:latin typeface="+mn-lt"/>
                <a:ea typeface="+mn-ea"/>
                <a:cs typeface="+mn-cs"/>
              </a:rPr>
              <a:t> select the six straight connectors (lines).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then do the following:</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dirty="0" smtClean="0">
                <a:solidFill>
                  <a:schemeClr val="tx1"/>
                </a:solidFill>
                <a:latin typeface="+mn-lt"/>
                <a:ea typeface="+mn-ea"/>
                <a:cs typeface="+mn-cs"/>
              </a:rPr>
              <a:t>Align Selected</a:t>
            </a:r>
            <a:r>
              <a:rPr lang="en-US" sz="1200" b="1" i="0" kern="1200" baseline="0" dirty="0" smtClean="0">
                <a:solidFill>
                  <a:schemeClr val="tx1"/>
                </a:solidFill>
                <a:latin typeface="+mn-lt"/>
                <a:ea typeface="+mn-ea"/>
                <a:cs typeface="+mn-cs"/>
              </a:rPr>
              <a:t> Objects</a:t>
            </a:r>
            <a:r>
              <a:rPr lang="en-US" sz="1200" i="0" kern="1200" baseline="0" dirty="0" smtClean="0">
                <a:solidFill>
                  <a:schemeClr val="tx1"/>
                </a:solidFill>
                <a:latin typeface="+mn-lt"/>
                <a:ea typeface="+mn-ea"/>
                <a:cs typeface="+mn-cs"/>
              </a:rPr>
              <a:t>. </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baseline="0" dirty="0" smtClean="0">
                <a:solidFill>
                  <a:schemeClr val="tx1"/>
                </a:solidFill>
                <a:latin typeface="+mn-lt"/>
                <a:ea typeface="+mn-ea"/>
                <a:cs typeface="+mn-cs"/>
              </a:rPr>
              <a:t>Distribute Horizontally</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kern="1200" dirty="0" smtClean="0">
                <a:solidFill>
                  <a:schemeClr val="tx1"/>
                </a:solidFill>
                <a:latin typeface="+mn-lt"/>
                <a:ea typeface="+mn-ea"/>
                <a:cs typeface="+mn-cs"/>
              </a:rPr>
              <a:t>Align Middle</a:t>
            </a:r>
            <a:r>
              <a:rPr lang="en-US" sz="1200" b="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Group</a:t>
            </a:r>
            <a:r>
              <a:rPr lang="en-US" sz="1200" b="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group of lines until the </a:t>
            </a:r>
            <a:r>
              <a:rPr lang="en-US" sz="1200" kern="1200" dirty="0" smtClean="0">
                <a:solidFill>
                  <a:schemeClr val="tx1"/>
                </a:solidFill>
                <a:latin typeface="+mn-lt"/>
                <a:ea typeface="+mn-ea"/>
                <a:cs typeface="+mn-cs"/>
              </a:rPr>
              <a:t>right edge is touching the right edge of the white rectangle </a:t>
            </a:r>
            <a:r>
              <a:rPr lang="en-US" sz="1200" i="0" kern="1200" dirty="0" smtClean="0">
                <a:solidFill>
                  <a:schemeClr val="tx1"/>
                </a:solidFill>
                <a:latin typeface="+mn-lt"/>
                <a:ea typeface="+mn-ea"/>
                <a:cs typeface="+mn-cs"/>
              </a:rPr>
              <a:t>to the right of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a:t>
            </a:r>
            <a:r>
              <a:rPr lang="en-US" sz="1200" b="1" kern="1200" dirty="0" smtClean="0">
                <a:solidFill>
                  <a:schemeClr val="tx1"/>
                </a:solidFill>
                <a:latin typeface="+mn-lt"/>
                <a:ea typeface="+mn-ea"/>
                <a:cs typeface="+mn-cs"/>
              </a:rPr>
              <a:t> 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group of lines, the text box, and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3</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page edge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next to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slide, drag the line near</a:t>
            </a:r>
            <a:r>
              <a:rPr lang="en-US" sz="1200" kern="1200" baseline="0" dirty="0" smtClean="0">
                <a:solidFill>
                  <a:schemeClr val="tx1"/>
                </a:solidFill>
                <a:latin typeface="+mn-lt"/>
                <a:ea typeface="+mn-ea"/>
                <a:cs typeface="+mn-cs"/>
              </a:rPr>
              <a:t> the edge of the left-side page (white rectangle to the left of the vertical drawing guide).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Middle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rectangle and the straight connector (line).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a:t>
            </a:r>
            <a:r>
              <a:rPr lang="en-US" sz="1200" kern="1200" baseline="0" dirty="0" smtClean="0">
                <a:solidFill>
                  <a:schemeClr val="tx1"/>
                </a:solidFill>
                <a:latin typeface="+mn-lt"/>
                <a:ea typeface="+mn-ea"/>
                <a:cs typeface="+mn-cs"/>
              </a:rPr>
              <a:t> enter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a:t>
            </a:r>
          </a:p>
          <a:p>
            <a:pPr marL="228600" indent="-228600">
              <a:buFont typeface="+mj-lt"/>
              <a:buNone/>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 page 2</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With the duplicate group still selected,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new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On the slide, drag the selected group until the 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s</a:t>
            </a:r>
            <a:r>
              <a:rPr lang="en-US" sz="1200" kern="1200" dirty="0" smtClean="0">
                <a:solidFill>
                  <a:schemeClr val="tx1"/>
                </a:solidFill>
                <a:latin typeface="+mn-lt"/>
                <a:ea typeface="+mn-ea"/>
                <a:cs typeface="+mn-cs"/>
              </a:rPr>
              <a:t>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 Position</a:t>
            </a:r>
            <a:r>
              <a:rPr lang="en-US" sz="1200" kern="1200" dirty="0" smtClean="0">
                <a:solidFill>
                  <a:schemeClr val="tx1"/>
                </a:solidFill>
                <a:latin typeface="+mn-lt"/>
                <a:ea typeface="+mn-ea"/>
                <a:cs typeface="+mn-cs"/>
              </a:rPr>
              <a:t> dialog box launcher.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 </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picture until</a:t>
            </a:r>
            <a:r>
              <a:rPr lang="en-US" sz="1200" kern="1200" dirty="0" smtClean="0">
                <a:solidFill>
                  <a:schemeClr val="tx1"/>
                </a:solidFill>
                <a:latin typeface="+mn-lt"/>
                <a:ea typeface="+mn-ea"/>
                <a:cs typeface="+mn-cs"/>
              </a:rPr>
              <a:t> the left edge is 0.5” to the right of the vertical drawing guide and the bottom edge is 0.5” above the horizontal drawing guide.</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left edge </a:t>
            </a:r>
            <a:r>
              <a:rPr lang="en-US" sz="1200" i="0" kern="1200" dirty="0" smtClean="0">
                <a:solidFill>
                  <a:schemeClr val="tx1"/>
                </a:solidFill>
                <a:latin typeface="+mn-lt"/>
                <a:ea typeface="+mn-ea"/>
                <a:cs typeface="+mn-cs"/>
              </a:rPr>
              <a:t>of the text</a:t>
            </a:r>
            <a:r>
              <a:rPr lang="en-US" sz="1200" i="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0.5” to the right of the vertical drawing guide and the top edge of the text is against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a:t>
            </a:r>
            <a:r>
              <a:rPr lang="en-US" sz="1200" i="0" kern="1200" baseline="0" dirty="0" smtClean="0">
                <a:solidFill>
                  <a:schemeClr val="tx1"/>
                </a:solidFill>
                <a:latin typeface="+mn-lt"/>
                <a:ea typeface="+mn-ea"/>
                <a:cs typeface="+mn-cs"/>
              </a:rPr>
              <a:t> text box to adjust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you just created.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Ungroup</a:t>
            </a:r>
            <a:r>
              <a:rPr lang="en-US" sz="1200" b="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straight connector (line) that you just ungrouped from the page.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for a total of six lines.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 </a:t>
            </a:r>
            <a:r>
              <a:rPr lang="en-US" sz="1200" kern="1200" dirty="0" smtClean="0">
                <a:solidFill>
                  <a:schemeClr val="tx1"/>
                </a:solidFill>
                <a:latin typeface="+mn-lt"/>
                <a:ea typeface="+mn-ea"/>
                <a:cs typeface="+mn-cs"/>
              </a:rPr>
              <a:t>select the six straight connectors (lines).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Selected Objects</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Distribute Horizontally</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With</a:t>
            </a:r>
            <a:r>
              <a:rPr lang="en-US" sz="1200" kern="1200" baseline="0" dirty="0" smtClean="0">
                <a:solidFill>
                  <a:schemeClr val="tx1"/>
                </a:solidFill>
                <a:latin typeface="+mn-lt"/>
                <a:ea typeface="+mn-ea"/>
                <a:cs typeface="+mn-cs"/>
              </a:rPr>
              <a:t> the group of lines still selected, o</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new group of lines and the rectangle.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the text box, and the picture.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2</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a:t>
            </a:r>
            <a:r>
              <a:rPr lang="en-US" sz="1200" b="1" kern="1200" dirty="0" smtClean="0">
                <a:solidFill>
                  <a:schemeClr val="tx1"/>
                </a:solidFill>
                <a:latin typeface="+mn-lt"/>
                <a:ea typeface="+mn-ea"/>
                <a:cs typeface="+mn-cs"/>
              </a:rPr>
              <a:t> Selection and Visibility </a:t>
            </a:r>
            <a:r>
              <a:rPr lang="en-US" sz="1200" kern="1200" dirty="0" smtClean="0">
                <a:solidFill>
                  <a:schemeClr val="tx1"/>
                </a:solidFill>
                <a:latin typeface="+mn-lt"/>
                <a:ea typeface="+mn-ea"/>
                <a:cs typeface="+mn-cs"/>
              </a:rPr>
              <a:t>pane, double-click the duplicate group to edit the name, and then enter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picture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a:t>
            </a:r>
            <a:r>
              <a:rPr lang="en-US" sz="1200" kern="1200" dirty="0" smtClean="0">
                <a:solidFill>
                  <a:schemeClr val="tx1"/>
                </a:solidFill>
                <a:latin typeface="+mn-lt"/>
                <a:ea typeface="+mn-ea"/>
                <a:cs typeface="+mn-cs"/>
              </a:rPr>
              <a:t>the picture until the left edge is 0.5” to the right of the vertical drawing guide and the top edge is 0.25” below the horizontal drawing guide.</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kern="1200" dirty="0" smtClean="0">
                <a:solidFill>
                  <a:schemeClr val="tx1"/>
                </a:solidFill>
                <a:latin typeface="+mn-lt"/>
                <a:ea typeface="+mn-ea"/>
                <a:cs typeface="+mn-cs"/>
              </a:rPr>
              <a:t>, and then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right edge</a:t>
            </a:r>
            <a:r>
              <a:rPr lang="en-US" sz="120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of the text</a:t>
            </a:r>
            <a:r>
              <a:rPr lang="en-US" sz="1200" kern="1200" dirty="0" smtClean="0">
                <a:solidFill>
                  <a:schemeClr val="tx1"/>
                </a:solidFill>
                <a:latin typeface="+mn-lt"/>
                <a:ea typeface="+mn-ea"/>
                <a:cs typeface="+mn-cs"/>
              </a:rPr>
              <a:t> is 0.5” to the left of the vertical drawing guide and the bottom edge of the text is 0.25”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a:t>
            </a:r>
            <a:r>
              <a:rPr lang="en-US" sz="1200" i="0" kern="1200" baseline="0" dirty="0" smtClean="0">
                <a:solidFill>
                  <a:schemeClr val="tx1"/>
                </a:solidFill>
                <a:latin typeface="+mn-lt"/>
                <a:ea typeface="+mn-ea"/>
                <a:cs typeface="+mn-cs"/>
              </a:rPr>
              <a:t>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 group you just created.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On the slide, drag the duplicate line until it is very close to the original</a:t>
            </a:r>
            <a:r>
              <a:rPr lang="en-US" sz="1200" i="0" kern="1200" baseline="0" dirty="0" smtClean="0">
                <a:solidFill>
                  <a:schemeClr val="tx1"/>
                </a:solidFill>
                <a:latin typeface="+mn-lt"/>
                <a:ea typeface="+mn-ea"/>
                <a:cs typeface="+mn-cs"/>
              </a:rPr>
              <a:t> line.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two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left</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edge of the group of lines is touching the left edge of the rectangle.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the text box, and the picture.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Inside-left page 3</a:t>
            </a:r>
            <a:r>
              <a:rPr lang="en-US" sz="1200" i="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 </a:t>
            </a:r>
            <a:r>
              <a:rPr lang="en-US" sz="1200" kern="1200" dirty="0" smtClean="0">
                <a:solidFill>
                  <a:schemeClr val="tx1"/>
                </a:solidFill>
                <a:latin typeface="+mn-lt"/>
                <a:ea typeface="+mn-ea"/>
                <a:cs typeface="+mn-cs"/>
              </a:rPr>
              <a:t>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Selection and Visibility </a:t>
            </a:r>
            <a:r>
              <a:rPr lang="en-US" sz="1200" kern="1200" baseline="0" dirty="0" smtClean="0">
                <a:solidFill>
                  <a:schemeClr val="tx1"/>
                </a:solidFill>
                <a:latin typeface="+mn-lt"/>
                <a:ea typeface="+mn-ea"/>
                <a:cs typeface="+mn-cs"/>
              </a:rPr>
              <a:t>pane, select the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drag the group until the left edge is against the vertical drawing guide.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None/>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Box</a:t>
            </a:r>
            <a:r>
              <a:rPr lang="en-US" sz="1200" kern="1200" dirty="0" smtClean="0">
                <a:solidFill>
                  <a:schemeClr val="tx1"/>
                </a:solidFill>
                <a:latin typeface="+mn-lt"/>
                <a:ea typeface="+mn-ea"/>
                <a:cs typeface="+mn-cs"/>
              </a:rPr>
              <a:t>. Drag to draw a text box on the slide.</a:t>
            </a:r>
          </a:p>
          <a:p>
            <a:pPr marL="228600" lvl="0" indent="-228600">
              <a:buFont typeface="+mj-lt"/>
              <a:buAutoNum type="arabicPeriod"/>
            </a:pPr>
            <a:r>
              <a:rPr lang="en-US" sz="1200" kern="1200" dirty="0" smtClean="0">
                <a:solidFill>
                  <a:schemeClr val="tx1"/>
                </a:solidFill>
                <a:latin typeface="+mn-lt"/>
                <a:ea typeface="+mn-ea"/>
                <a:cs typeface="+mn-cs"/>
              </a:rPr>
              <a:t>Enter text in the text box </a:t>
            </a:r>
            <a:r>
              <a:rPr lang="en-US" sz="1200" i="0" kern="1200" dirty="0" smtClean="0">
                <a:solidFill>
                  <a:schemeClr val="tx1"/>
                </a:solidFill>
                <a:latin typeface="+mn-lt"/>
                <a:ea typeface="+mn-ea"/>
                <a:cs typeface="+mn-cs"/>
              </a:rPr>
              <a:t>(to</a:t>
            </a:r>
            <a:r>
              <a:rPr lang="en-US" sz="1200" i="0" kern="1200" baseline="0" dirty="0" smtClean="0">
                <a:solidFill>
                  <a:schemeClr val="tx1"/>
                </a:solidFill>
                <a:latin typeface="+mn-lt"/>
                <a:ea typeface="+mn-ea"/>
                <a:cs typeface="+mn-cs"/>
              </a:rPr>
              <a:t> match the example above, enter </a:t>
            </a:r>
            <a:r>
              <a:rPr lang="en-US" sz="1200" b="1" i="0" kern="1200" dirty="0" smtClean="0">
                <a:solidFill>
                  <a:schemeClr val="tx1"/>
                </a:solidFill>
                <a:latin typeface="+mn-lt"/>
                <a:ea typeface="+mn-ea"/>
                <a:cs typeface="+mn-cs"/>
              </a:rPr>
              <a:t>Introduction</a:t>
            </a:r>
            <a:r>
              <a:rPr lang="en-US" sz="1200" i="0" kern="120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Vivaldi</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18</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Center </a:t>
            </a:r>
            <a:r>
              <a:rPr lang="en-US" sz="1200" kern="1200" dirty="0" smtClean="0">
                <a:solidFill>
                  <a:schemeClr val="tx1"/>
                </a:solidFill>
                <a:latin typeface="+mn-lt"/>
                <a:ea typeface="+mn-ea"/>
                <a:cs typeface="+mn-cs"/>
              </a:rPr>
              <a:t>to center the text in the text box.</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left edge </a:t>
            </a:r>
            <a:r>
              <a:rPr lang="en-US" sz="1200" i="0" kern="1200" dirty="0" smtClean="0">
                <a:solidFill>
                  <a:schemeClr val="tx1"/>
                </a:solidFill>
                <a:latin typeface="+mn-lt"/>
                <a:ea typeface="+mn-ea"/>
                <a:cs typeface="+mn-cs"/>
              </a:rPr>
              <a:t>of the text </a:t>
            </a:r>
            <a:r>
              <a:rPr lang="en-US" sz="1200" kern="1200" dirty="0" smtClean="0">
                <a:solidFill>
                  <a:schemeClr val="tx1"/>
                </a:solidFill>
                <a:latin typeface="+mn-lt"/>
                <a:ea typeface="+mn-ea"/>
                <a:cs typeface="+mn-cs"/>
              </a:rPr>
              <a:t>is 0.75” to the right of the vertical drawing guide and the bottom edge of the text is 0.5”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 text box to decrease the width,</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 group you just created.</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Repeat this process for a total of six lines. </a:t>
            </a:r>
          </a:p>
          <a:p>
            <a:pPr marL="228600" lvl="0" indent="-228600">
              <a:buFont typeface="+mj-lt"/>
              <a:buAutoNum type="arabicPeriod"/>
            </a:pPr>
            <a:r>
              <a:rPr lang="en-US" sz="1200" i="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six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Distribute Horizontally</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and the text box.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a:t>
            </a:r>
            <a:r>
              <a:rPr lang="en-US" sz="1200" i="0" kern="1200" baseline="0" dirty="0" smtClean="0">
                <a:solidFill>
                  <a:schemeClr val="tx1"/>
                </a:solidFill>
                <a:latin typeface="+mn-lt"/>
                <a:ea typeface="+mn-ea"/>
                <a:cs typeface="+mn-cs"/>
              </a:rPr>
              <a:t> double-click</a:t>
            </a:r>
            <a:r>
              <a:rPr lang="en-US" sz="1200" i="0" kern="1200" dirty="0" smtClean="0">
                <a:solidFill>
                  <a:schemeClr val="tx1"/>
                </a:solidFill>
                <a:latin typeface="+mn-lt"/>
                <a:ea typeface="+mn-ea"/>
                <a:cs typeface="+mn-cs"/>
              </a:rPr>
              <a:t> the new group to edit the name, and then enter </a:t>
            </a:r>
            <a:r>
              <a:rPr lang="en-US" sz="1200" b="1" i="0" kern="1200" dirty="0" smtClean="0">
                <a:solidFill>
                  <a:schemeClr val="tx1"/>
                </a:solidFill>
                <a:latin typeface="+mn-lt"/>
                <a:ea typeface="+mn-ea"/>
                <a:cs typeface="+mn-cs"/>
              </a:rPr>
              <a:t>Inside-right page 1</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Right-click</a:t>
            </a:r>
            <a:r>
              <a:rPr lang="en-US" sz="1200" i="0" kern="1200" baseline="0" dirty="0" smtClean="0">
                <a:solidFill>
                  <a:schemeClr val="tx1"/>
                </a:solidFill>
                <a:latin typeface="+mn-lt"/>
                <a:ea typeface="+mn-ea"/>
                <a:cs typeface="+mn-cs"/>
              </a:rPr>
              <a:t> the slide background area, and then click </a:t>
            </a:r>
            <a:r>
              <a:rPr lang="en-US" sz="1200" b="1" i="0" kern="1200" baseline="0" dirty="0" smtClean="0">
                <a:solidFill>
                  <a:schemeClr val="tx1"/>
                </a:solidFill>
                <a:latin typeface="+mn-lt"/>
                <a:ea typeface="+mn-ea"/>
                <a:cs typeface="+mn-cs"/>
              </a:rPr>
              <a:t>Grid and Guides</a:t>
            </a:r>
            <a:r>
              <a:rPr lang="en-US" sz="1200" i="0" kern="1200" baseline="0" dirty="0" smtClean="0">
                <a:solidFill>
                  <a:schemeClr val="tx1"/>
                </a:solidFill>
                <a:latin typeface="+mn-lt"/>
                <a:ea typeface="+mn-ea"/>
                <a:cs typeface="+mn-cs"/>
              </a:rPr>
              <a:t>. In the </a:t>
            </a:r>
            <a:r>
              <a:rPr lang="en-US" sz="1200" b="1" i="0" kern="1200" baseline="0" dirty="0" smtClean="0">
                <a:solidFill>
                  <a:schemeClr val="tx1"/>
                </a:solidFill>
                <a:latin typeface="+mn-lt"/>
                <a:ea typeface="+mn-ea"/>
                <a:cs typeface="+mn-cs"/>
              </a:rPr>
              <a:t>Grid and Guides </a:t>
            </a:r>
            <a:r>
              <a:rPr lang="en-US" sz="1200" i="0" kern="1200" baseline="0" dirty="0" smtClean="0">
                <a:solidFill>
                  <a:schemeClr val="tx1"/>
                </a:solidFill>
                <a:latin typeface="+mn-lt"/>
                <a:ea typeface="+mn-ea"/>
                <a:cs typeface="+mn-cs"/>
              </a:rPr>
              <a:t>dialog box, under </a:t>
            </a:r>
            <a:r>
              <a:rPr lang="en-US" sz="1200" b="1" i="0" kern="1200" baseline="0" dirty="0" smtClean="0">
                <a:solidFill>
                  <a:schemeClr val="tx1"/>
                </a:solidFill>
                <a:latin typeface="+mn-lt"/>
                <a:ea typeface="+mn-ea"/>
                <a:cs typeface="+mn-cs"/>
              </a:rPr>
              <a:t>Guide settings</a:t>
            </a:r>
            <a:r>
              <a:rPr lang="en-US" sz="1200" i="0" kern="1200" baseline="0" dirty="0" smtClean="0">
                <a:solidFill>
                  <a:schemeClr val="tx1"/>
                </a:solidFill>
                <a:latin typeface="+mn-lt"/>
                <a:ea typeface="+mn-ea"/>
                <a:cs typeface="+mn-cs"/>
              </a:rPr>
              <a:t>, clear </a:t>
            </a:r>
            <a:r>
              <a:rPr lang="en-US" sz="1200" b="1" i="0" kern="1200" baseline="0" dirty="0" smtClean="0">
                <a:solidFill>
                  <a:schemeClr val="tx1"/>
                </a:solidFill>
                <a:latin typeface="+mn-lt"/>
                <a:ea typeface="+mn-ea"/>
                <a:cs typeface="+mn-cs"/>
              </a:rPr>
              <a:t>Display drawing guides on screen</a:t>
            </a:r>
            <a:r>
              <a:rPr lang="en-US" sz="1200" i="0" kern="1200" baseline="0" dirty="0" smtClean="0">
                <a:solidFill>
                  <a:schemeClr val="tx1"/>
                </a:solidFill>
                <a:latin typeface="+mn-lt"/>
                <a:ea typeface="+mn-ea"/>
                <a:cs typeface="+mn-cs"/>
              </a:rPr>
              <a:t>.</a:t>
            </a:r>
          </a:p>
          <a:p>
            <a:pPr marL="228600" lvl="0" indent="-228600">
              <a:buFont typeface="+mj-lt"/>
              <a:buAutoNum type="arabicPeriod"/>
            </a:pPr>
            <a:r>
              <a:rPr lang="en-US" sz="120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View</a:t>
            </a:r>
            <a:r>
              <a:rPr lang="en-US" sz="120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Show/Hide</a:t>
            </a:r>
            <a:r>
              <a:rPr lang="en-US" sz="1200" i="0" kern="1200" baseline="0" dirty="0" smtClean="0">
                <a:solidFill>
                  <a:schemeClr val="tx1"/>
                </a:solidFill>
                <a:latin typeface="+mn-lt"/>
                <a:ea typeface="+mn-ea"/>
                <a:cs typeface="+mn-cs"/>
              </a:rPr>
              <a:t> group, clear </a:t>
            </a:r>
            <a:r>
              <a:rPr lang="en-US" sz="1200" b="1" i="0" kern="1200" baseline="0" dirty="0" smtClean="0">
                <a:solidFill>
                  <a:schemeClr val="tx1"/>
                </a:solidFill>
                <a:latin typeface="+mn-lt"/>
                <a:ea typeface="+mn-ea"/>
                <a:cs typeface="+mn-cs"/>
              </a:rPr>
              <a:t>Ruler</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solidFill>
                  <a:schemeClr val="accent6"/>
                </a:solidFill>
              </a:rPr>
              <a:t>I</a:t>
            </a:r>
            <a:r>
              <a:rPr lang="en-US" sz="1200" b="0" i="0" baseline="0" dirty="0" smtClean="0"/>
              <a:t>n the </a:t>
            </a:r>
            <a:r>
              <a:rPr lang="en-US" sz="1200" b="1" i="0" baseline="0" dirty="0" smtClean="0"/>
              <a:t>Selection and Visibility</a:t>
            </a:r>
            <a:r>
              <a:rPr lang="en-US" sz="1200" b="0" i="0" baseline="0" dirty="0" smtClean="0"/>
              <a:t> pane, the final arrangement of the six groups of objects should be the following (from top to bottom):</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2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1</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up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 </a:t>
            </a:r>
            <a:r>
              <a:rPr lang="en-US" sz="1200" b="1" baseline="0" dirty="0" smtClean="0">
                <a:solidFill>
                  <a:schemeClr val="accent6"/>
                </a:solidFill>
              </a:rPr>
              <a:t>Bring</a:t>
            </a:r>
            <a:r>
              <a:rPr lang="en-US" sz="1200" baseline="0" dirty="0" smtClean="0">
                <a:solidFill>
                  <a:schemeClr val="accent6"/>
                </a:solidFill>
              </a:rPr>
              <a:t> </a:t>
            </a:r>
            <a:r>
              <a:rPr lang="en-US" sz="1200" b="1" baseline="0" dirty="0" smtClean="0">
                <a:solidFill>
                  <a:schemeClr val="accent6"/>
                </a:solidFill>
              </a:rPr>
              <a:t>Forward</a:t>
            </a:r>
            <a:r>
              <a:rPr lang="en-US" sz="1200" baseline="0" dirty="0" smtClean="0">
                <a:solidFill>
                  <a:schemeClr val="accent6"/>
                </a:solidFill>
              </a:rPr>
              <a:t>.</a:t>
            </a:r>
            <a:endParaRPr lang="en-US" sz="1200" b="0"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down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a:t>
            </a:r>
            <a:r>
              <a:rPr lang="en-US" sz="1200" b="0" i="0" baseline="0" dirty="0" smtClean="0"/>
              <a:t> </a:t>
            </a:r>
            <a:r>
              <a:rPr lang="en-US" sz="1200" b="1" i="0" baseline="0" dirty="0" smtClean="0"/>
              <a:t>Send Backward</a:t>
            </a:r>
            <a:r>
              <a:rPr lang="en-US" sz="1200" b="0" i="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solidFill>
                  <a:schemeClr val="accent6"/>
                </a:solidFill>
              </a:rPr>
              <a:t>On the </a:t>
            </a:r>
            <a:r>
              <a:rPr lang="en-US" sz="1200" b="1" baseline="0" dirty="0" smtClean="0">
                <a:solidFill>
                  <a:schemeClr val="accent6"/>
                </a:solidFill>
              </a:rPr>
              <a:t>Animations</a:t>
            </a:r>
            <a:r>
              <a:rPr lang="en-US" sz="1200" baseline="0" dirty="0" smtClean="0">
                <a:solidFill>
                  <a:schemeClr val="accent6"/>
                </a:solidFill>
              </a:rPr>
              <a:t> tab, in the </a:t>
            </a:r>
            <a:r>
              <a:rPr lang="en-US" sz="1200" b="1" baseline="0" dirty="0" smtClean="0">
                <a:solidFill>
                  <a:schemeClr val="accent6"/>
                </a:solidFill>
              </a:rPr>
              <a:t>Animations</a:t>
            </a:r>
            <a:r>
              <a:rPr lang="en-US" sz="1200" baseline="0" dirty="0" smtClean="0">
                <a:solidFill>
                  <a:schemeClr val="accent6"/>
                </a:solidFill>
              </a:rPr>
              <a:t> group, click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1</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first animation effect (collapse effect for the </a:t>
            </a:r>
            <a:r>
              <a:rPr lang="en-US" sz="1200" b="1" baseline="0" dirty="0" smtClean="0">
                <a:solidFill>
                  <a:schemeClr val="accent6"/>
                </a:solidFill>
              </a:rPr>
              <a:t>Inside-right page 1</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With</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2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second animation effect (stretch effect for the </a:t>
            </a:r>
            <a:r>
              <a:rPr lang="en-US" sz="1200" b="1" baseline="0" dirty="0" smtClean="0">
                <a:solidFill>
                  <a:schemeClr val="accent6"/>
                </a:solidFill>
              </a:rPr>
              <a:t>Inside-left page 2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2</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third animation effect (collapse effect for the </a:t>
            </a:r>
            <a:r>
              <a:rPr lang="en-US" sz="1200" b="1" baseline="0" dirty="0" smtClean="0">
                <a:solidFill>
                  <a:schemeClr val="accent6"/>
                </a:solidFill>
              </a:rPr>
              <a:t>Inside-right page 2</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On Click</a:t>
            </a:r>
            <a:r>
              <a:rPr lang="en-US" sz="1200" b="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3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fourth animation effect (stretch effect for the </a:t>
            </a:r>
            <a:r>
              <a:rPr lang="en-US" sz="1200" b="1" baseline="0" dirty="0" smtClean="0">
                <a:solidFill>
                  <a:schemeClr val="accent6"/>
                </a:solidFill>
              </a:rPr>
              <a:t>Inside-left page 3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endParaRPr lang="en-US" sz="1200" baseline="0" dirty="0" smtClean="0">
              <a:solidFill>
                <a:schemeClr val="accent6"/>
              </a:solidFill>
            </a:endParaRPr>
          </a:p>
          <a:p>
            <a:endParaRPr lang="en-US" sz="1200" baseline="0" dirty="0" smtClean="0"/>
          </a:p>
          <a:p>
            <a:r>
              <a:rPr lang="en-US" sz="1200" b="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ea typeface="+mn-ea"/>
                <a:cs typeface="+mn-cs"/>
              </a:rPr>
              <a:t>Right-click the slide background area, and then click </a:t>
            </a:r>
            <a:r>
              <a:rPr lang="en-US" sz="1200" b="1" kern="1200" dirty="0" smtClean="0">
                <a:solidFill>
                  <a:schemeClr val="tx1"/>
                </a:solidFill>
                <a:ea typeface="+mn-ea"/>
                <a:cs typeface="+mn-cs"/>
              </a:rPr>
              <a:t>Format Background</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Format Background </a:t>
            </a:r>
            <a:r>
              <a:rPr lang="en-US" sz="1200" kern="1200" dirty="0" smtClean="0">
                <a:solidFill>
                  <a:schemeClr val="tx1"/>
                </a:solidFill>
                <a:ea typeface="+mn-ea"/>
                <a:cs typeface="+mn-cs"/>
              </a:rPr>
              <a:t>dialog box, click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in the left pane, select </a:t>
            </a:r>
            <a:r>
              <a:rPr lang="en-US" sz="1200" b="1" kern="1200" dirty="0" smtClean="0">
                <a:solidFill>
                  <a:schemeClr val="tx1"/>
                </a:solidFill>
                <a:ea typeface="+mn-ea"/>
                <a:cs typeface="+mn-cs"/>
              </a:rPr>
              <a:t>Gradient fill</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pane, and then do the following:</a:t>
            </a:r>
          </a:p>
          <a:p>
            <a:pPr marL="685800" lvl="1"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Type</a:t>
            </a:r>
            <a:r>
              <a:rPr lang="en-US" sz="1200" kern="1200" dirty="0" smtClean="0">
                <a:solidFill>
                  <a:schemeClr val="tx1"/>
                </a:solidFill>
                <a:ea typeface="+mn-ea"/>
                <a:cs typeface="+mn-cs"/>
              </a:rPr>
              <a:t> list, select </a:t>
            </a:r>
            <a:r>
              <a:rPr lang="en-US" sz="1200" b="1" kern="1200" dirty="0" smtClean="0">
                <a:solidFill>
                  <a:schemeClr val="tx1"/>
                </a:solidFill>
                <a:ea typeface="+mn-ea"/>
                <a:cs typeface="+mn-cs"/>
              </a:rPr>
              <a:t>Linear</a:t>
            </a:r>
            <a:r>
              <a:rPr lang="en-US" sz="1200" kern="1200" dirty="0" smtClean="0">
                <a:solidFill>
                  <a:schemeClr val="tx1"/>
                </a:solidFill>
                <a:ea typeface="+mn-ea"/>
                <a:cs typeface="+mn-cs"/>
              </a:rPr>
              <a:t>.</a:t>
            </a:r>
          </a:p>
          <a:p>
            <a:pPr marL="685800" lvl="1"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Direction</a:t>
            </a:r>
            <a:r>
              <a:rPr lang="en-US" sz="1200" kern="1200" dirty="0" smtClean="0">
                <a:solidFill>
                  <a:schemeClr val="tx1"/>
                </a:solidFill>
                <a:ea typeface="+mn-ea"/>
                <a:cs typeface="+mn-cs"/>
              </a:rPr>
              <a:t>, and then click </a:t>
            </a:r>
            <a:r>
              <a:rPr lang="en-US" sz="1200" b="1" kern="1200" dirty="0" smtClean="0">
                <a:solidFill>
                  <a:schemeClr val="tx1"/>
                </a:solidFill>
                <a:ea typeface="+mn-ea"/>
                <a:cs typeface="+mn-cs"/>
              </a:rPr>
              <a:t>Linear Down </a:t>
            </a:r>
            <a:r>
              <a:rPr lang="en-US" sz="1200" kern="1200" dirty="0" smtClean="0">
                <a:solidFill>
                  <a:schemeClr val="tx1"/>
                </a:solidFill>
                <a:ea typeface="+mn-ea"/>
                <a:cs typeface="+mn-cs"/>
              </a:rPr>
              <a:t>(first </a:t>
            </a:r>
            <a:r>
              <a:rPr lang="en-US" sz="1200" kern="1200" baseline="0" dirty="0" smtClean="0">
                <a:solidFill>
                  <a:schemeClr val="tx1"/>
                </a:solidFill>
                <a:ea typeface="+mn-ea"/>
                <a:cs typeface="+mn-cs"/>
              </a:rPr>
              <a:t>row, </a:t>
            </a:r>
            <a:r>
              <a:rPr lang="en-US" sz="1200" kern="1200" dirty="0" smtClean="0">
                <a:solidFill>
                  <a:schemeClr val="tx1"/>
                </a:solidFill>
                <a:ea typeface="+mn-ea"/>
                <a:cs typeface="+mn-cs"/>
              </a:rPr>
              <a:t>second option from the left).</a:t>
            </a:r>
          </a:p>
          <a:p>
            <a:pPr marL="685800" lvl="1" indent="-228600">
              <a:buFont typeface="Arial" pitchFamily="34" charset="0"/>
              <a:buChar char="•"/>
            </a:pPr>
            <a:r>
              <a:rPr lang="en-US" sz="1200" kern="1200" dirty="0" smtClean="0">
                <a:solidFill>
                  <a:schemeClr val="tx1"/>
                </a:solidFill>
                <a:ea typeface="+mn-ea"/>
                <a:cs typeface="+mn-cs"/>
              </a:rPr>
              <a:t>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click </a:t>
            </a:r>
            <a:r>
              <a:rPr lang="en-US" sz="1200" b="1" kern="1200" dirty="0" smtClean="0">
                <a:solidFill>
                  <a:schemeClr val="tx1"/>
                </a:solidFill>
                <a:ea typeface="+mn-ea"/>
                <a:cs typeface="+mn-cs"/>
              </a:rPr>
              <a:t>Add</a:t>
            </a:r>
            <a:r>
              <a:rPr lang="en-US" sz="1200" b="0" kern="1200" dirty="0" smtClean="0">
                <a:solidFill>
                  <a:schemeClr val="tx1"/>
                </a:solidFill>
                <a:ea typeface="+mn-ea"/>
                <a:cs typeface="+mn-cs"/>
              </a:rPr>
              <a:t> or </a:t>
            </a:r>
            <a:r>
              <a:rPr lang="en-US" sz="1200" b="1" kern="1200" dirty="0" smtClean="0">
                <a:solidFill>
                  <a:schemeClr val="tx1"/>
                </a:solidFill>
                <a:ea typeface="+mn-ea"/>
                <a:cs typeface="+mn-cs"/>
              </a:rPr>
              <a:t>Remove</a:t>
            </a:r>
            <a:r>
              <a:rPr lang="en-US" sz="1200" kern="1200" dirty="0" smtClean="0">
                <a:solidFill>
                  <a:schemeClr val="tx1"/>
                </a:solidFill>
                <a:ea typeface="+mn-ea"/>
                <a:cs typeface="+mn-cs"/>
              </a:rPr>
              <a:t> until two stops appear in the drop-down list.</a:t>
            </a:r>
          </a:p>
          <a:p>
            <a:pPr marL="228600" lvl="0" indent="-228600">
              <a:buFont typeface="+mj-lt"/>
              <a:buAutoNum type="arabicPeriod"/>
            </a:pPr>
            <a:r>
              <a:rPr lang="en-US" sz="1200" kern="1200" dirty="0" smtClean="0">
                <a:solidFill>
                  <a:schemeClr val="tx1"/>
                </a:solidFill>
                <a:ea typeface="+mn-ea"/>
                <a:cs typeface="+mn-cs"/>
              </a:rPr>
              <a:t>Also 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1 </a:t>
            </a:r>
            <a:r>
              <a:rPr lang="en-US" sz="1200" kern="1200" dirty="0" smtClean="0">
                <a:solidFill>
                  <a:schemeClr val="tx1"/>
                </a:solidFill>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63%</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kern="1200" dirty="0" smtClean="0">
                <a:solidFill>
                  <a:schemeClr val="tx1"/>
                </a:solidFill>
                <a:ea typeface="+mn-ea"/>
                <a:cs typeface="+mn-cs"/>
              </a:rPr>
              <a:t>, 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 </a:t>
            </a:r>
            <a:r>
              <a:rPr lang="en-US" sz="1200" b="1" kern="1200" dirty="0" smtClean="0">
                <a:solidFill>
                  <a:schemeClr val="tx1"/>
                </a:solidFill>
                <a:ea typeface="+mn-ea"/>
                <a:cs typeface="+mn-cs"/>
              </a:rPr>
              <a:t>Black, Text </a:t>
            </a:r>
            <a:r>
              <a:rPr lang="en-US" sz="1200" b="1" kern="1200" baseline="0" dirty="0" smtClean="0">
                <a:solidFill>
                  <a:schemeClr val="tx1"/>
                </a:solidFill>
                <a:ea typeface="+mn-ea"/>
                <a:cs typeface="+mn-cs"/>
              </a:rPr>
              <a:t>1 </a:t>
            </a:r>
            <a:r>
              <a:rPr lang="en-US" sz="1200" b="0" kern="1200" dirty="0" smtClean="0">
                <a:solidFill>
                  <a:schemeClr val="tx1"/>
                </a:solidFill>
                <a:ea typeface="+mn-ea"/>
                <a:cs typeface="+mn-cs"/>
              </a:rPr>
              <a:t>(first row, second option from the left).</a:t>
            </a:r>
            <a:endParaRPr lang="en-US" sz="1200" kern="1200" dirty="0" smtClean="0">
              <a:solidFill>
                <a:schemeClr val="tx1"/>
              </a:solidFill>
              <a:ea typeface="+mn-ea"/>
              <a:cs typeface="+mn-cs"/>
            </a:endParaRP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2 </a:t>
            </a:r>
            <a:r>
              <a:rPr lang="en-US" sz="1200" kern="1200" dirty="0" smtClean="0">
                <a:solidFill>
                  <a:schemeClr val="tx1"/>
                </a:solidFill>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100%</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b="0" kern="1200" baseline="0" dirty="0" smtClean="0">
                <a:solidFill>
                  <a:schemeClr val="tx1"/>
                </a:solidFill>
                <a:ea typeface="+mn-ea"/>
                <a:cs typeface="+mn-cs"/>
              </a:rPr>
              <a:t>, </a:t>
            </a:r>
            <a:r>
              <a:rPr lang="en-US" sz="1200" kern="1200" dirty="0" smtClean="0">
                <a:solidFill>
                  <a:schemeClr val="tx1"/>
                </a:solidFill>
                <a:ea typeface="+mn-ea"/>
                <a:cs typeface="+mn-cs"/>
              </a:rPr>
              <a:t>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a:t>
            </a:r>
            <a:r>
              <a:rPr lang="en-US" sz="1200" b="0" kern="1200" baseline="0" dirty="0" smtClean="0">
                <a:solidFill>
                  <a:schemeClr val="tx1"/>
                </a:solidFill>
                <a:ea typeface="+mn-ea"/>
                <a:cs typeface="+mn-cs"/>
              </a:rPr>
              <a:t> </a:t>
            </a:r>
            <a:r>
              <a:rPr lang="en-US" sz="1200" b="1" baseline="0" dirty="0" smtClean="0"/>
              <a:t>Black, Text 1, Lighter 50% </a:t>
            </a:r>
            <a:r>
              <a:rPr lang="en-US" sz="1200" b="0" baseline="0" dirty="0" smtClean="0"/>
              <a:t>(second row, fifth option from the left</a:t>
            </a:r>
            <a:r>
              <a:rPr lang="en-US" sz="1200" b="0" dirty="0" smtClean="0"/>
              <a:t>).</a:t>
            </a:r>
            <a:endParaRPr lang="en-US" sz="1200" b="0" kern="1200" dirty="0" smtClean="0">
              <a:solidFill>
                <a:schemeClr val="tx1"/>
              </a:solidFill>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Custom animation effects: page turns in open book</a:t>
            </a:r>
          </a:p>
          <a:p>
            <a:r>
              <a:rPr lang="en-US" sz="1400" kern="1200" dirty="0" smtClean="0">
                <a:solidFill>
                  <a:schemeClr val="tx1"/>
                </a:solidFill>
                <a:latin typeface="+mn-lt"/>
                <a:ea typeface="+mn-ea"/>
                <a:cs typeface="+mn-cs"/>
              </a:rPr>
              <a:t>(Difficult)</a:t>
            </a:r>
          </a:p>
          <a:p>
            <a:endParaRPr lang="en-US" sz="1200" dirty="0" smtClean="0"/>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Tip: </a:t>
            </a:r>
            <a:r>
              <a:rPr lang="en-US" sz="1200" baseline="0" dirty="0" smtClean="0"/>
              <a:t>Y</a:t>
            </a:r>
            <a:r>
              <a:rPr lang="en-US" sz="1200" b="0" baseline="0" dirty="0" smtClean="0"/>
              <a:t>ou will need to use drawing guides and the ruler to position the objects on this slide. </a:t>
            </a:r>
            <a:r>
              <a:rPr lang="en-US" sz="1200" b="0" kern="1200" dirty="0" smtClean="0">
                <a:solidFill>
                  <a:schemeClr val="tx1"/>
                </a:solidFill>
                <a:latin typeface="+mn-lt"/>
                <a:ea typeface="+mn-ea"/>
                <a:cs typeface="+mn-cs"/>
              </a:rPr>
              <a:t>For</a:t>
            </a:r>
            <a:r>
              <a:rPr lang="en-US" sz="1200" b="0" kern="1200" baseline="0" dirty="0" smtClean="0">
                <a:solidFill>
                  <a:schemeClr val="tx1"/>
                </a:solidFill>
                <a:latin typeface="+mn-lt"/>
                <a:ea typeface="+mn-ea"/>
                <a:cs typeface="+mn-cs"/>
              </a:rPr>
              <a:t> instructions on animating an opening book cover, refer to the previous slide (</a:t>
            </a:r>
            <a:r>
              <a:rPr lang="en-US" sz="1200" b="1" kern="1200" baseline="0" dirty="0" smtClean="0">
                <a:solidFill>
                  <a:schemeClr val="tx1"/>
                </a:solidFill>
                <a:latin typeface="+mn-lt"/>
                <a:ea typeface="+mn-ea"/>
                <a:cs typeface="+mn-cs"/>
              </a:rPr>
              <a:t>Custom animation effects: open book</a:t>
            </a:r>
            <a:r>
              <a:rPr lang="en-US" sz="1200" b="0" kern="1200" baseline="0" dirty="0" smtClean="0">
                <a:solidFill>
                  <a:schemeClr val="tx1"/>
                </a:solidFill>
                <a:latin typeface="+mn-lt"/>
                <a:ea typeface="+mn-ea"/>
                <a:cs typeface="+mn-cs"/>
              </a:rPr>
              <a:t>) for instructions.</a:t>
            </a: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dirty="0" smtClean="0"/>
              <a:t>To display the drawing guides and the ruler,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1"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a:t>
            </a:r>
            <a:r>
              <a:rPr lang="en-US" sz="1200" baseline="0" dirty="0" smtClean="0"/>
              <a:t> The spine of the book will be aligned to the vertical drawing guide.</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View</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Show/Hide</a:t>
            </a:r>
            <a:r>
              <a:rPr lang="en-US" sz="1200" kern="1200" dirty="0" smtClean="0">
                <a:solidFill>
                  <a:schemeClr val="tx1"/>
                </a:solidFill>
                <a:latin typeface="+mn-lt"/>
                <a:ea typeface="+mn-ea"/>
                <a:cs typeface="+mn-cs"/>
              </a:rPr>
              <a:t> group, select </a:t>
            </a:r>
            <a:r>
              <a:rPr lang="en-US" sz="1200" b="1" kern="1200" dirty="0" smtClean="0">
                <a:solidFill>
                  <a:schemeClr val="tx1"/>
                </a:solidFill>
                <a:latin typeface="+mn-lt"/>
                <a:ea typeface="+mn-ea"/>
                <a:cs typeface="+mn-cs"/>
              </a:rPr>
              <a:t>Ruler</a:t>
            </a:r>
            <a:r>
              <a:rPr lang="en-US" sz="1200" kern="1200" dirty="0" smtClean="0">
                <a:solidFill>
                  <a:schemeClr val="tx1"/>
                </a:solidFill>
                <a:latin typeface="+mn-lt"/>
                <a:ea typeface="+mn-ea"/>
                <a:cs typeface="+mn-cs"/>
              </a:rPr>
              <a:t>. </a:t>
            </a:r>
            <a:endParaRPr lang="en-US" sz="1200" dirty="0" smtClean="0"/>
          </a:p>
          <a:p>
            <a:endParaRPr lang="en-US" sz="1200" baseline="0" dirty="0" smtClean="0"/>
          </a:p>
          <a:p>
            <a:endParaRPr lang="en-US" sz="1200" baseline="0" dirty="0" smtClean="0"/>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Rounded Rectangle </a:t>
            </a:r>
            <a:r>
              <a:rPr lang="en-US" sz="1200" kern="1200" dirty="0" smtClean="0">
                <a:solidFill>
                  <a:schemeClr val="tx1"/>
                </a:solidFill>
                <a:latin typeface="+mn-lt"/>
                <a:ea typeface="+mn-ea"/>
                <a:cs typeface="+mn-cs"/>
              </a:rPr>
              <a:t>(second option from the left). On the slide, drag to draw a rounded rectangle.</a:t>
            </a:r>
          </a:p>
          <a:p>
            <a:pPr marL="228600" lvl="0" indent="-228600">
              <a:buFont typeface="+mj-lt"/>
              <a:buAutoNum type="arabicPeriod"/>
            </a:pPr>
            <a:r>
              <a:rPr lang="en-US" sz="1200" kern="1200" dirty="0" smtClean="0">
                <a:solidFill>
                  <a:schemeClr val="tx1"/>
                </a:solidFill>
                <a:latin typeface="+mn-lt"/>
                <a:ea typeface="+mn-ea"/>
                <a:cs typeface="+mn-cs"/>
              </a:rPr>
              <a:t>Select the rounded</a:t>
            </a:r>
            <a:r>
              <a:rPr lang="en-US" sz="1200" kern="1200" baseline="0" dirty="0" smtClean="0">
                <a:solidFill>
                  <a:schemeClr val="tx1"/>
                </a:solidFill>
                <a:latin typeface="+mn-lt"/>
                <a:ea typeface="+mn-ea"/>
                <a:cs typeface="+mn-cs"/>
              </a:rPr>
              <a:t> rectangle.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4.5”</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3.33”</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rounded rectangle, drag the yellow diamond adjustment handle to the left to reduce the amount of rounding on the corners.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Red, Accent 2, Darker 50%</a:t>
            </a:r>
            <a:r>
              <a:rPr lang="en-US" sz="1200" kern="1200" dirty="0" smtClean="0">
                <a:solidFill>
                  <a:schemeClr val="tx1"/>
                </a:solidFill>
                <a:latin typeface="+mn-lt"/>
                <a:ea typeface="+mn-ea"/>
                <a:cs typeface="+mn-cs"/>
              </a:rPr>
              <a:t> (sixth row, sixth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Red Accent 2, Darker 25%</a:t>
            </a:r>
            <a:r>
              <a:rPr lang="en-US" sz="1200" kern="1200" dirty="0" smtClean="0">
                <a:solidFill>
                  <a:schemeClr val="tx1"/>
                </a:solidFill>
                <a:latin typeface="+mn-lt"/>
                <a:ea typeface="+mn-ea"/>
                <a:cs typeface="+mn-cs"/>
              </a:rPr>
              <a:t> (fifth row, sixth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second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the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a:t>
            </a:r>
            <a:r>
              <a:rPr lang="en-US" sz="1200" kern="1200" baseline="0" dirty="0" smtClean="0">
                <a:solidFill>
                  <a:schemeClr val="tx1"/>
                </a:solidFill>
                <a:latin typeface="+mn-lt"/>
                <a:ea typeface="+mn-ea"/>
                <a:cs typeface="+mn-cs"/>
              </a:rPr>
              <a:t> the button next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slide, drag the rectangle until the right edge is against the vertical drawing</a:t>
            </a:r>
            <a:r>
              <a:rPr lang="en-US" sz="1200" i="0" kern="1200" baseline="0" dirty="0" smtClean="0">
                <a:solidFill>
                  <a:schemeClr val="tx1"/>
                </a:solidFill>
                <a:latin typeface="+mn-lt"/>
                <a:ea typeface="+mn-ea"/>
                <a:cs typeface="+mn-cs"/>
              </a:rPr>
              <a:t> guide.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a:t>
            </a:r>
            <a:r>
              <a:rPr lang="en-US" sz="1200" b="1" kern="1200" dirty="0" smtClean="0">
                <a:solidFill>
                  <a:schemeClr val="tx1"/>
                </a:solidFill>
                <a:latin typeface="+mn-lt"/>
                <a:ea typeface="+mn-ea"/>
                <a:cs typeface="+mn-cs"/>
              </a:rPr>
              <a:t>e Home</a:t>
            </a:r>
            <a:r>
              <a:rPr lang="en-US" sz="1200" kern="1200" dirty="0" smtClean="0">
                <a:solidFill>
                  <a:schemeClr val="tx1"/>
                </a:solidFill>
                <a:latin typeface="+mn-lt"/>
                <a:ea typeface="+mn-ea"/>
                <a:cs typeface="+mn-cs"/>
              </a:rPr>
              <a:t> tab, in th</a:t>
            </a:r>
            <a:r>
              <a:rPr lang="en-US" sz="1200" b="1" kern="1200" dirty="0" smtClean="0">
                <a:solidFill>
                  <a:schemeClr val="tx1"/>
                </a:solidFill>
                <a:latin typeface="+mn-lt"/>
                <a:ea typeface="+mn-ea"/>
                <a:cs typeface="+mn-cs"/>
              </a:rPr>
              <a:t>e 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a:t>
            </a:r>
            <a:r>
              <a:rPr lang="en-US" sz="1200" b="1" kern="1200" dirty="0" smtClean="0">
                <a:solidFill>
                  <a:schemeClr val="tx1"/>
                </a:solidFill>
                <a:latin typeface="+mn-lt"/>
                <a:ea typeface="+mn-ea"/>
                <a:cs typeface="+mn-cs"/>
              </a:rPr>
              <a:t>o 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 </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All</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Selection Pane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group to edit the name, and then enter </a:t>
            </a:r>
            <a:r>
              <a:rPr lang="en-US" sz="1200" b="1" kern="1200" dirty="0" smtClean="0">
                <a:solidFill>
                  <a:schemeClr val="tx1"/>
                </a:solidFill>
                <a:latin typeface="+mn-lt"/>
                <a:ea typeface="+mn-ea"/>
                <a:cs typeface="+mn-cs"/>
              </a:rPr>
              <a:t>Inside-left page 1</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chemeClr val="accent6">
                  <a:lumMod val="75000"/>
                </a:schemeClr>
              </a:solidFill>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until the </a:t>
            </a:r>
            <a:r>
              <a:rPr lang="en-US" sz="1200" kern="1200" dirty="0" smtClean="0">
                <a:solidFill>
                  <a:schemeClr val="tx1"/>
                </a:solidFill>
                <a:latin typeface="+mn-lt"/>
                <a:ea typeface="+mn-ea"/>
                <a:cs typeface="+mn-cs"/>
              </a:rPr>
              <a:t>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a:t>
            </a:r>
            <a:r>
              <a:rPr lang="en-US" sz="1200" b="1" i="0" kern="1200" baseline="0" dirty="0" smtClean="0">
                <a:solidFill>
                  <a:schemeClr val="tx1"/>
                </a:solidFill>
                <a:latin typeface="+mn-lt"/>
                <a:ea typeface="+mn-ea"/>
                <a:cs typeface="+mn-cs"/>
              </a:rPr>
              <a:t> Slide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text box onto the right-side page to the right of the </a:t>
            </a:r>
            <a:r>
              <a:rPr lang="en-US" sz="1200" kern="1200" dirty="0" smtClean="0">
                <a:solidFill>
                  <a:schemeClr val="tx1"/>
                </a:solidFill>
                <a:latin typeface="+mn-lt"/>
                <a:ea typeface="+mn-ea"/>
                <a:cs typeface="+mn-cs"/>
              </a:rPr>
              <a:t>vertical drawing guide. </a:t>
            </a:r>
          </a:p>
          <a:p>
            <a:pPr marL="228600" lvl="0" indent="-228600">
              <a:buFont typeface="+mj-lt"/>
              <a:buAutoNum type="arabicPeriod"/>
            </a:pPr>
            <a:r>
              <a:rPr lang="en-US" sz="1200" i="0" kern="1200" dirty="0" smtClean="0">
                <a:solidFill>
                  <a:schemeClr val="tx1"/>
                </a:solidFill>
                <a:latin typeface="+mn-lt"/>
                <a:ea typeface="+mn-ea"/>
                <a:cs typeface="+mn-cs"/>
              </a:rPr>
              <a:t>If the text is wider than</a:t>
            </a:r>
            <a:r>
              <a:rPr lang="en-US" sz="1200" i="0" kern="1200" baseline="0" dirty="0" smtClean="0">
                <a:solidFill>
                  <a:schemeClr val="tx1"/>
                </a:solidFill>
                <a:latin typeface="+mn-lt"/>
                <a:ea typeface="+mn-ea"/>
                <a:cs typeface="+mn-cs"/>
              </a:rPr>
              <a:t> the page,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to the right of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until there is a total of six lines.</a:t>
            </a:r>
          </a:p>
          <a:p>
            <a:pPr marL="228600" lvl="0" indent="-228600">
              <a:buFont typeface="+mj-lt"/>
              <a:buAutoNum type="arabicPeriod"/>
            </a:pPr>
            <a:r>
              <a:rPr lang="en-US" sz="1200" kern="1200" dirty="0" smtClean="0">
                <a:solidFill>
                  <a:schemeClr val="tx1"/>
                </a:solidFill>
                <a:latin typeface="+mn-lt"/>
                <a:ea typeface="+mn-ea"/>
                <a:cs typeface="+mn-cs"/>
              </a:rPr>
              <a:t>On the slide, drag the lines until they are bunched</a:t>
            </a:r>
            <a:r>
              <a:rPr lang="en-US" sz="1200" kern="1200" baseline="0" dirty="0" smtClean="0">
                <a:solidFill>
                  <a:schemeClr val="tx1"/>
                </a:solidFill>
                <a:latin typeface="+mn-lt"/>
                <a:ea typeface="+mn-ea"/>
                <a:cs typeface="+mn-cs"/>
              </a:rPr>
              <a:t> together in </a:t>
            </a:r>
            <a:r>
              <a:rPr lang="en-US" sz="1200" kern="1200" dirty="0" smtClean="0">
                <a:solidFill>
                  <a:schemeClr val="tx1"/>
                </a:solidFill>
                <a:latin typeface="+mn-lt"/>
                <a:ea typeface="+mn-ea"/>
                <a:cs typeface="+mn-cs"/>
              </a:rPr>
              <a:t>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a:t>
            </a:r>
            <a:r>
              <a:rPr lang="en-US" sz="1200" kern="1200" dirty="0" smtClean="0">
                <a:solidFill>
                  <a:schemeClr val="tx1"/>
                </a:solidFill>
                <a:latin typeface="+mn-lt"/>
                <a:ea typeface="+mn-ea"/>
                <a:cs typeface="+mn-cs"/>
              </a:rPr>
              <a:t> select the six straight connectors (lines).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then do the following:</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dirty="0" smtClean="0">
                <a:solidFill>
                  <a:schemeClr val="tx1"/>
                </a:solidFill>
                <a:latin typeface="+mn-lt"/>
                <a:ea typeface="+mn-ea"/>
                <a:cs typeface="+mn-cs"/>
              </a:rPr>
              <a:t>Align Selected</a:t>
            </a:r>
            <a:r>
              <a:rPr lang="en-US" sz="1200" b="1" i="0" kern="1200" baseline="0" dirty="0" smtClean="0">
                <a:solidFill>
                  <a:schemeClr val="tx1"/>
                </a:solidFill>
                <a:latin typeface="+mn-lt"/>
                <a:ea typeface="+mn-ea"/>
                <a:cs typeface="+mn-cs"/>
              </a:rPr>
              <a:t> Objects</a:t>
            </a:r>
            <a:r>
              <a:rPr lang="en-US" sz="1200" i="0" kern="1200" baseline="0" dirty="0" smtClean="0">
                <a:solidFill>
                  <a:schemeClr val="tx1"/>
                </a:solidFill>
                <a:latin typeface="+mn-lt"/>
                <a:ea typeface="+mn-ea"/>
                <a:cs typeface="+mn-cs"/>
              </a:rPr>
              <a:t>. </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baseline="0" dirty="0" smtClean="0">
                <a:solidFill>
                  <a:schemeClr val="tx1"/>
                </a:solidFill>
                <a:latin typeface="+mn-lt"/>
                <a:ea typeface="+mn-ea"/>
                <a:cs typeface="+mn-cs"/>
              </a:rPr>
              <a:t>Distribute Horizontally</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kern="1200" dirty="0" smtClean="0">
                <a:solidFill>
                  <a:schemeClr val="tx1"/>
                </a:solidFill>
                <a:latin typeface="+mn-lt"/>
                <a:ea typeface="+mn-ea"/>
                <a:cs typeface="+mn-cs"/>
              </a:rPr>
              <a:t>Align Middle</a:t>
            </a:r>
            <a:r>
              <a:rPr lang="en-US" sz="1200" b="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Group</a:t>
            </a:r>
            <a:r>
              <a:rPr lang="en-US" sz="1200" b="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group of lines until the </a:t>
            </a:r>
            <a:r>
              <a:rPr lang="en-US" sz="1200" kern="1200" dirty="0" smtClean="0">
                <a:solidFill>
                  <a:schemeClr val="tx1"/>
                </a:solidFill>
                <a:latin typeface="+mn-lt"/>
                <a:ea typeface="+mn-ea"/>
                <a:cs typeface="+mn-cs"/>
              </a:rPr>
              <a:t>right edge is touching the right edge of the white rectangle </a:t>
            </a:r>
            <a:r>
              <a:rPr lang="en-US" sz="1200" i="0" kern="1200" dirty="0" smtClean="0">
                <a:solidFill>
                  <a:schemeClr val="tx1"/>
                </a:solidFill>
                <a:latin typeface="+mn-lt"/>
                <a:ea typeface="+mn-ea"/>
                <a:cs typeface="+mn-cs"/>
              </a:rPr>
              <a:t>to the right of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a:t>
            </a:r>
            <a:r>
              <a:rPr lang="en-US" sz="1200" b="1" kern="1200" dirty="0" smtClean="0">
                <a:solidFill>
                  <a:schemeClr val="tx1"/>
                </a:solidFill>
                <a:latin typeface="+mn-lt"/>
                <a:ea typeface="+mn-ea"/>
                <a:cs typeface="+mn-cs"/>
              </a:rPr>
              <a:t> 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group of lines, the text box, and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3</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page edge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next to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slide, drag the line near</a:t>
            </a:r>
            <a:r>
              <a:rPr lang="en-US" sz="1200" kern="1200" baseline="0" dirty="0" smtClean="0">
                <a:solidFill>
                  <a:schemeClr val="tx1"/>
                </a:solidFill>
                <a:latin typeface="+mn-lt"/>
                <a:ea typeface="+mn-ea"/>
                <a:cs typeface="+mn-cs"/>
              </a:rPr>
              <a:t> the edge of the left-side page (white rectangle to the left of the vertical drawing guide).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Middle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rectangle and the straight connector (line).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a:t>
            </a:r>
            <a:r>
              <a:rPr lang="en-US" sz="1200" kern="1200" baseline="0" dirty="0" smtClean="0">
                <a:solidFill>
                  <a:schemeClr val="tx1"/>
                </a:solidFill>
                <a:latin typeface="+mn-lt"/>
                <a:ea typeface="+mn-ea"/>
                <a:cs typeface="+mn-cs"/>
              </a:rPr>
              <a:t> enter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a:t>
            </a:r>
          </a:p>
          <a:p>
            <a:pPr marL="228600" indent="-228600">
              <a:buFont typeface="+mj-lt"/>
              <a:buNone/>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 page 2</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With the duplicate group still selected,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new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On the slide, drag the selected group until the 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s</a:t>
            </a:r>
            <a:r>
              <a:rPr lang="en-US" sz="1200" kern="1200" dirty="0" smtClean="0">
                <a:solidFill>
                  <a:schemeClr val="tx1"/>
                </a:solidFill>
                <a:latin typeface="+mn-lt"/>
                <a:ea typeface="+mn-ea"/>
                <a:cs typeface="+mn-cs"/>
              </a:rPr>
              <a:t>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 Position</a:t>
            </a:r>
            <a:r>
              <a:rPr lang="en-US" sz="1200" kern="1200" dirty="0" smtClean="0">
                <a:solidFill>
                  <a:schemeClr val="tx1"/>
                </a:solidFill>
                <a:latin typeface="+mn-lt"/>
                <a:ea typeface="+mn-ea"/>
                <a:cs typeface="+mn-cs"/>
              </a:rPr>
              <a:t> dialog box launcher.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 </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picture until</a:t>
            </a:r>
            <a:r>
              <a:rPr lang="en-US" sz="1200" kern="1200" dirty="0" smtClean="0">
                <a:solidFill>
                  <a:schemeClr val="tx1"/>
                </a:solidFill>
                <a:latin typeface="+mn-lt"/>
                <a:ea typeface="+mn-ea"/>
                <a:cs typeface="+mn-cs"/>
              </a:rPr>
              <a:t> the left edge is 0.5” to the right of the vertical drawing guide and the bottom edge is 0.5” above the horizontal drawing guide.</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left edge </a:t>
            </a:r>
            <a:r>
              <a:rPr lang="en-US" sz="1200" i="0" kern="1200" dirty="0" smtClean="0">
                <a:solidFill>
                  <a:schemeClr val="tx1"/>
                </a:solidFill>
                <a:latin typeface="+mn-lt"/>
                <a:ea typeface="+mn-ea"/>
                <a:cs typeface="+mn-cs"/>
              </a:rPr>
              <a:t>of the text</a:t>
            </a:r>
            <a:r>
              <a:rPr lang="en-US" sz="1200" i="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0.5” to the right of the vertical drawing guide and the top edge of the text is against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a:t>
            </a:r>
            <a:r>
              <a:rPr lang="en-US" sz="1200" i="0" kern="1200" baseline="0" dirty="0" smtClean="0">
                <a:solidFill>
                  <a:schemeClr val="tx1"/>
                </a:solidFill>
                <a:latin typeface="+mn-lt"/>
                <a:ea typeface="+mn-ea"/>
                <a:cs typeface="+mn-cs"/>
              </a:rPr>
              <a:t> text box to adjust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you just created.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Ungroup</a:t>
            </a:r>
            <a:r>
              <a:rPr lang="en-US" sz="1200" b="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straight connector (line) that you just ungrouped from the page.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for a total of six lines.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 </a:t>
            </a:r>
            <a:r>
              <a:rPr lang="en-US" sz="1200" kern="1200" dirty="0" smtClean="0">
                <a:solidFill>
                  <a:schemeClr val="tx1"/>
                </a:solidFill>
                <a:latin typeface="+mn-lt"/>
                <a:ea typeface="+mn-ea"/>
                <a:cs typeface="+mn-cs"/>
              </a:rPr>
              <a:t>select the six straight connectors (lines).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Selected Objects</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Distribute Horizontally</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With</a:t>
            </a:r>
            <a:r>
              <a:rPr lang="en-US" sz="1200" kern="1200" baseline="0" dirty="0" smtClean="0">
                <a:solidFill>
                  <a:schemeClr val="tx1"/>
                </a:solidFill>
                <a:latin typeface="+mn-lt"/>
                <a:ea typeface="+mn-ea"/>
                <a:cs typeface="+mn-cs"/>
              </a:rPr>
              <a:t> the group of lines still selected, o</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new group of lines and the rectangle.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the text box, and the picture.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2</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a:t>
            </a:r>
            <a:r>
              <a:rPr lang="en-US" sz="1200" b="1" kern="1200" dirty="0" smtClean="0">
                <a:solidFill>
                  <a:schemeClr val="tx1"/>
                </a:solidFill>
                <a:latin typeface="+mn-lt"/>
                <a:ea typeface="+mn-ea"/>
                <a:cs typeface="+mn-cs"/>
              </a:rPr>
              <a:t> Selection and Visibility </a:t>
            </a:r>
            <a:r>
              <a:rPr lang="en-US" sz="1200" kern="1200" dirty="0" smtClean="0">
                <a:solidFill>
                  <a:schemeClr val="tx1"/>
                </a:solidFill>
                <a:latin typeface="+mn-lt"/>
                <a:ea typeface="+mn-ea"/>
                <a:cs typeface="+mn-cs"/>
              </a:rPr>
              <a:t>pane, double-click the duplicate group to edit the name, and then enter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picture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a:t>
            </a:r>
            <a:r>
              <a:rPr lang="en-US" sz="1200" kern="1200" dirty="0" smtClean="0">
                <a:solidFill>
                  <a:schemeClr val="tx1"/>
                </a:solidFill>
                <a:latin typeface="+mn-lt"/>
                <a:ea typeface="+mn-ea"/>
                <a:cs typeface="+mn-cs"/>
              </a:rPr>
              <a:t>the picture until the left edge is 0.5” to the right of the vertical drawing guide and the top edge is 0.25” below the horizontal drawing guide.</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kern="1200" dirty="0" smtClean="0">
                <a:solidFill>
                  <a:schemeClr val="tx1"/>
                </a:solidFill>
                <a:latin typeface="+mn-lt"/>
                <a:ea typeface="+mn-ea"/>
                <a:cs typeface="+mn-cs"/>
              </a:rPr>
              <a:t>, and then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right edge</a:t>
            </a:r>
            <a:r>
              <a:rPr lang="en-US" sz="120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of the text</a:t>
            </a:r>
            <a:r>
              <a:rPr lang="en-US" sz="1200" kern="1200" dirty="0" smtClean="0">
                <a:solidFill>
                  <a:schemeClr val="tx1"/>
                </a:solidFill>
                <a:latin typeface="+mn-lt"/>
                <a:ea typeface="+mn-ea"/>
                <a:cs typeface="+mn-cs"/>
              </a:rPr>
              <a:t> is 0.5” to the left of the vertical drawing guide and the bottom edge of the text is 0.25”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a:t>
            </a:r>
            <a:r>
              <a:rPr lang="en-US" sz="1200" i="0" kern="1200" baseline="0" dirty="0" smtClean="0">
                <a:solidFill>
                  <a:schemeClr val="tx1"/>
                </a:solidFill>
                <a:latin typeface="+mn-lt"/>
                <a:ea typeface="+mn-ea"/>
                <a:cs typeface="+mn-cs"/>
              </a:rPr>
              <a:t>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 group you just created.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On the slide, drag the duplicate line until it is very close to the original</a:t>
            </a:r>
            <a:r>
              <a:rPr lang="en-US" sz="1200" i="0" kern="1200" baseline="0" dirty="0" smtClean="0">
                <a:solidFill>
                  <a:schemeClr val="tx1"/>
                </a:solidFill>
                <a:latin typeface="+mn-lt"/>
                <a:ea typeface="+mn-ea"/>
                <a:cs typeface="+mn-cs"/>
              </a:rPr>
              <a:t> line.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two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left</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edge of the group of lines is touching the left edge of the rectangle.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the text box, and the picture.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Inside-left page 3</a:t>
            </a:r>
            <a:r>
              <a:rPr lang="en-US" sz="1200" i="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 </a:t>
            </a:r>
            <a:r>
              <a:rPr lang="en-US" sz="1200" kern="1200" dirty="0" smtClean="0">
                <a:solidFill>
                  <a:schemeClr val="tx1"/>
                </a:solidFill>
                <a:latin typeface="+mn-lt"/>
                <a:ea typeface="+mn-ea"/>
                <a:cs typeface="+mn-cs"/>
              </a:rPr>
              <a:t>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Selection and Visibility </a:t>
            </a:r>
            <a:r>
              <a:rPr lang="en-US" sz="1200" kern="1200" baseline="0" dirty="0" smtClean="0">
                <a:solidFill>
                  <a:schemeClr val="tx1"/>
                </a:solidFill>
                <a:latin typeface="+mn-lt"/>
                <a:ea typeface="+mn-ea"/>
                <a:cs typeface="+mn-cs"/>
              </a:rPr>
              <a:t>pane, select the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drag the group until the left edge is against the vertical drawing guide.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None/>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Box</a:t>
            </a:r>
            <a:r>
              <a:rPr lang="en-US" sz="1200" kern="1200" dirty="0" smtClean="0">
                <a:solidFill>
                  <a:schemeClr val="tx1"/>
                </a:solidFill>
                <a:latin typeface="+mn-lt"/>
                <a:ea typeface="+mn-ea"/>
                <a:cs typeface="+mn-cs"/>
              </a:rPr>
              <a:t>. Drag to draw a text box on the slide.</a:t>
            </a:r>
          </a:p>
          <a:p>
            <a:pPr marL="228600" lvl="0" indent="-228600">
              <a:buFont typeface="+mj-lt"/>
              <a:buAutoNum type="arabicPeriod"/>
            </a:pPr>
            <a:r>
              <a:rPr lang="en-US" sz="1200" kern="1200" dirty="0" smtClean="0">
                <a:solidFill>
                  <a:schemeClr val="tx1"/>
                </a:solidFill>
                <a:latin typeface="+mn-lt"/>
                <a:ea typeface="+mn-ea"/>
                <a:cs typeface="+mn-cs"/>
              </a:rPr>
              <a:t>Enter text in the text box </a:t>
            </a:r>
            <a:r>
              <a:rPr lang="en-US" sz="1200" i="0" kern="1200" dirty="0" smtClean="0">
                <a:solidFill>
                  <a:schemeClr val="tx1"/>
                </a:solidFill>
                <a:latin typeface="+mn-lt"/>
                <a:ea typeface="+mn-ea"/>
                <a:cs typeface="+mn-cs"/>
              </a:rPr>
              <a:t>(to</a:t>
            </a:r>
            <a:r>
              <a:rPr lang="en-US" sz="1200" i="0" kern="1200" baseline="0" dirty="0" smtClean="0">
                <a:solidFill>
                  <a:schemeClr val="tx1"/>
                </a:solidFill>
                <a:latin typeface="+mn-lt"/>
                <a:ea typeface="+mn-ea"/>
                <a:cs typeface="+mn-cs"/>
              </a:rPr>
              <a:t> match the example above, enter </a:t>
            </a:r>
            <a:r>
              <a:rPr lang="en-US" sz="1200" b="1" i="0" kern="1200" dirty="0" smtClean="0">
                <a:solidFill>
                  <a:schemeClr val="tx1"/>
                </a:solidFill>
                <a:latin typeface="+mn-lt"/>
                <a:ea typeface="+mn-ea"/>
                <a:cs typeface="+mn-cs"/>
              </a:rPr>
              <a:t>Introduction</a:t>
            </a:r>
            <a:r>
              <a:rPr lang="en-US" sz="1200" i="0" kern="120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Vivaldi</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18</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Center </a:t>
            </a:r>
            <a:r>
              <a:rPr lang="en-US" sz="1200" kern="1200" dirty="0" smtClean="0">
                <a:solidFill>
                  <a:schemeClr val="tx1"/>
                </a:solidFill>
                <a:latin typeface="+mn-lt"/>
                <a:ea typeface="+mn-ea"/>
                <a:cs typeface="+mn-cs"/>
              </a:rPr>
              <a:t>to center the text in the text box.</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left edge </a:t>
            </a:r>
            <a:r>
              <a:rPr lang="en-US" sz="1200" i="0" kern="1200" dirty="0" smtClean="0">
                <a:solidFill>
                  <a:schemeClr val="tx1"/>
                </a:solidFill>
                <a:latin typeface="+mn-lt"/>
                <a:ea typeface="+mn-ea"/>
                <a:cs typeface="+mn-cs"/>
              </a:rPr>
              <a:t>of the text </a:t>
            </a:r>
            <a:r>
              <a:rPr lang="en-US" sz="1200" kern="1200" dirty="0" smtClean="0">
                <a:solidFill>
                  <a:schemeClr val="tx1"/>
                </a:solidFill>
                <a:latin typeface="+mn-lt"/>
                <a:ea typeface="+mn-ea"/>
                <a:cs typeface="+mn-cs"/>
              </a:rPr>
              <a:t>is 0.75” to the right of the vertical drawing guide and the bottom edge of the text is 0.5”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 text box to decrease the width,</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 group you just created.</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Repeat this process for a total of six lines. </a:t>
            </a:r>
          </a:p>
          <a:p>
            <a:pPr marL="228600" lvl="0" indent="-228600">
              <a:buFont typeface="+mj-lt"/>
              <a:buAutoNum type="arabicPeriod"/>
            </a:pPr>
            <a:r>
              <a:rPr lang="en-US" sz="1200" i="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six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Distribute Horizontally</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and the text box.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a:t>
            </a:r>
            <a:r>
              <a:rPr lang="en-US" sz="1200" i="0" kern="1200" baseline="0" dirty="0" smtClean="0">
                <a:solidFill>
                  <a:schemeClr val="tx1"/>
                </a:solidFill>
                <a:latin typeface="+mn-lt"/>
                <a:ea typeface="+mn-ea"/>
                <a:cs typeface="+mn-cs"/>
              </a:rPr>
              <a:t> double-click</a:t>
            </a:r>
            <a:r>
              <a:rPr lang="en-US" sz="1200" i="0" kern="1200" dirty="0" smtClean="0">
                <a:solidFill>
                  <a:schemeClr val="tx1"/>
                </a:solidFill>
                <a:latin typeface="+mn-lt"/>
                <a:ea typeface="+mn-ea"/>
                <a:cs typeface="+mn-cs"/>
              </a:rPr>
              <a:t> the new group to edit the name, and then enter </a:t>
            </a:r>
            <a:r>
              <a:rPr lang="en-US" sz="1200" b="1" i="0" kern="1200" dirty="0" smtClean="0">
                <a:solidFill>
                  <a:schemeClr val="tx1"/>
                </a:solidFill>
                <a:latin typeface="+mn-lt"/>
                <a:ea typeface="+mn-ea"/>
                <a:cs typeface="+mn-cs"/>
              </a:rPr>
              <a:t>Inside-right page 1</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Right-click</a:t>
            </a:r>
            <a:r>
              <a:rPr lang="en-US" sz="1200" i="0" kern="1200" baseline="0" dirty="0" smtClean="0">
                <a:solidFill>
                  <a:schemeClr val="tx1"/>
                </a:solidFill>
                <a:latin typeface="+mn-lt"/>
                <a:ea typeface="+mn-ea"/>
                <a:cs typeface="+mn-cs"/>
              </a:rPr>
              <a:t> the slide background area, and then click </a:t>
            </a:r>
            <a:r>
              <a:rPr lang="en-US" sz="1200" b="1" i="0" kern="1200" baseline="0" dirty="0" smtClean="0">
                <a:solidFill>
                  <a:schemeClr val="tx1"/>
                </a:solidFill>
                <a:latin typeface="+mn-lt"/>
                <a:ea typeface="+mn-ea"/>
                <a:cs typeface="+mn-cs"/>
              </a:rPr>
              <a:t>Grid and Guides</a:t>
            </a:r>
            <a:r>
              <a:rPr lang="en-US" sz="1200" i="0" kern="1200" baseline="0" dirty="0" smtClean="0">
                <a:solidFill>
                  <a:schemeClr val="tx1"/>
                </a:solidFill>
                <a:latin typeface="+mn-lt"/>
                <a:ea typeface="+mn-ea"/>
                <a:cs typeface="+mn-cs"/>
              </a:rPr>
              <a:t>. In the </a:t>
            </a:r>
            <a:r>
              <a:rPr lang="en-US" sz="1200" b="1" i="0" kern="1200" baseline="0" dirty="0" smtClean="0">
                <a:solidFill>
                  <a:schemeClr val="tx1"/>
                </a:solidFill>
                <a:latin typeface="+mn-lt"/>
                <a:ea typeface="+mn-ea"/>
                <a:cs typeface="+mn-cs"/>
              </a:rPr>
              <a:t>Grid and Guides </a:t>
            </a:r>
            <a:r>
              <a:rPr lang="en-US" sz="1200" i="0" kern="1200" baseline="0" dirty="0" smtClean="0">
                <a:solidFill>
                  <a:schemeClr val="tx1"/>
                </a:solidFill>
                <a:latin typeface="+mn-lt"/>
                <a:ea typeface="+mn-ea"/>
                <a:cs typeface="+mn-cs"/>
              </a:rPr>
              <a:t>dialog box, under </a:t>
            </a:r>
            <a:r>
              <a:rPr lang="en-US" sz="1200" b="1" i="0" kern="1200" baseline="0" dirty="0" smtClean="0">
                <a:solidFill>
                  <a:schemeClr val="tx1"/>
                </a:solidFill>
                <a:latin typeface="+mn-lt"/>
                <a:ea typeface="+mn-ea"/>
                <a:cs typeface="+mn-cs"/>
              </a:rPr>
              <a:t>Guide settings</a:t>
            </a:r>
            <a:r>
              <a:rPr lang="en-US" sz="1200" i="0" kern="1200" baseline="0" dirty="0" smtClean="0">
                <a:solidFill>
                  <a:schemeClr val="tx1"/>
                </a:solidFill>
                <a:latin typeface="+mn-lt"/>
                <a:ea typeface="+mn-ea"/>
                <a:cs typeface="+mn-cs"/>
              </a:rPr>
              <a:t>, clear </a:t>
            </a:r>
            <a:r>
              <a:rPr lang="en-US" sz="1200" b="1" i="0" kern="1200" baseline="0" dirty="0" smtClean="0">
                <a:solidFill>
                  <a:schemeClr val="tx1"/>
                </a:solidFill>
                <a:latin typeface="+mn-lt"/>
                <a:ea typeface="+mn-ea"/>
                <a:cs typeface="+mn-cs"/>
              </a:rPr>
              <a:t>Display drawing guides on screen</a:t>
            </a:r>
            <a:r>
              <a:rPr lang="en-US" sz="1200" i="0" kern="1200" baseline="0" dirty="0" smtClean="0">
                <a:solidFill>
                  <a:schemeClr val="tx1"/>
                </a:solidFill>
                <a:latin typeface="+mn-lt"/>
                <a:ea typeface="+mn-ea"/>
                <a:cs typeface="+mn-cs"/>
              </a:rPr>
              <a:t>.</a:t>
            </a:r>
          </a:p>
          <a:p>
            <a:pPr marL="228600" lvl="0" indent="-228600">
              <a:buFont typeface="+mj-lt"/>
              <a:buAutoNum type="arabicPeriod"/>
            </a:pPr>
            <a:r>
              <a:rPr lang="en-US" sz="120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View</a:t>
            </a:r>
            <a:r>
              <a:rPr lang="en-US" sz="120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Show/Hide</a:t>
            </a:r>
            <a:r>
              <a:rPr lang="en-US" sz="1200" i="0" kern="1200" baseline="0" dirty="0" smtClean="0">
                <a:solidFill>
                  <a:schemeClr val="tx1"/>
                </a:solidFill>
                <a:latin typeface="+mn-lt"/>
                <a:ea typeface="+mn-ea"/>
                <a:cs typeface="+mn-cs"/>
              </a:rPr>
              <a:t> group, clear </a:t>
            </a:r>
            <a:r>
              <a:rPr lang="en-US" sz="1200" b="1" i="0" kern="1200" baseline="0" dirty="0" smtClean="0">
                <a:solidFill>
                  <a:schemeClr val="tx1"/>
                </a:solidFill>
                <a:latin typeface="+mn-lt"/>
                <a:ea typeface="+mn-ea"/>
                <a:cs typeface="+mn-cs"/>
              </a:rPr>
              <a:t>Ruler</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solidFill>
                  <a:schemeClr val="accent6"/>
                </a:solidFill>
              </a:rPr>
              <a:t>I</a:t>
            </a:r>
            <a:r>
              <a:rPr lang="en-US" sz="1200" b="0" i="0" baseline="0" dirty="0" smtClean="0"/>
              <a:t>n the </a:t>
            </a:r>
            <a:r>
              <a:rPr lang="en-US" sz="1200" b="1" i="0" baseline="0" dirty="0" smtClean="0"/>
              <a:t>Selection and Visibility</a:t>
            </a:r>
            <a:r>
              <a:rPr lang="en-US" sz="1200" b="0" i="0" baseline="0" dirty="0" smtClean="0"/>
              <a:t> pane, the final arrangement of the six groups of objects should be the following (from top to bottom):</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2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1</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up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 </a:t>
            </a:r>
            <a:r>
              <a:rPr lang="en-US" sz="1200" b="1" baseline="0" dirty="0" smtClean="0">
                <a:solidFill>
                  <a:schemeClr val="accent6"/>
                </a:solidFill>
              </a:rPr>
              <a:t>Bring</a:t>
            </a:r>
            <a:r>
              <a:rPr lang="en-US" sz="1200" baseline="0" dirty="0" smtClean="0">
                <a:solidFill>
                  <a:schemeClr val="accent6"/>
                </a:solidFill>
              </a:rPr>
              <a:t> </a:t>
            </a:r>
            <a:r>
              <a:rPr lang="en-US" sz="1200" b="1" baseline="0" dirty="0" smtClean="0">
                <a:solidFill>
                  <a:schemeClr val="accent6"/>
                </a:solidFill>
              </a:rPr>
              <a:t>Forward</a:t>
            </a:r>
            <a:r>
              <a:rPr lang="en-US" sz="1200" baseline="0" dirty="0" smtClean="0">
                <a:solidFill>
                  <a:schemeClr val="accent6"/>
                </a:solidFill>
              </a:rPr>
              <a:t>.</a:t>
            </a:r>
            <a:endParaRPr lang="en-US" sz="1200" b="0"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down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a:t>
            </a:r>
            <a:r>
              <a:rPr lang="en-US" sz="1200" b="0" i="0" baseline="0" dirty="0" smtClean="0"/>
              <a:t> </a:t>
            </a:r>
            <a:r>
              <a:rPr lang="en-US" sz="1200" b="1" i="0" baseline="0" dirty="0" smtClean="0"/>
              <a:t>Send Backward</a:t>
            </a:r>
            <a:r>
              <a:rPr lang="en-US" sz="1200" b="0" i="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solidFill>
                  <a:schemeClr val="accent6"/>
                </a:solidFill>
              </a:rPr>
              <a:t>On the </a:t>
            </a:r>
            <a:r>
              <a:rPr lang="en-US" sz="1200" b="1" baseline="0" dirty="0" smtClean="0">
                <a:solidFill>
                  <a:schemeClr val="accent6"/>
                </a:solidFill>
              </a:rPr>
              <a:t>Animations</a:t>
            </a:r>
            <a:r>
              <a:rPr lang="en-US" sz="1200" baseline="0" dirty="0" smtClean="0">
                <a:solidFill>
                  <a:schemeClr val="accent6"/>
                </a:solidFill>
              </a:rPr>
              <a:t> tab, in the </a:t>
            </a:r>
            <a:r>
              <a:rPr lang="en-US" sz="1200" b="1" baseline="0" dirty="0" smtClean="0">
                <a:solidFill>
                  <a:schemeClr val="accent6"/>
                </a:solidFill>
              </a:rPr>
              <a:t>Animations</a:t>
            </a:r>
            <a:r>
              <a:rPr lang="en-US" sz="1200" baseline="0" dirty="0" smtClean="0">
                <a:solidFill>
                  <a:schemeClr val="accent6"/>
                </a:solidFill>
              </a:rPr>
              <a:t> group, click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1</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first animation effect (collapse effect for the </a:t>
            </a:r>
            <a:r>
              <a:rPr lang="en-US" sz="1200" b="1" baseline="0" dirty="0" smtClean="0">
                <a:solidFill>
                  <a:schemeClr val="accent6"/>
                </a:solidFill>
              </a:rPr>
              <a:t>Inside-right page 1</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With</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2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second animation effect (stretch effect for the </a:t>
            </a:r>
            <a:r>
              <a:rPr lang="en-US" sz="1200" b="1" baseline="0" dirty="0" smtClean="0">
                <a:solidFill>
                  <a:schemeClr val="accent6"/>
                </a:solidFill>
              </a:rPr>
              <a:t>Inside-left page 2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2</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third animation effect (collapse effect for the </a:t>
            </a:r>
            <a:r>
              <a:rPr lang="en-US" sz="1200" b="1" baseline="0" dirty="0" smtClean="0">
                <a:solidFill>
                  <a:schemeClr val="accent6"/>
                </a:solidFill>
              </a:rPr>
              <a:t>Inside-right page 2</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On Click</a:t>
            </a:r>
            <a:r>
              <a:rPr lang="en-US" sz="1200" b="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3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fourth animation effect (stretch effect for the </a:t>
            </a:r>
            <a:r>
              <a:rPr lang="en-US" sz="1200" b="1" baseline="0" dirty="0" smtClean="0">
                <a:solidFill>
                  <a:schemeClr val="accent6"/>
                </a:solidFill>
              </a:rPr>
              <a:t>Inside-left page 3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endParaRPr lang="en-US" sz="1200" baseline="0" dirty="0" smtClean="0">
              <a:solidFill>
                <a:schemeClr val="accent6"/>
              </a:solidFill>
            </a:endParaRPr>
          </a:p>
          <a:p>
            <a:endParaRPr lang="en-US" sz="1200" baseline="0" dirty="0" smtClean="0"/>
          </a:p>
          <a:p>
            <a:r>
              <a:rPr lang="en-US" sz="1200" b="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ea typeface="+mn-ea"/>
                <a:cs typeface="+mn-cs"/>
              </a:rPr>
              <a:t>Right-click the slide background area, and then click </a:t>
            </a:r>
            <a:r>
              <a:rPr lang="en-US" sz="1200" b="1" kern="1200" dirty="0" smtClean="0">
                <a:solidFill>
                  <a:schemeClr val="tx1"/>
                </a:solidFill>
                <a:ea typeface="+mn-ea"/>
                <a:cs typeface="+mn-cs"/>
              </a:rPr>
              <a:t>Format Background</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Format Background </a:t>
            </a:r>
            <a:r>
              <a:rPr lang="en-US" sz="1200" kern="1200" dirty="0" smtClean="0">
                <a:solidFill>
                  <a:schemeClr val="tx1"/>
                </a:solidFill>
                <a:ea typeface="+mn-ea"/>
                <a:cs typeface="+mn-cs"/>
              </a:rPr>
              <a:t>dialog box, click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in the left pane, select </a:t>
            </a:r>
            <a:r>
              <a:rPr lang="en-US" sz="1200" b="1" kern="1200" dirty="0" smtClean="0">
                <a:solidFill>
                  <a:schemeClr val="tx1"/>
                </a:solidFill>
                <a:ea typeface="+mn-ea"/>
                <a:cs typeface="+mn-cs"/>
              </a:rPr>
              <a:t>Gradient fill</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pane, and then do the following:</a:t>
            </a:r>
          </a:p>
          <a:p>
            <a:pPr marL="685800" lvl="1"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Type</a:t>
            </a:r>
            <a:r>
              <a:rPr lang="en-US" sz="1200" kern="1200" dirty="0" smtClean="0">
                <a:solidFill>
                  <a:schemeClr val="tx1"/>
                </a:solidFill>
                <a:ea typeface="+mn-ea"/>
                <a:cs typeface="+mn-cs"/>
              </a:rPr>
              <a:t> list, select </a:t>
            </a:r>
            <a:r>
              <a:rPr lang="en-US" sz="1200" b="1" kern="1200" dirty="0" smtClean="0">
                <a:solidFill>
                  <a:schemeClr val="tx1"/>
                </a:solidFill>
                <a:ea typeface="+mn-ea"/>
                <a:cs typeface="+mn-cs"/>
              </a:rPr>
              <a:t>Linear</a:t>
            </a:r>
            <a:r>
              <a:rPr lang="en-US" sz="1200" kern="1200" dirty="0" smtClean="0">
                <a:solidFill>
                  <a:schemeClr val="tx1"/>
                </a:solidFill>
                <a:ea typeface="+mn-ea"/>
                <a:cs typeface="+mn-cs"/>
              </a:rPr>
              <a:t>.</a:t>
            </a:r>
          </a:p>
          <a:p>
            <a:pPr marL="685800" lvl="1"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Direction</a:t>
            </a:r>
            <a:r>
              <a:rPr lang="en-US" sz="1200" kern="1200" dirty="0" smtClean="0">
                <a:solidFill>
                  <a:schemeClr val="tx1"/>
                </a:solidFill>
                <a:ea typeface="+mn-ea"/>
                <a:cs typeface="+mn-cs"/>
              </a:rPr>
              <a:t>, and then click </a:t>
            </a:r>
            <a:r>
              <a:rPr lang="en-US" sz="1200" b="1" kern="1200" dirty="0" smtClean="0">
                <a:solidFill>
                  <a:schemeClr val="tx1"/>
                </a:solidFill>
                <a:ea typeface="+mn-ea"/>
                <a:cs typeface="+mn-cs"/>
              </a:rPr>
              <a:t>Linear Down </a:t>
            </a:r>
            <a:r>
              <a:rPr lang="en-US" sz="1200" kern="1200" dirty="0" smtClean="0">
                <a:solidFill>
                  <a:schemeClr val="tx1"/>
                </a:solidFill>
                <a:ea typeface="+mn-ea"/>
                <a:cs typeface="+mn-cs"/>
              </a:rPr>
              <a:t>(first </a:t>
            </a:r>
            <a:r>
              <a:rPr lang="en-US" sz="1200" kern="1200" baseline="0" dirty="0" smtClean="0">
                <a:solidFill>
                  <a:schemeClr val="tx1"/>
                </a:solidFill>
                <a:ea typeface="+mn-ea"/>
                <a:cs typeface="+mn-cs"/>
              </a:rPr>
              <a:t>row, </a:t>
            </a:r>
            <a:r>
              <a:rPr lang="en-US" sz="1200" kern="1200" dirty="0" smtClean="0">
                <a:solidFill>
                  <a:schemeClr val="tx1"/>
                </a:solidFill>
                <a:ea typeface="+mn-ea"/>
                <a:cs typeface="+mn-cs"/>
              </a:rPr>
              <a:t>second option from the left).</a:t>
            </a:r>
          </a:p>
          <a:p>
            <a:pPr marL="685800" lvl="1" indent="-228600">
              <a:buFont typeface="Arial" pitchFamily="34" charset="0"/>
              <a:buChar char="•"/>
            </a:pPr>
            <a:r>
              <a:rPr lang="en-US" sz="1200" kern="1200" dirty="0" smtClean="0">
                <a:solidFill>
                  <a:schemeClr val="tx1"/>
                </a:solidFill>
                <a:ea typeface="+mn-ea"/>
                <a:cs typeface="+mn-cs"/>
              </a:rPr>
              <a:t>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click </a:t>
            </a:r>
            <a:r>
              <a:rPr lang="en-US" sz="1200" b="1" kern="1200" dirty="0" smtClean="0">
                <a:solidFill>
                  <a:schemeClr val="tx1"/>
                </a:solidFill>
                <a:ea typeface="+mn-ea"/>
                <a:cs typeface="+mn-cs"/>
              </a:rPr>
              <a:t>Add</a:t>
            </a:r>
            <a:r>
              <a:rPr lang="en-US" sz="1200" b="0" kern="1200" dirty="0" smtClean="0">
                <a:solidFill>
                  <a:schemeClr val="tx1"/>
                </a:solidFill>
                <a:ea typeface="+mn-ea"/>
                <a:cs typeface="+mn-cs"/>
              </a:rPr>
              <a:t> or </a:t>
            </a:r>
            <a:r>
              <a:rPr lang="en-US" sz="1200" b="1" kern="1200" dirty="0" smtClean="0">
                <a:solidFill>
                  <a:schemeClr val="tx1"/>
                </a:solidFill>
                <a:ea typeface="+mn-ea"/>
                <a:cs typeface="+mn-cs"/>
              </a:rPr>
              <a:t>Remove</a:t>
            </a:r>
            <a:r>
              <a:rPr lang="en-US" sz="1200" kern="1200" dirty="0" smtClean="0">
                <a:solidFill>
                  <a:schemeClr val="tx1"/>
                </a:solidFill>
                <a:ea typeface="+mn-ea"/>
                <a:cs typeface="+mn-cs"/>
              </a:rPr>
              <a:t> until two stops appear in the drop-down list.</a:t>
            </a:r>
          </a:p>
          <a:p>
            <a:pPr marL="228600" lvl="0" indent="-228600">
              <a:buFont typeface="+mj-lt"/>
              <a:buAutoNum type="arabicPeriod"/>
            </a:pPr>
            <a:r>
              <a:rPr lang="en-US" sz="1200" kern="1200" dirty="0" smtClean="0">
                <a:solidFill>
                  <a:schemeClr val="tx1"/>
                </a:solidFill>
                <a:ea typeface="+mn-ea"/>
                <a:cs typeface="+mn-cs"/>
              </a:rPr>
              <a:t>Also 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1 </a:t>
            </a:r>
            <a:r>
              <a:rPr lang="en-US" sz="1200" kern="1200" dirty="0" smtClean="0">
                <a:solidFill>
                  <a:schemeClr val="tx1"/>
                </a:solidFill>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63%</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kern="1200" dirty="0" smtClean="0">
                <a:solidFill>
                  <a:schemeClr val="tx1"/>
                </a:solidFill>
                <a:ea typeface="+mn-ea"/>
                <a:cs typeface="+mn-cs"/>
              </a:rPr>
              <a:t>, 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 </a:t>
            </a:r>
            <a:r>
              <a:rPr lang="en-US" sz="1200" b="1" kern="1200" dirty="0" smtClean="0">
                <a:solidFill>
                  <a:schemeClr val="tx1"/>
                </a:solidFill>
                <a:ea typeface="+mn-ea"/>
                <a:cs typeface="+mn-cs"/>
              </a:rPr>
              <a:t>Black, Text </a:t>
            </a:r>
            <a:r>
              <a:rPr lang="en-US" sz="1200" b="1" kern="1200" baseline="0" dirty="0" smtClean="0">
                <a:solidFill>
                  <a:schemeClr val="tx1"/>
                </a:solidFill>
                <a:ea typeface="+mn-ea"/>
                <a:cs typeface="+mn-cs"/>
              </a:rPr>
              <a:t>1 </a:t>
            </a:r>
            <a:r>
              <a:rPr lang="en-US" sz="1200" b="0" kern="1200" dirty="0" smtClean="0">
                <a:solidFill>
                  <a:schemeClr val="tx1"/>
                </a:solidFill>
                <a:ea typeface="+mn-ea"/>
                <a:cs typeface="+mn-cs"/>
              </a:rPr>
              <a:t>(first row, second option from the left).</a:t>
            </a:r>
            <a:endParaRPr lang="en-US" sz="1200" kern="1200" dirty="0" smtClean="0">
              <a:solidFill>
                <a:schemeClr val="tx1"/>
              </a:solidFill>
              <a:ea typeface="+mn-ea"/>
              <a:cs typeface="+mn-cs"/>
            </a:endParaRP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2 </a:t>
            </a:r>
            <a:r>
              <a:rPr lang="en-US" sz="1200" kern="1200" dirty="0" smtClean="0">
                <a:solidFill>
                  <a:schemeClr val="tx1"/>
                </a:solidFill>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100%</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b="0" kern="1200" baseline="0" dirty="0" smtClean="0">
                <a:solidFill>
                  <a:schemeClr val="tx1"/>
                </a:solidFill>
                <a:ea typeface="+mn-ea"/>
                <a:cs typeface="+mn-cs"/>
              </a:rPr>
              <a:t>, </a:t>
            </a:r>
            <a:r>
              <a:rPr lang="en-US" sz="1200" kern="1200" dirty="0" smtClean="0">
                <a:solidFill>
                  <a:schemeClr val="tx1"/>
                </a:solidFill>
                <a:ea typeface="+mn-ea"/>
                <a:cs typeface="+mn-cs"/>
              </a:rPr>
              <a:t>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a:t>
            </a:r>
            <a:r>
              <a:rPr lang="en-US" sz="1200" b="0" kern="1200" baseline="0" dirty="0" smtClean="0">
                <a:solidFill>
                  <a:schemeClr val="tx1"/>
                </a:solidFill>
                <a:ea typeface="+mn-ea"/>
                <a:cs typeface="+mn-cs"/>
              </a:rPr>
              <a:t> </a:t>
            </a:r>
            <a:r>
              <a:rPr lang="en-US" sz="1200" b="1" baseline="0" dirty="0" smtClean="0"/>
              <a:t>Black, Text 1, Lighter 50% </a:t>
            </a:r>
            <a:r>
              <a:rPr lang="en-US" sz="1200" b="0" baseline="0" dirty="0" smtClean="0"/>
              <a:t>(second row, fifth option from the left</a:t>
            </a:r>
            <a:r>
              <a:rPr lang="en-US" sz="1200" b="0" dirty="0" smtClean="0"/>
              <a:t>).</a:t>
            </a:r>
            <a:endParaRPr lang="en-US" sz="1200" b="0" kern="1200" dirty="0" smtClean="0">
              <a:solidFill>
                <a:schemeClr val="tx1"/>
              </a:solidFill>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Custom animation effects: page turns in open book</a:t>
            </a:r>
          </a:p>
          <a:p>
            <a:r>
              <a:rPr lang="en-US" sz="1400" kern="1200" dirty="0" smtClean="0">
                <a:solidFill>
                  <a:schemeClr val="tx1"/>
                </a:solidFill>
                <a:latin typeface="+mn-lt"/>
                <a:ea typeface="+mn-ea"/>
                <a:cs typeface="+mn-cs"/>
              </a:rPr>
              <a:t>(Difficult)</a:t>
            </a:r>
          </a:p>
          <a:p>
            <a:endParaRPr lang="en-US" sz="1200" dirty="0" smtClean="0"/>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Tip: </a:t>
            </a:r>
            <a:r>
              <a:rPr lang="en-US" sz="1200" baseline="0" dirty="0" smtClean="0"/>
              <a:t>Y</a:t>
            </a:r>
            <a:r>
              <a:rPr lang="en-US" sz="1200" b="0" baseline="0" dirty="0" smtClean="0"/>
              <a:t>ou will need to use drawing guides and the ruler to position the objects on this slide. </a:t>
            </a:r>
            <a:r>
              <a:rPr lang="en-US" sz="1200" b="0" kern="1200" dirty="0" smtClean="0">
                <a:solidFill>
                  <a:schemeClr val="tx1"/>
                </a:solidFill>
                <a:latin typeface="+mn-lt"/>
                <a:ea typeface="+mn-ea"/>
                <a:cs typeface="+mn-cs"/>
              </a:rPr>
              <a:t>For</a:t>
            </a:r>
            <a:r>
              <a:rPr lang="en-US" sz="1200" b="0" kern="1200" baseline="0" dirty="0" smtClean="0">
                <a:solidFill>
                  <a:schemeClr val="tx1"/>
                </a:solidFill>
                <a:latin typeface="+mn-lt"/>
                <a:ea typeface="+mn-ea"/>
                <a:cs typeface="+mn-cs"/>
              </a:rPr>
              <a:t> instructions on animating an opening book cover, refer to the previous slide (</a:t>
            </a:r>
            <a:r>
              <a:rPr lang="en-US" sz="1200" b="1" kern="1200" baseline="0" dirty="0" smtClean="0">
                <a:solidFill>
                  <a:schemeClr val="tx1"/>
                </a:solidFill>
                <a:latin typeface="+mn-lt"/>
                <a:ea typeface="+mn-ea"/>
                <a:cs typeface="+mn-cs"/>
              </a:rPr>
              <a:t>Custom animation effects: open book</a:t>
            </a:r>
            <a:r>
              <a:rPr lang="en-US" sz="1200" b="0" kern="1200" baseline="0" dirty="0" smtClean="0">
                <a:solidFill>
                  <a:schemeClr val="tx1"/>
                </a:solidFill>
                <a:latin typeface="+mn-lt"/>
                <a:ea typeface="+mn-ea"/>
                <a:cs typeface="+mn-cs"/>
              </a:rPr>
              <a:t>) for instructions.</a:t>
            </a: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dirty="0" smtClean="0"/>
              <a:t>To display the drawing guides and the ruler,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1"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a:t>
            </a:r>
            <a:r>
              <a:rPr lang="en-US" sz="1200" baseline="0" dirty="0" smtClean="0"/>
              <a:t> The spine of the book will be aligned to the vertical drawing guide.</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View</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Show/Hide</a:t>
            </a:r>
            <a:r>
              <a:rPr lang="en-US" sz="1200" kern="1200" dirty="0" smtClean="0">
                <a:solidFill>
                  <a:schemeClr val="tx1"/>
                </a:solidFill>
                <a:latin typeface="+mn-lt"/>
                <a:ea typeface="+mn-ea"/>
                <a:cs typeface="+mn-cs"/>
              </a:rPr>
              <a:t> group, select </a:t>
            </a:r>
            <a:r>
              <a:rPr lang="en-US" sz="1200" b="1" kern="1200" dirty="0" smtClean="0">
                <a:solidFill>
                  <a:schemeClr val="tx1"/>
                </a:solidFill>
                <a:latin typeface="+mn-lt"/>
                <a:ea typeface="+mn-ea"/>
                <a:cs typeface="+mn-cs"/>
              </a:rPr>
              <a:t>Ruler</a:t>
            </a:r>
            <a:r>
              <a:rPr lang="en-US" sz="1200" kern="1200" dirty="0" smtClean="0">
                <a:solidFill>
                  <a:schemeClr val="tx1"/>
                </a:solidFill>
                <a:latin typeface="+mn-lt"/>
                <a:ea typeface="+mn-ea"/>
                <a:cs typeface="+mn-cs"/>
              </a:rPr>
              <a:t>. </a:t>
            </a:r>
            <a:endParaRPr lang="en-US" sz="1200" dirty="0" smtClean="0"/>
          </a:p>
          <a:p>
            <a:endParaRPr lang="en-US" sz="1200" baseline="0" dirty="0" smtClean="0"/>
          </a:p>
          <a:p>
            <a:endParaRPr lang="en-US" sz="1200" baseline="0" dirty="0" smtClean="0"/>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Rounded Rectangle </a:t>
            </a:r>
            <a:r>
              <a:rPr lang="en-US" sz="1200" kern="1200" dirty="0" smtClean="0">
                <a:solidFill>
                  <a:schemeClr val="tx1"/>
                </a:solidFill>
                <a:latin typeface="+mn-lt"/>
                <a:ea typeface="+mn-ea"/>
                <a:cs typeface="+mn-cs"/>
              </a:rPr>
              <a:t>(second option from the left). On the slide, drag to draw a rounded rectangle.</a:t>
            </a:r>
          </a:p>
          <a:p>
            <a:pPr marL="228600" lvl="0" indent="-228600">
              <a:buFont typeface="+mj-lt"/>
              <a:buAutoNum type="arabicPeriod"/>
            </a:pPr>
            <a:r>
              <a:rPr lang="en-US" sz="1200" kern="1200" dirty="0" smtClean="0">
                <a:solidFill>
                  <a:schemeClr val="tx1"/>
                </a:solidFill>
                <a:latin typeface="+mn-lt"/>
                <a:ea typeface="+mn-ea"/>
                <a:cs typeface="+mn-cs"/>
              </a:rPr>
              <a:t>Select the rounded</a:t>
            </a:r>
            <a:r>
              <a:rPr lang="en-US" sz="1200" kern="1200" baseline="0" dirty="0" smtClean="0">
                <a:solidFill>
                  <a:schemeClr val="tx1"/>
                </a:solidFill>
                <a:latin typeface="+mn-lt"/>
                <a:ea typeface="+mn-ea"/>
                <a:cs typeface="+mn-cs"/>
              </a:rPr>
              <a:t> rectangle.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4.5”</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3.33”</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rounded rectangle, drag the yellow diamond adjustment handle to the left to reduce the amount of rounding on the corners.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Red, Accent 2, Darker 50%</a:t>
            </a:r>
            <a:r>
              <a:rPr lang="en-US" sz="1200" kern="1200" dirty="0" smtClean="0">
                <a:solidFill>
                  <a:schemeClr val="tx1"/>
                </a:solidFill>
                <a:latin typeface="+mn-lt"/>
                <a:ea typeface="+mn-ea"/>
                <a:cs typeface="+mn-cs"/>
              </a:rPr>
              <a:t> (sixth row, sixth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Red Accent 2, Darker 25%</a:t>
            </a:r>
            <a:r>
              <a:rPr lang="en-US" sz="1200" kern="1200" dirty="0" smtClean="0">
                <a:solidFill>
                  <a:schemeClr val="tx1"/>
                </a:solidFill>
                <a:latin typeface="+mn-lt"/>
                <a:ea typeface="+mn-ea"/>
                <a:cs typeface="+mn-cs"/>
              </a:rPr>
              <a:t> (fifth row, sixth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second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the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a:t>
            </a:r>
            <a:r>
              <a:rPr lang="en-US" sz="1200" kern="1200" baseline="0" dirty="0" smtClean="0">
                <a:solidFill>
                  <a:schemeClr val="tx1"/>
                </a:solidFill>
                <a:latin typeface="+mn-lt"/>
                <a:ea typeface="+mn-ea"/>
                <a:cs typeface="+mn-cs"/>
              </a:rPr>
              <a:t> the button next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slide, drag the rectangle until the right edge is against the vertical drawing</a:t>
            </a:r>
            <a:r>
              <a:rPr lang="en-US" sz="1200" i="0" kern="1200" baseline="0" dirty="0" smtClean="0">
                <a:solidFill>
                  <a:schemeClr val="tx1"/>
                </a:solidFill>
                <a:latin typeface="+mn-lt"/>
                <a:ea typeface="+mn-ea"/>
                <a:cs typeface="+mn-cs"/>
              </a:rPr>
              <a:t> guide.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a:t>
            </a:r>
            <a:r>
              <a:rPr lang="en-US" sz="1200" b="1" kern="1200" dirty="0" smtClean="0">
                <a:solidFill>
                  <a:schemeClr val="tx1"/>
                </a:solidFill>
                <a:latin typeface="+mn-lt"/>
                <a:ea typeface="+mn-ea"/>
                <a:cs typeface="+mn-cs"/>
              </a:rPr>
              <a:t>e Home</a:t>
            </a:r>
            <a:r>
              <a:rPr lang="en-US" sz="1200" kern="1200" dirty="0" smtClean="0">
                <a:solidFill>
                  <a:schemeClr val="tx1"/>
                </a:solidFill>
                <a:latin typeface="+mn-lt"/>
                <a:ea typeface="+mn-ea"/>
                <a:cs typeface="+mn-cs"/>
              </a:rPr>
              <a:t> tab, in th</a:t>
            </a:r>
            <a:r>
              <a:rPr lang="en-US" sz="1200" b="1" kern="1200" dirty="0" smtClean="0">
                <a:solidFill>
                  <a:schemeClr val="tx1"/>
                </a:solidFill>
                <a:latin typeface="+mn-lt"/>
                <a:ea typeface="+mn-ea"/>
                <a:cs typeface="+mn-cs"/>
              </a:rPr>
              <a:t>e 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a:t>
            </a:r>
            <a:r>
              <a:rPr lang="en-US" sz="1200" b="1" kern="1200" dirty="0" smtClean="0">
                <a:solidFill>
                  <a:schemeClr val="tx1"/>
                </a:solidFill>
                <a:latin typeface="+mn-lt"/>
                <a:ea typeface="+mn-ea"/>
                <a:cs typeface="+mn-cs"/>
              </a:rPr>
              <a:t>o 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 </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All</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Selection Pane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group to edit the name, and then enter </a:t>
            </a:r>
            <a:r>
              <a:rPr lang="en-US" sz="1200" b="1" kern="1200" dirty="0" smtClean="0">
                <a:solidFill>
                  <a:schemeClr val="tx1"/>
                </a:solidFill>
                <a:latin typeface="+mn-lt"/>
                <a:ea typeface="+mn-ea"/>
                <a:cs typeface="+mn-cs"/>
              </a:rPr>
              <a:t>Inside-left page 1</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chemeClr val="accent6">
                  <a:lumMod val="75000"/>
                </a:schemeClr>
              </a:solidFill>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until the </a:t>
            </a:r>
            <a:r>
              <a:rPr lang="en-US" sz="1200" kern="1200" dirty="0" smtClean="0">
                <a:solidFill>
                  <a:schemeClr val="tx1"/>
                </a:solidFill>
                <a:latin typeface="+mn-lt"/>
                <a:ea typeface="+mn-ea"/>
                <a:cs typeface="+mn-cs"/>
              </a:rPr>
              <a:t>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a:t>
            </a:r>
            <a:r>
              <a:rPr lang="en-US" sz="1200" b="1" i="0" kern="1200" baseline="0" dirty="0" smtClean="0">
                <a:solidFill>
                  <a:schemeClr val="tx1"/>
                </a:solidFill>
                <a:latin typeface="+mn-lt"/>
                <a:ea typeface="+mn-ea"/>
                <a:cs typeface="+mn-cs"/>
              </a:rPr>
              <a:t> Slide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text box onto the right-side page to the right of the </a:t>
            </a:r>
            <a:r>
              <a:rPr lang="en-US" sz="1200" kern="1200" dirty="0" smtClean="0">
                <a:solidFill>
                  <a:schemeClr val="tx1"/>
                </a:solidFill>
                <a:latin typeface="+mn-lt"/>
                <a:ea typeface="+mn-ea"/>
                <a:cs typeface="+mn-cs"/>
              </a:rPr>
              <a:t>vertical drawing guide. </a:t>
            </a:r>
          </a:p>
          <a:p>
            <a:pPr marL="228600" lvl="0" indent="-228600">
              <a:buFont typeface="+mj-lt"/>
              <a:buAutoNum type="arabicPeriod"/>
            </a:pPr>
            <a:r>
              <a:rPr lang="en-US" sz="1200" i="0" kern="1200" dirty="0" smtClean="0">
                <a:solidFill>
                  <a:schemeClr val="tx1"/>
                </a:solidFill>
                <a:latin typeface="+mn-lt"/>
                <a:ea typeface="+mn-ea"/>
                <a:cs typeface="+mn-cs"/>
              </a:rPr>
              <a:t>If the text is wider than</a:t>
            </a:r>
            <a:r>
              <a:rPr lang="en-US" sz="1200" i="0" kern="1200" baseline="0" dirty="0" smtClean="0">
                <a:solidFill>
                  <a:schemeClr val="tx1"/>
                </a:solidFill>
                <a:latin typeface="+mn-lt"/>
                <a:ea typeface="+mn-ea"/>
                <a:cs typeface="+mn-cs"/>
              </a:rPr>
              <a:t> the page,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to the right of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until there is a total of six lines.</a:t>
            </a:r>
          </a:p>
          <a:p>
            <a:pPr marL="228600" lvl="0" indent="-228600">
              <a:buFont typeface="+mj-lt"/>
              <a:buAutoNum type="arabicPeriod"/>
            </a:pPr>
            <a:r>
              <a:rPr lang="en-US" sz="1200" kern="1200" dirty="0" smtClean="0">
                <a:solidFill>
                  <a:schemeClr val="tx1"/>
                </a:solidFill>
                <a:latin typeface="+mn-lt"/>
                <a:ea typeface="+mn-ea"/>
                <a:cs typeface="+mn-cs"/>
              </a:rPr>
              <a:t>On the slide, drag the lines until they are bunched</a:t>
            </a:r>
            <a:r>
              <a:rPr lang="en-US" sz="1200" kern="1200" baseline="0" dirty="0" smtClean="0">
                <a:solidFill>
                  <a:schemeClr val="tx1"/>
                </a:solidFill>
                <a:latin typeface="+mn-lt"/>
                <a:ea typeface="+mn-ea"/>
                <a:cs typeface="+mn-cs"/>
              </a:rPr>
              <a:t> together in </a:t>
            </a:r>
            <a:r>
              <a:rPr lang="en-US" sz="1200" kern="1200" dirty="0" smtClean="0">
                <a:solidFill>
                  <a:schemeClr val="tx1"/>
                </a:solidFill>
                <a:latin typeface="+mn-lt"/>
                <a:ea typeface="+mn-ea"/>
                <a:cs typeface="+mn-cs"/>
              </a:rPr>
              <a:t>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a:t>
            </a:r>
            <a:r>
              <a:rPr lang="en-US" sz="1200" kern="1200" dirty="0" smtClean="0">
                <a:solidFill>
                  <a:schemeClr val="tx1"/>
                </a:solidFill>
                <a:latin typeface="+mn-lt"/>
                <a:ea typeface="+mn-ea"/>
                <a:cs typeface="+mn-cs"/>
              </a:rPr>
              <a:t> select the six straight connectors (lines).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then do the following:</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dirty="0" smtClean="0">
                <a:solidFill>
                  <a:schemeClr val="tx1"/>
                </a:solidFill>
                <a:latin typeface="+mn-lt"/>
                <a:ea typeface="+mn-ea"/>
                <a:cs typeface="+mn-cs"/>
              </a:rPr>
              <a:t>Align Selected</a:t>
            </a:r>
            <a:r>
              <a:rPr lang="en-US" sz="1200" b="1" i="0" kern="1200" baseline="0" dirty="0" smtClean="0">
                <a:solidFill>
                  <a:schemeClr val="tx1"/>
                </a:solidFill>
                <a:latin typeface="+mn-lt"/>
                <a:ea typeface="+mn-ea"/>
                <a:cs typeface="+mn-cs"/>
              </a:rPr>
              <a:t> Objects</a:t>
            </a:r>
            <a:r>
              <a:rPr lang="en-US" sz="1200" i="0" kern="1200" baseline="0" dirty="0" smtClean="0">
                <a:solidFill>
                  <a:schemeClr val="tx1"/>
                </a:solidFill>
                <a:latin typeface="+mn-lt"/>
                <a:ea typeface="+mn-ea"/>
                <a:cs typeface="+mn-cs"/>
              </a:rPr>
              <a:t>. </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baseline="0" dirty="0" smtClean="0">
                <a:solidFill>
                  <a:schemeClr val="tx1"/>
                </a:solidFill>
                <a:latin typeface="+mn-lt"/>
                <a:ea typeface="+mn-ea"/>
                <a:cs typeface="+mn-cs"/>
              </a:rPr>
              <a:t>Distribute Horizontally</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kern="1200" dirty="0" smtClean="0">
                <a:solidFill>
                  <a:schemeClr val="tx1"/>
                </a:solidFill>
                <a:latin typeface="+mn-lt"/>
                <a:ea typeface="+mn-ea"/>
                <a:cs typeface="+mn-cs"/>
              </a:rPr>
              <a:t>Align Middle</a:t>
            </a:r>
            <a:r>
              <a:rPr lang="en-US" sz="1200" b="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Group</a:t>
            </a:r>
            <a:r>
              <a:rPr lang="en-US" sz="1200" b="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group of lines until the </a:t>
            </a:r>
            <a:r>
              <a:rPr lang="en-US" sz="1200" kern="1200" dirty="0" smtClean="0">
                <a:solidFill>
                  <a:schemeClr val="tx1"/>
                </a:solidFill>
                <a:latin typeface="+mn-lt"/>
                <a:ea typeface="+mn-ea"/>
                <a:cs typeface="+mn-cs"/>
              </a:rPr>
              <a:t>right edge is touching the right edge of the white rectangle </a:t>
            </a:r>
            <a:r>
              <a:rPr lang="en-US" sz="1200" i="0" kern="1200" dirty="0" smtClean="0">
                <a:solidFill>
                  <a:schemeClr val="tx1"/>
                </a:solidFill>
                <a:latin typeface="+mn-lt"/>
                <a:ea typeface="+mn-ea"/>
                <a:cs typeface="+mn-cs"/>
              </a:rPr>
              <a:t>to the right of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a:t>
            </a:r>
            <a:r>
              <a:rPr lang="en-US" sz="1200" b="1" kern="1200" dirty="0" smtClean="0">
                <a:solidFill>
                  <a:schemeClr val="tx1"/>
                </a:solidFill>
                <a:latin typeface="+mn-lt"/>
                <a:ea typeface="+mn-ea"/>
                <a:cs typeface="+mn-cs"/>
              </a:rPr>
              <a:t> 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group of lines, the text box, and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3</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page edge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next to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slide, drag the line near</a:t>
            </a:r>
            <a:r>
              <a:rPr lang="en-US" sz="1200" kern="1200" baseline="0" dirty="0" smtClean="0">
                <a:solidFill>
                  <a:schemeClr val="tx1"/>
                </a:solidFill>
                <a:latin typeface="+mn-lt"/>
                <a:ea typeface="+mn-ea"/>
                <a:cs typeface="+mn-cs"/>
              </a:rPr>
              <a:t> the edge of the left-side page (white rectangle to the left of the vertical drawing guide).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Middle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rectangle and the straight connector (line).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a:t>
            </a:r>
            <a:r>
              <a:rPr lang="en-US" sz="1200" kern="1200" baseline="0" dirty="0" smtClean="0">
                <a:solidFill>
                  <a:schemeClr val="tx1"/>
                </a:solidFill>
                <a:latin typeface="+mn-lt"/>
                <a:ea typeface="+mn-ea"/>
                <a:cs typeface="+mn-cs"/>
              </a:rPr>
              <a:t> enter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a:t>
            </a:r>
          </a:p>
          <a:p>
            <a:pPr marL="228600" indent="-228600">
              <a:buFont typeface="+mj-lt"/>
              <a:buNone/>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 page 2</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With the duplicate group still selected,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new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On the slide, drag the selected group until the 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s</a:t>
            </a:r>
            <a:r>
              <a:rPr lang="en-US" sz="1200" kern="1200" dirty="0" smtClean="0">
                <a:solidFill>
                  <a:schemeClr val="tx1"/>
                </a:solidFill>
                <a:latin typeface="+mn-lt"/>
                <a:ea typeface="+mn-ea"/>
                <a:cs typeface="+mn-cs"/>
              </a:rPr>
              <a:t>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 Position</a:t>
            </a:r>
            <a:r>
              <a:rPr lang="en-US" sz="1200" kern="1200" dirty="0" smtClean="0">
                <a:solidFill>
                  <a:schemeClr val="tx1"/>
                </a:solidFill>
                <a:latin typeface="+mn-lt"/>
                <a:ea typeface="+mn-ea"/>
                <a:cs typeface="+mn-cs"/>
              </a:rPr>
              <a:t> dialog box launcher.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 </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picture until</a:t>
            </a:r>
            <a:r>
              <a:rPr lang="en-US" sz="1200" kern="1200" dirty="0" smtClean="0">
                <a:solidFill>
                  <a:schemeClr val="tx1"/>
                </a:solidFill>
                <a:latin typeface="+mn-lt"/>
                <a:ea typeface="+mn-ea"/>
                <a:cs typeface="+mn-cs"/>
              </a:rPr>
              <a:t> the left edge is 0.5” to the right of the vertical drawing guide and the bottom edge is 0.5” above the horizontal drawing guide.</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left edge </a:t>
            </a:r>
            <a:r>
              <a:rPr lang="en-US" sz="1200" i="0" kern="1200" dirty="0" smtClean="0">
                <a:solidFill>
                  <a:schemeClr val="tx1"/>
                </a:solidFill>
                <a:latin typeface="+mn-lt"/>
                <a:ea typeface="+mn-ea"/>
                <a:cs typeface="+mn-cs"/>
              </a:rPr>
              <a:t>of the text</a:t>
            </a:r>
            <a:r>
              <a:rPr lang="en-US" sz="1200" i="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0.5” to the right of the vertical drawing guide and the top edge of the text is against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a:t>
            </a:r>
            <a:r>
              <a:rPr lang="en-US" sz="1200" i="0" kern="1200" baseline="0" dirty="0" smtClean="0">
                <a:solidFill>
                  <a:schemeClr val="tx1"/>
                </a:solidFill>
                <a:latin typeface="+mn-lt"/>
                <a:ea typeface="+mn-ea"/>
                <a:cs typeface="+mn-cs"/>
              </a:rPr>
              <a:t> text box to adjust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you just created.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Ungroup</a:t>
            </a:r>
            <a:r>
              <a:rPr lang="en-US" sz="1200" b="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straight connector (line) that you just ungrouped from the page.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for a total of six lines.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 </a:t>
            </a:r>
            <a:r>
              <a:rPr lang="en-US" sz="1200" kern="1200" dirty="0" smtClean="0">
                <a:solidFill>
                  <a:schemeClr val="tx1"/>
                </a:solidFill>
                <a:latin typeface="+mn-lt"/>
                <a:ea typeface="+mn-ea"/>
                <a:cs typeface="+mn-cs"/>
              </a:rPr>
              <a:t>select the six straight connectors (lines).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Selected Objects</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Distribute Horizontally</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With</a:t>
            </a:r>
            <a:r>
              <a:rPr lang="en-US" sz="1200" kern="1200" baseline="0" dirty="0" smtClean="0">
                <a:solidFill>
                  <a:schemeClr val="tx1"/>
                </a:solidFill>
                <a:latin typeface="+mn-lt"/>
                <a:ea typeface="+mn-ea"/>
                <a:cs typeface="+mn-cs"/>
              </a:rPr>
              <a:t> the group of lines still selected, o</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new group of lines and the rectangle.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the text box, and the picture.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2</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a:t>
            </a:r>
            <a:r>
              <a:rPr lang="en-US" sz="1200" b="1" kern="1200" dirty="0" smtClean="0">
                <a:solidFill>
                  <a:schemeClr val="tx1"/>
                </a:solidFill>
                <a:latin typeface="+mn-lt"/>
                <a:ea typeface="+mn-ea"/>
                <a:cs typeface="+mn-cs"/>
              </a:rPr>
              <a:t> Selection and Visibility </a:t>
            </a:r>
            <a:r>
              <a:rPr lang="en-US" sz="1200" kern="1200" dirty="0" smtClean="0">
                <a:solidFill>
                  <a:schemeClr val="tx1"/>
                </a:solidFill>
                <a:latin typeface="+mn-lt"/>
                <a:ea typeface="+mn-ea"/>
                <a:cs typeface="+mn-cs"/>
              </a:rPr>
              <a:t>pane, double-click the duplicate group to edit the name, and then enter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picture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a:t>
            </a:r>
            <a:r>
              <a:rPr lang="en-US" sz="1200" kern="1200" dirty="0" smtClean="0">
                <a:solidFill>
                  <a:schemeClr val="tx1"/>
                </a:solidFill>
                <a:latin typeface="+mn-lt"/>
                <a:ea typeface="+mn-ea"/>
                <a:cs typeface="+mn-cs"/>
              </a:rPr>
              <a:t>the picture until the left edge is 0.5” to the right of the vertical drawing guide and the top edge is 0.25” below the horizontal drawing guide.</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kern="1200" dirty="0" smtClean="0">
                <a:solidFill>
                  <a:schemeClr val="tx1"/>
                </a:solidFill>
                <a:latin typeface="+mn-lt"/>
                <a:ea typeface="+mn-ea"/>
                <a:cs typeface="+mn-cs"/>
              </a:rPr>
              <a:t>, and then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right edge</a:t>
            </a:r>
            <a:r>
              <a:rPr lang="en-US" sz="120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of the text</a:t>
            </a:r>
            <a:r>
              <a:rPr lang="en-US" sz="1200" kern="1200" dirty="0" smtClean="0">
                <a:solidFill>
                  <a:schemeClr val="tx1"/>
                </a:solidFill>
                <a:latin typeface="+mn-lt"/>
                <a:ea typeface="+mn-ea"/>
                <a:cs typeface="+mn-cs"/>
              </a:rPr>
              <a:t> is 0.5” to the left of the vertical drawing guide and the bottom edge of the text is 0.25”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a:t>
            </a:r>
            <a:r>
              <a:rPr lang="en-US" sz="1200" i="0" kern="1200" baseline="0" dirty="0" smtClean="0">
                <a:solidFill>
                  <a:schemeClr val="tx1"/>
                </a:solidFill>
                <a:latin typeface="+mn-lt"/>
                <a:ea typeface="+mn-ea"/>
                <a:cs typeface="+mn-cs"/>
              </a:rPr>
              <a:t>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 group you just created.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On the slide, drag the duplicate line until it is very close to the original</a:t>
            </a:r>
            <a:r>
              <a:rPr lang="en-US" sz="1200" i="0" kern="1200" baseline="0" dirty="0" smtClean="0">
                <a:solidFill>
                  <a:schemeClr val="tx1"/>
                </a:solidFill>
                <a:latin typeface="+mn-lt"/>
                <a:ea typeface="+mn-ea"/>
                <a:cs typeface="+mn-cs"/>
              </a:rPr>
              <a:t> line.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two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left</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edge of the group of lines is touching the left edge of the rectangle.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the text box, and the picture.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Inside-left page 3</a:t>
            </a:r>
            <a:r>
              <a:rPr lang="en-US" sz="1200" i="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 </a:t>
            </a:r>
            <a:r>
              <a:rPr lang="en-US" sz="1200" kern="1200" dirty="0" smtClean="0">
                <a:solidFill>
                  <a:schemeClr val="tx1"/>
                </a:solidFill>
                <a:latin typeface="+mn-lt"/>
                <a:ea typeface="+mn-ea"/>
                <a:cs typeface="+mn-cs"/>
              </a:rPr>
              <a:t>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Selection and Visibility </a:t>
            </a:r>
            <a:r>
              <a:rPr lang="en-US" sz="1200" kern="1200" baseline="0" dirty="0" smtClean="0">
                <a:solidFill>
                  <a:schemeClr val="tx1"/>
                </a:solidFill>
                <a:latin typeface="+mn-lt"/>
                <a:ea typeface="+mn-ea"/>
                <a:cs typeface="+mn-cs"/>
              </a:rPr>
              <a:t>pane, select the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drag the group until the left edge is against the vertical drawing guide.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None/>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Box</a:t>
            </a:r>
            <a:r>
              <a:rPr lang="en-US" sz="1200" kern="1200" dirty="0" smtClean="0">
                <a:solidFill>
                  <a:schemeClr val="tx1"/>
                </a:solidFill>
                <a:latin typeface="+mn-lt"/>
                <a:ea typeface="+mn-ea"/>
                <a:cs typeface="+mn-cs"/>
              </a:rPr>
              <a:t>. Drag to draw a text box on the slide.</a:t>
            </a:r>
          </a:p>
          <a:p>
            <a:pPr marL="228600" lvl="0" indent="-228600">
              <a:buFont typeface="+mj-lt"/>
              <a:buAutoNum type="arabicPeriod"/>
            </a:pPr>
            <a:r>
              <a:rPr lang="en-US" sz="1200" kern="1200" dirty="0" smtClean="0">
                <a:solidFill>
                  <a:schemeClr val="tx1"/>
                </a:solidFill>
                <a:latin typeface="+mn-lt"/>
                <a:ea typeface="+mn-ea"/>
                <a:cs typeface="+mn-cs"/>
              </a:rPr>
              <a:t>Enter text in the text box </a:t>
            </a:r>
            <a:r>
              <a:rPr lang="en-US" sz="1200" i="0" kern="1200" dirty="0" smtClean="0">
                <a:solidFill>
                  <a:schemeClr val="tx1"/>
                </a:solidFill>
                <a:latin typeface="+mn-lt"/>
                <a:ea typeface="+mn-ea"/>
                <a:cs typeface="+mn-cs"/>
              </a:rPr>
              <a:t>(to</a:t>
            </a:r>
            <a:r>
              <a:rPr lang="en-US" sz="1200" i="0" kern="1200" baseline="0" dirty="0" smtClean="0">
                <a:solidFill>
                  <a:schemeClr val="tx1"/>
                </a:solidFill>
                <a:latin typeface="+mn-lt"/>
                <a:ea typeface="+mn-ea"/>
                <a:cs typeface="+mn-cs"/>
              </a:rPr>
              <a:t> match the example above, enter </a:t>
            </a:r>
            <a:r>
              <a:rPr lang="en-US" sz="1200" b="1" i="0" kern="1200" dirty="0" smtClean="0">
                <a:solidFill>
                  <a:schemeClr val="tx1"/>
                </a:solidFill>
                <a:latin typeface="+mn-lt"/>
                <a:ea typeface="+mn-ea"/>
                <a:cs typeface="+mn-cs"/>
              </a:rPr>
              <a:t>Introduction</a:t>
            </a:r>
            <a:r>
              <a:rPr lang="en-US" sz="1200" i="0" kern="120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Vivaldi</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18</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Center </a:t>
            </a:r>
            <a:r>
              <a:rPr lang="en-US" sz="1200" kern="1200" dirty="0" smtClean="0">
                <a:solidFill>
                  <a:schemeClr val="tx1"/>
                </a:solidFill>
                <a:latin typeface="+mn-lt"/>
                <a:ea typeface="+mn-ea"/>
                <a:cs typeface="+mn-cs"/>
              </a:rPr>
              <a:t>to center the text in the text box.</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left edge </a:t>
            </a:r>
            <a:r>
              <a:rPr lang="en-US" sz="1200" i="0" kern="1200" dirty="0" smtClean="0">
                <a:solidFill>
                  <a:schemeClr val="tx1"/>
                </a:solidFill>
                <a:latin typeface="+mn-lt"/>
                <a:ea typeface="+mn-ea"/>
                <a:cs typeface="+mn-cs"/>
              </a:rPr>
              <a:t>of the text </a:t>
            </a:r>
            <a:r>
              <a:rPr lang="en-US" sz="1200" kern="1200" dirty="0" smtClean="0">
                <a:solidFill>
                  <a:schemeClr val="tx1"/>
                </a:solidFill>
                <a:latin typeface="+mn-lt"/>
                <a:ea typeface="+mn-ea"/>
                <a:cs typeface="+mn-cs"/>
              </a:rPr>
              <a:t>is 0.75” to the right of the vertical drawing guide and the bottom edge of the text is 0.5”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 text box to decrease the width,</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 group you just created.</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Repeat this process for a total of six lines. </a:t>
            </a:r>
          </a:p>
          <a:p>
            <a:pPr marL="228600" lvl="0" indent="-228600">
              <a:buFont typeface="+mj-lt"/>
              <a:buAutoNum type="arabicPeriod"/>
            </a:pPr>
            <a:r>
              <a:rPr lang="en-US" sz="1200" i="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six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Distribute Horizontally</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and the text box.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a:t>
            </a:r>
            <a:r>
              <a:rPr lang="en-US" sz="1200" i="0" kern="1200" baseline="0" dirty="0" smtClean="0">
                <a:solidFill>
                  <a:schemeClr val="tx1"/>
                </a:solidFill>
                <a:latin typeface="+mn-lt"/>
                <a:ea typeface="+mn-ea"/>
                <a:cs typeface="+mn-cs"/>
              </a:rPr>
              <a:t> double-click</a:t>
            </a:r>
            <a:r>
              <a:rPr lang="en-US" sz="1200" i="0" kern="1200" dirty="0" smtClean="0">
                <a:solidFill>
                  <a:schemeClr val="tx1"/>
                </a:solidFill>
                <a:latin typeface="+mn-lt"/>
                <a:ea typeface="+mn-ea"/>
                <a:cs typeface="+mn-cs"/>
              </a:rPr>
              <a:t> the new group to edit the name, and then enter </a:t>
            </a:r>
            <a:r>
              <a:rPr lang="en-US" sz="1200" b="1" i="0" kern="1200" dirty="0" smtClean="0">
                <a:solidFill>
                  <a:schemeClr val="tx1"/>
                </a:solidFill>
                <a:latin typeface="+mn-lt"/>
                <a:ea typeface="+mn-ea"/>
                <a:cs typeface="+mn-cs"/>
              </a:rPr>
              <a:t>Inside-right page 1</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Right-click</a:t>
            </a:r>
            <a:r>
              <a:rPr lang="en-US" sz="1200" i="0" kern="1200" baseline="0" dirty="0" smtClean="0">
                <a:solidFill>
                  <a:schemeClr val="tx1"/>
                </a:solidFill>
                <a:latin typeface="+mn-lt"/>
                <a:ea typeface="+mn-ea"/>
                <a:cs typeface="+mn-cs"/>
              </a:rPr>
              <a:t> the slide background area, and then click </a:t>
            </a:r>
            <a:r>
              <a:rPr lang="en-US" sz="1200" b="1" i="0" kern="1200" baseline="0" dirty="0" smtClean="0">
                <a:solidFill>
                  <a:schemeClr val="tx1"/>
                </a:solidFill>
                <a:latin typeface="+mn-lt"/>
                <a:ea typeface="+mn-ea"/>
                <a:cs typeface="+mn-cs"/>
              </a:rPr>
              <a:t>Grid and Guides</a:t>
            </a:r>
            <a:r>
              <a:rPr lang="en-US" sz="1200" i="0" kern="1200" baseline="0" dirty="0" smtClean="0">
                <a:solidFill>
                  <a:schemeClr val="tx1"/>
                </a:solidFill>
                <a:latin typeface="+mn-lt"/>
                <a:ea typeface="+mn-ea"/>
                <a:cs typeface="+mn-cs"/>
              </a:rPr>
              <a:t>. In the </a:t>
            </a:r>
            <a:r>
              <a:rPr lang="en-US" sz="1200" b="1" i="0" kern="1200" baseline="0" dirty="0" smtClean="0">
                <a:solidFill>
                  <a:schemeClr val="tx1"/>
                </a:solidFill>
                <a:latin typeface="+mn-lt"/>
                <a:ea typeface="+mn-ea"/>
                <a:cs typeface="+mn-cs"/>
              </a:rPr>
              <a:t>Grid and Guides </a:t>
            </a:r>
            <a:r>
              <a:rPr lang="en-US" sz="1200" i="0" kern="1200" baseline="0" dirty="0" smtClean="0">
                <a:solidFill>
                  <a:schemeClr val="tx1"/>
                </a:solidFill>
                <a:latin typeface="+mn-lt"/>
                <a:ea typeface="+mn-ea"/>
                <a:cs typeface="+mn-cs"/>
              </a:rPr>
              <a:t>dialog box, under </a:t>
            </a:r>
            <a:r>
              <a:rPr lang="en-US" sz="1200" b="1" i="0" kern="1200" baseline="0" dirty="0" smtClean="0">
                <a:solidFill>
                  <a:schemeClr val="tx1"/>
                </a:solidFill>
                <a:latin typeface="+mn-lt"/>
                <a:ea typeface="+mn-ea"/>
                <a:cs typeface="+mn-cs"/>
              </a:rPr>
              <a:t>Guide settings</a:t>
            </a:r>
            <a:r>
              <a:rPr lang="en-US" sz="1200" i="0" kern="1200" baseline="0" dirty="0" smtClean="0">
                <a:solidFill>
                  <a:schemeClr val="tx1"/>
                </a:solidFill>
                <a:latin typeface="+mn-lt"/>
                <a:ea typeface="+mn-ea"/>
                <a:cs typeface="+mn-cs"/>
              </a:rPr>
              <a:t>, clear </a:t>
            </a:r>
            <a:r>
              <a:rPr lang="en-US" sz="1200" b="1" i="0" kern="1200" baseline="0" dirty="0" smtClean="0">
                <a:solidFill>
                  <a:schemeClr val="tx1"/>
                </a:solidFill>
                <a:latin typeface="+mn-lt"/>
                <a:ea typeface="+mn-ea"/>
                <a:cs typeface="+mn-cs"/>
              </a:rPr>
              <a:t>Display drawing guides on screen</a:t>
            </a:r>
            <a:r>
              <a:rPr lang="en-US" sz="1200" i="0" kern="1200" baseline="0" dirty="0" smtClean="0">
                <a:solidFill>
                  <a:schemeClr val="tx1"/>
                </a:solidFill>
                <a:latin typeface="+mn-lt"/>
                <a:ea typeface="+mn-ea"/>
                <a:cs typeface="+mn-cs"/>
              </a:rPr>
              <a:t>.</a:t>
            </a:r>
          </a:p>
          <a:p>
            <a:pPr marL="228600" lvl="0" indent="-228600">
              <a:buFont typeface="+mj-lt"/>
              <a:buAutoNum type="arabicPeriod"/>
            </a:pPr>
            <a:r>
              <a:rPr lang="en-US" sz="120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View</a:t>
            </a:r>
            <a:r>
              <a:rPr lang="en-US" sz="120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Show/Hide</a:t>
            </a:r>
            <a:r>
              <a:rPr lang="en-US" sz="1200" i="0" kern="1200" baseline="0" dirty="0" smtClean="0">
                <a:solidFill>
                  <a:schemeClr val="tx1"/>
                </a:solidFill>
                <a:latin typeface="+mn-lt"/>
                <a:ea typeface="+mn-ea"/>
                <a:cs typeface="+mn-cs"/>
              </a:rPr>
              <a:t> group, clear </a:t>
            </a:r>
            <a:r>
              <a:rPr lang="en-US" sz="1200" b="1" i="0" kern="1200" baseline="0" dirty="0" smtClean="0">
                <a:solidFill>
                  <a:schemeClr val="tx1"/>
                </a:solidFill>
                <a:latin typeface="+mn-lt"/>
                <a:ea typeface="+mn-ea"/>
                <a:cs typeface="+mn-cs"/>
              </a:rPr>
              <a:t>Ruler</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solidFill>
                  <a:schemeClr val="accent6"/>
                </a:solidFill>
              </a:rPr>
              <a:t>I</a:t>
            </a:r>
            <a:r>
              <a:rPr lang="en-US" sz="1200" b="0" i="0" baseline="0" dirty="0" smtClean="0"/>
              <a:t>n the </a:t>
            </a:r>
            <a:r>
              <a:rPr lang="en-US" sz="1200" b="1" i="0" baseline="0" dirty="0" smtClean="0"/>
              <a:t>Selection and Visibility</a:t>
            </a:r>
            <a:r>
              <a:rPr lang="en-US" sz="1200" b="0" i="0" baseline="0" dirty="0" smtClean="0"/>
              <a:t> pane, the final arrangement of the six groups of objects should be the following (from top to bottom):</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2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1</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up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 </a:t>
            </a:r>
            <a:r>
              <a:rPr lang="en-US" sz="1200" b="1" baseline="0" dirty="0" smtClean="0">
                <a:solidFill>
                  <a:schemeClr val="accent6"/>
                </a:solidFill>
              </a:rPr>
              <a:t>Bring</a:t>
            </a:r>
            <a:r>
              <a:rPr lang="en-US" sz="1200" baseline="0" dirty="0" smtClean="0">
                <a:solidFill>
                  <a:schemeClr val="accent6"/>
                </a:solidFill>
              </a:rPr>
              <a:t> </a:t>
            </a:r>
            <a:r>
              <a:rPr lang="en-US" sz="1200" b="1" baseline="0" dirty="0" smtClean="0">
                <a:solidFill>
                  <a:schemeClr val="accent6"/>
                </a:solidFill>
              </a:rPr>
              <a:t>Forward</a:t>
            </a:r>
            <a:r>
              <a:rPr lang="en-US" sz="1200" baseline="0" dirty="0" smtClean="0">
                <a:solidFill>
                  <a:schemeClr val="accent6"/>
                </a:solidFill>
              </a:rPr>
              <a:t>.</a:t>
            </a:r>
            <a:endParaRPr lang="en-US" sz="1200" b="0"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down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a:t>
            </a:r>
            <a:r>
              <a:rPr lang="en-US" sz="1200" b="0" i="0" baseline="0" dirty="0" smtClean="0"/>
              <a:t> </a:t>
            </a:r>
            <a:r>
              <a:rPr lang="en-US" sz="1200" b="1" i="0" baseline="0" dirty="0" smtClean="0"/>
              <a:t>Send Backward</a:t>
            </a:r>
            <a:r>
              <a:rPr lang="en-US" sz="1200" b="0" i="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solidFill>
                  <a:schemeClr val="accent6"/>
                </a:solidFill>
              </a:rPr>
              <a:t>On the </a:t>
            </a:r>
            <a:r>
              <a:rPr lang="en-US" sz="1200" b="1" baseline="0" dirty="0" smtClean="0">
                <a:solidFill>
                  <a:schemeClr val="accent6"/>
                </a:solidFill>
              </a:rPr>
              <a:t>Animations</a:t>
            </a:r>
            <a:r>
              <a:rPr lang="en-US" sz="1200" baseline="0" dirty="0" smtClean="0">
                <a:solidFill>
                  <a:schemeClr val="accent6"/>
                </a:solidFill>
              </a:rPr>
              <a:t> tab, in the </a:t>
            </a:r>
            <a:r>
              <a:rPr lang="en-US" sz="1200" b="1" baseline="0" dirty="0" smtClean="0">
                <a:solidFill>
                  <a:schemeClr val="accent6"/>
                </a:solidFill>
              </a:rPr>
              <a:t>Animations</a:t>
            </a:r>
            <a:r>
              <a:rPr lang="en-US" sz="1200" baseline="0" dirty="0" smtClean="0">
                <a:solidFill>
                  <a:schemeClr val="accent6"/>
                </a:solidFill>
              </a:rPr>
              <a:t> group, click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1</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first animation effect (collapse effect for the </a:t>
            </a:r>
            <a:r>
              <a:rPr lang="en-US" sz="1200" b="1" baseline="0" dirty="0" smtClean="0">
                <a:solidFill>
                  <a:schemeClr val="accent6"/>
                </a:solidFill>
              </a:rPr>
              <a:t>Inside-right page 1</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With</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2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second animation effect (stretch effect for the </a:t>
            </a:r>
            <a:r>
              <a:rPr lang="en-US" sz="1200" b="1" baseline="0" dirty="0" smtClean="0">
                <a:solidFill>
                  <a:schemeClr val="accent6"/>
                </a:solidFill>
              </a:rPr>
              <a:t>Inside-left page 2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2</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third animation effect (collapse effect for the </a:t>
            </a:r>
            <a:r>
              <a:rPr lang="en-US" sz="1200" b="1" baseline="0" dirty="0" smtClean="0">
                <a:solidFill>
                  <a:schemeClr val="accent6"/>
                </a:solidFill>
              </a:rPr>
              <a:t>Inside-right page 2</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On Click</a:t>
            </a:r>
            <a:r>
              <a:rPr lang="en-US" sz="1200" b="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3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fourth animation effect (stretch effect for the </a:t>
            </a:r>
            <a:r>
              <a:rPr lang="en-US" sz="1200" b="1" baseline="0" dirty="0" smtClean="0">
                <a:solidFill>
                  <a:schemeClr val="accent6"/>
                </a:solidFill>
              </a:rPr>
              <a:t>Inside-left page 3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endParaRPr lang="en-US" sz="1200" baseline="0" dirty="0" smtClean="0">
              <a:solidFill>
                <a:schemeClr val="accent6"/>
              </a:solidFill>
            </a:endParaRPr>
          </a:p>
          <a:p>
            <a:endParaRPr lang="en-US" sz="1200" baseline="0" dirty="0" smtClean="0"/>
          </a:p>
          <a:p>
            <a:r>
              <a:rPr lang="en-US" sz="1200" b="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ea typeface="+mn-ea"/>
                <a:cs typeface="+mn-cs"/>
              </a:rPr>
              <a:t>Right-click the slide background area, and then click </a:t>
            </a:r>
            <a:r>
              <a:rPr lang="en-US" sz="1200" b="1" kern="1200" dirty="0" smtClean="0">
                <a:solidFill>
                  <a:schemeClr val="tx1"/>
                </a:solidFill>
                <a:ea typeface="+mn-ea"/>
                <a:cs typeface="+mn-cs"/>
              </a:rPr>
              <a:t>Format Background</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Format Background </a:t>
            </a:r>
            <a:r>
              <a:rPr lang="en-US" sz="1200" kern="1200" dirty="0" smtClean="0">
                <a:solidFill>
                  <a:schemeClr val="tx1"/>
                </a:solidFill>
                <a:ea typeface="+mn-ea"/>
                <a:cs typeface="+mn-cs"/>
              </a:rPr>
              <a:t>dialog box, click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in the left pane, select </a:t>
            </a:r>
            <a:r>
              <a:rPr lang="en-US" sz="1200" b="1" kern="1200" dirty="0" smtClean="0">
                <a:solidFill>
                  <a:schemeClr val="tx1"/>
                </a:solidFill>
                <a:ea typeface="+mn-ea"/>
                <a:cs typeface="+mn-cs"/>
              </a:rPr>
              <a:t>Gradient fill</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pane, and then do the following:</a:t>
            </a:r>
          </a:p>
          <a:p>
            <a:pPr marL="685800" lvl="1"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Type</a:t>
            </a:r>
            <a:r>
              <a:rPr lang="en-US" sz="1200" kern="1200" dirty="0" smtClean="0">
                <a:solidFill>
                  <a:schemeClr val="tx1"/>
                </a:solidFill>
                <a:ea typeface="+mn-ea"/>
                <a:cs typeface="+mn-cs"/>
              </a:rPr>
              <a:t> list, select </a:t>
            </a:r>
            <a:r>
              <a:rPr lang="en-US" sz="1200" b="1" kern="1200" dirty="0" smtClean="0">
                <a:solidFill>
                  <a:schemeClr val="tx1"/>
                </a:solidFill>
                <a:ea typeface="+mn-ea"/>
                <a:cs typeface="+mn-cs"/>
              </a:rPr>
              <a:t>Linear</a:t>
            </a:r>
            <a:r>
              <a:rPr lang="en-US" sz="1200" kern="1200" dirty="0" smtClean="0">
                <a:solidFill>
                  <a:schemeClr val="tx1"/>
                </a:solidFill>
                <a:ea typeface="+mn-ea"/>
                <a:cs typeface="+mn-cs"/>
              </a:rPr>
              <a:t>.</a:t>
            </a:r>
          </a:p>
          <a:p>
            <a:pPr marL="685800" lvl="1"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Direction</a:t>
            </a:r>
            <a:r>
              <a:rPr lang="en-US" sz="1200" kern="1200" dirty="0" smtClean="0">
                <a:solidFill>
                  <a:schemeClr val="tx1"/>
                </a:solidFill>
                <a:ea typeface="+mn-ea"/>
                <a:cs typeface="+mn-cs"/>
              </a:rPr>
              <a:t>, and then click </a:t>
            </a:r>
            <a:r>
              <a:rPr lang="en-US" sz="1200" b="1" kern="1200" dirty="0" smtClean="0">
                <a:solidFill>
                  <a:schemeClr val="tx1"/>
                </a:solidFill>
                <a:ea typeface="+mn-ea"/>
                <a:cs typeface="+mn-cs"/>
              </a:rPr>
              <a:t>Linear Down </a:t>
            </a:r>
            <a:r>
              <a:rPr lang="en-US" sz="1200" kern="1200" dirty="0" smtClean="0">
                <a:solidFill>
                  <a:schemeClr val="tx1"/>
                </a:solidFill>
                <a:ea typeface="+mn-ea"/>
                <a:cs typeface="+mn-cs"/>
              </a:rPr>
              <a:t>(first </a:t>
            </a:r>
            <a:r>
              <a:rPr lang="en-US" sz="1200" kern="1200" baseline="0" dirty="0" smtClean="0">
                <a:solidFill>
                  <a:schemeClr val="tx1"/>
                </a:solidFill>
                <a:ea typeface="+mn-ea"/>
                <a:cs typeface="+mn-cs"/>
              </a:rPr>
              <a:t>row, </a:t>
            </a:r>
            <a:r>
              <a:rPr lang="en-US" sz="1200" kern="1200" dirty="0" smtClean="0">
                <a:solidFill>
                  <a:schemeClr val="tx1"/>
                </a:solidFill>
                <a:ea typeface="+mn-ea"/>
                <a:cs typeface="+mn-cs"/>
              </a:rPr>
              <a:t>second option from the left).</a:t>
            </a:r>
          </a:p>
          <a:p>
            <a:pPr marL="685800" lvl="1" indent="-228600">
              <a:buFont typeface="Arial" pitchFamily="34" charset="0"/>
              <a:buChar char="•"/>
            </a:pPr>
            <a:r>
              <a:rPr lang="en-US" sz="1200" kern="1200" dirty="0" smtClean="0">
                <a:solidFill>
                  <a:schemeClr val="tx1"/>
                </a:solidFill>
                <a:ea typeface="+mn-ea"/>
                <a:cs typeface="+mn-cs"/>
              </a:rPr>
              <a:t>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click </a:t>
            </a:r>
            <a:r>
              <a:rPr lang="en-US" sz="1200" b="1" kern="1200" dirty="0" smtClean="0">
                <a:solidFill>
                  <a:schemeClr val="tx1"/>
                </a:solidFill>
                <a:ea typeface="+mn-ea"/>
                <a:cs typeface="+mn-cs"/>
              </a:rPr>
              <a:t>Add</a:t>
            </a:r>
            <a:r>
              <a:rPr lang="en-US" sz="1200" b="0" kern="1200" dirty="0" smtClean="0">
                <a:solidFill>
                  <a:schemeClr val="tx1"/>
                </a:solidFill>
                <a:ea typeface="+mn-ea"/>
                <a:cs typeface="+mn-cs"/>
              </a:rPr>
              <a:t> or </a:t>
            </a:r>
            <a:r>
              <a:rPr lang="en-US" sz="1200" b="1" kern="1200" dirty="0" smtClean="0">
                <a:solidFill>
                  <a:schemeClr val="tx1"/>
                </a:solidFill>
                <a:ea typeface="+mn-ea"/>
                <a:cs typeface="+mn-cs"/>
              </a:rPr>
              <a:t>Remove</a:t>
            </a:r>
            <a:r>
              <a:rPr lang="en-US" sz="1200" kern="1200" dirty="0" smtClean="0">
                <a:solidFill>
                  <a:schemeClr val="tx1"/>
                </a:solidFill>
                <a:ea typeface="+mn-ea"/>
                <a:cs typeface="+mn-cs"/>
              </a:rPr>
              <a:t> until two stops appear in the drop-down list.</a:t>
            </a:r>
          </a:p>
          <a:p>
            <a:pPr marL="228600" lvl="0" indent="-228600">
              <a:buFont typeface="+mj-lt"/>
              <a:buAutoNum type="arabicPeriod"/>
            </a:pPr>
            <a:r>
              <a:rPr lang="en-US" sz="1200" kern="1200" dirty="0" smtClean="0">
                <a:solidFill>
                  <a:schemeClr val="tx1"/>
                </a:solidFill>
                <a:ea typeface="+mn-ea"/>
                <a:cs typeface="+mn-cs"/>
              </a:rPr>
              <a:t>Also 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1 </a:t>
            </a:r>
            <a:r>
              <a:rPr lang="en-US" sz="1200" kern="1200" dirty="0" smtClean="0">
                <a:solidFill>
                  <a:schemeClr val="tx1"/>
                </a:solidFill>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63%</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kern="1200" dirty="0" smtClean="0">
                <a:solidFill>
                  <a:schemeClr val="tx1"/>
                </a:solidFill>
                <a:ea typeface="+mn-ea"/>
                <a:cs typeface="+mn-cs"/>
              </a:rPr>
              <a:t>, 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 </a:t>
            </a:r>
            <a:r>
              <a:rPr lang="en-US" sz="1200" b="1" kern="1200" dirty="0" smtClean="0">
                <a:solidFill>
                  <a:schemeClr val="tx1"/>
                </a:solidFill>
                <a:ea typeface="+mn-ea"/>
                <a:cs typeface="+mn-cs"/>
              </a:rPr>
              <a:t>Black, Text </a:t>
            </a:r>
            <a:r>
              <a:rPr lang="en-US" sz="1200" b="1" kern="1200" baseline="0" dirty="0" smtClean="0">
                <a:solidFill>
                  <a:schemeClr val="tx1"/>
                </a:solidFill>
                <a:ea typeface="+mn-ea"/>
                <a:cs typeface="+mn-cs"/>
              </a:rPr>
              <a:t>1 </a:t>
            </a:r>
            <a:r>
              <a:rPr lang="en-US" sz="1200" b="0" kern="1200" dirty="0" smtClean="0">
                <a:solidFill>
                  <a:schemeClr val="tx1"/>
                </a:solidFill>
                <a:ea typeface="+mn-ea"/>
                <a:cs typeface="+mn-cs"/>
              </a:rPr>
              <a:t>(first row, second option from the left).</a:t>
            </a:r>
            <a:endParaRPr lang="en-US" sz="1200" kern="1200" dirty="0" smtClean="0">
              <a:solidFill>
                <a:schemeClr val="tx1"/>
              </a:solidFill>
              <a:ea typeface="+mn-ea"/>
              <a:cs typeface="+mn-cs"/>
            </a:endParaRP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2 </a:t>
            </a:r>
            <a:r>
              <a:rPr lang="en-US" sz="1200" kern="1200" dirty="0" smtClean="0">
                <a:solidFill>
                  <a:schemeClr val="tx1"/>
                </a:solidFill>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100%</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b="0" kern="1200" baseline="0" dirty="0" smtClean="0">
                <a:solidFill>
                  <a:schemeClr val="tx1"/>
                </a:solidFill>
                <a:ea typeface="+mn-ea"/>
                <a:cs typeface="+mn-cs"/>
              </a:rPr>
              <a:t>, </a:t>
            </a:r>
            <a:r>
              <a:rPr lang="en-US" sz="1200" kern="1200" dirty="0" smtClean="0">
                <a:solidFill>
                  <a:schemeClr val="tx1"/>
                </a:solidFill>
                <a:ea typeface="+mn-ea"/>
                <a:cs typeface="+mn-cs"/>
              </a:rPr>
              <a:t>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a:t>
            </a:r>
            <a:r>
              <a:rPr lang="en-US" sz="1200" b="0" kern="1200" baseline="0" dirty="0" smtClean="0">
                <a:solidFill>
                  <a:schemeClr val="tx1"/>
                </a:solidFill>
                <a:ea typeface="+mn-ea"/>
                <a:cs typeface="+mn-cs"/>
              </a:rPr>
              <a:t> </a:t>
            </a:r>
            <a:r>
              <a:rPr lang="en-US" sz="1200" b="1" baseline="0" dirty="0" smtClean="0"/>
              <a:t>Black, Text 1, Lighter 50% </a:t>
            </a:r>
            <a:r>
              <a:rPr lang="en-US" sz="1200" b="0" baseline="0" dirty="0" smtClean="0"/>
              <a:t>(second row, fifth option from the left</a:t>
            </a:r>
            <a:r>
              <a:rPr lang="en-US" sz="1200" b="0" dirty="0" smtClean="0"/>
              <a:t>).</a:t>
            </a:r>
            <a:endParaRPr lang="en-US" sz="1200" b="0" kern="1200" dirty="0" smtClean="0">
              <a:solidFill>
                <a:schemeClr val="tx1"/>
              </a:solidFill>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Custom animation effects: page turns in open book</a:t>
            </a:r>
          </a:p>
          <a:p>
            <a:r>
              <a:rPr lang="en-US" sz="1400" kern="1200" dirty="0" smtClean="0">
                <a:solidFill>
                  <a:schemeClr val="tx1"/>
                </a:solidFill>
                <a:latin typeface="+mn-lt"/>
                <a:ea typeface="+mn-ea"/>
                <a:cs typeface="+mn-cs"/>
              </a:rPr>
              <a:t>(Difficult)</a:t>
            </a:r>
          </a:p>
          <a:p>
            <a:endParaRPr lang="en-US" sz="1200" dirty="0" smtClean="0"/>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Tip: </a:t>
            </a:r>
            <a:r>
              <a:rPr lang="en-US" sz="1200" baseline="0" dirty="0" smtClean="0"/>
              <a:t>Y</a:t>
            </a:r>
            <a:r>
              <a:rPr lang="en-US" sz="1200" b="0" baseline="0" dirty="0" smtClean="0"/>
              <a:t>ou will need to use drawing guides and the ruler to position the objects on this slide. </a:t>
            </a:r>
            <a:r>
              <a:rPr lang="en-US" sz="1200" b="0" kern="1200" dirty="0" smtClean="0">
                <a:solidFill>
                  <a:schemeClr val="tx1"/>
                </a:solidFill>
                <a:latin typeface="+mn-lt"/>
                <a:ea typeface="+mn-ea"/>
                <a:cs typeface="+mn-cs"/>
              </a:rPr>
              <a:t>For</a:t>
            </a:r>
            <a:r>
              <a:rPr lang="en-US" sz="1200" b="0" kern="1200" baseline="0" dirty="0" smtClean="0">
                <a:solidFill>
                  <a:schemeClr val="tx1"/>
                </a:solidFill>
                <a:latin typeface="+mn-lt"/>
                <a:ea typeface="+mn-ea"/>
                <a:cs typeface="+mn-cs"/>
              </a:rPr>
              <a:t> instructions on animating an opening book cover, refer to the previous slide (</a:t>
            </a:r>
            <a:r>
              <a:rPr lang="en-US" sz="1200" b="1" kern="1200" baseline="0" dirty="0" smtClean="0">
                <a:solidFill>
                  <a:schemeClr val="tx1"/>
                </a:solidFill>
                <a:latin typeface="+mn-lt"/>
                <a:ea typeface="+mn-ea"/>
                <a:cs typeface="+mn-cs"/>
              </a:rPr>
              <a:t>Custom animation effects: open book</a:t>
            </a:r>
            <a:r>
              <a:rPr lang="en-US" sz="1200" b="0" kern="1200" baseline="0" dirty="0" smtClean="0">
                <a:solidFill>
                  <a:schemeClr val="tx1"/>
                </a:solidFill>
                <a:latin typeface="+mn-lt"/>
                <a:ea typeface="+mn-ea"/>
                <a:cs typeface="+mn-cs"/>
              </a:rPr>
              <a:t>) for instructions.</a:t>
            </a: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dirty="0" smtClean="0"/>
              <a:t>To display the drawing guides and the ruler,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1"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a:t>
            </a:r>
            <a:r>
              <a:rPr lang="en-US" sz="1200" baseline="0" dirty="0" smtClean="0"/>
              <a:t> The spine of the book will be aligned to the vertical drawing guide.</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View</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Show/Hide</a:t>
            </a:r>
            <a:r>
              <a:rPr lang="en-US" sz="1200" kern="1200" dirty="0" smtClean="0">
                <a:solidFill>
                  <a:schemeClr val="tx1"/>
                </a:solidFill>
                <a:latin typeface="+mn-lt"/>
                <a:ea typeface="+mn-ea"/>
                <a:cs typeface="+mn-cs"/>
              </a:rPr>
              <a:t> group, select </a:t>
            </a:r>
            <a:r>
              <a:rPr lang="en-US" sz="1200" b="1" kern="1200" dirty="0" smtClean="0">
                <a:solidFill>
                  <a:schemeClr val="tx1"/>
                </a:solidFill>
                <a:latin typeface="+mn-lt"/>
                <a:ea typeface="+mn-ea"/>
                <a:cs typeface="+mn-cs"/>
              </a:rPr>
              <a:t>Ruler</a:t>
            </a:r>
            <a:r>
              <a:rPr lang="en-US" sz="1200" kern="1200" dirty="0" smtClean="0">
                <a:solidFill>
                  <a:schemeClr val="tx1"/>
                </a:solidFill>
                <a:latin typeface="+mn-lt"/>
                <a:ea typeface="+mn-ea"/>
                <a:cs typeface="+mn-cs"/>
              </a:rPr>
              <a:t>. </a:t>
            </a:r>
            <a:endParaRPr lang="en-US" sz="1200" dirty="0" smtClean="0"/>
          </a:p>
          <a:p>
            <a:endParaRPr lang="en-US" sz="1200" baseline="0" dirty="0" smtClean="0"/>
          </a:p>
          <a:p>
            <a:endParaRPr lang="en-US" sz="1200" baseline="0" dirty="0" smtClean="0"/>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Rounded Rectangle </a:t>
            </a:r>
            <a:r>
              <a:rPr lang="en-US" sz="1200" kern="1200" dirty="0" smtClean="0">
                <a:solidFill>
                  <a:schemeClr val="tx1"/>
                </a:solidFill>
                <a:latin typeface="+mn-lt"/>
                <a:ea typeface="+mn-ea"/>
                <a:cs typeface="+mn-cs"/>
              </a:rPr>
              <a:t>(second option from the left). On the slide, drag to draw a rounded rectangle.</a:t>
            </a:r>
          </a:p>
          <a:p>
            <a:pPr marL="228600" lvl="0" indent="-228600">
              <a:buFont typeface="+mj-lt"/>
              <a:buAutoNum type="arabicPeriod"/>
            </a:pPr>
            <a:r>
              <a:rPr lang="en-US" sz="1200" kern="1200" dirty="0" smtClean="0">
                <a:solidFill>
                  <a:schemeClr val="tx1"/>
                </a:solidFill>
                <a:latin typeface="+mn-lt"/>
                <a:ea typeface="+mn-ea"/>
                <a:cs typeface="+mn-cs"/>
              </a:rPr>
              <a:t>Select the rounded</a:t>
            </a:r>
            <a:r>
              <a:rPr lang="en-US" sz="1200" kern="1200" baseline="0" dirty="0" smtClean="0">
                <a:solidFill>
                  <a:schemeClr val="tx1"/>
                </a:solidFill>
                <a:latin typeface="+mn-lt"/>
                <a:ea typeface="+mn-ea"/>
                <a:cs typeface="+mn-cs"/>
              </a:rPr>
              <a:t> rectangle.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4.5”</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3.33”</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rounded rectangle, drag the yellow diamond adjustment handle to the left to reduce the amount of rounding on the corners.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Red, Accent 2, Darker 50%</a:t>
            </a:r>
            <a:r>
              <a:rPr lang="en-US" sz="1200" kern="1200" dirty="0" smtClean="0">
                <a:solidFill>
                  <a:schemeClr val="tx1"/>
                </a:solidFill>
                <a:latin typeface="+mn-lt"/>
                <a:ea typeface="+mn-ea"/>
                <a:cs typeface="+mn-cs"/>
              </a:rPr>
              <a:t> (sixth row, sixth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Red Accent 2, Darker 25%</a:t>
            </a:r>
            <a:r>
              <a:rPr lang="en-US" sz="1200" kern="1200" dirty="0" smtClean="0">
                <a:solidFill>
                  <a:schemeClr val="tx1"/>
                </a:solidFill>
                <a:latin typeface="+mn-lt"/>
                <a:ea typeface="+mn-ea"/>
                <a:cs typeface="+mn-cs"/>
              </a:rPr>
              <a:t> (fifth row, sixth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second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the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a:t>
            </a:r>
            <a:r>
              <a:rPr lang="en-US" sz="1200" kern="1200" baseline="0" dirty="0" smtClean="0">
                <a:solidFill>
                  <a:schemeClr val="tx1"/>
                </a:solidFill>
                <a:latin typeface="+mn-lt"/>
                <a:ea typeface="+mn-ea"/>
                <a:cs typeface="+mn-cs"/>
              </a:rPr>
              <a:t> the button next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slide, drag the rectangle until the right edge is against the vertical drawing</a:t>
            </a:r>
            <a:r>
              <a:rPr lang="en-US" sz="1200" i="0" kern="1200" baseline="0" dirty="0" smtClean="0">
                <a:solidFill>
                  <a:schemeClr val="tx1"/>
                </a:solidFill>
                <a:latin typeface="+mn-lt"/>
                <a:ea typeface="+mn-ea"/>
                <a:cs typeface="+mn-cs"/>
              </a:rPr>
              <a:t> guide.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a:t>
            </a:r>
            <a:r>
              <a:rPr lang="en-US" sz="1200" b="1" kern="1200" dirty="0" smtClean="0">
                <a:solidFill>
                  <a:schemeClr val="tx1"/>
                </a:solidFill>
                <a:latin typeface="+mn-lt"/>
                <a:ea typeface="+mn-ea"/>
                <a:cs typeface="+mn-cs"/>
              </a:rPr>
              <a:t>e Home</a:t>
            </a:r>
            <a:r>
              <a:rPr lang="en-US" sz="1200" kern="1200" dirty="0" smtClean="0">
                <a:solidFill>
                  <a:schemeClr val="tx1"/>
                </a:solidFill>
                <a:latin typeface="+mn-lt"/>
                <a:ea typeface="+mn-ea"/>
                <a:cs typeface="+mn-cs"/>
              </a:rPr>
              <a:t> tab, in th</a:t>
            </a:r>
            <a:r>
              <a:rPr lang="en-US" sz="1200" b="1" kern="1200" dirty="0" smtClean="0">
                <a:solidFill>
                  <a:schemeClr val="tx1"/>
                </a:solidFill>
                <a:latin typeface="+mn-lt"/>
                <a:ea typeface="+mn-ea"/>
                <a:cs typeface="+mn-cs"/>
              </a:rPr>
              <a:t>e 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a:t>
            </a:r>
            <a:r>
              <a:rPr lang="en-US" sz="1200" b="1" kern="1200" dirty="0" smtClean="0">
                <a:solidFill>
                  <a:schemeClr val="tx1"/>
                </a:solidFill>
                <a:latin typeface="+mn-lt"/>
                <a:ea typeface="+mn-ea"/>
                <a:cs typeface="+mn-cs"/>
              </a:rPr>
              <a:t>o 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 </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All</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Selection Pane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group to edit the name, and then enter </a:t>
            </a:r>
            <a:r>
              <a:rPr lang="en-US" sz="1200" b="1" kern="1200" dirty="0" smtClean="0">
                <a:solidFill>
                  <a:schemeClr val="tx1"/>
                </a:solidFill>
                <a:latin typeface="+mn-lt"/>
                <a:ea typeface="+mn-ea"/>
                <a:cs typeface="+mn-cs"/>
              </a:rPr>
              <a:t>Inside-left page 1</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chemeClr val="accent6">
                  <a:lumMod val="75000"/>
                </a:schemeClr>
              </a:solidFill>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until the </a:t>
            </a:r>
            <a:r>
              <a:rPr lang="en-US" sz="1200" kern="1200" dirty="0" smtClean="0">
                <a:solidFill>
                  <a:schemeClr val="tx1"/>
                </a:solidFill>
                <a:latin typeface="+mn-lt"/>
                <a:ea typeface="+mn-ea"/>
                <a:cs typeface="+mn-cs"/>
              </a:rPr>
              <a:t>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a:t>
            </a:r>
            <a:r>
              <a:rPr lang="en-US" sz="1200" b="1" i="0" kern="1200" baseline="0" dirty="0" smtClean="0">
                <a:solidFill>
                  <a:schemeClr val="tx1"/>
                </a:solidFill>
                <a:latin typeface="+mn-lt"/>
                <a:ea typeface="+mn-ea"/>
                <a:cs typeface="+mn-cs"/>
              </a:rPr>
              <a:t> Slide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text box onto the right-side page to the right of the </a:t>
            </a:r>
            <a:r>
              <a:rPr lang="en-US" sz="1200" kern="1200" dirty="0" smtClean="0">
                <a:solidFill>
                  <a:schemeClr val="tx1"/>
                </a:solidFill>
                <a:latin typeface="+mn-lt"/>
                <a:ea typeface="+mn-ea"/>
                <a:cs typeface="+mn-cs"/>
              </a:rPr>
              <a:t>vertical drawing guide. </a:t>
            </a:r>
          </a:p>
          <a:p>
            <a:pPr marL="228600" lvl="0" indent="-228600">
              <a:buFont typeface="+mj-lt"/>
              <a:buAutoNum type="arabicPeriod"/>
            </a:pPr>
            <a:r>
              <a:rPr lang="en-US" sz="1200" i="0" kern="1200" dirty="0" smtClean="0">
                <a:solidFill>
                  <a:schemeClr val="tx1"/>
                </a:solidFill>
                <a:latin typeface="+mn-lt"/>
                <a:ea typeface="+mn-ea"/>
                <a:cs typeface="+mn-cs"/>
              </a:rPr>
              <a:t>If the text is wider than</a:t>
            </a:r>
            <a:r>
              <a:rPr lang="en-US" sz="1200" i="0" kern="1200" baseline="0" dirty="0" smtClean="0">
                <a:solidFill>
                  <a:schemeClr val="tx1"/>
                </a:solidFill>
                <a:latin typeface="+mn-lt"/>
                <a:ea typeface="+mn-ea"/>
                <a:cs typeface="+mn-cs"/>
              </a:rPr>
              <a:t> the page,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to the right of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until there is a total of six lines.</a:t>
            </a:r>
          </a:p>
          <a:p>
            <a:pPr marL="228600" lvl="0" indent="-228600">
              <a:buFont typeface="+mj-lt"/>
              <a:buAutoNum type="arabicPeriod"/>
            </a:pPr>
            <a:r>
              <a:rPr lang="en-US" sz="1200" kern="1200" dirty="0" smtClean="0">
                <a:solidFill>
                  <a:schemeClr val="tx1"/>
                </a:solidFill>
                <a:latin typeface="+mn-lt"/>
                <a:ea typeface="+mn-ea"/>
                <a:cs typeface="+mn-cs"/>
              </a:rPr>
              <a:t>On the slide, drag the lines until they are bunched</a:t>
            </a:r>
            <a:r>
              <a:rPr lang="en-US" sz="1200" kern="1200" baseline="0" dirty="0" smtClean="0">
                <a:solidFill>
                  <a:schemeClr val="tx1"/>
                </a:solidFill>
                <a:latin typeface="+mn-lt"/>
                <a:ea typeface="+mn-ea"/>
                <a:cs typeface="+mn-cs"/>
              </a:rPr>
              <a:t> together in </a:t>
            </a:r>
            <a:r>
              <a:rPr lang="en-US" sz="1200" kern="1200" dirty="0" smtClean="0">
                <a:solidFill>
                  <a:schemeClr val="tx1"/>
                </a:solidFill>
                <a:latin typeface="+mn-lt"/>
                <a:ea typeface="+mn-ea"/>
                <a:cs typeface="+mn-cs"/>
              </a:rPr>
              <a:t>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a:t>
            </a:r>
            <a:r>
              <a:rPr lang="en-US" sz="1200" kern="1200" dirty="0" smtClean="0">
                <a:solidFill>
                  <a:schemeClr val="tx1"/>
                </a:solidFill>
                <a:latin typeface="+mn-lt"/>
                <a:ea typeface="+mn-ea"/>
                <a:cs typeface="+mn-cs"/>
              </a:rPr>
              <a:t> select the six straight connectors (lines).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then do the following:</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dirty="0" smtClean="0">
                <a:solidFill>
                  <a:schemeClr val="tx1"/>
                </a:solidFill>
                <a:latin typeface="+mn-lt"/>
                <a:ea typeface="+mn-ea"/>
                <a:cs typeface="+mn-cs"/>
              </a:rPr>
              <a:t>Align Selected</a:t>
            </a:r>
            <a:r>
              <a:rPr lang="en-US" sz="1200" b="1" i="0" kern="1200" baseline="0" dirty="0" smtClean="0">
                <a:solidFill>
                  <a:schemeClr val="tx1"/>
                </a:solidFill>
                <a:latin typeface="+mn-lt"/>
                <a:ea typeface="+mn-ea"/>
                <a:cs typeface="+mn-cs"/>
              </a:rPr>
              <a:t> Objects</a:t>
            </a:r>
            <a:r>
              <a:rPr lang="en-US" sz="1200" i="0" kern="1200" baseline="0" dirty="0" smtClean="0">
                <a:solidFill>
                  <a:schemeClr val="tx1"/>
                </a:solidFill>
                <a:latin typeface="+mn-lt"/>
                <a:ea typeface="+mn-ea"/>
                <a:cs typeface="+mn-cs"/>
              </a:rPr>
              <a:t>. </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baseline="0" dirty="0" smtClean="0">
                <a:solidFill>
                  <a:schemeClr val="tx1"/>
                </a:solidFill>
                <a:latin typeface="+mn-lt"/>
                <a:ea typeface="+mn-ea"/>
                <a:cs typeface="+mn-cs"/>
              </a:rPr>
              <a:t>Distribute Horizontally</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kern="1200" dirty="0" smtClean="0">
                <a:solidFill>
                  <a:schemeClr val="tx1"/>
                </a:solidFill>
                <a:latin typeface="+mn-lt"/>
                <a:ea typeface="+mn-ea"/>
                <a:cs typeface="+mn-cs"/>
              </a:rPr>
              <a:t>Align Middle</a:t>
            </a:r>
            <a:r>
              <a:rPr lang="en-US" sz="1200" b="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Group</a:t>
            </a:r>
            <a:r>
              <a:rPr lang="en-US" sz="1200" b="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group of lines until the </a:t>
            </a:r>
            <a:r>
              <a:rPr lang="en-US" sz="1200" kern="1200" dirty="0" smtClean="0">
                <a:solidFill>
                  <a:schemeClr val="tx1"/>
                </a:solidFill>
                <a:latin typeface="+mn-lt"/>
                <a:ea typeface="+mn-ea"/>
                <a:cs typeface="+mn-cs"/>
              </a:rPr>
              <a:t>right edge is touching the right edge of the white rectangle </a:t>
            </a:r>
            <a:r>
              <a:rPr lang="en-US" sz="1200" i="0" kern="1200" dirty="0" smtClean="0">
                <a:solidFill>
                  <a:schemeClr val="tx1"/>
                </a:solidFill>
                <a:latin typeface="+mn-lt"/>
                <a:ea typeface="+mn-ea"/>
                <a:cs typeface="+mn-cs"/>
              </a:rPr>
              <a:t>to the right of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a:t>
            </a:r>
            <a:r>
              <a:rPr lang="en-US" sz="1200" b="1" kern="1200" dirty="0" smtClean="0">
                <a:solidFill>
                  <a:schemeClr val="tx1"/>
                </a:solidFill>
                <a:latin typeface="+mn-lt"/>
                <a:ea typeface="+mn-ea"/>
                <a:cs typeface="+mn-cs"/>
              </a:rPr>
              <a:t> 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group of lines, the text box, and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3</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page edge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next to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slide, drag the line near</a:t>
            </a:r>
            <a:r>
              <a:rPr lang="en-US" sz="1200" kern="1200" baseline="0" dirty="0" smtClean="0">
                <a:solidFill>
                  <a:schemeClr val="tx1"/>
                </a:solidFill>
                <a:latin typeface="+mn-lt"/>
                <a:ea typeface="+mn-ea"/>
                <a:cs typeface="+mn-cs"/>
              </a:rPr>
              <a:t> the edge of the left-side page (white rectangle to the left of the vertical drawing guide).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Middle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rectangle and the straight connector (line).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a:t>
            </a:r>
            <a:r>
              <a:rPr lang="en-US" sz="1200" kern="1200" baseline="0" dirty="0" smtClean="0">
                <a:solidFill>
                  <a:schemeClr val="tx1"/>
                </a:solidFill>
                <a:latin typeface="+mn-lt"/>
                <a:ea typeface="+mn-ea"/>
                <a:cs typeface="+mn-cs"/>
              </a:rPr>
              <a:t> enter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a:t>
            </a:r>
          </a:p>
          <a:p>
            <a:pPr marL="228600" indent="-228600">
              <a:buFont typeface="+mj-lt"/>
              <a:buNone/>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 page 2</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With the duplicate group still selected,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new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On the slide, drag the selected group until the 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s</a:t>
            </a:r>
            <a:r>
              <a:rPr lang="en-US" sz="1200" kern="1200" dirty="0" smtClean="0">
                <a:solidFill>
                  <a:schemeClr val="tx1"/>
                </a:solidFill>
                <a:latin typeface="+mn-lt"/>
                <a:ea typeface="+mn-ea"/>
                <a:cs typeface="+mn-cs"/>
              </a:rPr>
              <a:t>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 Position</a:t>
            </a:r>
            <a:r>
              <a:rPr lang="en-US" sz="1200" kern="1200" dirty="0" smtClean="0">
                <a:solidFill>
                  <a:schemeClr val="tx1"/>
                </a:solidFill>
                <a:latin typeface="+mn-lt"/>
                <a:ea typeface="+mn-ea"/>
                <a:cs typeface="+mn-cs"/>
              </a:rPr>
              <a:t> dialog box launcher.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 </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picture until</a:t>
            </a:r>
            <a:r>
              <a:rPr lang="en-US" sz="1200" kern="1200" dirty="0" smtClean="0">
                <a:solidFill>
                  <a:schemeClr val="tx1"/>
                </a:solidFill>
                <a:latin typeface="+mn-lt"/>
                <a:ea typeface="+mn-ea"/>
                <a:cs typeface="+mn-cs"/>
              </a:rPr>
              <a:t> the left edge is 0.5” to the right of the vertical drawing guide and the bottom edge is 0.5” above the horizontal drawing guide.</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left edge </a:t>
            </a:r>
            <a:r>
              <a:rPr lang="en-US" sz="1200" i="0" kern="1200" dirty="0" smtClean="0">
                <a:solidFill>
                  <a:schemeClr val="tx1"/>
                </a:solidFill>
                <a:latin typeface="+mn-lt"/>
                <a:ea typeface="+mn-ea"/>
                <a:cs typeface="+mn-cs"/>
              </a:rPr>
              <a:t>of the text</a:t>
            </a:r>
            <a:r>
              <a:rPr lang="en-US" sz="1200" i="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0.5” to the right of the vertical drawing guide and the top edge of the text is against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a:t>
            </a:r>
            <a:r>
              <a:rPr lang="en-US" sz="1200" i="0" kern="1200" baseline="0" dirty="0" smtClean="0">
                <a:solidFill>
                  <a:schemeClr val="tx1"/>
                </a:solidFill>
                <a:latin typeface="+mn-lt"/>
                <a:ea typeface="+mn-ea"/>
                <a:cs typeface="+mn-cs"/>
              </a:rPr>
              <a:t> text box to adjust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you just created.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Ungroup</a:t>
            </a:r>
            <a:r>
              <a:rPr lang="en-US" sz="1200" b="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straight connector (line) that you just ungrouped from the page.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for a total of six lines.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 </a:t>
            </a:r>
            <a:r>
              <a:rPr lang="en-US" sz="1200" kern="1200" dirty="0" smtClean="0">
                <a:solidFill>
                  <a:schemeClr val="tx1"/>
                </a:solidFill>
                <a:latin typeface="+mn-lt"/>
                <a:ea typeface="+mn-ea"/>
                <a:cs typeface="+mn-cs"/>
              </a:rPr>
              <a:t>select the six straight connectors (lines).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Selected Objects</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Distribute Horizontally</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With</a:t>
            </a:r>
            <a:r>
              <a:rPr lang="en-US" sz="1200" kern="1200" baseline="0" dirty="0" smtClean="0">
                <a:solidFill>
                  <a:schemeClr val="tx1"/>
                </a:solidFill>
                <a:latin typeface="+mn-lt"/>
                <a:ea typeface="+mn-ea"/>
                <a:cs typeface="+mn-cs"/>
              </a:rPr>
              <a:t> the group of lines still selected, o</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new group of lines and the rectangle.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the text box, and the picture.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2</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a:t>
            </a:r>
            <a:r>
              <a:rPr lang="en-US" sz="1200" b="1" kern="1200" dirty="0" smtClean="0">
                <a:solidFill>
                  <a:schemeClr val="tx1"/>
                </a:solidFill>
                <a:latin typeface="+mn-lt"/>
                <a:ea typeface="+mn-ea"/>
                <a:cs typeface="+mn-cs"/>
              </a:rPr>
              <a:t> Selection and Visibility </a:t>
            </a:r>
            <a:r>
              <a:rPr lang="en-US" sz="1200" kern="1200" dirty="0" smtClean="0">
                <a:solidFill>
                  <a:schemeClr val="tx1"/>
                </a:solidFill>
                <a:latin typeface="+mn-lt"/>
                <a:ea typeface="+mn-ea"/>
                <a:cs typeface="+mn-cs"/>
              </a:rPr>
              <a:t>pane, double-click the duplicate group to edit the name, and then enter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picture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a:t>
            </a:r>
            <a:r>
              <a:rPr lang="en-US" sz="1200" kern="1200" dirty="0" smtClean="0">
                <a:solidFill>
                  <a:schemeClr val="tx1"/>
                </a:solidFill>
                <a:latin typeface="+mn-lt"/>
                <a:ea typeface="+mn-ea"/>
                <a:cs typeface="+mn-cs"/>
              </a:rPr>
              <a:t>the picture until the left edge is 0.5” to the right of the vertical drawing guide and the top edge is 0.25” below the horizontal drawing guide.</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kern="1200" dirty="0" smtClean="0">
                <a:solidFill>
                  <a:schemeClr val="tx1"/>
                </a:solidFill>
                <a:latin typeface="+mn-lt"/>
                <a:ea typeface="+mn-ea"/>
                <a:cs typeface="+mn-cs"/>
              </a:rPr>
              <a:t>, and then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right edge</a:t>
            </a:r>
            <a:r>
              <a:rPr lang="en-US" sz="120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of the text</a:t>
            </a:r>
            <a:r>
              <a:rPr lang="en-US" sz="1200" kern="1200" dirty="0" smtClean="0">
                <a:solidFill>
                  <a:schemeClr val="tx1"/>
                </a:solidFill>
                <a:latin typeface="+mn-lt"/>
                <a:ea typeface="+mn-ea"/>
                <a:cs typeface="+mn-cs"/>
              </a:rPr>
              <a:t> is 0.5” to the left of the vertical drawing guide and the bottom edge of the text is 0.25”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a:t>
            </a:r>
            <a:r>
              <a:rPr lang="en-US" sz="1200" i="0" kern="1200" baseline="0" dirty="0" smtClean="0">
                <a:solidFill>
                  <a:schemeClr val="tx1"/>
                </a:solidFill>
                <a:latin typeface="+mn-lt"/>
                <a:ea typeface="+mn-ea"/>
                <a:cs typeface="+mn-cs"/>
              </a:rPr>
              <a:t>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 group you just created.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On the slide, drag the duplicate line until it is very close to the original</a:t>
            </a:r>
            <a:r>
              <a:rPr lang="en-US" sz="1200" i="0" kern="1200" baseline="0" dirty="0" smtClean="0">
                <a:solidFill>
                  <a:schemeClr val="tx1"/>
                </a:solidFill>
                <a:latin typeface="+mn-lt"/>
                <a:ea typeface="+mn-ea"/>
                <a:cs typeface="+mn-cs"/>
              </a:rPr>
              <a:t> line.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two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left</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edge of the group of lines is touching the left edge of the rectangle.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the text box, and the picture.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Inside-left page 3</a:t>
            </a:r>
            <a:r>
              <a:rPr lang="en-US" sz="1200" i="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 </a:t>
            </a:r>
            <a:r>
              <a:rPr lang="en-US" sz="1200" kern="1200" dirty="0" smtClean="0">
                <a:solidFill>
                  <a:schemeClr val="tx1"/>
                </a:solidFill>
                <a:latin typeface="+mn-lt"/>
                <a:ea typeface="+mn-ea"/>
                <a:cs typeface="+mn-cs"/>
              </a:rPr>
              <a:t>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Selection and Visibility </a:t>
            </a:r>
            <a:r>
              <a:rPr lang="en-US" sz="1200" kern="1200" baseline="0" dirty="0" smtClean="0">
                <a:solidFill>
                  <a:schemeClr val="tx1"/>
                </a:solidFill>
                <a:latin typeface="+mn-lt"/>
                <a:ea typeface="+mn-ea"/>
                <a:cs typeface="+mn-cs"/>
              </a:rPr>
              <a:t>pane, select the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drag the group until the left edge is against the vertical drawing guide.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None/>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Box</a:t>
            </a:r>
            <a:r>
              <a:rPr lang="en-US" sz="1200" kern="1200" dirty="0" smtClean="0">
                <a:solidFill>
                  <a:schemeClr val="tx1"/>
                </a:solidFill>
                <a:latin typeface="+mn-lt"/>
                <a:ea typeface="+mn-ea"/>
                <a:cs typeface="+mn-cs"/>
              </a:rPr>
              <a:t>. Drag to draw a text box on the slide.</a:t>
            </a:r>
          </a:p>
          <a:p>
            <a:pPr marL="228600" lvl="0" indent="-228600">
              <a:buFont typeface="+mj-lt"/>
              <a:buAutoNum type="arabicPeriod"/>
            </a:pPr>
            <a:r>
              <a:rPr lang="en-US" sz="1200" kern="1200" dirty="0" smtClean="0">
                <a:solidFill>
                  <a:schemeClr val="tx1"/>
                </a:solidFill>
                <a:latin typeface="+mn-lt"/>
                <a:ea typeface="+mn-ea"/>
                <a:cs typeface="+mn-cs"/>
              </a:rPr>
              <a:t>Enter text in the text box </a:t>
            </a:r>
            <a:r>
              <a:rPr lang="en-US" sz="1200" i="0" kern="1200" dirty="0" smtClean="0">
                <a:solidFill>
                  <a:schemeClr val="tx1"/>
                </a:solidFill>
                <a:latin typeface="+mn-lt"/>
                <a:ea typeface="+mn-ea"/>
                <a:cs typeface="+mn-cs"/>
              </a:rPr>
              <a:t>(to</a:t>
            </a:r>
            <a:r>
              <a:rPr lang="en-US" sz="1200" i="0" kern="1200" baseline="0" dirty="0" smtClean="0">
                <a:solidFill>
                  <a:schemeClr val="tx1"/>
                </a:solidFill>
                <a:latin typeface="+mn-lt"/>
                <a:ea typeface="+mn-ea"/>
                <a:cs typeface="+mn-cs"/>
              </a:rPr>
              <a:t> match the example above, enter </a:t>
            </a:r>
            <a:r>
              <a:rPr lang="en-US" sz="1200" b="1" i="0" kern="1200" dirty="0" smtClean="0">
                <a:solidFill>
                  <a:schemeClr val="tx1"/>
                </a:solidFill>
                <a:latin typeface="+mn-lt"/>
                <a:ea typeface="+mn-ea"/>
                <a:cs typeface="+mn-cs"/>
              </a:rPr>
              <a:t>Introduction</a:t>
            </a:r>
            <a:r>
              <a:rPr lang="en-US" sz="1200" i="0" kern="120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Vivaldi</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18</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Center </a:t>
            </a:r>
            <a:r>
              <a:rPr lang="en-US" sz="1200" kern="1200" dirty="0" smtClean="0">
                <a:solidFill>
                  <a:schemeClr val="tx1"/>
                </a:solidFill>
                <a:latin typeface="+mn-lt"/>
                <a:ea typeface="+mn-ea"/>
                <a:cs typeface="+mn-cs"/>
              </a:rPr>
              <a:t>to center the text in the text box.</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left edge </a:t>
            </a:r>
            <a:r>
              <a:rPr lang="en-US" sz="1200" i="0" kern="1200" dirty="0" smtClean="0">
                <a:solidFill>
                  <a:schemeClr val="tx1"/>
                </a:solidFill>
                <a:latin typeface="+mn-lt"/>
                <a:ea typeface="+mn-ea"/>
                <a:cs typeface="+mn-cs"/>
              </a:rPr>
              <a:t>of the text </a:t>
            </a:r>
            <a:r>
              <a:rPr lang="en-US" sz="1200" kern="1200" dirty="0" smtClean="0">
                <a:solidFill>
                  <a:schemeClr val="tx1"/>
                </a:solidFill>
                <a:latin typeface="+mn-lt"/>
                <a:ea typeface="+mn-ea"/>
                <a:cs typeface="+mn-cs"/>
              </a:rPr>
              <a:t>is 0.75” to the right of the vertical drawing guide and the bottom edge of the text is 0.5”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 text box to decrease the width,</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 group you just created.</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Repeat this process for a total of six lines. </a:t>
            </a:r>
          </a:p>
          <a:p>
            <a:pPr marL="228600" lvl="0" indent="-228600">
              <a:buFont typeface="+mj-lt"/>
              <a:buAutoNum type="arabicPeriod"/>
            </a:pPr>
            <a:r>
              <a:rPr lang="en-US" sz="1200" i="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six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Distribute Horizontally</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and the text box.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a:t>
            </a:r>
            <a:r>
              <a:rPr lang="en-US" sz="1200" i="0" kern="1200" baseline="0" dirty="0" smtClean="0">
                <a:solidFill>
                  <a:schemeClr val="tx1"/>
                </a:solidFill>
                <a:latin typeface="+mn-lt"/>
                <a:ea typeface="+mn-ea"/>
                <a:cs typeface="+mn-cs"/>
              </a:rPr>
              <a:t> double-click</a:t>
            </a:r>
            <a:r>
              <a:rPr lang="en-US" sz="1200" i="0" kern="1200" dirty="0" smtClean="0">
                <a:solidFill>
                  <a:schemeClr val="tx1"/>
                </a:solidFill>
                <a:latin typeface="+mn-lt"/>
                <a:ea typeface="+mn-ea"/>
                <a:cs typeface="+mn-cs"/>
              </a:rPr>
              <a:t> the new group to edit the name, and then enter </a:t>
            </a:r>
            <a:r>
              <a:rPr lang="en-US" sz="1200" b="1" i="0" kern="1200" dirty="0" smtClean="0">
                <a:solidFill>
                  <a:schemeClr val="tx1"/>
                </a:solidFill>
                <a:latin typeface="+mn-lt"/>
                <a:ea typeface="+mn-ea"/>
                <a:cs typeface="+mn-cs"/>
              </a:rPr>
              <a:t>Inside-right page 1</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Right-click</a:t>
            </a:r>
            <a:r>
              <a:rPr lang="en-US" sz="1200" i="0" kern="1200" baseline="0" dirty="0" smtClean="0">
                <a:solidFill>
                  <a:schemeClr val="tx1"/>
                </a:solidFill>
                <a:latin typeface="+mn-lt"/>
                <a:ea typeface="+mn-ea"/>
                <a:cs typeface="+mn-cs"/>
              </a:rPr>
              <a:t> the slide background area, and then click </a:t>
            </a:r>
            <a:r>
              <a:rPr lang="en-US" sz="1200" b="1" i="0" kern="1200" baseline="0" dirty="0" smtClean="0">
                <a:solidFill>
                  <a:schemeClr val="tx1"/>
                </a:solidFill>
                <a:latin typeface="+mn-lt"/>
                <a:ea typeface="+mn-ea"/>
                <a:cs typeface="+mn-cs"/>
              </a:rPr>
              <a:t>Grid and Guides</a:t>
            </a:r>
            <a:r>
              <a:rPr lang="en-US" sz="1200" i="0" kern="1200" baseline="0" dirty="0" smtClean="0">
                <a:solidFill>
                  <a:schemeClr val="tx1"/>
                </a:solidFill>
                <a:latin typeface="+mn-lt"/>
                <a:ea typeface="+mn-ea"/>
                <a:cs typeface="+mn-cs"/>
              </a:rPr>
              <a:t>. In the </a:t>
            </a:r>
            <a:r>
              <a:rPr lang="en-US" sz="1200" b="1" i="0" kern="1200" baseline="0" dirty="0" smtClean="0">
                <a:solidFill>
                  <a:schemeClr val="tx1"/>
                </a:solidFill>
                <a:latin typeface="+mn-lt"/>
                <a:ea typeface="+mn-ea"/>
                <a:cs typeface="+mn-cs"/>
              </a:rPr>
              <a:t>Grid and Guides </a:t>
            </a:r>
            <a:r>
              <a:rPr lang="en-US" sz="1200" i="0" kern="1200" baseline="0" dirty="0" smtClean="0">
                <a:solidFill>
                  <a:schemeClr val="tx1"/>
                </a:solidFill>
                <a:latin typeface="+mn-lt"/>
                <a:ea typeface="+mn-ea"/>
                <a:cs typeface="+mn-cs"/>
              </a:rPr>
              <a:t>dialog box, under </a:t>
            </a:r>
            <a:r>
              <a:rPr lang="en-US" sz="1200" b="1" i="0" kern="1200" baseline="0" dirty="0" smtClean="0">
                <a:solidFill>
                  <a:schemeClr val="tx1"/>
                </a:solidFill>
                <a:latin typeface="+mn-lt"/>
                <a:ea typeface="+mn-ea"/>
                <a:cs typeface="+mn-cs"/>
              </a:rPr>
              <a:t>Guide settings</a:t>
            </a:r>
            <a:r>
              <a:rPr lang="en-US" sz="1200" i="0" kern="1200" baseline="0" dirty="0" smtClean="0">
                <a:solidFill>
                  <a:schemeClr val="tx1"/>
                </a:solidFill>
                <a:latin typeface="+mn-lt"/>
                <a:ea typeface="+mn-ea"/>
                <a:cs typeface="+mn-cs"/>
              </a:rPr>
              <a:t>, clear </a:t>
            </a:r>
            <a:r>
              <a:rPr lang="en-US" sz="1200" b="1" i="0" kern="1200" baseline="0" dirty="0" smtClean="0">
                <a:solidFill>
                  <a:schemeClr val="tx1"/>
                </a:solidFill>
                <a:latin typeface="+mn-lt"/>
                <a:ea typeface="+mn-ea"/>
                <a:cs typeface="+mn-cs"/>
              </a:rPr>
              <a:t>Display drawing guides on screen</a:t>
            </a:r>
            <a:r>
              <a:rPr lang="en-US" sz="1200" i="0" kern="1200" baseline="0" dirty="0" smtClean="0">
                <a:solidFill>
                  <a:schemeClr val="tx1"/>
                </a:solidFill>
                <a:latin typeface="+mn-lt"/>
                <a:ea typeface="+mn-ea"/>
                <a:cs typeface="+mn-cs"/>
              </a:rPr>
              <a:t>.</a:t>
            </a:r>
          </a:p>
          <a:p>
            <a:pPr marL="228600" lvl="0" indent="-228600">
              <a:buFont typeface="+mj-lt"/>
              <a:buAutoNum type="arabicPeriod"/>
            </a:pPr>
            <a:r>
              <a:rPr lang="en-US" sz="120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View</a:t>
            </a:r>
            <a:r>
              <a:rPr lang="en-US" sz="120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Show/Hide</a:t>
            </a:r>
            <a:r>
              <a:rPr lang="en-US" sz="1200" i="0" kern="1200" baseline="0" dirty="0" smtClean="0">
                <a:solidFill>
                  <a:schemeClr val="tx1"/>
                </a:solidFill>
                <a:latin typeface="+mn-lt"/>
                <a:ea typeface="+mn-ea"/>
                <a:cs typeface="+mn-cs"/>
              </a:rPr>
              <a:t> group, clear </a:t>
            </a:r>
            <a:r>
              <a:rPr lang="en-US" sz="1200" b="1" i="0" kern="1200" baseline="0" dirty="0" smtClean="0">
                <a:solidFill>
                  <a:schemeClr val="tx1"/>
                </a:solidFill>
                <a:latin typeface="+mn-lt"/>
                <a:ea typeface="+mn-ea"/>
                <a:cs typeface="+mn-cs"/>
              </a:rPr>
              <a:t>Ruler</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solidFill>
                  <a:schemeClr val="accent6"/>
                </a:solidFill>
              </a:rPr>
              <a:t>I</a:t>
            </a:r>
            <a:r>
              <a:rPr lang="en-US" sz="1200" b="0" i="0" baseline="0" dirty="0" smtClean="0"/>
              <a:t>n the </a:t>
            </a:r>
            <a:r>
              <a:rPr lang="en-US" sz="1200" b="1" i="0" baseline="0" dirty="0" smtClean="0"/>
              <a:t>Selection and Visibility</a:t>
            </a:r>
            <a:r>
              <a:rPr lang="en-US" sz="1200" b="0" i="0" baseline="0" dirty="0" smtClean="0"/>
              <a:t> pane, the final arrangement of the six groups of objects should be the following (from top to bottom):</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2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1</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up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 </a:t>
            </a:r>
            <a:r>
              <a:rPr lang="en-US" sz="1200" b="1" baseline="0" dirty="0" smtClean="0">
                <a:solidFill>
                  <a:schemeClr val="accent6"/>
                </a:solidFill>
              </a:rPr>
              <a:t>Bring</a:t>
            </a:r>
            <a:r>
              <a:rPr lang="en-US" sz="1200" baseline="0" dirty="0" smtClean="0">
                <a:solidFill>
                  <a:schemeClr val="accent6"/>
                </a:solidFill>
              </a:rPr>
              <a:t> </a:t>
            </a:r>
            <a:r>
              <a:rPr lang="en-US" sz="1200" b="1" baseline="0" dirty="0" smtClean="0">
                <a:solidFill>
                  <a:schemeClr val="accent6"/>
                </a:solidFill>
              </a:rPr>
              <a:t>Forward</a:t>
            </a:r>
            <a:r>
              <a:rPr lang="en-US" sz="1200" baseline="0" dirty="0" smtClean="0">
                <a:solidFill>
                  <a:schemeClr val="accent6"/>
                </a:solidFill>
              </a:rPr>
              <a:t>.</a:t>
            </a:r>
            <a:endParaRPr lang="en-US" sz="1200" b="0"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down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a:t>
            </a:r>
            <a:r>
              <a:rPr lang="en-US" sz="1200" b="0" i="0" baseline="0" dirty="0" smtClean="0"/>
              <a:t> </a:t>
            </a:r>
            <a:r>
              <a:rPr lang="en-US" sz="1200" b="1" i="0" baseline="0" dirty="0" smtClean="0"/>
              <a:t>Send Backward</a:t>
            </a:r>
            <a:r>
              <a:rPr lang="en-US" sz="1200" b="0" i="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solidFill>
                  <a:schemeClr val="accent6"/>
                </a:solidFill>
              </a:rPr>
              <a:t>On the </a:t>
            </a:r>
            <a:r>
              <a:rPr lang="en-US" sz="1200" b="1" baseline="0" dirty="0" smtClean="0">
                <a:solidFill>
                  <a:schemeClr val="accent6"/>
                </a:solidFill>
              </a:rPr>
              <a:t>Animations</a:t>
            </a:r>
            <a:r>
              <a:rPr lang="en-US" sz="1200" baseline="0" dirty="0" smtClean="0">
                <a:solidFill>
                  <a:schemeClr val="accent6"/>
                </a:solidFill>
              </a:rPr>
              <a:t> tab, in the </a:t>
            </a:r>
            <a:r>
              <a:rPr lang="en-US" sz="1200" b="1" baseline="0" dirty="0" smtClean="0">
                <a:solidFill>
                  <a:schemeClr val="accent6"/>
                </a:solidFill>
              </a:rPr>
              <a:t>Animations</a:t>
            </a:r>
            <a:r>
              <a:rPr lang="en-US" sz="1200" baseline="0" dirty="0" smtClean="0">
                <a:solidFill>
                  <a:schemeClr val="accent6"/>
                </a:solidFill>
              </a:rPr>
              <a:t> group, click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1</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first animation effect (collapse effect for the </a:t>
            </a:r>
            <a:r>
              <a:rPr lang="en-US" sz="1200" b="1" baseline="0" dirty="0" smtClean="0">
                <a:solidFill>
                  <a:schemeClr val="accent6"/>
                </a:solidFill>
              </a:rPr>
              <a:t>Inside-right page 1</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With</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2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second animation effect (stretch effect for the </a:t>
            </a:r>
            <a:r>
              <a:rPr lang="en-US" sz="1200" b="1" baseline="0" dirty="0" smtClean="0">
                <a:solidFill>
                  <a:schemeClr val="accent6"/>
                </a:solidFill>
              </a:rPr>
              <a:t>Inside-left page 2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2</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third animation effect (collapse effect for the </a:t>
            </a:r>
            <a:r>
              <a:rPr lang="en-US" sz="1200" b="1" baseline="0" dirty="0" smtClean="0">
                <a:solidFill>
                  <a:schemeClr val="accent6"/>
                </a:solidFill>
              </a:rPr>
              <a:t>Inside-right page 2</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On Click</a:t>
            </a:r>
            <a:r>
              <a:rPr lang="en-US" sz="1200" b="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3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fourth animation effect (stretch effect for the </a:t>
            </a:r>
            <a:r>
              <a:rPr lang="en-US" sz="1200" b="1" baseline="0" dirty="0" smtClean="0">
                <a:solidFill>
                  <a:schemeClr val="accent6"/>
                </a:solidFill>
              </a:rPr>
              <a:t>Inside-left page 3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endParaRPr lang="en-US" sz="1200" baseline="0" dirty="0" smtClean="0">
              <a:solidFill>
                <a:schemeClr val="accent6"/>
              </a:solidFill>
            </a:endParaRPr>
          </a:p>
          <a:p>
            <a:endParaRPr lang="en-US" sz="1200" baseline="0" dirty="0" smtClean="0"/>
          </a:p>
          <a:p>
            <a:r>
              <a:rPr lang="en-US" sz="1200" b="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ea typeface="+mn-ea"/>
                <a:cs typeface="+mn-cs"/>
              </a:rPr>
              <a:t>Right-click the slide background area, and then click </a:t>
            </a:r>
            <a:r>
              <a:rPr lang="en-US" sz="1200" b="1" kern="1200" dirty="0" smtClean="0">
                <a:solidFill>
                  <a:schemeClr val="tx1"/>
                </a:solidFill>
                <a:ea typeface="+mn-ea"/>
                <a:cs typeface="+mn-cs"/>
              </a:rPr>
              <a:t>Format Background</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Format Background </a:t>
            </a:r>
            <a:r>
              <a:rPr lang="en-US" sz="1200" kern="1200" dirty="0" smtClean="0">
                <a:solidFill>
                  <a:schemeClr val="tx1"/>
                </a:solidFill>
                <a:ea typeface="+mn-ea"/>
                <a:cs typeface="+mn-cs"/>
              </a:rPr>
              <a:t>dialog box, click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in the left pane, select </a:t>
            </a:r>
            <a:r>
              <a:rPr lang="en-US" sz="1200" b="1" kern="1200" dirty="0" smtClean="0">
                <a:solidFill>
                  <a:schemeClr val="tx1"/>
                </a:solidFill>
                <a:ea typeface="+mn-ea"/>
                <a:cs typeface="+mn-cs"/>
              </a:rPr>
              <a:t>Gradient fill</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pane, and then do the following:</a:t>
            </a:r>
          </a:p>
          <a:p>
            <a:pPr marL="685800" lvl="1"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Type</a:t>
            </a:r>
            <a:r>
              <a:rPr lang="en-US" sz="1200" kern="1200" dirty="0" smtClean="0">
                <a:solidFill>
                  <a:schemeClr val="tx1"/>
                </a:solidFill>
                <a:ea typeface="+mn-ea"/>
                <a:cs typeface="+mn-cs"/>
              </a:rPr>
              <a:t> list, select </a:t>
            </a:r>
            <a:r>
              <a:rPr lang="en-US" sz="1200" b="1" kern="1200" dirty="0" smtClean="0">
                <a:solidFill>
                  <a:schemeClr val="tx1"/>
                </a:solidFill>
                <a:ea typeface="+mn-ea"/>
                <a:cs typeface="+mn-cs"/>
              </a:rPr>
              <a:t>Linear</a:t>
            </a:r>
            <a:r>
              <a:rPr lang="en-US" sz="1200" kern="1200" dirty="0" smtClean="0">
                <a:solidFill>
                  <a:schemeClr val="tx1"/>
                </a:solidFill>
                <a:ea typeface="+mn-ea"/>
                <a:cs typeface="+mn-cs"/>
              </a:rPr>
              <a:t>.</a:t>
            </a:r>
          </a:p>
          <a:p>
            <a:pPr marL="685800" lvl="1"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Direction</a:t>
            </a:r>
            <a:r>
              <a:rPr lang="en-US" sz="1200" kern="1200" dirty="0" smtClean="0">
                <a:solidFill>
                  <a:schemeClr val="tx1"/>
                </a:solidFill>
                <a:ea typeface="+mn-ea"/>
                <a:cs typeface="+mn-cs"/>
              </a:rPr>
              <a:t>, and then click </a:t>
            </a:r>
            <a:r>
              <a:rPr lang="en-US" sz="1200" b="1" kern="1200" dirty="0" smtClean="0">
                <a:solidFill>
                  <a:schemeClr val="tx1"/>
                </a:solidFill>
                <a:ea typeface="+mn-ea"/>
                <a:cs typeface="+mn-cs"/>
              </a:rPr>
              <a:t>Linear Down </a:t>
            </a:r>
            <a:r>
              <a:rPr lang="en-US" sz="1200" kern="1200" dirty="0" smtClean="0">
                <a:solidFill>
                  <a:schemeClr val="tx1"/>
                </a:solidFill>
                <a:ea typeface="+mn-ea"/>
                <a:cs typeface="+mn-cs"/>
              </a:rPr>
              <a:t>(first </a:t>
            </a:r>
            <a:r>
              <a:rPr lang="en-US" sz="1200" kern="1200" baseline="0" dirty="0" smtClean="0">
                <a:solidFill>
                  <a:schemeClr val="tx1"/>
                </a:solidFill>
                <a:ea typeface="+mn-ea"/>
                <a:cs typeface="+mn-cs"/>
              </a:rPr>
              <a:t>row, </a:t>
            </a:r>
            <a:r>
              <a:rPr lang="en-US" sz="1200" kern="1200" dirty="0" smtClean="0">
                <a:solidFill>
                  <a:schemeClr val="tx1"/>
                </a:solidFill>
                <a:ea typeface="+mn-ea"/>
                <a:cs typeface="+mn-cs"/>
              </a:rPr>
              <a:t>second option from the left).</a:t>
            </a:r>
          </a:p>
          <a:p>
            <a:pPr marL="685800" lvl="1" indent="-228600">
              <a:buFont typeface="Arial" pitchFamily="34" charset="0"/>
              <a:buChar char="•"/>
            </a:pPr>
            <a:r>
              <a:rPr lang="en-US" sz="1200" kern="1200" dirty="0" smtClean="0">
                <a:solidFill>
                  <a:schemeClr val="tx1"/>
                </a:solidFill>
                <a:ea typeface="+mn-ea"/>
                <a:cs typeface="+mn-cs"/>
              </a:rPr>
              <a:t>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click </a:t>
            </a:r>
            <a:r>
              <a:rPr lang="en-US" sz="1200" b="1" kern="1200" dirty="0" smtClean="0">
                <a:solidFill>
                  <a:schemeClr val="tx1"/>
                </a:solidFill>
                <a:ea typeface="+mn-ea"/>
                <a:cs typeface="+mn-cs"/>
              </a:rPr>
              <a:t>Add</a:t>
            </a:r>
            <a:r>
              <a:rPr lang="en-US" sz="1200" b="0" kern="1200" dirty="0" smtClean="0">
                <a:solidFill>
                  <a:schemeClr val="tx1"/>
                </a:solidFill>
                <a:ea typeface="+mn-ea"/>
                <a:cs typeface="+mn-cs"/>
              </a:rPr>
              <a:t> or </a:t>
            </a:r>
            <a:r>
              <a:rPr lang="en-US" sz="1200" b="1" kern="1200" dirty="0" smtClean="0">
                <a:solidFill>
                  <a:schemeClr val="tx1"/>
                </a:solidFill>
                <a:ea typeface="+mn-ea"/>
                <a:cs typeface="+mn-cs"/>
              </a:rPr>
              <a:t>Remove</a:t>
            </a:r>
            <a:r>
              <a:rPr lang="en-US" sz="1200" kern="1200" dirty="0" smtClean="0">
                <a:solidFill>
                  <a:schemeClr val="tx1"/>
                </a:solidFill>
                <a:ea typeface="+mn-ea"/>
                <a:cs typeface="+mn-cs"/>
              </a:rPr>
              <a:t> until two stops appear in the drop-down list.</a:t>
            </a:r>
          </a:p>
          <a:p>
            <a:pPr marL="228600" lvl="0" indent="-228600">
              <a:buFont typeface="+mj-lt"/>
              <a:buAutoNum type="arabicPeriod"/>
            </a:pPr>
            <a:r>
              <a:rPr lang="en-US" sz="1200" kern="1200" dirty="0" smtClean="0">
                <a:solidFill>
                  <a:schemeClr val="tx1"/>
                </a:solidFill>
                <a:ea typeface="+mn-ea"/>
                <a:cs typeface="+mn-cs"/>
              </a:rPr>
              <a:t>Also 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1 </a:t>
            </a:r>
            <a:r>
              <a:rPr lang="en-US" sz="1200" kern="1200" dirty="0" smtClean="0">
                <a:solidFill>
                  <a:schemeClr val="tx1"/>
                </a:solidFill>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63%</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kern="1200" dirty="0" smtClean="0">
                <a:solidFill>
                  <a:schemeClr val="tx1"/>
                </a:solidFill>
                <a:ea typeface="+mn-ea"/>
                <a:cs typeface="+mn-cs"/>
              </a:rPr>
              <a:t>, 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 </a:t>
            </a:r>
            <a:r>
              <a:rPr lang="en-US" sz="1200" b="1" kern="1200" dirty="0" smtClean="0">
                <a:solidFill>
                  <a:schemeClr val="tx1"/>
                </a:solidFill>
                <a:ea typeface="+mn-ea"/>
                <a:cs typeface="+mn-cs"/>
              </a:rPr>
              <a:t>Black, Text </a:t>
            </a:r>
            <a:r>
              <a:rPr lang="en-US" sz="1200" b="1" kern="1200" baseline="0" dirty="0" smtClean="0">
                <a:solidFill>
                  <a:schemeClr val="tx1"/>
                </a:solidFill>
                <a:ea typeface="+mn-ea"/>
                <a:cs typeface="+mn-cs"/>
              </a:rPr>
              <a:t>1 </a:t>
            </a:r>
            <a:r>
              <a:rPr lang="en-US" sz="1200" b="0" kern="1200" dirty="0" smtClean="0">
                <a:solidFill>
                  <a:schemeClr val="tx1"/>
                </a:solidFill>
                <a:ea typeface="+mn-ea"/>
                <a:cs typeface="+mn-cs"/>
              </a:rPr>
              <a:t>(first row, second option from the left).</a:t>
            </a:r>
            <a:endParaRPr lang="en-US" sz="1200" kern="1200" dirty="0" smtClean="0">
              <a:solidFill>
                <a:schemeClr val="tx1"/>
              </a:solidFill>
              <a:ea typeface="+mn-ea"/>
              <a:cs typeface="+mn-cs"/>
            </a:endParaRP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2 </a:t>
            </a:r>
            <a:r>
              <a:rPr lang="en-US" sz="1200" kern="1200" dirty="0" smtClean="0">
                <a:solidFill>
                  <a:schemeClr val="tx1"/>
                </a:solidFill>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100%</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b="0" kern="1200" baseline="0" dirty="0" smtClean="0">
                <a:solidFill>
                  <a:schemeClr val="tx1"/>
                </a:solidFill>
                <a:ea typeface="+mn-ea"/>
                <a:cs typeface="+mn-cs"/>
              </a:rPr>
              <a:t>, </a:t>
            </a:r>
            <a:r>
              <a:rPr lang="en-US" sz="1200" kern="1200" dirty="0" smtClean="0">
                <a:solidFill>
                  <a:schemeClr val="tx1"/>
                </a:solidFill>
                <a:ea typeface="+mn-ea"/>
                <a:cs typeface="+mn-cs"/>
              </a:rPr>
              <a:t>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a:t>
            </a:r>
            <a:r>
              <a:rPr lang="en-US" sz="1200" b="0" kern="1200" baseline="0" dirty="0" smtClean="0">
                <a:solidFill>
                  <a:schemeClr val="tx1"/>
                </a:solidFill>
                <a:ea typeface="+mn-ea"/>
                <a:cs typeface="+mn-cs"/>
              </a:rPr>
              <a:t> </a:t>
            </a:r>
            <a:r>
              <a:rPr lang="en-US" sz="1200" b="1" baseline="0" dirty="0" smtClean="0"/>
              <a:t>Black, Text 1, Lighter 50% </a:t>
            </a:r>
            <a:r>
              <a:rPr lang="en-US" sz="1200" b="0" baseline="0" dirty="0" smtClean="0"/>
              <a:t>(second row, fifth option from the left</a:t>
            </a:r>
            <a:r>
              <a:rPr lang="en-US" sz="1200" b="0" dirty="0" smtClean="0"/>
              <a:t>).</a:t>
            </a:r>
            <a:endParaRPr lang="en-US" sz="1200" b="0" kern="1200" dirty="0" smtClean="0">
              <a:solidFill>
                <a:schemeClr val="tx1"/>
              </a:solidFill>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Custom animation effects: page turns in open book</a:t>
            </a:r>
          </a:p>
          <a:p>
            <a:r>
              <a:rPr lang="en-US" sz="1400" kern="1200" dirty="0" smtClean="0">
                <a:solidFill>
                  <a:schemeClr val="tx1"/>
                </a:solidFill>
                <a:latin typeface="+mn-lt"/>
                <a:ea typeface="+mn-ea"/>
                <a:cs typeface="+mn-cs"/>
              </a:rPr>
              <a:t>(Difficult)</a:t>
            </a:r>
          </a:p>
          <a:p>
            <a:endParaRPr lang="en-US" sz="1200" dirty="0" smtClean="0"/>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Tip: </a:t>
            </a:r>
            <a:r>
              <a:rPr lang="en-US" sz="1200" baseline="0" dirty="0" smtClean="0"/>
              <a:t>Y</a:t>
            </a:r>
            <a:r>
              <a:rPr lang="en-US" sz="1200" b="0" baseline="0" dirty="0" smtClean="0"/>
              <a:t>ou will need to use drawing guides and the ruler to position the objects on this slide. </a:t>
            </a:r>
            <a:r>
              <a:rPr lang="en-US" sz="1200" b="0" kern="1200" dirty="0" smtClean="0">
                <a:solidFill>
                  <a:schemeClr val="tx1"/>
                </a:solidFill>
                <a:latin typeface="+mn-lt"/>
                <a:ea typeface="+mn-ea"/>
                <a:cs typeface="+mn-cs"/>
              </a:rPr>
              <a:t>For</a:t>
            </a:r>
            <a:r>
              <a:rPr lang="en-US" sz="1200" b="0" kern="1200" baseline="0" dirty="0" smtClean="0">
                <a:solidFill>
                  <a:schemeClr val="tx1"/>
                </a:solidFill>
                <a:latin typeface="+mn-lt"/>
                <a:ea typeface="+mn-ea"/>
                <a:cs typeface="+mn-cs"/>
              </a:rPr>
              <a:t> instructions on animating an opening book cover, refer to the previous slide (</a:t>
            </a:r>
            <a:r>
              <a:rPr lang="en-US" sz="1200" b="1" kern="1200" baseline="0" dirty="0" smtClean="0">
                <a:solidFill>
                  <a:schemeClr val="tx1"/>
                </a:solidFill>
                <a:latin typeface="+mn-lt"/>
                <a:ea typeface="+mn-ea"/>
                <a:cs typeface="+mn-cs"/>
              </a:rPr>
              <a:t>Custom animation effects: open book</a:t>
            </a:r>
            <a:r>
              <a:rPr lang="en-US" sz="1200" b="0" kern="1200" baseline="0" dirty="0" smtClean="0">
                <a:solidFill>
                  <a:schemeClr val="tx1"/>
                </a:solidFill>
                <a:latin typeface="+mn-lt"/>
                <a:ea typeface="+mn-ea"/>
                <a:cs typeface="+mn-cs"/>
              </a:rPr>
              <a:t>) for instructions.</a:t>
            </a: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dirty="0" smtClean="0"/>
              <a:t>To display the drawing guides and the ruler,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1"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a:t>
            </a:r>
            <a:r>
              <a:rPr lang="en-US" sz="1200" baseline="0" dirty="0" smtClean="0"/>
              <a:t> The spine of the book will be aligned to the vertical drawing guide.</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View</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Show/Hide</a:t>
            </a:r>
            <a:r>
              <a:rPr lang="en-US" sz="1200" kern="1200" dirty="0" smtClean="0">
                <a:solidFill>
                  <a:schemeClr val="tx1"/>
                </a:solidFill>
                <a:latin typeface="+mn-lt"/>
                <a:ea typeface="+mn-ea"/>
                <a:cs typeface="+mn-cs"/>
              </a:rPr>
              <a:t> group, select </a:t>
            </a:r>
            <a:r>
              <a:rPr lang="en-US" sz="1200" b="1" kern="1200" dirty="0" smtClean="0">
                <a:solidFill>
                  <a:schemeClr val="tx1"/>
                </a:solidFill>
                <a:latin typeface="+mn-lt"/>
                <a:ea typeface="+mn-ea"/>
                <a:cs typeface="+mn-cs"/>
              </a:rPr>
              <a:t>Ruler</a:t>
            </a:r>
            <a:r>
              <a:rPr lang="en-US" sz="1200" kern="1200" dirty="0" smtClean="0">
                <a:solidFill>
                  <a:schemeClr val="tx1"/>
                </a:solidFill>
                <a:latin typeface="+mn-lt"/>
                <a:ea typeface="+mn-ea"/>
                <a:cs typeface="+mn-cs"/>
              </a:rPr>
              <a:t>. </a:t>
            </a:r>
            <a:endParaRPr lang="en-US" sz="1200" dirty="0" smtClean="0"/>
          </a:p>
          <a:p>
            <a:endParaRPr lang="en-US" sz="1200" baseline="0" dirty="0" smtClean="0"/>
          </a:p>
          <a:p>
            <a:endParaRPr lang="en-US" sz="1200" baseline="0" dirty="0" smtClean="0"/>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Rounded Rectangle </a:t>
            </a:r>
            <a:r>
              <a:rPr lang="en-US" sz="1200" kern="1200" dirty="0" smtClean="0">
                <a:solidFill>
                  <a:schemeClr val="tx1"/>
                </a:solidFill>
                <a:latin typeface="+mn-lt"/>
                <a:ea typeface="+mn-ea"/>
                <a:cs typeface="+mn-cs"/>
              </a:rPr>
              <a:t>(second option from the left). On the slide, drag to draw a rounded rectangle.</a:t>
            </a:r>
          </a:p>
          <a:p>
            <a:pPr marL="228600" lvl="0" indent="-228600">
              <a:buFont typeface="+mj-lt"/>
              <a:buAutoNum type="arabicPeriod"/>
            </a:pPr>
            <a:r>
              <a:rPr lang="en-US" sz="1200" kern="1200" dirty="0" smtClean="0">
                <a:solidFill>
                  <a:schemeClr val="tx1"/>
                </a:solidFill>
                <a:latin typeface="+mn-lt"/>
                <a:ea typeface="+mn-ea"/>
                <a:cs typeface="+mn-cs"/>
              </a:rPr>
              <a:t>Select the rounded</a:t>
            </a:r>
            <a:r>
              <a:rPr lang="en-US" sz="1200" kern="1200" baseline="0" dirty="0" smtClean="0">
                <a:solidFill>
                  <a:schemeClr val="tx1"/>
                </a:solidFill>
                <a:latin typeface="+mn-lt"/>
                <a:ea typeface="+mn-ea"/>
                <a:cs typeface="+mn-cs"/>
              </a:rPr>
              <a:t> rectangle.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4.5”</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3.33”</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rounded rectangle, drag the yellow diamond adjustment handle to the left to reduce the amount of rounding on the corners.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Red, Accent 2, Darker 50%</a:t>
            </a:r>
            <a:r>
              <a:rPr lang="en-US" sz="1200" kern="1200" dirty="0" smtClean="0">
                <a:solidFill>
                  <a:schemeClr val="tx1"/>
                </a:solidFill>
                <a:latin typeface="+mn-lt"/>
                <a:ea typeface="+mn-ea"/>
                <a:cs typeface="+mn-cs"/>
              </a:rPr>
              <a:t> (sixth row, sixth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Red Accent 2, Darker 25%</a:t>
            </a:r>
            <a:r>
              <a:rPr lang="en-US" sz="1200" kern="1200" dirty="0" smtClean="0">
                <a:solidFill>
                  <a:schemeClr val="tx1"/>
                </a:solidFill>
                <a:latin typeface="+mn-lt"/>
                <a:ea typeface="+mn-ea"/>
                <a:cs typeface="+mn-cs"/>
              </a:rPr>
              <a:t> (fifth row, sixth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second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the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a:t>
            </a:r>
            <a:r>
              <a:rPr lang="en-US" sz="1200" kern="1200" baseline="0" dirty="0" smtClean="0">
                <a:solidFill>
                  <a:schemeClr val="tx1"/>
                </a:solidFill>
                <a:latin typeface="+mn-lt"/>
                <a:ea typeface="+mn-ea"/>
                <a:cs typeface="+mn-cs"/>
              </a:rPr>
              <a:t> the button next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slide, drag the rectangle until the right edge is against the vertical drawing</a:t>
            </a:r>
            <a:r>
              <a:rPr lang="en-US" sz="1200" i="0" kern="1200" baseline="0" dirty="0" smtClean="0">
                <a:solidFill>
                  <a:schemeClr val="tx1"/>
                </a:solidFill>
                <a:latin typeface="+mn-lt"/>
                <a:ea typeface="+mn-ea"/>
                <a:cs typeface="+mn-cs"/>
              </a:rPr>
              <a:t> guide.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a:t>
            </a:r>
            <a:r>
              <a:rPr lang="en-US" sz="1200" b="1" kern="1200" dirty="0" smtClean="0">
                <a:solidFill>
                  <a:schemeClr val="tx1"/>
                </a:solidFill>
                <a:latin typeface="+mn-lt"/>
                <a:ea typeface="+mn-ea"/>
                <a:cs typeface="+mn-cs"/>
              </a:rPr>
              <a:t>e Home</a:t>
            </a:r>
            <a:r>
              <a:rPr lang="en-US" sz="1200" kern="1200" dirty="0" smtClean="0">
                <a:solidFill>
                  <a:schemeClr val="tx1"/>
                </a:solidFill>
                <a:latin typeface="+mn-lt"/>
                <a:ea typeface="+mn-ea"/>
                <a:cs typeface="+mn-cs"/>
              </a:rPr>
              <a:t> tab, in th</a:t>
            </a:r>
            <a:r>
              <a:rPr lang="en-US" sz="1200" b="1" kern="1200" dirty="0" smtClean="0">
                <a:solidFill>
                  <a:schemeClr val="tx1"/>
                </a:solidFill>
                <a:latin typeface="+mn-lt"/>
                <a:ea typeface="+mn-ea"/>
                <a:cs typeface="+mn-cs"/>
              </a:rPr>
              <a:t>e 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a:t>
            </a:r>
            <a:r>
              <a:rPr lang="en-US" sz="1200" b="1" kern="1200" dirty="0" smtClean="0">
                <a:solidFill>
                  <a:schemeClr val="tx1"/>
                </a:solidFill>
                <a:latin typeface="+mn-lt"/>
                <a:ea typeface="+mn-ea"/>
                <a:cs typeface="+mn-cs"/>
              </a:rPr>
              <a:t>o 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 </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All</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Selection Pane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group to edit the name, and then enter </a:t>
            </a:r>
            <a:r>
              <a:rPr lang="en-US" sz="1200" b="1" kern="1200" dirty="0" smtClean="0">
                <a:solidFill>
                  <a:schemeClr val="tx1"/>
                </a:solidFill>
                <a:latin typeface="+mn-lt"/>
                <a:ea typeface="+mn-ea"/>
                <a:cs typeface="+mn-cs"/>
              </a:rPr>
              <a:t>Inside-left page 1</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chemeClr val="accent6">
                  <a:lumMod val="75000"/>
                </a:schemeClr>
              </a:solidFill>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until the </a:t>
            </a:r>
            <a:r>
              <a:rPr lang="en-US" sz="1200" kern="1200" dirty="0" smtClean="0">
                <a:solidFill>
                  <a:schemeClr val="tx1"/>
                </a:solidFill>
                <a:latin typeface="+mn-lt"/>
                <a:ea typeface="+mn-ea"/>
                <a:cs typeface="+mn-cs"/>
              </a:rPr>
              <a:t>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a:t>
            </a:r>
            <a:r>
              <a:rPr lang="en-US" sz="1200" b="1" i="0" kern="1200" baseline="0" dirty="0" smtClean="0">
                <a:solidFill>
                  <a:schemeClr val="tx1"/>
                </a:solidFill>
                <a:latin typeface="+mn-lt"/>
                <a:ea typeface="+mn-ea"/>
                <a:cs typeface="+mn-cs"/>
              </a:rPr>
              <a:t> Slide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text box onto the right-side page to the right of the </a:t>
            </a:r>
            <a:r>
              <a:rPr lang="en-US" sz="1200" kern="1200" dirty="0" smtClean="0">
                <a:solidFill>
                  <a:schemeClr val="tx1"/>
                </a:solidFill>
                <a:latin typeface="+mn-lt"/>
                <a:ea typeface="+mn-ea"/>
                <a:cs typeface="+mn-cs"/>
              </a:rPr>
              <a:t>vertical drawing guide. </a:t>
            </a:r>
          </a:p>
          <a:p>
            <a:pPr marL="228600" lvl="0" indent="-228600">
              <a:buFont typeface="+mj-lt"/>
              <a:buAutoNum type="arabicPeriod"/>
            </a:pPr>
            <a:r>
              <a:rPr lang="en-US" sz="1200" i="0" kern="1200" dirty="0" smtClean="0">
                <a:solidFill>
                  <a:schemeClr val="tx1"/>
                </a:solidFill>
                <a:latin typeface="+mn-lt"/>
                <a:ea typeface="+mn-ea"/>
                <a:cs typeface="+mn-cs"/>
              </a:rPr>
              <a:t>If the text is wider than</a:t>
            </a:r>
            <a:r>
              <a:rPr lang="en-US" sz="1200" i="0" kern="1200" baseline="0" dirty="0" smtClean="0">
                <a:solidFill>
                  <a:schemeClr val="tx1"/>
                </a:solidFill>
                <a:latin typeface="+mn-lt"/>
                <a:ea typeface="+mn-ea"/>
                <a:cs typeface="+mn-cs"/>
              </a:rPr>
              <a:t> the page,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to the right of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until there is a total of six lines.</a:t>
            </a:r>
          </a:p>
          <a:p>
            <a:pPr marL="228600" lvl="0" indent="-228600">
              <a:buFont typeface="+mj-lt"/>
              <a:buAutoNum type="arabicPeriod"/>
            </a:pPr>
            <a:r>
              <a:rPr lang="en-US" sz="1200" kern="1200" dirty="0" smtClean="0">
                <a:solidFill>
                  <a:schemeClr val="tx1"/>
                </a:solidFill>
                <a:latin typeface="+mn-lt"/>
                <a:ea typeface="+mn-ea"/>
                <a:cs typeface="+mn-cs"/>
              </a:rPr>
              <a:t>On the slide, drag the lines until they are bunched</a:t>
            </a:r>
            <a:r>
              <a:rPr lang="en-US" sz="1200" kern="1200" baseline="0" dirty="0" smtClean="0">
                <a:solidFill>
                  <a:schemeClr val="tx1"/>
                </a:solidFill>
                <a:latin typeface="+mn-lt"/>
                <a:ea typeface="+mn-ea"/>
                <a:cs typeface="+mn-cs"/>
              </a:rPr>
              <a:t> together in </a:t>
            </a:r>
            <a:r>
              <a:rPr lang="en-US" sz="1200" kern="1200" dirty="0" smtClean="0">
                <a:solidFill>
                  <a:schemeClr val="tx1"/>
                </a:solidFill>
                <a:latin typeface="+mn-lt"/>
                <a:ea typeface="+mn-ea"/>
                <a:cs typeface="+mn-cs"/>
              </a:rPr>
              <a:t>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a:t>
            </a:r>
            <a:r>
              <a:rPr lang="en-US" sz="1200" kern="1200" dirty="0" smtClean="0">
                <a:solidFill>
                  <a:schemeClr val="tx1"/>
                </a:solidFill>
                <a:latin typeface="+mn-lt"/>
                <a:ea typeface="+mn-ea"/>
                <a:cs typeface="+mn-cs"/>
              </a:rPr>
              <a:t> select the six straight connectors (lines).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then do the following:</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dirty="0" smtClean="0">
                <a:solidFill>
                  <a:schemeClr val="tx1"/>
                </a:solidFill>
                <a:latin typeface="+mn-lt"/>
                <a:ea typeface="+mn-ea"/>
                <a:cs typeface="+mn-cs"/>
              </a:rPr>
              <a:t>Align Selected</a:t>
            </a:r>
            <a:r>
              <a:rPr lang="en-US" sz="1200" b="1" i="0" kern="1200" baseline="0" dirty="0" smtClean="0">
                <a:solidFill>
                  <a:schemeClr val="tx1"/>
                </a:solidFill>
                <a:latin typeface="+mn-lt"/>
                <a:ea typeface="+mn-ea"/>
                <a:cs typeface="+mn-cs"/>
              </a:rPr>
              <a:t> Objects</a:t>
            </a:r>
            <a:r>
              <a:rPr lang="en-US" sz="1200" i="0" kern="1200" baseline="0" dirty="0" smtClean="0">
                <a:solidFill>
                  <a:schemeClr val="tx1"/>
                </a:solidFill>
                <a:latin typeface="+mn-lt"/>
                <a:ea typeface="+mn-ea"/>
                <a:cs typeface="+mn-cs"/>
              </a:rPr>
              <a:t>. </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baseline="0" dirty="0" smtClean="0">
                <a:solidFill>
                  <a:schemeClr val="tx1"/>
                </a:solidFill>
                <a:latin typeface="+mn-lt"/>
                <a:ea typeface="+mn-ea"/>
                <a:cs typeface="+mn-cs"/>
              </a:rPr>
              <a:t>Distribute Horizontally</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kern="1200" dirty="0" smtClean="0">
                <a:solidFill>
                  <a:schemeClr val="tx1"/>
                </a:solidFill>
                <a:latin typeface="+mn-lt"/>
                <a:ea typeface="+mn-ea"/>
                <a:cs typeface="+mn-cs"/>
              </a:rPr>
              <a:t>Align Middle</a:t>
            </a:r>
            <a:r>
              <a:rPr lang="en-US" sz="1200" b="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Group</a:t>
            </a:r>
            <a:r>
              <a:rPr lang="en-US" sz="1200" b="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group of lines until the </a:t>
            </a:r>
            <a:r>
              <a:rPr lang="en-US" sz="1200" kern="1200" dirty="0" smtClean="0">
                <a:solidFill>
                  <a:schemeClr val="tx1"/>
                </a:solidFill>
                <a:latin typeface="+mn-lt"/>
                <a:ea typeface="+mn-ea"/>
                <a:cs typeface="+mn-cs"/>
              </a:rPr>
              <a:t>right edge is touching the right edge of the white rectangle </a:t>
            </a:r>
            <a:r>
              <a:rPr lang="en-US" sz="1200" i="0" kern="1200" dirty="0" smtClean="0">
                <a:solidFill>
                  <a:schemeClr val="tx1"/>
                </a:solidFill>
                <a:latin typeface="+mn-lt"/>
                <a:ea typeface="+mn-ea"/>
                <a:cs typeface="+mn-cs"/>
              </a:rPr>
              <a:t>to the right of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a:t>
            </a:r>
            <a:r>
              <a:rPr lang="en-US" sz="1200" b="1" kern="1200" dirty="0" smtClean="0">
                <a:solidFill>
                  <a:schemeClr val="tx1"/>
                </a:solidFill>
                <a:latin typeface="+mn-lt"/>
                <a:ea typeface="+mn-ea"/>
                <a:cs typeface="+mn-cs"/>
              </a:rPr>
              <a:t> 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group of lines, the text box, and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3</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page edge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next to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slide, drag the line near</a:t>
            </a:r>
            <a:r>
              <a:rPr lang="en-US" sz="1200" kern="1200" baseline="0" dirty="0" smtClean="0">
                <a:solidFill>
                  <a:schemeClr val="tx1"/>
                </a:solidFill>
                <a:latin typeface="+mn-lt"/>
                <a:ea typeface="+mn-ea"/>
                <a:cs typeface="+mn-cs"/>
              </a:rPr>
              <a:t> the edge of the left-side page (white rectangle to the left of the vertical drawing guide).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Middle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rectangle and the straight connector (line).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a:t>
            </a:r>
            <a:r>
              <a:rPr lang="en-US" sz="1200" kern="1200" baseline="0" dirty="0" smtClean="0">
                <a:solidFill>
                  <a:schemeClr val="tx1"/>
                </a:solidFill>
                <a:latin typeface="+mn-lt"/>
                <a:ea typeface="+mn-ea"/>
                <a:cs typeface="+mn-cs"/>
              </a:rPr>
              <a:t> enter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a:t>
            </a:r>
          </a:p>
          <a:p>
            <a:pPr marL="228600" indent="-228600">
              <a:buFont typeface="+mj-lt"/>
              <a:buNone/>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 page 2</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With the duplicate group still selected,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new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On the slide, drag the selected group until the 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s</a:t>
            </a:r>
            <a:r>
              <a:rPr lang="en-US" sz="1200" kern="1200" dirty="0" smtClean="0">
                <a:solidFill>
                  <a:schemeClr val="tx1"/>
                </a:solidFill>
                <a:latin typeface="+mn-lt"/>
                <a:ea typeface="+mn-ea"/>
                <a:cs typeface="+mn-cs"/>
              </a:rPr>
              <a:t>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 Position</a:t>
            </a:r>
            <a:r>
              <a:rPr lang="en-US" sz="1200" kern="1200" dirty="0" smtClean="0">
                <a:solidFill>
                  <a:schemeClr val="tx1"/>
                </a:solidFill>
                <a:latin typeface="+mn-lt"/>
                <a:ea typeface="+mn-ea"/>
                <a:cs typeface="+mn-cs"/>
              </a:rPr>
              <a:t> dialog box launcher.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 </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picture until</a:t>
            </a:r>
            <a:r>
              <a:rPr lang="en-US" sz="1200" kern="1200" dirty="0" smtClean="0">
                <a:solidFill>
                  <a:schemeClr val="tx1"/>
                </a:solidFill>
                <a:latin typeface="+mn-lt"/>
                <a:ea typeface="+mn-ea"/>
                <a:cs typeface="+mn-cs"/>
              </a:rPr>
              <a:t> the left edge is 0.5” to the right of the vertical drawing guide and the bottom edge is 0.5” above the horizontal drawing guide.</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left edge </a:t>
            </a:r>
            <a:r>
              <a:rPr lang="en-US" sz="1200" i="0" kern="1200" dirty="0" smtClean="0">
                <a:solidFill>
                  <a:schemeClr val="tx1"/>
                </a:solidFill>
                <a:latin typeface="+mn-lt"/>
                <a:ea typeface="+mn-ea"/>
                <a:cs typeface="+mn-cs"/>
              </a:rPr>
              <a:t>of the text</a:t>
            </a:r>
            <a:r>
              <a:rPr lang="en-US" sz="1200" i="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0.5” to the right of the vertical drawing guide and the top edge of the text is against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a:t>
            </a:r>
            <a:r>
              <a:rPr lang="en-US" sz="1200" i="0" kern="1200" baseline="0" dirty="0" smtClean="0">
                <a:solidFill>
                  <a:schemeClr val="tx1"/>
                </a:solidFill>
                <a:latin typeface="+mn-lt"/>
                <a:ea typeface="+mn-ea"/>
                <a:cs typeface="+mn-cs"/>
              </a:rPr>
              <a:t> text box to adjust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you just created.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Ungroup</a:t>
            </a:r>
            <a:r>
              <a:rPr lang="en-US" sz="1200" b="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straight connector (line) that you just ungrouped from the page.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for a total of six lines.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 </a:t>
            </a:r>
            <a:r>
              <a:rPr lang="en-US" sz="1200" kern="1200" dirty="0" smtClean="0">
                <a:solidFill>
                  <a:schemeClr val="tx1"/>
                </a:solidFill>
                <a:latin typeface="+mn-lt"/>
                <a:ea typeface="+mn-ea"/>
                <a:cs typeface="+mn-cs"/>
              </a:rPr>
              <a:t>select the six straight connectors (lines).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Selected Objects</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Distribute Horizontally</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With</a:t>
            </a:r>
            <a:r>
              <a:rPr lang="en-US" sz="1200" kern="1200" baseline="0" dirty="0" smtClean="0">
                <a:solidFill>
                  <a:schemeClr val="tx1"/>
                </a:solidFill>
                <a:latin typeface="+mn-lt"/>
                <a:ea typeface="+mn-ea"/>
                <a:cs typeface="+mn-cs"/>
              </a:rPr>
              <a:t> the group of lines still selected, o</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new group of lines and the rectangle.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the text box, and the picture.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2</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a:t>
            </a:r>
            <a:r>
              <a:rPr lang="en-US" sz="1200" b="1" kern="1200" dirty="0" smtClean="0">
                <a:solidFill>
                  <a:schemeClr val="tx1"/>
                </a:solidFill>
                <a:latin typeface="+mn-lt"/>
                <a:ea typeface="+mn-ea"/>
                <a:cs typeface="+mn-cs"/>
              </a:rPr>
              <a:t> Selection and Visibility </a:t>
            </a:r>
            <a:r>
              <a:rPr lang="en-US" sz="1200" kern="1200" dirty="0" smtClean="0">
                <a:solidFill>
                  <a:schemeClr val="tx1"/>
                </a:solidFill>
                <a:latin typeface="+mn-lt"/>
                <a:ea typeface="+mn-ea"/>
                <a:cs typeface="+mn-cs"/>
              </a:rPr>
              <a:t>pane, double-click the duplicate group to edit the name, and then enter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picture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a:t>
            </a:r>
            <a:r>
              <a:rPr lang="en-US" sz="1200" kern="1200" dirty="0" smtClean="0">
                <a:solidFill>
                  <a:schemeClr val="tx1"/>
                </a:solidFill>
                <a:latin typeface="+mn-lt"/>
                <a:ea typeface="+mn-ea"/>
                <a:cs typeface="+mn-cs"/>
              </a:rPr>
              <a:t>the picture until the left edge is 0.5” to the right of the vertical drawing guide and the top edge is 0.25” below the horizontal drawing guide.</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kern="1200" dirty="0" smtClean="0">
                <a:solidFill>
                  <a:schemeClr val="tx1"/>
                </a:solidFill>
                <a:latin typeface="+mn-lt"/>
                <a:ea typeface="+mn-ea"/>
                <a:cs typeface="+mn-cs"/>
              </a:rPr>
              <a:t>, and then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right edge</a:t>
            </a:r>
            <a:r>
              <a:rPr lang="en-US" sz="120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of the text</a:t>
            </a:r>
            <a:r>
              <a:rPr lang="en-US" sz="1200" kern="1200" dirty="0" smtClean="0">
                <a:solidFill>
                  <a:schemeClr val="tx1"/>
                </a:solidFill>
                <a:latin typeface="+mn-lt"/>
                <a:ea typeface="+mn-ea"/>
                <a:cs typeface="+mn-cs"/>
              </a:rPr>
              <a:t> is 0.5” to the left of the vertical drawing guide and the bottom edge of the text is 0.25”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a:t>
            </a:r>
            <a:r>
              <a:rPr lang="en-US" sz="1200" i="0" kern="1200" baseline="0" dirty="0" smtClean="0">
                <a:solidFill>
                  <a:schemeClr val="tx1"/>
                </a:solidFill>
                <a:latin typeface="+mn-lt"/>
                <a:ea typeface="+mn-ea"/>
                <a:cs typeface="+mn-cs"/>
              </a:rPr>
              <a:t>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 group you just created.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On the slide, drag the duplicate line until it is very close to the original</a:t>
            </a:r>
            <a:r>
              <a:rPr lang="en-US" sz="1200" i="0" kern="1200" baseline="0" dirty="0" smtClean="0">
                <a:solidFill>
                  <a:schemeClr val="tx1"/>
                </a:solidFill>
                <a:latin typeface="+mn-lt"/>
                <a:ea typeface="+mn-ea"/>
                <a:cs typeface="+mn-cs"/>
              </a:rPr>
              <a:t> line.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two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left</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edge of the group of lines is touching the left edge of the rectangle.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the text box, and the picture.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Inside-left page 3</a:t>
            </a:r>
            <a:r>
              <a:rPr lang="en-US" sz="1200" i="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 </a:t>
            </a:r>
            <a:r>
              <a:rPr lang="en-US" sz="1200" kern="1200" dirty="0" smtClean="0">
                <a:solidFill>
                  <a:schemeClr val="tx1"/>
                </a:solidFill>
                <a:latin typeface="+mn-lt"/>
                <a:ea typeface="+mn-ea"/>
                <a:cs typeface="+mn-cs"/>
              </a:rPr>
              <a:t>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Selection and Visibility </a:t>
            </a:r>
            <a:r>
              <a:rPr lang="en-US" sz="1200" kern="1200" baseline="0" dirty="0" smtClean="0">
                <a:solidFill>
                  <a:schemeClr val="tx1"/>
                </a:solidFill>
                <a:latin typeface="+mn-lt"/>
                <a:ea typeface="+mn-ea"/>
                <a:cs typeface="+mn-cs"/>
              </a:rPr>
              <a:t>pane, select the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drag the group until the left edge is against the vertical drawing guide.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None/>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Box</a:t>
            </a:r>
            <a:r>
              <a:rPr lang="en-US" sz="1200" kern="1200" dirty="0" smtClean="0">
                <a:solidFill>
                  <a:schemeClr val="tx1"/>
                </a:solidFill>
                <a:latin typeface="+mn-lt"/>
                <a:ea typeface="+mn-ea"/>
                <a:cs typeface="+mn-cs"/>
              </a:rPr>
              <a:t>. Drag to draw a text box on the slide.</a:t>
            </a:r>
          </a:p>
          <a:p>
            <a:pPr marL="228600" lvl="0" indent="-228600">
              <a:buFont typeface="+mj-lt"/>
              <a:buAutoNum type="arabicPeriod"/>
            </a:pPr>
            <a:r>
              <a:rPr lang="en-US" sz="1200" kern="1200" dirty="0" smtClean="0">
                <a:solidFill>
                  <a:schemeClr val="tx1"/>
                </a:solidFill>
                <a:latin typeface="+mn-lt"/>
                <a:ea typeface="+mn-ea"/>
                <a:cs typeface="+mn-cs"/>
              </a:rPr>
              <a:t>Enter text in the text box </a:t>
            </a:r>
            <a:r>
              <a:rPr lang="en-US" sz="1200" i="0" kern="1200" dirty="0" smtClean="0">
                <a:solidFill>
                  <a:schemeClr val="tx1"/>
                </a:solidFill>
                <a:latin typeface="+mn-lt"/>
                <a:ea typeface="+mn-ea"/>
                <a:cs typeface="+mn-cs"/>
              </a:rPr>
              <a:t>(to</a:t>
            </a:r>
            <a:r>
              <a:rPr lang="en-US" sz="1200" i="0" kern="1200" baseline="0" dirty="0" smtClean="0">
                <a:solidFill>
                  <a:schemeClr val="tx1"/>
                </a:solidFill>
                <a:latin typeface="+mn-lt"/>
                <a:ea typeface="+mn-ea"/>
                <a:cs typeface="+mn-cs"/>
              </a:rPr>
              <a:t> match the example above, enter </a:t>
            </a:r>
            <a:r>
              <a:rPr lang="en-US" sz="1200" b="1" i="0" kern="1200" dirty="0" smtClean="0">
                <a:solidFill>
                  <a:schemeClr val="tx1"/>
                </a:solidFill>
                <a:latin typeface="+mn-lt"/>
                <a:ea typeface="+mn-ea"/>
                <a:cs typeface="+mn-cs"/>
              </a:rPr>
              <a:t>Introduction</a:t>
            </a:r>
            <a:r>
              <a:rPr lang="en-US" sz="1200" i="0" kern="120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Vivaldi</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18</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Center </a:t>
            </a:r>
            <a:r>
              <a:rPr lang="en-US" sz="1200" kern="1200" dirty="0" smtClean="0">
                <a:solidFill>
                  <a:schemeClr val="tx1"/>
                </a:solidFill>
                <a:latin typeface="+mn-lt"/>
                <a:ea typeface="+mn-ea"/>
                <a:cs typeface="+mn-cs"/>
              </a:rPr>
              <a:t>to center the text in the text box.</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left edge </a:t>
            </a:r>
            <a:r>
              <a:rPr lang="en-US" sz="1200" i="0" kern="1200" dirty="0" smtClean="0">
                <a:solidFill>
                  <a:schemeClr val="tx1"/>
                </a:solidFill>
                <a:latin typeface="+mn-lt"/>
                <a:ea typeface="+mn-ea"/>
                <a:cs typeface="+mn-cs"/>
              </a:rPr>
              <a:t>of the text </a:t>
            </a:r>
            <a:r>
              <a:rPr lang="en-US" sz="1200" kern="1200" dirty="0" smtClean="0">
                <a:solidFill>
                  <a:schemeClr val="tx1"/>
                </a:solidFill>
                <a:latin typeface="+mn-lt"/>
                <a:ea typeface="+mn-ea"/>
                <a:cs typeface="+mn-cs"/>
              </a:rPr>
              <a:t>is 0.75” to the right of the vertical drawing guide and the bottom edge of the text is 0.5”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 text box to decrease the width,</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 group you just created.</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Repeat this process for a total of six lines. </a:t>
            </a:r>
          </a:p>
          <a:p>
            <a:pPr marL="228600" lvl="0" indent="-228600">
              <a:buFont typeface="+mj-lt"/>
              <a:buAutoNum type="arabicPeriod"/>
            </a:pPr>
            <a:r>
              <a:rPr lang="en-US" sz="1200" i="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six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Distribute Horizontally</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and the text box.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a:t>
            </a:r>
            <a:r>
              <a:rPr lang="en-US" sz="1200" i="0" kern="1200" baseline="0" dirty="0" smtClean="0">
                <a:solidFill>
                  <a:schemeClr val="tx1"/>
                </a:solidFill>
                <a:latin typeface="+mn-lt"/>
                <a:ea typeface="+mn-ea"/>
                <a:cs typeface="+mn-cs"/>
              </a:rPr>
              <a:t> double-click</a:t>
            </a:r>
            <a:r>
              <a:rPr lang="en-US" sz="1200" i="0" kern="1200" dirty="0" smtClean="0">
                <a:solidFill>
                  <a:schemeClr val="tx1"/>
                </a:solidFill>
                <a:latin typeface="+mn-lt"/>
                <a:ea typeface="+mn-ea"/>
                <a:cs typeface="+mn-cs"/>
              </a:rPr>
              <a:t> the new group to edit the name, and then enter </a:t>
            </a:r>
            <a:r>
              <a:rPr lang="en-US" sz="1200" b="1" i="0" kern="1200" dirty="0" smtClean="0">
                <a:solidFill>
                  <a:schemeClr val="tx1"/>
                </a:solidFill>
                <a:latin typeface="+mn-lt"/>
                <a:ea typeface="+mn-ea"/>
                <a:cs typeface="+mn-cs"/>
              </a:rPr>
              <a:t>Inside-right page 1</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Right-click</a:t>
            </a:r>
            <a:r>
              <a:rPr lang="en-US" sz="1200" i="0" kern="1200" baseline="0" dirty="0" smtClean="0">
                <a:solidFill>
                  <a:schemeClr val="tx1"/>
                </a:solidFill>
                <a:latin typeface="+mn-lt"/>
                <a:ea typeface="+mn-ea"/>
                <a:cs typeface="+mn-cs"/>
              </a:rPr>
              <a:t> the slide background area, and then click </a:t>
            </a:r>
            <a:r>
              <a:rPr lang="en-US" sz="1200" b="1" i="0" kern="1200" baseline="0" dirty="0" smtClean="0">
                <a:solidFill>
                  <a:schemeClr val="tx1"/>
                </a:solidFill>
                <a:latin typeface="+mn-lt"/>
                <a:ea typeface="+mn-ea"/>
                <a:cs typeface="+mn-cs"/>
              </a:rPr>
              <a:t>Grid and Guides</a:t>
            </a:r>
            <a:r>
              <a:rPr lang="en-US" sz="1200" i="0" kern="1200" baseline="0" dirty="0" smtClean="0">
                <a:solidFill>
                  <a:schemeClr val="tx1"/>
                </a:solidFill>
                <a:latin typeface="+mn-lt"/>
                <a:ea typeface="+mn-ea"/>
                <a:cs typeface="+mn-cs"/>
              </a:rPr>
              <a:t>. In the </a:t>
            </a:r>
            <a:r>
              <a:rPr lang="en-US" sz="1200" b="1" i="0" kern="1200" baseline="0" dirty="0" smtClean="0">
                <a:solidFill>
                  <a:schemeClr val="tx1"/>
                </a:solidFill>
                <a:latin typeface="+mn-lt"/>
                <a:ea typeface="+mn-ea"/>
                <a:cs typeface="+mn-cs"/>
              </a:rPr>
              <a:t>Grid and Guides </a:t>
            </a:r>
            <a:r>
              <a:rPr lang="en-US" sz="1200" i="0" kern="1200" baseline="0" dirty="0" smtClean="0">
                <a:solidFill>
                  <a:schemeClr val="tx1"/>
                </a:solidFill>
                <a:latin typeface="+mn-lt"/>
                <a:ea typeface="+mn-ea"/>
                <a:cs typeface="+mn-cs"/>
              </a:rPr>
              <a:t>dialog box, under </a:t>
            </a:r>
            <a:r>
              <a:rPr lang="en-US" sz="1200" b="1" i="0" kern="1200" baseline="0" dirty="0" smtClean="0">
                <a:solidFill>
                  <a:schemeClr val="tx1"/>
                </a:solidFill>
                <a:latin typeface="+mn-lt"/>
                <a:ea typeface="+mn-ea"/>
                <a:cs typeface="+mn-cs"/>
              </a:rPr>
              <a:t>Guide settings</a:t>
            </a:r>
            <a:r>
              <a:rPr lang="en-US" sz="1200" i="0" kern="1200" baseline="0" dirty="0" smtClean="0">
                <a:solidFill>
                  <a:schemeClr val="tx1"/>
                </a:solidFill>
                <a:latin typeface="+mn-lt"/>
                <a:ea typeface="+mn-ea"/>
                <a:cs typeface="+mn-cs"/>
              </a:rPr>
              <a:t>, clear </a:t>
            </a:r>
            <a:r>
              <a:rPr lang="en-US" sz="1200" b="1" i="0" kern="1200" baseline="0" dirty="0" smtClean="0">
                <a:solidFill>
                  <a:schemeClr val="tx1"/>
                </a:solidFill>
                <a:latin typeface="+mn-lt"/>
                <a:ea typeface="+mn-ea"/>
                <a:cs typeface="+mn-cs"/>
              </a:rPr>
              <a:t>Display drawing guides on screen</a:t>
            </a:r>
            <a:r>
              <a:rPr lang="en-US" sz="1200" i="0" kern="1200" baseline="0" dirty="0" smtClean="0">
                <a:solidFill>
                  <a:schemeClr val="tx1"/>
                </a:solidFill>
                <a:latin typeface="+mn-lt"/>
                <a:ea typeface="+mn-ea"/>
                <a:cs typeface="+mn-cs"/>
              </a:rPr>
              <a:t>.</a:t>
            </a:r>
          </a:p>
          <a:p>
            <a:pPr marL="228600" lvl="0" indent="-228600">
              <a:buFont typeface="+mj-lt"/>
              <a:buAutoNum type="arabicPeriod"/>
            </a:pPr>
            <a:r>
              <a:rPr lang="en-US" sz="120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View</a:t>
            </a:r>
            <a:r>
              <a:rPr lang="en-US" sz="120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Show/Hide</a:t>
            </a:r>
            <a:r>
              <a:rPr lang="en-US" sz="1200" i="0" kern="1200" baseline="0" dirty="0" smtClean="0">
                <a:solidFill>
                  <a:schemeClr val="tx1"/>
                </a:solidFill>
                <a:latin typeface="+mn-lt"/>
                <a:ea typeface="+mn-ea"/>
                <a:cs typeface="+mn-cs"/>
              </a:rPr>
              <a:t> group, clear </a:t>
            </a:r>
            <a:r>
              <a:rPr lang="en-US" sz="1200" b="1" i="0" kern="1200" baseline="0" dirty="0" smtClean="0">
                <a:solidFill>
                  <a:schemeClr val="tx1"/>
                </a:solidFill>
                <a:latin typeface="+mn-lt"/>
                <a:ea typeface="+mn-ea"/>
                <a:cs typeface="+mn-cs"/>
              </a:rPr>
              <a:t>Ruler</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solidFill>
                  <a:schemeClr val="accent6"/>
                </a:solidFill>
              </a:rPr>
              <a:t>I</a:t>
            </a:r>
            <a:r>
              <a:rPr lang="en-US" sz="1200" b="0" i="0" baseline="0" dirty="0" smtClean="0"/>
              <a:t>n the </a:t>
            </a:r>
            <a:r>
              <a:rPr lang="en-US" sz="1200" b="1" i="0" baseline="0" dirty="0" smtClean="0"/>
              <a:t>Selection and Visibility</a:t>
            </a:r>
            <a:r>
              <a:rPr lang="en-US" sz="1200" b="0" i="0" baseline="0" dirty="0" smtClean="0"/>
              <a:t> pane, the final arrangement of the six groups of objects should be the following (from top to bottom):</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2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1</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up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 </a:t>
            </a:r>
            <a:r>
              <a:rPr lang="en-US" sz="1200" b="1" baseline="0" dirty="0" smtClean="0">
                <a:solidFill>
                  <a:schemeClr val="accent6"/>
                </a:solidFill>
              </a:rPr>
              <a:t>Bring</a:t>
            </a:r>
            <a:r>
              <a:rPr lang="en-US" sz="1200" baseline="0" dirty="0" smtClean="0">
                <a:solidFill>
                  <a:schemeClr val="accent6"/>
                </a:solidFill>
              </a:rPr>
              <a:t> </a:t>
            </a:r>
            <a:r>
              <a:rPr lang="en-US" sz="1200" b="1" baseline="0" dirty="0" smtClean="0">
                <a:solidFill>
                  <a:schemeClr val="accent6"/>
                </a:solidFill>
              </a:rPr>
              <a:t>Forward</a:t>
            </a:r>
            <a:r>
              <a:rPr lang="en-US" sz="1200" baseline="0" dirty="0" smtClean="0">
                <a:solidFill>
                  <a:schemeClr val="accent6"/>
                </a:solidFill>
              </a:rPr>
              <a:t>.</a:t>
            </a:r>
            <a:endParaRPr lang="en-US" sz="1200" b="0"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down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a:t>
            </a:r>
            <a:r>
              <a:rPr lang="en-US" sz="1200" b="0" i="0" baseline="0" dirty="0" smtClean="0"/>
              <a:t> </a:t>
            </a:r>
            <a:r>
              <a:rPr lang="en-US" sz="1200" b="1" i="0" baseline="0" dirty="0" smtClean="0"/>
              <a:t>Send Backward</a:t>
            </a:r>
            <a:r>
              <a:rPr lang="en-US" sz="1200" b="0" i="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solidFill>
                  <a:schemeClr val="accent6"/>
                </a:solidFill>
              </a:rPr>
              <a:t>On the </a:t>
            </a:r>
            <a:r>
              <a:rPr lang="en-US" sz="1200" b="1" baseline="0" dirty="0" smtClean="0">
                <a:solidFill>
                  <a:schemeClr val="accent6"/>
                </a:solidFill>
              </a:rPr>
              <a:t>Animations</a:t>
            </a:r>
            <a:r>
              <a:rPr lang="en-US" sz="1200" baseline="0" dirty="0" smtClean="0">
                <a:solidFill>
                  <a:schemeClr val="accent6"/>
                </a:solidFill>
              </a:rPr>
              <a:t> tab, in the </a:t>
            </a:r>
            <a:r>
              <a:rPr lang="en-US" sz="1200" b="1" baseline="0" dirty="0" smtClean="0">
                <a:solidFill>
                  <a:schemeClr val="accent6"/>
                </a:solidFill>
              </a:rPr>
              <a:t>Animations</a:t>
            </a:r>
            <a:r>
              <a:rPr lang="en-US" sz="1200" baseline="0" dirty="0" smtClean="0">
                <a:solidFill>
                  <a:schemeClr val="accent6"/>
                </a:solidFill>
              </a:rPr>
              <a:t> group, click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1</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first animation effect (collapse effect for the </a:t>
            </a:r>
            <a:r>
              <a:rPr lang="en-US" sz="1200" b="1" baseline="0" dirty="0" smtClean="0">
                <a:solidFill>
                  <a:schemeClr val="accent6"/>
                </a:solidFill>
              </a:rPr>
              <a:t>Inside-right page 1</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With</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2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second animation effect (stretch effect for the </a:t>
            </a:r>
            <a:r>
              <a:rPr lang="en-US" sz="1200" b="1" baseline="0" dirty="0" smtClean="0">
                <a:solidFill>
                  <a:schemeClr val="accent6"/>
                </a:solidFill>
              </a:rPr>
              <a:t>Inside-left page 2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2</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third animation effect (collapse effect for the </a:t>
            </a:r>
            <a:r>
              <a:rPr lang="en-US" sz="1200" b="1" baseline="0" dirty="0" smtClean="0">
                <a:solidFill>
                  <a:schemeClr val="accent6"/>
                </a:solidFill>
              </a:rPr>
              <a:t>Inside-right page 2</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On Click</a:t>
            </a:r>
            <a:r>
              <a:rPr lang="en-US" sz="1200" b="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3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fourth animation effect (stretch effect for the </a:t>
            </a:r>
            <a:r>
              <a:rPr lang="en-US" sz="1200" b="1" baseline="0" dirty="0" smtClean="0">
                <a:solidFill>
                  <a:schemeClr val="accent6"/>
                </a:solidFill>
              </a:rPr>
              <a:t>Inside-left page 3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endParaRPr lang="en-US" sz="1200" baseline="0" dirty="0" smtClean="0">
              <a:solidFill>
                <a:schemeClr val="accent6"/>
              </a:solidFill>
            </a:endParaRPr>
          </a:p>
          <a:p>
            <a:endParaRPr lang="en-US" sz="1200" baseline="0" dirty="0" smtClean="0"/>
          </a:p>
          <a:p>
            <a:r>
              <a:rPr lang="en-US" sz="1200" b="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ea typeface="+mn-ea"/>
                <a:cs typeface="+mn-cs"/>
              </a:rPr>
              <a:t>Right-click the slide background area, and then click </a:t>
            </a:r>
            <a:r>
              <a:rPr lang="en-US" sz="1200" b="1" kern="1200" dirty="0" smtClean="0">
                <a:solidFill>
                  <a:schemeClr val="tx1"/>
                </a:solidFill>
                <a:ea typeface="+mn-ea"/>
                <a:cs typeface="+mn-cs"/>
              </a:rPr>
              <a:t>Format Background</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Format Background </a:t>
            </a:r>
            <a:r>
              <a:rPr lang="en-US" sz="1200" kern="1200" dirty="0" smtClean="0">
                <a:solidFill>
                  <a:schemeClr val="tx1"/>
                </a:solidFill>
                <a:ea typeface="+mn-ea"/>
                <a:cs typeface="+mn-cs"/>
              </a:rPr>
              <a:t>dialog box, click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in the left pane, select </a:t>
            </a:r>
            <a:r>
              <a:rPr lang="en-US" sz="1200" b="1" kern="1200" dirty="0" smtClean="0">
                <a:solidFill>
                  <a:schemeClr val="tx1"/>
                </a:solidFill>
                <a:ea typeface="+mn-ea"/>
                <a:cs typeface="+mn-cs"/>
              </a:rPr>
              <a:t>Gradient fill</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pane, and then do the following:</a:t>
            </a:r>
          </a:p>
          <a:p>
            <a:pPr marL="685800" lvl="1"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Type</a:t>
            </a:r>
            <a:r>
              <a:rPr lang="en-US" sz="1200" kern="1200" dirty="0" smtClean="0">
                <a:solidFill>
                  <a:schemeClr val="tx1"/>
                </a:solidFill>
                <a:ea typeface="+mn-ea"/>
                <a:cs typeface="+mn-cs"/>
              </a:rPr>
              <a:t> list, select </a:t>
            </a:r>
            <a:r>
              <a:rPr lang="en-US" sz="1200" b="1" kern="1200" dirty="0" smtClean="0">
                <a:solidFill>
                  <a:schemeClr val="tx1"/>
                </a:solidFill>
                <a:ea typeface="+mn-ea"/>
                <a:cs typeface="+mn-cs"/>
              </a:rPr>
              <a:t>Linear</a:t>
            </a:r>
            <a:r>
              <a:rPr lang="en-US" sz="1200" kern="1200" dirty="0" smtClean="0">
                <a:solidFill>
                  <a:schemeClr val="tx1"/>
                </a:solidFill>
                <a:ea typeface="+mn-ea"/>
                <a:cs typeface="+mn-cs"/>
              </a:rPr>
              <a:t>.</a:t>
            </a:r>
          </a:p>
          <a:p>
            <a:pPr marL="685800" lvl="1"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Direction</a:t>
            </a:r>
            <a:r>
              <a:rPr lang="en-US" sz="1200" kern="1200" dirty="0" smtClean="0">
                <a:solidFill>
                  <a:schemeClr val="tx1"/>
                </a:solidFill>
                <a:ea typeface="+mn-ea"/>
                <a:cs typeface="+mn-cs"/>
              </a:rPr>
              <a:t>, and then click </a:t>
            </a:r>
            <a:r>
              <a:rPr lang="en-US" sz="1200" b="1" kern="1200" dirty="0" smtClean="0">
                <a:solidFill>
                  <a:schemeClr val="tx1"/>
                </a:solidFill>
                <a:ea typeface="+mn-ea"/>
                <a:cs typeface="+mn-cs"/>
              </a:rPr>
              <a:t>Linear Down </a:t>
            </a:r>
            <a:r>
              <a:rPr lang="en-US" sz="1200" kern="1200" dirty="0" smtClean="0">
                <a:solidFill>
                  <a:schemeClr val="tx1"/>
                </a:solidFill>
                <a:ea typeface="+mn-ea"/>
                <a:cs typeface="+mn-cs"/>
              </a:rPr>
              <a:t>(first </a:t>
            </a:r>
            <a:r>
              <a:rPr lang="en-US" sz="1200" kern="1200" baseline="0" dirty="0" smtClean="0">
                <a:solidFill>
                  <a:schemeClr val="tx1"/>
                </a:solidFill>
                <a:ea typeface="+mn-ea"/>
                <a:cs typeface="+mn-cs"/>
              </a:rPr>
              <a:t>row, </a:t>
            </a:r>
            <a:r>
              <a:rPr lang="en-US" sz="1200" kern="1200" dirty="0" smtClean="0">
                <a:solidFill>
                  <a:schemeClr val="tx1"/>
                </a:solidFill>
                <a:ea typeface="+mn-ea"/>
                <a:cs typeface="+mn-cs"/>
              </a:rPr>
              <a:t>second option from the left).</a:t>
            </a:r>
          </a:p>
          <a:p>
            <a:pPr marL="685800" lvl="1" indent="-228600">
              <a:buFont typeface="Arial" pitchFamily="34" charset="0"/>
              <a:buChar char="•"/>
            </a:pPr>
            <a:r>
              <a:rPr lang="en-US" sz="1200" kern="1200" dirty="0" smtClean="0">
                <a:solidFill>
                  <a:schemeClr val="tx1"/>
                </a:solidFill>
                <a:ea typeface="+mn-ea"/>
                <a:cs typeface="+mn-cs"/>
              </a:rPr>
              <a:t>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click </a:t>
            </a:r>
            <a:r>
              <a:rPr lang="en-US" sz="1200" b="1" kern="1200" dirty="0" smtClean="0">
                <a:solidFill>
                  <a:schemeClr val="tx1"/>
                </a:solidFill>
                <a:ea typeface="+mn-ea"/>
                <a:cs typeface="+mn-cs"/>
              </a:rPr>
              <a:t>Add</a:t>
            </a:r>
            <a:r>
              <a:rPr lang="en-US" sz="1200" b="0" kern="1200" dirty="0" smtClean="0">
                <a:solidFill>
                  <a:schemeClr val="tx1"/>
                </a:solidFill>
                <a:ea typeface="+mn-ea"/>
                <a:cs typeface="+mn-cs"/>
              </a:rPr>
              <a:t> or </a:t>
            </a:r>
            <a:r>
              <a:rPr lang="en-US" sz="1200" b="1" kern="1200" dirty="0" smtClean="0">
                <a:solidFill>
                  <a:schemeClr val="tx1"/>
                </a:solidFill>
                <a:ea typeface="+mn-ea"/>
                <a:cs typeface="+mn-cs"/>
              </a:rPr>
              <a:t>Remove</a:t>
            </a:r>
            <a:r>
              <a:rPr lang="en-US" sz="1200" kern="1200" dirty="0" smtClean="0">
                <a:solidFill>
                  <a:schemeClr val="tx1"/>
                </a:solidFill>
                <a:ea typeface="+mn-ea"/>
                <a:cs typeface="+mn-cs"/>
              </a:rPr>
              <a:t> until two stops appear in the drop-down list.</a:t>
            </a:r>
          </a:p>
          <a:p>
            <a:pPr marL="228600" lvl="0" indent="-228600">
              <a:buFont typeface="+mj-lt"/>
              <a:buAutoNum type="arabicPeriod"/>
            </a:pPr>
            <a:r>
              <a:rPr lang="en-US" sz="1200" kern="1200" dirty="0" smtClean="0">
                <a:solidFill>
                  <a:schemeClr val="tx1"/>
                </a:solidFill>
                <a:ea typeface="+mn-ea"/>
                <a:cs typeface="+mn-cs"/>
              </a:rPr>
              <a:t>Also 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1 </a:t>
            </a:r>
            <a:r>
              <a:rPr lang="en-US" sz="1200" kern="1200" dirty="0" smtClean="0">
                <a:solidFill>
                  <a:schemeClr val="tx1"/>
                </a:solidFill>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63%</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kern="1200" dirty="0" smtClean="0">
                <a:solidFill>
                  <a:schemeClr val="tx1"/>
                </a:solidFill>
                <a:ea typeface="+mn-ea"/>
                <a:cs typeface="+mn-cs"/>
              </a:rPr>
              <a:t>, 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 </a:t>
            </a:r>
            <a:r>
              <a:rPr lang="en-US" sz="1200" b="1" kern="1200" dirty="0" smtClean="0">
                <a:solidFill>
                  <a:schemeClr val="tx1"/>
                </a:solidFill>
                <a:ea typeface="+mn-ea"/>
                <a:cs typeface="+mn-cs"/>
              </a:rPr>
              <a:t>Black, Text </a:t>
            </a:r>
            <a:r>
              <a:rPr lang="en-US" sz="1200" b="1" kern="1200" baseline="0" dirty="0" smtClean="0">
                <a:solidFill>
                  <a:schemeClr val="tx1"/>
                </a:solidFill>
                <a:ea typeface="+mn-ea"/>
                <a:cs typeface="+mn-cs"/>
              </a:rPr>
              <a:t>1 </a:t>
            </a:r>
            <a:r>
              <a:rPr lang="en-US" sz="1200" b="0" kern="1200" dirty="0" smtClean="0">
                <a:solidFill>
                  <a:schemeClr val="tx1"/>
                </a:solidFill>
                <a:ea typeface="+mn-ea"/>
                <a:cs typeface="+mn-cs"/>
              </a:rPr>
              <a:t>(first row, second option from the left).</a:t>
            </a:r>
            <a:endParaRPr lang="en-US" sz="1200" kern="1200" dirty="0" smtClean="0">
              <a:solidFill>
                <a:schemeClr val="tx1"/>
              </a:solidFill>
              <a:ea typeface="+mn-ea"/>
              <a:cs typeface="+mn-cs"/>
            </a:endParaRP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2 </a:t>
            </a:r>
            <a:r>
              <a:rPr lang="en-US" sz="1200" kern="1200" dirty="0" smtClean="0">
                <a:solidFill>
                  <a:schemeClr val="tx1"/>
                </a:solidFill>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100%</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b="0" kern="1200" baseline="0" dirty="0" smtClean="0">
                <a:solidFill>
                  <a:schemeClr val="tx1"/>
                </a:solidFill>
                <a:ea typeface="+mn-ea"/>
                <a:cs typeface="+mn-cs"/>
              </a:rPr>
              <a:t>, </a:t>
            </a:r>
            <a:r>
              <a:rPr lang="en-US" sz="1200" kern="1200" dirty="0" smtClean="0">
                <a:solidFill>
                  <a:schemeClr val="tx1"/>
                </a:solidFill>
                <a:ea typeface="+mn-ea"/>
                <a:cs typeface="+mn-cs"/>
              </a:rPr>
              <a:t>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a:t>
            </a:r>
            <a:r>
              <a:rPr lang="en-US" sz="1200" b="0" kern="1200" baseline="0" dirty="0" smtClean="0">
                <a:solidFill>
                  <a:schemeClr val="tx1"/>
                </a:solidFill>
                <a:ea typeface="+mn-ea"/>
                <a:cs typeface="+mn-cs"/>
              </a:rPr>
              <a:t> </a:t>
            </a:r>
            <a:r>
              <a:rPr lang="en-US" sz="1200" b="1" baseline="0" dirty="0" smtClean="0"/>
              <a:t>Black, Text 1, Lighter 50% </a:t>
            </a:r>
            <a:r>
              <a:rPr lang="en-US" sz="1200" b="0" baseline="0" dirty="0" smtClean="0"/>
              <a:t>(second row, fifth option from the left</a:t>
            </a:r>
            <a:r>
              <a:rPr lang="en-US" sz="1200" b="0" dirty="0" smtClean="0"/>
              <a:t>).</a:t>
            </a:r>
            <a:endParaRPr lang="en-US" sz="1200" b="0" kern="1200" dirty="0" smtClean="0">
              <a:solidFill>
                <a:schemeClr val="tx1"/>
              </a:solidFill>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Custom animation effects: page turns in open book</a:t>
            </a:r>
          </a:p>
          <a:p>
            <a:r>
              <a:rPr lang="en-US" sz="1400" kern="1200" dirty="0" smtClean="0">
                <a:solidFill>
                  <a:schemeClr val="tx1"/>
                </a:solidFill>
                <a:latin typeface="+mn-lt"/>
                <a:ea typeface="+mn-ea"/>
                <a:cs typeface="+mn-cs"/>
              </a:rPr>
              <a:t>(Difficult)</a:t>
            </a:r>
          </a:p>
          <a:p>
            <a:endParaRPr lang="en-US" sz="1200" dirty="0" smtClean="0"/>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Tip: </a:t>
            </a:r>
            <a:r>
              <a:rPr lang="en-US" sz="1200" baseline="0" dirty="0" smtClean="0"/>
              <a:t>Y</a:t>
            </a:r>
            <a:r>
              <a:rPr lang="en-US" sz="1200" b="0" baseline="0" dirty="0" smtClean="0"/>
              <a:t>ou will need to use drawing guides and the ruler to position the objects on this slide. </a:t>
            </a:r>
            <a:r>
              <a:rPr lang="en-US" sz="1200" b="0" kern="1200" dirty="0" smtClean="0">
                <a:solidFill>
                  <a:schemeClr val="tx1"/>
                </a:solidFill>
                <a:latin typeface="+mn-lt"/>
                <a:ea typeface="+mn-ea"/>
                <a:cs typeface="+mn-cs"/>
              </a:rPr>
              <a:t>For</a:t>
            </a:r>
            <a:r>
              <a:rPr lang="en-US" sz="1200" b="0" kern="1200" baseline="0" dirty="0" smtClean="0">
                <a:solidFill>
                  <a:schemeClr val="tx1"/>
                </a:solidFill>
                <a:latin typeface="+mn-lt"/>
                <a:ea typeface="+mn-ea"/>
                <a:cs typeface="+mn-cs"/>
              </a:rPr>
              <a:t> instructions on animating an opening book cover, refer to the previous slide (</a:t>
            </a:r>
            <a:r>
              <a:rPr lang="en-US" sz="1200" b="1" kern="1200" baseline="0" dirty="0" smtClean="0">
                <a:solidFill>
                  <a:schemeClr val="tx1"/>
                </a:solidFill>
                <a:latin typeface="+mn-lt"/>
                <a:ea typeface="+mn-ea"/>
                <a:cs typeface="+mn-cs"/>
              </a:rPr>
              <a:t>Custom animation effects: open book</a:t>
            </a:r>
            <a:r>
              <a:rPr lang="en-US" sz="1200" b="0" kern="1200" baseline="0" dirty="0" smtClean="0">
                <a:solidFill>
                  <a:schemeClr val="tx1"/>
                </a:solidFill>
                <a:latin typeface="+mn-lt"/>
                <a:ea typeface="+mn-ea"/>
                <a:cs typeface="+mn-cs"/>
              </a:rPr>
              <a:t>) for instructions.</a:t>
            </a: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dirty="0" smtClean="0"/>
              <a:t>To display the drawing guides and the ruler,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1"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a:t>
            </a:r>
            <a:r>
              <a:rPr lang="en-US" sz="1200" baseline="0" dirty="0" smtClean="0"/>
              <a:t> The spine of the book will be aligned to the vertical drawing guide.</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View</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Show/Hide</a:t>
            </a:r>
            <a:r>
              <a:rPr lang="en-US" sz="1200" kern="1200" dirty="0" smtClean="0">
                <a:solidFill>
                  <a:schemeClr val="tx1"/>
                </a:solidFill>
                <a:latin typeface="+mn-lt"/>
                <a:ea typeface="+mn-ea"/>
                <a:cs typeface="+mn-cs"/>
              </a:rPr>
              <a:t> group, select </a:t>
            </a:r>
            <a:r>
              <a:rPr lang="en-US" sz="1200" b="1" kern="1200" dirty="0" smtClean="0">
                <a:solidFill>
                  <a:schemeClr val="tx1"/>
                </a:solidFill>
                <a:latin typeface="+mn-lt"/>
                <a:ea typeface="+mn-ea"/>
                <a:cs typeface="+mn-cs"/>
              </a:rPr>
              <a:t>Ruler</a:t>
            </a:r>
            <a:r>
              <a:rPr lang="en-US" sz="1200" kern="1200" dirty="0" smtClean="0">
                <a:solidFill>
                  <a:schemeClr val="tx1"/>
                </a:solidFill>
                <a:latin typeface="+mn-lt"/>
                <a:ea typeface="+mn-ea"/>
                <a:cs typeface="+mn-cs"/>
              </a:rPr>
              <a:t>. </a:t>
            </a:r>
            <a:endParaRPr lang="en-US" sz="1200" dirty="0" smtClean="0"/>
          </a:p>
          <a:p>
            <a:endParaRPr lang="en-US" sz="1200" baseline="0" dirty="0" smtClean="0"/>
          </a:p>
          <a:p>
            <a:endParaRPr lang="en-US" sz="1200" baseline="0" dirty="0" smtClean="0"/>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Rounded Rectangle </a:t>
            </a:r>
            <a:r>
              <a:rPr lang="en-US" sz="1200" kern="1200" dirty="0" smtClean="0">
                <a:solidFill>
                  <a:schemeClr val="tx1"/>
                </a:solidFill>
                <a:latin typeface="+mn-lt"/>
                <a:ea typeface="+mn-ea"/>
                <a:cs typeface="+mn-cs"/>
              </a:rPr>
              <a:t>(second option from the left). On the slide, drag to draw a rounded rectangle.</a:t>
            </a:r>
          </a:p>
          <a:p>
            <a:pPr marL="228600" lvl="0" indent="-228600">
              <a:buFont typeface="+mj-lt"/>
              <a:buAutoNum type="arabicPeriod"/>
            </a:pPr>
            <a:r>
              <a:rPr lang="en-US" sz="1200" kern="1200" dirty="0" smtClean="0">
                <a:solidFill>
                  <a:schemeClr val="tx1"/>
                </a:solidFill>
                <a:latin typeface="+mn-lt"/>
                <a:ea typeface="+mn-ea"/>
                <a:cs typeface="+mn-cs"/>
              </a:rPr>
              <a:t>Select the rounded</a:t>
            </a:r>
            <a:r>
              <a:rPr lang="en-US" sz="1200" kern="1200" baseline="0" dirty="0" smtClean="0">
                <a:solidFill>
                  <a:schemeClr val="tx1"/>
                </a:solidFill>
                <a:latin typeface="+mn-lt"/>
                <a:ea typeface="+mn-ea"/>
                <a:cs typeface="+mn-cs"/>
              </a:rPr>
              <a:t> rectangle.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4.5”</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3.33”</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rounded rectangle, drag the yellow diamond adjustment handle to the left to reduce the amount of rounding on the corners.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Red, Accent 2, Darker 50%</a:t>
            </a:r>
            <a:r>
              <a:rPr lang="en-US" sz="1200" kern="1200" dirty="0" smtClean="0">
                <a:solidFill>
                  <a:schemeClr val="tx1"/>
                </a:solidFill>
                <a:latin typeface="+mn-lt"/>
                <a:ea typeface="+mn-ea"/>
                <a:cs typeface="+mn-cs"/>
              </a:rPr>
              <a:t> (sixth row, sixth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Red Accent 2, Darker 25%</a:t>
            </a:r>
            <a:r>
              <a:rPr lang="en-US" sz="1200" kern="1200" dirty="0" smtClean="0">
                <a:solidFill>
                  <a:schemeClr val="tx1"/>
                </a:solidFill>
                <a:latin typeface="+mn-lt"/>
                <a:ea typeface="+mn-ea"/>
                <a:cs typeface="+mn-cs"/>
              </a:rPr>
              <a:t> (fifth row, sixth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second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the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a:t>
            </a:r>
            <a:r>
              <a:rPr lang="en-US" sz="1200" kern="1200" baseline="0" dirty="0" smtClean="0">
                <a:solidFill>
                  <a:schemeClr val="tx1"/>
                </a:solidFill>
                <a:latin typeface="+mn-lt"/>
                <a:ea typeface="+mn-ea"/>
                <a:cs typeface="+mn-cs"/>
              </a:rPr>
              <a:t> the button next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slide, drag the rectangle until the right edge is against the vertical drawing</a:t>
            </a:r>
            <a:r>
              <a:rPr lang="en-US" sz="1200" i="0" kern="1200" baseline="0" dirty="0" smtClean="0">
                <a:solidFill>
                  <a:schemeClr val="tx1"/>
                </a:solidFill>
                <a:latin typeface="+mn-lt"/>
                <a:ea typeface="+mn-ea"/>
                <a:cs typeface="+mn-cs"/>
              </a:rPr>
              <a:t> guide.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a:t>
            </a:r>
            <a:r>
              <a:rPr lang="en-US" sz="1200" b="1" kern="1200" dirty="0" smtClean="0">
                <a:solidFill>
                  <a:schemeClr val="tx1"/>
                </a:solidFill>
                <a:latin typeface="+mn-lt"/>
                <a:ea typeface="+mn-ea"/>
                <a:cs typeface="+mn-cs"/>
              </a:rPr>
              <a:t>e Home</a:t>
            </a:r>
            <a:r>
              <a:rPr lang="en-US" sz="1200" kern="1200" dirty="0" smtClean="0">
                <a:solidFill>
                  <a:schemeClr val="tx1"/>
                </a:solidFill>
                <a:latin typeface="+mn-lt"/>
                <a:ea typeface="+mn-ea"/>
                <a:cs typeface="+mn-cs"/>
              </a:rPr>
              <a:t> tab, in th</a:t>
            </a:r>
            <a:r>
              <a:rPr lang="en-US" sz="1200" b="1" kern="1200" dirty="0" smtClean="0">
                <a:solidFill>
                  <a:schemeClr val="tx1"/>
                </a:solidFill>
                <a:latin typeface="+mn-lt"/>
                <a:ea typeface="+mn-ea"/>
                <a:cs typeface="+mn-cs"/>
              </a:rPr>
              <a:t>e 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a:t>
            </a:r>
            <a:r>
              <a:rPr lang="en-US" sz="1200" b="1" kern="1200" dirty="0" smtClean="0">
                <a:solidFill>
                  <a:schemeClr val="tx1"/>
                </a:solidFill>
                <a:latin typeface="+mn-lt"/>
                <a:ea typeface="+mn-ea"/>
                <a:cs typeface="+mn-cs"/>
              </a:rPr>
              <a:t>o 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 </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All</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Selection Pane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group to edit the name, and then enter </a:t>
            </a:r>
            <a:r>
              <a:rPr lang="en-US" sz="1200" b="1" kern="1200" dirty="0" smtClean="0">
                <a:solidFill>
                  <a:schemeClr val="tx1"/>
                </a:solidFill>
                <a:latin typeface="+mn-lt"/>
                <a:ea typeface="+mn-ea"/>
                <a:cs typeface="+mn-cs"/>
              </a:rPr>
              <a:t>Inside-left page 1</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chemeClr val="accent6">
                  <a:lumMod val="75000"/>
                </a:schemeClr>
              </a:solidFill>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until the </a:t>
            </a:r>
            <a:r>
              <a:rPr lang="en-US" sz="1200" kern="1200" dirty="0" smtClean="0">
                <a:solidFill>
                  <a:schemeClr val="tx1"/>
                </a:solidFill>
                <a:latin typeface="+mn-lt"/>
                <a:ea typeface="+mn-ea"/>
                <a:cs typeface="+mn-cs"/>
              </a:rPr>
              <a:t>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a:t>
            </a:r>
            <a:r>
              <a:rPr lang="en-US" sz="1200" b="1" i="0" kern="1200" baseline="0" dirty="0" smtClean="0">
                <a:solidFill>
                  <a:schemeClr val="tx1"/>
                </a:solidFill>
                <a:latin typeface="+mn-lt"/>
                <a:ea typeface="+mn-ea"/>
                <a:cs typeface="+mn-cs"/>
              </a:rPr>
              <a:t> Slide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text box onto the right-side page to the right of the </a:t>
            </a:r>
            <a:r>
              <a:rPr lang="en-US" sz="1200" kern="1200" dirty="0" smtClean="0">
                <a:solidFill>
                  <a:schemeClr val="tx1"/>
                </a:solidFill>
                <a:latin typeface="+mn-lt"/>
                <a:ea typeface="+mn-ea"/>
                <a:cs typeface="+mn-cs"/>
              </a:rPr>
              <a:t>vertical drawing guide. </a:t>
            </a:r>
          </a:p>
          <a:p>
            <a:pPr marL="228600" lvl="0" indent="-228600">
              <a:buFont typeface="+mj-lt"/>
              <a:buAutoNum type="arabicPeriod"/>
            </a:pPr>
            <a:r>
              <a:rPr lang="en-US" sz="1200" i="0" kern="1200" dirty="0" smtClean="0">
                <a:solidFill>
                  <a:schemeClr val="tx1"/>
                </a:solidFill>
                <a:latin typeface="+mn-lt"/>
                <a:ea typeface="+mn-ea"/>
                <a:cs typeface="+mn-cs"/>
              </a:rPr>
              <a:t>If the text is wider than</a:t>
            </a:r>
            <a:r>
              <a:rPr lang="en-US" sz="1200" i="0" kern="1200" baseline="0" dirty="0" smtClean="0">
                <a:solidFill>
                  <a:schemeClr val="tx1"/>
                </a:solidFill>
                <a:latin typeface="+mn-lt"/>
                <a:ea typeface="+mn-ea"/>
                <a:cs typeface="+mn-cs"/>
              </a:rPr>
              <a:t> the page,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to the right of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until there is a total of six lines.</a:t>
            </a:r>
          </a:p>
          <a:p>
            <a:pPr marL="228600" lvl="0" indent="-228600">
              <a:buFont typeface="+mj-lt"/>
              <a:buAutoNum type="arabicPeriod"/>
            </a:pPr>
            <a:r>
              <a:rPr lang="en-US" sz="1200" kern="1200" dirty="0" smtClean="0">
                <a:solidFill>
                  <a:schemeClr val="tx1"/>
                </a:solidFill>
                <a:latin typeface="+mn-lt"/>
                <a:ea typeface="+mn-ea"/>
                <a:cs typeface="+mn-cs"/>
              </a:rPr>
              <a:t>On the slide, drag the lines until they are bunched</a:t>
            </a:r>
            <a:r>
              <a:rPr lang="en-US" sz="1200" kern="1200" baseline="0" dirty="0" smtClean="0">
                <a:solidFill>
                  <a:schemeClr val="tx1"/>
                </a:solidFill>
                <a:latin typeface="+mn-lt"/>
                <a:ea typeface="+mn-ea"/>
                <a:cs typeface="+mn-cs"/>
              </a:rPr>
              <a:t> together in </a:t>
            </a:r>
            <a:r>
              <a:rPr lang="en-US" sz="1200" kern="1200" dirty="0" smtClean="0">
                <a:solidFill>
                  <a:schemeClr val="tx1"/>
                </a:solidFill>
                <a:latin typeface="+mn-lt"/>
                <a:ea typeface="+mn-ea"/>
                <a:cs typeface="+mn-cs"/>
              </a:rPr>
              <a:t>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a:t>
            </a:r>
            <a:r>
              <a:rPr lang="en-US" sz="1200" kern="1200" dirty="0" smtClean="0">
                <a:solidFill>
                  <a:schemeClr val="tx1"/>
                </a:solidFill>
                <a:latin typeface="+mn-lt"/>
                <a:ea typeface="+mn-ea"/>
                <a:cs typeface="+mn-cs"/>
              </a:rPr>
              <a:t> select the six straight connectors (lines).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then do the following:</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dirty="0" smtClean="0">
                <a:solidFill>
                  <a:schemeClr val="tx1"/>
                </a:solidFill>
                <a:latin typeface="+mn-lt"/>
                <a:ea typeface="+mn-ea"/>
                <a:cs typeface="+mn-cs"/>
              </a:rPr>
              <a:t>Align Selected</a:t>
            </a:r>
            <a:r>
              <a:rPr lang="en-US" sz="1200" b="1" i="0" kern="1200" baseline="0" dirty="0" smtClean="0">
                <a:solidFill>
                  <a:schemeClr val="tx1"/>
                </a:solidFill>
                <a:latin typeface="+mn-lt"/>
                <a:ea typeface="+mn-ea"/>
                <a:cs typeface="+mn-cs"/>
              </a:rPr>
              <a:t> Objects</a:t>
            </a:r>
            <a:r>
              <a:rPr lang="en-US" sz="1200" i="0" kern="1200" baseline="0" dirty="0" smtClean="0">
                <a:solidFill>
                  <a:schemeClr val="tx1"/>
                </a:solidFill>
                <a:latin typeface="+mn-lt"/>
                <a:ea typeface="+mn-ea"/>
                <a:cs typeface="+mn-cs"/>
              </a:rPr>
              <a:t>. </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baseline="0" dirty="0" smtClean="0">
                <a:solidFill>
                  <a:schemeClr val="tx1"/>
                </a:solidFill>
                <a:latin typeface="+mn-lt"/>
                <a:ea typeface="+mn-ea"/>
                <a:cs typeface="+mn-cs"/>
              </a:rPr>
              <a:t>Distribute Horizontally</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kern="1200" dirty="0" smtClean="0">
                <a:solidFill>
                  <a:schemeClr val="tx1"/>
                </a:solidFill>
                <a:latin typeface="+mn-lt"/>
                <a:ea typeface="+mn-ea"/>
                <a:cs typeface="+mn-cs"/>
              </a:rPr>
              <a:t>Align Middle</a:t>
            </a:r>
            <a:r>
              <a:rPr lang="en-US" sz="1200" b="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Group</a:t>
            </a:r>
            <a:r>
              <a:rPr lang="en-US" sz="1200" b="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group of lines until the </a:t>
            </a:r>
            <a:r>
              <a:rPr lang="en-US" sz="1200" kern="1200" dirty="0" smtClean="0">
                <a:solidFill>
                  <a:schemeClr val="tx1"/>
                </a:solidFill>
                <a:latin typeface="+mn-lt"/>
                <a:ea typeface="+mn-ea"/>
                <a:cs typeface="+mn-cs"/>
              </a:rPr>
              <a:t>right edge is touching the right edge of the white rectangle </a:t>
            </a:r>
            <a:r>
              <a:rPr lang="en-US" sz="1200" i="0" kern="1200" dirty="0" smtClean="0">
                <a:solidFill>
                  <a:schemeClr val="tx1"/>
                </a:solidFill>
                <a:latin typeface="+mn-lt"/>
                <a:ea typeface="+mn-ea"/>
                <a:cs typeface="+mn-cs"/>
              </a:rPr>
              <a:t>to the right of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a:t>
            </a:r>
            <a:r>
              <a:rPr lang="en-US" sz="1200" b="1" kern="1200" dirty="0" smtClean="0">
                <a:solidFill>
                  <a:schemeClr val="tx1"/>
                </a:solidFill>
                <a:latin typeface="+mn-lt"/>
                <a:ea typeface="+mn-ea"/>
                <a:cs typeface="+mn-cs"/>
              </a:rPr>
              <a:t> 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group of lines, the text box, and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3</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page edge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next to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slide, drag the line near</a:t>
            </a:r>
            <a:r>
              <a:rPr lang="en-US" sz="1200" kern="1200" baseline="0" dirty="0" smtClean="0">
                <a:solidFill>
                  <a:schemeClr val="tx1"/>
                </a:solidFill>
                <a:latin typeface="+mn-lt"/>
                <a:ea typeface="+mn-ea"/>
                <a:cs typeface="+mn-cs"/>
              </a:rPr>
              <a:t> the edge of the left-side page (white rectangle to the left of the vertical drawing guide).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Middle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rectangle and the straight connector (line).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a:t>
            </a:r>
            <a:r>
              <a:rPr lang="en-US" sz="1200" kern="1200" baseline="0" dirty="0" smtClean="0">
                <a:solidFill>
                  <a:schemeClr val="tx1"/>
                </a:solidFill>
                <a:latin typeface="+mn-lt"/>
                <a:ea typeface="+mn-ea"/>
                <a:cs typeface="+mn-cs"/>
              </a:rPr>
              <a:t> enter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a:t>
            </a:r>
          </a:p>
          <a:p>
            <a:pPr marL="228600" indent="-228600">
              <a:buFont typeface="+mj-lt"/>
              <a:buNone/>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 page 2</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With the duplicate group still selected,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new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On the slide, drag the selected group until the 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s</a:t>
            </a:r>
            <a:r>
              <a:rPr lang="en-US" sz="1200" kern="1200" dirty="0" smtClean="0">
                <a:solidFill>
                  <a:schemeClr val="tx1"/>
                </a:solidFill>
                <a:latin typeface="+mn-lt"/>
                <a:ea typeface="+mn-ea"/>
                <a:cs typeface="+mn-cs"/>
              </a:rPr>
              <a:t>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 Position</a:t>
            </a:r>
            <a:r>
              <a:rPr lang="en-US" sz="1200" kern="1200" dirty="0" smtClean="0">
                <a:solidFill>
                  <a:schemeClr val="tx1"/>
                </a:solidFill>
                <a:latin typeface="+mn-lt"/>
                <a:ea typeface="+mn-ea"/>
                <a:cs typeface="+mn-cs"/>
              </a:rPr>
              <a:t> dialog box launcher.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 </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picture until</a:t>
            </a:r>
            <a:r>
              <a:rPr lang="en-US" sz="1200" kern="1200" dirty="0" smtClean="0">
                <a:solidFill>
                  <a:schemeClr val="tx1"/>
                </a:solidFill>
                <a:latin typeface="+mn-lt"/>
                <a:ea typeface="+mn-ea"/>
                <a:cs typeface="+mn-cs"/>
              </a:rPr>
              <a:t> the left edge is 0.5” to the right of the vertical drawing guide and the bottom edge is 0.5” above the horizontal drawing guide.</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left edge </a:t>
            </a:r>
            <a:r>
              <a:rPr lang="en-US" sz="1200" i="0" kern="1200" dirty="0" smtClean="0">
                <a:solidFill>
                  <a:schemeClr val="tx1"/>
                </a:solidFill>
                <a:latin typeface="+mn-lt"/>
                <a:ea typeface="+mn-ea"/>
                <a:cs typeface="+mn-cs"/>
              </a:rPr>
              <a:t>of the text</a:t>
            </a:r>
            <a:r>
              <a:rPr lang="en-US" sz="1200" i="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0.5” to the right of the vertical drawing guide and the top edge of the text is against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a:t>
            </a:r>
            <a:r>
              <a:rPr lang="en-US" sz="1200" i="0" kern="1200" baseline="0" dirty="0" smtClean="0">
                <a:solidFill>
                  <a:schemeClr val="tx1"/>
                </a:solidFill>
                <a:latin typeface="+mn-lt"/>
                <a:ea typeface="+mn-ea"/>
                <a:cs typeface="+mn-cs"/>
              </a:rPr>
              <a:t> text box to adjust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you just created.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Ungroup</a:t>
            </a:r>
            <a:r>
              <a:rPr lang="en-US" sz="1200" b="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straight connector (line) that you just ungrouped from the page.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for a total of six lines.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 </a:t>
            </a:r>
            <a:r>
              <a:rPr lang="en-US" sz="1200" kern="1200" dirty="0" smtClean="0">
                <a:solidFill>
                  <a:schemeClr val="tx1"/>
                </a:solidFill>
                <a:latin typeface="+mn-lt"/>
                <a:ea typeface="+mn-ea"/>
                <a:cs typeface="+mn-cs"/>
              </a:rPr>
              <a:t>select the six straight connectors (lines).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Selected Objects</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Distribute Horizontally</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With</a:t>
            </a:r>
            <a:r>
              <a:rPr lang="en-US" sz="1200" kern="1200" baseline="0" dirty="0" smtClean="0">
                <a:solidFill>
                  <a:schemeClr val="tx1"/>
                </a:solidFill>
                <a:latin typeface="+mn-lt"/>
                <a:ea typeface="+mn-ea"/>
                <a:cs typeface="+mn-cs"/>
              </a:rPr>
              <a:t> the group of lines still selected, o</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new group of lines and the rectangle.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the text box, and the picture.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2</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a:t>
            </a:r>
            <a:r>
              <a:rPr lang="en-US" sz="1200" b="1" kern="1200" dirty="0" smtClean="0">
                <a:solidFill>
                  <a:schemeClr val="tx1"/>
                </a:solidFill>
                <a:latin typeface="+mn-lt"/>
                <a:ea typeface="+mn-ea"/>
                <a:cs typeface="+mn-cs"/>
              </a:rPr>
              <a:t> Selection and Visibility </a:t>
            </a:r>
            <a:r>
              <a:rPr lang="en-US" sz="1200" kern="1200" dirty="0" smtClean="0">
                <a:solidFill>
                  <a:schemeClr val="tx1"/>
                </a:solidFill>
                <a:latin typeface="+mn-lt"/>
                <a:ea typeface="+mn-ea"/>
                <a:cs typeface="+mn-cs"/>
              </a:rPr>
              <a:t>pane, double-click the duplicate group to edit the name, and then enter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picture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a:t>
            </a:r>
            <a:r>
              <a:rPr lang="en-US" sz="1200" kern="1200" dirty="0" smtClean="0">
                <a:solidFill>
                  <a:schemeClr val="tx1"/>
                </a:solidFill>
                <a:latin typeface="+mn-lt"/>
                <a:ea typeface="+mn-ea"/>
                <a:cs typeface="+mn-cs"/>
              </a:rPr>
              <a:t>the picture until the left edge is 0.5” to the right of the vertical drawing guide and the top edge is 0.25” below the horizontal drawing guide.</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kern="1200" dirty="0" smtClean="0">
                <a:solidFill>
                  <a:schemeClr val="tx1"/>
                </a:solidFill>
                <a:latin typeface="+mn-lt"/>
                <a:ea typeface="+mn-ea"/>
                <a:cs typeface="+mn-cs"/>
              </a:rPr>
              <a:t>, and then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right edge</a:t>
            </a:r>
            <a:r>
              <a:rPr lang="en-US" sz="120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of the text</a:t>
            </a:r>
            <a:r>
              <a:rPr lang="en-US" sz="1200" kern="1200" dirty="0" smtClean="0">
                <a:solidFill>
                  <a:schemeClr val="tx1"/>
                </a:solidFill>
                <a:latin typeface="+mn-lt"/>
                <a:ea typeface="+mn-ea"/>
                <a:cs typeface="+mn-cs"/>
              </a:rPr>
              <a:t> is 0.5” to the left of the vertical drawing guide and the bottom edge of the text is 0.25”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a:t>
            </a:r>
            <a:r>
              <a:rPr lang="en-US" sz="1200" i="0" kern="1200" baseline="0" dirty="0" smtClean="0">
                <a:solidFill>
                  <a:schemeClr val="tx1"/>
                </a:solidFill>
                <a:latin typeface="+mn-lt"/>
                <a:ea typeface="+mn-ea"/>
                <a:cs typeface="+mn-cs"/>
              </a:rPr>
              <a:t>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 group you just created.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On the slide, drag the duplicate line until it is very close to the original</a:t>
            </a:r>
            <a:r>
              <a:rPr lang="en-US" sz="1200" i="0" kern="1200" baseline="0" dirty="0" smtClean="0">
                <a:solidFill>
                  <a:schemeClr val="tx1"/>
                </a:solidFill>
                <a:latin typeface="+mn-lt"/>
                <a:ea typeface="+mn-ea"/>
                <a:cs typeface="+mn-cs"/>
              </a:rPr>
              <a:t> line.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two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left</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edge of the group of lines is touching the left edge of the rectangle.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the text box, and the picture.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Inside-left page 3</a:t>
            </a:r>
            <a:r>
              <a:rPr lang="en-US" sz="1200" i="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 </a:t>
            </a:r>
            <a:r>
              <a:rPr lang="en-US" sz="1200" kern="1200" dirty="0" smtClean="0">
                <a:solidFill>
                  <a:schemeClr val="tx1"/>
                </a:solidFill>
                <a:latin typeface="+mn-lt"/>
                <a:ea typeface="+mn-ea"/>
                <a:cs typeface="+mn-cs"/>
              </a:rPr>
              <a:t>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Selection and Visibility </a:t>
            </a:r>
            <a:r>
              <a:rPr lang="en-US" sz="1200" kern="1200" baseline="0" dirty="0" smtClean="0">
                <a:solidFill>
                  <a:schemeClr val="tx1"/>
                </a:solidFill>
                <a:latin typeface="+mn-lt"/>
                <a:ea typeface="+mn-ea"/>
                <a:cs typeface="+mn-cs"/>
              </a:rPr>
              <a:t>pane, select the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drag the group until the left edge is against the vertical drawing guide.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None/>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Box</a:t>
            </a:r>
            <a:r>
              <a:rPr lang="en-US" sz="1200" kern="1200" dirty="0" smtClean="0">
                <a:solidFill>
                  <a:schemeClr val="tx1"/>
                </a:solidFill>
                <a:latin typeface="+mn-lt"/>
                <a:ea typeface="+mn-ea"/>
                <a:cs typeface="+mn-cs"/>
              </a:rPr>
              <a:t>. Drag to draw a text box on the slide.</a:t>
            </a:r>
          </a:p>
          <a:p>
            <a:pPr marL="228600" lvl="0" indent="-228600">
              <a:buFont typeface="+mj-lt"/>
              <a:buAutoNum type="arabicPeriod"/>
            </a:pPr>
            <a:r>
              <a:rPr lang="en-US" sz="1200" kern="1200" dirty="0" smtClean="0">
                <a:solidFill>
                  <a:schemeClr val="tx1"/>
                </a:solidFill>
                <a:latin typeface="+mn-lt"/>
                <a:ea typeface="+mn-ea"/>
                <a:cs typeface="+mn-cs"/>
              </a:rPr>
              <a:t>Enter text in the text box </a:t>
            </a:r>
            <a:r>
              <a:rPr lang="en-US" sz="1200" i="0" kern="1200" dirty="0" smtClean="0">
                <a:solidFill>
                  <a:schemeClr val="tx1"/>
                </a:solidFill>
                <a:latin typeface="+mn-lt"/>
                <a:ea typeface="+mn-ea"/>
                <a:cs typeface="+mn-cs"/>
              </a:rPr>
              <a:t>(to</a:t>
            </a:r>
            <a:r>
              <a:rPr lang="en-US" sz="1200" i="0" kern="1200" baseline="0" dirty="0" smtClean="0">
                <a:solidFill>
                  <a:schemeClr val="tx1"/>
                </a:solidFill>
                <a:latin typeface="+mn-lt"/>
                <a:ea typeface="+mn-ea"/>
                <a:cs typeface="+mn-cs"/>
              </a:rPr>
              <a:t> match the example above, enter </a:t>
            </a:r>
            <a:r>
              <a:rPr lang="en-US" sz="1200" b="1" i="0" kern="1200" dirty="0" smtClean="0">
                <a:solidFill>
                  <a:schemeClr val="tx1"/>
                </a:solidFill>
                <a:latin typeface="+mn-lt"/>
                <a:ea typeface="+mn-ea"/>
                <a:cs typeface="+mn-cs"/>
              </a:rPr>
              <a:t>Introduction</a:t>
            </a:r>
            <a:r>
              <a:rPr lang="en-US" sz="1200" i="0" kern="120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Vivaldi</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18</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Center </a:t>
            </a:r>
            <a:r>
              <a:rPr lang="en-US" sz="1200" kern="1200" dirty="0" smtClean="0">
                <a:solidFill>
                  <a:schemeClr val="tx1"/>
                </a:solidFill>
                <a:latin typeface="+mn-lt"/>
                <a:ea typeface="+mn-ea"/>
                <a:cs typeface="+mn-cs"/>
              </a:rPr>
              <a:t>to center the text in the text box.</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left edge </a:t>
            </a:r>
            <a:r>
              <a:rPr lang="en-US" sz="1200" i="0" kern="1200" dirty="0" smtClean="0">
                <a:solidFill>
                  <a:schemeClr val="tx1"/>
                </a:solidFill>
                <a:latin typeface="+mn-lt"/>
                <a:ea typeface="+mn-ea"/>
                <a:cs typeface="+mn-cs"/>
              </a:rPr>
              <a:t>of the text </a:t>
            </a:r>
            <a:r>
              <a:rPr lang="en-US" sz="1200" kern="1200" dirty="0" smtClean="0">
                <a:solidFill>
                  <a:schemeClr val="tx1"/>
                </a:solidFill>
                <a:latin typeface="+mn-lt"/>
                <a:ea typeface="+mn-ea"/>
                <a:cs typeface="+mn-cs"/>
              </a:rPr>
              <a:t>is 0.75” to the right of the vertical drawing guide and the bottom edge of the text is 0.5”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 text box to decrease the width,</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 group you just created.</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Repeat this process for a total of six lines. </a:t>
            </a:r>
          </a:p>
          <a:p>
            <a:pPr marL="228600" lvl="0" indent="-228600">
              <a:buFont typeface="+mj-lt"/>
              <a:buAutoNum type="arabicPeriod"/>
            </a:pPr>
            <a:r>
              <a:rPr lang="en-US" sz="1200" i="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six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Distribute Horizontally</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and the text box.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a:t>
            </a:r>
            <a:r>
              <a:rPr lang="en-US" sz="1200" i="0" kern="1200" baseline="0" dirty="0" smtClean="0">
                <a:solidFill>
                  <a:schemeClr val="tx1"/>
                </a:solidFill>
                <a:latin typeface="+mn-lt"/>
                <a:ea typeface="+mn-ea"/>
                <a:cs typeface="+mn-cs"/>
              </a:rPr>
              <a:t> double-click</a:t>
            </a:r>
            <a:r>
              <a:rPr lang="en-US" sz="1200" i="0" kern="1200" dirty="0" smtClean="0">
                <a:solidFill>
                  <a:schemeClr val="tx1"/>
                </a:solidFill>
                <a:latin typeface="+mn-lt"/>
                <a:ea typeface="+mn-ea"/>
                <a:cs typeface="+mn-cs"/>
              </a:rPr>
              <a:t> the new group to edit the name, and then enter </a:t>
            </a:r>
            <a:r>
              <a:rPr lang="en-US" sz="1200" b="1" i="0" kern="1200" dirty="0" smtClean="0">
                <a:solidFill>
                  <a:schemeClr val="tx1"/>
                </a:solidFill>
                <a:latin typeface="+mn-lt"/>
                <a:ea typeface="+mn-ea"/>
                <a:cs typeface="+mn-cs"/>
              </a:rPr>
              <a:t>Inside-right page 1</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Right-click</a:t>
            </a:r>
            <a:r>
              <a:rPr lang="en-US" sz="1200" i="0" kern="1200" baseline="0" dirty="0" smtClean="0">
                <a:solidFill>
                  <a:schemeClr val="tx1"/>
                </a:solidFill>
                <a:latin typeface="+mn-lt"/>
                <a:ea typeface="+mn-ea"/>
                <a:cs typeface="+mn-cs"/>
              </a:rPr>
              <a:t> the slide background area, and then click </a:t>
            </a:r>
            <a:r>
              <a:rPr lang="en-US" sz="1200" b="1" i="0" kern="1200" baseline="0" dirty="0" smtClean="0">
                <a:solidFill>
                  <a:schemeClr val="tx1"/>
                </a:solidFill>
                <a:latin typeface="+mn-lt"/>
                <a:ea typeface="+mn-ea"/>
                <a:cs typeface="+mn-cs"/>
              </a:rPr>
              <a:t>Grid and Guides</a:t>
            </a:r>
            <a:r>
              <a:rPr lang="en-US" sz="1200" i="0" kern="1200" baseline="0" dirty="0" smtClean="0">
                <a:solidFill>
                  <a:schemeClr val="tx1"/>
                </a:solidFill>
                <a:latin typeface="+mn-lt"/>
                <a:ea typeface="+mn-ea"/>
                <a:cs typeface="+mn-cs"/>
              </a:rPr>
              <a:t>. In the </a:t>
            </a:r>
            <a:r>
              <a:rPr lang="en-US" sz="1200" b="1" i="0" kern="1200" baseline="0" dirty="0" smtClean="0">
                <a:solidFill>
                  <a:schemeClr val="tx1"/>
                </a:solidFill>
                <a:latin typeface="+mn-lt"/>
                <a:ea typeface="+mn-ea"/>
                <a:cs typeface="+mn-cs"/>
              </a:rPr>
              <a:t>Grid and Guides </a:t>
            </a:r>
            <a:r>
              <a:rPr lang="en-US" sz="1200" i="0" kern="1200" baseline="0" dirty="0" smtClean="0">
                <a:solidFill>
                  <a:schemeClr val="tx1"/>
                </a:solidFill>
                <a:latin typeface="+mn-lt"/>
                <a:ea typeface="+mn-ea"/>
                <a:cs typeface="+mn-cs"/>
              </a:rPr>
              <a:t>dialog box, under </a:t>
            </a:r>
            <a:r>
              <a:rPr lang="en-US" sz="1200" b="1" i="0" kern="1200" baseline="0" dirty="0" smtClean="0">
                <a:solidFill>
                  <a:schemeClr val="tx1"/>
                </a:solidFill>
                <a:latin typeface="+mn-lt"/>
                <a:ea typeface="+mn-ea"/>
                <a:cs typeface="+mn-cs"/>
              </a:rPr>
              <a:t>Guide settings</a:t>
            </a:r>
            <a:r>
              <a:rPr lang="en-US" sz="1200" i="0" kern="1200" baseline="0" dirty="0" smtClean="0">
                <a:solidFill>
                  <a:schemeClr val="tx1"/>
                </a:solidFill>
                <a:latin typeface="+mn-lt"/>
                <a:ea typeface="+mn-ea"/>
                <a:cs typeface="+mn-cs"/>
              </a:rPr>
              <a:t>, clear </a:t>
            </a:r>
            <a:r>
              <a:rPr lang="en-US" sz="1200" b="1" i="0" kern="1200" baseline="0" dirty="0" smtClean="0">
                <a:solidFill>
                  <a:schemeClr val="tx1"/>
                </a:solidFill>
                <a:latin typeface="+mn-lt"/>
                <a:ea typeface="+mn-ea"/>
                <a:cs typeface="+mn-cs"/>
              </a:rPr>
              <a:t>Display drawing guides on screen</a:t>
            </a:r>
            <a:r>
              <a:rPr lang="en-US" sz="1200" i="0" kern="1200" baseline="0" dirty="0" smtClean="0">
                <a:solidFill>
                  <a:schemeClr val="tx1"/>
                </a:solidFill>
                <a:latin typeface="+mn-lt"/>
                <a:ea typeface="+mn-ea"/>
                <a:cs typeface="+mn-cs"/>
              </a:rPr>
              <a:t>.</a:t>
            </a:r>
          </a:p>
          <a:p>
            <a:pPr marL="228600" lvl="0" indent="-228600">
              <a:buFont typeface="+mj-lt"/>
              <a:buAutoNum type="arabicPeriod"/>
            </a:pPr>
            <a:r>
              <a:rPr lang="en-US" sz="120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View</a:t>
            </a:r>
            <a:r>
              <a:rPr lang="en-US" sz="120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Show/Hide</a:t>
            </a:r>
            <a:r>
              <a:rPr lang="en-US" sz="1200" i="0" kern="1200" baseline="0" dirty="0" smtClean="0">
                <a:solidFill>
                  <a:schemeClr val="tx1"/>
                </a:solidFill>
                <a:latin typeface="+mn-lt"/>
                <a:ea typeface="+mn-ea"/>
                <a:cs typeface="+mn-cs"/>
              </a:rPr>
              <a:t> group, clear </a:t>
            </a:r>
            <a:r>
              <a:rPr lang="en-US" sz="1200" b="1" i="0" kern="1200" baseline="0" dirty="0" smtClean="0">
                <a:solidFill>
                  <a:schemeClr val="tx1"/>
                </a:solidFill>
                <a:latin typeface="+mn-lt"/>
                <a:ea typeface="+mn-ea"/>
                <a:cs typeface="+mn-cs"/>
              </a:rPr>
              <a:t>Ruler</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solidFill>
                  <a:schemeClr val="accent6"/>
                </a:solidFill>
              </a:rPr>
              <a:t>I</a:t>
            </a:r>
            <a:r>
              <a:rPr lang="en-US" sz="1200" b="0" i="0" baseline="0" dirty="0" smtClean="0"/>
              <a:t>n the </a:t>
            </a:r>
            <a:r>
              <a:rPr lang="en-US" sz="1200" b="1" i="0" baseline="0" dirty="0" smtClean="0"/>
              <a:t>Selection and Visibility</a:t>
            </a:r>
            <a:r>
              <a:rPr lang="en-US" sz="1200" b="0" i="0" baseline="0" dirty="0" smtClean="0"/>
              <a:t> pane, the final arrangement of the six groups of objects should be the following (from top to bottom):</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2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1</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up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 </a:t>
            </a:r>
            <a:r>
              <a:rPr lang="en-US" sz="1200" b="1" baseline="0" dirty="0" smtClean="0">
                <a:solidFill>
                  <a:schemeClr val="accent6"/>
                </a:solidFill>
              </a:rPr>
              <a:t>Bring</a:t>
            </a:r>
            <a:r>
              <a:rPr lang="en-US" sz="1200" baseline="0" dirty="0" smtClean="0">
                <a:solidFill>
                  <a:schemeClr val="accent6"/>
                </a:solidFill>
              </a:rPr>
              <a:t> </a:t>
            </a:r>
            <a:r>
              <a:rPr lang="en-US" sz="1200" b="1" baseline="0" dirty="0" smtClean="0">
                <a:solidFill>
                  <a:schemeClr val="accent6"/>
                </a:solidFill>
              </a:rPr>
              <a:t>Forward</a:t>
            </a:r>
            <a:r>
              <a:rPr lang="en-US" sz="1200" baseline="0" dirty="0" smtClean="0">
                <a:solidFill>
                  <a:schemeClr val="accent6"/>
                </a:solidFill>
              </a:rPr>
              <a:t>.</a:t>
            </a:r>
            <a:endParaRPr lang="en-US" sz="1200" b="0"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down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a:t>
            </a:r>
            <a:r>
              <a:rPr lang="en-US" sz="1200" b="0" i="0" baseline="0" dirty="0" smtClean="0"/>
              <a:t> </a:t>
            </a:r>
            <a:r>
              <a:rPr lang="en-US" sz="1200" b="1" i="0" baseline="0" dirty="0" smtClean="0"/>
              <a:t>Send Backward</a:t>
            </a:r>
            <a:r>
              <a:rPr lang="en-US" sz="1200" b="0" i="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solidFill>
                  <a:schemeClr val="accent6"/>
                </a:solidFill>
              </a:rPr>
              <a:t>On the </a:t>
            </a:r>
            <a:r>
              <a:rPr lang="en-US" sz="1200" b="1" baseline="0" dirty="0" smtClean="0">
                <a:solidFill>
                  <a:schemeClr val="accent6"/>
                </a:solidFill>
              </a:rPr>
              <a:t>Animations</a:t>
            </a:r>
            <a:r>
              <a:rPr lang="en-US" sz="1200" baseline="0" dirty="0" smtClean="0">
                <a:solidFill>
                  <a:schemeClr val="accent6"/>
                </a:solidFill>
              </a:rPr>
              <a:t> tab, in the </a:t>
            </a:r>
            <a:r>
              <a:rPr lang="en-US" sz="1200" b="1" baseline="0" dirty="0" smtClean="0">
                <a:solidFill>
                  <a:schemeClr val="accent6"/>
                </a:solidFill>
              </a:rPr>
              <a:t>Animations</a:t>
            </a:r>
            <a:r>
              <a:rPr lang="en-US" sz="1200" baseline="0" dirty="0" smtClean="0">
                <a:solidFill>
                  <a:schemeClr val="accent6"/>
                </a:solidFill>
              </a:rPr>
              <a:t> group, click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1</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first animation effect (collapse effect for the </a:t>
            </a:r>
            <a:r>
              <a:rPr lang="en-US" sz="1200" b="1" baseline="0" dirty="0" smtClean="0">
                <a:solidFill>
                  <a:schemeClr val="accent6"/>
                </a:solidFill>
              </a:rPr>
              <a:t>Inside-right page 1</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With</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2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second animation effect (stretch effect for the </a:t>
            </a:r>
            <a:r>
              <a:rPr lang="en-US" sz="1200" b="1" baseline="0" dirty="0" smtClean="0">
                <a:solidFill>
                  <a:schemeClr val="accent6"/>
                </a:solidFill>
              </a:rPr>
              <a:t>Inside-left page 2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2</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third animation effect (collapse effect for the </a:t>
            </a:r>
            <a:r>
              <a:rPr lang="en-US" sz="1200" b="1" baseline="0" dirty="0" smtClean="0">
                <a:solidFill>
                  <a:schemeClr val="accent6"/>
                </a:solidFill>
              </a:rPr>
              <a:t>Inside-right page 2</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On Click</a:t>
            </a:r>
            <a:r>
              <a:rPr lang="en-US" sz="1200" b="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3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fourth animation effect (stretch effect for the </a:t>
            </a:r>
            <a:r>
              <a:rPr lang="en-US" sz="1200" b="1" baseline="0" dirty="0" smtClean="0">
                <a:solidFill>
                  <a:schemeClr val="accent6"/>
                </a:solidFill>
              </a:rPr>
              <a:t>Inside-left page 3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endParaRPr lang="en-US" sz="1200" baseline="0" dirty="0" smtClean="0">
              <a:solidFill>
                <a:schemeClr val="accent6"/>
              </a:solidFill>
            </a:endParaRPr>
          </a:p>
          <a:p>
            <a:endParaRPr lang="en-US" sz="1200" baseline="0" dirty="0" smtClean="0"/>
          </a:p>
          <a:p>
            <a:r>
              <a:rPr lang="en-US" sz="1200" b="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ea typeface="+mn-ea"/>
                <a:cs typeface="+mn-cs"/>
              </a:rPr>
              <a:t>Right-click the slide background area, and then click </a:t>
            </a:r>
            <a:r>
              <a:rPr lang="en-US" sz="1200" b="1" kern="1200" dirty="0" smtClean="0">
                <a:solidFill>
                  <a:schemeClr val="tx1"/>
                </a:solidFill>
                <a:ea typeface="+mn-ea"/>
                <a:cs typeface="+mn-cs"/>
              </a:rPr>
              <a:t>Format Background</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Format Background </a:t>
            </a:r>
            <a:r>
              <a:rPr lang="en-US" sz="1200" kern="1200" dirty="0" smtClean="0">
                <a:solidFill>
                  <a:schemeClr val="tx1"/>
                </a:solidFill>
                <a:ea typeface="+mn-ea"/>
                <a:cs typeface="+mn-cs"/>
              </a:rPr>
              <a:t>dialog box, click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in the left pane, select </a:t>
            </a:r>
            <a:r>
              <a:rPr lang="en-US" sz="1200" b="1" kern="1200" dirty="0" smtClean="0">
                <a:solidFill>
                  <a:schemeClr val="tx1"/>
                </a:solidFill>
                <a:ea typeface="+mn-ea"/>
                <a:cs typeface="+mn-cs"/>
              </a:rPr>
              <a:t>Gradient fill</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pane, and then do the following:</a:t>
            </a:r>
          </a:p>
          <a:p>
            <a:pPr marL="685800" lvl="1"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Type</a:t>
            </a:r>
            <a:r>
              <a:rPr lang="en-US" sz="1200" kern="1200" dirty="0" smtClean="0">
                <a:solidFill>
                  <a:schemeClr val="tx1"/>
                </a:solidFill>
                <a:ea typeface="+mn-ea"/>
                <a:cs typeface="+mn-cs"/>
              </a:rPr>
              <a:t> list, select </a:t>
            </a:r>
            <a:r>
              <a:rPr lang="en-US" sz="1200" b="1" kern="1200" dirty="0" smtClean="0">
                <a:solidFill>
                  <a:schemeClr val="tx1"/>
                </a:solidFill>
                <a:ea typeface="+mn-ea"/>
                <a:cs typeface="+mn-cs"/>
              </a:rPr>
              <a:t>Linear</a:t>
            </a:r>
            <a:r>
              <a:rPr lang="en-US" sz="1200" kern="1200" dirty="0" smtClean="0">
                <a:solidFill>
                  <a:schemeClr val="tx1"/>
                </a:solidFill>
                <a:ea typeface="+mn-ea"/>
                <a:cs typeface="+mn-cs"/>
              </a:rPr>
              <a:t>.</a:t>
            </a:r>
          </a:p>
          <a:p>
            <a:pPr marL="685800" lvl="1"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Direction</a:t>
            </a:r>
            <a:r>
              <a:rPr lang="en-US" sz="1200" kern="1200" dirty="0" smtClean="0">
                <a:solidFill>
                  <a:schemeClr val="tx1"/>
                </a:solidFill>
                <a:ea typeface="+mn-ea"/>
                <a:cs typeface="+mn-cs"/>
              </a:rPr>
              <a:t>, and then click </a:t>
            </a:r>
            <a:r>
              <a:rPr lang="en-US" sz="1200" b="1" kern="1200" dirty="0" smtClean="0">
                <a:solidFill>
                  <a:schemeClr val="tx1"/>
                </a:solidFill>
                <a:ea typeface="+mn-ea"/>
                <a:cs typeface="+mn-cs"/>
              </a:rPr>
              <a:t>Linear Down </a:t>
            </a:r>
            <a:r>
              <a:rPr lang="en-US" sz="1200" kern="1200" dirty="0" smtClean="0">
                <a:solidFill>
                  <a:schemeClr val="tx1"/>
                </a:solidFill>
                <a:ea typeface="+mn-ea"/>
                <a:cs typeface="+mn-cs"/>
              </a:rPr>
              <a:t>(first </a:t>
            </a:r>
            <a:r>
              <a:rPr lang="en-US" sz="1200" kern="1200" baseline="0" dirty="0" smtClean="0">
                <a:solidFill>
                  <a:schemeClr val="tx1"/>
                </a:solidFill>
                <a:ea typeface="+mn-ea"/>
                <a:cs typeface="+mn-cs"/>
              </a:rPr>
              <a:t>row, </a:t>
            </a:r>
            <a:r>
              <a:rPr lang="en-US" sz="1200" kern="1200" dirty="0" smtClean="0">
                <a:solidFill>
                  <a:schemeClr val="tx1"/>
                </a:solidFill>
                <a:ea typeface="+mn-ea"/>
                <a:cs typeface="+mn-cs"/>
              </a:rPr>
              <a:t>second option from the left).</a:t>
            </a:r>
          </a:p>
          <a:p>
            <a:pPr marL="685800" lvl="1" indent="-228600">
              <a:buFont typeface="Arial" pitchFamily="34" charset="0"/>
              <a:buChar char="•"/>
            </a:pPr>
            <a:r>
              <a:rPr lang="en-US" sz="1200" kern="1200" dirty="0" smtClean="0">
                <a:solidFill>
                  <a:schemeClr val="tx1"/>
                </a:solidFill>
                <a:ea typeface="+mn-ea"/>
                <a:cs typeface="+mn-cs"/>
              </a:rPr>
              <a:t>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click </a:t>
            </a:r>
            <a:r>
              <a:rPr lang="en-US" sz="1200" b="1" kern="1200" dirty="0" smtClean="0">
                <a:solidFill>
                  <a:schemeClr val="tx1"/>
                </a:solidFill>
                <a:ea typeface="+mn-ea"/>
                <a:cs typeface="+mn-cs"/>
              </a:rPr>
              <a:t>Add</a:t>
            </a:r>
            <a:r>
              <a:rPr lang="en-US" sz="1200" b="0" kern="1200" dirty="0" smtClean="0">
                <a:solidFill>
                  <a:schemeClr val="tx1"/>
                </a:solidFill>
                <a:ea typeface="+mn-ea"/>
                <a:cs typeface="+mn-cs"/>
              </a:rPr>
              <a:t> or </a:t>
            </a:r>
            <a:r>
              <a:rPr lang="en-US" sz="1200" b="1" kern="1200" dirty="0" smtClean="0">
                <a:solidFill>
                  <a:schemeClr val="tx1"/>
                </a:solidFill>
                <a:ea typeface="+mn-ea"/>
                <a:cs typeface="+mn-cs"/>
              </a:rPr>
              <a:t>Remove</a:t>
            </a:r>
            <a:r>
              <a:rPr lang="en-US" sz="1200" kern="1200" dirty="0" smtClean="0">
                <a:solidFill>
                  <a:schemeClr val="tx1"/>
                </a:solidFill>
                <a:ea typeface="+mn-ea"/>
                <a:cs typeface="+mn-cs"/>
              </a:rPr>
              <a:t> until two stops appear in the drop-down list.</a:t>
            </a:r>
          </a:p>
          <a:p>
            <a:pPr marL="228600" lvl="0" indent="-228600">
              <a:buFont typeface="+mj-lt"/>
              <a:buAutoNum type="arabicPeriod"/>
            </a:pPr>
            <a:r>
              <a:rPr lang="en-US" sz="1200" kern="1200" dirty="0" smtClean="0">
                <a:solidFill>
                  <a:schemeClr val="tx1"/>
                </a:solidFill>
                <a:ea typeface="+mn-ea"/>
                <a:cs typeface="+mn-cs"/>
              </a:rPr>
              <a:t>Also 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1 </a:t>
            </a:r>
            <a:r>
              <a:rPr lang="en-US" sz="1200" kern="1200" dirty="0" smtClean="0">
                <a:solidFill>
                  <a:schemeClr val="tx1"/>
                </a:solidFill>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63%</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kern="1200" dirty="0" smtClean="0">
                <a:solidFill>
                  <a:schemeClr val="tx1"/>
                </a:solidFill>
                <a:ea typeface="+mn-ea"/>
                <a:cs typeface="+mn-cs"/>
              </a:rPr>
              <a:t>, 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 </a:t>
            </a:r>
            <a:r>
              <a:rPr lang="en-US" sz="1200" b="1" kern="1200" dirty="0" smtClean="0">
                <a:solidFill>
                  <a:schemeClr val="tx1"/>
                </a:solidFill>
                <a:ea typeface="+mn-ea"/>
                <a:cs typeface="+mn-cs"/>
              </a:rPr>
              <a:t>Black, Text </a:t>
            </a:r>
            <a:r>
              <a:rPr lang="en-US" sz="1200" b="1" kern="1200" baseline="0" dirty="0" smtClean="0">
                <a:solidFill>
                  <a:schemeClr val="tx1"/>
                </a:solidFill>
                <a:ea typeface="+mn-ea"/>
                <a:cs typeface="+mn-cs"/>
              </a:rPr>
              <a:t>1 </a:t>
            </a:r>
            <a:r>
              <a:rPr lang="en-US" sz="1200" b="0" kern="1200" dirty="0" smtClean="0">
                <a:solidFill>
                  <a:schemeClr val="tx1"/>
                </a:solidFill>
                <a:ea typeface="+mn-ea"/>
                <a:cs typeface="+mn-cs"/>
              </a:rPr>
              <a:t>(first row, second option from the left).</a:t>
            </a:r>
            <a:endParaRPr lang="en-US" sz="1200" kern="1200" dirty="0" smtClean="0">
              <a:solidFill>
                <a:schemeClr val="tx1"/>
              </a:solidFill>
              <a:ea typeface="+mn-ea"/>
              <a:cs typeface="+mn-cs"/>
            </a:endParaRP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2 </a:t>
            </a:r>
            <a:r>
              <a:rPr lang="en-US" sz="1200" kern="1200" dirty="0" smtClean="0">
                <a:solidFill>
                  <a:schemeClr val="tx1"/>
                </a:solidFill>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100%</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b="0" kern="1200" baseline="0" dirty="0" smtClean="0">
                <a:solidFill>
                  <a:schemeClr val="tx1"/>
                </a:solidFill>
                <a:ea typeface="+mn-ea"/>
                <a:cs typeface="+mn-cs"/>
              </a:rPr>
              <a:t>, </a:t>
            </a:r>
            <a:r>
              <a:rPr lang="en-US" sz="1200" kern="1200" dirty="0" smtClean="0">
                <a:solidFill>
                  <a:schemeClr val="tx1"/>
                </a:solidFill>
                <a:ea typeface="+mn-ea"/>
                <a:cs typeface="+mn-cs"/>
              </a:rPr>
              <a:t>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a:t>
            </a:r>
            <a:r>
              <a:rPr lang="en-US" sz="1200" b="0" kern="1200" baseline="0" dirty="0" smtClean="0">
                <a:solidFill>
                  <a:schemeClr val="tx1"/>
                </a:solidFill>
                <a:ea typeface="+mn-ea"/>
                <a:cs typeface="+mn-cs"/>
              </a:rPr>
              <a:t> </a:t>
            </a:r>
            <a:r>
              <a:rPr lang="en-US" sz="1200" b="1" baseline="0" dirty="0" smtClean="0"/>
              <a:t>Black, Text 1, Lighter 50% </a:t>
            </a:r>
            <a:r>
              <a:rPr lang="en-US" sz="1200" b="0" baseline="0" dirty="0" smtClean="0"/>
              <a:t>(second row, fifth option from the left</a:t>
            </a:r>
            <a:r>
              <a:rPr lang="en-US" sz="1200" b="0" dirty="0" smtClean="0"/>
              <a:t>).</a:t>
            </a:r>
            <a:endParaRPr lang="en-US" sz="1200" b="0" kern="1200" dirty="0" smtClean="0">
              <a:solidFill>
                <a:schemeClr val="tx1"/>
              </a:solidFill>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Custom animation effects: page turns in open book</a:t>
            </a:r>
          </a:p>
          <a:p>
            <a:r>
              <a:rPr lang="en-US" sz="1400" kern="1200" dirty="0" smtClean="0">
                <a:solidFill>
                  <a:schemeClr val="tx1"/>
                </a:solidFill>
                <a:latin typeface="+mn-lt"/>
                <a:ea typeface="+mn-ea"/>
                <a:cs typeface="+mn-cs"/>
              </a:rPr>
              <a:t>(Difficult)</a:t>
            </a:r>
          </a:p>
          <a:p>
            <a:endParaRPr lang="en-US" sz="1200" dirty="0" smtClean="0"/>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Tip: </a:t>
            </a:r>
            <a:r>
              <a:rPr lang="en-US" sz="1200" baseline="0" dirty="0" smtClean="0"/>
              <a:t>Y</a:t>
            </a:r>
            <a:r>
              <a:rPr lang="en-US" sz="1200" b="0" baseline="0" dirty="0" smtClean="0"/>
              <a:t>ou will need to use drawing guides and the ruler to position the objects on this slide. </a:t>
            </a:r>
            <a:r>
              <a:rPr lang="en-US" sz="1200" b="0" kern="1200" dirty="0" smtClean="0">
                <a:solidFill>
                  <a:schemeClr val="tx1"/>
                </a:solidFill>
                <a:latin typeface="+mn-lt"/>
                <a:ea typeface="+mn-ea"/>
                <a:cs typeface="+mn-cs"/>
              </a:rPr>
              <a:t>For</a:t>
            </a:r>
            <a:r>
              <a:rPr lang="en-US" sz="1200" b="0" kern="1200" baseline="0" dirty="0" smtClean="0">
                <a:solidFill>
                  <a:schemeClr val="tx1"/>
                </a:solidFill>
                <a:latin typeface="+mn-lt"/>
                <a:ea typeface="+mn-ea"/>
                <a:cs typeface="+mn-cs"/>
              </a:rPr>
              <a:t> instructions on animating an opening book cover, refer to the previous slide (</a:t>
            </a:r>
            <a:r>
              <a:rPr lang="en-US" sz="1200" b="1" kern="1200" baseline="0" dirty="0" smtClean="0">
                <a:solidFill>
                  <a:schemeClr val="tx1"/>
                </a:solidFill>
                <a:latin typeface="+mn-lt"/>
                <a:ea typeface="+mn-ea"/>
                <a:cs typeface="+mn-cs"/>
              </a:rPr>
              <a:t>Custom animation effects: open book</a:t>
            </a:r>
            <a:r>
              <a:rPr lang="en-US" sz="1200" b="0" kern="1200" baseline="0" dirty="0" smtClean="0">
                <a:solidFill>
                  <a:schemeClr val="tx1"/>
                </a:solidFill>
                <a:latin typeface="+mn-lt"/>
                <a:ea typeface="+mn-ea"/>
                <a:cs typeface="+mn-cs"/>
              </a:rPr>
              <a:t>) for instructions.</a:t>
            </a: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dirty="0" smtClean="0"/>
              <a:t>To display the drawing guides and the ruler,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1"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a:t>
            </a:r>
            <a:r>
              <a:rPr lang="en-US" sz="1200" baseline="0" dirty="0" smtClean="0"/>
              <a:t> The spine of the book will be aligned to the vertical drawing guide.</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View</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Show/Hide</a:t>
            </a:r>
            <a:r>
              <a:rPr lang="en-US" sz="1200" kern="1200" dirty="0" smtClean="0">
                <a:solidFill>
                  <a:schemeClr val="tx1"/>
                </a:solidFill>
                <a:latin typeface="+mn-lt"/>
                <a:ea typeface="+mn-ea"/>
                <a:cs typeface="+mn-cs"/>
              </a:rPr>
              <a:t> group, select </a:t>
            </a:r>
            <a:r>
              <a:rPr lang="en-US" sz="1200" b="1" kern="1200" dirty="0" smtClean="0">
                <a:solidFill>
                  <a:schemeClr val="tx1"/>
                </a:solidFill>
                <a:latin typeface="+mn-lt"/>
                <a:ea typeface="+mn-ea"/>
                <a:cs typeface="+mn-cs"/>
              </a:rPr>
              <a:t>Ruler</a:t>
            </a:r>
            <a:r>
              <a:rPr lang="en-US" sz="1200" kern="1200" dirty="0" smtClean="0">
                <a:solidFill>
                  <a:schemeClr val="tx1"/>
                </a:solidFill>
                <a:latin typeface="+mn-lt"/>
                <a:ea typeface="+mn-ea"/>
                <a:cs typeface="+mn-cs"/>
              </a:rPr>
              <a:t>. </a:t>
            </a:r>
            <a:endParaRPr lang="en-US" sz="1200" dirty="0" smtClean="0"/>
          </a:p>
          <a:p>
            <a:endParaRPr lang="en-US" sz="1200" baseline="0" dirty="0" smtClean="0"/>
          </a:p>
          <a:p>
            <a:endParaRPr lang="en-US" sz="1200" baseline="0" dirty="0" smtClean="0"/>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Rounded Rectangle </a:t>
            </a:r>
            <a:r>
              <a:rPr lang="en-US" sz="1200" kern="1200" dirty="0" smtClean="0">
                <a:solidFill>
                  <a:schemeClr val="tx1"/>
                </a:solidFill>
                <a:latin typeface="+mn-lt"/>
                <a:ea typeface="+mn-ea"/>
                <a:cs typeface="+mn-cs"/>
              </a:rPr>
              <a:t>(second option from the left). On the slide, drag to draw a rounded rectangle.</a:t>
            </a:r>
          </a:p>
          <a:p>
            <a:pPr marL="228600" lvl="0" indent="-228600">
              <a:buFont typeface="+mj-lt"/>
              <a:buAutoNum type="arabicPeriod"/>
            </a:pPr>
            <a:r>
              <a:rPr lang="en-US" sz="1200" kern="1200" dirty="0" smtClean="0">
                <a:solidFill>
                  <a:schemeClr val="tx1"/>
                </a:solidFill>
                <a:latin typeface="+mn-lt"/>
                <a:ea typeface="+mn-ea"/>
                <a:cs typeface="+mn-cs"/>
              </a:rPr>
              <a:t>Select the rounded</a:t>
            </a:r>
            <a:r>
              <a:rPr lang="en-US" sz="1200" kern="1200" baseline="0" dirty="0" smtClean="0">
                <a:solidFill>
                  <a:schemeClr val="tx1"/>
                </a:solidFill>
                <a:latin typeface="+mn-lt"/>
                <a:ea typeface="+mn-ea"/>
                <a:cs typeface="+mn-cs"/>
              </a:rPr>
              <a:t> rectangle.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4.5”</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3.33”</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rounded rectangle, drag the yellow diamond adjustment handle to the left to reduce the amount of rounding on the corners.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Red, Accent 2, Darker 50%</a:t>
            </a:r>
            <a:r>
              <a:rPr lang="en-US" sz="1200" kern="1200" dirty="0" smtClean="0">
                <a:solidFill>
                  <a:schemeClr val="tx1"/>
                </a:solidFill>
                <a:latin typeface="+mn-lt"/>
                <a:ea typeface="+mn-ea"/>
                <a:cs typeface="+mn-cs"/>
              </a:rPr>
              <a:t> (sixth row, sixth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Red Accent 2, Darker 25%</a:t>
            </a:r>
            <a:r>
              <a:rPr lang="en-US" sz="1200" kern="1200" dirty="0" smtClean="0">
                <a:solidFill>
                  <a:schemeClr val="tx1"/>
                </a:solidFill>
                <a:latin typeface="+mn-lt"/>
                <a:ea typeface="+mn-ea"/>
                <a:cs typeface="+mn-cs"/>
              </a:rPr>
              <a:t> (fifth row, sixth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second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the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a:t>
            </a:r>
            <a:r>
              <a:rPr lang="en-US" sz="1200" kern="1200" baseline="0" dirty="0" smtClean="0">
                <a:solidFill>
                  <a:schemeClr val="tx1"/>
                </a:solidFill>
                <a:latin typeface="+mn-lt"/>
                <a:ea typeface="+mn-ea"/>
                <a:cs typeface="+mn-cs"/>
              </a:rPr>
              <a:t> the button next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slide, drag the rectangle until the right edge is against the vertical drawing</a:t>
            </a:r>
            <a:r>
              <a:rPr lang="en-US" sz="1200" i="0" kern="1200" baseline="0" dirty="0" smtClean="0">
                <a:solidFill>
                  <a:schemeClr val="tx1"/>
                </a:solidFill>
                <a:latin typeface="+mn-lt"/>
                <a:ea typeface="+mn-ea"/>
                <a:cs typeface="+mn-cs"/>
              </a:rPr>
              <a:t> guide.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a:t>
            </a:r>
            <a:r>
              <a:rPr lang="en-US" sz="1200" b="1" kern="1200" dirty="0" smtClean="0">
                <a:solidFill>
                  <a:schemeClr val="tx1"/>
                </a:solidFill>
                <a:latin typeface="+mn-lt"/>
                <a:ea typeface="+mn-ea"/>
                <a:cs typeface="+mn-cs"/>
              </a:rPr>
              <a:t>e Home</a:t>
            </a:r>
            <a:r>
              <a:rPr lang="en-US" sz="1200" kern="1200" dirty="0" smtClean="0">
                <a:solidFill>
                  <a:schemeClr val="tx1"/>
                </a:solidFill>
                <a:latin typeface="+mn-lt"/>
                <a:ea typeface="+mn-ea"/>
                <a:cs typeface="+mn-cs"/>
              </a:rPr>
              <a:t> tab, in th</a:t>
            </a:r>
            <a:r>
              <a:rPr lang="en-US" sz="1200" b="1" kern="1200" dirty="0" smtClean="0">
                <a:solidFill>
                  <a:schemeClr val="tx1"/>
                </a:solidFill>
                <a:latin typeface="+mn-lt"/>
                <a:ea typeface="+mn-ea"/>
                <a:cs typeface="+mn-cs"/>
              </a:rPr>
              <a:t>e 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a:t>
            </a:r>
            <a:r>
              <a:rPr lang="en-US" sz="1200" b="1" kern="1200" dirty="0" smtClean="0">
                <a:solidFill>
                  <a:schemeClr val="tx1"/>
                </a:solidFill>
                <a:latin typeface="+mn-lt"/>
                <a:ea typeface="+mn-ea"/>
                <a:cs typeface="+mn-cs"/>
              </a:rPr>
              <a:t>o 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 </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All</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Selection Pane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group to edit the name, and then enter </a:t>
            </a:r>
            <a:r>
              <a:rPr lang="en-US" sz="1200" b="1" kern="1200" dirty="0" smtClean="0">
                <a:solidFill>
                  <a:schemeClr val="tx1"/>
                </a:solidFill>
                <a:latin typeface="+mn-lt"/>
                <a:ea typeface="+mn-ea"/>
                <a:cs typeface="+mn-cs"/>
              </a:rPr>
              <a:t>Inside-left page 1</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chemeClr val="accent6">
                  <a:lumMod val="75000"/>
                </a:schemeClr>
              </a:solidFill>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until the </a:t>
            </a:r>
            <a:r>
              <a:rPr lang="en-US" sz="1200" kern="1200" dirty="0" smtClean="0">
                <a:solidFill>
                  <a:schemeClr val="tx1"/>
                </a:solidFill>
                <a:latin typeface="+mn-lt"/>
                <a:ea typeface="+mn-ea"/>
                <a:cs typeface="+mn-cs"/>
              </a:rPr>
              <a:t>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a:t>
            </a:r>
            <a:r>
              <a:rPr lang="en-US" sz="1200" b="1" i="0" kern="1200" baseline="0" dirty="0" smtClean="0">
                <a:solidFill>
                  <a:schemeClr val="tx1"/>
                </a:solidFill>
                <a:latin typeface="+mn-lt"/>
                <a:ea typeface="+mn-ea"/>
                <a:cs typeface="+mn-cs"/>
              </a:rPr>
              <a:t> Slide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text box onto the right-side page to the right of the </a:t>
            </a:r>
            <a:r>
              <a:rPr lang="en-US" sz="1200" kern="1200" dirty="0" smtClean="0">
                <a:solidFill>
                  <a:schemeClr val="tx1"/>
                </a:solidFill>
                <a:latin typeface="+mn-lt"/>
                <a:ea typeface="+mn-ea"/>
                <a:cs typeface="+mn-cs"/>
              </a:rPr>
              <a:t>vertical drawing guide. </a:t>
            </a:r>
          </a:p>
          <a:p>
            <a:pPr marL="228600" lvl="0" indent="-228600">
              <a:buFont typeface="+mj-lt"/>
              <a:buAutoNum type="arabicPeriod"/>
            </a:pPr>
            <a:r>
              <a:rPr lang="en-US" sz="1200" i="0" kern="1200" dirty="0" smtClean="0">
                <a:solidFill>
                  <a:schemeClr val="tx1"/>
                </a:solidFill>
                <a:latin typeface="+mn-lt"/>
                <a:ea typeface="+mn-ea"/>
                <a:cs typeface="+mn-cs"/>
              </a:rPr>
              <a:t>If the text is wider than</a:t>
            </a:r>
            <a:r>
              <a:rPr lang="en-US" sz="1200" i="0" kern="1200" baseline="0" dirty="0" smtClean="0">
                <a:solidFill>
                  <a:schemeClr val="tx1"/>
                </a:solidFill>
                <a:latin typeface="+mn-lt"/>
                <a:ea typeface="+mn-ea"/>
                <a:cs typeface="+mn-cs"/>
              </a:rPr>
              <a:t> the page,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to the right of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until there is a total of six lines.</a:t>
            </a:r>
          </a:p>
          <a:p>
            <a:pPr marL="228600" lvl="0" indent="-228600">
              <a:buFont typeface="+mj-lt"/>
              <a:buAutoNum type="arabicPeriod"/>
            </a:pPr>
            <a:r>
              <a:rPr lang="en-US" sz="1200" kern="1200" dirty="0" smtClean="0">
                <a:solidFill>
                  <a:schemeClr val="tx1"/>
                </a:solidFill>
                <a:latin typeface="+mn-lt"/>
                <a:ea typeface="+mn-ea"/>
                <a:cs typeface="+mn-cs"/>
              </a:rPr>
              <a:t>On the slide, drag the lines until they are bunched</a:t>
            </a:r>
            <a:r>
              <a:rPr lang="en-US" sz="1200" kern="1200" baseline="0" dirty="0" smtClean="0">
                <a:solidFill>
                  <a:schemeClr val="tx1"/>
                </a:solidFill>
                <a:latin typeface="+mn-lt"/>
                <a:ea typeface="+mn-ea"/>
                <a:cs typeface="+mn-cs"/>
              </a:rPr>
              <a:t> together in </a:t>
            </a:r>
            <a:r>
              <a:rPr lang="en-US" sz="1200" kern="1200" dirty="0" smtClean="0">
                <a:solidFill>
                  <a:schemeClr val="tx1"/>
                </a:solidFill>
                <a:latin typeface="+mn-lt"/>
                <a:ea typeface="+mn-ea"/>
                <a:cs typeface="+mn-cs"/>
              </a:rPr>
              <a:t>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a:t>
            </a:r>
            <a:r>
              <a:rPr lang="en-US" sz="1200" kern="1200" dirty="0" smtClean="0">
                <a:solidFill>
                  <a:schemeClr val="tx1"/>
                </a:solidFill>
                <a:latin typeface="+mn-lt"/>
                <a:ea typeface="+mn-ea"/>
                <a:cs typeface="+mn-cs"/>
              </a:rPr>
              <a:t> select the six straight connectors (lines).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then do the following:</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dirty="0" smtClean="0">
                <a:solidFill>
                  <a:schemeClr val="tx1"/>
                </a:solidFill>
                <a:latin typeface="+mn-lt"/>
                <a:ea typeface="+mn-ea"/>
                <a:cs typeface="+mn-cs"/>
              </a:rPr>
              <a:t>Align Selected</a:t>
            </a:r>
            <a:r>
              <a:rPr lang="en-US" sz="1200" b="1" i="0" kern="1200" baseline="0" dirty="0" smtClean="0">
                <a:solidFill>
                  <a:schemeClr val="tx1"/>
                </a:solidFill>
                <a:latin typeface="+mn-lt"/>
                <a:ea typeface="+mn-ea"/>
                <a:cs typeface="+mn-cs"/>
              </a:rPr>
              <a:t> Objects</a:t>
            </a:r>
            <a:r>
              <a:rPr lang="en-US" sz="1200" i="0" kern="1200" baseline="0" dirty="0" smtClean="0">
                <a:solidFill>
                  <a:schemeClr val="tx1"/>
                </a:solidFill>
                <a:latin typeface="+mn-lt"/>
                <a:ea typeface="+mn-ea"/>
                <a:cs typeface="+mn-cs"/>
              </a:rPr>
              <a:t>. </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baseline="0" dirty="0" smtClean="0">
                <a:solidFill>
                  <a:schemeClr val="tx1"/>
                </a:solidFill>
                <a:latin typeface="+mn-lt"/>
                <a:ea typeface="+mn-ea"/>
                <a:cs typeface="+mn-cs"/>
              </a:rPr>
              <a:t>Distribute Horizontally</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kern="1200" dirty="0" smtClean="0">
                <a:solidFill>
                  <a:schemeClr val="tx1"/>
                </a:solidFill>
                <a:latin typeface="+mn-lt"/>
                <a:ea typeface="+mn-ea"/>
                <a:cs typeface="+mn-cs"/>
              </a:rPr>
              <a:t>Align Middle</a:t>
            </a:r>
            <a:r>
              <a:rPr lang="en-US" sz="1200" b="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Group</a:t>
            </a:r>
            <a:r>
              <a:rPr lang="en-US" sz="1200" b="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group of lines until the </a:t>
            </a:r>
            <a:r>
              <a:rPr lang="en-US" sz="1200" kern="1200" dirty="0" smtClean="0">
                <a:solidFill>
                  <a:schemeClr val="tx1"/>
                </a:solidFill>
                <a:latin typeface="+mn-lt"/>
                <a:ea typeface="+mn-ea"/>
                <a:cs typeface="+mn-cs"/>
              </a:rPr>
              <a:t>right edge is touching the right edge of the white rectangle </a:t>
            </a:r>
            <a:r>
              <a:rPr lang="en-US" sz="1200" i="0" kern="1200" dirty="0" smtClean="0">
                <a:solidFill>
                  <a:schemeClr val="tx1"/>
                </a:solidFill>
                <a:latin typeface="+mn-lt"/>
                <a:ea typeface="+mn-ea"/>
                <a:cs typeface="+mn-cs"/>
              </a:rPr>
              <a:t>to the right of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a:t>
            </a:r>
            <a:r>
              <a:rPr lang="en-US" sz="1200" b="1" kern="1200" dirty="0" smtClean="0">
                <a:solidFill>
                  <a:schemeClr val="tx1"/>
                </a:solidFill>
                <a:latin typeface="+mn-lt"/>
                <a:ea typeface="+mn-ea"/>
                <a:cs typeface="+mn-cs"/>
              </a:rPr>
              <a:t> 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group of lines, the text box, and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3</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page edge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next to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slide, drag the line near</a:t>
            </a:r>
            <a:r>
              <a:rPr lang="en-US" sz="1200" kern="1200" baseline="0" dirty="0" smtClean="0">
                <a:solidFill>
                  <a:schemeClr val="tx1"/>
                </a:solidFill>
                <a:latin typeface="+mn-lt"/>
                <a:ea typeface="+mn-ea"/>
                <a:cs typeface="+mn-cs"/>
              </a:rPr>
              <a:t> the edge of the left-side page (white rectangle to the left of the vertical drawing guide).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Middle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rectangle and the straight connector (line).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a:t>
            </a:r>
            <a:r>
              <a:rPr lang="en-US" sz="1200" kern="1200" baseline="0" dirty="0" smtClean="0">
                <a:solidFill>
                  <a:schemeClr val="tx1"/>
                </a:solidFill>
                <a:latin typeface="+mn-lt"/>
                <a:ea typeface="+mn-ea"/>
                <a:cs typeface="+mn-cs"/>
              </a:rPr>
              <a:t> enter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a:t>
            </a:r>
          </a:p>
          <a:p>
            <a:pPr marL="228600" indent="-228600">
              <a:buFont typeface="+mj-lt"/>
              <a:buNone/>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 page 2</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With the duplicate group still selected,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new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On the slide, drag the selected group until the 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s</a:t>
            </a:r>
            <a:r>
              <a:rPr lang="en-US" sz="1200" kern="1200" dirty="0" smtClean="0">
                <a:solidFill>
                  <a:schemeClr val="tx1"/>
                </a:solidFill>
                <a:latin typeface="+mn-lt"/>
                <a:ea typeface="+mn-ea"/>
                <a:cs typeface="+mn-cs"/>
              </a:rPr>
              <a:t>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 Position</a:t>
            </a:r>
            <a:r>
              <a:rPr lang="en-US" sz="1200" kern="1200" dirty="0" smtClean="0">
                <a:solidFill>
                  <a:schemeClr val="tx1"/>
                </a:solidFill>
                <a:latin typeface="+mn-lt"/>
                <a:ea typeface="+mn-ea"/>
                <a:cs typeface="+mn-cs"/>
              </a:rPr>
              <a:t> dialog box launcher.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 </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picture until</a:t>
            </a:r>
            <a:r>
              <a:rPr lang="en-US" sz="1200" kern="1200" dirty="0" smtClean="0">
                <a:solidFill>
                  <a:schemeClr val="tx1"/>
                </a:solidFill>
                <a:latin typeface="+mn-lt"/>
                <a:ea typeface="+mn-ea"/>
                <a:cs typeface="+mn-cs"/>
              </a:rPr>
              <a:t> the left edge is 0.5” to the right of the vertical drawing guide and the bottom edge is 0.5” above the horizontal drawing guide.</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left edge </a:t>
            </a:r>
            <a:r>
              <a:rPr lang="en-US" sz="1200" i="0" kern="1200" dirty="0" smtClean="0">
                <a:solidFill>
                  <a:schemeClr val="tx1"/>
                </a:solidFill>
                <a:latin typeface="+mn-lt"/>
                <a:ea typeface="+mn-ea"/>
                <a:cs typeface="+mn-cs"/>
              </a:rPr>
              <a:t>of the text</a:t>
            </a:r>
            <a:r>
              <a:rPr lang="en-US" sz="1200" i="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0.5” to the right of the vertical drawing guide and the top edge of the text is against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a:t>
            </a:r>
            <a:r>
              <a:rPr lang="en-US" sz="1200" i="0" kern="1200" baseline="0" dirty="0" smtClean="0">
                <a:solidFill>
                  <a:schemeClr val="tx1"/>
                </a:solidFill>
                <a:latin typeface="+mn-lt"/>
                <a:ea typeface="+mn-ea"/>
                <a:cs typeface="+mn-cs"/>
              </a:rPr>
              <a:t> text box to adjust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you just created.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Ungroup</a:t>
            </a:r>
            <a:r>
              <a:rPr lang="en-US" sz="1200" b="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straight connector (line) that you just ungrouped from the page.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for a total of six lines.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 </a:t>
            </a:r>
            <a:r>
              <a:rPr lang="en-US" sz="1200" kern="1200" dirty="0" smtClean="0">
                <a:solidFill>
                  <a:schemeClr val="tx1"/>
                </a:solidFill>
                <a:latin typeface="+mn-lt"/>
                <a:ea typeface="+mn-ea"/>
                <a:cs typeface="+mn-cs"/>
              </a:rPr>
              <a:t>select the six straight connectors (lines).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Selected Objects</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Distribute Horizontally</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With</a:t>
            </a:r>
            <a:r>
              <a:rPr lang="en-US" sz="1200" kern="1200" baseline="0" dirty="0" smtClean="0">
                <a:solidFill>
                  <a:schemeClr val="tx1"/>
                </a:solidFill>
                <a:latin typeface="+mn-lt"/>
                <a:ea typeface="+mn-ea"/>
                <a:cs typeface="+mn-cs"/>
              </a:rPr>
              <a:t> the group of lines still selected, o</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new group of lines and the rectangle.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the text box, and the picture.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2</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a:t>
            </a:r>
            <a:r>
              <a:rPr lang="en-US" sz="1200" b="1" kern="1200" dirty="0" smtClean="0">
                <a:solidFill>
                  <a:schemeClr val="tx1"/>
                </a:solidFill>
                <a:latin typeface="+mn-lt"/>
                <a:ea typeface="+mn-ea"/>
                <a:cs typeface="+mn-cs"/>
              </a:rPr>
              <a:t> Selection and Visibility </a:t>
            </a:r>
            <a:r>
              <a:rPr lang="en-US" sz="1200" kern="1200" dirty="0" smtClean="0">
                <a:solidFill>
                  <a:schemeClr val="tx1"/>
                </a:solidFill>
                <a:latin typeface="+mn-lt"/>
                <a:ea typeface="+mn-ea"/>
                <a:cs typeface="+mn-cs"/>
              </a:rPr>
              <a:t>pane, double-click the duplicate group to edit the name, and then enter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picture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a:t>
            </a:r>
            <a:r>
              <a:rPr lang="en-US" sz="1200" kern="1200" dirty="0" smtClean="0">
                <a:solidFill>
                  <a:schemeClr val="tx1"/>
                </a:solidFill>
                <a:latin typeface="+mn-lt"/>
                <a:ea typeface="+mn-ea"/>
                <a:cs typeface="+mn-cs"/>
              </a:rPr>
              <a:t>the picture until the left edge is 0.5” to the right of the vertical drawing guide and the top edge is 0.25” below the horizontal drawing guide.</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kern="1200" dirty="0" smtClean="0">
                <a:solidFill>
                  <a:schemeClr val="tx1"/>
                </a:solidFill>
                <a:latin typeface="+mn-lt"/>
                <a:ea typeface="+mn-ea"/>
                <a:cs typeface="+mn-cs"/>
              </a:rPr>
              <a:t>, and then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right edge</a:t>
            </a:r>
            <a:r>
              <a:rPr lang="en-US" sz="120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of the text</a:t>
            </a:r>
            <a:r>
              <a:rPr lang="en-US" sz="1200" kern="1200" dirty="0" smtClean="0">
                <a:solidFill>
                  <a:schemeClr val="tx1"/>
                </a:solidFill>
                <a:latin typeface="+mn-lt"/>
                <a:ea typeface="+mn-ea"/>
                <a:cs typeface="+mn-cs"/>
              </a:rPr>
              <a:t> is 0.5” to the left of the vertical drawing guide and the bottom edge of the text is 0.25”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a:t>
            </a:r>
            <a:r>
              <a:rPr lang="en-US" sz="1200" i="0" kern="1200" baseline="0" dirty="0" smtClean="0">
                <a:solidFill>
                  <a:schemeClr val="tx1"/>
                </a:solidFill>
                <a:latin typeface="+mn-lt"/>
                <a:ea typeface="+mn-ea"/>
                <a:cs typeface="+mn-cs"/>
              </a:rPr>
              <a:t>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 group you just created.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On the slide, drag the duplicate line until it is very close to the original</a:t>
            </a:r>
            <a:r>
              <a:rPr lang="en-US" sz="1200" i="0" kern="1200" baseline="0" dirty="0" smtClean="0">
                <a:solidFill>
                  <a:schemeClr val="tx1"/>
                </a:solidFill>
                <a:latin typeface="+mn-lt"/>
                <a:ea typeface="+mn-ea"/>
                <a:cs typeface="+mn-cs"/>
              </a:rPr>
              <a:t> line.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two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left</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edge of the group of lines is touching the left edge of the rectangle.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the text box, and the picture.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Inside-left page 3</a:t>
            </a:r>
            <a:r>
              <a:rPr lang="en-US" sz="1200" i="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 </a:t>
            </a:r>
            <a:r>
              <a:rPr lang="en-US" sz="1200" kern="1200" dirty="0" smtClean="0">
                <a:solidFill>
                  <a:schemeClr val="tx1"/>
                </a:solidFill>
                <a:latin typeface="+mn-lt"/>
                <a:ea typeface="+mn-ea"/>
                <a:cs typeface="+mn-cs"/>
              </a:rPr>
              <a:t>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Selection and Visibility </a:t>
            </a:r>
            <a:r>
              <a:rPr lang="en-US" sz="1200" kern="1200" baseline="0" dirty="0" smtClean="0">
                <a:solidFill>
                  <a:schemeClr val="tx1"/>
                </a:solidFill>
                <a:latin typeface="+mn-lt"/>
                <a:ea typeface="+mn-ea"/>
                <a:cs typeface="+mn-cs"/>
              </a:rPr>
              <a:t>pane, select the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drag the group until the left edge is against the vertical drawing guide.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None/>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Box</a:t>
            </a:r>
            <a:r>
              <a:rPr lang="en-US" sz="1200" kern="1200" dirty="0" smtClean="0">
                <a:solidFill>
                  <a:schemeClr val="tx1"/>
                </a:solidFill>
                <a:latin typeface="+mn-lt"/>
                <a:ea typeface="+mn-ea"/>
                <a:cs typeface="+mn-cs"/>
              </a:rPr>
              <a:t>. Drag to draw a text box on the slide.</a:t>
            </a:r>
          </a:p>
          <a:p>
            <a:pPr marL="228600" lvl="0" indent="-228600">
              <a:buFont typeface="+mj-lt"/>
              <a:buAutoNum type="arabicPeriod"/>
            </a:pPr>
            <a:r>
              <a:rPr lang="en-US" sz="1200" kern="1200" dirty="0" smtClean="0">
                <a:solidFill>
                  <a:schemeClr val="tx1"/>
                </a:solidFill>
                <a:latin typeface="+mn-lt"/>
                <a:ea typeface="+mn-ea"/>
                <a:cs typeface="+mn-cs"/>
              </a:rPr>
              <a:t>Enter text in the text box </a:t>
            </a:r>
            <a:r>
              <a:rPr lang="en-US" sz="1200" i="0" kern="1200" dirty="0" smtClean="0">
                <a:solidFill>
                  <a:schemeClr val="tx1"/>
                </a:solidFill>
                <a:latin typeface="+mn-lt"/>
                <a:ea typeface="+mn-ea"/>
                <a:cs typeface="+mn-cs"/>
              </a:rPr>
              <a:t>(to</a:t>
            </a:r>
            <a:r>
              <a:rPr lang="en-US" sz="1200" i="0" kern="1200" baseline="0" dirty="0" smtClean="0">
                <a:solidFill>
                  <a:schemeClr val="tx1"/>
                </a:solidFill>
                <a:latin typeface="+mn-lt"/>
                <a:ea typeface="+mn-ea"/>
                <a:cs typeface="+mn-cs"/>
              </a:rPr>
              <a:t> match the example above, enter </a:t>
            </a:r>
            <a:r>
              <a:rPr lang="en-US" sz="1200" b="1" i="0" kern="1200" dirty="0" smtClean="0">
                <a:solidFill>
                  <a:schemeClr val="tx1"/>
                </a:solidFill>
                <a:latin typeface="+mn-lt"/>
                <a:ea typeface="+mn-ea"/>
                <a:cs typeface="+mn-cs"/>
              </a:rPr>
              <a:t>Introduction</a:t>
            </a:r>
            <a:r>
              <a:rPr lang="en-US" sz="1200" i="0" kern="120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Vivaldi</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18</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Center </a:t>
            </a:r>
            <a:r>
              <a:rPr lang="en-US" sz="1200" kern="1200" dirty="0" smtClean="0">
                <a:solidFill>
                  <a:schemeClr val="tx1"/>
                </a:solidFill>
                <a:latin typeface="+mn-lt"/>
                <a:ea typeface="+mn-ea"/>
                <a:cs typeface="+mn-cs"/>
              </a:rPr>
              <a:t>to center the text in the text box.</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left edge </a:t>
            </a:r>
            <a:r>
              <a:rPr lang="en-US" sz="1200" i="0" kern="1200" dirty="0" smtClean="0">
                <a:solidFill>
                  <a:schemeClr val="tx1"/>
                </a:solidFill>
                <a:latin typeface="+mn-lt"/>
                <a:ea typeface="+mn-ea"/>
                <a:cs typeface="+mn-cs"/>
              </a:rPr>
              <a:t>of the text </a:t>
            </a:r>
            <a:r>
              <a:rPr lang="en-US" sz="1200" kern="1200" dirty="0" smtClean="0">
                <a:solidFill>
                  <a:schemeClr val="tx1"/>
                </a:solidFill>
                <a:latin typeface="+mn-lt"/>
                <a:ea typeface="+mn-ea"/>
                <a:cs typeface="+mn-cs"/>
              </a:rPr>
              <a:t>is 0.75” to the right of the vertical drawing guide and the bottom edge of the text is 0.5”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 text box to decrease the width,</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 group you just created.</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Repeat this process for a total of six lines. </a:t>
            </a:r>
          </a:p>
          <a:p>
            <a:pPr marL="228600" lvl="0" indent="-228600">
              <a:buFont typeface="+mj-lt"/>
              <a:buAutoNum type="arabicPeriod"/>
            </a:pPr>
            <a:r>
              <a:rPr lang="en-US" sz="1200" i="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six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Distribute Horizontally</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and the text box.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a:t>
            </a:r>
            <a:r>
              <a:rPr lang="en-US" sz="1200" i="0" kern="1200" baseline="0" dirty="0" smtClean="0">
                <a:solidFill>
                  <a:schemeClr val="tx1"/>
                </a:solidFill>
                <a:latin typeface="+mn-lt"/>
                <a:ea typeface="+mn-ea"/>
                <a:cs typeface="+mn-cs"/>
              </a:rPr>
              <a:t> double-click</a:t>
            </a:r>
            <a:r>
              <a:rPr lang="en-US" sz="1200" i="0" kern="1200" dirty="0" smtClean="0">
                <a:solidFill>
                  <a:schemeClr val="tx1"/>
                </a:solidFill>
                <a:latin typeface="+mn-lt"/>
                <a:ea typeface="+mn-ea"/>
                <a:cs typeface="+mn-cs"/>
              </a:rPr>
              <a:t> the new group to edit the name, and then enter </a:t>
            </a:r>
            <a:r>
              <a:rPr lang="en-US" sz="1200" b="1" i="0" kern="1200" dirty="0" smtClean="0">
                <a:solidFill>
                  <a:schemeClr val="tx1"/>
                </a:solidFill>
                <a:latin typeface="+mn-lt"/>
                <a:ea typeface="+mn-ea"/>
                <a:cs typeface="+mn-cs"/>
              </a:rPr>
              <a:t>Inside-right page 1</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Right-click</a:t>
            </a:r>
            <a:r>
              <a:rPr lang="en-US" sz="1200" i="0" kern="1200" baseline="0" dirty="0" smtClean="0">
                <a:solidFill>
                  <a:schemeClr val="tx1"/>
                </a:solidFill>
                <a:latin typeface="+mn-lt"/>
                <a:ea typeface="+mn-ea"/>
                <a:cs typeface="+mn-cs"/>
              </a:rPr>
              <a:t> the slide background area, and then click </a:t>
            </a:r>
            <a:r>
              <a:rPr lang="en-US" sz="1200" b="1" i="0" kern="1200" baseline="0" dirty="0" smtClean="0">
                <a:solidFill>
                  <a:schemeClr val="tx1"/>
                </a:solidFill>
                <a:latin typeface="+mn-lt"/>
                <a:ea typeface="+mn-ea"/>
                <a:cs typeface="+mn-cs"/>
              </a:rPr>
              <a:t>Grid and Guides</a:t>
            </a:r>
            <a:r>
              <a:rPr lang="en-US" sz="1200" i="0" kern="1200" baseline="0" dirty="0" smtClean="0">
                <a:solidFill>
                  <a:schemeClr val="tx1"/>
                </a:solidFill>
                <a:latin typeface="+mn-lt"/>
                <a:ea typeface="+mn-ea"/>
                <a:cs typeface="+mn-cs"/>
              </a:rPr>
              <a:t>. In the </a:t>
            </a:r>
            <a:r>
              <a:rPr lang="en-US" sz="1200" b="1" i="0" kern="1200" baseline="0" dirty="0" smtClean="0">
                <a:solidFill>
                  <a:schemeClr val="tx1"/>
                </a:solidFill>
                <a:latin typeface="+mn-lt"/>
                <a:ea typeface="+mn-ea"/>
                <a:cs typeface="+mn-cs"/>
              </a:rPr>
              <a:t>Grid and Guides </a:t>
            </a:r>
            <a:r>
              <a:rPr lang="en-US" sz="1200" i="0" kern="1200" baseline="0" dirty="0" smtClean="0">
                <a:solidFill>
                  <a:schemeClr val="tx1"/>
                </a:solidFill>
                <a:latin typeface="+mn-lt"/>
                <a:ea typeface="+mn-ea"/>
                <a:cs typeface="+mn-cs"/>
              </a:rPr>
              <a:t>dialog box, under </a:t>
            </a:r>
            <a:r>
              <a:rPr lang="en-US" sz="1200" b="1" i="0" kern="1200" baseline="0" dirty="0" smtClean="0">
                <a:solidFill>
                  <a:schemeClr val="tx1"/>
                </a:solidFill>
                <a:latin typeface="+mn-lt"/>
                <a:ea typeface="+mn-ea"/>
                <a:cs typeface="+mn-cs"/>
              </a:rPr>
              <a:t>Guide settings</a:t>
            </a:r>
            <a:r>
              <a:rPr lang="en-US" sz="1200" i="0" kern="1200" baseline="0" dirty="0" smtClean="0">
                <a:solidFill>
                  <a:schemeClr val="tx1"/>
                </a:solidFill>
                <a:latin typeface="+mn-lt"/>
                <a:ea typeface="+mn-ea"/>
                <a:cs typeface="+mn-cs"/>
              </a:rPr>
              <a:t>, clear </a:t>
            </a:r>
            <a:r>
              <a:rPr lang="en-US" sz="1200" b="1" i="0" kern="1200" baseline="0" dirty="0" smtClean="0">
                <a:solidFill>
                  <a:schemeClr val="tx1"/>
                </a:solidFill>
                <a:latin typeface="+mn-lt"/>
                <a:ea typeface="+mn-ea"/>
                <a:cs typeface="+mn-cs"/>
              </a:rPr>
              <a:t>Display drawing guides on screen</a:t>
            </a:r>
            <a:r>
              <a:rPr lang="en-US" sz="1200" i="0" kern="1200" baseline="0" dirty="0" smtClean="0">
                <a:solidFill>
                  <a:schemeClr val="tx1"/>
                </a:solidFill>
                <a:latin typeface="+mn-lt"/>
                <a:ea typeface="+mn-ea"/>
                <a:cs typeface="+mn-cs"/>
              </a:rPr>
              <a:t>.</a:t>
            </a:r>
          </a:p>
          <a:p>
            <a:pPr marL="228600" lvl="0" indent="-228600">
              <a:buFont typeface="+mj-lt"/>
              <a:buAutoNum type="arabicPeriod"/>
            </a:pPr>
            <a:r>
              <a:rPr lang="en-US" sz="120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View</a:t>
            </a:r>
            <a:r>
              <a:rPr lang="en-US" sz="120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Show/Hide</a:t>
            </a:r>
            <a:r>
              <a:rPr lang="en-US" sz="1200" i="0" kern="1200" baseline="0" dirty="0" smtClean="0">
                <a:solidFill>
                  <a:schemeClr val="tx1"/>
                </a:solidFill>
                <a:latin typeface="+mn-lt"/>
                <a:ea typeface="+mn-ea"/>
                <a:cs typeface="+mn-cs"/>
              </a:rPr>
              <a:t> group, clear </a:t>
            </a:r>
            <a:r>
              <a:rPr lang="en-US" sz="1200" b="1" i="0" kern="1200" baseline="0" dirty="0" smtClean="0">
                <a:solidFill>
                  <a:schemeClr val="tx1"/>
                </a:solidFill>
                <a:latin typeface="+mn-lt"/>
                <a:ea typeface="+mn-ea"/>
                <a:cs typeface="+mn-cs"/>
              </a:rPr>
              <a:t>Ruler</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solidFill>
                  <a:schemeClr val="accent6"/>
                </a:solidFill>
              </a:rPr>
              <a:t>I</a:t>
            </a:r>
            <a:r>
              <a:rPr lang="en-US" sz="1200" b="0" i="0" baseline="0" dirty="0" smtClean="0"/>
              <a:t>n the </a:t>
            </a:r>
            <a:r>
              <a:rPr lang="en-US" sz="1200" b="1" i="0" baseline="0" dirty="0" smtClean="0"/>
              <a:t>Selection and Visibility</a:t>
            </a:r>
            <a:r>
              <a:rPr lang="en-US" sz="1200" b="0" i="0" baseline="0" dirty="0" smtClean="0"/>
              <a:t> pane, the final arrangement of the six groups of objects should be the following (from top to bottom):</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2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1</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up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 </a:t>
            </a:r>
            <a:r>
              <a:rPr lang="en-US" sz="1200" b="1" baseline="0" dirty="0" smtClean="0">
                <a:solidFill>
                  <a:schemeClr val="accent6"/>
                </a:solidFill>
              </a:rPr>
              <a:t>Bring</a:t>
            </a:r>
            <a:r>
              <a:rPr lang="en-US" sz="1200" baseline="0" dirty="0" smtClean="0">
                <a:solidFill>
                  <a:schemeClr val="accent6"/>
                </a:solidFill>
              </a:rPr>
              <a:t> </a:t>
            </a:r>
            <a:r>
              <a:rPr lang="en-US" sz="1200" b="1" baseline="0" dirty="0" smtClean="0">
                <a:solidFill>
                  <a:schemeClr val="accent6"/>
                </a:solidFill>
              </a:rPr>
              <a:t>Forward</a:t>
            </a:r>
            <a:r>
              <a:rPr lang="en-US" sz="1200" baseline="0" dirty="0" smtClean="0">
                <a:solidFill>
                  <a:schemeClr val="accent6"/>
                </a:solidFill>
              </a:rPr>
              <a:t>.</a:t>
            </a:r>
            <a:endParaRPr lang="en-US" sz="1200" b="0"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down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a:t>
            </a:r>
            <a:r>
              <a:rPr lang="en-US" sz="1200" b="0" i="0" baseline="0" dirty="0" smtClean="0"/>
              <a:t> </a:t>
            </a:r>
            <a:r>
              <a:rPr lang="en-US" sz="1200" b="1" i="0" baseline="0" dirty="0" smtClean="0"/>
              <a:t>Send Backward</a:t>
            </a:r>
            <a:r>
              <a:rPr lang="en-US" sz="1200" b="0" i="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solidFill>
                  <a:schemeClr val="accent6"/>
                </a:solidFill>
              </a:rPr>
              <a:t>On the </a:t>
            </a:r>
            <a:r>
              <a:rPr lang="en-US" sz="1200" b="1" baseline="0" dirty="0" smtClean="0">
                <a:solidFill>
                  <a:schemeClr val="accent6"/>
                </a:solidFill>
              </a:rPr>
              <a:t>Animations</a:t>
            </a:r>
            <a:r>
              <a:rPr lang="en-US" sz="1200" baseline="0" dirty="0" smtClean="0">
                <a:solidFill>
                  <a:schemeClr val="accent6"/>
                </a:solidFill>
              </a:rPr>
              <a:t> tab, in the </a:t>
            </a:r>
            <a:r>
              <a:rPr lang="en-US" sz="1200" b="1" baseline="0" dirty="0" smtClean="0">
                <a:solidFill>
                  <a:schemeClr val="accent6"/>
                </a:solidFill>
              </a:rPr>
              <a:t>Animations</a:t>
            </a:r>
            <a:r>
              <a:rPr lang="en-US" sz="1200" baseline="0" dirty="0" smtClean="0">
                <a:solidFill>
                  <a:schemeClr val="accent6"/>
                </a:solidFill>
              </a:rPr>
              <a:t> group, click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1</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first animation effect (collapse effect for the </a:t>
            </a:r>
            <a:r>
              <a:rPr lang="en-US" sz="1200" b="1" baseline="0" dirty="0" smtClean="0">
                <a:solidFill>
                  <a:schemeClr val="accent6"/>
                </a:solidFill>
              </a:rPr>
              <a:t>Inside-right page 1</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With</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2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second animation effect (stretch effect for the </a:t>
            </a:r>
            <a:r>
              <a:rPr lang="en-US" sz="1200" b="1" baseline="0" dirty="0" smtClean="0">
                <a:solidFill>
                  <a:schemeClr val="accent6"/>
                </a:solidFill>
              </a:rPr>
              <a:t>Inside-left page 2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2</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third animation effect (collapse effect for the </a:t>
            </a:r>
            <a:r>
              <a:rPr lang="en-US" sz="1200" b="1" baseline="0" dirty="0" smtClean="0">
                <a:solidFill>
                  <a:schemeClr val="accent6"/>
                </a:solidFill>
              </a:rPr>
              <a:t>Inside-right page 2</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On Click</a:t>
            </a:r>
            <a:r>
              <a:rPr lang="en-US" sz="1200" b="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3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fourth animation effect (stretch effect for the </a:t>
            </a:r>
            <a:r>
              <a:rPr lang="en-US" sz="1200" b="1" baseline="0" dirty="0" smtClean="0">
                <a:solidFill>
                  <a:schemeClr val="accent6"/>
                </a:solidFill>
              </a:rPr>
              <a:t>Inside-left page 3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endParaRPr lang="en-US" sz="1200" baseline="0" dirty="0" smtClean="0">
              <a:solidFill>
                <a:schemeClr val="accent6"/>
              </a:solidFill>
            </a:endParaRPr>
          </a:p>
          <a:p>
            <a:endParaRPr lang="en-US" sz="1200" baseline="0" dirty="0" smtClean="0"/>
          </a:p>
          <a:p>
            <a:r>
              <a:rPr lang="en-US" sz="1200" b="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ea typeface="+mn-ea"/>
                <a:cs typeface="+mn-cs"/>
              </a:rPr>
              <a:t>Right-click the slide background area, and then click </a:t>
            </a:r>
            <a:r>
              <a:rPr lang="en-US" sz="1200" b="1" kern="1200" dirty="0" smtClean="0">
                <a:solidFill>
                  <a:schemeClr val="tx1"/>
                </a:solidFill>
                <a:ea typeface="+mn-ea"/>
                <a:cs typeface="+mn-cs"/>
              </a:rPr>
              <a:t>Format Background</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Format Background </a:t>
            </a:r>
            <a:r>
              <a:rPr lang="en-US" sz="1200" kern="1200" dirty="0" smtClean="0">
                <a:solidFill>
                  <a:schemeClr val="tx1"/>
                </a:solidFill>
                <a:ea typeface="+mn-ea"/>
                <a:cs typeface="+mn-cs"/>
              </a:rPr>
              <a:t>dialog box, click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in the left pane, select </a:t>
            </a:r>
            <a:r>
              <a:rPr lang="en-US" sz="1200" b="1" kern="1200" dirty="0" smtClean="0">
                <a:solidFill>
                  <a:schemeClr val="tx1"/>
                </a:solidFill>
                <a:ea typeface="+mn-ea"/>
                <a:cs typeface="+mn-cs"/>
              </a:rPr>
              <a:t>Gradient fill</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pane, and then do the following:</a:t>
            </a:r>
          </a:p>
          <a:p>
            <a:pPr marL="685800" lvl="1"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Type</a:t>
            </a:r>
            <a:r>
              <a:rPr lang="en-US" sz="1200" kern="1200" dirty="0" smtClean="0">
                <a:solidFill>
                  <a:schemeClr val="tx1"/>
                </a:solidFill>
                <a:ea typeface="+mn-ea"/>
                <a:cs typeface="+mn-cs"/>
              </a:rPr>
              <a:t> list, select </a:t>
            </a:r>
            <a:r>
              <a:rPr lang="en-US" sz="1200" b="1" kern="1200" dirty="0" smtClean="0">
                <a:solidFill>
                  <a:schemeClr val="tx1"/>
                </a:solidFill>
                <a:ea typeface="+mn-ea"/>
                <a:cs typeface="+mn-cs"/>
              </a:rPr>
              <a:t>Linear</a:t>
            </a:r>
            <a:r>
              <a:rPr lang="en-US" sz="1200" kern="1200" dirty="0" smtClean="0">
                <a:solidFill>
                  <a:schemeClr val="tx1"/>
                </a:solidFill>
                <a:ea typeface="+mn-ea"/>
                <a:cs typeface="+mn-cs"/>
              </a:rPr>
              <a:t>.</a:t>
            </a:r>
          </a:p>
          <a:p>
            <a:pPr marL="685800" lvl="1"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Direction</a:t>
            </a:r>
            <a:r>
              <a:rPr lang="en-US" sz="1200" kern="1200" dirty="0" smtClean="0">
                <a:solidFill>
                  <a:schemeClr val="tx1"/>
                </a:solidFill>
                <a:ea typeface="+mn-ea"/>
                <a:cs typeface="+mn-cs"/>
              </a:rPr>
              <a:t>, and then click </a:t>
            </a:r>
            <a:r>
              <a:rPr lang="en-US" sz="1200" b="1" kern="1200" dirty="0" smtClean="0">
                <a:solidFill>
                  <a:schemeClr val="tx1"/>
                </a:solidFill>
                <a:ea typeface="+mn-ea"/>
                <a:cs typeface="+mn-cs"/>
              </a:rPr>
              <a:t>Linear Down </a:t>
            </a:r>
            <a:r>
              <a:rPr lang="en-US" sz="1200" kern="1200" dirty="0" smtClean="0">
                <a:solidFill>
                  <a:schemeClr val="tx1"/>
                </a:solidFill>
                <a:ea typeface="+mn-ea"/>
                <a:cs typeface="+mn-cs"/>
              </a:rPr>
              <a:t>(first </a:t>
            </a:r>
            <a:r>
              <a:rPr lang="en-US" sz="1200" kern="1200" baseline="0" dirty="0" smtClean="0">
                <a:solidFill>
                  <a:schemeClr val="tx1"/>
                </a:solidFill>
                <a:ea typeface="+mn-ea"/>
                <a:cs typeface="+mn-cs"/>
              </a:rPr>
              <a:t>row, </a:t>
            </a:r>
            <a:r>
              <a:rPr lang="en-US" sz="1200" kern="1200" dirty="0" smtClean="0">
                <a:solidFill>
                  <a:schemeClr val="tx1"/>
                </a:solidFill>
                <a:ea typeface="+mn-ea"/>
                <a:cs typeface="+mn-cs"/>
              </a:rPr>
              <a:t>second option from the left).</a:t>
            </a:r>
          </a:p>
          <a:p>
            <a:pPr marL="685800" lvl="1" indent="-228600">
              <a:buFont typeface="Arial" pitchFamily="34" charset="0"/>
              <a:buChar char="•"/>
            </a:pPr>
            <a:r>
              <a:rPr lang="en-US" sz="1200" kern="1200" dirty="0" smtClean="0">
                <a:solidFill>
                  <a:schemeClr val="tx1"/>
                </a:solidFill>
                <a:ea typeface="+mn-ea"/>
                <a:cs typeface="+mn-cs"/>
              </a:rPr>
              <a:t>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click </a:t>
            </a:r>
            <a:r>
              <a:rPr lang="en-US" sz="1200" b="1" kern="1200" dirty="0" smtClean="0">
                <a:solidFill>
                  <a:schemeClr val="tx1"/>
                </a:solidFill>
                <a:ea typeface="+mn-ea"/>
                <a:cs typeface="+mn-cs"/>
              </a:rPr>
              <a:t>Add</a:t>
            </a:r>
            <a:r>
              <a:rPr lang="en-US" sz="1200" b="0" kern="1200" dirty="0" smtClean="0">
                <a:solidFill>
                  <a:schemeClr val="tx1"/>
                </a:solidFill>
                <a:ea typeface="+mn-ea"/>
                <a:cs typeface="+mn-cs"/>
              </a:rPr>
              <a:t> or </a:t>
            </a:r>
            <a:r>
              <a:rPr lang="en-US" sz="1200" b="1" kern="1200" dirty="0" smtClean="0">
                <a:solidFill>
                  <a:schemeClr val="tx1"/>
                </a:solidFill>
                <a:ea typeface="+mn-ea"/>
                <a:cs typeface="+mn-cs"/>
              </a:rPr>
              <a:t>Remove</a:t>
            </a:r>
            <a:r>
              <a:rPr lang="en-US" sz="1200" kern="1200" dirty="0" smtClean="0">
                <a:solidFill>
                  <a:schemeClr val="tx1"/>
                </a:solidFill>
                <a:ea typeface="+mn-ea"/>
                <a:cs typeface="+mn-cs"/>
              </a:rPr>
              <a:t> until two stops appear in the drop-down list.</a:t>
            </a:r>
          </a:p>
          <a:p>
            <a:pPr marL="228600" lvl="0" indent="-228600">
              <a:buFont typeface="+mj-lt"/>
              <a:buAutoNum type="arabicPeriod"/>
            </a:pPr>
            <a:r>
              <a:rPr lang="en-US" sz="1200" kern="1200" dirty="0" smtClean="0">
                <a:solidFill>
                  <a:schemeClr val="tx1"/>
                </a:solidFill>
                <a:ea typeface="+mn-ea"/>
                <a:cs typeface="+mn-cs"/>
              </a:rPr>
              <a:t>Also 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1 </a:t>
            </a:r>
            <a:r>
              <a:rPr lang="en-US" sz="1200" kern="1200" dirty="0" smtClean="0">
                <a:solidFill>
                  <a:schemeClr val="tx1"/>
                </a:solidFill>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63%</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kern="1200" dirty="0" smtClean="0">
                <a:solidFill>
                  <a:schemeClr val="tx1"/>
                </a:solidFill>
                <a:ea typeface="+mn-ea"/>
                <a:cs typeface="+mn-cs"/>
              </a:rPr>
              <a:t>, 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 </a:t>
            </a:r>
            <a:r>
              <a:rPr lang="en-US" sz="1200" b="1" kern="1200" dirty="0" smtClean="0">
                <a:solidFill>
                  <a:schemeClr val="tx1"/>
                </a:solidFill>
                <a:ea typeface="+mn-ea"/>
                <a:cs typeface="+mn-cs"/>
              </a:rPr>
              <a:t>Black, Text </a:t>
            </a:r>
            <a:r>
              <a:rPr lang="en-US" sz="1200" b="1" kern="1200" baseline="0" dirty="0" smtClean="0">
                <a:solidFill>
                  <a:schemeClr val="tx1"/>
                </a:solidFill>
                <a:ea typeface="+mn-ea"/>
                <a:cs typeface="+mn-cs"/>
              </a:rPr>
              <a:t>1 </a:t>
            </a:r>
            <a:r>
              <a:rPr lang="en-US" sz="1200" b="0" kern="1200" dirty="0" smtClean="0">
                <a:solidFill>
                  <a:schemeClr val="tx1"/>
                </a:solidFill>
                <a:ea typeface="+mn-ea"/>
                <a:cs typeface="+mn-cs"/>
              </a:rPr>
              <a:t>(first row, second option from the left).</a:t>
            </a:r>
            <a:endParaRPr lang="en-US" sz="1200" kern="1200" dirty="0" smtClean="0">
              <a:solidFill>
                <a:schemeClr val="tx1"/>
              </a:solidFill>
              <a:ea typeface="+mn-ea"/>
              <a:cs typeface="+mn-cs"/>
            </a:endParaRP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2 </a:t>
            </a:r>
            <a:r>
              <a:rPr lang="en-US" sz="1200" kern="1200" dirty="0" smtClean="0">
                <a:solidFill>
                  <a:schemeClr val="tx1"/>
                </a:solidFill>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100%</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b="0" kern="1200" baseline="0" dirty="0" smtClean="0">
                <a:solidFill>
                  <a:schemeClr val="tx1"/>
                </a:solidFill>
                <a:ea typeface="+mn-ea"/>
                <a:cs typeface="+mn-cs"/>
              </a:rPr>
              <a:t>, </a:t>
            </a:r>
            <a:r>
              <a:rPr lang="en-US" sz="1200" kern="1200" dirty="0" smtClean="0">
                <a:solidFill>
                  <a:schemeClr val="tx1"/>
                </a:solidFill>
                <a:ea typeface="+mn-ea"/>
                <a:cs typeface="+mn-cs"/>
              </a:rPr>
              <a:t>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a:t>
            </a:r>
            <a:r>
              <a:rPr lang="en-US" sz="1200" b="0" kern="1200" baseline="0" dirty="0" smtClean="0">
                <a:solidFill>
                  <a:schemeClr val="tx1"/>
                </a:solidFill>
                <a:ea typeface="+mn-ea"/>
                <a:cs typeface="+mn-cs"/>
              </a:rPr>
              <a:t> </a:t>
            </a:r>
            <a:r>
              <a:rPr lang="en-US" sz="1200" b="1" baseline="0" dirty="0" smtClean="0"/>
              <a:t>Black, Text 1, Lighter 50% </a:t>
            </a:r>
            <a:r>
              <a:rPr lang="en-US" sz="1200" b="0" baseline="0" dirty="0" smtClean="0"/>
              <a:t>(second row, fifth option from the left</a:t>
            </a:r>
            <a:r>
              <a:rPr lang="en-US" sz="1200" b="0" dirty="0" smtClean="0"/>
              <a:t>).</a:t>
            </a:r>
            <a:endParaRPr lang="en-US" sz="1200" b="0" kern="1200" dirty="0" smtClean="0">
              <a:solidFill>
                <a:schemeClr val="tx1"/>
              </a:solidFill>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print"/>
          <a:srcRect/>
          <a:stretch>
            <a:fillRect/>
          </a:stretch>
        </p:blipFill>
        <p:spPr bwMode="auto">
          <a:xfrm>
            <a:off x="0" y="-1"/>
            <a:ext cx="9144000" cy="6858001"/>
          </a:xfrm>
          <a:prstGeom prst="rect">
            <a:avLst/>
          </a:prstGeom>
          <a:noFill/>
          <a:ln w="9525">
            <a:noFill/>
            <a:miter lim="800000"/>
            <a:headEnd/>
            <a:tailEnd/>
          </a:ln>
        </p:spPr>
      </p:pic>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1E24BAC2-5333-441E-8214-8948782C7CF2}" type="datetimeFigureOut">
              <a:rPr lang="es-EC" smtClean="0"/>
              <a:pPr/>
              <a:t>03/07/2013</a:t>
            </a:fld>
            <a:endParaRPr lang="es-EC"/>
          </a:p>
        </p:txBody>
      </p:sp>
      <p:sp>
        <p:nvSpPr>
          <p:cNvPr id="17" name="16 Marcador de pie de página"/>
          <p:cNvSpPr>
            <a:spLocks noGrp="1"/>
          </p:cNvSpPr>
          <p:nvPr>
            <p:ph type="ftr" sz="quarter" idx="11"/>
          </p:nvPr>
        </p:nvSpPr>
        <p:spPr>
          <a:xfrm>
            <a:off x="5410200" y="4205288"/>
            <a:ext cx="1295400" cy="457200"/>
          </a:xfrm>
        </p:spPr>
        <p:txBody>
          <a:bodyPr/>
          <a:lstStyle/>
          <a:p>
            <a:endParaRPr kumimoji="0" lang="en-US" dirty="0"/>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FD264A7-B422-4749-907A-0821EE834116}"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n-US" dirty="0"/>
          </a:p>
        </p:txBody>
      </p:sp>
      <p:sp>
        <p:nvSpPr>
          <p:cNvPr id="4" name="3 Marcador de fecha"/>
          <p:cNvSpPr>
            <a:spLocks noGrp="1"/>
          </p:cNvSpPr>
          <p:nvPr>
            <p:ph type="dt" sz="half" idx="10"/>
          </p:nvPr>
        </p:nvSpPr>
        <p:spPr>
          <a:xfrm>
            <a:off x="7740352" y="6093296"/>
            <a:ext cx="957264" cy="457200"/>
          </a:xfrm>
        </p:spPr>
        <p:txBody>
          <a:bodyPr/>
          <a:lstStyle/>
          <a:p>
            <a:fld id="{1E24BAC2-5333-441E-8214-8948782C7CF2}" type="datetimeFigureOut">
              <a:rPr lang="es-EC" smtClean="0"/>
              <a:pPr/>
              <a:t>03/07/2013</a:t>
            </a:fld>
            <a:endParaRPr lang="es-EC"/>
          </a:p>
        </p:txBody>
      </p:sp>
      <p:sp>
        <p:nvSpPr>
          <p:cNvPr id="5" name="4 Marcador de pie de página"/>
          <p:cNvSpPr>
            <a:spLocks noGrp="1"/>
          </p:cNvSpPr>
          <p:nvPr>
            <p:ph type="ftr" sz="quarter" idx="11"/>
          </p:nvPr>
        </p:nvSpPr>
        <p:spPr>
          <a:xfrm>
            <a:off x="611560" y="6093296"/>
            <a:ext cx="1325880" cy="457200"/>
          </a:xfrm>
        </p:spPr>
        <p:txBody>
          <a:bodyPr/>
          <a:lstStyle/>
          <a:p>
            <a:endParaRPr kumimoji="0" lang="en-US" dirty="0"/>
          </a:p>
        </p:txBody>
      </p:sp>
      <p:sp>
        <p:nvSpPr>
          <p:cNvPr id="6" name="5 Marcador de número de diapositiva"/>
          <p:cNvSpPr>
            <a:spLocks noGrp="1"/>
          </p:cNvSpPr>
          <p:nvPr>
            <p:ph type="sldNum" sz="quarter" idx="12"/>
          </p:nvPr>
        </p:nvSpPr>
        <p:spPr>
          <a:xfrm>
            <a:off x="8028384" y="260648"/>
            <a:ext cx="762000" cy="365760"/>
          </a:xfrm>
        </p:spPr>
        <p:txBody>
          <a:bodyPr/>
          <a:lstStyle>
            <a:lvl1pPr>
              <a:defRPr>
                <a:solidFill>
                  <a:schemeClr val="accent1">
                    <a:lumMod val="75000"/>
                  </a:schemeClr>
                </a:solidFill>
              </a:defRPr>
            </a:lvl1pPr>
          </a:lstStyle>
          <a:p>
            <a:fld id="{AFD264A7-B422-4749-907A-0821EE834116}" type="slidenum">
              <a:rPr lang="es-EC" smtClean="0"/>
              <a:pPr/>
              <a:t>‹Nº›</a:t>
            </a:fld>
            <a:endParaRPr lang="es-EC" dirty="0"/>
          </a:p>
        </p:txBody>
      </p:sp>
    </p:spTree>
  </p:cSld>
  <p:clrMapOvr>
    <a:masterClrMapping/>
  </p:clrMapOvr>
  <p:hf hdr="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E24BAC2-5333-441E-8214-8948782C7CF2}" type="datetimeFigureOut">
              <a:rPr lang="es-EC" smtClean="0"/>
              <a:pPr/>
              <a:t>03/07/2013</a:t>
            </a:fld>
            <a:endParaRPr lang="es-EC"/>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EC"/>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FD264A7-B422-4749-907A-0821EE834116}"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pPr algn="ctr"/>
            <a:r>
              <a:rPr lang="es-EC" sz="3200" b="1" dirty="0" smtClean="0">
                <a:solidFill>
                  <a:schemeClr val="tx1"/>
                </a:solidFill>
              </a:rPr>
              <a:t>Diseño y evaluación del Proyecto de migración de las estaciones de televisión abierta en el Ecuador, hacia la Televisión Digital Terrestre (TDT)</a:t>
            </a:r>
            <a:endParaRPr lang="es-ES_tradnl" sz="3200" dirty="0">
              <a:solidFill>
                <a:schemeClr val="tx1"/>
              </a:solidFill>
            </a:endParaRPr>
          </a:p>
        </p:txBody>
      </p:sp>
      <p:sp>
        <p:nvSpPr>
          <p:cNvPr id="3" name="2 Subtítulo"/>
          <p:cNvSpPr>
            <a:spLocks noGrp="1"/>
          </p:cNvSpPr>
          <p:nvPr>
            <p:ph type="subTitle" idx="1"/>
          </p:nvPr>
        </p:nvSpPr>
        <p:spPr>
          <a:xfrm>
            <a:off x="971600" y="4077072"/>
            <a:ext cx="4953000" cy="1752600"/>
          </a:xfrm>
        </p:spPr>
        <p:txBody>
          <a:bodyPr/>
          <a:lstStyle/>
          <a:p>
            <a:r>
              <a:rPr lang="es-MX" dirty="0" smtClean="0"/>
              <a:t>Erika María Guerrero León</a:t>
            </a:r>
          </a:p>
          <a:p>
            <a:endParaRPr lang="es-MX" dirty="0" smtClean="0"/>
          </a:p>
          <a:p>
            <a:r>
              <a:rPr lang="es-MX" dirty="0" smtClean="0"/>
              <a:t>Byron Fabricio </a:t>
            </a:r>
            <a:r>
              <a:rPr lang="es-MX" dirty="0" err="1" smtClean="0"/>
              <a:t>Pabón</a:t>
            </a:r>
            <a:r>
              <a:rPr lang="es-MX" dirty="0" smtClean="0"/>
              <a:t> </a:t>
            </a:r>
            <a:r>
              <a:rPr lang="es-MX" dirty="0" err="1" smtClean="0"/>
              <a:t>Artieda</a:t>
            </a:r>
            <a:endParaRPr lang="es-EC"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332656"/>
            <a:ext cx="7704856" cy="1066800"/>
          </a:xfrm>
          <a:effectLst>
            <a:outerShdw blurRad="50800" dist="38100" dir="5400000" algn="t" rotWithShape="0">
              <a:prstClr val="black">
                <a:alpha val="40000"/>
              </a:prstClr>
            </a:outerShdw>
          </a:effectLst>
        </p:spPr>
        <p:txBody>
          <a:bodyPr>
            <a:normAutofit fontScale="90000"/>
          </a:bodyPr>
          <a:lstStyle/>
          <a:p>
            <a:pPr algn="r"/>
            <a:r>
              <a:rPr lang="es-MX" dirty="0" smtClean="0"/>
              <a:t>	</a:t>
            </a:r>
            <a:r>
              <a:rPr lang="es-EC" b="1" dirty="0" smtClean="0"/>
              <a:t>ENFOQUE </a:t>
            </a:r>
            <a:br>
              <a:rPr lang="es-EC" b="1" dirty="0" smtClean="0"/>
            </a:br>
            <a:r>
              <a:rPr lang="es-EC" b="1" dirty="0" smtClean="0"/>
              <a:t>ESTRATÉGICO</a:t>
            </a:r>
            <a:r>
              <a:rPr lang="es-ES_tradnl" b="1" dirty="0" smtClean="0"/>
              <a:t/>
            </a:r>
            <a:br>
              <a:rPr lang="es-ES_tradnl" b="1" dirty="0" smtClean="0"/>
            </a:b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03/07/2013</a:t>
            </a:fld>
            <a:endParaRPr lang="es-EC"/>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10</a:t>
            </a:fld>
            <a:endParaRPr lang="es-EC"/>
          </a:p>
        </p:txBody>
      </p:sp>
      <p:sp>
        <p:nvSpPr>
          <p:cNvPr id="10" name="9 Marcador de contenido"/>
          <p:cNvSpPr>
            <a:spLocks noGrp="1"/>
          </p:cNvSpPr>
          <p:nvPr>
            <p:ph idx="1"/>
          </p:nvPr>
        </p:nvSpPr>
        <p:spPr>
          <a:xfrm>
            <a:off x="1043608" y="1480152"/>
            <a:ext cx="7715200" cy="4325112"/>
          </a:xfrm>
        </p:spPr>
        <p:txBody>
          <a:bodyPr>
            <a:normAutofit/>
          </a:bodyPr>
          <a:lstStyle/>
          <a:p>
            <a:pPr marL="365760" lvl="1" indent="-256032">
              <a:buClr>
                <a:schemeClr val="accent3"/>
              </a:buClr>
              <a:buFont typeface="Georgia"/>
              <a:buChar char="•"/>
            </a:pPr>
            <a:r>
              <a:rPr lang="es-MX" sz="2400" dirty="0" smtClean="0">
                <a:solidFill>
                  <a:schemeClr val="tx1"/>
                </a:solidFill>
              </a:rPr>
              <a:t>ORGANIGRAMA</a:t>
            </a:r>
          </a:p>
          <a:p>
            <a:pPr marL="365760" lvl="1" indent="-256032">
              <a:buClr>
                <a:schemeClr val="accent3"/>
              </a:buClr>
              <a:buNone/>
            </a:pPr>
            <a:endParaRPr lang="es-ES_tradnl" sz="2000" dirty="0" smtClean="0">
              <a:solidFill>
                <a:schemeClr val="tx1"/>
              </a:solidFill>
            </a:endParaRPr>
          </a:p>
          <a:p>
            <a:endParaRPr lang="es-EC"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2290" name="Picture 2"/>
          <p:cNvPicPr>
            <a:picLocks noChangeAspect="1" noChangeArrowheads="1"/>
          </p:cNvPicPr>
          <p:nvPr/>
        </p:nvPicPr>
        <p:blipFill>
          <a:blip r:embed="rId2" cstate="print"/>
          <a:srcRect l="39863" t="34605" r="30016" b="19091"/>
          <a:stretch>
            <a:fillRect/>
          </a:stretch>
        </p:blipFill>
        <p:spPr bwMode="auto">
          <a:xfrm>
            <a:off x="2483768" y="1947894"/>
            <a:ext cx="4986518" cy="44334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76672"/>
            <a:ext cx="7704856" cy="1066800"/>
          </a:xfrm>
          <a:effectLst>
            <a:outerShdw blurRad="50800" dist="38100" dir="5400000" algn="t" rotWithShape="0">
              <a:prstClr val="black">
                <a:alpha val="40000"/>
              </a:prstClr>
            </a:outerShdw>
          </a:effectLst>
        </p:spPr>
        <p:txBody>
          <a:bodyPr>
            <a:normAutofit fontScale="90000"/>
          </a:bodyPr>
          <a:lstStyle/>
          <a:p>
            <a:pPr algn="r"/>
            <a:r>
              <a:rPr lang="es-MX" dirty="0" smtClean="0"/>
              <a:t>	</a:t>
            </a:r>
            <a:r>
              <a:rPr lang="es-EC" b="1" dirty="0" smtClean="0"/>
              <a:t>IMPACTO </a:t>
            </a:r>
            <a:br>
              <a:rPr lang="es-EC" b="1" dirty="0" smtClean="0"/>
            </a:br>
            <a:r>
              <a:rPr lang="es-EC" b="1" dirty="0" smtClean="0"/>
              <a:t>AMBIENTAL </a:t>
            </a:r>
            <a:r>
              <a:rPr lang="es-ES_tradnl" b="1" dirty="0" smtClean="0"/>
              <a:t/>
            </a:r>
            <a:br>
              <a:rPr lang="es-ES_tradnl" b="1" dirty="0" smtClean="0"/>
            </a:b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03/07/2013</a:t>
            </a:fld>
            <a:endParaRPr lang="es-EC"/>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11</a:t>
            </a:fld>
            <a:endParaRPr lang="es-EC"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 name="8 Marcador de contenido"/>
          <p:cNvSpPr>
            <a:spLocks noGrp="1"/>
          </p:cNvSpPr>
          <p:nvPr>
            <p:ph idx="1"/>
          </p:nvPr>
        </p:nvSpPr>
        <p:spPr>
          <a:xfrm>
            <a:off x="457200" y="1556792"/>
            <a:ext cx="8229600" cy="4325112"/>
          </a:xfrm>
        </p:spPr>
        <p:txBody>
          <a:bodyPr/>
          <a:lstStyle/>
          <a:p>
            <a:pPr>
              <a:buNone/>
            </a:pPr>
            <a:endParaRPr lang="es-EC" dirty="0"/>
          </a:p>
        </p:txBody>
      </p:sp>
      <p:graphicFrame>
        <p:nvGraphicFramePr>
          <p:cNvPr id="11" name="Diagram 2"/>
          <p:cNvGraphicFramePr/>
          <p:nvPr/>
        </p:nvGraphicFramePr>
        <p:xfrm>
          <a:off x="971600" y="1700808"/>
          <a:ext cx="7231795" cy="4162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1">
                                            <p:graphicEl>
                                              <a:dgm id="{36133411-8FE4-4491-BA08-56144C63CB99}"/>
                                            </p:graphicEl>
                                          </p:spTgt>
                                        </p:tgtEl>
                                        <p:attrNameLst>
                                          <p:attrName>style.visibility</p:attrName>
                                        </p:attrNameLst>
                                      </p:cBhvr>
                                      <p:to>
                                        <p:strVal val="visible"/>
                                      </p:to>
                                    </p:set>
                                    <p:animEffect transition="in" filter="fade">
                                      <p:cBhvr>
                                        <p:cTn id="7" dur="1000"/>
                                        <p:tgtEl>
                                          <p:spTgt spid="11">
                                            <p:graphicEl>
                                              <a:dgm id="{36133411-8FE4-4491-BA08-56144C63CB9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grpId="0" nodeType="clickEffect">
                                  <p:stCondLst>
                                    <p:cond delay="0"/>
                                  </p:stCondLst>
                                  <p:childTnLst>
                                    <p:animMotion origin="layout" path="M 3.05556E-6 -7.40741E-7 L -0.20695 -7.40741E-7 " pathEditMode="relative" rAng="0" ptsTypes="AA">
                                      <p:cBhvr>
                                        <p:cTn id="11" dur="1000" spd="-100000" fill="hold"/>
                                        <p:tgtEl>
                                          <p:spTgt spid="11">
                                            <p:graphicEl>
                                              <a:dgm id="{36133411-8FE4-4491-BA08-56144C63CB99}"/>
                                            </p:graphicEl>
                                          </p:spTgt>
                                        </p:tgtEl>
                                        <p:attrNameLst>
                                          <p:attrName>ppt_x</p:attrName>
                                          <p:attrName>ppt_y</p:attrName>
                                        </p:attrNameLst>
                                      </p:cBhvr>
                                      <p:rCtr x="-103" y="0"/>
                                    </p:animMotion>
                                  </p:childTnLst>
                                </p:cTn>
                              </p:par>
                              <p:par>
                                <p:cTn id="12" presetID="10" presetClass="entr" presetSubtype="0" fill="hold" grpId="1" nodeType="withEffect">
                                  <p:stCondLst>
                                    <p:cond delay="0"/>
                                  </p:stCondLst>
                                  <p:childTnLst>
                                    <p:set>
                                      <p:cBhvr>
                                        <p:cTn id="13" dur="1" fill="hold">
                                          <p:stCondLst>
                                            <p:cond delay="0"/>
                                          </p:stCondLst>
                                        </p:cTn>
                                        <p:tgtEl>
                                          <p:spTgt spid="11">
                                            <p:graphicEl>
                                              <a:dgm id="{5EEAA564-2D02-4C79-A0CD-EC5644FDC4FA}"/>
                                            </p:graphicEl>
                                          </p:spTgt>
                                        </p:tgtEl>
                                        <p:attrNameLst>
                                          <p:attrName>style.visibility</p:attrName>
                                        </p:attrNameLst>
                                      </p:cBhvr>
                                      <p:to>
                                        <p:strVal val="visible"/>
                                      </p:to>
                                    </p:set>
                                    <p:animEffect transition="in" filter="fade">
                                      <p:cBhvr>
                                        <p:cTn id="14" dur="1000"/>
                                        <p:tgtEl>
                                          <p:spTgt spid="11">
                                            <p:graphicEl>
                                              <a:dgm id="{5EEAA564-2D02-4C79-A0CD-EC5644FDC4FA}"/>
                                            </p:graphicEl>
                                          </p:spTgt>
                                        </p:tgtEl>
                                      </p:cBhvr>
                                    </p:animEffect>
                                  </p:childTnLst>
                                </p:cTn>
                              </p:par>
                              <p:par>
                                <p:cTn id="15" presetID="63" presetClass="path" presetSubtype="0" accel="50000" decel="50000" fill="hold" grpId="0" nodeType="withEffect">
                                  <p:stCondLst>
                                    <p:cond delay="0"/>
                                  </p:stCondLst>
                                  <p:childTnLst>
                                    <p:animMotion origin="layout" path="M 3.05556E-6 -7.40741E-7 L 0.25 -7.40741E-7 " pathEditMode="relative" rAng="0" ptsTypes="AA">
                                      <p:cBhvr>
                                        <p:cTn id="16" dur="1000" spd="-100000" fill="hold"/>
                                        <p:tgtEl>
                                          <p:spTgt spid="11">
                                            <p:graphicEl>
                                              <a:dgm id="{5EEAA564-2D02-4C79-A0CD-EC5644FDC4FA}"/>
                                            </p:graphicEl>
                                          </p:spTgt>
                                        </p:tgtEl>
                                        <p:attrNameLst>
                                          <p:attrName>ppt_x</p:attrName>
                                          <p:attrName>ppt_y</p:attrName>
                                        </p:attrNameLst>
                                      </p:cBhvr>
                                      <p:rCtr x="125" y="0"/>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11">
                                            <p:graphicEl>
                                              <a:dgm id="{8B82C056-6D44-4EC6-B428-208028A042F5}"/>
                                            </p:graphicEl>
                                          </p:spTgt>
                                        </p:tgtEl>
                                        <p:attrNameLst>
                                          <p:attrName>style.visibility</p:attrName>
                                        </p:attrNameLst>
                                      </p:cBhvr>
                                      <p:to>
                                        <p:strVal val="visible"/>
                                      </p:to>
                                    </p:set>
                                    <p:animEffect transition="in" filter="fade">
                                      <p:cBhvr>
                                        <p:cTn id="21" dur="1000"/>
                                        <p:tgtEl>
                                          <p:spTgt spid="11">
                                            <p:graphicEl>
                                              <a:dgm id="{8B82C056-6D44-4EC6-B428-208028A042F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path" presetSubtype="0" accel="50000" decel="50000" fill="hold" grpId="0" nodeType="clickEffect">
                                  <p:stCondLst>
                                    <p:cond delay="0"/>
                                  </p:stCondLst>
                                  <p:childTnLst>
                                    <p:animMotion origin="layout" path="M 3.05556E-6 -7.40741E-7 L -0.2 -7.40741E-7 " pathEditMode="relative" rAng="0" ptsTypes="AA">
                                      <p:cBhvr>
                                        <p:cTn id="25" dur="1000" spd="-100000" fill="hold"/>
                                        <p:tgtEl>
                                          <p:spTgt spid="11">
                                            <p:graphicEl>
                                              <a:dgm id="{8B82C056-6D44-4EC6-B428-208028A042F5}"/>
                                            </p:graphicEl>
                                          </p:spTgt>
                                        </p:tgtEl>
                                        <p:attrNameLst>
                                          <p:attrName>ppt_x</p:attrName>
                                          <p:attrName>ppt_y</p:attrName>
                                        </p:attrNameLst>
                                      </p:cBhvr>
                                      <p:rCtr x="-100" y="0"/>
                                    </p:animMotion>
                                  </p:childTnLst>
                                </p:cTn>
                              </p:par>
                              <p:par>
                                <p:cTn id="26" presetID="10" presetClass="entr" presetSubtype="0" fill="hold" grpId="1" nodeType="withEffect">
                                  <p:stCondLst>
                                    <p:cond delay="0"/>
                                  </p:stCondLst>
                                  <p:childTnLst>
                                    <p:set>
                                      <p:cBhvr>
                                        <p:cTn id="27" dur="1" fill="hold">
                                          <p:stCondLst>
                                            <p:cond delay="0"/>
                                          </p:stCondLst>
                                        </p:cTn>
                                        <p:tgtEl>
                                          <p:spTgt spid="11">
                                            <p:graphicEl>
                                              <a:dgm id="{2F55DC1D-2488-4424-936F-00C76D4A824B}"/>
                                            </p:graphicEl>
                                          </p:spTgt>
                                        </p:tgtEl>
                                        <p:attrNameLst>
                                          <p:attrName>style.visibility</p:attrName>
                                        </p:attrNameLst>
                                      </p:cBhvr>
                                      <p:to>
                                        <p:strVal val="visible"/>
                                      </p:to>
                                    </p:set>
                                    <p:animEffect transition="in" filter="fade">
                                      <p:cBhvr>
                                        <p:cTn id="28" dur="1000"/>
                                        <p:tgtEl>
                                          <p:spTgt spid="11">
                                            <p:graphicEl>
                                              <a:dgm id="{2F55DC1D-2488-4424-936F-00C76D4A824B}"/>
                                            </p:graphicEl>
                                          </p:spTgt>
                                        </p:tgtEl>
                                      </p:cBhvr>
                                    </p:animEffect>
                                  </p:childTnLst>
                                </p:cTn>
                              </p:par>
                              <p:par>
                                <p:cTn id="29" presetID="63" presetClass="path" presetSubtype="0" accel="50000" decel="50000" fill="hold" grpId="0" nodeType="withEffect">
                                  <p:stCondLst>
                                    <p:cond delay="0"/>
                                  </p:stCondLst>
                                  <p:childTnLst>
                                    <p:animMotion origin="layout" path="M 0 0  L 0.25 0  E" pathEditMode="relative" ptsTypes="">
                                      <p:cBhvr>
                                        <p:cTn id="30" dur="1000" spd="-100000" fill="hold"/>
                                        <p:tgtEl>
                                          <p:spTgt spid="11">
                                            <p:graphicEl>
                                              <a:dgm id="{2F55DC1D-2488-4424-936F-00C76D4A824B}"/>
                                            </p:graphicEl>
                                          </p:spTgt>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1" nodeType="clickEffect">
                                  <p:stCondLst>
                                    <p:cond delay="0"/>
                                  </p:stCondLst>
                                  <p:childTnLst>
                                    <p:set>
                                      <p:cBhvr>
                                        <p:cTn id="34" dur="1" fill="hold">
                                          <p:stCondLst>
                                            <p:cond delay="0"/>
                                          </p:stCondLst>
                                        </p:cTn>
                                        <p:tgtEl>
                                          <p:spTgt spid="11">
                                            <p:graphicEl>
                                              <a:dgm id="{0B2BB8AA-4092-4C07-BA8C-D47A4D6D5285}"/>
                                            </p:graphicEl>
                                          </p:spTgt>
                                        </p:tgtEl>
                                        <p:attrNameLst>
                                          <p:attrName>style.visibility</p:attrName>
                                        </p:attrNameLst>
                                      </p:cBhvr>
                                      <p:to>
                                        <p:strVal val="visible"/>
                                      </p:to>
                                    </p:set>
                                    <p:animEffect transition="in" filter="fade">
                                      <p:cBhvr>
                                        <p:cTn id="35" dur="1000"/>
                                        <p:tgtEl>
                                          <p:spTgt spid="11">
                                            <p:graphicEl>
                                              <a:dgm id="{0B2BB8AA-4092-4C07-BA8C-D47A4D6D5285}"/>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63" presetClass="path" presetSubtype="0" accel="50000" decel="50000" fill="hold" grpId="0" nodeType="clickEffect">
                                  <p:stCondLst>
                                    <p:cond delay="0"/>
                                  </p:stCondLst>
                                  <p:childTnLst>
                                    <p:animMotion origin="layout" path="M 3.05556E-6 -7.40741E-7 L -0.2 -7.40741E-7 " pathEditMode="relative" rAng="0" ptsTypes="AA">
                                      <p:cBhvr>
                                        <p:cTn id="39" dur="1000" spd="-100000" fill="hold"/>
                                        <p:tgtEl>
                                          <p:spTgt spid="11">
                                            <p:graphicEl>
                                              <a:dgm id="{0B2BB8AA-4092-4C07-BA8C-D47A4D6D5285}"/>
                                            </p:graphicEl>
                                          </p:spTgt>
                                        </p:tgtEl>
                                        <p:attrNameLst>
                                          <p:attrName>ppt_x</p:attrName>
                                          <p:attrName>ppt_y</p:attrName>
                                        </p:attrNameLst>
                                      </p:cBhvr>
                                      <p:rCtr x="-100" y="0"/>
                                    </p:animMotion>
                                  </p:childTnLst>
                                </p:cTn>
                              </p:par>
                              <p:par>
                                <p:cTn id="40" presetID="10" presetClass="entr" presetSubtype="0" fill="hold" grpId="1" nodeType="withEffect">
                                  <p:stCondLst>
                                    <p:cond delay="0"/>
                                  </p:stCondLst>
                                  <p:childTnLst>
                                    <p:set>
                                      <p:cBhvr>
                                        <p:cTn id="41" dur="1" fill="hold">
                                          <p:stCondLst>
                                            <p:cond delay="0"/>
                                          </p:stCondLst>
                                        </p:cTn>
                                        <p:tgtEl>
                                          <p:spTgt spid="11">
                                            <p:graphicEl>
                                              <a:dgm id="{CAEE08B3-1990-4730-B352-C1BE95C73039}"/>
                                            </p:graphicEl>
                                          </p:spTgt>
                                        </p:tgtEl>
                                        <p:attrNameLst>
                                          <p:attrName>style.visibility</p:attrName>
                                        </p:attrNameLst>
                                      </p:cBhvr>
                                      <p:to>
                                        <p:strVal val="visible"/>
                                      </p:to>
                                    </p:set>
                                    <p:animEffect transition="in" filter="fade">
                                      <p:cBhvr>
                                        <p:cTn id="42" dur="1000"/>
                                        <p:tgtEl>
                                          <p:spTgt spid="11">
                                            <p:graphicEl>
                                              <a:dgm id="{CAEE08B3-1990-4730-B352-C1BE95C73039}"/>
                                            </p:graphicEl>
                                          </p:spTgt>
                                        </p:tgtEl>
                                      </p:cBhvr>
                                    </p:animEffect>
                                  </p:childTnLst>
                                </p:cTn>
                              </p:par>
                              <p:par>
                                <p:cTn id="43" presetID="63" presetClass="path" presetSubtype="0" accel="50000" decel="50000" fill="hold" grpId="0" nodeType="withEffect">
                                  <p:stCondLst>
                                    <p:cond delay="0"/>
                                  </p:stCondLst>
                                  <p:childTnLst>
                                    <p:animMotion origin="layout" path="M 0 0  L 0.25 0  E" pathEditMode="relative" ptsTypes="">
                                      <p:cBhvr>
                                        <p:cTn id="44" dur="1000" spd="-100000" fill="hold"/>
                                        <p:tgtEl>
                                          <p:spTgt spid="11">
                                            <p:graphicEl>
                                              <a:dgm id="{CAEE08B3-1990-4730-B352-C1BE95C73039}"/>
                                            </p:graphic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Graphic spid="11" grpI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76672"/>
            <a:ext cx="7704856" cy="1066800"/>
          </a:xfrm>
          <a:effectLst>
            <a:outerShdw blurRad="50800" dist="38100" dir="5400000" algn="t" rotWithShape="0">
              <a:prstClr val="black">
                <a:alpha val="40000"/>
              </a:prstClr>
            </a:outerShdw>
          </a:effectLst>
        </p:spPr>
        <p:txBody>
          <a:bodyPr>
            <a:normAutofit fontScale="90000"/>
          </a:bodyPr>
          <a:lstStyle/>
          <a:p>
            <a:pPr algn="r"/>
            <a:r>
              <a:rPr lang="es-MX" dirty="0" smtClean="0"/>
              <a:t>	</a:t>
            </a:r>
            <a:r>
              <a:rPr lang="es-EC" b="1" dirty="0" smtClean="0"/>
              <a:t>IMPACTO </a:t>
            </a:r>
            <a:br>
              <a:rPr lang="es-EC" b="1" dirty="0" smtClean="0"/>
            </a:br>
            <a:r>
              <a:rPr lang="es-EC" b="1" dirty="0" smtClean="0"/>
              <a:t>AMBIENTAL </a:t>
            </a:r>
            <a:r>
              <a:rPr lang="es-ES_tradnl" b="1" dirty="0" smtClean="0"/>
              <a:t/>
            </a:r>
            <a:br>
              <a:rPr lang="es-ES_tradnl" b="1" dirty="0" smtClean="0"/>
            </a:b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03/07/2013</a:t>
            </a:fld>
            <a:endParaRPr lang="es-EC"/>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12</a:t>
            </a:fld>
            <a:endParaRPr lang="es-EC"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 name="8 Marcador de contenido"/>
          <p:cNvSpPr>
            <a:spLocks noGrp="1"/>
          </p:cNvSpPr>
          <p:nvPr>
            <p:ph idx="1"/>
          </p:nvPr>
        </p:nvSpPr>
        <p:spPr>
          <a:xfrm>
            <a:off x="590872" y="1556792"/>
            <a:ext cx="8229600" cy="4325112"/>
          </a:xfrm>
        </p:spPr>
        <p:txBody>
          <a:bodyPr>
            <a:normAutofit fontScale="92500" lnSpcReduction="10000"/>
          </a:bodyPr>
          <a:lstStyle/>
          <a:p>
            <a:pPr marL="365760" lvl="1" indent="-256032">
              <a:buClr>
                <a:schemeClr val="accent3"/>
              </a:buClr>
              <a:buFont typeface="Georgia"/>
              <a:buChar char="•"/>
            </a:pPr>
            <a:r>
              <a:rPr lang="es-MX" sz="2400" dirty="0" smtClean="0">
                <a:solidFill>
                  <a:schemeClr val="tx1"/>
                </a:solidFill>
              </a:rPr>
              <a:t>DESECHOS ELECTRONICOS</a:t>
            </a:r>
          </a:p>
          <a:p>
            <a:pPr marL="365760" lvl="1" indent="-256032">
              <a:buClr>
                <a:schemeClr val="accent3"/>
              </a:buClr>
              <a:buFont typeface="Georgia"/>
              <a:buChar char="•"/>
            </a:pPr>
            <a:endParaRPr lang="es-MX" sz="2400" dirty="0" smtClean="0">
              <a:solidFill>
                <a:schemeClr val="tx1"/>
              </a:solidFill>
            </a:endParaRPr>
          </a:p>
          <a:p>
            <a:pPr lvl="1"/>
            <a:r>
              <a:rPr lang="es-ES" dirty="0" smtClean="0">
                <a:solidFill>
                  <a:schemeClr val="tx1"/>
                </a:solidFill>
              </a:rPr>
              <a:t>Generación de basura electrónica por el cabio de televisores en la población</a:t>
            </a:r>
          </a:p>
          <a:p>
            <a:pPr lvl="2"/>
            <a:r>
              <a:rPr lang="es-ES" dirty="0" smtClean="0">
                <a:solidFill>
                  <a:schemeClr val="tx1"/>
                </a:solidFill>
              </a:rPr>
              <a:t>3 millones de </a:t>
            </a:r>
            <a:r>
              <a:rPr lang="es-ES" dirty="0" err="1" smtClean="0">
                <a:solidFill>
                  <a:schemeClr val="tx1"/>
                </a:solidFill>
              </a:rPr>
              <a:t>TV’s</a:t>
            </a:r>
            <a:r>
              <a:rPr lang="es-ES" dirty="0" smtClean="0">
                <a:solidFill>
                  <a:schemeClr val="tx1"/>
                </a:solidFill>
              </a:rPr>
              <a:t> al año</a:t>
            </a:r>
          </a:p>
          <a:p>
            <a:pPr lvl="2"/>
            <a:r>
              <a:rPr lang="es-ES" dirty="0" smtClean="0">
                <a:solidFill>
                  <a:schemeClr val="tx1"/>
                </a:solidFill>
              </a:rPr>
              <a:t>Total basura (Año): 975.000 m</a:t>
            </a:r>
            <a:r>
              <a:rPr lang="es-ES" baseline="30000" dirty="0" smtClean="0">
                <a:solidFill>
                  <a:schemeClr val="tx1"/>
                </a:solidFill>
              </a:rPr>
              <a:t>2</a:t>
            </a:r>
            <a:r>
              <a:rPr lang="es-ES" dirty="0" smtClean="0">
                <a:solidFill>
                  <a:schemeClr val="tx1"/>
                </a:solidFill>
              </a:rPr>
              <a:t> (241 campos de fútbol)</a:t>
            </a:r>
          </a:p>
          <a:p>
            <a:pPr lvl="2"/>
            <a:r>
              <a:rPr lang="es-ES" dirty="0" smtClean="0">
                <a:solidFill>
                  <a:schemeClr val="tx1"/>
                </a:solidFill>
              </a:rPr>
              <a:t> 80.000 litros de agua contaminados por cada TV</a:t>
            </a:r>
          </a:p>
          <a:p>
            <a:pPr lvl="2"/>
            <a:r>
              <a:rPr lang="es-ES" dirty="0" smtClean="0">
                <a:solidFill>
                  <a:schemeClr val="tx1"/>
                </a:solidFill>
              </a:rPr>
              <a:t>Total Contaminado (Año): 240 </a:t>
            </a:r>
            <a:r>
              <a:rPr lang="es-ES" dirty="0" err="1" smtClean="0">
                <a:solidFill>
                  <a:schemeClr val="tx1"/>
                </a:solidFill>
              </a:rPr>
              <a:t>Glitros</a:t>
            </a:r>
            <a:r>
              <a:rPr lang="es-ES" dirty="0" smtClean="0">
                <a:solidFill>
                  <a:schemeClr val="tx1"/>
                </a:solidFill>
              </a:rPr>
              <a:t> (96.000 Piscinas Olímpicas)</a:t>
            </a:r>
          </a:p>
          <a:p>
            <a:pPr lvl="1"/>
            <a:endParaRPr lang="es-ES" dirty="0" smtClean="0">
              <a:solidFill>
                <a:schemeClr val="tx1"/>
              </a:solidFill>
            </a:endParaRPr>
          </a:p>
          <a:p>
            <a:pPr lvl="1"/>
            <a:r>
              <a:rPr lang="es-ES" dirty="0" smtClean="0">
                <a:solidFill>
                  <a:schemeClr val="tx1"/>
                </a:solidFill>
              </a:rPr>
              <a:t>La instalación de infraestructura nueva en sitios protegidos.</a:t>
            </a:r>
            <a:endParaRPr lang="es-ES_tradnl" dirty="0" smtClean="0">
              <a:solidFill>
                <a:schemeClr val="tx1"/>
              </a:solidFill>
            </a:endParaRPr>
          </a:p>
          <a:p>
            <a:pPr marL="630936" lvl="2" indent="-256032">
              <a:buClr>
                <a:schemeClr val="accent3"/>
              </a:buClr>
              <a:buFont typeface="Georgia"/>
              <a:buChar char="•"/>
            </a:pPr>
            <a:endParaRPr lang="es-MX" sz="2200" dirty="0" smtClean="0">
              <a:solidFill>
                <a:schemeClr val="tx1"/>
              </a:solidFill>
            </a:endParaRPr>
          </a:p>
          <a:p>
            <a:endParaRPr lang="es-EC"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76672"/>
            <a:ext cx="7704856" cy="1066800"/>
          </a:xfrm>
          <a:effectLst>
            <a:outerShdw blurRad="50800" dist="38100" dir="5400000" algn="t" rotWithShape="0">
              <a:prstClr val="black">
                <a:alpha val="40000"/>
              </a:prstClr>
            </a:outerShdw>
          </a:effectLst>
        </p:spPr>
        <p:txBody>
          <a:bodyPr>
            <a:normAutofit fontScale="90000"/>
          </a:bodyPr>
          <a:lstStyle/>
          <a:p>
            <a:pPr algn="r"/>
            <a:r>
              <a:rPr lang="es-MX" dirty="0" smtClean="0"/>
              <a:t>	</a:t>
            </a:r>
            <a:r>
              <a:rPr lang="es-EC" b="1" dirty="0" smtClean="0"/>
              <a:t>IMPACTO </a:t>
            </a:r>
            <a:br>
              <a:rPr lang="es-EC" b="1" dirty="0" smtClean="0"/>
            </a:br>
            <a:r>
              <a:rPr lang="es-EC" b="1" dirty="0" smtClean="0"/>
              <a:t>AMBIENTAL </a:t>
            </a:r>
            <a:r>
              <a:rPr lang="es-ES_tradnl" b="1" dirty="0" smtClean="0"/>
              <a:t/>
            </a:r>
            <a:br>
              <a:rPr lang="es-ES_tradnl" b="1" dirty="0" smtClean="0"/>
            </a:b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03/07/2013</a:t>
            </a:fld>
            <a:endParaRPr lang="es-EC"/>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13</a:t>
            </a:fld>
            <a:endParaRPr lang="es-EC"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 name="Diagram 3"/>
          <p:cNvGraphicFramePr/>
          <p:nvPr/>
        </p:nvGraphicFramePr>
        <p:xfrm>
          <a:off x="838200" y="939800"/>
          <a:ext cx="7766248" cy="5225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76672"/>
            <a:ext cx="7704856" cy="1066800"/>
          </a:xfrm>
          <a:effectLst>
            <a:outerShdw blurRad="50800" dist="38100" dir="5400000" algn="t" rotWithShape="0">
              <a:prstClr val="black">
                <a:alpha val="40000"/>
              </a:prstClr>
            </a:outerShdw>
          </a:effectLst>
        </p:spPr>
        <p:txBody>
          <a:bodyPr>
            <a:normAutofit fontScale="90000"/>
          </a:bodyPr>
          <a:lstStyle/>
          <a:p>
            <a:pPr algn="r"/>
            <a:r>
              <a:rPr lang="es-MX" dirty="0" smtClean="0"/>
              <a:t>	</a:t>
            </a:r>
            <a:r>
              <a:rPr lang="es-EC" b="1" dirty="0" smtClean="0"/>
              <a:t>EVALUACION </a:t>
            </a:r>
            <a:br>
              <a:rPr lang="es-EC" b="1" dirty="0" smtClean="0"/>
            </a:br>
            <a:r>
              <a:rPr lang="es-EC" b="1" dirty="0" smtClean="0"/>
              <a:t>FINANCIERA</a:t>
            </a:r>
            <a:r>
              <a:rPr lang="es-ES_tradnl" b="1" dirty="0" smtClean="0"/>
              <a:t/>
            </a:r>
            <a:br>
              <a:rPr lang="es-ES_tradnl" b="1" dirty="0" smtClean="0"/>
            </a:b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03/07/2013</a:t>
            </a:fld>
            <a:endParaRPr lang="es-EC"/>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14</a:t>
            </a:fld>
            <a:endParaRPr lang="es-EC"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 name="8 Marcador de contenido"/>
          <p:cNvSpPr>
            <a:spLocks noGrp="1"/>
          </p:cNvSpPr>
          <p:nvPr>
            <p:ph idx="1"/>
          </p:nvPr>
        </p:nvSpPr>
        <p:spPr>
          <a:xfrm>
            <a:off x="590872" y="1556792"/>
            <a:ext cx="8229600" cy="4325112"/>
          </a:xfrm>
        </p:spPr>
        <p:txBody>
          <a:bodyPr>
            <a:normAutofit/>
          </a:bodyPr>
          <a:lstStyle/>
          <a:p>
            <a:pPr marL="365760" lvl="1" indent="-256032">
              <a:buClr>
                <a:schemeClr val="accent3"/>
              </a:buClr>
              <a:buFont typeface="Georgia"/>
              <a:buChar char="•"/>
            </a:pPr>
            <a:r>
              <a:rPr lang="es-MX" dirty="0" smtClean="0">
                <a:solidFill>
                  <a:schemeClr val="tx1"/>
                </a:solidFill>
              </a:rPr>
              <a:t>INVERSION EN EQUIPAMIENTO</a:t>
            </a:r>
          </a:p>
          <a:p>
            <a:pPr marL="630936" lvl="2" indent="-256032">
              <a:buClr>
                <a:schemeClr val="accent3"/>
              </a:buClr>
              <a:buNone/>
            </a:pPr>
            <a:endParaRPr lang="es-MX" sz="2200" dirty="0" smtClean="0">
              <a:solidFill>
                <a:schemeClr val="tx1"/>
              </a:solidFill>
            </a:endParaRPr>
          </a:p>
          <a:p>
            <a:endParaRPr lang="es-EC" dirty="0"/>
          </a:p>
        </p:txBody>
      </p:sp>
      <p:pic>
        <p:nvPicPr>
          <p:cNvPr id="11" name="10 Imagen"/>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403648" y="2014537"/>
            <a:ext cx="6912767" cy="3934743"/>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76672"/>
            <a:ext cx="7704856" cy="1066800"/>
          </a:xfrm>
          <a:effectLst>
            <a:outerShdw blurRad="50800" dist="38100" dir="5400000" algn="t" rotWithShape="0">
              <a:prstClr val="black">
                <a:alpha val="40000"/>
              </a:prstClr>
            </a:outerShdw>
          </a:effectLst>
        </p:spPr>
        <p:txBody>
          <a:bodyPr>
            <a:normAutofit fontScale="90000"/>
          </a:bodyPr>
          <a:lstStyle/>
          <a:p>
            <a:pPr algn="r"/>
            <a:r>
              <a:rPr lang="es-MX" dirty="0" smtClean="0"/>
              <a:t>	</a:t>
            </a:r>
            <a:r>
              <a:rPr lang="es-EC" b="1" dirty="0" smtClean="0"/>
              <a:t>EVALUACION </a:t>
            </a:r>
            <a:br>
              <a:rPr lang="es-EC" b="1" dirty="0" smtClean="0"/>
            </a:br>
            <a:r>
              <a:rPr lang="es-EC" b="1" dirty="0" smtClean="0"/>
              <a:t>FINANCIERA</a:t>
            </a:r>
            <a:r>
              <a:rPr lang="es-ES_tradnl" b="1" dirty="0" smtClean="0"/>
              <a:t/>
            </a:r>
            <a:br>
              <a:rPr lang="es-ES_tradnl" b="1" dirty="0" smtClean="0"/>
            </a:b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03/07/2013</a:t>
            </a:fld>
            <a:endParaRPr lang="es-EC"/>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15</a:t>
            </a:fld>
            <a:endParaRPr lang="es-EC"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 name="8 Marcador de contenido"/>
          <p:cNvSpPr>
            <a:spLocks noGrp="1"/>
          </p:cNvSpPr>
          <p:nvPr>
            <p:ph idx="1"/>
          </p:nvPr>
        </p:nvSpPr>
        <p:spPr>
          <a:xfrm>
            <a:off x="590872" y="1484784"/>
            <a:ext cx="8229600" cy="4325112"/>
          </a:xfrm>
        </p:spPr>
        <p:txBody>
          <a:bodyPr>
            <a:normAutofit/>
          </a:bodyPr>
          <a:lstStyle/>
          <a:p>
            <a:pPr marL="365760" lvl="1" indent="-256032">
              <a:buClr>
                <a:schemeClr val="accent3"/>
              </a:buClr>
              <a:buFont typeface="Georgia"/>
              <a:buChar char="•"/>
            </a:pPr>
            <a:r>
              <a:rPr lang="es-MX" dirty="0" smtClean="0">
                <a:solidFill>
                  <a:schemeClr val="tx1"/>
                </a:solidFill>
              </a:rPr>
              <a:t>TOTAL COSTOS DE INVERSION</a:t>
            </a:r>
          </a:p>
          <a:p>
            <a:pPr marL="630936" lvl="2" indent="-256032">
              <a:buClr>
                <a:schemeClr val="accent3"/>
              </a:buClr>
              <a:buNone/>
            </a:pPr>
            <a:endParaRPr lang="es-MX" sz="2200" dirty="0" smtClean="0">
              <a:solidFill>
                <a:schemeClr val="tx1"/>
              </a:solidFill>
            </a:endParaRPr>
          </a:p>
          <a:p>
            <a:endParaRPr lang="es-EC" dirty="0"/>
          </a:p>
        </p:txBody>
      </p:sp>
      <p:graphicFrame>
        <p:nvGraphicFramePr>
          <p:cNvPr id="10" name="9 Tabla"/>
          <p:cNvGraphicFramePr>
            <a:graphicFrameLocks noGrp="1"/>
          </p:cNvGraphicFramePr>
          <p:nvPr/>
        </p:nvGraphicFramePr>
        <p:xfrm>
          <a:off x="1403648" y="1988842"/>
          <a:ext cx="6552728" cy="4172586"/>
        </p:xfrm>
        <a:graphic>
          <a:graphicData uri="http://schemas.openxmlformats.org/drawingml/2006/table">
            <a:tbl>
              <a:tblPr/>
              <a:tblGrid>
                <a:gridCol w="3845904"/>
                <a:gridCol w="2706824"/>
              </a:tblGrid>
              <a:tr h="412086">
                <a:tc gridSpan="2">
                  <a:txBody>
                    <a:bodyPr/>
                    <a:lstStyle/>
                    <a:p>
                      <a:pPr indent="457200" algn="ctr">
                        <a:lnSpc>
                          <a:spcPct val="200000"/>
                        </a:lnSpc>
                        <a:spcAft>
                          <a:spcPts val="0"/>
                        </a:spcAft>
                      </a:pPr>
                      <a:r>
                        <a:rPr lang="es-MX" sz="1400" b="1" dirty="0">
                          <a:latin typeface="Arial"/>
                          <a:ea typeface="Calibri"/>
                          <a:cs typeface="Times New Roman"/>
                        </a:rPr>
                        <a:t>INVERSION</a:t>
                      </a:r>
                      <a:endParaRPr lang="es-ES_tradnl" sz="14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hMerge="1">
                  <a:txBody>
                    <a:bodyPr/>
                    <a:lstStyle/>
                    <a:p>
                      <a:endParaRPr lang="es-EC"/>
                    </a:p>
                  </a:txBody>
                  <a:tcPr/>
                </a:tc>
              </a:tr>
              <a:tr h="412086">
                <a:tc>
                  <a:txBody>
                    <a:bodyPr/>
                    <a:lstStyle/>
                    <a:p>
                      <a:pPr indent="457200" algn="ctr">
                        <a:lnSpc>
                          <a:spcPct val="200000"/>
                        </a:lnSpc>
                        <a:spcAft>
                          <a:spcPts val="0"/>
                        </a:spcAft>
                      </a:pPr>
                      <a:r>
                        <a:rPr lang="es-MX" sz="1400" b="1" dirty="0">
                          <a:latin typeface="Arial"/>
                          <a:ea typeface="Calibri"/>
                          <a:cs typeface="Times New Roman"/>
                        </a:rPr>
                        <a:t>ITEM</a:t>
                      </a:r>
                      <a:endParaRPr lang="es-ES_tradnl" sz="14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0"/>
                        </a:spcAft>
                      </a:pPr>
                      <a:r>
                        <a:rPr lang="es-MX" sz="1400" b="1" dirty="0">
                          <a:latin typeface="Arial"/>
                          <a:ea typeface="Calibri"/>
                          <a:cs typeface="Times New Roman"/>
                        </a:rPr>
                        <a:t>COSTO (USD)</a:t>
                      </a:r>
                      <a:endParaRPr lang="es-ES_tradnl" sz="14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4173">
                <a:tc>
                  <a:txBody>
                    <a:bodyPr/>
                    <a:lstStyle/>
                    <a:p>
                      <a:pPr indent="457200" algn="ctr">
                        <a:lnSpc>
                          <a:spcPct val="200000"/>
                        </a:lnSpc>
                        <a:spcAft>
                          <a:spcPts val="0"/>
                        </a:spcAft>
                      </a:pPr>
                      <a:r>
                        <a:rPr lang="es-MX" sz="1400" b="1">
                          <a:latin typeface="Arial"/>
                          <a:ea typeface="Calibri"/>
                          <a:cs typeface="Times New Roman"/>
                        </a:rPr>
                        <a:t>Derechos de concesión de frecuencias</a:t>
                      </a:r>
                      <a:endParaRPr lang="es-ES_tradnl"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0"/>
                        </a:spcAft>
                      </a:pPr>
                      <a:r>
                        <a:rPr lang="es-MX" sz="1400" dirty="0">
                          <a:latin typeface="Arial"/>
                          <a:ea typeface="Calibri"/>
                          <a:cs typeface="Times New Roman"/>
                        </a:rPr>
                        <a:t>10.000,00</a:t>
                      </a:r>
                      <a:endParaRPr lang="es-ES_tradnl" sz="14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826">
                <a:tc>
                  <a:txBody>
                    <a:bodyPr/>
                    <a:lstStyle/>
                    <a:p>
                      <a:pPr indent="457200" algn="ctr">
                        <a:lnSpc>
                          <a:spcPct val="200000"/>
                        </a:lnSpc>
                        <a:spcAft>
                          <a:spcPts val="0"/>
                        </a:spcAft>
                      </a:pPr>
                      <a:r>
                        <a:rPr lang="es-MX" sz="1400" b="1">
                          <a:latin typeface="Arial"/>
                          <a:ea typeface="Calibri"/>
                          <a:cs typeface="Times New Roman"/>
                        </a:rPr>
                        <a:t>Estudios técnicos y puesta en marcha</a:t>
                      </a:r>
                      <a:endParaRPr lang="es-ES_tradnl"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0"/>
                        </a:spcAft>
                      </a:pPr>
                      <a:r>
                        <a:rPr lang="es-MX" sz="1400" dirty="0">
                          <a:latin typeface="Arial"/>
                          <a:ea typeface="Calibri"/>
                          <a:cs typeface="Times New Roman"/>
                        </a:rPr>
                        <a:t>98.300,00</a:t>
                      </a:r>
                      <a:endParaRPr lang="es-ES_tradnl" sz="14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086">
                <a:tc>
                  <a:txBody>
                    <a:bodyPr/>
                    <a:lstStyle/>
                    <a:p>
                      <a:pPr indent="457200" algn="ctr">
                        <a:lnSpc>
                          <a:spcPct val="200000"/>
                        </a:lnSpc>
                        <a:spcAft>
                          <a:spcPts val="0"/>
                        </a:spcAft>
                      </a:pPr>
                      <a:r>
                        <a:rPr lang="es-MX" sz="1400" b="1">
                          <a:latin typeface="Arial"/>
                          <a:ea typeface="Calibri"/>
                          <a:cs typeface="Times New Roman"/>
                        </a:rPr>
                        <a:t>Equipamiento</a:t>
                      </a:r>
                      <a:endParaRPr lang="es-ES_tradnl"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0"/>
                        </a:spcAft>
                      </a:pPr>
                      <a:r>
                        <a:rPr lang="es-MX" sz="1400" dirty="0">
                          <a:latin typeface="Arial"/>
                          <a:ea typeface="Calibri"/>
                          <a:cs typeface="Times New Roman"/>
                        </a:rPr>
                        <a:t>983.000,00</a:t>
                      </a:r>
                      <a:endParaRPr lang="es-ES_tradnl" sz="14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086">
                <a:tc>
                  <a:txBody>
                    <a:bodyPr/>
                    <a:lstStyle/>
                    <a:p>
                      <a:pPr indent="457200" algn="ctr">
                        <a:lnSpc>
                          <a:spcPct val="200000"/>
                        </a:lnSpc>
                        <a:spcAft>
                          <a:spcPts val="0"/>
                        </a:spcAft>
                      </a:pPr>
                      <a:r>
                        <a:rPr lang="es-MX" sz="1400" b="1">
                          <a:latin typeface="Arial"/>
                          <a:ea typeface="Calibri"/>
                          <a:cs typeface="Times New Roman"/>
                        </a:rPr>
                        <a:t>TOTAL (USD)</a:t>
                      </a:r>
                      <a:endParaRPr lang="es-ES_tradnl"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0"/>
                        </a:spcAft>
                      </a:pPr>
                      <a:r>
                        <a:rPr lang="es-MX" sz="1400" b="1" dirty="0">
                          <a:latin typeface="Arial"/>
                          <a:ea typeface="Calibri"/>
                          <a:cs typeface="Times New Roman"/>
                        </a:rPr>
                        <a:t>1’091.300,00</a:t>
                      </a:r>
                      <a:endParaRPr lang="es-ES_tradnl" sz="14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086">
                <a:tc gridSpan="2">
                  <a:txBody>
                    <a:bodyPr/>
                    <a:lstStyle/>
                    <a:p>
                      <a:pPr indent="457200" algn="ctr">
                        <a:lnSpc>
                          <a:spcPct val="200000"/>
                        </a:lnSpc>
                        <a:spcAft>
                          <a:spcPts val="0"/>
                        </a:spcAft>
                      </a:pPr>
                      <a:r>
                        <a:rPr lang="es-MX" sz="1400" b="1" dirty="0">
                          <a:latin typeface="Arial"/>
                          <a:ea typeface="Calibri"/>
                          <a:cs typeface="Times New Roman"/>
                        </a:rPr>
                        <a:t>CAPITAL DE TRABAJO</a:t>
                      </a:r>
                      <a:endParaRPr lang="es-ES_tradnl" sz="14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hMerge="1">
                  <a:txBody>
                    <a:bodyPr/>
                    <a:lstStyle/>
                    <a:p>
                      <a:endParaRPr lang="es-EC"/>
                    </a:p>
                  </a:txBody>
                  <a:tcPr/>
                </a:tc>
              </a:tr>
              <a:tr h="412086">
                <a:tc>
                  <a:txBody>
                    <a:bodyPr/>
                    <a:lstStyle/>
                    <a:p>
                      <a:pPr indent="457200" algn="ctr">
                        <a:lnSpc>
                          <a:spcPct val="200000"/>
                        </a:lnSpc>
                        <a:spcAft>
                          <a:spcPts val="0"/>
                        </a:spcAft>
                      </a:pPr>
                      <a:r>
                        <a:rPr lang="es-MX" sz="1400" b="1">
                          <a:latin typeface="Arial"/>
                          <a:ea typeface="Calibri"/>
                          <a:cs typeface="Times New Roman"/>
                        </a:rPr>
                        <a:t>TOTAL (USD)</a:t>
                      </a:r>
                      <a:endParaRPr lang="es-ES_tradnl"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0"/>
                        </a:spcAft>
                      </a:pPr>
                      <a:r>
                        <a:rPr lang="es-MX" sz="1400" b="1" dirty="0">
                          <a:latin typeface="Arial"/>
                          <a:ea typeface="Calibri"/>
                          <a:cs typeface="Times New Roman"/>
                        </a:rPr>
                        <a:t>463.624,55</a:t>
                      </a:r>
                      <a:endParaRPr lang="es-ES_tradnl" sz="14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76672"/>
            <a:ext cx="7704856" cy="1066800"/>
          </a:xfrm>
          <a:effectLst>
            <a:outerShdw blurRad="50800" dist="38100" dir="5400000" algn="t" rotWithShape="0">
              <a:prstClr val="black">
                <a:alpha val="40000"/>
              </a:prstClr>
            </a:outerShdw>
          </a:effectLst>
        </p:spPr>
        <p:txBody>
          <a:bodyPr>
            <a:normAutofit fontScale="90000"/>
          </a:bodyPr>
          <a:lstStyle/>
          <a:p>
            <a:pPr algn="r"/>
            <a:r>
              <a:rPr lang="es-MX" dirty="0" smtClean="0"/>
              <a:t>	</a:t>
            </a:r>
            <a:r>
              <a:rPr lang="es-EC" b="1" dirty="0" smtClean="0"/>
              <a:t>EVALUACION </a:t>
            </a:r>
            <a:br>
              <a:rPr lang="es-EC" b="1" dirty="0" smtClean="0"/>
            </a:br>
            <a:r>
              <a:rPr lang="es-EC" b="1" dirty="0" smtClean="0"/>
              <a:t>FINANCIERA</a:t>
            </a:r>
            <a:r>
              <a:rPr lang="es-ES_tradnl" b="1" dirty="0" smtClean="0"/>
              <a:t/>
            </a:r>
            <a:br>
              <a:rPr lang="es-ES_tradnl" b="1" dirty="0" smtClean="0"/>
            </a:b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03/07/2013</a:t>
            </a:fld>
            <a:endParaRPr lang="es-EC"/>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16</a:t>
            </a:fld>
            <a:endParaRPr lang="es-EC"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 name="8 Marcador de contenido"/>
          <p:cNvSpPr>
            <a:spLocks noGrp="1"/>
          </p:cNvSpPr>
          <p:nvPr>
            <p:ph idx="1"/>
          </p:nvPr>
        </p:nvSpPr>
        <p:spPr>
          <a:xfrm>
            <a:off x="590872" y="1484784"/>
            <a:ext cx="8229600" cy="4325112"/>
          </a:xfrm>
        </p:spPr>
        <p:txBody>
          <a:bodyPr>
            <a:normAutofit/>
          </a:bodyPr>
          <a:lstStyle/>
          <a:p>
            <a:pPr marL="365760" lvl="1" indent="-256032">
              <a:buClr>
                <a:schemeClr val="accent3"/>
              </a:buClr>
              <a:buFont typeface="Georgia"/>
              <a:buChar char="•"/>
            </a:pPr>
            <a:r>
              <a:rPr lang="es-MX" dirty="0" smtClean="0">
                <a:solidFill>
                  <a:schemeClr val="tx1"/>
                </a:solidFill>
              </a:rPr>
              <a:t>COSTOS OPERATIVOS Y MANTENIMIENTO</a:t>
            </a:r>
          </a:p>
          <a:p>
            <a:pPr marL="630936" lvl="2" indent="-256032">
              <a:buClr>
                <a:schemeClr val="accent3"/>
              </a:buClr>
              <a:buNone/>
            </a:pPr>
            <a:endParaRPr lang="es-MX" sz="2200" dirty="0" smtClean="0">
              <a:solidFill>
                <a:schemeClr val="tx1"/>
              </a:solidFill>
            </a:endParaRPr>
          </a:p>
          <a:p>
            <a:endParaRPr lang="es-EC" dirty="0"/>
          </a:p>
        </p:txBody>
      </p:sp>
      <p:graphicFrame>
        <p:nvGraphicFramePr>
          <p:cNvPr id="11" name="10 Tabla"/>
          <p:cNvGraphicFramePr>
            <a:graphicFrameLocks noGrp="1"/>
          </p:cNvGraphicFramePr>
          <p:nvPr/>
        </p:nvGraphicFramePr>
        <p:xfrm>
          <a:off x="1403648" y="2636912"/>
          <a:ext cx="6840760" cy="1656184"/>
        </p:xfrm>
        <a:graphic>
          <a:graphicData uri="http://schemas.openxmlformats.org/drawingml/2006/table">
            <a:tbl>
              <a:tblPr/>
              <a:tblGrid>
                <a:gridCol w="3420380"/>
                <a:gridCol w="3420380"/>
              </a:tblGrid>
              <a:tr h="414046">
                <a:tc gridSpan="2">
                  <a:txBody>
                    <a:bodyPr/>
                    <a:lstStyle/>
                    <a:p>
                      <a:pPr indent="457200" algn="ctr">
                        <a:spcAft>
                          <a:spcPts val="0"/>
                        </a:spcAft>
                      </a:pPr>
                      <a:r>
                        <a:rPr lang="es-EC" sz="1600" b="1" dirty="0">
                          <a:solidFill>
                            <a:srgbClr val="000000"/>
                          </a:solidFill>
                          <a:latin typeface="Arial"/>
                          <a:ea typeface="Times New Roman"/>
                          <a:cs typeface="Times New Roman"/>
                        </a:rPr>
                        <a:t>COSTOS OPERATIVOS Y DE MANTENIMIENTO</a:t>
                      </a:r>
                      <a:endParaRPr lang="es-ES_tradnl" sz="16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s-EC"/>
                    </a:p>
                  </a:txBody>
                  <a:tcPr/>
                </a:tc>
              </a:tr>
              <a:tr h="414046">
                <a:tc>
                  <a:txBody>
                    <a:bodyPr/>
                    <a:lstStyle/>
                    <a:p>
                      <a:pPr indent="457200" algn="ctr">
                        <a:spcAft>
                          <a:spcPts val="0"/>
                        </a:spcAft>
                      </a:pPr>
                      <a:r>
                        <a:rPr lang="es-EC" sz="1600" b="1">
                          <a:solidFill>
                            <a:srgbClr val="000000"/>
                          </a:solidFill>
                          <a:latin typeface="Arial"/>
                          <a:ea typeface="Times New Roman"/>
                          <a:cs typeface="Times New Roman"/>
                        </a:rPr>
                        <a:t>OPERATIVO</a:t>
                      </a:r>
                      <a:endParaRPr lang="es-ES_tradnl" sz="16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lgn="ctr">
                        <a:spcAft>
                          <a:spcPts val="0"/>
                        </a:spcAft>
                      </a:pPr>
                      <a:r>
                        <a:rPr lang="es-EC" sz="1600">
                          <a:solidFill>
                            <a:srgbClr val="000000"/>
                          </a:solidFill>
                          <a:latin typeface="Arial"/>
                          <a:ea typeface="Times New Roman"/>
                          <a:cs typeface="Times New Roman"/>
                        </a:rPr>
                        <a:t>$ 83,624.55</a:t>
                      </a:r>
                      <a:endParaRPr lang="es-ES_tradnl" sz="16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046">
                <a:tc>
                  <a:txBody>
                    <a:bodyPr/>
                    <a:lstStyle/>
                    <a:p>
                      <a:pPr indent="457200" algn="ctr">
                        <a:spcAft>
                          <a:spcPts val="0"/>
                        </a:spcAft>
                      </a:pPr>
                      <a:r>
                        <a:rPr lang="es-EC" sz="1600" b="1">
                          <a:solidFill>
                            <a:srgbClr val="000000"/>
                          </a:solidFill>
                          <a:latin typeface="Arial"/>
                          <a:ea typeface="Times New Roman"/>
                          <a:cs typeface="Times New Roman"/>
                        </a:rPr>
                        <a:t>MANTENIMIENTO</a:t>
                      </a:r>
                      <a:endParaRPr lang="es-ES_tradnl" sz="160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lgn="ctr">
                        <a:spcAft>
                          <a:spcPts val="0"/>
                        </a:spcAft>
                      </a:pPr>
                      <a:r>
                        <a:rPr lang="es-EC" sz="1600">
                          <a:solidFill>
                            <a:srgbClr val="000000"/>
                          </a:solidFill>
                          <a:latin typeface="Arial"/>
                          <a:ea typeface="Times New Roman"/>
                          <a:cs typeface="Times New Roman"/>
                        </a:rPr>
                        <a:t>$ 20.000,00</a:t>
                      </a:r>
                      <a:endParaRPr lang="es-ES_tradnl" sz="160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046">
                <a:tc>
                  <a:txBody>
                    <a:bodyPr/>
                    <a:lstStyle/>
                    <a:p>
                      <a:pPr indent="457200" algn="ctr">
                        <a:spcAft>
                          <a:spcPts val="0"/>
                        </a:spcAft>
                      </a:pPr>
                      <a:r>
                        <a:rPr lang="es-EC" sz="1600" b="1" dirty="0">
                          <a:solidFill>
                            <a:srgbClr val="000000"/>
                          </a:solidFill>
                          <a:latin typeface="Arial"/>
                          <a:ea typeface="Times New Roman"/>
                          <a:cs typeface="Times New Roman"/>
                        </a:rPr>
                        <a:t>TOTAL</a:t>
                      </a:r>
                      <a:endParaRPr lang="es-ES_tradnl" sz="1600" dirty="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lgn="ctr">
                        <a:spcAft>
                          <a:spcPts val="0"/>
                        </a:spcAft>
                      </a:pPr>
                      <a:r>
                        <a:rPr lang="es-EC" sz="1600" dirty="0">
                          <a:solidFill>
                            <a:srgbClr val="000000"/>
                          </a:solidFill>
                          <a:latin typeface="Arial"/>
                          <a:ea typeface="Times New Roman"/>
                          <a:cs typeface="Times New Roman"/>
                        </a:rPr>
                        <a:t>$103,624.55</a:t>
                      </a:r>
                      <a:endParaRPr lang="es-ES_tradnl" sz="16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76672"/>
            <a:ext cx="7704856" cy="1066800"/>
          </a:xfrm>
          <a:effectLst>
            <a:outerShdw blurRad="50800" dist="38100" dir="5400000" algn="t" rotWithShape="0">
              <a:prstClr val="black">
                <a:alpha val="40000"/>
              </a:prstClr>
            </a:outerShdw>
          </a:effectLst>
        </p:spPr>
        <p:txBody>
          <a:bodyPr>
            <a:normAutofit fontScale="90000"/>
          </a:bodyPr>
          <a:lstStyle/>
          <a:p>
            <a:pPr algn="r"/>
            <a:r>
              <a:rPr lang="es-MX" dirty="0" smtClean="0"/>
              <a:t>	</a:t>
            </a:r>
            <a:r>
              <a:rPr lang="es-EC" b="1" dirty="0" smtClean="0"/>
              <a:t>EVALUACION </a:t>
            </a:r>
            <a:br>
              <a:rPr lang="es-EC" b="1" dirty="0" smtClean="0"/>
            </a:br>
            <a:r>
              <a:rPr lang="es-EC" b="1" dirty="0" smtClean="0"/>
              <a:t>FINANCIERA</a:t>
            </a:r>
            <a:r>
              <a:rPr lang="es-ES_tradnl" b="1" dirty="0" smtClean="0"/>
              <a:t/>
            </a:r>
            <a:br>
              <a:rPr lang="es-ES_tradnl" b="1" dirty="0" smtClean="0"/>
            </a:b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03/07/2013</a:t>
            </a:fld>
            <a:endParaRPr lang="es-EC"/>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17</a:t>
            </a:fld>
            <a:endParaRPr lang="es-EC"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 name="8 Marcador de contenido"/>
          <p:cNvSpPr>
            <a:spLocks noGrp="1"/>
          </p:cNvSpPr>
          <p:nvPr>
            <p:ph idx="1"/>
          </p:nvPr>
        </p:nvSpPr>
        <p:spPr>
          <a:xfrm>
            <a:off x="590872" y="1484784"/>
            <a:ext cx="8229600" cy="4325112"/>
          </a:xfrm>
        </p:spPr>
        <p:txBody>
          <a:bodyPr>
            <a:normAutofit/>
          </a:bodyPr>
          <a:lstStyle/>
          <a:p>
            <a:pPr marL="365760" lvl="1" indent="-256032">
              <a:buClr>
                <a:schemeClr val="accent3"/>
              </a:buClr>
              <a:buFont typeface="Georgia"/>
              <a:buChar char="•"/>
            </a:pPr>
            <a:r>
              <a:rPr lang="es-MX" dirty="0" smtClean="0">
                <a:solidFill>
                  <a:schemeClr val="tx1"/>
                </a:solidFill>
              </a:rPr>
              <a:t>COSTOS ADMINISTRATIVOS</a:t>
            </a:r>
          </a:p>
          <a:p>
            <a:pPr marL="630936" lvl="2" indent="-256032">
              <a:buClr>
                <a:schemeClr val="accent3"/>
              </a:buClr>
              <a:buNone/>
            </a:pPr>
            <a:endParaRPr lang="es-MX" sz="2200" dirty="0" smtClean="0">
              <a:solidFill>
                <a:schemeClr val="tx1"/>
              </a:solidFill>
            </a:endParaRPr>
          </a:p>
          <a:p>
            <a:endParaRPr lang="es-EC" dirty="0"/>
          </a:p>
        </p:txBody>
      </p:sp>
      <p:pic>
        <p:nvPicPr>
          <p:cNvPr id="10" name="9 Imagen"/>
          <p:cNvPicPr/>
          <p:nvPr/>
        </p:nvPicPr>
        <p:blipFill>
          <a:blip r:embed="rId2" cstate="print"/>
          <a:srcRect/>
          <a:stretch>
            <a:fillRect/>
          </a:stretch>
        </p:blipFill>
        <p:spPr bwMode="auto">
          <a:xfrm>
            <a:off x="1691680" y="1945346"/>
            <a:ext cx="6696744" cy="40759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76672"/>
            <a:ext cx="7704856" cy="1066800"/>
          </a:xfrm>
          <a:effectLst>
            <a:outerShdw blurRad="50800" dist="38100" dir="5400000" algn="t" rotWithShape="0">
              <a:prstClr val="black">
                <a:alpha val="40000"/>
              </a:prstClr>
            </a:outerShdw>
          </a:effectLst>
        </p:spPr>
        <p:txBody>
          <a:bodyPr>
            <a:normAutofit fontScale="90000"/>
          </a:bodyPr>
          <a:lstStyle/>
          <a:p>
            <a:pPr algn="r"/>
            <a:r>
              <a:rPr lang="es-MX" dirty="0" smtClean="0"/>
              <a:t>	</a:t>
            </a:r>
            <a:r>
              <a:rPr lang="es-EC" b="1" dirty="0" smtClean="0"/>
              <a:t>EVALUACION </a:t>
            </a:r>
            <a:br>
              <a:rPr lang="es-EC" b="1" dirty="0" smtClean="0"/>
            </a:br>
            <a:r>
              <a:rPr lang="es-EC" b="1" dirty="0" smtClean="0"/>
              <a:t>FINANCIERA</a:t>
            </a:r>
            <a:r>
              <a:rPr lang="es-ES_tradnl" b="1" dirty="0" smtClean="0"/>
              <a:t/>
            </a:r>
            <a:br>
              <a:rPr lang="es-ES_tradnl" b="1" dirty="0" smtClean="0"/>
            </a:b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03/07/2013</a:t>
            </a:fld>
            <a:endParaRPr lang="es-EC"/>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18</a:t>
            </a:fld>
            <a:endParaRPr lang="es-EC"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 name="8 Marcador de contenido"/>
          <p:cNvSpPr>
            <a:spLocks noGrp="1"/>
          </p:cNvSpPr>
          <p:nvPr>
            <p:ph idx="1"/>
          </p:nvPr>
        </p:nvSpPr>
        <p:spPr>
          <a:xfrm>
            <a:off x="590872" y="1484784"/>
            <a:ext cx="8229600" cy="4325112"/>
          </a:xfrm>
        </p:spPr>
        <p:txBody>
          <a:bodyPr>
            <a:normAutofit/>
          </a:bodyPr>
          <a:lstStyle/>
          <a:p>
            <a:pPr marL="365760" lvl="1" indent="-256032">
              <a:buClr>
                <a:schemeClr val="accent3"/>
              </a:buClr>
              <a:buFont typeface="Georgia"/>
              <a:buChar char="•"/>
            </a:pPr>
            <a:r>
              <a:rPr lang="es-MX" dirty="0" smtClean="0">
                <a:solidFill>
                  <a:schemeClr val="tx1"/>
                </a:solidFill>
              </a:rPr>
              <a:t>TARIFAS </a:t>
            </a:r>
          </a:p>
          <a:p>
            <a:pPr marL="630936" lvl="2" indent="-256032">
              <a:buClr>
                <a:schemeClr val="accent3"/>
              </a:buClr>
              <a:buNone/>
            </a:pPr>
            <a:endParaRPr lang="es-MX" sz="2200" dirty="0" smtClean="0">
              <a:solidFill>
                <a:schemeClr val="tx1"/>
              </a:solidFill>
            </a:endParaRPr>
          </a:p>
          <a:p>
            <a:endParaRPr lang="es-EC" dirty="0"/>
          </a:p>
        </p:txBody>
      </p:sp>
      <p:pic>
        <p:nvPicPr>
          <p:cNvPr id="11" name="10 Imagen"/>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907704" y="1905000"/>
            <a:ext cx="5904656" cy="4116288"/>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76672"/>
            <a:ext cx="7704856" cy="1066800"/>
          </a:xfrm>
          <a:effectLst>
            <a:outerShdw blurRad="50800" dist="38100" dir="5400000" algn="t" rotWithShape="0">
              <a:prstClr val="black">
                <a:alpha val="40000"/>
              </a:prstClr>
            </a:outerShdw>
          </a:effectLst>
        </p:spPr>
        <p:txBody>
          <a:bodyPr>
            <a:normAutofit fontScale="90000"/>
          </a:bodyPr>
          <a:lstStyle/>
          <a:p>
            <a:pPr algn="r"/>
            <a:r>
              <a:rPr lang="es-MX" dirty="0" smtClean="0"/>
              <a:t>	</a:t>
            </a:r>
            <a:r>
              <a:rPr lang="es-EC" b="1" dirty="0" smtClean="0"/>
              <a:t>EVALUACION </a:t>
            </a:r>
            <a:br>
              <a:rPr lang="es-EC" b="1" dirty="0" smtClean="0"/>
            </a:br>
            <a:r>
              <a:rPr lang="es-EC" b="1" dirty="0" smtClean="0"/>
              <a:t>FINANCIERA</a:t>
            </a:r>
            <a:r>
              <a:rPr lang="es-ES_tradnl" b="1" dirty="0" smtClean="0"/>
              <a:t/>
            </a:r>
            <a:br>
              <a:rPr lang="es-ES_tradnl" b="1" dirty="0" smtClean="0"/>
            </a:b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03/07/2013</a:t>
            </a:fld>
            <a:endParaRPr lang="es-EC"/>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19</a:t>
            </a:fld>
            <a:endParaRPr lang="es-EC"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 name="8 Marcador de contenido"/>
          <p:cNvSpPr>
            <a:spLocks noGrp="1"/>
          </p:cNvSpPr>
          <p:nvPr>
            <p:ph idx="1"/>
          </p:nvPr>
        </p:nvSpPr>
        <p:spPr>
          <a:xfrm>
            <a:off x="590872" y="1340768"/>
            <a:ext cx="8229600" cy="4325112"/>
          </a:xfrm>
        </p:spPr>
        <p:txBody>
          <a:bodyPr>
            <a:normAutofit/>
          </a:bodyPr>
          <a:lstStyle/>
          <a:p>
            <a:pPr marL="365760" lvl="1" indent="-256032">
              <a:buClr>
                <a:schemeClr val="accent3"/>
              </a:buClr>
              <a:buFont typeface="Georgia"/>
              <a:buChar char="•"/>
            </a:pPr>
            <a:r>
              <a:rPr lang="es-MX" dirty="0" smtClean="0">
                <a:solidFill>
                  <a:schemeClr val="tx1"/>
                </a:solidFill>
              </a:rPr>
              <a:t>TIEMPO DE PAUTAJE</a:t>
            </a:r>
          </a:p>
          <a:p>
            <a:pPr marL="630936" lvl="2" indent="-256032">
              <a:buClr>
                <a:schemeClr val="accent3"/>
              </a:buClr>
              <a:buNone/>
            </a:pPr>
            <a:endParaRPr lang="es-MX" sz="2200" dirty="0" smtClean="0">
              <a:solidFill>
                <a:schemeClr val="tx1"/>
              </a:solidFill>
            </a:endParaRPr>
          </a:p>
          <a:p>
            <a:endParaRPr lang="es-EC" dirty="0"/>
          </a:p>
        </p:txBody>
      </p:sp>
      <p:graphicFrame>
        <p:nvGraphicFramePr>
          <p:cNvPr id="10" name="9 Tabla"/>
          <p:cNvGraphicFramePr>
            <a:graphicFrameLocks noGrp="1"/>
          </p:cNvGraphicFramePr>
          <p:nvPr/>
        </p:nvGraphicFramePr>
        <p:xfrm>
          <a:off x="899592" y="1844824"/>
          <a:ext cx="7704856" cy="5120640"/>
        </p:xfrm>
        <a:graphic>
          <a:graphicData uri="http://schemas.openxmlformats.org/drawingml/2006/table">
            <a:tbl>
              <a:tblPr/>
              <a:tblGrid>
                <a:gridCol w="3852428"/>
                <a:gridCol w="3852428"/>
              </a:tblGrid>
              <a:tr h="366041">
                <a:tc gridSpan="2">
                  <a:txBody>
                    <a:bodyPr/>
                    <a:lstStyle/>
                    <a:p>
                      <a:pPr marL="457200" indent="457200" algn="ctr">
                        <a:lnSpc>
                          <a:spcPct val="200000"/>
                        </a:lnSpc>
                        <a:spcAft>
                          <a:spcPts val="0"/>
                        </a:spcAft>
                      </a:pPr>
                      <a:r>
                        <a:rPr lang="es-MX" sz="1400" b="1" dirty="0" smtClean="0">
                          <a:latin typeface="Arial"/>
                          <a:ea typeface="Calibri"/>
                          <a:cs typeface="Times New Roman"/>
                        </a:rPr>
                        <a:t>TIEMPO DE PAUTAJE</a:t>
                      </a:r>
                      <a:endParaRPr lang="es-ES_tradnl"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s-EC"/>
                    </a:p>
                  </a:txBody>
                  <a:tcPr/>
                </a:tc>
              </a:tr>
              <a:tr h="366041">
                <a:tc>
                  <a:txBody>
                    <a:bodyPr/>
                    <a:lstStyle/>
                    <a:p>
                      <a:pPr marL="457200" indent="457200" algn="ctr">
                        <a:lnSpc>
                          <a:spcPct val="200000"/>
                        </a:lnSpc>
                        <a:spcAft>
                          <a:spcPts val="0"/>
                        </a:spcAft>
                      </a:pPr>
                      <a:r>
                        <a:rPr lang="es-MX" sz="1400" b="1" dirty="0">
                          <a:latin typeface="Arial"/>
                          <a:ea typeface="Calibri"/>
                          <a:cs typeface="Times New Roman"/>
                        </a:rPr>
                        <a:t>	ITEM</a:t>
                      </a:r>
                      <a:endParaRPr lang="es-ES_tradnl"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lnSpc>
                          <a:spcPct val="200000"/>
                        </a:lnSpc>
                        <a:spcAft>
                          <a:spcPts val="0"/>
                        </a:spcAft>
                      </a:pPr>
                      <a:r>
                        <a:rPr lang="es-MX" sz="1400" b="1" dirty="0">
                          <a:latin typeface="Arial"/>
                          <a:ea typeface="Calibri"/>
                          <a:cs typeface="Times New Roman"/>
                        </a:rPr>
                        <a:t>DESCRIPCION</a:t>
                      </a:r>
                      <a:endParaRPr lang="es-ES_tradnl"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41">
                <a:tc>
                  <a:txBody>
                    <a:bodyPr/>
                    <a:lstStyle/>
                    <a:p>
                      <a:pPr marL="457200" indent="457200" algn="ctr">
                        <a:lnSpc>
                          <a:spcPct val="200000"/>
                        </a:lnSpc>
                        <a:spcAft>
                          <a:spcPts val="0"/>
                        </a:spcAft>
                      </a:pPr>
                      <a:r>
                        <a:rPr lang="es-MX" sz="1400" b="1">
                          <a:latin typeface="Arial"/>
                          <a:ea typeface="Calibri"/>
                          <a:cs typeface="Times New Roman"/>
                        </a:rPr>
                        <a:t>Horas de programación</a:t>
                      </a:r>
                      <a:endParaRPr lang="es-ES_tradnl"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lnSpc>
                          <a:spcPct val="200000"/>
                        </a:lnSpc>
                        <a:spcAft>
                          <a:spcPts val="0"/>
                        </a:spcAft>
                      </a:pPr>
                      <a:r>
                        <a:rPr lang="es-MX" sz="1400" dirty="0">
                          <a:latin typeface="Arial"/>
                          <a:ea typeface="Calibri"/>
                          <a:cs typeface="Times New Roman"/>
                        </a:rPr>
                        <a:t>8 horas</a:t>
                      </a:r>
                      <a:endParaRPr lang="es-ES_tradnl"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41">
                <a:tc>
                  <a:txBody>
                    <a:bodyPr/>
                    <a:lstStyle/>
                    <a:p>
                      <a:pPr marL="457200" indent="457200" algn="ctr">
                        <a:lnSpc>
                          <a:spcPct val="200000"/>
                        </a:lnSpc>
                        <a:spcAft>
                          <a:spcPts val="0"/>
                        </a:spcAft>
                      </a:pPr>
                      <a:r>
                        <a:rPr lang="es-MX" sz="1400" b="1">
                          <a:latin typeface="Arial"/>
                          <a:ea typeface="Calibri"/>
                          <a:cs typeface="Times New Roman"/>
                        </a:rPr>
                        <a:t>Horas de programación AAA</a:t>
                      </a:r>
                      <a:endParaRPr lang="es-ES_tradnl"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lnSpc>
                          <a:spcPct val="200000"/>
                        </a:lnSpc>
                        <a:spcAft>
                          <a:spcPts val="0"/>
                        </a:spcAft>
                      </a:pPr>
                      <a:r>
                        <a:rPr lang="es-MX" sz="1400" dirty="0">
                          <a:latin typeface="Arial"/>
                          <a:ea typeface="Calibri"/>
                          <a:cs typeface="Times New Roman"/>
                        </a:rPr>
                        <a:t>3</a:t>
                      </a:r>
                      <a:endParaRPr lang="es-ES_tradnl"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41">
                <a:tc>
                  <a:txBody>
                    <a:bodyPr/>
                    <a:lstStyle/>
                    <a:p>
                      <a:pPr marL="457200" indent="457200" algn="ctr">
                        <a:lnSpc>
                          <a:spcPct val="200000"/>
                        </a:lnSpc>
                        <a:spcAft>
                          <a:spcPts val="0"/>
                        </a:spcAft>
                      </a:pPr>
                      <a:r>
                        <a:rPr lang="es-MX" sz="1400" b="1">
                          <a:latin typeface="Arial"/>
                          <a:ea typeface="Calibri"/>
                          <a:cs typeface="Times New Roman"/>
                        </a:rPr>
                        <a:t>Horas de programación AA</a:t>
                      </a:r>
                      <a:endParaRPr lang="es-ES_tradnl"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lnSpc>
                          <a:spcPct val="200000"/>
                        </a:lnSpc>
                        <a:spcAft>
                          <a:spcPts val="0"/>
                        </a:spcAft>
                      </a:pPr>
                      <a:r>
                        <a:rPr lang="es-MX" sz="1400" dirty="0">
                          <a:latin typeface="Arial"/>
                          <a:ea typeface="Calibri"/>
                          <a:cs typeface="Times New Roman"/>
                        </a:rPr>
                        <a:t>5</a:t>
                      </a:r>
                      <a:endParaRPr lang="es-ES_tradnl"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41">
                <a:tc>
                  <a:txBody>
                    <a:bodyPr/>
                    <a:lstStyle/>
                    <a:p>
                      <a:pPr marL="457200" indent="457200" algn="ctr">
                        <a:lnSpc>
                          <a:spcPct val="200000"/>
                        </a:lnSpc>
                        <a:spcAft>
                          <a:spcPts val="0"/>
                        </a:spcAft>
                      </a:pPr>
                      <a:r>
                        <a:rPr lang="es-MX" sz="1400" b="1">
                          <a:latin typeface="Arial"/>
                          <a:ea typeface="Calibri"/>
                          <a:cs typeface="Times New Roman"/>
                        </a:rPr>
                        <a:t>Tiempo de pautaje por hora</a:t>
                      </a:r>
                      <a:endParaRPr lang="es-ES_tradnl"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lnSpc>
                          <a:spcPct val="200000"/>
                        </a:lnSpc>
                        <a:spcAft>
                          <a:spcPts val="0"/>
                        </a:spcAft>
                      </a:pPr>
                      <a:r>
                        <a:rPr lang="es-MX" sz="1400" dirty="0">
                          <a:latin typeface="Arial"/>
                          <a:ea typeface="Calibri"/>
                          <a:cs typeface="Times New Roman"/>
                        </a:rPr>
                        <a:t>8 minutos</a:t>
                      </a:r>
                      <a:endParaRPr lang="es-ES_tradnl"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41">
                <a:tc>
                  <a:txBody>
                    <a:bodyPr/>
                    <a:lstStyle/>
                    <a:p>
                      <a:pPr marL="457200" indent="457200" algn="ctr">
                        <a:lnSpc>
                          <a:spcPct val="200000"/>
                        </a:lnSpc>
                        <a:spcAft>
                          <a:spcPts val="0"/>
                        </a:spcAft>
                      </a:pPr>
                      <a:r>
                        <a:rPr lang="es-MX" sz="1400" b="1">
                          <a:latin typeface="Arial"/>
                          <a:ea typeface="Calibri"/>
                          <a:cs typeface="Times New Roman"/>
                        </a:rPr>
                        <a:t>Total minutos AAA por día </a:t>
                      </a:r>
                      <a:endParaRPr lang="es-ES_tradnl"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lnSpc>
                          <a:spcPct val="200000"/>
                        </a:lnSpc>
                        <a:spcAft>
                          <a:spcPts val="0"/>
                        </a:spcAft>
                      </a:pPr>
                      <a:r>
                        <a:rPr lang="es-MX" sz="1400" dirty="0">
                          <a:latin typeface="Arial"/>
                          <a:ea typeface="Calibri"/>
                          <a:cs typeface="Times New Roman"/>
                        </a:rPr>
                        <a:t>24 minutos</a:t>
                      </a:r>
                      <a:endParaRPr lang="es-ES_tradnl"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41">
                <a:tc>
                  <a:txBody>
                    <a:bodyPr/>
                    <a:lstStyle/>
                    <a:p>
                      <a:pPr marL="457200" indent="457200" algn="ctr">
                        <a:lnSpc>
                          <a:spcPct val="200000"/>
                        </a:lnSpc>
                        <a:spcAft>
                          <a:spcPts val="0"/>
                        </a:spcAft>
                      </a:pPr>
                      <a:r>
                        <a:rPr lang="es-MX" sz="1400" b="1">
                          <a:latin typeface="Arial"/>
                          <a:ea typeface="Calibri"/>
                          <a:cs typeface="Times New Roman"/>
                        </a:rPr>
                        <a:t>Total minutos AA por día </a:t>
                      </a:r>
                      <a:endParaRPr lang="es-ES_tradnl"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lnSpc>
                          <a:spcPct val="200000"/>
                        </a:lnSpc>
                        <a:spcAft>
                          <a:spcPts val="0"/>
                        </a:spcAft>
                      </a:pPr>
                      <a:r>
                        <a:rPr lang="es-MX" sz="1400" dirty="0">
                          <a:latin typeface="Arial"/>
                          <a:ea typeface="Calibri"/>
                          <a:cs typeface="Times New Roman"/>
                        </a:rPr>
                        <a:t>40 minutos</a:t>
                      </a:r>
                      <a:endParaRPr lang="es-ES_tradnl"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081">
                <a:tc>
                  <a:txBody>
                    <a:bodyPr/>
                    <a:lstStyle/>
                    <a:p>
                      <a:pPr marL="457200" indent="457200" algn="ctr">
                        <a:lnSpc>
                          <a:spcPct val="200000"/>
                        </a:lnSpc>
                        <a:spcAft>
                          <a:spcPts val="0"/>
                        </a:spcAft>
                      </a:pPr>
                      <a:r>
                        <a:rPr lang="es-MX" sz="1400" b="1">
                          <a:latin typeface="Arial"/>
                          <a:ea typeface="Calibri"/>
                          <a:cs typeface="Times New Roman"/>
                        </a:rPr>
                        <a:t>Costo publicidad horario AAA </a:t>
                      </a:r>
                      <a:endParaRPr lang="es-ES_tradnl" sz="1400">
                        <a:latin typeface="Times New Roman"/>
                        <a:ea typeface="Calibri"/>
                        <a:cs typeface="Times New Roman"/>
                      </a:endParaRPr>
                    </a:p>
                    <a:p>
                      <a:pPr marL="457200" indent="457200" algn="ctr">
                        <a:lnSpc>
                          <a:spcPct val="200000"/>
                        </a:lnSpc>
                        <a:spcAft>
                          <a:spcPts val="0"/>
                        </a:spcAft>
                      </a:pPr>
                      <a:r>
                        <a:rPr lang="es-MX" sz="1400" b="1">
                          <a:latin typeface="Arial"/>
                          <a:ea typeface="Calibri"/>
                          <a:cs typeface="Times New Roman"/>
                        </a:rPr>
                        <a:t>(por minuto)</a:t>
                      </a:r>
                      <a:endParaRPr lang="es-ES_tradnl"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lnSpc>
                          <a:spcPct val="200000"/>
                        </a:lnSpc>
                        <a:spcAft>
                          <a:spcPts val="0"/>
                        </a:spcAft>
                      </a:pPr>
                      <a:r>
                        <a:rPr lang="es-MX" sz="1400" dirty="0">
                          <a:latin typeface="Arial"/>
                          <a:ea typeface="Calibri"/>
                          <a:cs typeface="Times New Roman"/>
                        </a:rPr>
                        <a:t>74 USD</a:t>
                      </a:r>
                      <a:endParaRPr lang="es-ES_tradnl"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081">
                <a:tc>
                  <a:txBody>
                    <a:bodyPr/>
                    <a:lstStyle/>
                    <a:p>
                      <a:pPr marL="457200" indent="457200" algn="ctr">
                        <a:lnSpc>
                          <a:spcPct val="200000"/>
                        </a:lnSpc>
                        <a:spcAft>
                          <a:spcPts val="0"/>
                        </a:spcAft>
                      </a:pPr>
                      <a:r>
                        <a:rPr lang="es-MX" sz="1400" b="1">
                          <a:latin typeface="Arial"/>
                          <a:ea typeface="Calibri"/>
                          <a:cs typeface="Times New Roman"/>
                        </a:rPr>
                        <a:t>Costo publicidad horario AA (Por minuto)</a:t>
                      </a:r>
                      <a:endParaRPr lang="es-ES_tradnl"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lnSpc>
                          <a:spcPct val="200000"/>
                        </a:lnSpc>
                        <a:spcAft>
                          <a:spcPts val="0"/>
                        </a:spcAft>
                      </a:pPr>
                      <a:r>
                        <a:rPr lang="es-MX" sz="1400" dirty="0">
                          <a:latin typeface="Arial"/>
                          <a:ea typeface="Calibri"/>
                          <a:cs typeface="Times New Roman"/>
                        </a:rPr>
                        <a:t>66 USD</a:t>
                      </a:r>
                      <a:endParaRPr lang="es-ES_tradnl"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332656"/>
            <a:ext cx="7704856" cy="1066800"/>
          </a:xfrm>
          <a:effectLst>
            <a:outerShdw blurRad="50800" dist="38100" dir="5400000" algn="t" rotWithShape="0">
              <a:prstClr val="black">
                <a:alpha val="40000"/>
              </a:prstClr>
            </a:outerShdw>
          </a:effectLst>
        </p:spPr>
        <p:txBody>
          <a:bodyPr>
            <a:normAutofit fontScale="90000"/>
          </a:bodyPr>
          <a:lstStyle/>
          <a:p>
            <a:pPr algn="r"/>
            <a:r>
              <a:rPr lang="es-MX" dirty="0" smtClean="0"/>
              <a:t>	</a:t>
            </a:r>
            <a:r>
              <a:rPr lang="es-EC" b="1" dirty="0" smtClean="0"/>
              <a:t>ANÁLISIS DE </a:t>
            </a:r>
            <a:br>
              <a:rPr lang="es-EC" b="1" dirty="0" smtClean="0"/>
            </a:br>
            <a:r>
              <a:rPr lang="es-EC" b="1" dirty="0" smtClean="0"/>
              <a:t>VIABILIDAD TÉCNICA</a:t>
            </a:r>
            <a:r>
              <a:rPr lang="es-ES_tradnl" b="1" dirty="0" smtClean="0"/>
              <a:t/>
            </a:r>
            <a:br>
              <a:rPr lang="es-ES_tradnl" b="1" dirty="0" smtClean="0"/>
            </a:b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03/07/2013</a:t>
            </a:fld>
            <a:endParaRPr lang="es-EC"/>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2</a:t>
            </a:fld>
            <a:endParaRPr lang="es-EC"/>
          </a:p>
        </p:txBody>
      </p:sp>
      <p:sp>
        <p:nvSpPr>
          <p:cNvPr id="10" name="9 Marcador de contenido"/>
          <p:cNvSpPr>
            <a:spLocks noGrp="1"/>
          </p:cNvSpPr>
          <p:nvPr>
            <p:ph idx="1"/>
          </p:nvPr>
        </p:nvSpPr>
        <p:spPr>
          <a:xfrm>
            <a:off x="971600" y="1916832"/>
            <a:ext cx="7715200" cy="4325112"/>
          </a:xfrm>
        </p:spPr>
        <p:txBody>
          <a:bodyPr/>
          <a:lstStyle/>
          <a:p>
            <a:pPr marL="365760" lvl="1" indent="-256032">
              <a:buClr>
                <a:schemeClr val="accent3"/>
              </a:buClr>
              <a:buFont typeface="Georgia"/>
              <a:buChar char="•"/>
            </a:pPr>
            <a:r>
              <a:rPr lang="es-MX" sz="2800" dirty="0" smtClean="0">
                <a:solidFill>
                  <a:schemeClr val="tx1"/>
                </a:solidFill>
              </a:rPr>
              <a:t>Determinación del área de cobertura</a:t>
            </a:r>
          </a:p>
          <a:p>
            <a:pPr marL="630936" lvl="2" indent="-256032">
              <a:buClr>
                <a:schemeClr val="accent3"/>
              </a:buClr>
              <a:buSzPct val="50000"/>
              <a:buFont typeface="Courier New" pitchFamily="49" charset="0"/>
              <a:buChar char="o"/>
            </a:pPr>
            <a:r>
              <a:rPr lang="es-MX" sz="3400" dirty="0" smtClean="0">
                <a:solidFill>
                  <a:schemeClr val="tx1"/>
                </a:solidFill>
              </a:rPr>
              <a:t> </a:t>
            </a:r>
            <a:r>
              <a:rPr lang="es-MX" sz="2000" dirty="0" smtClean="0">
                <a:solidFill>
                  <a:schemeClr val="tx1"/>
                </a:solidFill>
              </a:rPr>
              <a:t>Mismas condiciones de operación analógica (Propagación radioeléctrica)</a:t>
            </a:r>
          </a:p>
          <a:p>
            <a:pPr marL="630936" lvl="2" indent="-256032">
              <a:buClr>
                <a:schemeClr val="accent3"/>
              </a:buClr>
              <a:buSzPct val="85000"/>
              <a:buNone/>
            </a:pPr>
            <a:r>
              <a:rPr lang="es-MX" sz="2000" dirty="0" smtClean="0">
                <a:solidFill>
                  <a:schemeClr val="tx1"/>
                </a:solidFill>
              </a:rPr>
              <a:t>  </a:t>
            </a:r>
          </a:p>
          <a:p>
            <a:pPr marL="630936" lvl="2" indent="-256032">
              <a:buClr>
                <a:schemeClr val="accent3"/>
              </a:buClr>
              <a:buSzPct val="85000"/>
              <a:buFont typeface="Courier New" pitchFamily="49" charset="0"/>
              <a:buChar char="o"/>
            </a:pPr>
            <a:r>
              <a:rPr lang="es-MX" sz="2000" dirty="0" smtClean="0">
                <a:solidFill>
                  <a:schemeClr val="tx1"/>
                </a:solidFill>
              </a:rPr>
              <a:t>Aprovechamiento de la infraestructura existente </a:t>
            </a:r>
          </a:p>
          <a:p>
            <a:pPr marL="886968" lvl="3" indent="-256032">
              <a:buClr>
                <a:schemeClr val="accent3"/>
              </a:buClr>
              <a:buSzPct val="85000"/>
              <a:buFont typeface="Wingdings" pitchFamily="2" charset="2"/>
              <a:buChar char="§"/>
            </a:pPr>
            <a:r>
              <a:rPr lang="es-MX" sz="1800" dirty="0" smtClean="0">
                <a:solidFill>
                  <a:schemeClr val="tx1"/>
                </a:solidFill>
              </a:rPr>
              <a:t>Ubicación del transmisor</a:t>
            </a:r>
          </a:p>
          <a:p>
            <a:pPr marL="886968" lvl="3" indent="-256032">
              <a:buClr>
                <a:schemeClr val="accent3"/>
              </a:buClr>
              <a:buSzPct val="85000"/>
              <a:buFont typeface="Wingdings" pitchFamily="2" charset="2"/>
              <a:buChar char="§"/>
            </a:pPr>
            <a:r>
              <a:rPr lang="es-MX" sz="1800" dirty="0" smtClean="0">
                <a:solidFill>
                  <a:schemeClr val="tx1"/>
                </a:solidFill>
              </a:rPr>
              <a:t>Ubicación de antenas</a:t>
            </a:r>
          </a:p>
          <a:p>
            <a:pPr marL="886968" lvl="3" indent="-256032">
              <a:buClr>
                <a:schemeClr val="accent3"/>
              </a:buClr>
              <a:buSzPct val="85000"/>
              <a:buFont typeface="Wingdings" pitchFamily="2" charset="2"/>
              <a:buChar char="§"/>
            </a:pPr>
            <a:r>
              <a:rPr lang="es-MX" sz="1800" dirty="0" smtClean="0">
                <a:solidFill>
                  <a:schemeClr val="tx1"/>
                </a:solidFill>
              </a:rPr>
              <a:t>Estudio y transmisor</a:t>
            </a:r>
          </a:p>
          <a:p>
            <a:pPr marL="365760" lvl="1" indent="-256032">
              <a:buClr>
                <a:schemeClr val="accent3"/>
              </a:buClr>
              <a:buSzPct val="85000"/>
              <a:buFont typeface="Wingdings" pitchFamily="2" charset="2"/>
              <a:buChar char="§"/>
            </a:pPr>
            <a:endParaRPr lang="es-MX" sz="2200" dirty="0" smtClean="0">
              <a:solidFill>
                <a:schemeClr val="tx1"/>
              </a:solidFill>
            </a:endParaRPr>
          </a:p>
          <a:p>
            <a:pPr marL="630936" lvl="2" indent="-256032">
              <a:buClr>
                <a:schemeClr val="accent3"/>
              </a:buClr>
              <a:buSzPct val="85000"/>
              <a:buNone/>
            </a:pPr>
            <a:endParaRPr lang="es-ES_tradnl" sz="2000" dirty="0" smtClean="0">
              <a:solidFill>
                <a:schemeClr val="tx1"/>
              </a:solidFill>
            </a:endParaRPr>
          </a:p>
          <a:p>
            <a:endParaRPr lang="es-EC"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76672"/>
            <a:ext cx="7704856" cy="1066800"/>
          </a:xfrm>
          <a:effectLst>
            <a:outerShdw blurRad="50800" dist="38100" dir="5400000" algn="t" rotWithShape="0">
              <a:prstClr val="black">
                <a:alpha val="40000"/>
              </a:prstClr>
            </a:outerShdw>
          </a:effectLst>
        </p:spPr>
        <p:txBody>
          <a:bodyPr>
            <a:normAutofit fontScale="90000"/>
          </a:bodyPr>
          <a:lstStyle/>
          <a:p>
            <a:pPr algn="r"/>
            <a:r>
              <a:rPr lang="es-MX" dirty="0" smtClean="0"/>
              <a:t>	</a:t>
            </a:r>
            <a:r>
              <a:rPr lang="es-EC" b="1" dirty="0" smtClean="0"/>
              <a:t>EVALUACION </a:t>
            </a:r>
            <a:br>
              <a:rPr lang="es-EC" b="1" dirty="0" smtClean="0"/>
            </a:br>
            <a:r>
              <a:rPr lang="es-EC" b="1" dirty="0" smtClean="0"/>
              <a:t>FINANCIERA</a:t>
            </a:r>
            <a:r>
              <a:rPr lang="es-ES_tradnl" b="1" dirty="0" smtClean="0"/>
              <a:t/>
            </a:r>
            <a:br>
              <a:rPr lang="es-ES_tradnl" b="1" dirty="0" smtClean="0"/>
            </a:b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03/07/2013</a:t>
            </a:fld>
            <a:endParaRPr lang="es-EC"/>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20</a:t>
            </a:fld>
            <a:endParaRPr lang="es-EC"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 name="8 Marcador de contenido"/>
          <p:cNvSpPr>
            <a:spLocks noGrp="1"/>
          </p:cNvSpPr>
          <p:nvPr>
            <p:ph idx="1"/>
          </p:nvPr>
        </p:nvSpPr>
        <p:spPr>
          <a:xfrm>
            <a:off x="590872" y="1484784"/>
            <a:ext cx="8229600" cy="4325112"/>
          </a:xfrm>
        </p:spPr>
        <p:txBody>
          <a:bodyPr>
            <a:normAutofit/>
          </a:bodyPr>
          <a:lstStyle/>
          <a:p>
            <a:pPr marL="365760" lvl="1" indent="-256032">
              <a:buClr>
                <a:schemeClr val="accent3"/>
              </a:buClr>
              <a:buFont typeface="Georgia"/>
              <a:buChar char="•"/>
            </a:pPr>
            <a:r>
              <a:rPr lang="es-MX" dirty="0" smtClean="0">
                <a:solidFill>
                  <a:schemeClr val="tx1"/>
                </a:solidFill>
              </a:rPr>
              <a:t>PROYECCION DE INGRESOS</a:t>
            </a:r>
          </a:p>
          <a:p>
            <a:pPr marL="630936" lvl="2" indent="-256032">
              <a:buClr>
                <a:schemeClr val="accent3"/>
              </a:buClr>
              <a:buNone/>
            </a:pPr>
            <a:endParaRPr lang="es-MX" sz="2200" dirty="0" smtClean="0">
              <a:solidFill>
                <a:schemeClr val="tx1"/>
              </a:solidFill>
            </a:endParaRPr>
          </a:p>
          <a:p>
            <a:endParaRPr lang="es-EC" dirty="0"/>
          </a:p>
        </p:txBody>
      </p:sp>
      <p:pic>
        <p:nvPicPr>
          <p:cNvPr id="11" name="10 Imagen"/>
          <p:cNvPicPr/>
          <p:nvPr/>
        </p:nvPicPr>
        <p:blipFill>
          <a:blip r:embed="rId2" cstate="print"/>
          <a:srcRect l="18679" t="35593" r="17354" b="32203"/>
          <a:stretch>
            <a:fillRect/>
          </a:stretch>
        </p:blipFill>
        <p:spPr bwMode="auto">
          <a:xfrm>
            <a:off x="1835696" y="2204864"/>
            <a:ext cx="5616623" cy="1728192"/>
          </a:xfrm>
          <a:prstGeom prst="rect">
            <a:avLst/>
          </a:prstGeom>
          <a:noFill/>
          <a:ln w="9525">
            <a:noFill/>
            <a:miter lim="800000"/>
            <a:headEnd/>
            <a:tailEnd/>
          </a:ln>
        </p:spPr>
      </p:pic>
      <p:graphicFrame>
        <p:nvGraphicFramePr>
          <p:cNvPr id="12" name="11 Tabla"/>
          <p:cNvGraphicFramePr>
            <a:graphicFrameLocks noGrp="1"/>
          </p:cNvGraphicFramePr>
          <p:nvPr/>
        </p:nvGraphicFramePr>
        <p:xfrm>
          <a:off x="3707904" y="4365104"/>
          <a:ext cx="2448272" cy="936104"/>
        </p:xfrm>
        <a:graphic>
          <a:graphicData uri="http://schemas.openxmlformats.org/drawingml/2006/table">
            <a:tbl>
              <a:tblPr/>
              <a:tblGrid>
                <a:gridCol w="2448272"/>
              </a:tblGrid>
              <a:tr h="624069">
                <a:tc>
                  <a:txBody>
                    <a:bodyPr/>
                    <a:lstStyle/>
                    <a:p>
                      <a:pPr marL="0" indent="0" algn="ctr">
                        <a:spcAft>
                          <a:spcPts val="0"/>
                        </a:spcAft>
                      </a:pPr>
                      <a:r>
                        <a:rPr lang="es-EC" sz="1600" b="1" dirty="0" smtClean="0">
                          <a:solidFill>
                            <a:srgbClr val="000000"/>
                          </a:solidFill>
                          <a:latin typeface="Arial"/>
                          <a:ea typeface="Times New Roman"/>
                          <a:cs typeface="Times New Roman"/>
                        </a:rPr>
                        <a:t>INFLACION</a:t>
                      </a:r>
                    </a:p>
                    <a:p>
                      <a:pPr marL="0" indent="0" algn="ctr">
                        <a:spcAft>
                          <a:spcPts val="0"/>
                        </a:spcAft>
                      </a:pPr>
                      <a:r>
                        <a:rPr lang="es-EC" sz="1600" b="1" dirty="0" smtClean="0">
                          <a:solidFill>
                            <a:srgbClr val="000000"/>
                          </a:solidFill>
                          <a:latin typeface="Arial"/>
                          <a:ea typeface="Times New Roman"/>
                          <a:cs typeface="Times New Roman"/>
                        </a:rPr>
                        <a:t>PROMEDIO</a:t>
                      </a:r>
                      <a:endParaRPr lang="es-ES_tradnl" sz="16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312035">
                <a:tc>
                  <a:txBody>
                    <a:bodyPr/>
                    <a:lstStyle/>
                    <a:p>
                      <a:pPr marL="0" indent="0" algn="ctr">
                        <a:spcAft>
                          <a:spcPts val="0"/>
                        </a:spcAft>
                      </a:pPr>
                      <a:r>
                        <a:rPr lang="es-EC" sz="1600" dirty="0">
                          <a:solidFill>
                            <a:srgbClr val="000000"/>
                          </a:solidFill>
                          <a:latin typeface="Arial"/>
                          <a:ea typeface="Times New Roman"/>
                          <a:cs typeface="Times New Roman"/>
                        </a:rPr>
                        <a:t>4,84%</a:t>
                      </a:r>
                      <a:endParaRPr lang="es-ES_tradnl" sz="16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76672"/>
            <a:ext cx="7704856" cy="1066800"/>
          </a:xfrm>
          <a:effectLst>
            <a:outerShdw blurRad="50800" dist="38100" dir="5400000" algn="t" rotWithShape="0">
              <a:prstClr val="black">
                <a:alpha val="40000"/>
              </a:prstClr>
            </a:outerShdw>
          </a:effectLst>
        </p:spPr>
        <p:txBody>
          <a:bodyPr>
            <a:normAutofit fontScale="90000"/>
          </a:bodyPr>
          <a:lstStyle/>
          <a:p>
            <a:pPr algn="r"/>
            <a:r>
              <a:rPr lang="es-MX" dirty="0" smtClean="0"/>
              <a:t>	</a:t>
            </a:r>
            <a:r>
              <a:rPr lang="es-EC" b="1" dirty="0" smtClean="0"/>
              <a:t>EVALUACION </a:t>
            </a:r>
            <a:br>
              <a:rPr lang="es-EC" b="1" dirty="0" smtClean="0"/>
            </a:br>
            <a:r>
              <a:rPr lang="es-EC" b="1" dirty="0" smtClean="0"/>
              <a:t>FINANCIERA</a:t>
            </a:r>
            <a:r>
              <a:rPr lang="es-ES_tradnl" b="1" dirty="0" smtClean="0"/>
              <a:t/>
            </a:r>
            <a:br>
              <a:rPr lang="es-ES_tradnl" b="1" dirty="0" smtClean="0"/>
            </a:b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03/07/2013</a:t>
            </a:fld>
            <a:endParaRPr lang="es-EC"/>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21</a:t>
            </a:fld>
            <a:endParaRPr lang="es-EC"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 name="8 Marcador de contenido"/>
          <p:cNvSpPr>
            <a:spLocks noGrp="1"/>
          </p:cNvSpPr>
          <p:nvPr>
            <p:ph idx="1"/>
          </p:nvPr>
        </p:nvSpPr>
        <p:spPr>
          <a:xfrm>
            <a:off x="590872" y="1484784"/>
            <a:ext cx="8229600" cy="4325112"/>
          </a:xfrm>
        </p:spPr>
        <p:txBody>
          <a:bodyPr>
            <a:normAutofit/>
          </a:bodyPr>
          <a:lstStyle/>
          <a:p>
            <a:pPr marL="365760" lvl="1" indent="-256032">
              <a:buClr>
                <a:schemeClr val="accent3"/>
              </a:buClr>
              <a:buFont typeface="Georgia"/>
              <a:buChar char="•"/>
            </a:pPr>
            <a:r>
              <a:rPr lang="es-MX" dirty="0" smtClean="0">
                <a:solidFill>
                  <a:schemeClr val="tx1"/>
                </a:solidFill>
              </a:rPr>
              <a:t>PROYECCION DE INGRESOS</a:t>
            </a:r>
          </a:p>
          <a:p>
            <a:pPr marL="630936" lvl="2" indent="-256032">
              <a:buClr>
                <a:schemeClr val="accent3"/>
              </a:buClr>
              <a:buNone/>
            </a:pPr>
            <a:endParaRPr lang="es-MX" sz="2200" dirty="0" smtClean="0">
              <a:solidFill>
                <a:schemeClr val="tx1"/>
              </a:solidFill>
            </a:endParaRPr>
          </a:p>
          <a:p>
            <a:endParaRPr lang="es-EC" dirty="0"/>
          </a:p>
        </p:txBody>
      </p:sp>
      <p:pic>
        <p:nvPicPr>
          <p:cNvPr id="25602" name="Picture 2"/>
          <p:cNvPicPr>
            <a:picLocks noChangeAspect="1" noChangeArrowheads="1"/>
          </p:cNvPicPr>
          <p:nvPr/>
        </p:nvPicPr>
        <p:blipFill>
          <a:blip r:embed="rId2" cstate="print"/>
          <a:srcRect/>
          <a:stretch>
            <a:fillRect/>
          </a:stretch>
        </p:blipFill>
        <p:spPr bwMode="auto">
          <a:xfrm>
            <a:off x="1115616" y="2384425"/>
            <a:ext cx="7529271" cy="2844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76672"/>
            <a:ext cx="7704856" cy="1066800"/>
          </a:xfrm>
          <a:effectLst>
            <a:outerShdw blurRad="50800" dist="38100" dir="5400000" algn="t" rotWithShape="0">
              <a:prstClr val="black">
                <a:alpha val="40000"/>
              </a:prstClr>
            </a:outerShdw>
          </a:effectLst>
        </p:spPr>
        <p:txBody>
          <a:bodyPr>
            <a:normAutofit fontScale="90000"/>
          </a:bodyPr>
          <a:lstStyle/>
          <a:p>
            <a:pPr algn="r"/>
            <a:r>
              <a:rPr lang="es-MX" dirty="0" smtClean="0"/>
              <a:t>	</a:t>
            </a:r>
            <a:r>
              <a:rPr lang="es-EC" b="1" dirty="0" smtClean="0"/>
              <a:t>EVALUACION </a:t>
            </a:r>
            <a:br>
              <a:rPr lang="es-EC" b="1" dirty="0" smtClean="0"/>
            </a:br>
            <a:r>
              <a:rPr lang="es-EC" b="1" dirty="0" smtClean="0"/>
              <a:t>FINANCIERA</a:t>
            </a:r>
            <a:r>
              <a:rPr lang="es-ES_tradnl" b="1" dirty="0" smtClean="0"/>
              <a:t/>
            </a:r>
            <a:br>
              <a:rPr lang="es-ES_tradnl" b="1" dirty="0" smtClean="0"/>
            </a:b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03/07/2013</a:t>
            </a:fld>
            <a:endParaRPr lang="es-EC"/>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22</a:t>
            </a:fld>
            <a:endParaRPr lang="es-EC"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 name="8 Marcador de contenido"/>
          <p:cNvSpPr>
            <a:spLocks noGrp="1"/>
          </p:cNvSpPr>
          <p:nvPr>
            <p:ph idx="1"/>
          </p:nvPr>
        </p:nvSpPr>
        <p:spPr>
          <a:xfrm>
            <a:off x="590872" y="1484784"/>
            <a:ext cx="8229600" cy="4325112"/>
          </a:xfrm>
        </p:spPr>
        <p:txBody>
          <a:bodyPr>
            <a:normAutofit/>
          </a:bodyPr>
          <a:lstStyle/>
          <a:p>
            <a:pPr marL="365760" lvl="1" indent="-256032">
              <a:buClr>
                <a:schemeClr val="accent3"/>
              </a:buClr>
              <a:buFont typeface="Georgia"/>
              <a:buChar char="•"/>
            </a:pPr>
            <a:r>
              <a:rPr lang="es-MX" dirty="0" smtClean="0">
                <a:solidFill>
                  <a:schemeClr val="tx1"/>
                </a:solidFill>
              </a:rPr>
              <a:t>FUENTES DE FINANCIAMIENTO</a:t>
            </a:r>
          </a:p>
          <a:p>
            <a:pPr marL="630936" lvl="2" indent="-256032">
              <a:buClr>
                <a:schemeClr val="accent3"/>
              </a:buClr>
              <a:buFont typeface="Georgia"/>
              <a:buChar char="•"/>
            </a:pPr>
            <a:r>
              <a:rPr lang="es-MX" dirty="0" smtClean="0">
                <a:solidFill>
                  <a:schemeClr val="tx1"/>
                </a:solidFill>
              </a:rPr>
              <a:t>Financiamiento Internacional</a:t>
            </a:r>
          </a:p>
          <a:p>
            <a:pPr marL="886968" lvl="3" indent="-256032">
              <a:buClr>
                <a:schemeClr val="accent3"/>
              </a:buClr>
              <a:buNone/>
            </a:pPr>
            <a:r>
              <a:rPr lang="es-MX" dirty="0" smtClean="0">
                <a:solidFill>
                  <a:schemeClr val="tx1"/>
                </a:solidFill>
              </a:rPr>
              <a:t> </a:t>
            </a:r>
          </a:p>
          <a:p>
            <a:pPr marL="630936" lvl="2" indent="-256032">
              <a:buClr>
                <a:schemeClr val="accent3"/>
              </a:buClr>
              <a:buNone/>
            </a:pPr>
            <a:endParaRPr lang="es-MX" sz="2200" dirty="0" smtClean="0">
              <a:solidFill>
                <a:schemeClr val="tx1"/>
              </a:solidFill>
            </a:endParaRPr>
          </a:p>
          <a:p>
            <a:endParaRPr lang="es-EC" dirty="0"/>
          </a:p>
        </p:txBody>
      </p:sp>
      <p:pic>
        <p:nvPicPr>
          <p:cNvPr id="27650" name="Picture 2"/>
          <p:cNvPicPr>
            <a:picLocks noChangeAspect="1" noChangeArrowheads="1"/>
          </p:cNvPicPr>
          <p:nvPr/>
        </p:nvPicPr>
        <p:blipFill>
          <a:blip r:embed="rId2" cstate="print"/>
          <a:srcRect l="26869" t="27045" r="26472" b="19091"/>
          <a:stretch>
            <a:fillRect/>
          </a:stretch>
        </p:blipFill>
        <p:spPr bwMode="auto">
          <a:xfrm>
            <a:off x="1907704" y="2276872"/>
            <a:ext cx="5832648" cy="42083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76672"/>
            <a:ext cx="7704856" cy="1066800"/>
          </a:xfrm>
          <a:effectLst>
            <a:outerShdw blurRad="50800" dist="38100" dir="5400000" algn="t" rotWithShape="0">
              <a:prstClr val="black">
                <a:alpha val="40000"/>
              </a:prstClr>
            </a:outerShdw>
          </a:effectLst>
        </p:spPr>
        <p:txBody>
          <a:bodyPr>
            <a:normAutofit fontScale="90000"/>
          </a:bodyPr>
          <a:lstStyle/>
          <a:p>
            <a:pPr algn="r"/>
            <a:r>
              <a:rPr lang="es-MX" dirty="0" smtClean="0"/>
              <a:t>	</a:t>
            </a:r>
            <a:r>
              <a:rPr lang="es-EC" b="1" dirty="0" smtClean="0"/>
              <a:t>EVALUACION </a:t>
            </a:r>
            <a:br>
              <a:rPr lang="es-EC" b="1" dirty="0" smtClean="0"/>
            </a:br>
            <a:r>
              <a:rPr lang="es-EC" b="1" dirty="0" smtClean="0"/>
              <a:t>FINANCIERA</a:t>
            </a:r>
            <a:r>
              <a:rPr lang="es-ES_tradnl" b="1" dirty="0" smtClean="0"/>
              <a:t/>
            </a:r>
            <a:br>
              <a:rPr lang="es-ES_tradnl" b="1" dirty="0" smtClean="0"/>
            </a:b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03/07/2013</a:t>
            </a:fld>
            <a:endParaRPr lang="es-EC"/>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23</a:t>
            </a:fld>
            <a:endParaRPr lang="es-EC"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 name="8 Marcador de contenido"/>
          <p:cNvSpPr>
            <a:spLocks noGrp="1"/>
          </p:cNvSpPr>
          <p:nvPr>
            <p:ph idx="1"/>
          </p:nvPr>
        </p:nvSpPr>
        <p:spPr>
          <a:xfrm>
            <a:off x="590872" y="1484784"/>
            <a:ext cx="8229600" cy="4325112"/>
          </a:xfrm>
        </p:spPr>
        <p:txBody>
          <a:bodyPr>
            <a:normAutofit/>
          </a:bodyPr>
          <a:lstStyle/>
          <a:p>
            <a:pPr marL="365760" lvl="1" indent="-256032">
              <a:buClr>
                <a:schemeClr val="accent3"/>
              </a:buClr>
              <a:buFont typeface="Georgia"/>
              <a:buChar char="•"/>
            </a:pPr>
            <a:r>
              <a:rPr lang="es-MX" dirty="0" smtClean="0">
                <a:solidFill>
                  <a:schemeClr val="tx1"/>
                </a:solidFill>
              </a:rPr>
              <a:t>FUENTES DE FINANCIAMIENTO</a:t>
            </a:r>
          </a:p>
          <a:p>
            <a:pPr marL="630936" lvl="2" indent="-256032">
              <a:buClr>
                <a:schemeClr val="accent3"/>
              </a:buClr>
              <a:buFont typeface="Georgia"/>
              <a:buChar char="•"/>
            </a:pPr>
            <a:r>
              <a:rPr lang="es-MX" dirty="0" smtClean="0">
                <a:solidFill>
                  <a:schemeClr val="tx1"/>
                </a:solidFill>
              </a:rPr>
              <a:t>Financiamiento Nacional</a:t>
            </a:r>
          </a:p>
          <a:p>
            <a:pPr marL="630936" lvl="2" indent="-256032">
              <a:buClr>
                <a:schemeClr val="accent3"/>
              </a:buClr>
              <a:buNone/>
            </a:pPr>
            <a:endParaRPr lang="es-MX" sz="2200" dirty="0" smtClean="0">
              <a:solidFill>
                <a:schemeClr val="tx1"/>
              </a:solidFill>
            </a:endParaRPr>
          </a:p>
          <a:p>
            <a:endParaRPr lang="es-EC" dirty="0"/>
          </a:p>
        </p:txBody>
      </p:sp>
      <p:pic>
        <p:nvPicPr>
          <p:cNvPr id="26629" name="Picture 5"/>
          <p:cNvPicPr>
            <a:picLocks noChangeAspect="1" noChangeArrowheads="1"/>
          </p:cNvPicPr>
          <p:nvPr/>
        </p:nvPicPr>
        <p:blipFill>
          <a:blip r:embed="rId2" cstate="print"/>
          <a:srcRect l="34053" t="50000" r="28147" b="9366"/>
          <a:stretch>
            <a:fillRect/>
          </a:stretch>
        </p:blipFill>
        <p:spPr bwMode="auto">
          <a:xfrm>
            <a:off x="1979712" y="2348880"/>
            <a:ext cx="5472608" cy="36769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76672"/>
            <a:ext cx="7704856" cy="1066800"/>
          </a:xfrm>
          <a:effectLst>
            <a:outerShdw blurRad="50800" dist="38100" dir="5400000" algn="t" rotWithShape="0">
              <a:prstClr val="black">
                <a:alpha val="40000"/>
              </a:prstClr>
            </a:outerShdw>
          </a:effectLst>
        </p:spPr>
        <p:txBody>
          <a:bodyPr>
            <a:normAutofit fontScale="90000"/>
          </a:bodyPr>
          <a:lstStyle/>
          <a:p>
            <a:pPr algn="r"/>
            <a:r>
              <a:rPr lang="es-MX" dirty="0" smtClean="0"/>
              <a:t>	</a:t>
            </a:r>
            <a:r>
              <a:rPr lang="es-EC" b="1" dirty="0" smtClean="0"/>
              <a:t>EVALUACION </a:t>
            </a:r>
            <a:br>
              <a:rPr lang="es-EC" b="1" dirty="0" smtClean="0"/>
            </a:br>
            <a:r>
              <a:rPr lang="es-EC" b="1" dirty="0" smtClean="0"/>
              <a:t>FINANCIERA</a:t>
            </a:r>
            <a:r>
              <a:rPr lang="es-ES_tradnl" b="1" dirty="0" smtClean="0"/>
              <a:t/>
            </a:r>
            <a:br>
              <a:rPr lang="es-ES_tradnl" b="1" dirty="0" smtClean="0"/>
            </a:b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03/07/2013</a:t>
            </a:fld>
            <a:endParaRPr lang="es-EC"/>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24</a:t>
            </a:fld>
            <a:endParaRPr lang="es-EC"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 name="8 Marcador de contenido"/>
          <p:cNvSpPr>
            <a:spLocks noGrp="1"/>
          </p:cNvSpPr>
          <p:nvPr>
            <p:ph idx="1"/>
          </p:nvPr>
        </p:nvSpPr>
        <p:spPr>
          <a:xfrm>
            <a:off x="590872" y="1484784"/>
            <a:ext cx="8229600" cy="4325112"/>
          </a:xfrm>
        </p:spPr>
        <p:txBody>
          <a:bodyPr>
            <a:normAutofit/>
          </a:bodyPr>
          <a:lstStyle/>
          <a:p>
            <a:pPr marL="365760" lvl="1" indent="-256032">
              <a:buClr>
                <a:schemeClr val="accent3"/>
              </a:buClr>
              <a:buFont typeface="Georgia"/>
              <a:buChar char="•"/>
            </a:pPr>
            <a:r>
              <a:rPr lang="es-MX" dirty="0" smtClean="0">
                <a:solidFill>
                  <a:schemeClr val="tx1"/>
                </a:solidFill>
              </a:rPr>
              <a:t>TABLA DE AMORTIZACION</a:t>
            </a:r>
          </a:p>
          <a:p>
            <a:pPr marL="630936" lvl="2" indent="-256032">
              <a:buClr>
                <a:schemeClr val="accent3"/>
              </a:buClr>
              <a:buNone/>
            </a:pPr>
            <a:endParaRPr lang="es-MX" sz="2200" dirty="0" smtClean="0">
              <a:solidFill>
                <a:schemeClr val="tx1"/>
              </a:solidFill>
            </a:endParaRPr>
          </a:p>
          <a:p>
            <a:endParaRPr lang="es-EC" dirty="0"/>
          </a:p>
        </p:txBody>
      </p:sp>
      <p:pic>
        <p:nvPicPr>
          <p:cNvPr id="10" name="9 Imagen"/>
          <p:cNvPicPr/>
          <p:nvPr/>
        </p:nvPicPr>
        <p:blipFill>
          <a:blip r:embed="rId2" cstate="print"/>
          <a:srcRect/>
          <a:stretch>
            <a:fillRect/>
          </a:stretch>
        </p:blipFill>
        <p:spPr bwMode="auto">
          <a:xfrm>
            <a:off x="1619672" y="2132856"/>
            <a:ext cx="6480720" cy="33573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76672"/>
            <a:ext cx="7704856" cy="1066800"/>
          </a:xfrm>
          <a:effectLst>
            <a:outerShdw blurRad="50800" dist="38100" dir="5400000" algn="t" rotWithShape="0">
              <a:prstClr val="black">
                <a:alpha val="40000"/>
              </a:prstClr>
            </a:outerShdw>
          </a:effectLst>
        </p:spPr>
        <p:txBody>
          <a:bodyPr>
            <a:normAutofit fontScale="90000"/>
          </a:bodyPr>
          <a:lstStyle/>
          <a:p>
            <a:pPr algn="r"/>
            <a:r>
              <a:rPr lang="es-MX" dirty="0" smtClean="0"/>
              <a:t>	</a:t>
            </a:r>
            <a:r>
              <a:rPr lang="es-EC" b="1" dirty="0" smtClean="0"/>
              <a:t>EVALUACION </a:t>
            </a:r>
            <a:br>
              <a:rPr lang="es-EC" b="1" dirty="0" smtClean="0"/>
            </a:br>
            <a:r>
              <a:rPr lang="es-EC" b="1" dirty="0" smtClean="0"/>
              <a:t>FINANCIERA</a:t>
            </a:r>
            <a:r>
              <a:rPr lang="es-ES_tradnl" b="1" dirty="0" smtClean="0"/>
              <a:t/>
            </a:r>
            <a:br>
              <a:rPr lang="es-ES_tradnl" b="1" dirty="0" smtClean="0"/>
            </a:b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03/07/2013</a:t>
            </a:fld>
            <a:endParaRPr lang="es-EC"/>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25</a:t>
            </a:fld>
            <a:endParaRPr lang="es-EC"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 name="8 Marcador de contenido"/>
          <p:cNvSpPr>
            <a:spLocks noGrp="1"/>
          </p:cNvSpPr>
          <p:nvPr>
            <p:ph idx="1"/>
          </p:nvPr>
        </p:nvSpPr>
        <p:spPr>
          <a:xfrm>
            <a:off x="590872" y="1484784"/>
            <a:ext cx="8229600" cy="4325112"/>
          </a:xfrm>
        </p:spPr>
        <p:txBody>
          <a:bodyPr>
            <a:normAutofit/>
          </a:bodyPr>
          <a:lstStyle/>
          <a:p>
            <a:pPr marL="365760" lvl="1" indent="-256032">
              <a:buClr>
                <a:schemeClr val="accent3"/>
              </a:buClr>
              <a:buFont typeface="Georgia"/>
              <a:buChar char="•"/>
            </a:pPr>
            <a:r>
              <a:rPr lang="es-MX" dirty="0" smtClean="0">
                <a:solidFill>
                  <a:schemeClr val="tx1"/>
                </a:solidFill>
              </a:rPr>
              <a:t>TASA DE DESCUENTO</a:t>
            </a:r>
          </a:p>
          <a:p>
            <a:pPr marL="630936" lvl="2" indent="-256032">
              <a:buClr>
                <a:schemeClr val="accent3"/>
              </a:buClr>
              <a:buNone/>
            </a:pPr>
            <a:endParaRPr lang="es-MX" sz="2200" dirty="0" smtClean="0">
              <a:solidFill>
                <a:schemeClr val="tx1"/>
              </a:solidFill>
            </a:endParaRPr>
          </a:p>
          <a:p>
            <a:endParaRPr lang="es-EC" dirty="0"/>
          </a:p>
        </p:txBody>
      </p:sp>
      <p:pic>
        <p:nvPicPr>
          <p:cNvPr id="19458" name="Picture 2"/>
          <p:cNvPicPr>
            <a:picLocks noChangeAspect="1" noChangeArrowheads="1"/>
          </p:cNvPicPr>
          <p:nvPr/>
        </p:nvPicPr>
        <p:blipFill>
          <a:blip r:embed="rId2" cstate="print"/>
          <a:srcRect/>
          <a:stretch>
            <a:fillRect/>
          </a:stretch>
        </p:blipFill>
        <p:spPr bwMode="auto">
          <a:xfrm>
            <a:off x="971600" y="2132856"/>
            <a:ext cx="7572375" cy="318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76672"/>
            <a:ext cx="7704856" cy="1066800"/>
          </a:xfrm>
          <a:effectLst>
            <a:outerShdw blurRad="50800" dist="38100" dir="5400000" algn="t" rotWithShape="0">
              <a:prstClr val="black">
                <a:alpha val="40000"/>
              </a:prstClr>
            </a:outerShdw>
          </a:effectLst>
        </p:spPr>
        <p:txBody>
          <a:bodyPr>
            <a:normAutofit fontScale="90000"/>
          </a:bodyPr>
          <a:lstStyle/>
          <a:p>
            <a:pPr algn="r"/>
            <a:r>
              <a:rPr lang="es-MX" dirty="0" smtClean="0"/>
              <a:t>	</a:t>
            </a:r>
            <a:r>
              <a:rPr lang="es-EC" b="1" dirty="0" smtClean="0"/>
              <a:t>EVALUACION </a:t>
            </a:r>
            <a:br>
              <a:rPr lang="es-EC" b="1" dirty="0" smtClean="0"/>
            </a:br>
            <a:r>
              <a:rPr lang="es-EC" b="1" dirty="0" smtClean="0"/>
              <a:t>FINANCIERA</a:t>
            </a:r>
            <a:r>
              <a:rPr lang="es-ES_tradnl" b="1" dirty="0" smtClean="0"/>
              <a:t/>
            </a:r>
            <a:br>
              <a:rPr lang="es-ES_tradnl" b="1" dirty="0" smtClean="0"/>
            </a:b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03/07/2013</a:t>
            </a:fld>
            <a:endParaRPr lang="es-EC"/>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26</a:t>
            </a:fld>
            <a:endParaRPr lang="es-EC"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 name="8 Marcador de contenido"/>
          <p:cNvSpPr>
            <a:spLocks noGrp="1"/>
          </p:cNvSpPr>
          <p:nvPr>
            <p:ph idx="1"/>
          </p:nvPr>
        </p:nvSpPr>
        <p:spPr>
          <a:xfrm>
            <a:off x="590872" y="1484784"/>
            <a:ext cx="8229600" cy="4325112"/>
          </a:xfrm>
        </p:spPr>
        <p:txBody>
          <a:bodyPr>
            <a:normAutofit/>
          </a:bodyPr>
          <a:lstStyle/>
          <a:p>
            <a:pPr marL="365760" lvl="1" indent="-256032">
              <a:buClr>
                <a:schemeClr val="accent3"/>
              </a:buClr>
              <a:buFont typeface="Georgia"/>
              <a:buChar char="•"/>
            </a:pPr>
            <a:r>
              <a:rPr lang="es-MX" dirty="0" smtClean="0">
                <a:solidFill>
                  <a:schemeClr val="tx1"/>
                </a:solidFill>
              </a:rPr>
              <a:t>COSTOS VARIABLES</a:t>
            </a:r>
          </a:p>
          <a:p>
            <a:pPr marL="630936" lvl="2" indent="-256032">
              <a:buClr>
                <a:schemeClr val="accent3"/>
              </a:buClr>
              <a:buNone/>
            </a:pPr>
            <a:endParaRPr lang="es-MX" sz="2200" dirty="0" smtClean="0">
              <a:solidFill>
                <a:schemeClr val="tx1"/>
              </a:solidFill>
            </a:endParaRPr>
          </a:p>
          <a:p>
            <a:endParaRPr lang="es-EC" dirty="0"/>
          </a:p>
        </p:txBody>
      </p:sp>
      <p:pic>
        <p:nvPicPr>
          <p:cNvPr id="2867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1266825" cy="352425"/>
          </a:xfrm>
          <a:prstGeom prst="rect">
            <a:avLst/>
          </a:prstGeom>
          <a:noFill/>
        </p:spPr>
      </p:pic>
      <p:pic>
        <p:nvPicPr>
          <p:cNvPr id="2867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2352675" cy="285750"/>
          </a:xfrm>
          <a:prstGeom prst="rect">
            <a:avLst/>
          </a:prstGeom>
          <a:noFill/>
        </p:spPr>
      </p:pic>
      <p:pic>
        <p:nvPicPr>
          <p:cNvPr id="28673"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2428875" cy="228600"/>
          </a:xfrm>
          <a:prstGeom prst="rect">
            <a:avLst/>
          </a:prstGeom>
          <a:noFill/>
        </p:spPr>
      </p:pic>
      <p:pic>
        <p:nvPicPr>
          <p:cNvPr id="30722" name="Picture 2"/>
          <p:cNvPicPr>
            <a:picLocks noChangeAspect="1" noChangeArrowheads="1"/>
          </p:cNvPicPr>
          <p:nvPr/>
        </p:nvPicPr>
        <p:blipFill>
          <a:blip r:embed="rId5" cstate="print"/>
          <a:srcRect l="24506" t="43110" r="20566" b="32320"/>
          <a:stretch>
            <a:fillRect/>
          </a:stretch>
        </p:blipFill>
        <p:spPr bwMode="auto">
          <a:xfrm>
            <a:off x="899592" y="2564904"/>
            <a:ext cx="7727012"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76672"/>
            <a:ext cx="7704856" cy="1066800"/>
          </a:xfrm>
          <a:effectLst>
            <a:outerShdw blurRad="50800" dist="38100" dir="5400000" algn="t" rotWithShape="0">
              <a:prstClr val="black">
                <a:alpha val="40000"/>
              </a:prstClr>
            </a:outerShdw>
          </a:effectLst>
        </p:spPr>
        <p:txBody>
          <a:bodyPr>
            <a:normAutofit fontScale="90000"/>
          </a:bodyPr>
          <a:lstStyle/>
          <a:p>
            <a:pPr algn="r"/>
            <a:r>
              <a:rPr lang="es-MX" dirty="0" smtClean="0"/>
              <a:t>	</a:t>
            </a:r>
            <a:r>
              <a:rPr lang="es-EC" b="1" dirty="0" smtClean="0"/>
              <a:t>EVALUACION </a:t>
            </a:r>
            <a:br>
              <a:rPr lang="es-EC" b="1" dirty="0" smtClean="0"/>
            </a:br>
            <a:r>
              <a:rPr lang="es-EC" b="1" dirty="0" smtClean="0"/>
              <a:t>FINANCIERA</a:t>
            </a:r>
            <a:r>
              <a:rPr lang="es-ES_tradnl" b="1" dirty="0" smtClean="0"/>
              <a:t/>
            </a:r>
            <a:br>
              <a:rPr lang="es-ES_tradnl" b="1" dirty="0" smtClean="0"/>
            </a:b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03/07/2013</a:t>
            </a:fld>
            <a:endParaRPr lang="es-EC"/>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27</a:t>
            </a:fld>
            <a:endParaRPr lang="es-EC"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 name="8 Marcador de contenido"/>
          <p:cNvSpPr>
            <a:spLocks noGrp="1"/>
          </p:cNvSpPr>
          <p:nvPr>
            <p:ph idx="1"/>
          </p:nvPr>
        </p:nvSpPr>
        <p:spPr>
          <a:xfrm>
            <a:off x="590872" y="1484784"/>
            <a:ext cx="8229600" cy="4325112"/>
          </a:xfrm>
        </p:spPr>
        <p:txBody>
          <a:bodyPr>
            <a:normAutofit/>
          </a:bodyPr>
          <a:lstStyle/>
          <a:p>
            <a:pPr marL="365760" lvl="1" indent="-256032">
              <a:buClr>
                <a:schemeClr val="accent3"/>
              </a:buClr>
              <a:buFont typeface="Georgia"/>
              <a:buChar char="•"/>
            </a:pPr>
            <a:r>
              <a:rPr lang="es-MX" dirty="0" smtClean="0">
                <a:solidFill>
                  <a:schemeClr val="tx1"/>
                </a:solidFill>
              </a:rPr>
              <a:t>COSTOS ADMINISTRATIVOS</a:t>
            </a:r>
          </a:p>
          <a:p>
            <a:pPr marL="630936" lvl="2" indent="-256032">
              <a:buClr>
                <a:schemeClr val="accent3"/>
              </a:buClr>
              <a:buNone/>
            </a:pPr>
            <a:endParaRPr lang="es-MX" sz="2200" dirty="0" smtClean="0">
              <a:solidFill>
                <a:schemeClr val="tx1"/>
              </a:solidFill>
            </a:endParaRPr>
          </a:p>
          <a:p>
            <a:endParaRPr lang="es-EC" dirty="0"/>
          </a:p>
        </p:txBody>
      </p:sp>
      <p:graphicFrame>
        <p:nvGraphicFramePr>
          <p:cNvPr id="12" name="11 Tabla"/>
          <p:cNvGraphicFramePr>
            <a:graphicFrameLocks noGrp="1"/>
          </p:cNvGraphicFramePr>
          <p:nvPr/>
        </p:nvGraphicFramePr>
        <p:xfrm>
          <a:off x="1331640" y="2636912"/>
          <a:ext cx="6984776" cy="1728192"/>
        </p:xfrm>
        <a:graphic>
          <a:graphicData uri="http://schemas.openxmlformats.org/drawingml/2006/table">
            <a:tbl>
              <a:tblPr/>
              <a:tblGrid>
                <a:gridCol w="2327720"/>
                <a:gridCol w="2328528"/>
                <a:gridCol w="2328528"/>
              </a:tblGrid>
              <a:tr h="432048">
                <a:tc>
                  <a:txBody>
                    <a:bodyPr/>
                    <a:lstStyle/>
                    <a:p>
                      <a:pPr indent="457200" algn="ctr">
                        <a:spcAft>
                          <a:spcPts val="0"/>
                        </a:spcAft>
                      </a:pPr>
                      <a:endParaRPr lang="es-ES_tradnl"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s-EC" sz="1600" b="1" dirty="0">
                          <a:latin typeface="Arial"/>
                          <a:ea typeface="Calibri"/>
                          <a:cs typeface="Times New Roman"/>
                        </a:rPr>
                        <a:t>AÑO 1 A 5</a:t>
                      </a:r>
                      <a:endParaRPr lang="es-ES_tradnl"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s-EC" sz="1600" b="1">
                          <a:latin typeface="Arial"/>
                          <a:ea typeface="Calibri"/>
                          <a:cs typeface="Times New Roman"/>
                        </a:rPr>
                        <a:t>AÑO 6 A 10</a:t>
                      </a:r>
                      <a:endParaRPr lang="es-ES_tradnl"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6144">
                <a:tc>
                  <a:txBody>
                    <a:bodyPr/>
                    <a:lstStyle/>
                    <a:p>
                      <a:pPr indent="457200" algn="ctr">
                        <a:spcAft>
                          <a:spcPts val="0"/>
                        </a:spcAft>
                      </a:pPr>
                      <a:r>
                        <a:rPr lang="es-ES_tradnl" sz="1600" b="1">
                          <a:latin typeface="Arial"/>
                          <a:ea typeface="Calibri"/>
                          <a:cs typeface="Times New Roman"/>
                        </a:rPr>
                        <a:t>COSTOS ADMINISTRATIVOS (FIJOS) (USD)</a:t>
                      </a:r>
                      <a:endParaRPr lang="es-ES_tradnl"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s-EC" sz="1600" dirty="0">
                          <a:latin typeface="Arial"/>
                          <a:ea typeface="Calibri"/>
                          <a:cs typeface="Times New Roman"/>
                        </a:rPr>
                        <a:t>360.000,00</a:t>
                      </a:r>
                      <a:endParaRPr lang="es-ES_tradnl"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s-EC" sz="1600" dirty="0">
                          <a:latin typeface="Arial"/>
                          <a:ea typeface="Calibri"/>
                          <a:cs typeface="Times New Roman"/>
                        </a:rPr>
                        <a:t>432.000,00</a:t>
                      </a:r>
                      <a:endParaRPr lang="es-ES_tradnl"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76672"/>
            <a:ext cx="7704856" cy="1066800"/>
          </a:xfrm>
          <a:effectLst>
            <a:outerShdw blurRad="50800" dist="38100" dir="5400000" algn="t" rotWithShape="0">
              <a:prstClr val="black">
                <a:alpha val="40000"/>
              </a:prstClr>
            </a:outerShdw>
          </a:effectLst>
        </p:spPr>
        <p:txBody>
          <a:bodyPr>
            <a:normAutofit fontScale="90000"/>
          </a:bodyPr>
          <a:lstStyle/>
          <a:p>
            <a:pPr algn="r"/>
            <a:r>
              <a:rPr lang="es-MX" dirty="0" smtClean="0"/>
              <a:t>	</a:t>
            </a:r>
            <a:r>
              <a:rPr lang="es-EC" b="1" dirty="0" smtClean="0"/>
              <a:t>EVALUACION </a:t>
            </a:r>
            <a:br>
              <a:rPr lang="es-EC" b="1" dirty="0" smtClean="0"/>
            </a:br>
            <a:r>
              <a:rPr lang="es-EC" b="1" dirty="0" smtClean="0"/>
              <a:t>FINANCIERA</a:t>
            </a:r>
            <a:r>
              <a:rPr lang="es-ES_tradnl" b="1" dirty="0" smtClean="0"/>
              <a:t/>
            </a:r>
            <a:br>
              <a:rPr lang="es-ES_tradnl" b="1" dirty="0" smtClean="0"/>
            </a:b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03/07/2013</a:t>
            </a:fld>
            <a:endParaRPr lang="es-EC"/>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28</a:t>
            </a:fld>
            <a:endParaRPr lang="es-EC"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 name="8 Marcador de contenido"/>
          <p:cNvSpPr>
            <a:spLocks noGrp="1"/>
          </p:cNvSpPr>
          <p:nvPr>
            <p:ph idx="1"/>
          </p:nvPr>
        </p:nvSpPr>
        <p:spPr>
          <a:xfrm>
            <a:off x="590872" y="1484784"/>
            <a:ext cx="8229600" cy="4325112"/>
          </a:xfrm>
        </p:spPr>
        <p:txBody>
          <a:bodyPr>
            <a:normAutofit/>
          </a:bodyPr>
          <a:lstStyle/>
          <a:p>
            <a:pPr marL="365760" lvl="1" indent="-256032">
              <a:buClr>
                <a:schemeClr val="accent3"/>
              </a:buClr>
              <a:buFont typeface="Georgia"/>
              <a:buChar char="•"/>
            </a:pPr>
            <a:r>
              <a:rPr lang="es-MX" dirty="0" smtClean="0">
                <a:solidFill>
                  <a:schemeClr val="tx1"/>
                </a:solidFill>
              </a:rPr>
              <a:t>CONTINGENCIAS Y ACTUALIZACION TECNOLOGICA</a:t>
            </a:r>
            <a:endParaRPr lang="es-MX" dirty="0" smtClean="0">
              <a:solidFill>
                <a:schemeClr val="tx1"/>
              </a:solidFill>
            </a:endParaRPr>
          </a:p>
          <a:p>
            <a:pPr marL="630936" lvl="2" indent="-256032">
              <a:buClr>
                <a:schemeClr val="accent3"/>
              </a:buClr>
              <a:buNone/>
            </a:pPr>
            <a:endParaRPr lang="es-MX" sz="2200" dirty="0" smtClean="0">
              <a:solidFill>
                <a:schemeClr val="tx1"/>
              </a:solidFill>
            </a:endParaRPr>
          </a:p>
          <a:p>
            <a:endParaRPr lang="es-EC" dirty="0"/>
          </a:p>
        </p:txBody>
      </p:sp>
      <p:graphicFrame>
        <p:nvGraphicFramePr>
          <p:cNvPr id="10" name="9 Tabla"/>
          <p:cNvGraphicFramePr>
            <a:graphicFrameLocks noGrp="1"/>
          </p:cNvGraphicFramePr>
          <p:nvPr/>
        </p:nvGraphicFramePr>
        <p:xfrm>
          <a:off x="2411760" y="2924944"/>
          <a:ext cx="5328592" cy="1708425"/>
        </p:xfrm>
        <a:graphic>
          <a:graphicData uri="http://schemas.openxmlformats.org/drawingml/2006/table">
            <a:tbl>
              <a:tblPr/>
              <a:tblGrid>
                <a:gridCol w="3384376"/>
                <a:gridCol w="1944216"/>
              </a:tblGrid>
              <a:tr h="352980">
                <a:tc>
                  <a:txBody>
                    <a:bodyPr/>
                    <a:lstStyle/>
                    <a:p>
                      <a:pPr marL="0" indent="0" algn="l">
                        <a:spcAft>
                          <a:spcPts val="0"/>
                        </a:spcAft>
                      </a:pPr>
                      <a:r>
                        <a:rPr lang="es-ES_tradnl" sz="1400" b="1" dirty="0">
                          <a:latin typeface="Arial"/>
                          <a:ea typeface="Times New Roman"/>
                          <a:cs typeface="Times New Roman"/>
                        </a:rPr>
                        <a:t>Año</a:t>
                      </a:r>
                      <a:endParaRPr lang="es-ES_tradnl" sz="14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indent="457200" algn="ctr">
                        <a:spcAft>
                          <a:spcPts val="0"/>
                        </a:spcAft>
                      </a:pPr>
                      <a:r>
                        <a:rPr lang="es-ES_tradnl" sz="1400" b="1">
                          <a:latin typeface="Arial"/>
                          <a:ea typeface="Times New Roman"/>
                          <a:cs typeface="Times New Roman"/>
                        </a:rPr>
                        <a:t>2014</a:t>
                      </a:r>
                      <a:endParaRPr lang="es-ES_tradnl" sz="14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451815">
                <a:tc>
                  <a:txBody>
                    <a:bodyPr/>
                    <a:lstStyle/>
                    <a:p>
                      <a:pPr marL="0" indent="0" algn="l">
                        <a:spcAft>
                          <a:spcPts val="0"/>
                        </a:spcAft>
                      </a:pPr>
                      <a:r>
                        <a:rPr lang="es-ES_tradnl" sz="1400" b="1" dirty="0">
                          <a:latin typeface="Arial"/>
                          <a:ea typeface="Times New Roman"/>
                          <a:cs typeface="Times New Roman"/>
                        </a:rPr>
                        <a:t>Otros gastos y contingencias (USD)</a:t>
                      </a:r>
                      <a:endParaRPr lang="es-ES_tradnl" sz="14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indent="457200" algn="l">
                        <a:spcAft>
                          <a:spcPts val="0"/>
                        </a:spcAft>
                      </a:pPr>
                      <a:r>
                        <a:rPr lang="es-ES_tradnl" sz="1400" dirty="0">
                          <a:latin typeface="Arial"/>
                          <a:ea typeface="Times New Roman"/>
                          <a:cs typeface="Times New Roman"/>
                        </a:rPr>
                        <a:t> $  </a:t>
                      </a:r>
                      <a:r>
                        <a:rPr lang="es-ES_tradnl" sz="1400" dirty="0" smtClean="0">
                          <a:latin typeface="Arial"/>
                          <a:ea typeface="Times New Roman"/>
                          <a:cs typeface="Times New Roman"/>
                        </a:rPr>
                        <a:t>27.777,27 </a:t>
                      </a:r>
                      <a:endParaRPr lang="es-ES_tradnl" sz="14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815">
                <a:tc>
                  <a:txBody>
                    <a:bodyPr/>
                    <a:lstStyle/>
                    <a:p>
                      <a:pPr marL="0" indent="0" algn="l">
                        <a:spcAft>
                          <a:spcPts val="0"/>
                        </a:spcAft>
                      </a:pPr>
                      <a:r>
                        <a:rPr lang="es-ES_tradnl" sz="1400" b="1" dirty="0" smtClean="0">
                          <a:latin typeface="Arial"/>
                          <a:ea typeface="Times New Roman"/>
                          <a:cs typeface="Times New Roman"/>
                        </a:rPr>
                        <a:t>Actualización </a:t>
                      </a:r>
                      <a:r>
                        <a:rPr lang="es-ES_tradnl" sz="1400" b="1" dirty="0">
                          <a:latin typeface="Arial"/>
                          <a:ea typeface="Times New Roman"/>
                          <a:cs typeface="Times New Roman"/>
                        </a:rPr>
                        <a:t>tecnológica</a:t>
                      </a:r>
                      <a:endParaRPr lang="es-ES_tradnl" sz="14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indent="457200" algn="l">
                        <a:spcAft>
                          <a:spcPts val="0"/>
                        </a:spcAft>
                      </a:pPr>
                      <a:r>
                        <a:rPr lang="es-ES_tradnl" sz="1400" dirty="0">
                          <a:latin typeface="Arial"/>
                          <a:ea typeface="Times New Roman"/>
                          <a:cs typeface="Times New Roman"/>
                        </a:rPr>
                        <a:t> $ </a:t>
                      </a:r>
                      <a:r>
                        <a:rPr lang="es-ES_tradnl" sz="1400" dirty="0" smtClean="0">
                          <a:latin typeface="Arial"/>
                          <a:ea typeface="Times New Roman"/>
                          <a:cs typeface="Times New Roman"/>
                        </a:rPr>
                        <a:t>327.390,00 </a:t>
                      </a:r>
                      <a:endParaRPr lang="es-ES_tradnl" sz="14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815">
                <a:tc>
                  <a:txBody>
                    <a:bodyPr/>
                    <a:lstStyle/>
                    <a:p>
                      <a:pPr marL="0" indent="0" algn="l">
                        <a:spcAft>
                          <a:spcPts val="0"/>
                        </a:spcAft>
                      </a:pPr>
                      <a:r>
                        <a:rPr lang="es-ES_tradnl" sz="1400" b="1" dirty="0">
                          <a:latin typeface="Arial"/>
                          <a:ea typeface="Times New Roman"/>
                          <a:cs typeface="Times New Roman"/>
                        </a:rPr>
                        <a:t>Total (USD)</a:t>
                      </a:r>
                      <a:endParaRPr lang="es-ES_tradnl" sz="14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indent="457200" algn="l">
                        <a:spcAft>
                          <a:spcPts val="0"/>
                        </a:spcAft>
                      </a:pPr>
                      <a:r>
                        <a:rPr lang="es-ES_tradnl" sz="1400" dirty="0">
                          <a:latin typeface="Arial"/>
                          <a:ea typeface="Times New Roman"/>
                          <a:cs typeface="Times New Roman"/>
                        </a:rPr>
                        <a:t> $ </a:t>
                      </a:r>
                      <a:r>
                        <a:rPr lang="es-ES_tradnl" sz="1400" dirty="0" smtClean="0">
                          <a:latin typeface="Arial"/>
                          <a:ea typeface="Times New Roman"/>
                          <a:cs typeface="Times New Roman"/>
                        </a:rPr>
                        <a:t>463.802,81 </a:t>
                      </a:r>
                      <a:endParaRPr lang="es-ES_tradnl" sz="14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76672"/>
            <a:ext cx="7704856" cy="1066800"/>
          </a:xfrm>
          <a:effectLst>
            <a:outerShdw blurRad="50800" dist="38100" dir="5400000" algn="t" rotWithShape="0">
              <a:prstClr val="black">
                <a:alpha val="40000"/>
              </a:prstClr>
            </a:outerShdw>
          </a:effectLst>
        </p:spPr>
        <p:txBody>
          <a:bodyPr>
            <a:normAutofit fontScale="90000"/>
          </a:bodyPr>
          <a:lstStyle/>
          <a:p>
            <a:pPr algn="r"/>
            <a:r>
              <a:rPr lang="es-MX" dirty="0" smtClean="0"/>
              <a:t>	</a:t>
            </a:r>
            <a:r>
              <a:rPr lang="es-EC" b="1" dirty="0" smtClean="0"/>
              <a:t>EVALUACION </a:t>
            </a:r>
            <a:br>
              <a:rPr lang="es-EC" b="1" dirty="0" smtClean="0"/>
            </a:br>
            <a:r>
              <a:rPr lang="es-EC" b="1" dirty="0" smtClean="0"/>
              <a:t>FINANCIERA</a:t>
            </a:r>
            <a:r>
              <a:rPr lang="es-ES_tradnl" b="1" dirty="0" smtClean="0"/>
              <a:t/>
            </a:r>
            <a:br>
              <a:rPr lang="es-ES_tradnl" b="1" dirty="0" smtClean="0"/>
            </a:b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03/07/2013</a:t>
            </a:fld>
            <a:endParaRPr lang="es-EC"/>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29</a:t>
            </a:fld>
            <a:endParaRPr lang="es-EC"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 name="8 Marcador de contenido"/>
          <p:cNvSpPr>
            <a:spLocks noGrp="1"/>
          </p:cNvSpPr>
          <p:nvPr>
            <p:ph idx="1"/>
          </p:nvPr>
        </p:nvSpPr>
        <p:spPr>
          <a:xfrm>
            <a:off x="590872" y="1484784"/>
            <a:ext cx="8229600" cy="4325112"/>
          </a:xfrm>
        </p:spPr>
        <p:txBody>
          <a:bodyPr>
            <a:normAutofit/>
          </a:bodyPr>
          <a:lstStyle/>
          <a:p>
            <a:pPr marL="365760" lvl="1" indent="-256032">
              <a:buClr>
                <a:schemeClr val="accent3"/>
              </a:buClr>
              <a:buFont typeface="Georgia"/>
              <a:buChar char="•"/>
            </a:pPr>
            <a:r>
              <a:rPr lang="es-MX" dirty="0" smtClean="0">
                <a:solidFill>
                  <a:schemeClr val="tx1"/>
                </a:solidFill>
              </a:rPr>
              <a:t>ESTADO DE RESULTADOS</a:t>
            </a:r>
          </a:p>
          <a:p>
            <a:pPr marL="630936" lvl="2" indent="-256032">
              <a:buClr>
                <a:schemeClr val="accent3"/>
              </a:buClr>
              <a:buNone/>
            </a:pPr>
            <a:endParaRPr lang="es-MX" sz="2200" dirty="0" smtClean="0">
              <a:solidFill>
                <a:schemeClr val="tx1"/>
              </a:solidFill>
            </a:endParaRPr>
          </a:p>
          <a:p>
            <a:endParaRPr lang="es-EC" dirty="0"/>
          </a:p>
        </p:txBody>
      </p:sp>
      <p:pic>
        <p:nvPicPr>
          <p:cNvPr id="11" name="10 Imagen"/>
          <p:cNvPicPr/>
          <p:nvPr/>
        </p:nvPicPr>
        <p:blipFill>
          <a:blip r:embed="rId2" cstate="print"/>
          <a:srcRect/>
          <a:stretch>
            <a:fillRect/>
          </a:stretch>
        </p:blipFill>
        <p:spPr bwMode="auto">
          <a:xfrm>
            <a:off x="971600" y="2286000"/>
            <a:ext cx="7920880" cy="2583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332656"/>
            <a:ext cx="7704856" cy="1066800"/>
          </a:xfrm>
          <a:effectLst>
            <a:outerShdw blurRad="50800" dist="38100" dir="5400000" algn="t" rotWithShape="0">
              <a:prstClr val="black">
                <a:alpha val="40000"/>
              </a:prstClr>
            </a:outerShdw>
          </a:effectLst>
        </p:spPr>
        <p:txBody>
          <a:bodyPr>
            <a:normAutofit fontScale="90000"/>
          </a:bodyPr>
          <a:lstStyle/>
          <a:p>
            <a:pPr algn="r"/>
            <a:r>
              <a:rPr lang="es-MX" dirty="0" smtClean="0"/>
              <a:t>	</a:t>
            </a:r>
            <a:r>
              <a:rPr lang="es-EC" b="1" dirty="0" smtClean="0"/>
              <a:t>ANÁLISIS DE </a:t>
            </a:r>
            <a:br>
              <a:rPr lang="es-EC" b="1" dirty="0" smtClean="0"/>
            </a:br>
            <a:r>
              <a:rPr lang="es-EC" b="1" dirty="0" smtClean="0"/>
              <a:t>VIABILIDAD TÉCNICA</a:t>
            </a:r>
            <a:r>
              <a:rPr lang="es-ES_tradnl" b="1" dirty="0" smtClean="0"/>
              <a:t/>
            </a:r>
            <a:br>
              <a:rPr lang="es-ES_tradnl" b="1" dirty="0" smtClean="0"/>
            </a:b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03/07/2013</a:t>
            </a:fld>
            <a:endParaRPr lang="es-EC"/>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3</a:t>
            </a:fld>
            <a:endParaRPr lang="es-EC"/>
          </a:p>
        </p:txBody>
      </p:sp>
      <p:sp>
        <p:nvSpPr>
          <p:cNvPr id="10" name="9 Marcador de contenido"/>
          <p:cNvSpPr>
            <a:spLocks noGrp="1"/>
          </p:cNvSpPr>
          <p:nvPr>
            <p:ph idx="1"/>
          </p:nvPr>
        </p:nvSpPr>
        <p:spPr>
          <a:xfrm>
            <a:off x="1043608" y="1412776"/>
            <a:ext cx="7715200" cy="4325112"/>
          </a:xfrm>
        </p:spPr>
        <p:txBody>
          <a:bodyPr/>
          <a:lstStyle/>
          <a:p>
            <a:pPr marL="365760" lvl="1" indent="-256032">
              <a:buClr>
                <a:schemeClr val="accent3"/>
              </a:buClr>
              <a:buFont typeface="Georgia"/>
              <a:buChar char="•"/>
            </a:pPr>
            <a:r>
              <a:rPr lang="es-MX" sz="2800" dirty="0" smtClean="0">
                <a:solidFill>
                  <a:schemeClr val="tx1"/>
                </a:solidFill>
              </a:rPr>
              <a:t>Equipamiento requerido</a:t>
            </a:r>
          </a:p>
          <a:p>
            <a:pPr marL="630936" lvl="2" indent="-256032">
              <a:buClr>
                <a:schemeClr val="accent3"/>
              </a:buClr>
              <a:buSzPct val="50000"/>
              <a:buFont typeface="Courier New" pitchFamily="49" charset="0"/>
              <a:buChar char="o"/>
            </a:pPr>
            <a:endParaRPr lang="es-MX" sz="2200" dirty="0" smtClean="0">
              <a:solidFill>
                <a:schemeClr val="tx1"/>
              </a:solidFill>
            </a:endParaRPr>
          </a:p>
          <a:p>
            <a:pPr marL="630936" lvl="2" indent="-256032">
              <a:buClr>
                <a:schemeClr val="accent3"/>
              </a:buClr>
              <a:buSzPct val="85000"/>
              <a:buFont typeface="Courier New" pitchFamily="49" charset="0"/>
              <a:buChar char="o"/>
            </a:pPr>
            <a:endParaRPr lang="es-ES_tradnl" sz="2000" dirty="0" smtClean="0">
              <a:solidFill>
                <a:schemeClr val="tx1"/>
              </a:solidFill>
            </a:endParaRPr>
          </a:p>
          <a:p>
            <a:endParaRPr lang="es-EC" dirty="0"/>
          </a:p>
        </p:txBody>
      </p:sp>
      <p:pic>
        <p:nvPicPr>
          <p:cNvPr id="9" name="8 Imagen"/>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051720" y="1988840"/>
            <a:ext cx="5184576" cy="468052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76672"/>
            <a:ext cx="7704856" cy="1066800"/>
          </a:xfrm>
          <a:effectLst>
            <a:outerShdw blurRad="50800" dist="38100" dir="5400000" algn="t" rotWithShape="0">
              <a:prstClr val="black">
                <a:alpha val="40000"/>
              </a:prstClr>
            </a:outerShdw>
          </a:effectLst>
        </p:spPr>
        <p:txBody>
          <a:bodyPr>
            <a:normAutofit fontScale="90000"/>
          </a:bodyPr>
          <a:lstStyle/>
          <a:p>
            <a:pPr algn="r"/>
            <a:r>
              <a:rPr lang="es-MX" dirty="0" smtClean="0"/>
              <a:t>	</a:t>
            </a:r>
            <a:r>
              <a:rPr lang="es-EC" b="1" dirty="0" smtClean="0"/>
              <a:t>EVALUACION </a:t>
            </a:r>
            <a:br>
              <a:rPr lang="es-EC" b="1" dirty="0" smtClean="0"/>
            </a:br>
            <a:r>
              <a:rPr lang="es-EC" b="1" dirty="0" smtClean="0"/>
              <a:t>FINANCIERA</a:t>
            </a:r>
            <a:r>
              <a:rPr lang="es-ES_tradnl" b="1" dirty="0" smtClean="0"/>
              <a:t/>
            </a:r>
            <a:br>
              <a:rPr lang="es-ES_tradnl" b="1" dirty="0" smtClean="0"/>
            </a:b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03/07/2013</a:t>
            </a:fld>
            <a:endParaRPr lang="es-EC"/>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30</a:t>
            </a:fld>
            <a:endParaRPr lang="es-EC"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 name="8 Marcador de contenido"/>
          <p:cNvSpPr>
            <a:spLocks noGrp="1"/>
          </p:cNvSpPr>
          <p:nvPr>
            <p:ph idx="1"/>
          </p:nvPr>
        </p:nvSpPr>
        <p:spPr>
          <a:xfrm>
            <a:off x="590872" y="1484784"/>
            <a:ext cx="8229600" cy="4325112"/>
          </a:xfrm>
        </p:spPr>
        <p:txBody>
          <a:bodyPr>
            <a:normAutofit/>
          </a:bodyPr>
          <a:lstStyle/>
          <a:p>
            <a:pPr marL="365760" lvl="1" indent="-256032">
              <a:buClr>
                <a:schemeClr val="accent3"/>
              </a:buClr>
              <a:buFont typeface="Georgia"/>
              <a:buChar char="•"/>
            </a:pPr>
            <a:r>
              <a:rPr lang="es-MX" dirty="0" smtClean="0">
                <a:solidFill>
                  <a:schemeClr val="tx1"/>
                </a:solidFill>
              </a:rPr>
              <a:t>BALANCE GENERAL</a:t>
            </a:r>
          </a:p>
          <a:p>
            <a:pPr marL="630936" lvl="2" indent="-256032">
              <a:buClr>
                <a:schemeClr val="accent3"/>
              </a:buClr>
              <a:buNone/>
            </a:pPr>
            <a:endParaRPr lang="es-MX" sz="2200" dirty="0" smtClean="0">
              <a:solidFill>
                <a:schemeClr val="tx1"/>
              </a:solidFill>
            </a:endParaRPr>
          </a:p>
          <a:p>
            <a:endParaRPr lang="es-EC" dirty="0"/>
          </a:p>
        </p:txBody>
      </p:sp>
      <p:pic>
        <p:nvPicPr>
          <p:cNvPr id="10" name="9 Imagen"/>
          <p:cNvPicPr/>
          <p:nvPr/>
        </p:nvPicPr>
        <p:blipFill>
          <a:blip r:embed="rId2" cstate="print"/>
          <a:srcRect/>
          <a:stretch>
            <a:fillRect/>
          </a:stretch>
        </p:blipFill>
        <p:spPr bwMode="auto">
          <a:xfrm>
            <a:off x="395536" y="2060848"/>
            <a:ext cx="8532495" cy="39648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76672"/>
            <a:ext cx="7704856" cy="1066800"/>
          </a:xfrm>
          <a:effectLst>
            <a:outerShdw blurRad="50800" dist="38100" dir="5400000" algn="t" rotWithShape="0">
              <a:prstClr val="black">
                <a:alpha val="40000"/>
              </a:prstClr>
            </a:outerShdw>
          </a:effectLst>
        </p:spPr>
        <p:txBody>
          <a:bodyPr>
            <a:normAutofit fontScale="90000"/>
          </a:bodyPr>
          <a:lstStyle/>
          <a:p>
            <a:pPr algn="r"/>
            <a:r>
              <a:rPr lang="es-MX" dirty="0" smtClean="0"/>
              <a:t>	</a:t>
            </a:r>
            <a:r>
              <a:rPr lang="es-EC" b="1" dirty="0" smtClean="0"/>
              <a:t>EVALUACION </a:t>
            </a:r>
            <a:br>
              <a:rPr lang="es-EC" b="1" dirty="0" smtClean="0"/>
            </a:br>
            <a:r>
              <a:rPr lang="es-EC" b="1" dirty="0" smtClean="0"/>
              <a:t>FINANCIERA</a:t>
            </a:r>
            <a:r>
              <a:rPr lang="es-ES_tradnl" b="1" dirty="0" smtClean="0"/>
              <a:t/>
            </a:r>
            <a:br>
              <a:rPr lang="es-ES_tradnl" b="1" dirty="0" smtClean="0"/>
            </a:b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03/07/2013</a:t>
            </a:fld>
            <a:endParaRPr lang="es-EC" dirty="0"/>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31</a:t>
            </a:fld>
            <a:endParaRPr lang="es-EC"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 name="8 Marcador de contenido"/>
          <p:cNvSpPr>
            <a:spLocks noGrp="1"/>
          </p:cNvSpPr>
          <p:nvPr>
            <p:ph idx="1"/>
          </p:nvPr>
        </p:nvSpPr>
        <p:spPr>
          <a:xfrm>
            <a:off x="590872" y="1484784"/>
            <a:ext cx="8229600" cy="4325112"/>
          </a:xfrm>
        </p:spPr>
        <p:txBody>
          <a:bodyPr>
            <a:normAutofit/>
          </a:bodyPr>
          <a:lstStyle/>
          <a:p>
            <a:pPr marL="365760" lvl="1" indent="-256032">
              <a:buClr>
                <a:schemeClr val="accent3"/>
              </a:buClr>
              <a:buFont typeface="Georgia"/>
              <a:buChar char="•"/>
            </a:pPr>
            <a:r>
              <a:rPr lang="es-MX" dirty="0" smtClean="0">
                <a:solidFill>
                  <a:schemeClr val="tx1"/>
                </a:solidFill>
              </a:rPr>
              <a:t>FLUJO DE CAJA</a:t>
            </a:r>
          </a:p>
          <a:p>
            <a:pPr marL="630936" lvl="2" indent="-256032">
              <a:buClr>
                <a:schemeClr val="accent3"/>
              </a:buClr>
              <a:buNone/>
            </a:pPr>
            <a:endParaRPr lang="es-MX" sz="2200" dirty="0" smtClean="0">
              <a:solidFill>
                <a:schemeClr val="tx1"/>
              </a:solidFill>
            </a:endParaRPr>
          </a:p>
          <a:p>
            <a:endParaRPr lang="es-EC" dirty="0"/>
          </a:p>
        </p:txBody>
      </p:sp>
      <p:pic>
        <p:nvPicPr>
          <p:cNvPr id="20483" name="Picture 3"/>
          <p:cNvPicPr>
            <a:picLocks noChangeAspect="1" noChangeArrowheads="1"/>
          </p:cNvPicPr>
          <p:nvPr/>
        </p:nvPicPr>
        <p:blipFill>
          <a:blip r:embed="rId3" cstate="print"/>
          <a:srcRect/>
          <a:stretch>
            <a:fillRect/>
          </a:stretch>
        </p:blipFill>
        <p:spPr bwMode="auto">
          <a:xfrm>
            <a:off x="971600" y="2276872"/>
            <a:ext cx="7920880" cy="2520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76672"/>
            <a:ext cx="7704856" cy="1066800"/>
          </a:xfrm>
          <a:effectLst>
            <a:outerShdw blurRad="50800" dist="38100" dir="5400000" algn="t" rotWithShape="0">
              <a:prstClr val="black">
                <a:alpha val="40000"/>
              </a:prstClr>
            </a:outerShdw>
          </a:effectLst>
        </p:spPr>
        <p:txBody>
          <a:bodyPr>
            <a:normAutofit fontScale="90000"/>
          </a:bodyPr>
          <a:lstStyle/>
          <a:p>
            <a:pPr algn="r"/>
            <a:r>
              <a:rPr lang="es-MX" dirty="0" smtClean="0"/>
              <a:t>	</a:t>
            </a:r>
            <a:r>
              <a:rPr lang="es-EC" b="1" dirty="0" smtClean="0"/>
              <a:t>EVALUACION </a:t>
            </a:r>
            <a:br>
              <a:rPr lang="es-EC" b="1" dirty="0" smtClean="0"/>
            </a:br>
            <a:r>
              <a:rPr lang="es-EC" b="1" dirty="0" smtClean="0"/>
              <a:t>FINANCIERA</a:t>
            </a:r>
            <a:r>
              <a:rPr lang="es-ES_tradnl" b="1" dirty="0" smtClean="0"/>
              <a:t/>
            </a:r>
            <a:br>
              <a:rPr lang="es-ES_tradnl" b="1" dirty="0" smtClean="0"/>
            </a:b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03/07/2013</a:t>
            </a:fld>
            <a:endParaRPr lang="es-EC"/>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32</a:t>
            </a:fld>
            <a:endParaRPr lang="es-EC"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 name="8 Marcador de contenido"/>
          <p:cNvSpPr>
            <a:spLocks noGrp="1"/>
          </p:cNvSpPr>
          <p:nvPr>
            <p:ph idx="1"/>
          </p:nvPr>
        </p:nvSpPr>
        <p:spPr>
          <a:xfrm>
            <a:off x="590872" y="1484784"/>
            <a:ext cx="8229600" cy="4325112"/>
          </a:xfrm>
        </p:spPr>
        <p:txBody>
          <a:bodyPr>
            <a:normAutofit fontScale="92500" lnSpcReduction="20000"/>
          </a:bodyPr>
          <a:lstStyle/>
          <a:p>
            <a:pPr marL="365760" lvl="1" indent="-256032">
              <a:buClr>
                <a:schemeClr val="accent3"/>
              </a:buClr>
              <a:buFont typeface="Georgia"/>
              <a:buChar char="•"/>
            </a:pPr>
            <a:r>
              <a:rPr lang="es-MX" dirty="0" smtClean="0">
                <a:solidFill>
                  <a:schemeClr val="tx1"/>
                </a:solidFill>
              </a:rPr>
              <a:t>RESULTADOS CON Y SIN FINANCIAMIENTO</a:t>
            </a:r>
          </a:p>
          <a:p>
            <a:pPr marL="630936" lvl="2" indent="-256032">
              <a:buClr>
                <a:schemeClr val="accent3"/>
              </a:buClr>
              <a:buNone/>
            </a:pPr>
            <a:endParaRPr lang="es-MX" sz="2200" dirty="0" smtClean="0">
              <a:solidFill>
                <a:schemeClr val="tx1"/>
              </a:solidFill>
            </a:endParaRPr>
          </a:p>
          <a:p>
            <a:endParaRPr lang="es-EC" dirty="0" smtClean="0"/>
          </a:p>
          <a:p>
            <a:endParaRPr lang="es-EC" dirty="0" smtClean="0"/>
          </a:p>
          <a:p>
            <a:endParaRPr lang="es-EC" dirty="0" smtClean="0"/>
          </a:p>
          <a:p>
            <a:endParaRPr lang="es-EC" dirty="0" smtClean="0"/>
          </a:p>
          <a:p>
            <a:pPr lvl="1"/>
            <a:endParaRPr lang="es-EC" dirty="0" smtClean="0">
              <a:solidFill>
                <a:schemeClr val="tx1"/>
              </a:solidFill>
            </a:endParaRPr>
          </a:p>
          <a:p>
            <a:pPr lvl="1"/>
            <a:endParaRPr lang="es-EC" dirty="0" smtClean="0">
              <a:solidFill>
                <a:schemeClr val="tx1"/>
              </a:solidFill>
            </a:endParaRPr>
          </a:p>
          <a:p>
            <a:pPr lvl="1"/>
            <a:endParaRPr lang="es-EC" sz="1900" dirty="0" smtClean="0">
              <a:solidFill>
                <a:schemeClr val="tx1"/>
              </a:solidFill>
            </a:endParaRPr>
          </a:p>
          <a:p>
            <a:pPr lvl="1"/>
            <a:r>
              <a:rPr lang="es-EC" sz="1900" dirty="0" smtClean="0">
                <a:solidFill>
                  <a:schemeClr val="tx1"/>
                </a:solidFill>
              </a:rPr>
              <a:t>El VPN del proyecto con y sin financiamiento tiene un resultado positivo, por lo cual el proyecto es viable</a:t>
            </a:r>
          </a:p>
          <a:p>
            <a:pPr lvl="1"/>
            <a:endParaRPr lang="es-EC" sz="1900" dirty="0" smtClean="0">
              <a:solidFill>
                <a:schemeClr val="tx1"/>
              </a:solidFill>
            </a:endParaRPr>
          </a:p>
          <a:p>
            <a:pPr lvl="1"/>
            <a:r>
              <a:rPr lang="es-EC" sz="1900" dirty="0" smtClean="0">
                <a:solidFill>
                  <a:schemeClr val="tx1"/>
                </a:solidFill>
              </a:rPr>
              <a:t> La TIR del proyecto es mayor que la tasa referencial por lo que igualmente se considera el proyecto realizable.</a:t>
            </a:r>
            <a:endParaRPr lang="es-EC" sz="1900" dirty="0">
              <a:solidFill>
                <a:schemeClr val="tx1"/>
              </a:solidFill>
            </a:endParaRPr>
          </a:p>
        </p:txBody>
      </p:sp>
      <p:graphicFrame>
        <p:nvGraphicFramePr>
          <p:cNvPr id="10" name="9 Tabla"/>
          <p:cNvGraphicFramePr>
            <a:graphicFrameLocks noGrp="1"/>
          </p:cNvGraphicFramePr>
          <p:nvPr/>
        </p:nvGraphicFramePr>
        <p:xfrm>
          <a:off x="1907704" y="2123767"/>
          <a:ext cx="5966792" cy="1953305"/>
        </p:xfrm>
        <a:graphic>
          <a:graphicData uri="http://schemas.openxmlformats.org/drawingml/2006/table">
            <a:tbl>
              <a:tblPr/>
              <a:tblGrid>
                <a:gridCol w="2004469"/>
                <a:gridCol w="1926777"/>
                <a:gridCol w="2035546"/>
              </a:tblGrid>
              <a:tr h="732357">
                <a:tc>
                  <a:txBody>
                    <a:bodyPr/>
                    <a:lstStyle/>
                    <a:p>
                      <a:pPr indent="457200" algn="ctr">
                        <a:spcAft>
                          <a:spcPts val="0"/>
                        </a:spcAft>
                      </a:pPr>
                      <a:r>
                        <a:rPr lang="es-EC" sz="1600" dirty="0">
                          <a:latin typeface="Arial"/>
                          <a:ea typeface="Times New Roman"/>
                          <a:cs typeface="Times New Roman"/>
                        </a:rPr>
                        <a:t> </a:t>
                      </a:r>
                      <a:endParaRPr lang="es-ES_tradnl" sz="16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indent="457200" algn="ctr">
                        <a:spcAft>
                          <a:spcPts val="0"/>
                        </a:spcAft>
                      </a:pPr>
                      <a:r>
                        <a:rPr lang="es-EC" sz="1600" b="1" dirty="0">
                          <a:latin typeface="Arial"/>
                          <a:ea typeface="Times New Roman"/>
                          <a:cs typeface="Times New Roman"/>
                        </a:rPr>
                        <a:t>SIN FINANCIAMIENTO</a:t>
                      </a:r>
                      <a:endParaRPr lang="es-ES_tradnl" sz="16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indent="457200" algn="ctr">
                        <a:spcAft>
                          <a:spcPts val="0"/>
                        </a:spcAft>
                      </a:pPr>
                      <a:r>
                        <a:rPr lang="es-EC" sz="1600" b="1">
                          <a:latin typeface="Arial"/>
                          <a:ea typeface="Times New Roman"/>
                          <a:cs typeface="Times New Roman"/>
                        </a:rPr>
                        <a:t>CON FINANCIAMIENTO</a:t>
                      </a:r>
                      <a:endParaRPr lang="es-ES_tradnl" sz="16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610474">
                <a:tc>
                  <a:txBody>
                    <a:bodyPr/>
                    <a:lstStyle/>
                    <a:p>
                      <a:pPr indent="457200" algn="ctr">
                        <a:spcAft>
                          <a:spcPts val="0"/>
                        </a:spcAft>
                      </a:pPr>
                      <a:r>
                        <a:rPr lang="es-EC" sz="1600" b="1">
                          <a:latin typeface="Arial"/>
                          <a:ea typeface="Times New Roman"/>
                          <a:cs typeface="Times New Roman"/>
                        </a:rPr>
                        <a:t>TASA DE DESCUENTO</a:t>
                      </a:r>
                      <a:endParaRPr lang="es-ES_tradnl" sz="16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lgn="ctr">
                        <a:spcAft>
                          <a:spcPts val="0"/>
                        </a:spcAft>
                      </a:pPr>
                      <a:r>
                        <a:rPr lang="es-EC" sz="1600">
                          <a:latin typeface="Arial"/>
                          <a:ea typeface="Times New Roman"/>
                          <a:cs typeface="Times New Roman"/>
                        </a:rPr>
                        <a:t>14,96%</a:t>
                      </a:r>
                      <a:endParaRPr lang="es-ES_tradnl" sz="16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s-EC" sz="1600">
                          <a:latin typeface="Arial"/>
                          <a:ea typeface="Times New Roman"/>
                          <a:cs typeface="Times New Roman"/>
                        </a:rPr>
                        <a:t>11,65%</a:t>
                      </a:r>
                      <a:endParaRPr lang="es-ES_tradnl" sz="16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237">
                <a:tc>
                  <a:txBody>
                    <a:bodyPr/>
                    <a:lstStyle/>
                    <a:p>
                      <a:pPr indent="457200" algn="ctr">
                        <a:spcAft>
                          <a:spcPts val="0"/>
                        </a:spcAft>
                      </a:pPr>
                      <a:r>
                        <a:rPr lang="es-EC" sz="1600" b="1">
                          <a:latin typeface="Arial"/>
                          <a:ea typeface="Times New Roman"/>
                          <a:cs typeface="Times New Roman"/>
                        </a:rPr>
                        <a:t>VPN</a:t>
                      </a:r>
                      <a:endParaRPr lang="es-ES_tradnl" sz="16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lgn="ctr">
                        <a:spcAft>
                          <a:spcPts val="0"/>
                        </a:spcAft>
                      </a:pPr>
                      <a:r>
                        <a:rPr lang="es-EC" sz="1600">
                          <a:latin typeface="Arial"/>
                          <a:ea typeface="Times New Roman"/>
                          <a:cs typeface="Times New Roman"/>
                        </a:rPr>
                        <a:t>179.133</a:t>
                      </a:r>
                      <a:endParaRPr lang="es-ES_tradnl" sz="16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s-EC" sz="1600">
                          <a:latin typeface="Arial"/>
                          <a:ea typeface="Times New Roman"/>
                          <a:cs typeface="Times New Roman"/>
                        </a:rPr>
                        <a:t>685.856</a:t>
                      </a:r>
                      <a:endParaRPr lang="es-ES_tradnl" sz="16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237">
                <a:tc>
                  <a:txBody>
                    <a:bodyPr/>
                    <a:lstStyle/>
                    <a:p>
                      <a:pPr indent="457200" algn="ctr">
                        <a:spcAft>
                          <a:spcPts val="0"/>
                        </a:spcAft>
                      </a:pPr>
                      <a:r>
                        <a:rPr lang="es-EC" sz="1600" b="1">
                          <a:latin typeface="Arial"/>
                          <a:ea typeface="Times New Roman"/>
                          <a:cs typeface="Times New Roman"/>
                        </a:rPr>
                        <a:t>TIR</a:t>
                      </a:r>
                      <a:endParaRPr lang="es-ES_tradnl" sz="16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lgn="ctr">
                        <a:spcAft>
                          <a:spcPts val="0"/>
                        </a:spcAft>
                      </a:pPr>
                      <a:r>
                        <a:rPr lang="es-EC" sz="1600">
                          <a:latin typeface="Arial"/>
                          <a:ea typeface="Times New Roman"/>
                          <a:cs typeface="Times New Roman"/>
                        </a:rPr>
                        <a:t>17,10%</a:t>
                      </a:r>
                      <a:endParaRPr lang="es-ES_tradnl" sz="16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s-EC" sz="1600" dirty="0">
                          <a:latin typeface="Arial"/>
                          <a:ea typeface="Times New Roman"/>
                          <a:cs typeface="Times New Roman"/>
                        </a:rPr>
                        <a:t>22.88%</a:t>
                      </a:r>
                      <a:endParaRPr lang="es-ES_tradnl" sz="16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76672"/>
            <a:ext cx="7704856" cy="1066800"/>
          </a:xfrm>
          <a:effectLst>
            <a:outerShdw blurRad="50800" dist="38100" dir="5400000" algn="t" rotWithShape="0">
              <a:prstClr val="black">
                <a:alpha val="40000"/>
              </a:prstClr>
            </a:outerShdw>
          </a:effectLst>
        </p:spPr>
        <p:txBody>
          <a:bodyPr>
            <a:normAutofit fontScale="90000"/>
          </a:bodyPr>
          <a:lstStyle/>
          <a:p>
            <a:pPr algn="r"/>
            <a:r>
              <a:rPr lang="es-MX" dirty="0" smtClean="0"/>
              <a:t>	</a:t>
            </a:r>
            <a:r>
              <a:rPr lang="es-EC" b="1" dirty="0" smtClean="0"/>
              <a:t>EVALUACION </a:t>
            </a:r>
            <a:br>
              <a:rPr lang="es-EC" b="1" dirty="0" smtClean="0"/>
            </a:br>
            <a:r>
              <a:rPr lang="es-EC" b="1" dirty="0" smtClean="0"/>
              <a:t>FINANCIERA</a:t>
            </a:r>
            <a:r>
              <a:rPr lang="es-ES_tradnl" b="1" dirty="0" smtClean="0"/>
              <a:t/>
            </a:r>
            <a:br>
              <a:rPr lang="es-ES_tradnl" b="1" dirty="0" smtClean="0"/>
            </a:b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03/07/2013</a:t>
            </a:fld>
            <a:endParaRPr lang="es-EC"/>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33</a:t>
            </a:fld>
            <a:endParaRPr lang="es-EC"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 name="8 Marcador de contenido"/>
          <p:cNvSpPr>
            <a:spLocks noGrp="1"/>
          </p:cNvSpPr>
          <p:nvPr>
            <p:ph idx="1"/>
          </p:nvPr>
        </p:nvSpPr>
        <p:spPr>
          <a:xfrm>
            <a:off x="590872" y="1484784"/>
            <a:ext cx="8229600" cy="4325112"/>
          </a:xfrm>
        </p:spPr>
        <p:txBody>
          <a:bodyPr>
            <a:normAutofit/>
          </a:bodyPr>
          <a:lstStyle/>
          <a:p>
            <a:pPr marL="365760" lvl="1" indent="-256032">
              <a:buClr>
                <a:schemeClr val="accent3"/>
              </a:buClr>
              <a:buFont typeface="Georgia"/>
              <a:buChar char="•"/>
            </a:pPr>
            <a:r>
              <a:rPr lang="es-MX" dirty="0" smtClean="0">
                <a:solidFill>
                  <a:schemeClr val="tx1"/>
                </a:solidFill>
              </a:rPr>
              <a:t>ANALISIS DE SENSIBILIDAD</a:t>
            </a:r>
          </a:p>
          <a:p>
            <a:pPr marL="630936" lvl="2" indent="-256032">
              <a:buClr>
                <a:schemeClr val="accent3"/>
              </a:buClr>
              <a:buNone/>
            </a:pPr>
            <a:endParaRPr lang="es-MX" sz="2200" dirty="0" smtClean="0">
              <a:solidFill>
                <a:schemeClr val="tx1"/>
              </a:solidFill>
            </a:endParaRPr>
          </a:p>
          <a:p>
            <a:endParaRPr lang="es-EC" dirty="0"/>
          </a:p>
        </p:txBody>
      </p:sp>
      <p:graphicFrame>
        <p:nvGraphicFramePr>
          <p:cNvPr id="11" name="10 Tabla"/>
          <p:cNvGraphicFramePr>
            <a:graphicFrameLocks noGrp="1"/>
          </p:cNvGraphicFramePr>
          <p:nvPr/>
        </p:nvGraphicFramePr>
        <p:xfrm>
          <a:off x="1043608" y="2132856"/>
          <a:ext cx="7560841" cy="2170342"/>
        </p:xfrm>
        <a:graphic>
          <a:graphicData uri="http://schemas.openxmlformats.org/drawingml/2006/table">
            <a:tbl>
              <a:tblPr/>
              <a:tblGrid>
                <a:gridCol w="2398744"/>
                <a:gridCol w="1653535"/>
                <a:gridCol w="1713236"/>
                <a:gridCol w="1795326"/>
              </a:tblGrid>
              <a:tr h="294466">
                <a:tc gridSpan="4">
                  <a:txBody>
                    <a:bodyPr/>
                    <a:lstStyle/>
                    <a:p>
                      <a:pPr indent="457200" algn="ctr">
                        <a:spcAft>
                          <a:spcPts val="0"/>
                        </a:spcAft>
                      </a:pPr>
                      <a:r>
                        <a:rPr lang="es-ES_tradnl" sz="1600" b="1" dirty="0">
                          <a:latin typeface="Arial"/>
                          <a:ea typeface="Times New Roman"/>
                          <a:cs typeface="Times New Roman"/>
                        </a:rPr>
                        <a:t>Análisis de sensibilidad respecto del WACC</a:t>
                      </a:r>
                      <a:endParaRPr lang="es-ES_tradnl"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462732">
                <a:tc>
                  <a:txBody>
                    <a:bodyPr/>
                    <a:lstStyle/>
                    <a:p>
                      <a:pPr indent="457200" algn="ctr">
                        <a:spcAft>
                          <a:spcPts val="0"/>
                        </a:spcAft>
                      </a:pPr>
                      <a:r>
                        <a:rPr lang="es-ES_tradnl" sz="1600" b="1">
                          <a:latin typeface="Arial"/>
                          <a:ea typeface="Times New Roman"/>
                          <a:cs typeface="Times New Roman"/>
                        </a:rPr>
                        <a:t>Variación del WACC</a:t>
                      </a:r>
                      <a:endParaRPr lang="es-ES_tradnl"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s-ES_tradnl" sz="1600">
                          <a:latin typeface="Arial"/>
                          <a:ea typeface="Times New Roman"/>
                          <a:cs typeface="Times New Roman"/>
                        </a:rPr>
                        <a:t>0%</a:t>
                      </a:r>
                      <a:endParaRPr lang="es-ES_tradnl"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s-ES_tradnl" sz="1600">
                          <a:latin typeface="Arial"/>
                          <a:ea typeface="Times New Roman"/>
                          <a:cs typeface="Times New Roman"/>
                        </a:rPr>
                        <a:t>7,89%</a:t>
                      </a:r>
                      <a:endParaRPr lang="es-ES_tradnl"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s-ES_tradnl" sz="1600">
                          <a:latin typeface="Arial"/>
                          <a:ea typeface="Times New Roman"/>
                          <a:cs typeface="Times New Roman"/>
                        </a:rPr>
                        <a:t>20,68%</a:t>
                      </a:r>
                      <a:endParaRPr lang="es-ES_tradnl"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732">
                <a:tc>
                  <a:txBody>
                    <a:bodyPr/>
                    <a:lstStyle/>
                    <a:p>
                      <a:pPr indent="457200" algn="ctr">
                        <a:spcAft>
                          <a:spcPts val="0"/>
                        </a:spcAft>
                      </a:pPr>
                      <a:r>
                        <a:rPr lang="es-ES_tradnl" sz="1600" b="1">
                          <a:latin typeface="Arial"/>
                          <a:ea typeface="Times New Roman"/>
                          <a:cs typeface="Times New Roman"/>
                        </a:rPr>
                        <a:t>WACC</a:t>
                      </a:r>
                      <a:endParaRPr lang="es-ES_tradnl"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s-ES_tradnl" sz="1600">
                          <a:latin typeface="Arial"/>
                          <a:ea typeface="Times New Roman"/>
                          <a:cs typeface="Times New Roman"/>
                        </a:rPr>
                        <a:t>11,65%</a:t>
                      </a:r>
                      <a:endParaRPr lang="es-ES_tradnl"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s-ES_tradnl" sz="1600">
                          <a:latin typeface="Arial"/>
                          <a:ea typeface="Times New Roman"/>
                          <a:cs typeface="Times New Roman"/>
                        </a:rPr>
                        <a:t>12,57%</a:t>
                      </a:r>
                      <a:endParaRPr lang="es-ES_tradnl"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s-ES_tradnl" sz="1600" dirty="0">
                          <a:latin typeface="Arial"/>
                          <a:ea typeface="Times New Roman"/>
                          <a:cs typeface="Times New Roman"/>
                        </a:rPr>
                        <a:t>14,06%</a:t>
                      </a:r>
                      <a:endParaRPr lang="es-ES_tradnl"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732">
                <a:tc>
                  <a:txBody>
                    <a:bodyPr/>
                    <a:lstStyle/>
                    <a:p>
                      <a:pPr indent="457200" algn="ctr">
                        <a:spcAft>
                          <a:spcPts val="0"/>
                        </a:spcAft>
                      </a:pPr>
                      <a:r>
                        <a:rPr lang="es-ES_tradnl" sz="1600" b="1">
                          <a:latin typeface="Arial"/>
                          <a:ea typeface="Times New Roman"/>
                          <a:cs typeface="Times New Roman"/>
                        </a:rPr>
                        <a:t>VAN</a:t>
                      </a:r>
                      <a:endParaRPr lang="es-ES_tradnl"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s-ES_tradnl" sz="1600">
                          <a:latin typeface="Arial"/>
                          <a:ea typeface="Times New Roman"/>
                          <a:cs typeface="Times New Roman"/>
                        </a:rPr>
                        <a:t>$  685.856</a:t>
                      </a:r>
                      <a:endParaRPr lang="es-ES_tradnl"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s-ES_tradnl" sz="1600">
                          <a:latin typeface="Arial"/>
                          <a:ea typeface="Times New Roman"/>
                          <a:cs typeface="Times New Roman"/>
                        </a:rPr>
                        <a:t>$ 606.453</a:t>
                      </a:r>
                      <a:endParaRPr lang="es-ES_tradnl"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s-ES_tradnl" sz="1600">
                          <a:latin typeface="Arial"/>
                          <a:ea typeface="Times New Roman"/>
                          <a:cs typeface="Times New Roman"/>
                        </a:rPr>
                        <a:t>$ 487.764</a:t>
                      </a:r>
                      <a:endParaRPr lang="es-ES_tradnl"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732">
                <a:tc>
                  <a:txBody>
                    <a:bodyPr/>
                    <a:lstStyle/>
                    <a:p>
                      <a:pPr indent="457200" algn="ctr">
                        <a:spcAft>
                          <a:spcPts val="0"/>
                        </a:spcAft>
                      </a:pPr>
                      <a:r>
                        <a:rPr lang="es-ES_tradnl" sz="1600" b="1">
                          <a:latin typeface="Arial"/>
                          <a:ea typeface="Times New Roman"/>
                          <a:cs typeface="Times New Roman"/>
                        </a:rPr>
                        <a:t>TIR</a:t>
                      </a:r>
                      <a:endParaRPr lang="es-ES_tradnl"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s-ES_tradnl" sz="1600">
                          <a:latin typeface="Arial"/>
                          <a:ea typeface="Times New Roman"/>
                          <a:cs typeface="Times New Roman"/>
                        </a:rPr>
                        <a:t>22,88%</a:t>
                      </a:r>
                      <a:endParaRPr lang="es-ES_tradnl"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s-ES_tradnl" sz="1600">
                          <a:latin typeface="Arial"/>
                          <a:ea typeface="Times New Roman"/>
                          <a:cs typeface="Times New Roman"/>
                        </a:rPr>
                        <a:t>$   22,88%</a:t>
                      </a:r>
                      <a:endParaRPr lang="es-ES_tradnl"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s-ES_tradnl" sz="1600" dirty="0">
                          <a:latin typeface="Arial"/>
                          <a:ea typeface="Times New Roman"/>
                          <a:cs typeface="Times New Roman"/>
                        </a:rPr>
                        <a:t>$   22,88%</a:t>
                      </a:r>
                      <a:endParaRPr lang="es-ES_tradnl"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11 Tabla"/>
          <p:cNvGraphicFramePr>
            <a:graphicFrameLocks noGrp="1"/>
          </p:cNvGraphicFramePr>
          <p:nvPr/>
        </p:nvGraphicFramePr>
        <p:xfrm>
          <a:off x="1043609" y="4509120"/>
          <a:ext cx="7560838" cy="1688239"/>
        </p:xfrm>
        <a:graphic>
          <a:graphicData uri="http://schemas.openxmlformats.org/drawingml/2006/table">
            <a:tbl>
              <a:tblPr/>
              <a:tblGrid>
                <a:gridCol w="2266227"/>
                <a:gridCol w="1816829"/>
                <a:gridCol w="1626541"/>
                <a:gridCol w="1851241"/>
              </a:tblGrid>
              <a:tr h="277231">
                <a:tc gridSpan="4">
                  <a:txBody>
                    <a:bodyPr/>
                    <a:lstStyle/>
                    <a:p>
                      <a:pPr indent="457200" algn="ctr">
                        <a:spcAft>
                          <a:spcPts val="0"/>
                        </a:spcAft>
                      </a:pPr>
                      <a:r>
                        <a:rPr lang="es-ES_tradnl" sz="1600" b="1" dirty="0">
                          <a:latin typeface="Arial"/>
                          <a:ea typeface="Times New Roman"/>
                          <a:cs typeface="Times New Roman"/>
                        </a:rPr>
                        <a:t>Análisis de Sensibilidad por Volumen de Ventas</a:t>
                      </a:r>
                      <a:endParaRPr lang="es-ES_tradnl"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435648">
                <a:tc>
                  <a:txBody>
                    <a:bodyPr/>
                    <a:lstStyle/>
                    <a:p>
                      <a:pPr indent="457200" algn="ctr">
                        <a:spcAft>
                          <a:spcPts val="0"/>
                        </a:spcAft>
                      </a:pPr>
                      <a:r>
                        <a:rPr lang="es-ES_tradnl" sz="1600">
                          <a:latin typeface="Arial"/>
                          <a:ea typeface="Times New Roman"/>
                          <a:cs typeface="Times New Roman"/>
                        </a:rPr>
                        <a:t>Variación de Horas</a:t>
                      </a:r>
                      <a:endParaRPr lang="es-ES_tradnl"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s-ES_tradnl" sz="1600">
                          <a:latin typeface="Arial"/>
                          <a:ea typeface="Times New Roman"/>
                          <a:cs typeface="Times New Roman"/>
                        </a:rPr>
                        <a:t>-2</a:t>
                      </a:r>
                      <a:endParaRPr lang="es-ES_tradnl"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s-ES_tradnl" sz="1600">
                          <a:latin typeface="Arial"/>
                          <a:ea typeface="Times New Roman"/>
                          <a:cs typeface="Times New Roman"/>
                        </a:rPr>
                        <a:t>0</a:t>
                      </a:r>
                      <a:endParaRPr lang="es-ES_tradnl"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s-ES_tradnl" sz="1600" dirty="0">
                          <a:latin typeface="Arial"/>
                          <a:ea typeface="Times New Roman"/>
                          <a:cs typeface="Times New Roman"/>
                        </a:rPr>
                        <a:t>2</a:t>
                      </a:r>
                      <a:endParaRPr lang="es-ES_tradnl"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648">
                <a:tc>
                  <a:txBody>
                    <a:bodyPr/>
                    <a:lstStyle/>
                    <a:p>
                      <a:pPr indent="457200" algn="ctr">
                        <a:spcAft>
                          <a:spcPts val="0"/>
                        </a:spcAft>
                      </a:pPr>
                      <a:r>
                        <a:rPr lang="es-ES_tradnl" sz="1600">
                          <a:latin typeface="Arial"/>
                          <a:ea typeface="Times New Roman"/>
                          <a:cs typeface="Times New Roman"/>
                        </a:rPr>
                        <a:t>Número Horas Total</a:t>
                      </a:r>
                      <a:endParaRPr lang="es-ES_tradnl"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s-ES_tradnl" sz="1600">
                          <a:latin typeface="Arial"/>
                          <a:ea typeface="Times New Roman"/>
                          <a:cs typeface="Times New Roman"/>
                        </a:rPr>
                        <a:t>6</a:t>
                      </a:r>
                      <a:endParaRPr lang="es-ES_tradnl"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s-ES_tradnl" sz="1600">
                          <a:latin typeface="Arial"/>
                          <a:ea typeface="Times New Roman"/>
                          <a:cs typeface="Times New Roman"/>
                        </a:rPr>
                        <a:t>8</a:t>
                      </a:r>
                      <a:endParaRPr lang="es-ES_tradnl"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s-ES_tradnl" sz="1600">
                          <a:latin typeface="Arial"/>
                          <a:ea typeface="Times New Roman"/>
                          <a:cs typeface="Times New Roman"/>
                        </a:rPr>
                        <a:t>10</a:t>
                      </a:r>
                      <a:endParaRPr lang="es-ES_tradnl"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648">
                <a:tc>
                  <a:txBody>
                    <a:bodyPr/>
                    <a:lstStyle/>
                    <a:p>
                      <a:pPr indent="457200" algn="ctr">
                        <a:spcAft>
                          <a:spcPts val="0"/>
                        </a:spcAft>
                      </a:pPr>
                      <a:r>
                        <a:rPr lang="es-ES_tradnl" sz="1600">
                          <a:latin typeface="Arial"/>
                          <a:ea typeface="Times New Roman"/>
                          <a:cs typeface="Times New Roman"/>
                        </a:rPr>
                        <a:t>VAN</a:t>
                      </a:r>
                      <a:endParaRPr lang="es-ES_tradnl"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s-ES_tradnl" sz="1600" dirty="0">
                          <a:latin typeface="Arial"/>
                          <a:ea typeface="Times New Roman"/>
                          <a:cs typeface="Times New Roman"/>
                        </a:rPr>
                        <a:t>$   </a:t>
                      </a:r>
                      <a:r>
                        <a:rPr lang="es-ES_tradnl" sz="1600" dirty="0" smtClean="0">
                          <a:latin typeface="Arial"/>
                          <a:ea typeface="Times New Roman"/>
                          <a:cs typeface="Times New Roman"/>
                        </a:rPr>
                        <a:t>(555.203</a:t>
                      </a:r>
                      <a:r>
                        <a:rPr lang="es-ES_tradnl" sz="1600" dirty="0">
                          <a:latin typeface="Arial"/>
                          <a:ea typeface="Times New Roman"/>
                          <a:cs typeface="Times New Roman"/>
                        </a:rPr>
                        <a:t>)</a:t>
                      </a:r>
                      <a:endParaRPr lang="es-ES_tradnl"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s-ES_tradnl" sz="1600">
                          <a:latin typeface="Arial"/>
                          <a:ea typeface="Times New Roman"/>
                          <a:cs typeface="Times New Roman"/>
                        </a:rPr>
                        <a:t>$   685.865</a:t>
                      </a:r>
                      <a:endParaRPr lang="es-ES_tradnl"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s-ES_tradnl" sz="1600" dirty="0">
                          <a:latin typeface="Arial"/>
                          <a:ea typeface="Times New Roman"/>
                          <a:cs typeface="Times New Roman"/>
                        </a:rPr>
                        <a:t>$  1.754.076</a:t>
                      </a:r>
                      <a:endParaRPr lang="es-ES_tradnl"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1 Título"/>
          <p:cNvSpPr txBox="1">
            <a:spLocks/>
          </p:cNvSpPr>
          <p:nvPr/>
        </p:nvSpPr>
        <p:spPr>
          <a:xfrm>
            <a:off x="914400" y="332656"/>
            <a:ext cx="8229600" cy="10668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800" b="0" i="0" u="none" strike="noStrike" kern="1200" cap="none" spc="0" normalizeH="0" baseline="0" noProof="0" dirty="0" smtClean="0">
                <a:ln>
                  <a:noFill/>
                </a:ln>
                <a:solidFill>
                  <a:schemeClr val="bg1"/>
                </a:solidFill>
                <a:effectLst/>
                <a:uLnTx/>
                <a:uFillTx/>
                <a:latin typeface="+mj-lt"/>
                <a:ea typeface="+mj-ea"/>
                <a:cs typeface="+mj-cs"/>
              </a:rPr>
              <a:t>			</a:t>
            </a:r>
            <a:r>
              <a:rPr lang="es-MX" sz="2800" dirty="0" smtClean="0">
                <a:solidFill>
                  <a:schemeClr val="tx2"/>
                </a:solidFill>
                <a:effectLst>
                  <a:outerShdw blurRad="38100" dist="38100" dir="2700000" algn="tl">
                    <a:srgbClr val="000000">
                      <a:alpha val="43137"/>
                    </a:srgbClr>
                  </a:outerShdw>
                </a:effectLst>
                <a:latin typeface="+mj-lt"/>
                <a:ea typeface="+mj-ea"/>
                <a:cs typeface="+mj-cs"/>
              </a:rPr>
              <a:t>CONCLUSIONES Y 			RECOMENDACIONES</a:t>
            </a:r>
            <a:endParaRPr lang="es-EC" sz="2800" dirty="0">
              <a:solidFill>
                <a:schemeClr val="tx2"/>
              </a:solidFill>
              <a:effectLst>
                <a:outerShdw blurRad="38100" dist="38100" dir="2700000" algn="tl">
                  <a:srgbClr val="000000">
                    <a:alpha val="43137"/>
                  </a:srgbClr>
                </a:outerShdw>
              </a:effectLst>
              <a:latin typeface="+mj-lt"/>
              <a:ea typeface="+mj-ea"/>
              <a:cs typeface="+mj-cs"/>
            </a:endParaRPr>
          </a:p>
        </p:txBody>
      </p:sp>
      <p:grpSp>
        <p:nvGrpSpPr>
          <p:cNvPr id="2" name="57 Grupo"/>
          <p:cNvGrpSpPr/>
          <p:nvPr/>
        </p:nvGrpSpPr>
        <p:grpSpPr>
          <a:xfrm>
            <a:off x="611560" y="1484784"/>
            <a:ext cx="8316416" cy="5184576"/>
            <a:chOff x="611560" y="1484784"/>
            <a:chExt cx="8316416" cy="5184576"/>
          </a:xfrm>
        </p:grpSpPr>
        <p:grpSp>
          <p:nvGrpSpPr>
            <p:cNvPr id="3" name="Inside-left page 1"/>
            <p:cNvGrpSpPr/>
            <p:nvPr/>
          </p:nvGrpSpPr>
          <p:grpSpPr>
            <a:xfrm>
              <a:off x="611560" y="1484784"/>
              <a:ext cx="4158208" cy="5184576"/>
              <a:chOff x="1527048" y="1371600"/>
              <a:chExt cx="3044952" cy="4114800"/>
            </a:xfrm>
          </p:grpSpPr>
          <p:sp>
            <p:nvSpPr>
              <p:cNvPr id="64" name="Rounded Rectangle 63"/>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Rectangle 64"/>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 name="Inside-right page 3"/>
            <p:cNvGrpSpPr/>
            <p:nvPr/>
          </p:nvGrpSpPr>
          <p:grpSpPr>
            <a:xfrm>
              <a:off x="4769768" y="1484784"/>
              <a:ext cx="4158208" cy="5184576"/>
              <a:chOff x="4572000" y="1371600"/>
              <a:chExt cx="3044952" cy="4114800"/>
            </a:xfrm>
          </p:grpSpPr>
          <p:grpSp>
            <p:nvGrpSpPr>
              <p:cNvPr id="5" name="Inside-right"/>
              <p:cNvGrpSpPr/>
              <p:nvPr/>
            </p:nvGrpSpPr>
            <p:grpSpPr>
              <a:xfrm>
                <a:off x="4572000" y="1371600"/>
                <a:ext cx="3044952" cy="4114800"/>
                <a:chOff x="4572000" y="1371600"/>
                <a:chExt cx="3044952" cy="4114800"/>
              </a:xfrm>
            </p:grpSpPr>
            <p:grpSp>
              <p:nvGrpSpPr>
                <p:cNvPr id="6" name="Inside-right"/>
                <p:cNvGrpSpPr/>
                <p:nvPr/>
              </p:nvGrpSpPr>
              <p:grpSpPr>
                <a:xfrm rot="10800000">
                  <a:off x="4572000" y="1371600"/>
                  <a:ext cx="3044952" cy="4114800"/>
                  <a:chOff x="1527048" y="1371600"/>
                  <a:chExt cx="3044952" cy="4114800"/>
                </a:xfrm>
              </p:grpSpPr>
              <p:sp>
                <p:nvSpPr>
                  <p:cNvPr id="57" name="Rounded Rectangle 56"/>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Rectangle 60"/>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 name="Group 167"/>
                <p:cNvGrpSpPr/>
                <p:nvPr/>
              </p:nvGrpSpPr>
              <p:grpSpPr>
                <a:xfrm>
                  <a:off x="7162800" y="1453896"/>
                  <a:ext cx="246855" cy="3950208"/>
                  <a:chOff x="7162800" y="1453896"/>
                  <a:chExt cx="246855" cy="3950208"/>
                </a:xfrm>
              </p:grpSpPr>
              <p:cxnSp>
                <p:nvCxnSpPr>
                  <p:cNvPr id="49" name="Straight Connector 48"/>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sp>
            <p:nvSpPr>
              <p:cNvPr id="76" name="TextBox 75"/>
              <p:cNvSpPr txBox="1"/>
              <p:nvPr/>
            </p:nvSpPr>
            <p:spPr>
              <a:xfrm>
                <a:off x="4778036" y="2111276"/>
                <a:ext cx="2232364" cy="2800767"/>
              </a:xfrm>
              <a:prstGeom prst="rect">
                <a:avLst/>
              </a:prstGeom>
              <a:noFill/>
            </p:spPr>
            <p:txBody>
              <a:bodyPr wrap="square" rtlCol="0">
                <a:spAutoFit/>
              </a:bodyPr>
              <a:lstStyle/>
              <a:p>
                <a:r>
                  <a:rPr lang="en-US" sz="1600" dirty="0" smtClean="0">
                    <a:solidFill>
                      <a:prstClr val="black"/>
                    </a:solidFill>
                    <a:latin typeface="Bodoni MT Condensed" pitchFamily="18" charset="0"/>
                  </a:rPr>
                  <a:t>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a:t>
                </a:r>
                <a:endParaRPr lang="en-US" sz="1600" dirty="0" err="1" smtClean="0">
                  <a:solidFill>
                    <a:prstClr val="black"/>
                  </a:solidFill>
                  <a:latin typeface="Bodoni MT Condensed" pitchFamily="18" charset="0"/>
                </a:endParaRPr>
              </a:p>
            </p:txBody>
          </p:sp>
        </p:grpSp>
        <p:grpSp>
          <p:nvGrpSpPr>
            <p:cNvPr id="8" name="Inside-left page 2"/>
            <p:cNvGrpSpPr/>
            <p:nvPr/>
          </p:nvGrpSpPr>
          <p:grpSpPr>
            <a:xfrm>
              <a:off x="836328" y="1582715"/>
              <a:ext cx="3933440" cy="4988714"/>
              <a:chOff x="1691640" y="1449324"/>
              <a:chExt cx="2880360" cy="3959352"/>
            </a:xfrm>
          </p:grpSpPr>
          <p:sp>
            <p:nvSpPr>
              <p:cNvPr id="75" name="Inside-left"/>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rot="16200000" flipH="1">
                <a:off x="-221314" y="3428206"/>
                <a:ext cx="3949417" cy="1588"/>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 name="Inside-right page 2"/>
            <p:cNvGrpSpPr/>
            <p:nvPr/>
          </p:nvGrpSpPr>
          <p:grpSpPr>
            <a:xfrm>
              <a:off x="4769768" y="1582715"/>
              <a:ext cx="3933440" cy="4988714"/>
              <a:chOff x="4572000" y="1449324"/>
              <a:chExt cx="2880360" cy="3959352"/>
            </a:xfrm>
          </p:grpSpPr>
          <p:sp>
            <p:nvSpPr>
              <p:cNvPr id="84" name="Inside-right"/>
              <p:cNvSpPr/>
              <p:nvPr/>
            </p:nvSpPr>
            <p:spPr>
              <a:xfrm rot="10800000">
                <a:off x="457200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TextBox 80"/>
              <p:cNvSpPr txBox="1"/>
              <p:nvPr/>
            </p:nvSpPr>
            <p:spPr>
              <a:xfrm>
                <a:off x="5029200" y="3429000"/>
                <a:ext cx="2067264" cy="1569660"/>
              </a:xfrm>
              <a:prstGeom prst="rect">
                <a:avLst/>
              </a:prstGeom>
              <a:noFill/>
            </p:spPr>
            <p:txBody>
              <a:bodyPr wrap="square" rtlCol="0">
                <a:spAutoFit/>
              </a:bodyPr>
              <a:lstStyle/>
              <a:p>
                <a:r>
                  <a:rPr lang="en-US" sz="1600" dirty="0" smtClean="0">
                    <a:solidFill>
                      <a:prstClr val="black"/>
                    </a:solidFill>
                    <a:latin typeface="Bodoni MT Condensed" pitchFamily="18" charset="0"/>
                  </a:rPr>
                  <a:t>Type your text here. Type your text here. Type your text here. Type your text here. Type your text here. Type your text here. Type your text here. Type your text here. Type your text here. </a:t>
                </a:r>
                <a:endParaRPr lang="en-US" sz="1600" dirty="0" err="1" smtClean="0">
                  <a:solidFill>
                    <a:prstClr val="black"/>
                  </a:solidFill>
                  <a:latin typeface="Bodoni MT Condensed" pitchFamily="18" charset="0"/>
                </a:endParaRPr>
              </a:p>
            </p:txBody>
          </p:sp>
          <p:pic>
            <p:nvPicPr>
              <p:cNvPr id="82" name="Picture 81" descr="18789367_barn.png"/>
              <p:cNvPicPr>
                <a:picLocks noChangeAspect="1"/>
              </p:cNvPicPr>
              <p:nvPr/>
            </p:nvPicPr>
            <p:blipFill>
              <a:blip r:embed="rId3" cstate="email"/>
              <a:stretch>
                <a:fillRect/>
              </a:stretch>
            </p:blipFill>
            <p:spPr>
              <a:xfrm>
                <a:off x="5062154" y="1894206"/>
                <a:ext cx="1920240" cy="1281771"/>
              </a:xfrm>
              <a:prstGeom prst="rect">
                <a:avLst/>
              </a:prstGeom>
            </p:spPr>
          </p:pic>
          <p:grpSp>
            <p:nvGrpSpPr>
              <p:cNvPr id="10" name="Group 119"/>
              <p:cNvGrpSpPr/>
              <p:nvPr/>
            </p:nvGrpSpPr>
            <p:grpSpPr>
              <a:xfrm>
                <a:off x="7162800" y="1453896"/>
                <a:ext cx="246855" cy="3950208"/>
                <a:chOff x="7315200" y="1606296"/>
                <a:chExt cx="246855" cy="3950208"/>
              </a:xfrm>
            </p:grpSpPr>
            <p:cxnSp>
              <p:nvCxnSpPr>
                <p:cNvPr id="114" name="Straight Connector 113"/>
                <p:cNvCxnSpPr/>
                <p:nvPr/>
              </p:nvCxnSpPr>
              <p:spPr>
                <a:xfrm rot="5400000">
                  <a:off x="5415502"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5470666"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a:off x="5509163"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554766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a:off x="5586157"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534089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11" name="Inside-left page 3"/>
            <p:cNvGrpSpPr/>
            <p:nvPr/>
          </p:nvGrpSpPr>
          <p:grpSpPr>
            <a:xfrm>
              <a:off x="836328" y="1582715"/>
              <a:ext cx="3933440" cy="4988714"/>
              <a:chOff x="-2133600" y="1143000"/>
              <a:chExt cx="2880360" cy="3959352"/>
            </a:xfrm>
          </p:grpSpPr>
          <p:sp>
            <p:nvSpPr>
              <p:cNvPr id="92" name="Inside-left"/>
              <p:cNvSpPr/>
              <p:nvPr/>
            </p:nvSpPr>
            <p:spPr>
              <a:xfrm>
                <a:off x="-2133600" y="1143000"/>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2" name="Straight Connector 121"/>
              <p:cNvCxnSpPr/>
              <p:nvPr/>
            </p:nvCxnSpPr>
            <p:spPr>
              <a:xfrm rot="5400000">
                <a:off x="-3993610" y="3117310"/>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4047583" y="3117310"/>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12" name="Inside-right page 1"/>
            <p:cNvGrpSpPr/>
            <p:nvPr/>
          </p:nvGrpSpPr>
          <p:grpSpPr>
            <a:xfrm>
              <a:off x="4788023" y="1556792"/>
              <a:ext cx="3933440" cy="5008876"/>
              <a:chOff x="4585368" y="1428750"/>
              <a:chExt cx="2880360" cy="3975354"/>
            </a:xfrm>
          </p:grpSpPr>
          <p:sp>
            <p:nvSpPr>
              <p:cNvPr id="132" name="Inside-right"/>
              <p:cNvSpPr/>
              <p:nvPr/>
            </p:nvSpPr>
            <p:spPr>
              <a:xfrm rot="10800000">
                <a:off x="4585368" y="1428750"/>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43"/>
              <p:cNvGrpSpPr/>
              <p:nvPr/>
            </p:nvGrpSpPr>
            <p:grpSpPr>
              <a:xfrm>
                <a:off x="7162800" y="1453896"/>
                <a:ext cx="246855" cy="3950208"/>
                <a:chOff x="7315200" y="1606296"/>
                <a:chExt cx="246855" cy="3950208"/>
              </a:xfrm>
            </p:grpSpPr>
            <p:cxnSp>
              <p:nvCxnSpPr>
                <p:cNvPr id="138" name="Straight Connector 137"/>
                <p:cNvCxnSpPr/>
                <p:nvPr/>
              </p:nvCxnSpPr>
              <p:spPr>
                <a:xfrm rot="5400000">
                  <a:off x="5415502"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5400000">
                  <a:off x="5470666"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5509163"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5400000">
                  <a:off x="554766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5586157"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534089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sp>
        <p:nvSpPr>
          <p:cNvPr id="59" name="TextBox 98"/>
          <p:cNvSpPr txBox="1"/>
          <p:nvPr/>
        </p:nvSpPr>
        <p:spPr>
          <a:xfrm>
            <a:off x="971600" y="1844824"/>
            <a:ext cx="3672407" cy="2554545"/>
          </a:xfrm>
          <a:prstGeom prst="rect">
            <a:avLst/>
          </a:prstGeom>
          <a:noFill/>
        </p:spPr>
        <p:txBody>
          <a:bodyPr wrap="square" rtlCol="0">
            <a:spAutoFit/>
          </a:bodyPr>
          <a:lstStyle/>
          <a:p>
            <a:pPr lvl="0" algn="just"/>
            <a:r>
              <a:rPr lang="en-US" sz="1600" dirty="0" smtClean="0">
                <a:solidFill>
                  <a:prstClr val="black"/>
                </a:solidFill>
                <a:latin typeface="Bodoni MT" pitchFamily="18" charset="0"/>
              </a:rPr>
              <a:t>C1. </a:t>
            </a:r>
            <a:r>
              <a:rPr lang="es-EC" sz="1600" dirty="0" smtClean="0">
                <a:latin typeface="Bodoni MT" pitchFamily="18" charset="0"/>
              </a:rPr>
              <a:t>Las condiciones técnicas de operación y cobertura de la estación, están garantizadas con  la operación digital dado que se producen desde las mismas ubicaciones geográficas que ya han sido probadas por la televisión analógica, pero con mejor calidad, mayor fortaleza y estabilidad de una señal digital.</a:t>
            </a:r>
            <a:endParaRPr lang="es-ES_tradnl" sz="1600" dirty="0" smtClean="0">
              <a:latin typeface="Bodoni MT" pitchFamily="18" charset="0"/>
            </a:endParaRPr>
          </a:p>
          <a:p>
            <a:pPr lvl="0"/>
            <a:endParaRPr lang="en-US" sz="1600" dirty="0" err="1" smtClean="0">
              <a:solidFill>
                <a:prstClr val="black"/>
              </a:solidFill>
              <a:latin typeface="Bodoni MT Condensed" pitchFamily="18" charset="0"/>
            </a:endParaRPr>
          </a:p>
        </p:txBody>
      </p:sp>
      <p:sp>
        <p:nvSpPr>
          <p:cNvPr id="58" name="TextBox 98"/>
          <p:cNvSpPr txBox="1"/>
          <p:nvPr/>
        </p:nvSpPr>
        <p:spPr>
          <a:xfrm>
            <a:off x="5076056" y="1700808"/>
            <a:ext cx="3312367" cy="2308324"/>
          </a:xfrm>
          <a:prstGeom prst="rect">
            <a:avLst/>
          </a:prstGeom>
          <a:noFill/>
        </p:spPr>
        <p:txBody>
          <a:bodyPr wrap="square" rtlCol="0">
            <a:spAutoFit/>
          </a:bodyPr>
          <a:lstStyle/>
          <a:p>
            <a:pPr lvl="0" algn="just"/>
            <a:r>
              <a:rPr lang="en-US" sz="1600" dirty="0" smtClean="0">
                <a:solidFill>
                  <a:prstClr val="black"/>
                </a:solidFill>
                <a:latin typeface="Bodoni MT Condensed" pitchFamily="18" charset="0"/>
              </a:rPr>
              <a:t>R1. </a:t>
            </a:r>
            <a:r>
              <a:rPr lang="es-ES_tradnl" sz="1600" dirty="0" smtClean="0"/>
              <a:t>Desde el punto de vista técnico, se recomienda que si bien se tiene un nivel de garantía en la correcta operación, la nueva configuración se realice aprovechando las ventajas de la digitalización para mostrar un real beneficio en la población con la recepción de señales de mejor calidad.</a:t>
            </a:r>
            <a:r>
              <a:rPr lang="es-EC" sz="1600" dirty="0" smtClean="0"/>
              <a:t> </a:t>
            </a:r>
            <a:endParaRPr lang="es-ES_tradnl" sz="1600" dirty="0" smtClean="0"/>
          </a:p>
        </p:txBody>
      </p:sp>
      <p:sp>
        <p:nvSpPr>
          <p:cNvPr id="60" name="TextBox 98"/>
          <p:cNvSpPr txBox="1"/>
          <p:nvPr/>
        </p:nvSpPr>
        <p:spPr>
          <a:xfrm>
            <a:off x="971600" y="4509120"/>
            <a:ext cx="3672407" cy="1569660"/>
          </a:xfrm>
          <a:prstGeom prst="rect">
            <a:avLst/>
          </a:prstGeom>
          <a:noFill/>
        </p:spPr>
        <p:txBody>
          <a:bodyPr wrap="square" rtlCol="0">
            <a:spAutoFit/>
          </a:bodyPr>
          <a:lstStyle/>
          <a:p>
            <a:pPr algn="just"/>
            <a:r>
              <a:rPr lang="en-US" sz="1600" dirty="0" smtClean="0">
                <a:solidFill>
                  <a:prstClr val="black"/>
                </a:solidFill>
                <a:latin typeface="Bodoni MT Condensed" pitchFamily="18" charset="0"/>
              </a:rPr>
              <a:t>C2. </a:t>
            </a:r>
            <a:r>
              <a:rPr lang="es-EC" sz="1600" dirty="0" smtClean="0"/>
              <a:t>Se mantendrán las zonas de cobertura actuales aplicables a la televisión analógica, debido a que existe u ordenamiento geográfico en el país que permite evitar interferencias.</a:t>
            </a:r>
            <a:endParaRPr lang="es-ES_tradnl" sz="1600" dirty="0" smtClean="0"/>
          </a:p>
          <a:p>
            <a:pPr lvl="0"/>
            <a:r>
              <a:rPr lang="en-US" sz="1600" dirty="0" smtClean="0">
                <a:solidFill>
                  <a:prstClr val="black"/>
                </a:solidFill>
                <a:latin typeface="Bodoni MT Condensed" pitchFamily="18" charset="0"/>
              </a:rPr>
              <a:t> </a:t>
            </a:r>
            <a:endParaRPr lang="en-US" sz="1600" dirty="0" smtClean="0">
              <a:latin typeface="Bodoni MT" pitchFamily="18" charset="0"/>
            </a:endParaRPr>
          </a:p>
        </p:txBody>
      </p:sp>
      <p:sp>
        <p:nvSpPr>
          <p:cNvPr id="62" name="TextBox 98"/>
          <p:cNvSpPr txBox="1"/>
          <p:nvPr/>
        </p:nvSpPr>
        <p:spPr>
          <a:xfrm>
            <a:off x="5004048" y="4509120"/>
            <a:ext cx="3312367" cy="1323439"/>
          </a:xfrm>
          <a:prstGeom prst="rect">
            <a:avLst/>
          </a:prstGeom>
          <a:noFill/>
        </p:spPr>
        <p:txBody>
          <a:bodyPr wrap="square" rtlCol="0">
            <a:spAutoFit/>
          </a:bodyPr>
          <a:lstStyle/>
          <a:p>
            <a:pPr algn="just"/>
            <a:r>
              <a:rPr lang="en-US" sz="1600" dirty="0" smtClean="0">
                <a:solidFill>
                  <a:prstClr val="black"/>
                </a:solidFill>
                <a:latin typeface="Bodoni MT Condensed" pitchFamily="18" charset="0"/>
              </a:rPr>
              <a:t>R2. </a:t>
            </a:r>
            <a:r>
              <a:rPr lang="es-ES_tradnl" sz="1600" dirty="0" smtClean="0"/>
              <a:t>Aprovechar el ordenamiento geográfico de las zonas de cobertura para evitar interferencias.</a:t>
            </a:r>
          </a:p>
          <a:p>
            <a:pPr lvl="0" algn="just"/>
            <a:r>
              <a:rPr lang="es-EC" sz="1600" dirty="0" smtClean="0"/>
              <a:t> </a:t>
            </a:r>
            <a:endParaRPr lang="es-ES_tradnl" sz="1600" dirty="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1 Título"/>
          <p:cNvSpPr txBox="1">
            <a:spLocks/>
          </p:cNvSpPr>
          <p:nvPr/>
        </p:nvSpPr>
        <p:spPr>
          <a:xfrm>
            <a:off x="914400" y="332656"/>
            <a:ext cx="8229600" cy="10668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800" b="0" i="0" u="none" strike="noStrike" kern="1200" cap="none" spc="0" normalizeH="0" baseline="0" noProof="0" dirty="0" smtClean="0">
                <a:ln>
                  <a:noFill/>
                </a:ln>
                <a:solidFill>
                  <a:schemeClr val="bg1"/>
                </a:solidFill>
                <a:effectLst/>
                <a:uLnTx/>
                <a:uFillTx/>
                <a:latin typeface="+mj-lt"/>
                <a:ea typeface="+mj-ea"/>
                <a:cs typeface="+mj-cs"/>
              </a:rPr>
              <a:t>			</a:t>
            </a:r>
            <a:r>
              <a:rPr lang="es-MX" sz="2800" dirty="0" smtClean="0">
                <a:solidFill>
                  <a:schemeClr val="tx2"/>
                </a:solidFill>
                <a:effectLst>
                  <a:outerShdw blurRad="38100" dist="38100" dir="2700000" algn="tl">
                    <a:srgbClr val="000000">
                      <a:alpha val="43137"/>
                    </a:srgbClr>
                  </a:outerShdw>
                </a:effectLst>
                <a:latin typeface="+mj-lt"/>
                <a:ea typeface="+mj-ea"/>
                <a:cs typeface="+mj-cs"/>
              </a:rPr>
              <a:t>CONCLUSIONES Y 			RECOMENDACIONES</a:t>
            </a:r>
            <a:endParaRPr lang="es-EC" sz="2800" dirty="0">
              <a:solidFill>
                <a:schemeClr val="tx2"/>
              </a:solidFill>
              <a:effectLst>
                <a:outerShdw blurRad="38100" dist="38100" dir="2700000" algn="tl">
                  <a:srgbClr val="000000">
                    <a:alpha val="43137"/>
                  </a:srgbClr>
                </a:outerShdw>
              </a:effectLst>
              <a:latin typeface="+mj-lt"/>
              <a:ea typeface="+mj-ea"/>
              <a:cs typeface="+mj-cs"/>
            </a:endParaRPr>
          </a:p>
        </p:txBody>
      </p:sp>
      <p:grpSp>
        <p:nvGrpSpPr>
          <p:cNvPr id="2" name="57 Grupo"/>
          <p:cNvGrpSpPr/>
          <p:nvPr/>
        </p:nvGrpSpPr>
        <p:grpSpPr>
          <a:xfrm>
            <a:off x="611560" y="1484784"/>
            <a:ext cx="8316416" cy="5184576"/>
            <a:chOff x="611560" y="1484784"/>
            <a:chExt cx="8316416" cy="5184576"/>
          </a:xfrm>
        </p:grpSpPr>
        <p:grpSp>
          <p:nvGrpSpPr>
            <p:cNvPr id="3" name="Inside-left page 1"/>
            <p:cNvGrpSpPr/>
            <p:nvPr/>
          </p:nvGrpSpPr>
          <p:grpSpPr>
            <a:xfrm>
              <a:off x="611560" y="1484784"/>
              <a:ext cx="4158208" cy="5184576"/>
              <a:chOff x="1527048" y="1371600"/>
              <a:chExt cx="3044952" cy="4114800"/>
            </a:xfrm>
          </p:grpSpPr>
          <p:sp>
            <p:nvSpPr>
              <p:cNvPr id="64" name="Rounded Rectangle 63"/>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Rectangle 64"/>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 name="Inside-right page 3"/>
            <p:cNvGrpSpPr/>
            <p:nvPr/>
          </p:nvGrpSpPr>
          <p:grpSpPr>
            <a:xfrm>
              <a:off x="4769768" y="1484784"/>
              <a:ext cx="4158208" cy="5184576"/>
              <a:chOff x="4572000" y="1371600"/>
              <a:chExt cx="3044952" cy="4114800"/>
            </a:xfrm>
          </p:grpSpPr>
          <p:grpSp>
            <p:nvGrpSpPr>
              <p:cNvPr id="5" name="Inside-right"/>
              <p:cNvGrpSpPr/>
              <p:nvPr/>
            </p:nvGrpSpPr>
            <p:grpSpPr>
              <a:xfrm>
                <a:off x="4572000" y="1371600"/>
                <a:ext cx="3044952" cy="4114800"/>
                <a:chOff x="4572000" y="1371600"/>
                <a:chExt cx="3044952" cy="4114800"/>
              </a:xfrm>
            </p:grpSpPr>
            <p:grpSp>
              <p:nvGrpSpPr>
                <p:cNvPr id="6" name="Inside-right"/>
                <p:cNvGrpSpPr/>
                <p:nvPr/>
              </p:nvGrpSpPr>
              <p:grpSpPr>
                <a:xfrm rot="10800000">
                  <a:off x="4572000" y="1371600"/>
                  <a:ext cx="3044952" cy="4114800"/>
                  <a:chOff x="1527048" y="1371600"/>
                  <a:chExt cx="3044952" cy="4114800"/>
                </a:xfrm>
              </p:grpSpPr>
              <p:sp>
                <p:nvSpPr>
                  <p:cNvPr id="57" name="Rounded Rectangle 56"/>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Rectangle 60"/>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 name="Group 167"/>
                <p:cNvGrpSpPr/>
                <p:nvPr/>
              </p:nvGrpSpPr>
              <p:grpSpPr>
                <a:xfrm>
                  <a:off x="7162800" y="1453896"/>
                  <a:ext cx="246855" cy="3950208"/>
                  <a:chOff x="7162800" y="1453896"/>
                  <a:chExt cx="246855" cy="3950208"/>
                </a:xfrm>
              </p:grpSpPr>
              <p:cxnSp>
                <p:nvCxnSpPr>
                  <p:cNvPr id="49" name="Straight Connector 48"/>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sp>
            <p:nvSpPr>
              <p:cNvPr id="76" name="TextBox 75"/>
              <p:cNvSpPr txBox="1"/>
              <p:nvPr/>
            </p:nvSpPr>
            <p:spPr>
              <a:xfrm>
                <a:off x="4778036" y="2111276"/>
                <a:ext cx="2232364" cy="2800767"/>
              </a:xfrm>
              <a:prstGeom prst="rect">
                <a:avLst/>
              </a:prstGeom>
              <a:noFill/>
            </p:spPr>
            <p:txBody>
              <a:bodyPr wrap="square" rtlCol="0">
                <a:spAutoFit/>
              </a:bodyPr>
              <a:lstStyle/>
              <a:p>
                <a:r>
                  <a:rPr lang="en-US" sz="1600" dirty="0" smtClean="0">
                    <a:solidFill>
                      <a:prstClr val="black"/>
                    </a:solidFill>
                    <a:latin typeface="Bodoni MT Condensed" pitchFamily="18" charset="0"/>
                  </a:rPr>
                  <a:t>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a:t>
                </a:r>
                <a:endParaRPr lang="en-US" sz="1600" dirty="0" err="1" smtClean="0">
                  <a:solidFill>
                    <a:prstClr val="black"/>
                  </a:solidFill>
                  <a:latin typeface="Bodoni MT Condensed" pitchFamily="18" charset="0"/>
                </a:endParaRPr>
              </a:p>
            </p:txBody>
          </p:sp>
        </p:grpSp>
        <p:grpSp>
          <p:nvGrpSpPr>
            <p:cNvPr id="8" name="Inside-left page 2"/>
            <p:cNvGrpSpPr/>
            <p:nvPr/>
          </p:nvGrpSpPr>
          <p:grpSpPr>
            <a:xfrm>
              <a:off x="836328" y="1582715"/>
              <a:ext cx="3933440" cy="4988714"/>
              <a:chOff x="1691640" y="1449324"/>
              <a:chExt cx="2880360" cy="3959352"/>
            </a:xfrm>
          </p:grpSpPr>
          <p:sp>
            <p:nvSpPr>
              <p:cNvPr id="75" name="Inside-left"/>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rot="16200000" flipH="1">
                <a:off x="-221314" y="3428206"/>
                <a:ext cx="3949417" cy="1588"/>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 name="Inside-right page 2"/>
            <p:cNvGrpSpPr/>
            <p:nvPr/>
          </p:nvGrpSpPr>
          <p:grpSpPr>
            <a:xfrm>
              <a:off x="4769768" y="1582715"/>
              <a:ext cx="3933440" cy="4988714"/>
              <a:chOff x="4572000" y="1449324"/>
              <a:chExt cx="2880360" cy="3959352"/>
            </a:xfrm>
          </p:grpSpPr>
          <p:sp>
            <p:nvSpPr>
              <p:cNvPr id="84" name="Inside-right"/>
              <p:cNvSpPr/>
              <p:nvPr/>
            </p:nvSpPr>
            <p:spPr>
              <a:xfrm rot="10800000">
                <a:off x="457200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TextBox 80"/>
              <p:cNvSpPr txBox="1"/>
              <p:nvPr/>
            </p:nvSpPr>
            <p:spPr>
              <a:xfrm>
                <a:off x="5029200" y="3429000"/>
                <a:ext cx="2067264" cy="1569660"/>
              </a:xfrm>
              <a:prstGeom prst="rect">
                <a:avLst/>
              </a:prstGeom>
              <a:noFill/>
            </p:spPr>
            <p:txBody>
              <a:bodyPr wrap="square" rtlCol="0">
                <a:spAutoFit/>
              </a:bodyPr>
              <a:lstStyle/>
              <a:p>
                <a:r>
                  <a:rPr lang="en-US" sz="1600" dirty="0" smtClean="0">
                    <a:solidFill>
                      <a:prstClr val="black"/>
                    </a:solidFill>
                    <a:latin typeface="Bodoni MT Condensed" pitchFamily="18" charset="0"/>
                  </a:rPr>
                  <a:t>Type your text here. Type your text here. Type your text here. Type your text here. Type your text here. Type your text here. Type your text here. Type your text here. Type your text here. </a:t>
                </a:r>
                <a:endParaRPr lang="en-US" sz="1600" dirty="0" err="1" smtClean="0">
                  <a:solidFill>
                    <a:prstClr val="black"/>
                  </a:solidFill>
                  <a:latin typeface="Bodoni MT Condensed" pitchFamily="18" charset="0"/>
                </a:endParaRPr>
              </a:p>
            </p:txBody>
          </p:sp>
          <p:pic>
            <p:nvPicPr>
              <p:cNvPr id="82" name="Picture 81" descr="18789367_barn.png"/>
              <p:cNvPicPr>
                <a:picLocks noChangeAspect="1"/>
              </p:cNvPicPr>
              <p:nvPr/>
            </p:nvPicPr>
            <p:blipFill>
              <a:blip r:embed="rId3" cstate="email"/>
              <a:stretch>
                <a:fillRect/>
              </a:stretch>
            </p:blipFill>
            <p:spPr>
              <a:xfrm>
                <a:off x="5062154" y="1894206"/>
                <a:ext cx="1920240" cy="1281771"/>
              </a:xfrm>
              <a:prstGeom prst="rect">
                <a:avLst/>
              </a:prstGeom>
            </p:spPr>
          </p:pic>
          <p:grpSp>
            <p:nvGrpSpPr>
              <p:cNvPr id="10" name="Group 119"/>
              <p:cNvGrpSpPr/>
              <p:nvPr/>
            </p:nvGrpSpPr>
            <p:grpSpPr>
              <a:xfrm>
                <a:off x="7162800" y="1453896"/>
                <a:ext cx="246855" cy="3950208"/>
                <a:chOff x="7315200" y="1606296"/>
                <a:chExt cx="246855" cy="3950208"/>
              </a:xfrm>
            </p:grpSpPr>
            <p:cxnSp>
              <p:nvCxnSpPr>
                <p:cNvPr id="114" name="Straight Connector 113"/>
                <p:cNvCxnSpPr/>
                <p:nvPr/>
              </p:nvCxnSpPr>
              <p:spPr>
                <a:xfrm rot="5400000">
                  <a:off x="5415502"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5470666"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a:off x="5509163"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554766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a:off x="5586157"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534089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11" name="Inside-left page 3"/>
            <p:cNvGrpSpPr/>
            <p:nvPr/>
          </p:nvGrpSpPr>
          <p:grpSpPr>
            <a:xfrm>
              <a:off x="836328" y="1582715"/>
              <a:ext cx="3933440" cy="4988714"/>
              <a:chOff x="-2133600" y="1143000"/>
              <a:chExt cx="2880360" cy="3959352"/>
            </a:xfrm>
          </p:grpSpPr>
          <p:sp>
            <p:nvSpPr>
              <p:cNvPr id="92" name="Inside-left"/>
              <p:cNvSpPr/>
              <p:nvPr/>
            </p:nvSpPr>
            <p:spPr>
              <a:xfrm>
                <a:off x="-2133600" y="1143000"/>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2" name="Straight Connector 121"/>
              <p:cNvCxnSpPr/>
              <p:nvPr/>
            </p:nvCxnSpPr>
            <p:spPr>
              <a:xfrm rot="5400000">
                <a:off x="-3993610" y="3117310"/>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4047583" y="3117310"/>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12" name="Inside-right page 1"/>
            <p:cNvGrpSpPr/>
            <p:nvPr/>
          </p:nvGrpSpPr>
          <p:grpSpPr>
            <a:xfrm>
              <a:off x="4788023" y="1556792"/>
              <a:ext cx="3933440" cy="5008876"/>
              <a:chOff x="4585368" y="1428750"/>
              <a:chExt cx="2880360" cy="3975354"/>
            </a:xfrm>
          </p:grpSpPr>
          <p:sp>
            <p:nvSpPr>
              <p:cNvPr id="132" name="Inside-right"/>
              <p:cNvSpPr/>
              <p:nvPr/>
            </p:nvSpPr>
            <p:spPr>
              <a:xfrm rot="10800000">
                <a:off x="4585368" y="1428750"/>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43"/>
              <p:cNvGrpSpPr/>
              <p:nvPr/>
            </p:nvGrpSpPr>
            <p:grpSpPr>
              <a:xfrm>
                <a:off x="7162800" y="1453896"/>
                <a:ext cx="246855" cy="3950208"/>
                <a:chOff x="7315200" y="1606296"/>
                <a:chExt cx="246855" cy="3950208"/>
              </a:xfrm>
            </p:grpSpPr>
            <p:cxnSp>
              <p:nvCxnSpPr>
                <p:cNvPr id="138" name="Straight Connector 137"/>
                <p:cNvCxnSpPr/>
                <p:nvPr/>
              </p:nvCxnSpPr>
              <p:spPr>
                <a:xfrm rot="5400000">
                  <a:off x="5415502"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5400000">
                  <a:off x="5470666"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5509163"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5400000">
                  <a:off x="554766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5586157"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534089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sp>
        <p:nvSpPr>
          <p:cNvPr id="59" name="TextBox 98"/>
          <p:cNvSpPr txBox="1"/>
          <p:nvPr/>
        </p:nvSpPr>
        <p:spPr>
          <a:xfrm>
            <a:off x="1043608" y="1780361"/>
            <a:ext cx="3672407" cy="2800767"/>
          </a:xfrm>
          <a:prstGeom prst="rect">
            <a:avLst/>
          </a:prstGeom>
          <a:noFill/>
        </p:spPr>
        <p:txBody>
          <a:bodyPr wrap="square" rtlCol="0">
            <a:spAutoFit/>
          </a:bodyPr>
          <a:lstStyle/>
          <a:p>
            <a:pPr algn="just"/>
            <a:r>
              <a:rPr lang="en-US" sz="1600" dirty="0" smtClean="0">
                <a:solidFill>
                  <a:prstClr val="black"/>
                </a:solidFill>
                <a:latin typeface="Bodoni MT" pitchFamily="18" charset="0"/>
              </a:rPr>
              <a:t>C3. </a:t>
            </a:r>
            <a:r>
              <a:rPr lang="es-EC" sz="1600" dirty="0" smtClean="0"/>
              <a:t>La determinación del equipo necesario, se ha hecho con el criterio de adquirir por parte de la empresa únicamente lo mínimo necesario para mantener una operación digital básica, las incorporaciones adicionales en tecnología se realizarán como parte del propio reemplazo tecnológico programado.</a:t>
            </a:r>
            <a:endParaRPr lang="es-ES_tradnl" sz="1600" dirty="0" smtClean="0"/>
          </a:p>
          <a:p>
            <a:pPr lvl="0" algn="just"/>
            <a:r>
              <a:rPr lang="en-US" sz="1600" dirty="0" smtClean="0">
                <a:solidFill>
                  <a:prstClr val="black"/>
                </a:solidFill>
                <a:latin typeface="Bodoni MT" pitchFamily="18" charset="0"/>
              </a:rPr>
              <a:t> </a:t>
            </a:r>
            <a:endParaRPr lang="es-ES_tradnl" sz="1600" dirty="0" smtClean="0">
              <a:latin typeface="Bodoni MT" pitchFamily="18" charset="0"/>
            </a:endParaRPr>
          </a:p>
          <a:p>
            <a:pPr lvl="0"/>
            <a:endParaRPr lang="en-US" sz="1600" dirty="0" err="1" smtClean="0">
              <a:solidFill>
                <a:prstClr val="black"/>
              </a:solidFill>
              <a:latin typeface="Bodoni MT Condensed" pitchFamily="18" charset="0"/>
            </a:endParaRPr>
          </a:p>
        </p:txBody>
      </p:sp>
      <p:sp>
        <p:nvSpPr>
          <p:cNvPr id="58" name="TextBox 98"/>
          <p:cNvSpPr txBox="1"/>
          <p:nvPr/>
        </p:nvSpPr>
        <p:spPr>
          <a:xfrm>
            <a:off x="4932040" y="1772816"/>
            <a:ext cx="3312367" cy="1323439"/>
          </a:xfrm>
          <a:prstGeom prst="rect">
            <a:avLst/>
          </a:prstGeom>
          <a:noFill/>
        </p:spPr>
        <p:txBody>
          <a:bodyPr wrap="square" rtlCol="0">
            <a:spAutoFit/>
          </a:bodyPr>
          <a:lstStyle/>
          <a:p>
            <a:pPr algn="just"/>
            <a:r>
              <a:rPr lang="en-US" sz="1600" dirty="0" smtClean="0">
                <a:solidFill>
                  <a:prstClr val="black"/>
                </a:solidFill>
                <a:latin typeface="Bodoni MT Condensed" pitchFamily="18" charset="0"/>
              </a:rPr>
              <a:t>R3. </a:t>
            </a:r>
            <a:r>
              <a:rPr lang="es-EC" sz="1600" dirty="0" smtClean="0"/>
              <a:t>Realizar incorporaciones en tecnología paulatinamente como parte del propio reemplazo tecnológico programado.</a:t>
            </a:r>
            <a:endParaRPr lang="es-ES_tradnl" sz="1600" dirty="0" smtClean="0"/>
          </a:p>
          <a:p>
            <a:pPr lvl="0" algn="just"/>
            <a:endParaRPr lang="es-ES_tradnl" sz="1600" dirty="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1 Título"/>
          <p:cNvSpPr txBox="1">
            <a:spLocks/>
          </p:cNvSpPr>
          <p:nvPr/>
        </p:nvSpPr>
        <p:spPr>
          <a:xfrm>
            <a:off x="914400" y="332656"/>
            <a:ext cx="8229600" cy="10668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800" b="0" i="0" u="none" strike="noStrike" kern="1200" cap="none" spc="0" normalizeH="0" baseline="0" noProof="0" dirty="0" smtClean="0">
                <a:ln>
                  <a:noFill/>
                </a:ln>
                <a:solidFill>
                  <a:schemeClr val="bg1"/>
                </a:solidFill>
                <a:effectLst/>
                <a:uLnTx/>
                <a:uFillTx/>
                <a:latin typeface="+mj-lt"/>
                <a:ea typeface="+mj-ea"/>
                <a:cs typeface="+mj-cs"/>
              </a:rPr>
              <a:t>			</a:t>
            </a:r>
            <a:r>
              <a:rPr lang="es-MX" sz="2800" dirty="0" smtClean="0">
                <a:solidFill>
                  <a:schemeClr val="tx2"/>
                </a:solidFill>
                <a:effectLst>
                  <a:outerShdw blurRad="38100" dist="38100" dir="2700000" algn="tl">
                    <a:srgbClr val="000000">
                      <a:alpha val="43137"/>
                    </a:srgbClr>
                  </a:outerShdw>
                </a:effectLst>
                <a:latin typeface="+mj-lt"/>
                <a:ea typeface="+mj-ea"/>
                <a:cs typeface="+mj-cs"/>
              </a:rPr>
              <a:t>CONCLUSIONES Y 			RECOMENDACIONES</a:t>
            </a:r>
            <a:endParaRPr lang="es-EC" sz="2800" dirty="0">
              <a:solidFill>
                <a:schemeClr val="tx2"/>
              </a:solidFill>
              <a:effectLst>
                <a:outerShdw blurRad="38100" dist="38100" dir="2700000" algn="tl">
                  <a:srgbClr val="000000">
                    <a:alpha val="43137"/>
                  </a:srgbClr>
                </a:outerShdw>
              </a:effectLst>
              <a:latin typeface="+mj-lt"/>
              <a:ea typeface="+mj-ea"/>
              <a:cs typeface="+mj-cs"/>
            </a:endParaRPr>
          </a:p>
        </p:txBody>
      </p:sp>
      <p:grpSp>
        <p:nvGrpSpPr>
          <p:cNvPr id="2" name="57 Grupo"/>
          <p:cNvGrpSpPr/>
          <p:nvPr/>
        </p:nvGrpSpPr>
        <p:grpSpPr>
          <a:xfrm>
            <a:off x="611560" y="1484784"/>
            <a:ext cx="8316416" cy="5184576"/>
            <a:chOff x="611560" y="1484784"/>
            <a:chExt cx="8316416" cy="5184576"/>
          </a:xfrm>
        </p:grpSpPr>
        <p:grpSp>
          <p:nvGrpSpPr>
            <p:cNvPr id="3" name="Inside-left page 1"/>
            <p:cNvGrpSpPr/>
            <p:nvPr/>
          </p:nvGrpSpPr>
          <p:grpSpPr>
            <a:xfrm>
              <a:off x="611560" y="1484784"/>
              <a:ext cx="4158208" cy="5184576"/>
              <a:chOff x="1527048" y="1371600"/>
              <a:chExt cx="3044952" cy="4114800"/>
            </a:xfrm>
          </p:grpSpPr>
          <p:sp>
            <p:nvSpPr>
              <p:cNvPr id="64" name="Rounded Rectangle 63"/>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Rectangle 64"/>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 name="Inside-right page 3"/>
            <p:cNvGrpSpPr/>
            <p:nvPr/>
          </p:nvGrpSpPr>
          <p:grpSpPr>
            <a:xfrm>
              <a:off x="4769768" y="1484784"/>
              <a:ext cx="4158208" cy="5184576"/>
              <a:chOff x="4572000" y="1371600"/>
              <a:chExt cx="3044952" cy="4114800"/>
            </a:xfrm>
          </p:grpSpPr>
          <p:grpSp>
            <p:nvGrpSpPr>
              <p:cNvPr id="5" name="Inside-right"/>
              <p:cNvGrpSpPr/>
              <p:nvPr/>
            </p:nvGrpSpPr>
            <p:grpSpPr>
              <a:xfrm>
                <a:off x="4572000" y="1371600"/>
                <a:ext cx="3044952" cy="4114800"/>
                <a:chOff x="4572000" y="1371600"/>
                <a:chExt cx="3044952" cy="4114800"/>
              </a:xfrm>
            </p:grpSpPr>
            <p:grpSp>
              <p:nvGrpSpPr>
                <p:cNvPr id="6" name="Inside-right"/>
                <p:cNvGrpSpPr/>
                <p:nvPr/>
              </p:nvGrpSpPr>
              <p:grpSpPr>
                <a:xfrm rot="10800000">
                  <a:off x="4572000" y="1371600"/>
                  <a:ext cx="3044952" cy="4114800"/>
                  <a:chOff x="1527048" y="1371600"/>
                  <a:chExt cx="3044952" cy="4114800"/>
                </a:xfrm>
              </p:grpSpPr>
              <p:sp>
                <p:nvSpPr>
                  <p:cNvPr id="57" name="Rounded Rectangle 56"/>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Rectangle 60"/>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 name="Group 167"/>
                <p:cNvGrpSpPr/>
                <p:nvPr/>
              </p:nvGrpSpPr>
              <p:grpSpPr>
                <a:xfrm>
                  <a:off x="7162800" y="1453896"/>
                  <a:ext cx="246855" cy="3950208"/>
                  <a:chOff x="7162800" y="1453896"/>
                  <a:chExt cx="246855" cy="3950208"/>
                </a:xfrm>
              </p:grpSpPr>
              <p:cxnSp>
                <p:nvCxnSpPr>
                  <p:cNvPr id="49" name="Straight Connector 48"/>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sp>
            <p:nvSpPr>
              <p:cNvPr id="76" name="TextBox 75"/>
              <p:cNvSpPr txBox="1"/>
              <p:nvPr/>
            </p:nvSpPr>
            <p:spPr>
              <a:xfrm>
                <a:off x="4778036" y="2111276"/>
                <a:ext cx="2232364" cy="2800767"/>
              </a:xfrm>
              <a:prstGeom prst="rect">
                <a:avLst/>
              </a:prstGeom>
              <a:noFill/>
            </p:spPr>
            <p:txBody>
              <a:bodyPr wrap="square" rtlCol="0">
                <a:spAutoFit/>
              </a:bodyPr>
              <a:lstStyle/>
              <a:p>
                <a:r>
                  <a:rPr lang="en-US" sz="1600" dirty="0" smtClean="0">
                    <a:solidFill>
                      <a:prstClr val="black"/>
                    </a:solidFill>
                    <a:latin typeface="Bodoni MT Condensed" pitchFamily="18" charset="0"/>
                  </a:rPr>
                  <a:t>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a:t>
                </a:r>
                <a:endParaRPr lang="en-US" sz="1600" dirty="0" err="1" smtClean="0">
                  <a:solidFill>
                    <a:prstClr val="black"/>
                  </a:solidFill>
                  <a:latin typeface="Bodoni MT Condensed" pitchFamily="18" charset="0"/>
                </a:endParaRPr>
              </a:p>
            </p:txBody>
          </p:sp>
        </p:grpSp>
        <p:grpSp>
          <p:nvGrpSpPr>
            <p:cNvPr id="8" name="Inside-left page 2"/>
            <p:cNvGrpSpPr/>
            <p:nvPr/>
          </p:nvGrpSpPr>
          <p:grpSpPr>
            <a:xfrm>
              <a:off x="836328" y="1582715"/>
              <a:ext cx="3933440" cy="4988714"/>
              <a:chOff x="1691640" y="1449324"/>
              <a:chExt cx="2880360" cy="3959352"/>
            </a:xfrm>
          </p:grpSpPr>
          <p:sp>
            <p:nvSpPr>
              <p:cNvPr id="75" name="Inside-left"/>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rot="16200000" flipH="1">
                <a:off x="-221314" y="3428206"/>
                <a:ext cx="3949417" cy="1588"/>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 name="Inside-right page 2"/>
            <p:cNvGrpSpPr/>
            <p:nvPr/>
          </p:nvGrpSpPr>
          <p:grpSpPr>
            <a:xfrm>
              <a:off x="4769768" y="1582715"/>
              <a:ext cx="3933440" cy="4988714"/>
              <a:chOff x="4572000" y="1449324"/>
              <a:chExt cx="2880360" cy="3959352"/>
            </a:xfrm>
          </p:grpSpPr>
          <p:sp>
            <p:nvSpPr>
              <p:cNvPr id="84" name="Inside-right"/>
              <p:cNvSpPr/>
              <p:nvPr/>
            </p:nvSpPr>
            <p:spPr>
              <a:xfrm rot="10800000">
                <a:off x="457200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TextBox 80"/>
              <p:cNvSpPr txBox="1"/>
              <p:nvPr/>
            </p:nvSpPr>
            <p:spPr>
              <a:xfrm>
                <a:off x="5029200" y="3429000"/>
                <a:ext cx="2067264" cy="1569660"/>
              </a:xfrm>
              <a:prstGeom prst="rect">
                <a:avLst/>
              </a:prstGeom>
              <a:noFill/>
            </p:spPr>
            <p:txBody>
              <a:bodyPr wrap="square" rtlCol="0">
                <a:spAutoFit/>
              </a:bodyPr>
              <a:lstStyle/>
              <a:p>
                <a:r>
                  <a:rPr lang="en-US" sz="1600" dirty="0" smtClean="0">
                    <a:solidFill>
                      <a:prstClr val="black"/>
                    </a:solidFill>
                    <a:latin typeface="Bodoni MT Condensed" pitchFamily="18" charset="0"/>
                  </a:rPr>
                  <a:t>Type your text here. Type your text here. Type your text here. Type your text here. Type your text here. Type your text here. Type your text here. Type your text here. Type your text here. </a:t>
                </a:r>
                <a:endParaRPr lang="en-US" sz="1600" dirty="0" err="1" smtClean="0">
                  <a:solidFill>
                    <a:prstClr val="black"/>
                  </a:solidFill>
                  <a:latin typeface="Bodoni MT Condensed" pitchFamily="18" charset="0"/>
                </a:endParaRPr>
              </a:p>
            </p:txBody>
          </p:sp>
          <p:pic>
            <p:nvPicPr>
              <p:cNvPr id="82" name="Picture 81" descr="18789367_barn.png"/>
              <p:cNvPicPr>
                <a:picLocks noChangeAspect="1"/>
              </p:cNvPicPr>
              <p:nvPr/>
            </p:nvPicPr>
            <p:blipFill>
              <a:blip r:embed="rId3" cstate="email"/>
              <a:stretch>
                <a:fillRect/>
              </a:stretch>
            </p:blipFill>
            <p:spPr>
              <a:xfrm>
                <a:off x="5062154" y="1894206"/>
                <a:ext cx="1920240" cy="1281771"/>
              </a:xfrm>
              <a:prstGeom prst="rect">
                <a:avLst/>
              </a:prstGeom>
            </p:spPr>
          </p:pic>
          <p:grpSp>
            <p:nvGrpSpPr>
              <p:cNvPr id="10" name="Group 119"/>
              <p:cNvGrpSpPr/>
              <p:nvPr/>
            </p:nvGrpSpPr>
            <p:grpSpPr>
              <a:xfrm>
                <a:off x="7162800" y="1453896"/>
                <a:ext cx="246855" cy="3950208"/>
                <a:chOff x="7315200" y="1606296"/>
                <a:chExt cx="246855" cy="3950208"/>
              </a:xfrm>
            </p:grpSpPr>
            <p:cxnSp>
              <p:nvCxnSpPr>
                <p:cNvPr id="114" name="Straight Connector 113"/>
                <p:cNvCxnSpPr/>
                <p:nvPr/>
              </p:nvCxnSpPr>
              <p:spPr>
                <a:xfrm rot="5400000">
                  <a:off x="5415502"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5470666"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a:off x="5509163"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554766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a:off x="5586157"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534089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11" name="Inside-left page 3"/>
            <p:cNvGrpSpPr/>
            <p:nvPr/>
          </p:nvGrpSpPr>
          <p:grpSpPr>
            <a:xfrm>
              <a:off x="836328" y="1582715"/>
              <a:ext cx="3933440" cy="4988714"/>
              <a:chOff x="-2133600" y="1143000"/>
              <a:chExt cx="2880360" cy="3959352"/>
            </a:xfrm>
          </p:grpSpPr>
          <p:sp>
            <p:nvSpPr>
              <p:cNvPr id="92" name="Inside-left"/>
              <p:cNvSpPr/>
              <p:nvPr/>
            </p:nvSpPr>
            <p:spPr>
              <a:xfrm>
                <a:off x="-2133600" y="1143000"/>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TextBox 98"/>
              <p:cNvSpPr txBox="1"/>
              <p:nvPr/>
            </p:nvSpPr>
            <p:spPr>
              <a:xfrm>
                <a:off x="-2034544" y="1408176"/>
                <a:ext cx="2689212" cy="2222862"/>
              </a:xfrm>
              <a:prstGeom prst="rect">
                <a:avLst/>
              </a:prstGeom>
              <a:noFill/>
            </p:spPr>
            <p:txBody>
              <a:bodyPr wrap="square" rtlCol="0">
                <a:spAutoFit/>
              </a:bodyPr>
              <a:lstStyle/>
              <a:p>
                <a:pPr algn="just"/>
                <a:r>
                  <a:rPr lang="en-US" sz="1600" dirty="0" smtClean="0">
                    <a:solidFill>
                      <a:prstClr val="black"/>
                    </a:solidFill>
                    <a:latin typeface="Bodoni MT Condensed" pitchFamily="18" charset="0"/>
                  </a:rPr>
                  <a:t>C4. </a:t>
                </a:r>
                <a:r>
                  <a:rPr lang="es-EC" sz="1600" dirty="0" smtClean="0"/>
                  <a:t>La adaptación a las nuevas tecnologías como la televisión digital, que es el caso que se analiza, requerirá por pare de las empresas locales de televisión la adaptación también de su estructura interna y de su planificación estratégica, a fin de lograr un mejor aprovechamiento de las ventajas que los cambios tecnológicos representan.</a:t>
                </a:r>
                <a:endParaRPr lang="es-ES_tradnl" sz="1600" dirty="0" smtClean="0"/>
              </a:p>
              <a:p>
                <a:pPr lvl="0"/>
                <a:r>
                  <a:rPr lang="en-US" sz="1600" dirty="0" smtClean="0">
                    <a:solidFill>
                      <a:prstClr val="black"/>
                    </a:solidFill>
                    <a:latin typeface="Bodoni MT Condensed" pitchFamily="18" charset="0"/>
                  </a:rPr>
                  <a:t> </a:t>
                </a:r>
                <a:endParaRPr lang="en-US" sz="1600" dirty="0" smtClean="0">
                  <a:latin typeface="Bodoni MT" pitchFamily="18" charset="0"/>
                </a:endParaRPr>
              </a:p>
            </p:txBody>
          </p:sp>
          <p:cxnSp>
            <p:nvCxnSpPr>
              <p:cNvPr id="122" name="Straight Connector 121"/>
              <p:cNvCxnSpPr/>
              <p:nvPr/>
            </p:nvCxnSpPr>
            <p:spPr>
              <a:xfrm rot="5400000">
                <a:off x="-3993610" y="3117310"/>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4047583" y="3117310"/>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12" name="Inside-right page 1"/>
            <p:cNvGrpSpPr/>
            <p:nvPr/>
          </p:nvGrpSpPr>
          <p:grpSpPr>
            <a:xfrm>
              <a:off x="4788023" y="1556792"/>
              <a:ext cx="3933440" cy="5008876"/>
              <a:chOff x="4585368" y="1428750"/>
              <a:chExt cx="2880360" cy="3975354"/>
            </a:xfrm>
          </p:grpSpPr>
          <p:sp>
            <p:nvSpPr>
              <p:cNvPr id="132" name="Inside-right"/>
              <p:cNvSpPr/>
              <p:nvPr/>
            </p:nvSpPr>
            <p:spPr>
              <a:xfrm rot="10800000">
                <a:off x="4585368" y="1428750"/>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43"/>
              <p:cNvGrpSpPr/>
              <p:nvPr/>
            </p:nvGrpSpPr>
            <p:grpSpPr>
              <a:xfrm>
                <a:off x="7162800" y="1453896"/>
                <a:ext cx="246855" cy="3950208"/>
                <a:chOff x="7315200" y="1606296"/>
                <a:chExt cx="246855" cy="3950208"/>
              </a:xfrm>
            </p:grpSpPr>
            <p:cxnSp>
              <p:nvCxnSpPr>
                <p:cNvPr id="138" name="Straight Connector 137"/>
                <p:cNvCxnSpPr/>
                <p:nvPr/>
              </p:nvCxnSpPr>
              <p:spPr>
                <a:xfrm rot="5400000">
                  <a:off x="5415502"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5400000">
                  <a:off x="5470666"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5509163"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5400000">
                  <a:off x="554766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5586157"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534089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sp>
          <p:nvSpPr>
            <p:cNvPr id="56" name="TextBox 98"/>
            <p:cNvSpPr txBox="1"/>
            <p:nvPr/>
          </p:nvSpPr>
          <p:spPr>
            <a:xfrm>
              <a:off x="4932040" y="1954575"/>
              <a:ext cx="3312367" cy="2554545"/>
            </a:xfrm>
            <a:prstGeom prst="rect">
              <a:avLst/>
            </a:prstGeom>
            <a:noFill/>
          </p:spPr>
          <p:txBody>
            <a:bodyPr wrap="square" rtlCol="0">
              <a:spAutoFit/>
            </a:bodyPr>
            <a:lstStyle/>
            <a:p>
              <a:pPr lvl="0" algn="just"/>
              <a:r>
                <a:rPr lang="en-US" sz="1600" dirty="0" smtClean="0">
                  <a:solidFill>
                    <a:prstClr val="black"/>
                  </a:solidFill>
                  <a:latin typeface="Bodoni MT Condensed" pitchFamily="18" charset="0"/>
                </a:rPr>
                <a:t>R4. </a:t>
              </a:r>
              <a:r>
                <a:rPr lang="es-ES_tradnl" sz="1600" dirty="0" smtClean="0"/>
                <a:t>Es importante que las empresas de televisión local, realicen un trabajo de adecuación de sus estructuras internas a fin de optimizarlas a la nueva tecnología recomendando especial atención en la incorporación de un sistema de evaluación y mejora continua.</a:t>
              </a:r>
            </a:p>
            <a:p>
              <a:pPr algn="just"/>
              <a:r>
                <a:rPr lang="es-ES_tradnl" sz="1600" dirty="0" smtClean="0"/>
                <a:t> </a:t>
              </a:r>
            </a:p>
            <a:p>
              <a:pPr lvl="0" algn="just"/>
              <a:r>
                <a:rPr lang="es-EC" sz="1600" dirty="0" smtClean="0"/>
                <a:t> </a:t>
              </a:r>
              <a:endParaRPr lang="es-ES_tradnl" sz="1600" dirty="0" smtClean="0"/>
            </a:p>
          </p:txBody>
        </p:sp>
      </p:gr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1 Título"/>
          <p:cNvSpPr txBox="1">
            <a:spLocks/>
          </p:cNvSpPr>
          <p:nvPr/>
        </p:nvSpPr>
        <p:spPr>
          <a:xfrm>
            <a:off x="914400" y="332656"/>
            <a:ext cx="8229600" cy="10668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800" b="0" i="0" u="none" strike="noStrike" kern="1200" cap="none" spc="0" normalizeH="0" baseline="0" noProof="0" dirty="0" smtClean="0">
                <a:ln>
                  <a:noFill/>
                </a:ln>
                <a:solidFill>
                  <a:schemeClr val="bg1"/>
                </a:solidFill>
                <a:effectLst/>
                <a:uLnTx/>
                <a:uFillTx/>
                <a:latin typeface="+mj-lt"/>
                <a:ea typeface="+mj-ea"/>
                <a:cs typeface="+mj-cs"/>
              </a:rPr>
              <a:t>			</a:t>
            </a:r>
            <a:r>
              <a:rPr lang="es-MX" sz="2800" dirty="0" smtClean="0">
                <a:solidFill>
                  <a:schemeClr val="tx2"/>
                </a:solidFill>
                <a:effectLst>
                  <a:outerShdw blurRad="38100" dist="38100" dir="2700000" algn="tl">
                    <a:srgbClr val="000000">
                      <a:alpha val="43137"/>
                    </a:srgbClr>
                  </a:outerShdw>
                </a:effectLst>
                <a:latin typeface="+mj-lt"/>
                <a:ea typeface="+mj-ea"/>
                <a:cs typeface="+mj-cs"/>
              </a:rPr>
              <a:t>CONCLUSIONES Y 			RECOMENDACIONES</a:t>
            </a:r>
            <a:endParaRPr lang="es-EC" sz="2800" dirty="0">
              <a:solidFill>
                <a:schemeClr val="tx2"/>
              </a:solidFill>
              <a:effectLst>
                <a:outerShdw blurRad="38100" dist="38100" dir="2700000" algn="tl">
                  <a:srgbClr val="000000">
                    <a:alpha val="43137"/>
                  </a:srgbClr>
                </a:outerShdw>
              </a:effectLst>
              <a:latin typeface="+mj-lt"/>
              <a:ea typeface="+mj-ea"/>
              <a:cs typeface="+mj-cs"/>
            </a:endParaRPr>
          </a:p>
        </p:txBody>
      </p:sp>
      <p:grpSp>
        <p:nvGrpSpPr>
          <p:cNvPr id="2" name="57 Grupo"/>
          <p:cNvGrpSpPr/>
          <p:nvPr/>
        </p:nvGrpSpPr>
        <p:grpSpPr>
          <a:xfrm>
            <a:off x="683568" y="1673424"/>
            <a:ext cx="8316416" cy="5184576"/>
            <a:chOff x="611560" y="1484784"/>
            <a:chExt cx="8316416" cy="5184576"/>
          </a:xfrm>
        </p:grpSpPr>
        <p:grpSp>
          <p:nvGrpSpPr>
            <p:cNvPr id="3" name="Inside-left page 1"/>
            <p:cNvGrpSpPr/>
            <p:nvPr/>
          </p:nvGrpSpPr>
          <p:grpSpPr>
            <a:xfrm>
              <a:off x="611560" y="1484784"/>
              <a:ext cx="4158208" cy="5184576"/>
              <a:chOff x="1527048" y="1371600"/>
              <a:chExt cx="3044952" cy="4114800"/>
            </a:xfrm>
          </p:grpSpPr>
          <p:sp>
            <p:nvSpPr>
              <p:cNvPr id="64" name="Rounded Rectangle 63"/>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Rectangle 64"/>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 name="Inside-right page 3"/>
            <p:cNvGrpSpPr/>
            <p:nvPr/>
          </p:nvGrpSpPr>
          <p:grpSpPr>
            <a:xfrm>
              <a:off x="4769768" y="1484784"/>
              <a:ext cx="4158208" cy="5184576"/>
              <a:chOff x="4572000" y="1371600"/>
              <a:chExt cx="3044952" cy="4114800"/>
            </a:xfrm>
          </p:grpSpPr>
          <p:grpSp>
            <p:nvGrpSpPr>
              <p:cNvPr id="5" name="Inside-right"/>
              <p:cNvGrpSpPr/>
              <p:nvPr/>
            </p:nvGrpSpPr>
            <p:grpSpPr>
              <a:xfrm>
                <a:off x="4572000" y="1371600"/>
                <a:ext cx="3044952" cy="4114800"/>
                <a:chOff x="4572000" y="1371600"/>
                <a:chExt cx="3044952" cy="4114800"/>
              </a:xfrm>
            </p:grpSpPr>
            <p:grpSp>
              <p:nvGrpSpPr>
                <p:cNvPr id="6" name="Inside-right"/>
                <p:cNvGrpSpPr/>
                <p:nvPr/>
              </p:nvGrpSpPr>
              <p:grpSpPr>
                <a:xfrm rot="10800000">
                  <a:off x="4572000" y="1371600"/>
                  <a:ext cx="3044952" cy="4114800"/>
                  <a:chOff x="1527048" y="1371600"/>
                  <a:chExt cx="3044952" cy="4114800"/>
                </a:xfrm>
              </p:grpSpPr>
              <p:sp>
                <p:nvSpPr>
                  <p:cNvPr id="57" name="Rounded Rectangle 56"/>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Rectangle 60"/>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 name="Group 167"/>
                <p:cNvGrpSpPr/>
                <p:nvPr/>
              </p:nvGrpSpPr>
              <p:grpSpPr>
                <a:xfrm>
                  <a:off x="7162800" y="1453896"/>
                  <a:ext cx="246855" cy="3950208"/>
                  <a:chOff x="7162800" y="1453896"/>
                  <a:chExt cx="246855" cy="3950208"/>
                </a:xfrm>
              </p:grpSpPr>
              <p:cxnSp>
                <p:nvCxnSpPr>
                  <p:cNvPr id="49" name="Straight Connector 48"/>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sp>
            <p:nvSpPr>
              <p:cNvPr id="76" name="TextBox 75"/>
              <p:cNvSpPr txBox="1"/>
              <p:nvPr/>
            </p:nvSpPr>
            <p:spPr>
              <a:xfrm>
                <a:off x="4778036" y="2111276"/>
                <a:ext cx="2232364" cy="2800767"/>
              </a:xfrm>
              <a:prstGeom prst="rect">
                <a:avLst/>
              </a:prstGeom>
              <a:noFill/>
            </p:spPr>
            <p:txBody>
              <a:bodyPr wrap="square" rtlCol="0">
                <a:spAutoFit/>
              </a:bodyPr>
              <a:lstStyle/>
              <a:p>
                <a:r>
                  <a:rPr lang="en-US" sz="1600" dirty="0" smtClean="0">
                    <a:solidFill>
                      <a:prstClr val="black"/>
                    </a:solidFill>
                    <a:latin typeface="Bodoni MT Condensed" pitchFamily="18" charset="0"/>
                  </a:rPr>
                  <a:t>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a:t>
                </a:r>
                <a:endParaRPr lang="en-US" sz="1600" dirty="0" err="1" smtClean="0">
                  <a:solidFill>
                    <a:prstClr val="black"/>
                  </a:solidFill>
                  <a:latin typeface="Bodoni MT Condensed" pitchFamily="18" charset="0"/>
                </a:endParaRPr>
              </a:p>
            </p:txBody>
          </p:sp>
        </p:grpSp>
        <p:grpSp>
          <p:nvGrpSpPr>
            <p:cNvPr id="8" name="Inside-left page 2"/>
            <p:cNvGrpSpPr/>
            <p:nvPr/>
          </p:nvGrpSpPr>
          <p:grpSpPr>
            <a:xfrm>
              <a:off x="836328" y="1582715"/>
              <a:ext cx="3933440" cy="4988714"/>
              <a:chOff x="1691640" y="1449324"/>
              <a:chExt cx="2880360" cy="3959352"/>
            </a:xfrm>
          </p:grpSpPr>
          <p:sp>
            <p:nvSpPr>
              <p:cNvPr id="75" name="Inside-left"/>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rot="16200000" flipH="1">
                <a:off x="-221314" y="3428206"/>
                <a:ext cx="3949417" cy="1588"/>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 name="Inside-right page 2"/>
            <p:cNvGrpSpPr/>
            <p:nvPr/>
          </p:nvGrpSpPr>
          <p:grpSpPr>
            <a:xfrm>
              <a:off x="4769768" y="1582715"/>
              <a:ext cx="3933440" cy="4988714"/>
              <a:chOff x="4572000" y="1449324"/>
              <a:chExt cx="2880360" cy="3959352"/>
            </a:xfrm>
          </p:grpSpPr>
          <p:sp>
            <p:nvSpPr>
              <p:cNvPr id="84" name="Inside-right"/>
              <p:cNvSpPr/>
              <p:nvPr/>
            </p:nvSpPr>
            <p:spPr>
              <a:xfrm rot="10800000">
                <a:off x="457200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TextBox 80"/>
              <p:cNvSpPr txBox="1"/>
              <p:nvPr/>
            </p:nvSpPr>
            <p:spPr>
              <a:xfrm>
                <a:off x="5029200" y="3429000"/>
                <a:ext cx="2067264" cy="1569660"/>
              </a:xfrm>
              <a:prstGeom prst="rect">
                <a:avLst/>
              </a:prstGeom>
              <a:noFill/>
            </p:spPr>
            <p:txBody>
              <a:bodyPr wrap="square" rtlCol="0">
                <a:spAutoFit/>
              </a:bodyPr>
              <a:lstStyle/>
              <a:p>
                <a:r>
                  <a:rPr lang="en-US" sz="1600" dirty="0" smtClean="0">
                    <a:solidFill>
                      <a:prstClr val="black"/>
                    </a:solidFill>
                    <a:latin typeface="Bodoni MT Condensed" pitchFamily="18" charset="0"/>
                  </a:rPr>
                  <a:t>Type your text here. Type your text here. Type your text here. Type your text here. Type your text here. Type your text here. Type your text here. Type your text here. Type your text here. </a:t>
                </a:r>
                <a:endParaRPr lang="en-US" sz="1600" dirty="0" err="1" smtClean="0">
                  <a:solidFill>
                    <a:prstClr val="black"/>
                  </a:solidFill>
                  <a:latin typeface="Bodoni MT Condensed" pitchFamily="18" charset="0"/>
                </a:endParaRPr>
              </a:p>
            </p:txBody>
          </p:sp>
          <p:pic>
            <p:nvPicPr>
              <p:cNvPr id="82" name="Picture 81" descr="18789367_barn.png"/>
              <p:cNvPicPr>
                <a:picLocks noChangeAspect="1"/>
              </p:cNvPicPr>
              <p:nvPr/>
            </p:nvPicPr>
            <p:blipFill>
              <a:blip r:embed="rId3" cstate="email"/>
              <a:stretch>
                <a:fillRect/>
              </a:stretch>
            </p:blipFill>
            <p:spPr>
              <a:xfrm>
                <a:off x="5062154" y="1894206"/>
                <a:ext cx="1920240" cy="1281771"/>
              </a:xfrm>
              <a:prstGeom prst="rect">
                <a:avLst/>
              </a:prstGeom>
            </p:spPr>
          </p:pic>
          <p:grpSp>
            <p:nvGrpSpPr>
              <p:cNvPr id="10" name="Group 119"/>
              <p:cNvGrpSpPr/>
              <p:nvPr/>
            </p:nvGrpSpPr>
            <p:grpSpPr>
              <a:xfrm>
                <a:off x="7162800" y="1453896"/>
                <a:ext cx="246855" cy="3950208"/>
                <a:chOff x="7315200" y="1606296"/>
                <a:chExt cx="246855" cy="3950208"/>
              </a:xfrm>
            </p:grpSpPr>
            <p:cxnSp>
              <p:nvCxnSpPr>
                <p:cNvPr id="114" name="Straight Connector 113"/>
                <p:cNvCxnSpPr/>
                <p:nvPr/>
              </p:nvCxnSpPr>
              <p:spPr>
                <a:xfrm rot="5400000">
                  <a:off x="5415502"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5470666"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a:off x="5509163"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554766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a:off x="5586157"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534089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11" name="Inside-left page 3"/>
            <p:cNvGrpSpPr/>
            <p:nvPr/>
          </p:nvGrpSpPr>
          <p:grpSpPr>
            <a:xfrm>
              <a:off x="836328" y="1582715"/>
              <a:ext cx="3933440" cy="4988714"/>
              <a:chOff x="-2133600" y="1143000"/>
              <a:chExt cx="2880360" cy="3959352"/>
            </a:xfrm>
          </p:grpSpPr>
          <p:sp>
            <p:nvSpPr>
              <p:cNvPr id="92" name="Inside-left"/>
              <p:cNvSpPr/>
              <p:nvPr/>
            </p:nvSpPr>
            <p:spPr>
              <a:xfrm>
                <a:off x="-2133600" y="1143000"/>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TextBox 98"/>
              <p:cNvSpPr txBox="1"/>
              <p:nvPr/>
            </p:nvSpPr>
            <p:spPr>
              <a:xfrm>
                <a:off x="-2096354" y="1207202"/>
                <a:ext cx="2689212" cy="2418278"/>
              </a:xfrm>
              <a:prstGeom prst="rect">
                <a:avLst/>
              </a:prstGeom>
              <a:noFill/>
            </p:spPr>
            <p:txBody>
              <a:bodyPr wrap="square" rtlCol="0">
                <a:spAutoFit/>
              </a:bodyPr>
              <a:lstStyle/>
              <a:p>
                <a:r>
                  <a:rPr lang="en-US" sz="1600" dirty="0" smtClean="0">
                    <a:solidFill>
                      <a:prstClr val="black"/>
                    </a:solidFill>
                    <a:latin typeface="Bodoni MT Condensed" pitchFamily="18" charset="0"/>
                  </a:rPr>
                  <a:t>C5. </a:t>
                </a:r>
                <a:r>
                  <a:rPr lang="es-MX" sz="1600" dirty="0" smtClean="0"/>
                  <a:t>Los cambios tecnológicos traen consigo un posible impacto ambiental que es necesario evaluarlo en cada caso, dado que es de mucha relevancia que el desarrollo de este tipo de proyectos se lleve de forma amigable con el ambiente, buscando reducir la cantidad de residuos electrónicos, el impacto visual así como prevenir posibles efectos perjudiciales  en la salud por las radiaciones  emitidas.</a:t>
                </a:r>
                <a:endParaRPr lang="es-ES_tradnl" sz="1600" dirty="0" smtClean="0"/>
              </a:p>
              <a:p>
                <a:pPr lvl="0"/>
                <a:endParaRPr lang="en-US" sz="1600" dirty="0" err="1" smtClean="0">
                  <a:latin typeface="Bodoni MT" pitchFamily="18" charset="0"/>
                </a:endParaRPr>
              </a:p>
            </p:txBody>
          </p:sp>
          <p:cxnSp>
            <p:nvCxnSpPr>
              <p:cNvPr id="122" name="Straight Connector 121"/>
              <p:cNvCxnSpPr/>
              <p:nvPr/>
            </p:nvCxnSpPr>
            <p:spPr>
              <a:xfrm rot="5400000">
                <a:off x="-3993610" y="3117310"/>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4047583" y="3117310"/>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12" name="Inside-right page 1"/>
            <p:cNvGrpSpPr/>
            <p:nvPr/>
          </p:nvGrpSpPr>
          <p:grpSpPr>
            <a:xfrm>
              <a:off x="4788023" y="1556792"/>
              <a:ext cx="3933440" cy="5008876"/>
              <a:chOff x="4585368" y="1428750"/>
              <a:chExt cx="2880360" cy="3975354"/>
            </a:xfrm>
          </p:grpSpPr>
          <p:sp>
            <p:nvSpPr>
              <p:cNvPr id="132" name="Inside-right"/>
              <p:cNvSpPr/>
              <p:nvPr/>
            </p:nvSpPr>
            <p:spPr>
              <a:xfrm rot="10800000">
                <a:off x="4585368" y="1428750"/>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43"/>
              <p:cNvGrpSpPr/>
              <p:nvPr/>
            </p:nvGrpSpPr>
            <p:grpSpPr>
              <a:xfrm>
                <a:off x="7162800" y="1453896"/>
                <a:ext cx="246855" cy="3950208"/>
                <a:chOff x="7315200" y="1606296"/>
                <a:chExt cx="246855" cy="3950208"/>
              </a:xfrm>
            </p:grpSpPr>
            <p:cxnSp>
              <p:nvCxnSpPr>
                <p:cNvPr id="138" name="Straight Connector 137"/>
                <p:cNvCxnSpPr/>
                <p:nvPr/>
              </p:nvCxnSpPr>
              <p:spPr>
                <a:xfrm rot="5400000">
                  <a:off x="5415502"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5400000">
                  <a:off x="5470666"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5509163"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5400000">
                  <a:off x="554766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5586157"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534089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sp>
          <p:nvSpPr>
            <p:cNvPr id="56" name="TextBox 98"/>
            <p:cNvSpPr txBox="1"/>
            <p:nvPr/>
          </p:nvSpPr>
          <p:spPr>
            <a:xfrm>
              <a:off x="4932040" y="1661941"/>
              <a:ext cx="3528392" cy="3293209"/>
            </a:xfrm>
            <a:prstGeom prst="rect">
              <a:avLst/>
            </a:prstGeom>
            <a:noFill/>
          </p:spPr>
          <p:txBody>
            <a:bodyPr wrap="square" rtlCol="0">
              <a:spAutoFit/>
            </a:bodyPr>
            <a:lstStyle/>
            <a:p>
              <a:pPr lvl="0" algn="just"/>
              <a:r>
                <a:rPr lang="en-US" sz="1600" dirty="0" smtClean="0">
                  <a:solidFill>
                    <a:prstClr val="black"/>
                  </a:solidFill>
                  <a:latin typeface="Bodoni MT Condensed" pitchFamily="18" charset="0"/>
                </a:rPr>
                <a:t>R5. </a:t>
              </a:r>
              <a:r>
                <a:rPr lang="es-ES_tradnl" sz="1600" dirty="0" smtClean="0"/>
                <a:t>Dadas las exigencias de la realidad contemporánea desde el punto de vista de hacer las tecnologías amigables con el ambiente, se recomienda que en lo posible se incluyan programas de promoción y cooperación con las entidades estatales en la mitigación de efectos de la digitalización en contra del ambiente.</a:t>
              </a:r>
            </a:p>
            <a:p>
              <a:pPr algn="just"/>
              <a:r>
                <a:rPr lang="en-US" sz="1600" dirty="0" smtClean="0">
                  <a:solidFill>
                    <a:prstClr val="black"/>
                  </a:solidFill>
                  <a:latin typeface="Bodoni MT Condensed" pitchFamily="18" charset="0"/>
                </a:rPr>
                <a:t>  </a:t>
              </a:r>
              <a:endParaRPr lang="es-ES_tradnl" sz="1600" dirty="0" smtClean="0"/>
            </a:p>
            <a:p>
              <a:pPr algn="just"/>
              <a:r>
                <a:rPr lang="es-ES_tradnl" sz="1600" dirty="0" smtClean="0"/>
                <a:t> </a:t>
              </a:r>
            </a:p>
            <a:p>
              <a:pPr lvl="0" algn="just"/>
              <a:r>
                <a:rPr lang="es-EC" sz="1600" dirty="0" smtClean="0"/>
                <a:t> </a:t>
              </a:r>
              <a:endParaRPr lang="es-ES_tradnl" sz="1600" dirty="0" smtClean="0"/>
            </a:p>
          </p:txBody>
        </p:sp>
      </p:grpSp>
      <p:sp>
        <p:nvSpPr>
          <p:cNvPr id="59" name="TextBox 98"/>
          <p:cNvSpPr txBox="1"/>
          <p:nvPr/>
        </p:nvSpPr>
        <p:spPr>
          <a:xfrm>
            <a:off x="960868" y="4628336"/>
            <a:ext cx="3672407" cy="2554545"/>
          </a:xfrm>
          <a:prstGeom prst="rect">
            <a:avLst/>
          </a:prstGeom>
          <a:noFill/>
        </p:spPr>
        <p:txBody>
          <a:bodyPr wrap="square" rtlCol="0">
            <a:spAutoFit/>
          </a:bodyPr>
          <a:lstStyle/>
          <a:p>
            <a:pPr algn="just"/>
            <a:r>
              <a:rPr lang="en-US" sz="1600" dirty="0" smtClean="0">
                <a:solidFill>
                  <a:prstClr val="black"/>
                </a:solidFill>
                <a:latin typeface="Bodoni MT" pitchFamily="18" charset="0"/>
              </a:rPr>
              <a:t>C6. </a:t>
            </a:r>
            <a:r>
              <a:rPr lang="es-MX" sz="1600" dirty="0" smtClean="0"/>
              <a:t>Con relación al cambio de televisores que deberá darse para la población del país, se podrían requerir de medidas de concientización y planes de manejo de desechos electrónicos, sin embargo estos deberán ser implementados desde las esferas del gobierno nacional.</a:t>
            </a:r>
            <a:endParaRPr lang="es-ES_tradnl" sz="1600" dirty="0" smtClean="0"/>
          </a:p>
          <a:p>
            <a:pPr lvl="0" algn="just"/>
            <a:r>
              <a:rPr lang="en-US" sz="1600" dirty="0" smtClean="0">
                <a:solidFill>
                  <a:prstClr val="black"/>
                </a:solidFill>
                <a:latin typeface="Bodoni MT" pitchFamily="18" charset="0"/>
              </a:rPr>
              <a:t> </a:t>
            </a:r>
            <a:endParaRPr lang="es-ES_tradnl" sz="1600" dirty="0" smtClean="0">
              <a:latin typeface="Bodoni MT" pitchFamily="18" charset="0"/>
            </a:endParaRPr>
          </a:p>
          <a:p>
            <a:pPr lvl="0"/>
            <a:endParaRPr lang="en-US" sz="1600" dirty="0" err="1" smtClean="0">
              <a:solidFill>
                <a:prstClr val="black"/>
              </a:solidFill>
              <a:latin typeface="Bodoni MT Condensed" pitchFamily="18" charset="0"/>
            </a:endParaRPr>
          </a:p>
        </p:txBody>
      </p:sp>
      <p:sp>
        <p:nvSpPr>
          <p:cNvPr id="58" name="TextBox 98"/>
          <p:cNvSpPr txBox="1"/>
          <p:nvPr/>
        </p:nvSpPr>
        <p:spPr>
          <a:xfrm>
            <a:off x="5033852" y="4404916"/>
            <a:ext cx="3498588" cy="2554545"/>
          </a:xfrm>
          <a:prstGeom prst="rect">
            <a:avLst/>
          </a:prstGeom>
          <a:noFill/>
        </p:spPr>
        <p:txBody>
          <a:bodyPr wrap="square" rtlCol="0">
            <a:spAutoFit/>
          </a:bodyPr>
          <a:lstStyle/>
          <a:p>
            <a:pPr lvl="0" algn="just"/>
            <a:r>
              <a:rPr lang="en-US" sz="1600" dirty="0" smtClean="0">
                <a:solidFill>
                  <a:prstClr val="black"/>
                </a:solidFill>
                <a:latin typeface="Bodoni MT Condensed" pitchFamily="18" charset="0"/>
              </a:rPr>
              <a:t>R6. </a:t>
            </a:r>
            <a:r>
              <a:rPr lang="es-ES_tradnl" sz="1600" dirty="0" smtClean="0"/>
              <a:t>Si bien no se tiene un impacto ambiental considerable por la migración tecnológica se recomienda mantener registros de las actividades realizadas y de sus posibles efectos sobre todo en los sitios de ubicación de los transmisores que normalmente corresponden a zonas protegidas.</a:t>
            </a:r>
          </a:p>
          <a:p>
            <a:pPr algn="just"/>
            <a:r>
              <a:rPr lang="en-US" sz="1600" dirty="0" smtClean="0">
                <a:solidFill>
                  <a:prstClr val="black"/>
                </a:solidFill>
                <a:latin typeface="Bodoni MT Condensed" pitchFamily="18" charset="0"/>
              </a:rPr>
              <a:t> </a:t>
            </a:r>
            <a:endParaRPr lang="es-ES_tradnl" sz="1600" dirty="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1 Título"/>
          <p:cNvSpPr txBox="1">
            <a:spLocks/>
          </p:cNvSpPr>
          <p:nvPr/>
        </p:nvSpPr>
        <p:spPr>
          <a:xfrm>
            <a:off x="914400" y="332656"/>
            <a:ext cx="8229600" cy="10668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800" b="0" i="0" u="none" strike="noStrike" kern="1200" cap="none" spc="0" normalizeH="0" baseline="0" noProof="0" dirty="0" smtClean="0">
                <a:ln>
                  <a:noFill/>
                </a:ln>
                <a:solidFill>
                  <a:schemeClr val="bg1"/>
                </a:solidFill>
                <a:effectLst/>
                <a:uLnTx/>
                <a:uFillTx/>
                <a:latin typeface="+mj-lt"/>
                <a:ea typeface="+mj-ea"/>
                <a:cs typeface="+mj-cs"/>
              </a:rPr>
              <a:t>			</a:t>
            </a:r>
            <a:r>
              <a:rPr lang="es-MX" sz="2800" dirty="0" smtClean="0">
                <a:solidFill>
                  <a:schemeClr val="tx2"/>
                </a:solidFill>
                <a:effectLst>
                  <a:outerShdw blurRad="38100" dist="38100" dir="2700000" algn="tl">
                    <a:srgbClr val="000000">
                      <a:alpha val="43137"/>
                    </a:srgbClr>
                  </a:outerShdw>
                </a:effectLst>
                <a:latin typeface="+mj-lt"/>
                <a:ea typeface="+mj-ea"/>
                <a:cs typeface="+mj-cs"/>
              </a:rPr>
              <a:t>CONCLUSIONES Y 			RECOMENDACIONES</a:t>
            </a:r>
            <a:endParaRPr lang="es-EC" sz="2800" dirty="0">
              <a:solidFill>
                <a:schemeClr val="tx2"/>
              </a:solidFill>
              <a:effectLst>
                <a:outerShdw blurRad="38100" dist="38100" dir="2700000" algn="tl">
                  <a:srgbClr val="000000">
                    <a:alpha val="43137"/>
                  </a:srgbClr>
                </a:outerShdw>
              </a:effectLst>
              <a:latin typeface="+mj-lt"/>
              <a:ea typeface="+mj-ea"/>
              <a:cs typeface="+mj-cs"/>
            </a:endParaRPr>
          </a:p>
        </p:txBody>
      </p:sp>
      <p:grpSp>
        <p:nvGrpSpPr>
          <p:cNvPr id="2" name="57 Grupo"/>
          <p:cNvGrpSpPr/>
          <p:nvPr/>
        </p:nvGrpSpPr>
        <p:grpSpPr>
          <a:xfrm>
            <a:off x="683568" y="1628801"/>
            <a:ext cx="8316416" cy="5229199"/>
            <a:chOff x="611560" y="1440161"/>
            <a:chExt cx="8316416" cy="5229199"/>
          </a:xfrm>
        </p:grpSpPr>
        <p:grpSp>
          <p:nvGrpSpPr>
            <p:cNvPr id="3" name="Inside-left page 1"/>
            <p:cNvGrpSpPr/>
            <p:nvPr/>
          </p:nvGrpSpPr>
          <p:grpSpPr>
            <a:xfrm>
              <a:off x="611560" y="1484784"/>
              <a:ext cx="4158208" cy="5184576"/>
              <a:chOff x="1527048" y="1371600"/>
              <a:chExt cx="3044952" cy="4114800"/>
            </a:xfrm>
          </p:grpSpPr>
          <p:sp>
            <p:nvSpPr>
              <p:cNvPr id="64" name="Rounded Rectangle 63"/>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Rectangle 64"/>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 name="Inside-right page 3"/>
            <p:cNvGrpSpPr/>
            <p:nvPr/>
          </p:nvGrpSpPr>
          <p:grpSpPr>
            <a:xfrm>
              <a:off x="4769768" y="1484784"/>
              <a:ext cx="4158208" cy="5184576"/>
              <a:chOff x="4572000" y="1371600"/>
              <a:chExt cx="3044952" cy="4114800"/>
            </a:xfrm>
          </p:grpSpPr>
          <p:grpSp>
            <p:nvGrpSpPr>
              <p:cNvPr id="5" name="Inside-right"/>
              <p:cNvGrpSpPr/>
              <p:nvPr/>
            </p:nvGrpSpPr>
            <p:grpSpPr>
              <a:xfrm>
                <a:off x="4572000" y="1371600"/>
                <a:ext cx="3044952" cy="4114800"/>
                <a:chOff x="4572000" y="1371600"/>
                <a:chExt cx="3044952" cy="4114800"/>
              </a:xfrm>
            </p:grpSpPr>
            <p:grpSp>
              <p:nvGrpSpPr>
                <p:cNvPr id="6" name="Inside-right"/>
                <p:cNvGrpSpPr/>
                <p:nvPr/>
              </p:nvGrpSpPr>
              <p:grpSpPr>
                <a:xfrm rot="10800000">
                  <a:off x="4572000" y="1371600"/>
                  <a:ext cx="3044952" cy="4114800"/>
                  <a:chOff x="1527048" y="1371600"/>
                  <a:chExt cx="3044952" cy="4114800"/>
                </a:xfrm>
              </p:grpSpPr>
              <p:sp>
                <p:nvSpPr>
                  <p:cNvPr id="57" name="Rounded Rectangle 56"/>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Rectangle 60"/>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 name="Group 167"/>
                <p:cNvGrpSpPr/>
                <p:nvPr/>
              </p:nvGrpSpPr>
              <p:grpSpPr>
                <a:xfrm>
                  <a:off x="7162800" y="1453896"/>
                  <a:ext cx="246855" cy="3950208"/>
                  <a:chOff x="7162800" y="1453896"/>
                  <a:chExt cx="246855" cy="3950208"/>
                </a:xfrm>
              </p:grpSpPr>
              <p:cxnSp>
                <p:nvCxnSpPr>
                  <p:cNvPr id="49" name="Straight Connector 48"/>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sp>
            <p:nvSpPr>
              <p:cNvPr id="76" name="TextBox 75"/>
              <p:cNvSpPr txBox="1"/>
              <p:nvPr/>
            </p:nvSpPr>
            <p:spPr>
              <a:xfrm>
                <a:off x="4778036" y="2111276"/>
                <a:ext cx="2232364" cy="2800767"/>
              </a:xfrm>
              <a:prstGeom prst="rect">
                <a:avLst/>
              </a:prstGeom>
              <a:noFill/>
            </p:spPr>
            <p:txBody>
              <a:bodyPr wrap="square" rtlCol="0">
                <a:spAutoFit/>
              </a:bodyPr>
              <a:lstStyle/>
              <a:p>
                <a:r>
                  <a:rPr lang="en-US" sz="1600" dirty="0" smtClean="0">
                    <a:solidFill>
                      <a:prstClr val="black"/>
                    </a:solidFill>
                    <a:latin typeface="Bodoni MT Condensed" pitchFamily="18" charset="0"/>
                  </a:rPr>
                  <a:t>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a:t>
                </a:r>
                <a:endParaRPr lang="en-US" sz="1600" dirty="0" err="1" smtClean="0">
                  <a:solidFill>
                    <a:prstClr val="black"/>
                  </a:solidFill>
                  <a:latin typeface="Bodoni MT Condensed" pitchFamily="18" charset="0"/>
                </a:endParaRPr>
              </a:p>
            </p:txBody>
          </p:sp>
        </p:grpSp>
        <p:grpSp>
          <p:nvGrpSpPr>
            <p:cNvPr id="8" name="Inside-left page 2"/>
            <p:cNvGrpSpPr/>
            <p:nvPr/>
          </p:nvGrpSpPr>
          <p:grpSpPr>
            <a:xfrm>
              <a:off x="836328" y="1582715"/>
              <a:ext cx="3933440" cy="4988714"/>
              <a:chOff x="1691640" y="1449324"/>
              <a:chExt cx="2880360" cy="3959352"/>
            </a:xfrm>
          </p:grpSpPr>
          <p:sp>
            <p:nvSpPr>
              <p:cNvPr id="75" name="Inside-left"/>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rot="16200000" flipH="1">
                <a:off x="-221314" y="3428206"/>
                <a:ext cx="3949417" cy="1588"/>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 name="Inside-right page 2"/>
            <p:cNvGrpSpPr/>
            <p:nvPr/>
          </p:nvGrpSpPr>
          <p:grpSpPr>
            <a:xfrm>
              <a:off x="4769768" y="1582715"/>
              <a:ext cx="3933440" cy="4988714"/>
              <a:chOff x="4572000" y="1449324"/>
              <a:chExt cx="2880360" cy="3959352"/>
            </a:xfrm>
          </p:grpSpPr>
          <p:sp>
            <p:nvSpPr>
              <p:cNvPr id="84" name="Inside-right"/>
              <p:cNvSpPr/>
              <p:nvPr/>
            </p:nvSpPr>
            <p:spPr>
              <a:xfrm rot="10800000">
                <a:off x="457200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TextBox 80"/>
              <p:cNvSpPr txBox="1"/>
              <p:nvPr/>
            </p:nvSpPr>
            <p:spPr>
              <a:xfrm>
                <a:off x="5029200" y="3429000"/>
                <a:ext cx="2067264" cy="1569660"/>
              </a:xfrm>
              <a:prstGeom prst="rect">
                <a:avLst/>
              </a:prstGeom>
              <a:noFill/>
            </p:spPr>
            <p:txBody>
              <a:bodyPr wrap="square" rtlCol="0">
                <a:spAutoFit/>
              </a:bodyPr>
              <a:lstStyle/>
              <a:p>
                <a:r>
                  <a:rPr lang="en-US" sz="1600" dirty="0" smtClean="0">
                    <a:solidFill>
                      <a:prstClr val="black"/>
                    </a:solidFill>
                    <a:latin typeface="Bodoni MT Condensed" pitchFamily="18" charset="0"/>
                  </a:rPr>
                  <a:t>Type your text here. Type your text here. Type your text here. Type your text here. Type your text here. Type your text here. Type your text here. Type your text here. Type your text here. </a:t>
                </a:r>
                <a:endParaRPr lang="en-US" sz="1600" dirty="0" err="1" smtClean="0">
                  <a:solidFill>
                    <a:prstClr val="black"/>
                  </a:solidFill>
                  <a:latin typeface="Bodoni MT Condensed" pitchFamily="18" charset="0"/>
                </a:endParaRPr>
              </a:p>
            </p:txBody>
          </p:sp>
          <p:pic>
            <p:nvPicPr>
              <p:cNvPr id="82" name="Picture 81" descr="18789367_barn.png"/>
              <p:cNvPicPr>
                <a:picLocks noChangeAspect="1"/>
              </p:cNvPicPr>
              <p:nvPr/>
            </p:nvPicPr>
            <p:blipFill>
              <a:blip r:embed="rId3" cstate="email"/>
              <a:stretch>
                <a:fillRect/>
              </a:stretch>
            </p:blipFill>
            <p:spPr>
              <a:xfrm>
                <a:off x="5062154" y="1894206"/>
                <a:ext cx="1920240" cy="1281771"/>
              </a:xfrm>
              <a:prstGeom prst="rect">
                <a:avLst/>
              </a:prstGeom>
            </p:spPr>
          </p:pic>
          <p:grpSp>
            <p:nvGrpSpPr>
              <p:cNvPr id="10" name="Group 119"/>
              <p:cNvGrpSpPr/>
              <p:nvPr/>
            </p:nvGrpSpPr>
            <p:grpSpPr>
              <a:xfrm>
                <a:off x="7162800" y="1453896"/>
                <a:ext cx="246855" cy="3950208"/>
                <a:chOff x="7315200" y="1606296"/>
                <a:chExt cx="246855" cy="3950208"/>
              </a:xfrm>
            </p:grpSpPr>
            <p:cxnSp>
              <p:nvCxnSpPr>
                <p:cNvPr id="114" name="Straight Connector 113"/>
                <p:cNvCxnSpPr/>
                <p:nvPr/>
              </p:nvCxnSpPr>
              <p:spPr>
                <a:xfrm rot="5400000">
                  <a:off x="5415502"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5470666"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a:off x="5509163"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554766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a:off x="5586157"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534089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11" name="Inside-left page 3"/>
            <p:cNvGrpSpPr/>
            <p:nvPr/>
          </p:nvGrpSpPr>
          <p:grpSpPr>
            <a:xfrm>
              <a:off x="827584" y="1440161"/>
              <a:ext cx="3933440" cy="5119747"/>
              <a:chOff x="-2140003" y="1029860"/>
              <a:chExt cx="2880360" cy="4063348"/>
            </a:xfrm>
          </p:grpSpPr>
          <p:sp>
            <p:nvSpPr>
              <p:cNvPr id="92" name="Inside-left"/>
              <p:cNvSpPr/>
              <p:nvPr/>
            </p:nvSpPr>
            <p:spPr>
              <a:xfrm>
                <a:off x="-2140003" y="1029860"/>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2" name="Straight Connector 121"/>
              <p:cNvCxnSpPr/>
              <p:nvPr/>
            </p:nvCxnSpPr>
            <p:spPr>
              <a:xfrm rot="5400000">
                <a:off x="-3993610" y="3117310"/>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4047583" y="3117310"/>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12" name="Inside-right page 1"/>
            <p:cNvGrpSpPr/>
            <p:nvPr/>
          </p:nvGrpSpPr>
          <p:grpSpPr>
            <a:xfrm>
              <a:off x="4788023" y="1556792"/>
              <a:ext cx="3933440" cy="5008876"/>
              <a:chOff x="4585368" y="1428750"/>
              <a:chExt cx="2880360" cy="3975354"/>
            </a:xfrm>
          </p:grpSpPr>
          <p:sp>
            <p:nvSpPr>
              <p:cNvPr id="132" name="Inside-right"/>
              <p:cNvSpPr/>
              <p:nvPr/>
            </p:nvSpPr>
            <p:spPr>
              <a:xfrm rot="10800000">
                <a:off x="4585368" y="1428750"/>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43"/>
              <p:cNvGrpSpPr/>
              <p:nvPr/>
            </p:nvGrpSpPr>
            <p:grpSpPr>
              <a:xfrm>
                <a:off x="7162800" y="1453896"/>
                <a:ext cx="246855" cy="3950208"/>
                <a:chOff x="7315200" y="1606296"/>
                <a:chExt cx="246855" cy="3950208"/>
              </a:xfrm>
            </p:grpSpPr>
            <p:cxnSp>
              <p:nvCxnSpPr>
                <p:cNvPr id="138" name="Straight Connector 137"/>
                <p:cNvCxnSpPr/>
                <p:nvPr/>
              </p:nvCxnSpPr>
              <p:spPr>
                <a:xfrm rot="5400000">
                  <a:off x="5415502"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5400000">
                  <a:off x="5470666"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5509163"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5400000">
                  <a:off x="554766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5586157"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534089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sp>
        <p:nvSpPr>
          <p:cNvPr id="59" name="TextBox 98"/>
          <p:cNvSpPr txBox="1"/>
          <p:nvPr/>
        </p:nvSpPr>
        <p:spPr>
          <a:xfrm>
            <a:off x="1043608" y="2348880"/>
            <a:ext cx="3672407" cy="2308324"/>
          </a:xfrm>
          <a:prstGeom prst="rect">
            <a:avLst/>
          </a:prstGeom>
          <a:noFill/>
        </p:spPr>
        <p:txBody>
          <a:bodyPr wrap="square" rtlCol="0">
            <a:spAutoFit/>
          </a:bodyPr>
          <a:lstStyle/>
          <a:p>
            <a:pPr algn="just"/>
            <a:r>
              <a:rPr lang="en-US" sz="1600" dirty="0" smtClean="0">
                <a:solidFill>
                  <a:prstClr val="black"/>
                </a:solidFill>
                <a:latin typeface="Bodoni MT" pitchFamily="18" charset="0"/>
              </a:rPr>
              <a:t>C7. </a:t>
            </a:r>
            <a:r>
              <a:rPr lang="es-MX" sz="1600" dirty="0" smtClean="0"/>
              <a:t>Se establecieron tres escenarios para la evaluación del proyecto con las diferentes tasas de descuento calculadas a fin de verificar el comportamiento del mismo. Se identificó que en los tres escenarios, </a:t>
            </a:r>
            <a:r>
              <a:rPr lang="es-MX" sz="1600" dirty="0" smtClean="0"/>
              <a:t>el </a:t>
            </a:r>
            <a:r>
              <a:rPr lang="es-MX" sz="1600" dirty="0" smtClean="0"/>
              <a:t>proyecto sigue siendo rentable.</a:t>
            </a:r>
            <a:endParaRPr lang="es-ES_tradnl" sz="1600" dirty="0" smtClean="0"/>
          </a:p>
          <a:p>
            <a:pPr lvl="0" algn="just"/>
            <a:r>
              <a:rPr lang="en-US" sz="1600" dirty="0" smtClean="0">
                <a:solidFill>
                  <a:prstClr val="black"/>
                </a:solidFill>
                <a:latin typeface="Bodoni MT" pitchFamily="18" charset="0"/>
              </a:rPr>
              <a:t> </a:t>
            </a:r>
            <a:endParaRPr lang="es-ES_tradnl" sz="1600" dirty="0" smtClean="0">
              <a:latin typeface="Bodoni MT" pitchFamily="18" charset="0"/>
            </a:endParaRPr>
          </a:p>
          <a:p>
            <a:pPr lvl="0"/>
            <a:endParaRPr lang="en-US" sz="1600" dirty="0" err="1" smtClean="0">
              <a:solidFill>
                <a:prstClr val="black"/>
              </a:solidFill>
              <a:latin typeface="Bodoni MT Condensed" pitchFamily="18" charset="0"/>
            </a:endParaRPr>
          </a:p>
        </p:txBody>
      </p:sp>
      <p:sp>
        <p:nvSpPr>
          <p:cNvPr id="58" name="TextBox 98"/>
          <p:cNvSpPr txBox="1"/>
          <p:nvPr/>
        </p:nvSpPr>
        <p:spPr>
          <a:xfrm>
            <a:off x="4932040" y="2324080"/>
            <a:ext cx="3498588" cy="2554545"/>
          </a:xfrm>
          <a:prstGeom prst="rect">
            <a:avLst/>
          </a:prstGeom>
          <a:noFill/>
        </p:spPr>
        <p:txBody>
          <a:bodyPr wrap="square" rtlCol="0">
            <a:spAutoFit/>
          </a:bodyPr>
          <a:lstStyle/>
          <a:p>
            <a:pPr lvl="0" algn="just"/>
            <a:r>
              <a:rPr lang="en-US" sz="1600" dirty="0" smtClean="0">
                <a:solidFill>
                  <a:prstClr val="black"/>
                </a:solidFill>
                <a:latin typeface="Bodoni MT Condensed" pitchFamily="18" charset="0"/>
              </a:rPr>
              <a:t>R7. </a:t>
            </a:r>
            <a:r>
              <a:rPr lang="es-ES_tradnl" sz="1600" dirty="0" smtClean="0"/>
              <a:t>Si bien se muestra un proyecto estable desde el punto de vista financiero, es recomendable que se </a:t>
            </a:r>
            <a:r>
              <a:rPr lang="es-ES_tradnl" sz="1600" dirty="0" smtClean="0"/>
              <a:t>impulsen </a:t>
            </a:r>
            <a:r>
              <a:rPr lang="es-ES_tradnl" sz="1600" dirty="0" smtClean="0"/>
              <a:t>márgenes más amplios que el límite simulado, principalmente en cuanto a la venta de espacios publicitarios, para dinamizar el retorno de la inversión.</a:t>
            </a:r>
          </a:p>
          <a:p>
            <a:pPr algn="just"/>
            <a:endParaRPr lang="es-ES_tradnl" sz="1600" dirty="0" smtClean="0"/>
          </a:p>
          <a:p>
            <a:pPr lvl="0" algn="just"/>
            <a:endParaRPr lang="es-ES_tradnl" sz="1600" dirty="0"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1 Título"/>
          <p:cNvSpPr txBox="1">
            <a:spLocks/>
          </p:cNvSpPr>
          <p:nvPr/>
        </p:nvSpPr>
        <p:spPr>
          <a:xfrm>
            <a:off x="914400" y="332656"/>
            <a:ext cx="8229600" cy="10668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800" b="0" i="0" u="none" strike="noStrike" kern="1200" cap="none" spc="0" normalizeH="0" baseline="0" noProof="0" dirty="0" smtClean="0">
                <a:ln>
                  <a:noFill/>
                </a:ln>
                <a:solidFill>
                  <a:schemeClr val="bg1"/>
                </a:solidFill>
                <a:effectLst/>
                <a:uLnTx/>
                <a:uFillTx/>
                <a:latin typeface="+mj-lt"/>
                <a:ea typeface="+mj-ea"/>
                <a:cs typeface="+mj-cs"/>
              </a:rPr>
              <a:t>			</a:t>
            </a:r>
            <a:r>
              <a:rPr lang="es-MX" sz="2800" dirty="0" smtClean="0">
                <a:solidFill>
                  <a:schemeClr val="tx2"/>
                </a:solidFill>
                <a:effectLst>
                  <a:outerShdw blurRad="38100" dist="38100" dir="2700000" algn="tl">
                    <a:srgbClr val="000000">
                      <a:alpha val="43137"/>
                    </a:srgbClr>
                  </a:outerShdw>
                </a:effectLst>
                <a:latin typeface="+mj-lt"/>
                <a:ea typeface="+mj-ea"/>
                <a:cs typeface="+mj-cs"/>
              </a:rPr>
              <a:t>CONCLUSIONES Y 			RECOMENDACIONES</a:t>
            </a:r>
            <a:endParaRPr lang="es-EC" sz="2800" dirty="0">
              <a:solidFill>
                <a:schemeClr val="tx2"/>
              </a:solidFill>
              <a:effectLst>
                <a:outerShdw blurRad="38100" dist="38100" dir="2700000" algn="tl">
                  <a:srgbClr val="000000">
                    <a:alpha val="43137"/>
                  </a:srgbClr>
                </a:outerShdw>
              </a:effectLst>
              <a:latin typeface="+mj-lt"/>
              <a:ea typeface="+mj-ea"/>
              <a:cs typeface="+mj-cs"/>
            </a:endParaRPr>
          </a:p>
        </p:txBody>
      </p:sp>
      <p:grpSp>
        <p:nvGrpSpPr>
          <p:cNvPr id="2" name="57 Grupo"/>
          <p:cNvGrpSpPr/>
          <p:nvPr/>
        </p:nvGrpSpPr>
        <p:grpSpPr>
          <a:xfrm>
            <a:off x="827584" y="1673424"/>
            <a:ext cx="8316416" cy="5184576"/>
            <a:chOff x="611560" y="1484784"/>
            <a:chExt cx="8316416" cy="5184576"/>
          </a:xfrm>
        </p:grpSpPr>
        <p:grpSp>
          <p:nvGrpSpPr>
            <p:cNvPr id="3" name="Inside-left page 1"/>
            <p:cNvGrpSpPr/>
            <p:nvPr/>
          </p:nvGrpSpPr>
          <p:grpSpPr>
            <a:xfrm>
              <a:off x="611560" y="1484784"/>
              <a:ext cx="4158208" cy="5184576"/>
              <a:chOff x="1527048" y="1371600"/>
              <a:chExt cx="3044952" cy="4114800"/>
            </a:xfrm>
          </p:grpSpPr>
          <p:sp>
            <p:nvSpPr>
              <p:cNvPr id="64" name="Rounded Rectangle 63"/>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Rectangle 64"/>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 name="Inside-right page 3"/>
            <p:cNvGrpSpPr/>
            <p:nvPr/>
          </p:nvGrpSpPr>
          <p:grpSpPr>
            <a:xfrm>
              <a:off x="4769768" y="1484784"/>
              <a:ext cx="4158208" cy="5184576"/>
              <a:chOff x="4572000" y="1371600"/>
              <a:chExt cx="3044952" cy="4114800"/>
            </a:xfrm>
          </p:grpSpPr>
          <p:grpSp>
            <p:nvGrpSpPr>
              <p:cNvPr id="5" name="Inside-right"/>
              <p:cNvGrpSpPr/>
              <p:nvPr/>
            </p:nvGrpSpPr>
            <p:grpSpPr>
              <a:xfrm>
                <a:off x="4572000" y="1371600"/>
                <a:ext cx="3044952" cy="4114800"/>
                <a:chOff x="4572000" y="1371600"/>
                <a:chExt cx="3044952" cy="4114800"/>
              </a:xfrm>
            </p:grpSpPr>
            <p:grpSp>
              <p:nvGrpSpPr>
                <p:cNvPr id="6" name="Inside-right"/>
                <p:cNvGrpSpPr/>
                <p:nvPr/>
              </p:nvGrpSpPr>
              <p:grpSpPr>
                <a:xfrm rot="10800000">
                  <a:off x="4572000" y="1371600"/>
                  <a:ext cx="3044952" cy="4114800"/>
                  <a:chOff x="1527048" y="1371600"/>
                  <a:chExt cx="3044952" cy="4114800"/>
                </a:xfrm>
              </p:grpSpPr>
              <p:sp>
                <p:nvSpPr>
                  <p:cNvPr id="57" name="Rounded Rectangle 56"/>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Rectangle 60"/>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 name="Group 167"/>
                <p:cNvGrpSpPr/>
                <p:nvPr/>
              </p:nvGrpSpPr>
              <p:grpSpPr>
                <a:xfrm>
                  <a:off x="7162800" y="1453896"/>
                  <a:ext cx="246855" cy="3950208"/>
                  <a:chOff x="7162800" y="1453896"/>
                  <a:chExt cx="246855" cy="3950208"/>
                </a:xfrm>
              </p:grpSpPr>
              <p:cxnSp>
                <p:nvCxnSpPr>
                  <p:cNvPr id="49" name="Straight Connector 48"/>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sp>
            <p:nvSpPr>
              <p:cNvPr id="76" name="TextBox 75"/>
              <p:cNvSpPr txBox="1"/>
              <p:nvPr/>
            </p:nvSpPr>
            <p:spPr>
              <a:xfrm>
                <a:off x="4778036" y="2111276"/>
                <a:ext cx="2232364" cy="2800767"/>
              </a:xfrm>
              <a:prstGeom prst="rect">
                <a:avLst/>
              </a:prstGeom>
              <a:noFill/>
            </p:spPr>
            <p:txBody>
              <a:bodyPr wrap="square" rtlCol="0">
                <a:spAutoFit/>
              </a:bodyPr>
              <a:lstStyle/>
              <a:p>
                <a:r>
                  <a:rPr lang="en-US" sz="1600" dirty="0" smtClean="0">
                    <a:solidFill>
                      <a:prstClr val="black"/>
                    </a:solidFill>
                    <a:latin typeface="Bodoni MT Condensed" pitchFamily="18" charset="0"/>
                  </a:rPr>
                  <a:t>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a:t>
                </a:r>
                <a:endParaRPr lang="en-US" sz="1600" dirty="0" err="1" smtClean="0">
                  <a:solidFill>
                    <a:prstClr val="black"/>
                  </a:solidFill>
                  <a:latin typeface="Bodoni MT Condensed" pitchFamily="18" charset="0"/>
                </a:endParaRPr>
              </a:p>
            </p:txBody>
          </p:sp>
        </p:grpSp>
        <p:grpSp>
          <p:nvGrpSpPr>
            <p:cNvPr id="8" name="Inside-left page 2"/>
            <p:cNvGrpSpPr/>
            <p:nvPr/>
          </p:nvGrpSpPr>
          <p:grpSpPr>
            <a:xfrm>
              <a:off x="836328" y="1582715"/>
              <a:ext cx="3933440" cy="4988714"/>
              <a:chOff x="1691640" y="1449324"/>
              <a:chExt cx="2880360" cy="3959352"/>
            </a:xfrm>
          </p:grpSpPr>
          <p:sp>
            <p:nvSpPr>
              <p:cNvPr id="75" name="Inside-left"/>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rot="16200000" flipH="1">
                <a:off x="-221314" y="3428206"/>
                <a:ext cx="3949417" cy="1588"/>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 name="Inside-right page 2"/>
            <p:cNvGrpSpPr/>
            <p:nvPr/>
          </p:nvGrpSpPr>
          <p:grpSpPr>
            <a:xfrm>
              <a:off x="4769768" y="1582715"/>
              <a:ext cx="3933440" cy="4988714"/>
              <a:chOff x="4572000" y="1449324"/>
              <a:chExt cx="2880360" cy="3959352"/>
            </a:xfrm>
          </p:grpSpPr>
          <p:sp>
            <p:nvSpPr>
              <p:cNvPr id="84" name="Inside-right"/>
              <p:cNvSpPr/>
              <p:nvPr/>
            </p:nvSpPr>
            <p:spPr>
              <a:xfrm rot="10800000">
                <a:off x="457200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TextBox 80"/>
              <p:cNvSpPr txBox="1"/>
              <p:nvPr/>
            </p:nvSpPr>
            <p:spPr>
              <a:xfrm>
                <a:off x="5029200" y="3429000"/>
                <a:ext cx="2067264" cy="1569660"/>
              </a:xfrm>
              <a:prstGeom prst="rect">
                <a:avLst/>
              </a:prstGeom>
              <a:noFill/>
            </p:spPr>
            <p:txBody>
              <a:bodyPr wrap="square" rtlCol="0">
                <a:spAutoFit/>
              </a:bodyPr>
              <a:lstStyle/>
              <a:p>
                <a:r>
                  <a:rPr lang="en-US" sz="1600" dirty="0" smtClean="0">
                    <a:solidFill>
                      <a:prstClr val="black"/>
                    </a:solidFill>
                    <a:latin typeface="Bodoni MT Condensed" pitchFamily="18" charset="0"/>
                  </a:rPr>
                  <a:t>Type your text here. Type your text here. Type your text here. Type your text here. Type your text here. Type your text here. Type your text here. Type your text here. Type your text here. </a:t>
                </a:r>
                <a:endParaRPr lang="en-US" sz="1600" dirty="0" err="1" smtClean="0">
                  <a:solidFill>
                    <a:prstClr val="black"/>
                  </a:solidFill>
                  <a:latin typeface="Bodoni MT Condensed" pitchFamily="18" charset="0"/>
                </a:endParaRPr>
              </a:p>
            </p:txBody>
          </p:sp>
          <p:pic>
            <p:nvPicPr>
              <p:cNvPr id="82" name="Picture 81" descr="18789367_barn.png"/>
              <p:cNvPicPr>
                <a:picLocks noChangeAspect="1"/>
              </p:cNvPicPr>
              <p:nvPr/>
            </p:nvPicPr>
            <p:blipFill>
              <a:blip r:embed="rId3" cstate="email"/>
              <a:stretch>
                <a:fillRect/>
              </a:stretch>
            </p:blipFill>
            <p:spPr>
              <a:xfrm>
                <a:off x="5062154" y="1894206"/>
                <a:ext cx="1920240" cy="1281771"/>
              </a:xfrm>
              <a:prstGeom prst="rect">
                <a:avLst/>
              </a:prstGeom>
            </p:spPr>
          </p:pic>
          <p:grpSp>
            <p:nvGrpSpPr>
              <p:cNvPr id="10" name="Group 119"/>
              <p:cNvGrpSpPr/>
              <p:nvPr/>
            </p:nvGrpSpPr>
            <p:grpSpPr>
              <a:xfrm>
                <a:off x="7162800" y="1453896"/>
                <a:ext cx="246855" cy="3950208"/>
                <a:chOff x="7315200" y="1606296"/>
                <a:chExt cx="246855" cy="3950208"/>
              </a:xfrm>
            </p:grpSpPr>
            <p:cxnSp>
              <p:nvCxnSpPr>
                <p:cNvPr id="114" name="Straight Connector 113"/>
                <p:cNvCxnSpPr/>
                <p:nvPr/>
              </p:nvCxnSpPr>
              <p:spPr>
                <a:xfrm rot="5400000">
                  <a:off x="5415502"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5470666"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a:off x="5509163"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554766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a:off x="5586157"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534089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11" name="Inside-left page 3"/>
            <p:cNvGrpSpPr/>
            <p:nvPr/>
          </p:nvGrpSpPr>
          <p:grpSpPr>
            <a:xfrm>
              <a:off x="836328" y="1582715"/>
              <a:ext cx="3933440" cy="4988714"/>
              <a:chOff x="-2133600" y="1143000"/>
              <a:chExt cx="2880360" cy="3959352"/>
            </a:xfrm>
          </p:grpSpPr>
          <p:sp>
            <p:nvSpPr>
              <p:cNvPr id="92" name="Inside-left"/>
              <p:cNvSpPr/>
              <p:nvPr/>
            </p:nvSpPr>
            <p:spPr>
              <a:xfrm>
                <a:off x="-2133600" y="1143000"/>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2" name="Straight Connector 121"/>
              <p:cNvCxnSpPr/>
              <p:nvPr/>
            </p:nvCxnSpPr>
            <p:spPr>
              <a:xfrm rot="5400000">
                <a:off x="-3993610" y="3117310"/>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4047583" y="3117310"/>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12" name="Inside-right page 1"/>
            <p:cNvGrpSpPr/>
            <p:nvPr/>
          </p:nvGrpSpPr>
          <p:grpSpPr>
            <a:xfrm>
              <a:off x="4788023" y="1556792"/>
              <a:ext cx="3933440" cy="5008876"/>
              <a:chOff x="4585368" y="1428750"/>
              <a:chExt cx="2880360" cy="3975354"/>
            </a:xfrm>
          </p:grpSpPr>
          <p:sp>
            <p:nvSpPr>
              <p:cNvPr id="132" name="Inside-right"/>
              <p:cNvSpPr/>
              <p:nvPr/>
            </p:nvSpPr>
            <p:spPr>
              <a:xfrm rot="10800000">
                <a:off x="4585368" y="1428750"/>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43"/>
              <p:cNvGrpSpPr/>
              <p:nvPr/>
            </p:nvGrpSpPr>
            <p:grpSpPr>
              <a:xfrm>
                <a:off x="7162800" y="1453896"/>
                <a:ext cx="246855" cy="3950208"/>
                <a:chOff x="7315200" y="1606296"/>
                <a:chExt cx="246855" cy="3950208"/>
              </a:xfrm>
            </p:grpSpPr>
            <p:cxnSp>
              <p:nvCxnSpPr>
                <p:cNvPr id="138" name="Straight Connector 137"/>
                <p:cNvCxnSpPr/>
                <p:nvPr/>
              </p:nvCxnSpPr>
              <p:spPr>
                <a:xfrm rot="5400000">
                  <a:off x="5415502"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5400000">
                  <a:off x="5470666"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5509163"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5400000">
                  <a:off x="554766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5586157"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534089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sp>
        <p:nvSpPr>
          <p:cNvPr id="59" name="TextBox 98"/>
          <p:cNvSpPr txBox="1"/>
          <p:nvPr/>
        </p:nvSpPr>
        <p:spPr>
          <a:xfrm>
            <a:off x="1187624" y="2636912"/>
            <a:ext cx="3672407" cy="3539430"/>
          </a:xfrm>
          <a:prstGeom prst="rect">
            <a:avLst/>
          </a:prstGeom>
          <a:noFill/>
        </p:spPr>
        <p:txBody>
          <a:bodyPr wrap="square" rtlCol="0">
            <a:spAutoFit/>
          </a:bodyPr>
          <a:lstStyle/>
          <a:p>
            <a:pPr algn="just"/>
            <a:r>
              <a:rPr lang="en-US" sz="1600" dirty="0" smtClean="0">
                <a:solidFill>
                  <a:prstClr val="black"/>
                </a:solidFill>
                <a:latin typeface="Bodoni MT" pitchFamily="18" charset="0"/>
              </a:rPr>
              <a:t>C8</a:t>
            </a:r>
            <a:r>
              <a:rPr lang="en-US" sz="1600" dirty="0" smtClean="0">
                <a:solidFill>
                  <a:prstClr val="black"/>
                </a:solidFill>
                <a:latin typeface="Bodoni MT" pitchFamily="18" charset="0"/>
              </a:rPr>
              <a:t>. </a:t>
            </a:r>
            <a:r>
              <a:rPr lang="es-MX" sz="1600" dirty="0" smtClean="0"/>
              <a:t>Como conclusión general del proyecto se debe indicar que el mismo es viable, tomando aún un escenario pesimista con un nivel requerido de rentabilidad muy alto y un mínimo de 8 horas de comercialización sobre un total de 24 disponibles, por lo cual el cambio tecnológico más allá de consistir en una obligatoriedad impuesta desde el Estado, representará un beneficio para la empresa</a:t>
            </a:r>
            <a:r>
              <a:rPr lang="es-MX" sz="1600" b="1" dirty="0" smtClean="0"/>
              <a:t>. </a:t>
            </a:r>
            <a:endParaRPr lang="es-ES_tradnl" sz="1600" dirty="0" smtClean="0"/>
          </a:p>
          <a:p>
            <a:pPr lvl="0" algn="just"/>
            <a:r>
              <a:rPr lang="en-US" sz="1600" dirty="0" smtClean="0">
                <a:solidFill>
                  <a:prstClr val="black"/>
                </a:solidFill>
                <a:latin typeface="Bodoni MT" pitchFamily="18" charset="0"/>
              </a:rPr>
              <a:t> </a:t>
            </a:r>
            <a:endParaRPr lang="es-ES_tradnl" sz="1600" dirty="0" smtClean="0">
              <a:latin typeface="Bodoni MT" pitchFamily="18" charset="0"/>
            </a:endParaRPr>
          </a:p>
          <a:p>
            <a:pPr lvl="0"/>
            <a:endParaRPr lang="en-US" sz="1600" dirty="0" err="1" smtClean="0">
              <a:solidFill>
                <a:prstClr val="black"/>
              </a:solidFill>
              <a:latin typeface="Bodoni MT Condensed" pitchFamily="18" charset="0"/>
            </a:endParaRPr>
          </a:p>
        </p:txBody>
      </p:sp>
      <p:sp>
        <p:nvSpPr>
          <p:cNvPr id="58" name="TextBox 98"/>
          <p:cNvSpPr txBox="1"/>
          <p:nvPr/>
        </p:nvSpPr>
        <p:spPr>
          <a:xfrm>
            <a:off x="5148064" y="2708920"/>
            <a:ext cx="3498588" cy="2308324"/>
          </a:xfrm>
          <a:prstGeom prst="rect">
            <a:avLst/>
          </a:prstGeom>
          <a:noFill/>
        </p:spPr>
        <p:txBody>
          <a:bodyPr wrap="square" rtlCol="0">
            <a:spAutoFit/>
          </a:bodyPr>
          <a:lstStyle/>
          <a:p>
            <a:pPr algn="just"/>
            <a:r>
              <a:rPr lang="en-US" sz="1600" dirty="0" smtClean="0">
                <a:solidFill>
                  <a:prstClr val="black"/>
                </a:solidFill>
                <a:latin typeface="Bodoni MT Condensed" pitchFamily="18" charset="0"/>
              </a:rPr>
              <a:t>R8</a:t>
            </a:r>
            <a:r>
              <a:rPr lang="en-US" sz="1600" dirty="0" smtClean="0">
                <a:solidFill>
                  <a:prstClr val="black"/>
                </a:solidFill>
                <a:latin typeface="Bodoni MT Condensed" pitchFamily="18" charset="0"/>
              </a:rPr>
              <a:t>. </a:t>
            </a:r>
            <a:r>
              <a:rPr lang="es-ES_tradnl" sz="1600" dirty="0" smtClean="0"/>
              <a:t>Determinada la viabilidad del proyecto, se recomienda realizar las inversiones en el corto plazo, fomentar la imagen del canal derivado de la nueva operación digital y aprovechar la pronta adquisición de estas nuevas tecnologías.</a:t>
            </a:r>
          </a:p>
          <a:p>
            <a:pPr lvl="0" algn="just"/>
            <a:r>
              <a:rPr lang="en-US" sz="1600" dirty="0" smtClean="0">
                <a:solidFill>
                  <a:prstClr val="black"/>
                </a:solidFill>
                <a:latin typeface="Bodoni MT Condensed" pitchFamily="18" charset="0"/>
              </a:rPr>
              <a:t> </a:t>
            </a:r>
            <a:endParaRPr lang="es-ES_tradnl" sz="1600"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17984"/>
            <a:ext cx="7704856" cy="1066800"/>
          </a:xfrm>
          <a:effectLst>
            <a:outerShdw blurRad="50800" dist="38100" dir="5400000" algn="t" rotWithShape="0">
              <a:prstClr val="black">
                <a:alpha val="40000"/>
              </a:prstClr>
            </a:outerShdw>
          </a:effectLst>
        </p:spPr>
        <p:txBody>
          <a:bodyPr>
            <a:normAutofit fontScale="90000"/>
          </a:bodyPr>
          <a:lstStyle/>
          <a:p>
            <a:pPr algn="r"/>
            <a:r>
              <a:rPr lang="es-MX" dirty="0" smtClean="0"/>
              <a:t>	</a:t>
            </a:r>
            <a:r>
              <a:rPr lang="es-EC" b="1" dirty="0" smtClean="0"/>
              <a:t>ANÁLISIS DE </a:t>
            </a:r>
            <a:br>
              <a:rPr lang="es-EC" b="1" dirty="0" smtClean="0"/>
            </a:br>
            <a:r>
              <a:rPr lang="es-EC" b="1" dirty="0" smtClean="0"/>
              <a:t>VIABILIDAD TÉCNICA</a:t>
            </a:r>
            <a:r>
              <a:rPr lang="es-ES_tradnl" b="1" dirty="0" smtClean="0"/>
              <a:t/>
            </a:r>
            <a:br>
              <a:rPr lang="es-ES_tradnl" b="1" dirty="0" smtClean="0"/>
            </a:b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03/07/2013</a:t>
            </a:fld>
            <a:endParaRPr lang="es-EC"/>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4</a:t>
            </a:fld>
            <a:endParaRPr lang="es-EC"/>
          </a:p>
        </p:txBody>
      </p:sp>
      <p:sp>
        <p:nvSpPr>
          <p:cNvPr id="10" name="9 Marcador de contenido"/>
          <p:cNvSpPr>
            <a:spLocks noGrp="1"/>
          </p:cNvSpPr>
          <p:nvPr>
            <p:ph idx="1"/>
          </p:nvPr>
        </p:nvSpPr>
        <p:spPr>
          <a:xfrm>
            <a:off x="1043608" y="1412776"/>
            <a:ext cx="7715200" cy="4325112"/>
          </a:xfrm>
        </p:spPr>
        <p:txBody>
          <a:bodyPr/>
          <a:lstStyle/>
          <a:p>
            <a:pPr marL="365760" lvl="1" indent="-256032">
              <a:buClr>
                <a:schemeClr val="accent3"/>
              </a:buClr>
              <a:buFont typeface="Georgia"/>
              <a:buChar char="•"/>
            </a:pPr>
            <a:r>
              <a:rPr lang="es-MX" sz="2800" dirty="0" smtClean="0">
                <a:solidFill>
                  <a:schemeClr val="tx1"/>
                </a:solidFill>
              </a:rPr>
              <a:t>Proceso de Instalación</a:t>
            </a:r>
          </a:p>
          <a:p>
            <a:pPr marL="365760" lvl="1" indent="-256032">
              <a:buClr>
                <a:schemeClr val="accent3"/>
              </a:buClr>
              <a:buNone/>
            </a:pPr>
            <a:endParaRPr lang="es-ES_tradnl" sz="2000" dirty="0" smtClean="0">
              <a:solidFill>
                <a:schemeClr val="tx1"/>
              </a:solidFill>
            </a:endParaRPr>
          </a:p>
          <a:p>
            <a:endParaRPr lang="es-EC" dirty="0"/>
          </a:p>
        </p:txBody>
      </p:sp>
      <p:pic>
        <p:nvPicPr>
          <p:cNvPr id="1025" name="Picture 1"/>
          <p:cNvPicPr>
            <a:picLocks noChangeAspect="1" noChangeArrowheads="1"/>
          </p:cNvPicPr>
          <p:nvPr/>
        </p:nvPicPr>
        <p:blipFill>
          <a:blip r:embed="rId2" cstate="print"/>
          <a:srcRect/>
          <a:stretch>
            <a:fillRect/>
          </a:stretch>
        </p:blipFill>
        <p:spPr bwMode="auto">
          <a:xfrm>
            <a:off x="1735465" y="1916832"/>
            <a:ext cx="6544275" cy="47015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1 Título"/>
          <p:cNvSpPr txBox="1">
            <a:spLocks/>
          </p:cNvSpPr>
          <p:nvPr/>
        </p:nvSpPr>
        <p:spPr>
          <a:xfrm>
            <a:off x="914400" y="332656"/>
            <a:ext cx="8229600" cy="10668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800" b="0" i="0" u="none" strike="noStrike" kern="1200" cap="none" spc="0" normalizeH="0" baseline="0" noProof="0" dirty="0" smtClean="0">
                <a:ln>
                  <a:noFill/>
                </a:ln>
                <a:solidFill>
                  <a:schemeClr val="bg1"/>
                </a:solidFill>
                <a:effectLst/>
                <a:uLnTx/>
                <a:uFillTx/>
                <a:latin typeface="+mj-lt"/>
                <a:ea typeface="+mj-ea"/>
                <a:cs typeface="+mj-cs"/>
              </a:rPr>
              <a:t>			</a:t>
            </a:r>
            <a:r>
              <a:rPr lang="es-MX" sz="2800" dirty="0" smtClean="0">
                <a:solidFill>
                  <a:schemeClr val="tx2"/>
                </a:solidFill>
                <a:effectLst>
                  <a:outerShdw blurRad="38100" dist="38100" dir="2700000" algn="tl">
                    <a:srgbClr val="000000">
                      <a:alpha val="43137"/>
                    </a:srgbClr>
                  </a:outerShdw>
                </a:effectLst>
                <a:latin typeface="+mj-lt"/>
                <a:ea typeface="+mj-ea"/>
                <a:cs typeface="+mj-cs"/>
              </a:rPr>
              <a:t>CONCLUSIONES Y 			RECOMENDACIONES</a:t>
            </a:r>
            <a:endParaRPr lang="es-EC" sz="2800" dirty="0">
              <a:solidFill>
                <a:schemeClr val="tx2"/>
              </a:solidFill>
              <a:effectLst>
                <a:outerShdw blurRad="38100" dist="38100" dir="2700000" algn="tl">
                  <a:srgbClr val="000000">
                    <a:alpha val="43137"/>
                  </a:srgbClr>
                </a:outerShdw>
              </a:effectLst>
              <a:latin typeface="+mj-lt"/>
              <a:ea typeface="+mj-ea"/>
              <a:cs typeface="+mj-cs"/>
            </a:endParaRPr>
          </a:p>
        </p:txBody>
      </p:sp>
      <p:grpSp>
        <p:nvGrpSpPr>
          <p:cNvPr id="2" name="57 Grupo"/>
          <p:cNvGrpSpPr/>
          <p:nvPr/>
        </p:nvGrpSpPr>
        <p:grpSpPr>
          <a:xfrm>
            <a:off x="827584" y="1673424"/>
            <a:ext cx="8316416" cy="5184576"/>
            <a:chOff x="611560" y="1484784"/>
            <a:chExt cx="8316416" cy="5184576"/>
          </a:xfrm>
        </p:grpSpPr>
        <p:grpSp>
          <p:nvGrpSpPr>
            <p:cNvPr id="3" name="Inside-left page 1"/>
            <p:cNvGrpSpPr/>
            <p:nvPr/>
          </p:nvGrpSpPr>
          <p:grpSpPr>
            <a:xfrm>
              <a:off x="611560" y="1484784"/>
              <a:ext cx="4158208" cy="5184576"/>
              <a:chOff x="1527048" y="1371600"/>
              <a:chExt cx="3044952" cy="4114800"/>
            </a:xfrm>
          </p:grpSpPr>
          <p:sp>
            <p:nvSpPr>
              <p:cNvPr id="64" name="Rounded Rectangle 63"/>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Rectangle 64"/>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 name="Inside-right page 3"/>
            <p:cNvGrpSpPr/>
            <p:nvPr/>
          </p:nvGrpSpPr>
          <p:grpSpPr>
            <a:xfrm>
              <a:off x="4769768" y="1484784"/>
              <a:ext cx="4158208" cy="5184576"/>
              <a:chOff x="4572000" y="1371600"/>
              <a:chExt cx="3044952" cy="4114800"/>
            </a:xfrm>
          </p:grpSpPr>
          <p:grpSp>
            <p:nvGrpSpPr>
              <p:cNvPr id="5" name="Inside-right"/>
              <p:cNvGrpSpPr/>
              <p:nvPr/>
            </p:nvGrpSpPr>
            <p:grpSpPr>
              <a:xfrm>
                <a:off x="4572000" y="1371600"/>
                <a:ext cx="3044952" cy="4114800"/>
                <a:chOff x="4572000" y="1371600"/>
                <a:chExt cx="3044952" cy="4114800"/>
              </a:xfrm>
            </p:grpSpPr>
            <p:grpSp>
              <p:nvGrpSpPr>
                <p:cNvPr id="6" name="Inside-right"/>
                <p:cNvGrpSpPr/>
                <p:nvPr/>
              </p:nvGrpSpPr>
              <p:grpSpPr>
                <a:xfrm rot="10800000">
                  <a:off x="4572000" y="1371600"/>
                  <a:ext cx="3044952" cy="4114800"/>
                  <a:chOff x="1527048" y="1371600"/>
                  <a:chExt cx="3044952" cy="4114800"/>
                </a:xfrm>
              </p:grpSpPr>
              <p:sp>
                <p:nvSpPr>
                  <p:cNvPr id="57" name="Rounded Rectangle 56"/>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Rectangle 60"/>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 name="Group 167"/>
                <p:cNvGrpSpPr/>
                <p:nvPr/>
              </p:nvGrpSpPr>
              <p:grpSpPr>
                <a:xfrm>
                  <a:off x="7162800" y="1453896"/>
                  <a:ext cx="246855" cy="3950208"/>
                  <a:chOff x="7162800" y="1453896"/>
                  <a:chExt cx="246855" cy="3950208"/>
                </a:xfrm>
              </p:grpSpPr>
              <p:cxnSp>
                <p:nvCxnSpPr>
                  <p:cNvPr id="49" name="Straight Connector 48"/>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sp>
            <p:nvSpPr>
              <p:cNvPr id="76" name="TextBox 75"/>
              <p:cNvSpPr txBox="1"/>
              <p:nvPr/>
            </p:nvSpPr>
            <p:spPr>
              <a:xfrm>
                <a:off x="4778036" y="2111276"/>
                <a:ext cx="2232364" cy="2800767"/>
              </a:xfrm>
              <a:prstGeom prst="rect">
                <a:avLst/>
              </a:prstGeom>
              <a:noFill/>
            </p:spPr>
            <p:txBody>
              <a:bodyPr wrap="square" rtlCol="0">
                <a:spAutoFit/>
              </a:bodyPr>
              <a:lstStyle/>
              <a:p>
                <a:r>
                  <a:rPr lang="en-US" sz="1600" dirty="0" smtClean="0">
                    <a:solidFill>
                      <a:prstClr val="black"/>
                    </a:solidFill>
                    <a:latin typeface="Bodoni MT Condensed" pitchFamily="18" charset="0"/>
                  </a:rPr>
                  <a:t>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a:t>
                </a:r>
                <a:endParaRPr lang="en-US" sz="1600" dirty="0" err="1" smtClean="0">
                  <a:solidFill>
                    <a:prstClr val="black"/>
                  </a:solidFill>
                  <a:latin typeface="Bodoni MT Condensed" pitchFamily="18" charset="0"/>
                </a:endParaRPr>
              </a:p>
            </p:txBody>
          </p:sp>
        </p:grpSp>
        <p:grpSp>
          <p:nvGrpSpPr>
            <p:cNvPr id="8" name="Inside-left page 2"/>
            <p:cNvGrpSpPr/>
            <p:nvPr/>
          </p:nvGrpSpPr>
          <p:grpSpPr>
            <a:xfrm>
              <a:off x="836328" y="1582715"/>
              <a:ext cx="3933440" cy="4988714"/>
              <a:chOff x="1691640" y="1449324"/>
              <a:chExt cx="2880360" cy="3959352"/>
            </a:xfrm>
          </p:grpSpPr>
          <p:sp>
            <p:nvSpPr>
              <p:cNvPr id="75" name="Inside-left"/>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rot="16200000" flipH="1">
                <a:off x="-221314" y="3428206"/>
                <a:ext cx="3949417" cy="1588"/>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 name="Inside-right page 2"/>
            <p:cNvGrpSpPr/>
            <p:nvPr/>
          </p:nvGrpSpPr>
          <p:grpSpPr>
            <a:xfrm>
              <a:off x="4769768" y="1582715"/>
              <a:ext cx="3933440" cy="4988714"/>
              <a:chOff x="4572000" y="1449324"/>
              <a:chExt cx="2880360" cy="3959352"/>
            </a:xfrm>
          </p:grpSpPr>
          <p:sp>
            <p:nvSpPr>
              <p:cNvPr id="84" name="Inside-right"/>
              <p:cNvSpPr/>
              <p:nvPr/>
            </p:nvSpPr>
            <p:spPr>
              <a:xfrm rot="10800000">
                <a:off x="457200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TextBox 80"/>
              <p:cNvSpPr txBox="1"/>
              <p:nvPr/>
            </p:nvSpPr>
            <p:spPr>
              <a:xfrm>
                <a:off x="5029200" y="3429000"/>
                <a:ext cx="2067264" cy="1569660"/>
              </a:xfrm>
              <a:prstGeom prst="rect">
                <a:avLst/>
              </a:prstGeom>
              <a:noFill/>
            </p:spPr>
            <p:txBody>
              <a:bodyPr wrap="square" rtlCol="0">
                <a:spAutoFit/>
              </a:bodyPr>
              <a:lstStyle/>
              <a:p>
                <a:r>
                  <a:rPr lang="en-US" sz="1600" dirty="0" smtClean="0">
                    <a:solidFill>
                      <a:prstClr val="black"/>
                    </a:solidFill>
                    <a:latin typeface="Bodoni MT Condensed" pitchFamily="18" charset="0"/>
                  </a:rPr>
                  <a:t>Type your text here. Type your text here. Type your text here. Type your text here. Type your text here. Type your text here. Type your text here. Type your text here. Type your text here. </a:t>
                </a:r>
                <a:endParaRPr lang="en-US" sz="1600" dirty="0" err="1" smtClean="0">
                  <a:solidFill>
                    <a:prstClr val="black"/>
                  </a:solidFill>
                  <a:latin typeface="Bodoni MT Condensed" pitchFamily="18" charset="0"/>
                </a:endParaRPr>
              </a:p>
            </p:txBody>
          </p:sp>
          <p:pic>
            <p:nvPicPr>
              <p:cNvPr id="82" name="Picture 81" descr="18789367_barn.png"/>
              <p:cNvPicPr>
                <a:picLocks noChangeAspect="1"/>
              </p:cNvPicPr>
              <p:nvPr/>
            </p:nvPicPr>
            <p:blipFill>
              <a:blip r:embed="rId3" cstate="email"/>
              <a:stretch>
                <a:fillRect/>
              </a:stretch>
            </p:blipFill>
            <p:spPr>
              <a:xfrm>
                <a:off x="5062154" y="1894206"/>
                <a:ext cx="1920240" cy="1281771"/>
              </a:xfrm>
              <a:prstGeom prst="rect">
                <a:avLst/>
              </a:prstGeom>
            </p:spPr>
          </p:pic>
          <p:grpSp>
            <p:nvGrpSpPr>
              <p:cNvPr id="10" name="Group 119"/>
              <p:cNvGrpSpPr/>
              <p:nvPr/>
            </p:nvGrpSpPr>
            <p:grpSpPr>
              <a:xfrm>
                <a:off x="7162800" y="1453896"/>
                <a:ext cx="246855" cy="3950208"/>
                <a:chOff x="7315200" y="1606296"/>
                <a:chExt cx="246855" cy="3950208"/>
              </a:xfrm>
            </p:grpSpPr>
            <p:cxnSp>
              <p:nvCxnSpPr>
                <p:cNvPr id="114" name="Straight Connector 113"/>
                <p:cNvCxnSpPr/>
                <p:nvPr/>
              </p:nvCxnSpPr>
              <p:spPr>
                <a:xfrm rot="5400000">
                  <a:off x="5415502"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5470666"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a:off x="5509163"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554766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a:off x="5586157"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534089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11" name="Inside-left page 3"/>
            <p:cNvGrpSpPr/>
            <p:nvPr/>
          </p:nvGrpSpPr>
          <p:grpSpPr>
            <a:xfrm>
              <a:off x="836328" y="1582715"/>
              <a:ext cx="3933440" cy="4988714"/>
              <a:chOff x="-2133600" y="1143000"/>
              <a:chExt cx="2880360" cy="3959352"/>
            </a:xfrm>
          </p:grpSpPr>
          <p:sp>
            <p:nvSpPr>
              <p:cNvPr id="92" name="Inside-left"/>
              <p:cNvSpPr/>
              <p:nvPr/>
            </p:nvSpPr>
            <p:spPr>
              <a:xfrm>
                <a:off x="-2133600" y="1143000"/>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TextBox 98"/>
              <p:cNvSpPr txBox="1"/>
              <p:nvPr/>
            </p:nvSpPr>
            <p:spPr>
              <a:xfrm>
                <a:off x="-2034544" y="1408176"/>
                <a:ext cx="2689212" cy="1832029"/>
              </a:xfrm>
              <a:prstGeom prst="rect">
                <a:avLst/>
              </a:prstGeom>
              <a:noFill/>
            </p:spPr>
            <p:txBody>
              <a:bodyPr wrap="square" rtlCol="0">
                <a:spAutoFit/>
              </a:bodyPr>
              <a:lstStyle/>
              <a:p>
                <a:r>
                  <a:rPr lang="en-US" sz="1600" dirty="0" smtClean="0">
                    <a:solidFill>
                      <a:prstClr val="black"/>
                    </a:solidFill>
                    <a:latin typeface="Bodoni MT Condensed" pitchFamily="18" charset="0"/>
                  </a:rPr>
                  <a:t>C9</a:t>
                </a:r>
                <a:r>
                  <a:rPr lang="en-US" sz="1600" dirty="0" smtClean="0">
                    <a:solidFill>
                      <a:prstClr val="black"/>
                    </a:solidFill>
                    <a:latin typeface="Bodoni MT Condensed" pitchFamily="18" charset="0"/>
                  </a:rPr>
                  <a:t>. </a:t>
                </a:r>
                <a:r>
                  <a:rPr lang="es-MX" sz="1600" dirty="0" smtClean="0"/>
                  <a:t>El modelo aquí presentado ha considerado las características típicas de una operación local de televisión, por lo cual es aplicable para operaciones similares en el país y podría ser establecido como referencia en el proceso de implementación de la TDT en el país.</a:t>
                </a:r>
                <a:endParaRPr lang="es-ES_tradnl" sz="1600" dirty="0" smtClean="0"/>
              </a:p>
              <a:p>
                <a:pPr lvl="0"/>
                <a:r>
                  <a:rPr lang="en-US" sz="1600" dirty="0" smtClean="0">
                    <a:solidFill>
                      <a:prstClr val="black"/>
                    </a:solidFill>
                    <a:latin typeface="Bodoni MT Condensed" pitchFamily="18" charset="0"/>
                  </a:rPr>
                  <a:t> </a:t>
                </a:r>
                <a:endParaRPr lang="en-US" sz="1600" dirty="0" smtClean="0">
                  <a:latin typeface="Bodoni MT" pitchFamily="18" charset="0"/>
                </a:endParaRPr>
              </a:p>
            </p:txBody>
          </p:sp>
          <p:cxnSp>
            <p:nvCxnSpPr>
              <p:cNvPr id="122" name="Straight Connector 121"/>
              <p:cNvCxnSpPr/>
              <p:nvPr/>
            </p:nvCxnSpPr>
            <p:spPr>
              <a:xfrm rot="5400000">
                <a:off x="-3993610" y="3117310"/>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4047583" y="3117310"/>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12" name="Inside-right page 1"/>
            <p:cNvGrpSpPr/>
            <p:nvPr/>
          </p:nvGrpSpPr>
          <p:grpSpPr>
            <a:xfrm>
              <a:off x="4788023" y="1556792"/>
              <a:ext cx="3933440" cy="5008876"/>
              <a:chOff x="4585368" y="1428750"/>
              <a:chExt cx="2880360" cy="3975354"/>
            </a:xfrm>
          </p:grpSpPr>
          <p:sp>
            <p:nvSpPr>
              <p:cNvPr id="132" name="Inside-right"/>
              <p:cNvSpPr/>
              <p:nvPr/>
            </p:nvSpPr>
            <p:spPr>
              <a:xfrm rot="10800000">
                <a:off x="4585368" y="1428750"/>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43"/>
              <p:cNvGrpSpPr/>
              <p:nvPr/>
            </p:nvGrpSpPr>
            <p:grpSpPr>
              <a:xfrm>
                <a:off x="7162800" y="1453896"/>
                <a:ext cx="246855" cy="3950208"/>
                <a:chOff x="7315200" y="1606296"/>
                <a:chExt cx="246855" cy="3950208"/>
              </a:xfrm>
            </p:grpSpPr>
            <p:cxnSp>
              <p:nvCxnSpPr>
                <p:cNvPr id="138" name="Straight Connector 137"/>
                <p:cNvCxnSpPr/>
                <p:nvPr/>
              </p:nvCxnSpPr>
              <p:spPr>
                <a:xfrm rot="5400000">
                  <a:off x="5415502"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5400000">
                  <a:off x="5470666"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5509163"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5400000">
                  <a:off x="554766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5586157"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534089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sp>
          <p:nvSpPr>
            <p:cNvPr id="56" name="TextBox 98"/>
            <p:cNvSpPr txBox="1"/>
            <p:nvPr/>
          </p:nvSpPr>
          <p:spPr>
            <a:xfrm>
              <a:off x="4932040" y="1929233"/>
              <a:ext cx="3528392" cy="4031873"/>
            </a:xfrm>
            <a:prstGeom prst="rect">
              <a:avLst/>
            </a:prstGeom>
            <a:noFill/>
          </p:spPr>
          <p:txBody>
            <a:bodyPr wrap="square" rtlCol="0">
              <a:spAutoFit/>
            </a:bodyPr>
            <a:lstStyle/>
            <a:p>
              <a:pPr algn="just"/>
              <a:r>
                <a:rPr lang="en-US" sz="1600" dirty="0" smtClean="0">
                  <a:solidFill>
                    <a:prstClr val="black"/>
                  </a:solidFill>
                  <a:latin typeface="Bodoni MT Condensed" pitchFamily="18" charset="0"/>
                </a:rPr>
                <a:t>R9</a:t>
              </a:r>
              <a:r>
                <a:rPr lang="en-US" sz="1600" dirty="0" smtClean="0">
                  <a:solidFill>
                    <a:prstClr val="black"/>
                  </a:solidFill>
                  <a:latin typeface="Bodoni MT Condensed" pitchFamily="18" charset="0"/>
                </a:rPr>
                <a:t>. </a:t>
              </a:r>
              <a:r>
                <a:rPr lang="es-ES_tradnl" sz="1600" dirty="0" smtClean="0"/>
                <a:t>Finalmente recomendamos, que el presente estudio sea tomado como base para la implementación de las operaciones digitales de carácter local en el país, ya que adecuándolo a la situación específica de cada operador puede servir como una base real para la correcta incursión de los canales de televisión más pequeños del país en el mundo de la digitalización de forma beneficiosa.</a:t>
              </a:r>
            </a:p>
            <a:p>
              <a:pPr lvl="0" algn="just"/>
              <a:endParaRPr lang="es-ES_tradnl" sz="1600" dirty="0" smtClean="0"/>
            </a:p>
            <a:p>
              <a:pPr lvl="0" algn="just"/>
              <a:endParaRPr lang="es-ES_tradnl" sz="1600" dirty="0" smtClean="0"/>
            </a:p>
            <a:p>
              <a:pPr algn="just"/>
              <a:r>
                <a:rPr lang="en-US" sz="1600" dirty="0" smtClean="0">
                  <a:solidFill>
                    <a:prstClr val="black"/>
                  </a:solidFill>
                  <a:latin typeface="Bodoni MT Condensed" pitchFamily="18" charset="0"/>
                </a:rPr>
                <a:t>  </a:t>
              </a:r>
              <a:endParaRPr lang="es-ES_tradnl" sz="1600" dirty="0" smtClean="0"/>
            </a:p>
            <a:p>
              <a:pPr algn="just"/>
              <a:r>
                <a:rPr lang="es-ES_tradnl" sz="1600" dirty="0" smtClean="0"/>
                <a:t> </a:t>
              </a:r>
            </a:p>
            <a:p>
              <a:pPr lvl="0" algn="just"/>
              <a:r>
                <a:rPr lang="es-EC" sz="1600" dirty="0" smtClean="0"/>
                <a:t> </a:t>
              </a:r>
              <a:endParaRPr lang="es-ES_tradnl" sz="1600" dirty="0" smtClean="0"/>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332656"/>
            <a:ext cx="7704856" cy="1066800"/>
          </a:xfrm>
          <a:effectLst>
            <a:outerShdw blurRad="50800" dist="38100" dir="5400000" algn="t" rotWithShape="0">
              <a:prstClr val="black">
                <a:alpha val="40000"/>
              </a:prstClr>
            </a:outerShdw>
          </a:effectLst>
        </p:spPr>
        <p:txBody>
          <a:bodyPr>
            <a:normAutofit fontScale="90000"/>
          </a:bodyPr>
          <a:lstStyle/>
          <a:p>
            <a:pPr algn="r"/>
            <a:r>
              <a:rPr lang="es-MX" dirty="0" smtClean="0"/>
              <a:t>	</a:t>
            </a:r>
            <a:r>
              <a:rPr lang="es-EC" b="1" dirty="0" smtClean="0"/>
              <a:t>ENFOQUE </a:t>
            </a:r>
            <a:br>
              <a:rPr lang="es-EC" b="1" dirty="0" smtClean="0"/>
            </a:br>
            <a:r>
              <a:rPr lang="es-EC" b="1" dirty="0" smtClean="0"/>
              <a:t>ESTRATÉGICO</a:t>
            </a:r>
            <a:r>
              <a:rPr lang="es-ES_tradnl" b="1" dirty="0" smtClean="0"/>
              <a:t/>
            </a:r>
            <a:br>
              <a:rPr lang="es-ES_tradnl" b="1" dirty="0" smtClean="0"/>
            </a:b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03/07/2013</a:t>
            </a:fld>
            <a:endParaRPr lang="es-EC"/>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5</a:t>
            </a:fld>
            <a:endParaRPr lang="es-EC"/>
          </a:p>
        </p:txBody>
      </p:sp>
      <p:sp>
        <p:nvSpPr>
          <p:cNvPr id="10" name="9 Marcador de contenido"/>
          <p:cNvSpPr>
            <a:spLocks noGrp="1"/>
          </p:cNvSpPr>
          <p:nvPr>
            <p:ph idx="1"/>
          </p:nvPr>
        </p:nvSpPr>
        <p:spPr>
          <a:xfrm>
            <a:off x="1043608" y="1412776"/>
            <a:ext cx="7715200" cy="4325112"/>
          </a:xfrm>
        </p:spPr>
        <p:txBody>
          <a:bodyPr/>
          <a:lstStyle/>
          <a:p>
            <a:pPr marL="365760" lvl="1" indent="-256032">
              <a:buClr>
                <a:schemeClr val="accent3"/>
              </a:buClr>
              <a:buFont typeface="Georgia"/>
              <a:buChar char="•"/>
            </a:pPr>
            <a:r>
              <a:rPr lang="es-MX" sz="2800" dirty="0" smtClean="0">
                <a:solidFill>
                  <a:schemeClr val="tx1"/>
                </a:solidFill>
              </a:rPr>
              <a:t>FODA</a:t>
            </a:r>
          </a:p>
          <a:p>
            <a:pPr marL="365760" lvl="1" indent="-256032">
              <a:buClr>
                <a:schemeClr val="accent3"/>
              </a:buClr>
              <a:buNone/>
            </a:pPr>
            <a:endParaRPr lang="es-MX" sz="2800" dirty="0" smtClean="0">
              <a:solidFill>
                <a:schemeClr val="tx1"/>
              </a:solidFill>
            </a:endParaRPr>
          </a:p>
          <a:p>
            <a:pPr marL="365760" lvl="1" indent="-256032">
              <a:buClr>
                <a:schemeClr val="accent3"/>
              </a:buClr>
              <a:buNone/>
            </a:pPr>
            <a:endParaRPr lang="es-ES_tradnl" sz="2000" dirty="0" smtClean="0">
              <a:solidFill>
                <a:schemeClr val="tx1"/>
              </a:solidFill>
            </a:endParaRPr>
          </a:p>
          <a:p>
            <a:endParaRPr lang="es-EC" dirty="0"/>
          </a:p>
        </p:txBody>
      </p:sp>
      <p:pic>
        <p:nvPicPr>
          <p:cNvPr id="9" name="8 Imagen"/>
          <p:cNvPicPr/>
          <p:nvPr/>
        </p:nvPicPr>
        <p:blipFill>
          <a:blip r:embed="rId2" cstate="print"/>
          <a:srcRect/>
          <a:stretch>
            <a:fillRect/>
          </a:stretch>
        </p:blipFill>
        <p:spPr bwMode="auto">
          <a:xfrm>
            <a:off x="1403648" y="2348880"/>
            <a:ext cx="6977310" cy="27115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332656"/>
            <a:ext cx="7704856" cy="1066800"/>
          </a:xfrm>
          <a:effectLst>
            <a:outerShdw blurRad="50800" dist="38100" dir="5400000" algn="t" rotWithShape="0">
              <a:prstClr val="black">
                <a:alpha val="40000"/>
              </a:prstClr>
            </a:outerShdw>
          </a:effectLst>
        </p:spPr>
        <p:txBody>
          <a:bodyPr>
            <a:normAutofit fontScale="90000"/>
          </a:bodyPr>
          <a:lstStyle/>
          <a:p>
            <a:pPr algn="r"/>
            <a:r>
              <a:rPr lang="es-MX" dirty="0" smtClean="0"/>
              <a:t>	</a:t>
            </a:r>
            <a:r>
              <a:rPr lang="es-EC" b="1" dirty="0" smtClean="0"/>
              <a:t>ENFOQUE </a:t>
            </a:r>
            <a:br>
              <a:rPr lang="es-EC" b="1" dirty="0" smtClean="0"/>
            </a:br>
            <a:r>
              <a:rPr lang="es-EC" b="1" dirty="0" smtClean="0"/>
              <a:t>ESTRATÉGICO</a:t>
            </a:r>
            <a:r>
              <a:rPr lang="es-ES_tradnl" b="1" dirty="0" smtClean="0"/>
              <a:t/>
            </a:r>
            <a:br>
              <a:rPr lang="es-ES_tradnl" b="1" dirty="0" smtClean="0"/>
            </a:b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03/07/2013</a:t>
            </a:fld>
            <a:endParaRPr lang="es-EC"/>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6</a:t>
            </a:fld>
            <a:endParaRPr lang="es-EC"/>
          </a:p>
        </p:txBody>
      </p:sp>
      <p:sp>
        <p:nvSpPr>
          <p:cNvPr id="10" name="9 Marcador de contenido"/>
          <p:cNvSpPr>
            <a:spLocks noGrp="1"/>
          </p:cNvSpPr>
          <p:nvPr>
            <p:ph idx="1"/>
          </p:nvPr>
        </p:nvSpPr>
        <p:spPr>
          <a:xfrm>
            <a:off x="1043608" y="1412776"/>
            <a:ext cx="7715200" cy="4325112"/>
          </a:xfrm>
        </p:spPr>
        <p:txBody>
          <a:bodyPr/>
          <a:lstStyle/>
          <a:p>
            <a:pPr marL="365760" lvl="1" indent="-256032">
              <a:buClr>
                <a:schemeClr val="accent3"/>
              </a:buClr>
              <a:buFont typeface="Georgia"/>
              <a:buChar char="•"/>
            </a:pPr>
            <a:r>
              <a:rPr lang="es-MX" sz="2800" dirty="0" smtClean="0">
                <a:solidFill>
                  <a:schemeClr val="tx1"/>
                </a:solidFill>
              </a:rPr>
              <a:t>ARBOL DE PROBLEMAS</a:t>
            </a:r>
          </a:p>
          <a:p>
            <a:pPr marL="365760" lvl="1" indent="-256032">
              <a:buClr>
                <a:schemeClr val="accent3"/>
              </a:buClr>
              <a:buNone/>
            </a:pPr>
            <a:endParaRPr lang="es-MX" sz="2800" dirty="0" smtClean="0">
              <a:solidFill>
                <a:schemeClr val="tx1"/>
              </a:solidFill>
            </a:endParaRPr>
          </a:p>
          <a:p>
            <a:pPr marL="365760" lvl="1" indent="-256032">
              <a:buClr>
                <a:schemeClr val="accent3"/>
              </a:buClr>
              <a:buNone/>
            </a:pPr>
            <a:endParaRPr lang="es-ES_tradnl" sz="2000" dirty="0" smtClean="0">
              <a:solidFill>
                <a:schemeClr val="tx1"/>
              </a:solidFill>
            </a:endParaRPr>
          </a:p>
          <a:p>
            <a:endParaRPr lang="es-EC"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217" name="Object 1"/>
          <p:cNvGraphicFramePr>
            <a:graphicFrameLocks noChangeAspect="1"/>
          </p:cNvGraphicFramePr>
          <p:nvPr/>
        </p:nvGraphicFramePr>
        <p:xfrm>
          <a:off x="1115616" y="2276872"/>
          <a:ext cx="7461477" cy="3264396"/>
        </p:xfrm>
        <a:graphic>
          <a:graphicData uri="http://schemas.openxmlformats.org/presentationml/2006/ole">
            <p:oleObj spid="_x0000_s9217" r:id="rId3" imgW="8108759" imgH="3557351" progId="">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332656"/>
            <a:ext cx="7704856" cy="1066800"/>
          </a:xfrm>
          <a:effectLst>
            <a:outerShdw blurRad="50800" dist="38100" dir="5400000" algn="t" rotWithShape="0">
              <a:prstClr val="black">
                <a:alpha val="40000"/>
              </a:prstClr>
            </a:outerShdw>
          </a:effectLst>
        </p:spPr>
        <p:txBody>
          <a:bodyPr>
            <a:normAutofit fontScale="90000"/>
          </a:bodyPr>
          <a:lstStyle/>
          <a:p>
            <a:pPr algn="r"/>
            <a:r>
              <a:rPr lang="es-MX" dirty="0" smtClean="0"/>
              <a:t>	</a:t>
            </a:r>
            <a:r>
              <a:rPr lang="es-EC" b="1" dirty="0" smtClean="0"/>
              <a:t>ENFOQUE </a:t>
            </a:r>
            <a:br>
              <a:rPr lang="es-EC" b="1" dirty="0" smtClean="0"/>
            </a:br>
            <a:r>
              <a:rPr lang="es-EC" b="1" dirty="0" smtClean="0"/>
              <a:t>ESTRATÉGICO</a:t>
            </a:r>
            <a:r>
              <a:rPr lang="es-ES_tradnl" b="1" dirty="0" smtClean="0"/>
              <a:t/>
            </a:r>
            <a:br>
              <a:rPr lang="es-ES_tradnl" b="1" dirty="0" smtClean="0"/>
            </a:b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03/07/2013</a:t>
            </a:fld>
            <a:endParaRPr lang="es-EC"/>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7</a:t>
            </a:fld>
            <a:endParaRPr lang="es-EC"/>
          </a:p>
        </p:txBody>
      </p:sp>
      <p:sp>
        <p:nvSpPr>
          <p:cNvPr id="10" name="9 Marcador de contenido"/>
          <p:cNvSpPr>
            <a:spLocks noGrp="1"/>
          </p:cNvSpPr>
          <p:nvPr>
            <p:ph idx="1"/>
          </p:nvPr>
        </p:nvSpPr>
        <p:spPr>
          <a:xfrm>
            <a:off x="1043608" y="1412776"/>
            <a:ext cx="7715200" cy="4325112"/>
          </a:xfrm>
        </p:spPr>
        <p:txBody>
          <a:bodyPr>
            <a:normAutofit fontScale="92500" lnSpcReduction="10000"/>
          </a:bodyPr>
          <a:lstStyle/>
          <a:p>
            <a:pPr marL="365760" lvl="1" indent="-256032">
              <a:buClr>
                <a:schemeClr val="accent3"/>
              </a:buClr>
              <a:buFont typeface="Georgia"/>
              <a:buChar char="•"/>
            </a:pPr>
            <a:r>
              <a:rPr lang="es-MX" sz="2800" dirty="0" smtClean="0">
                <a:solidFill>
                  <a:schemeClr val="tx1"/>
                </a:solidFill>
              </a:rPr>
              <a:t>OBJETIVOS</a:t>
            </a:r>
          </a:p>
          <a:p>
            <a:pPr marL="630936" lvl="2" indent="-256032">
              <a:buClr>
                <a:schemeClr val="accent3"/>
              </a:buClr>
              <a:buFont typeface="Georgia"/>
              <a:buChar char="•"/>
            </a:pPr>
            <a:r>
              <a:rPr lang="es-MX" dirty="0" smtClean="0">
                <a:solidFill>
                  <a:schemeClr val="tx1"/>
                </a:solidFill>
              </a:rPr>
              <a:t>OBJETIVO GENERAL</a:t>
            </a:r>
          </a:p>
          <a:p>
            <a:pPr marL="365760" lvl="1" indent="-256032">
              <a:buClr>
                <a:schemeClr val="accent3"/>
              </a:buClr>
              <a:buNone/>
            </a:pPr>
            <a:endParaRPr lang="es-MX" sz="2800" dirty="0" smtClean="0">
              <a:solidFill>
                <a:schemeClr val="tx1"/>
              </a:solidFill>
            </a:endParaRPr>
          </a:p>
          <a:p>
            <a:pPr marL="95250" lvl="1" indent="14288" algn="just">
              <a:buClr>
                <a:schemeClr val="accent3"/>
              </a:buClr>
              <a:buNone/>
            </a:pPr>
            <a:r>
              <a:rPr lang="es-EC" sz="2800" i="1" dirty="0" smtClean="0">
                <a:solidFill>
                  <a:schemeClr val="tx1"/>
                </a:solidFill>
              </a:rPr>
              <a:t>“Informar a la ciudadanía de la localidad; mediante la utilización de la tecnología digital en la televisión abierta y gratuita; para llegar a cada hogar de la ciudad a fin de proporcionar diversión, noticias locales, deportes y entretenimiento, de manera de producir satisfacción a nuestro público y coadyuvar con su felicidad y armonía.”</a:t>
            </a:r>
            <a:endParaRPr lang="es-MX" sz="2800" i="1" dirty="0" smtClean="0">
              <a:solidFill>
                <a:schemeClr val="tx1"/>
              </a:solidFill>
            </a:endParaRPr>
          </a:p>
          <a:p>
            <a:pPr marL="365760" lvl="1" indent="-256032">
              <a:buClr>
                <a:schemeClr val="accent3"/>
              </a:buClr>
              <a:buNone/>
            </a:pPr>
            <a:endParaRPr lang="es-ES_tradnl" sz="2000" dirty="0" smtClean="0">
              <a:solidFill>
                <a:schemeClr val="tx1"/>
              </a:solidFill>
            </a:endParaRPr>
          </a:p>
          <a:p>
            <a:endParaRPr lang="es-EC"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60648"/>
            <a:ext cx="7704856" cy="1066800"/>
          </a:xfrm>
          <a:effectLst>
            <a:outerShdw blurRad="50800" dist="38100" dir="5400000" algn="t" rotWithShape="0">
              <a:prstClr val="black">
                <a:alpha val="40000"/>
              </a:prstClr>
            </a:outerShdw>
          </a:effectLst>
        </p:spPr>
        <p:txBody>
          <a:bodyPr>
            <a:normAutofit fontScale="90000"/>
          </a:bodyPr>
          <a:lstStyle/>
          <a:p>
            <a:pPr algn="r"/>
            <a:r>
              <a:rPr lang="es-MX" dirty="0" smtClean="0"/>
              <a:t>	</a:t>
            </a:r>
            <a:r>
              <a:rPr lang="es-EC" b="1" dirty="0" smtClean="0"/>
              <a:t>ENFOQUE </a:t>
            </a:r>
            <a:br>
              <a:rPr lang="es-EC" b="1" dirty="0" smtClean="0"/>
            </a:br>
            <a:r>
              <a:rPr lang="es-EC" b="1" dirty="0" smtClean="0"/>
              <a:t>ESTRATÉGICO</a:t>
            </a:r>
            <a:r>
              <a:rPr lang="es-ES_tradnl" b="1" dirty="0" smtClean="0"/>
              <a:t/>
            </a:r>
            <a:br>
              <a:rPr lang="es-ES_tradnl" b="1" dirty="0" smtClean="0"/>
            </a:b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03/07/2013</a:t>
            </a:fld>
            <a:endParaRPr lang="es-EC"/>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8</a:t>
            </a:fld>
            <a:endParaRPr lang="es-EC"/>
          </a:p>
        </p:txBody>
      </p:sp>
      <p:sp>
        <p:nvSpPr>
          <p:cNvPr id="10" name="9 Marcador de contenido"/>
          <p:cNvSpPr>
            <a:spLocks noGrp="1"/>
          </p:cNvSpPr>
          <p:nvPr>
            <p:ph idx="1"/>
          </p:nvPr>
        </p:nvSpPr>
        <p:spPr>
          <a:xfrm>
            <a:off x="1043608" y="1412776"/>
            <a:ext cx="7715200" cy="4325112"/>
          </a:xfrm>
        </p:spPr>
        <p:txBody>
          <a:bodyPr>
            <a:normAutofit/>
          </a:bodyPr>
          <a:lstStyle/>
          <a:p>
            <a:pPr marL="365760" lvl="1" indent="-256032">
              <a:buClr>
                <a:schemeClr val="accent3"/>
              </a:buClr>
              <a:buFont typeface="Georgia"/>
              <a:buChar char="•"/>
            </a:pPr>
            <a:r>
              <a:rPr lang="es-MX" sz="2800" dirty="0" smtClean="0">
                <a:solidFill>
                  <a:schemeClr val="tx1"/>
                </a:solidFill>
              </a:rPr>
              <a:t>OBJETIVOS ESPECIFICOS</a:t>
            </a:r>
          </a:p>
          <a:p>
            <a:pPr marL="365760" lvl="1" indent="-256032">
              <a:buClr>
                <a:schemeClr val="accent3"/>
              </a:buClr>
              <a:buNone/>
            </a:pPr>
            <a:endParaRPr lang="es-ES_tradnl" sz="2000" dirty="0" smtClean="0">
              <a:solidFill>
                <a:schemeClr val="tx1"/>
              </a:solidFill>
            </a:endParaRPr>
          </a:p>
          <a:p>
            <a:endParaRPr lang="es-EC"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 name="Diagram 2"/>
          <p:cNvGraphicFramePr/>
          <p:nvPr/>
        </p:nvGraphicFramePr>
        <p:xfrm>
          <a:off x="323528" y="1988840"/>
          <a:ext cx="9217024" cy="4424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9">
                                            <p:graphicEl>
                                              <a:dgm id="{9E87D3F1-4C62-44C2-839D-F5FF792F807F}"/>
                                            </p:graphicEl>
                                          </p:spTgt>
                                        </p:tgtEl>
                                        <p:attrNameLst>
                                          <p:attrName>style.visibility</p:attrName>
                                        </p:attrNameLst>
                                      </p:cBhvr>
                                      <p:to>
                                        <p:strVal val="visible"/>
                                      </p:to>
                                    </p:set>
                                    <p:anim calcmode="lin" valueType="num">
                                      <p:cBhvr>
                                        <p:cTn id="7" dur="1000" fill="hold"/>
                                        <p:tgtEl>
                                          <p:spTgt spid="9">
                                            <p:graphicEl>
                                              <a:dgm id="{9E87D3F1-4C62-44C2-839D-F5FF792F807F}"/>
                                            </p:graphicEl>
                                          </p:spTgt>
                                        </p:tgtEl>
                                        <p:attrNameLst>
                                          <p:attrName>ppt_w</p:attrName>
                                        </p:attrNameLst>
                                      </p:cBhvr>
                                      <p:tavLst>
                                        <p:tav tm="0">
                                          <p:val>
                                            <p:fltVal val="0"/>
                                          </p:val>
                                        </p:tav>
                                        <p:tav tm="100000">
                                          <p:val>
                                            <p:strVal val="#ppt_w"/>
                                          </p:val>
                                        </p:tav>
                                      </p:tavLst>
                                    </p:anim>
                                    <p:anim calcmode="lin" valueType="num">
                                      <p:cBhvr>
                                        <p:cTn id="8" dur="1000" fill="hold"/>
                                        <p:tgtEl>
                                          <p:spTgt spid="9">
                                            <p:graphicEl>
                                              <a:dgm id="{9E87D3F1-4C62-44C2-839D-F5FF792F807F}"/>
                                            </p:graphicEl>
                                          </p:spTgt>
                                        </p:tgtEl>
                                        <p:attrNameLst>
                                          <p:attrName>ppt_h</p:attrName>
                                        </p:attrNameLst>
                                      </p:cBhvr>
                                      <p:tavLst>
                                        <p:tav tm="0">
                                          <p:val>
                                            <p:fltVal val="0"/>
                                          </p:val>
                                        </p:tav>
                                        <p:tav tm="100000">
                                          <p:val>
                                            <p:strVal val="#ppt_h"/>
                                          </p:val>
                                        </p:tav>
                                      </p:tavLst>
                                    </p:anim>
                                    <p:anim calcmode="lin" valueType="num">
                                      <p:cBhvr>
                                        <p:cTn id="9" dur="1000" fill="hold"/>
                                        <p:tgtEl>
                                          <p:spTgt spid="9">
                                            <p:graphicEl>
                                              <a:dgm id="{9E87D3F1-4C62-44C2-839D-F5FF792F807F}"/>
                                            </p:graphicEl>
                                          </p:spTgt>
                                        </p:tgtEl>
                                        <p:attrNameLst>
                                          <p:attrName>style.rotation</p:attrName>
                                        </p:attrNameLst>
                                      </p:cBhvr>
                                      <p:tavLst>
                                        <p:tav tm="0">
                                          <p:val>
                                            <p:fltVal val="90"/>
                                          </p:val>
                                        </p:tav>
                                        <p:tav tm="100000">
                                          <p:val>
                                            <p:fltVal val="0"/>
                                          </p:val>
                                        </p:tav>
                                      </p:tavLst>
                                    </p:anim>
                                    <p:animEffect transition="in" filter="fade">
                                      <p:cBhvr>
                                        <p:cTn id="10" dur="1000"/>
                                        <p:tgtEl>
                                          <p:spTgt spid="9">
                                            <p:graphicEl>
                                              <a:dgm id="{9E87D3F1-4C62-44C2-839D-F5FF792F807F}"/>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graphicEl>
                                              <a:dgm id="{193D7722-BC70-46AA-A506-3DB4A98F9308}"/>
                                            </p:graphicEl>
                                          </p:spTgt>
                                        </p:tgtEl>
                                        <p:attrNameLst>
                                          <p:attrName>style.visibility</p:attrName>
                                        </p:attrNameLst>
                                      </p:cBhvr>
                                      <p:to>
                                        <p:strVal val="visible"/>
                                      </p:to>
                                    </p:set>
                                    <p:animEffect transition="in" filter="fade">
                                      <p:cBhvr>
                                        <p:cTn id="13" dur="1000"/>
                                        <p:tgtEl>
                                          <p:spTgt spid="9">
                                            <p:graphicEl>
                                              <a:dgm id="{193D7722-BC70-46AA-A506-3DB4A98F9308}"/>
                                            </p:graphicEl>
                                          </p:spTgt>
                                        </p:tgtEl>
                                      </p:cBhvr>
                                    </p:animEffect>
                                  </p:childTnLst>
                                </p:cTn>
                              </p:par>
                              <p:par>
                                <p:cTn id="14" presetID="63" presetClass="path" presetSubtype="0" accel="50000" decel="50000" fill="hold" grpId="1" nodeType="withEffect">
                                  <p:stCondLst>
                                    <p:cond delay="0"/>
                                  </p:stCondLst>
                                  <p:childTnLst>
                                    <p:animMotion origin="layout" path="M 0 0  L 0.25 0  E" pathEditMode="relative" ptsTypes="">
                                      <p:cBhvr>
                                        <p:cTn id="15" dur="1000" spd="-100000" fill="hold"/>
                                        <p:tgtEl>
                                          <p:spTgt spid="9">
                                            <p:graphicEl>
                                              <a:dgm id="{193D7722-BC70-46AA-A506-3DB4A98F9308}"/>
                                            </p:graphicEl>
                                          </p:spTgt>
                                        </p:tgtEl>
                                        <p:attrNameLst>
                                          <p:attrName>ppt_x</p:attrName>
                                          <p:attrName>ppt_y</p:attrName>
                                        </p:attrNameLst>
                                      </p:cBhvr>
                                    </p:animMotion>
                                  </p:childTnLst>
                                </p:cTn>
                              </p:par>
                            </p:childTnLst>
                          </p:cTn>
                        </p:par>
                        <p:par>
                          <p:cTn id="16" fill="hold">
                            <p:stCondLst>
                              <p:cond delay="1000"/>
                            </p:stCondLst>
                            <p:childTnLst>
                              <p:par>
                                <p:cTn id="17" presetID="31" presetClass="entr" presetSubtype="0" fill="hold" grpId="0" nodeType="afterEffect">
                                  <p:stCondLst>
                                    <p:cond delay="0"/>
                                  </p:stCondLst>
                                  <p:iterate type="lt">
                                    <p:tmPct val="5000"/>
                                  </p:iterate>
                                  <p:childTnLst>
                                    <p:set>
                                      <p:cBhvr>
                                        <p:cTn id="18" dur="1" fill="hold">
                                          <p:stCondLst>
                                            <p:cond delay="0"/>
                                          </p:stCondLst>
                                        </p:cTn>
                                        <p:tgtEl>
                                          <p:spTgt spid="9">
                                            <p:graphicEl>
                                              <a:dgm id="{A60E8B29-3A41-41E6-92ED-087DF974D6A6}"/>
                                            </p:graphicEl>
                                          </p:spTgt>
                                        </p:tgtEl>
                                        <p:attrNameLst>
                                          <p:attrName>style.visibility</p:attrName>
                                        </p:attrNameLst>
                                      </p:cBhvr>
                                      <p:to>
                                        <p:strVal val="visible"/>
                                      </p:to>
                                    </p:set>
                                    <p:anim calcmode="lin" valueType="num">
                                      <p:cBhvr>
                                        <p:cTn id="19" dur="1000" fill="hold"/>
                                        <p:tgtEl>
                                          <p:spTgt spid="9">
                                            <p:graphicEl>
                                              <a:dgm id="{A60E8B29-3A41-41E6-92ED-087DF974D6A6}"/>
                                            </p:graphicEl>
                                          </p:spTgt>
                                        </p:tgtEl>
                                        <p:attrNameLst>
                                          <p:attrName>ppt_w</p:attrName>
                                        </p:attrNameLst>
                                      </p:cBhvr>
                                      <p:tavLst>
                                        <p:tav tm="0">
                                          <p:val>
                                            <p:fltVal val="0"/>
                                          </p:val>
                                        </p:tav>
                                        <p:tav tm="100000">
                                          <p:val>
                                            <p:strVal val="#ppt_w"/>
                                          </p:val>
                                        </p:tav>
                                      </p:tavLst>
                                    </p:anim>
                                    <p:anim calcmode="lin" valueType="num">
                                      <p:cBhvr>
                                        <p:cTn id="20" dur="1000" fill="hold"/>
                                        <p:tgtEl>
                                          <p:spTgt spid="9">
                                            <p:graphicEl>
                                              <a:dgm id="{A60E8B29-3A41-41E6-92ED-087DF974D6A6}"/>
                                            </p:graphicEl>
                                          </p:spTgt>
                                        </p:tgtEl>
                                        <p:attrNameLst>
                                          <p:attrName>ppt_h</p:attrName>
                                        </p:attrNameLst>
                                      </p:cBhvr>
                                      <p:tavLst>
                                        <p:tav tm="0">
                                          <p:val>
                                            <p:fltVal val="0"/>
                                          </p:val>
                                        </p:tav>
                                        <p:tav tm="100000">
                                          <p:val>
                                            <p:strVal val="#ppt_h"/>
                                          </p:val>
                                        </p:tav>
                                      </p:tavLst>
                                    </p:anim>
                                    <p:anim calcmode="lin" valueType="num">
                                      <p:cBhvr>
                                        <p:cTn id="21" dur="1000" fill="hold"/>
                                        <p:tgtEl>
                                          <p:spTgt spid="9">
                                            <p:graphicEl>
                                              <a:dgm id="{A60E8B29-3A41-41E6-92ED-087DF974D6A6}"/>
                                            </p:graphicEl>
                                          </p:spTgt>
                                        </p:tgtEl>
                                        <p:attrNameLst>
                                          <p:attrName>style.rotation</p:attrName>
                                        </p:attrNameLst>
                                      </p:cBhvr>
                                      <p:tavLst>
                                        <p:tav tm="0">
                                          <p:val>
                                            <p:fltVal val="90"/>
                                          </p:val>
                                        </p:tav>
                                        <p:tav tm="100000">
                                          <p:val>
                                            <p:fltVal val="0"/>
                                          </p:val>
                                        </p:tav>
                                      </p:tavLst>
                                    </p:anim>
                                    <p:animEffect transition="in" filter="fade">
                                      <p:cBhvr>
                                        <p:cTn id="22" dur="1000"/>
                                        <p:tgtEl>
                                          <p:spTgt spid="9">
                                            <p:graphicEl>
                                              <a:dgm id="{A60E8B29-3A41-41E6-92ED-087DF974D6A6}"/>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graphicEl>
                                              <a:dgm id="{D12A3826-2E3C-4C07-A727-88547A37A6F8}"/>
                                            </p:graphicEl>
                                          </p:spTgt>
                                        </p:tgtEl>
                                        <p:attrNameLst>
                                          <p:attrName>style.visibility</p:attrName>
                                        </p:attrNameLst>
                                      </p:cBhvr>
                                      <p:to>
                                        <p:strVal val="visible"/>
                                      </p:to>
                                    </p:set>
                                    <p:animEffect transition="in" filter="fade">
                                      <p:cBhvr>
                                        <p:cTn id="25" dur="1000"/>
                                        <p:tgtEl>
                                          <p:spTgt spid="9">
                                            <p:graphicEl>
                                              <a:dgm id="{D12A3826-2E3C-4C07-A727-88547A37A6F8}"/>
                                            </p:graphicEl>
                                          </p:spTgt>
                                        </p:tgtEl>
                                      </p:cBhvr>
                                    </p:animEffect>
                                  </p:childTnLst>
                                </p:cTn>
                              </p:par>
                              <p:par>
                                <p:cTn id="26" presetID="63" presetClass="path" presetSubtype="0" accel="50000" decel="50000" fill="hold" grpId="1" nodeType="withEffect">
                                  <p:stCondLst>
                                    <p:cond delay="0"/>
                                  </p:stCondLst>
                                  <p:childTnLst>
                                    <p:animMotion origin="layout" path="M 0 0  L 0.25 0  E" pathEditMode="relative" ptsTypes="">
                                      <p:cBhvr>
                                        <p:cTn id="27" dur="1000" spd="-100000" fill="hold"/>
                                        <p:tgtEl>
                                          <p:spTgt spid="9">
                                            <p:graphicEl>
                                              <a:dgm id="{D12A3826-2E3C-4C07-A727-88547A37A6F8}"/>
                                            </p:graphicEl>
                                          </p:spTgt>
                                        </p:tgtEl>
                                        <p:attrNameLst>
                                          <p:attrName>ppt_x</p:attrName>
                                          <p:attrName>ppt_y</p:attrName>
                                        </p:attrNameLst>
                                      </p:cBhvr>
                                    </p:animMotion>
                                  </p:childTnLst>
                                </p:cTn>
                              </p:par>
                            </p:childTnLst>
                          </p:cTn>
                        </p:par>
                        <p:par>
                          <p:cTn id="28" fill="hold">
                            <p:stCondLst>
                              <p:cond delay="2000"/>
                            </p:stCondLst>
                            <p:childTnLst>
                              <p:par>
                                <p:cTn id="29" presetID="31" presetClass="entr" presetSubtype="0" fill="hold" grpId="0" nodeType="afterEffect">
                                  <p:stCondLst>
                                    <p:cond delay="0"/>
                                  </p:stCondLst>
                                  <p:iterate type="lt">
                                    <p:tmPct val="5000"/>
                                  </p:iterate>
                                  <p:childTnLst>
                                    <p:set>
                                      <p:cBhvr>
                                        <p:cTn id="30" dur="1" fill="hold">
                                          <p:stCondLst>
                                            <p:cond delay="0"/>
                                          </p:stCondLst>
                                        </p:cTn>
                                        <p:tgtEl>
                                          <p:spTgt spid="9">
                                            <p:graphicEl>
                                              <a:dgm id="{3364F820-B13F-496A-8388-7D4ADED4386F}"/>
                                            </p:graphicEl>
                                          </p:spTgt>
                                        </p:tgtEl>
                                        <p:attrNameLst>
                                          <p:attrName>style.visibility</p:attrName>
                                        </p:attrNameLst>
                                      </p:cBhvr>
                                      <p:to>
                                        <p:strVal val="visible"/>
                                      </p:to>
                                    </p:set>
                                    <p:anim calcmode="lin" valueType="num">
                                      <p:cBhvr>
                                        <p:cTn id="31" dur="1000" fill="hold"/>
                                        <p:tgtEl>
                                          <p:spTgt spid="9">
                                            <p:graphicEl>
                                              <a:dgm id="{3364F820-B13F-496A-8388-7D4ADED4386F}"/>
                                            </p:graphicEl>
                                          </p:spTgt>
                                        </p:tgtEl>
                                        <p:attrNameLst>
                                          <p:attrName>ppt_w</p:attrName>
                                        </p:attrNameLst>
                                      </p:cBhvr>
                                      <p:tavLst>
                                        <p:tav tm="0">
                                          <p:val>
                                            <p:fltVal val="0"/>
                                          </p:val>
                                        </p:tav>
                                        <p:tav tm="100000">
                                          <p:val>
                                            <p:strVal val="#ppt_w"/>
                                          </p:val>
                                        </p:tav>
                                      </p:tavLst>
                                    </p:anim>
                                    <p:anim calcmode="lin" valueType="num">
                                      <p:cBhvr>
                                        <p:cTn id="32" dur="1000" fill="hold"/>
                                        <p:tgtEl>
                                          <p:spTgt spid="9">
                                            <p:graphicEl>
                                              <a:dgm id="{3364F820-B13F-496A-8388-7D4ADED4386F}"/>
                                            </p:graphicEl>
                                          </p:spTgt>
                                        </p:tgtEl>
                                        <p:attrNameLst>
                                          <p:attrName>ppt_h</p:attrName>
                                        </p:attrNameLst>
                                      </p:cBhvr>
                                      <p:tavLst>
                                        <p:tav tm="0">
                                          <p:val>
                                            <p:fltVal val="0"/>
                                          </p:val>
                                        </p:tav>
                                        <p:tav tm="100000">
                                          <p:val>
                                            <p:strVal val="#ppt_h"/>
                                          </p:val>
                                        </p:tav>
                                      </p:tavLst>
                                    </p:anim>
                                    <p:anim calcmode="lin" valueType="num">
                                      <p:cBhvr>
                                        <p:cTn id="33" dur="1000" fill="hold"/>
                                        <p:tgtEl>
                                          <p:spTgt spid="9">
                                            <p:graphicEl>
                                              <a:dgm id="{3364F820-B13F-496A-8388-7D4ADED4386F}"/>
                                            </p:graphicEl>
                                          </p:spTgt>
                                        </p:tgtEl>
                                        <p:attrNameLst>
                                          <p:attrName>style.rotation</p:attrName>
                                        </p:attrNameLst>
                                      </p:cBhvr>
                                      <p:tavLst>
                                        <p:tav tm="0">
                                          <p:val>
                                            <p:fltVal val="90"/>
                                          </p:val>
                                        </p:tav>
                                        <p:tav tm="100000">
                                          <p:val>
                                            <p:fltVal val="0"/>
                                          </p:val>
                                        </p:tav>
                                      </p:tavLst>
                                    </p:anim>
                                    <p:animEffect transition="in" filter="fade">
                                      <p:cBhvr>
                                        <p:cTn id="34" dur="1000"/>
                                        <p:tgtEl>
                                          <p:spTgt spid="9">
                                            <p:graphicEl>
                                              <a:dgm id="{3364F820-B13F-496A-8388-7D4ADED4386F}"/>
                                            </p:graphicEl>
                                          </p:spTgt>
                                        </p:tgtEl>
                                      </p:cBhvr>
                                    </p:animEffect>
                                  </p:childTnLst>
                                </p:cTn>
                              </p:par>
                              <p:par>
                                <p:cTn id="35" presetID="10" presetClass="entr" presetSubtype="0" fill="hold" grpId="0" nodeType="withEffect">
                                  <p:stCondLst>
                                    <p:cond delay="0"/>
                                  </p:stCondLst>
                                  <p:iterate type="lt">
                                    <p:tmPct val="0"/>
                                  </p:iterate>
                                  <p:childTnLst>
                                    <p:set>
                                      <p:cBhvr>
                                        <p:cTn id="36" dur="1" fill="hold">
                                          <p:stCondLst>
                                            <p:cond delay="0"/>
                                          </p:stCondLst>
                                        </p:cTn>
                                        <p:tgtEl>
                                          <p:spTgt spid="9">
                                            <p:graphicEl>
                                              <a:dgm id="{B8C87BA3-2339-4CFC-B0F3-582D7C37476C}"/>
                                            </p:graphicEl>
                                          </p:spTgt>
                                        </p:tgtEl>
                                        <p:attrNameLst>
                                          <p:attrName>style.visibility</p:attrName>
                                        </p:attrNameLst>
                                      </p:cBhvr>
                                      <p:to>
                                        <p:strVal val="visible"/>
                                      </p:to>
                                    </p:set>
                                    <p:animEffect transition="in" filter="fade">
                                      <p:cBhvr>
                                        <p:cTn id="37" dur="1000"/>
                                        <p:tgtEl>
                                          <p:spTgt spid="9">
                                            <p:graphicEl>
                                              <a:dgm id="{B8C87BA3-2339-4CFC-B0F3-582D7C37476C}"/>
                                            </p:graphicEl>
                                          </p:spTgt>
                                        </p:tgtEl>
                                      </p:cBhvr>
                                    </p:animEffect>
                                  </p:childTnLst>
                                </p:cTn>
                              </p:par>
                              <p:par>
                                <p:cTn id="38" presetID="63" presetClass="path" presetSubtype="0" accel="50000" decel="50000" fill="hold" grpId="1" nodeType="withEffect">
                                  <p:stCondLst>
                                    <p:cond delay="0"/>
                                  </p:stCondLst>
                                  <p:iterate type="lt">
                                    <p:tmPct val="0"/>
                                  </p:iterate>
                                  <p:childTnLst>
                                    <p:animMotion origin="layout" path="M 0 0  L 0.25 0  E" pathEditMode="relative" ptsTypes="">
                                      <p:cBhvr>
                                        <p:cTn id="39" dur="1000" spd="-100000" fill="hold"/>
                                        <p:tgtEl>
                                          <p:spTgt spid="9">
                                            <p:graphicEl>
                                              <a:dgm id="{B8C87BA3-2339-4CFC-B0F3-582D7C37476C}"/>
                                            </p:graphicEl>
                                          </p:spTgt>
                                        </p:tgtEl>
                                        <p:attrNameLst>
                                          <p:attrName>ppt_x</p:attrName>
                                          <p:attrName>ppt_y</p:attrName>
                                        </p:attrNameLst>
                                      </p:cBhvr>
                                    </p:animMotion>
                                  </p:childTnLst>
                                </p:cTn>
                              </p:par>
                            </p:childTnLst>
                          </p:cTn>
                        </p:par>
                        <p:par>
                          <p:cTn id="40" fill="hold">
                            <p:stCondLst>
                              <p:cond delay="3000"/>
                            </p:stCondLst>
                            <p:childTnLst>
                              <p:par>
                                <p:cTn id="41" presetID="31" presetClass="entr" presetSubtype="0" fill="hold" grpId="0" nodeType="afterEffect">
                                  <p:stCondLst>
                                    <p:cond delay="0"/>
                                  </p:stCondLst>
                                  <p:iterate type="lt">
                                    <p:tmPct val="5000"/>
                                  </p:iterate>
                                  <p:childTnLst>
                                    <p:set>
                                      <p:cBhvr>
                                        <p:cTn id="42" dur="1" fill="hold">
                                          <p:stCondLst>
                                            <p:cond delay="0"/>
                                          </p:stCondLst>
                                        </p:cTn>
                                        <p:tgtEl>
                                          <p:spTgt spid="9">
                                            <p:graphicEl>
                                              <a:dgm id="{D91B0B47-F3B7-4737-BE5C-BB3F0115C9EB}"/>
                                            </p:graphicEl>
                                          </p:spTgt>
                                        </p:tgtEl>
                                        <p:attrNameLst>
                                          <p:attrName>style.visibility</p:attrName>
                                        </p:attrNameLst>
                                      </p:cBhvr>
                                      <p:to>
                                        <p:strVal val="visible"/>
                                      </p:to>
                                    </p:set>
                                    <p:anim calcmode="lin" valueType="num">
                                      <p:cBhvr>
                                        <p:cTn id="43" dur="1000" fill="hold"/>
                                        <p:tgtEl>
                                          <p:spTgt spid="9">
                                            <p:graphicEl>
                                              <a:dgm id="{D91B0B47-F3B7-4737-BE5C-BB3F0115C9EB}"/>
                                            </p:graphicEl>
                                          </p:spTgt>
                                        </p:tgtEl>
                                        <p:attrNameLst>
                                          <p:attrName>ppt_w</p:attrName>
                                        </p:attrNameLst>
                                      </p:cBhvr>
                                      <p:tavLst>
                                        <p:tav tm="0">
                                          <p:val>
                                            <p:fltVal val="0"/>
                                          </p:val>
                                        </p:tav>
                                        <p:tav tm="100000">
                                          <p:val>
                                            <p:strVal val="#ppt_w"/>
                                          </p:val>
                                        </p:tav>
                                      </p:tavLst>
                                    </p:anim>
                                    <p:anim calcmode="lin" valueType="num">
                                      <p:cBhvr>
                                        <p:cTn id="44" dur="1000" fill="hold"/>
                                        <p:tgtEl>
                                          <p:spTgt spid="9">
                                            <p:graphicEl>
                                              <a:dgm id="{D91B0B47-F3B7-4737-BE5C-BB3F0115C9EB}"/>
                                            </p:graphicEl>
                                          </p:spTgt>
                                        </p:tgtEl>
                                        <p:attrNameLst>
                                          <p:attrName>ppt_h</p:attrName>
                                        </p:attrNameLst>
                                      </p:cBhvr>
                                      <p:tavLst>
                                        <p:tav tm="0">
                                          <p:val>
                                            <p:fltVal val="0"/>
                                          </p:val>
                                        </p:tav>
                                        <p:tav tm="100000">
                                          <p:val>
                                            <p:strVal val="#ppt_h"/>
                                          </p:val>
                                        </p:tav>
                                      </p:tavLst>
                                    </p:anim>
                                    <p:anim calcmode="lin" valueType="num">
                                      <p:cBhvr>
                                        <p:cTn id="45" dur="1000" fill="hold"/>
                                        <p:tgtEl>
                                          <p:spTgt spid="9">
                                            <p:graphicEl>
                                              <a:dgm id="{D91B0B47-F3B7-4737-BE5C-BB3F0115C9EB}"/>
                                            </p:graphicEl>
                                          </p:spTgt>
                                        </p:tgtEl>
                                        <p:attrNameLst>
                                          <p:attrName>style.rotation</p:attrName>
                                        </p:attrNameLst>
                                      </p:cBhvr>
                                      <p:tavLst>
                                        <p:tav tm="0">
                                          <p:val>
                                            <p:fltVal val="90"/>
                                          </p:val>
                                        </p:tav>
                                        <p:tav tm="100000">
                                          <p:val>
                                            <p:fltVal val="0"/>
                                          </p:val>
                                        </p:tav>
                                      </p:tavLst>
                                    </p:anim>
                                    <p:animEffect transition="in" filter="fade">
                                      <p:cBhvr>
                                        <p:cTn id="46" dur="1000"/>
                                        <p:tgtEl>
                                          <p:spTgt spid="9">
                                            <p:graphicEl>
                                              <a:dgm id="{D91B0B47-F3B7-4737-BE5C-BB3F0115C9EB}"/>
                                            </p:graphicEl>
                                          </p:spTgt>
                                        </p:tgtEl>
                                      </p:cBhvr>
                                    </p:animEffect>
                                  </p:childTnLst>
                                </p:cTn>
                              </p:par>
                              <p:par>
                                <p:cTn id="47" presetID="10" presetClass="entr" presetSubtype="0" fill="hold" grpId="0" nodeType="withEffect">
                                  <p:stCondLst>
                                    <p:cond delay="0"/>
                                  </p:stCondLst>
                                  <p:iterate type="lt">
                                    <p:tmPct val="0"/>
                                  </p:iterate>
                                  <p:childTnLst>
                                    <p:set>
                                      <p:cBhvr>
                                        <p:cTn id="48" dur="1" fill="hold">
                                          <p:stCondLst>
                                            <p:cond delay="0"/>
                                          </p:stCondLst>
                                        </p:cTn>
                                        <p:tgtEl>
                                          <p:spTgt spid="9">
                                            <p:graphicEl>
                                              <a:dgm id="{F54CC983-2FE2-4D0A-B507-72F8DDB1CE8B}"/>
                                            </p:graphicEl>
                                          </p:spTgt>
                                        </p:tgtEl>
                                        <p:attrNameLst>
                                          <p:attrName>style.visibility</p:attrName>
                                        </p:attrNameLst>
                                      </p:cBhvr>
                                      <p:to>
                                        <p:strVal val="visible"/>
                                      </p:to>
                                    </p:set>
                                    <p:animEffect transition="in" filter="fade">
                                      <p:cBhvr>
                                        <p:cTn id="49" dur="1000"/>
                                        <p:tgtEl>
                                          <p:spTgt spid="9">
                                            <p:graphicEl>
                                              <a:dgm id="{F54CC983-2FE2-4D0A-B507-72F8DDB1CE8B}"/>
                                            </p:graphicEl>
                                          </p:spTgt>
                                        </p:tgtEl>
                                      </p:cBhvr>
                                    </p:animEffect>
                                  </p:childTnLst>
                                </p:cTn>
                              </p:par>
                              <p:par>
                                <p:cTn id="50" presetID="63" presetClass="path" presetSubtype="0" accel="50000" decel="50000" fill="hold" grpId="1" nodeType="withEffect">
                                  <p:stCondLst>
                                    <p:cond delay="0"/>
                                  </p:stCondLst>
                                  <p:iterate type="lt">
                                    <p:tmPct val="0"/>
                                  </p:iterate>
                                  <p:childTnLst>
                                    <p:animMotion origin="layout" path="M 0 0  L 0.25 0  E" pathEditMode="relative" ptsTypes="">
                                      <p:cBhvr>
                                        <p:cTn id="51" dur="1000" spd="-100000" fill="hold"/>
                                        <p:tgtEl>
                                          <p:spTgt spid="9">
                                            <p:graphicEl>
                                              <a:dgm id="{F54CC983-2FE2-4D0A-B507-72F8DDB1CE8B}"/>
                                            </p:graphic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Graphic spid="9" grpI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332656"/>
            <a:ext cx="7704856" cy="1066800"/>
          </a:xfrm>
          <a:effectLst>
            <a:outerShdw blurRad="50800" dist="38100" dir="5400000" algn="t" rotWithShape="0">
              <a:prstClr val="black">
                <a:alpha val="40000"/>
              </a:prstClr>
            </a:outerShdw>
          </a:effectLst>
        </p:spPr>
        <p:txBody>
          <a:bodyPr>
            <a:normAutofit fontScale="90000"/>
          </a:bodyPr>
          <a:lstStyle/>
          <a:p>
            <a:pPr algn="r"/>
            <a:r>
              <a:rPr lang="es-MX" dirty="0" smtClean="0"/>
              <a:t>	</a:t>
            </a:r>
            <a:r>
              <a:rPr lang="es-EC" b="1" dirty="0" smtClean="0"/>
              <a:t>ENFOQUE </a:t>
            </a:r>
            <a:br>
              <a:rPr lang="es-EC" b="1" dirty="0" smtClean="0"/>
            </a:br>
            <a:r>
              <a:rPr lang="es-EC" b="1" dirty="0" smtClean="0"/>
              <a:t>ESTRATÉGICO</a:t>
            </a:r>
            <a:r>
              <a:rPr lang="es-ES_tradnl" b="1" dirty="0" smtClean="0"/>
              <a:t/>
            </a:r>
            <a:br>
              <a:rPr lang="es-ES_tradnl" b="1" dirty="0" smtClean="0"/>
            </a:b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03/07/2013</a:t>
            </a:fld>
            <a:endParaRPr lang="es-EC"/>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9</a:t>
            </a:fld>
            <a:endParaRPr lang="es-EC"/>
          </a:p>
        </p:txBody>
      </p:sp>
      <p:sp>
        <p:nvSpPr>
          <p:cNvPr id="10" name="9 Marcador de contenido"/>
          <p:cNvSpPr>
            <a:spLocks noGrp="1"/>
          </p:cNvSpPr>
          <p:nvPr>
            <p:ph idx="1"/>
          </p:nvPr>
        </p:nvSpPr>
        <p:spPr>
          <a:xfrm>
            <a:off x="1043608" y="1336136"/>
            <a:ext cx="7715200" cy="4325112"/>
          </a:xfrm>
        </p:spPr>
        <p:txBody>
          <a:bodyPr>
            <a:normAutofit/>
          </a:bodyPr>
          <a:lstStyle/>
          <a:p>
            <a:pPr marL="365760" lvl="1" indent="-256032">
              <a:buClr>
                <a:schemeClr val="accent3"/>
              </a:buClr>
              <a:buFont typeface="Georgia"/>
              <a:buChar char="•"/>
            </a:pPr>
            <a:r>
              <a:rPr lang="es-MX" sz="2400" dirty="0" smtClean="0">
                <a:solidFill>
                  <a:schemeClr val="tx1"/>
                </a:solidFill>
              </a:rPr>
              <a:t>VISION, MISION Y VALORES</a:t>
            </a:r>
          </a:p>
          <a:p>
            <a:pPr marL="365760" lvl="1" indent="-256032">
              <a:buClr>
                <a:schemeClr val="accent3"/>
              </a:buClr>
              <a:buNone/>
            </a:pPr>
            <a:endParaRPr lang="es-ES_tradnl" sz="2000" dirty="0" smtClean="0">
              <a:solidFill>
                <a:schemeClr val="tx1"/>
              </a:solidFill>
            </a:endParaRPr>
          </a:p>
          <a:p>
            <a:endParaRPr lang="es-EC"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1" name="Diagram 3"/>
          <p:cNvGraphicFramePr/>
          <p:nvPr/>
        </p:nvGraphicFramePr>
        <p:xfrm>
          <a:off x="1115616" y="1700808"/>
          <a:ext cx="71628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1">
                                            <p:graphicEl>
                                              <a:dgm id="{51F4EAD3-1682-4678-A02B-7707F22B1C85}"/>
                                            </p:graphicEl>
                                          </p:spTgt>
                                        </p:tgtEl>
                                        <p:attrNameLst>
                                          <p:attrName>style.visibility</p:attrName>
                                        </p:attrNameLst>
                                      </p:cBhvr>
                                      <p:to>
                                        <p:strVal val="visible"/>
                                      </p:to>
                                    </p:set>
                                    <p:anim calcmode="lin" valueType="num">
                                      <p:cBhvr>
                                        <p:cTn id="7" dur="1000" fill="hold"/>
                                        <p:tgtEl>
                                          <p:spTgt spid="11">
                                            <p:graphicEl>
                                              <a:dgm id="{51F4EAD3-1682-4678-A02B-7707F22B1C85}"/>
                                            </p:graphicEl>
                                          </p:spTgt>
                                        </p:tgtEl>
                                        <p:attrNameLst>
                                          <p:attrName>ppt_w</p:attrName>
                                        </p:attrNameLst>
                                      </p:cBhvr>
                                      <p:tavLst>
                                        <p:tav tm="0">
                                          <p:val>
                                            <p:fltVal val="0"/>
                                          </p:val>
                                        </p:tav>
                                        <p:tav tm="100000">
                                          <p:val>
                                            <p:strVal val="#ppt_w"/>
                                          </p:val>
                                        </p:tav>
                                      </p:tavLst>
                                    </p:anim>
                                    <p:anim calcmode="lin" valueType="num">
                                      <p:cBhvr>
                                        <p:cTn id="8" dur="1000" fill="hold"/>
                                        <p:tgtEl>
                                          <p:spTgt spid="11">
                                            <p:graphicEl>
                                              <a:dgm id="{51F4EAD3-1682-4678-A02B-7707F22B1C85}"/>
                                            </p:graphicEl>
                                          </p:spTgt>
                                        </p:tgtEl>
                                        <p:attrNameLst>
                                          <p:attrName>ppt_h</p:attrName>
                                        </p:attrNameLst>
                                      </p:cBhvr>
                                      <p:tavLst>
                                        <p:tav tm="0">
                                          <p:val>
                                            <p:fltVal val="0"/>
                                          </p:val>
                                        </p:tav>
                                        <p:tav tm="100000">
                                          <p:val>
                                            <p:strVal val="#ppt_h"/>
                                          </p:val>
                                        </p:tav>
                                      </p:tavLst>
                                    </p:anim>
                                    <p:anim calcmode="lin" valueType="num">
                                      <p:cBhvr>
                                        <p:cTn id="9" dur="1000" fill="hold"/>
                                        <p:tgtEl>
                                          <p:spTgt spid="11">
                                            <p:graphicEl>
                                              <a:dgm id="{51F4EAD3-1682-4678-A02B-7707F22B1C85}"/>
                                            </p:graphicEl>
                                          </p:spTgt>
                                        </p:tgtEl>
                                        <p:attrNameLst>
                                          <p:attrName>style.rotation</p:attrName>
                                        </p:attrNameLst>
                                      </p:cBhvr>
                                      <p:tavLst>
                                        <p:tav tm="0">
                                          <p:val>
                                            <p:fltVal val="90"/>
                                          </p:val>
                                        </p:tav>
                                        <p:tav tm="100000">
                                          <p:val>
                                            <p:fltVal val="0"/>
                                          </p:val>
                                        </p:tav>
                                      </p:tavLst>
                                    </p:anim>
                                    <p:animEffect transition="in" filter="fade">
                                      <p:cBhvr>
                                        <p:cTn id="10" dur="1000"/>
                                        <p:tgtEl>
                                          <p:spTgt spid="11">
                                            <p:graphicEl>
                                              <a:dgm id="{51F4EAD3-1682-4678-A02B-7707F22B1C85}"/>
                                            </p:graphicEl>
                                          </p:spTgt>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1">
                                            <p:graphicEl>
                                              <a:dgm id="{22BCEA4B-0890-4220-9556-1CDDFB0A4512}"/>
                                            </p:graphicEl>
                                          </p:spTgt>
                                        </p:tgtEl>
                                        <p:attrNameLst>
                                          <p:attrName>style.visibility</p:attrName>
                                        </p:attrNameLst>
                                      </p:cBhvr>
                                      <p:to>
                                        <p:strVal val="visible"/>
                                      </p:to>
                                    </p:set>
                                    <p:animEffect transition="in" filter="wipe(left)">
                                      <p:cBhvr>
                                        <p:cTn id="14" dur="500"/>
                                        <p:tgtEl>
                                          <p:spTgt spid="11">
                                            <p:graphicEl>
                                              <a:dgm id="{22BCEA4B-0890-4220-9556-1CDDFB0A4512}"/>
                                            </p:graphic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1">
                                            <p:graphicEl>
                                              <a:dgm id="{87BA93AC-D3AD-4B28-9115-39B8C4A3C7C0}"/>
                                            </p:graphicEl>
                                          </p:spTgt>
                                        </p:tgtEl>
                                        <p:attrNameLst>
                                          <p:attrName>style.visibility</p:attrName>
                                        </p:attrNameLst>
                                      </p:cBhvr>
                                      <p:to>
                                        <p:strVal val="visible"/>
                                      </p:to>
                                    </p:set>
                                    <p:anim calcmode="lin" valueType="num">
                                      <p:cBhvr>
                                        <p:cTn id="17" dur="1000" fill="hold"/>
                                        <p:tgtEl>
                                          <p:spTgt spid="11">
                                            <p:graphicEl>
                                              <a:dgm id="{87BA93AC-D3AD-4B28-9115-39B8C4A3C7C0}"/>
                                            </p:graphicEl>
                                          </p:spTgt>
                                        </p:tgtEl>
                                        <p:attrNameLst>
                                          <p:attrName>ppt_w</p:attrName>
                                        </p:attrNameLst>
                                      </p:cBhvr>
                                      <p:tavLst>
                                        <p:tav tm="0">
                                          <p:val>
                                            <p:fltVal val="0"/>
                                          </p:val>
                                        </p:tav>
                                        <p:tav tm="100000">
                                          <p:val>
                                            <p:strVal val="#ppt_w"/>
                                          </p:val>
                                        </p:tav>
                                      </p:tavLst>
                                    </p:anim>
                                    <p:anim calcmode="lin" valueType="num">
                                      <p:cBhvr>
                                        <p:cTn id="18" dur="1000" fill="hold"/>
                                        <p:tgtEl>
                                          <p:spTgt spid="11">
                                            <p:graphicEl>
                                              <a:dgm id="{87BA93AC-D3AD-4B28-9115-39B8C4A3C7C0}"/>
                                            </p:graphicEl>
                                          </p:spTgt>
                                        </p:tgtEl>
                                        <p:attrNameLst>
                                          <p:attrName>ppt_h</p:attrName>
                                        </p:attrNameLst>
                                      </p:cBhvr>
                                      <p:tavLst>
                                        <p:tav tm="0">
                                          <p:val>
                                            <p:fltVal val="0"/>
                                          </p:val>
                                        </p:tav>
                                        <p:tav tm="100000">
                                          <p:val>
                                            <p:strVal val="#ppt_h"/>
                                          </p:val>
                                        </p:tav>
                                      </p:tavLst>
                                    </p:anim>
                                    <p:animEffect transition="in" filter="fade">
                                      <p:cBhvr>
                                        <p:cTn id="19" dur="1000"/>
                                        <p:tgtEl>
                                          <p:spTgt spid="11">
                                            <p:graphicEl>
                                              <a:dgm id="{87BA93AC-D3AD-4B28-9115-39B8C4A3C7C0}"/>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graphicEl>
                                              <a:dgm id="{165DC621-B2C0-4549-964A-6C5A16796B82}"/>
                                            </p:graphicEl>
                                          </p:spTgt>
                                        </p:tgtEl>
                                        <p:attrNameLst>
                                          <p:attrName>style.visibility</p:attrName>
                                        </p:attrNameLst>
                                      </p:cBhvr>
                                      <p:to>
                                        <p:strVal val="visible"/>
                                      </p:to>
                                    </p:set>
                                    <p:animEffect transition="in" filter="fade">
                                      <p:cBhvr>
                                        <p:cTn id="23" dur="1000"/>
                                        <p:tgtEl>
                                          <p:spTgt spid="11">
                                            <p:graphicEl>
                                              <a:dgm id="{165DC621-B2C0-4549-964A-6C5A16796B8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graphicEl>
                                              <a:dgm id="{63E94016-D3A5-4FCE-8301-70944FF87E8F}"/>
                                            </p:graphicEl>
                                          </p:spTgt>
                                        </p:tgtEl>
                                        <p:attrNameLst>
                                          <p:attrName>style.visibility</p:attrName>
                                        </p:attrNameLst>
                                      </p:cBhvr>
                                      <p:to>
                                        <p:strVal val="visible"/>
                                      </p:to>
                                    </p:set>
                                    <p:animEffect transition="in" filter="wipe(left)">
                                      <p:cBhvr>
                                        <p:cTn id="28" dur="500"/>
                                        <p:tgtEl>
                                          <p:spTgt spid="11">
                                            <p:graphicEl>
                                              <a:dgm id="{63E94016-D3A5-4FCE-8301-70944FF87E8F}"/>
                                            </p:graphicEl>
                                          </p:spTgt>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1">
                                            <p:graphicEl>
                                              <a:dgm id="{2351FE39-4179-4DB3-94A8-84EFD1524303}"/>
                                            </p:graphicEl>
                                          </p:spTgt>
                                        </p:tgtEl>
                                        <p:attrNameLst>
                                          <p:attrName>style.visibility</p:attrName>
                                        </p:attrNameLst>
                                      </p:cBhvr>
                                      <p:to>
                                        <p:strVal val="visible"/>
                                      </p:to>
                                    </p:set>
                                    <p:anim calcmode="lin" valueType="num">
                                      <p:cBhvr>
                                        <p:cTn id="31" dur="1000" fill="hold"/>
                                        <p:tgtEl>
                                          <p:spTgt spid="11">
                                            <p:graphicEl>
                                              <a:dgm id="{2351FE39-4179-4DB3-94A8-84EFD1524303}"/>
                                            </p:graphicEl>
                                          </p:spTgt>
                                        </p:tgtEl>
                                        <p:attrNameLst>
                                          <p:attrName>ppt_w</p:attrName>
                                        </p:attrNameLst>
                                      </p:cBhvr>
                                      <p:tavLst>
                                        <p:tav tm="0">
                                          <p:val>
                                            <p:fltVal val="0"/>
                                          </p:val>
                                        </p:tav>
                                        <p:tav tm="100000">
                                          <p:val>
                                            <p:strVal val="#ppt_w"/>
                                          </p:val>
                                        </p:tav>
                                      </p:tavLst>
                                    </p:anim>
                                    <p:anim calcmode="lin" valueType="num">
                                      <p:cBhvr>
                                        <p:cTn id="32" dur="1000" fill="hold"/>
                                        <p:tgtEl>
                                          <p:spTgt spid="11">
                                            <p:graphicEl>
                                              <a:dgm id="{2351FE39-4179-4DB3-94A8-84EFD1524303}"/>
                                            </p:graphicEl>
                                          </p:spTgt>
                                        </p:tgtEl>
                                        <p:attrNameLst>
                                          <p:attrName>ppt_h</p:attrName>
                                        </p:attrNameLst>
                                      </p:cBhvr>
                                      <p:tavLst>
                                        <p:tav tm="0">
                                          <p:val>
                                            <p:fltVal val="0"/>
                                          </p:val>
                                        </p:tav>
                                        <p:tav tm="100000">
                                          <p:val>
                                            <p:strVal val="#ppt_h"/>
                                          </p:val>
                                        </p:tav>
                                      </p:tavLst>
                                    </p:anim>
                                    <p:animEffect transition="in" filter="fade">
                                      <p:cBhvr>
                                        <p:cTn id="33" dur="1000"/>
                                        <p:tgtEl>
                                          <p:spTgt spid="11">
                                            <p:graphicEl>
                                              <a:dgm id="{2351FE39-4179-4DB3-94A8-84EFD1524303}"/>
                                            </p:graphicEl>
                                          </p:spTgt>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1">
                                            <p:graphicEl>
                                              <a:dgm id="{0BE2FF25-E3C6-4F63-A072-FBDC9C3F6BED}"/>
                                            </p:graphicEl>
                                          </p:spTgt>
                                        </p:tgtEl>
                                        <p:attrNameLst>
                                          <p:attrName>style.visibility</p:attrName>
                                        </p:attrNameLst>
                                      </p:cBhvr>
                                      <p:to>
                                        <p:strVal val="visible"/>
                                      </p:to>
                                    </p:set>
                                    <p:animEffect transition="in" filter="fade">
                                      <p:cBhvr>
                                        <p:cTn id="37" dur="1000"/>
                                        <p:tgtEl>
                                          <p:spTgt spid="11">
                                            <p:graphicEl>
                                              <a:dgm id="{0BE2FF25-E3C6-4F63-A072-FBDC9C3F6BED}"/>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graphicEl>
                                              <a:dgm id="{9D3DC158-D5CF-44D3-AC74-FD003E28D70A}"/>
                                            </p:graphicEl>
                                          </p:spTgt>
                                        </p:tgtEl>
                                        <p:attrNameLst>
                                          <p:attrName>style.visibility</p:attrName>
                                        </p:attrNameLst>
                                      </p:cBhvr>
                                      <p:to>
                                        <p:strVal val="visible"/>
                                      </p:to>
                                    </p:set>
                                    <p:animEffect transition="in" filter="wipe(left)">
                                      <p:cBhvr>
                                        <p:cTn id="42" dur="500"/>
                                        <p:tgtEl>
                                          <p:spTgt spid="11">
                                            <p:graphicEl>
                                              <a:dgm id="{9D3DC158-D5CF-44D3-AC74-FD003E28D70A}"/>
                                            </p:graphicEl>
                                          </p:spTgt>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11">
                                            <p:graphicEl>
                                              <a:dgm id="{8176EEDF-F573-4220-AC4D-C8DBE2CCB231}"/>
                                            </p:graphicEl>
                                          </p:spTgt>
                                        </p:tgtEl>
                                        <p:attrNameLst>
                                          <p:attrName>style.visibility</p:attrName>
                                        </p:attrNameLst>
                                      </p:cBhvr>
                                      <p:to>
                                        <p:strVal val="visible"/>
                                      </p:to>
                                    </p:set>
                                    <p:anim calcmode="lin" valueType="num">
                                      <p:cBhvr>
                                        <p:cTn id="45" dur="1000" fill="hold"/>
                                        <p:tgtEl>
                                          <p:spTgt spid="11">
                                            <p:graphicEl>
                                              <a:dgm id="{8176EEDF-F573-4220-AC4D-C8DBE2CCB231}"/>
                                            </p:graphicEl>
                                          </p:spTgt>
                                        </p:tgtEl>
                                        <p:attrNameLst>
                                          <p:attrName>ppt_w</p:attrName>
                                        </p:attrNameLst>
                                      </p:cBhvr>
                                      <p:tavLst>
                                        <p:tav tm="0">
                                          <p:val>
                                            <p:fltVal val="0"/>
                                          </p:val>
                                        </p:tav>
                                        <p:tav tm="100000">
                                          <p:val>
                                            <p:strVal val="#ppt_w"/>
                                          </p:val>
                                        </p:tav>
                                      </p:tavLst>
                                    </p:anim>
                                    <p:anim calcmode="lin" valueType="num">
                                      <p:cBhvr>
                                        <p:cTn id="46" dur="1000" fill="hold"/>
                                        <p:tgtEl>
                                          <p:spTgt spid="11">
                                            <p:graphicEl>
                                              <a:dgm id="{8176EEDF-F573-4220-AC4D-C8DBE2CCB231}"/>
                                            </p:graphicEl>
                                          </p:spTgt>
                                        </p:tgtEl>
                                        <p:attrNameLst>
                                          <p:attrName>ppt_h</p:attrName>
                                        </p:attrNameLst>
                                      </p:cBhvr>
                                      <p:tavLst>
                                        <p:tav tm="0">
                                          <p:val>
                                            <p:fltVal val="0"/>
                                          </p:val>
                                        </p:tav>
                                        <p:tav tm="100000">
                                          <p:val>
                                            <p:strVal val="#ppt_h"/>
                                          </p:val>
                                        </p:tav>
                                      </p:tavLst>
                                    </p:anim>
                                    <p:animEffect transition="in" filter="fade">
                                      <p:cBhvr>
                                        <p:cTn id="47" dur="1000"/>
                                        <p:tgtEl>
                                          <p:spTgt spid="11">
                                            <p:graphicEl>
                                              <a:dgm id="{8176EEDF-F573-4220-AC4D-C8DBE2CCB231}"/>
                                            </p:graphicEl>
                                          </p:spTgt>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11">
                                            <p:graphicEl>
                                              <a:dgm id="{C302A07B-55BD-4964-87A5-153E84EB806C}"/>
                                            </p:graphicEl>
                                          </p:spTgt>
                                        </p:tgtEl>
                                        <p:attrNameLst>
                                          <p:attrName>style.visibility</p:attrName>
                                        </p:attrNameLst>
                                      </p:cBhvr>
                                      <p:to>
                                        <p:strVal val="visible"/>
                                      </p:to>
                                    </p:set>
                                    <p:animEffect transition="in" filter="fade">
                                      <p:cBhvr>
                                        <p:cTn id="51" dur="1000"/>
                                        <p:tgtEl>
                                          <p:spTgt spid="11">
                                            <p:graphicEl>
                                              <a:dgm id="{C302A07B-55BD-4964-87A5-153E84EB806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2996</TotalTime>
  <Words>11928</Words>
  <Application>Microsoft Office PowerPoint</Application>
  <PresentationFormat>Presentación en pantalla (4:3)</PresentationFormat>
  <Paragraphs>2877</Paragraphs>
  <Slides>40</Slides>
  <Notes>9</Notes>
  <HiddenSlides>0</HiddenSlides>
  <MMClips>0</MMClips>
  <ScaleCrop>false</ScaleCrop>
  <HeadingPairs>
    <vt:vector size="6" baseType="variant">
      <vt:variant>
        <vt:lpstr>Tema</vt:lpstr>
      </vt:variant>
      <vt:variant>
        <vt:i4>1</vt:i4>
      </vt:variant>
      <vt:variant>
        <vt:lpstr>Servidores OLE incrustados</vt:lpstr>
      </vt:variant>
      <vt:variant>
        <vt:i4>0</vt:i4>
      </vt:variant>
      <vt:variant>
        <vt:lpstr>Títulos de diapositiva</vt:lpstr>
      </vt:variant>
      <vt:variant>
        <vt:i4>40</vt:i4>
      </vt:variant>
    </vt:vector>
  </HeadingPairs>
  <TitlesOfParts>
    <vt:vector size="41" baseType="lpstr">
      <vt:lpstr>Urbano</vt:lpstr>
      <vt:lpstr>Diseño y evaluación del Proyecto de migración de las estaciones de televisión abierta en el Ecuador, hacia la Televisión Digital Terrestre (TDT)</vt:lpstr>
      <vt:lpstr> ANÁLISIS DE  VIABILIDAD TÉCNICA </vt:lpstr>
      <vt:lpstr> ANÁLISIS DE  VIABILIDAD TÉCNICA </vt:lpstr>
      <vt:lpstr> ANÁLISIS DE  VIABILIDAD TÉCNICA </vt:lpstr>
      <vt:lpstr> ENFOQUE  ESTRATÉGICO </vt:lpstr>
      <vt:lpstr> ENFOQUE  ESTRATÉGICO </vt:lpstr>
      <vt:lpstr> ENFOQUE  ESTRATÉGICO </vt:lpstr>
      <vt:lpstr> ENFOQUE  ESTRATÉGICO </vt:lpstr>
      <vt:lpstr> ENFOQUE  ESTRATÉGICO </vt:lpstr>
      <vt:lpstr> ENFOQUE  ESTRATÉGICO </vt:lpstr>
      <vt:lpstr> IMPACTO  AMBIENTAL  </vt:lpstr>
      <vt:lpstr> IMPACTO  AMBIENTAL  </vt:lpstr>
      <vt:lpstr> IMPACTO  AMBIENTAL  </vt:lpstr>
      <vt:lpstr> EVALUACION  FINANCIERA </vt:lpstr>
      <vt:lpstr> EVALUACION  FINANCIERA </vt:lpstr>
      <vt:lpstr> EVALUACION  FINANCIERA </vt:lpstr>
      <vt:lpstr> EVALUACION  FINANCIERA </vt:lpstr>
      <vt:lpstr> EVALUACION  FINANCIERA </vt:lpstr>
      <vt:lpstr> EVALUACION  FINANCIERA </vt:lpstr>
      <vt:lpstr> EVALUACION  FINANCIERA </vt:lpstr>
      <vt:lpstr> EVALUACION  FINANCIERA </vt:lpstr>
      <vt:lpstr> EVALUACION  FINANCIERA </vt:lpstr>
      <vt:lpstr> EVALUACION  FINANCIERA </vt:lpstr>
      <vt:lpstr> EVALUACION  FINANCIERA </vt:lpstr>
      <vt:lpstr> EVALUACION  FINANCIERA </vt:lpstr>
      <vt:lpstr> EVALUACION  FINANCIERA </vt:lpstr>
      <vt:lpstr> EVALUACION  FINANCIERA </vt:lpstr>
      <vt:lpstr> EVALUACION  FINANCIERA </vt:lpstr>
      <vt:lpstr> EVALUACION  FINANCIERA </vt:lpstr>
      <vt:lpstr> EVALUACION  FINANCIERA </vt:lpstr>
      <vt:lpstr> EVALUACION  FINANCIERA </vt:lpstr>
      <vt:lpstr> EVALUACION  FINANCIERA </vt:lpstr>
      <vt:lpstr> EVALUACION  FINANCIERA </vt:lpstr>
      <vt:lpstr>Diapositiva 34</vt:lpstr>
      <vt:lpstr>Diapositiva 35</vt:lpstr>
      <vt:lpstr>Diapositiva 36</vt:lpstr>
      <vt:lpstr>Diapositiva 37</vt:lpstr>
      <vt:lpstr>Diapositiva 38</vt:lpstr>
      <vt:lpstr>Diapositiva 39</vt:lpstr>
      <vt:lpstr>Diapositiva 40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DE MERCADO PARA IMPLEMENTACION DE LA TDT EN IBARRA</dc:title>
  <dc:creator>byron</dc:creator>
  <cp:lastModifiedBy>ByronP</cp:lastModifiedBy>
  <cp:revision>216</cp:revision>
  <dcterms:created xsi:type="dcterms:W3CDTF">2012-04-18T22:41:35Z</dcterms:created>
  <dcterms:modified xsi:type="dcterms:W3CDTF">2013-07-03T22:02:42Z</dcterms:modified>
</cp:coreProperties>
</file>