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64" r:id="rId5"/>
    <p:sldId id="261" r:id="rId6"/>
    <p:sldId id="262" r:id="rId7"/>
    <p:sldId id="263" r:id="rId8"/>
    <p:sldId id="265" r:id="rId9"/>
    <p:sldId id="266" r:id="rId10"/>
    <p:sldId id="267" r:id="rId11"/>
    <p:sldId id="268" r:id="rId12"/>
    <p:sldId id="269" r:id="rId13"/>
    <p:sldId id="270" r:id="rId14"/>
    <p:sldId id="271" r:id="rId15"/>
    <p:sldId id="272" r:id="rId16"/>
    <p:sldId id="273" r:id="rId17"/>
    <p:sldId id="276" r:id="rId18"/>
    <p:sldId id="277" r:id="rId19"/>
    <p:sldId id="278" r:id="rId20"/>
    <p:sldId id="274" r:id="rId21"/>
    <p:sldId id="275" r:id="rId22"/>
    <p:sldId id="279" r:id="rId23"/>
    <p:sldId id="280" r:id="rId24"/>
    <p:sldId id="281" r:id="rId25"/>
    <p:sldId id="284" r:id="rId26"/>
    <p:sldId id="282" r:id="rId27"/>
    <p:sldId id="283" r:id="rId28"/>
    <p:sldId id="289" r:id="rId29"/>
    <p:sldId id="285" r:id="rId30"/>
    <p:sldId id="286" r:id="rId31"/>
    <p:sldId id="287" r:id="rId32"/>
    <p:sldId id="288" r:id="rId33"/>
    <p:sldId id="290" r:id="rId34"/>
    <p:sldId id="291" r:id="rId35"/>
    <p:sldId id="296" r:id="rId36"/>
    <p:sldId id="293" r:id="rId37"/>
    <p:sldId id="340" r:id="rId38"/>
    <p:sldId id="294" r:id="rId39"/>
    <p:sldId id="295" r:id="rId40"/>
    <p:sldId id="319"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20" r:id="rId64"/>
    <p:sldId id="322" r:id="rId65"/>
    <p:sldId id="323" r:id="rId66"/>
    <p:sldId id="324" r:id="rId67"/>
    <p:sldId id="327" r:id="rId68"/>
    <p:sldId id="325" r:id="rId69"/>
    <p:sldId id="326" r:id="rId70"/>
    <p:sldId id="328" r:id="rId71"/>
    <p:sldId id="331" r:id="rId72"/>
    <p:sldId id="332" r:id="rId73"/>
    <p:sldId id="337" r:id="rId74"/>
    <p:sldId id="336" r:id="rId75"/>
    <p:sldId id="341" r:id="rId76"/>
    <p:sldId id="334" r:id="rId77"/>
    <p:sldId id="338" r:id="rId78"/>
    <p:sldId id="342" r:id="rId79"/>
    <p:sldId id="343" r:id="rId80"/>
    <p:sldId id="344" r:id="rId81"/>
    <p:sldId id="345" r:id="rId82"/>
    <p:sldId id="346" r:id="rId83"/>
    <p:sldId id="348" r:id="rId84"/>
    <p:sldId id="347" r:id="rId85"/>
    <p:sldId id="349" r:id="rId86"/>
    <p:sldId id="350" r:id="rId87"/>
    <p:sldId id="351" r:id="rId88"/>
    <p:sldId id="352" r:id="rId89"/>
    <p:sldId id="353" r:id="rId90"/>
    <p:sldId id="354" r:id="rId91"/>
    <p:sldId id="355" r:id="rId92"/>
    <p:sldId id="356" r:id="rId93"/>
    <p:sldId id="357" r:id="rId94"/>
    <p:sldId id="363" r:id="rId95"/>
    <p:sldId id="364" r:id="rId96"/>
    <p:sldId id="358" r:id="rId97"/>
    <p:sldId id="359" r:id="rId98"/>
    <p:sldId id="360" r:id="rId99"/>
    <p:sldId id="365" r:id="rId100"/>
    <p:sldId id="361" r:id="rId101"/>
    <p:sldId id="362" r:id="rId102"/>
    <p:sldId id="259" r:id="rId103"/>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2" autoAdjust="0"/>
    <p:restoredTop sz="94622" autoAdjust="0"/>
  </p:normalViewPr>
  <p:slideViewPr>
    <p:cSldViewPr>
      <p:cViewPr varScale="1">
        <p:scale>
          <a:sx n="74" d="100"/>
          <a:sy n="74" d="100"/>
        </p:scale>
        <p:origin x="-528" y="-90"/>
      </p:cViewPr>
      <p:guideLst>
        <p:guide orient="horz" pos="2160"/>
        <p:guide pos="2880"/>
      </p:guideLst>
    </p:cSldViewPr>
  </p:slideViewPr>
  <p:outlineViewPr>
    <p:cViewPr>
      <p:scale>
        <a:sx n="33" d="100"/>
        <a:sy n="33" d="100"/>
      </p:scale>
      <p:origin x="0" y="1809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F6A62374-4956-4862-9A55-C32DCAFC52E5}" type="datetimeFigureOut">
              <a:rPr lang="es-EC" smtClean="0"/>
              <a:t>25/11/2013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1375AF5-5A74-4469-B111-BAD4D585F59E}" type="slidenum">
              <a:rPr lang="es-EC" smtClean="0"/>
              <a:t>‹Nº›</a:t>
            </a:fld>
            <a:endParaRPr lang="es-EC"/>
          </a:p>
        </p:txBody>
      </p:sp>
    </p:spTree>
    <p:extLst>
      <p:ext uri="{BB962C8B-B14F-4D97-AF65-F5344CB8AC3E}">
        <p14:creationId xmlns:p14="http://schemas.microsoft.com/office/powerpoint/2010/main" val="3548969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6A62374-4956-4862-9A55-C32DCAFC52E5}" type="datetimeFigureOut">
              <a:rPr lang="es-EC" smtClean="0"/>
              <a:t>25/11/2013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1375AF5-5A74-4469-B111-BAD4D585F59E}" type="slidenum">
              <a:rPr lang="es-EC" smtClean="0"/>
              <a:t>‹Nº›</a:t>
            </a:fld>
            <a:endParaRPr lang="es-EC"/>
          </a:p>
        </p:txBody>
      </p:sp>
    </p:spTree>
    <p:extLst>
      <p:ext uri="{BB962C8B-B14F-4D97-AF65-F5344CB8AC3E}">
        <p14:creationId xmlns:p14="http://schemas.microsoft.com/office/powerpoint/2010/main" val="3653699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6A62374-4956-4862-9A55-C32DCAFC52E5}" type="datetimeFigureOut">
              <a:rPr lang="es-EC" smtClean="0"/>
              <a:t>25/11/2013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1375AF5-5A74-4469-B111-BAD4D585F59E}" type="slidenum">
              <a:rPr lang="es-EC" smtClean="0"/>
              <a:t>‹Nº›</a:t>
            </a:fld>
            <a:endParaRPr lang="es-EC"/>
          </a:p>
        </p:txBody>
      </p:sp>
    </p:spTree>
    <p:extLst>
      <p:ext uri="{BB962C8B-B14F-4D97-AF65-F5344CB8AC3E}">
        <p14:creationId xmlns:p14="http://schemas.microsoft.com/office/powerpoint/2010/main" val="1941760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6A62374-4956-4862-9A55-C32DCAFC52E5}" type="datetimeFigureOut">
              <a:rPr lang="es-EC" smtClean="0"/>
              <a:t>25/11/2013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1375AF5-5A74-4469-B111-BAD4D585F59E}" type="slidenum">
              <a:rPr lang="es-EC" smtClean="0"/>
              <a:t>‹Nº›</a:t>
            </a:fld>
            <a:endParaRPr lang="es-EC"/>
          </a:p>
        </p:txBody>
      </p:sp>
    </p:spTree>
    <p:extLst>
      <p:ext uri="{BB962C8B-B14F-4D97-AF65-F5344CB8AC3E}">
        <p14:creationId xmlns:p14="http://schemas.microsoft.com/office/powerpoint/2010/main" val="3524112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6A62374-4956-4862-9A55-C32DCAFC52E5}" type="datetimeFigureOut">
              <a:rPr lang="es-EC" smtClean="0"/>
              <a:t>25/11/2013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1375AF5-5A74-4469-B111-BAD4D585F59E}" type="slidenum">
              <a:rPr lang="es-EC" smtClean="0"/>
              <a:t>‹Nº›</a:t>
            </a:fld>
            <a:endParaRPr lang="es-EC"/>
          </a:p>
        </p:txBody>
      </p:sp>
    </p:spTree>
    <p:extLst>
      <p:ext uri="{BB962C8B-B14F-4D97-AF65-F5344CB8AC3E}">
        <p14:creationId xmlns:p14="http://schemas.microsoft.com/office/powerpoint/2010/main" val="3769668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F6A62374-4956-4862-9A55-C32DCAFC52E5}" type="datetimeFigureOut">
              <a:rPr lang="es-EC" smtClean="0"/>
              <a:t>25/11/2013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F1375AF5-5A74-4469-B111-BAD4D585F59E}" type="slidenum">
              <a:rPr lang="es-EC" smtClean="0"/>
              <a:t>‹Nº›</a:t>
            </a:fld>
            <a:endParaRPr lang="es-EC"/>
          </a:p>
        </p:txBody>
      </p:sp>
    </p:spTree>
    <p:extLst>
      <p:ext uri="{BB962C8B-B14F-4D97-AF65-F5344CB8AC3E}">
        <p14:creationId xmlns:p14="http://schemas.microsoft.com/office/powerpoint/2010/main" val="3269387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F6A62374-4956-4862-9A55-C32DCAFC52E5}" type="datetimeFigureOut">
              <a:rPr lang="es-EC" smtClean="0"/>
              <a:t>25/11/2013</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F1375AF5-5A74-4469-B111-BAD4D585F59E}" type="slidenum">
              <a:rPr lang="es-EC" smtClean="0"/>
              <a:t>‹Nº›</a:t>
            </a:fld>
            <a:endParaRPr lang="es-EC"/>
          </a:p>
        </p:txBody>
      </p:sp>
    </p:spTree>
    <p:extLst>
      <p:ext uri="{BB962C8B-B14F-4D97-AF65-F5344CB8AC3E}">
        <p14:creationId xmlns:p14="http://schemas.microsoft.com/office/powerpoint/2010/main" val="1760655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F6A62374-4956-4862-9A55-C32DCAFC52E5}" type="datetimeFigureOut">
              <a:rPr lang="es-EC" smtClean="0"/>
              <a:t>25/11/2013</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F1375AF5-5A74-4469-B111-BAD4D585F59E}" type="slidenum">
              <a:rPr lang="es-EC" smtClean="0"/>
              <a:t>‹Nº›</a:t>
            </a:fld>
            <a:endParaRPr lang="es-EC"/>
          </a:p>
        </p:txBody>
      </p:sp>
    </p:spTree>
    <p:extLst>
      <p:ext uri="{BB962C8B-B14F-4D97-AF65-F5344CB8AC3E}">
        <p14:creationId xmlns:p14="http://schemas.microsoft.com/office/powerpoint/2010/main" val="2107347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6A62374-4956-4862-9A55-C32DCAFC52E5}" type="datetimeFigureOut">
              <a:rPr lang="es-EC" smtClean="0"/>
              <a:t>25/11/2013</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F1375AF5-5A74-4469-B111-BAD4D585F59E}" type="slidenum">
              <a:rPr lang="es-EC" smtClean="0"/>
              <a:t>‹Nº›</a:t>
            </a:fld>
            <a:endParaRPr lang="es-EC"/>
          </a:p>
        </p:txBody>
      </p:sp>
    </p:spTree>
    <p:extLst>
      <p:ext uri="{BB962C8B-B14F-4D97-AF65-F5344CB8AC3E}">
        <p14:creationId xmlns:p14="http://schemas.microsoft.com/office/powerpoint/2010/main" val="2971085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6A62374-4956-4862-9A55-C32DCAFC52E5}" type="datetimeFigureOut">
              <a:rPr lang="es-EC" smtClean="0"/>
              <a:t>25/11/2013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F1375AF5-5A74-4469-B111-BAD4D585F59E}" type="slidenum">
              <a:rPr lang="es-EC" smtClean="0"/>
              <a:t>‹Nº›</a:t>
            </a:fld>
            <a:endParaRPr lang="es-EC"/>
          </a:p>
        </p:txBody>
      </p:sp>
    </p:spTree>
    <p:extLst>
      <p:ext uri="{BB962C8B-B14F-4D97-AF65-F5344CB8AC3E}">
        <p14:creationId xmlns:p14="http://schemas.microsoft.com/office/powerpoint/2010/main" val="2864249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6A62374-4956-4862-9A55-C32DCAFC52E5}" type="datetimeFigureOut">
              <a:rPr lang="es-EC" smtClean="0"/>
              <a:t>25/11/2013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F1375AF5-5A74-4469-B111-BAD4D585F59E}" type="slidenum">
              <a:rPr lang="es-EC" smtClean="0"/>
              <a:t>‹Nº›</a:t>
            </a:fld>
            <a:endParaRPr lang="es-EC"/>
          </a:p>
        </p:txBody>
      </p:sp>
    </p:spTree>
    <p:extLst>
      <p:ext uri="{BB962C8B-B14F-4D97-AF65-F5344CB8AC3E}">
        <p14:creationId xmlns:p14="http://schemas.microsoft.com/office/powerpoint/2010/main" val="3931994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A62374-4956-4862-9A55-C32DCAFC52E5}" type="datetimeFigureOut">
              <a:rPr lang="es-EC" smtClean="0"/>
              <a:t>25/11/2013</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75AF5-5A74-4469-B111-BAD4D585F59E}" type="slidenum">
              <a:rPr lang="es-EC" smtClean="0"/>
              <a:t>‹Nº›</a:t>
            </a:fld>
            <a:endParaRPr lang="es-EC"/>
          </a:p>
        </p:txBody>
      </p:sp>
    </p:spTree>
    <p:extLst>
      <p:ext uri="{BB962C8B-B14F-4D97-AF65-F5344CB8AC3E}">
        <p14:creationId xmlns:p14="http://schemas.microsoft.com/office/powerpoint/2010/main" val="870688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8.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9.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60.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61.emf"/></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64.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65.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66.emf"/></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84.emf"/><Relationship Id="rId4" Type="http://schemas.openxmlformats.org/officeDocument/2006/relationships/oleObject" Target="../embeddings/oleObject8.bin"/></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827584" y="2276872"/>
            <a:ext cx="7772400" cy="2232248"/>
          </a:xfrm>
        </p:spPr>
        <p:txBody>
          <a:bodyPr>
            <a:normAutofit/>
          </a:bodyPr>
          <a:lstStyle/>
          <a:p>
            <a:r>
              <a:rPr lang="es-EC" sz="2800" b="1" dirty="0" smtClean="0"/>
              <a:t>“</a:t>
            </a:r>
            <a:r>
              <a:rPr lang="es-EC" sz="2800" b="1" dirty="0" smtClean="0">
                <a:effectLst/>
              </a:rPr>
              <a:t>DISEÑO E IMPLEMENTACIÓN DE UN GUANTE SENSORIZADO PARA EL CONTROL TELEOPERADO DE UN PROTOTIPO DE BRAZO ROBÓTICO PARA APLICACIONES DE MANEJO DE MATERIALES PELIGROSOS”.</a:t>
            </a:r>
            <a:endParaRPr lang="es-EC" sz="2800" b="1" dirty="0"/>
          </a:p>
        </p:txBody>
      </p:sp>
      <p:pic>
        <p:nvPicPr>
          <p:cNvPr id="1027" name="Picture 3" descr="F:\Logos\sello mecatróni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5224" y="332656"/>
            <a:ext cx="3096344" cy="112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7118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t>SENSORES FLEXO RESISTIVOS Y DE FUERZA FSR</a:t>
            </a:r>
            <a:endParaRPr lang="es-EC" b="1" dirty="0"/>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137210"/>
            <a:ext cx="7048048" cy="2908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85496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1" algn="ctr" rtl="0">
              <a:spcBef>
                <a:spcPct val="0"/>
              </a:spcBef>
            </a:pPr>
            <a:r>
              <a:rPr lang="es-EC" sz="4400" b="1" dirty="0">
                <a:latin typeface="+mj-lt"/>
              </a:rPr>
              <a:t>RECOMENDACIONES</a:t>
            </a:r>
            <a:r>
              <a:rPr lang="es-EC" b="1" dirty="0"/>
              <a:t/>
            </a:r>
            <a:br>
              <a:rPr lang="es-EC" b="1" dirty="0"/>
            </a:br>
            <a:endParaRPr lang="es-EC" dirty="0"/>
          </a:p>
        </p:txBody>
      </p:sp>
      <p:sp>
        <p:nvSpPr>
          <p:cNvPr id="3" name="2 Marcador de contenido"/>
          <p:cNvSpPr>
            <a:spLocks noGrp="1"/>
          </p:cNvSpPr>
          <p:nvPr>
            <p:ph idx="1"/>
          </p:nvPr>
        </p:nvSpPr>
        <p:spPr/>
        <p:txBody>
          <a:bodyPr>
            <a:normAutofit fontScale="47500" lnSpcReduction="20000"/>
          </a:bodyPr>
          <a:lstStyle/>
          <a:p>
            <a:pPr lvl="0" algn="just"/>
            <a:r>
              <a:rPr lang="es-EC" dirty="0"/>
              <a:t>El usuario que vaya a utilizar el módulo de teleoperación debe leer y comprender lo expuesto en el manual para de esta manera realizar el adecuado uso del guante sensorizado y HMI, y así garantizar el correcto funcionamiento del sistema de teleoperación.</a:t>
            </a:r>
          </a:p>
          <a:p>
            <a:pPr algn="just"/>
            <a:endParaRPr lang="es-EC" dirty="0"/>
          </a:p>
          <a:p>
            <a:pPr lvl="0" algn="just"/>
            <a:r>
              <a:rPr lang="es-EC" dirty="0"/>
              <a:t>Realizar la teleoperación con el guante sensorizado de manera lenta y cautelosa para evitar perder el control y ganar precisión en los movimientos del robot manipulador.</a:t>
            </a:r>
          </a:p>
          <a:p>
            <a:pPr algn="just"/>
            <a:endParaRPr lang="es-EC" dirty="0"/>
          </a:p>
          <a:p>
            <a:pPr lvl="0" algn="just"/>
            <a:r>
              <a:rPr lang="es-EC" dirty="0"/>
              <a:t>Para futuros proyectos se recomienda que el guante a implementarse en lo posible de fabricación propia preferiblemente de una pieza y diseñado tomando en cuenta las necesidades planteadas para así tener una mejor forma de posicionar los sensores sobre el guante.</a:t>
            </a:r>
          </a:p>
          <a:p>
            <a:pPr algn="just"/>
            <a:endParaRPr lang="es-EC" dirty="0"/>
          </a:p>
          <a:p>
            <a:pPr lvl="0" algn="just"/>
            <a:r>
              <a:rPr lang="es-EC" dirty="0"/>
              <a:t>No excederse en el tiempo de operación de los servomotores al teleoperar el brazo robótico tanto con el uso del guante sensorizado como con el HMI, ya que los servomotores son de modelismo y no están diseñados para trabajo en periodos largos de tiempo; los mismos pueden sobrecalentarse y sufrir daño permanente.</a:t>
            </a:r>
          </a:p>
          <a:p>
            <a:pPr algn="just"/>
            <a:endParaRPr lang="es-EC" dirty="0"/>
          </a:p>
          <a:p>
            <a:pPr algn="just"/>
            <a:r>
              <a:rPr lang="es-EC" dirty="0"/>
              <a:t>Recordar que el robot es didáctico, por ende no mantener por mucho tiempo al robot en posiciones críticas en el que el peso del mismo pueda afectar demasiado la operación de los servomotores; es decir observar que el robot no opere de manera forzada con la emisión de ruidos y vibración.</a:t>
            </a:r>
          </a:p>
        </p:txBody>
      </p:sp>
    </p:spTree>
    <p:extLst>
      <p:ext uri="{BB962C8B-B14F-4D97-AF65-F5344CB8AC3E}">
        <p14:creationId xmlns:p14="http://schemas.microsoft.com/office/powerpoint/2010/main" val="12396693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RECOMENDACIONES</a:t>
            </a:r>
            <a:endParaRPr lang="es-EC" dirty="0"/>
          </a:p>
        </p:txBody>
      </p:sp>
      <p:sp>
        <p:nvSpPr>
          <p:cNvPr id="3" name="2 Marcador de contenido"/>
          <p:cNvSpPr>
            <a:spLocks noGrp="1"/>
          </p:cNvSpPr>
          <p:nvPr>
            <p:ph idx="1"/>
          </p:nvPr>
        </p:nvSpPr>
        <p:spPr/>
        <p:txBody>
          <a:bodyPr>
            <a:normAutofit/>
          </a:bodyPr>
          <a:lstStyle/>
          <a:p>
            <a:pPr lvl="0" algn="just"/>
            <a:r>
              <a:rPr lang="es-EC" sz="1500" dirty="0"/>
              <a:t>Si en futuros proyectos se pretende teleoperar un robot con motores de corriente continua convencionales se necesita obligadamente un control en lazo cerrado para el posicionamiento del robot y para ello se recomienda que para obtener la señal realimentada se usen potenciómetros lineales en las articulaciones del robot y no acelerómetros para evitar problemas con la lectura de señales.</a:t>
            </a:r>
          </a:p>
          <a:p>
            <a:pPr algn="just"/>
            <a:endParaRPr lang="es-EC" sz="1500" dirty="0"/>
          </a:p>
          <a:p>
            <a:pPr lvl="0" algn="just"/>
            <a:r>
              <a:rPr lang="es-EC" sz="1500" dirty="0"/>
              <a:t>Para ampliaciones del proyecto se recomienda implementar un mejor método de realimentación de información visual hacia usuario en la aplicación HMI, ya que solo las tres cámaras hacen imposible la teleoperación del robot sin línea de vista directa al módulo. Con esta mejora se podría utilizar módulos de comunicación inalámbricos de mayor alcance que permitirían teleoperar al manipulador robótico sin línea de vista directa incluso con el guante sensorizado.</a:t>
            </a:r>
          </a:p>
          <a:p>
            <a:pPr algn="just"/>
            <a:endParaRPr lang="es-EC" sz="1500" dirty="0"/>
          </a:p>
          <a:p>
            <a:pPr lvl="0" algn="just"/>
            <a:r>
              <a:rPr lang="es-EC" sz="1500" dirty="0"/>
              <a:t>Si en futuro se desea cambiar o agregar funciones al sistema que implique nueva información para el microcontrolador de la estación remota se recomienda reemplazar el microcontrolador actual por uno de mayor memoria RAM.</a:t>
            </a:r>
          </a:p>
          <a:p>
            <a:endParaRPr lang="es-EC" dirty="0"/>
          </a:p>
        </p:txBody>
      </p:sp>
    </p:spTree>
    <p:extLst>
      <p:ext uri="{BB962C8B-B14F-4D97-AF65-F5344CB8AC3E}">
        <p14:creationId xmlns:p14="http://schemas.microsoft.com/office/powerpoint/2010/main" val="23022395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685800" y="4941168"/>
            <a:ext cx="7772400" cy="1362075"/>
          </a:xfrm>
        </p:spPr>
        <p:txBody>
          <a:bodyPr/>
          <a:lstStyle/>
          <a:p>
            <a:r>
              <a:rPr lang="es-EC" dirty="0" smtClean="0"/>
              <a:t>GRACIAS</a:t>
            </a:r>
            <a:endParaRPr lang="es-EC" dirty="0"/>
          </a:p>
        </p:txBody>
      </p:sp>
      <p:sp>
        <p:nvSpPr>
          <p:cNvPr id="6" name="5 Marcador de texto"/>
          <p:cNvSpPr>
            <a:spLocks noGrp="1"/>
          </p:cNvSpPr>
          <p:nvPr>
            <p:ph type="body" idx="1"/>
          </p:nvPr>
        </p:nvSpPr>
        <p:spPr>
          <a:xfrm>
            <a:off x="685800" y="2996952"/>
            <a:ext cx="7772400" cy="1500187"/>
          </a:xfrm>
        </p:spPr>
        <p:txBody>
          <a:bodyPr/>
          <a:lstStyle/>
          <a:p>
            <a:pPr algn="ctr"/>
            <a:r>
              <a:rPr lang="es-EC" dirty="0"/>
              <a:t>E</a:t>
            </a:r>
            <a:r>
              <a:rPr lang="es-EC" dirty="0" smtClean="0"/>
              <a:t>DISON HERRERA </a:t>
            </a:r>
          </a:p>
          <a:p>
            <a:pPr algn="ctr"/>
            <a:r>
              <a:rPr lang="es-EC" dirty="0" smtClean="0"/>
              <a:t>WELLINGTON ZAMBRANO</a:t>
            </a:r>
            <a:endParaRPr lang="es-EC" dirty="0"/>
          </a:p>
        </p:txBody>
      </p:sp>
      <p:pic>
        <p:nvPicPr>
          <p:cNvPr id="7" name="Picture 4" descr="F:\Logos\índ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682249"/>
            <a:ext cx="2448272" cy="2460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9973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4000" b="1" dirty="0"/>
              <a:t>INTERFAZ HUMANO MÁQUINA </a:t>
            </a:r>
            <a:endParaRPr lang="es-EC" sz="4000" dirty="0"/>
          </a:p>
        </p:txBody>
      </p:sp>
      <p:sp>
        <p:nvSpPr>
          <p:cNvPr id="3" name="2 Marcador de contenido"/>
          <p:cNvSpPr>
            <a:spLocks noGrp="1"/>
          </p:cNvSpPr>
          <p:nvPr>
            <p:ph idx="1"/>
          </p:nvPr>
        </p:nvSpPr>
        <p:spPr/>
        <p:txBody>
          <a:bodyPr>
            <a:normAutofit/>
          </a:bodyPr>
          <a:lstStyle/>
          <a:p>
            <a:pPr algn="just"/>
            <a:r>
              <a:rPr lang="es-EC" sz="1600" dirty="0"/>
              <a:t>El HMI es un sistema que sirve de interfaz entre el humano y la máquina, estos suelen usar indicadores y comandos, pilotos, paneles, pulsadores, </a:t>
            </a:r>
            <a:r>
              <a:rPr lang="es-EC" sz="1600" dirty="0" err="1"/>
              <a:t>displays</a:t>
            </a:r>
            <a:r>
              <a:rPr lang="es-EC" sz="1600" dirty="0"/>
              <a:t> LCD, pantallas </a:t>
            </a:r>
            <a:r>
              <a:rPr lang="es-EC" sz="1600" dirty="0" err="1"/>
              <a:t>TouchScreem</a:t>
            </a:r>
            <a:r>
              <a:rPr lang="es-EC" sz="1600" dirty="0"/>
              <a:t>, etc., en la actualidad estos procesos están implementados con controladores y dispositivos electrónicos y que dejan disponibles puertas de comunicación. </a:t>
            </a: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708920"/>
            <a:ext cx="3960440" cy="3066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6671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MATERIALES PELIGROSOS </a:t>
            </a:r>
            <a:endParaRPr lang="es-EC" dirty="0"/>
          </a:p>
        </p:txBody>
      </p:sp>
      <p:sp>
        <p:nvSpPr>
          <p:cNvPr id="3" name="2 Marcador de contenido"/>
          <p:cNvSpPr>
            <a:spLocks noGrp="1"/>
          </p:cNvSpPr>
          <p:nvPr>
            <p:ph idx="1"/>
          </p:nvPr>
        </p:nvSpPr>
        <p:spPr/>
        <p:txBody>
          <a:bodyPr>
            <a:normAutofit/>
          </a:bodyPr>
          <a:lstStyle/>
          <a:p>
            <a:pPr algn="just"/>
            <a:r>
              <a:rPr lang="es-EC" sz="2400" dirty="0"/>
              <a:t>La Organización de las Naciones Unidas clasifica en esta forma los materiales y desechos peligrosos: </a:t>
            </a:r>
            <a:endParaRPr lang="es-EC" sz="2400" dirty="0" smtClean="0"/>
          </a:p>
          <a:p>
            <a:pPr lvl="1" algn="just">
              <a:buFont typeface="Wingdings" panose="05000000000000000000" pitchFamily="2" charset="2"/>
              <a:buChar char="§"/>
            </a:pPr>
            <a:r>
              <a:rPr lang="es-EC" sz="2000" dirty="0" smtClean="0"/>
              <a:t>Clase 1: Explosivos</a:t>
            </a:r>
          </a:p>
          <a:p>
            <a:pPr lvl="1" algn="just">
              <a:buFont typeface="Wingdings" panose="05000000000000000000" pitchFamily="2" charset="2"/>
              <a:buChar char="§"/>
            </a:pPr>
            <a:r>
              <a:rPr lang="es-EC" sz="2000" dirty="0" smtClean="0"/>
              <a:t>Clase 2: Gases</a:t>
            </a:r>
          </a:p>
          <a:p>
            <a:pPr lvl="1" algn="just">
              <a:buFont typeface="Wingdings" panose="05000000000000000000" pitchFamily="2" charset="2"/>
              <a:buChar char="§"/>
            </a:pPr>
            <a:r>
              <a:rPr lang="es-EC" sz="2000" dirty="0" smtClean="0"/>
              <a:t>Clase 3: Líquidos</a:t>
            </a:r>
          </a:p>
          <a:p>
            <a:pPr lvl="1" algn="just">
              <a:buFont typeface="Wingdings" panose="05000000000000000000" pitchFamily="2" charset="2"/>
              <a:buChar char="§"/>
            </a:pPr>
            <a:r>
              <a:rPr lang="es-EC" sz="2000" dirty="0" smtClean="0"/>
              <a:t>Clase 4: Sólidos</a:t>
            </a:r>
          </a:p>
          <a:p>
            <a:pPr lvl="1" algn="just">
              <a:buFont typeface="Wingdings" panose="05000000000000000000" pitchFamily="2" charset="2"/>
              <a:buChar char="§"/>
            </a:pPr>
            <a:r>
              <a:rPr lang="es-EC" sz="2000" dirty="0" smtClean="0"/>
              <a:t>Clase 5: Oxidantes</a:t>
            </a:r>
          </a:p>
          <a:p>
            <a:pPr lvl="1" algn="just">
              <a:buFont typeface="Wingdings" panose="05000000000000000000" pitchFamily="2" charset="2"/>
              <a:buChar char="§"/>
            </a:pPr>
            <a:r>
              <a:rPr lang="es-EC" sz="2000" dirty="0" smtClean="0"/>
              <a:t>Clase 6: Venenos</a:t>
            </a:r>
          </a:p>
          <a:p>
            <a:pPr lvl="1" algn="just">
              <a:buFont typeface="Wingdings" panose="05000000000000000000" pitchFamily="2" charset="2"/>
              <a:buChar char="§"/>
            </a:pPr>
            <a:r>
              <a:rPr lang="es-EC" sz="2000" dirty="0" smtClean="0"/>
              <a:t>Clase 7: Radiactivos</a:t>
            </a:r>
          </a:p>
          <a:p>
            <a:pPr lvl="1" algn="just">
              <a:buFont typeface="Wingdings" panose="05000000000000000000" pitchFamily="2" charset="2"/>
              <a:buChar char="§"/>
            </a:pPr>
            <a:r>
              <a:rPr lang="es-EC" sz="2000" dirty="0" smtClean="0"/>
              <a:t>Clase 8: Corrosivos</a:t>
            </a:r>
          </a:p>
          <a:p>
            <a:pPr lvl="1" algn="just">
              <a:buFont typeface="Wingdings" panose="05000000000000000000" pitchFamily="2" charset="2"/>
              <a:buChar char="§"/>
            </a:pPr>
            <a:r>
              <a:rPr lang="es-EC" sz="2000" dirty="0" smtClean="0"/>
              <a:t>Clase 9: Mezclas peligrosas</a:t>
            </a:r>
            <a:endParaRPr lang="es-EC" sz="2000" dirty="0"/>
          </a:p>
        </p:txBody>
      </p:sp>
    </p:spTree>
    <p:extLst>
      <p:ext uri="{BB962C8B-B14F-4D97-AF65-F5344CB8AC3E}">
        <p14:creationId xmlns:p14="http://schemas.microsoft.com/office/powerpoint/2010/main" val="1479200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DISEÑO E IMPLEMENTACIÓN </a:t>
            </a:r>
            <a:endParaRPr lang="es-EC"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52" y="1772816"/>
            <a:ext cx="8829675"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07036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EC" b="1" dirty="0" smtClean="0"/>
              <a:t>ESTACIÓN LOCAL</a:t>
            </a:r>
            <a:endParaRPr lang="es-EC" b="1" dirty="0"/>
          </a:p>
        </p:txBody>
      </p:sp>
      <p:pic>
        <p:nvPicPr>
          <p:cNvPr id="1229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45" t="8523" r="8429"/>
          <a:stretch/>
        </p:blipFill>
        <p:spPr bwMode="auto">
          <a:xfrm>
            <a:off x="611560" y="1268759"/>
            <a:ext cx="2952329" cy="2340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92"/>
          <a:stretch/>
        </p:blipFill>
        <p:spPr bwMode="auto">
          <a:xfrm>
            <a:off x="4644008" y="1262017"/>
            <a:ext cx="2880320" cy="2304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9482" y="3773622"/>
            <a:ext cx="3173516" cy="2339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80206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DISPOSITIVO GUANTE</a:t>
            </a:r>
            <a:endParaRPr lang="es-EC" dirty="0"/>
          </a:p>
        </p:txBody>
      </p:sp>
      <p:sp>
        <p:nvSpPr>
          <p:cNvPr id="4" name="3 Rectángulo"/>
          <p:cNvSpPr/>
          <p:nvPr/>
        </p:nvSpPr>
        <p:spPr>
          <a:xfrm>
            <a:off x="395536" y="1628800"/>
            <a:ext cx="4824536" cy="1323439"/>
          </a:xfrm>
          <a:prstGeom prst="rect">
            <a:avLst/>
          </a:prstGeom>
        </p:spPr>
        <p:txBody>
          <a:bodyPr wrap="square">
            <a:spAutoFit/>
          </a:bodyPr>
          <a:lstStyle/>
          <a:p>
            <a:pPr algn="just"/>
            <a:r>
              <a:rPr lang="es-EC" sz="1600" dirty="0" err="1" smtClean="0"/>
              <a:t>HeavyWeigth</a:t>
            </a:r>
            <a:r>
              <a:rPr lang="es-EC" sz="1600" dirty="0" smtClean="0"/>
              <a:t>, que está confeccionado en 300 g/m2 de tejido </a:t>
            </a:r>
            <a:r>
              <a:rPr lang="es-EC" sz="1600" dirty="0" err="1" smtClean="0"/>
              <a:t>Polartec</a:t>
            </a:r>
            <a:r>
              <a:rPr lang="es-EC" sz="1600" dirty="0" smtClean="0"/>
              <a:t> </a:t>
            </a:r>
            <a:r>
              <a:rPr lang="es-EC" sz="1600" dirty="0" err="1" smtClean="0"/>
              <a:t>Power</a:t>
            </a:r>
            <a:r>
              <a:rPr lang="es-EC" sz="1600" dirty="0" smtClean="0"/>
              <a:t> </a:t>
            </a:r>
            <a:r>
              <a:rPr lang="es-EC" sz="1600" dirty="0" err="1" smtClean="0"/>
              <a:t>Stretch</a:t>
            </a:r>
            <a:r>
              <a:rPr lang="es-EC" sz="1600" dirty="0" smtClean="0"/>
              <a:t>, donde su capa exterior de nylon es duradera y lisa y su capa interior de poliéster es suave y cómoda, en ambas capas combinando la flexibilidad del </a:t>
            </a:r>
            <a:r>
              <a:rPr lang="es-EC" sz="1600" dirty="0" err="1" smtClean="0"/>
              <a:t>elastán</a:t>
            </a:r>
            <a:r>
              <a:rPr lang="es-EC" sz="1600" dirty="0" smtClean="0"/>
              <a:t>. </a:t>
            </a:r>
            <a:endParaRPr lang="es-EC"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484784"/>
            <a:ext cx="2615675" cy="2075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3851920" y="4005063"/>
            <a:ext cx="4968552" cy="1323439"/>
          </a:xfrm>
          <a:prstGeom prst="rect">
            <a:avLst/>
          </a:prstGeom>
        </p:spPr>
        <p:txBody>
          <a:bodyPr wrap="square">
            <a:spAutoFit/>
          </a:bodyPr>
          <a:lstStyle/>
          <a:p>
            <a:pPr algn="just"/>
            <a:r>
              <a:rPr lang="es-EC" sz="1600" dirty="0"/>
              <a:t>La codera adquirida es una codera deportiva ajustable marca </a:t>
            </a:r>
            <a:r>
              <a:rPr lang="es-EC" sz="1600" dirty="0" err="1"/>
              <a:t>Dalps</a:t>
            </a:r>
            <a:r>
              <a:rPr lang="es-EC" sz="1600" dirty="0"/>
              <a:t> confeccionada con nylon elástico relleno de neopreno, materiales que hacen que la codera se ajuste cómodamente al portador manteniendo su flexibilidad y elasticidad. </a:t>
            </a:r>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085" t="39294"/>
          <a:stretch/>
        </p:blipFill>
        <p:spPr bwMode="auto">
          <a:xfrm>
            <a:off x="414174" y="3829257"/>
            <a:ext cx="3223402" cy="1625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50281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t>UBICACIÓN DE SENSORES INERCIALES</a:t>
            </a:r>
            <a:endParaRPr lang="es-EC" b="1" dirty="0"/>
          </a:p>
        </p:txBody>
      </p:sp>
      <p:pic>
        <p:nvPicPr>
          <p:cNvPr id="4" name="0 Imagen"/>
          <p:cNvPicPr/>
          <p:nvPr/>
        </p:nvPicPr>
        <p:blipFill>
          <a:blip r:embed="rId2">
            <a:extLst>
              <a:ext uri="{28A0092B-C50C-407E-A947-70E740481C1C}">
                <a14:useLocalDpi xmlns:a14="http://schemas.microsoft.com/office/drawing/2010/main" val="0"/>
              </a:ext>
            </a:extLst>
          </a:blip>
          <a:stretch>
            <a:fillRect/>
          </a:stretch>
        </p:blipFill>
        <p:spPr>
          <a:xfrm>
            <a:off x="2987824" y="1571754"/>
            <a:ext cx="2664296" cy="3888432"/>
          </a:xfrm>
          <a:prstGeom prst="rect">
            <a:avLst/>
          </a:prstGeom>
        </p:spPr>
      </p:pic>
    </p:spTree>
    <p:extLst>
      <p:ext uri="{BB962C8B-B14F-4D97-AF65-F5344CB8AC3E}">
        <p14:creationId xmlns:p14="http://schemas.microsoft.com/office/powerpoint/2010/main" val="37092533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t>MOVIMIENTOS DE LA ARTICULACIÓN MUÑECA</a:t>
            </a:r>
            <a:endParaRPr lang="es-EC"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699" y="1725466"/>
            <a:ext cx="3096344" cy="3677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47605"/>
            <a:ext cx="3938286" cy="3032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72917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t>MOVIMIENTO DE LA ARTICULACIÓN CODO </a:t>
            </a:r>
            <a:endParaRPr lang="es-EC" b="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700808"/>
            <a:ext cx="2586364"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7869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t>MOVIMIENTO DE LA ARTICULACIÓN HOMBRO</a:t>
            </a:r>
            <a:endParaRPr lang="es-EC" b="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070625"/>
            <a:ext cx="6038965" cy="3120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49742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200" b="1" dirty="0" smtClean="0"/>
              <a:t>SEMEJANZA DE UN BRAZO MANIPULADOR CON LA ANATOMÍA HUMANA. </a:t>
            </a:r>
            <a:endParaRPr lang="es-EC" sz="3200" dirty="0"/>
          </a:p>
        </p:txBody>
      </p:sp>
      <p:sp>
        <p:nvSpPr>
          <p:cNvPr id="3" name="2 Marcador de contenido"/>
          <p:cNvSpPr>
            <a:spLocks noGrp="1"/>
          </p:cNvSpPr>
          <p:nvPr>
            <p:ph idx="1"/>
          </p:nvPr>
        </p:nvSpPr>
        <p:spPr/>
        <p:txBody>
          <a:bodyPr>
            <a:normAutofit/>
          </a:bodyPr>
          <a:lstStyle/>
          <a:p>
            <a:pPr algn="just"/>
            <a:r>
              <a:rPr lang="es-EC" sz="1400" dirty="0"/>
              <a:t>La constitución física de la mayor parte de los robots manipuladores industriales guarda cierta similitud con la anatomía del brazo humano, por lo que en ocasiones, para hacer referencia a los distintos elementos que componen el robot, se usan términos como cuerpo, brazo, codo y </a:t>
            </a:r>
            <a:r>
              <a:rPr lang="es-EC" sz="1400" dirty="0" smtClean="0"/>
              <a:t>muñeca. </a:t>
            </a:r>
            <a:endParaRPr lang="es-EC" sz="1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492896"/>
            <a:ext cx="4524375"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87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UBICACIÓN SENSOR FLEX</a:t>
            </a:r>
            <a:endParaRPr lang="es-EC" b="1"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700808"/>
            <a:ext cx="5483833"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75688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SENSOR ACELERÓMETRO  </a:t>
            </a:r>
            <a:endParaRPr lang="es-EC" dirty="0"/>
          </a:p>
        </p:txBody>
      </p:sp>
      <p:sp>
        <p:nvSpPr>
          <p:cNvPr id="3" name="2 Marcador de contenido"/>
          <p:cNvSpPr>
            <a:spLocks noGrp="1"/>
          </p:cNvSpPr>
          <p:nvPr>
            <p:ph idx="1"/>
          </p:nvPr>
        </p:nvSpPr>
        <p:spPr/>
        <p:txBody>
          <a:bodyPr>
            <a:normAutofit/>
          </a:bodyPr>
          <a:lstStyle/>
          <a:p>
            <a:pPr algn="just"/>
            <a:r>
              <a:rPr lang="es-EC" sz="1800" dirty="0"/>
              <a:t>C</a:t>
            </a:r>
            <a:r>
              <a:rPr lang="es-EC" sz="1800" dirty="0" smtClean="0"/>
              <a:t>onsiste </a:t>
            </a:r>
            <a:r>
              <a:rPr lang="es-EC" sz="1800" dirty="0"/>
              <a:t>de una superficie capacitiva micromecanizada de celdas de detección </a:t>
            </a:r>
            <a:r>
              <a:rPr lang="es-EC" sz="1800" dirty="0" smtClean="0"/>
              <a:t>      g-</a:t>
            </a:r>
            <a:r>
              <a:rPr lang="es-EC" sz="1800" dirty="0" err="1" smtClean="0"/>
              <a:t>cell</a:t>
            </a:r>
            <a:r>
              <a:rPr lang="es-EC" sz="1800" dirty="0" smtClean="0"/>
              <a:t> (estructura mecánica formada por el material semiconductor polisilicio.</a:t>
            </a:r>
          </a:p>
          <a:p>
            <a:pPr algn="just"/>
            <a:r>
              <a:rPr lang="es-EC" sz="1800" dirty="0" smtClean="0"/>
              <a:t>Las g-</a:t>
            </a:r>
            <a:r>
              <a:rPr lang="es-EC" sz="1800" dirty="0" err="1" smtClean="0"/>
              <a:t>cell</a:t>
            </a:r>
            <a:r>
              <a:rPr lang="es-EC" sz="1800" dirty="0" smtClean="0"/>
              <a:t> son modeladas </a:t>
            </a:r>
            <a:r>
              <a:rPr lang="es-EC" sz="1800" dirty="0"/>
              <a:t>como un conjunto de vigas unidas a una masa móvil central que se mueven entre haces fijos. Las vigas móviles pueden ser desviadas desde su posición de reposo por someter el sistema a una </a:t>
            </a:r>
            <a:r>
              <a:rPr lang="es-EC" sz="1800" dirty="0" smtClean="0"/>
              <a:t>aceleración.</a:t>
            </a:r>
          </a:p>
          <a:p>
            <a:pPr marL="0" indent="0" algn="just">
              <a:buNone/>
            </a:pPr>
            <a:r>
              <a:rPr lang="es-EC" sz="1800" dirty="0" smtClean="0"/>
              <a:t> </a:t>
            </a:r>
            <a:endParaRPr lang="es-EC" sz="18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116459"/>
            <a:ext cx="4464496" cy="2453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79961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PRINCIPIO DE FUNCIONAMIENTO</a:t>
            </a:r>
            <a:endParaRPr lang="es-EC" dirty="0"/>
          </a:p>
        </p:txBody>
      </p:sp>
      <p:sp>
        <p:nvSpPr>
          <p:cNvPr id="3" name="2 Marcador de contenido"/>
          <p:cNvSpPr>
            <a:spLocks noGrp="1"/>
          </p:cNvSpPr>
          <p:nvPr>
            <p:ph idx="1"/>
          </p:nvPr>
        </p:nvSpPr>
        <p:spPr/>
        <p:txBody>
          <a:bodyPr>
            <a:normAutofit/>
          </a:bodyPr>
          <a:lstStyle/>
          <a:p>
            <a:pPr algn="just"/>
            <a:r>
              <a:rPr lang="es-EC" sz="1800" dirty="0"/>
              <a:t>Las vigas g-</a:t>
            </a:r>
            <a:r>
              <a:rPr lang="es-EC" sz="1800" dirty="0" err="1"/>
              <a:t>cell</a:t>
            </a:r>
            <a:r>
              <a:rPr lang="es-EC" sz="1800" dirty="0"/>
              <a:t> constituyen dos condensadores back-</a:t>
            </a:r>
            <a:r>
              <a:rPr lang="es-EC" sz="1800" dirty="0" err="1"/>
              <a:t>to</a:t>
            </a:r>
            <a:r>
              <a:rPr lang="es-EC" sz="1800" dirty="0"/>
              <a:t>-back, tal como se ilustra en la </a:t>
            </a:r>
            <a:r>
              <a:rPr lang="es-EC" sz="1800" dirty="0" smtClean="0"/>
              <a:t>Figura. </a:t>
            </a:r>
            <a:r>
              <a:rPr lang="es-EC" sz="1800" dirty="0"/>
              <a:t>Cuando la viga central se desplaza con la aceleración, la distancia entre las vigas varía y, por lo tanto, la capacidad de cada condensador también cambia según la expresión C=</a:t>
            </a:r>
            <a:r>
              <a:rPr lang="es-EC" sz="1800" dirty="0" err="1"/>
              <a:t>Aε</a:t>
            </a:r>
            <a:r>
              <a:rPr lang="es-EC" sz="1800" dirty="0"/>
              <a:t>/D. Donde A es el área de la viga, ε es la constante dieléctrica y D la distancia entre vigas.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212976"/>
            <a:ext cx="4322435"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8290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ACELERÓMETRO MMA7361L</a:t>
            </a:r>
            <a:endParaRPr lang="es-EC" b="1" dirty="0"/>
          </a:p>
        </p:txBody>
      </p:sp>
      <p:sp>
        <p:nvSpPr>
          <p:cNvPr id="5" name="4 Marcador de contenido"/>
          <p:cNvSpPr>
            <a:spLocks noGrp="1"/>
          </p:cNvSpPr>
          <p:nvPr>
            <p:ph idx="1"/>
          </p:nvPr>
        </p:nvSpPr>
        <p:spPr/>
        <p:txBody>
          <a:bodyPr>
            <a:normAutofit/>
          </a:bodyPr>
          <a:lstStyle/>
          <a:p>
            <a:pPr algn="just"/>
            <a:r>
              <a:rPr lang="es-EC" sz="1800" dirty="0"/>
              <a:t>Medición de Tres ejes X, Y, Z </a:t>
            </a:r>
          </a:p>
          <a:p>
            <a:pPr algn="just"/>
            <a:r>
              <a:rPr lang="es-EC" sz="1800" dirty="0" smtClean="0"/>
              <a:t>Dimensiones</a:t>
            </a:r>
            <a:r>
              <a:rPr lang="es-EC" sz="1800" dirty="0"/>
              <a:t>: 3mm x 5mm x 1.0mm LGA-14 Paquete </a:t>
            </a:r>
          </a:p>
          <a:p>
            <a:pPr algn="just"/>
            <a:r>
              <a:rPr lang="es-EC" sz="1800" dirty="0" smtClean="0"/>
              <a:t>Bajo </a:t>
            </a:r>
            <a:r>
              <a:rPr lang="es-EC" sz="1800" dirty="0"/>
              <a:t>consumo de corriente: 400 </a:t>
            </a:r>
            <a:r>
              <a:rPr lang="es-EC" sz="1800" dirty="0" err="1"/>
              <a:t>μA</a:t>
            </a:r>
            <a:r>
              <a:rPr lang="es-EC" sz="1800" dirty="0"/>
              <a:t> </a:t>
            </a:r>
          </a:p>
          <a:p>
            <a:pPr algn="just"/>
            <a:r>
              <a:rPr lang="es-EC" sz="1800" dirty="0" smtClean="0"/>
              <a:t>Modo </a:t>
            </a:r>
            <a:r>
              <a:rPr lang="es-EC" sz="1800" dirty="0"/>
              <a:t>de espera: 3 </a:t>
            </a:r>
            <a:r>
              <a:rPr lang="el-GR" sz="1800" dirty="0"/>
              <a:t>μ</a:t>
            </a:r>
            <a:r>
              <a:rPr lang="es-EC" sz="1800" dirty="0"/>
              <a:t>A </a:t>
            </a:r>
          </a:p>
          <a:p>
            <a:pPr algn="just"/>
            <a:r>
              <a:rPr lang="es-EC" sz="1800" dirty="0" smtClean="0"/>
              <a:t>Funcionamiento </a:t>
            </a:r>
            <a:r>
              <a:rPr lang="es-EC" sz="1800" dirty="0"/>
              <a:t>de baja tensión: 2.2 V – 3.6 V </a:t>
            </a:r>
          </a:p>
          <a:p>
            <a:pPr algn="just"/>
            <a:r>
              <a:rPr lang="es-EC" sz="1800" dirty="0" smtClean="0"/>
              <a:t>Alta </a:t>
            </a:r>
            <a:r>
              <a:rPr lang="es-EC" sz="1800" dirty="0"/>
              <a:t>sensibilidad (800 </a:t>
            </a:r>
            <a:r>
              <a:rPr lang="es-EC" sz="1800" dirty="0" err="1"/>
              <a:t>mV</a:t>
            </a:r>
            <a:r>
              <a:rPr lang="es-EC" sz="1800" dirty="0"/>
              <a:t>/g a 1.5g) </a:t>
            </a:r>
          </a:p>
          <a:p>
            <a:pPr algn="just"/>
            <a:r>
              <a:rPr lang="es-EC" sz="1800" dirty="0" smtClean="0"/>
              <a:t>Sensibilidad </a:t>
            </a:r>
            <a:r>
              <a:rPr lang="es-EC" sz="1800" dirty="0"/>
              <a:t>seleccionable (± 1.5 g, ± 6 g) </a:t>
            </a:r>
          </a:p>
          <a:p>
            <a:pPr algn="just"/>
            <a:r>
              <a:rPr lang="es-EC" sz="1800" dirty="0" smtClean="0"/>
              <a:t>Rápido </a:t>
            </a:r>
            <a:r>
              <a:rPr lang="es-EC" sz="1800" dirty="0"/>
              <a:t>tiempo de encendido (0.5 ms de tiempo de respuesta) </a:t>
            </a:r>
          </a:p>
          <a:p>
            <a:pPr algn="just"/>
            <a:r>
              <a:rPr lang="es-EC" sz="1800" dirty="0" err="1" smtClean="0"/>
              <a:t>Autoprueba</a:t>
            </a:r>
            <a:r>
              <a:rPr lang="es-EC" sz="1800" dirty="0" smtClean="0"/>
              <a:t> </a:t>
            </a:r>
            <a:r>
              <a:rPr lang="es-EC" sz="1800" dirty="0"/>
              <a:t>para detección de caída libre </a:t>
            </a:r>
          </a:p>
          <a:p>
            <a:pPr algn="just"/>
            <a:r>
              <a:rPr lang="es-EC" sz="1800" dirty="0" smtClean="0"/>
              <a:t>Detección </a:t>
            </a:r>
            <a:r>
              <a:rPr lang="es-EC" sz="1800" dirty="0"/>
              <a:t>de 0g para caída libre. </a:t>
            </a:r>
          </a:p>
          <a:p>
            <a:pPr algn="just"/>
            <a:r>
              <a:rPr lang="es-EC" sz="1800" dirty="0" smtClean="0"/>
              <a:t>Acondicionamiento </a:t>
            </a:r>
            <a:r>
              <a:rPr lang="es-EC" sz="1800" dirty="0"/>
              <a:t>de Señal con filtro de paso bajo </a:t>
            </a:r>
          </a:p>
          <a:p>
            <a:pPr algn="just"/>
            <a:r>
              <a:rPr lang="es-EC" sz="1800" dirty="0" smtClean="0"/>
              <a:t>Diseño </a:t>
            </a:r>
            <a:r>
              <a:rPr lang="es-EC" sz="1800" dirty="0"/>
              <a:t>robusto de alta resistencia al impacto. </a:t>
            </a:r>
            <a:endParaRPr lang="es-EC"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2060848"/>
            <a:ext cx="2035461"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21065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800" b="1" dirty="0" smtClean="0"/>
              <a:t>COMPORTAMIENTO ESTÁTICO DEL ACELERÓMETRO</a:t>
            </a:r>
            <a:endParaRPr lang="es-EC" sz="2800" b="1"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882" y="1268760"/>
            <a:ext cx="6296025" cy="46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43039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SENSOR FLEXO RESISTIVO </a:t>
            </a:r>
            <a:endParaRPr lang="es-EC" dirty="0"/>
          </a:p>
        </p:txBody>
      </p:sp>
      <p:sp>
        <p:nvSpPr>
          <p:cNvPr id="3" name="2 Marcador de contenido"/>
          <p:cNvSpPr>
            <a:spLocks noGrp="1"/>
          </p:cNvSpPr>
          <p:nvPr>
            <p:ph idx="1"/>
          </p:nvPr>
        </p:nvSpPr>
        <p:spPr/>
        <p:txBody>
          <a:bodyPr>
            <a:normAutofit/>
          </a:bodyPr>
          <a:lstStyle/>
          <a:p>
            <a:pPr algn="just"/>
            <a:r>
              <a:rPr lang="es-EC" sz="2000" dirty="0" smtClean="0"/>
              <a:t>Utilizado para </a:t>
            </a:r>
            <a:r>
              <a:rPr lang="es-EC" sz="2000" dirty="0"/>
              <a:t>realizar el control de la pinza del </a:t>
            </a:r>
            <a:r>
              <a:rPr lang="es-EC" sz="2000" dirty="0" smtClean="0"/>
              <a:t>manipulador robótico, el operador refleja la apertura y cierre de su mano al servomotor que se encarga del movimiento del efector final. </a:t>
            </a:r>
            <a:endParaRPr lang="es-EC" sz="20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210362"/>
            <a:ext cx="2753661" cy="2251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3 Marcador de contenido"/>
          <p:cNvGraphicFramePr>
            <a:graphicFrameLocks/>
          </p:cNvGraphicFramePr>
          <p:nvPr>
            <p:extLst>
              <p:ext uri="{D42A27DB-BD31-4B8C-83A1-F6EECF244321}">
                <p14:modId xmlns:p14="http://schemas.microsoft.com/office/powerpoint/2010/main" val="632748064"/>
              </p:ext>
            </p:extLst>
          </p:nvPr>
        </p:nvGraphicFramePr>
        <p:xfrm>
          <a:off x="3995936" y="3536159"/>
          <a:ext cx="4479290" cy="1600200"/>
        </p:xfrm>
        <a:graphic>
          <a:graphicData uri="http://schemas.openxmlformats.org/drawingml/2006/table">
            <a:tbl>
              <a:tblPr firstRow="1" firstCol="1" bandRow="1">
                <a:tableStyleId>{D7AC3CCA-C797-4891-BE02-D94E43425B78}</a:tableStyleId>
              </a:tblPr>
              <a:tblGrid>
                <a:gridCol w="2049145"/>
                <a:gridCol w="2430145"/>
              </a:tblGrid>
              <a:tr h="0">
                <a:tc>
                  <a:txBody>
                    <a:bodyPr/>
                    <a:lstStyle/>
                    <a:p>
                      <a:pPr algn="l">
                        <a:lnSpc>
                          <a:spcPct val="150000"/>
                        </a:lnSpc>
                        <a:spcAft>
                          <a:spcPts val="0"/>
                        </a:spcAft>
                      </a:pPr>
                      <a:r>
                        <a:rPr lang="es-EC" sz="1000" dirty="0">
                          <a:effectLst/>
                        </a:rPr>
                        <a:t>Ciclo de vida</a:t>
                      </a:r>
                      <a:endParaRPr lang="es-EC" sz="1200" dirty="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dirty="0">
                          <a:effectLst/>
                        </a:rPr>
                        <a:t>1 millón</a:t>
                      </a:r>
                      <a:endParaRPr lang="es-EC" sz="1200" dirty="0">
                        <a:effectLst/>
                        <a:latin typeface="Arial"/>
                        <a:ea typeface="Arial"/>
                        <a:cs typeface="Times New Roman"/>
                      </a:endParaRPr>
                    </a:p>
                  </a:txBody>
                  <a:tcPr marL="68580" marR="68580" marT="0" marB="0" anchor="ctr"/>
                </a:tc>
              </a:tr>
              <a:tr h="0">
                <a:tc>
                  <a:txBody>
                    <a:bodyPr/>
                    <a:lstStyle/>
                    <a:p>
                      <a:pPr algn="l">
                        <a:lnSpc>
                          <a:spcPct val="150000"/>
                        </a:lnSpc>
                        <a:spcAft>
                          <a:spcPts val="0"/>
                        </a:spcAft>
                      </a:pPr>
                      <a:r>
                        <a:rPr lang="es-EC" sz="1000">
                          <a:effectLst/>
                        </a:rPr>
                        <a:t>Grosor</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a:effectLst/>
                        </a:rPr>
                        <a:t>≤ 0.43mm</a:t>
                      </a:r>
                      <a:endParaRPr lang="es-EC" sz="1200">
                        <a:effectLst/>
                        <a:latin typeface="Arial"/>
                        <a:ea typeface="Arial"/>
                        <a:cs typeface="Times New Roman"/>
                      </a:endParaRPr>
                    </a:p>
                  </a:txBody>
                  <a:tcPr marL="68580" marR="68580" marT="0" marB="0" anchor="ctr"/>
                </a:tc>
              </a:tr>
              <a:tr h="0">
                <a:tc>
                  <a:txBody>
                    <a:bodyPr/>
                    <a:lstStyle/>
                    <a:p>
                      <a:pPr algn="l">
                        <a:lnSpc>
                          <a:spcPct val="150000"/>
                        </a:lnSpc>
                        <a:spcAft>
                          <a:spcPts val="0"/>
                        </a:spcAft>
                      </a:pPr>
                      <a:r>
                        <a:rPr lang="es-EC" sz="1000">
                          <a:effectLst/>
                        </a:rPr>
                        <a:t>Rango de Temperatura</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a:effectLst/>
                        </a:rPr>
                        <a:t>-35°C a 80°C</a:t>
                      </a:r>
                      <a:endParaRPr lang="es-EC" sz="1200">
                        <a:effectLst/>
                        <a:latin typeface="Arial"/>
                        <a:ea typeface="Arial"/>
                        <a:cs typeface="Times New Roman"/>
                      </a:endParaRPr>
                    </a:p>
                  </a:txBody>
                  <a:tcPr marL="68580" marR="68580" marT="0" marB="0" anchor="ctr"/>
                </a:tc>
              </a:tr>
              <a:tr h="0">
                <a:tc>
                  <a:txBody>
                    <a:bodyPr/>
                    <a:lstStyle/>
                    <a:p>
                      <a:pPr algn="l">
                        <a:lnSpc>
                          <a:spcPct val="150000"/>
                        </a:lnSpc>
                        <a:spcAft>
                          <a:spcPts val="0"/>
                        </a:spcAft>
                      </a:pPr>
                      <a:r>
                        <a:rPr lang="es-EC" sz="1000">
                          <a:effectLst/>
                        </a:rPr>
                        <a:t>Resistencia Nominal (Plano)</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a:effectLst/>
                        </a:rPr>
                        <a:t>10K Ω</a:t>
                      </a:r>
                      <a:endParaRPr lang="es-EC" sz="1200">
                        <a:effectLst/>
                        <a:latin typeface="Arial"/>
                        <a:ea typeface="Arial"/>
                        <a:cs typeface="Times New Roman"/>
                      </a:endParaRPr>
                    </a:p>
                  </a:txBody>
                  <a:tcPr marL="68580" marR="68580" marT="0" marB="0" anchor="ctr"/>
                </a:tc>
              </a:tr>
              <a:tr h="0">
                <a:tc>
                  <a:txBody>
                    <a:bodyPr/>
                    <a:lstStyle/>
                    <a:p>
                      <a:pPr algn="l">
                        <a:lnSpc>
                          <a:spcPct val="150000"/>
                        </a:lnSpc>
                        <a:spcAft>
                          <a:spcPts val="0"/>
                        </a:spcAft>
                      </a:pPr>
                      <a:r>
                        <a:rPr lang="es-EC" sz="1000">
                          <a:effectLst/>
                        </a:rPr>
                        <a:t>Tolerancia de la Resistencia</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a:effectLst/>
                        </a:rPr>
                        <a:t>±30%</a:t>
                      </a:r>
                      <a:endParaRPr lang="es-EC" sz="1200">
                        <a:effectLst/>
                        <a:latin typeface="Arial"/>
                        <a:ea typeface="Arial"/>
                        <a:cs typeface="Times New Roman"/>
                      </a:endParaRPr>
                    </a:p>
                  </a:txBody>
                  <a:tcPr marL="68580" marR="68580" marT="0" marB="0" anchor="ctr"/>
                </a:tc>
              </a:tr>
              <a:tr h="0">
                <a:tc>
                  <a:txBody>
                    <a:bodyPr/>
                    <a:lstStyle/>
                    <a:p>
                      <a:pPr algn="l">
                        <a:lnSpc>
                          <a:spcPct val="150000"/>
                        </a:lnSpc>
                        <a:spcAft>
                          <a:spcPts val="0"/>
                        </a:spcAft>
                      </a:pPr>
                      <a:r>
                        <a:rPr lang="es-EC" sz="1000">
                          <a:effectLst/>
                        </a:rPr>
                        <a:t>Rango de Resistencia al Doblar</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dirty="0">
                          <a:effectLst/>
                        </a:rPr>
                        <a:t>60K a 110K Ω</a:t>
                      </a:r>
                      <a:endParaRPr lang="es-EC" sz="1200" dirty="0">
                        <a:effectLst/>
                        <a:latin typeface="Arial"/>
                        <a:ea typeface="Arial"/>
                        <a:cs typeface="Times New Roman"/>
                      </a:endParaRPr>
                    </a:p>
                  </a:txBody>
                  <a:tcPr marL="68580" marR="68580" marT="0" marB="0" anchor="ctr"/>
                </a:tc>
              </a:tr>
              <a:tr h="0">
                <a:tc>
                  <a:txBody>
                    <a:bodyPr/>
                    <a:lstStyle/>
                    <a:p>
                      <a:pPr algn="l">
                        <a:lnSpc>
                          <a:spcPct val="150000"/>
                        </a:lnSpc>
                        <a:spcAft>
                          <a:spcPts val="0"/>
                        </a:spcAft>
                      </a:pPr>
                      <a:r>
                        <a:rPr lang="es-EC" sz="1000">
                          <a:effectLst/>
                        </a:rPr>
                        <a:t>Consumo de energía</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dirty="0">
                          <a:effectLst/>
                        </a:rPr>
                        <a:t>0.50 Watts continuos. 1 Watt en picos</a:t>
                      </a:r>
                      <a:endParaRPr lang="es-EC" sz="1200" dirty="0">
                        <a:effectLst/>
                        <a:latin typeface="Arial"/>
                        <a:ea typeface="Arial"/>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1123731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b="1" dirty="0"/>
              <a:t>MICROCONTROLADOR </a:t>
            </a:r>
            <a:r>
              <a:rPr lang="es-EC" sz="3600" b="1" dirty="0" smtClean="0"/>
              <a:t>PIC18F452</a:t>
            </a:r>
            <a:endParaRPr lang="es-EC" sz="3600"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1535573592"/>
              </p:ext>
            </p:extLst>
          </p:nvPr>
        </p:nvGraphicFramePr>
        <p:xfrm>
          <a:off x="4139952" y="2175310"/>
          <a:ext cx="4839335" cy="3752215"/>
        </p:xfrm>
        <a:graphic>
          <a:graphicData uri="http://schemas.openxmlformats.org/drawingml/2006/table">
            <a:tbl>
              <a:tblPr firstRow="1" firstCol="1" bandRow="1">
                <a:tableStyleId>{D7AC3CCA-C797-4891-BE02-D94E43425B78}</a:tableStyleId>
              </a:tblPr>
              <a:tblGrid>
                <a:gridCol w="2623820"/>
                <a:gridCol w="2215515"/>
              </a:tblGrid>
              <a:tr h="0">
                <a:tc>
                  <a:txBody>
                    <a:bodyPr/>
                    <a:lstStyle/>
                    <a:p>
                      <a:pPr algn="ctr">
                        <a:lnSpc>
                          <a:spcPct val="150000"/>
                        </a:lnSpc>
                        <a:spcAft>
                          <a:spcPts val="0"/>
                        </a:spcAft>
                      </a:pPr>
                      <a:r>
                        <a:rPr lang="es-EC" sz="1000" dirty="0">
                          <a:effectLst/>
                        </a:rPr>
                        <a:t>CARACTERÍSTICAS</a:t>
                      </a:r>
                      <a:endParaRPr lang="es-EC" sz="1200" dirty="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a:effectLst/>
                        </a:rPr>
                        <a:t>PIC18F452</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000">
                          <a:effectLst/>
                        </a:rPr>
                        <a:t>Frecuencia de operación</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a:effectLst/>
                        </a:rPr>
                        <a:t>DC-40MHz</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000">
                          <a:effectLst/>
                        </a:rPr>
                        <a:t>Memoria de programa Flash (bytes)</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a:effectLst/>
                        </a:rPr>
                        <a:t>32K</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000">
                          <a:effectLst/>
                        </a:rPr>
                        <a:t>Memoria de datos RAM (bytes)</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a:effectLst/>
                        </a:rPr>
                        <a:t>1536</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000">
                          <a:effectLst/>
                        </a:rPr>
                        <a:t>Memoria de datos EEPROM (bytes)</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dirty="0">
                          <a:effectLst/>
                        </a:rPr>
                        <a:t>256</a:t>
                      </a:r>
                      <a:endParaRPr lang="es-EC" sz="1200" dirty="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000">
                          <a:effectLst/>
                        </a:rPr>
                        <a:t>Número de Instrucciones (instrucciones)</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a:effectLst/>
                        </a:rPr>
                        <a:t>16384</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000">
                          <a:effectLst/>
                        </a:rPr>
                        <a:t>Fuentes de interrupción</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a:effectLst/>
                        </a:rPr>
                        <a:t>18</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000">
                          <a:effectLst/>
                        </a:rPr>
                        <a:t>Puertos de I/O</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a:effectLst/>
                        </a:rPr>
                        <a:t>5 Puertos (A,B,C,D,E)</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000">
                          <a:effectLst/>
                        </a:rPr>
                        <a:t>Timers</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a:effectLst/>
                        </a:rPr>
                        <a:t>4</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000">
                          <a:effectLst/>
                        </a:rPr>
                        <a:t>Módulos PWM (CCP)</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a:effectLst/>
                        </a:rPr>
                        <a:t>2</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000">
                          <a:effectLst/>
                        </a:rPr>
                        <a:t>Comunicación serial</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a:effectLst/>
                        </a:rPr>
                        <a:t>MSSP</a:t>
                      </a:r>
                      <a:r>
                        <a:rPr lang="es-EC" sz="1200">
                          <a:effectLst/>
                        </a:rPr>
                        <a:t> </a:t>
                      </a:r>
                      <a:r>
                        <a:rPr lang="es-EC" sz="1000">
                          <a:effectLst/>
                        </a:rPr>
                        <a:t>(SPI/I2C), USART</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000">
                          <a:effectLst/>
                        </a:rPr>
                        <a:t>Comunicación en paralelo</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a:effectLst/>
                        </a:rPr>
                        <a:t>1 PSP</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000">
                          <a:effectLst/>
                        </a:rPr>
                        <a:t>Módulo ADC (10 bits)</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a:effectLst/>
                        </a:rPr>
                        <a:t>8 canales de entrada</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000">
                          <a:effectLst/>
                        </a:rPr>
                        <a:t>Set de instrucciones</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a:effectLst/>
                        </a:rPr>
                        <a:t>75 Instrucciones (14 bits cada una)</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000">
                          <a:effectLst/>
                        </a:rPr>
                        <a:t>Corriente máxima en puertos</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000">
                          <a:effectLst/>
                        </a:rPr>
                        <a:t>25mA</a:t>
                      </a:r>
                      <a:endParaRPr lang="es-EC" sz="1200">
                        <a:effectLst/>
                        <a:latin typeface="Arial"/>
                        <a:ea typeface="Arial"/>
                        <a:cs typeface="Times New Roman"/>
                      </a:endParaRPr>
                    </a:p>
                  </a:txBody>
                  <a:tcPr marL="68580" marR="68580" marT="0" marB="0" anchor="ctr"/>
                </a:tc>
              </a:tr>
              <a:tr h="277495">
                <a:tc>
                  <a:txBody>
                    <a:bodyPr/>
                    <a:lstStyle/>
                    <a:p>
                      <a:pPr algn="ctr">
                        <a:lnSpc>
                          <a:spcPct val="150000"/>
                        </a:lnSpc>
                        <a:spcAft>
                          <a:spcPts val="0"/>
                        </a:spcAft>
                      </a:pPr>
                      <a:r>
                        <a:rPr lang="es-EC" sz="1000" dirty="0">
                          <a:effectLst/>
                        </a:rPr>
                        <a:t>Encapsulado</a:t>
                      </a:r>
                      <a:endParaRPr lang="es-EC" sz="1200" dirty="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n-US" sz="1000" dirty="0">
                          <a:effectLst/>
                        </a:rPr>
                        <a:t>40-pin DIP</a:t>
                      </a:r>
                      <a:endParaRPr lang="es-EC" sz="1200" dirty="0">
                        <a:effectLst/>
                        <a:latin typeface="Arial"/>
                        <a:ea typeface="Arial"/>
                        <a:cs typeface="Times New Roman"/>
                      </a:endParaRPr>
                    </a:p>
                  </a:txBody>
                  <a:tcPr marL="68580" marR="68580" marT="0" marB="0" anchor="ctr"/>
                </a:tc>
              </a:tr>
            </a:tbl>
          </a:graphicData>
        </a:graphic>
      </p:graphicFrame>
      <p:pic>
        <p:nvPicPr>
          <p:cNvPr id="19457"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13321"/>
          <a:stretch/>
        </p:blipFill>
        <p:spPr bwMode="auto">
          <a:xfrm>
            <a:off x="214738" y="1340768"/>
            <a:ext cx="3620100" cy="271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89997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MÓDULO </a:t>
            </a:r>
            <a:r>
              <a:rPr lang="es-EC" b="1" dirty="0" smtClean="0"/>
              <a:t>XBEE SERIE 1 </a:t>
            </a:r>
            <a:endParaRPr lang="es-EC"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9867"/>
          <a:stretch/>
        </p:blipFill>
        <p:spPr bwMode="auto">
          <a:xfrm>
            <a:off x="832849" y="1218417"/>
            <a:ext cx="3379111" cy="4791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030166"/>
            <a:ext cx="3496369"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46837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NUNCHUK</a:t>
            </a:r>
            <a:endParaRPr lang="es-EC" dirty="0"/>
          </a:p>
        </p:txBody>
      </p:sp>
      <p:sp>
        <p:nvSpPr>
          <p:cNvPr id="5" name="4 Marcador de contenido"/>
          <p:cNvSpPr>
            <a:spLocks noGrp="1"/>
          </p:cNvSpPr>
          <p:nvPr>
            <p:ph idx="1"/>
          </p:nvPr>
        </p:nvSpPr>
        <p:spPr/>
        <p:txBody>
          <a:bodyPr>
            <a:normAutofit/>
          </a:bodyPr>
          <a:lstStyle/>
          <a:p>
            <a:pPr algn="just"/>
            <a:r>
              <a:rPr lang="es-EC" sz="2000" dirty="0" smtClean="0"/>
              <a:t>Control de video juego utilizado para leer el </a:t>
            </a:r>
            <a:r>
              <a:rPr lang="es-EC" sz="2000" dirty="0"/>
              <a:t>movimiento  </a:t>
            </a:r>
            <a:r>
              <a:rPr lang="es-EC" sz="2000" dirty="0" smtClean="0"/>
              <a:t>del </a:t>
            </a:r>
            <a:r>
              <a:rPr lang="es-EC" sz="2000" dirty="0"/>
              <a:t>eje Y del </a:t>
            </a:r>
            <a:r>
              <a:rPr lang="es-EC" sz="2000" dirty="0" err="1"/>
              <a:t>stick</a:t>
            </a:r>
            <a:r>
              <a:rPr lang="es-EC" sz="2000" dirty="0"/>
              <a:t> </a:t>
            </a:r>
            <a:r>
              <a:rPr lang="es-EC" sz="2000" dirty="0" smtClean="0"/>
              <a:t>analógico; por el cual se controla el movimiento  del servomotor </a:t>
            </a:r>
            <a:r>
              <a:rPr lang="es-EC" sz="2000" dirty="0"/>
              <a:t>de la base del robot. Y </a:t>
            </a:r>
            <a:r>
              <a:rPr lang="es-EC" sz="2000" dirty="0" smtClean="0"/>
              <a:t>el </a:t>
            </a:r>
            <a:r>
              <a:rPr lang="es-EC" sz="2000" dirty="0"/>
              <a:t>botón Z como pulsador de </a:t>
            </a:r>
            <a:r>
              <a:rPr lang="es-EC" sz="2000" dirty="0" smtClean="0"/>
              <a:t>hombre-muerto como método de seguridad para precautelar la integridad del sistema de teleoperación.  </a:t>
            </a:r>
            <a:endParaRPr lang="es-EC" sz="2000"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958693"/>
            <a:ext cx="3528392" cy="3062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70989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PLACA ELECTRÓNICA PCI 1 </a:t>
            </a:r>
            <a:endParaRPr lang="es-EC"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268760"/>
            <a:ext cx="3240360" cy="2811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4229355"/>
            <a:ext cx="5616624" cy="1607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1192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GRADOS DE LIBERTAD (GDL)</a:t>
            </a:r>
            <a:endParaRPr lang="es-EC" b="1" dirty="0"/>
          </a:p>
        </p:txBody>
      </p:sp>
      <p:sp>
        <p:nvSpPr>
          <p:cNvPr id="3" name="2 Marcador de contenido"/>
          <p:cNvSpPr>
            <a:spLocks noGrp="1"/>
          </p:cNvSpPr>
          <p:nvPr>
            <p:ph idx="1"/>
          </p:nvPr>
        </p:nvSpPr>
        <p:spPr/>
        <p:txBody>
          <a:bodyPr>
            <a:normAutofit/>
          </a:bodyPr>
          <a:lstStyle/>
          <a:p>
            <a:pPr algn="just"/>
            <a:r>
              <a:rPr lang="es-EC" sz="2000" dirty="0"/>
              <a:t>Cada uno de los movimientos independientes que puede realizar cada articulación con respecto a la anterior, se denomina grado de libertad (GDL)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3998" y="2526570"/>
            <a:ext cx="3384376" cy="2982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91932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ALIMENTACIÓN PCI 1</a:t>
            </a:r>
            <a:endParaRPr lang="es-EC" b="1" dirty="0"/>
          </a:p>
        </p:txBody>
      </p:sp>
      <p:sp>
        <p:nvSpPr>
          <p:cNvPr id="3" name="2 Marcador de contenido"/>
          <p:cNvSpPr>
            <a:spLocks noGrp="1"/>
          </p:cNvSpPr>
          <p:nvPr>
            <p:ph idx="1"/>
          </p:nvPr>
        </p:nvSpPr>
        <p:spPr/>
        <p:txBody>
          <a:bodyPr/>
          <a:lstStyle/>
          <a:p>
            <a:r>
              <a:rPr lang="es-EC" sz="2400" dirty="0" smtClean="0"/>
              <a:t>BATERIA RECARGABLE LI-PO marca TURNIGY 2200 </a:t>
            </a:r>
            <a:r>
              <a:rPr lang="es-EC" sz="2400" dirty="0" err="1" smtClean="0"/>
              <a:t>mAh</a:t>
            </a:r>
            <a:r>
              <a:rPr lang="es-EC" sz="2400" dirty="0" smtClean="0"/>
              <a:t>  7,4V </a:t>
            </a:r>
          </a:p>
          <a:p>
            <a:endParaRPr lang="es-EC"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76872"/>
            <a:ext cx="3744416" cy="1805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22706"/>
            <a:ext cx="414729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68893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t>CIRCUÍTO DESACOPLADOR DE IMPEDANCIAS</a:t>
            </a:r>
            <a:endParaRPr lang="es-EC" b="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798171"/>
            <a:ext cx="4752528" cy="379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42002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600" b="1" dirty="0" smtClean="0"/>
              <a:t>DESCRIPCIÓN DE I/O UTILIZADAS EN EL MICROCONTROLADOR DE LA PLACA PCI 1. </a:t>
            </a:r>
            <a:endParaRPr lang="es-EC" sz="36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234623174"/>
              </p:ext>
            </p:extLst>
          </p:nvPr>
        </p:nvGraphicFramePr>
        <p:xfrm>
          <a:off x="2483768" y="1772816"/>
          <a:ext cx="4168140" cy="3775710"/>
        </p:xfrm>
        <a:graphic>
          <a:graphicData uri="http://schemas.openxmlformats.org/drawingml/2006/table">
            <a:tbl>
              <a:tblPr firstRow="1" firstCol="1" bandRow="1">
                <a:tableStyleId>{D7AC3CCA-C797-4891-BE02-D94E43425B78}</a:tableStyleId>
              </a:tblPr>
              <a:tblGrid>
                <a:gridCol w="900430"/>
                <a:gridCol w="1197610"/>
                <a:gridCol w="2070100"/>
              </a:tblGrid>
              <a:tr h="0">
                <a:tc>
                  <a:txBody>
                    <a:bodyPr/>
                    <a:lstStyle/>
                    <a:p>
                      <a:pPr algn="ctr">
                        <a:lnSpc>
                          <a:spcPct val="150000"/>
                        </a:lnSpc>
                        <a:spcAft>
                          <a:spcPts val="0"/>
                        </a:spcAft>
                      </a:pPr>
                      <a:r>
                        <a:rPr lang="es-EC" sz="1200" dirty="0">
                          <a:effectLst/>
                        </a:rPr>
                        <a:t>Número de pin</a:t>
                      </a:r>
                      <a:endParaRPr lang="es-EC" sz="1200" dirty="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dirty="0">
                          <a:effectLst/>
                        </a:rPr>
                        <a:t>Descripción del pin</a:t>
                      </a:r>
                      <a:endParaRPr lang="es-EC" sz="1200" dirty="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Señal Conectada</a:t>
                      </a:r>
                      <a:endParaRPr lang="es-EC" sz="1200">
                        <a:effectLst/>
                        <a:latin typeface="Arial"/>
                        <a:ea typeface="Arial"/>
                        <a:cs typeface="Times New Roman"/>
                      </a:endParaRPr>
                    </a:p>
                  </a:txBody>
                  <a:tcPr marL="68580" marR="68580" marT="0" marB="0" anchor="ctr"/>
                </a:tc>
              </a:tr>
              <a:tr h="293370">
                <a:tc>
                  <a:txBody>
                    <a:bodyPr/>
                    <a:lstStyle/>
                    <a:p>
                      <a:pPr algn="ctr">
                        <a:lnSpc>
                          <a:spcPct val="150000"/>
                        </a:lnSpc>
                        <a:spcAft>
                          <a:spcPts val="0"/>
                        </a:spcAft>
                      </a:pPr>
                      <a:r>
                        <a:rPr lang="es-EC" sz="1200">
                          <a:effectLst/>
                        </a:rPr>
                        <a:t>2</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AN0</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Acel. 1 eje Y / Mano (Y1)</a:t>
                      </a:r>
                      <a:endParaRPr lang="es-EC" sz="1200">
                        <a:effectLst/>
                        <a:latin typeface="Arial"/>
                        <a:ea typeface="Arial"/>
                        <a:cs typeface="Times New Roman"/>
                      </a:endParaRPr>
                    </a:p>
                  </a:txBody>
                  <a:tcPr marL="68580" marR="68580" marT="0" marB="0" anchor="ctr"/>
                </a:tc>
              </a:tr>
              <a:tr h="293370">
                <a:tc>
                  <a:txBody>
                    <a:bodyPr/>
                    <a:lstStyle/>
                    <a:p>
                      <a:pPr algn="ctr">
                        <a:lnSpc>
                          <a:spcPct val="150000"/>
                        </a:lnSpc>
                        <a:spcAft>
                          <a:spcPts val="0"/>
                        </a:spcAft>
                      </a:pPr>
                      <a:r>
                        <a:rPr lang="es-EC" sz="1200">
                          <a:effectLst/>
                        </a:rPr>
                        <a:t>3</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AN1</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Acel. 1 eje X / Mano (X1)</a:t>
                      </a:r>
                      <a:endParaRPr lang="es-EC" sz="1200">
                        <a:effectLst/>
                        <a:latin typeface="Arial"/>
                        <a:ea typeface="Arial"/>
                        <a:cs typeface="Times New Roman"/>
                      </a:endParaRPr>
                    </a:p>
                  </a:txBody>
                  <a:tcPr marL="68580" marR="68580" marT="0" marB="0" anchor="ctr"/>
                </a:tc>
              </a:tr>
              <a:tr h="293370">
                <a:tc>
                  <a:txBody>
                    <a:bodyPr/>
                    <a:lstStyle/>
                    <a:p>
                      <a:pPr algn="ctr">
                        <a:lnSpc>
                          <a:spcPct val="150000"/>
                        </a:lnSpc>
                        <a:spcAft>
                          <a:spcPts val="0"/>
                        </a:spcAft>
                      </a:pPr>
                      <a:r>
                        <a:rPr lang="es-EC" sz="1200">
                          <a:effectLst/>
                        </a:rPr>
                        <a:t>4</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AN2</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Acel. 2 eje Y / Codo (Y2)</a:t>
                      </a:r>
                      <a:endParaRPr lang="es-EC" sz="1200">
                        <a:effectLst/>
                        <a:latin typeface="Arial"/>
                        <a:ea typeface="Arial"/>
                        <a:cs typeface="Times New Roman"/>
                      </a:endParaRPr>
                    </a:p>
                  </a:txBody>
                  <a:tcPr marL="68580" marR="68580" marT="0" marB="0" anchor="ctr"/>
                </a:tc>
              </a:tr>
              <a:tr h="293370">
                <a:tc>
                  <a:txBody>
                    <a:bodyPr/>
                    <a:lstStyle/>
                    <a:p>
                      <a:pPr algn="ctr">
                        <a:lnSpc>
                          <a:spcPct val="150000"/>
                        </a:lnSpc>
                        <a:spcAft>
                          <a:spcPts val="0"/>
                        </a:spcAft>
                      </a:pPr>
                      <a:r>
                        <a:rPr lang="es-EC" sz="1200">
                          <a:effectLst/>
                        </a:rPr>
                        <a:t>5</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AN3</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Acel. 2 eje X / Codo (X2)</a:t>
                      </a:r>
                      <a:endParaRPr lang="es-EC" sz="1200">
                        <a:effectLst/>
                        <a:latin typeface="Arial"/>
                        <a:ea typeface="Arial"/>
                        <a:cs typeface="Times New Roman"/>
                      </a:endParaRPr>
                    </a:p>
                  </a:txBody>
                  <a:tcPr marL="68580" marR="68580" marT="0" marB="0" anchor="ctr"/>
                </a:tc>
              </a:tr>
              <a:tr h="293370">
                <a:tc>
                  <a:txBody>
                    <a:bodyPr/>
                    <a:lstStyle/>
                    <a:p>
                      <a:pPr algn="ctr">
                        <a:lnSpc>
                          <a:spcPct val="150000"/>
                        </a:lnSpc>
                        <a:spcAft>
                          <a:spcPts val="0"/>
                        </a:spcAft>
                      </a:pPr>
                      <a:r>
                        <a:rPr lang="es-EC" sz="1200">
                          <a:effectLst/>
                        </a:rPr>
                        <a:t>7</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AN4</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Acel. 3 eje X / Hombro (X3)</a:t>
                      </a:r>
                      <a:endParaRPr lang="es-EC" sz="1200">
                        <a:effectLst/>
                        <a:latin typeface="Arial"/>
                        <a:ea typeface="Arial"/>
                        <a:cs typeface="Times New Roman"/>
                      </a:endParaRPr>
                    </a:p>
                  </a:txBody>
                  <a:tcPr marL="68580" marR="68580" marT="0" marB="0" anchor="ctr"/>
                </a:tc>
              </a:tr>
              <a:tr h="293370">
                <a:tc>
                  <a:txBody>
                    <a:bodyPr/>
                    <a:lstStyle/>
                    <a:p>
                      <a:pPr algn="ctr">
                        <a:lnSpc>
                          <a:spcPct val="150000"/>
                        </a:lnSpc>
                        <a:spcAft>
                          <a:spcPts val="0"/>
                        </a:spcAft>
                      </a:pPr>
                      <a:r>
                        <a:rPr lang="es-EC" sz="1200">
                          <a:effectLst/>
                        </a:rPr>
                        <a:t>8</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AN5</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Sensor Flex (Pinza)</a:t>
                      </a:r>
                      <a:endParaRPr lang="es-EC" sz="1200">
                        <a:effectLst/>
                        <a:latin typeface="Arial"/>
                        <a:ea typeface="Arial"/>
                        <a:cs typeface="Times New Roman"/>
                      </a:endParaRPr>
                    </a:p>
                  </a:txBody>
                  <a:tcPr marL="68580" marR="68580" marT="0" marB="0" anchor="ctr"/>
                </a:tc>
              </a:tr>
              <a:tr h="293370">
                <a:tc>
                  <a:txBody>
                    <a:bodyPr/>
                    <a:lstStyle/>
                    <a:p>
                      <a:pPr algn="ctr">
                        <a:lnSpc>
                          <a:spcPct val="150000"/>
                        </a:lnSpc>
                        <a:spcAft>
                          <a:spcPts val="0"/>
                        </a:spcAft>
                      </a:pPr>
                      <a:r>
                        <a:rPr lang="es-EC" sz="1200">
                          <a:effectLst/>
                        </a:rPr>
                        <a:t>9</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AN6</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Stick Analógico (Joy)</a:t>
                      </a:r>
                      <a:endParaRPr lang="es-EC" sz="1200">
                        <a:effectLst/>
                        <a:latin typeface="Arial"/>
                        <a:ea typeface="Arial"/>
                        <a:cs typeface="Times New Roman"/>
                      </a:endParaRPr>
                    </a:p>
                  </a:txBody>
                  <a:tcPr marL="68580" marR="68580" marT="0" marB="0" anchor="ctr"/>
                </a:tc>
              </a:tr>
              <a:tr h="293370">
                <a:tc>
                  <a:txBody>
                    <a:bodyPr/>
                    <a:lstStyle/>
                    <a:p>
                      <a:pPr algn="ctr">
                        <a:lnSpc>
                          <a:spcPct val="150000"/>
                        </a:lnSpc>
                        <a:spcAft>
                          <a:spcPts val="0"/>
                        </a:spcAft>
                      </a:pPr>
                      <a:r>
                        <a:rPr lang="es-EC" sz="1200">
                          <a:effectLst/>
                        </a:rPr>
                        <a:t>33</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RB0</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Pulsador Hombre-Muerto </a:t>
                      </a:r>
                      <a:endParaRPr lang="es-EC" sz="1200">
                        <a:effectLst/>
                        <a:latin typeface="Arial"/>
                        <a:ea typeface="Arial"/>
                        <a:cs typeface="Times New Roman"/>
                      </a:endParaRPr>
                    </a:p>
                  </a:txBody>
                  <a:tcPr marL="68580" marR="68580" marT="0" marB="0" anchor="ctr"/>
                </a:tc>
              </a:tr>
              <a:tr h="293370">
                <a:tc>
                  <a:txBody>
                    <a:bodyPr/>
                    <a:lstStyle/>
                    <a:p>
                      <a:pPr algn="ctr">
                        <a:lnSpc>
                          <a:spcPct val="150000"/>
                        </a:lnSpc>
                        <a:spcAft>
                          <a:spcPts val="0"/>
                        </a:spcAft>
                      </a:pPr>
                      <a:r>
                        <a:rPr lang="es-EC" sz="1200">
                          <a:effectLst/>
                        </a:rPr>
                        <a:t>36</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RB3</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LED 1</a:t>
                      </a:r>
                      <a:endParaRPr lang="es-EC" sz="1200">
                        <a:effectLst/>
                        <a:latin typeface="Arial"/>
                        <a:ea typeface="Arial"/>
                        <a:cs typeface="Times New Roman"/>
                      </a:endParaRPr>
                    </a:p>
                  </a:txBody>
                  <a:tcPr marL="68580" marR="68580" marT="0" marB="0" anchor="ctr"/>
                </a:tc>
              </a:tr>
              <a:tr h="293370">
                <a:tc>
                  <a:txBody>
                    <a:bodyPr/>
                    <a:lstStyle/>
                    <a:p>
                      <a:pPr algn="ctr">
                        <a:lnSpc>
                          <a:spcPct val="150000"/>
                        </a:lnSpc>
                        <a:spcAft>
                          <a:spcPts val="0"/>
                        </a:spcAft>
                      </a:pPr>
                      <a:r>
                        <a:rPr lang="es-EC" sz="1200">
                          <a:effectLst/>
                        </a:rPr>
                        <a:t>37</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RB4</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LED 2</a:t>
                      </a:r>
                      <a:endParaRPr lang="es-EC" sz="1200">
                        <a:effectLst/>
                        <a:latin typeface="Arial"/>
                        <a:ea typeface="Arial"/>
                        <a:cs typeface="Times New Roman"/>
                      </a:endParaRPr>
                    </a:p>
                  </a:txBody>
                  <a:tcPr marL="68580" marR="68580" marT="0" marB="0" anchor="ctr"/>
                </a:tc>
              </a:tr>
              <a:tr h="293370">
                <a:tc>
                  <a:txBody>
                    <a:bodyPr/>
                    <a:lstStyle/>
                    <a:p>
                      <a:pPr algn="ctr">
                        <a:lnSpc>
                          <a:spcPct val="150000"/>
                        </a:lnSpc>
                        <a:spcAft>
                          <a:spcPts val="0"/>
                        </a:spcAft>
                      </a:pPr>
                      <a:r>
                        <a:rPr lang="es-EC" sz="1200">
                          <a:effectLst/>
                        </a:rPr>
                        <a:t>38</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RB5</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dirty="0">
                          <a:effectLst/>
                        </a:rPr>
                        <a:t>LED 3</a:t>
                      </a:r>
                      <a:endParaRPr lang="es-EC" sz="1200" dirty="0">
                        <a:effectLst/>
                        <a:latin typeface="Arial"/>
                        <a:ea typeface="Arial"/>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3811312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4000" b="1" dirty="0" smtClean="0"/>
              <a:t>CIRCUITERIA PCI 1</a:t>
            </a:r>
            <a:endParaRPr lang="es-EC" sz="4000" b="1" dirty="0"/>
          </a:p>
        </p:txBody>
      </p:sp>
      <p:sp>
        <p:nvSpPr>
          <p:cNvPr id="3" name="2 Marcador de contenido"/>
          <p:cNvSpPr>
            <a:spLocks noGrp="1"/>
          </p:cNvSpPr>
          <p:nvPr>
            <p:ph idx="1"/>
          </p:nvPr>
        </p:nvSpPr>
        <p:spPr/>
        <p:txBody>
          <a:bodyPr/>
          <a:lstStyle/>
          <a:p>
            <a:endParaRPr lang="es-EC"/>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052736"/>
            <a:ext cx="7704856" cy="4947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52705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t>CONEXIÓN DEL MÓDULO XBEE (PCI1) </a:t>
            </a:r>
            <a:endParaRPr lang="es-EC"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00808"/>
            <a:ext cx="7658803"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2025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EC" b="1" dirty="0" smtClean="0"/>
              <a:t>ESTACIÓN REMOTA</a:t>
            </a:r>
            <a:endParaRPr lang="es-EC" b="1"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340768"/>
            <a:ext cx="5976664" cy="4471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37830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ROBOT </a:t>
            </a:r>
            <a:r>
              <a:rPr lang="es-EC" b="1" dirty="0"/>
              <a:t>AL5D </a:t>
            </a:r>
            <a:r>
              <a:rPr lang="es-EC" b="1" dirty="0" smtClean="0"/>
              <a:t>LYNXMOTION</a:t>
            </a:r>
            <a:endParaRPr lang="es-EC" b="1" dirty="0"/>
          </a:p>
        </p:txBody>
      </p:sp>
      <p:sp>
        <p:nvSpPr>
          <p:cNvPr id="3" name="2 Marcador de contenido"/>
          <p:cNvSpPr>
            <a:spLocks noGrp="1"/>
          </p:cNvSpPr>
          <p:nvPr>
            <p:ph idx="1"/>
          </p:nvPr>
        </p:nvSpPr>
        <p:spPr/>
        <p:txBody>
          <a:bodyPr>
            <a:normAutofit/>
          </a:bodyPr>
          <a:lstStyle/>
          <a:p>
            <a:pPr algn="just"/>
            <a:r>
              <a:rPr lang="es-EC" sz="2000" dirty="0"/>
              <a:t>P</a:t>
            </a:r>
            <a:r>
              <a:rPr lang="es-EC" sz="2000" dirty="0" smtClean="0"/>
              <a:t>eso aproximado de 31 oz(850.49 gramos),alcanza una altura máxima de 529 mm, levanta una carga neta de 9.65 oz (300 g). y carga máxima con el brazo extendido de 4.18 oz (130 g). Apertura del gripper de 31 mm.</a:t>
            </a:r>
            <a:endParaRPr lang="es-EC" sz="2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23" y="2688277"/>
            <a:ext cx="5048174" cy="3143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4 Tabla"/>
          <p:cNvGraphicFramePr>
            <a:graphicFrameLocks noGrp="1"/>
          </p:cNvGraphicFramePr>
          <p:nvPr>
            <p:extLst>
              <p:ext uri="{D42A27DB-BD31-4B8C-83A1-F6EECF244321}">
                <p14:modId xmlns:p14="http://schemas.microsoft.com/office/powerpoint/2010/main" val="3558322114"/>
              </p:ext>
            </p:extLst>
          </p:nvPr>
        </p:nvGraphicFramePr>
        <p:xfrm>
          <a:off x="5364088" y="3429000"/>
          <a:ext cx="3528392" cy="1920240"/>
        </p:xfrm>
        <a:graphic>
          <a:graphicData uri="http://schemas.openxmlformats.org/drawingml/2006/table">
            <a:tbl>
              <a:tblPr firstRow="1" firstCol="1" bandRow="1">
                <a:tableStyleId>{D7AC3CCA-C797-4891-BE02-D94E43425B78}</a:tableStyleId>
              </a:tblPr>
              <a:tblGrid>
                <a:gridCol w="2160240"/>
                <a:gridCol w="1368152"/>
              </a:tblGrid>
              <a:tr h="0">
                <a:tc>
                  <a:txBody>
                    <a:bodyPr/>
                    <a:lstStyle/>
                    <a:p>
                      <a:pPr algn="just">
                        <a:lnSpc>
                          <a:spcPct val="150000"/>
                        </a:lnSpc>
                        <a:spcAft>
                          <a:spcPts val="0"/>
                        </a:spcAft>
                      </a:pPr>
                      <a:r>
                        <a:rPr lang="es-EC" sz="1200" dirty="0">
                          <a:effectLst/>
                        </a:rPr>
                        <a:t>ARTICULACIÓN</a:t>
                      </a:r>
                      <a:endParaRPr lang="es-EC" sz="1200" dirty="0">
                        <a:effectLst/>
                        <a:latin typeface="Arial"/>
                        <a:ea typeface="Arial"/>
                        <a:cs typeface="Times New Roman"/>
                      </a:endParaRPr>
                    </a:p>
                  </a:txBody>
                  <a:tcPr marL="68580" marR="68580" marT="0" marB="0"/>
                </a:tc>
                <a:tc>
                  <a:txBody>
                    <a:bodyPr/>
                    <a:lstStyle/>
                    <a:p>
                      <a:pPr algn="just">
                        <a:lnSpc>
                          <a:spcPct val="150000"/>
                        </a:lnSpc>
                        <a:spcAft>
                          <a:spcPts val="0"/>
                        </a:spcAft>
                      </a:pPr>
                      <a:r>
                        <a:rPr lang="es-EC" sz="1200">
                          <a:effectLst/>
                        </a:rPr>
                        <a:t>SERVOMOTOR</a:t>
                      </a:r>
                      <a:endParaRPr lang="es-EC" sz="1200">
                        <a:effectLst/>
                        <a:latin typeface="Arial"/>
                        <a:ea typeface="Arial"/>
                        <a:cs typeface="Times New Roman"/>
                      </a:endParaRPr>
                    </a:p>
                  </a:txBody>
                  <a:tcPr marL="68580" marR="68580" marT="0" marB="0"/>
                </a:tc>
              </a:tr>
              <a:tr h="0">
                <a:tc>
                  <a:txBody>
                    <a:bodyPr/>
                    <a:lstStyle/>
                    <a:p>
                      <a:pPr algn="just">
                        <a:lnSpc>
                          <a:spcPct val="150000"/>
                        </a:lnSpc>
                        <a:spcAft>
                          <a:spcPts val="0"/>
                        </a:spcAft>
                      </a:pPr>
                      <a:r>
                        <a:rPr lang="es-EC" sz="1200">
                          <a:effectLst/>
                        </a:rPr>
                        <a:t>BASE</a:t>
                      </a:r>
                      <a:endParaRPr lang="es-EC" sz="1200">
                        <a:effectLst/>
                        <a:latin typeface="Arial"/>
                        <a:ea typeface="Arial"/>
                        <a:cs typeface="Times New Roman"/>
                      </a:endParaRPr>
                    </a:p>
                  </a:txBody>
                  <a:tcPr marL="68580" marR="68580" marT="0" marB="0"/>
                </a:tc>
                <a:tc>
                  <a:txBody>
                    <a:bodyPr/>
                    <a:lstStyle/>
                    <a:p>
                      <a:pPr algn="just">
                        <a:lnSpc>
                          <a:spcPct val="150000"/>
                        </a:lnSpc>
                        <a:spcAft>
                          <a:spcPts val="0"/>
                        </a:spcAft>
                      </a:pPr>
                      <a:r>
                        <a:rPr lang="es-EC" sz="1200" dirty="0">
                          <a:effectLst/>
                        </a:rPr>
                        <a:t>HS-485HB</a:t>
                      </a:r>
                      <a:endParaRPr lang="es-EC" sz="1200" dirty="0">
                        <a:effectLst/>
                        <a:latin typeface="Arial"/>
                        <a:ea typeface="Arial"/>
                        <a:cs typeface="Times New Roman"/>
                      </a:endParaRPr>
                    </a:p>
                  </a:txBody>
                  <a:tcPr marL="68580" marR="68580" marT="0" marB="0"/>
                </a:tc>
              </a:tr>
              <a:tr h="0">
                <a:tc>
                  <a:txBody>
                    <a:bodyPr/>
                    <a:lstStyle/>
                    <a:p>
                      <a:pPr algn="just">
                        <a:lnSpc>
                          <a:spcPct val="150000"/>
                        </a:lnSpc>
                        <a:spcAft>
                          <a:spcPts val="0"/>
                        </a:spcAft>
                      </a:pPr>
                      <a:r>
                        <a:rPr lang="es-EC" sz="1200" dirty="0">
                          <a:effectLst/>
                        </a:rPr>
                        <a:t>HOMBRO</a:t>
                      </a:r>
                      <a:endParaRPr lang="es-EC" sz="1200" dirty="0">
                        <a:effectLst/>
                        <a:latin typeface="Arial"/>
                        <a:ea typeface="Arial"/>
                        <a:cs typeface="Times New Roman"/>
                      </a:endParaRPr>
                    </a:p>
                  </a:txBody>
                  <a:tcPr marL="68580" marR="68580" marT="0" marB="0"/>
                </a:tc>
                <a:tc>
                  <a:txBody>
                    <a:bodyPr/>
                    <a:lstStyle/>
                    <a:p>
                      <a:pPr algn="just">
                        <a:lnSpc>
                          <a:spcPct val="150000"/>
                        </a:lnSpc>
                        <a:spcAft>
                          <a:spcPts val="0"/>
                        </a:spcAft>
                      </a:pPr>
                      <a:r>
                        <a:rPr lang="es-EC" sz="1200">
                          <a:effectLst/>
                        </a:rPr>
                        <a:t>HS-805BB</a:t>
                      </a:r>
                      <a:endParaRPr lang="es-EC" sz="1200">
                        <a:effectLst/>
                        <a:latin typeface="Arial"/>
                        <a:ea typeface="Arial"/>
                        <a:cs typeface="Times New Roman"/>
                      </a:endParaRPr>
                    </a:p>
                  </a:txBody>
                  <a:tcPr marL="68580" marR="68580" marT="0" marB="0"/>
                </a:tc>
              </a:tr>
              <a:tr h="0">
                <a:tc>
                  <a:txBody>
                    <a:bodyPr/>
                    <a:lstStyle/>
                    <a:p>
                      <a:pPr algn="just">
                        <a:lnSpc>
                          <a:spcPct val="150000"/>
                        </a:lnSpc>
                        <a:spcAft>
                          <a:spcPts val="0"/>
                        </a:spcAft>
                      </a:pPr>
                      <a:r>
                        <a:rPr lang="es-EC" sz="1200">
                          <a:effectLst/>
                        </a:rPr>
                        <a:t>CODO</a:t>
                      </a:r>
                      <a:endParaRPr lang="es-EC" sz="1200">
                        <a:effectLst/>
                        <a:latin typeface="Arial"/>
                        <a:ea typeface="Arial"/>
                        <a:cs typeface="Times New Roman"/>
                      </a:endParaRPr>
                    </a:p>
                  </a:txBody>
                  <a:tcPr marL="68580" marR="68580" marT="0" marB="0"/>
                </a:tc>
                <a:tc>
                  <a:txBody>
                    <a:bodyPr/>
                    <a:lstStyle/>
                    <a:p>
                      <a:pPr algn="just">
                        <a:lnSpc>
                          <a:spcPct val="150000"/>
                        </a:lnSpc>
                        <a:spcAft>
                          <a:spcPts val="0"/>
                        </a:spcAft>
                      </a:pPr>
                      <a:r>
                        <a:rPr lang="es-EC" sz="1200">
                          <a:effectLst/>
                        </a:rPr>
                        <a:t>HS-805MG</a:t>
                      </a:r>
                      <a:endParaRPr lang="es-EC" sz="1200">
                        <a:effectLst/>
                        <a:latin typeface="Arial"/>
                        <a:ea typeface="Arial"/>
                        <a:cs typeface="Times New Roman"/>
                      </a:endParaRPr>
                    </a:p>
                  </a:txBody>
                  <a:tcPr marL="68580" marR="68580" marT="0" marB="0"/>
                </a:tc>
              </a:tr>
              <a:tr h="0">
                <a:tc>
                  <a:txBody>
                    <a:bodyPr/>
                    <a:lstStyle/>
                    <a:p>
                      <a:pPr algn="just">
                        <a:lnSpc>
                          <a:spcPct val="150000"/>
                        </a:lnSpc>
                        <a:spcAft>
                          <a:spcPts val="0"/>
                        </a:spcAft>
                      </a:pPr>
                      <a:r>
                        <a:rPr lang="es-EC" sz="1200">
                          <a:effectLst/>
                        </a:rPr>
                        <a:t>INCLINACIÓN DE LA MUÑECA</a:t>
                      </a:r>
                      <a:endParaRPr lang="es-EC" sz="1200">
                        <a:effectLst/>
                        <a:latin typeface="Arial"/>
                        <a:ea typeface="Arial"/>
                        <a:cs typeface="Times New Roman"/>
                      </a:endParaRPr>
                    </a:p>
                  </a:txBody>
                  <a:tcPr marL="68580" marR="68580" marT="0" marB="0"/>
                </a:tc>
                <a:tc>
                  <a:txBody>
                    <a:bodyPr/>
                    <a:lstStyle/>
                    <a:p>
                      <a:pPr algn="just">
                        <a:lnSpc>
                          <a:spcPct val="150000"/>
                        </a:lnSpc>
                        <a:spcAft>
                          <a:spcPts val="0"/>
                        </a:spcAft>
                      </a:pPr>
                      <a:r>
                        <a:rPr lang="es-EC" sz="1200">
                          <a:effectLst/>
                        </a:rPr>
                        <a:t>HS-645MG</a:t>
                      </a:r>
                      <a:endParaRPr lang="es-EC" sz="1200">
                        <a:effectLst/>
                        <a:latin typeface="Arial"/>
                        <a:ea typeface="Arial"/>
                        <a:cs typeface="Times New Roman"/>
                      </a:endParaRPr>
                    </a:p>
                  </a:txBody>
                  <a:tcPr marL="68580" marR="68580" marT="0" marB="0"/>
                </a:tc>
              </a:tr>
              <a:tr h="0">
                <a:tc>
                  <a:txBody>
                    <a:bodyPr/>
                    <a:lstStyle/>
                    <a:p>
                      <a:pPr algn="just">
                        <a:lnSpc>
                          <a:spcPct val="150000"/>
                        </a:lnSpc>
                        <a:spcAft>
                          <a:spcPts val="0"/>
                        </a:spcAft>
                      </a:pPr>
                      <a:r>
                        <a:rPr lang="es-EC" sz="1200">
                          <a:effectLst/>
                        </a:rPr>
                        <a:t>ROTACIÓN DE LA MUÑECA</a:t>
                      </a:r>
                      <a:endParaRPr lang="es-EC" sz="1200">
                        <a:effectLst/>
                        <a:latin typeface="Arial"/>
                        <a:ea typeface="Arial"/>
                        <a:cs typeface="Times New Roman"/>
                      </a:endParaRPr>
                    </a:p>
                  </a:txBody>
                  <a:tcPr marL="68580" marR="68580" marT="0" marB="0"/>
                </a:tc>
                <a:tc>
                  <a:txBody>
                    <a:bodyPr/>
                    <a:lstStyle/>
                    <a:p>
                      <a:pPr algn="just">
                        <a:lnSpc>
                          <a:spcPct val="150000"/>
                        </a:lnSpc>
                        <a:spcAft>
                          <a:spcPts val="0"/>
                        </a:spcAft>
                      </a:pPr>
                      <a:r>
                        <a:rPr lang="es-EC" sz="1200">
                          <a:effectLst/>
                        </a:rPr>
                        <a:t>HS-485HB</a:t>
                      </a:r>
                      <a:endParaRPr lang="es-EC" sz="1200">
                        <a:effectLst/>
                        <a:latin typeface="Arial"/>
                        <a:ea typeface="Arial"/>
                        <a:cs typeface="Times New Roman"/>
                      </a:endParaRPr>
                    </a:p>
                  </a:txBody>
                  <a:tcPr marL="68580" marR="68580" marT="0" marB="0"/>
                </a:tc>
              </a:tr>
              <a:tr h="0">
                <a:tc>
                  <a:txBody>
                    <a:bodyPr/>
                    <a:lstStyle/>
                    <a:p>
                      <a:pPr algn="just">
                        <a:lnSpc>
                          <a:spcPct val="150000"/>
                        </a:lnSpc>
                        <a:spcAft>
                          <a:spcPts val="0"/>
                        </a:spcAft>
                      </a:pPr>
                      <a:r>
                        <a:rPr lang="es-EC" sz="1200" dirty="0">
                          <a:effectLst/>
                        </a:rPr>
                        <a:t>GRIPPER</a:t>
                      </a:r>
                      <a:endParaRPr lang="es-EC" sz="1200" dirty="0">
                        <a:effectLst/>
                        <a:latin typeface="Arial"/>
                        <a:ea typeface="Arial"/>
                        <a:cs typeface="Times New Roman"/>
                      </a:endParaRPr>
                    </a:p>
                  </a:txBody>
                  <a:tcPr marL="68580" marR="68580" marT="0" marB="0"/>
                </a:tc>
                <a:tc>
                  <a:txBody>
                    <a:bodyPr/>
                    <a:lstStyle/>
                    <a:p>
                      <a:pPr algn="just">
                        <a:lnSpc>
                          <a:spcPct val="150000"/>
                        </a:lnSpc>
                        <a:spcAft>
                          <a:spcPts val="0"/>
                        </a:spcAft>
                      </a:pPr>
                      <a:r>
                        <a:rPr lang="es-EC" sz="1200" dirty="0">
                          <a:effectLst/>
                        </a:rPr>
                        <a:t>HS-311</a:t>
                      </a:r>
                      <a:endParaRPr lang="es-EC" sz="1200" dirty="0">
                        <a:effectLst/>
                        <a:latin typeface="Arial"/>
                        <a:ea typeface="Arial"/>
                        <a:cs typeface="Times New Roman"/>
                      </a:endParaRPr>
                    </a:p>
                  </a:txBody>
                  <a:tcPr marL="68580" marR="68580" marT="0" marB="0"/>
                </a:tc>
              </a:tr>
            </a:tbl>
          </a:graphicData>
        </a:graphic>
      </p:graphicFrame>
    </p:spTree>
    <p:extLst>
      <p:ext uri="{BB962C8B-B14F-4D97-AF65-F5344CB8AC3E}">
        <p14:creationId xmlns:p14="http://schemas.microsoft.com/office/powerpoint/2010/main" val="10119393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200" b="1" dirty="0" smtClean="0"/>
              <a:t>DIMENSIONES MÁXIMAS DEL ÁREA DE TRABAJO DEL MANIPULADOR.</a:t>
            </a:r>
            <a:endParaRPr lang="es-EC" sz="3200" b="1"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2151909" y="1657777"/>
            <a:ext cx="5184576" cy="3888432"/>
          </a:xfrm>
          <a:prstGeom prst="rect">
            <a:avLst/>
          </a:prstGeom>
          <a:noFill/>
          <a:ln w="12700">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786905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600" b="1" dirty="0" smtClean="0"/>
              <a:t>TARJETA CONTROLADORA DE SERVOS SSC16 POLOLU </a:t>
            </a:r>
            <a:endParaRPr lang="es-EC" sz="36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700808"/>
            <a:ext cx="3528392" cy="2644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4 Tabla"/>
          <p:cNvGraphicFramePr>
            <a:graphicFrameLocks noGrp="1"/>
          </p:cNvGraphicFramePr>
          <p:nvPr>
            <p:extLst>
              <p:ext uri="{D42A27DB-BD31-4B8C-83A1-F6EECF244321}">
                <p14:modId xmlns:p14="http://schemas.microsoft.com/office/powerpoint/2010/main" val="3753903949"/>
              </p:ext>
            </p:extLst>
          </p:nvPr>
        </p:nvGraphicFramePr>
        <p:xfrm>
          <a:off x="683568" y="3140968"/>
          <a:ext cx="4680585" cy="2194560"/>
        </p:xfrm>
        <a:graphic>
          <a:graphicData uri="http://schemas.openxmlformats.org/drawingml/2006/table">
            <a:tbl>
              <a:tblPr firstRow="1" firstCol="1" bandRow="1">
                <a:tableStyleId>{D7AC3CCA-C797-4891-BE02-D94E43425B78}</a:tableStyleId>
              </a:tblPr>
              <a:tblGrid>
                <a:gridCol w="2406015"/>
                <a:gridCol w="2274570"/>
              </a:tblGrid>
              <a:tr h="0">
                <a:tc>
                  <a:txBody>
                    <a:bodyPr/>
                    <a:lstStyle/>
                    <a:p>
                      <a:pPr algn="ctr">
                        <a:lnSpc>
                          <a:spcPct val="150000"/>
                        </a:lnSpc>
                        <a:spcAft>
                          <a:spcPts val="0"/>
                        </a:spcAft>
                      </a:pPr>
                      <a:r>
                        <a:rPr lang="es-EC" sz="1200" dirty="0">
                          <a:effectLst/>
                        </a:rPr>
                        <a:t>Tamaño del PCB</a:t>
                      </a:r>
                      <a:endParaRPr lang="es-EC" sz="1200" dirty="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dirty="0">
                          <a:effectLst/>
                        </a:rPr>
                        <a:t>1.50” x 2.275”</a:t>
                      </a:r>
                      <a:endParaRPr lang="es-EC" sz="1200" dirty="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Número de puertos para servos</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16</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Rango de ancho de pulso</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0.25 – 2.75 ms</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dirty="0">
                          <a:effectLst/>
                        </a:rPr>
                        <a:t>Resolución</a:t>
                      </a:r>
                      <a:endParaRPr lang="es-EC" sz="1200" dirty="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1 microsegundo (0.1 grado)</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Voltaje de alimentación</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5.6 – 20 V</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Voltaje I/O</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0 y 5 V</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Velocidad de transmisión</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1200 – 38400 (auto detección)</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Consumo de corriente</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dirty="0">
                          <a:effectLst/>
                        </a:rPr>
                        <a:t>15mA (promedio)</a:t>
                      </a:r>
                      <a:endParaRPr lang="es-EC" sz="1200" dirty="0">
                        <a:effectLst/>
                        <a:latin typeface="Arial"/>
                        <a:ea typeface="Arial"/>
                        <a:cs typeface="Times New Roman"/>
                      </a:endParaRPr>
                    </a:p>
                  </a:txBody>
                  <a:tcPr marL="68580" marR="68580" marT="0" marB="0" anchor="ctr"/>
                </a:tc>
              </a:tr>
            </a:tbl>
          </a:graphicData>
        </a:graphic>
      </p:graphicFrame>
    </p:spTree>
    <p:extLst>
      <p:ext uri="{BB962C8B-B14F-4D97-AF65-F5344CB8AC3E}">
        <p14:creationId xmlns:p14="http://schemas.microsoft.com/office/powerpoint/2010/main" val="7120486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200" b="1" dirty="0" smtClean="0"/>
              <a:t>EMPLEO DEL MODO DE FUNCIONAMIENTO POLOLU DE LA SSC 16 </a:t>
            </a:r>
            <a:endParaRPr lang="es-EC" sz="32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016" y="1731260"/>
            <a:ext cx="5001280" cy="414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08459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4800" b="1" dirty="0"/>
              <a:t>TELEOPERACIÓN</a:t>
            </a:r>
            <a:r>
              <a:rPr lang="es-EC" dirty="0"/>
              <a:t> </a:t>
            </a:r>
          </a:p>
        </p:txBody>
      </p:sp>
      <p:sp>
        <p:nvSpPr>
          <p:cNvPr id="3" name="2 Marcador de contenido"/>
          <p:cNvSpPr>
            <a:spLocks noGrp="1"/>
          </p:cNvSpPr>
          <p:nvPr>
            <p:ph idx="1"/>
          </p:nvPr>
        </p:nvSpPr>
        <p:spPr/>
        <p:txBody>
          <a:bodyPr>
            <a:normAutofit/>
          </a:bodyPr>
          <a:lstStyle/>
          <a:p>
            <a:pPr algn="just"/>
            <a:r>
              <a:rPr lang="es-EC" sz="2400" dirty="0" smtClean="0"/>
              <a:t>Es la </a:t>
            </a:r>
            <a:r>
              <a:rPr lang="es-EC" sz="2400" dirty="0"/>
              <a:t>extensión de las capacidades sensoriales y destrezas humanas a una localización remota.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709" y="2696987"/>
            <a:ext cx="6048672" cy="312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05199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200" b="1" dirty="0" smtClean="0"/>
              <a:t>POSIBLES VALORES DE LOS BYTES DE POSICIÓN PARA LA CONTROLADORA DE SERVOS. </a:t>
            </a:r>
            <a:endParaRPr lang="es-EC" sz="32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790" y="1484784"/>
            <a:ext cx="4392488" cy="4573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44263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SENSOR FSR 402 </a:t>
            </a:r>
            <a:endParaRPr lang="es-EC" dirty="0"/>
          </a:p>
        </p:txBody>
      </p:sp>
      <p:sp>
        <p:nvSpPr>
          <p:cNvPr id="3" name="2 Marcador de contenido"/>
          <p:cNvSpPr>
            <a:spLocks noGrp="1"/>
          </p:cNvSpPr>
          <p:nvPr>
            <p:ph idx="1"/>
          </p:nvPr>
        </p:nvSpPr>
        <p:spPr/>
        <p:txBody>
          <a:bodyPr>
            <a:normAutofit/>
          </a:bodyPr>
          <a:lstStyle/>
          <a:p>
            <a:pPr algn="just"/>
            <a:r>
              <a:rPr lang="es-EC" sz="2400" dirty="0" smtClean="0"/>
              <a:t>El sensor FSR se ubicó en la parte interna lateral de la pinza del robot, usado para precisar la fuerza de cierre del gripper; ya que se  requiere saber si un objeto fue atrapado y así evitar forzar el servomotor. </a:t>
            </a:r>
            <a:endParaRPr lang="es-EC" sz="24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789040"/>
            <a:ext cx="3600400" cy="1374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5 Tabla"/>
          <p:cNvGraphicFramePr>
            <a:graphicFrameLocks noGrp="1"/>
          </p:cNvGraphicFramePr>
          <p:nvPr>
            <p:extLst>
              <p:ext uri="{D42A27DB-BD31-4B8C-83A1-F6EECF244321}">
                <p14:modId xmlns:p14="http://schemas.microsoft.com/office/powerpoint/2010/main" val="2403853585"/>
              </p:ext>
            </p:extLst>
          </p:nvPr>
        </p:nvGraphicFramePr>
        <p:xfrm>
          <a:off x="4283968" y="3275072"/>
          <a:ext cx="4392488" cy="2514600"/>
        </p:xfrm>
        <a:graphic>
          <a:graphicData uri="http://schemas.openxmlformats.org/drawingml/2006/table">
            <a:tbl>
              <a:tblPr firstRow="1" firstCol="1" bandRow="1">
                <a:tableStyleId>{D7AC3CCA-C797-4891-BE02-D94E43425B78}</a:tableStyleId>
              </a:tblPr>
              <a:tblGrid>
                <a:gridCol w="2448272"/>
                <a:gridCol w="1944216"/>
              </a:tblGrid>
              <a:tr h="228600">
                <a:tc>
                  <a:txBody>
                    <a:bodyPr/>
                    <a:lstStyle/>
                    <a:p>
                      <a:pPr algn="just">
                        <a:lnSpc>
                          <a:spcPct val="150000"/>
                        </a:lnSpc>
                        <a:spcAft>
                          <a:spcPts val="0"/>
                        </a:spcAft>
                      </a:pPr>
                      <a:r>
                        <a:rPr lang="es-EC" sz="1000" dirty="0">
                          <a:effectLst/>
                        </a:rPr>
                        <a:t>Rango de fuerza</a:t>
                      </a:r>
                      <a:endParaRPr lang="es-EC" sz="1200" dirty="0">
                        <a:effectLst/>
                        <a:latin typeface="Arial"/>
                        <a:ea typeface="Arial"/>
                        <a:cs typeface="Times New Roman"/>
                      </a:endParaRPr>
                    </a:p>
                  </a:txBody>
                  <a:tcPr marL="68580" marR="68580" marT="0" marB="0"/>
                </a:tc>
                <a:tc>
                  <a:txBody>
                    <a:bodyPr/>
                    <a:lstStyle/>
                    <a:p>
                      <a:pPr algn="just">
                        <a:lnSpc>
                          <a:spcPct val="150000"/>
                        </a:lnSpc>
                        <a:spcAft>
                          <a:spcPts val="0"/>
                        </a:spcAft>
                      </a:pPr>
                      <a:r>
                        <a:rPr lang="es-EC" sz="1000">
                          <a:effectLst/>
                        </a:rPr>
                        <a:t>0.2 N a 20 N (20.4 gf a 2.039 kgf)</a:t>
                      </a:r>
                      <a:endParaRPr lang="es-EC" sz="1200">
                        <a:effectLst/>
                        <a:latin typeface="Arial"/>
                        <a:ea typeface="Arial"/>
                        <a:cs typeface="Times New Roman"/>
                      </a:endParaRPr>
                    </a:p>
                  </a:txBody>
                  <a:tcPr marL="68580" marR="68580" marT="0" marB="0"/>
                </a:tc>
              </a:tr>
              <a:tr h="0">
                <a:tc>
                  <a:txBody>
                    <a:bodyPr/>
                    <a:lstStyle/>
                    <a:p>
                      <a:pPr algn="just">
                        <a:lnSpc>
                          <a:spcPct val="150000"/>
                        </a:lnSpc>
                        <a:spcAft>
                          <a:spcPts val="0"/>
                        </a:spcAft>
                      </a:pPr>
                      <a:r>
                        <a:rPr lang="es-EC" sz="1000">
                          <a:effectLst/>
                        </a:rPr>
                        <a:t>Resistencia sin actuación</a:t>
                      </a:r>
                      <a:endParaRPr lang="es-EC" sz="1200">
                        <a:effectLst/>
                        <a:latin typeface="Arial"/>
                        <a:ea typeface="Arial"/>
                        <a:cs typeface="Times New Roman"/>
                      </a:endParaRPr>
                    </a:p>
                  </a:txBody>
                  <a:tcPr marL="68580" marR="68580" marT="0" marB="0"/>
                </a:tc>
                <a:tc>
                  <a:txBody>
                    <a:bodyPr/>
                    <a:lstStyle/>
                    <a:p>
                      <a:pPr algn="just">
                        <a:lnSpc>
                          <a:spcPct val="150000"/>
                        </a:lnSpc>
                        <a:spcAft>
                          <a:spcPts val="0"/>
                        </a:spcAft>
                      </a:pPr>
                      <a:r>
                        <a:rPr lang="es-EC" sz="1000">
                          <a:effectLst/>
                        </a:rPr>
                        <a:t>&gt; 10 MΩ</a:t>
                      </a:r>
                      <a:endParaRPr lang="es-EC" sz="1200">
                        <a:effectLst/>
                        <a:latin typeface="Arial"/>
                        <a:ea typeface="Arial"/>
                        <a:cs typeface="Times New Roman"/>
                      </a:endParaRPr>
                    </a:p>
                  </a:txBody>
                  <a:tcPr marL="68580" marR="68580" marT="0" marB="0"/>
                </a:tc>
              </a:tr>
              <a:tr h="0">
                <a:tc>
                  <a:txBody>
                    <a:bodyPr/>
                    <a:lstStyle/>
                    <a:p>
                      <a:pPr algn="just">
                        <a:lnSpc>
                          <a:spcPct val="150000"/>
                        </a:lnSpc>
                        <a:spcAft>
                          <a:spcPts val="0"/>
                        </a:spcAft>
                      </a:pPr>
                      <a:r>
                        <a:rPr lang="es-EC" sz="1000">
                          <a:effectLst/>
                        </a:rPr>
                        <a:t>Repetibilidad (mismo elemento)</a:t>
                      </a:r>
                      <a:endParaRPr lang="es-EC" sz="1200">
                        <a:effectLst/>
                        <a:latin typeface="Arial"/>
                        <a:ea typeface="Arial"/>
                        <a:cs typeface="Times New Roman"/>
                      </a:endParaRPr>
                    </a:p>
                  </a:txBody>
                  <a:tcPr marL="68580" marR="68580" marT="0" marB="0"/>
                </a:tc>
                <a:tc>
                  <a:txBody>
                    <a:bodyPr/>
                    <a:lstStyle/>
                    <a:p>
                      <a:pPr algn="just">
                        <a:lnSpc>
                          <a:spcPct val="150000"/>
                        </a:lnSpc>
                        <a:spcAft>
                          <a:spcPts val="0"/>
                        </a:spcAft>
                      </a:pPr>
                      <a:r>
                        <a:rPr lang="es-EC" sz="1000">
                          <a:effectLst/>
                        </a:rPr>
                        <a:t>± 2%</a:t>
                      </a:r>
                      <a:endParaRPr lang="es-EC" sz="1200">
                        <a:effectLst/>
                        <a:latin typeface="Arial"/>
                        <a:ea typeface="Arial"/>
                        <a:cs typeface="Times New Roman"/>
                      </a:endParaRPr>
                    </a:p>
                  </a:txBody>
                  <a:tcPr marL="68580" marR="68580" marT="0" marB="0"/>
                </a:tc>
              </a:tr>
              <a:tr h="0">
                <a:tc>
                  <a:txBody>
                    <a:bodyPr/>
                    <a:lstStyle/>
                    <a:p>
                      <a:pPr algn="just">
                        <a:lnSpc>
                          <a:spcPct val="150000"/>
                        </a:lnSpc>
                        <a:spcAft>
                          <a:spcPts val="0"/>
                        </a:spcAft>
                      </a:pPr>
                      <a:r>
                        <a:rPr lang="es-EC" sz="1000">
                          <a:effectLst/>
                        </a:rPr>
                        <a:t>Repetibilidad (entre diferentes elementos)</a:t>
                      </a:r>
                      <a:endParaRPr lang="es-EC" sz="1200">
                        <a:effectLst/>
                        <a:latin typeface="Arial"/>
                        <a:ea typeface="Arial"/>
                        <a:cs typeface="Times New Roman"/>
                      </a:endParaRPr>
                    </a:p>
                  </a:txBody>
                  <a:tcPr marL="68580" marR="68580" marT="0" marB="0"/>
                </a:tc>
                <a:tc>
                  <a:txBody>
                    <a:bodyPr/>
                    <a:lstStyle/>
                    <a:p>
                      <a:pPr algn="just">
                        <a:lnSpc>
                          <a:spcPct val="150000"/>
                        </a:lnSpc>
                        <a:spcAft>
                          <a:spcPts val="0"/>
                        </a:spcAft>
                      </a:pPr>
                      <a:r>
                        <a:rPr lang="es-EC" sz="1000">
                          <a:effectLst/>
                        </a:rPr>
                        <a:t>± 6%</a:t>
                      </a:r>
                      <a:endParaRPr lang="es-EC" sz="1200">
                        <a:effectLst/>
                        <a:latin typeface="Arial"/>
                        <a:ea typeface="Arial"/>
                        <a:cs typeface="Times New Roman"/>
                      </a:endParaRPr>
                    </a:p>
                  </a:txBody>
                  <a:tcPr marL="68580" marR="68580" marT="0" marB="0"/>
                </a:tc>
              </a:tr>
              <a:tr h="0">
                <a:tc>
                  <a:txBody>
                    <a:bodyPr/>
                    <a:lstStyle/>
                    <a:p>
                      <a:pPr algn="just">
                        <a:lnSpc>
                          <a:spcPct val="150000"/>
                        </a:lnSpc>
                        <a:spcAft>
                          <a:spcPts val="0"/>
                        </a:spcAft>
                      </a:pPr>
                      <a:r>
                        <a:rPr lang="es-EC" sz="1000">
                          <a:effectLst/>
                        </a:rPr>
                        <a:t>Diámetro total</a:t>
                      </a:r>
                      <a:endParaRPr lang="es-EC" sz="1200">
                        <a:effectLst/>
                        <a:latin typeface="Arial"/>
                        <a:ea typeface="Arial"/>
                        <a:cs typeface="Times New Roman"/>
                      </a:endParaRPr>
                    </a:p>
                  </a:txBody>
                  <a:tcPr marL="68580" marR="68580" marT="0" marB="0"/>
                </a:tc>
                <a:tc>
                  <a:txBody>
                    <a:bodyPr/>
                    <a:lstStyle/>
                    <a:p>
                      <a:pPr algn="just">
                        <a:lnSpc>
                          <a:spcPct val="150000"/>
                        </a:lnSpc>
                        <a:spcAft>
                          <a:spcPts val="0"/>
                        </a:spcAft>
                      </a:pPr>
                      <a:r>
                        <a:rPr lang="es-EC" sz="1000">
                          <a:effectLst/>
                        </a:rPr>
                        <a:t>18.29 mm</a:t>
                      </a:r>
                      <a:endParaRPr lang="es-EC" sz="1200">
                        <a:effectLst/>
                        <a:latin typeface="Arial"/>
                        <a:ea typeface="Arial"/>
                        <a:cs typeface="Times New Roman"/>
                      </a:endParaRPr>
                    </a:p>
                  </a:txBody>
                  <a:tcPr marL="68580" marR="68580" marT="0" marB="0"/>
                </a:tc>
              </a:tr>
              <a:tr h="0">
                <a:tc>
                  <a:txBody>
                    <a:bodyPr/>
                    <a:lstStyle/>
                    <a:p>
                      <a:pPr algn="just">
                        <a:lnSpc>
                          <a:spcPct val="150000"/>
                        </a:lnSpc>
                        <a:spcAft>
                          <a:spcPts val="0"/>
                        </a:spcAft>
                      </a:pPr>
                      <a:r>
                        <a:rPr lang="es-EC" sz="1000">
                          <a:effectLst/>
                        </a:rPr>
                        <a:t>Diámetro área sensible</a:t>
                      </a:r>
                      <a:endParaRPr lang="es-EC" sz="1200">
                        <a:effectLst/>
                        <a:latin typeface="Arial"/>
                        <a:ea typeface="Arial"/>
                        <a:cs typeface="Times New Roman"/>
                      </a:endParaRPr>
                    </a:p>
                  </a:txBody>
                  <a:tcPr marL="68580" marR="68580" marT="0" marB="0"/>
                </a:tc>
                <a:tc>
                  <a:txBody>
                    <a:bodyPr/>
                    <a:lstStyle/>
                    <a:p>
                      <a:pPr algn="just">
                        <a:lnSpc>
                          <a:spcPct val="150000"/>
                        </a:lnSpc>
                        <a:spcAft>
                          <a:spcPts val="0"/>
                        </a:spcAft>
                      </a:pPr>
                      <a:r>
                        <a:rPr lang="es-EC" sz="1000">
                          <a:effectLst/>
                        </a:rPr>
                        <a:t>14.68 mm</a:t>
                      </a:r>
                      <a:endParaRPr lang="es-EC" sz="1200">
                        <a:effectLst/>
                        <a:latin typeface="Arial"/>
                        <a:ea typeface="Arial"/>
                        <a:cs typeface="Times New Roman"/>
                      </a:endParaRPr>
                    </a:p>
                  </a:txBody>
                  <a:tcPr marL="68580" marR="68580" marT="0" marB="0"/>
                </a:tc>
              </a:tr>
              <a:tr h="0">
                <a:tc>
                  <a:txBody>
                    <a:bodyPr/>
                    <a:lstStyle/>
                    <a:p>
                      <a:pPr algn="just">
                        <a:lnSpc>
                          <a:spcPct val="150000"/>
                        </a:lnSpc>
                        <a:spcAft>
                          <a:spcPts val="0"/>
                        </a:spcAft>
                      </a:pPr>
                      <a:r>
                        <a:rPr lang="es-EC" sz="1000">
                          <a:effectLst/>
                        </a:rPr>
                        <a:t>Grosor</a:t>
                      </a:r>
                      <a:endParaRPr lang="es-EC" sz="1200">
                        <a:effectLst/>
                        <a:latin typeface="Arial"/>
                        <a:ea typeface="Arial"/>
                        <a:cs typeface="Times New Roman"/>
                      </a:endParaRPr>
                    </a:p>
                  </a:txBody>
                  <a:tcPr marL="68580" marR="68580" marT="0" marB="0"/>
                </a:tc>
                <a:tc>
                  <a:txBody>
                    <a:bodyPr/>
                    <a:lstStyle/>
                    <a:p>
                      <a:pPr algn="just">
                        <a:lnSpc>
                          <a:spcPct val="150000"/>
                        </a:lnSpc>
                        <a:spcAft>
                          <a:spcPts val="0"/>
                        </a:spcAft>
                      </a:pPr>
                      <a:r>
                        <a:rPr lang="es-EC" sz="1000">
                          <a:effectLst/>
                        </a:rPr>
                        <a:t>0.46 mm</a:t>
                      </a:r>
                      <a:endParaRPr lang="es-EC" sz="1200">
                        <a:effectLst/>
                        <a:latin typeface="Arial"/>
                        <a:ea typeface="Arial"/>
                        <a:cs typeface="Times New Roman"/>
                      </a:endParaRPr>
                    </a:p>
                  </a:txBody>
                  <a:tcPr marL="68580" marR="68580" marT="0" marB="0"/>
                </a:tc>
              </a:tr>
              <a:tr h="0">
                <a:tc>
                  <a:txBody>
                    <a:bodyPr/>
                    <a:lstStyle/>
                    <a:p>
                      <a:pPr algn="just">
                        <a:lnSpc>
                          <a:spcPct val="150000"/>
                        </a:lnSpc>
                        <a:spcAft>
                          <a:spcPts val="0"/>
                        </a:spcAft>
                      </a:pPr>
                      <a:r>
                        <a:rPr lang="es-EC" sz="1000">
                          <a:effectLst/>
                        </a:rPr>
                        <a:t>Recorrido para activarse</a:t>
                      </a:r>
                      <a:endParaRPr lang="es-EC" sz="1200">
                        <a:effectLst/>
                        <a:latin typeface="Arial"/>
                        <a:ea typeface="Arial"/>
                        <a:cs typeface="Times New Roman"/>
                      </a:endParaRPr>
                    </a:p>
                  </a:txBody>
                  <a:tcPr marL="68580" marR="68580" marT="0" marB="0"/>
                </a:tc>
                <a:tc>
                  <a:txBody>
                    <a:bodyPr/>
                    <a:lstStyle/>
                    <a:p>
                      <a:pPr algn="just">
                        <a:lnSpc>
                          <a:spcPct val="150000"/>
                        </a:lnSpc>
                        <a:spcAft>
                          <a:spcPts val="0"/>
                        </a:spcAft>
                      </a:pPr>
                      <a:r>
                        <a:rPr lang="es-EC" sz="1000">
                          <a:effectLst/>
                        </a:rPr>
                        <a:t>0.15mm</a:t>
                      </a:r>
                      <a:endParaRPr lang="es-EC" sz="1200">
                        <a:effectLst/>
                        <a:latin typeface="Arial"/>
                        <a:ea typeface="Arial"/>
                        <a:cs typeface="Times New Roman"/>
                      </a:endParaRPr>
                    </a:p>
                  </a:txBody>
                  <a:tcPr marL="68580" marR="68580" marT="0" marB="0"/>
                </a:tc>
              </a:tr>
              <a:tr h="0">
                <a:tc>
                  <a:txBody>
                    <a:bodyPr/>
                    <a:lstStyle/>
                    <a:p>
                      <a:pPr algn="just">
                        <a:lnSpc>
                          <a:spcPct val="150000"/>
                        </a:lnSpc>
                        <a:spcAft>
                          <a:spcPts val="0"/>
                        </a:spcAft>
                      </a:pPr>
                      <a:r>
                        <a:rPr lang="es-EC" sz="1000">
                          <a:effectLst/>
                        </a:rPr>
                        <a:t>Vida útil</a:t>
                      </a:r>
                      <a:endParaRPr lang="es-EC" sz="1200">
                        <a:effectLst/>
                        <a:latin typeface="Arial"/>
                        <a:ea typeface="Arial"/>
                        <a:cs typeface="Times New Roman"/>
                      </a:endParaRPr>
                    </a:p>
                  </a:txBody>
                  <a:tcPr marL="68580" marR="68580" marT="0" marB="0"/>
                </a:tc>
                <a:tc>
                  <a:txBody>
                    <a:bodyPr/>
                    <a:lstStyle/>
                    <a:p>
                      <a:pPr algn="just">
                        <a:lnSpc>
                          <a:spcPct val="150000"/>
                        </a:lnSpc>
                        <a:spcAft>
                          <a:spcPts val="0"/>
                        </a:spcAft>
                      </a:pPr>
                      <a:r>
                        <a:rPr lang="es-EC" sz="1000">
                          <a:effectLst/>
                        </a:rPr>
                        <a:t>10 000 000 de activaciones</a:t>
                      </a:r>
                      <a:endParaRPr lang="es-EC" sz="1200">
                        <a:effectLst/>
                        <a:latin typeface="Arial"/>
                        <a:ea typeface="Arial"/>
                        <a:cs typeface="Times New Roman"/>
                      </a:endParaRPr>
                    </a:p>
                  </a:txBody>
                  <a:tcPr marL="68580" marR="68580" marT="0" marB="0"/>
                </a:tc>
              </a:tr>
              <a:tr h="0">
                <a:tc>
                  <a:txBody>
                    <a:bodyPr/>
                    <a:lstStyle/>
                    <a:p>
                      <a:pPr algn="just">
                        <a:lnSpc>
                          <a:spcPct val="150000"/>
                        </a:lnSpc>
                        <a:spcAft>
                          <a:spcPts val="0"/>
                        </a:spcAft>
                      </a:pPr>
                      <a:r>
                        <a:rPr lang="es-EC" sz="1000">
                          <a:effectLst/>
                        </a:rPr>
                        <a:t>Rango de temperatura</a:t>
                      </a:r>
                      <a:endParaRPr lang="es-EC" sz="1200">
                        <a:effectLst/>
                        <a:latin typeface="Arial"/>
                        <a:ea typeface="Arial"/>
                        <a:cs typeface="Times New Roman"/>
                      </a:endParaRPr>
                    </a:p>
                  </a:txBody>
                  <a:tcPr marL="68580" marR="68580" marT="0" marB="0"/>
                </a:tc>
                <a:tc>
                  <a:txBody>
                    <a:bodyPr/>
                    <a:lstStyle/>
                    <a:p>
                      <a:pPr algn="just">
                        <a:lnSpc>
                          <a:spcPct val="150000"/>
                        </a:lnSpc>
                        <a:spcAft>
                          <a:spcPts val="0"/>
                        </a:spcAft>
                      </a:pPr>
                      <a:r>
                        <a:rPr lang="es-EC" sz="1000">
                          <a:effectLst/>
                        </a:rPr>
                        <a:t>-30 º C a +70 ° C</a:t>
                      </a:r>
                      <a:endParaRPr lang="es-EC" sz="1200">
                        <a:effectLst/>
                        <a:latin typeface="Arial"/>
                        <a:ea typeface="Arial"/>
                        <a:cs typeface="Times New Roman"/>
                      </a:endParaRPr>
                    </a:p>
                  </a:txBody>
                  <a:tcPr marL="68580" marR="68580" marT="0" marB="0"/>
                </a:tc>
              </a:tr>
              <a:tr h="0">
                <a:tc>
                  <a:txBody>
                    <a:bodyPr/>
                    <a:lstStyle/>
                    <a:p>
                      <a:pPr algn="just">
                        <a:lnSpc>
                          <a:spcPct val="150000"/>
                        </a:lnSpc>
                        <a:spcAft>
                          <a:spcPts val="0"/>
                        </a:spcAft>
                      </a:pPr>
                      <a:r>
                        <a:rPr lang="es-EC" sz="1000" dirty="0">
                          <a:effectLst/>
                        </a:rPr>
                        <a:t>Máxima corriente</a:t>
                      </a:r>
                      <a:endParaRPr lang="es-EC" sz="1200" dirty="0">
                        <a:effectLst/>
                        <a:latin typeface="Arial"/>
                        <a:ea typeface="Arial"/>
                        <a:cs typeface="Times New Roman"/>
                      </a:endParaRPr>
                    </a:p>
                  </a:txBody>
                  <a:tcPr marL="68580" marR="68580" marT="0" marB="0"/>
                </a:tc>
                <a:tc>
                  <a:txBody>
                    <a:bodyPr/>
                    <a:lstStyle/>
                    <a:p>
                      <a:pPr algn="just">
                        <a:lnSpc>
                          <a:spcPct val="150000"/>
                        </a:lnSpc>
                        <a:spcAft>
                          <a:spcPts val="0"/>
                        </a:spcAft>
                      </a:pPr>
                      <a:r>
                        <a:rPr lang="es-EC" sz="1000" dirty="0">
                          <a:effectLst/>
                        </a:rPr>
                        <a:t>1mA/cm</a:t>
                      </a:r>
                      <a:r>
                        <a:rPr lang="es-EC" sz="1000" baseline="30000" dirty="0">
                          <a:effectLst/>
                        </a:rPr>
                        <a:t>2</a:t>
                      </a:r>
                      <a:r>
                        <a:rPr lang="es-EC" sz="1000" dirty="0">
                          <a:effectLst/>
                        </a:rPr>
                        <a:t> de la fuerza aplicada</a:t>
                      </a:r>
                      <a:endParaRPr lang="es-EC" sz="1200" dirty="0">
                        <a:effectLst/>
                        <a:latin typeface="Arial"/>
                        <a:ea typeface="Arial"/>
                        <a:cs typeface="Times New Roman"/>
                      </a:endParaRPr>
                    </a:p>
                  </a:txBody>
                  <a:tcPr marL="68580" marR="68580" marT="0" marB="0"/>
                </a:tc>
              </a:tr>
            </a:tbl>
          </a:graphicData>
        </a:graphic>
      </p:graphicFrame>
    </p:spTree>
    <p:extLst>
      <p:ext uri="{BB962C8B-B14F-4D97-AF65-F5344CB8AC3E}">
        <p14:creationId xmlns:p14="http://schemas.microsoft.com/office/powerpoint/2010/main" val="3445998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	PLACA ELECTRÓNICA </a:t>
            </a:r>
            <a:r>
              <a:rPr lang="es-EC" b="1" dirty="0"/>
              <a:t>PCI 2 </a:t>
            </a:r>
            <a:endParaRPr lang="es-EC"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340768"/>
            <a:ext cx="6728561"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05588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ACONDICIONAMIENTO FSR</a:t>
            </a:r>
            <a:endParaRPr lang="es-EC" b="1"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9737" y="1953419"/>
            <a:ext cx="5724525"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2964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200" b="1" dirty="0" smtClean="0"/>
              <a:t>DESCRIPCIÓN DE I/O UTILIZADAS EN EL MICROCONTROLADOR DE LA PLACA PCI 2. </a:t>
            </a:r>
            <a:endParaRPr lang="es-EC" sz="32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952482427"/>
              </p:ext>
            </p:extLst>
          </p:nvPr>
        </p:nvGraphicFramePr>
        <p:xfrm>
          <a:off x="2267744" y="2204864"/>
          <a:ext cx="4785995" cy="3017520"/>
        </p:xfrm>
        <a:graphic>
          <a:graphicData uri="http://schemas.openxmlformats.org/drawingml/2006/table">
            <a:tbl>
              <a:tblPr firstRow="1" firstCol="1" bandRow="1">
                <a:tableStyleId>{D7AC3CCA-C797-4891-BE02-D94E43425B78}</a:tableStyleId>
              </a:tblPr>
              <a:tblGrid>
                <a:gridCol w="764540"/>
                <a:gridCol w="1009650"/>
                <a:gridCol w="1481455"/>
                <a:gridCol w="1530350"/>
              </a:tblGrid>
              <a:tr h="0">
                <a:tc>
                  <a:txBody>
                    <a:bodyPr/>
                    <a:lstStyle/>
                    <a:p>
                      <a:pPr algn="ctr">
                        <a:lnSpc>
                          <a:spcPct val="150000"/>
                        </a:lnSpc>
                        <a:spcAft>
                          <a:spcPts val="0"/>
                        </a:spcAft>
                      </a:pPr>
                      <a:r>
                        <a:rPr lang="es-EC" sz="1200" dirty="0">
                          <a:effectLst/>
                        </a:rPr>
                        <a:t>Número de pin</a:t>
                      </a:r>
                      <a:endParaRPr lang="es-EC" sz="1200" dirty="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Descripción del pin</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dirty="0">
                          <a:effectLst/>
                        </a:rPr>
                        <a:t>Dispositivo Conectado</a:t>
                      </a:r>
                      <a:endParaRPr lang="es-EC" sz="1200" dirty="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Función</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8</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AN5</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Sensor de Fuerza FSR</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Señal fuerza de cierre del Gripper</a:t>
                      </a:r>
                      <a:endParaRPr lang="es-EC" sz="1200">
                        <a:effectLst/>
                        <a:latin typeface="Arial"/>
                        <a:ea typeface="Arial"/>
                        <a:cs typeface="Times New Roman"/>
                      </a:endParaRPr>
                    </a:p>
                  </a:txBody>
                  <a:tcPr marL="68580" marR="68580" marT="0" marB="0"/>
                </a:tc>
              </a:tr>
              <a:tr h="0">
                <a:tc>
                  <a:txBody>
                    <a:bodyPr/>
                    <a:lstStyle/>
                    <a:p>
                      <a:pPr algn="ctr">
                        <a:lnSpc>
                          <a:spcPct val="150000"/>
                        </a:lnSpc>
                        <a:spcAft>
                          <a:spcPts val="0"/>
                        </a:spcAft>
                      </a:pPr>
                      <a:r>
                        <a:rPr lang="es-EC" sz="1200">
                          <a:effectLst/>
                        </a:rPr>
                        <a:t>33</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RB0</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LED 1(Amarillo)</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Indicador de encendido</a:t>
                      </a:r>
                      <a:endParaRPr lang="es-EC" sz="1200">
                        <a:effectLst/>
                        <a:latin typeface="Arial"/>
                        <a:ea typeface="Arial"/>
                        <a:cs typeface="Times New Roman"/>
                      </a:endParaRPr>
                    </a:p>
                  </a:txBody>
                  <a:tcPr marL="68580" marR="68580" marT="0" marB="0"/>
                </a:tc>
              </a:tr>
              <a:tr h="0">
                <a:tc>
                  <a:txBody>
                    <a:bodyPr/>
                    <a:lstStyle/>
                    <a:p>
                      <a:pPr algn="ctr">
                        <a:lnSpc>
                          <a:spcPct val="150000"/>
                        </a:lnSpc>
                        <a:spcAft>
                          <a:spcPts val="0"/>
                        </a:spcAft>
                      </a:pPr>
                      <a:r>
                        <a:rPr lang="es-EC" sz="1200">
                          <a:effectLst/>
                        </a:rPr>
                        <a:t>34</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RB1</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LED 2(Rojo)</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Indicador de operación por guante sensorizado</a:t>
                      </a:r>
                      <a:endParaRPr lang="es-EC" sz="1200">
                        <a:effectLst/>
                        <a:latin typeface="Arial"/>
                        <a:ea typeface="Arial"/>
                        <a:cs typeface="Times New Roman"/>
                      </a:endParaRPr>
                    </a:p>
                  </a:txBody>
                  <a:tcPr marL="68580" marR="68580" marT="0" marB="0"/>
                </a:tc>
              </a:tr>
              <a:tr h="0">
                <a:tc>
                  <a:txBody>
                    <a:bodyPr/>
                    <a:lstStyle/>
                    <a:p>
                      <a:pPr algn="ctr">
                        <a:lnSpc>
                          <a:spcPct val="150000"/>
                        </a:lnSpc>
                        <a:spcAft>
                          <a:spcPts val="0"/>
                        </a:spcAft>
                      </a:pPr>
                      <a:r>
                        <a:rPr lang="es-EC" sz="1200">
                          <a:effectLst/>
                        </a:rPr>
                        <a:t>35</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RB2</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LED 3(Verde)</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dirty="0">
                          <a:effectLst/>
                        </a:rPr>
                        <a:t>Indicador operación vía HMI</a:t>
                      </a:r>
                      <a:endParaRPr lang="es-EC" sz="1200" dirty="0">
                        <a:effectLst/>
                        <a:latin typeface="Arial"/>
                        <a:ea typeface="Arial"/>
                        <a:cs typeface="Times New Roman"/>
                      </a:endParaRPr>
                    </a:p>
                  </a:txBody>
                  <a:tcPr marL="68580" marR="68580" marT="0" marB="0"/>
                </a:tc>
              </a:tr>
            </a:tbl>
          </a:graphicData>
        </a:graphic>
      </p:graphicFrame>
    </p:spTree>
    <p:extLst>
      <p:ext uri="{BB962C8B-B14F-4D97-AF65-F5344CB8AC3E}">
        <p14:creationId xmlns:p14="http://schemas.microsoft.com/office/powerpoint/2010/main" val="36883548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t>DESCRIPCIÓN DE CANALES LIBRES DE LA PLACA PCI 2. </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158308827"/>
              </p:ext>
            </p:extLst>
          </p:nvPr>
        </p:nvGraphicFramePr>
        <p:xfrm>
          <a:off x="2267744" y="2420888"/>
          <a:ext cx="4603750" cy="2468880"/>
        </p:xfrm>
        <a:graphic>
          <a:graphicData uri="http://schemas.openxmlformats.org/drawingml/2006/table">
            <a:tbl>
              <a:tblPr firstRow="1" firstCol="1" bandRow="1">
                <a:tableStyleId>{D7AC3CCA-C797-4891-BE02-D94E43425B78}</a:tableStyleId>
              </a:tblPr>
              <a:tblGrid>
                <a:gridCol w="804545"/>
                <a:gridCol w="1136650"/>
                <a:gridCol w="1296035"/>
                <a:gridCol w="1366520"/>
              </a:tblGrid>
              <a:tr h="0">
                <a:tc>
                  <a:txBody>
                    <a:bodyPr/>
                    <a:lstStyle/>
                    <a:p>
                      <a:pPr algn="ctr">
                        <a:lnSpc>
                          <a:spcPct val="150000"/>
                        </a:lnSpc>
                        <a:spcAft>
                          <a:spcPts val="0"/>
                        </a:spcAft>
                      </a:pPr>
                      <a:r>
                        <a:rPr lang="es-EC" sz="1200">
                          <a:effectLst/>
                        </a:rPr>
                        <a:t>Número de pin</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Canal</a:t>
                      </a:r>
                    </a:p>
                    <a:p>
                      <a:pPr algn="ctr">
                        <a:lnSpc>
                          <a:spcPct val="150000"/>
                        </a:lnSpc>
                        <a:spcAft>
                          <a:spcPts val="0"/>
                        </a:spcAft>
                      </a:pPr>
                      <a:r>
                        <a:rPr lang="es-EC" sz="1200">
                          <a:effectLst/>
                        </a:rPr>
                        <a:t>(A/D)</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pPr>
                      <a:r>
                        <a:rPr lang="es-EC" sz="1200">
                          <a:effectLst/>
                        </a:rPr>
                        <a:t>Alimentación del Sensor</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pPr>
                      <a:r>
                        <a:rPr lang="es-EC" sz="1200">
                          <a:effectLst/>
                        </a:rPr>
                        <a:t>Señal</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2</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Canal 0(AN0)</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pPr>
                      <a:r>
                        <a:rPr lang="es-EC" sz="1200">
                          <a:effectLst/>
                        </a:rPr>
                        <a:t>3.3V</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pPr>
                      <a:r>
                        <a:rPr lang="es-EC" sz="1200">
                          <a:effectLst/>
                        </a:rPr>
                        <a:t>Señal Y1 </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3</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Canal 1(AN1)</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pPr>
                      <a:r>
                        <a:rPr lang="es-EC" sz="1200">
                          <a:effectLst/>
                        </a:rPr>
                        <a:t>3.3V</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pPr>
                      <a:r>
                        <a:rPr lang="es-EC" sz="1200">
                          <a:effectLst/>
                        </a:rPr>
                        <a:t>Señal X1</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4</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Canal 3(AN2)</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pPr>
                      <a:r>
                        <a:rPr lang="es-EC" sz="1200">
                          <a:effectLst/>
                        </a:rPr>
                        <a:t>3.3V</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pPr>
                      <a:r>
                        <a:rPr lang="es-EC" sz="1200">
                          <a:effectLst/>
                        </a:rPr>
                        <a:t>Señal Y2</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5</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Canal 4(AN3)</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pPr>
                      <a:r>
                        <a:rPr lang="es-EC" sz="1200">
                          <a:effectLst/>
                        </a:rPr>
                        <a:t>3.3V</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pPr>
                      <a:r>
                        <a:rPr lang="es-EC" sz="1200">
                          <a:effectLst/>
                        </a:rPr>
                        <a:t>Señal X2</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7</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Canal 5(AN4)</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pPr>
                      <a:r>
                        <a:rPr lang="es-EC" sz="1200">
                          <a:effectLst/>
                        </a:rPr>
                        <a:t>3.3V</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pPr>
                      <a:r>
                        <a:rPr lang="es-EC" sz="1200">
                          <a:effectLst/>
                        </a:rPr>
                        <a:t>Señal X3</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9</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Canal 6(AN6)</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pPr>
                      <a:r>
                        <a:rPr lang="es-EC" sz="1200">
                          <a:effectLst/>
                        </a:rPr>
                        <a:t>5V</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pPr>
                      <a:r>
                        <a:rPr lang="es-EC" sz="1200">
                          <a:effectLst/>
                        </a:rPr>
                        <a:t>Señal 2</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10</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Canal 7(AN7)</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pPr>
                      <a:r>
                        <a:rPr lang="es-EC" sz="1200">
                          <a:effectLst/>
                        </a:rPr>
                        <a:t>5V</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pPr>
                      <a:r>
                        <a:rPr lang="es-EC" sz="1200" dirty="0">
                          <a:effectLst/>
                        </a:rPr>
                        <a:t>Señal 3</a:t>
                      </a:r>
                      <a:endParaRPr lang="es-EC" sz="1200" dirty="0">
                        <a:effectLst/>
                        <a:latin typeface="Arial"/>
                        <a:ea typeface="Arial"/>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1018629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CIRCUITERIA PCI 2</a:t>
            </a:r>
            <a:endParaRPr lang="es-EC" b="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628800"/>
            <a:ext cx="6264696" cy="4386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93688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t>CONEXIÓN DEL MÓDULO XBEE (PCI2) </a:t>
            </a:r>
            <a:endParaRPr lang="es-EC"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7250" y="2034381"/>
            <a:ext cx="74295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56240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t>CONEXIÓN CON LA TARJETA CONTROLADORA DE SERVOS </a:t>
            </a:r>
            <a:endParaRPr lang="es-EC"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153893"/>
            <a:ext cx="8229600" cy="341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53726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DIAGRAMA GENERAL DE LA SSC16</a:t>
            </a:r>
            <a:endParaRPr lang="es-EC" b="1" dirty="0"/>
          </a:p>
        </p:txBody>
      </p:sp>
      <p:pic>
        <p:nvPicPr>
          <p:cNvPr id="4" name="0 Imagen"/>
          <p:cNvPicPr>
            <a:picLocks noGrp="1"/>
          </p:cNvPicPr>
          <p:nvPr>
            <p:ph idx="1"/>
          </p:nvPr>
        </p:nvPicPr>
        <p:blipFill rotWithShape="1">
          <a:blip r:embed="rId2">
            <a:extLst>
              <a:ext uri="{28A0092B-C50C-407E-A947-70E740481C1C}">
                <a14:useLocalDpi xmlns:a14="http://schemas.microsoft.com/office/drawing/2010/main" val="0"/>
              </a:ext>
            </a:extLst>
          </a:blip>
          <a:srcRect l="2508" t="9946" r="7406" b="7429"/>
          <a:stretch/>
        </p:blipFill>
        <p:spPr bwMode="auto">
          <a:xfrm>
            <a:off x="1043608" y="1772816"/>
            <a:ext cx="7056784" cy="38884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46012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t>ELEMENTOS DE UN SISTEMA DE TELEOPERACIÓN </a:t>
            </a:r>
            <a:endParaRPr lang="es-EC" dirty="0"/>
          </a:p>
        </p:txBody>
      </p:sp>
      <p:sp>
        <p:nvSpPr>
          <p:cNvPr id="3" name="2 Marcador de contenido"/>
          <p:cNvSpPr>
            <a:spLocks noGrp="1"/>
          </p:cNvSpPr>
          <p:nvPr>
            <p:ph idx="1"/>
          </p:nvPr>
        </p:nvSpPr>
        <p:spPr/>
        <p:txBody>
          <a:bodyPr>
            <a:normAutofit/>
          </a:bodyPr>
          <a:lstStyle/>
          <a:p>
            <a:r>
              <a:rPr lang="es-EC" sz="1800" dirty="0"/>
              <a:t>Operador o teleoperador </a:t>
            </a:r>
            <a:endParaRPr lang="es-EC" sz="1800" dirty="0" smtClean="0"/>
          </a:p>
          <a:p>
            <a:r>
              <a:rPr lang="es-EC" sz="1800" dirty="0"/>
              <a:t>Dispositivo teleoperado </a:t>
            </a:r>
            <a:endParaRPr lang="es-EC" sz="1800" dirty="0" smtClean="0"/>
          </a:p>
          <a:p>
            <a:r>
              <a:rPr lang="es-EC" sz="1800" dirty="0"/>
              <a:t>Interfaz </a:t>
            </a:r>
            <a:endParaRPr lang="es-EC" sz="1800" dirty="0" smtClean="0"/>
          </a:p>
          <a:p>
            <a:r>
              <a:rPr lang="es-EC" sz="1800" dirty="0"/>
              <a:t>Control y canales comunicación </a:t>
            </a:r>
            <a:endParaRPr lang="es-EC" sz="1800" dirty="0" smtClean="0"/>
          </a:p>
          <a:p>
            <a:r>
              <a:rPr lang="es-EC" sz="1800" dirty="0"/>
              <a:t>Sensores </a:t>
            </a:r>
            <a:endParaRPr lang="es-EC" sz="1800" dirty="0"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284984"/>
            <a:ext cx="7356638"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33694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t>DIAGRAMA NULL MODEM 3 HILOS SIN CONTROL DE FLUJO.</a:t>
            </a:r>
            <a:endParaRPr lang="es-EC"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43162" y="2882106"/>
            <a:ext cx="425767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9321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ESTRUCTURA DE CONTROL </a:t>
            </a:r>
            <a:endParaRPr lang="es-EC"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797553" y="2996952"/>
            <a:ext cx="1443703" cy="967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4307" y="1412776"/>
            <a:ext cx="4000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8376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t>SOFTWARE DE CONTROL DE LA ESTACIÓN LOCAL </a:t>
            </a: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4229609707"/>
              </p:ext>
            </p:extLst>
          </p:nvPr>
        </p:nvGraphicFramePr>
        <p:xfrm>
          <a:off x="3347864" y="1988840"/>
          <a:ext cx="2448272" cy="2794726"/>
        </p:xfrm>
        <a:graphic>
          <a:graphicData uri="http://schemas.openxmlformats.org/presentationml/2006/ole">
            <mc:AlternateContent xmlns:mc="http://schemas.openxmlformats.org/markup-compatibility/2006">
              <mc:Choice xmlns:v="urn:schemas-microsoft-com:vml" Requires="v">
                <p:oleObj spid="_x0000_s34868" name="Visio" r:id="rId3" imgW="1763255" imgH="2033081" progId="Visio.Drawing.11">
                  <p:embed/>
                </p:oleObj>
              </mc:Choice>
              <mc:Fallback>
                <p:oleObj name="Visio" r:id="rId3" imgW="1763255" imgH="2033081" progId="Visio.Drawing.11">
                  <p:embed/>
                  <p:pic>
                    <p:nvPicPr>
                      <p:cNvPr id="0" name="Object 1"/>
                      <p:cNvPicPr>
                        <a:picLocks noChangeAspect="1" noChangeArrowheads="1"/>
                      </p:cNvPicPr>
                      <p:nvPr/>
                    </p:nvPicPr>
                    <p:blipFill>
                      <a:blip r:embed="rId4"/>
                      <a:srcRect/>
                      <a:stretch>
                        <a:fillRect/>
                      </a:stretch>
                    </p:blipFill>
                    <p:spPr bwMode="auto">
                      <a:xfrm>
                        <a:off x="3347864" y="1988840"/>
                        <a:ext cx="2448272" cy="2794726"/>
                      </a:xfrm>
                      <a:prstGeom prst="rect">
                        <a:avLst/>
                      </a:prstGeom>
                      <a:noFill/>
                    </p:spPr>
                  </p:pic>
                </p:oleObj>
              </mc:Fallback>
            </mc:AlternateContent>
          </a:graphicData>
        </a:graphic>
      </p:graphicFrame>
    </p:spTree>
    <p:extLst>
      <p:ext uri="{BB962C8B-B14F-4D97-AF65-F5344CB8AC3E}">
        <p14:creationId xmlns:p14="http://schemas.microsoft.com/office/powerpoint/2010/main" val="11064320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800" b="1" dirty="0" smtClean="0"/>
              <a:t>LECTURA DE SEÑALES DE SENSORES Y FILTRO PROMEDIADOR</a:t>
            </a:r>
            <a:endParaRPr lang="es-EC" sz="28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3934199880"/>
              </p:ext>
            </p:extLst>
          </p:nvPr>
        </p:nvGraphicFramePr>
        <p:xfrm>
          <a:off x="2915816" y="1412776"/>
          <a:ext cx="3312368" cy="4689274"/>
        </p:xfrm>
        <a:graphic>
          <a:graphicData uri="http://schemas.openxmlformats.org/presentationml/2006/ole">
            <mc:AlternateContent xmlns:mc="http://schemas.openxmlformats.org/markup-compatibility/2006">
              <mc:Choice xmlns:v="urn:schemas-microsoft-com:vml" Requires="v">
                <p:oleObj spid="_x0000_s35891" name="Visio" r:id="rId3" imgW="3164247" imgH="4481167" progId="Visio.Drawing.11">
                  <p:embed/>
                </p:oleObj>
              </mc:Choice>
              <mc:Fallback>
                <p:oleObj name="Visio" r:id="rId3" imgW="3164247" imgH="4481167"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412776"/>
                        <a:ext cx="3312368" cy="4689274"/>
                      </a:xfrm>
                      <a:prstGeom prst="rect">
                        <a:avLst/>
                      </a:prstGeom>
                      <a:noFill/>
                    </p:spPr>
                  </p:pic>
                </p:oleObj>
              </mc:Fallback>
            </mc:AlternateContent>
          </a:graphicData>
        </a:graphic>
      </p:graphicFrame>
    </p:spTree>
    <p:extLst>
      <p:ext uri="{BB962C8B-B14F-4D97-AF65-F5344CB8AC3E}">
        <p14:creationId xmlns:p14="http://schemas.microsoft.com/office/powerpoint/2010/main" val="35898482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FILTRO PASA BANDA </a:t>
            </a: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3831323851"/>
              </p:ext>
            </p:extLst>
          </p:nvPr>
        </p:nvGraphicFramePr>
        <p:xfrm>
          <a:off x="2195736" y="1340768"/>
          <a:ext cx="4464496" cy="4536118"/>
        </p:xfrm>
        <a:graphic>
          <a:graphicData uri="http://schemas.openxmlformats.org/presentationml/2006/ole">
            <mc:AlternateContent xmlns:mc="http://schemas.openxmlformats.org/markup-compatibility/2006">
              <mc:Choice xmlns:v="urn:schemas-microsoft-com:vml" Requires="v">
                <p:oleObj spid="_x0000_s36915" name="Visio" r:id="rId3" imgW="3815344" imgH="3914307" progId="Visio.Drawing.11">
                  <p:embed/>
                </p:oleObj>
              </mc:Choice>
              <mc:Fallback>
                <p:oleObj name="Visio" r:id="rId3" imgW="3815344" imgH="3914307"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1340768"/>
                        <a:ext cx="4464496" cy="4536118"/>
                      </a:xfrm>
                      <a:prstGeom prst="rect">
                        <a:avLst/>
                      </a:prstGeom>
                      <a:noFill/>
                    </p:spPr>
                  </p:pic>
                </p:oleObj>
              </mc:Fallback>
            </mc:AlternateContent>
          </a:graphicData>
        </a:graphic>
      </p:graphicFrame>
    </p:spTree>
    <p:extLst>
      <p:ext uri="{BB962C8B-B14F-4D97-AF65-F5344CB8AC3E}">
        <p14:creationId xmlns:p14="http://schemas.microsoft.com/office/powerpoint/2010/main" val="16200584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TRAMA DE DATOS </a:t>
            </a: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3430245890"/>
              </p:ext>
            </p:extLst>
          </p:nvPr>
        </p:nvGraphicFramePr>
        <p:xfrm>
          <a:off x="3023828" y="1340768"/>
          <a:ext cx="3096344" cy="4709565"/>
        </p:xfrm>
        <a:graphic>
          <a:graphicData uri="http://schemas.openxmlformats.org/presentationml/2006/ole">
            <mc:AlternateContent xmlns:mc="http://schemas.openxmlformats.org/markup-compatibility/2006">
              <mc:Choice xmlns:v="urn:schemas-microsoft-com:vml" Requires="v">
                <p:oleObj spid="_x0000_s37939" name="Visio" r:id="rId3" imgW="1997293" imgH="3023526" progId="Visio.Drawing.11">
                  <p:embed/>
                </p:oleObj>
              </mc:Choice>
              <mc:Fallback>
                <p:oleObj name="Visio" r:id="rId3" imgW="1997293" imgH="3023526"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3828" y="1340768"/>
                        <a:ext cx="3096344" cy="4709565"/>
                      </a:xfrm>
                      <a:prstGeom prst="rect">
                        <a:avLst/>
                      </a:prstGeom>
                      <a:noFill/>
                    </p:spPr>
                  </p:pic>
                </p:oleObj>
              </mc:Fallback>
            </mc:AlternateContent>
          </a:graphicData>
        </a:graphic>
      </p:graphicFrame>
    </p:spTree>
    <p:extLst>
      <p:ext uri="{BB962C8B-B14F-4D97-AF65-F5344CB8AC3E}">
        <p14:creationId xmlns:p14="http://schemas.microsoft.com/office/powerpoint/2010/main" val="32436978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TRAMAS</a:t>
            </a:r>
            <a:endParaRPr lang="es-EC" b="1" dirty="0"/>
          </a:p>
        </p:txBody>
      </p:sp>
      <p:sp>
        <p:nvSpPr>
          <p:cNvPr id="4" name="1 Marcador de texto"/>
          <p:cNvSpPr txBox="1">
            <a:spLocks/>
          </p:cNvSpPr>
          <p:nvPr/>
        </p:nvSpPr>
        <p:spPr>
          <a:xfrm>
            <a:off x="1115616" y="1340768"/>
            <a:ext cx="6889434" cy="977486"/>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s-EC" dirty="0" smtClean="0"/>
              <a:t>La primera trama está formada por los valores de las señales de los sensores que representan el movimiento de la mano, el giro de la muñeca y el movimiento del codo respectivamente. </a:t>
            </a:r>
            <a:endParaRPr lang="es-EC"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204864"/>
            <a:ext cx="5965083" cy="139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581129" y="3729806"/>
            <a:ext cx="5958408" cy="762645"/>
          </a:xfrm>
          <a:prstGeom prst="rect">
            <a:avLst/>
          </a:prstGeom>
        </p:spPr>
        <p:txBody>
          <a:bodyPr wrap="square">
            <a:spAutoFit/>
          </a:bodyPr>
          <a:lstStyle/>
          <a:p>
            <a:pPr marL="342900" indent="-342900" algn="just">
              <a:lnSpc>
                <a:spcPct val="80000"/>
              </a:lnSpc>
              <a:spcBef>
                <a:spcPct val="20000"/>
              </a:spcBef>
              <a:buFont typeface="Arial" panose="020B0604020202020204" pitchFamily="34" charset="0"/>
              <a:buChar char="•"/>
            </a:pPr>
            <a:r>
              <a:rPr lang="es-EC" dirty="0"/>
              <a:t>La segunda trama formada por las señales restantes que son el movimiento del hombro, el </a:t>
            </a:r>
            <a:r>
              <a:rPr lang="es-EC" dirty="0" err="1"/>
              <a:t>stick</a:t>
            </a:r>
            <a:r>
              <a:rPr lang="es-EC" dirty="0"/>
              <a:t> del </a:t>
            </a:r>
            <a:r>
              <a:rPr lang="es-EC" dirty="0" err="1"/>
              <a:t>nunchuk</a:t>
            </a:r>
            <a:r>
              <a:rPr lang="es-EC" dirty="0"/>
              <a:t>, y el movimiento del sensor </a:t>
            </a:r>
            <a:r>
              <a:rPr lang="es-EC" dirty="0" err="1"/>
              <a:t>flex</a:t>
            </a:r>
            <a:r>
              <a:rPr lang="es-EC" dirty="0"/>
              <a:t>. </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4740557"/>
            <a:ext cx="6068956"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2250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TRANSMISIÓN SERIAL DE TRAMAS </a:t>
            </a: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4144749891"/>
              </p:ext>
            </p:extLst>
          </p:nvPr>
        </p:nvGraphicFramePr>
        <p:xfrm>
          <a:off x="2195736" y="1484784"/>
          <a:ext cx="4185783" cy="4392488"/>
        </p:xfrm>
        <a:graphic>
          <a:graphicData uri="http://schemas.openxmlformats.org/presentationml/2006/ole">
            <mc:AlternateContent xmlns:mc="http://schemas.openxmlformats.org/markup-compatibility/2006">
              <mc:Choice xmlns:v="urn:schemas-microsoft-com:vml" Requires="v">
                <p:oleObj spid="_x0000_s38961" name="Visio" r:id="rId3" imgW="2861103" imgH="3005171" progId="Visio.Drawing.11">
                  <p:embed/>
                </p:oleObj>
              </mc:Choice>
              <mc:Fallback>
                <p:oleObj name="Visio" r:id="rId3" imgW="2861103" imgH="3005171"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1484784"/>
                        <a:ext cx="4185783" cy="4392488"/>
                      </a:xfrm>
                      <a:prstGeom prst="rect">
                        <a:avLst/>
                      </a:prstGeom>
                      <a:noFill/>
                    </p:spPr>
                  </p:pic>
                </p:oleObj>
              </mc:Fallback>
            </mc:AlternateContent>
          </a:graphicData>
        </a:graphic>
      </p:graphicFrame>
    </p:spTree>
    <p:extLst>
      <p:ext uri="{BB962C8B-B14F-4D97-AF65-F5344CB8AC3E}">
        <p14:creationId xmlns:p14="http://schemas.microsoft.com/office/powerpoint/2010/main" val="39862317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387424"/>
            <a:ext cx="8229600" cy="1143000"/>
          </a:xfrm>
        </p:spPr>
        <p:txBody>
          <a:bodyPr>
            <a:noAutofit/>
          </a:bodyPr>
          <a:lstStyle/>
          <a:p>
            <a:r>
              <a:rPr lang="es-EC" sz="2000" b="1" dirty="0" smtClean="0"/>
              <a:t>SOFTWARE DE CONTROL DE LA ESTACIÓN REMOTA </a:t>
            </a:r>
            <a:endParaRPr lang="es-EC" sz="20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331050976"/>
              </p:ext>
            </p:extLst>
          </p:nvPr>
        </p:nvGraphicFramePr>
        <p:xfrm>
          <a:off x="2699792" y="404664"/>
          <a:ext cx="3096344" cy="5712085"/>
        </p:xfrm>
        <a:graphic>
          <a:graphicData uri="http://schemas.openxmlformats.org/presentationml/2006/ole">
            <mc:AlternateContent xmlns:mc="http://schemas.openxmlformats.org/markup-compatibility/2006">
              <mc:Choice xmlns:v="urn:schemas-microsoft-com:vml" Requires="v">
                <p:oleObj spid="_x0000_s39985" name="Visio" r:id="rId3" imgW="3696840" imgH="6860902" progId="Visio.Drawing.11">
                  <p:embed/>
                </p:oleObj>
              </mc:Choice>
              <mc:Fallback>
                <p:oleObj name="Visio" r:id="rId3" imgW="3696840" imgH="6860902"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404664"/>
                        <a:ext cx="3096344" cy="5712085"/>
                      </a:xfrm>
                      <a:prstGeom prst="rect">
                        <a:avLst/>
                      </a:prstGeom>
                      <a:noFill/>
                    </p:spPr>
                  </p:pic>
                </p:oleObj>
              </mc:Fallback>
            </mc:AlternateContent>
          </a:graphicData>
        </a:graphic>
      </p:graphicFrame>
    </p:spTree>
    <p:extLst>
      <p:ext uri="{BB962C8B-B14F-4D97-AF65-F5344CB8AC3E}">
        <p14:creationId xmlns:p14="http://schemas.microsoft.com/office/powerpoint/2010/main" val="9955471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1143000"/>
          </a:xfrm>
        </p:spPr>
        <p:txBody>
          <a:bodyPr>
            <a:normAutofit/>
          </a:bodyPr>
          <a:lstStyle/>
          <a:p>
            <a:r>
              <a:rPr lang="es-EC" sz="3600" b="1" dirty="0"/>
              <a:t>LECTURA DE TRAMAS</a:t>
            </a: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2877989758"/>
              </p:ext>
            </p:extLst>
          </p:nvPr>
        </p:nvGraphicFramePr>
        <p:xfrm>
          <a:off x="3203848" y="1052736"/>
          <a:ext cx="3095625" cy="5133975"/>
        </p:xfrm>
        <a:graphic>
          <a:graphicData uri="http://schemas.openxmlformats.org/presentationml/2006/ole">
            <mc:AlternateContent xmlns:mc="http://schemas.openxmlformats.org/markup-compatibility/2006">
              <mc:Choice xmlns:v="urn:schemas-microsoft-com:vml" Requires="v">
                <p:oleObj spid="_x0000_s41010" name="Visio" r:id="rId3" imgW="2830060" imgH="4643127" progId="Visio.Drawing.11">
                  <p:embed/>
                </p:oleObj>
              </mc:Choice>
              <mc:Fallback>
                <p:oleObj name="Visio" r:id="rId3" imgW="2830060" imgH="4643127"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1052736"/>
                        <a:ext cx="3095625" cy="5133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48828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INTERFACES DE TELEOPERACIÓN </a:t>
            </a:r>
            <a:endParaRPr lang="es-EC" dirty="0"/>
          </a:p>
        </p:txBody>
      </p:sp>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84784"/>
            <a:ext cx="7923941" cy="4461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9370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TRAMA </a:t>
            </a:r>
            <a:r>
              <a:rPr lang="es-EC" b="1" dirty="0"/>
              <a:t>HMI </a:t>
            </a:r>
            <a:endParaRPr lang="es-EC"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606" y="1807058"/>
            <a:ext cx="7450788" cy="259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25202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88640"/>
            <a:ext cx="8229600" cy="1143000"/>
          </a:xfrm>
        </p:spPr>
        <p:txBody>
          <a:bodyPr>
            <a:normAutofit/>
          </a:bodyPr>
          <a:lstStyle/>
          <a:p>
            <a:r>
              <a:rPr lang="es-EC" sz="2400" b="1" dirty="0" smtClean="0"/>
              <a:t>VALORES EXTREMOS DE ARTICULACIONES</a:t>
            </a:r>
            <a:endParaRPr lang="es-EC" sz="2400" dirty="0"/>
          </a:p>
        </p:txBody>
      </p:sp>
      <p:graphicFrame>
        <p:nvGraphicFramePr>
          <p:cNvPr id="5" name="4 Tabla"/>
          <p:cNvGraphicFramePr>
            <a:graphicFrameLocks noGrp="1"/>
          </p:cNvGraphicFramePr>
          <p:nvPr>
            <p:extLst>
              <p:ext uri="{D42A27DB-BD31-4B8C-83A1-F6EECF244321}">
                <p14:modId xmlns:p14="http://schemas.microsoft.com/office/powerpoint/2010/main" val="2141671598"/>
              </p:ext>
            </p:extLst>
          </p:nvPr>
        </p:nvGraphicFramePr>
        <p:xfrm>
          <a:off x="2843808" y="1196752"/>
          <a:ext cx="3670221" cy="4525970"/>
        </p:xfrm>
        <a:graphic>
          <a:graphicData uri="http://schemas.openxmlformats.org/drawingml/2006/table">
            <a:tbl>
              <a:tblPr firstRow="1" firstCol="1" bandRow="1">
                <a:tableStyleId>{D7AC3CCA-C797-4891-BE02-D94E43425B78}</a:tableStyleId>
              </a:tblPr>
              <a:tblGrid>
                <a:gridCol w="703459"/>
                <a:gridCol w="519948"/>
                <a:gridCol w="519948"/>
                <a:gridCol w="519948"/>
                <a:gridCol w="703459"/>
                <a:gridCol w="703459"/>
              </a:tblGrid>
              <a:tr h="637460">
                <a:tc>
                  <a:txBody>
                    <a:bodyPr/>
                    <a:lstStyle/>
                    <a:p>
                      <a:pPr algn="ctr">
                        <a:lnSpc>
                          <a:spcPct val="150000"/>
                        </a:lnSpc>
                        <a:spcAft>
                          <a:spcPts val="0"/>
                        </a:spcAft>
                      </a:pPr>
                      <a:r>
                        <a:rPr lang="es-EC" sz="900" dirty="0">
                          <a:effectLst/>
                        </a:rPr>
                        <a:t>Servomotor</a:t>
                      </a:r>
                      <a:endParaRPr lang="es-EC" sz="1000" dirty="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Dirección</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Ángulo</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Sentido</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Posición</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Valor acelerómetro</a:t>
                      </a:r>
                      <a:endParaRPr lang="es-EC" sz="1000">
                        <a:effectLst/>
                        <a:latin typeface="Arial"/>
                        <a:ea typeface="Arial"/>
                        <a:cs typeface="Times New Roman"/>
                      </a:endParaRPr>
                    </a:p>
                  </a:txBody>
                  <a:tcPr marL="37561" marR="37561" marT="0" marB="0" anchor="ctr"/>
                </a:tc>
              </a:tr>
              <a:tr h="212487">
                <a:tc rowSpan="4">
                  <a:txBody>
                    <a:bodyPr/>
                    <a:lstStyle/>
                    <a:p>
                      <a:pPr algn="ctr">
                        <a:lnSpc>
                          <a:spcPct val="150000"/>
                        </a:lnSpc>
                        <a:spcAft>
                          <a:spcPts val="0"/>
                        </a:spcAft>
                      </a:pPr>
                      <a:r>
                        <a:rPr lang="es-EC" sz="900">
                          <a:effectLst/>
                        </a:rPr>
                        <a:t>Rot. Muñeca</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Arriba</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90°</a:t>
                      </a:r>
                      <a:endParaRPr lang="es-EC" sz="1000">
                        <a:effectLst/>
                        <a:latin typeface="Arial"/>
                        <a:ea typeface="Arial"/>
                        <a:cs typeface="Times New Roman"/>
                      </a:endParaRPr>
                    </a:p>
                  </a:txBody>
                  <a:tcPr marL="37561" marR="37561" marT="0" marB="0" anchor="ctr"/>
                </a:tc>
                <a:tc rowSpan="2">
                  <a:txBody>
                    <a:bodyPr/>
                    <a:lstStyle/>
                    <a:p>
                      <a:pPr algn="ctr">
                        <a:lnSpc>
                          <a:spcPct val="150000"/>
                        </a:lnSpc>
                        <a:spcAft>
                          <a:spcPts val="0"/>
                        </a:spcAft>
                      </a:pPr>
                      <a:r>
                        <a:rPr lang="es-EC" sz="900">
                          <a:effectLst/>
                        </a:rPr>
                        <a:t>1</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127</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156</a:t>
                      </a:r>
                      <a:endParaRPr lang="es-EC" sz="1000">
                        <a:effectLst/>
                        <a:latin typeface="Arial"/>
                        <a:ea typeface="Arial"/>
                        <a:cs typeface="Times New Roman"/>
                      </a:endParaRPr>
                    </a:p>
                  </a:txBody>
                  <a:tcPr marL="37561" marR="37561" marT="0" marB="0" anchor="ctr"/>
                </a:tc>
              </a:tr>
              <a:tr h="212487">
                <a:tc vMerge="1">
                  <a:txBody>
                    <a:bodyPr/>
                    <a:lstStyle/>
                    <a:p>
                      <a:endParaRPr lang="es-EC"/>
                    </a:p>
                  </a:txBody>
                  <a:tcPr/>
                </a:tc>
                <a:tc rowSpan="2">
                  <a:txBody>
                    <a:bodyPr/>
                    <a:lstStyle/>
                    <a:p>
                      <a:pPr algn="ctr">
                        <a:lnSpc>
                          <a:spcPct val="150000"/>
                        </a:lnSpc>
                        <a:spcAft>
                          <a:spcPts val="0"/>
                        </a:spcAft>
                      </a:pPr>
                      <a:r>
                        <a:rPr lang="es-EC" sz="900">
                          <a:effectLst/>
                        </a:rPr>
                        <a:t>Centro</a:t>
                      </a:r>
                      <a:endParaRPr lang="es-EC" sz="1000">
                        <a:effectLst/>
                        <a:latin typeface="Arial"/>
                        <a:ea typeface="Arial"/>
                        <a:cs typeface="Times New Roman"/>
                      </a:endParaRPr>
                    </a:p>
                  </a:txBody>
                  <a:tcPr marL="37561" marR="37561" marT="0" marB="0" anchor="ctr"/>
                </a:tc>
                <a:tc rowSpan="2">
                  <a:txBody>
                    <a:bodyPr/>
                    <a:lstStyle/>
                    <a:p>
                      <a:pPr algn="ctr">
                        <a:lnSpc>
                          <a:spcPct val="150000"/>
                        </a:lnSpc>
                        <a:spcAft>
                          <a:spcPts val="0"/>
                        </a:spcAft>
                      </a:pPr>
                      <a:r>
                        <a:rPr lang="es-EC" sz="900">
                          <a:effectLst/>
                        </a:rPr>
                        <a:t>0°</a:t>
                      </a:r>
                      <a:endParaRPr lang="es-EC" sz="1000">
                        <a:effectLst/>
                        <a:latin typeface="Arial"/>
                        <a:ea typeface="Arial"/>
                        <a:cs typeface="Times New Roman"/>
                      </a:endParaRPr>
                    </a:p>
                  </a:txBody>
                  <a:tcPr marL="37561" marR="37561" marT="0" marB="0" anchor="ctr"/>
                </a:tc>
                <a:tc vMerge="1">
                  <a:txBody>
                    <a:bodyPr/>
                    <a:lstStyle/>
                    <a:p>
                      <a:endParaRPr lang="es-EC"/>
                    </a:p>
                  </a:txBody>
                  <a:tcPr/>
                </a:tc>
                <a:tc>
                  <a:txBody>
                    <a:bodyPr/>
                    <a:lstStyle/>
                    <a:p>
                      <a:pPr algn="ctr">
                        <a:lnSpc>
                          <a:spcPct val="150000"/>
                        </a:lnSpc>
                        <a:spcAft>
                          <a:spcPts val="0"/>
                        </a:spcAft>
                      </a:pPr>
                      <a:r>
                        <a:rPr lang="es-EC" sz="900">
                          <a:effectLst/>
                        </a:rPr>
                        <a:t>0</a:t>
                      </a:r>
                      <a:endParaRPr lang="es-EC" sz="1000">
                        <a:effectLst/>
                        <a:latin typeface="Arial"/>
                        <a:ea typeface="Arial"/>
                        <a:cs typeface="Times New Roman"/>
                      </a:endParaRPr>
                    </a:p>
                  </a:txBody>
                  <a:tcPr marL="37561" marR="37561" marT="0" marB="0" anchor="ctr"/>
                </a:tc>
                <a:tc rowSpan="2">
                  <a:txBody>
                    <a:bodyPr/>
                    <a:lstStyle/>
                    <a:p>
                      <a:pPr algn="ctr">
                        <a:lnSpc>
                          <a:spcPct val="150000"/>
                        </a:lnSpc>
                        <a:spcAft>
                          <a:spcPts val="0"/>
                        </a:spcAft>
                      </a:pPr>
                      <a:r>
                        <a:rPr lang="es-EC" sz="900">
                          <a:effectLst/>
                        </a:rPr>
                        <a:t>355</a:t>
                      </a:r>
                      <a:endParaRPr lang="es-EC" sz="1000">
                        <a:effectLst/>
                        <a:latin typeface="Arial"/>
                        <a:ea typeface="Arial"/>
                        <a:cs typeface="Times New Roman"/>
                      </a:endParaRPr>
                    </a:p>
                  </a:txBody>
                  <a:tcPr marL="37561" marR="37561" marT="0" marB="0" anchor="ctr"/>
                </a:tc>
              </a:tr>
              <a:tr h="212487">
                <a:tc vMerge="1">
                  <a:txBody>
                    <a:bodyPr/>
                    <a:lstStyle/>
                    <a:p>
                      <a:endParaRPr lang="es-EC"/>
                    </a:p>
                  </a:txBody>
                  <a:tcPr/>
                </a:tc>
                <a:tc vMerge="1">
                  <a:txBody>
                    <a:bodyPr/>
                    <a:lstStyle/>
                    <a:p>
                      <a:endParaRPr lang="es-EC"/>
                    </a:p>
                  </a:txBody>
                  <a:tcPr/>
                </a:tc>
                <a:tc vMerge="1">
                  <a:txBody>
                    <a:bodyPr/>
                    <a:lstStyle/>
                    <a:p>
                      <a:endParaRPr lang="es-EC"/>
                    </a:p>
                  </a:txBody>
                  <a:tcPr/>
                </a:tc>
                <a:tc rowSpan="2">
                  <a:txBody>
                    <a:bodyPr/>
                    <a:lstStyle/>
                    <a:p>
                      <a:pPr algn="ctr">
                        <a:lnSpc>
                          <a:spcPct val="150000"/>
                        </a:lnSpc>
                        <a:spcAft>
                          <a:spcPts val="0"/>
                        </a:spcAft>
                      </a:pPr>
                      <a:r>
                        <a:rPr lang="es-EC" sz="900">
                          <a:effectLst/>
                        </a:rPr>
                        <a:t>0</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127</a:t>
                      </a:r>
                      <a:endParaRPr lang="es-EC" sz="1000">
                        <a:effectLst/>
                        <a:latin typeface="Arial"/>
                        <a:ea typeface="Arial"/>
                        <a:cs typeface="Times New Roman"/>
                      </a:endParaRPr>
                    </a:p>
                  </a:txBody>
                  <a:tcPr marL="37561" marR="37561" marT="0" marB="0" anchor="ctr"/>
                </a:tc>
                <a:tc vMerge="1">
                  <a:txBody>
                    <a:bodyPr/>
                    <a:lstStyle/>
                    <a:p>
                      <a:endParaRPr lang="es-EC"/>
                    </a:p>
                  </a:txBody>
                  <a:tcPr/>
                </a:tc>
              </a:tr>
              <a:tr h="212487">
                <a:tc vMerge="1">
                  <a:txBody>
                    <a:bodyPr/>
                    <a:lstStyle/>
                    <a:p>
                      <a:endParaRPr lang="es-EC"/>
                    </a:p>
                  </a:txBody>
                  <a:tcPr/>
                </a:tc>
                <a:tc>
                  <a:txBody>
                    <a:bodyPr/>
                    <a:lstStyle/>
                    <a:p>
                      <a:pPr algn="ctr">
                        <a:lnSpc>
                          <a:spcPct val="150000"/>
                        </a:lnSpc>
                        <a:spcAft>
                          <a:spcPts val="0"/>
                        </a:spcAft>
                      </a:pPr>
                      <a:r>
                        <a:rPr lang="es-EC" sz="900">
                          <a:effectLst/>
                        </a:rPr>
                        <a:t>Abajo</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-90°</a:t>
                      </a:r>
                      <a:endParaRPr lang="es-EC" sz="1000">
                        <a:effectLst/>
                        <a:latin typeface="Arial"/>
                        <a:ea typeface="Arial"/>
                        <a:cs typeface="Times New Roman"/>
                      </a:endParaRPr>
                    </a:p>
                  </a:txBody>
                  <a:tcPr marL="37561" marR="37561" marT="0" marB="0" anchor="ctr"/>
                </a:tc>
                <a:tc vMerge="1">
                  <a:txBody>
                    <a:bodyPr/>
                    <a:lstStyle/>
                    <a:p>
                      <a:endParaRPr lang="es-EC"/>
                    </a:p>
                  </a:txBody>
                  <a:tcPr/>
                </a:tc>
                <a:tc>
                  <a:txBody>
                    <a:bodyPr/>
                    <a:lstStyle/>
                    <a:p>
                      <a:pPr algn="ctr">
                        <a:lnSpc>
                          <a:spcPct val="150000"/>
                        </a:lnSpc>
                        <a:spcAft>
                          <a:spcPts val="0"/>
                        </a:spcAft>
                      </a:pPr>
                      <a:r>
                        <a:rPr lang="es-EC" sz="900">
                          <a:effectLst/>
                        </a:rPr>
                        <a:t>0</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490</a:t>
                      </a:r>
                      <a:endParaRPr lang="es-EC" sz="1000">
                        <a:effectLst/>
                        <a:latin typeface="Arial"/>
                        <a:ea typeface="Arial"/>
                        <a:cs typeface="Times New Roman"/>
                      </a:endParaRPr>
                    </a:p>
                  </a:txBody>
                  <a:tcPr marL="37561" marR="37561" marT="0" marB="0" anchor="ctr"/>
                </a:tc>
              </a:tr>
              <a:tr h="162906">
                <a:tc>
                  <a:txBody>
                    <a:bodyPr/>
                    <a:lstStyle/>
                    <a:p>
                      <a:pPr>
                        <a:lnSpc>
                          <a:spcPct val="115000"/>
                        </a:lnSpc>
                      </a:pPr>
                      <a:endParaRPr lang="es-EC" sz="900">
                        <a:effectLst/>
                        <a:latin typeface="Arial"/>
                        <a:cs typeface="Times New Roman"/>
                      </a:endParaRPr>
                    </a:p>
                  </a:txBody>
                  <a:tcPr marL="37561" marR="37561" marT="0" marB="0" anchor="ctr"/>
                </a:tc>
                <a:tc>
                  <a:txBody>
                    <a:bodyPr/>
                    <a:lstStyle/>
                    <a:p>
                      <a:pPr>
                        <a:lnSpc>
                          <a:spcPct val="115000"/>
                        </a:lnSpc>
                      </a:pPr>
                      <a:endParaRPr lang="es-EC" sz="900">
                        <a:effectLst/>
                        <a:latin typeface="Arial"/>
                        <a:cs typeface="Times New Roman"/>
                      </a:endParaRPr>
                    </a:p>
                  </a:txBody>
                  <a:tcPr marL="37561" marR="37561" marT="0" marB="0" anchor="ctr"/>
                </a:tc>
                <a:tc>
                  <a:txBody>
                    <a:bodyPr/>
                    <a:lstStyle/>
                    <a:p>
                      <a:pPr>
                        <a:lnSpc>
                          <a:spcPct val="115000"/>
                        </a:lnSpc>
                      </a:pPr>
                      <a:endParaRPr lang="es-EC" sz="900">
                        <a:effectLst/>
                        <a:latin typeface="Arial"/>
                        <a:cs typeface="Times New Roman"/>
                      </a:endParaRPr>
                    </a:p>
                  </a:txBody>
                  <a:tcPr marL="37561" marR="37561" marT="0" marB="0" anchor="ctr"/>
                </a:tc>
                <a:tc>
                  <a:txBody>
                    <a:bodyPr/>
                    <a:lstStyle/>
                    <a:p>
                      <a:pPr>
                        <a:lnSpc>
                          <a:spcPct val="115000"/>
                        </a:lnSpc>
                      </a:pPr>
                      <a:endParaRPr lang="es-EC" sz="900">
                        <a:effectLst/>
                        <a:latin typeface="Arial"/>
                        <a:cs typeface="Times New Roman"/>
                      </a:endParaRPr>
                    </a:p>
                  </a:txBody>
                  <a:tcPr marL="37561" marR="37561" marT="0" marB="0" anchor="ctr"/>
                </a:tc>
                <a:tc>
                  <a:txBody>
                    <a:bodyPr/>
                    <a:lstStyle/>
                    <a:p>
                      <a:pPr>
                        <a:lnSpc>
                          <a:spcPct val="115000"/>
                        </a:lnSpc>
                      </a:pPr>
                      <a:endParaRPr lang="es-EC" sz="900">
                        <a:effectLst/>
                        <a:latin typeface="Arial"/>
                        <a:cs typeface="Times New Roman"/>
                      </a:endParaRPr>
                    </a:p>
                  </a:txBody>
                  <a:tcPr marL="37561" marR="37561" marT="0" marB="0" anchor="ctr"/>
                </a:tc>
                <a:tc>
                  <a:txBody>
                    <a:bodyPr/>
                    <a:lstStyle/>
                    <a:p>
                      <a:pPr>
                        <a:lnSpc>
                          <a:spcPct val="115000"/>
                        </a:lnSpc>
                      </a:pPr>
                      <a:endParaRPr lang="es-EC" sz="900">
                        <a:effectLst/>
                        <a:latin typeface="Arial"/>
                        <a:cs typeface="Times New Roman"/>
                      </a:endParaRPr>
                    </a:p>
                  </a:txBody>
                  <a:tcPr marL="37561" marR="37561" marT="0" marB="0" anchor="ctr"/>
                </a:tc>
              </a:tr>
              <a:tr h="212487">
                <a:tc rowSpan="4">
                  <a:txBody>
                    <a:bodyPr/>
                    <a:lstStyle/>
                    <a:p>
                      <a:pPr algn="ctr">
                        <a:lnSpc>
                          <a:spcPct val="150000"/>
                        </a:lnSpc>
                        <a:spcAft>
                          <a:spcPts val="0"/>
                        </a:spcAft>
                      </a:pPr>
                      <a:r>
                        <a:rPr lang="es-EC" sz="900">
                          <a:effectLst/>
                        </a:rPr>
                        <a:t>Inclinación Muñ.</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dirty="0">
                          <a:effectLst/>
                        </a:rPr>
                        <a:t>Arriba</a:t>
                      </a:r>
                      <a:endParaRPr lang="es-EC" sz="1000" dirty="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90°</a:t>
                      </a:r>
                      <a:endParaRPr lang="es-EC" sz="1000">
                        <a:effectLst/>
                        <a:latin typeface="Arial"/>
                        <a:ea typeface="Arial"/>
                        <a:cs typeface="Times New Roman"/>
                      </a:endParaRPr>
                    </a:p>
                  </a:txBody>
                  <a:tcPr marL="37561" marR="37561" marT="0" marB="0" anchor="ctr"/>
                </a:tc>
                <a:tc rowSpan="2">
                  <a:txBody>
                    <a:bodyPr/>
                    <a:lstStyle/>
                    <a:p>
                      <a:pPr algn="ctr">
                        <a:lnSpc>
                          <a:spcPct val="150000"/>
                        </a:lnSpc>
                        <a:spcAft>
                          <a:spcPts val="0"/>
                        </a:spcAft>
                      </a:pPr>
                      <a:r>
                        <a:rPr lang="es-EC" sz="900">
                          <a:effectLst/>
                        </a:rPr>
                        <a:t>1</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127</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190</a:t>
                      </a:r>
                      <a:endParaRPr lang="es-EC" sz="1000">
                        <a:effectLst/>
                        <a:latin typeface="Arial"/>
                        <a:ea typeface="Arial"/>
                        <a:cs typeface="Times New Roman"/>
                      </a:endParaRPr>
                    </a:p>
                  </a:txBody>
                  <a:tcPr marL="37561" marR="37561" marT="0" marB="0" anchor="ctr"/>
                </a:tc>
              </a:tr>
              <a:tr h="212487">
                <a:tc vMerge="1">
                  <a:txBody>
                    <a:bodyPr/>
                    <a:lstStyle/>
                    <a:p>
                      <a:endParaRPr lang="es-EC"/>
                    </a:p>
                  </a:txBody>
                  <a:tcPr/>
                </a:tc>
                <a:tc rowSpan="2">
                  <a:txBody>
                    <a:bodyPr/>
                    <a:lstStyle/>
                    <a:p>
                      <a:pPr algn="ctr">
                        <a:lnSpc>
                          <a:spcPct val="150000"/>
                        </a:lnSpc>
                        <a:spcAft>
                          <a:spcPts val="0"/>
                        </a:spcAft>
                      </a:pPr>
                      <a:r>
                        <a:rPr lang="es-EC" sz="900" dirty="0">
                          <a:effectLst/>
                        </a:rPr>
                        <a:t>Centro</a:t>
                      </a:r>
                      <a:endParaRPr lang="es-EC" sz="1000" dirty="0">
                        <a:effectLst/>
                        <a:latin typeface="Arial"/>
                        <a:ea typeface="Arial"/>
                        <a:cs typeface="Times New Roman"/>
                      </a:endParaRPr>
                    </a:p>
                  </a:txBody>
                  <a:tcPr marL="37561" marR="37561" marT="0" marB="0" anchor="ctr"/>
                </a:tc>
                <a:tc rowSpan="2">
                  <a:txBody>
                    <a:bodyPr/>
                    <a:lstStyle/>
                    <a:p>
                      <a:pPr algn="ctr">
                        <a:lnSpc>
                          <a:spcPct val="150000"/>
                        </a:lnSpc>
                        <a:spcAft>
                          <a:spcPts val="0"/>
                        </a:spcAft>
                      </a:pPr>
                      <a:r>
                        <a:rPr lang="es-EC" sz="900" dirty="0">
                          <a:effectLst/>
                        </a:rPr>
                        <a:t>0°</a:t>
                      </a:r>
                      <a:endParaRPr lang="es-EC" sz="1000" dirty="0">
                        <a:effectLst/>
                        <a:latin typeface="Arial"/>
                        <a:ea typeface="Arial"/>
                        <a:cs typeface="Times New Roman"/>
                      </a:endParaRPr>
                    </a:p>
                  </a:txBody>
                  <a:tcPr marL="37561" marR="37561" marT="0" marB="0" anchor="ctr"/>
                </a:tc>
                <a:tc vMerge="1">
                  <a:txBody>
                    <a:bodyPr/>
                    <a:lstStyle/>
                    <a:p>
                      <a:endParaRPr lang="es-EC"/>
                    </a:p>
                  </a:txBody>
                  <a:tcPr/>
                </a:tc>
                <a:tc>
                  <a:txBody>
                    <a:bodyPr/>
                    <a:lstStyle/>
                    <a:p>
                      <a:pPr algn="ctr">
                        <a:lnSpc>
                          <a:spcPct val="150000"/>
                        </a:lnSpc>
                        <a:spcAft>
                          <a:spcPts val="0"/>
                        </a:spcAft>
                      </a:pPr>
                      <a:r>
                        <a:rPr lang="es-EC" sz="900">
                          <a:effectLst/>
                        </a:rPr>
                        <a:t>0</a:t>
                      </a:r>
                      <a:endParaRPr lang="es-EC" sz="1000">
                        <a:effectLst/>
                        <a:latin typeface="Arial"/>
                        <a:ea typeface="Arial"/>
                        <a:cs typeface="Times New Roman"/>
                      </a:endParaRPr>
                    </a:p>
                  </a:txBody>
                  <a:tcPr marL="37561" marR="37561" marT="0" marB="0" anchor="ctr"/>
                </a:tc>
                <a:tc rowSpan="2">
                  <a:txBody>
                    <a:bodyPr/>
                    <a:lstStyle/>
                    <a:p>
                      <a:pPr algn="ctr">
                        <a:lnSpc>
                          <a:spcPct val="150000"/>
                        </a:lnSpc>
                        <a:spcAft>
                          <a:spcPts val="0"/>
                        </a:spcAft>
                      </a:pPr>
                      <a:r>
                        <a:rPr lang="es-EC" sz="900">
                          <a:effectLst/>
                        </a:rPr>
                        <a:t>329</a:t>
                      </a:r>
                      <a:endParaRPr lang="es-EC" sz="1000">
                        <a:effectLst/>
                        <a:latin typeface="Arial"/>
                        <a:ea typeface="Arial"/>
                        <a:cs typeface="Times New Roman"/>
                      </a:endParaRPr>
                    </a:p>
                  </a:txBody>
                  <a:tcPr marL="37561" marR="37561" marT="0" marB="0" anchor="ctr"/>
                </a:tc>
              </a:tr>
              <a:tr h="212487">
                <a:tc vMerge="1">
                  <a:txBody>
                    <a:bodyPr/>
                    <a:lstStyle/>
                    <a:p>
                      <a:endParaRPr lang="es-EC"/>
                    </a:p>
                  </a:txBody>
                  <a:tcPr/>
                </a:tc>
                <a:tc vMerge="1">
                  <a:txBody>
                    <a:bodyPr/>
                    <a:lstStyle/>
                    <a:p>
                      <a:endParaRPr lang="es-EC"/>
                    </a:p>
                  </a:txBody>
                  <a:tcPr/>
                </a:tc>
                <a:tc vMerge="1">
                  <a:txBody>
                    <a:bodyPr/>
                    <a:lstStyle/>
                    <a:p>
                      <a:endParaRPr lang="es-EC"/>
                    </a:p>
                  </a:txBody>
                  <a:tcPr/>
                </a:tc>
                <a:tc rowSpan="2">
                  <a:txBody>
                    <a:bodyPr/>
                    <a:lstStyle/>
                    <a:p>
                      <a:pPr algn="ctr">
                        <a:lnSpc>
                          <a:spcPct val="150000"/>
                        </a:lnSpc>
                        <a:spcAft>
                          <a:spcPts val="0"/>
                        </a:spcAft>
                      </a:pPr>
                      <a:r>
                        <a:rPr lang="es-EC" sz="900">
                          <a:effectLst/>
                        </a:rPr>
                        <a:t>0</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127</a:t>
                      </a:r>
                      <a:endParaRPr lang="es-EC" sz="1000">
                        <a:effectLst/>
                        <a:latin typeface="Arial"/>
                        <a:ea typeface="Arial"/>
                        <a:cs typeface="Times New Roman"/>
                      </a:endParaRPr>
                    </a:p>
                  </a:txBody>
                  <a:tcPr marL="37561" marR="37561" marT="0" marB="0" anchor="ctr"/>
                </a:tc>
                <a:tc vMerge="1">
                  <a:txBody>
                    <a:bodyPr/>
                    <a:lstStyle/>
                    <a:p>
                      <a:endParaRPr lang="es-EC"/>
                    </a:p>
                  </a:txBody>
                  <a:tcPr/>
                </a:tc>
              </a:tr>
              <a:tr h="212487">
                <a:tc vMerge="1">
                  <a:txBody>
                    <a:bodyPr/>
                    <a:lstStyle/>
                    <a:p>
                      <a:endParaRPr lang="es-EC"/>
                    </a:p>
                  </a:txBody>
                  <a:tcPr/>
                </a:tc>
                <a:tc>
                  <a:txBody>
                    <a:bodyPr/>
                    <a:lstStyle/>
                    <a:p>
                      <a:pPr algn="ctr">
                        <a:lnSpc>
                          <a:spcPct val="150000"/>
                        </a:lnSpc>
                        <a:spcAft>
                          <a:spcPts val="0"/>
                        </a:spcAft>
                      </a:pPr>
                      <a:r>
                        <a:rPr lang="es-EC" sz="900">
                          <a:effectLst/>
                        </a:rPr>
                        <a:t>Abajo</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-90°</a:t>
                      </a:r>
                      <a:endParaRPr lang="es-EC" sz="1000">
                        <a:effectLst/>
                        <a:latin typeface="Arial"/>
                        <a:ea typeface="Arial"/>
                        <a:cs typeface="Times New Roman"/>
                      </a:endParaRPr>
                    </a:p>
                  </a:txBody>
                  <a:tcPr marL="37561" marR="37561" marT="0" marB="0" anchor="ctr"/>
                </a:tc>
                <a:tc vMerge="1">
                  <a:txBody>
                    <a:bodyPr/>
                    <a:lstStyle/>
                    <a:p>
                      <a:endParaRPr lang="es-EC"/>
                    </a:p>
                  </a:txBody>
                  <a:tcPr/>
                </a:tc>
                <a:tc>
                  <a:txBody>
                    <a:bodyPr/>
                    <a:lstStyle/>
                    <a:p>
                      <a:pPr algn="ctr">
                        <a:lnSpc>
                          <a:spcPct val="150000"/>
                        </a:lnSpc>
                        <a:spcAft>
                          <a:spcPts val="0"/>
                        </a:spcAft>
                      </a:pPr>
                      <a:r>
                        <a:rPr lang="es-EC" sz="900">
                          <a:effectLst/>
                        </a:rPr>
                        <a:t>0</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518</a:t>
                      </a:r>
                      <a:endParaRPr lang="es-EC" sz="1000">
                        <a:effectLst/>
                        <a:latin typeface="Arial"/>
                        <a:ea typeface="Arial"/>
                        <a:cs typeface="Times New Roman"/>
                      </a:endParaRPr>
                    </a:p>
                  </a:txBody>
                  <a:tcPr marL="37561" marR="37561" marT="0" marB="0" anchor="ctr"/>
                </a:tc>
              </a:tr>
              <a:tr h="162906">
                <a:tc>
                  <a:txBody>
                    <a:bodyPr/>
                    <a:lstStyle/>
                    <a:p>
                      <a:pPr>
                        <a:lnSpc>
                          <a:spcPct val="115000"/>
                        </a:lnSpc>
                      </a:pPr>
                      <a:endParaRPr lang="es-EC" sz="900">
                        <a:effectLst/>
                        <a:latin typeface="Arial"/>
                        <a:cs typeface="Times New Roman"/>
                      </a:endParaRPr>
                    </a:p>
                  </a:txBody>
                  <a:tcPr marL="37561" marR="37561" marT="0" marB="0" anchor="ctr"/>
                </a:tc>
                <a:tc>
                  <a:txBody>
                    <a:bodyPr/>
                    <a:lstStyle/>
                    <a:p>
                      <a:pPr>
                        <a:lnSpc>
                          <a:spcPct val="115000"/>
                        </a:lnSpc>
                      </a:pPr>
                      <a:endParaRPr lang="es-EC" sz="900">
                        <a:effectLst/>
                        <a:latin typeface="Arial"/>
                        <a:cs typeface="Times New Roman"/>
                      </a:endParaRPr>
                    </a:p>
                  </a:txBody>
                  <a:tcPr marL="37561" marR="37561" marT="0" marB="0" anchor="ctr"/>
                </a:tc>
                <a:tc>
                  <a:txBody>
                    <a:bodyPr/>
                    <a:lstStyle/>
                    <a:p>
                      <a:pPr>
                        <a:lnSpc>
                          <a:spcPct val="115000"/>
                        </a:lnSpc>
                      </a:pPr>
                      <a:endParaRPr lang="es-EC" sz="900">
                        <a:effectLst/>
                        <a:latin typeface="Arial"/>
                        <a:cs typeface="Times New Roman"/>
                      </a:endParaRPr>
                    </a:p>
                  </a:txBody>
                  <a:tcPr marL="37561" marR="37561" marT="0" marB="0" anchor="ctr"/>
                </a:tc>
                <a:tc>
                  <a:txBody>
                    <a:bodyPr/>
                    <a:lstStyle/>
                    <a:p>
                      <a:pPr>
                        <a:lnSpc>
                          <a:spcPct val="115000"/>
                        </a:lnSpc>
                      </a:pPr>
                      <a:endParaRPr lang="es-EC" sz="900">
                        <a:effectLst/>
                        <a:latin typeface="Arial"/>
                        <a:cs typeface="Times New Roman"/>
                      </a:endParaRPr>
                    </a:p>
                  </a:txBody>
                  <a:tcPr marL="37561" marR="37561" marT="0" marB="0" anchor="ctr"/>
                </a:tc>
                <a:tc>
                  <a:txBody>
                    <a:bodyPr/>
                    <a:lstStyle/>
                    <a:p>
                      <a:pPr>
                        <a:lnSpc>
                          <a:spcPct val="115000"/>
                        </a:lnSpc>
                      </a:pPr>
                      <a:endParaRPr lang="es-EC" sz="900">
                        <a:effectLst/>
                        <a:latin typeface="Arial"/>
                        <a:cs typeface="Times New Roman"/>
                      </a:endParaRPr>
                    </a:p>
                  </a:txBody>
                  <a:tcPr marL="37561" marR="37561" marT="0" marB="0" anchor="ctr"/>
                </a:tc>
                <a:tc>
                  <a:txBody>
                    <a:bodyPr/>
                    <a:lstStyle/>
                    <a:p>
                      <a:pPr>
                        <a:lnSpc>
                          <a:spcPct val="115000"/>
                        </a:lnSpc>
                      </a:pPr>
                      <a:endParaRPr lang="es-EC" sz="900">
                        <a:effectLst/>
                        <a:latin typeface="Arial"/>
                        <a:cs typeface="Times New Roman"/>
                      </a:endParaRPr>
                    </a:p>
                  </a:txBody>
                  <a:tcPr marL="37561" marR="37561" marT="0" marB="0" anchor="ctr"/>
                </a:tc>
              </a:tr>
              <a:tr h="212487">
                <a:tc rowSpan="4">
                  <a:txBody>
                    <a:bodyPr/>
                    <a:lstStyle/>
                    <a:p>
                      <a:pPr algn="ctr">
                        <a:lnSpc>
                          <a:spcPct val="150000"/>
                        </a:lnSpc>
                        <a:spcAft>
                          <a:spcPts val="0"/>
                        </a:spcAft>
                      </a:pPr>
                      <a:r>
                        <a:rPr lang="es-EC" sz="900">
                          <a:effectLst/>
                        </a:rPr>
                        <a:t>Codo</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Arriba</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0°</a:t>
                      </a:r>
                      <a:endParaRPr lang="es-EC" sz="1000">
                        <a:effectLst/>
                        <a:latin typeface="Arial"/>
                        <a:ea typeface="Arial"/>
                        <a:cs typeface="Times New Roman"/>
                      </a:endParaRPr>
                    </a:p>
                  </a:txBody>
                  <a:tcPr marL="37561" marR="37561" marT="0" marB="0" anchor="ctr"/>
                </a:tc>
                <a:tc rowSpan="2">
                  <a:txBody>
                    <a:bodyPr/>
                    <a:lstStyle/>
                    <a:p>
                      <a:pPr algn="ctr">
                        <a:lnSpc>
                          <a:spcPct val="150000"/>
                        </a:lnSpc>
                        <a:spcAft>
                          <a:spcPts val="0"/>
                        </a:spcAft>
                      </a:pPr>
                      <a:r>
                        <a:rPr lang="es-EC" sz="900">
                          <a:effectLst/>
                        </a:rPr>
                        <a:t>0</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0</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170</a:t>
                      </a:r>
                      <a:endParaRPr lang="es-EC" sz="1000">
                        <a:effectLst/>
                        <a:latin typeface="Arial"/>
                        <a:ea typeface="Arial"/>
                        <a:cs typeface="Times New Roman"/>
                      </a:endParaRPr>
                    </a:p>
                  </a:txBody>
                  <a:tcPr marL="37561" marR="37561" marT="0" marB="0" anchor="ctr"/>
                </a:tc>
              </a:tr>
              <a:tr h="212487">
                <a:tc vMerge="1">
                  <a:txBody>
                    <a:bodyPr/>
                    <a:lstStyle/>
                    <a:p>
                      <a:endParaRPr lang="es-EC"/>
                    </a:p>
                  </a:txBody>
                  <a:tcPr/>
                </a:tc>
                <a:tc rowSpan="2">
                  <a:txBody>
                    <a:bodyPr/>
                    <a:lstStyle/>
                    <a:p>
                      <a:pPr algn="ctr">
                        <a:lnSpc>
                          <a:spcPct val="150000"/>
                        </a:lnSpc>
                        <a:spcAft>
                          <a:spcPts val="0"/>
                        </a:spcAft>
                      </a:pPr>
                      <a:r>
                        <a:rPr lang="es-EC" sz="900">
                          <a:effectLst/>
                        </a:rPr>
                        <a:t>Centro</a:t>
                      </a:r>
                      <a:endParaRPr lang="es-EC" sz="1000">
                        <a:effectLst/>
                        <a:latin typeface="Arial"/>
                        <a:ea typeface="Arial"/>
                        <a:cs typeface="Times New Roman"/>
                      </a:endParaRPr>
                    </a:p>
                  </a:txBody>
                  <a:tcPr marL="37561" marR="37561" marT="0" marB="0" anchor="ctr"/>
                </a:tc>
                <a:tc rowSpan="2">
                  <a:txBody>
                    <a:bodyPr/>
                    <a:lstStyle/>
                    <a:p>
                      <a:pPr algn="ctr">
                        <a:lnSpc>
                          <a:spcPct val="150000"/>
                        </a:lnSpc>
                        <a:spcAft>
                          <a:spcPts val="0"/>
                        </a:spcAft>
                      </a:pPr>
                      <a:r>
                        <a:rPr lang="es-EC" sz="900">
                          <a:effectLst/>
                        </a:rPr>
                        <a:t>-90°</a:t>
                      </a:r>
                      <a:endParaRPr lang="es-EC" sz="1000">
                        <a:effectLst/>
                        <a:latin typeface="Arial"/>
                        <a:ea typeface="Arial"/>
                        <a:cs typeface="Times New Roman"/>
                      </a:endParaRPr>
                    </a:p>
                  </a:txBody>
                  <a:tcPr marL="37561" marR="37561" marT="0" marB="0" anchor="ctr"/>
                </a:tc>
                <a:tc vMerge="1">
                  <a:txBody>
                    <a:bodyPr/>
                    <a:lstStyle/>
                    <a:p>
                      <a:endParaRPr lang="es-EC"/>
                    </a:p>
                  </a:txBody>
                  <a:tcPr/>
                </a:tc>
                <a:tc>
                  <a:txBody>
                    <a:bodyPr/>
                    <a:lstStyle/>
                    <a:p>
                      <a:pPr algn="ctr">
                        <a:lnSpc>
                          <a:spcPct val="150000"/>
                        </a:lnSpc>
                        <a:spcAft>
                          <a:spcPts val="0"/>
                        </a:spcAft>
                      </a:pPr>
                      <a:r>
                        <a:rPr lang="es-EC" sz="900">
                          <a:effectLst/>
                        </a:rPr>
                        <a:t>127</a:t>
                      </a:r>
                      <a:endParaRPr lang="es-EC" sz="1000">
                        <a:effectLst/>
                        <a:latin typeface="Arial"/>
                        <a:ea typeface="Arial"/>
                        <a:cs typeface="Times New Roman"/>
                      </a:endParaRPr>
                    </a:p>
                  </a:txBody>
                  <a:tcPr marL="37561" marR="37561" marT="0" marB="0" anchor="ctr"/>
                </a:tc>
                <a:tc rowSpan="2">
                  <a:txBody>
                    <a:bodyPr/>
                    <a:lstStyle/>
                    <a:p>
                      <a:pPr algn="ctr">
                        <a:lnSpc>
                          <a:spcPct val="150000"/>
                        </a:lnSpc>
                        <a:spcAft>
                          <a:spcPts val="0"/>
                        </a:spcAft>
                      </a:pPr>
                      <a:r>
                        <a:rPr lang="es-EC" sz="900">
                          <a:effectLst/>
                        </a:rPr>
                        <a:t>336</a:t>
                      </a:r>
                      <a:endParaRPr lang="es-EC" sz="1000">
                        <a:effectLst/>
                        <a:latin typeface="Arial"/>
                        <a:ea typeface="Arial"/>
                        <a:cs typeface="Times New Roman"/>
                      </a:endParaRPr>
                    </a:p>
                  </a:txBody>
                  <a:tcPr marL="37561" marR="37561" marT="0" marB="0" anchor="ctr"/>
                </a:tc>
              </a:tr>
              <a:tr h="212487">
                <a:tc vMerge="1">
                  <a:txBody>
                    <a:bodyPr/>
                    <a:lstStyle/>
                    <a:p>
                      <a:endParaRPr lang="es-EC"/>
                    </a:p>
                  </a:txBody>
                  <a:tcPr/>
                </a:tc>
                <a:tc vMerge="1">
                  <a:txBody>
                    <a:bodyPr/>
                    <a:lstStyle/>
                    <a:p>
                      <a:endParaRPr lang="es-EC"/>
                    </a:p>
                  </a:txBody>
                  <a:tcPr/>
                </a:tc>
                <a:tc vMerge="1">
                  <a:txBody>
                    <a:bodyPr/>
                    <a:lstStyle/>
                    <a:p>
                      <a:endParaRPr lang="es-EC"/>
                    </a:p>
                  </a:txBody>
                  <a:tcPr/>
                </a:tc>
                <a:tc rowSpan="2">
                  <a:txBody>
                    <a:bodyPr/>
                    <a:lstStyle/>
                    <a:p>
                      <a:pPr algn="ctr">
                        <a:lnSpc>
                          <a:spcPct val="150000"/>
                        </a:lnSpc>
                        <a:spcAft>
                          <a:spcPts val="0"/>
                        </a:spcAft>
                      </a:pPr>
                      <a:r>
                        <a:rPr lang="es-EC" sz="900">
                          <a:effectLst/>
                        </a:rPr>
                        <a:t>1</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0</a:t>
                      </a:r>
                      <a:endParaRPr lang="es-EC" sz="1000">
                        <a:effectLst/>
                        <a:latin typeface="Arial"/>
                        <a:ea typeface="Arial"/>
                        <a:cs typeface="Times New Roman"/>
                      </a:endParaRPr>
                    </a:p>
                  </a:txBody>
                  <a:tcPr marL="37561" marR="37561" marT="0" marB="0" anchor="ctr"/>
                </a:tc>
                <a:tc vMerge="1">
                  <a:txBody>
                    <a:bodyPr/>
                    <a:lstStyle/>
                    <a:p>
                      <a:endParaRPr lang="es-EC"/>
                    </a:p>
                  </a:txBody>
                  <a:tcPr/>
                </a:tc>
              </a:tr>
              <a:tr h="212487">
                <a:tc vMerge="1">
                  <a:txBody>
                    <a:bodyPr/>
                    <a:lstStyle/>
                    <a:p>
                      <a:endParaRPr lang="es-EC"/>
                    </a:p>
                  </a:txBody>
                  <a:tcPr/>
                </a:tc>
                <a:tc>
                  <a:txBody>
                    <a:bodyPr/>
                    <a:lstStyle/>
                    <a:p>
                      <a:pPr algn="ctr">
                        <a:lnSpc>
                          <a:spcPct val="150000"/>
                        </a:lnSpc>
                        <a:spcAft>
                          <a:spcPts val="0"/>
                        </a:spcAft>
                      </a:pPr>
                      <a:r>
                        <a:rPr lang="es-EC" sz="900">
                          <a:effectLst/>
                        </a:rPr>
                        <a:t>Abajo</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-180°</a:t>
                      </a:r>
                      <a:endParaRPr lang="es-EC" sz="1000">
                        <a:effectLst/>
                        <a:latin typeface="Arial"/>
                        <a:ea typeface="Arial"/>
                        <a:cs typeface="Times New Roman"/>
                      </a:endParaRPr>
                    </a:p>
                  </a:txBody>
                  <a:tcPr marL="37561" marR="37561" marT="0" marB="0" anchor="ctr"/>
                </a:tc>
                <a:tc vMerge="1">
                  <a:txBody>
                    <a:bodyPr/>
                    <a:lstStyle/>
                    <a:p>
                      <a:endParaRPr lang="es-EC"/>
                    </a:p>
                  </a:txBody>
                  <a:tcPr/>
                </a:tc>
                <a:tc>
                  <a:txBody>
                    <a:bodyPr/>
                    <a:lstStyle/>
                    <a:p>
                      <a:pPr algn="ctr">
                        <a:lnSpc>
                          <a:spcPct val="150000"/>
                        </a:lnSpc>
                        <a:spcAft>
                          <a:spcPts val="0"/>
                        </a:spcAft>
                      </a:pPr>
                      <a:r>
                        <a:rPr lang="es-EC" sz="900">
                          <a:effectLst/>
                        </a:rPr>
                        <a:t>127</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491</a:t>
                      </a:r>
                      <a:endParaRPr lang="es-EC" sz="1000">
                        <a:effectLst/>
                        <a:latin typeface="Arial"/>
                        <a:ea typeface="Arial"/>
                        <a:cs typeface="Times New Roman"/>
                      </a:endParaRPr>
                    </a:p>
                  </a:txBody>
                  <a:tcPr marL="37561" marR="37561" marT="0" marB="0" anchor="ctr"/>
                </a:tc>
              </a:tr>
              <a:tr h="162906">
                <a:tc>
                  <a:txBody>
                    <a:bodyPr/>
                    <a:lstStyle/>
                    <a:p>
                      <a:pPr>
                        <a:lnSpc>
                          <a:spcPct val="115000"/>
                        </a:lnSpc>
                      </a:pPr>
                      <a:endParaRPr lang="es-EC" sz="900">
                        <a:effectLst/>
                        <a:latin typeface="Arial"/>
                        <a:cs typeface="Times New Roman"/>
                      </a:endParaRPr>
                    </a:p>
                  </a:txBody>
                  <a:tcPr marL="37561" marR="37561" marT="0" marB="0" anchor="ctr"/>
                </a:tc>
                <a:tc>
                  <a:txBody>
                    <a:bodyPr/>
                    <a:lstStyle/>
                    <a:p>
                      <a:pPr>
                        <a:lnSpc>
                          <a:spcPct val="115000"/>
                        </a:lnSpc>
                      </a:pPr>
                      <a:endParaRPr lang="es-EC" sz="900">
                        <a:effectLst/>
                        <a:latin typeface="Arial"/>
                        <a:cs typeface="Times New Roman"/>
                      </a:endParaRPr>
                    </a:p>
                  </a:txBody>
                  <a:tcPr marL="37561" marR="37561" marT="0" marB="0" anchor="ctr"/>
                </a:tc>
                <a:tc>
                  <a:txBody>
                    <a:bodyPr/>
                    <a:lstStyle/>
                    <a:p>
                      <a:pPr>
                        <a:lnSpc>
                          <a:spcPct val="115000"/>
                        </a:lnSpc>
                      </a:pPr>
                      <a:endParaRPr lang="es-EC" sz="900">
                        <a:effectLst/>
                        <a:latin typeface="Arial"/>
                        <a:cs typeface="Times New Roman"/>
                      </a:endParaRPr>
                    </a:p>
                  </a:txBody>
                  <a:tcPr marL="37561" marR="37561" marT="0" marB="0" anchor="ctr"/>
                </a:tc>
                <a:tc>
                  <a:txBody>
                    <a:bodyPr/>
                    <a:lstStyle/>
                    <a:p>
                      <a:pPr>
                        <a:lnSpc>
                          <a:spcPct val="115000"/>
                        </a:lnSpc>
                      </a:pPr>
                      <a:endParaRPr lang="es-EC" sz="900">
                        <a:effectLst/>
                        <a:latin typeface="Arial"/>
                        <a:cs typeface="Times New Roman"/>
                      </a:endParaRPr>
                    </a:p>
                  </a:txBody>
                  <a:tcPr marL="37561" marR="37561" marT="0" marB="0" anchor="ctr"/>
                </a:tc>
                <a:tc>
                  <a:txBody>
                    <a:bodyPr/>
                    <a:lstStyle/>
                    <a:p>
                      <a:pPr>
                        <a:lnSpc>
                          <a:spcPct val="115000"/>
                        </a:lnSpc>
                      </a:pPr>
                      <a:endParaRPr lang="es-EC" sz="900">
                        <a:effectLst/>
                        <a:latin typeface="Arial"/>
                        <a:cs typeface="Times New Roman"/>
                      </a:endParaRPr>
                    </a:p>
                  </a:txBody>
                  <a:tcPr marL="37561" marR="37561" marT="0" marB="0" anchor="ctr"/>
                </a:tc>
                <a:tc>
                  <a:txBody>
                    <a:bodyPr/>
                    <a:lstStyle/>
                    <a:p>
                      <a:pPr>
                        <a:lnSpc>
                          <a:spcPct val="115000"/>
                        </a:lnSpc>
                      </a:pPr>
                      <a:endParaRPr lang="es-EC" sz="900">
                        <a:effectLst/>
                        <a:latin typeface="Arial"/>
                        <a:cs typeface="Times New Roman"/>
                      </a:endParaRPr>
                    </a:p>
                  </a:txBody>
                  <a:tcPr marL="37561" marR="37561" marT="0" marB="0" anchor="ctr"/>
                </a:tc>
              </a:tr>
              <a:tr h="212487">
                <a:tc rowSpan="4">
                  <a:txBody>
                    <a:bodyPr/>
                    <a:lstStyle/>
                    <a:p>
                      <a:pPr algn="ctr">
                        <a:lnSpc>
                          <a:spcPct val="150000"/>
                        </a:lnSpc>
                        <a:spcAft>
                          <a:spcPts val="0"/>
                        </a:spcAft>
                      </a:pPr>
                      <a:r>
                        <a:rPr lang="es-EC" sz="900">
                          <a:effectLst/>
                        </a:rPr>
                        <a:t>Hombro</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Arriba</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180°</a:t>
                      </a:r>
                      <a:endParaRPr lang="es-EC" sz="1000">
                        <a:effectLst/>
                        <a:latin typeface="Arial"/>
                        <a:ea typeface="Arial"/>
                        <a:cs typeface="Times New Roman"/>
                      </a:endParaRPr>
                    </a:p>
                  </a:txBody>
                  <a:tcPr marL="37561" marR="37561" marT="0" marB="0" anchor="ctr"/>
                </a:tc>
                <a:tc rowSpan="2">
                  <a:txBody>
                    <a:bodyPr/>
                    <a:lstStyle/>
                    <a:p>
                      <a:pPr algn="ctr">
                        <a:lnSpc>
                          <a:spcPct val="150000"/>
                        </a:lnSpc>
                        <a:spcAft>
                          <a:spcPts val="0"/>
                        </a:spcAft>
                      </a:pPr>
                      <a:r>
                        <a:rPr lang="es-EC" sz="900">
                          <a:effectLst/>
                        </a:rPr>
                        <a:t>1</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127</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161</a:t>
                      </a:r>
                      <a:endParaRPr lang="es-EC" sz="1000">
                        <a:effectLst/>
                        <a:latin typeface="Arial"/>
                        <a:ea typeface="Arial"/>
                        <a:cs typeface="Times New Roman"/>
                      </a:endParaRPr>
                    </a:p>
                  </a:txBody>
                  <a:tcPr marL="37561" marR="37561" marT="0" marB="0" anchor="ctr"/>
                </a:tc>
              </a:tr>
              <a:tr h="212487">
                <a:tc vMerge="1">
                  <a:txBody>
                    <a:bodyPr/>
                    <a:lstStyle/>
                    <a:p>
                      <a:endParaRPr lang="es-EC"/>
                    </a:p>
                  </a:txBody>
                  <a:tcPr/>
                </a:tc>
                <a:tc rowSpan="2">
                  <a:txBody>
                    <a:bodyPr/>
                    <a:lstStyle/>
                    <a:p>
                      <a:pPr algn="ctr">
                        <a:lnSpc>
                          <a:spcPct val="150000"/>
                        </a:lnSpc>
                        <a:spcAft>
                          <a:spcPts val="0"/>
                        </a:spcAft>
                      </a:pPr>
                      <a:r>
                        <a:rPr lang="es-EC" sz="900">
                          <a:effectLst/>
                        </a:rPr>
                        <a:t>Centro</a:t>
                      </a:r>
                      <a:endParaRPr lang="es-EC" sz="1000">
                        <a:effectLst/>
                        <a:latin typeface="Arial"/>
                        <a:ea typeface="Arial"/>
                        <a:cs typeface="Times New Roman"/>
                      </a:endParaRPr>
                    </a:p>
                  </a:txBody>
                  <a:tcPr marL="37561" marR="37561" marT="0" marB="0" anchor="ctr"/>
                </a:tc>
                <a:tc rowSpan="2">
                  <a:txBody>
                    <a:bodyPr/>
                    <a:lstStyle/>
                    <a:p>
                      <a:pPr algn="ctr">
                        <a:lnSpc>
                          <a:spcPct val="150000"/>
                        </a:lnSpc>
                        <a:spcAft>
                          <a:spcPts val="0"/>
                        </a:spcAft>
                      </a:pPr>
                      <a:r>
                        <a:rPr lang="es-EC" sz="900">
                          <a:effectLst/>
                        </a:rPr>
                        <a:t>90°</a:t>
                      </a:r>
                      <a:endParaRPr lang="es-EC" sz="1000">
                        <a:effectLst/>
                        <a:latin typeface="Arial"/>
                        <a:ea typeface="Arial"/>
                        <a:cs typeface="Times New Roman"/>
                      </a:endParaRPr>
                    </a:p>
                  </a:txBody>
                  <a:tcPr marL="37561" marR="37561" marT="0" marB="0" anchor="ctr"/>
                </a:tc>
                <a:tc vMerge="1">
                  <a:txBody>
                    <a:bodyPr/>
                    <a:lstStyle/>
                    <a:p>
                      <a:endParaRPr lang="es-EC"/>
                    </a:p>
                  </a:txBody>
                  <a:tcPr/>
                </a:tc>
                <a:tc>
                  <a:txBody>
                    <a:bodyPr/>
                    <a:lstStyle/>
                    <a:p>
                      <a:pPr algn="ctr">
                        <a:lnSpc>
                          <a:spcPct val="150000"/>
                        </a:lnSpc>
                        <a:spcAft>
                          <a:spcPts val="0"/>
                        </a:spcAft>
                      </a:pPr>
                      <a:r>
                        <a:rPr lang="es-EC" sz="900">
                          <a:effectLst/>
                        </a:rPr>
                        <a:t>0</a:t>
                      </a:r>
                      <a:endParaRPr lang="es-EC" sz="1000">
                        <a:effectLst/>
                        <a:latin typeface="Arial"/>
                        <a:ea typeface="Arial"/>
                        <a:cs typeface="Times New Roman"/>
                      </a:endParaRPr>
                    </a:p>
                  </a:txBody>
                  <a:tcPr marL="37561" marR="37561" marT="0" marB="0" anchor="ctr"/>
                </a:tc>
                <a:tc rowSpan="2">
                  <a:txBody>
                    <a:bodyPr/>
                    <a:lstStyle/>
                    <a:p>
                      <a:pPr algn="ctr">
                        <a:lnSpc>
                          <a:spcPct val="150000"/>
                        </a:lnSpc>
                        <a:spcAft>
                          <a:spcPts val="0"/>
                        </a:spcAft>
                      </a:pPr>
                      <a:r>
                        <a:rPr lang="es-EC" sz="900">
                          <a:effectLst/>
                        </a:rPr>
                        <a:t>335</a:t>
                      </a:r>
                      <a:endParaRPr lang="es-EC" sz="1000">
                        <a:effectLst/>
                        <a:latin typeface="Arial"/>
                        <a:ea typeface="Arial"/>
                        <a:cs typeface="Times New Roman"/>
                      </a:endParaRPr>
                    </a:p>
                  </a:txBody>
                  <a:tcPr marL="37561" marR="37561" marT="0" marB="0" anchor="ctr"/>
                </a:tc>
              </a:tr>
              <a:tr h="212487">
                <a:tc vMerge="1">
                  <a:txBody>
                    <a:bodyPr/>
                    <a:lstStyle/>
                    <a:p>
                      <a:endParaRPr lang="es-EC"/>
                    </a:p>
                  </a:txBody>
                  <a:tcPr/>
                </a:tc>
                <a:tc vMerge="1">
                  <a:txBody>
                    <a:bodyPr/>
                    <a:lstStyle/>
                    <a:p>
                      <a:endParaRPr lang="es-EC"/>
                    </a:p>
                  </a:txBody>
                  <a:tcPr/>
                </a:tc>
                <a:tc vMerge="1">
                  <a:txBody>
                    <a:bodyPr/>
                    <a:lstStyle/>
                    <a:p>
                      <a:endParaRPr lang="es-EC"/>
                    </a:p>
                  </a:txBody>
                  <a:tcPr/>
                </a:tc>
                <a:tc rowSpan="2">
                  <a:txBody>
                    <a:bodyPr/>
                    <a:lstStyle/>
                    <a:p>
                      <a:pPr algn="ctr">
                        <a:lnSpc>
                          <a:spcPct val="150000"/>
                        </a:lnSpc>
                        <a:spcAft>
                          <a:spcPts val="0"/>
                        </a:spcAft>
                      </a:pPr>
                      <a:r>
                        <a:rPr lang="es-EC" sz="900">
                          <a:effectLst/>
                        </a:rPr>
                        <a:t>0</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127</a:t>
                      </a:r>
                      <a:endParaRPr lang="es-EC" sz="1000">
                        <a:effectLst/>
                        <a:latin typeface="Arial"/>
                        <a:ea typeface="Arial"/>
                        <a:cs typeface="Times New Roman"/>
                      </a:endParaRPr>
                    </a:p>
                  </a:txBody>
                  <a:tcPr marL="37561" marR="37561" marT="0" marB="0" anchor="ctr"/>
                </a:tc>
                <a:tc vMerge="1">
                  <a:txBody>
                    <a:bodyPr/>
                    <a:lstStyle/>
                    <a:p>
                      <a:endParaRPr lang="es-EC"/>
                    </a:p>
                  </a:txBody>
                  <a:tcPr/>
                </a:tc>
              </a:tr>
              <a:tr h="212487">
                <a:tc vMerge="1">
                  <a:txBody>
                    <a:bodyPr/>
                    <a:lstStyle/>
                    <a:p>
                      <a:endParaRPr lang="es-EC"/>
                    </a:p>
                  </a:txBody>
                  <a:tcPr/>
                </a:tc>
                <a:tc>
                  <a:txBody>
                    <a:bodyPr/>
                    <a:lstStyle/>
                    <a:p>
                      <a:pPr algn="ctr">
                        <a:lnSpc>
                          <a:spcPct val="150000"/>
                        </a:lnSpc>
                        <a:spcAft>
                          <a:spcPts val="0"/>
                        </a:spcAft>
                      </a:pPr>
                      <a:r>
                        <a:rPr lang="es-EC" sz="900">
                          <a:effectLst/>
                        </a:rPr>
                        <a:t>Abajo</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a:effectLst/>
                        </a:rPr>
                        <a:t>0°</a:t>
                      </a:r>
                      <a:endParaRPr lang="es-EC" sz="1000">
                        <a:effectLst/>
                        <a:latin typeface="Arial"/>
                        <a:ea typeface="Arial"/>
                        <a:cs typeface="Times New Roman"/>
                      </a:endParaRPr>
                    </a:p>
                  </a:txBody>
                  <a:tcPr marL="37561" marR="37561" marT="0" marB="0" anchor="ctr"/>
                </a:tc>
                <a:tc vMerge="1">
                  <a:txBody>
                    <a:bodyPr/>
                    <a:lstStyle/>
                    <a:p>
                      <a:endParaRPr lang="es-EC"/>
                    </a:p>
                  </a:txBody>
                  <a:tcPr/>
                </a:tc>
                <a:tc>
                  <a:txBody>
                    <a:bodyPr/>
                    <a:lstStyle/>
                    <a:p>
                      <a:pPr algn="ctr">
                        <a:lnSpc>
                          <a:spcPct val="150000"/>
                        </a:lnSpc>
                        <a:spcAft>
                          <a:spcPts val="0"/>
                        </a:spcAft>
                      </a:pPr>
                      <a:r>
                        <a:rPr lang="es-EC" sz="900">
                          <a:effectLst/>
                        </a:rPr>
                        <a:t>0</a:t>
                      </a:r>
                      <a:endParaRPr lang="es-EC" sz="1000">
                        <a:effectLst/>
                        <a:latin typeface="Arial"/>
                        <a:ea typeface="Arial"/>
                        <a:cs typeface="Times New Roman"/>
                      </a:endParaRPr>
                    </a:p>
                  </a:txBody>
                  <a:tcPr marL="37561" marR="37561" marT="0" marB="0" anchor="ctr"/>
                </a:tc>
                <a:tc>
                  <a:txBody>
                    <a:bodyPr/>
                    <a:lstStyle/>
                    <a:p>
                      <a:pPr algn="ctr">
                        <a:lnSpc>
                          <a:spcPct val="150000"/>
                        </a:lnSpc>
                        <a:spcAft>
                          <a:spcPts val="0"/>
                        </a:spcAft>
                      </a:pPr>
                      <a:r>
                        <a:rPr lang="es-EC" sz="900" dirty="0">
                          <a:effectLst/>
                        </a:rPr>
                        <a:t>498</a:t>
                      </a:r>
                      <a:endParaRPr lang="es-EC" sz="1000" dirty="0">
                        <a:effectLst/>
                        <a:latin typeface="Arial"/>
                        <a:ea typeface="Arial"/>
                        <a:cs typeface="Times New Roman"/>
                      </a:endParaRPr>
                    </a:p>
                  </a:txBody>
                  <a:tcPr marL="37561" marR="37561" marT="0" marB="0" anchor="ctr"/>
                </a:tc>
              </a:tr>
            </a:tbl>
          </a:graphicData>
        </a:graphic>
      </p:graphicFrame>
    </p:spTree>
    <p:extLst>
      <p:ext uri="{BB962C8B-B14F-4D97-AF65-F5344CB8AC3E}">
        <p14:creationId xmlns:p14="http://schemas.microsoft.com/office/powerpoint/2010/main" val="29436805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a:t>ANALOGÍA PARA LA INTERPOLACIÓN</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598" y="1556792"/>
            <a:ext cx="7771579"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84046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EJEMPLO DE INTERPOLACIÓN</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84784"/>
            <a:ext cx="5904656" cy="4435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22757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b="1" dirty="0"/>
              <a:t>TRANSMISIÓN INALÁMBRICA DE DATOS </a:t>
            </a:r>
            <a:endParaRPr lang="es-EC" sz="36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828105368"/>
              </p:ext>
            </p:extLst>
          </p:nvPr>
        </p:nvGraphicFramePr>
        <p:xfrm>
          <a:off x="2159732" y="1700808"/>
          <a:ext cx="4896544" cy="1195196"/>
        </p:xfrm>
        <a:graphic>
          <a:graphicData uri="http://schemas.openxmlformats.org/drawingml/2006/table">
            <a:tbl>
              <a:tblPr firstRow="1" firstCol="1" bandRow="1">
                <a:tableStyleId>{D7AC3CCA-C797-4891-BE02-D94E43425B78}</a:tableStyleId>
              </a:tblPr>
              <a:tblGrid>
                <a:gridCol w="2122714"/>
                <a:gridCol w="1387291"/>
                <a:gridCol w="1386539"/>
              </a:tblGrid>
              <a:tr h="298799">
                <a:tc>
                  <a:txBody>
                    <a:bodyPr/>
                    <a:lstStyle/>
                    <a:p>
                      <a:pPr algn="ctr">
                        <a:lnSpc>
                          <a:spcPct val="150000"/>
                        </a:lnSpc>
                        <a:spcAft>
                          <a:spcPts val="0"/>
                        </a:spcAft>
                      </a:pPr>
                      <a:r>
                        <a:rPr lang="es-EC" sz="1200" dirty="0">
                          <a:effectLst/>
                        </a:rPr>
                        <a:t> </a:t>
                      </a:r>
                      <a:endParaRPr lang="es-EC" sz="1200" dirty="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dirty="0">
                          <a:effectLst/>
                        </a:rPr>
                        <a:t>Parámetro MY</a:t>
                      </a:r>
                      <a:endParaRPr lang="es-EC" sz="1200" dirty="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Parámetro DL</a:t>
                      </a:r>
                      <a:endParaRPr lang="es-EC" sz="1200">
                        <a:effectLst/>
                        <a:latin typeface="Arial"/>
                        <a:ea typeface="Arial"/>
                        <a:cs typeface="Times New Roman"/>
                      </a:endParaRPr>
                    </a:p>
                  </a:txBody>
                  <a:tcPr marL="68580" marR="68580" marT="0" marB="0" anchor="ctr"/>
                </a:tc>
              </a:tr>
              <a:tr h="298799">
                <a:tc>
                  <a:txBody>
                    <a:bodyPr/>
                    <a:lstStyle/>
                    <a:p>
                      <a:pPr algn="ctr">
                        <a:lnSpc>
                          <a:spcPct val="150000"/>
                        </a:lnSpc>
                        <a:spcAft>
                          <a:spcPts val="0"/>
                        </a:spcAft>
                      </a:pPr>
                      <a:r>
                        <a:rPr lang="es-EC" sz="1200">
                          <a:effectLst/>
                        </a:rPr>
                        <a:t>XBee estación local</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dirty="0">
                          <a:effectLst/>
                        </a:rPr>
                        <a:t>1603</a:t>
                      </a:r>
                      <a:endParaRPr lang="es-EC" sz="1200" dirty="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2501</a:t>
                      </a:r>
                      <a:endParaRPr lang="es-EC" sz="1200">
                        <a:effectLst/>
                        <a:latin typeface="Arial"/>
                        <a:ea typeface="Arial"/>
                        <a:cs typeface="Times New Roman"/>
                      </a:endParaRPr>
                    </a:p>
                  </a:txBody>
                  <a:tcPr marL="68580" marR="68580" marT="0" marB="0" anchor="ctr"/>
                </a:tc>
              </a:tr>
              <a:tr h="298799">
                <a:tc>
                  <a:txBody>
                    <a:bodyPr/>
                    <a:lstStyle/>
                    <a:p>
                      <a:pPr algn="ctr">
                        <a:lnSpc>
                          <a:spcPct val="150000"/>
                        </a:lnSpc>
                        <a:spcAft>
                          <a:spcPts val="0"/>
                        </a:spcAft>
                      </a:pPr>
                      <a:r>
                        <a:rPr lang="es-EC" sz="1200">
                          <a:effectLst/>
                        </a:rPr>
                        <a:t>XBee HMI</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1625</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2501</a:t>
                      </a:r>
                      <a:endParaRPr lang="es-EC" sz="1200">
                        <a:effectLst/>
                        <a:latin typeface="Arial"/>
                        <a:ea typeface="Arial"/>
                        <a:cs typeface="Times New Roman"/>
                      </a:endParaRPr>
                    </a:p>
                  </a:txBody>
                  <a:tcPr marL="68580" marR="68580" marT="0" marB="0" anchor="ctr"/>
                </a:tc>
              </a:tr>
              <a:tr h="298799">
                <a:tc>
                  <a:txBody>
                    <a:bodyPr/>
                    <a:lstStyle/>
                    <a:p>
                      <a:pPr algn="ctr">
                        <a:lnSpc>
                          <a:spcPct val="150000"/>
                        </a:lnSpc>
                        <a:spcAft>
                          <a:spcPts val="0"/>
                        </a:spcAft>
                      </a:pPr>
                      <a:r>
                        <a:rPr lang="es-EC" sz="1200" dirty="0" err="1">
                          <a:effectLst/>
                        </a:rPr>
                        <a:t>XBee</a:t>
                      </a:r>
                      <a:r>
                        <a:rPr lang="es-EC" sz="1200" dirty="0">
                          <a:effectLst/>
                        </a:rPr>
                        <a:t> estación remota</a:t>
                      </a:r>
                      <a:endParaRPr lang="es-EC" sz="1200" dirty="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dirty="0">
                          <a:effectLst/>
                        </a:rPr>
                        <a:t>2501</a:t>
                      </a:r>
                      <a:endParaRPr lang="es-EC" sz="1200" dirty="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dirty="0">
                          <a:effectLst/>
                        </a:rPr>
                        <a:t>1625</a:t>
                      </a:r>
                      <a:endParaRPr lang="es-EC" sz="1200" dirty="0">
                        <a:effectLst/>
                        <a:latin typeface="Arial"/>
                        <a:ea typeface="Arial"/>
                        <a:cs typeface="Times New Roman"/>
                      </a:endParaRPr>
                    </a:p>
                  </a:txBody>
                  <a:tcPr marL="68580" marR="68580" marT="0" marB="0" anchor="ctr"/>
                </a:tc>
              </a:tr>
            </a:tbl>
          </a:graphicData>
        </a:graphic>
      </p:graphicFrame>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778169"/>
            <a:ext cx="3960440" cy="1597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2 Título"/>
          <p:cNvSpPr txBox="1">
            <a:spLocks/>
          </p:cNvSpPr>
          <p:nvPr/>
        </p:nvSpPr>
        <p:spPr>
          <a:xfrm>
            <a:off x="4932608" y="4191835"/>
            <a:ext cx="3456952" cy="43204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dirty="0" smtClean="0"/>
              <a:t>XBEE EXPLORER</a:t>
            </a:r>
            <a:endParaRPr lang="es-EC" sz="2400" dirty="0"/>
          </a:p>
        </p:txBody>
      </p:sp>
    </p:spTree>
    <p:extLst>
      <p:ext uri="{BB962C8B-B14F-4D97-AF65-F5344CB8AC3E}">
        <p14:creationId xmlns:p14="http://schemas.microsoft.com/office/powerpoint/2010/main" val="25272344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a:t>INTERFAZ HUMANO </a:t>
            </a:r>
            <a:r>
              <a:rPr lang="es-EC" b="1" dirty="0" smtClean="0"/>
              <a:t>MÁQUINA(HMI) </a:t>
            </a:r>
            <a:endParaRPr lang="es-EC"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974" y="1428750"/>
            <a:ext cx="3833250" cy="4281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3161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MÉTODO EJES ESPECÍFICOS</a:t>
            </a:r>
            <a:endParaRPr lang="es-EC" b="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78" y="1484784"/>
            <a:ext cx="5648238" cy="4372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7763" y="3324590"/>
            <a:ext cx="3131840" cy="65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72462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LÍMITES DEL ROBOT</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268760"/>
            <a:ext cx="6496050"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12882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MÉTODO COORDENADAS XYZ</a:t>
            </a:r>
            <a:endParaRPr lang="es-EC" b="1"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4100"/>
            <a:ext cx="5688632" cy="439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994921"/>
            <a:ext cx="3206033" cy="1071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66620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b="1" dirty="0"/>
              <a:t>SISTEMA DE COORDENADAS DEL ROBOT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682" y="1628800"/>
            <a:ext cx="4752528" cy="422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83879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GUANTES SENSORIZADOS </a:t>
            </a:r>
            <a:endParaRPr lang="es-EC" dirty="0"/>
          </a:p>
        </p:txBody>
      </p:sp>
      <p:pic>
        <p:nvPicPr>
          <p:cNvPr id="717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209675"/>
            <a:ext cx="9096375"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7569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200" b="1" dirty="0" smtClean="0"/>
              <a:t>RESOLUCIÓN DE PROBLEMAS CINEMÁTICOS</a:t>
            </a:r>
            <a:endParaRPr lang="es-EC" sz="3200" b="1"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1897248" y="2132856"/>
            <a:ext cx="5256584" cy="2232248"/>
          </a:xfrm>
          <a:prstGeom prst="rect">
            <a:avLst/>
          </a:prstGeom>
          <a:noFill/>
          <a:ln w="12700">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963801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CADENA CINEMÁTICA</a:t>
            </a:r>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590466"/>
            <a:ext cx="5124852" cy="3607534"/>
          </a:xfrm>
          <a:prstGeom prst="rect">
            <a:avLst/>
          </a:prstGeom>
          <a:noFill/>
          <a:ln w="12700">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983338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200" b="1" dirty="0" smtClean="0"/>
              <a:t>SISTEMAS DE REFERENCIA Y PARÁMETROS D-H. </a:t>
            </a:r>
            <a:endParaRPr lang="es-EC" sz="32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61791"/>
            <a:ext cx="6515100"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4 Tabla"/>
          <p:cNvGraphicFramePr>
            <a:graphicFrameLocks noGrp="1"/>
          </p:cNvGraphicFramePr>
          <p:nvPr>
            <p:extLst>
              <p:ext uri="{D42A27DB-BD31-4B8C-83A1-F6EECF244321}">
                <p14:modId xmlns:p14="http://schemas.microsoft.com/office/powerpoint/2010/main" val="1350094179"/>
              </p:ext>
            </p:extLst>
          </p:nvPr>
        </p:nvGraphicFramePr>
        <p:xfrm>
          <a:off x="4067944" y="4077072"/>
          <a:ext cx="4280535" cy="1371600"/>
        </p:xfrm>
        <a:graphic>
          <a:graphicData uri="http://schemas.openxmlformats.org/drawingml/2006/table">
            <a:tbl>
              <a:tblPr firstRow="1" firstCol="1" bandRow="1">
                <a:tableStyleId>{D7AC3CCA-C797-4891-BE02-D94E43425B78}</a:tableStyleId>
              </a:tblPr>
              <a:tblGrid>
                <a:gridCol w="1419225"/>
                <a:gridCol w="697230"/>
                <a:gridCol w="810260"/>
                <a:gridCol w="723900"/>
                <a:gridCol w="629920"/>
              </a:tblGrid>
              <a:tr h="0">
                <a:tc>
                  <a:txBody>
                    <a:bodyPr/>
                    <a:lstStyle/>
                    <a:p>
                      <a:pPr algn="ctr">
                        <a:lnSpc>
                          <a:spcPct val="150000"/>
                        </a:lnSpc>
                        <a:spcAft>
                          <a:spcPts val="0"/>
                        </a:spcAft>
                        <a:tabLst>
                          <a:tab pos="4904740" algn="l"/>
                        </a:tabLst>
                      </a:pPr>
                      <a:r>
                        <a:rPr lang="es-EC" sz="1200" dirty="0">
                          <a:effectLst/>
                        </a:rPr>
                        <a:t>ARTICULACIÓN</a:t>
                      </a:r>
                      <a:endParaRPr lang="es-EC" sz="1200" dirty="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a:effectLst/>
                        </a:rPr>
                        <a:t>θ</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dirty="0">
                          <a:effectLst/>
                        </a:rPr>
                        <a:t>d</a:t>
                      </a:r>
                      <a:endParaRPr lang="es-EC" sz="1200" dirty="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a:effectLst/>
                        </a:rPr>
                        <a:t>a</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dirty="0">
                          <a:effectLst/>
                        </a:rPr>
                        <a:t>α</a:t>
                      </a:r>
                      <a:endParaRPr lang="es-EC" sz="1200" dirty="0">
                        <a:effectLst/>
                        <a:latin typeface="Arial"/>
                        <a:ea typeface="Arial"/>
                        <a:cs typeface="Times New Roman"/>
                      </a:endParaRPr>
                    </a:p>
                  </a:txBody>
                  <a:tcPr marL="68580" marR="68580" marT="0" marB="0"/>
                </a:tc>
              </a:tr>
              <a:tr h="0">
                <a:tc>
                  <a:txBody>
                    <a:bodyPr/>
                    <a:lstStyle/>
                    <a:p>
                      <a:pPr algn="ctr">
                        <a:lnSpc>
                          <a:spcPct val="150000"/>
                        </a:lnSpc>
                        <a:spcAft>
                          <a:spcPts val="0"/>
                        </a:spcAft>
                        <a:tabLst>
                          <a:tab pos="4904740" algn="l"/>
                        </a:tabLst>
                      </a:pPr>
                      <a:r>
                        <a:rPr lang="es-EC" sz="1200">
                          <a:effectLst/>
                        </a:rPr>
                        <a:t>1</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a:effectLst/>
                        </a:rPr>
                        <a:t>θ</a:t>
                      </a:r>
                      <a:r>
                        <a:rPr lang="es-EC" sz="1200" baseline="-25000">
                          <a:effectLst/>
                        </a:rPr>
                        <a:t>1</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a:effectLst/>
                        </a:rPr>
                        <a:t>L1</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a:effectLst/>
                        </a:rPr>
                        <a:t>0</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a:effectLst/>
                        </a:rPr>
                        <a:t>90°</a:t>
                      </a:r>
                      <a:endParaRPr lang="es-EC" sz="1200">
                        <a:effectLst/>
                        <a:latin typeface="Arial"/>
                        <a:ea typeface="Arial"/>
                        <a:cs typeface="Times New Roman"/>
                      </a:endParaRPr>
                    </a:p>
                  </a:txBody>
                  <a:tcPr marL="68580" marR="68580" marT="0" marB="0"/>
                </a:tc>
              </a:tr>
              <a:tr h="0">
                <a:tc>
                  <a:txBody>
                    <a:bodyPr/>
                    <a:lstStyle/>
                    <a:p>
                      <a:pPr algn="ctr">
                        <a:lnSpc>
                          <a:spcPct val="150000"/>
                        </a:lnSpc>
                        <a:spcAft>
                          <a:spcPts val="0"/>
                        </a:spcAft>
                        <a:tabLst>
                          <a:tab pos="4904740" algn="l"/>
                        </a:tabLst>
                      </a:pPr>
                      <a:r>
                        <a:rPr lang="es-EC" sz="1200">
                          <a:effectLst/>
                        </a:rPr>
                        <a:t>2</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a:effectLst/>
                        </a:rPr>
                        <a:t>θ</a:t>
                      </a:r>
                      <a:r>
                        <a:rPr lang="es-EC" sz="1200" baseline="-25000">
                          <a:effectLst/>
                        </a:rPr>
                        <a:t>2</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a:effectLst/>
                        </a:rPr>
                        <a:t>0</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a:effectLst/>
                        </a:rPr>
                        <a:t>L2</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a:effectLst/>
                        </a:rPr>
                        <a:t>0°</a:t>
                      </a:r>
                      <a:endParaRPr lang="es-EC" sz="1200">
                        <a:effectLst/>
                        <a:latin typeface="Arial"/>
                        <a:ea typeface="Arial"/>
                        <a:cs typeface="Times New Roman"/>
                      </a:endParaRPr>
                    </a:p>
                  </a:txBody>
                  <a:tcPr marL="68580" marR="68580" marT="0" marB="0"/>
                </a:tc>
              </a:tr>
              <a:tr h="0">
                <a:tc>
                  <a:txBody>
                    <a:bodyPr/>
                    <a:lstStyle/>
                    <a:p>
                      <a:pPr algn="ctr">
                        <a:lnSpc>
                          <a:spcPct val="150000"/>
                        </a:lnSpc>
                        <a:spcAft>
                          <a:spcPts val="0"/>
                        </a:spcAft>
                        <a:tabLst>
                          <a:tab pos="4904740" algn="l"/>
                        </a:tabLst>
                      </a:pPr>
                      <a:r>
                        <a:rPr lang="es-EC" sz="1200">
                          <a:effectLst/>
                        </a:rPr>
                        <a:t>3</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a:effectLst/>
                        </a:rPr>
                        <a:t>θ</a:t>
                      </a:r>
                      <a:r>
                        <a:rPr lang="es-EC" sz="1200" baseline="-25000">
                          <a:effectLst/>
                        </a:rPr>
                        <a:t>3</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a:effectLst/>
                        </a:rPr>
                        <a:t>0</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a:effectLst/>
                        </a:rPr>
                        <a:t>L3</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a:effectLst/>
                        </a:rPr>
                        <a:t>0°</a:t>
                      </a:r>
                      <a:endParaRPr lang="es-EC" sz="1200">
                        <a:effectLst/>
                        <a:latin typeface="Arial"/>
                        <a:ea typeface="Arial"/>
                        <a:cs typeface="Times New Roman"/>
                      </a:endParaRPr>
                    </a:p>
                  </a:txBody>
                  <a:tcPr marL="68580" marR="68580" marT="0" marB="0"/>
                </a:tc>
              </a:tr>
              <a:tr h="0">
                <a:tc>
                  <a:txBody>
                    <a:bodyPr/>
                    <a:lstStyle/>
                    <a:p>
                      <a:pPr algn="ctr">
                        <a:lnSpc>
                          <a:spcPct val="150000"/>
                        </a:lnSpc>
                        <a:spcAft>
                          <a:spcPts val="0"/>
                        </a:spcAft>
                        <a:tabLst>
                          <a:tab pos="4904740" algn="l"/>
                        </a:tabLst>
                      </a:pPr>
                      <a:r>
                        <a:rPr lang="es-EC" sz="1200">
                          <a:effectLst/>
                        </a:rPr>
                        <a:t>4</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a:effectLst/>
                        </a:rPr>
                        <a:t>θ</a:t>
                      </a:r>
                      <a:r>
                        <a:rPr lang="es-EC" sz="1200" baseline="-25000">
                          <a:effectLst/>
                        </a:rPr>
                        <a:t>4</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a:effectLst/>
                        </a:rPr>
                        <a:t>0</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a:effectLst/>
                        </a:rPr>
                        <a:t>L4</a:t>
                      </a:r>
                      <a:endParaRPr lang="es-EC" sz="1200">
                        <a:effectLst/>
                        <a:latin typeface="Arial"/>
                        <a:ea typeface="Arial"/>
                        <a:cs typeface="Times New Roman"/>
                      </a:endParaRPr>
                    </a:p>
                  </a:txBody>
                  <a:tcPr marL="68580" marR="68580" marT="0" marB="0"/>
                </a:tc>
                <a:tc>
                  <a:txBody>
                    <a:bodyPr/>
                    <a:lstStyle/>
                    <a:p>
                      <a:pPr algn="ctr">
                        <a:lnSpc>
                          <a:spcPct val="150000"/>
                        </a:lnSpc>
                        <a:spcAft>
                          <a:spcPts val="0"/>
                        </a:spcAft>
                        <a:tabLst>
                          <a:tab pos="4904740" algn="l"/>
                        </a:tabLst>
                      </a:pPr>
                      <a:r>
                        <a:rPr lang="es-EC" sz="1200" dirty="0">
                          <a:effectLst/>
                        </a:rPr>
                        <a:t>0°</a:t>
                      </a:r>
                      <a:endParaRPr lang="es-EC" sz="1200" dirty="0">
                        <a:effectLst/>
                        <a:latin typeface="Arial"/>
                        <a:ea typeface="Arial"/>
                        <a:cs typeface="Times New Roman"/>
                      </a:endParaRPr>
                    </a:p>
                  </a:txBody>
                  <a:tcPr marL="68580" marR="68580" marT="0" marB="0"/>
                </a:tc>
              </a:tr>
            </a:tbl>
          </a:graphicData>
        </a:graphic>
      </p:graphicFrame>
      <p:sp>
        <p:nvSpPr>
          <p:cNvPr id="6" name="5 Rectángulo"/>
          <p:cNvSpPr/>
          <p:nvPr/>
        </p:nvSpPr>
        <p:spPr>
          <a:xfrm>
            <a:off x="4788024" y="3514410"/>
            <a:ext cx="2742289" cy="369332"/>
          </a:xfrm>
          <a:prstGeom prst="rect">
            <a:avLst/>
          </a:prstGeom>
        </p:spPr>
        <p:txBody>
          <a:bodyPr wrap="none">
            <a:spAutoFit/>
          </a:bodyPr>
          <a:lstStyle/>
          <a:p>
            <a:r>
              <a:rPr lang="es-EC" b="1" dirty="0"/>
              <a:t>Parámetros D-H del robot. </a:t>
            </a:r>
            <a:endParaRPr lang="es-EC" dirty="0"/>
          </a:p>
        </p:txBody>
      </p:sp>
    </p:spTree>
    <p:extLst>
      <p:ext uri="{BB962C8B-B14F-4D97-AF65-F5344CB8AC3E}">
        <p14:creationId xmlns:p14="http://schemas.microsoft.com/office/powerpoint/2010/main" val="38472668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a:t>RESOLUCIÓN PROBLEMA CINEMÁTICO DIRECTO (MATRICES HOMOGÉNEAS)</a:t>
            </a:r>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824038"/>
            <a:ext cx="6558555" cy="38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11491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b="1" dirty="0" smtClean="0"/>
              <a:t>CINEMÁTICA DIRECTA CADENA DE 4GDL</a:t>
            </a:r>
            <a:endParaRPr lang="es-EC" sz="3600"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604745"/>
            <a:ext cx="1577280" cy="336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132856"/>
            <a:ext cx="1872208" cy="3609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722382"/>
            <a:ext cx="4962525"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0747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200" b="1" dirty="0"/>
              <a:t>PRUEBAS DE FUNCIONAMIENTO DEL CONTROL CON USO DE REALIMENTACIÓN</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04864"/>
            <a:ext cx="4032448" cy="2654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384470871"/>
              </p:ext>
            </p:extLst>
          </p:nvPr>
        </p:nvGraphicFramePr>
        <p:xfrm>
          <a:off x="4427984" y="1484784"/>
          <a:ext cx="4610100" cy="4324350"/>
        </p:xfrm>
        <a:graphic>
          <a:graphicData uri="http://schemas.openxmlformats.org/presentationml/2006/ole">
            <mc:AlternateContent xmlns:mc="http://schemas.openxmlformats.org/markup-compatibility/2006">
              <mc:Choice xmlns:v="urn:schemas-microsoft-com:vml" Requires="v">
                <p:oleObj spid="_x0000_s54307" name="Visio" r:id="rId4" imgW="3273843" imgH="3077243" progId="Visio.Drawing.11">
                  <p:embed/>
                </p:oleObj>
              </mc:Choice>
              <mc:Fallback>
                <p:oleObj name="Visio" r:id="rId4" imgW="3273843" imgH="3077243" progId="Visio.Drawing.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1484784"/>
                        <a:ext cx="4610100" cy="432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804219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200" b="1" dirty="0"/>
              <a:t>PRUEBAS DE TELEOPERACIÓN MEDIANTE EL </a:t>
            </a:r>
            <a:r>
              <a:rPr lang="es-EC" sz="3200" b="1" dirty="0" smtClean="0"/>
              <a:t>GUANTE SENSORIZADO </a:t>
            </a:r>
            <a:endParaRPr lang="es-EC" sz="3200" dirty="0"/>
          </a:p>
        </p:txBody>
      </p:sp>
      <p:sp>
        <p:nvSpPr>
          <p:cNvPr id="3" name="2 Marcador de contenido"/>
          <p:cNvSpPr>
            <a:spLocks noGrp="1"/>
          </p:cNvSpPr>
          <p:nvPr>
            <p:ph idx="1"/>
          </p:nvPr>
        </p:nvSpPr>
        <p:spPr/>
        <p:txBody>
          <a:bodyPr/>
          <a:lstStyle/>
          <a:p>
            <a:r>
              <a:rPr lang="es-EC" sz="2400" dirty="0"/>
              <a:t>POSICIÓN HOME</a:t>
            </a:r>
          </a:p>
          <a:p>
            <a:endParaRPr lang="es-EC"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506" y="2132857"/>
            <a:ext cx="2868358" cy="2149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4265" y="3715985"/>
            <a:ext cx="4999389" cy="1991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48256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0"/>
            <a:ext cx="8229600" cy="1143000"/>
          </a:xfrm>
        </p:spPr>
        <p:txBody>
          <a:bodyPr>
            <a:noAutofit/>
          </a:bodyPr>
          <a:lstStyle/>
          <a:p>
            <a:r>
              <a:rPr lang="es-EC" sz="2800" b="1" dirty="0" smtClean="0"/>
              <a:t>POSICIONES DEL BRAZO HUMANO PARA LA TELEOPERACIÓN DEL ROBOT MANIPULADOR </a:t>
            </a:r>
            <a:endParaRPr lang="es-EC" sz="2800"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7" y="1052736"/>
            <a:ext cx="4998963" cy="4967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07272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76672"/>
            <a:ext cx="8229600" cy="1143000"/>
          </a:xfrm>
        </p:spPr>
        <p:txBody>
          <a:bodyPr>
            <a:normAutofit fontScale="90000"/>
          </a:bodyPr>
          <a:lstStyle/>
          <a:p>
            <a:r>
              <a:rPr lang="es-EC" sz="3600" b="1" dirty="0"/>
              <a:t>POSICIONAMIENTO Y SEGURIDAD EN EL EJE Z</a:t>
            </a:r>
            <a:r>
              <a:rPr lang="es-EC" dirty="0"/>
              <a:t/>
            </a:r>
            <a:br>
              <a:rPr lang="es-EC" dirty="0"/>
            </a:b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3015815444"/>
              </p:ext>
            </p:extLst>
          </p:nvPr>
        </p:nvGraphicFramePr>
        <p:xfrm>
          <a:off x="683568" y="1340768"/>
          <a:ext cx="4437703" cy="4526280"/>
        </p:xfrm>
        <a:graphic>
          <a:graphicData uri="http://schemas.openxmlformats.org/drawingml/2006/table">
            <a:tbl>
              <a:tblPr firstRow="1" firstCol="1" bandRow="1">
                <a:tableStyleId>{D7AC3CCA-C797-4891-BE02-D94E43425B78}</a:tableStyleId>
              </a:tblPr>
              <a:tblGrid>
                <a:gridCol w="1466112"/>
                <a:gridCol w="1092123"/>
                <a:gridCol w="927035"/>
                <a:gridCol w="952433"/>
              </a:tblGrid>
              <a:tr h="754327">
                <a:tc>
                  <a:txBody>
                    <a:bodyPr/>
                    <a:lstStyle/>
                    <a:p>
                      <a:pPr algn="ctr">
                        <a:lnSpc>
                          <a:spcPct val="150000"/>
                        </a:lnSpc>
                        <a:spcAft>
                          <a:spcPts val="0"/>
                        </a:spcAft>
                      </a:pPr>
                      <a:r>
                        <a:rPr lang="es-EC" sz="1100" dirty="0">
                          <a:effectLst/>
                        </a:rPr>
                        <a:t>Posición deseada (HMI) </a:t>
                      </a:r>
                      <a:r>
                        <a:rPr lang="es-EC" sz="1100" dirty="0" err="1">
                          <a:effectLst/>
                        </a:rPr>
                        <a:t>x,y,z</a:t>
                      </a:r>
                      <a:endParaRPr lang="es-EC" sz="1200" dirty="0">
                        <a:effectLst/>
                        <a:latin typeface="Arial"/>
                        <a:ea typeface="Arial"/>
                        <a:cs typeface="Times New Roman"/>
                      </a:endParaRPr>
                    </a:p>
                  </a:txBody>
                  <a:tcPr marL="44447" marR="44447" marT="0" marB="0" anchor="ctr"/>
                </a:tc>
                <a:tc>
                  <a:txBody>
                    <a:bodyPr/>
                    <a:lstStyle/>
                    <a:p>
                      <a:pPr algn="ctr">
                        <a:lnSpc>
                          <a:spcPct val="150000"/>
                        </a:lnSpc>
                        <a:spcAft>
                          <a:spcPts val="0"/>
                        </a:spcAft>
                      </a:pPr>
                      <a:r>
                        <a:rPr lang="es-EC" sz="1100" dirty="0">
                          <a:effectLst/>
                        </a:rPr>
                        <a:t>Posición real en Z (Medición)</a:t>
                      </a:r>
                      <a:endParaRPr lang="es-EC" sz="1200" dirty="0">
                        <a:effectLst/>
                        <a:latin typeface="Arial"/>
                        <a:ea typeface="Arial"/>
                        <a:cs typeface="Times New Roman"/>
                      </a:endParaRPr>
                    </a:p>
                  </a:txBody>
                  <a:tcPr marL="44447" marR="44447" marT="0" marB="0" anchor="ctr"/>
                </a:tc>
                <a:tc>
                  <a:txBody>
                    <a:bodyPr/>
                    <a:lstStyle/>
                    <a:p>
                      <a:pPr algn="ctr">
                        <a:lnSpc>
                          <a:spcPct val="150000"/>
                        </a:lnSpc>
                        <a:spcAft>
                          <a:spcPts val="0"/>
                        </a:spcAft>
                      </a:pPr>
                      <a:r>
                        <a:rPr lang="es-EC" sz="1100">
                          <a:effectLst/>
                        </a:rPr>
                        <a:t>Error Absoluto (mm)</a:t>
                      </a:r>
                      <a:endParaRPr lang="es-EC" sz="1200">
                        <a:effectLst/>
                        <a:latin typeface="Arial"/>
                        <a:ea typeface="Arial"/>
                        <a:cs typeface="Times New Roman"/>
                      </a:endParaRPr>
                    </a:p>
                  </a:txBody>
                  <a:tcPr marL="44447" marR="44447" marT="0" marB="0" anchor="b"/>
                </a:tc>
                <a:tc>
                  <a:txBody>
                    <a:bodyPr/>
                    <a:lstStyle/>
                    <a:p>
                      <a:pPr algn="ctr">
                        <a:lnSpc>
                          <a:spcPct val="150000"/>
                        </a:lnSpc>
                        <a:spcAft>
                          <a:spcPts val="0"/>
                        </a:spcAft>
                      </a:pPr>
                      <a:r>
                        <a:rPr lang="es-EC" sz="1100">
                          <a:effectLst/>
                        </a:rPr>
                        <a:t>Error Relativo</a:t>
                      </a:r>
                      <a:endParaRPr lang="es-EC" sz="1200">
                        <a:effectLst/>
                        <a:latin typeface="Arial"/>
                        <a:ea typeface="Arial"/>
                        <a:cs typeface="Times New Roman"/>
                      </a:endParaRPr>
                    </a:p>
                  </a:txBody>
                  <a:tcPr marL="44447" marR="44447" marT="0" marB="0" anchor="ctr"/>
                </a:tc>
              </a:tr>
              <a:tr h="251442">
                <a:tc>
                  <a:txBody>
                    <a:bodyPr/>
                    <a:lstStyle/>
                    <a:p>
                      <a:pPr algn="ctr">
                        <a:lnSpc>
                          <a:spcPct val="150000"/>
                        </a:lnSpc>
                        <a:spcAft>
                          <a:spcPts val="0"/>
                        </a:spcAft>
                      </a:pPr>
                      <a:r>
                        <a:rPr lang="es-EC" sz="1100">
                          <a:effectLst/>
                        </a:rPr>
                        <a:t>Cerca de la base</a:t>
                      </a:r>
                      <a:endParaRPr lang="es-EC" sz="1200">
                        <a:effectLst/>
                        <a:latin typeface="Arial"/>
                        <a:ea typeface="Arial"/>
                        <a:cs typeface="Times New Roman"/>
                      </a:endParaRPr>
                    </a:p>
                  </a:txBody>
                  <a:tcPr marL="44447" marR="44447" marT="0" marB="0" anchor="b"/>
                </a:tc>
                <a:tc>
                  <a:txBody>
                    <a:bodyPr/>
                    <a:lstStyle/>
                    <a:p>
                      <a:pPr algn="ctr">
                        <a:lnSpc>
                          <a:spcPct val="150000"/>
                        </a:lnSpc>
                        <a:spcAft>
                          <a:spcPts val="0"/>
                        </a:spcAft>
                      </a:pPr>
                      <a:r>
                        <a:rPr lang="es-EC" sz="1100">
                          <a:effectLst/>
                        </a:rPr>
                        <a:t> </a:t>
                      </a:r>
                      <a:endParaRPr lang="es-EC" sz="1200">
                        <a:effectLst/>
                        <a:latin typeface="Arial"/>
                        <a:ea typeface="Arial"/>
                        <a:cs typeface="Times New Roman"/>
                      </a:endParaRPr>
                    </a:p>
                  </a:txBody>
                  <a:tcPr marL="44447" marR="44447" marT="0" marB="0" anchor="b"/>
                </a:tc>
                <a:tc>
                  <a:txBody>
                    <a:bodyPr/>
                    <a:lstStyle/>
                    <a:p>
                      <a:pPr algn="l">
                        <a:lnSpc>
                          <a:spcPct val="150000"/>
                        </a:lnSpc>
                        <a:spcAft>
                          <a:spcPts val="0"/>
                        </a:spcAft>
                      </a:pPr>
                      <a:r>
                        <a:rPr lang="es-EC" sz="1100">
                          <a:effectLst/>
                        </a:rPr>
                        <a:t> </a:t>
                      </a:r>
                      <a:endParaRPr lang="es-EC" sz="1200">
                        <a:effectLst/>
                        <a:latin typeface="Arial"/>
                        <a:ea typeface="Arial"/>
                        <a:cs typeface="Times New Roman"/>
                      </a:endParaRPr>
                    </a:p>
                  </a:txBody>
                  <a:tcPr marL="44447" marR="44447" marT="0" marB="0" anchor="b"/>
                </a:tc>
                <a:tc>
                  <a:txBody>
                    <a:bodyPr/>
                    <a:lstStyle/>
                    <a:p>
                      <a:pPr algn="l">
                        <a:lnSpc>
                          <a:spcPct val="150000"/>
                        </a:lnSpc>
                        <a:spcAft>
                          <a:spcPts val="0"/>
                        </a:spcAft>
                      </a:pPr>
                      <a:r>
                        <a:rPr lang="es-EC" sz="1100">
                          <a:effectLst/>
                        </a:rPr>
                        <a:t> </a:t>
                      </a:r>
                      <a:endParaRPr lang="es-EC" sz="1200">
                        <a:effectLst/>
                        <a:latin typeface="Arial"/>
                        <a:ea typeface="Arial"/>
                        <a:cs typeface="Times New Roman"/>
                      </a:endParaRPr>
                    </a:p>
                  </a:txBody>
                  <a:tcPr marL="44447" marR="44447" marT="0" marB="0" anchor="b"/>
                </a:tc>
              </a:tr>
              <a:tr h="251442">
                <a:tc>
                  <a:txBody>
                    <a:bodyPr/>
                    <a:lstStyle/>
                    <a:p>
                      <a:pPr algn="ctr">
                        <a:lnSpc>
                          <a:spcPct val="150000"/>
                        </a:lnSpc>
                        <a:spcAft>
                          <a:spcPts val="0"/>
                        </a:spcAft>
                      </a:pPr>
                      <a:r>
                        <a:rPr lang="es-EC" sz="1100">
                          <a:effectLst/>
                        </a:rPr>
                        <a:t>50,-112,20</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21</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1</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5%</a:t>
                      </a:r>
                      <a:endParaRPr lang="es-EC" sz="1200">
                        <a:effectLst/>
                        <a:latin typeface="Arial"/>
                        <a:ea typeface="Arial"/>
                        <a:cs typeface="Times New Roman"/>
                      </a:endParaRPr>
                    </a:p>
                  </a:txBody>
                  <a:tcPr marL="44447" marR="44447" marT="0" marB="0" anchor="b"/>
                </a:tc>
              </a:tr>
              <a:tr h="251442">
                <a:tc>
                  <a:txBody>
                    <a:bodyPr/>
                    <a:lstStyle/>
                    <a:p>
                      <a:pPr algn="ctr">
                        <a:lnSpc>
                          <a:spcPct val="150000"/>
                        </a:lnSpc>
                        <a:spcAft>
                          <a:spcPts val="0"/>
                        </a:spcAft>
                      </a:pPr>
                      <a:r>
                        <a:rPr lang="es-EC" sz="1100">
                          <a:effectLst/>
                        </a:rPr>
                        <a:t>237,0,110</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106</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-4</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3.6%</a:t>
                      </a:r>
                      <a:endParaRPr lang="es-EC" sz="1200">
                        <a:effectLst/>
                        <a:latin typeface="Arial"/>
                        <a:ea typeface="Arial"/>
                        <a:cs typeface="Times New Roman"/>
                      </a:endParaRPr>
                    </a:p>
                  </a:txBody>
                  <a:tcPr marL="44447" marR="44447" marT="0" marB="0" anchor="b"/>
                </a:tc>
              </a:tr>
              <a:tr h="251442">
                <a:tc>
                  <a:txBody>
                    <a:bodyPr/>
                    <a:lstStyle/>
                    <a:p>
                      <a:pPr algn="ctr">
                        <a:lnSpc>
                          <a:spcPct val="150000"/>
                        </a:lnSpc>
                        <a:spcAft>
                          <a:spcPts val="0"/>
                        </a:spcAft>
                      </a:pPr>
                      <a:r>
                        <a:rPr lang="es-EC" sz="1100">
                          <a:effectLst/>
                        </a:rPr>
                        <a:t>180,108,200</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196</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-4</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2%</a:t>
                      </a:r>
                      <a:endParaRPr lang="es-EC" sz="1200">
                        <a:effectLst/>
                        <a:latin typeface="Arial"/>
                        <a:ea typeface="Arial"/>
                        <a:cs typeface="Times New Roman"/>
                      </a:endParaRPr>
                    </a:p>
                  </a:txBody>
                  <a:tcPr marL="44447" marR="44447" marT="0" marB="0" anchor="b"/>
                </a:tc>
              </a:tr>
              <a:tr h="251442">
                <a:tc>
                  <a:txBody>
                    <a:bodyPr/>
                    <a:lstStyle/>
                    <a:p>
                      <a:pPr algn="ctr">
                        <a:lnSpc>
                          <a:spcPct val="150000"/>
                        </a:lnSpc>
                        <a:spcAft>
                          <a:spcPts val="0"/>
                        </a:spcAft>
                      </a:pPr>
                      <a:r>
                        <a:rPr lang="es-EC" sz="1100">
                          <a:effectLst/>
                        </a:rPr>
                        <a:t>90,160,280</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272</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-8</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2.8%</a:t>
                      </a:r>
                      <a:endParaRPr lang="es-EC" sz="1200">
                        <a:effectLst/>
                        <a:latin typeface="Arial"/>
                        <a:ea typeface="Arial"/>
                        <a:cs typeface="Times New Roman"/>
                      </a:endParaRPr>
                    </a:p>
                  </a:txBody>
                  <a:tcPr marL="44447" marR="44447" marT="0" marB="0" anchor="b"/>
                </a:tc>
              </a:tr>
              <a:tr h="251442">
                <a:tc>
                  <a:txBody>
                    <a:bodyPr/>
                    <a:lstStyle/>
                    <a:p>
                      <a:pPr algn="ctr">
                        <a:lnSpc>
                          <a:spcPct val="150000"/>
                        </a:lnSpc>
                        <a:spcAft>
                          <a:spcPts val="0"/>
                        </a:spcAft>
                      </a:pPr>
                      <a:r>
                        <a:rPr lang="es-EC" sz="1100">
                          <a:effectLst/>
                        </a:rPr>
                        <a:t>Lejos de la base</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dirty="0">
                          <a:effectLst/>
                        </a:rPr>
                        <a:t> </a:t>
                      </a:r>
                      <a:endParaRPr lang="es-EC" sz="1200" dirty="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 </a:t>
                      </a:r>
                      <a:endParaRPr lang="es-EC" sz="1200">
                        <a:effectLst/>
                        <a:latin typeface="Arial"/>
                        <a:ea typeface="Arial"/>
                        <a:cs typeface="Times New Roman"/>
                      </a:endParaRPr>
                    </a:p>
                  </a:txBody>
                  <a:tcPr marL="44447" marR="44447" marT="0" marB="0" anchor="b"/>
                </a:tc>
                <a:tc>
                  <a:txBody>
                    <a:bodyPr/>
                    <a:lstStyle/>
                    <a:p>
                      <a:pPr algn="l">
                        <a:lnSpc>
                          <a:spcPct val="150000"/>
                        </a:lnSpc>
                        <a:spcAft>
                          <a:spcPts val="0"/>
                        </a:spcAft>
                      </a:pPr>
                      <a:r>
                        <a:rPr lang="es-EC" sz="1100">
                          <a:effectLst/>
                        </a:rPr>
                        <a:t> </a:t>
                      </a:r>
                      <a:endParaRPr lang="es-EC" sz="1200">
                        <a:effectLst/>
                        <a:latin typeface="Arial"/>
                        <a:ea typeface="Arial"/>
                        <a:cs typeface="Times New Roman"/>
                      </a:endParaRPr>
                    </a:p>
                  </a:txBody>
                  <a:tcPr marL="44447" marR="44447" marT="0" marB="0" anchor="b"/>
                </a:tc>
              </a:tr>
              <a:tr h="251442">
                <a:tc>
                  <a:txBody>
                    <a:bodyPr/>
                    <a:lstStyle/>
                    <a:p>
                      <a:pPr algn="ctr">
                        <a:lnSpc>
                          <a:spcPct val="150000"/>
                        </a:lnSpc>
                        <a:spcAft>
                          <a:spcPts val="0"/>
                        </a:spcAft>
                      </a:pPr>
                      <a:r>
                        <a:rPr lang="es-EC" sz="1100">
                          <a:effectLst/>
                        </a:rPr>
                        <a:t>250,0,20</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22</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2</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10%</a:t>
                      </a:r>
                      <a:endParaRPr lang="es-EC" sz="1200">
                        <a:effectLst/>
                        <a:latin typeface="Arial"/>
                        <a:ea typeface="Arial"/>
                        <a:cs typeface="Times New Roman"/>
                      </a:endParaRPr>
                    </a:p>
                  </a:txBody>
                  <a:tcPr marL="44447" marR="44447" marT="0" marB="0" anchor="b"/>
                </a:tc>
              </a:tr>
              <a:tr h="251442">
                <a:tc>
                  <a:txBody>
                    <a:bodyPr/>
                    <a:lstStyle/>
                    <a:p>
                      <a:pPr algn="ctr">
                        <a:lnSpc>
                          <a:spcPct val="150000"/>
                        </a:lnSpc>
                        <a:spcAft>
                          <a:spcPts val="0"/>
                        </a:spcAft>
                      </a:pPr>
                      <a:r>
                        <a:rPr lang="es-EC" sz="1100">
                          <a:effectLst/>
                        </a:rPr>
                        <a:t>170,240,110</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117</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3</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2.7%</a:t>
                      </a:r>
                      <a:endParaRPr lang="es-EC" sz="1200">
                        <a:effectLst/>
                        <a:latin typeface="Arial"/>
                        <a:ea typeface="Arial"/>
                        <a:cs typeface="Times New Roman"/>
                      </a:endParaRPr>
                    </a:p>
                  </a:txBody>
                  <a:tcPr marL="44447" marR="44447" marT="0" marB="0" anchor="b"/>
                </a:tc>
              </a:tr>
              <a:tr h="251442">
                <a:tc>
                  <a:txBody>
                    <a:bodyPr/>
                    <a:lstStyle/>
                    <a:p>
                      <a:pPr algn="ctr">
                        <a:lnSpc>
                          <a:spcPct val="150000"/>
                        </a:lnSpc>
                        <a:spcAft>
                          <a:spcPts val="0"/>
                        </a:spcAft>
                      </a:pPr>
                      <a:r>
                        <a:rPr lang="es-EC" sz="1100">
                          <a:effectLst/>
                        </a:rPr>
                        <a:t>163,-195,200</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194</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-6</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3%</a:t>
                      </a:r>
                      <a:endParaRPr lang="es-EC" sz="1200">
                        <a:effectLst/>
                        <a:latin typeface="Arial"/>
                        <a:ea typeface="Arial"/>
                        <a:cs typeface="Times New Roman"/>
                      </a:endParaRPr>
                    </a:p>
                  </a:txBody>
                  <a:tcPr marL="44447" marR="44447" marT="0" marB="0" anchor="b"/>
                </a:tc>
              </a:tr>
              <a:tr h="251442">
                <a:tc>
                  <a:txBody>
                    <a:bodyPr/>
                    <a:lstStyle/>
                    <a:p>
                      <a:pPr algn="ctr">
                        <a:lnSpc>
                          <a:spcPct val="150000"/>
                        </a:lnSpc>
                        <a:spcAft>
                          <a:spcPts val="0"/>
                        </a:spcAft>
                      </a:pPr>
                      <a:r>
                        <a:rPr lang="es-EC" sz="1100">
                          <a:effectLst/>
                        </a:rPr>
                        <a:t>80,-162,280</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283</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3</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1%</a:t>
                      </a:r>
                      <a:endParaRPr lang="es-EC" sz="1200">
                        <a:effectLst/>
                        <a:latin typeface="Arial"/>
                        <a:ea typeface="Arial"/>
                        <a:cs typeface="Times New Roman"/>
                      </a:endParaRPr>
                    </a:p>
                  </a:txBody>
                  <a:tcPr marL="44447" marR="44447" marT="0" marB="0" anchor="b"/>
                </a:tc>
              </a:tr>
              <a:tr h="251442">
                <a:tc>
                  <a:txBody>
                    <a:bodyPr/>
                    <a:lstStyle/>
                    <a:p>
                      <a:pPr algn="ctr">
                        <a:lnSpc>
                          <a:spcPct val="150000"/>
                        </a:lnSpc>
                        <a:spcAft>
                          <a:spcPts val="0"/>
                        </a:spcAft>
                      </a:pPr>
                      <a:r>
                        <a:rPr lang="es-EC" sz="1100">
                          <a:effectLst/>
                        </a:rPr>
                        <a:t>Muy lejos de la base</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 </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 </a:t>
                      </a:r>
                      <a:endParaRPr lang="es-EC" sz="1200">
                        <a:effectLst/>
                        <a:latin typeface="Arial"/>
                        <a:ea typeface="Arial"/>
                        <a:cs typeface="Times New Roman"/>
                      </a:endParaRPr>
                    </a:p>
                  </a:txBody>
                  <a:tcPr marL="44447" marR="44447" marT="0" marB="0" anchor="b"/>
                </a:tc>
                <a:tc>
                  <a:txBody>
                    <a:bodyPr/>
                    <a:lstStyle/>
                    <a:p>
                      <a:pPr algn="l">
                        <a:lnSpc>
                          <a:spcPct val="150000"/>
                        </a:lnSpc>
                        <a:spcAft>
                          <a:spcPts val="0"/>
                        </a:spcAft>
                      </a:pPr>
                      <a:r>
                        <a:rPr lang="es-EC" sz="1100">
                          <a:effectLst/>
                        </a:rPr>
                        <a:t> </a:t>
                      </a:r>
                      <a:endParaRPr lang="es-EC" sz="1200">
                        <a:effectLst/>
                        <a:latin typeface="Arial"/>
                        <a:ea typeface="Arial"/>
                        <a:cs typeface="Times New Roman"/>
                      </a:endParaRPr>
                    </a:p>
                  </a:txBody>
                  <a:tcPr marL="44447" marR="44447" marT="0" marB="0" anchor="b"/>
                </a:tc>
              </a:tr>
              <a:tr h="251442">
                <a:tc>
                  <a:txBody>
                    <a:bodyPr/>
                    <a:lstStyle/>
                    <a:p>
                      <a:pPr algn="ctr">
                        <a:lnSpc>
                          <a:spcPct val="150000"/>
                        </a:lnSpc>
                        <a:spcAft>
                          <a:spcPts val="0"/>
                        </a:spcAft>
                      </a:pPr>
                      <a:r>
                        <a:rPr lang="es-EC" sz="1100">
                          <a:effectLst/>
                        </a:rPr>
                        <a:t>110,-338,20</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26</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6</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30%</a:t>
                      </a:r>
                      <a:endParaRPr lang="es-EC" sz="1200">
                        <a:effectLst/>
                        <a:latin typeface="Arial"/>
                        <a:ea typeface="Arial"/>
                        <a:cs typeface="Times New Roman"/>
                      </a:endParaRPr>
                    </a:p>
                  </a:txBody>
                  <a:tcPr marL="44447" marR="44447" marT="0" marB="0" anchor="b"/>
                </a:tc>
              </a:tr>
              <a:tr h="251442">
                <a:tc>
                  <a:txBody>
                    <a:bodyPr/>
                    <a:lstStyle/>
                    <a:p>
                      <a:pPr algn="ctr">
                        <a:lnSpc>
                          <a:spcPct val="150000"/>
                        </a:lnSpc>
                        <a:spcAft>
                          <a:spcPts val="0"/>
                        </a:spcAft>
                      </a:pPr>
                      <a:r>
                        <a:rPr lang="es-EC" sz="1100">
                          <a:effectLst/>
                        </a:rPr>
                        <a:t>324,180,110</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84</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-36</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32.7%</a:t>
                      </a:r>
                      <a:endParaRPr lang="es-EC" sz="1200">
                        <a:effectLst/>
                        <a:latin typeface="Arial"/>
                        <a:ea typeface="Arial"/>
                        <a:cs typeface="Times New Roman"/>
                      </a:endParaRPr>
                    </a:p>
                  </a:txBody>
                  <a:tcPr marL="44447" marR="44447" marT="0" marB="0" anchor="b"/>
                </a:tc>
              </a:tr>
              <a:tr h="251442">
                <a:tc>
                  <a:txBody>
                    <a:bodyPr/>
                    <a:lstStyle/>
                    <a:p>
                      <a:pPr algn="ctr">
                        <a:lnSpc>
                          <a:spcPct val="150000"/>
                        </a:lnSpc>
                        <a:spcAft>
                          <a:spcPts val="0"/>
                        </a:spcAft>
                      </a:pPr>
                      <a:r>
                        <a:rPr lang="es-EC" sz="1100">
                          <a:effectLst/>
                        </a:rPr>
                        <a:t>390,-90,200</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170</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-30</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15%</a:t>
                      </a:r>
                      <a:endParaRPr lang="es-EC" sz="1200">
                        <a:effectLst/>
                        <a:latin typeface="Arial"/>
                        <a:ea typeface="Arial"/>
                        <a:cs typeface="Times New Roman"/>
                      </a:endParaRPr>
                    </a:p>
                  </a:txBody>
                  <a:tcPr marL="44447" marR="44447" marT="0" marB="0" anchor="b"/>
                </a:tc>
              </a:tr>
              <a:tr h="251442">
                <a:tc>
                  <a:txBody>
                    <a:bodyPr/>
                    <a:lstStyle/>
                    <a:p>
                      <a:pPr algn="ctr">
                        <a:lnSpc>
                          <a:spcPct val="150000"/>
                        </a:lnSpc>
                        <a:spcAft>
                          <a:spcPts val="0"/>
                        </a:spcAft>
                      </a:pPr>
                      <a:r>
                        <a:rPr lang="es-EC" sz="1100">
                          <a:effectLst/>
                        </a:rPr>
                        <a:t>200,322,280</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211 (75)</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a:effectLst/>
                        </a:rPr>
                        <a:t>-69 (-205)</a:t>
                      </a:r>
                      <a:endParaRPr lang="es-EC" sz="1200">
                        <a:effectLst/>
                        <a:latin typeface="Arial"/>
                        <a:ea typeface="Arial"/>
                        <a:cs typeface="Times New Roman"/>
                      </a:endParaRPr>
                    </a:p>
                  </a:txBody>
                  <a:tcPr marL="44447" marR="44447" marT="0" marB="0" anchor="b"/>
                </a:tc>
                <a:tc>
                  <a:txBody>
                    <a:bodyPr/>
                    <a:lstStyle/>
                    <a:p>
                      <a:pPr algn="r">
                        <a:lnSpc>
                          <a:spcPct val="150000"/>
                        </a:lnSpc>
                        <a:spcAft>
                          <a:spcPts val="0"/>
                        </a:spcAft>
                      </a:pPr>
                      <a:r>
                        <a:rPr lang="es-EC" sz="1100" dirty="0">
                          <a:effectLst/>
                        </a:rPr>
                        <a:t>24% (73.2%)</a:t>
                      </a:r>
                      <a:endParaRPr lang="es-EC" sz="1200" dirty="0">
                        <a:effectLst/>
                        <a:latin typeface="Arial"/>
                        <a:ea typeface="Arial"/>
                        <a:cs typeface="Times New Roman"/>
                      </a:endParaRPr>
                    </a:p>
                  </a:txBody>
                  <a:tcPr marL="44447" marR="44447" marT="0" marB="0" anchor="b"/>
                </a:tc>
              </a:tr>
            </a:tbl>
          </a:graphicData>
        </a:graphic>
      </p:graphicFrame>
      <p:pic>
        <p:nvPicPr>
          <p:cNvPr id="5" name="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2041" y="1844824"/>
            <a:ext cx="2880319" cy="3456384"/>
          </a:xfrm>
          <a:prstGeom prst="rect">
            <a:avLst/>
          </a:prstGeom>
          <a:noFill/>
          <a:ln w="12700">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249747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a:t>PRUEBAS OBJETOS ALEATORIOS</a:t>
            </a:r>
            <a:r>
              <a:rPr lang="es-EC" dirty="0"/>
              <a:t/>
            </a:r>
            <a:br>
              <a:rPr lang="es-EC" dirty="0"/>
            </a:b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2953364120"/>
              </p:ext>
            </p:extLst>
          </p:nvPr>
        </p:nvGraphicFramePr>
        <p:xfrm>
          <a:off x="4211960" y="4149080"/>
          <a:ext cx="4677410" cy="1760220"/>
        </p:xfrm>
        <a:graphic>
          <a:graphicData uri="http://schemas.openxmlformats.org/drawingml/2006/table">
            <a:tbl>
              <a:tblPr firstRow="1" firstCol="1" bandRow="1">
                <a:tableStyleId>{D7AC3CCA-C797-4891-BE02-D94E43425B78}</a:tableStyleId>
              </a:tblPr>
              <a:tblGrid>
                <a:gridCol w="989965"/>
                <a:gridCol w="1076325"/>
                <a:gridCol w="629920"/>
                <a:gridCol w="990600"/>
                <a:gridCol w="990600"/>
              </a:tblGrid>
              <a:tr h="166370">
                <a:tc rowSpan="2">
                  <a:txBody>
                    <a:bodyPr/>
                    <a:lstStyle/>
                    <a:p>
                      <a:pPr algn="ctr">
                        <a:lnSpc>
                          <a:spcPct val="150000"/>
                        </a:lnSpc>
                        <a:spcAft>
                          <a:spcPts val="0"/>
                        </a:spcAft>
                      </a:pPr>
                      <a:r>
                        <a:rPr lang="es-EC" sz="1100" dirty="0">
                          <a:effectLst/>
                        </a:rPr>
                        <a:t>Prueba</a:t>
                      </a:r>
                      <a:endParaRPr lang="es-EC" sz="1200" dirty="0">
                        <a:effectLst/>
                        <a:latin typeface="Arial"/>
                        <a:ea typeface="Arial"/>
                        <a:cs typeface="Times New Roman"/>
                      </a:endParaRPr>
                    </a:p>
                  </a:txBody>
                  <a:tcPr marL="68580" marR="68580" marT="0" marB="0" anchor="ctr"/>
                </a:tc>
                <a:tc rowSpan="2">
                  <a:txBody>
                    <a:bodyPr/>
                    <a:lstStyle/>
                    <a:p>
                      <a:pPr algn="ctr">
                        <a:lnSpc>
                          <a:spcPct val="150000"/>
                        </a:lnSpc>
                        <a:spcAft>
                          <a:spcPts val="0"/>
                        </a:spcAft>
                      </a:pPr>
                      <a:r>
                        <a:rPr lang="es-EC" sz="1100">
                          <a:effectLst/>
                        </a:rPr>
                        <a:t>Objeto</a:t>
                      </a:r>
                      <a:endParaRPr lang="es-EC" sz="1200">
                        <a:effectLst/>
                        <a:latin typeface="Arial"/>
                        <a:ea typeface="Arial"/>
                        <a:cs typeface="Times New Roman"/>
                      </a:endParaRPr>
                    </a:p>
                  </a:txBody>
                  <a:tcPr marL="68580" marR="68580" marT="0" marB="0" anchor="ctr"/>
                </a:tc>
                <a:tc rowSpan="2">
                  <a:txBody>
                    <a:bodyPr/>
                    <a:lstStyle/>
                    <a:p>
                      <a:pPr algn="ctr">
                        <a:lnSpc>
                          <a:spcPct val="150000"/>
                        </a:lnSpc>
                        <a:spcAft>
                          <a:spcPts val="0"/>
                        </a:spcAft>
                      </a:pPr>
                      <a:r>
                        <a:rPr lang="es-EC" sz="1100">
                          <a:effectLst/>
                        </a:rPr>
                        <a:t>Peso</a:t>
                      </a:r>
                      <a:endParaRPr lang="es-EC" sz="1200">
                        <a:effectLst/>
                        <a:latin typeface="Arial"/>
                        <a:ea typeface="Arial"/>
                        <a:cs typeface="Times New Roman"/>
                      </a:endParaRPr>
                    </a:p>
                  </a:txBody>
                  <a:tcPr marL="68580" marR="68580" marT="0" marB="0" anchor="ctr"/>
                </a:tc>
                <a:tc gridSpan="2">
                  <a:txBody>
                    <a:bodyPr/>
                    <a:lstStyle/>
                    <a:p>
                      <a:pPr algn="ctr">
                        <a:lnSpc>
                          <a:spcPct val="150000"/>
                        </a:lnSpc>
                        <a:spcAft>
                          <a:spcPts val="0"/>
                        </a:spcAft>
                      </a:pPr>
                      <a:r>
                        <a:rPr lang="es-EC" sz="1100">
                          <a:effectLst/>
                        </a:rPr>
                        <a:t>Nivel de dificultad</a:t>
                      </a:r>
                      <a:endParaRPr lang="es-EC" sz="1200">
                        <a:effectLst/>
                        <a:latin typeface="Arial"/>
                        <a:ea typeface="Arial"/>
                        <a:cs typeface="Times New Roman"/>
                      </a:endParaRPr>
                    </a:p>
                  </a:txBody>
                  <a:tcPr marL="68580" marR="68580" marT="0" marB="0" anchor="ctr"/>
                </a:tc>
                <a:tc hMerge="1">
                  <a:txBody>
                    <a:bodyPr/>
                    <a:lstStyle/>
                    <a:p>
                      <a:endParaRPr lang="es-EC"/>
                    </a:p>
                  </a:txBody>
                  <a:tcPr/>
                </a:tc>
              </a:tr>
              <a:tr h="166370">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100">
                          <a:effectLst/>
                        </a:rPr>
                        <a:t>Operador 1</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Operador 2</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100">
                          <a:effectLst/>
                        </a:rPr>
                        <a:t>A</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Servomotor</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55 g</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2</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4</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100">
                          <a:effectLst/>
                        </a:rPr>
                        <a:t>B</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Vela</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29 g</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6</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7</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100">
                          <a:effectLst/>
                        </a:rPr>
                        <a:t>C</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Tarjeta</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9 g</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8</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9</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100">
                          <a:effectLst/>
                        </a:rPr>
                        <a:t>D</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Figuras</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1 g</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4</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5</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100" dirty="0">
                          <a:effectLst/>
                        </a:rPr>
                        <a:t>E</a:t>
                      </a:r>
                      <a:endParaRPr lang="es-EC" sz="1200" dirty="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Tubo ensayo</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12 g</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a:effectLst/>
                        </a:rPr>
                        <a:t>5</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100" dirty="0">
                          <a:effectLst/>
                        </a:rPr>
                        <a:t>6</a:t>
                      </a:r>
                      <a:endParaRPr lang="es-EC" sz="1200" dirty="0">
                        <a:effectLst/>
                        <a:latin typeface="Arial"/>
                        <a:ea typeface="Arial"/>
                        <a:cs typeface="Times New Roman"/>
                      </a:endParaRPr>
                    </a:p>
                  </a:txBody>
                  <a:tcPr marL="68580" marR="68580" marT="0" marB="0" anchor="ctr"/>
                </a:tc>
              </a:tr>
            </a:tbl>
          </a:graphicData>
        </a:graphic>
      </p:graphicFrame>
      <p:pic>
        <p:nvPicPr>
          <p:cNvPr id="5" name="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90421"/>
            <a:ext cx="3888432" cy="3302675"/>
          </a:xfrm>
          <a:prstGeom prst="rect">
            <a:avLst/>
          </a:prstGeom>
          <a:noFill/>
          <a:ln w="12700">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416978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SENSORES INERCIALES </a:t>
            </a:r>
            <a:endParaRPr lang="es-EC" dirty="0"/>
          </a:p>
        </p:txBody>
      </p:sp>
      <p:sp>
        <p:nvSpPr>
          <p:cNvPr id="3" name="2 Marcador de contenido"/>
          <p:cNvSpPr>
            <a:spLocks noGrp="1"/>
          </p:cNvSpPr>
          <p:nvPr>
            <p:ph idx="1"/>
          </p:nvPr>
        </p:nvSpPr>
        <p:spPr/>
        <p:txBody>
          <a:bodyPr>
            <a:normAutofit/>
          </a:bodyPr>
          <a:lstStyle/>
          <a:p>
            <a:pPr algn="just"/>
            <a:r>
              <a:rPr lang="es-EC" sz="2400" dirty="0" smtClean="0"/>
              <a:t>Dispositivos capaces </a:t>
            </a:r>
            <a:r>
              <a:rPr lang="es-EC" sz="2400" dirty="0"/>
              <a:t>de sensar los movimientos físicos que puede adoptar un objeto y que pueden relacionarse con la aceleración, y se utiliza en aplicaciones de captura y análisis de movimiento.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695552"/>
            <a:ext cx="8252791" cy="127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3851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200" b="1" dirty="0"/>
              <a:t>PRUEBAS DE MANIPULACIÓN DE MATERIAL PELIGROSO</a:t>
            </a:r>
          </a:p>
        </p:txBody>
      </p:sp>
      <p:graphicFrame>
        <p:nvGraphicFramePr>
          <p:cNvPr id="4" name="3 Tabla"/>
          <p:cNvGraphicFramePr>
            <a:graphicFrameLocks noGrp="1"/>
          </p:cNvGraphicFramePr>
          <p:nvPr>
            <p:extLst>
              <p:ext uri="{D42A27DB-BD31-4B8C-83A1-F6EECF244321}">
                <p14:modId xmlns:p14="http://schemas.microsoft.com/office/powerpoint/2010/main" val="1454157598"/>
              </p:ext>
            </p:extLst>
          </p:nvPr>
        </p:nvGraphicFramePr>
        <p:xfrm>
          <a:off x="467544" y="1700808"/>
          <a:ext cx="3889375" cy="3392805"/>
        </p:xfrm>
        <a:graphic>
          <a:graphicData uri="http://schemas.openxmlformats.org/drawingml/2006/table">
            <a:tbl>
              <a:tblPr firstRow="1" firstCol="1" bandRow="1">
                <a:tableStyleId>{D7AC3CCA-C797-4891-BE02-D94E43425B78}</a:tableStyleId>
              </a:tblPr>
              <a:tblGrid>
                <a:gridCol w="654685"/>
                <a:gridCol w="732155"/>
                <a:gridCol w="823595"/>
                <a:gridCol w="899795"/>
                <a:gridCol w="779145"/>
              </a:tblGrid>
              <a:tr h="923925">
                <a:tc>
                  <a:txBody>
                    <a:bodyPr/>
                    <a:lstStyle/>
                    <a:p>
                      <a:pPr algn="ctr">
                        <a:lnSpc>
                          <a:spcPct val="150000"/>
                        </a:lnSpc>
                        <a:spcAft>
                          <a:spcPts val="0"/>
                        </a:spcAft>
                      </a:pPr>
                      <a:r>
                        <a:rPr lang="es-EC" sz="1200" dirty="0">
                          <a:effectLst/>
                        </a:rPr>
                        <a:t>Prueba</a:t>
                      </a:r>
                      <a:endParaRPr lang="es-EC" sz="1200" dirty="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Solo Rapidez</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dirty="0">
                          <a:effectLst/>
                        </a:rPr>
                        <a:t>Solo Precisión</a:t>
                      </a:r>
                      <a:endParaRPr lang="es-EC" sz="1200" dirty="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Distancias entre gradillas</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Tiempo</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1</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X</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 </a:t>
                      </a:r>
                      <a:endParaRPr lang="es-EC" sz="1200">
                        <a:effectLst/>
                        <a:latin typeface="Arial"/>
                        <a:ea typeface="Arial"/>
                        <a:cs typeface="Times New Roman"/>
                      </a:endParaRPr>
                    </a:p>
                  </a:txBody>
                  <a:tcPr marL="68580" marR="68580" marT="0" marB="0" anchor="ctr"/>
                </a:tc>
                <a:tc rowSpan="3">
                  <a:txBody>
                    <a:bodyPr/>
                    <a:lstStyle/>
                    <a:p>
                      <a:pPr algn="ctr">
                        <a:lnSpc>
                          <a:spcPct val="150000"/>
                        </a:lnSpc>
                        <a:spcAft>
                          <a:spcPts val="0"/>
                        </a:spcAft>
                      </a:pPr>
                      <a:r>
                        <a:rPr lang="es-EC" sz="1200">
                          <a:effectLst/>
                        </a:rPr>
                        <a:t>32 cm</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34 s</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2</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 </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X</a:t>
                      </a:r>
                      <a:endParaRPr lang="es-EC" sz="1200">
                        <a:effectLst/>
                        <a:latin typeface="Arial"/>
                        <a:ea typeface="Arial"/>
                        <a:cs typeface="Times New Roman"/>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1200">
                          <a:effectLst/>
                        </a:rPr>
                        <a:t>1min 42s</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3</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X</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X</a:t>
                      </a:r>
                      <a:endParaRPr lang="es-EC" sz="1200">
                        <a:effectLst/>
                        <a:latin typeface="Arial"/>
                        <a:ea typeface="Arial"/>
                        <a:cs typeface="Times New Roman"/>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1200">
                          <a:effectLst/>
                        </a:rPr>
                        <a:t>1min</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4</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X</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 </a:t>
                      </a:r>
                      <a:endParaRPr lang="es-EC" sz="1200">
                        <a:effectLst/>
                        <a:latin typeface="Arial"/>
                        <a:ea typeface="Arial"/>
                        <a:cs typeface="Times New Roman"/>
                      </a:endParaRPr>
                    </a:p>
                  </a:txBody>
                  <a:tcPr marL="68580" marR="68580" marT="0" marB="0" anchor="ctr"/>
                </a:tc>
                <a:tc rowSpan="3">
                  <a:txBody>
                    <a:bodyPr/>
                    <a:lstStyle/>
                    <a:p>
                      <a:pPr algn="ctr">
                        <a:lnSpc>
                          <a:spcPct val="150000"/>
                        </a:lnSpc>
                        <a:spcAft>
                          <a:spcPts val="0"/>
                        </a:spcAft>
                      </a:pPr>
                      <a:r>
                        <a:rPr lang="es-EC" sz="1200">
                          <a:effectLst/>
                        </a:rPr>
                        <a:t>60cm</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36s</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5</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 </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X</a:t>
                      </a:r>
                      <a:endParaRPr lang="es-EC" sz="1200">
                        <a:effectLst/>
                        <a:latin typeface="Arial"/>
                        <a:ea typeface="Arial"/>
                        <a:cs typeface="Times New Roman"/>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1200">
                          <a:effectLst/>
                        </a:rPr>
                        <a:t>1min 27s</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6</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X</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X</a:t>
                      </a:r>
                      <a:endParaRPr lang="es-EC" sz="1200">
                        <a:effectLst/>
                        <a:latin typeface="Arial"/>
                        <a:ea typeface="Arial"/>
                        <a:cs typeface="Times New Roman"/>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1200">
                          <a:effectLst/>
                        </a:rPr>
                        <a:t>1min 1s</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7</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X</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 </a:t>
                      </a:r>
                      <a:endParaRPr lang="es-EC" sz="1200">
                        <a:effectLst/>
                        <a:latin typeface="Arial"/>
                        <a:ea typeface="Arial"/>
                        <a:cs typeface="Times New Roman"/>
                      </a:endParaRPr>
                    </a:p>
                  </a:txBody>
                  <a:tcPr marL="68580" marR="68580" marT="0" marB="0" anchor="ctr"/>
                </a:tc>
                <a:tc rowSpan="3">
                  <a:txBody>
                    <a:bodyPr/>
                    <a:lstStyle/>
                    <a:p>
                      <a:pPr algn="ctr">
                        <a:lnSpc>
                          <a:spcPct val="150000"/>
                        </a:lnSpc>
                        <a:spcAft>
                          <a:spcPts val="0"/>
                        </a:spcAft>
                      </a:pPr>
                      <a:r>
                        <a:rPr lang="es-EC" sz="1200">
                          <a:effectLst/>
                        </a:rPr>
                        <a:t>75cm</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50s</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8</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 </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X</a:t>
                      </a:r>
                      <a:endParaRPr lang="es-EC" sz="1200">
                        <a:effectLst/>
                        <a:latin typeface="Arial"/>
                        <a:ea typeface="Arial"/>
                        <a:cs typeface="Times New Roman"/>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1200">
                          <a:effectLst/>
                        </a:rPr>
                        <a:t>1min 33s</a:t>
                      </a:r>
                      <a:endParaRPr lang="es-EC" sz="1200">
                        <a:effectLst/>
                        <a:latin typeface="Arial"/>
                        <a:ea typeface="Arial"/>
                        <a:cs typeface="Times New Roman"/>
                      </a:endParaRPr>
                    </a:p>
                  </a:txBody>
                  <a:tcPr marL="68580" marR="68580" marT="0" marB="0" anchor="ctr"/>
                </a:tc>
              </a:tr>
              <a:tr h="0">
                <a:tc>
                  <a:txBody>
                    <a:bodyPr/>
                    <a:lstStyle/>
                    <a:p>
                      <a:pPr algn="ctr">
                        <a:lnSpc>
                          <a:spcPct val="150000"/>
                        </a:lnSpc>
                        <a:spcAft>
                          <a:spcPts val="0"/>
                        </a:spcAft>
                      </a:pPr>
                      <a:r>
                        <a:rPr lang="es-EC" sz="1200">
                          <a:effectLst/>
                        </a:rPr>
                        <a:t>9</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X</a:t>
                      </a:r>
                      <a:endParaRPr lang="es-EC" sz="1200">
                        <a:effectLst/>
                        <a:latin typeface="Arial"/>
                        <a:ea typeface="Arial"/>
                        <a:cs typeface="Times New Roman"/>
                      </a:endParaRPr>
                    </a:p>
                  </a:txBody>
                  <a:tcPr marL="68580" marR="68580" marT="0" marB="0" anchor="ctr"/>
                </a:tc>
                <a:tc>
                  <a:txBody>
                    <a:bodyPr/>
                    <a:lstStyle/>
                    <a:p>
                      <a:pPr algn="ctr">
                        <a:lnSpc>
                          <a:spcPct val="150000"/>
                        </a:lnSpc>
                        <a:spcAft>
                          <a:spcPts val="0"/>
                        </a:spcAft>
                      </a:pPr>
                      <a:r>
                        <a:rPr lang="es-EC" sz="1200">
                          <a:effectLst/>
                        </a:rPr>
                        <a:t>X</a:t>
                      </a:r>
                      <a:endParaRPr lang="es-EC" sz="1200">
                        <a:effectLst/>
                        <a:latin typeface="Arial"/>
                        <a:ea typeface="Arial"/>
                        <a:cs typeface="Times New Roman"/>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1200" dirty="0">
                          <a:effectLst/>
                        </a:rPr>
                        <a:t>1min 19s</a:t>
                      </a:r>
                      <a:endParaRPr lang="es-EC" sz="1200" dirty="0">
                        <a:effectLst/>
                        <a:latin typeface="Arial"/>
                        <a:ea typeface="Arial"/>
                        <a:cs typeface="Times New Roman"/>
                      </a:endParaRPr>
                    </a:p>
                  </a:txBody>
                  <a:tcPr marL="68580" marR="68580" marT="0" marB="0" anchor="ctr"/>
                </a:tc>
              </a:tr>
            </a:tbl>
          </a:graphicData>
        </a:graphic>
      </p:graphicFrame>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3" y="1985818"/>
            <a:ext cx="4086668" cy="3531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46757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1" algn="ctr" rtl="0">
              <a:spcBef>
                <a:spcPct val="0"/>
              </a:spcBef>
            </a:pPr>
            <a:r>
              <a:rPr lang="es-EC" sz="3100" b="1" dirty="0">
                <a:latin typeface="+mj-lt"/>
              </a:rPr>
              <a:t>PRUEBAS DE POSICIONAMIENTO MEDIANTE EL HMI</a:t>
            </a:r>
            <a:r>
              <a:rPr lang="es-EC" b="1" dirty="0"/>
              <a:t/>
            </a:r>
            <a:br>
              <a:rPr lang="es-EC" b="1" dirty="0"/>
            </a:br>
            <a:endParaRPr lang="es-EC" dirty="0"/>
          </a:p>
        </p:txBody>
      </p:sp>
      <p:pic>
        <p:nvPicPr>
          <p:cNvPr id="5" name="4 Imagen"/>
          <p:cNvPicPr/>
          <p:nvPr/>
        </p:nvPicPr>
        <p:blipFill rotWithShape="1">
          <a:blip r:embed="rId2">
            <a:extLst>
              <a:ext uri="{28A0092B-C50C-407E-A947-70E740481C1C}">
                <a14:useLocalDpi xmlns:a14="http://schemas.microsoft.com/office/drawing/2010/main" val="0"/>
              </a:ext>
            </a:extLst>
          </a:blip>
          <a:srcRect l="3087" r="1537"/>
          <a:stretch/>
        </p:blipFill>
        <p:spPr bwMode="auto">
          <a:xfrm>
            <a:off x="1514936" y="1412680"/>
            <a:ext cx="6408712" cy="4249332"/>
          </a:xfrm>
          <a:prstGeom prst="rect">
            <a:avLst/>
          </a:prstGeom>
          <a:noFill/>
          <a:ln w="12700">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 name="5 Rectángulo"/>
          <p:cNvSpPr/>
          <p:nvPr/>
        </p:nvSpPr>
        <p:spPr>
          <a:xfrm>
            <a:off x="3779911" y="5717352"/>
            <a:ext cx="2580899" cy="369332"/>
          </a:xfrm>
          <a:prstGeom prst="rect">
            <a:avLst/>
          </a:prstGeom>
        </p:spPr>
        <p:txBody>
          <a:bodyPr wrap="none">
            <a:spAutoFit/>
          </a:bodyPr>
          <a:lstStyle/>
          <a:p>
            <a:r>
              <a:rPr lang="es-EC" dirty="0"/>
              <a:t>A</a:t>
            </a:r>
            <a:r>
              <a:rPr lang="es-EC" dirty="0" smtClean="0"/>
              <a:t>plicación </a:t>
            </a:r>
            <a:r>
              <a:rPr lang="es-EC" dirty="0"/>
              <a:t>en Math Script</a:t>
            </a:r>
          </a:p>
        </p:txBody>
      </p:sp>
    </p:spTree>
    <p:extLst>
      <p:ext uri="{BB962C8B-B14F-4D97-AF65-F5344CB8AC3E}">
        <p14:creationId xmlns:p14="http://schemas.microsoft.com/office/powerpoint/2010/main" val="10412605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200" b="1" dirty="0" smtClean="0"/>
              <a:t>VALIDACIÓN MODELO CINEMÁTICO DIRECTO</a:t>
            </a:r>
            <a:endParaRPr lang="es-EC" sz="3200" b="1"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12776"/>
            <a:ext cx="7530385" cy="3888432"/>
          </a:xfrm>
          <a:prstGeom prst="rect">
            <a:avLst/>
          </a:prstGeom>
          <a:noFill/>
          <a:ln w="12700">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938421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a:t>VALIDACIÓN MODELO CINEMÁTICO DIRECTO</a:t>
            </a:r>
          </a:p>
        </p:txBody>
      </p:sp>
      <p:graphicFrame>
        <p:nvGraphicFramePr>
          <p:cNvPr id="4" name="3 Tabla"/>
          <p:cNvGraphicFramePr>
            <a:graphicFrameLocks noGrp="1"/>
          </p:cNvGraphicFramePr>
          <p:nvPr>
            <p:extLst>
              <p:ext uri="{D42A27DB-BD31-4B8C-83A1-F6EECF244321}">
                <p14:modId xmlns:p14="http://schemas.microsoft.com/office/powerpoint/2010/main" val="469460220"/>
              </p:ext>
            </p:extLst>
          </p:nvPr>
        </p:nvGraphicFramePr>
        <p:xfrm>
          <a:off x="1115616" y="1772816"/>
          <a:ext cx="7200799" cy="3528393"/>
        </p:xfrm>
        <a:graphic>
          <a:graphicData uri="http://schemas.openxmlformats.org/drawingml/2006/table">
            <a:tbl>
              <a:tblPr firstRow="1" firstCol="1" bandRow="1">
                <a:tableStyleId>{D7AC3CCA-C797-4891-BE02-D94E43425B78}</a:tableStyleId>
              </a:tblPr>
              <a:tblGrid>
                <a:gridCol w="476810"/>
                <a:gridCol w="701242"/>
                <a:gridCol w="586772"/>
                <a:gridCol w="680512"/>
                <a:gridCol w="648062"/>
                <a:gridCol w="744506"/>
                <a:gridCol w="648062"/>
                <a:gridCol w="506553"/>
                <a:gridCol w="648062"/>
                <a:gridCol w="648062"/>
                <a:gridCol w="912156"/>
              </a:tblGrid>
              <a:tr h="760331">
                <a:tc gridSpan="4">
                  <a:txBody>
                    <a:bodyPr/>
                    <a:lstStyle/>
                    <a:p>
                      <a:pPr algn="ctr">
                        <a:lnSpc>
                          <a:spcPct val="150000"/>
                        </a:lnSpc>
                        <a:spcAft>
                          <a:spcPts val="0"/>
                        </a:spcAft>
                      </a:pPr>
                      <a:r>
                        <a:rPr lang="es-EC" sz="1200" dirty="0">
                          <a:effectLst/>
                        </a:rPr>
                        <a:t>COORDENADAS ÁNGULARES</a:t>
                      </a:r>
                      <a:endParaRPr lang="es-EC" sz="2400" dirty="0">
                        <a:effectLst/>
                        <a:latin typeface="Arial"/>
                        <a:ea typeface="Arial"/>
                        <a:cs typeface="Times New Roman"/>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gridSpan="6">
                  <a:txBody>
                    <a:bodyPr/>
                    <a:lstStyle/>
                    <a:p>
                      <a:pPr algn="ctr">
                        <a:lnSpc>
                          <a:spcPct val="150000"/>
                        </a:lnSpc>
                        <a:spcAft>
                          <a:spcPts val="0"/>
                        </a:spcAft>
                      </a:pPr>
                      <a:r>
                        <a:rPr lang="es-EC" sz="1200" dirty="0">
                          <a:effectLst/>
                        </a:rPr>
                        <a:t>COORDENADAS VIRTUALES DEL EFECTOR FINAL</a:t>
                      </a:r>
                      <a:endParaRPr lang="es-EC" sz="2400" dirty="0">
                        <a:effectLst/>
                        <a:latin typeface="Arial"/>
                        <a:ea typeface="Arial"/>
                        <a:cs typeface="Times New Roman"/>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rowSpan="3">
                  <a:txBody>
                    <a:bodyPr/>
                    <a:lstStyle/>
                    <a:p>
                      <a:pPr algn="ctr">
                        <a:lnSpc>
                          <a:spcPct val="150000"/>
                        </a:lnSpc>
                        <a:spcAft>
                          <a:spcPts val="0"/>
                        </a:spcAft>
                      </a:pPr>
                      <a:r>
                        <a:rPr lang="es-EC" sz="1200">
                          <a:effectLst/>
                        </a:rPr>
                        <a:t>ERROR RELATIVO PROMEDIO                           %</a:t>
                      </a:r>
                      <a:endParaRPr lang="es-EC" sz="2400">
                        <a:effectLst/>
                        <a:latin typeface="Arial"/>
                        <a:ea typeface="Arial"/>
                        <a:cs typeface="Times New Roman"/>
                      </a:endParaRPr>
                    </a:p>
                  </a:txBody>
                  <a:tcPr marL="44450" marR="44450" marT="0" marB="0" anchor="ctr"/>
                </a:tc>
              </a:tr>
              <a:tr h="490864">
                <a:tc>
                  <a:txBody>
                    <a:bodyPr/>
                    <a:lstStyle/>
                    <a:p>
                      <a:pPr marL="0" algn="ctr" defTabSz="914400" rtl="0" eaLnBrk="1" latinLnBrk="0" hangingPunct="1">
                        <a:lnSpc>
                          <a:spcPct val="150000"/>
                        </a:lnSpc>
                        <a:spcAft>
                          <a:spcPts val="0"/>
                        </a:spcAft>
                      </a:pPr>
                      <a:r>
                        <a:rPr lang="es-EC" sz="1100" kern="1200" dirty="0">
                          <a:solidFill>
                            <a:schemeClr val="dk1"/>
                          </a:solidFill>
                          <a:effectLst/>
                          <a:latin typeface="+mn-lt"/>
                          <a:ea typeface="+mn-ea"/>
                          <a:cs typeface="+mn-cs"/>
                        </a:rPr>
                        <a:t>BASE</a:t>
                      </a:r>
                    </a:p>
                  </a:txBody>
                  <a:tcPr marL="44450" marR="44450" marT="0" marB="0" anchor="ctr"/>
                </a:tc>
                <a:tc>
                  <a:txBody>
                    <a:bodyPr/>
                    <a:lstStyle/>
                    <a:p>
                      <a:pPr marL="0" algn="ctr" defTabSz="914400" rtl="0" eaLnBrk="1" latinLnBrk="0" hangingPunct="1">
                        <a:lnSpc>
                          <a:spcPct val="150000"/>
                        </a:lnSpc>
                        <a:spcAft>
                          <a:spcPts val="0"/>
                        </a:spcAft>
                      </a:pPr>
                      <a:r>
                        <a:rPr lang="es-EC" sz="1100" b="1" kern="1200" dirty="0">
                          <a:solidFill>
                            <a:schemeClr val="dk1"/>
                          </a:solidFill>
                          <a:effectLst/>
                          <a:latin typeface="+mn-lt"/>
                          <a:ea typeface="+mn-ea"/>
                          <a:cs typeface="+mn-cs"/>
                        </a:rPr>
                        <a:t>HOMBRO</a:t>
                      </a:r>
                    </a:p>
                  </a:txBody>
                  <a:tcPr marL="44450" marR="44450" marT="0" marB="0" anchor="ctr"/>
                </a:tc>
                <a:tc>
                  <a:txBody>
                    <a:bodyPr/>
                    <a:lstStyle/>
                    <a:p>
                      <a:pPr marL="0" algn="ctr" defTabSz="914400" rtl="0" eaLnBrk="1" latinLnBrk="0" hangingPunct="1">
                        <a:lnSpc>
                          <a:spcPct val="150000"/>
                        </a:lnSpc>
                        <a:spcAft>
                          <a:spcPts val="0"/>
                        </a:spcAft>
                      </a:pPr>
                      <a:r>
                        <a:rPr lang="es-EC" sz="1100" b="1" kern="1200" dirty="0">
                          <a:solidFill>
                            <a:schemeClr val="dk1"/>
                          </a:solidFill>
                          <a:effectLst/>
                          <a:latin typeface="+mn-lt"/>
                          <a:ea typeface="+mn-ea"/>
                          <a:cs typeface="+mn-cs"/>
                        </a:rPr>
                        <a:t>CODO</a:t>
                      </a:r>
                    </a:p>
                  </a:txBody>
                  <a:tcPr marL="44450" marR="44450" marT="0" marB="0" anchor="ctr"/>
                </a:tc>
                <a:tc>
                  <a:txBody>
                    <a:bodyPr/>
                    <a:lstStyle/>
                    <a:p>
                      <a:pPr marL="0" algn="ctr" defTabSz="914400" rtl="0" eaLnBrk="1" latinLnBrk="0" hangingPunct="1">
                        <a:lnSpc>
                          <a:spcPct val="150000"/>
                        </a:lnSpc>
                        <a:spcAft>
                          <a:spcPts val="0"/>
                        </a:spcAft>
                      </a:pPr>
                      <a:r>
                        <a:rPr lang="es-EC" sz="1100" b="1" kern="1200" dirty="0">
                          <a:solidFill>
                            <a:schemeClr val="dk1"/>
                          </a:solidFill>
                          <a:effectLst/>
                          <a:latin typeface="+mn-lt"/>
                          <a:ea typeface="+mn-ea"/>
                          <a:cs typeface="+mn-cs"/>
                        </a:rPr>
                        <a:t>MUÑECA</a:t>
                      </a:r>
                    </a:p>
                  </a:txBody>
                  <a:tcPr marL="44450" marR="44450" marT="0" marB="0" anchor="ctr"/>
                </a:tc>
                <a:tc gridSpan="3">
                  <a:txBody>
                    <a:bodyPr/>
                    <a:lstStyle/>
                    <a:p>
                      <a:pPr marL="0" algn="ctr" defTabSz="914400" rtl="0" eaLnBrk="1" latinLnBrk="0" hangingPunct="1">
                        <a:lnSpc>
                          <a:spcPct val="150000"/>
                        </a:lnSpc>
                        <a:spcAft>
                          <a:spcPts val="0"/>
                        </a:spcAft>
                      </a:pPr>
                      <a:r>
                        <a:rPr lang="es-EC" sz="1100" b="1" kern="1200" dirty="0">
                          <a:solidFill>
                            <a:schemeClr val="dk1"/>
                          </a:solidFill>
                          <a:effectLst/>
                          <a:latin typeface="+mn-lt"/>
                          <a:ea typeface="+mn-ea"/>
                          <a:cs typeface="+mn-cs"/>
                        </a:rPr>
                        <a:t>Forward Kinematics VI</a:t>
                      </a:r>
                    </a:p>
                  </a:txBody>
                  <a:tcPr marL="44450" marR="44450" marT="0" marB="0" anchor="ctr"/>
                </a:tc>
                <a:tc hMerge="1">
                  <a:txBody>
                    <a:bodyPr/>
                    <a:lstStyle/>
                    <a:p>
                      <a:endParaRPr lang="es-EC"/>
                    </a:p>
                  </a:txBody>
                  <a:tcPr/>
                </a:tc>
                <a:tc hMerge="1">
                  <a:txBody>
                    <a:bodyPr/>
                    <a:lstStyle/>
                    <a:p>
                      <a:endParaRPr lang="es-EC"/>
                    </a:p>
                  </a:txBody>
                  <a:tcPr/>
                </a:tc>
                <a:tc gridSpan="3">
                  <a:txBody>
                    <a:bodyPr/>
                    <a:lstStyle/>
                    <a:p>
                      <a:pPr marL="0" algn="ctr" defTabSz="914400" rtl="0" eaLnBrk="1" latinLnBrk="0" hangingPunct="1">
                        <a:lnSpc>
                          <a:spcPct val="150000"/>
                        </a:lnSpc>
                        <a:spcAft>
                          <a:spcPts val="0"/>
                        </a:spcAft>
                      </a:pPr>
                      <a:r>
                        <a:rPr lang="es-EC" sz="1100" b="1" kern="1200" dirty="0">
                          <a:solidFill>
                            <a:schemeClr val="dk1"/>
                          </a:solidFill>
                          <a:effectLst/>
                          <a:latin typeface="+mn-lt"/>
                          <a:ea typeface="+mn-ea"/>
                          <a:cs typeface="+mn-cs"/>
                        </a:rPr>
                        <a:t>Aplicación con Math Script</a:t>
                      </a:r>
                    </a:p>
                  </a:txBody>
                  <a:tcPr marL="44450" marR="44450" marT="0" marB="0" anchor="ctr"/>
                </a:tc>
                <a:tc hMerge="1">
                  <a:txBody>
                    <a:bodyPr/>
                    <a:lstStyle/>
                    <a:p>
                      <a:endParaRPr lang="es-EC"/>
                    </a:p>
                  </a:txBody>
                  <a:tcPr/>
                </a:tc>
                <a:tc hMerge="1">
                  <a:txBody>
                    <a:bodyPr/>
                    <a:lstStyle/>
                    <a:p>
                      <a:endParaRPr lang="es-EC"/>
                    </a:p>
                  </a:txBody>
                  <a:tcPr/>
                </a:tc>
                <a:tc vMerge="1">
                  <a:txBody>
                    <a:bodyPr/>
                    <a:lstStyle/>
                    <a:p>
                      <a:endParaRPr lang="es-EC"/>
                    </a:p>
                  </a:txBody>
                  <a:tcPr/>
                </a:tc>
              </a:tr>
              <a:tr h="379533">
                <a:tc>
                  <a:txBody>
                    <a:bodyPr/>
                    <a:lstStyle/>
                    <a:p>
                      <a:pPr marL="0" algn="ctr" defTabSz="914400" rtl="0" eaLnBrk="1" latinLnBrk="0" hangingPunct="1">
                        <a:lnSpc>
                          <a:spcPct val="150000"/>
                        </a:lnSpc>
                        <a:spcAft>
                          <a:spcPts val="0"/>
                        </a:spcAft>
                      </a:pPr>
                      <a:r>
                        <a:rPr lang="es-EC" sz="1200" kern="1200" dirty="0">
                          <a:solidFill>
                            <a:schemeClr val="dk1"/>
                          </a:solidFill>
                          <a:effectLst/>
                          <a:latin typeface="+mn-lt"/>
                          <a:ea typeface="+mn-ea"/>
                          <a:cs typeface="+mn-cs"/>
                        </a:rPr>
                        <a:t>(θ1)</a:t>
                      </a:r>
                    </a:p>
                  </a:txBody>
                  <a:tcPr marL="44450" marR="44450" marT="0" marB="0" anchor="ctr"/>
                </a:tc>
                <a:tc>
                  <a:txBody>
                    <a:bodyPr/>
                    <a:lstStyle/>
                    <a:p>
                      <a:pPr algn="ctr">
                        <a:lnSpc>
                          <a:spcPct val="150000"/>
                        </a:lnSpc>
                        <a:spcAft>
                          <a:spcPts val="0"/>
                        </a:spcAft>
                      </a:pPr>
                      <a:r>
                        <a:rPr lang="es-EC" sz="1200" b="1" dirty="0">
                          <a:effectLst/>
                        </a:rPr>
                        <a:t>(θ2)</a:t>
                      </a:r>
                      <a:endParaRPr lang="es-EC" sz="2400" b="1"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b="1" dirty="0">
                          <a:effectLst/>
                        </a:rPr>
                        <a:t>(θ3)</a:t>
                      </a:r>
                      <a:endParaRPr lang="es-EC" sz="2400" b="1"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b="1" dirty="0">
                          <a:effectLst/>
                        </a:rPr>
                        <a:t>(θ4)</a:t>
                      </a:r>
                      <a:endParaRPr lang="es-EC" sz="2400" b="1"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b="1" dirty="0">
                          <a:effectLst/>
                        </a:rPr>
                        <a:t>x</a:t>
                      </a:r>
                      <a:endParaRPr lang="es-EC" sz="2400" b="1"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b="1" dirty="0">
                          <a:effectLst/>
                        </a:rPr>
                        <a:t>y</a:t>
                      </a:r>
                      <a:endParaRPr lang="es-EC" sz="2400" b="1"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b="1" dirty="0">
                          <a:effectLst/>
                        </a:rPr>
                        <a:t>z</a:t>
                      </a:r>
                      <a:endParaRPr lang="es-EC" sz="2400" b="1"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b="1" dirty="0">
                          <a:effectLst/>
                        </a:rPr>
                        <a:t>x</a:t>
                      </a:r>
                      <a:endParaRPr lang="es-EC" sz="2400" b="1"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b="1" dirty="0">
                          <a:effectLst/>
                        </a:rPr>
                        <a:t>y</a:t>
                      </a:r>
                      <a:endParaRPr lang="es-EC" sz="2400" b="1"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b="1" dirty="0">
                          <a:effectLst/>
                        </a:rPr>
                        <a:t>z</a:t>
                      </a:r>
                      <a:endParaRPr lang="es-EC" sz="2400" b="1" dirty="0">
                        <a:effectLst/>
                        <a:latin typeface="Arial"/>
                        <a:ea typeface="Arial"/>
                        <a:cs typeface="Times New Roman"/>
                      </a:endParaRPr>
                    </a:p>
                  </a:txBody>
                  <a:tcPr marL="44450" marR="44450" marT="0" marB="0" anchor="ctr"/>
                </a:tc>
                <a:tc vMerge="1">
                  <a:txBody>
                    <a:bodyPr/>
                    <a:lstStyle/>
                    <a:p>
                      <a:endParaRPr lang="es-EC"/>
                    </a:p>
                  </a:txBody>
                  <a:tcPr/>
                </a:tc>
              </a:tr>
              <a:tr h="379533">
                <a:tc>
                  <a:txBody>
                    <a:bodyPr/>
                    <a:lstStyle/>
                    <a:p>
                      <a:pPr marL="0" algn="ctr" defTabSz="914400" rtl="0" eaLnBrk="1" latinLnBrk="0" hangingPunct="1">
                        <a:lnSpc>
                          <a:spcPct val="150000"/>
                        </a:lnSpc>
                        <a:spcAft>
                          <a:spcPts val="0"/>
                        </a:spcAft>
                      </a:pPr>
                      <a:r>
                        <a:rPr lang="es-EC" sz="1200" b="0" kern="1200" dirty="0">
                          <a:solidFill>
                            <a:schemeClr val="dk1"/>
                          </a:solidFill>
                          <a:effectLst/>
                          <a:latin typeface="+mn-lt"/>
                          <a:ea typeface="+mn-ea"/>
                          <a:cs typeface="+mn-cs"/>
                        </a:rPr>
                        <a:t>0</a:t>
                      </a:r>
                    </a:p>
                  </a:txBody>
                  <a:tcPr marL="44450" marR="44450" marT="0" marB="0" anchor="ctr"/>
                </a:tc>
                <a:tc>
                  <a:txBody>
                    <a:bodyPr/>
                    <a:lstStyle/>
                    <a:p>
                      <a:pPr algn="ctr">
                        <a:lnSpc>
                          <a:spcPct val="150000"/>
                        </a:lnSpc>
                        <a:spcAft>
                          <a:spcPts val="0"/>
                        </a:spcAft>
                      </a:pPr>
                      <a:r>
                        <a:rPr lang="es-EC" sz="1200" dirty="0">
                          <a:effectLst/>
                        </a:rPr>
                        <a:t>90</a:t>
                      </a:r>
                      <a:endParaRPr lang="es-EC" sz="240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-90</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0</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316</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0</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dirty="0">
                          <a:effectLst/>
                        </a:rPr>
                        <a:t>214.5</a:t>
                      </a:r>
                      <a:endParaRPr lang="es-EC" sz="240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315</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dirty="0">
                          <a:effectLst/>
                        </a:rPr>
                        <a:t>0</a:t>
                      </a:r>
                      <a:endParaRPr lang="es-EC" sz="240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dirty="0">
                          <a:effectLst/>
                        </a:rPr>
                        <a:t>214</a:t>
                      </a:r>
                      <a:endParaRPr lang="es-EC" sz="240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0.184</a:t>
                      </a:r>
                      <a:endParaRPr lang="es-EC" sz="2400">
                        <a:effectLst/>
                        <a:latin typeface="Arial"/>
                        <a:ea typeface="Arial"/>
                        <a:cs typeface="Times New Roman"/>
                      </a:endParaRPr>
                    </a:p>
                  </a:txBody>
                  <a:tcPr marL="44450" marR="44450" marT="0" marB="0" anchor="ctr"/>
                </a:tc>
              </a:tr>
              <a:tr h="379533">
                <a:tc>
                  <a:txBody>
                    <a:bodyPr/>
                    <a:lstStyle/>
                    <a:p>
                      <a:pPr marL="0" algn="ctr" defTabSz="914400" rtl="0" eaLnBrk="1" latinLnBrk="0" hangingPunct="1">
                        <a:lnSpc>
                          <a:spcPct val="150000"/>
                        </a:lnSpc>
                        <a:spcAft>
                          <a:spcPts val="0"/>
                        </a:spcAft>
                      </a:pPr>
                      <a:r>
                        <a:rPr lang="es-EC" sz="1200" b="0" kern="1200" dirty="0">
                          <a:solidFill>
                            <a:schemeClr val="dk1"/>
                          </a:solidFill>
                          <a:effectLst/>
                          <a:latin typeface="+mn-lt"/>
                          <a:ea typeface="+mn-ea"/>
                          <a:cs typeface="+mn-cs"/>
                        </a:rPr>
                        <a:t>45</a:t>
                      </a:r>
                    </a:p>
                  </a:txBody>
                  <a:tcPr marL="44450" marR="44450" marT="0" marB="0" anchor="ctr"/>
                </a:tc>
                <a:tc>
                  <a:txBody>
                    <a:bodyPr/>
                    <a:lstStyle/>
                    <a:p>
                      <a:pPr algn="ctr">
                        <a:lnSpc>
                          <a:spcPct val="150000"/>
                        </a:lnSpc>
                        <a:spcAft>
                          <a:spcPts val="0"/>
                        </a:spcAft>
                      </a:pPr>
                      <a:r>
                        <a:rPr lang="es-EC" sz="1200">
                          <a:effectLst/>
                        </a:rPr>
                        <a:t>70</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-100</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60</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228.456</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dirty="0">
                          <a:effectLst/>
                        </a:rPr>
                        <a:t>228.456</a:t>
                      </a:r>
                      <a:endParaRPr lang="es-EC" sz="240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177.286</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228</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227.723</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dirty="0">
                          <a:effectLst/>
                        </a:rPr>
                        <a:t>176.816</a:t>
                      </a:r>
                      <a:endParaRPr lang="es-EC" sz="240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dirty="0">
                          <a:effectLst/>
                        </a:rPr>
                        <a:t>0.263</a:t>
                      </a:r>
                      <a:endParaRPr lang="es-EC" sz="2400" dirty="0">
                        <a:effectLst/>
                        <a:latin typeface="Arial"/>
                        <a:ea typeface="Arial"/>
                        <a:cs typeface="Times New Roman"/>
                      </a:endParaRPr>
                    </a:p>
                  </a:txBody>
                  <a:tcPr marL="44450" marR="44450" marT="0" marB="0" anchor="ctr"/>
                </a:tc>
              </a:tr>
              <a:tr h="379533">
                <a:tc>
                  <a:txBody>
                    <a:bodyPr/>
                    <a:lstStyle/>
                    <a:p>
                      <a:pPr marL="0" algn="ctr" defTabSz="914400" rtl="0" eaLnBrk="1" latinLnBrk="0" hangingPunct="1">
                        <a:lnSpc>
                          <a:spcPct val="150000"/>
                        </a:lnSpc>
                        <a:spcAft>
                          <a:spcPts val="0"/>
                        </a:spcAft>
                      </a:pPr>
                      <a:r>
                        <a:rPr lang="es-EC" sz="1200" b="0" kern="1200" dirty="0">
                          <a:solidFill>
                            <a:schemeClr val="dk1"/>
                          </a:solidFill>
                          <a:effectLst/>
                          <a:latin typeface="+mn-lt"/>
                          <a:ea typeface="+mn-ea"/>
                          <a:cs typeface="+mn-cs"/>
                        </a:rPr>
                        <a:t>-45</a:t>
                      </a:r>
                    </a:p>
                  </a:txBody>
                  <a:tcPr marL="44450" marR="44450" marT="0" marB="0" anchor="ctr"/>
                </a:tc>
                <a:tc>
                  <a:txBody>
                    <a:bodyPr/>
                    <a:lstStyle/>
                    <a:p>
                      <a:pPr algn="ctr">
                        <a:lnSpc>
                          <a:spcPct val="150000"/>
                        </a:lnSpc>
                        <a:spcAft>
                          <a:spcPts val="0"/>
                        </a:spcAft>
                      </a:pPr>
                      <a:r>
                        <a:rPr lang="es-EC" sz="1200">
                          <a:effectLst/>
                        </a:rPr>
                        <a:t>50</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-50</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90</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197.553</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-197.553</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310.193</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197</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-196.97</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309.31</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dirty="0">
                          <a:effectLst/>
                        </a:rPr>
                        <a:t>0.287</a:t>
                      </a:r>
                      <a:endParaRPr lang="es-EC" sz="2400" dirty="0">
                        <a:effectLst/>
                        <a:latin typeface="Arial"/>
                        <a:ea typeface="Arial"/>
                        <a:cs typeface="Times New Roman"/>
                      </a:endParaRPr>
                    </a:p>
                  </a:txBody>
                  <a:tcPr marL="44450" marR="44450" marT="0" marB="0" anchor="ctr"/>
                </a:tc>
              </a:tr>
              <a:tr h="379533">
                <a:tc>
                  <a:txBody>
                    <a:bodyPr/>
                    <a:lstStyle/>
                    <a:p>
                      <a:pPr marL="0" algn="ctr" defTabSz="914400" rtl="0" eaLnBrk="1" latinLnBrk="0" hangingPunct="1">
                        <a:lnSpc>
                          <a:spcPct val="150000"/>
                        </a:lnSpc>
                        <a:spcAft>
                          <a:spcPts val="0"/>
                        </a:spcAft>
                      </a:pPr>
                      <a:r>
                        <a:rPr lang="es-EC" sz="1200" b="0" kern="1200" dirty="0">
                          <a:solidFill>
                            <a:schemeClr val="dk1"/>
                          </a:solidFill>
                          <a:effectLst/>
                          <a:latin typeface="+mn-lt"/>
                          <a:ea typeface="+mn-ea"/>
                          <a:cs typeface="+mn-cs"/>
                        </a:rPr>
                        <a:t>-90</a:t>
                      </a:r>
                    </a:p>
                  </a:txBody>
                  <a:tcPr marL="44450" marR="44450" marT="0" marB="0" anchor="ctr"/>
                </a:tc>
                <a:tc>
                  <a:txBody>
                    <a:bodyPr/>
                    <a:lstStyle/>
                    <a:p>
                      <a:pPr algn="ctr">
                        <a:lnSpc>
                          <a:spcPct val="150000"/>
                        </a:lnSpc>
                        <a:spcAft>
                          <a:spcPts val="0"/>
                        </a:spcAft>
                      </a:pPr>
                      <a:r>
                        <a:rPr lang="es-EC" sz="1200">
                          <a:effectLst/>
                        </a:rPr>
                        <a:t>60</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-70</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dirty="0">
                          <a:effectLst/>
                        </a:rPr>
                        <a:t>-90</a:t>
                      </a:r>
                      <a:endParaRPr lang="es-EC" sz="240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0</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-233.429</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35.2227</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0</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-232.77</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35.3689</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dirty="0">
                          <a:effectLst/>
                        </a:rPr>
                        <a:t>0.232</a:t>
                      </a:r>
                      <a:endParaRPr lang="es-EC" sz="2400" dirty="0">
                        <a:effectLst/>
                        <a:latin typeface="Arial"/>
                        <a:ea typeface="Arial"/>
                        <a:cs typeface="Times New Roman"/>
                      </a:endParaRPr>
                    </a:p>
                  </a:txBody>
                  <a:tcPr marL="44450" marR="44450" marT="0" marB="0" anchor="ctr"/>
                </a:tc>
              </a:tr>
              <a:tr h="379533">
                <a:tc>
                  <a:txBody>
                    <a:bodyPr/>
                    <a:lstStyle/>
                    <a:p>
                      <a:pPr marL="0" algn="ctr" defTabSz="914400" rtl="0" eaLnBrk="1" latinLnBrk="0" hangingPunct="1">
                        <a:lnSpc>
                          <a:spcPct val="150000"/>
                        </a:lnSpc>
                        <a:spcAft>
                          <a:spcPts val="0"/>
                        </a:spcAft>
                      </a:pPr>
                      <a:r>
                        <a:rPr lang="es-EC" sz="1200" b="0" kern="1200" dirty="0">
                          <a:solidFill>
                            <a:schemeClr val="dk1"/>
                          </a:solidFill>
                          <a:effectLst/>
                          <a:latin typeface="+mn-lt"/>
                          <a:ea typeface="+mn-ea"/>
                          <a:cs typeface="+mn-cs"/>
                        </a:rPr>
                        <a:t>0</a:t>
                      </a:r>
                    </a:p>
                  </a:txBody>
                  <a:tcPr marL="44450" marR="44450" marT="0" marB="0" anchor="ctr"/>
                </a:tc>
                <a:tc>
                  <a:txBody>
                    <a:bodyPr/>
                    <a:lstStyle/>
                    <a:p>
                      <a:pPr algn="ctr">
                        <a:lnSpc>
                          <a:spcPct val="150000"/>
                        </a:lnSpc>
                        <a:spcAft>
                          <a:spcPts val="0"/>
                        </a:spcAft>
                      </a:pPr>
                      <a:r>
                        <a:rPr lang="es-EC" sz="1200" dirty="0">
                          <a:effectLst/>
                        </a:rPr>
                        <a:t>40</a:t>
                      </a:r>
                      <a:endParaRPr lang="es-EC" sz="240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-35</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90</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285.197</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dirty="0">
                          <a:effectLst/>
                        </a:rPr>
                        <a:t>0</a:t>
                      </a:r>
                      <a:endParaRPr lang="es-EC" sz="240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308.145</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284</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0</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307.281</a:t>
                      </a:r>
                      <a:endParaRPr lang="es-EC" sz="2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dirty="0">
                          <a:effectLst/>
                        </a:rPr>
                        <a:t>0.234</a:t>
                      </a:r>
                      <a:endParaRPr lang="es-EC" sz="2400" dirty="0">
                        <a:effectLst/>
                        <a:latin typeface="Arial"/>
                        <a:ea typeface="Arial"/>
                        <a:cs typeface="Times New Roman"/>
                      </a:endParaRPr>
                    </a:p>
                  </a:txBody>
                  <a:tcPr marL="44450" marR="44450" marT="0" marB="0" anchor="ctr"/>
                </a:tc>
              </a:tr>
            </a:tbl>
          </a:graphicData>
        </a:graphic>
      </p:graphicFrame>
    </p:spTree>
    <p:extLst>
      <p:ext uri="{BB962C8B-B14F-4D97-AF65-F5344CB8AC3E}">
        <p14:creationId xmlns:p14="http://schemas.microsoft.com/office/powerpoint/2010/main" val="30985556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200" b="1" dirty="0" smtClean="0"/>
              <a:t>VALIDACIÓN DEL MODELO CINEMÁTICO INVERSO</a:t>
            </a:r>
            <a:endParaRPr lang="es-EC" sz="3200" b="1" dirty="0"/>
          </a:p>
        </p:txBody>
      </p:sp>
      <p:graphicFrame>
        <p:nvGraphicFramePr>
          <p:cNvPr id="6" name="5 Tabla"/>
          <p:cNvGraphicFramePr>
            <a:graphicFrameLocks noGrp="1"/>
          </p:cNvGraphicFramePr>
          <p:nvPr>
            <p:extLst>
              <p:ext uri="{D42A27DB-BD31-4B8C-83A1-F6EECF244321}">
                <p14:modId xmlns:p14="http://schemas.microsoft.com/office/powerpoint/2010/main" val="442961428"/>
              </p:ext>
            </p:extLst>
          </p:nvPr>
        </p:nvGraphicFramePr>
        <p:xfrm>
          <a:off x="1547664" y="2060848"/>
          <a:ext cx="6632709" cy="2938271"/>
        </p:xfrm>
        <a:graphic>
          <a:graphicData uri="http://schemas.openxmlformats.org/drawingml/2006/table">
            <a:tbl>
              <a:tblPr firstRow="1" firstCol="1" bandRow="1">
                <a:tableStyleId>{D7AC3CCA-C797-4891-BE02-D94E43425B78}</a:tableStyleId>
              </a:tblPr>
              <a:tblGrid>
                <a:gridCol w="570565"/>
                <a:gridCol w="565567"/>
                <a:gridCol w="588056"/>
                <a:gridCol w="1713360"/>
                <a:gridCol w="672183"/>
                <a:gridCol w="928729"/>
                <a:gridCol w="804621"/>
                <a:gridCol w="789628"/>
              </a:tblGrid>
              <a:tr h="275737">
                <a:tc gridSpan="4">
                  <a:txBody>
                    <a:bodyPr/>
                    <a:lstStyle/>
                    <a:p>
                      <a:pPr algn="ctr">
                        <a:lnSpc>
                          <a:spcPct val="150000"/>
                        </a:lnSpc>
                        <a:spcAft>
                          <a:spcPts val="0"/>
                        </a:spcAft>
                      </a:pPr>
                      <a:r>
                        <a:rPr lang="es-EC" sz="1100" dirty="0">
                          <a:effectLst/>
                        </a:rPr>
                        <a:t>COORDENADAS xyz (mm) (INVERSE KINEMATICS VI)</a:t>
                      </a:r>
                      <a:endParaRPr lang="es-EC" sz="1800" dirty="0">
                        <a:effectLst/>
                        <a:latin typeface="Arial"/>
                        <a:ea typeface="Arial"/>
                        <a:cs typeface="Times New Roman"/>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gridSpan="3">
                  <a:txBody>
                    <a:bodyPr/>
                    <a:lstStyle/>
                    <a:p>
                      <a:pPr algn="ctr">
                        <a:lnSpc>
                          <a:spcPct val="150000"/>
                        </a:lnSpc>
                        <a:spcAft>
                          <a:spcPts val="0"/>
                        </a:spcAft>
                      </a:pPr>
                      <a:r>
                        <a:rPr lang="es-EC" sz="1100">
                          <a:effectLst/>
                        </a:rPr>
                        <a:t>Aplicación con Math Script</a:t>
                      </a:r>
                      <a:endParaRPr lang="es-EC" sz="1800">
                        <a:effectLst/>
                        <a:latin typeface="Arial"/>
                        <a:ea typeface="Arial"/>
                        <a:cs typeface="Times New Roman"/>
                      </a:endParaRPr>
                    </a:p>
                  </a:txBody>
                  <a:tcPr marL="44450" marR="44450" marT="0" marB="0" anchor="ctr"/>
                </a:tc>
                <a:tc hMerge="1">
                  <a:txBody>
                    <a:bodyPr/>
                    <a:lstStyle/>
                    <a:p>
                      <a:endParaRPr lang="es-EC"/>
                    </a:p>
                  </a:txBody>
                  <a:tcPr/>
                </a:tc>
                <a:tc hMerge="1">
                  <a:txBody>
                    <a:bodyPr/>
                    <a:lstStyle/>
                    <a:p>
                      <a:endParaRPr lang="es-EC"/>
                    </a:p>
                  </a:txBody>
                  <a:tcPr/>
                </a:tc>
                <a:tc rowSpan="3">
                  <a:txBody>
                    <a:bodyPr/>
                    <a:lstStyle/>
                    <a:p>
                      <a:pPr algn="ctr">
                        <a:lnSpc>
                          <a:spcPct val="150000"/>
                        </a:lnSpc>
                        <a:spcAft>
                          <a:spcPts val="0"/>
                        </a:spcAft>
                      </a:pPr>
                      <a:r>
                        <a:rPr lang="es-EC" sz="1050">
                          <a:effectLst/>
                        </a:rPr>
                        <a:t>ERROR RELATIVO PROMED.     (%)</a:t>
                      </a:r>
                      <a:endParaRPr lang="es-EC" sz="1800">
                        <a:effectLst/>
                        <a:latin typeface="Arial"/>
                        <a:ea typeface="Arial"/>
                        <a:cs typeface="Times New Roman"/>
                      </a:endParaRPr>
                    </a:p>
                  </a:txBody>
                  <a:tcPr marL="44450" marR="44450" marT="0" marB="0" anchor="ctr"/>
                </a:tc>
              </a:tr>
              <a:tr h="275737">
                <a:tc gridSpan="3">
                  <a:txBody>
                    <a:bodyPr/>
                    <a:lstStyle/>
                    <a:p>
                      <a:pPr algn="ctr">
                        <a:lnSpc>
                          <a:spcPct val="150000"/>
                        </a:lnSpc>
                        <a:spcAft>
                          <a:spcPts val="0"/>
                        </a:spcAft>
                      </a:pPr>
                      <a:r>
                        <a:rPr lang="es-EC" sz="1100" dirty="0">
                          <a:effectLst/>
                        </a:rPr>
                        <a:t>Coordenas Rectangulares</a:t>
                      </a:r>
                      <a:endParaRPr lang="es-EC" sz="1800" dirty="0">
                        <a:effectLst/>
                        <a:latin typeface="Arial"/>
                        <a:ea typeface="Arial"/>
                        <a:cs typeface="Times New Roman"/>
                      </a:endParaRPr>
                    </a:p>
                  </a:txBody>
                  <a:tcPr marL="44450" marR="44450" marT="0" marB="0" anchor="ct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1100" b="1" dirty="0">
                          <a:effectLst/>
                        </a:rPr>
                        <a:t>Configuración </a:t>
                      </a:r>
                      <a:r>
                        <a:rPr lang="es-EC" sz="1100" b="1" dirty="0" err="1">
                          <a:effectLst/>
                        </a:rPr>
                        <a:t>Ángular</a:t>
                      </a:r>
                      <a:r>
                        <a:rPr lang="es-EC" sz="1100" b="1" dirty="0">
                          <a:effectLst/>
                        </a:rPr>
                        <a:t> (°)</a:t>
                      </a:r>
                      <a:endParaRPr lang="es-EC" sz="1800" b="1" dirty="0">
                        <a:effectLst/>
                        <a:latin typeface="Arial"/>
                        <a:ea typeface="Arial"/>
                        <a:cs typeface="Times New Roman"/>
                      </a:endParaRPr>
                    </a:p>
                  </a:txBody>
                  <a:tcPr marL="44450" marR="44450" marT="0" marB="0" anchor="ctr"/>
                </a:tc>
                <a:tc gridSpan="3">
                  <a:txBody>
                    <a:bodyPr/>
                    <a:lstStyle/>
                    <a:p>
                      <a:pPr algn="ctr">
                        <a:lnSpc>
                          <a:spcPct val="150000"/>
                        </a:lnSpc>
                        <a:spcAft>
                          <a:spcPts val="0"/>
                        </a:spcAft>
                      </a:pPr>
                      <a:r>
                        <a:rPr lang="es-EC" sz="1100" b="1" dirty="0">
                          <a:effectLst/>
                        </a:rPr>
                        <a:t>Coordenas Rectangulares</a:t>
                      </a:r>
                      <a:endParaRPr lang="es-EC" sz="1800" b="1" dirty="0">
                        <a:effectLst/>
                        <a:latin typeface="Arial"/>
                        <a:ea typeface="Arial"/>
                        <a:cs typeface="Times New Roman"/>
                      </a:endParaRPr>
                    </a:p>
                  </a:txBody>
                  <a:tcPr marL="44450" marR="44450" marT="0" marB="0" anchor="ctr"/>
                </a:tc>
                <a:tc hMerge="1">
                  <a:txBody>
                    <a:bodyPr/>
                    <a:lstStyle/>
                    <a:p>
                      <a:endParaRPr lang="es-EC"/>
                    </a:p>
                  </a:txBody>
                  <a:tcPr/>
                </a:tc>
                <a:tc hMerge="1">
                  <a:txBody>
                    <a:bodyPr/>
                    <a:lstStyle/>
                    <a:p>
                      <a:endParaRPr lang="es-EC"/>
                    </a:p>
                  </a:txBody>
                  <a:tcPr/>
                </a:tc>
                <a:tc vMerge="1">
                  <a:txBody>
                    <a:bodyPr/>
                    <a:lstStyle/>
                    <a:p>
                      <a:endParaRPr lang="es-EC"/>
                    </a:p>
                  </a:txBody>
                  <a:tcPr/>
                </a:tc>
              </a:tr>
              <a:tr h="456638">
                <a:tc>
                  <a:txBody>
                    <a:bodyPr/>
                    <a:lstStyle/>
                    <a:p>
                      <a:pPr algn="ctr">
                        <a:lnSpc>
                          <a:spcPct val="150000"/>
                        </a:lnSpc>
                        <a:spcAft>
                          <a:spcPts val="0"/>
                        </a:spcAft>
                      </a:pPr>
                      <a:r>
                        <a:rPr lang="es-EC" sz="1100">
                          <a:effectLst/>
                        </a:rPr>
                        <a:t>x</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b="1" dirty="0">
                          <a:effectLst/>
                        </a:rPr>
                        <a:t>y</a:t>
                      </a:r>
                      <a:endParaRPr lang="es-EC" sz="1800" b="1"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b="1" dirty="0">
                          <a:effectLst/>
                        </a:rPr>
                        <a:t>z</a:t>
                      </a:r>
                      <a:endParaRPr lang="es-EC" sz="1800" b="1"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b="1" dirty="0">
                          <a:effectLst/>
                        </a:rPr>
                        <a:t>[θ1,θ2,θ3,θ4]</a:t>
                      </a:r>
                      <a:endParaRPr lang="es-EC" sz="1800" b="1"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b="1">
                          <a:effectLst/>
                        </a:rPr>
                        <a:t>x</a:t>
                      </a:r>
                      <a:endParaRPr lang="es-EC" sz="1800" b="1">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b="1" dirty="0">
                          <a:effectLst/>
                        </a:rPr>
                        <a:t>y</a:t>
                      </a:r>
                      <a:endParaRPr lang="es-EC" sz="1800" b="1"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b="1" dirty="0">
                          <a:effectLst/>
                        </a:rPr>
                        <a:t>z</a:t>
                      </a:r>
                      <a:endParaRPr lang="es-EC" sz="1800" b="1" dirty="0">
                        <a:effectLst/>
                        <a:latin typeface="Arial"/>
                        <a:ea typeface="Arial"/>
                        <a:cs typeface="Times New Roman"/>
                      </a:endParaRPr>
                    </a:p>
                  </a:txBody>
                  <a:tcPr marL="44450" marR="44450" marT="0" marB="0" anchor="ctr"/>
                </a:tc>
                <a:tc vMerge="1">
                  <a:txBody>
                    <a:bodyPr/>
                    <a:lstStyle/>
                    <a:p>
                      <a:endParaRPr lang="es-EC"/>
                    </a:p>
                  </a:txBody>
                  <a:tcPr/>
                </a:tc>
              </a:tr>
              <a:tr h="275737">
                <a:tc>
                  <a:txBody>
                    <a:bodyPr/>
                    <a:lstStyle/>
                    <a:p>
                      <a:pPr algn="ctr">
                        <a:lnSpc>
                          <a:spcPct val="150000"/>
                        </a:lnSpc>
                        <a:spcAft>
                          <a:spcPts val="0"/>
                        </a:spcAft>
                      </a:pPr>
                      <a:r>
                        <a:rPr lang="es-EC" sz="1100" b="0" dirty="0">
                          <a:effectLst/>
                        </a:rPr>
                        <a:t>316</a:t>
                      </a:r>
                      <a:endParaRPr lang="es-EC" sz="1800" b="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0</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214,5</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[0°,90°,-90°,0°]</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315</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0</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214</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0.183</a:t>
                      </a:r>
                      <a:endParaRPr lang="es-EC" sz="1800">
                        <a:effectLst/>
                        <a:latin typeface="Arial"/>
                        <a:ea typeface="Arial"/>
                        <a:cs typeface="Times New Roman"/>
                      </a:endParaRPr>
                    </a:p>
                  </a:txBody>
                  <a:tcPr marL="44450" marR="44450" marT="0" marB="0" anchor="ctr"/>
                </a:tc>
              </a:tr>
              <a:tr h="275737">
                <a:tc>
                  <a:txBody>
                    <a:bodyPr/>
                    <a:lstStyle/>
                    <a:p>
                      <a:pPr algn="ctr">
                        <a:lnSpc>
                          <a:spcPct val="150000"/>
                        </a:lnSpc>
                        <a:spcAft>
                          <a:spcPts val="0"/>
                        </a:spcAft>
                      </a:pPr>
                      <a:r>
                        <a:rPr lang="es-EC" sz="1100" b="0" dirty="0">
                          <a:effectLst/>
                        </a:rPr>
                        <a:t>268</a:t>
                      </a:r>
                      <a:endParaRPr lang="es-EC" sz="1800" b="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167</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100</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[32°,76°,-112°,36°]</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267</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166.561</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100.395</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0.344</a:t>
                      </a:r>
                      <a:endParaRPr lang="es-EC" sz="1800">
                        <a:effectLst/>
                        <a:latin typeface="Arial"/>
                        <a:ea typeface="Arial"/>
                        <a:cs typeface="Times New Roman"/>
                      </a:endParaRPr>
                    </a:p>
                  </a:txBody>
                  <a:tcPr marL="44450" marR="44450" marT="0" marB="0" anchor="ctr"/>
                </a:tc>
              </a:tr>
              <a:tr h="275737">
                <a:tc>
                  <a:txBody>
                    <a:bodyPr/>
                    <a:lstStyle/>
                    <a:p>
                      <a:pPr algn="ctr">
                        <a:lnSpc>
                          <a:spcPct val="150000"/>
                        </a:lnSpc>
                        <a:spcAft>
                          <a:spcPts val="0"/>
                        </a:spcAft>
                      </a:pPr>
                      <a:r>
                        <a:rPr lang="es-EC" sz="1100" b="0" dirty="0">
                          <a:effectLst/>
                        </a:rPr>
                        <a:t>301</a:t>
                      </a:r>
                      <a:endParaRPr lang="es-EC" sz="1800" b="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-130</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78</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[-23°,66°,-108°,42°]</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300</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-127.298</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77.0923</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1.191</a:t>
                      </a:r>
                      <a:endParaRPr lang="es-EC" sz="1800">
                        <a:effectLst/>
                        <a:latin typeface="Arial"/>
                        <a:ea typeface="Arial"/>
                        <a:cs typeface="Times New Roman"/>
                      </a:endParaRPr>
                    </a:p>
                  </a:txBody>
                  <a:tcPr marL="44450" marR="44450" marT="0" marB="0" anchor="ctr"/>
                </a:tc>
              </a:tr>
              <a:tr h="275737">
                <a:tc>
                  <a:txBody>
                    <a:bodyPr/>
                    <a:lstStyle/>
                    <a:p>
                      <a:pPr algn="ctr">
                        <a:lnSpc>
                          <a:spcPct val="150000"/>
                        </a:lnSpc>
                        <a:spcAft>
                          <a:spcPts val="0"/>
                        </a:spcAft>
                      </a:pPr>
                      <a:r>
                        <a:rPr lang="es-EC" sz="1100" b="0" dirty="0">
                          <a:effectLst/>
                        </a:rPr>
                        <a:t>201</a:t>
                      </a:r>
                      <a:endParaRPr lang="es-EC" sz="1800" b="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-98</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262</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[-26°,123°,-101°,-22°]</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200</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-97.7691</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260.445</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0.442</a:t>
                      </a:r>
                      <a:endParaRPr lang="es-EC" sz="1800">
                        <a:effectLst/>
                        <a:latin typeface="Arial"/>
                        <a:ea typeface="Arial"/>
                        <a:cs typeface="Times New Roman"/>
                      </a:endParaRPr>
                    </a:p>
                  </a:txBody>
                  <a:tcPr marL="44450" marR="44450" marT="0" marB="0" anchor="ctr"/>
                </a:tc>
              </a:tr>
              <a:tr h="275737">
                <a:tc>
                  <a:txBody>
                    <a:bodyPr/>
                    <a:lstStyle/>
                    <a:p>
                      <a:pPr algn="ctr">
                        <a:lnSpc>
                          <a:spcPct val="150000"/>
                        </a:lnSpc>
                        <a:spcAft>
                          <a:spcPts val="0"/>
                        </a:spcAft>
                      </a:pPr>
                      <a:r>
                        <a:rPr lang="es-EC" sz="1100" b="0" dirty="0">
                          <a:effectLst/>
                        </a:rPr>
                        <a:t>275</a:t>
                      </a:r>
                      <a:endParaRPr lang="es-EC" sz="1800" b="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223</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158</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[39°,73°,-82°,0°]</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275</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222.291</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158.431</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0.197</a:t>
                      </a:r>
                      <a:endParaRPr lang="es-EC" sz="1800">
                        <a:effectLst/>
                        <a:latin typeface="Arial"/>
                        <a:ea typeface="Arial"/>
                        <a:cs typeface="Times New Roman"/>
                      </a:endParaRPr>
                    </a:p>
                  </a:txBody>
                  <a:tcPr marL="44450" marR="44450" marT="0" marB="0" anchor="ctr"/>
                </a:tc>
              </a:tr>
              <a:tr h="275737">
                <a:tc>
                  <a:txBody>
                    <a:bodyPr/>
                    <a:lstStyle/>
                    <a:p>
                      <a:pPr algn="ctr">
                        <a:lnSpc>
                          <a:spcPct val="150000"/>
                        </a:lnSpc>
                        <a:spcAft>
                          <a:spcPts val="0"/>
                        </a:spcAft>
                      </a:pPr>
                      <a:r>
                        <a:rPr lang="es-EC" sz="1100" b="0" dirty="0">
                          <a:effectLst/>
                        </a:rPr>
                        <a:t>312</a:t>
                      </a:r>
                      <a:endParaRPr lang="es-EC" sz="1800" b="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0</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0</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[0°,40°,-107°,71°]</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312</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0</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0.346098</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0.000</a:t>
                      </a:r>
                      <a:endParaRPr lang="es-EC" sz="1800">
                        <a:effectLst/>
                        <a:latin typeface="Arial"/>
                        <a:ea typeface="Arial"/>
                        <a:cs typeface="Times New Roman"/>
                      </a:endParaRPr>
                    </a:p>
                  </a:txBody>
                  <a:tcPr marL="44450" marR="44450" marT="0" marB="0" anchor="ctr"/>
                </a:tc>
              </a:tr>
              <a:tr h="275737">
                <a:tc>
                  <a:txBody>
                    <a:bodyPr/>
                    <a:lstStyle/>
                    <a:p>
                      <a:pPr algn="ctr">
                        <a:lnSpc>
                          <a:spcPct val="150000"/>
                        </a:lnSpc>
                        <a:spcAft>
                          <a:spcPts val="0"/>
                        </a:spcAft>
                      </a:pPr>
                      <a:r>
                        <a:rPr lang="es-EC" sz="1100" b="0" dirty="0">
                          <a:effectLst/>
                        </a:rPr>
                        <a:t>150</a:t>
                      </a:r>
                      <a:endParaRPr lang="es-EC" sz="1800" b="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dirty="0">
                          <a:effectLst/>
                        </a:rPr>
                        <a:t>-92</a:t>
                      </a:r>
                      <a:endParaRPr lang="es-EC" sz="180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dirty="0">
                          <a:effectLst/>
                        </a:rPr>
                        <a:t>268</a:t>
                      </a:r>
                      <a:endParaRPr lang="es-EC" sz="180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[-32°,138°,-104°,-35°]</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149</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-93.3551</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268.113</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dirty="0">
                          <a:effectLst/>
                        </a:rPr>
                        <a:t>0.727</a:t>
                      </a:r>
                      <a:endParaRPr lang="es-EC" sz="1800" dirty="0">
                        <a:effectLst/>
                        <a:latin typeface="Arial"/>
                        <a:ea typeface="Arial"/>
                        <a:cs typeface="Times New Roman"/>
                      </a:endParaRPr>
                    </a:p>
                  </a:txBody>
                  <a:tcPr marL="44450" marR="44450" marT="0" marB="0" anchor="ctr"/>
                </a:tc>
              </a:tr>
            </a:tbl>
          </a:graphicData>
        </a:graphic>
      </p:graphicFrame>
    </p:spTree>
    <p:extLst>
      <p:ext uri="{BB962C8B-B14F-4D97-AF65-F5344CB8AC3E}">
        <p14:creationId xmlns:p14="http://schemas.microsoft.com/office/powerpoint/2010/main" val="29711830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lgn="ctr" rtl="0">
              <a:spcBef>
                <a:spcPct val="0"/>
              </a:spcBef>
            </a:pPr>
            <a:r>
              <a:rPr lang="es-EC" sz="2800" b="1" dirty="0">
                <a:latin typeface="+mj-lt"/>
              </a:rPr>
              <a:t>PRUEBAS DEL SISTEMA DE CONTROL DE POSICIÓN</a:t>
            </a:r>
            <a:r>
              <a:rPr lang="es-EC" b="1" dirty="0"/>
              <a:t/>
            </a:r>
            <a:br>
              <a:rPr lang="es-EC" b="1" dirty="0"/>
            </a:br>
            <a:endParaRPr lang="es-EC" dirty="0"/>
          </a:p>
        </p:txBody>
      </p:sp>
      <p:sp>
        <p:nvSpPr>
          <p:cNvPr id="3" name="2 Marcador de contenido"/>
          <p:cNvSpPr>
            <a:spLocks noGrp="1"/>
          </p:cNvSpPr>
          <p:nvPr>
            <p:ph idx="1"/>
          </p:nvPr>
        </p:nvSpPr>
        <p:spPr>
          <a:xfrm>
            <a:off x="457200" y="1124744"/>
            <a:ext cx="8229600" cy="5001419"/>
          </a:xfrm>
        </p:spPr>
        <p:txBody>
          <a:bodyPr>
            <a:normAutofit/>
          </a:bodyPr>
          <a:lstStyle/>
          <a:p>
            <a:r>
              <a:rPr lang="es-EC" sz="2400" dirty="0" smtClean="0"/>
              <a:t>MEDICIÓN </a:t>
            </a:r>
            <a:endParaRPr lang="es-EC" sz="2400"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700808"/>
            <a:ext cx="4896544" cy="1469069"/>
          </a:xfrm>
          <a:prstGeom prst="rect">
            <a:avLst/>
          </a:prstGeom>
          <a:noFill/>
          <a:ln w="12700">
            <a:noFill/>
          </a:ln>
          <a:effectLst>
            <a:outerShdw blurRad="63500" sx="102000" sy="102000" algn="ctr" rotWithShape="0">
              <a:prstClr val="black">
                <a:alpha val="40000"/>
              </a:prstClr>
            </a:outerShdw>
          </a:effectLst>
        </p:spPr>
      </p:pic>
      <p:graphicFrame>
        <p:nvGraphicFramePr>
          <p:cNvPr id="5" name="4 Tabla"/>
          <p:cNvGraphicFramePr>
            <a:graphicFrameLocks noGrp="1"/>
          </p:cNvGraphicFramePr>
          <p:nvPr>
            <p:extLst>
              <p:ext uri="{D42A27DB-BD31-4B8C-83A1-F6EECF244321}">
                <p14:modId xmlns:p14="http://schemas.microsoft.com/office/powerpoint/2010/main" val="1166218782"/>
              </p:ext>
            </p:extLst>
          </p:nvPr>
        </p:nvGraphicFramePr>
        <p:xfrm>
          <a:off x="346934" y="1772816"/>
          <a:ext cx="3111500" cy="3977640"/>
        </p:xfrm>
        <a:graphic>
          <a:graphicData uri="http://schemas.openxmlformats.org/drawingml/2006/table">
            <a:tbl>
              <a:tblPr firstRow="1" firstCol="1" bandRow="1">
                <a:tableStyleId>{D7AC3CCA-C797-4891-BE02-D94E43425B78}</a:tableStyleId>
              </a:tblPr>
              <a:tblGrid>
                <a:gridCol w="562610"/>
                <a:gridCol w="993140"/>
                <a:gridCol w="562610"/>
                <a:gridCol w="993140"/>
              </a:tblGrid>
              <a:tr h="228824">
                <a:tc gridSpan="4">
                  <a:txBody>
                    <a:bodyPr/>
                    <a:lstStyle/>
                    <a:p>
                      <a:pPr algn="ctr">
                        <a:lnSpc>
                          <a:spcPct val="150000"/>
                        </a:lnSpc>
                        <a:spcAft>
                          <a:spcPts val="0"/>
                        </a:spcAft>
                      </a:pPr>
                      <a:r>
                        <a:rPr lang="es-EC" sz="1100" dirty="0">
                          <a:effectLst/>
                        </a:rPr>
                        <a:t>HOMBRO</a:t>
                      </a:r>
                      <a:endParaRPr lang="es-EC" sz="1200" dirty="0">
                        <a:effectLst/>
                        <a:latin typeface="Arial"/>
                        <a:ea typeface="Arial"/>
                        <a:cs typeface="Times New Roman"/>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r>
              <a:tr h="228824">
                <a:tc gridSpan="2">
                  <a:txBody>
                    <a:bodyPr/>
                    <a:lstStyle/>
                    <a:p>
                      <a:pPr algn="ctr">
                        <a:lnSpc>
                          <a:spcPct val="150000"/>
                        </a:lnSpc>
                        <a:spcAft>
                          <a:spcPts val="0"/>
                        </a:spcAft>
                      </a:pPr>
                      <a:r>
                        <a:rPr lang="es-EC" sz="1100">
                          <a:effectLst/>
                        </a:rPr>
                        <a:t>SENTIDO 0</a:t>
                      </a:r>
                      <a:endParaRPr lang="es-EC" sz="1200">
                        <a:effectLst/>
                        <a:latin typeface="Arial"/>
                        <a:ea typeface="Arial"/>
                        <a:cs typeface="Times New Roman"/>
                      </a:endParaRPr>
                    </a:p>
                  </a:txBody>
                  <a:tcPr marL="44450" marR="44450" marT="0" marB="0" anchor="b"/>
                </a:tc>
                <a:tc hMerge="1">
                  <a:txBody>
                    <a:bodyPr/>
                    <a:lstStyle/>
                    <a:p>
                      <a:endParaRPr lang="es-EC"/>
                    </a:p>
                  </a:txBody>
                  <a:tcPr/>
                </a:tc>
                <a:tc gridSpan="2">
                  <a:txBody>
                    <a:bodyPr/>
                    <a:lstStyle/>
                    <a:p>
                      <a:pPr algn="ctr">
                        <a:lnSpc>
                          <a:spcPct val="150000"/>
                        </a:lnSpc>
                        <a:spcAft>
                          <a:spcPts val="0"/>
                        </a:spcAft>
                      </a:pPr>
                      <a:r>
                        <a:rPr lang="es-EC" sz="1100">
                          <a:effectLst/>
                        </a:rPr>
                        <a:t>SENTIDO 1</a:t>
                      </a:r>
                      <a:endParaRPr lang="es-EC" sz="1200">
                        <a:effectLst/>
                        <a:latin typeface="Arial"/>
                        <a:ea typeface="Arial"/>
                        <a:cs typeface="Times New Roman"/>
                      </a:endParaRPr>
                    </a:p>
                  </a:txBody>
                  <a:tcPr marL="44450" marR="44450" marT="0" marB="0" anchor="b"/>
                </a:tc>
                <a:tc hMerge="1">
                  <a:txBody>
                    <a:bodyPr/>
                    <a:lstStyle/>
                    <a:p>
                      <a:endParaRPr lang="es-EC"/>
                    </a:p>
                  </a:txBody>
                  <a:tcPr/>
                </a:tc>
              </a:tr>
              <a:tr h="166406">
                <a:tc>
                  <a:txBody>
                    <a:bodyPr/>
                    <a:lstStyle/>
                    <a:p>
                      <a:pPr algn="ctr">
                        <a:lnSpc>
                          <a:spcPct val="150000"/>
                        </a:lnSpc>
                        <a:spcAft>
                          <a:spcPts val="0"/>
                        </a:spcAft>
                      </a:pPr>
                      <a:r>
                        <a:rPr lang="es-EC" sz="800">
                          <a:effectLst/>
                        </a:rPr>
                        <a:t>GRADOS(°)</a:t>
                      </a:r>
                      <a:endParaRPr lang="es-EC" sz="12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800">
                          <a:effectLst/>
                        </a:rPr>
                        <a:t>V. CONTROLADORA</a:t>
                      </a:r>
                      <a:endParaRPr lang="es-EC" sz="12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800">
                          <a:effectLst/>
                        </a:rPr>
                        <a:t>GRADOS(°)</a:t>
                      </a:r>
                      <a:endParaRPr lang="es-EC" sz="12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800">
                          <a:effectLst/>
                        </a:rPr>
                        <a:t>V. CONTROLADORA</a:t>
                      </a:r>
                      <a:endParaRPr lang="es-EC" sz="1200">
                        <a:effectLst/>
                        <a:latin typeface="Arial"/>
                        <a:ea typeface="Arial"/>
                        <a:cs typeface="Times New Roman"/>
                      </a:endParaRPr>
                    </a:p>
                  </a:txBody>
                  <a:tcPr marL="44450" marR="44450" marT="0" marB="0" anchor="ctr"/>
                </a:tc>
              </a:tr>
              <a:tr h="194248">
                <a:tc>
                  <a:txBody>
                    <a:bodyPr/>
                    <a:lstStyle/>
                    <a:p>
                      <a:pPr algn="ctr">
                        <a:lnSpc>
                          <a:spcPct val="150000"/>
                        </a:lnSpc>
                        <a:spcAft>
                          <a:spcPts val="0"/>
                        </a:spcAft>
                      </a:pPr>
                      <a:r>
                        <a:rPr lang="es-EC" sz="900">
                          <a:effectLst/>
                        </a:rPr>
                        <a:t>15</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38</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90</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a:t>
                      </a:r>
                      <a:endParaRPr lang="es-EC" sz="1200">
                        <a:effectLst/>
                        <a:latin typeface="Arial"/>
                        <a:ea typeface="Arial"/>
                        <a:cs typeface="Times New Roman"/>
                      </a:endParaRPr>
                    </a:p>
                  </a:txBody>
                  <a:tcPr marL="44450" marR="44450" marT="0" marB="0" anchor="b"/>
                </a:tc>
              </a:tr>
              <a:tr h="194248">
                <a:tc>
                  <a:txBody>
                    <a:bodyPr/>
                    <a:lstStyle/>
                    <a:p>
                      <a:pPr algn="ctr">
                        <a:lnSpc>
                          <a:spcPct val="150000"/>
                        </a:lnSpc>
                        <a:spcAft>
                          <a:spcPts val="0"/>
                        </a:spcAft>
                      </a:pPr>
                      <a:r>
                        <a:rPr lang="es-EC" sz="900">
                          <a:effectLst/>
                        </a:rPr>
                        <a:t>20</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46</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95</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8</a:t>
                      </a:r>
                      <a:endParaRPr lang="es-EC" sz="1200">
                        <a:effectLst/>
                        <a:latin typeface="Arial"/>
                        <a:ea typeface="Arial"/>
                        <a:cs typeface="Times New Roman"/>
                      </a:endParaRPr>
                    </a:p>
                  </a:txBody>
                  <a:tcPr marL="44450" marR="44450" marT="0" marB="0" anchor="b"/>
                </a:tc>
              </a:tr>
              <a:tr h="194248">
                <a:tc>
                  <a:txBody>
                    <a:bodyPr/>
                    <a:lstStyle/>
                    <a:p>
                      <a:pPr algn="ctr">
                        <a:lnSpc>
                          <a:spcPct val="150000"/>
                        </a:lnSpc>
                        <a:spcAft>
                          <a:spcPts val="0"/>
                        </a:spcAft>
                      </a:pPr>
                      <a:r>
                        <a:rPr lang="es-EC" sz="900">
                          <a:effectLst/>
                        </a:rPr>
                        <a:t>25</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50</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100</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14</a:t>
                      </a:r>
                      <a:endParaRPr lang="es-EC" sz="1200">
                        <a:effectLst/>
                        <a:latin typeface="Arial"/>
                        <a:ea typeface="Arial"/>
                        <a:cs typeface="Times New Roman"/>
                      </a:endParaRPr>
                    </a:p>
                  </a:txBody>
                  <a:tcPr marL="44450" marR="44450" marT="0" marB="0" anchor="b"/>
                </a:tc>
              </a:tr>
              <a:tr h="194248">
                <a:tc>
                  <a:txBody>
                    <a:bodyPr/>
                    <a:lstStyle/>
                    <a:p>
                      <a:pPr algn="ctr">
                        <a:lnSpc>
                          <a:spcPct val="150000"/>
                        </a:lnSpc>
                        <a:spcAft>
                          <a:spcPts val="0"/>
                        </a:spcAft>
                      </a:pPr>
                      <a:r>
                        <a:rPr lang="es-EC" sz="900">
                          <a:effectLst/>
                        </a:rPr>
                        <a:t>30</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56</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105</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20</a:t>
                      </a:r>
                      <a:endParaRPr lang="es-EC" sz="1200">
                        <a:effectLst/>
                        <a:latin typeface="Arial"/>
                        <a:ea typeface="Arial"/>
                        <a:cs typeface="Times New Roman"/>
                      </a:endParaRPr>
                    </a:p>
                  </a:txBody>
                  <a:tcPr marL="44450" marR="44450" marT="0" marB="0" anchor="b"/>
                </a:tc>
              </a:tr>
              <a:tr h="194248">
                <a:tc>
                  <a:txBody>
                    <a:bodyPr/>
                    <a:lstStyle/>
                    <a:p>
                      <a:pPr algn="ctr">
                        <a:lnSpc>
                          <a:spcPct val="150000"/>
                        </a:lnSpc>
                        <a:spcAft>
                          <a:spcPts val="0"/>
                        </a:spcAft>
                      </a:pPr>
                      <a:r>
                        <a:rPr lang="es-EC" sz="900">
                          <a:effectLst/>
                        </a:rPr>
                        <a:t>35</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62</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110</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26</a:t>
                      </a:r>
                      <a:endParaRPr lang="es-EC" sz="1200">
                        <a:effectLst/>
                        <a:latin typeface="Arial"/>
                        <a:ea typeface="Arial"/>
                        <a:cs typeface="Times New Roman"/>
                      </a:endParaRPr>
                    </a:p>
                  </a:txBody>
                  <a:tcPr marL="44450" marR="44450" marT="0" marB="0" anchor="b"/>
                </a:tc>
              </a:tr>
              <a:tr h="194248">
                <a:tc>
                  <a:txBody>
                    <a:bodyPr/>
                    <a:lstStyle/>
                    <a:p>
                      <a:pPr algn="ctr">
                        <a:lnSpc>
                          <a:spcPct val="150000"/>
                        </a:lnSpc>
                        <a:spcAft>
                          <a:spcPts val="0"/>
                        </a:spcAft>
                      </a:pPr>
                      <a:r>
                        <a:rPr lang="es-EC" sz="900">
                          <a:effectLst/>
                        </a:rPr>
                        <a:t>40</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68</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115</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31</a:t>
                      </a:r>
                      <a:endParaRPr lang="es-EC" sz="1200">
                        <a:effectLst/>
                        <a:latin typeface="Arial"/>
                        <a:ea typeface="Arial"/>
                        <a:cs typeface="Times New Roman"/>
                      </a:endParaRPr>
                    </a:p>
                  </a:txBody>
                  <a:tcPr marL="44450" marR="44450" marT="0" marB="0" anchor="b"/>
                </a:tc>
              </a:tr>
              <a:tr h="194248">
                <a:tc>
                  <a:txBody>
                    <a:bodyPr/>
                    <a:lstStyle/>
                    <a:p>
                      <a:pPr algn="ctr">
                        <a:lnSpc>
                          <a:spcPct val="150000"/>
                        </a:lnSpc>
                        <a:spcAft>
                          <a:spcPts val="0"/>
                        </a:spcAft>
                      </a:pPr>
                      <a:r>
                        <a:rPr lang="es-EC" sz="900">
                          <a:effectLst/>
                        </a:rPr>
                        <a:t>45</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75</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120</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36</a:t>
                      </a:r>
                      <a:endParaRPr lang="es-EC" sz="1200">
                        <a:effectLst/>
                        <a:latin typeface="Arial"/>
                        <a:ea typeface="Arial"/>
                        <a:cs typeface="Times New Roman"/>
                      </a:endParaRPr>
                    </a:p>
                  </a:txBody>
                  <a:tcPr marL="44450" marR="44450" marT="0" marB="0" anchor="b"/>
                </a:tc>
              </a:tr>
              <a:tr h="194248">
                <a:tc>
                  <a:txBody>
                    <a:bodyPr/>
                    <a:lstStyle/>
                    <a:p>
                      <a:pPr algn="ctr">
                        <a:lnSpc>
                          <a:spcPct val="150000"/>
                        </a:lnSpc>
                        <a:spcAft>
                          <a:spcPts val="0"/>
                        </a:spcAft>
                      </a:pPr>
                      <a:r>
                        <a:rPr lang="es-EC" sz="900">
                          <a:effectLst/>
                        </a:rPr>
                        <a:t>50</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81</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125</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42</a:t>
                      </a:r>
                      <a:endParaRPr lang="es-EC" sz="1200">
                        <a:effectLst/>
                        <a:latin typeface="Arial"/>
                        <a:ea typeface="Arial"/>
                        <a:cs typeface="Times New Roman"/>
                      </a:endParaRPr>
                    </a:p>
                  </a:txBody>
                  <a:tcPr marL="44450" marR="44450" marT="0" marB="0" anchor="b"/>
                </a:tc>
              </a:tr>
              <a:tr h="194248">
                <a:tc>
                  <a:txBody>
                    <a:bodyPr/>
                    <a:lstStyle/>
                    <a:p>
                      <a:pPr algn="ctr">
                        <a:lnSpc>
                          <a:spcPct val="150000"/>
                        </a:lnSpc>
                        <a:spcAft>
                          <a:spcPts val="0"/>
                        </a:spcAft>
                      </a:pPr>
                      <a:r>
                        <a:rPr lang="es-EC" sz="900">
                          <a:effectLst/>
                        </a:rPr>
                        <a:t>55</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87</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130</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48</a:t>
                      </a:r>
                      <a:endParaRPr lang="es-EC" sz="1200">
                        <a:effectLst/>
                        <a:latin typeface="Arial"/>
                        <a:ea typeface="Arial"/>
                        <a:cs typeface="Times New Roman"/>
                      </a:endParaRPr>
                    </a:p>
                  </a:txBody>
                  <a:tcPr marL="44450" marR="44450" marT="0" marB="0" anchor="b"/>
                </a:tc>
              </a:tr>
              <a:tr h="194248">
                <a:tc>
                  <a:txBody>
                    <a:bodyPr/>
                    <a:lstStyle/>
                    <a:p>
                      <a:pPr algn="ctr">
                        <a:lnSpc>
                          <a:spcPct val="150000"/>
                        </a:lnSpc>
                        <a:spcAft>
                          <a:spcPts val="0"/>
                        </a:spcAft>
                      </a:pPr>
                      <a:r>
                        <a:rPr lang="es-EC" sz="900">
                          <a:effectLst/>
                        </a:rPr>
                        <a:t>60</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93</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135</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53</a:t>
                      </a:r>
                      <a:endParaRPr lang="es-EC" sz="1200">
                        <a:effectLst/>
                        <a:latin typeface="Arial"/>
                        <a:ea typeface="Arial"/>
                        <a:cs typeface="Times New Roman"/>
                      </a:endParaRPr>
                    </a:p>
                  </a:txBody>
                  <a:tcPr marL="44450" marR="44450" marT="0" marB="0" anchor="b"/>
                </a:tc>
              </a:tr>
              <a:tr h="194248">
                <a:tc>
                  <a:txBody>
                    <a:bodyPr/>
                    <a:lstStyle/>
                    <a:p>
                      <a:pPr algn="ctr">
                        <a:lnSpc>
                          <a:spcPct val="150000"/>
                        </a:lnSpc>
                        <a:spcAft>
                          <a:spcPts val="0"/>
                        </a:spcAft>
                      </a:pPr>
                      <a:r>
                        <a:rPr lang="es-EC" sz="900">
                          <a:effectLst/>
                        </a:rPr>
                        <a:t>65</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99</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140</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59</a:t>
                      </a:r>
                      <a:endParaRPr lang="es-EC" sz="1200">
                        <a:effectLst/>
                        <a:latin typeface="Arial"/>
                        <a:ea typeface="Arial"/>
                        <a:cs typeface="Times New Roman"/>
                      </a:endParaRPr>
                    </a:p>
                  </a:txBody>
                  <a:tcPr marL="44450" marR="44450" marT="0" marB="0" anchor="b"/>
                </a:tc>
              </a:tr>
              <a:tr h="194248">
                <a:tc>
                  <a:txBody>
                    <a:bodyPr/>
                    <a:lstStyle/>
                    <a:p>
                      <a:pPr algn="ctr">
                        <a:lnSpc>
                          <a:spcPct val="150000"/>
                        </a:lnSpc>
                        <a:spcAft>
                          <a:spcPts val="0"/>
                        </a:spcAft>
                      </a:pPr>
                      <a:r>
                        <a:rPr lang="es-EC" sz="900">
                          <a:effectLst/>
                        </a:rPr>
                        <a:t>70</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105</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145</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68</a:t>
                      </a:r>
                      <a:endParaRPr lang="es-EC" sz="1200">
                        <a:effectLst/>
                        <a:latin typeface="Arial"/>
                        <a:ea typeface="Arial"/>
                        <a:cs typeface="Times New Roman"/>
                      </a:endParaRPr>
                    </a:p>
                  </a:txBody>
                  <a:tcPr marL="44450" marR="44450" marT="0" marB="0" anchor="b"/>
                </a:tc>
              </a:tr>
              <a:tr h="194248">
                <a:tc>
                  <a:txBody>
                    <a:bodyPr/>
                    <a:lstStyle/>
                    <a:p>
                      <a:pPr algn="ctr">
                        <a:lnSpc>
                          <a:spcPct val="150000"/>
                        </a:lnSpc>
                        <a:spcAft>
                          <a:spcPts val="0"/>
                        </a:spcAft>
                      </a:pPr>
                      <a:r>
                        <a:rPr lang="es-EC" sz="900">
                          <a:effectLst/>
                        </a:rPr>
                        <a:t>75</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111</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150</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79</a:t>
                      </a:r>
                      <a:endParaRPr lang="es-EC" sz="1200">
                        <a:effectLst/>
                        <a:latin typeface="Arial"/>
                        <a:ea typeface="Arial"/>
                        <a:cs typeface="Times New Roman"/>
                      </a:endParaRPr>
                    </a:p>
                  </a:txBody>
                  <a:tcPr marL="44450" marR="44450" marT="0" marB="0" anchor="b"/>
                </a:tc>
              </a:tr>
              <a:tr h="194248">
                <a:tc>
                  <a:txBody>
                    <a:bodyPr/>
                    <a:lstStyle/>
                    <a:p>
                      <a:pPr algn="ctr">
                        <a:lnSpc>
                          <a:spcPct val="150000"/>
                        </a:lnSpc>
                        <a:spcAft>
                          <a:spcPts val="0"/>
                        </a:spcAft>
                      </a:pPr>
                      <a:r>
                        <a:rPr lang="es-EC" sz="900">
                          <a:effectLst/>
                        </a:rPr>
                        <a:t>80</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117</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155</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83</a:t>
                      </a:r>
                      <a:endParaRPr lang="es-EC" sz="1200">
                        <a:effectLst/>
                        <a:latin typeface="Arial"/>
                        <a:ea typeface="Arial"/>
                        <a:cs typeface="Times New Roman"/>
                      </a:endParaRPr>
                    </a:p>
                  </a:txBody>
                  <a:tcPr marL="44450" marR="44450" marT="0" marB="0" anchor="b"/>
                </a:tc>
              </a:tr>
              <a:tr h="194248">
                <a:tc>
                  <a:txBody>
                    <a:bodyPr/>
                    <a:lstStyle/>
                    <a:p>
                      <a:pPr algn="ctr">
                        <a:lnSpc>
                          <a:spcPct val="150000"/>
                        </a:lnSpc>
                        <a:spcAft>
                          <a:spcPts val="0"/>
                        </a:spcAft>
                      </a:pPr>
                      <a:r>
                        <a:rPr lang="es-EC" sz="900">
                          <a:effectLst/>
                        </a:rPr>
                        <a:t>85</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123</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160</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88</a:t>
                      </a:r>
                      <a:endParaRPr lang="es-EC" sz="1200">
                        <a:effectLst/>
                        <a:latin typeface="Arial"/>
                        <a:ea typeface="Arial"/>
                        <a:cs typeface="Times New Roman"/>
                      </a:endParaRPr>
                    </a:p>
                  </a:txBody>
                  <a:tcPr marL="44450" marR="44450" marT="0" marB="0" anchor="b"/>
                </a:tc>
              </a:tr>
              <a:tr h="194248">
                <a:tc>
                  <a:txBody>
                    <a:bodyPr/>
                    <a:lstStyle/>
                    <a:p>
                      <a:pPr algn="ctr">
                        <a:lnSpc>
                          <a:spcPct val="150000"/>
                        </a:lnSpc>
                        <a:spcAft>
                          <a:spcPts val="0"/>
                        </a:spcAft>
                      </a:pPr>
                      <a:r>
                        <a:rPr lang="es-EC" sz="900">
                          <a:effectLst/>
                        </a:rPr>
                        <a:t>89</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127</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a:effectLst/>
                        </a:rPr>
                        <a:t> </a:t>
                      </a:r>
                      <a:endParaRPr lang="es-EC" sz="12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900" dirty="0">
                          <a:effectLst/>
                        </a:rPr>
                        <a:t> </a:t>
                      </a:r>
                      <a:endParaRPr lang="es-EC" sz="1200" dirty="0">
                        <a:effectLst/>
                        <a:latin typeface="Arial"/>
                        <a:ea typeface="Arial"/>
                        <a:cs typeface="Times New Roman"/>
                      </a:endParaRPr>
                    </a:p>
                  </a:txBody>
                  <a:tcPr marL="44450" marR="44450" marT="0" marB="0" anchor="b"/>
                </a:tc>
              </a:tr>
            </a:tbl>
          </a:graphicData>
        </a:graphic>
      </p:graphicFrame>
      <p:pic>
        <p:nvPicPr>
          <p:cNvPr id="6" name="0 Imagen"/>
          <p:cNvPicPr/>
          <p:nvPr/>
        </p:nvPicPr>
        <p:blipFill>
          <a:blip r:embed="rId3">
            <a:extLst>
              <a:ext uri="{28A0092B-C50C-407E-A947-70E740481C1C}">
                <a14:useLocalDpi xmlns:a14="http://schemas.microsoft.com/office/drawing/2010/main" val="0"/>
              </a:ext>
            </a:extLst>
          </a:blip>
          <a:stretch>
            <a:fillRect/>
          </a:stretch>
        </p:blipFill>
        <p:spPr>
          <a:xfrm>
            <a:off x="6258639" y="3509493"/>
            <a:ext cx="2038350" cy="1920240"/>
          </a:xfrm>
          <a:prstGeom prst="rect">
            <a:avLst/>
          </a:prstGeom>
          <a:noFill/>
          <a:ln w="12700">
            <a:noFill/>
          </a:ln>
          <a:effectLst>
            <a:outerShdw blurRad="63500" sx="102000" sy="102000" algn="ctr" rotWithShape="0">
              <a:prstClr val="black">
                <a:alpha val="40000"/>
              </a:prstClr>
            </a:outerShdw>
          </a:effectLst>
        </p:spPr>
      </p:pic>
      <p:pic>
        <p:nvPicPr>
          <p:cNvPr id="8" name="0 Imagen"/>
          <p:cNvPicPr/>
          <p:nvPr/>
        </p:nvPicPr>
        <p:blipFill>
          <a:blip r:embed="rId4">
            <a:extLst>
              <a:ext uri="{28A0092B-C50C-407E-A947-70E740481C1C}">
                <a14:useLocalDpi xmlns:a14="http://schemas.microsoft.com/office/drawing/2010/main" val="0"/>
              </a:ext>
            </a:extLst>
          </a:blip>
          <a:stretch>
            <a:fillRect/>
          </a:stretch>
        </p:blipFill>
        <p:spPr>
          <a:xfrm>
            <a:off x="3779912" y="3509493"/>
            <a:ext cx="2110740" cy="1918970"/>
          </a:xfrm>
          <a:prstGeom prst="rect">
            <a:avLst/>
          </a:prstGeom>
          <a:noFill/>
          <a:ln w="12700">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3413222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200" b="1" dirty="0" smtClean="0"/>
              <a:t>PRUEBA DE POSICIONAMIENTO DEL MANIPULADOR ROBÓTICO</a:t>
            </a:r>
            <a:endParaRPr lang="es-EC" sz="3200" b="1"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44824"/>
            <a:ext cx="3024336" cy="2448272"/>
          </a:xfrm>
          <a:prstGeom prst="rect">
            <a:avLst/>
          </a:prstGeom>
          <a:noFill/>
          <a:ln w="12700">
            <a:noFill/>
          </a:ln>
          <a:effectLst>
            <a:outerShdw blurRad="63500" sx="102000" sy="102000" algn="ctr" rotWithShape="0">
              <a:prstClr val="black">
                <a:alpha val="40000"/>
              </a:prstClr>
            </a:outerShdw>
          </a:effectLst>
        </p:spPr>
      </p:pic>
      <p:graphicFrame>
        <p:nvGraphicFramePr>
          <p:cNvPr id="7" name="6 Tabla"/>
          <p:cNvGraphicFramePr>
            <a:graphicFrameLocks noGrp="1"/>
          </p:cNvGraphicFramePr>
          <p:nvPr>
            <p:extLst>
              <p:ext uri="{D42A27DB-BD31-4B8C-83A1-F6EECF244321}">
                <p14:modId xmlns:p14="http://schemas.microsoft.com/office/powerpoint/2010/main" val="3660169668"/>
              </p:ext>
            </p:extLst>
          </p:nvPr>
        </p:nvGraphicFramePr>
        <p:xfrm>
          <a:off x="3779912" y="1925242"/>
          <a:ext cx="5112569" cy="3725029"/>
        </p:xfrm>
        <a:graphic>
          <a:graphicData uri="http://schemas.openxmlformats.org/drawingml/2006/table">
            <a:tbl>
              <a:tblPr firstRow="1" firstCol="1" bandRow="1">
                <a:tableStyleId>{D7AC3CCA-C797-4891-BE02-D94E43425B78}</a:tableStyleId>
              </a:tblPr>
              <a:tblGrid>
                <a:gridCol w="624863"/>
                <a:gridCol w="557722"/>
                <a:gridCol w="686019"/>
                <a:gridCol w="686019"/>
                <a:gridCol w="637492"/>
                <a:gridCol w="637492"/>
                <a:gridCol w="485265"/>
                <a:gridCol w="797697"/>
              </a:tblGrid>
              <a:tr h="447349">
                <a:tc rowSpan="2">
                  <a:txBody>
                    <a:bodyPr/>
                    <a:lstStyle/>
                    <a:p>
                      <a:pPr algn="ctr">
                        <a:lnSpc>
                          <a:spcPct val="150000"/>
                        </a:lnSpc>
                        <a:spcAft>
                          <a:spcPts val="0"/>
                        </a:spcAft>
                      </a:pPr>
                      <a:r>
                        <a:rPr lang="es-EC" sz="1000" dirty="0">
                          <a:effectLst/>
                        </a:rPr>
                        <a:t>Posición N°</a:t>
                      </a:r>
                      <a:endParaRPr lang="es-EC" sz="1400" dirty="0">
                        <a:effectLst/>
                        <a:latin typeface="Arial"/>
                        <a:ea typeface="Arial"/>
                        <a:cs typeface="Times New Roman"/>
                      </a:endParaRPr>
                    </a:p>
                  </a:txBody>
                  <a:tcPr marL="44450" marR="44450" marT="0" marB="0" anchor="ctr"/>
                </a:tc>
                <a:tc gridSpan="3">
                  <a:txBody>
                    <a:bodyPr/>
                    <a:lstStyle/>
                    <a:p>
                      <a:pPr algn="ctr">
                        <a:lnSpc>
                          <a:spcPct val="150000"/>
                        </a:lnSpc>
                        <a:spcAft>
                          <a:spcPts val="0"/>
                        </a:spcAft>
                      </a:pPr>
                      <a:r>
                        <a:rPr lang="es-EC" sz="1000" dirty="0">
                          <a:effectLst/>
                        </a:rPr>
                        <a:t>Posiciones deseadas del efector final     (mm)</a:t>
                      </a:r>
                      <a:endParaRPr lang="es-EC" sz="1400" dirty="0">
                        <a:effectLst/>
                        <a:latin typeface="Arial"/>
                        <a:ea typeface="Arial"/>
                        <a:cs typeface="Times New Roman"/>
                      </a:endParaRPr>
                    </a:p>
                  </a:txBody>
                  <a:tcPr marL="44450" marR="44450" marT="0" marB="0" anchor="ctr"/>
                </a:tc>
                <a:tc hMerge="1">
                  <a:txBody>
                    <a:bodyPr/>
                    <a:lstStyle/>
                    <a:p>
                      <a:endParaRPr lang="es-EC"/>
                    </a:p>
                  </a:txBody>
                  <a:tcPr/>
                </a:tc>
                <a:tc hMerge="1">
                  <a:txBody>
                    <a:bodyPr/>
                    <a:lstStyle/>
                    <a:p>
                      <a:endParaRPr lang="es-EC"/>
                    </a:p>
                  </a:txBody>
                  <a:tcPr/>
                </a:tc>
                <a:tc gridSpan="3">
                  <a:txBody>
                    <a:bodyPr/>
                    <a:lstStyle/>
                    <a:p>
                      <a:pPr algn="ctr">
                        <a:lnSpc>
                          <a:spcPct val="150000"/>
                        </a:lnSpc>
                        <a:spcAft>
                          <a:spcPts val="0"/>
                        </a:spcAft>
                      </a:pPr>
                      <a:r>
                        <a:rPr lang="es-EC" sz="1000">
                          <a:effectLst/>
                        </a:rPr>
                        <a:t>Posiciones reales del extremo del efector final (mm)</a:t>
                      </a:r>
                      <a:endParaRPr lang="es-EC" sz="1400">
                        <a:effectLst/>
                        <a:latin typeface="Arial"/>
                        <a:ea typeface="Arial"/>
                        <a:cs typeface="Times New Roman"/>
                      </a:endParaRPr>
                    </a:p>
                  </a:txBody>
                  <a:tcPr marL="44450" marR="44450" marT="0" marB="0" anchor="ctr"/>
                </a:tc>
                <a:tc hMerge="1">
                  <a:txBody>
                    <a:bodyPr/>
                    <a:lstStyle/>
                    <a:p>
                      <a:endParaRPr lang="es-EC"/>
                    </a:p>
                  </a:txBody>
                  <a:tcPr/>
                </a:tc>
                <a:tc hMerge="1">
                  <a:txBody>
                    <a:bodyPr/>
                    <a:lstStyle/>
                    <a:p>
                      <a:endParaRPr lang="es-EC"/>
                    </a:p>
                  </a:txBody>
                  <a:tcPr/>
                </a:tc>
                <a:tc rowSpan="2">
                  <a:txBody>
                    <a:bodyPr/>
                    <a:lstStyle/>
                    <a:p>
                      <a:pPr algn="ctr">
                        <a:lnSpc>
                          <a:spcPct val="150000"/>
                        </a:lnSpc>
                        <a:spcAft>
                          <a:spcPts val="0"/>
                        </a:spcAft>
                      </a:pPr>
                      <a:r>
                        <a:rPr lang="es-EC" sz="1000" dirty="0">
                          <a:effectLst/>
                        </a:rPr>
                        <a:t>Error Relativo Promedio (%) </a:t>
                      </a:r>
                      <a:endParaRPr lang="es-EC" sz="1400" dirty="0">
                        <a:effectLst/>
                        <a:latin typeface="Arial"/>
                        <a:ea typeface="Arial"/>
                        <a:cs typeface="Times New Roman"/>
                      </a:endParaRPr>
                    </a:p>
                  </a:txBody>
                  <a:tcPr marL="44450" marR="44450" marT="0" marB="0" anchor="ctr"/>
                </a:tc>
              </a:tr>
              <a:tr h="472813">
                <a:tc vMerge="1">
                  <a:txBody>
                    <a:bodyPr/>
                    <a:lstStyle/>
                    <a:p>
                      <a:endParaRPr lang="es-EC"/>
                    </a:p>
                  </a:txBody>
                  <a:tcPr/>
                </a:tc>
                <a:tc>
                  <a:txBody>
                    <a:bodyPr/>
                    <a:lstStyle/>
                    <a:p>
                      <a:pPr algn="ctr">
                        <a:lnSpc>
                          <a:spcPct val="150000"/>
                        </a:lnSpc>
                        <a:spcAft>
                          <a:spcPts val="0"/>
                        </a:spcAft>
                      </a:pPr>
                      <a:r>
                        <a:rPr lang="es-EC" sz="1200">
                          <a:effectLst/>
                        </a:rPr>
                        <a:t>x</a:t>
                      </a:r>
                      <a:endParaRPr lang="es-EC" sz="1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a:effectLst/>
                        </a:rPr>
                        <a:t>y</a:t>
                      </a:r>
                      <a:endParaRPr lang="es-EC" sz="14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dirty="0">
                          <a:effectLst/>
                        </a:rPr>
                        <a:t>z</a:t>
                      </a:r>
                      <a:endParaRPr lang="es-EC" sz="140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dirty="0">
                          <a:effectLst/>
                        </a:rPr>
                        <a:t>x</a:t>
                      </a:r>
                      <a:endParaRPr lang="es-EC" sz="140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dirty="0">
                          <a:effectLst/>
                        </a:rPr>
                        <a:t>y</a:t>
                      </a:r>
                      <a:endParaRPr lang="es-EC" sz="140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200" dirty="0">
                          <a:effectLst/>
                        </a:rPr>
                        <a:t>z</a:t>
                      </a:r>
                      <a:endParaRPr lang="es-EC" sz="1400" dirty="0">
                        <a:effectLst/>
                        <a:latin typeface="Arial"/>
                        <a:ea typeface="Arial"/>
                        <a:cs typeface="Times New Roman"/>
                      </a:endParaRPr>
                    </a:p>
                  </a:txBody>
                  <a:tcPr marL="44450" marR="44450" marT="0" marB="0" anchor="ctr"/>
                </a:tc>
                <a:tc vMerge="1">
                  <a:txBody>
                    <a:bodyPr/>
                    <a:lstStyle/>
                    <a:p>
                      <a:endParaRPr lang="es-EC"/>
                    </a:p>
                  </a:txBody>
                  <a:tcPr/>
                </a:tc>
              </a:tr>
              <a:tr h="218895">
                <a:tc>
                  <a:txBody>
                    <a:bodyPr/>
                    <a:lstStyle/>
                    <a:p>
                      <a:pPr algn="ctr">
                        <a:lnSpc>
                          <a:spcPct val="150000"/>
                        </a:lnSpc>
                        <a:spcAft>
                          <a:spcPts val="0"/>
                        </a:spcAft>
                      </a:pPr>
                      <a:r>
                        <a:rPr lang="es-EC" sz="1100" dirty="0">
                          <a:effectLst/>
                        </a:rPr>
                        <a:t>1</a:t>
                      </a:r>
                      <a:endParaRPr lang="es-EC" sz="1800" dirty="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32</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-218</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149</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26</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-232</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142</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dirty="0">
                          <a:effectLst/>
                        </a:rPr>
                        <a:t>9.96</a:t>
                      </a:r>
                      <a:endParaRPr lang="es-EC" sz="1800" dirty="0">
                        <a:effectLst/>
                        <a:latin typeface="Arial"/>
                        <a:ea typeface="Arial"/>
                        <a:cs typeface="Times New Roman"/>
                      </a:endParaRPr>
                    </a:p>
                  </a:txBody>
                  <a:tcPr marL="44450" marR="44450" marT="0" marB="0" anchor="b"/>
                </a:tc>
              </a:tr>
              <a:tr h="218895">
                <a:tc>
                  <a:txBody>
                    <a:bodyPr/>
                    <a:lstStyle/>
                    <a:p>
                      <a:pPr algn="ctr">
                        <a:lnSpc>
                          <a:spcPct val="150000"/>
                        </a:lnSpc>
                        <a:spcAft>
                          <a:spcPts val="0"/>
                        </a:spcAft>
                      </a:pPr>
                      <a:r>
                        <a:rPr lang="es-EC" sz="1100">
                          <a:effectLst/>
                        </a:rPr>
                        <a:t>2</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263</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106</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60</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275</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102</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65</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5.56</a:t>
                      </a:r>
                      <a:endParaRPr lang="es-EC" sz="1800">
                        <a:effectLst/>
                        <a:latin typeface="Arial"/>
                        <a:ea typeface="Arial"/>
                        <a:cs typeface="Times New Roman"/>
                      </a:endParaRPr>
                    </a:p>
                  </a:txBody>
                  <a:tcPr marL="44450" marR="44450" marT="0" marB="0" anchor="b"/>
                </a:tc>
              </a:tr>
              <a:tr h="218895">
                <a:tc>
                  <a:txBody>
                    <a:bodyPr/>
                    <a:lstStyle/>
                    <a:p>
                      <a:pPr algn="ctr">
                        <a:lnSpc>
                          <a:spcPct val="150000"/>
                        </a:lnSpc>
                        <a:spcAft>
                          <a:spcPts val="0"/>
                        </a:spcAft>
                      </a:pPr>
                      <a:r>
                        <a:rPr lang="es-EC" sz="1100">
                          <a:effectLst/>
                        </a:rPr>
                        <a:t>3</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146</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156</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300</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135</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150</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290</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4.90</a:t>
                      </a:r>
                      <a:endParaRPr lang="es-EC" sz="1800">
                        <a:effectLst/>
                        <a:latin typeface="Arial"/>
                        <a:ea typeface="Arial"/>
                        <a:cs typeface="Times New Roman"/>
                      </a:endParaRPr>
                    </a:p>
                  </a:txBody>
                  <a:tcPr marL="44450" marR="44450" marT="0" marB="0" anchor="b"/>
                </a:tc>
              </a:tr>
              <a:tr h="218895">
                <a:tc>
                  <a:txBody>
                    <a:bodyPr/>
                    <a:lstStyle/>
                    <a:p>
                      <a:pPr algn="ctr">
                        <a:lnSpc>
                          <a:spcPct val="150000"/>
                        </a:lnSpc>
                        <a:spcAft>
                          <a:spcPts val="0"/>
                        </a:spcAft>
                      </a:pPr>
                      <a:r>
                        <a:rPr lang="es-EC" sz="1100">
                          <a:effectLst/>
                        </a:rPr>
                        <a:t>4</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dirty="0">
                          <a:effectLst/>
                        </a:rPr>
                        <a:t>124</a:t>
                      </a:r>
                      <a:endParaRPr lang="es-EC" sz="1800" dirty="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-233</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30</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129</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-229</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24</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8.58</a:t>
                      </a:r>
                      <a:endParaRPr lang="es-EC" sz="1800">
                        <a:effectLst/>
                        <a:latin typeface="Arial"/>
                        <a:ea typeface="Arial"/>
                        <a:cs typeface="Times New Roman"/>
                      </a:endParaRPr>
                    </a:p>
                  </a:txBody>
                  <a:tcPr marL="44450" marR="44450" marT="0" marB="0" anchor="b"/>
                </a:tc>
              </a:tr>
              <a:tr h="218895">
                <a:tc>
                  <a:txBody>
                    <a:bodyPr/>
                    <a:lstStyle/>
                    <a:p>
                      <a:pPr algn="ctr">
                        <a:lnSpc>
                          <a:spcPct val="150000"/>
                        </a:lnSpc>
                        <a:spcAft>
                          <a:spcPts val="0"/>
                        </a:spcAft>
                      </a:pPr>
                      <a:r>
                        <a:rPr lang="es-EC" sz="1100">
                          <a:effectLst/>
                        </a:rPr>
                        <a:t>5</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124</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-233</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70</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118</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-225</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68</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3.71</a:t>
                      </a:r>
                      <a:endParaRPr lang="es-EC" sz="1800">
                        <a:effectLst/>
                        <a:latin typeface="Arial"/>
                        <a:ea typeface="Arial"/>
                        <a:cs typeface="Times New Roman"/>
                      </a:endParaRPr>
                    </a:p>
                  </a:txBody>
                  <a:tcPr marL="44450" marR="44450" marT="0" marB="0" anchor="b"/>
                </a:tc>
              </a:tr>
              <a:tr h="218895">
                <a:tc>
                  <a:txBody>
                    <a:bodyPr/>
                    <a:lstStyle/>
                    <a:p>
                      <a:pPr algn="ctr">
                        <a:lnSpc>
                          <a:spcPct val="150000"/>
                        </a:lnSpc>
                        <a:spcAft>
                          <a:spcPts val="0"/>
                        </a:spcAft>
                      </a:pPr>
                      <a:r>
                        <a:rPr lang="es-EC" sz="1100">
                          <a:effectLst/>
                        </a:rPr>
                        <a:t>6</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106</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dirty="0">
                          <a:effectLst/>
                        </a:rPr>
                        <a:t>308</a:t>
                      </a:r>
                      <a:endParaRPr lang="es-EC" sz="1800" dirty="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0</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113</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305</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7</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2.53</a:t>
                      </a:r>
                      <a:endParaRPr lang="es-EC" sz="1800">
                        <a:effectLst/>
                        <a:latin typeface="Arial"/>
                        <a:ea typeface="Arial"/>
                        <a:cs typeface="Times New Roman"/>
                      </a:endParaRPr>
                    </a:p>
                  </a:txBody>
                  <a:tcPr marL="44450" marR="44450" marT="0" marB="0" anchor="b"/>
                </a:tc>
              </a:tr>
              <a:tr h="218895">
                <a:tc>
                  <a:txBody>
                    <a:bodyPr/>
                    <a:lstStyle/>
                    <a:p>
                      <a:pPr algn="ctr">
                        <a:lnSpc>
                          <a:spcPct val="150000"/>
                        </a:lnSpc>
                        <a:spcAft>
                          <a:spcPts val="0"/>
                        </a:spcAft>
                      </a:pPr>
                      <a:r>
                        <a:rPr lang="es-EC" sz="1100">
                          <a:effectLst/>
                        </a:rPr>
                        <a:t>7</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106</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308</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dirty="0">
                          <a:effectLst/>
                        </a:rPr>
                        <a:t>170</a:t>
                      </a:r>
                      <a:endParaRPr lang="es-EC" sz="1800" dirty="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110</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299</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162</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3.80</a:t>
                      </a:r>
                      <a:endParaRPr lang="es-EC" sz="1800">
                        <a:effectLst/>
                        <a:latin typeface="Arial"/>
                        <a:ea typeface="Arial"/>
                        <a:cs typeface="Times New Roman"/>
                      </a:endParaRPr>
                    </a:p>
                  </a:txBody>
                  <a:tcPr marL="44450" marR="44450" marT="0" marB="0" anchor="b"/>
                </a:tc>
              </a:tr>
              <a:tr h="218895">
                <a:tc>
                  <a:txBody>
                    <a:bodyPr/>
                    <a:lstStyle/>
                    <a:p>
                      <a:pPr algn="ctr">
                        <a:lnSpc>
                          <a:spcPct val="150000"/>
                        </a:lnSpc>
                        <a:spcAft>
                          <a:spcPts val="0"/>
                        </a:spcAft>
                      </a:pPr>
                      <a:r>
                        <a:rPr lang="es-EC" sz="1100">
                          <a:effectLst/>
                        </a:rPr>
                        <a:t>8</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132</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-364</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dirty="0">
                          <a:effectLst/>
                        </a:rPr>
                        <a:t>20</a:t>
                      </a:r>
                      <a:endParaRPr lang="es-EC" sz="1800" dirty="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dirty="0">
                          <a:effectLst/>
                        </a:rPr>
                        <a:t>130</a:t>
                      </a:r>
                      <a:endParaRPr lang="es-EC" sz="1800" dirty="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-365</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22</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3.93</a:t>
                      </a:r>
                      <a:endParaRPr lang="es-EC" sz="1800">
                        <a:effectLst/>
                        <a:latin typeface="Arial"/>
                        <a:ea typeface="Arial"/>
                        <a:cs typeface="Times New Roman"/>
                      </a:endParaRPr>
                    </a:p>
                  </a:txBody>
                  <a:tcPr marL="44450" marR="44450" marT="0" marB="0" anchor="b"/>
                </a:tc>
              </a:tr>
              <a:tr h="218895">
                <a:tc>
                  <a:txBody>
                    <a:bodyPr/>
                    <a:lstStyle/>
                    <a:p>
                      <a:pPr algn="ctr">
                        <a:lnSpc>
                          <a:spcPct val="150000"/>
                        </a:lnSpc>
                        <a:spcAft>
                          <a:spcPts val="0"/>
                        </a:spcAft>
                      </a:pPr>
                      <a:r>
                        <a:rPr lang="es-EC" sz="1100">
                          <a:effectLst/>
                        </a:rPr>
                        <a:t>9</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197</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357</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140</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195</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dirty="0">
                          <a:effectLst/>
                        </a:rPr>
                        <a:t>355</a:t>
                      </a:r>
                      <a:endParaRPr lang="es-EC" sz="1800" dirty="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105</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8.86</a:t>
                      </a:r>
                      <a:endParaRPr lang="es-EC" sz="1800">
                        <a:effectLst/>
                        <a:latin typeface="Arial"/>
                        <a:ea typeface="Arial"/>
                        <a:cs typeface="Times New Roman"/>
                      </a:endParaRPr>
                    </a:p>
                  </a:txBody>
                  <a:tcPr marL="44450" marR="44450" marT="0" marB="0" anchor="b"/>
                </a:tc>
              </a:tr>
              <a:tr h="218895">
                <a:tc>
                  <a:txBody>
                    <a:bodyPr/>
                    <a:lstStyle/>
                    <a:p>
                      <a:pPr algn="ctr">
                        <a:lnSpc>
                          <a:spcPct val="150000"/>
                        </a:lnSpc>
                        <a:spcAft>
                          <a:spcPts val="0"/>
                        </a:spcAft>
                      </a:pPr>
                      <a:r>
                        <a:rPr lang="es-EC" sz="1100">
                          <a:effectLst/>
                        </a:rPr>
                        <a:t>10</a:t>
                      </a:r>
                      <a:endParaRPr lang="es-EC" sz="1800">
                        <a:effectLst/>
                        <a:latin typeface="Arial"/>
                        <a:ea typeface="Arial"/>
                        <a:cs typeface="Times New Roman"/>
                      </a:endParaRPr>
                    </a:p>
                  </a:txBody>
                  <a:tcPr marL="44450" marR="44450" marT="0" marB="0" anchor="ctr"/>
                </a:tc>
                <a:tc>
                  <a:txBody>
                    <a:bodyPr/>
                    <a:lstStyle/>
                    <a:p>
                      <a:pPr algn="ctr">
                        <a:lnSpc>
                          <a:spcPct val="150000"/>
                        </a:lnSpc>
                        <a:spcAft>
                          <a:spcPts val="0"/>
                        </a:spcAft>
                      </a:pPr>
                      <a:r>
                        <a:rPr lang="es-EC" sz="1100">
                          <a:effectLst/>
                        </a:rPr>
                        <a:t>316</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0</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214.5</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313</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1</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214</a:t>
                      </a:r>
                      <a:endParaRPr lang="es-EC" sz="1800">
                        <a:effectLst/>
                        <a:latin typeface="Arial"/>
                        <a:ea typeface="Arial"/>
                        <a:cs typeface="Times New Roman"/>
                      </a:endParaRPr>
                    </a:p>
                  </a:txBody>
                  <a:tcPr marL="44450" marR="44450" marT="0" marB="0" anchor="b"/>
                </a:tc>
                <a:tc>
                  <a:txBody>
                    <a:bodyPr/>
                    <a:lstStyle/>
                    <a:p>
                      <a:pPr algn="ctr">
                        <a:lnSpc>
                          <a:spcPct val="150000"/>
                        </a:lnSpc>
                        <a:spcAft>
                          <a:spcPts val="0"/>
                        </a:spcAft>
                      </a:pPr>
                      <a:r>
                        <a:rPr lang="es-EC" sz="1100">
                          <a:effectLst/>
                        </a:rPr>
                        <a:t>0.39</a:t>
                      </a:r>
                      <a:endParaRPr lang="es-EC" sz="1800">
                        <a:effectLst/>
                        <a:latin typeface="Arial"/>
                        <a:ea typeface="Arial"/>
                        <a:cs typeface="Times New Roman"/>
                      </a:endParaRPr>
                    </a:p>
                  </a:txBody>
                  <a:tcPr marL="44450" marR="44450" marT="0" marB="0" anchor="b"/>
                </a:tc>
              </a:tr>
              <a:tr h="221521">
                <a:tc>
                  <a:txBody>
                    <a:bodyPr/>
                    <a:lstStyle/>
                    <a:p>
                      <a:pPr>
                        <a:lnSpc>
                          <a:spcPct val="115000"/>
                        </a:lnSpc>
                      </a:pPr>
                      <a:endParaRPr lang="es-EC" sz="1600">
                        <a:effectLst/>
                        <a:latin typeface="Arial"/>
                        <a:cs typeface="Times New Roman"/>
                      </a:endParaRPr>
                    </a:p>
                  </a:txBody>
                  <a:tcPr marL="44450" marR="44450" marT="0" marB="0" anchor="b"/>
                </a:tc>
                <a:tc>
                  <a:txBody>
                    <a:bodyPr/>
                    <a:lstStyle/>
                    <a:p>
                      <a:pPr>
                        <a:lnSpc>
                          <a:spcPct val="115000"/>
                        </a:lnSpc>
                      </a:pPr>
                      <a:endParaRPr lang="es-EC" sz="1600">
                        <a:effectLst/>
                        <a:latin typeface="Arial"/>
                        <a:cs typeface="Times New Roman"/>
                      </a:endParaRPr>
                    </a:p>
                  </a:txBody>
                  <a:tcPr marL="44450" marR="44450" marT="0" marB="0" anchor="b"/>
                </a:tc>
                <a:tc>
                  <a:txBody>
                    <a:bodyPr/>
                    <a:lstStyle/>
                    <a:p>
                      <a:pPr>
                        <a:lnSpc>
                          <a:spcPct val="115000"/>
                        </a:lnSpc>
                      </a:pPr>
                      <a:endParaRPr lang="es-EC" sz="1600">
                        <a:effectLst/>
                        <a:latin typeface="Arial"/>
                        <a:cs typeface="Times New Roman"/>
                      </a:endParaRPr>
                    </a:p>
                  </a:txBody>
                  <a:tcPr marL="44450" marR="44450" marT="0" marB="0" anchor="b"/>
                </a:tc>
                <a:tc>
                  <a:txBody>
                    <a:bodyPr/>
                    <a:lstStyle/>
                    <a:p>
                      <a:pPr>
                        <a:lnSpc>
                          <a:spcPct val="115000"/>
                        </a:lnSpc>
                      </a:pPr>
                      <a:endParaRPr lang="es-EC" sz="1600">
                        <a:effectLst/>
                        <a:latin typeface="Arial"/>
                        <a:cs typeface="Times New Roman"/>
                      </a:endParaRPr>
                    </a:p>
                  </a:txBody>
                  <a:tcPr marL="44450" marR="44450" marT="0" marB="0" anchor="b"/>
                </a:tc>
                <a:tc>
                  <a:txBody>
                    <a:bodyPr/>
                    <a:lstStyle/>
                    <a:p>
                      <a:pPr>
                        <a:lnSpc>
                          <a:spcPct val="115000"/>
                        </a:lnSpc>
                      </a:pPr>
                      <a:endParaRPr lang="es-EC" sz="1600">
                        <a:effectLst/>
                        <a:latin typeface="Arial"/>
                        <a:cs typeface="Times New Roman"/>
                      </a:endParaRPr>
                    </a:p>
                  </a:txBody>
                  <a:tcPr marL="44450" marR="44450" marT="0" marB="0" anchor="b"/>
                </a:tc>
                <a:tc>
                  <a:txBody>
                    <a:bodyPr/>
                    <a:lstStyle/>
                    <a:p>
                      <a:pPr>
                        <a:lnSpc>
                          <a:spcPct val="115000"/>
                        </a:lnSpc>
                      </a:pPr>
                      <a:endParaRPr lang="es-EC" sz="1600" dirty="0">
                        <a:effectLst/>
                        <a:latin typeface="Arial"/>
                        <a:cs typeface="Times New Roman"/>
                      </a:endParaRPr>
                    </a:p>
                  </a:txBody>
                  <a:tcPr marL="44450" marR="44450" marT="0" marB="0" anchor="b"/>
                </a:tc>
                <a:tc>
                  <a:txBody>
                    <a:bodyPr/>
                    <a:lstStyle/>
                    <a:p>
                      <a:pPr>
                        <a:lnSpc>
                          <a:spcPct val="115000"/>
                        </a:lnSpc>
                      </a:pPr>
                      <a:endParaRPr lang="es-EC" sz="1600" dirty="0">
                        <a:effectLst/>
                        <a:latin typeface="Arial"/>
                        <a:cs typeface="Times New Roman"/>
                      </a:endParaRPr>
                    </a:p>
                  </a:txBody>
                  <a:tcPr marL="44450" marR="44450" marT="0" marB="0" anchor="b"/>
                </a:tc>
                <a:tc>
                  <a:txBody>
                    <a:bodyPr/>
                    <a:lstStyle/>
                    <a:p>
                      <a:pPr algn="ctr">
                        <a:lnSpc>
                          <a:spcPct val="150000"/>
                        </a:lnSpc>
                        <a:spcAft>
                          <a:spcPts val="0"/>
                        </a:spcAft>
                      </a:pPr>
                      <a:r>
                        <a:rPr lang="es-EC" sz="1100" dirty="0">
                          <a:effectLst/>
                        </a:rPr>
                        <a:t>5.22</a:t>
                      </a:r>
                      <a:endParaRPr lang="es-EC" sz="1800" dirty="0">
                        <a:effectLst/>
                        <a:latin typeface="Arial"/>
                        <a:ea typeface="Arial"/>
                        <a:cs typeface="Times New Roman"/>
                      </a:endParaRPr>
                    </a:p>
                  </a:txBody>
                  <a:tcPr marL="44450" marR="44450" marT="0" marB="0" anchor="b"/>
                </a:tc>
              </a:tr>
            </a:tbl>
          </a:graphicData>
        </a:graphic>
      </p:graphicFrame>
    </p:spTree>
    <p:extLst>
      <p:ext uri="{BB962C8B-B14F-4D97-AF65-F5344CB8AC3E}">
        <p14:creationId xmlns:p14="http://schemas.microsoft.com/office/powerpoint/2010/main" val="15416199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7148" y="332656"/>
            <a:ext cx="8229600" cy="1143000"/>
          </a:xfrm>
        </p:spPr>
        <p:txBody>
          <a:bodyPr/>
          <a:lstStyle/>
          <a:p>
            <a:pPr lvl="1" algn="ctr" rtl="0">
              <a:spcBef>
                <a:spcPct val="0"/>
              </a:spcBef>
            </a:pPr>
            <a:r>
              <a:rPr lang="es-EC" sz="2800" b="1" dirty="0">
                <a:latin typeface="+mj-lt"/>
              </a:rPr>
              <a:t>PRUEBAS DE TELEOPERACIÓN A TRAVÉS DE CÁMARAS</a:t>
            </a:r>
            <a:r>
              <a:rPr lang="es-EC" b="1" dirty="0"/>
              <a:t/>
            </a:r>
            <a:br>
              <a:rPr lang="es-EC" b="1" dirty="0"/>
            </a:br>
            <a:endParaRPr lang="es-EC" dirty="0"/>
          </a:p>
        </p:txBody>
      </p:sp>
      <p:pic>
        <p:nvPicPr>
          <p:cNvPr id="4" name="3 Imagen" descr="C:\Users\PC\Desktop\Solo Tesis\Pruebas HMI\fotos\DSC0522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621648"/>
            <a:ext cx="3600400" cy="2952328"/>
          </a:xfrm>
          <a:prstGeom prst="rect">
            <a:avLst/>
          </a:prstGeom>
          <a:noFill/>
          <a:ln w="12700">
            <a:noFill/>
          </a:ln>
          <a:effectLst>
            <a:outerShdw blurRad="63500" sx="102000" sy="102000" algn="ctr" rotWithShape="0">
              <a:prstClr val="black">
                <a:alpha val="40000"/>
              </a:prstClr>
            </a:outerShdw>
          </a:effectLst>
        </p:spPr>
      </p:pic>
      <p:sp>
        <p:nvSpPr>
          <p:cNvPr id="5" name="4 Rectángulo"/>
          <p:cNvSpPr/>
          <p:nvPr/>
        </p:nvSpPr>
        <p:spPr>
          <a:xfrm>
            <a:off x="1302129" y="4832947"/>
            <a:ext cx="2441759" cy="400110"/>
          </a:xfrm>
          <a:prstGeom prst="rect">
            <a:avLst/>
          </a:prstGeom>
        </p:spPr>
        <p:txBody>
          <a:bodyPr wrap="none">
            <a:spAutoFit/>
          </a:bodyPr>
          <a:lstStyle/>
          <a:p>
            <a:r>
              <a:rPr lang="es-EC" sz="2000" b="1" dirty="0"/>
              <a:t>USANDO EL HUB USB</a:t>
            </a:r>
            <a:endParaRPr lang="es-EC" sz="2000" dirty="0"/>
          </a:p>
        </p:txBody>
      </p:sp>
      <p:sp>
        <p:nvSpPr>
          <p:cNvPr id="7" name="6 Rectángulo"/>
          <p:cNvSpPr/>
          <p:nvPr/>
        </p:nvSpPr>
        <p:spPr>
          <a:xfrm>
            <a:off x="5328346" y="4817558"/>
            <a:ext cx="2655727" cy="400110"/>
          </a:xfrm>
          <a:prstGeom prst="rect">
            <a:avLst/>
          </a:prstGeom>
        </p:spPr>
        <p:txBody>
          <a:bodyPr wrap="none">
            <a:spAutoFit/>
          </a:bodyPr>
          <a:lstStyle/>
          <a:p>
            <a:r>
              <a:rPr lang="es-EC" sz="2000" b="1" dirty="0"/>
              <a:t>HUB y extensiones USB</a:t>
            </a:r>
          </a:p>
        </p:txBody>
      </p:sp>
      <p:pic>
        <p:nvPicPr>
          <p:cNvPr id="8" name="7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7972" y="1627216"/>
            <a:ext cx="3896476" cy="2946760"/>
          </a:xfrm>
          <a:prstGeom prst="rect">
            <a:avLst/>
          </a:prstGeom>
          <a:noFill/>
          <a:ln w="12700">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2629521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800" b="1" dirty="0"/>
              <a:t>	</a:t>
            </a:r>
            <a:r>
              <a:rPr lang="es-EC" sz="2400" b="1" dirty="0"/>
              <a:t>PRUEBAS DE TELEOPERACIÓN A TRAVÉS DE VIDEO</a:t>
            </a:r>
            <a:endParaRPr lang="es-EC" sz="2400" dirty="0"/>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484784"/>
            <a:ext cx="7272808" cy="3672408"/>
          </a:xfrm>
          <a:prstGeom prst="rect">
            <a:avLst/>
          </a:prstGeom>
          <a:noFill/>
          <a:ln w="12700">
            <a:noFill/>
          </a:ln>
          <a:effectLst>
            <a:outerShdw blurRad="63500" sx="102000" sy="102000" algn="ctr" rotWithShape="0">
              <a:prstClr val="black">
                <a:alpha val="40000"/>
              </a:prstClr>
            </a:outerShdw>
          </a:effectLst>
        </p:spPr>
      </p:pic>
      <p:sp>
        <p:nvSpPr>
          <p:cNvPr id="5" name="4 Rectángulo"/>
          <p:cNvSpPr/>
          <p:nvPr/>
        </p:nvSpPr>
        <p:spPr>
          <a:xfrm>
            <a:off x="2419268" y="5535185"/>
            <a:ext cx="5025543" cy="400110"/>
          </a:xfrm>
          <a:prstGeom prst="rect">
            <a:avLst/>
          </a:prstGeom>
        </p:spPr>
        <p:txBody>
          <a:bodyPr wrap="none">
            <a:spAutoFit/>
          </a:bodyPr>
          <a:lstStyle/>
          <a:p>
            <a:r>
              <a:rPr lang="es-EC" sz="2000" b="1" dirty="0" smtClean="0"/>
              <a:t>TELEOPERACIÓN CON GUANTE SENSORIZADO</a:t>
            </a:r>
            <a:endParaRPr lang="es-EC" sz="2000" b="1" dirty="0"/>
          </a:p>
        </p:txBody>
      </p:sp>
    </p:spTree>
    <p:extLst>
      <p:ext uri="{BB962C8B-B14F-4D97-AF65-F5344CB8AC3E}">
        <p14:creationId xmlns:p14="http://schemas.microsoft.com/office/powerpoint/2010/main" val="32504677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sz="3600" b="1" dirty="0" smtClean="0"/>
              <a:t>FALTA DE INFORMACIÓN SOBRE ORIENTACIÓN</a:t>
            </a:r>
            <a:r>
              <a:rPr lang="es-EC" b="1" dirty="0"/>
              <a:t/>
            </a:r>
            <a:br>
              <a:rPr lang="es-EC" b="1" dirty="0"/>
            </a:br>
            <a:endParaRPr lang="es-EC" dirty="0"/>
          </a:p>
        </p:txBody>
      </p:sp>
      <p:pic>
        <p:nvPicPr>
          <p:cNvPr id="4" name="3 Imagen"/>
          <p:cNvPicPr/>
          <p:nvPr/>
        </p:nvPicPr>
        <p:blipFill rotWithShape="1">
          <a:blip r:embed="rId2" cstate="print">
            <a:extLst>
              <a:ext uri="{28A0092B-C50C-407E-A947-70E740481C1C}">
                <a14:useLocalDpi xmlns:a14="http://schemas.microsoft.com/office/drawing/2010/main" val="0"/>
              </a:ext>
            </a:extLst>
          </a:blip>
          <a:srcRect r="43019"/>
          <a:stretch/>
        </p:blipFill>
        <p:spPr bwMode="auto">
          <a:xfrm>
            <a:off x="1259632" y="1174289"/>
            <a:ext cx="6912768" cy="4464496"/>
          </a:xfrm>
          <a:prstGeom prst="rect">
            <a:avLst/>
          </a:prstGeom>
          <a:noFill/>
          <a:ln w="12700">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00788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800" b="1" dirty="0" smtClean="0"/>
              <a:t>APLICACIONES SUGERIDAS PARA LOS DIFERENTES NIVELES “G” DE LOS ACELERÓMETROS</a:t>
            </a:r>
            <a:endParaRPr lang="es-EC"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340768"/>
            <a:ext cx="5328592" cy="4683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55866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200" b="1" dirty="0" smtClean="0"/>
              <a:t>FALTA DE INFORMACIÓN SOBRE PROFUNDIDAD AL SUJETAR EL OBJETO</a:t>
            </a:r>
            <a:endParaRPr lang="es-EC" sz="3200" b="1" dirty="0"/>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606905"/>
            <a:ext cx="7416824" cy="3838319"/>
          </a:xfrm>
          <a:prstGeom prst="rect">
            <a:avLst/>
          </a:prstGeom>
          <a:noFill/>
          <a:ln w="12700">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147622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200" b="1" dirty="0" smtClean="0"/>
              <a:t>FALTA DE INFORMACIÓN SOBRE PROFUNDIDAD AL COLOCAR EL OBJETO</a:t>
            </a:r>
            <a:endParaRPr lang="es-EC" sz="3200" b="1" dirty="0"/>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951149"/>
            <a:ext cx="7272808" cy="3456384"/>
          </a:xfrm>
          <a:prstGeom prst="rect">
            <a:avLst/>
          </a:prstGeom>
          <a:noFill/>
          <a:ln w="12700">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070406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800" b="1" dirty="0"/>
              <a:t>TELEOPERACIÓN CON EL HMI </a:t>
            </a:r>
            <a:r>
              <a:rPr lang="es-EC" sz="2800" b="1" dirty="0" smtClean="0"/>
              <a:t>HACIENDO USO DE LAS CÁMARAS WEB</a:t>
            </a:r>
            <a:r>
              <a:rPr lang="es-EC" sz="2800" dirty="0" smtClean="0"/>
              <a:t/>
            </a:r>
            <a:br>
              <a:rPr lang="es-EC" sz="2800" dirty="0" smtClean="0"/>
            </a:br>
            <a:endParaRPr lang="es-EC" sz="2800" dirty="0"/>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124744"/>
            <a:ext cx="6727049" cy="4608512"/>
          </a:xfrm>
          <a:prstGeom prst="rect">
            <a:avLst/>
          </a:prstGeom>
          <a:noFill/>
          <a:ln w="12700">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262552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t>TELEOPERACIÓN CON TRES CÁMARAS WEB POR GRADILLA</a:t>
            </a:r>
            <a:endParaRPr lang="es-EC" b="1" dirty="0"/>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798115"/>
            <a:ext cx="7416824" cy="3907979"/>
          </a:xfrm>
          <a:prstGeom prst="rect">
            <a:avLst/>
          </a:prstGeom>
          <a:noFill/>
          <a:ln w="12700">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964610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2180" y="0"/>
            <a:ext cx="8229600" cy="1143000"/>
          </a:xfrm>
        </p:spPr>
        <p:txBody>
          <a:bodyPr/>
          <a:lstStyle/>
          <a:p>
            <a:r>
              <a:rPr lang="es-EC" b="1" dirty="0"/>
              <a:t>CONEXIONADO PCI 1</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095358" y="-287045"/>
            <a:ext cx="5112568" cy="7504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62771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0"/>
            <a:ext cx="8229600" cy="1143000"/>
          </a:xfrm>
        </p:spPr>
        <p:txBody>
          <a:bodyPr/>
          <a:lstStyle/>
          <a:p>
            <a:r>
              <a:rPr lang="es-EC" b="1" dirty="0"/>
              <a:t>CONEXIONADO PCI2</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000096" y="-479815"/>
            <a:ext cx="4943925" cy="7865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971676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1" algn="ctr" rtl="0">
              <a:spcBef>
                <a:spcPct val="0"/>
              </a:spcBef>
            </a:pPr>
            <a:r>
              <a:rPr lang="es-EC" sz="4400" b="1" dirty="0">
                <a:latin typeface="+mj-lt"/>
              </a:rPr>
              <a:t>CONCLUSIONES</a:t>
            </a:r>
            <a:r>
              <a:rPr lang="es-EC" b="1" dirty="0"/>
              <a:t/>
            </a:r>
            <a:br>
              <a:rPr lang="es-EC" b="1" dirty="0"/>
            </a:br>
            <a:endParaRPr lang="es-EC" dirty="0"/>
          </a:p>
        </p:txBody>
      </p:sp>
      <p:sp>
        <p:nvSpPr>
          <p:cNvPr id="3" name="2 Marcador de contenido"/>
          <p:cNvSpPr>
            <a:spLocks noGrp="1"/>
          </p:cNvSpPr>
          <p:nvPr>
            <p:ph idx="1"/>
          </p:nvPr>
        </p:nvSpPr>
        <p:spPr/>
        <p:txBody>
          <a:bodyPr>
            <a:normAutofit fontScale="47500" lnSpcReduction="20000"/>
          </a:bodyPr>
          <a:lstStyle/>
          <a:p>
            <a:pPr lvl="0" algn="just"/>
            <a:r>
              <a:rPr lang="es-EC" dirty="0"/>
              <a:t>Se ha realizado de manera satisfactoria la implementación de un sistema de teleoperación para un robot manipulador mediante un guante sensorizado; capaz de interpretar los movimientos del brazo humano y traducirlos a movimientos del robot y de esta manera realizar tareas que impliquen coger, manipular y colocar objetos dentro de un área de trabajo permitida.</a:t>
            </a:r>
          </a:p>
          <a:p>
            <a:pPr marL="0" indent="0" algn="just">
              <a:buNone/>
            </a:pPr>
            <a:endParaRPr lang="es-EC" dirty="0"/>
          </a:p>
          <a:p>
            <a:pPr lvl="0" algn="just"/>
            <a:r>
              <a:rPr lang="es-EC" dirty="0"/>
              <a:t>El transporte de tubos de ensayo con material peligroso mediante teleoperación con el guante sensorizado se realiza de forma normal y segura, sin poner en riesgo la integridad de algún elemento del sistema.</a:t>
            </a:r>
          </a:p>
          <a:p>
            <a:pPr marL="0" indent="0" algn="just">
              <a:buNone/>
            </a:pPr>
            <a:endParaRPr lang="es-EC" dirty="0"/>
          </a:p>
          <a:p>
            <a:pPr lvl="0" algn="just"/>
            <a:r>
              <a:rPr lang="es-EC" dirty="0"/>
              <a:t>Si la manipulación de los tubos ensayo mediante el guante sensorizado se realiza de manera rápida se pierde mucha precisión en los movimientos del robot y el operador puede llegar a perder el control del manipulador haciendo que la tarea realizada tarde más tiempo del que hubiese tomado si se hubiese realizado la operación con lentitud y precisión.</a:t>
            </a:r>
          </a:p>
          <a:p>
            <a:pPr marL="0" indent="0" algn="just">
              <a:buNone/>
            </a:pPr>
            <a:endParaRPr lang="es-EC" dirty="0"/>
          </a:p>
          <a:p>
            <a:pPr lvl="0" algn="just"/>
            <a:r>
              <a:rPr lang="es-EC" dirty="0"/>
              <a:t>De manera general la dificultad de teleoperar el robot con el guante sensorizado para manipular objetos depende de la capacidad del operador para manejar el sistema, si el operador no conoce completamente la forma de uso y no ha practicado los movimientos tendrá dificultades para realizar tareas de manipulación.</a:t>
            </a:r>
          </a:p>
          <a:p>
            <a:endParaRPr lang="es-EC" dirty="0"/>
          </a:p>
        </p:txBody>
      </p:sp>
    </p:spTree>
    <p:extLst>
      <p:ext uri="{BB962C8B-B14F-4D97-AF65-F5344CB8AC3E}">
        <p14:creationId xmlns:p14="http://schemas.microsoft.com/office/powerpoint/2010/main" val="19056323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CONCLUSIONES</a:t>
            </a:r>
            <a:endParaRPr lang="es-EC" dirty="0"/>
          </a:p>
        </p:txBody>
      </p:sp>
      <p:sp>
        <p:nvSpPr>
          <p:cNvPr id="3" name="2 Marcador de contenido"/>
          <p:cNvSpPr>
            <a:spLocks noGrp="1"/>
          </p:cNvSpPr>
          <p:nvPr>
            <p:ph idx="1"/>
          </p:nvPr>
        </p:nvSpPr>
        <p:spPr/>
        <p:txBody>
          <a:bodyPr>
            <a:noAutofit/>
          </a:bodyPr>
          <a:lstStyle/>
          <a:p>
            <a:pPr lvl="0" algn="just"/>
            <a:r>
              <a:rPr lang="es-EC" sz="1500" dirty="0"/>
              <a:t>El diseño del guante sensorizado no es complejo y utiliza elementos previamente fabricados para otros fines, pero satisface la necesitad de posicionar los sensores sobre el brazo humano, además sus características físicas hacen que el guante sensorizado no presente ninguna molestia al momento de teleoperar el brazo robótico.</a:t>
            </a:r>
          </a:p>
          <a:p>
            <a:pPr marL="0" indent="0" algn="just">
              <a:buNone/>
            </a:pPr>
            <a:endParaRPr lang="es-EC" sz="1500" dirty="0"/>
          </a:p>
          <a:p>
            <a:pPr lvl="0" algn="just"/>
            <a:r>
              <a:rPr lang="es-EC" sz="1500" dirty="0"/>
              <a:t>Se instaló un detector de fuerza en la parte lateral interna de la pinza del robot con el fin de obtener la información necesaria de la fuerza de cierre, para que el efector final del robot pueda sostener y manipular diferentes objetos sin deformarlos o en su defecto dañar el actuador de la pinza al forzar su funcionamiento.</a:t>
            </a:r>
          </a:p>
          <a:p>
            <a:pPr marL="0" indent="0" algn="just">
              <a:buNone/>
            </a:pPr>
            <a:endParaRPr lang="es-EC" sz="1500" dirty="0"/>
          </a:p>
          <a:p>
            <a:pPr lvl="0" algn="just"/>
            <a:r>
              <a:rPr lang="es-EC" sz="1500" dirty="0"/>
              <a:t>Debido al requerimiento de alto consumo de potencia de los actuadores del robot y además evitando posibles interferencias con la etapa de control, se ha dispuesto el uso de una fuente de alimentación independiente para la etapa de potencia del robot.</a:t>
            </a:r>
          </a:p>
          <a:p>
            <a:pPr marL="0" indent="0" algn="just">
              <a:buNone/>
            </a:pPr>
            <a:endParaRPr lang="es-EC" sz="1500" dirty="0"/>
          </a:p>
          <a:p>
            <a:pPr lvl="0" algn="just"/>
            <a:r>
              <a:rPr lang="es-EC" sz="1500" dirty="0"/>
              <a:t>No es necesario un control en lazo cerrado para el posicionamiento del robot ya que los servomotores se colocan siempre en el lugar deseado dependiendo de las acciones del operador y el correcto posicionamiento de los servomotores depende únicamente del algoritmo de control que interpreta las acciones del operador.</a:t>
            </a:r>
          </a:p>
          <a:p>
            <a:pPr marL="0" indent="0" algn="just">
              <a:buNone/>
            </a:pPr>
            <a:endParaRPr lang="es-EC" sz="1500" dirty="0"/>
          </a:p>
          <a:p>
            <a:endParaRPr lang="es-EC" sz="1500" dirty="0"/>
          </a:p>
        </p:txBody>
      </p:sp>
    </p:spTree>
    <p:extLst>
      <p:ext uri="{BB962C8B-B14F-4D97-AF65-F5344CB8AC3E}">
        <p14:creationId xmlns:p14="http://schemas.microsoft.com/office/powerpoint/2010/main" val="241996445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CONCLUSIONES</a:t>
            </a:r>
            <a:endParaRPr lang="es-EC" dirty="0"/>
          </a:p>
        </p:txBody>
      </p:sp>
      <p:sp>
        <p:nvSpPr>
          <p:cNvPr id="3" name="2 Marcador de contenido"/>
          <p:cNvSpPr>
            <a:spLocks noGrp="1"/>
          </p:cNvSpPr>
          <p:nvPr>
            <p:ph idx="1"/>
          </p:nvPr>
        </p:nvSpPr>
        <p:spPr/>
        <p:txBody>
          <a:bodyPr>
            <a:noAutofit/>
          </a:bodyPr>
          <a:lstStyle/>
          <a:p>
            <a:pPr lvl="0" algn="just"/>
            <a:r>
              <a:rPr lang="es-EC" sz="1500" dirty="0"/>
              <a:t>Retroalimentar una señal que indique la posición de los actuadores de un robot únicamente es necesario si dichos actuadores desconocen la posición a la que deben llegar. Este no es el caso ya que los servomotores internamente poseen su control de posición.</a:t>
            </a:r>
          </a:p>
          <a:p>
            <a:pPr marL="0" indent="0" algn="just">
              <a:buNone/>
            </a:pPr>
            <a:endParaRPr lang="es-EC" sz="1500" dirty="0"/>
          </a:p>
          <a:p>
            <a:pPr lvl="0" algn="just"/>
            <a:r>
              <a:rPr lang="es-EC" sz="1500" dirty="0"/>
              <a:t>Se desarrolló de manera adicional una interfaz amigable al usuario en la plataforma de programación visual gráfica LabVIEW, que también permite teleoperar el manipulador robótico mediante la aplicación HMI ejecutada en cualquier computador que tenga instalado el software y los toolkits necesarios.</a:t>
            </a:r>
          </a:p>
          <a:p>
            <a:pPr lvl="0" algn="just"/>
            <a:endParaRPr lang="es-EC" sz="1500" dirty="0" smtClean="0"/>
          </a:p>
          <a:p>
            <a:pPr lvl="0" algn="just"/>
            <a:r>
              <a:rPr lang="es-EC" sz="1500" dirty="0" smtClean="0"/>
              <a:t>El </a:t>
            </a:r>
            <a:r>
              <a:rPr lang="es-EC" sz="1500" dirty="0"/>
              <a:t>HMI implementado permite el control del brazo robótico con un nivel de precisión satisfactorio y emula en gran parte la capacidad de posicionamiento de los sistemas de control de los robots industriales.</a:t>
            </a:r>
          </a:p>
          <a:p>
            <a:pPr algn="just"/>
            <a:endParaRPr lang="es-EC" sz="1500" dirty="0"/>
          </a:p>
          <a:p>
            <a:pPr lvl="0" algn="just"/>
            <a:r>
              <a:rPr lang="es-EC" sz="1500" dirty="0"/>
              <a:t>Al ser el brazo robótico un sistema didáctico, este presenta varias condiciones que influyen en el error de posicionamiento mediante el sistema de control del HMI, entre las que están de manera general: imperfecciones en la estructura mecánica, diseño mecánico impreciso, servomotores de modelismo.</a:t>
            </a:r>
          </a:p>
          <a:p>
            <a:pPr algn="just"/>
            <a:endParaRPr lang="es-EC" sz="1500" dirty="0"/>
          </a:p>
          <a:p>
            <a:endParaRPr lang="es-EC" sz="1500" dirty="0"/>
          </a:p>
        </p:txBody>
      </p:sp>
    </p:spTree>
    <p:extLst>
      <p:ext uri="{BB962C8B-B14F-4D97-AF65-F5344CB8AC3E}">
        <p14:creationId xmlns:p14="http://schemas.microsoft.com/office/powerpoint/2010/main" val="305471332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CONCLUSIONES</a:t>
            </a:r>
            <a:endParaRPr lang="es-EC" dirty="0"/>
          </a:p>
        </p:txBody>
      </p:sp>
      <p:sp>
        <p:nvSpPr>
          <p:cNvPr id="3" name="2 Marcador de contenido"/>
          <p:cNvSpPr>
            <a:spLocks noGrp="1"/>
          </p:cNvSpPr>
          <p:nvPr>
            <p:ph idx="1"/>
          </p:nvPr>
        </p:nvSpPr>
        <p:spPr/>
        <p:txBody>
          <a:bodyPr>
            <a:normAutofit/>
          </a:bodyPr>
          <a:lstStyle/>
          <a:p>
            <a:pPr lvl="0" algn="just"/>
            <a:r>
              <a:rPr lang="es-EC" sz="1500" dirty="0"/>
              <a:t>Los servomotores de modelismo utilizados en el robot no tienen una relación exactamente lineal entre la señal de control aplicada y la respuesta de posición angular que adopta su eje. A razón de que hay intervalos de señal de control que no producen movimiento al eje del actuador, es decir, el circuito de control interno de los servomotores posee baja sensibilidad y también la misma caja reductora no permite mover el eje en incrementos más pequeños de los que permita el juego del sistema de engranajes.</a:t>
            </a:r>
          </a:p>
          <a:p>
            <a:pPr algn="just"/>
            <a:endParaRPr lang="es-EC" sz="1500" dirty="0"/>
          </a:p>
          <a:p>
            <a:pPr lvl="0" algn="just"/>
            <a:r>
              <a:rPr lang="es-EC" sz="1500" dirty="0"/>
              <a:t>Las cámaras web incorporadas al sistema de teleoperación son usadas únicamente para supervisión ya que el operador deberá observar directamente la tarea que realice el robot manipulador.</a:t>
            </a:r>
          </a:p>
          <a:p>
            <a:pPr algn="just"/>
            <a:endParaRPr lang="es-EC" sz="1500" dirty="0"/>
          </a:p>
          <a:p>
            <a:pPr lvl="0" algn="just"/>
            <a:r>
              <a:rPr lang="es-EC" sz="1500" dirty="0"/>
              <a:t>Las cámaras web implementadas no posibilitan al operador a usar solo el video de las mismas para teleoperar el robot debido a las deficiencias encontradas, pero hacen referencia para trabajos futuros a la inclusión de más y mejores cámaras para el control del robot sin visualización directa de la tarea por parte del operador.</a:t>
            </a:r>
          </a:p>
          <a:p>
            <a:endParaRPr lang="es-EC" dirty="0"/>
          </a:p>
        </p:txBody>
      </p:sp>
    </p:spTree>
    <p:extLst>
      <p:ext uri="{BB962C8B-B14F-4D97-AF65-F5344CB8AC3E}">
        <p14:creationId xmlns:p14="http://schemas.microsoft.com/office/powerpoint/2010/main" val="29139033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TotalTime>
  <Words>3793</Words>
  <Application>Microsoft Office PowerPoint</Application>
  <PresentationFormat>Presentación en pantalla (4:3)</PresentationFormat>
  <Paragraphs>935</Paragraphs>
  <Slides>102</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102</vt:i4>
      </vt:variant>
    </vt:vector>
  </HeadingPairs>
  <TitlesOfParts>
    <vt:vector size="104" baseType="lpstr">
      <vt:lpstr>Tema de Office</vt:lpstr>
      <vt:lpstr>Visio</vt:lpstr>
      <vt:lpstr>“DISEÑO E IMPLEMENTACIÓN DE UN GUANTE SENSORIZADO PARA EL CONTROL TELEOPERADO DE UN PROTOTIPO DE BRAZO ROBÓTICO PARA APLICACIONES DE MANEJO DE MATERIALES PELIGROSOS”.</vt:lpstr>
      <vt:lpstr>SEMEJANZA DE UN BRAZO MANIPULADOR CON LA ANATOMÍA HUMANA. </vt:lpstr>
      <vt:lpstr>GRADOS DE LIBERTAD (GDL)</vt:lpstr>
      <vt:lpstr>TELEOPERACIÓN </vt:lpstr>
      <vt:lpstr>ELEMENTOS DE UN SISTEMA DE TELEOPERACIÓN </vt:lpstr>
      <vt:lpstr>INTERFACES DE TELEOPERACIÓN </vt:lpstr>
      <vt:lpstr>GUANTES SENSORIZADOS </vt:lpstr>
      <vt:lpstr>SENSORES INERCIALES </vt:lpstr>
      <vt:lpstr>APLICACIONES SUGERIDAS PARA LOS DIFERENTES NIVELES “G” DE LOS ACELERÓMETROS</vt:lpstr>
      <vt:lpstr>SENSORES FLEXO RESISTIVOS Y DE FUERZA FSR</vt:lpstr>
      <vt:lpstr>INTERFAZ HUMANO MÁQUINA </vt:lpstr>
      <vt:lpstr>MATERIALES PELIGROSOS </vt:lpstr>
      <vt:lpstr>DISEÑO E IMPLEMENTACIÓN </vt:lpstr>
      <vt:lpstr>ESTACIÓN LOCAL</vt:lpstr>
      <vt:lpstr>DISPOSITIVO GUANTE</vt:lpstr>
      <vt:lpstr>UBICACIÓN DE SENSORES INERCIALES</vt:lpstr>
      <vt:lpstr>MOVIMIENTOS DE LA ARTICULACIÓN MUÑECA</vt:lpstr>
      <vt:lpstr>MOVIMIENTO DE LA ARTICULACIÓN CODO </vt:lpstr>
      <vt:lpstr>MOVIMIENTO DE LA ARTICULACIÓN HOMBRO</vt:lpstr>
      <vt:lpstr>UBICACIÓN SENSOR FLEX</vt:lpstr>
      <vt:lpstr>SENSOR ACELERÓMETRO  </vt:lpstr>
      <vt:lpstr>PRINCIPIO DE FUNCIONAMIENTO</vt:lpstr>
      <vt:lpstr>ACELERÓMETRO MMA7361L</vt:lpstr>
      <vt:lpstr>COMPORTAMIENTO ESTÁTICO DEL ACELERÓMETRO</vt:lpstr>
      <vt:lpstr>SENSOR FLEXO RESISTIVO </vt:lpstr>
      <vt:lpstr>MICROCONTROLADOR PIC18F452</vt:lpstr>
      <vt:lpstr>MÓDULO XBEE SERIE 1 </vt:lpstr>
      <vt:lpstr>NUNCHUK</vt:lpstr>
      <vt:lpstr>PLACA ELECTRÓNICA PCI 1 </vt:lpstr>
      <vt:lpstr>ALIMENTACIÓN PCI 1</vt:lpstr>
      <vt:lpstr>CIRCUÍTO DESACOPLADOR DE IMPEDANCIAS</vt:lpstr>
      <vt:lpstr>DESCRIPCIÓN DE I/O UTILIZADAS EN EL MICROCONTROLADOR DE LA PLACA PCI 1. </vt:lpstr>
      <vt:lpstr>CIRCUITERIA PCI 1</vt:lpstr>
      <vt:lpstr>CONEXIÓN DEL MÓDULO XBEE (PCI1) </vt:lpstr>
      <vt:lpstr>ESTACIÓN REMOTA</vt:lpstr>
      <vt:lpstr>ROBOT AL5D LYNXMOTION</vt:lpstr>
      <vt:lpstr>DIMENSIONES MÁXIMAS DEL ÁREA DE TRABAJO DEL MANIPULADOR.</vt:lpstr>
      <vt:lpstr>TARJETA CONTROLADORA DE SERVOS SSC16 POLOLU </vt:lpstr>
      <vt:lpstr>EMPLEO DEL MODO DE FUNCIONAMIENTO POLOLU DE LA SSC 16 </vt:lpstr>
      <vt:lpstr>POSIBLES VALORES DE LOS BYTES DE POSICIÓN PARA LA CONTROLADORA DE SERVOS. </vt:lpstr>
      <vt:lpstr>SENSOR FSR 402 </vt:lpstr>
      <vt:lpstr> PLACA ELECTRÓNICA PCI 2 </vt:lpstr>
      <vt:lpstr>ACONDICIONAMIENTO FSR</vt:lpstr>
      <vt:lpstr>DESCRIPCIÓN DE I/O UTILIZADAS EN EL MICROCONTROLADOR DE LA PLACA PCI 2. </vt:lpstr>
      <vt:lpstr>DESCRIPCIÓN DE CANALES LIBRES DE LA PLACA PCI 2. </vt:lpstr>
      <vt:lpstr>CIRCUITERIA PCI 2</vt:lpstr>
      <vt:lpstr>CONEXIÓN DEL MÓDULO XBEE (PCI2) </vt:lpstr>
      <vt:lpstr>CONEXIÓN CON LA TARJETA CONTROLADORA DE SERVOS </vt:lpstr>
      <vt:lpstr>DIAGRAMA GENERAL DE LA SSC16</vt:lpstr>
      <vt:lpstr>DIAGRAMA NULL MODEM 3 HILOS SIN CONTROL DE FLUJO.</vt:lpstr>
      <vt:lpstr>ESTRUCTURA DE CONTROL </vt:lpstr>
      <vt:lpstr>SOFTWARE DE CONTROL DE LA ESTACIÓN LOCAL </vt:lpstr>
      <vt:lpstr>LECTURA DE SEÑALES DE SENSORES Y FILTRO PROMEDIADOR</vt:lpstr>
      <vt:lpstr>FILTRO PASA BANDA </vt:lpstr>
      <vt:lpstr>TRAMA DE DATOS </vt:lpstr>
      <vt:lpstr>TRAMAS</vt:lpstr>
      <vt:lpstr>TRANSMISIÓN SERIAL DE TRAMAS </vt:lpstr>
      <vt:lpstr>SOFTWARE DE CONTROL DE LA ESTACIÓN REMOTA </vt:lpstr>
      <vt:lpstr>LECTURA DE TRAMAS</vt:lpstr>
      <vt:lpstr>TRAMA HMI </vt:lpstr>
      <vt:lpstr>VALORES EXTREMOS DE ARTICULACIONES</vt:lpstr>
      <vt:lpstr>ANALOGÍA PARA LA INTERPOLACIÓN</vt:lpstr>
      <vt:lpstr>EJEMPLO DE INTERPOLACIÓN</vt:lpstr>
      <vt:lpstr>TRANSMISIÓN INALÁMBRICA DE DATOS </vt:lpstr>
      <vt:lpstr>INTERFAZ HUMANO MÁQUINA(HMI) </vt:lpstr>
      <vt:lpstr>MÉTODO EJES ESPECÍFICOS</vt:lpstr>
      <vt:lpstr>LÍMITES DEL ROBOT</vt:lpstr>
      <vt:lpstr>MÉTODO COORDENADAS XYZ</vt:lpstr>
      <vt:lpstr>SISTEMA DE COORDENADAS DEL ROBOT</vt:lpstr>
      <vt:lpstr>RESOLUCIÓN DE PROBLEMAS CINEMÁTICOS</vt:lpstr>
      <vt:lpstr>CADENA CINEMÁTICA</vt:lpstr>
      <vt:lpstr>SISTEMAS DE REFERENCIA Y PARÁMETROS D-H. </vt:lpstr>
      <vt:lpstr>RESOLUCIÓN PROBLEMA CINEMÁTICO DIRECTO (MATRICES HOMOGÉNEAS)</vt:lpstr>
      <vt:lpstr>CINEMÁTICA DIRECTA CADENA DE 4GDL</vt:lpstr>
      <vt:lpstr>PRUEBAS DE FUNCIONAMIENTO DEL CONTROL CON USO DE REALIMENTACIÓN</vt:lpstr>
      <vt:lpstr>PRUEBAS DE TELEOPERACIÓN MEDIANTE EL GUANTE SENSORIZADO </vt:lpstr>
      <vt:lpstr>POSICIONES DEL BRAZO HUMANO PARA LA TELEOPERACIÓN DEL ROBOT MANIPULADOR </vt:lpstr>
      <vt:lpstr>POSICIONAMIENTO Y SEGURIDAD EN EL EJE Z </vt:lpstr>
      <vt:lpstr>PRUEBAS OBJETOS ALEATORIOS </vt:lpstr>
      <vt:lpstr>PRUEBAS DE MANIPULACIÓN DE MATERIAL PELIGROSO</vt:lpstr>
      <vt:lpstr>PRUEBAS DE POSICIONAMIENTO MEDIANTE EL HMI </vt:lpstr>
      <vt:lpstr>VALIDACIÓN MODELO CINEMÁTICO DIRECTO</vt:lpstr>
      <vt:lpstr>VALIDACIÓN MODELO CINEMÁTICO DIRECTO</vt:lpstr>
      <vt:lpstr>VALIDACIÓN DEL MODELO CINEMÁTICO INVERSO</vt:lpstr>
      <vt:lpstr>PRUEBAS DEL SISTEMA DE CONTROL DE POSICIÓN </vt:lpstr>
      <vt:lpstr>PRUEBA DE POSICIONAMIENTO DEL MANIPULADOR ROBÓTICO</vt:lpstr>
      <vt:lpstr>PRUEBAS DE TELEOPERACIÓN A TRAVÉS DE CÁMARAS </vt:lpstr>
      <vt:lpstr> PRUEBAS DE TELEOPERACIÓN A TRAVÉS DE VIDEO</vt:lpstr>
      <vt:lpstr>FALTA DE INFORMACIÓN SOBRE ORIENTACIÓN </vt:lpstr>
      <vt:lpstr>FALTA DE INFORMACIÓN SOBRE PROFUNDIDAD AL SUJETAR EL OBJETO</vt:lpstr>
      <vt:lpstr>FALTA DE INFORMACIÓN SOBRE PROFUNDIDAD AL COLOCAR EL OBJETO</vt:lpstr>
      <vt:lpstr>TELEOPERACIÓN CON EL HMI HACIENDO USO DE LAS CÁMARAS WEB </vt:lpstr>
      <vt:lpstr>TELEOPERACIÓN CON TRES CÁMARAS WEB POR GRADILLA</vt:lpstr>
      <vt:lpstr>CONEXIONADO PCI 1</vt:lpstr>
      <vt:lpstr>CONEXIONADO PCI2</vt:lpstr>
      <vt:lpstr>CONCLUSIONES </vt:lpstr>
      <vt:lpstr>CONCLUSIONES</vt:lpstr>
      <vt:lpstr>CONCLUSIONES</vt:lpstr>
      <vt:lpstr>CONCLUSIONES</vt:lpstr>
      <vt:lpstr>RECOMENDACIONES </vt:lpstr>
      <vt:lpstr>RECOMENDACIONES</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Nando</dc:creator>
  <cp:lastModifiedBy>Nando</cp:lastModifiedBy>
  <cp:revision>107</cp:revision>
  <dcterms:created xsi:type="dcterms:W3CDTF">2013-11-20T19:25:06Z</dcterms:created>
  <dcterms:modified xsi:type="dcterms:W3CDTF">2013-11-25T22:39:33Z</dcterms:modified>
</cp:coreProperties>
</file>