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332" r:id="rId8"/>
    <p:sldId id="333" r:id="rId9"/>
    <p:sldId id="334" r:id="rId10"/>
    <p:sldId id="335" r:id="rId11"/>
    <p:sldId id="336"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3907" autoAdjust="0"/>
  </p:normalViewPr>
  <p:slideViewPr>
    <p:cSldViewPr>
      <p:cViewPr>
        <p:scale>
          <a:sx n="70" d="100"/>
          <a:sy n="70" d="100"/>
        </p:scale>
        <p:origin x="-1386" y="-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E07F7E7-76A5-4AFA-9300-A255CF388E4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F47D6065-A480-41D2-9D5F-5C1EE085C90E}" type="datetimeFigureOut">
              <a:rPr lang="es-ES" smtClean="0"/>
              <a:pPr/>
              <a:t>20/11/2013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DE07F7E7-76A5-4AFA-9300-A255CF388E4C}"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47D6065-A480-41D2-9D5F-5C1EE085C90E}" type="datetimeFigureOut">
              <a:rPr lang="es-ES" smtClean="0"/>
              <a:pPr/>
              <a:t>20/11/2013</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07F7E7-76A5-4AFA-9300-A255CF388E4C}"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dirty="0"/>
          </a:p>
        </p:txBody>
      </p:sp>
      <p:sp>
        <p:nvSpPr>
          <p:cNvPr id="3" name="2 Subtítulo"/>
          <p:cNvSpPr>
            <a:spLocks noGrp="1"/>
          </p:cNvSpPr>
          <p:nvPr>
            <p:ph type="subTitle" idx="1"/>
          </p:nvPr>
        </p:nvSpPr>
        <p:spPr>
          <a:xfrm>
            <a:off x="533400" y="3228536"/>
            <a:ext cx="7854696" cy="3200860"/>
          </a:xfrm>
        </p:spPr>
        <p:txBody>
          <a:bodyPr>
            <a:normAutofit fontScale="55000" lnSpcReduction="20000"/>
          </a:bodyPr>
          <a:lstStyle/>
          <a:p>
            <a:pPr algn="ctr"/>
            <a:r>
              <a:rPr lang="es-ES_tradnl" sz="4500" dirty="0" smtClean="0"/>
              <a:t>“</a:t>
            </a:r>
            <a:r>
              <a:rPr lang="es-ES" sz="4500" dirty="0" smtClean="0"/>
              <a:t>DISEÑO E IMPLEMENTACIÓN DE UN MÓDULO DIDÁCTICO PARA EL CONTROL AUTOMÁTICO DE UN SISTEMA DE NIVEL DE AGUA PARA EL LABORATORIO DE REDES INDUSTRIALES Y CONTROL DE PROCESOS DE </a:t>
            </a:r>
            <a:r>
              <a:rPr lang="es-AR" sz="4500" dirty="0" smtClean="0"/>
              <a:t>LA ESCUELA POLITÉCNICA DEL EJÉRCITO EXTENSIÓN LATACUNGA.</a:t>
            </a:r>
            <a:r>
              <a:rPr lang="es-ES_tradnl" sz="4500" dirty="0" smtClean="0"/>
              <a:t>”</a:t>
            </a:r>
          </a:p>
          <a:p>
            <a:pPr algn="ctr"/>
            <a:endParaRPr lang="es-ES_tradnl" sz="4500" dirty="0" smtClean="0"/>
          </a:p>
          <a:p>
            <a:pPr algn="l"/>
            <a:r>
              <a:rPr lang="es-ES_tradnl" sz="4500" dirty="0" smtClean="0"/>
              <a:t>DAVID ALEXANDER NARVAEZ VICENTE</a:t>
            </a:r>
            <a:endParaRPr lang="es-ES" sz="4500" dirty="0" smtClean="0"/>
          </a:p>
          <a:p>
            <a:endParaRPr lang="es-ES" dirty="0"/>
          </a:p>
        </p:txBody>
      </p:sp>
      <p:pic>
        <p:nvPicPr>
          <p:cNvPr id="5" name="4 Imagen"/>
          <p:cNvPicPr/>
          <p:nvPr/>
        </p:nvPicPr>
        <p:blipFill>
          <a:blip r:embed="rId2"/>
          <a:srcRect/>
          <a:stretch>
            <a:fillRect/>
          </a:stretch>
        </p:blipFill>
        <p:spPr bwMode="auto">
          <a:xfrm>
            <a:off x="357158" y="571480"/>
            <a:ext cx="8215338" cy="21431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pPr algn="just"/>
            <a:r>
              <a:rPr lang="es-ES" dirty="0" smtClean="0"/>
              <a:t>Será posible visualizar las variables del proceso y monitorear el sistema de la estación de nivel de agua gracias a una TOUCH SCREEN en donde se puede definir el control a ser aplicado, monitorear el proceso, cambiar el valor del set </a:t>
            </a:r>
            <a:r>
              <a:rPr lang="es-ES" dirty="0" err="1" smtClean="0"/>
              <a:t>point</a:t>
            </a:r>
            <a:r>
              <a:rPr lang="es-ES" dirty="0" smtClean="0"/>
              <a:t>, aceptar alarmas, tener seguridades de acceso de usuarios, un registro de eventos y observar los históricos, de tal forma que se pueda darle estabilidad al proceso controlado.</a:t>
            </a:r>
            <a:endParaRPr lang="es-E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normAutofit lnSpcReduction="10000"/>
          </a:bodyPr>
          <a:lstStyle/>
          <a:p>
            <a:pPr algn="just"/>
            <a:r>
              <a:rPr lang="es-ES" dirty="0" smtClean="0"/>
              <a:t>El PLC debe tener la capacidad de controlar el sistema de nivel de agua en base a un modo de control (P, PD, PI, PID) en el cual se configuran los parámetros característicos del lazo.</a:t>
            </a:r>
          </a:p>
          <a:p>
            <a:pPr algn="just"/>
            <a:r>
              <a:rPr lang="es-ES" dirty="0" smtClean="0"/>
              <a:t>La interface humano máquina (HMI) dará monitoreo del proceso en el sistema en forma permanente, teniendo en cuenta distintos eventos como: alarmas, registro, estados y seguridades de acceso a usuarios, esta interfaz deberá ser intuitiva para que el operador no encuentre dificultad al manipular el sistema y además encuentre un entorno amigable y confiable.</a:t>
            </a:r>
          </a:p>
          <a:p>
            <a:endParaRPr lang="es-E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normAutofit/>
          </a:bodyPr>
          <a:lstStyle/>
          <a:p>
            <a:r>
              <a:rPr lang="es-ES" sz="5400" dirty="0" smtClean="0"/>
              <a:t>MÓDULO DE NIVEL DE AGUA </a:t>
            </a:r>
            <a:endParaRPr lang="es-ES" dirty="0"/>
          </a:p>
        </p:txBody>
      </p:sp>
      <p:pic>
        <p:nvPicPr>
          <p:cNvPr id="1026" name="Picture 2" descr="C:\Users\SANTIAGO\Downloads\DSCN0356.JPG"/>
          <p:cNvPicPr>
            <a:picLocks noGrp="1" noChangeAspect="1" noChangeArrowheads="1"/>
          </p:cNvPicPr>
          <p:nvPr>
            <p:ph idx="1"/>
          </p:nvPr>
        </p:nvPicPr>
        <p:blipFill>
          <a:blip r:embed="rId2" cstate="print"/>
          <a:srcRect/>
          <a:stretch>
            <a:fillRect/>
          </a:stretch>
        </p:blipFill>
        <p:spPr bwMode="auto">
          <a:xfrm>
            <a:off x="2786050" y="1000107"/>
            <a:ext cx="3500462" cy="564738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COMPONENTES DEL </a:t>
            </a:r>
            <a:r>
              <a:rPr lang="es-ES" sz="4800" dirty="0" smtClean="0"/>
              <a:t>MÓDULO</a:t>
            </a:r>
            <a:endParaRPr lang="es-ES" dirty="0"/>
          </a:p>
        </p:txBody>
      </p:sp>
      <p:sp>
        <p:nvSpPr>
          <p:cNvPr id="3" name="2 Marcador de contenido"/>
          <p:cNvSpPr>
            <a:spLocks noGrp="1"/>
          </p:cNvSpPr>
          <p:nvPr>
            <p:ph idx="1"/>
          </p:nvPr>
        </p:nvSpPr>
        <p:spPr/>
        <p:txBody>
          <a:bodyPr/>
          <a:lstStyle/>
          <a:p>
            <a:pPr algn="just">
              <a:buNone/>
            </a:pPr>
            <a:r>
              <a:rPr lang="es-ES" b="1" dirty="0" smtClean="0"/>
              <a:t>Tanque de 45 litros: </a:t>
            </a:r>
            <a:r>
              <a:rPr lang="es-ES" dirty="0" smtClean="0"/>
              <a:t>es el recipiente el cual permite almacenar y </a:t>
            </a:r>
            <a:r>
              <a:rPr lang="es-ES" dirty="0" err="1" smtClean="0"/>
              <a:t>recircular</a:t>
            </a:r>
            <a:r>
              <a:rPr lang="es-ES" dirty="0" smtClean="0"/>
              <a:t> el líquido del sistema.</a:t>
            </a:r>
          </a:p>
          <a:p>
            <a:pPr>
              <a:buNone/>
            </a:pPr>
            <a:endParaRPr lang="es-ES" dirty="0"/>
          </a:p>
        </p:txBody>
      </p:sp>
      <p:pic>
        <p:nvPicPr>
          <p:cNvPr id="4" name="3 Imagen" descr="J:\DCIM\102M1063\102_2194.JPG"/>
          <p:cNvPicPr/>
          <p:nvPr/>
        </p:nvPicPr>
        <p:blipFill>
          <a:blip r:embed="rId2" cstate="print"/>
          <a:srcRect l="15429" t="10510" r="2927" b="6161"/>
          <a:stretch>
            <a:fillRect/>
          </a:stretch>
        </p:blipFill>
        <p:spPr bwMode="auto">
          <a:xfrm>
            <a:off x="3428992" y="3286124"/>
            <a:ext cx="2714644" cy="2214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895996"/>
          </a:xfrm>
        </p:spPr>
        <p:txBody>
          <a:bodyPr/>
          <a:lstStyle/>
          <a:p>
            <a:pPr algn="just"/>
            <a:r>
              <a:rPr lang="es-ES" sz="2400" b="1" dirty="0" smtClean="0"/>
              <a:t>Bomba trifásica de 3 HP: E</a:t>
            </a:r>
            <a:r>
              <a:rPr lang="es-ES" sz="2400" dirty="0" smtClean="0"/>
              <a:t>s una bomba de tipo centrifuga, funciona con un motor trifásico que permite succionar el agua para hacer circular por la tubería del sistema.</a:t>
            </a:r>
          </a:p>
          <a:p>
            <a:pPr>
              <a:buNone/>
            </a:pPr>
            <a:endParaRPr lang="es-ES" sz="2400" dirty="0" smtClean="0"/>
          </a:p>
          <a:p>
            <a:pPr>
              <a:buNone/>
            </a:pPr>
            <a:endParaRPr lang="es-ES" sz="2400" dirty="0" smtClean="0"/>
          </a:p>
          <a:p>
            <a:pPr algn="just">
              <a:buNone/>
            </a:pPr>
            <a:r>
              <a:rPr lang="es-ES" sz="2400" b="1" dirty="0" smtClean="0"/>
              <a:t>Válvula controladora: </a:t>
            </a:r>
            <a:r>
              <a:rPr lang="es-ES" sz="2400" dirty="0" smtClean="0"/>
              <a:t>Es una válvula de control proporcional de presión, se encarga de regular el caudal de agua en la tubería, de esta manera controlando el nivel de agua en la columna de nivel. </a:t>
            </a:r>
          </a:p>
          <a:p>
            <a:pPr>
              <a:buNone/>
            </a:pPr>
            <a:endParaRPr lang="es-ES" dirty="0"/>
          </a:p>
        </p:txBody>
      </p:sp>
      <p:pic>
        <p:nvPicPr>
          <p:cNvPr id="4" name="3 Imagen" descr="J:\DCIM\102M1063\102_2185.JPG"/>
          <p:cNvPicPr/>
          <p:nvPr/>
        </p:nvPicPr>
        <p:blipFill>
          <a:blip r:embed="rId2" cstate="print"/>
          <a:srcRect l="19263" t="13970" r="1475" b="2809"/>
          <a:stretch>
            <a:fillRect/>
          </a:stretch>
        </p:blipFill>
        <p:spPr bwMode="auto">
          <a:xfrm>
            <a:off x="3643306" y="1500174"/>
            <a:ext cx="1764000" cy="1387520"/>
          </a:xfrm>
          <a:prstGeom prst="rect">
            <a:avLst/>
          </a:prstGeom>
          <a:noFill/>
          <a:ln w="9525">
            <a:noFill/>
            <a:miter lim="800000"/>
            <a:headEnd/>
            <a:tailEnd/>
          </a:ln>
        </p:spPr>
      </p:pic>
      <p:pic>
        <p:nvPicPr>
          <p:cNvPr id="5" name="4 Imagen" descr="C:\Users\SANTIAGO\Documents\DAVID\tesis\fotos\terminadas\102_2186.JPG"/>
          <p:cNvPicPr/>
          <p:nvPr/>
        </p:nvPicPr>
        <p:blipFill>
          <a:blip r:embed="rId3" cstate="print"/>
          <a:srcRect l="8678" t="15823" r="14247" b="5380"/>
          <a:stretch>
            <a:fillRect/>
          </a:stretch>
        </p:blipFill>
        <p:spPr bwMode="auto">
          <a:xfrm>
            <a:off x="4000496" y="4429132"/>
            <a:ext cx="1428760" cy="1928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895996"/>
          </a:xfrm>
        </p:spPr>
        <p:txBody>
          <a:bodyPr/>
          <a:lstStyle/>
          <a:p>
            <a:pPr algn="just"/>
            <a:r>
              <a:rPr lang="es-ES" sz="2800" b="1" dirty="0" smtClean="0"/>
              <a:t>Variador de frecuencia MICROMASTER 440: </a:t>
            </a:r>
            <a:r>
              <a:rPr lang="es-ES" sz="2800" dirty="0" smtClean="0"/>
              <a:t>Dispositivo que permite variar la velocidad del motor trifásico mediante la variación de la frecuencia suministrada al motor, variando así el flujo de agua del sistema, prácticamente es el actuador en el proceso siendo el elemento que gobierna el funcionamiento de la bomba.</a:t>
            </a:r>
          </a:p>
          <a:p>
            <a:endParaRPr lang="es-ES" dirty="0"/>
          </a:p>
        </p:txBody>
      </p:sp>
      <p:pic>
        <p:nvPicPr>
          <p:cNvPr id="4" name="3 Imagen" descr="https://encrypted-tbn2.gstatic.com/images?q=tbn:ANd9GcSjDF90aewmzp_fPBBoyr-1NXbOioMwaPezpopzIRjoSm1u4qCl2w"/>
          <p:cNvPicPr/>
          <p:nvPr/>
        </p:nvPicPr>
        <p:blipFill>
          <a:blip r:embed="rId2"/>
          <a:srcRect b="3279"/>
          <a:stretch>
            <a:fillRect/>
          </a:stretch>
        </p:blipFill>
        <p:spPr bwMode="auto">
          <a:xfrm>
            <a:off x="3643306" y="3714752"/>
            <a:ext cx="2286016" cy="2143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42918"/>
            <a:ext cx="8229600" cy="5681682"/>
          </a:xfrm>
        </p:spPr>
        <p:txBody>
          <a:bodyPr/>
          <a:lstStyle/>
          <a:p>
            <a:pPr algn="just"/>
            <a:r>
              <a:rPr lang="es-ES" b="1" dirty="0" err="1" smtClean="0"/>
              <a:t>Conversor</a:t>
            </a:r>
            <a:r>
              <a:rPr lang="es-ES" b="1" dirty="0" smtClean="0"/>
              <a:t> de corriente a presión: </a:t>
            </a:r>
            <a:r>
              <a:rPr lang="es-ES" dirty="0" smtClean="0"/>
              <a:t>Se encarga de convertir una señal eléctrica de 4 – 20 </a:t>
            </a:r>
            <a:r>
              <a:rPr lang="es-ES" dirty="0" err="1" smtClean="0"/>
              <a:t>mA</a:t>
            </a:r>
            <a:r>
              <a:rPr lang="es-ES" dirty="0" smtClean="0"/>
              <a:t> a una señal neumática de 3 – 15 PSI.</a:t>
            </a:r>
          </a:p>
          <a:p>
            <a:pPr>
              <a:buNone/>
            </a:pPr>
            <a:endParaRPr lang="es-ES" dirty="0" smtClean="0"/>
          </a:p>
          <a:p>
            <a:pPr>
              <a:buNone/>
            </a:pPr>
            <a:endParaRPr lang="es-ES" dirty="0" smtClean="0"/>
          </a:p>
          <a:p>
            <a:pPr>
              <a:buNone/>
            </a:pPr>
            <a:endParaRPr lang="es-ES" dirty="0" smtClean="0"/>
          </a:p>
          <a:p>
            <a:pPr algn="just">
              <a:buNone/>
            </a:pPr>
            <a:r>
              <a:rPr lang="es-ES" b="1" dirty="0" smtClean="0"/>
              <a:t>Columna de nivel:</a:t>
            </a:r>
            <a:r>
              <a:rPr lang="es-ES" dirty="0" smtClean="0"/>
              <a:t> Es un indicador de nivel de agua, permite visualizar el nivel instantáneo de agua en el sistema.</a:t>
            </a:r>
            <a:endParaRPr lang="es-ES" b="1" dirty="0" smtClean="0"/>
          </a:p>
          <a:p>
            <a:pPr>
              <a:buNone/>
            </a:pPr>
            <a:endParaRPr lang="es-ES" dirty="0"/>
          </a:p>
        </p:txBody>
      </p:sp>
      <p:pic>
        <p:nvPicPr>
          <p:cNvPr id="4" name="3 Imagen" descr="C:\Users\SANTIAGO\Documents\DAVID\tesis\fotos\terminadas\102_2193.JPG"/>
          <p:cNvPicPr/>
          <p:nvPr/>
        </p:nvPicPr>
        <p:blipFill>
          <a:blip r:embed="rId2" cstate="print"/>
          <a:srcRect l="33563" t="26966" r="30588"/>
          <a:stretch>
            <a:fillRect/>
          </a:stretch>
        </p:blipFill>
        <p:spPr bwMode="auto">
          <a:xfrm>
            <a:off x="4143372" y="2071678"/>
            <a:ext cx="1143008" cy="1285884"/>
          </a:xfrm>
          <a:prstGeom prst="rect">
            <a:avLst/>
          </a:prstGeom>
          <a:noFill/>
          <a:ln w="9525">
            <a:noFill/>
            <a:miter lim="800000"/>
            <a:headEnd/>
            <a:tailEnd/>
          </a:ln>
        </p:spPr>
      </p:pic>
      <p:pic>
        <p:nvPicPr>
          <p:cNvPr id="5" name="4 Imagen" descr="C:\Users\SANTIAGO\Documents\DAVID\tesis\fotos\terminadas\102_2175.JPG"/>
          <p:cNvPicPr/>
          <p:nvPr/>
        </p:nvPicPr>
        <p:blipFill>
          <a:blip r:embed="rId3" cstate="print"/>
          <a:srcRect l="31911" r="31449" b="3481"/>
          <a:stretch>
            <a:fillRect/>
          </a:stretch>
        </p:blipFill>
        <p:spPr bwMode="auto">
          <a:xfrm>
            <a:off x="4286248" y="4143380"/>
            <a:ext cx="1000132" cy="2493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753120"/>
          </a:xfrm>
        </p:spPr>
        <p:txBody>
          <a:bodyPr/>
          <a:lstStyle/>
          <a:p>
            <a:pPr algn="just"/>
            <a:r>
              <a:rPr lang="es-ES" b="1" dirty="0" smtClean="0"/>
              <a:t>Transmisor inteligente:</a:t>
            </a:r>
            <a:r>
              <a:rPr lang="es-ES" dirty="0" smtClean="0"/>
              <a:t> Entregan una lectura real del nivel de agua del sistema en una magnitud eléctrica normalizada en corriente para su posterior procesamiento. En el sistema implementado consta de un Transmisor de nivel tipo radar.</a:t>
            </a:r>
            <a:endParaRPr lang="es-ES" b="1" dirty="0" smtClean="0"/>
          </a:p>
          <a:p>
            <a:endParaRPr lang="es-ES" dirty="0"/>
          </a:p>
        </p:txBody>
      </p:sp>
      <p:pic>
        <p:nvPicPr>
          <p:cNvPr id="4" name="3 Imagen" descr="C:\Users\SANTIAGO\Pictures\rADAR.png"/>
          <p:cNvPicPr/>
          <p:nvPr/>
        </p:nvPicPr>
        <p:blipFill>
          <a:blip r:embed="rId2"/>
          <a:srcRect t="1431" b="2402"/>
          <a:stretch>
            <a:fillRect/>
          </a:stretch>
        </p:blipFill>
        <p:spPr bwMode="auto">
          <a:xfrm>
            <a:off x="4071934" y="2786058"/>
            <a:ext cx="1825322" cy="29258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824558"/>
          </a:xfrm>
        </p:spPr>
        <p:txBody>
          <a:bodyPr/>
          <a:lstStyle/>
          <a:p>
            <a:pPr algn="just"/>
            <a:r>
              <a:rPr lang="es-ES" b="1" dirty="0" smtClean="0"/>
              <a:t>PLC (Autómata CPU-1214C): </a:t>
            </a:r>
            <a:r>
              <a:rPr lang="es-ES" dirty="0" smtClean="0"/>
              <a:t>controlador lógico programable de la marca Siemens, este autómata controla todo el sistema y a la vez se comunica con la pantalla táctil, para que en ella se pueda supervisar y monitorear el proceso.</a:t>
            </a:r>
            <a:endParaRPr lang="es-ES" dirty="0"/>
          </a:p>
        </p:txBody>
      </p:sp>
      <p:pic>
        <p:nvPicPr>
          <p:cNvPr id="4" name="3 Imagen" descr="C:\Users\SANTIAGO\Documents\DAVID\tesis\fotos\terminadas\102_2189.JPG"/>
          <p:cNvPicPr/>
          <p:nvPr/>
        </p:nvPicPr>
        <p:blipFill>
          <a:blip r:embed="rId2" cstate="print"/>
          <a:srcRect l="19193" t="23595" r="37816" b="23596"/>
          <a:stretch>
            <a:fillRect/>
          </a:stretch>
        </p:blipFill>
        <p:spPr bwMode="auto">
          <a:xfrm>
            <a:off x="3214678" y="3000372"/>
            <a:ext cx="2857520" cy="2458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824558"/>
          </a:xfrm>
        </p:spPr>
        <p:txBody>
          <a:bodyPr/>
          <a:lstStyle/>
          <a:p>
            <a:pPr algn="just"/>
            <a:r>
              <a:rPr lang="es-ES" b="1" dirty="0" smtClean="0"/>
              <a:t>Módulo de expansión (SM-1234):</a:t>
            </a:r>
            <a:r>
              <a:rPr lang="es-ES" dirty="0" smtClean="0"/>
              <a:t> Es el dispositivo que permite el vínculo entre el autómata y cada uno de los dispositivos de campo a través de este módulo se origina el intercambio de información en lectura y escritura de señales analógicas de corriente o voltaje.</a:t>
            </a:r>
            <a:endParaRPr lang="es-ES" b="1" dirty="0" smtClean="0"/>
          </a:p>
          <a:p>
            <a:endParaRPr lang="es-ES" dirty="0"/>
          </a:p>
        </p:txBody>
      </p:sp>
      <p:pic>
        <p:nvPicPr>
          <p:cNvPr id="4" name="3 Imagen" descr="C:\Users\SANTIAGO\Documents\DAVID\tesis\fotos\terminadas\102_2189.JPG"/>
          <p:cNvPicPr/>
          <p:nvPr/>
        </p:nvPicPr>
        <p:blipFill>
          <a:blip r:embed="rId2" cstate="print"/>
          <a:srcRect l="61253" t="23595" r="19962" b="23596"/>
          <a:stretch>
            <a:fillRect/>
          </a:stretch>
        </p:blipFill>
        <p:spPr bwMode="auto">
          <a:xfrm>
            <a:off x="4214810" y="2928934"/>
            <a:ext cx="1500198" cy="2428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b="1" dirty="0" smtClean="0"/>
              <a:t>OBJETIVO GENERAL</a:t>
            </a:r>
            <a:endParaRPr lang="es-ES" dirty="0"/>
          </a:p>
        </p:txBody>
      </p:sp>
      <p:sp>
        <p:nvSpPr>
          <p:cNvPr id="3" name="2 Marcador de contenido"/>
          <p:cNvSpPr>
            <a:spLocks noGrp="1"/>
          </p:cNvSpPr>
          <p:nvPr>
            <p:ph idx="1"/>
          </p:nvPr>
        </p:nvSpPr>
        <p:spPr/>
        <p:txBody>
          <a:bodyPr/>
          <a:lstStyle/>
          <a:p>
            <a:pPr algn="just"/>
            <a:r>
              <a:rPr lang="es-ES" dirty="0" smtClean="0"/>
              <a:t>Diseñar e </a:t>
            </a:r>
            <a:r>
              <a:rPr lang="es-EC" dirty="0" smtClean="0"/>
              <a:t>implementar un Módulo Didáctico para el Control y Monitoreo Automático de un Sistema de Nivel de Agua para el Laboratorio de Redes Industriales y Control de Procesos de la Escuela Politécnica del Ejército Extensión Latacunga</a:t>
            </a:r>
            <a:r>
              <a:rPr lang="es-ES" dirty="0" smtClean="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753120"/>
          </a:xfrm>
        </p:spPr>
        <p:txBody>
          <a:bodyPr/>
          <a:lstStyle/>
          <a:p>
            <a:pPr algn="just"/>
            <a:r>
              <a:rPr lang="es-ES" b="1" dirty="0" err="1" smtClean="0"/>
              <a:t>Touch</a:t>
            </a:r>
            <a:r>
              <a:rPr lang="es-ES" b="1" dirty="0" smtClean="0"/>
              <a:t> </a:t>
            </a:r>
            <a:r>
              <a:rPr lang="es-ES" b="1" dirty="0" err="1" smtClean="0"/>
              <a:t>Screen</a:t>
            </a:r>
            <a:r>
              <a:rPr lang="es-ES" b="1" dirty="0" smtClean="0"/>
              <a:t> </a:t>
            </a:r>
            <a:r>
              <a:rPr lang="es-ES" dirty="0" smtClean="0"/>
              <a:t>(Pantalla táctil G306A) instrumento que contiene una HMI de configuración y monitoreo de tal forma que sea un vínculo entre el operador y el proceso controlado, la cual permite centralizar la información del sistema, entregando al operador valores de </a:t>
            </a:r>
            <a:r>
              <a:rPr lang="es-ES" dirty="0" err="1" smtClean="0"/>
              <a:t>setpoint</a:t>
            </a:r>
            <a:r>
              <a:rPr lang="es-ES" dirty="0" smtClean="0"/>
              <a:t>, parámetros de sintonización, curvas de proceso y alarmas.</a:t>
            </a:r>
            <a:endParaRPr lang="es-ES" b="1" dirty="0" smtClean="0"/>
          </a:p>
          <a:p>
            <a:endParaRPr lang="es-ES" dirty="0"/>
          </a:p>
        </p:txBody>
      </p:sp>
      <p:pic>
        <p:nvPicPr>
          <p:cNvPr id="4" name="3 Imagen" descr="C:\Users\SANTIAGO\Pictures\Foto0142.jpg"/>
          <p:cNvPicPr/>
          <p:nvPr/>
        </p:nvPicPr>
        <p:blipFill>
          <a:blip r:embed="rId2" cstate="print"/>
          <a:srcRect t="10022" b="24402"/>
          <a:stretch>
            <a:fillRect/>
          </a:stretch>
        </p:blipFill>
        <p:spPr bwMode="auto">
          <a:xfrm>
            <a:off x="3357554" y="3571876"/>
            <a:ext cx="3143272" cy="2500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14290"/>
            <a:ext cx="8229600" cy="1143000"/>
          </a:xfrm>
        </p:spPr>
        <p:txBody>
          <a:bodyPr>
            <a:normAutofit/>
          </a:bodyPr>
          <a:lstStyle/>
          <a:p>
            <a:r>
              <a:rPr lang="es-ES" dirty="0" smtClean="0"/>
              <a:t>DIAGRAMA P&amp;ID</a:t>
            </a:r>
            <a:endParaRPr lang="es-ES" dirty="0"/>
          </a:p>
        </p:txBody>
      </p:sp>
      <p:sp>
        <p:nvSpPr>
          <p:cNvPr id="3" name="2 Marcador de contenido"/>
          <p:cNvSpPr>
            <a:spLocks noGrp="1"/>
          </p:cNvSpPr>
          <p:nvPr>
            <p:ph idx="1"/>
          </p:nvPr>
        </p:nvSpPr>
        <p:spPr>
          <a:xfrm>
            <a:off x="457200" y="1357298"/>
            <a:ext cx="8229600" cy="4967302"/>
          </a:xfrm>
        </p:spPr>
        <p:txBody>
          <a:bodyPr/>
          <a:lstStyle/>
          <a:p>
            <a:pPr>
              <a:buNone/>
            </a:pPr>
            <a:endParaRPr lang="es-ES"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049" name="Object 1"/>
          <p:cNvGraphicFramePr>
            <a:graphicFrameLocks noChangeAspect="1"/>
          </p:cNvGraphicFramePr>
          <p:nvPr/>
        </p:nvGraphicFramePr>
        <p:xfrm>
          <a:off x="598140" y="1357298"/>
          <a:ext cx="7712188" cy="5000660"/>
        </p:xfrm>
        <a:graphic>
          <a:graphicData uri="http://schemas.openxmlformats.org/presentationml/2006/ole">
            <p:oleObj spid="_x0000_s2049" name="Visio" r:id="rId3" imgW="6346850" imgH="3465947" progId="Visio.Drawing.11">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CONFIGURACIÓN Y PROGRAMACIÓN DEL PLC</a:t>
            </a:r>
            <a:endParaRPr lang="es-ES" dirty="0"/>
          </a:p>
        </p:txBody>
      </p:sp>
      <p:sp>
        <p:nvSpPr>
          <p:cNvPr id="3" name="2 Marcador de contenido"/>
          <p:cNvSpPr>
            <a:spLocks noGrp="1"/>
          </p:cNvSpPr>
          <p:nvPr>
            <p:ph idx="1"/>
          </p:nvPr>
        </p:nvSpPr>
        <p:spPr/>
        <p:txBody>
          <a:bodyPr/>
          <a:lstStyle/>
          <a:p>
            <a:pPr algn="just"/>
            <a:r>
              <a:rPr lang="es-ES" dirty="0" smtClean="0"/>
              <a:t>Para empezar a programar se necesita una PC instalado el software TIA PORTAL (</a:t>
            </a:r>
            <a:r>
              <a:rPr lang="es-ES" dirty="0" err="1" smtClean="0"/>
              <a:t>Totally</a:t>
            </a:r>
            <a:r>
              <a:rPr lang="es-ES" dirty="0" smtClean="0"/>
              <a:t> </a:t>
            </a:r>
            <a:r>
              <a:rPr lang="es-ES" dirty="0" err="1" smtClean="0"/>
              <a:t>Integrated</a:t>
            </a:r>
            <a:r>
              <a:rPr lang="es-ES" dirty="0" smtClean="0"/>
              <a:t> </a:t>
            </a:r>
            <a:r>
              <a:rPr lang="es-ES" dirty="0" err="1" smtClean="0"/>
              <a:t>Automation</a:t>
            </a:r>
            <a:r>
              <a:rPr lang="es-ES" dirty="0" smtClean="0"/>
              <a:t> Portal), con sus respectivas librerías y herramientas listas para utilizarlas y hacer el respectivo programa de control.</a:t>
            </a:r>
          </a:p>
          <a:p>
            <a:pPr algn="just"/>
            <a:r>
              <a:rPr lang="es-ES" dirty="0" smtClean="0"/>
              <a:t>La programación en TIA PORTAL constituye un entorno de fácil manejo para desarrollar, editar y observar el programa necesario con objeto de controlar la aplicación. </a:t>
            </a:r>
          </a:p>
          <a:p>
            <a:endParaRPr lang="es-E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357174"/>
            <a:ext cx="8229600" cy="1143000"/>
          </a:xfrm>
        </p:spPr>
        <p:txBody>
          <a:bodyPr/>
          <a:lstStyle/>
          <a:p>
            <a:r>
              <a:rPr lang="es-ES_tradnl" dirty="0" smtClean="0"/>
              <a:t>CREAR</a:t>
            </a:r>
            <a:r>
              <a:rPr lang="es-ES" dirty="0" smtClean="0"/>
              <a:t> UN PROYECTO</a:t>
            </a:r>
            <a:endParaRPr lang="es-ES" dirty="0"/>
          </a:p>
        </p:txBody>
      </p:sp>
      <p:sp>
        <p:nvSpPr>
          <p:cNvPr id="3" name="2 Marcador de contenido"/>
          <p:cNvSpPr>
            <a:spLocks noGrp="1"/>
          </p:cNvSpPr>
          <p:nvPr>
            <p:ph idx="1"/>
          </p:nvPr>
        </p:nvSpPr>
        <p:spPr>
          <a:xfrm>
            <a:off x="457200" y="1428736"/>
            <a:ext cx="8229600" cy="4895864"/>
          </a:xfrm>
        </p:spPr>
        <p:txBody>
          <a:bodyPr/>
          <a:lstStyle/>
          <a:p>
            <a:r>
              <a:rPr lang="es-ES" dirty="0" smtClean="0"/>
              <a:t>Iniciar TIA PORTAL.</a:t>
            </a:r>
          </a:p>
          <a:p>
            <a:endParaRPr lang="es-ES" dirty="0"/>
          </a:p>
        </p:txBody>
      </p:sp>
      <p:pic>
        <p:nvPicPr>
          <p:cNvPr id="29699" name="Picture 3"/>
          <p:cNvPicPr>
            <a:picLocks noChangeAspect="1" noChangeArrowheads="1"/>
          </p:cNvPicPr>
          <p:nvPr/>
        </p:nvPicPr>
        <p:blipFill>
          <a:blip r:embed="rId2"/>
          <a:srcRect b="5138"/>
          <a:stretch>
            <a:fillRect/>
          </a:stretch>
        </p:blipFill>
        <p:spPr bwMode="auto">
          <a:xfrm>
            <a:off x="71406" y="1857364"/>
            <a:ext cx="8974365"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42918"/>
            <a:ext cx="8229600" cy="5681682"/>
          </a:xfrm>
        </p:spPr>
        <p:txBody>
          <a:bodyPr/>
          <a:lstStyle/>
          <a:p>
            <a:r>
              <a:rPr lang="es-ES" dirty="0" smtClean="0"/>
              <a:t>Inserta un dispositivo</a:t>
            </a:r>
          </a:p>
          <a:p>
            <a:endParaRPr lang="es-ES" dirty="0"/>
          </a:p>
        </p:txBody>
      </p:sp>
      <p:pic>
        <p:nvPicPr>
          <p:cNvPr id="5" name="4 Imagen"/>
          <p:cNvPicPr/>
          <p:nvPr/>
        </p:nvPicPr>
        <p:blipFill>
          <a:blip r:embed="rId2"/>
          <a:srcRect t="6375" b="9282"/>
          <a:stretch>
            <a:fillRect/>
          </a:stretch>
        </p:blipFill>
        <p:spPr bwMode="auto">
          <a:xfrm>
            <a:off x="1571604" y="1643050"/>
            <a:ext cx="6215106" cy="3714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85794"/>
            <a:ext cx="8229600" cy="5538806"/>
          </a:xfrm>
        </p:spPr>
        <p:txBody>
          <a:bodyPr/>
          <a:lstStyle/>
          <a:p>
            <a:r>
              <a:rPr lang="es-ES" dirty="0" smtClean="0"/>
              <a:t>Seleccionar el PLC a utilizar</a:t>
            </a:r>
            <a:endParaRPr lang="es-ES" dirty="0"/>
          </a:p>
        </p:txBody>
      </p:sp>
      <p:pic>
        <p:nvPicPr>
          <p:cNvPr id="5" name="4 Imagen"/>
          <p:cNvPicPr/>
          <p:nvPr/>
        </p:nvPicPr>
        <p:blipFill>
          <a:blip r:embed="rId2"/>
          <a:srcRect l="-2173" r="1249"/>
          <a:stretch>
            <a:fillRect/>
          </a:stretch>
        </p:blipFill>
        <p:spPr bwMode="auto">
          <a:xfrm>
            <a:off x="2143108" y="1357298"/>
            <a:ext cx="5214974" cy="49292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753120"/>
          </a:xfrm>
        </p:spPr>
        <p:txBody>
          <a:bodyPr/>
          <a:lstStyle/>
          <a:p>
            <a:r>
              <a:rPr lang="es-ES_tradnl" dirty="0" smtClean="0"/>
              <a:t>Editor de</a:t>
            </a:r>
            <a:r>
              <a:rPr lang="es-ES" dirty="0" smtClean="0"/>
              <a:t> dispositivos y redes</a:t>
            </a:r>
            <a:endParaRPr lang="es-ES" dirty="0"/>
          </a:p>
        </p:txBody>
      </p:sp>
      <p:pic>
        <p:nvPicPr>
          <p:cNvPr id="4" name="3 Imagen"/>
          <p:cNvPicPr/>
          <p:nvPr/>
        </p:nvPicPr>
        <p:blipFill>
          <a:blip r:embed="rId2"/>
          <a:srcRect b="6327"/>
          <a:stretch>
            <a:fillRect/>
          </a:stretch>
        </p:blipFill>
        <p:spPr bwMode="auto">
          <a:xfrm>
            <a:off x="714348" y="1285860"/>
            <a:ext cx="7858180" cy="528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895996"/>
          </a:xfrm>
        </p:spPr>
        <p:txBody>
          <a:bodyPr/>
          <a:lstStyle/>
          <a:p>
            <a:r>
              <a:rPr lang="es-ES" dirty="0" smtClean="0"/>
              <a:t>Configurar la interfaz PROFINET del controlador</a:t>
            </a:r>
          </a:p>
        </p:txBody>
      </p:sp>
      <p:pic>
        <p:nvPicPr>
          <p:cNvPr id="4" name="3 Imagen"/>
          <p:cNvPicPr/>
          <p:nvPr/>
        </p:nvPicPr>
        <p:blipFill>
          <a:blip r:embed="rId2"/>
          <a:srcRect b="1497"/>
          <a:stretch>
            <a:fillRect/>
          </a:stretch>
        </p:blipFill>
        <p:spPr bwMode="auto">
          <a:xfrm>
            <a:off x="2285984" y="928670"/>
            <a:ext cx="4429156" cy="3286148"/>
          </a:xfrm>
          <a:prstGeom prst="rect">
            <a:avLst/>
          </a:prstGeom>
          <a:noFill/>
          <a:ln w="9525">
            <a:noFill/>
            <a:miter lim="800000"/>
            <a:headEnd/>
            <a:tailEnd/>
          </a:ln>
        </p:spPr>
      </p:pic>
      <p:pic>
        <p:nvPicPr>
          <p:cNvPr id="5" name="4 Imagen"/>
          <p:cNvPicPr/>
          <p:nvPr/>
        </p:nvPicPr>
        <p:blipFill>
          <a:blip r:embed="rId3"/>
          <a:srcRect l="-1491" r="1221" b="3796"/>
          <a:stretch>
            <a:fillRect/>
          </a:stretch>
        </p:blipFill>
        <p:spPr bwMode="auto">
          <a:xfrm>
            <a:off x="1428728" y="4214818"/>
            <a:ext cx="6215106" cy="24288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42918"/>
            <a:ext cx="8229600" cy="5681682"/>
          </a:xfrm>
        </p:spPr>
        <p:txBody>
          <a:bodyPr/>
          <a:lstStyle/>
          <a:p>
            <a:r>
              <a:rPr lang="es-ES" dirty="0" smtClean="0"/>
              <a:t>Añadir un módulo de entradas y salidas análogo</a:t>
            </a:r>
            <a:endParaRPr lang="es-ES" dirty="0"/>
          </a:p>
        </p:txBody>
      </p:sp>
      <p:pic>
        <p:nvPicPr>
          <p:cNvPr id="4" name="3 Imagen"/>
          <p:cNvPicPr/>
          <p:nvPr/>
        </p:nvPicPr>
        <p:blipFill>
          <a:blip r:embed="rId2"/>
          <a:srcRect b="2294"/>
          <a:stretch>
            <a:fillRect/>
          </a:stretch>
        </p:blipFill>
        <p:spPr bwMode="auto">
          <a:xfrm>
            <a:off x="1928794" y="1285860"/>
            <a:ext cx="5357850" cy="2428892"/>
          </a:xfrm>
          <a:prstGeom prst="rect">
            <a:avLst/>
          </a:prstGeom>
          <a:noFill/>
          <a:ln w="9525">
            <a:noFill/>
            <a:miter lim="800000"/>
            <a:headEnd/>
            <a:tailEnd/>
          </a:ln>
        </p:spPr>
      </p:pic>
      <p:pic>
        <p:nvPicPr>
          <p:cNvPr id="5" name="4 Imagen"/>
          <p:cNvPicPr/>
          <p:nvPr/>
        </p:nvPicPr>
        <p:blipFill>
          <a:blip r:embed="rId3"/>
          <a:srcRect/>
          <a:stretch>
            <a:fillRect/>
          </a:stretch>
        </p:blipFill>
        <p:spPr bwMode="auto">
          <a:xfrm>
            <a:off x="1928794" y="3929066"/>
            <a:ext cx="5323313" cy="2786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824558"/>
          </a:xfrm>
        </p:spPr>
        <p:txBody>
          <a:bodyPr/>
          <a:lstStyle/>
          <a:p>
            <a:r>
              <a:rPr lang="es-ES" dirty="0" smtClean="0"/>
              <a:t>Crear el programa en el controlador </a:t>
            </a:r>
          </a:p>
          <a:p>
            <a:pPr>
              <a:buNone/>
            </a:pPr>
            <a:endParaRPr lang="es-ES" dirty="0"/>
          </a:p>
        </p:txBody>
      </p:sp>
      <p:pic>
        <p:nvPicPr>
          <p:cNvPr id="4" name="3 Imagen"/>
          <p:cNvPicPr/>
          <p:nvPr/>
        </p:nvPicPr>
        <p:blipFill>
          <a:blip r:embed="rId2"/>
          <a:srcRect b="1712"/>
          <a:stretch>
            <a:fillRect/>
          </a:stretch>
        </p:blipFill>
        <p:spPr bwMode="auto">
          <a:xfrm>
            <a:off x="2928926" y="1214422"/>
            <a:ext cx="3143272" cy="4286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smtClean="0"/>
              <a:t>OBJETIVOS ESPECÍFICOS</a:t>
            </a:r>
            <a:endParaRPr lang="es-ES" dirty="0"/>
          </a:p>
        </p:txBody>
      </p:sp>
      <p:sp>
        <p:nvSpPr>
          <p:cNvPr id="3" name="2 Marcador de contenido"/>
          <p:cNvSpPr>
            <a:spLocks noGrp="1"/>
          </p:cNvSpPr>
          <p:nvPr>
            <p:ph idx="1"/>
          </p:nvPr>
        </p:nvSpPr>
        <p:spPr/>
        <p:txBody>
          <a:bodyPr>
            <a:normAutofit fontScale="92500" lnSpcReduction="10000"/>
          </a:bodyPr>
          <a:lstStyle/>
          <a:p>
            <a:pPr lvl="0" algn="just"/>
            <a:r>
              <a:rPr lang="es-ES" dirty="0" smtClean="0"/>
              <a:t>Construcción de un blanco de pruebas.</a:t>
            </a:r>
          </a:p>
          <a:p>
            <a:pPr lvl="0" algn="just"/>
            <a:r>
              <a:rPr lang="es-ES" dirty="0" smtClean="0"/>
              <a:t>Diseñar el lazo de control para el módulo didáctico, especificando sus componentes a través de Diagramas </a:t>
            </a:r>
            <a:r>
              <a:rPr lang="es-ES" dirty="0" err="1" smtClean="0"/>
              <a:t>P&amp;ID’s</a:t>
            </a:r>
            <a:r>
              <a:rPr lang="es-ES" dirty="0" smtClean="0"/>
              <a:t>.</a:t>
            </a:r>
          </a:p>
          <a:p>
            <a:pPr lvl="0" algn="just"/>
            <a:r>
              <a:rPr lang="es-ES" dirty="0" smtClean="0"/>
              <a:t>Diseñar la ubicación de los instrumentos dentro del armazón del módulo didáctico en cuestión.</a:t>
            </a:r>
          </a:p>
          <a:p>
            <a:pPr lvl="0" algn="just"/>
            <a:r>
              <a:rPr lang="es-ES" dirty="0" smtClean="0"/>
              <a:t>Implementar el módulo didáctico y efectuar las conexiones necesarias guiándose en los diagramas </a:t>
            </a:r>
            <a:r>
              <a:rPr lang="es-ES" dirty="0" err="1" smtClean="0"/>
              <a:t>P&amp;ID’s</a:t>
            </a:r>
            <a:r>
              <a:rPr lang="es-ES" dirty="0" smtClean="0"/>
              <a:t> y el diseño de ubicación.</a:t>
            </a:r>
          </a:p>
          <a:p>
            <a:pPr lvl="0" algn="just"/>
            <a:r>
              <a:rPr lang="es-ES" dirty="0" smtClean="0"/>
              <a:t>Diseñar un HMI para el monitoreo, control y registro de la variable de la estación de nivel de agua.</a:t>
            </a:r>
          </a:p>
          <a:p>
            <a:pPr>
              <a:buNone/>
            </a:pPr>
            <a:endParaRPr lang="es-E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753120"/>
          </a:xfrm>
        </p:spPr>
        <p:txBody>
          <a:bodyPr/>
          <a:lstStyle/>
          <a:p>
            <a:r>
              <a:rPr lang="es-ES" dirty="0" smtClean="0"/>
              <a:t>Bloque de programación</a:t>
            </a:r>
          </a:p>
          <a:p>
            <a:endParaRPr lang="es-ES" dirty="0"/>
          </a:p>
        </p:txBody>
      </p:sp>
      <p:pic>
        <p:nvPicPr>
          <p:cNvPr id="5" name="4 Imagen"/>
          <p:cNvPicPr/>
          <p:nvPr/>
        </p:nvPicPr>
        <p:blipFill>
          <a:blip r:embed="rId2"/>
          <a:srcRect r="37907" b="33333"/>
          <a:stretch>
            <a:fillRect/>
          </a:stretch>
        </p:blipFill>
        <p:spPr bwMode="auto">
          <a:xfrm>
            <a:off x="214282" y="1142984"/>
            <a:ext cx="8286808"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14290"/>
            <a:ext cx="8229600" cy="6357982"/>
          </a:xfrm>
        </p:spPr>
        <p:txBody>
          <a:bodyPr>
            <a:normAutofit/>
          </a:bodyPr>
          <a:lstStyle/>
          <a:p>
            <a:r>
              <a:rPr lang="es-ES" b="1" dirty="0" smtClean="0"/>
              <a:t>Configura una red MODBUS TCP/IP</a:t>
            </a:r>
          </a:p>
          <a:p>
            <a:pPr algn="just"/>
            <a:r>
              <a:rPr lang="es-ES" dirty="0" err="1" smtClean="0"/>
              <a:t>Modbus</a:t>
            </a:r>
            <a:r>
              <a:rPr lang="es-ES" dirty="0" smtClean="0"/>
              <a:t>/TCP simplemente encapsula una trama </a:t>
            </a:r>
            <a:r>
              <a:rPr lang="es-ES" dirty="0" err="1" smtClean="0"/>
              <a:t>Modbus</a:t>
            </a:r>
            <a:r>
              <a:rPr lang="es-ES" dirty="0" smtClean="0"/>
              <a:t> en un segmento TCP. TCP proporciona un servicio orientado a conexión fiable, lo que significa que toda consulta espera una respuesta.</a:t>
            </a:r>
          </a:p>
          <a:p>
            <a:pPr algn="just"/>
            <a:endParaRPr lang="es-ES" dirty="0" smtClean="0"/>
          </a:p>
          <a:p>
            <a:pPr algn="just"/>
            <a:endParaRPr lang="es-ES" dirty="0" smtClean="0"/>
          </a:p>
          <a:p>
            <a:pPr algn="just"/>
            <a:r>
              <a:rPr lang="es-ES" dirty="0" smtClean="0"/>
              <a:t>La instrucción "MB_CLIENT" permite la comunicación como cliente </a:t>
            </a:r>
            <a:r>
              <a:rPr lang="es-ES" dirty="0" err="1" smtClean="0"/>
              <a:t>Modbus</a:t>
            </a:r>
            <a:r>
              <a:rPr lang="es-ES" dirty="0" smtClean="0"/>
              <a:t> TCP a través de la conexión PROFINET de la CPU S7-1200. Para utilizar esta instrucción no se requiere ningún módulo de hardware adicional. La instrucción "MB_CLIENT" permite establecer una conexión entre el cliente y el servidor, enviar peticiones y recibir respuesta y controlar la desconexión del servidor </a:t>
            </a:r>
            <a:r>
              <a:rPr lang="es-ES" dirty="0" err="1" smtClean="0"/>
              <a:t>Modbus</a:t>
            </a:r>
            <a:r>
              <a:rPr lang="es-ES" dirty="0" smtClean="0"/>
              <a:t> TCP.</a:t>
            </a:r>
          </a:p>
          <a:p>
            <a:pPr>
              <a:buNone/>
            </a:pPr>
            <a:endParaRPr lang="es-ES" dirty="0"/>
          </a:p>
        </p:txBody>
      </p:sp>
      <p:pic>
        <p:nvPicPr>
          <p:cNvPr id="5" name="Picture 2"/>
          <p:cNvPicPr>
            <a:picLocks noChangeAspect="1" noChangeArrowheads="1"/>
          </p:cNvPicPr>
          <p:nvPr/>
        </p:nvPicPr>
        <p:blipFill>
          <a:blip r:embed="rId2"/>
          <a:srcRect l="19618" t="40324" r="21354" b="33428"/>
          <a:stretch>
            <a:fillRect/>
          </a:stretch>
        </p:blipFill>
        <p:spPr bwMode="auto">
          <a:xfrm>
            <a:off x="2214546" y="2285992"/>
            <a:ext cx="4714908" cy="10880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824558"/>
          </a:xfrm>
        </p:spPr>
        <p:txBody>
          <a:bodyPr/>
          <a:lstStyle/>
          <a:p>
            <a:r>
              <a:rPr lang="es-ES" dirty="0" smtClean="0"/>
              <a:t>Insertar MB CLIENT</a:t>
            </a:r>
            <a:endParaRPr lang="es-ES" dirty="0"/>
          </a:p>
        </p:txBody>
      </p:sp>
      <p:pic>
        <p:nvPicPr>
          <p:cNvPr id="4" name="3 Imagen"/>
          <p:cNvPicPr/>
          <p:nvPr/>
        </p:nvPicPr>
        <p:blipFill>
          <a:blip r:embed="rId2"/>
          <a:srcRect l="2341"/>
          <a:stretch>
            <a:fillRect/>
          </a:stretch>
        </p:blipFill>
        <p:spPr bwMode="auto">
          <a:xfrm>
            <a:off x="928662" y="1214422"/>
            <a:ext cx="7929618" cy="528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753120"/>
          </a:xfrm>
        </p:spPr>
        <p:txBody>
          <a:bodyPr numCol="1">
            <a:normAutofit/>
          </a:bodyPr>
          <a:lstStyle/>
          <a:p>
            <a:pPr>
              <a:buNone/>
            </a:pPr>
            <a:r>
              <a:rPr lang="es-ES_tradnl" dirty="0" smtClean="0"/>
              <a:t>Configuración de los parámetros </a:t>
            </a:r>
            <a:r>
              <a:rPr lang="es-ES" dirty="0" smtClean="0"/>
              <a:t>MB_CLIENT</a:t>
            </a:r>
            <a:endParaRPr lang="es-ES" dirty="0"/>
          </a:p>
        </p:txBody>
      </p:sp>
      <p:pic>
        <p:nvPicPr>
          <p:cNvPr id="4" name="3 Imagen"/>
          <p:cNvPicPr/>
          <p:nvPr/>
        </p:nvPicPr>
        <p:blipFill>
          <a:blip r:embed="rId2"/>
          <a:srcRect l="2343" r="1562" b="2341"/>
          <a:stretch>
            <a:fillRect/>
          </a:stretch>
        </p:blipFill>
        <p:spPr bwMode="auto">
          <a:xfrm>
            <a:off x="1500166" y="1142984"/>
            <a:ext cx="6357982" cy="53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14356"/>
            <a:ext cx="8229600" cy="5610244"/>
          </a:xfrm>
        </p:spPr>
        <p:txBody>
          <a:bodyPr/>
          <a:lstStyle/>
          <a:p>
            <a:r>
              <a:rPr lang="es-ES" b="1" dirty="0" smtClean="0"/>
              <a:t>Configurar Bloque de regulador PID.</a:t>
            </a:r>
          </a:p>
          <a:p>
            <a:endParaRPr lang="es-ES" dirty="0"/>
          </a:p>
        </p:txBody>
      </p:sp>
      <p:pic>
        <p:nvPicPr>
          <p:cNvPr id="4" name="3 Imagen"/>
          <p:cNvPicPr/>
          <p:nvPr/>
        </p:nvPicPr>
        <p:blipFill>
          <a:blip r:embed="rId2"/>
          <a:srcRect l="2588" t="1708" r="6875" b="10160"/>
          <a:stretch>
            <a:fillRect/>
          </a:stretch>
        </p:blipFill>
        <p:spPr bwMode="auto">
          <a:xfrm>
            <a:off x="3357554" y="1214422"/>
            <a:ext cx="2928958" cy="41434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rcRect t="1731" r="1331" b="2062"/>
          <a:stretch>
            <a:fillRect/>
          </a:stretch>
        </p:blipFill>
        <p:spPr bwMode="auto">
          <a:xfrm>
            <a:off x="1357290" y="571480"/>
            <a:ext cx="7000924" cy="57531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rcRect/>
          <a:stretch>
            <a:fillRect/>
          </a:stretch>
        </p:blipFill>
        <p:spPr bwMode="auto">
          <a:xfrm>
            <a:off x="1142976" y="214290"/>
            <a:ext cx="7000924" cy="2857520"/>
          </a:xfrm>
          <a:prstGeom prst="rect">
            <a:avLst/>
          </a:prstGeom>
          <a:noFill/>
          <a:ln w="9525">
            <a:noFill/>
            <a:miter lim="800000"/>
            <a:headEnd/>
            <a:tailEnd/>
          </a:ln>
        </p:spPr>
      </p:pic>
      <p:pic>
        <p:nvPicPr>
          <p:cNvPr id="5" name="4 Imagen"/>
          <p:cNvPicPr/>
          <p:nvPr/>
        </p:nvPicPr>
        <p:blipFill>
          <a:blip r:embed="rId3"/>
          <a:srcRect l="3542" t="10000" r="1378"/>
          <a:stretch>
            <a:fillRect/>
          </a:stretch>
        </p:blipFill>
        <p:spPr bwMode="auto">
          <a:xfrm>
            <a:off x="2428860" y="3286124"/>
            <a:ext cx="4500594" cy="3357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14356"/>
            <a:ext cx="8229600" cy="5610244"/>
          </a:xfrm>
        </p:spPr>
        <p:txBody>
          <a:bodyPr/>
          <a:lstStyle/>
          <a:p>
            <a:r>
              <a:rPr lang="es-ES" dirty="0" smtClean="0"/>
              <a:t>Asignación de variables</a:t>
            </a:r>
            <a:endParaRPr lang="es-ES" dirty="0"/>
          </a:p>
        </p:txBody>
      </p:sp>
      <p:pic>
        <p:nvPicPr>
          <p:cNvPr id="4" name="3 Imagen"/>
          <p:cNvPicPr/>
          <p:nvPr/>
        </p:nvPicPr>
        <p:blipFill>
          <a:blip r:embed="rId2"/>
          <a:srcRect l="17281" t="8835" r="39287" b="25703"/>
          <a:stretch>
            <a:fillRect/>
          </a:stretch>
        </p:blipFill>
        <p:spPr bwMode="auto">
          <a:xfrm>
            <a:off x="1500166" y="1357298"/>
            <a:ext cx="6643734" cy="528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895996"/>
          </a:xfrm>
        </p:spPr>
        <p:txBody>
          <a:bodyPr/>
          <a:lstStyle/>
          <a:p>
            <a:r>
              <a:rPr lang="es-ES" dirty="0" smtClean="0"/>
              <a:t>Cargar el programa al PLC</a:t>
            </a:r>
            <a:endParaRPr lang="es-ES" dirty="0"/>
          </a:p>
        </p:txBody>
      </p:sp>
      <p:pic>
        <p:nvPicPr>
          <p:cNvPr id="5" name="4 Imagen"/>
          <p:cNvPicPr/>
          <p:nvPr/>
        </p:nvPicPr>
        <p:blipFill>
          <a:blip r:embed="rId2"/>
          <a:srcRect r="12963" b="8122"/>
          <a:stretch>
            <a:fillRect/>
          </a:stretch>
        </p:blipFill>
        <p:spPr bwMode="auto">
          <a:xfrm>
            <a:off x="2500298" y="928670"/>
            <a:ext cx="4643470" cy="5143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895996"/>
          </a:xfrm>
        </p:spPr>
        <p:txBody>
          <a:bodyPr/>
          <a:lstStyle/>
          <a:p>
            <a:r>
              <a:rPr lang="es-ES" dirty="0" smtClean="0"/>
              <a:t>Selección de la interfaz</a:t>
            </a:r>
            <a:endParaRPr lang="es-ES" dirty="0"/>
          </a:p>
        </p:txBody>
      </p:sp>
      <p:pic>
        <p:nvPicPr>
          <p:cNvPr id="4" name="3 Imagen"/>
          <p:cNvPicPr/>
          <p:nvPr/>
        </p:nvPicPr>
        <p:blipFill>
          <a:blip r:embed="rId2"/>
          <a:srcRect/>
          <a:stretch>
            <a:fillRect/>
          </a:stretch>
        </p:blipFill>
        <p:spPr bwMode="auto">
          <a:xfrm>
            <a:off x="2143108" y="1357298"/>
            <a:ext cx="5178689" cy="4194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a:xfrm>
            <a:off x="457200" y="1785926"/>
            <a:ext cx="8229600" cy="4538674"/>
          </a:xfrm>
        </p:spPr>
        <p:txBody>
          <a:bodyPr/>
          <a:lstStyle/>
          <a:p>
            <a:pPr lvl="0" algn="just"/>
            <a:r>
              <a:rPr lang="es-ES" dirty="0" smtClean="0"/>
              <a:t>Desarrollar el software de aplicación para el funcionamiento del PLC que controlará el proceso.</a:t>
            </a:r>
          </a:p>
          <a:p>
            <a:pPr lvl="0" algn="just"/>
            <a:r>
              <a:rPr lang="es-ES" dirty="0" smtClean="0"/>
              <a:t>Realizar la comunicación entre el PLC y la </a:t>
            </a:r>
            <a:r>
              <a:rPr lang="es-ES" dirty="0" err="1" smtClean="0"/>
              <a:t>Touch</a:t>
            </a:r>
            <a:r>
              <a:rPr lang="es-ES" dirty="0" smtClean="0"/>
              <a:t> </a:t>
            </a:r>
            <a:r>
              <a:rPr lang="es-ES" dirty="0" err="1" smtClean="0"/>
              <a:t>Screen</a:t>
            </a:r>
            <a:r>
              <a:rPr lang="es-ES" dirty="0" smtClean="0"/>
              <a:t>.</a:t>
            </a:r>
          </a:p>
          <a:p>
            <a:pPr lvl="0" algn="just"/>
            <a:r>
              <a:rPr lang="es-ES" dirty="0" smtClean="0"/>
              <a:t>Desarrollar el software de aplicación para el funcionamiento de la </a:t>
            </a:r>
            <a:r>
              <a:rPr lang="es-ES" dirty="0" err="1" smtClean="0"/>
              <a:t>Touch</a:t>
            </a:r>
            <a:r>
              <a:rPr lang="es-ES" dirty="0" smtClean="0"/>
              <a:t> </a:t>
            </a:r>
            <a:r>
              <a:rPr lang="es-ES" dirty="0" err="1" smtClean="0"/>
              <a:t>Screen</a:t>
            </a:r>
            <a:r>
              <a:rPr lang="es-ES" dirty="0" smtClean="0"/>
              <a:t> para realizar el  monitoreo de la variable del proceso.</a:t>
            </a:r>
          </a:p>
          <a:p>
            <a:pPr lvl="0" algn="just"/>
            <a:r>
              <a:rPr lang="es-ES" dirty="0" smtClean="0"/>
              <a:t>Mejorar el desarrollo del aprendizaje para las nuevas promociones académicas con la implementación de este proyecto.</a:t>
            </a:r>
          </a:p>
          <a:p>
            <a:endParaRPr lang="es-E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PROGRAMACIÓN PANTALLA TOUCH SCREEN (RED LION)</a:t>
            </a:r>
            <a:endParaRPr lang="es-ES" dirty="0"/>
          </a:p>
        </p:txBody>
      </p:sp>
      <p:sp>
        <p:nvSpPr>
          <p:cNvPr id="3" name="2 Marcador de contenido"/>
          <p:cNvSpPr>
            <a:spLocks noGrp="1"/>
          </p:cNvSpPr>
          <p:nvPr>
            <p:ph idx="1"/>
          </p:nvPr>
        </p:nvSpPr>
        <p:spPr/>
        <p:txBody>
          <a:bodyPr/>
          <a:lstStyle/>
          <a:p>
            <a:r>
              <a:rPr lang="es-ES" dirty="0" smtClean="0"/>
              <a:t>Para empezar a programar se necesita una PC instalado el software </a:t>
            </a:r>
            <a:r>
              <a:rPr lang="es-ES" dirty="0" err="1" smtClean="0"/>
              <a:t>Crimson</a:t>
            </a:r>
            <a:r>
              <a:rPr lang="es-ES" dirty="0" smtClean="0"/>
              <a:t> 3.0, con sus respectivas librerías y herramientas listas para utilizarlas y hacer el respectivo HMI.</a:t>
            </a:r>
          </a:p>
          <a:p>
            <a:r>
              <a:rPr lang="es-ES" dirty="0" smtClean="0"/>
              <a:t>La programación en </a:t>
            </a:r>
            <a:r>
              <a:rPr lang="es-ES" dirty="0" err="1" smtClean="0"/>
              <a:t>Crimson</a:t>
            </a:r>
            <a:r>
              <a:rPr lang="es-ES" dirty="0" smtClean="0"/>
              <a:t> 3.0 constituye un entorno de fácil manejo para desarrollar, editar y simular el programa. </a:t>
            </a:r>
          </a:p>
          <a:p>
            <a:pPr>
              <a:buNone/>
            </a:pPr>
            <a:endParaRPr lang="es-E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895996"/>
          </a:xfrm>
        </p:spPr>
        <p:txBody>
          <a:bodyPr/>
          <a:lstStyle/>
          <a:p>
            <a:r>
              <a:rPr lang="es-ES" dirty="0" smtClean="0"/>
              <a:t>Iniciar CRIMSON </a:t>
            </a:r>
            <a:endParaRPr lang="es-ES" dirty="0"/>
          </a:p>
        </p:txBody>
      </p:sp>
      <p:pic>
        <p:nvPicPr>
          <p:cNvPr id="4" name="3 Imagen"/>
          <p:cNvPicPr/>
          <p:nvPr/>
        </p:nvPicPr>
        <p:blipFill>
          <a:blip r:embed="rId2"/>
          <a:srcRect l="2678" t="3741" r="3404" b="2992"/>
          <a:stretch>
            <a:fillRect/>
          </a:stretch>
        </p:blipFill>
        <p:spPr bwMode="auto">
          <a:xfrm>
            <a:off x="1571604" y="1357298"/>
            <a:ext cx="6072230" cy="46434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42918"/>
            <a:ext cx="8229600" cy="5681682"/>
          </a:xfrm>
        </p:spPr>
        <p:txBody>
          <a:bodyPr/>
          <a:lstStyle/>
          <a:p>
            <a:r>
              <a:rPr lang="es-ES" dirty="0" smtClean="0"/>
              <a:t>Pantalla principal </a:t>
            </a:r>
            <a:endParaRPr lang="es-ES" dirty="0"/>
          </a:p>
        </p:txBody>
      </p:sp>
      <p:pic>
        <p:nvPicPr>
          <p:cNvPr id="4" name="3 Imagen"/>
          <p:cNvPicPr/>
          <p:nvPr/>
        </p:nvPicPr>
        <p:blipFill>
          <a:blip r:embed="rId2"/>
          <a:srcRect/>
          <a:stretch>
            <a:fillRect/>
          </a:stretch>
        </p:blipFill>
        <p:spPr bwMode="auto">
          <a:xfrm>
            <a:off x="642910" y="1214422"/>
            <a:ext cx="8072494" cy="528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229600" cy="1143000"/>
          </a:xfrm>
        </p:spPr>
        <p:txBody>
          <a:bodyPr>
            <a:noAutofit/>
          </a:bodyPr>
          <a:lstStyle/>
          <a:p>
            <a:r>
              <a:rPr lang="es-ES" sz="4000" dirty="0" smtClean="0"/>
              <a:t>CONFIGURAR UNA RED MODBUS TCP/IP SLAVE</a:t>
            </a:r>
            <a:endParaRPr lang="es-ES" sz="4000" dirty="0"/>
          </a:p>
        </p:txBody>
      </p:sp>
      <p:sp>
        <p:nvSpPr>
          <p:cNvPr id="5" name="4 Marcador de contenido"/>
          <p:cNvSpPr>
            <a:spLocks noGrp="1"/>
          </p:cNvSpPr>
          <p:nvPr>
            <p:ph idx="1"/>
          </p:nvPr>
        </p:nvSpPr>
        <p:spPr>
          <a:xfrm>
            <a:off x="457200" y="1428736"/>
            <a:ext cx="8229600" cy="4895864"/>
          </a:xfrm>
        </p:spPr>
        <p:txBody>
          <a:bodyPr/>
          <a:lstStyle/>
          <a:p>
            <a:r>
              <a:rPr lang="es-ES" dirty="0" smtClean="0"/>
              <a:t>Configuración del puerto Ethernet 1</a:t>
            </a:r>
            <a:endParaRPr lang="es-ES" dirty="0"/>
          </a:p>
        </p:txBody>
      </p:sp>
      <p:pic>
        <p:nvPicPr>
          <p:cNvPr id="6" name="5 Imagen"/>
          <p:cNvPicPr/>
          <p:nvPr/>
        </p:nvPicPr>
        <p:blipFill>
          <a:blip r:embed="rId2"/>
          <a:srcRect b="9762"/>
          <a:stretch>
            <a:fillRect/>
          </a:stretch>
        </p:blipFill>
        <p:spPr bwMode="auto">
          <a:xfrm>
            <a:off x="857224" y="1857364"/>
            <a:ext cx="7286676" cy="4786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824558"/>
          </a:xfrm>
        </p:spPr>
        <p:txBody>
          <a:bodyPr/>
          <a:lstStyle/>
          <a:p>
            <a:r>
              <a:rPr lang="es-ES" dirty="0" smtClean="0"/>
              <a:t>Selección de la red MODBUS TCP/IP SLAVE</a:t>
            </a:r>
            <a:r>
              <a:rPr lang="es-ES_tradnl" dirty="0" smtClean="0"/>
              <a:t>.</a:t>
            </a:r>
            <a:endParaRPr lang="es-ES" dirty="0"/>
          </a:p>
        </p:txBody>
      </p:sp>
      <p:pic>
        <p:nvPicPr>
          <p:cNvPr id="4" name="3 Imagen"/>
          <p:cNvPicPr/>
          <p:nvPr/>
        </p:nvPicPr>
        <p:blipFill>
          <a:blip r:embed="rId2"/>
          <a:srcRect b="9006"/>
          <a:stretch>
            <a:fillRect/>
          </a:stretch>
        </p:blipFill>
        <p:spPr bwMode="auto">
          <a:xfrm>
            <a:off x="714348" y="1071546"/>
            <a:ext cx="7715304" cy="528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895996"/>
          </a:xfrm>
        </p:spPr>
        <p:txBody>
          <a:bodyPr/>
          <a:lstStyle/>
          <a:p>
            <a:r>
              <a:rPr lang="es-ES_tradnl" dirty="0" smtClean="0"/>
              <a:t>Configuración del controlador del protocolo 1.</a:t>
            </a:r>
            <a:endParaRPr lang="es-ES" dirty="0"/>
          </a:p>
        </p:txBody>
      </p:sp>
      <p:pic>
        <p:nvPicPr>
          <p:cNvPr id="31748" name="Picture 4"/>
          <p:cNvPicPr>
            <a:picLocks noChangeAspect="1" noChangeArrowheads="1"/>
          </p:cNvPicPr>
          <p:nvPr/>
        </p:nvPicPr>
        <p:blipFill>
          <a:blip r:embed="rId2"/>
          <a:srcRect t="3125" r="34077" b="27539"/>
          <a:stretch>
            <a:fillRect/>
          </a:stretch>
        </p:blipFill>
        <p:spPr bwMode="auto">
          <a:xfrm>
            <a:off x="285720" y="1285860"/>
            <a:ext cx="8577277" cy="50720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5895996"/>
          </a:xfrm>
        </p:spPr>
        <p:txBody>
          <a:bodyPr/>
          <a:lstStyle/>
          <a:p>
            <a:r>
              <a:rPr lang="es-ES_tradnl" dirty="0" smtClean="0"/>
              <a:t>Añadir bloque para asignar registros</a:t>
            </a:r>
            <a:endParaRPr lang="es-ES" dirty="0"/>
          </a:p>
        </p:txBody>
      </p:sp>
      <p:pic>
        <p:nvPicPr>
          <p:cNvPr id="4" name="3 Imagen"/>
          <p:cNvPicPr/>
          <p:nvPr/>
        </p:nvPicPr>
        <p:blipFill>
          <a:blip r:embed="rId2"/>
          <a:srcRect r="36459" b="29934"/>
          <a:stretch>
            <a:fillRect/>
          </a:stretch>
        </p:blipFill>
        <p:spPr bwMode="auto">
          <a:xfrm>
            <a:off x="785786" y="1071546"/>
            <a:ext cx="7215238" cy="528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824558"/>
          </a:xfrm>
        </p:spPr>
        <p:txBody>
          <a:bodyPr/>
          <a:lstStyle/>
          <a:p>
            <a:r>
              <a:rPr lang="es-ES_tradnl" dirty="0" smtClean="0"/>
              <a:t>Configuración del bloque y selección de los registros</a:t>
            </a:r>
            <a:endParaRPr lang="es-ES" dirty="0"/>
          </a:p>
        </p:txBody>
      </p:sp>
      <p:pic>
        <p:nvPicPr>
          <p:cNvPr id="5" name="4 Imagen"/>
          <p:cNvPicPr/>
          <p:nvPr/>
        </p:nvPicPr>
        <p:blipFill>
          <a:blip r:embed="rId2"/>
          <a:srcRect/>
          <a:stretch>
            <a:fillRect/>
          </a:stretch>
        </p:blipFill>
        <p:spPr bwMode="auto">
          <a:xfrm>
            <a:off x="857224" y="1285860"/>
            <a:ext cx="7500990" cy="5143536"/>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753120"/>
          </a:xfrm>
        </p:spPr>
        <p:txBody>
          <a:bodyPr/>
          <a:lstStyle/>
          <a:p>
            <a:r>
              <a:rPr lang="es-ES_tradnl" dirty="0" smtClean="0"/>
              <a:t>Configuración del tamaño del bloque</a:t>
            </a:r>
            <a:endParaRPr lang="es-ES" dirty="0"/>
          </a:p>
        </p:txBody>
      </p:sp>
      <p:pic>
        <p:nvPicPr>
          <p:cNvPr id="4" name="3 Imagen"/>
          <p:cNvPicPr/>
          <p:nvPr/>
        </p:nvPicPr>
        <p:blipFill>
          <a:blip r:embed="rId2"/>
          <a:srcRect l="1056" t="8057"/>
          <a:stretch>
            <a:fillRect/>
          </a:stretch>
        </p:blipFill>
        <p:spPr bwMode="auto">
          <a:xfrm>
            <a:off x="928662" y="1643050"/>
            <a:ext cx="7215238" cy="3500461"/>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753120"/>
          </a:xfrm>
        </p:spPr>
        <p:txBody>
          <a:bodyPr/>
          <a:lstStyle/>
          <a:p>
            <a:r>
              <a:rPr lang="es-ES_tradnl" dirty="0" smtClean="0"/>
              <a:t>Crear etiquetas</a:t>
            </a:r>
            <a:endParaRPr lang="es-ES" dirty="0"/>
          </a:p>
        </p:txBody>
      </p:sp>
      <p:pic>
        <p:nvPicPr>
          <p:cNvPr id="4" name="3 Imagen"/>
          <p:cNvPicPr/>
          <p:nvPr/>
        </p:nvPicPr>
        <p:blipFill>
          <a:blip r:embed="rId2"/>
          <a:srcRect l="1231" t="1730"/>
          <a:stretch>
            <a:fillRect/>
          </a:stretch>
        </p:blipFill>
        <p:spPr bwMode="auto">
          <a:xfrm>
            <a:off x="785786" y="1142984"/>
            <a:ext cx="7429552" cy="4857784"/>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INTRODUCCIÓN</a:t>
            </a:r>
            <a:endParaRPr lang="es-ES" dirty="0"/>
          </a:p>
        </p:txBody>
      </p:sp>
      <p:sp>
        <p:nvSpPr>
          <p:cNvPr id="3" name="2 Marcador de contenido"/>
          <p:cNvSpPr>
            <a:spLocks noGrp="1"/>
          </p:cNvSpPr>
          <p:nvPr>
            <p:ph idx="1"/>
          </p:nvPr>
        </p:nvSpPr>
        <p:spPr/>
        <p:txBody>
          <a:bodyPr>
            <a:normAutofit lnSpcReduction="10000"/>
          </a:bodyPr>
          <a:lstStyle/>
          <a:p>
            <a:pPr algn="just"/>
            <a:r>
              <a:rPr lang="es-ES" dirty="0" smtClean="0"/>
              <a:t>En un sistema automático se busca principalmente aumentar la eficiencia del proceso incrementando la velocidad, la calidad y la precisión, y disminuyendo los riesgos que normalmente se tendrían en la tarea si fuese realizada en forma manual por un operador.</a:t>
            </a:r>
          </a:p>
          <a:p>
            <a:pPr algn="just"/>
            <a:r>
              <a:rPr lang="es-ES" dirty="0" smtClean="0"/>
              <a:t>Con el avance de la tecnología, los procesos industriales han sufrido grandes cambios y quienes están involucrados de una o de otra forma con el tema, deben estar permanentemente informados acerca de los nuevos productos, métodos de proceso, solución de fallas, sistemas de control, etc.</a:t>
            </a:r>
          </a:p>
          <a:p>
            <a:endParaRPr lang="es-E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753120"/>
          </a:xfrm>
        </p:spPr>
        <p:txBody>
          <a:bodyPr/>
          <a:lstStyle/>
          <a:p>
            <a:r>
              <a:rPr lang="es-ES" dirty="0" smtClean="0"/>
              <a:t>Diseñar interfaz gráfica</a:t>
            </a:r>
            <a:endParaRPr lang="es-ES" dirty="0"/>
          </a:p>
        </p:txBody>
      </p:sp>
      <p:pic>
        <p:nvPicPr>
          <p:cNvPr id="4" name="3 Imagen"/>
          <p:cNvPicPr/>
          <p:nvPr/>
        </p:nvPicPr>
        <p:blipFill>
          <a:blip r:embed="rId2"/>
          <a:srcRect t="4815" b="4074"/>
          <a:stretch>
            <a:fillRect/>
          </a:stretch>
        </p:blipFill>
        <p:spPr bwMode="auto">
          <a:xfrm>
            <a:off x="928662" y="1285860"/>
            <a:ext cx="7572428" cy="4857784"/>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rcRect t="4301" b="4301"/>
          <a:stretch>
            <a:fillRect/>
          </a:stretch>
        </p:blipFill>
        <p:spPr bwMode="auto">
          <a:xfrm>
            <a:off x="500034" y="571480"/>
            <a:ext cx="8286808" cy="5610244"/>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824558"/>
          </a:xfrm>
        </p:spPr>
        <p:txBody>
          <a:bodyPr/>
          <a:lstStyle/>
          <a:p>
            <a:r>
              <a:rPr lang="es-ES" dirty="0" smtClean="0"/>
              <a:t>Cargar el programa al dispositivo.</a:t>
            </a:r>
          </a:p>
          <a:p>
            <a:r>
              <a:rPr lang="es-ES" dirty="0" smtClean="0"/>
              <a:t>Seleccionar el puerto</a:t>
            </a:r>
            <a:endParaRPr lang="es-ES" dirty="0"/>
          </a:p>
        </p:txBody>
      </p:sp>
      <p:pic>
        <p:nvPicPr>
          <p:cNvPr id="4" name="3 Imagen"/>
          <p:cNvPicPr/>
          <p:nvPr/>
        </p:nvPicPr>
        <p:blipFill>
          <a:blip r:embed="rId2"/>
          <a:srcRect l="1132" t="5316" r="2076"/>
          <a:stretch>
            <a:fillRect/>
          </a:stretch>
        </p:blipFill>
        <p:spPr bwMode="auto">
          <a:xfrm>
            <a:off x="714348" y="1571612"/>
            <a:ext cx="7929618" cy="49292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t="3810" r="21086" b="12473"/>
          <a:stretch>
            <a:fillRect/>
          </a:stretch>
        </p:blipFill>
        <p:spPr bwMode="auto">
          <a:xfrm>
            <a:off x="785786" y="642918"/>
            <a:ext cx="7643866" cy="585791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142852"/>
            <a:ext cx="8229600" cy="1143000"/>
          </a:xfrm>
        </p:spPr>
        <p:txBody>
          <a:bodyPr>
            <a:noAutofit/>
          </a:bodyPr>
          <a:lstStyle/>
          <a:p>
            <a:pPr algn="ctr"/>
            <a:r>
              <a:rPr lang="es-ES" sz="3600" b="1" dirty="0" smtClean="0"/>
              <a:t>CONTROL PROPORCIONAL INTEGRAL  DERIVATIVO (PID)</a:t>
            </a:r>
            <a:endParaRPr lang="es-ES" sz="3600" dirty="0"/>
          </a:p>
        </p:txBody>
      </p:sp>
      <p:pic>
        <p:nvPicPr>
          <p:cNvPr id="4" name="3 Marcador de contenido"/>
          <p:cNvPicPr>
            <a:picLocks noGrp="1"/>
          </p:cNvPicPr>
          <p:nvPr>
            <p:ph idx="1"/>
          </p:nvPr>
        </p:nvPicPr>
        <p:blipFill>
          <a:blip r:embed="rId2"/>
          <a:srcRect/>
          <a:stretch>
            <a:fillRect/>
          </a:stretch>
        </p:blipFill>
        <p:spPr bwMode="auto">
          <a:xfrm>
            <a:off x="2643174" y="1357298"/>
            <a:ext cx="3929090" cy="5143536"/>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42918"/>
            <a:ext cx="8229600" cy="5681682"/>
          </a:xfrm>
        </p:spPr>
        <p:txBody>
          <a:bodyPr/>
          <a:lstStyle/>
          <a:p>
            <a:pPr lvl="0" algn="just"/>
            <a:r>
              <a:rPr lang="es-ES" dirty="0" smtClean="0"/>
              <a:t>Ajustar las válvulas del sistema. V-1 abierta, V-2 cerrada, V-3 abierta, V-4 regulación del flujo de agua (nunca cerrada al 100%), V-5 abierta, V-6 perturbación, V-7 regulación de vaciado de la columna de nivel.</a:t>
            </a:r>
          </a:p>
          <a:p>
            <a:pPr>
              <a:buNone/>
            </a:pPr>
            <a:endParaRPr lang="es-ES" dirty="0"/>
          </a:p>
        </p:txBody>
      </p:sp>
      <p:pic>
        <p:nvPicPr>
          <p:cNvPr id="4" name="3 Imagen"/>
          <p:cNvPicPr/>
          <p:nvPr/>
        </p:nvPicPr>
        <p:blipFill>
          <a:blip r:embed="rId2"/>
          <a:srcRect l="5012" t="-210" r="2799"/>
          <a:stretch>
            <a:fillRect/>
          </a:stretch>
        </p:blipFill>
        <p:spPr bwMode="auto">
          <a:xfrm>
            <a:off x="2214546" y="2928934"/>
            <a:ext cx="5143536" cy="2439726"/>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a:stretch>
            <a:fillRect/>
          </a:stretch>
        </p:blipFill>
        <p:spPr bwMode="auto">
          <a:xfrm>
            <a:off x="1571604" y="2000240"/>
            <a:ext cx="5400000" cy="4320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t="2727"/>
          <a:stretch>
            <a:fillRect/>
          </a:stretch>
        </p:blipFill>
        <p:spPr bwMode="auto">
          <a:xfrm>
            <a:off x="1428728" y="2071678"/>
            <a:ext cx="6000792" cy="4320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l="1378" t="2051" r="9948" b="2721"/>
          <a:stretch>
            <a:fillRect/>
          </a:stretch>
        </p:blipFill>
        <p:spPr bwMode="auto">
          <a:xfrm>
            <a:off x="1643042" y="1571612"/>
            <a:ext cx="5786478" cy="4500594"/>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a:stretch>
            <a:fillRect/>
          </a:stretch>
        </p:blipFill>
        <p:spPr bwMode="auto">
          <a:xfrm>
            <a:off x="1714480" y="1214422"/>
            <a:ext cx="6000792" cy="464347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28670"/>
            <a:ext cx="8229600" cy="5395930"/>
          </a:xfrm>
        </p:spPr>
        <p:txBody>
          <a:bodyPr>
            <a:normAutofit fontScale="92500"/>
          </a:bodyPr>
          <a:lstStyle/>
          <a:p>
            <a:pPr algn="just"/>
            <a:r>
              <a:rPr lang="es-ES" dirty="0" smtClean="0"/>
              <a:t>Prácticamente todas las industrias alrededor del mundo poseen al menos un pequeño sistema automático, lo cual significa que la automatización es un área que está permanentemente en contacto con el hombre.</a:t>
            </a:r>
          </a:p>
          <a:p>
            <a:pPr algn="just"/>
            <a:r>
              <a:rPr lang="es-ES" dirty="0" smtClean="0"/>
              <a:t>Los automatismos están compuestos de tres partes principales, como son la obtención de señales por parte de los sensores, transmisores, el procesamiento de dichas señales hecho por los procesadores inteligentes y la ejecución de respuestas efectuadas por los actuadores.</a:t>
            </a:r>
          </a:p>
          <a:p>
            <a:pPr algn="just"/>
            <a:r>
              <a:rPr lang="es-ES" dirty="0" smtClean="0"/>
              <a:t>Todos los procesos se desarrollan en un ambiente de acceso remoto, ya que el presente modulo es didáctico los estudiantes podrán aplicar todos los conocimientos adquiridos en las aulas, realizando diversos talleres prácticos de laboratorio de control y monitoreo industrial.</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p:cNvPicPr>
            <a:picLocks noGrp="1"/>
          </p:cNvPicPr>
          <p:nvPr>
            <p:ph idx="1"/>
          </p:nvPr>
        </p:nvPicPr>
        <p:blipFill>
          <a:blip r:embed="rId2"/>
          <a:srcRect/>
          <a:stretch>
            <a:fillRect/>
          </a:stretch>
        </p:blipFill>
        <p:spPr bwMode="auto">
          <a:xfrm>
            <a:off x="1357290" y="1428736"/>
            <a:ext cx="6429420" cy="4500594"/>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l="1613" t="2011" r="1912" b="8333"/>
          <a:stretch>
            <a:fillRect/>
          </a:stretch>
        </p:blipFill>
        <p:spPr bwMode="auto">
          <a:xfrm>
            <a:off x="2214546" y="2214554"/>
            <a:ext cx="5286412" cy="3929089"/>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a:stretch>
            <a:fillRect/>
          </a:stretch>
        </p:blipFill>
        <p:spPr bwMode="auto">
          <a:xfrm>
            <a:off x="1571604" y="2000240"/>
            <a:ext cx="5429288" cy="4000528"/>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a:stretch>
            <a:fillRect/>
          </a:stretch>
        </p:blipFill>
        <p:spPr bwMode="auto">
          <a:xfrm>
            <a:off x="1224380" y="2015036"/>
            <a:ext cx="6695239" cy="4229691"/>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9" name="4 Marcador de contenido"/>
          <p:cNvPicPr>
            <a:picLocks noGrp="1"/>
          </p:cNvPicPr>
          <p:nvPr>
            <p:ph idx="1"/>
          </p:nvPr>
        </p:nvPicPr>
        <p:blipFill>
          <a:blip r:embed="rId2"/>
          <a:srcRect/>
          <a:stretch>
            <a:fillRect/>
          </a:stretch>
        </p:blipFill>
        <p:spPr bwMode="auto">
          <a:xfrm>
            <a:off x="1714480" y="2071678"/>
            <a:ext cx="5643602" cy="4000528"/>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J:\DCIM\102M1063\102_2316.JPG"/>
          <p:cNvPicPr>
            <a:picLocks noGrp="1"/>
          </p:cNvPicPr>
          <p:nvPr>
            <p:ph idx="1"/>
          </p:nvPr>
        </p:nvPicPr>
        <p:blipFill>
          <a:blip r:embed="rId2" cstate="print"/>
          <a:srcRect l="15891" t="7306" r="4113" b="12100"/>
          <a:stretch>
            <a:fillRect/>
          </a:stretch>
        </p:blipFill>
        <p:spPr bwMode="auto">
          <a:xfrm>
            <a:off x="1714480" y="1857364"/>
            <a:ext cx="5357849" cy="4143403"/>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J:\DCIM\102M1063\102_2328.JPG"/>
          <p:cNvPicPr>
            <a:picLocks noGrp="1"/>
          </p:cNvPicPr>
          <p:nvPr>
            <p:ph idx="1"/>
          </p:nvPr>
        </p:nvPicPr>
        <p:blipFill>
          <a:blip r:embed="rId2" cstate="print"/>
          <a:srcRect l="22681" t="17328" r="5433" b="9747"/>
          <a:stretch>
            <a:fillRect/>
          </a:stretch>
        </p:blipFill>
        <p:spPr bwMode="auto">
          <a:xfrm>
            <a:off x="1785918" y="1857364"/>
            <a:ext cx="5000660" cy="4000527"/>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J:\DCIM\102M1063\102_2317.JPG"/>
          <p:cNvPicPr>
            <a:picLocks noGrp="1"/>
          </p:cNvPicPr>
          <p:nvPr>
            <p:ph idx="1"/>
          </p:nvPr>
        </p:nvPicPr>
        <p:blipFill>
          <a:blip r:embed="rId2" cstate="print"/>
          <a:srcRect l="27022" t="17242" r="12305" b="17739"/>
          <a:stretch>
            <a:fillRect/>
          </a:stretch>
        </p:blipFill>
        <p:spPr bwMode="auto">
          <a:xfrm>
            <a:off x="1643042" y="1857364"/>
            <a:ext cx="5715039" cy="435771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J:\DCIM\102M1063\102_2263.JPG"/>
          <p:cNvPicPr>
            <a:picLocks noGrp="1"/>
          </p:cNvPicPr>
          <p:nvPr>
            <p:ph idx="1"/>
          </p:nvPr>
        </p:nvPicPr>
        <p:blipFill>
          <a:blip r:embed="rId2" cstate="print"/>
          <a:srcRect l="21867" t="11151" r="1238" b="9230"/>
          <a:stretch>
            <a:fillRect/>
          </a:stretch>
        </p:blipFill>
        <p:spPr bwMode="auto">
          <a:xfrm>
            <a:off x="1785918" y="1857364"/>
            <a:ext cx="5357849" cy="4071966"/>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J:\DCIM\102M1063\102_2342.JPG"/>
          <p:cNvPicPr>
            <a:picLocks noGrp="1"/>
          </p:cNvPicPr>
          <p:nvPr>
            <p:ph idx="1"/>
          </p:nvPr>
        </p:nvPicPr>
        <p:blipFill>
          <a:blip r:embed="rId2" cstate="print"/>
          <a:srcRect l="23495" t="22302" r="14127" b="13669"/>
          <a:stretch>
            <a:fillRect/>
          </a:stretch>
        </p:blipFill>
        <p:spPr bwMode="auto">
          <a:xfrm>
            <a:off x="1571604" y="1857364"/>
            <a:ext cx="5500725" cy="407196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b="1" dirty="0" smtClean="0"/>
              <a:t>DESCRIPCIÓN RESUMIDA DEL PROYECTO</a:t>
            </a:r>
            <a:endParaRPr lang="es-ES" dirty="0"/>
          </a:p>
        </p:txBody>
      </p:sp>
      <p:sp>
        <p:nvSpPr>
          <p:cNvPr id="3" name="2 Marcador de contenido"/>
          <p:cNvSpPr>
            <a:spLocks noGrp="1"/>
          </p:cNvSpPr>
          <p:nvPr>
            <p:ph idx="1"/>
          </p:nvPr>
        </p:nvSpPr>
        <p:spPr/>
        <p:txBody>
          <a:bodyPr>
            <a:normAutofit lnSpcReduction="10000"/>
          </a:bodyPr>
          <a:lstStyle/>
          <a:p>
            <a:pPr algn="just"/>
            <a:r>
              <a:rPr lang="es-ES" dirty="0" smtClean="0"/>
              <a:t>El modulo didáctico nos permite monitorear y controlar el nivel de agua de un tanque con la ayuda de sensores y actuadores que se analizaron de acuerdo a las condiciones del proceso, un depósito de agua, una columna de nivel, una válvula de regulación proporcional, válvulas ON/OFF, conjunto de tubería (PVC), rotámetro, </a:t>
            </a:r>
            <a:r>
              <a:rPr lang="es-ES" dirty="0" err="1" smtClean="0"/>
              <a:t>conversor</a:t>
            </a:r>
            <a:r>
              <a:rPr lang="es-ES" dirty="0" smtClean="0"/>
              <a:t> de corriente a presión, un PLC</a:t>
            </a:r>
            <a:r>
              <a:rPr lang="es-AR" dirty="0" smtClean="0"/>
              <a:t>(Controlador lógico Programable)</a:t>
            </a:r>
            <a:r>
              <a:rPr lang="es-ES" dirty="0" smtClean="0"/>
              <a:t>, una módulo de entradas y salidas analógicas, una </a:t>
            </a:r>
            <a:r>
              <a:rPr lang="es-ES" dirty="0" err="1" smtClean="0"/>
              <a:t>Touch</a:t>
            </a:r>
            <a:r>
              <a:rPr lang="es-ES" dirty="0" smtClean="0"/>
              <a:t> </a:t>
            </a:r>
            <a:r>
              <a:rPr lang="es-ES" dirty="0" err="1" smtClean="0"/>
              <a:t>Screen</a:t>
            </a:r>
            <a:r>
              <a:rPr lang="es-ES" dirty="0" smtClean="0"/>
              <a:t>(pantalla táctil) y un  transmisor de nivel tipo radar.</a:t>
            </a:r>
          </a:p>
          <a:p>
            <a:endParaRPr lang="es-E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a:stretch>
            <a:fillRect/>
          </a:stretch>
        </p:blipFill>
        <p:spPr bwMode="auto">
          <a:xfrm>
            <a:off x="1571604" y="1928802"/>
            <a:ext cx="5857916" cy="4143404"/>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a:stretch>
            <a:fillRect/>
          </a:stretch>
        </p:blipFill>
        <p:spPr bwMode="auto">
          <a:xfrm>
            <a:off x="1428728" y="1928802"/>
            <a:ext cx="5857916" cy="4000528"/>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a:stretch>
            <a:fillRect/>
          </a:stretch>
        </p:blipFill>
        <p:spPr bwMode="auto">
          <a:xfrm>
            <a:off x="1428728" y="1857364"/>
            <a:ext cx="5929354" cy="392909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rcRect b="3646"/>
          <a:stretch>
            <a:fillRect/>
          </a:stretch>
        </p:blipFill>
        <p:spPr bwMode="auto">
          <a:xfrm>
            <a:off x="1500166" y="1857364"/>
            <a:ext cx="6000792" cy="428628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J:\DCIM\102M1063\102_2284.JPG"/>
          <p:cNvPicPr>
            <a:picLocks noGrp="1"/>
          </p:cNvPicPr>
          <p:nvPr>
            <p:ph idx="1"/>
          </p:nvPr>
        </p:nvPicPr>
        <p:blipFill>
          <a:blip r:embed="rId2" cstate="print"/>
          <a:srcRect l="28203" t="13889" r="2467" b="16389"/>
          <a:stretch>
            <a:fillRect/>
          </a:stretch>
        </p:blipFill>
        <p:spPr bwMode="auto">
          <a:xfrm>
            <a:off x="1643042" y="1928802"/>
            <a:ext cx="5643602" cy="4000528"/>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14290"/>
            <a:ext cx="8229600" cy="1143000"/>
          </a:xfrm>
        </p:spPr>
        <p:txBody>
          <a:bodyPr>
            <a:normAutofit/>
          </a:bodyPr>
          <a:lstStyle/>
          <a:p>
            <a:r>
              <a:rPr lang="es-ES" b="1" dirty="0" smtClean="0"/>
              <a:t>ALCANCES. </a:t>
            </a:r>
            <a:endParaRPr lang="es-ES" dirty="0"/>
          </a:p>
        </p:txBody>
      </p:sp>
      <p:sp>
        <p:nvSpPr>
          <p:cNvPr id="3" name="2 Marcador de contenido"/>
          <p:cNvSpPr>
            <a:spLocks noGrp="1"/>
          </p:cNvSpPr>
          <p:nvPr>
            <p:ph idx="1"/>
          </p:nvPr>
        </p:nvSpPr>
        <p:spPr>
          <a:xfrm>
            <a:off x="457200" y="1428736"/>
            <a:ext cx="8229600" cy="4895864"/>
          </a:xfrm>
        </p:spPr>
        <p:txBody>
          <a:bodyPr>
            <a:normAutofit fontScale="92500" lnSpcReduction="20000"/>
          </a:bodyPr>
          <a:lstStyle/>
          <a:p>
            <a:pPr lvl="0" algn="just"/>
            <a:r>
              <a:rPr lang="es-ES" dirty="0" smtClean="0"/>
              <a:t>Es posible realizar el control del sistema con dos diferentes actuadores ya sea la válvula proporcional o el variador de frecuencia.</a:t>
            </a:r>
          </a:p>
          <a:p>
            <a:pPr lvl="0" algn="just"/>
            <a:r>
              <a:rPr lang="es-ES" dirty="0" smtClean="0"/>
              <a:t>Es posible visualizar el comportamiento de la variable de proceso en tiempo real y en el momento deseado sin necesidad de recurrir a un registrador de papel.</a:t>
            </a:r>
          </a:p>
          <a:p>
            <a:pPr lvl="0" algn="just"/>
            <a:r>
              <a:rPr lang="es-ES" dirty="0" smtClean="0"/>
              <a:t>Centraliza la información (Configuración y supervisión) en un mismo punto provocando así una menor perdida de concentración y tiempo en el manejo del proceso.</a:t>
            </a:r>
          </a:p>
          <a:p>
            <a:pPr lvl="0" algn="just"/>
            <a:r>
              <a:rPr lang="es-ES" dirty="0" smtClean="0"/>
              <a:t>Brinda la posibilidad de manejar cuatro estados de alarmas.</a:t>
            </a:r>
          </a:p>
          <a:p>
            <a:pPr lvl="0" algn="just"/>
            <a:r>
              <a:rPr lang="es-ES" dirty="0" smtClean="0"/>
              <a:t>Flexibilidad para realizar cambios de programación ya sea en el PLC o en la TOUCH SCREEN.</a:t>
            </a:r>
          </a:p>
          <a:p>
            <a:pPr lvl="0" algn="just"/>
            <a:r>
              <a:rPr lang="es-ES" dirty="0" smtClean="0"/>
              <a:t>El módulo se puede poner en red con otros módulos y formar un SCADA ya que esta implementada una red MODBUS TCP/IP.</a:t>
            </a:r>
          </a:p>
          <a:p>
            <a:endParaRPr lang="es-E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229600" cy="1143000"/>
          </a:xfrm>
        </p:spPr>
        <p:txBody>
          <a:bodyPr/>
          <a:lstStyle/>
          <a:p>
            <a:r>
              <a:rPr lang="es-ES" dirty="0" smtClean="0"/>
              <a:t>CONCLUSIONES</a:t>
            </a:r>
            <a:endParaRPr lang="es-ES" dirty="0"/>
          </a:p>
        </p:txBody>
      </p:sp>
      <p:sp>
        <p:nvSpPr>
          <p:cNvPr id="3" name="2 Marcador de contenido"/>
          <p:cNvSpPr>
            <a:spLocks noGrp="1"/>
          </p:cNvSpPr>
          <p:nvPr>
            <p:ph idx="1"/>
          </p:nvPr>
        </p:nvSpPr>
        <p:spPr>
          <a:xfrm>
            <a:off x="457200" y="1714488"/>
            <a:ext cx="8229600" cy="4610112"/>
          </a:xfrm>
        </p:spPr>
        <p:txBody>
          <a:bodyPr>
            <a:normAutofit fontScale="92500" lnSpcReduction="20000"/>
          </a:bodyPr>
          <a:lstStyle/>
          <a:p>
            <a:pPr lvl="0" algn="just"/>
            <a:r>
              <a:rPr lang="es-ES" dirty="0" smtClean="0"/>
              <a:t>Se ha implementado un sistema de control de nivel de agua, aplicando los conocimientos adquiridos durante la formación como profesionales de la carrera permitiendo tener una visión general de la estructura y etapas de un proceso.</a:t>
            </a:r>
          </a:p>
          <a:p>
            <a:pPr lvl="0" algn="just"/>
            <a:r>
              <a:rPr lang="es-ES" dirty="0" smtClean="0"/>
              <a:t>La implementación de este sistema colabora con la mejor formación de nuevos profesionales, quienes podrán fomentar sus conocimientos de una forma más práctica, ya que con este sistema se puede realizar diferentes modos de control, similares a los procesos industriales. </a:t>
            </a:r>
          </a:p>
          <a:p>
            <a:pPr algn="just"/>
            <a:r>
              <a:rPr lang="es-ES" dirty="0" smtClean="0"/>
              <a:t>El módulo presentado significa una buena inversión en conocimiento y a la vez un gran ahorro económico ya que un módulo de las mismas características tiene un costo muy elevado.</a:t>
            </a:r>
          </a:p>
          <a:p>
            <a:endParaRPr lang="es-E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6000792"/>
          </a:xfrm>
        </p:spPr>
        <p:txBody>
          <a:bodyPr>
            <a:normAutofit/>
          </a:bodyPr>
          <a:lstStyle/>
          <a:p>
            <a:pPr lvl="0" algn="just"/>
            <a:r>
              <a:rPr lang="es-ES" dirty="0" smtClean="0"/>
              <a:t>Se pudo notar que el método de control de nivel de agua por variación de velocidad es más eficiente que el método por estrangulación de la válvula proporcional ya que el motor trifásico cuando se varia la velocidad se reduce también el consumo energético y disminuyendo así el costo de operación, mientras que cuando se controla válvulas el motor siempre trabaja a una misma velocidad sin reducir el consumo energético, por lo cual el control </a:t>
            </a:r>
            <a:r>
              <a:rPr lang="es-ES" smtClean="0"/>
              <a:t>de nivel </a:t>
            </a:r>
            <a:r>
              <a:rPr lang="es-ES" dirty="0" smtClean="0"/>
              <a:t>de agua por variación de la velocidad tiene una respuesta más rápida con respecto al control por estrangulación de la válvula proporcional.</a:t>
            </a:r>
          </a:p>
          <a:p>
            <a:pPr algn="just"/>
            <a:endParaRPr lang="es-E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14356"/>
            <a:ext cx="8229600" cy="5610244"/>
          </a:xfrm>
        </p:spPr>
        <p:txBody>
          <a:bodyPr>
            <a:normAutofit/>
          </a:bodyPr>
          <a:lstStyle/>
          <a:p>
            <a:pPr lvl="0" algn="just"/>
            <a:r>
              <a:rPr lang="es-ES" dirty="0" smtClean="0"/>
              <a:t>Se comprobó que para el proceso de nivel de agua implementado se obtiene un control muy satisfactorio aplicado un control Proporcional-Integral, ya que al ingresar el tiempo derivativo (</a:t>
            </a:r>
            <a:r>
              <a:rPr lang="es-ES" dirty="0" err="1" smtClean="0"/>
              <a:t>Td</a:t>
            </a:r>
            <a:r>
              <a:rPr lang="es-ES" dirty="0" smtClean="0"/>
              <a:t>) el sistema requiere de un valor muy pequeño que puede fácilmente obviarse si el proceso no está muy expuesto a perturbaciones.</a:t>
            </a:r>
          </a:p>
          <a:p>
            <a:pPr lvl="0" algn="just"/>
            <a:r>
              <a:rPr lang="es-ES" dirty="0" smtClean="0"/>
              <a:t>La implementación del módulo además de complementar la infraestructura del laboratorio de Redes Industriales y control de procesos, posibilita al estudiante agrupar los conocimientos de diferentes materias de la ingeniería, logrando así un nivel académico muy competitivo. </a:t>
            </a:r>
          </a:p>
          <a:p>
            <a:endParaRPr lang="es-E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229600" cy="1143000"/>
          </a:xfrm>
        </p:spPr>
        <p:txBody>
          <a:bodyPr/>
          <a:lstStyle/>
          <a:p>
            <a:r>
              <a:rPr lang="es-ES" dirty="0" smtClean="0"/>
              <a:t>RECOMENDACIONES</a:t>
            </a:r>
            <a:endParaRPr lang="es-ES" dirty="0"/>
          </a:p>
        </p:txBody>
      </p:sp>
      <p:sp>
        <p:nvSpPr>
          <p:cNvPr id="3" name="2 Marcador de contenido"/>
          <p:cNvSpPr>
            <a:spLocks noGrp="1"/>
          </p:cNvSpPr>
          <p:nvPr>
            <p:ph idx="1"/>
          </p:nvPr>
        </p:nvSpPr>
        <p:spPr>
          <a:xfrm>
            <a:off x="457200" y="1643050"/>
            <a:ext cx="8229600" cy="4681550"/>
          </a:xfrm>
        </p:spPr>
        <p:txBody>
          <a:bodyPr>
            <a:normAutofit lnSpcReduction="10000"/>
          </a:bodyPr>
          <a:lstStyle/>
          <a:p>
            <a:pPr lvl="0" algn="just"/>
            <a:r>
              <a:rPr lang="es-ES" dirty="0" smtClean="0"/>
              <a:t>Se recomienda realizar unas instalaciones eléctricas idóneas para el Laboratorio de Redes Industriales ya que es necesario para el buen funcionamiento de los equipos que se utilizan. </a:t>
            </a:r>
          </a:p>
          <a:p>
            <a:pPr lvl="0" algn="just"/>
            <a:r>
              <a:rPr lang="es-ES" dirty="0" smtClean="0"/>
              <a:t>Antes de empezar a manipular el módulo en la práctica de laboratorio, se debe leer y consultar el manual de usuario con el fin de manejar todos los recursos de proyecto implementado y evitar daños graves o de difícil solución.</a:t>
            </a:r>
          </a:p>
          <a:p>
            <a:pPr lvl="0" algn="just"/>
            <a:r>
              <a:rPr lang="es-ES" dirty="0" smtClean="0"/>
              <a:t>Se debe tener cuidado al realizar las conexiones de los dispositivos ya que si estas tienen algún tipo de falla todo el sistema colapsará. </a:t>
            </a:r>
          </a:p>
          <a:p>
            <a:pPr lvl="0"/>
            <a:endParaRPr lang="es-ES" dirty="0" smtClean="0"/>
          </a:p>
          <a:p>
            <a:endParaRPr lang="es-E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pPr algn="just"/>
            <a:r>
              <a:rPr lang="es-ES" dirty="0" smtClean="0"/>
              <a:t>El Módulo Didáctico utiliza como cerebro un PLC </a:t>
            </a:r>
            <a:r>
              <a:rPr lang="es-AR" dirty="0" smtClean="0"/>
              <a:t>(Controlador lógico Programable), para gestionar la tareas de monitoreo y control, así como también controlará la comunicación con distintos componentes, como por ejemplo la pantalla táctil, o también una conexión hacia una PC o alguna red de tipo industrial para tener la opción de control local y remoto a través de la conformación de un sistema SCADA.</a:t>
            </a:r>
            <a:endParaRPr lang="es-ES" dirty="0" smtClean="0"/>
          </a:p>
          <a:p>
            <a:endParaRPr lang="es-E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a:xfrm>
            <a:off x="457200" y="1500174"/>
            <a:ext cx="8229600" cy="4824426"/>
          </a:xfrm>
        </p:spPr>
        <p:txBody>
          <a:bodyPr>
            <a:normAutofit fontScale="92500" lnSpcReduction="10000"/>
          </a:bodyPr>
          <a:lstStyle/>
          <a:p>
            <a:pPr lvl="0" algn="just"/>
            <a:r>
              <a:rPr lang="es-ES" dirty="0" smtClean="0"/>
              <a:t>Es recomendable tener en cuenta que para las conexiones neumáticas tanto internas como externas se usa la manguera color azul, que tiene un diámetro interno de 6mm. No se puede utilizar otra manguera ya que se podría dañar los elementos neumáticos. </a:t>
            </a:r>
          </a:p>
          <a:p>
            <a:pPr lvl="0" algn="just"/>
            <a:r>
              <a:rPr lang="es-ES" dirty="0" smtClean="0"/>
              <a:t>Se recomienda realizar cambios ocasionales del agua que circula por el sistema ya que por no ser un ambiente estéril esta podría llenarse de impurezas que a su vez puedan ocasionar mal funcionamiento del sistema.</a:t>
            </a:r>
          </a:p>
          <a:p>
            <a:pPr lvl="0" algn="just"/>
            <a:r>
              <a:rPr lang="es-ES" dirty="0" smtClean="0"/>
              <a:t>Se recomienda la verificación de las válvulas ya que si todas las válvulas del sistema están cerradas puede causas desperfecto a la bomba, daños en la tubería y desbordamiento de agua en la columna de nivel</a:t>
            </a:r>
            <a:endParaRPr lang="es-E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a:xfrm>
            <a:off x="457200" y="1714488"/>
            <a:ext cx="8229600" cy="4610112"/>
          </a:xfrm>
        </p:spPr>
        <p:txBody>
          <a:bodyPr>
            <a:normAutofit/>
          </a:bodyPr>
          <a:lstStyle/>
          <a:p>
            <a:pPr algn="just"/>
            <a:r>
              <a:rPr lang="es-ES" dirty="0" smtClean="0"/>
              <a:t>El sistema es capaz de controlar el proceso de nivel de agua por medio del PLC el cual toma la señal del transmisor, éste PLC una vez procesada la información de acuerdo a un modo de control configurado envía una señal eléctrica al variador de frecuencia, el cual dependiendo de las señal eléctrica variara la frecuencia de una señal trifásica entregada a la bomba centrifuga variando así su velocidad de bombeo de este modo poder variar el flujo del agua que puede ser observado en el rotámetro controlando  de esta manera el nivel de agua en el tanque.</a:t>
            </a:r>
          </a:p>
          <a:p>
            <a:endParaRPr lang="es-E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2114</TotalTime>
  <Words>2257</Words>
  <Application>Microsoft Office PowerPoint</Application>
  <PresentationFormat>Presentación en pantalla (4:3)</PresentationFormat>
  <Paragraphs>108</Paragraphs>
  <Slides>80</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80</vt:i4>
      </vt:variant>
    </vt:vector>
  </HeadingPairs>
  <TitlesOfParts>
    <vt:vector size="82" baseType="lpstr">
      <vt:lpstr>Flujo</vt:lpstr>
      <vt:lpstr>Visio</vt:lpstr>
      <vt:lpstr>Diapositiva 1</vt:lpstr>
      <vt:lpstr>OBJETIVO GENERAL</vt:lpstr>
      <vt:lpstr>OBJETIVOS ESPECÍFICOS</vt:lpstr>
      <vt:lpstr>Diapositiva 4</vt:lpstr>
      <vt:lpstr>INTRODUCCIÓN</vt:lpstr>
      <vt:lpstr>Diapositiva 6</vt:lpstr>
      <vt:lpstr>DESCRIPCIÓN RESUMIDA DEL PROYECTO</vt:lpstr>
      <vt:lpstr>Diapositiva 8</vt:lpstr>
      <vt:lpstr>Diapositiva 9</vt:lpstr>
      <vt:lpstr>Diapositiva 10</vt:lpstr>
      <vt:lpstr>Diapositiva 11</vt:lpstr>
      <vt:lpstr>MÓDULO DE NIVEL DE AGUA </vt:lpstr>
      <vt:lpstr>COMPONENTES DEL MÓDULO</vt:lpstr>
      <vt:lpstr>Diapositiva 14</vt:lpstr>
      <vt:lpstr>Diapositiva 15</vt:lpstr>
      <vt:lpstr>Diapositiva 16</vt:lpstr>
      <vt:lpstr>Diapositiva 17</vt:lpstr>
      <vt:lpstr>Diapositiva 18</vt:lpstr>
      <vt:lpstr>Diapositiva 19</vt:lpstr>
      <vt:lpstr>Diapositiva 20</vt:lpstr>
      <vt:lpstr>DIAGRAMA P&amp;ID</vt:lpstr>
      <vt:lpstr>CONFIGURACIÓN Y PROGRAMACIÓN DEL PLC</vt:lpstr>
      <vt:lpstr>CREAR UN PROYECTO</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PROGRAMACIÓN PANTALLA TOUCH SCREEN (RED LION)</vt:lpstr>
      <vt:lpstr>Diapositiva 41</vt:lpstr>
      <vt:lpstr>Diapositiva 42</vt:lpstr>
      <vt:lpstr>CONFIGURAR UNA RED MODBUS TCP/IP SLAVE</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CONTROL PROPORCIONAL INTEGRAL  DERIVATIVO (PID)</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ALCANCES. </vt:lpstr>
      <vt:lpstr>CONCLUSIONES</vt:lpstr>
      <vt:lpstr>Diapositiva 77</vt:lpstr>
      <vt:lpstr>Diapositiva 78</vt:lpstr>
      <vt:lpstr>RECOMENDACIONES</vt:lpstr>
      <vt:lpstr>Diapositiva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SANTIAGO</dc:creator>
  <cp:lastModifiedBy>SANTIAGO</cp:lastModifiedBy>
  <cp:revision>111</cp:revision>
  <dcterms:created xsi:type="dcterms:W3CDTF">2013-10-23T22:29:05Z</dcterms:created>
  <dcterms:modified xsi:type="dcterms:W3CDTF">2013-11-20T18:16:34Z</dcterms:modified>
</cp:coreProperties>
</file>