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charts/chart5.xml" ContentType="application/vnd.openxmlformats-officedocument.drawingml.chart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charts/chart27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charts/chart16.xml" ContentType="application/vnd.openxmlformats-officedocument.drawingml.char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charts/chart23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14" r:id="rId2"/>
    <p:sldId id="257" r:id="rId3"/>
    <p:sldId id="258" r:id="rId4"/>
    <p:sldId id="263" r:id="rId5"/>
    <p:sldId id="264" r:id="rId6"/>
    <p:sldId id="311" r:id="rId7"/>
    <p:sldId id="312" r:id="rId8"/>
    <p:sldId id="284" r:id="rId9"/>
    <p:sldId id="316" r:id="rId10"/>
    <p:sldId id="267" r:id="rId11"/>
    <p:sldId id="269" r:id="rId12"/>
    <p:sldId id="268" r:id="rId13"/>
    <p:sldId id="270" r:id="rId14"/>
    <p:sldId id="271" r:id="rId15"/>
    <p:sldId id="273" r:id="rId16"/>
    <p:sldId id="274" r:id="rId17"/>
    <p:sldId id="307" r:id="rId18"/>
    <p:sldId id="275" r:id="rId19"/>
    <p:sldId id="276" r:id="rId20"/>
    <p:sldId id="277" r:id="rId21"/>
    <p:sldId id="278" r:id="rId22"/>
    <p:sldId id="279" r:id="rId23"/>
    <p:sldId id="308" r:id="rId24"/>
    <p:sldId id="280" r:id="rId25"/>
    <p:sldId id="309" r:id="rId26"/>
    <p:sldId id="315" r:id="rId27"/>
    <p:sldId id="272" r:id="rId28"/>
    <p:sldId id="286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300" r:id="rId40"/>
    <p:sldId id="298" r:id="rId41"/>
    <p:sldId id="301" r:id="rId42"/>
    <p:sldId id="302" r:id="rId43"/>
    <p:sldId id="303" r:id="rId44"/>
    <p:sldId id="304" r:id="rId45"/>
    <p:sldId id="305" r:id="rId46"/>
    <p:sldId id="28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2A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9" autoAdjust="0"/>
    <p:restoredTop sz="94660"/>
  </p:normalViewPr>
  <p:slideViewPr>
    <p:cSldViewPr>
      <p:cViewPr varScale="1">
        <p:scale>
          <a:sx n="72" d="100"/>
          <a:sy n="72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L\Documents\Denmark\Tesis\Tab%20encuesta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L\Documents\Denmark\Tesis\Tab%20encuesta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L\Documents\Denmark\Tesis\Tab%20encuesta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L\Documents\Denmark\Tesis\Tab%20encuesta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L\Documents\Denmark\Tesis\Tab%20encuesta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L\Documents\Denmark\Tesis\Tab%20encuesta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L\Documents\Denmark\Tesis\Tab%20encuesta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L\Documents\Denmark\Tesis\Tab%20encuesta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L\Documents\Denmark\Tesis\Tab%20encuesta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L\Documents\Denmark\Tesis\Tab%20encuesta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L\Documents\Denmark\Tesis\Tab%20encuest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L\Documents\Denmark\Tesis\Tab%20encuestas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L\Documents\Denmark\Tesis\Tab%20encuesta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L\Documents\Denmark\Tesis\Tab%20encuestas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L\Documents\Denmark\Tesis\Tab%20encuestas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L\Documents\Denmark\Tesis\Tab%20encuestas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L\Documents\Denmark\Tesis\Tab%20encuestas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L\Documents\Denmark\Tesis\Tab%20encuestas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L\Documents\Denmark\Tesis\Tab%20encuestas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L\Documents\Denmark\Tesis\Tab%20encuesta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L\Documents\Denmark\Tesis\Tab%20encuesta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L\Documents\Denmark\Tesis\Tab%20encuesta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L\Documents\Denmark\Tesis\Tab%20encuesta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L\Documents\Denmark\Tesis\Tab%20encuesta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L\Documents\Denmark\Tesis\Tab%20encuesta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L\Documents\Denmark\Tesis\Tab%20encuesta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L\Documents\Denmark\Tesis\Tab%20encuest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6"/>
  <c:chart>
    <c:title>
      <c:tx>
        <c:rich>
          <a:bodyPr/>
          <a:lstStyle/>
          <a:p>
            <a:pPr>
              <a:defRPr lang="es-EC"/>
            </a:pPr>
            <a:r>
              <a:rPr lang="es-EC"/>
              <a:t>Rango de Edad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cat>
            <c:strRef>
              <c:f>Hoja1!$A$2:$A$6</c:f>
              <c:strCache>
                <c:ptCount val="5"/>
                <c:pt idx="0">
                  <c:v>17-24 años</c:v>
                </c:pt>
                <c:pt idx="1">
                  <c:v>25-34  años</c:v>
                </c:pt>
                <c:pt idx="2">
                  <c:v>35-44 años</c:v>
                </c:pt>
                <c:pt idx="3">
                  <c:v>45-54 años</c:v>
                </c:pt>
                <c:pt idx="4">
                  <c:v>55- más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6"/>
  <c:chart>
    <c:title>
      <c:tx>
        <c:rich>
          <a:bodyPr/>
          <a:lstStyle/>
          <a:p>
            <a:pPr>
              <a:defRPr/>
            </a:pPr>
            <a:r>
              <a:rPr lang="es-EC"/>
              <a:t>Intereses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explosion val="25"/>
          <c:cat>
            <c:strRef>
              <c:f>Hoja2!$N$10:$N$14</c:f>
              <c:strCache>
                <c:ptCount val="5"/>
                <c:pt idx="0">
                  <c:v>Ahorro</c:v>
                </c:pt>
                <c:pt idx="1">
                  <c:v>Nutrición</c:v>
                </c:pt>
                <c:pt idx="2">
                  <c:v>Salud</c:v>
                </c:pt>
                <c:pt idx="3">
                  <c:v>Comercialización</c:v>
                </c:pt>
                <c:pt idx="4">
                  <c:v>Distracción</c:v>
                </c:pt>
              </c:strCache>
            </c:strRef>
          </c:cat>
          <c:val>
            <c:numRef>
              <c:f>Hoja2!$O$10:$O$14</c:f>
              <c:numCache>
                <c:formatCode>General</c:formatCode>
                <c:ptCount val="5"/>
                <c:pt idx="0">
                  <c:v>60</c:v>
                </c:pt>
                <c:pt idx="1">
                  <c:v>72</c:v>
                </c:pt>
                <c:pt idx="2">
                  <c:v>96</c:v>
                </c:pt>
                <c:pt idx="3">
                  <c:v>28</c:v>
                </c:pt>
                <c:pt idx="4">
                  <c:v>44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/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6"/>
  <c:chart>
    <c:title>
      <c:tx>
        <c:rich>
          <a:bodyPr/>
          <a:lstStyle/>
          <a:p>
            <a:pPr>
              <a:defRPr/>
            </a:pPr>
            <a:r>
              <a:rPr lang="es-EC"/>
              <a:t>Nivel de satisfacción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explosion val="25"/>
          <c:cat>
            <c:strRef>
              <c:f>Hoja4!$A$10:$A$12</c:f>
              <c:strCache>
                <c:ptCount val="3"/>
                <c:pt idx="0">
                  <c:v>Excelente</c:v>
                </c:pt>
                <c:pt idx="1">
                  <c:v>Muy bueno</c:v>
                </c:pt>
                <c:pt idx="2">
                  <c:v>Bueno</c:v>
                </c:pt>
              </c:strCache>
            </c:strRef>
          </c:cat>
          <c:val>
            <c:numRef>
              <c:f>Hoja4!$B$10:$B$12</c:f>
              <c:numCache>
                <c:formatCode>General</c:formatCode>
                <c:ptCount val="3"/>
                <c:pt idx="0">
                  <c:v>12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/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30"/>
  <c:chart>
    <c:title>
      <c:tx>
        <c:rich>
          <a:bodyPr/>
          <a:lstStyle/>
          <a:p>
            <a:pPr>
              <a:defRPr lang="es-EC"/>
            </a:pPr>
            <a:r>
              <a:rPr lang="es-EC" baseline="0"/>
              <a:t>Nociones previas </a:t>
            </a:r>
            <a:endParaRPr lang="es-EC"/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cat>
            <c:strRef>
              <c:f>Hoja2!$C$17:$C$27</c:f>
              <c:strCache>
                <c:ptCount val="11"/>
                <c:pt idx="0">
                  <c:v>Camas de doble excavación</c:v>
                </c:pt>
                <c:pt idx="1">
                  <c:v>Media cama</c:v>
                </c:pt>
                <c:pt idx="2">
                  <c:v>Acolchado</c:v>
                </c:pt>
                <c:pt idx="3">
                  <c:v>Alelopatía</c:v>
                </c:pt>
                <c:pt idx="4">
                  <c:v>Rotación de cultivos</c:v>
                </c:pt>
                <c:pt idx="5">
                  <c:v>Asociación de cultivos</c:v>
                </c:pt>
                <c:pt idx="6">
                  <c:v>Influencia lunar</c:v>
                </c:pt>
                <c:pt idx="7">
                  <c:v>Elaboración de biol</c:v>
                </c:pt>
                <c:pt idx="8">
                  <c:v>Elaboración de té de frutas</c:v>
                </c:pt>
                <c:pt idx="9">
                  <c:v>Elaboración de compost</c:v>
                </c:pt>
                <c:pt idx="10">
                  <c:v>Elaboración de humus</c:v>
                </c:pt>
              </c:strCache>
            </c:strRef>
          </c:cat>
          <c:val>
            <c:numRef>
              <c:f>Hoja2!$D$17:$D$27</c:f>
              <c:numCache>
                <c:formatCode>0%</c:formatCode>
                <c:ptCount val="11"/>
                <c:pt idx="0">
                  <c:v>0.13333333333333341</c:v>
                </c:pt>
                <c:pt idx="1">
                  <c:v>0</c:v>
                </c:pt>
                <c:pt idx="2">
                  <c:v>0.13333333333333341</c:v>
                </c:pt>
                <c:pt idx="3">
                  <c:v>0.13333333333333341</c:v>
                </c:pt>
                <c:pt idx="4">
                  <c:v>0.13333333333333341</c:v>
                </c:pt>
                <c:pt idx="5">
                  <c:v>0.2</c:v>
                </c:pt>
                <c:pt idx="6">
                  <c:v>0.13333333333333341</c:v>
                </c:pt>
                <c:pt idx="7">
                  <c:v>0.13333333333333341</c:v>
                </c:pt>
                <c:pt idx="8">
                  <c:v>6.666666666666668E-2</c:v>
                </c:pt>
                <c:pt idx="9">
                  <c:v>0.46666666666666867</c:v>
                </c:pt>
                <c:pt idx="10">
                  <c:v>0.33333333333333337</c:v>
                </c:pt>
              </c:numCache>
            </c:numRef>
          </c:val>
        </c:ser>
        <c:gapWidth val="55"/>
        <c:gapDepth val="55"/>
        <c:shape val="cylinder"/>
        <c:axId val="61660160"/>
        <c:axId val="61805312"/>
        <c:axId val="0"/>
      </c:bar3DChart>
      <c:catAx>
        <c:axId val="616601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61805312"/>
        <c:crosses val="autoZero"/>
        <c:auto val="1"/>
        <c:lblAlgn val="ctr"/>
        <c:lblOffset val="100"/>
      </c:catAx>
      <c:valAx>
        <c:axId val="6180531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61660160"/>
        <c:crosses val="autoZero"/>
        <c:crossBetween val="between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30"/>
  <c:chart>
    <c:title>
      <c:tx>
        <c:rich>
          <a:bodyPr/>
          <a:lstStyle/>
          <a:p>
            <a:pPr>
              <a:defRPr lang="es-EC"/>
            </a:pPr>
            <a:r>
              <a:rPr lang="es-EC"/>
              <a:t>Conocimientos adquiridos</a:t>
            </a:r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cat>
            <c:strRef>
              <c:f>Hoja4!$C$17:$C$27</c:f>
              <c:strCache>
                <c:ptCount val="11"/>
                <c:pt idx="0">
                  <c:v>Camas de doble excavación</c:v>
                </c:pt>
                <c:pt idx="1">
                  <c:v>Media cama</c:v>
                </c:pt>
                <c:pt idx="2">
                  <c:v>Acolchado</c:v>
                </c:pt>
                <c:pt idx="3">
                  <c:v>Alelopatía</c:v>
                </c:pt>
                <c:pt idx="4">
                  <c:v>Rotación de cultivos</c:v>
                </c:pt>
                <c:pt idx="5">
                  <c:v>Asociación de cultivos</c:v>
                </c:pt>
                <c:pt idx="6">
                  <c:v>Influencia lunar</c:v>
                </c:pt>
                <c:pt idx="7">
                  <c:v>Elaboración de biol</c:v>
                </c:pt>
                <c:pt idx="8">
                  <c:v>Elaboración de té de frutas</c:v>
                </c:pt>
                <c:pt idx="9">
                  <c:v>Elaboración de compost</c:v>
                </c:pt>
                <c:pt idx="10">
                  <c:v>Elaboración de humus</c:v>
                </c:pt>
              </c:strCache>
            </c:strRef>
          </c:cat>
          <c:val>
            <c:numRef>
              <c:f>Hoja4!$D$17:$D$27</c:f>
              <c:numCache>
                <c:formatCode>0%</c:formatCode>
                <c:ptCount val="11"/>
                <c:pt idx="0">
                  <c:v>1</c:v>
                </c:pt>
                <c:pt idx="1">
                  <c:v>0.93333333333333335</c:v>
                </c:pt>
                <c:pt idx="2">
                  <c:v>1</c:v>
                </c:pt>
                <c:pt idx="3">
                  <c:v>0.8666666666666667</c:v>
                </c:pt>
                <c:pt idx="4">
                  <c:v>1</c:v>
                </c:pt>
                <c:pt idx="5">
                  <c:v>1</c:v>
                </c:pt>
                <c:pt idx="6">
                  <c:v>0.8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gapWidth val="55"/>
        <c:gapDepth val="55"/>
        <c:shape val="cylinder"/>
        <c:axId val="61829504"/>
        <c:axId val="61831040"/>
        <c:axId val="0"/>
      </c:bar3DChart>
      <c:catAx>
        <c:axId val="618295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61831040"/>
        <c:crosses val="autoZero"/>
        <c:auto val="1"/>
        <c:lblAlgn val="ctr"/>
        <c:lblOffset val="100"/>
      </c:catAx>
      <c:valAx>
        <c:axId val="6183104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61829504"/>
        <c:crosses val="autoZero"/>
        <c:crossBetween val="between"/>
      </c:valAx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6"/>
  <c:chart>
    <c:title>
      <c:tx>
        <c:rich>
          <a:bodyPr/>
          <a:lstStyle/>
          <a:p>
            <a:pPr>
              <a:defRPr/>
            </a:pPr>
            <a:r>
              <a:rPr lang="en-US"/>
              <a:t>Prácticas</a:t>
            </a:r>
            <a:r>
              <a:rPr lang="en-US" baseline="0"/>
              <a:t> previas</a:t>
            </a:r>
            <a:endParaRPr lang="en-US"/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cat>
            <c:strRef>
              <c:f>Hoja2!$C$49:$C$59</c:f>
              <c:strCache>
                <c:ptCount val="11"/>
                <c:pt idx="0">
                  <c:v>Camas de doble excavación</c:v>
                </c:pt>
                <c:pt idx="1">
                  <c:v>Media cama</c:v>
                </c:pt>
                <c:pt idx="2">
                  <c:v>Acolchado</c:v>
                </c:pt>
                <c:pt idx="3">
                  <c:v>Asociación de cultivos</c:v>
                </c:pt>
                <c:pt idx="4">
                  <c:v>Alelopatía</c:v>
                </c:pt>
                <c:pt idx="5">
                  <c:v>Rotación de cultivos</c:v>
                </c:pt>
                <c:pt idx="6">
                  <c:v>Influencia lunar</c:v>
                </c:pt>
                <c:pt idx="7">
                  <c:v>Elaboración de biol</c:v>
                </c:pt>
                <c:pt idx="8">
                  <c:v>Elaboración de té de frutas</c:v>
                </c:pt>
                <c:pt idx="9">
                  <c:v>Elaboración de compost</c:v>
                </c:pt>
                <c:pt idx="10">
                  <c:v>Elaboración de humus</c:v>
                </c:pt>
              </c:strCache>
            </c:strRef>
          </c:cat>
          <c:val>
            <c:numRef>
              <c:f>Hoja2!$D$49:$D$59</c:f>
              <c:numCache>
                <c:formatCode>0%</c:formatCode>
                <c:ptCount val="11"/>
                <c:pt idx="0">
                  <c:v>6.666666666666668E-2</c:v>
                </c:pt>
                <c:pt idx="1">
                  <c:v>0</c:v>
                </c:pt>
                <c:pt idx="2">
                  <c:v>6.666666666666668E-2</c:v>
                </c:pt>
                <c:pt idx="3">
                  <c:v>0.13333333333333341</c:v>
                </c:pt>
                <c:pt idx="4">
                  <c:v>0.13333333333333341</c:v>
                </c:pt>
                <c:pt idx="5">
                  <c:v>0.13333333333333341</c:v>
                </c:pt>
                <c:pt idx="6">
                  <c:v>0.13333333333333341</c:v>
                </c:pt>
                <c:pt idx="7">
                  <c:v>0.13333333333333341</c:v>
                </c:pt>
                <c:pt idx="8">
                  <c:v>0</c:v>
                </c:pt>
                <c:pt idx="9">
                  <c:v>0.46666666666666867</c:v>
                </c:pt>
                <c:pt idx="10">
                  <c:v>0.33333333333333337</c:v>
                </c:pt>
              </c:numCache>
            </c:numRef>
          </c:val>
        </c:ser>
        <c:gapWidth val="55"/>
        <c:gapDepth val="55"/>
        <c:shape val="cylinder"/>
        <c:axId val="61735680"/>
        <c:axId val="61737216"/>
        <c:axId val="0"/>
      </c:bar3DChart>
      <c:catAx>
        <c:axId val="61735680"/>
        <c:scaling>
          <c:orientation val="minMax"/>
        </c:scaling>
        <c:axPos val="b"/>
        <c:majorTickMark val="none"/>
        <c:tickLblPos val="nextTo"/>
        <c:crossAx val="61737216"/>
        <c:crosses val="autoZero"/>
        <c:auto val="1"/>
        <c:lblAlgn val="ctr"/>
        <c:lblOffset val="100"/>
      </c:catAx>
      <c:valAx>
        <c:axId val="6173721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61735680"/>
        <c:crosses val="autoZero"/>
        <c:crossBetween val="between"/>
      </c:valAx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6"/>
  <c:chart>
    <c:title>
      <c:tx>
        <c:rich>
          <a:bodyPr/>
          <a:lstStyle/>
          <a:p>
            <a:pPr>
              <a:defRPr/>
            </a:pPr>
            <a:r>
              <a:rPr lang="en-US"/>
              <a:t>Experiencias adquiridas</a:t>
            </a:r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cat>
            <c:strRef>
              <c:f>Hoja4!$C$49:$C$59</c:f>
              <c:strCache>
                <c:ptCount val="11"/>
                <c:pt idx="0">
                  <c:v>Camas de doble excavación</c:v>
                </c:pt>
                <c:pt idx="1">
                  <c:v>Media cama</c:v>
                </c:pt>
                <c:pt idx="2">
                  <c:v>Acolchado</c:v>
                </c:pt>
                <c:pt idx="3">
                  <c:v>Asociación de cultivos</c:v>
                </c:pt>
                <c:pt idx="4">
                  <c:v>Alelopatía</c:v>
                </c:pt>
                <c:pt idx="5">
                  <c:v>Rotación de cultivos</c:v>
                </c:pt>
                <c:pt idx="6">
                  <c:v>Influencia lunar</c:v>
                </c:pt>
                <c:pt idx="7">
                  <c:v>Elaboración de biol</c:v>
                </c:pt>
                <c:pt idx="8">
                  <c:v>Elaboración de té de frutas</c:v>
                </c:pt>
                <c:pt idx="9">
                  <c:v>Elaboración de compost</c:v>
                </c:pt>
                <c:pt idx="10">
                  <c:v>Elaboración de humus</c:v>
                </c:pt>
              </c:strCache>
            </c:strRef>
          </c:cat>
          <c:val>
            <c:numRef>
              <c:f>Hoja4!$D$49:$D$59</c:f>
              <c:numCache>
                <c:formatCode>0%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gapWidth val="55"/>
        <c:gapDepth val="55"/>
        <c:shape val="cylinder"/>
        <c:axId val="61753216"/>
        <c:axId val="61754752"/>
        <c:axId val="0"/>
      </c:bar3DChart>
      <c:catAx>
        <c:axId val="61753216"/>
        <c:scaling>
          <c:orientation val="minMax"/>
        </c:scaling>
        <c:axPos val="b"/>
        <c:majorTickMark val="none"/>
        <c:tickLblPos val="nextTo"/>
        <c:crossAx val="61754752"/>
        <c:crosses val="autoZero"/>
        <c:auto val="1"/>
        <c:lblAlgn val="ctr"/>
        <c:lblOffset val="100"/>
      </c:catAx>
      <c:valAx>
        <c:axId val="6175475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61753216"/>
        <c:crosses val="autoZero"/>
        <c:crossBetween val="between"/>
      </c:valAx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6"/>
  <c:chart>
    <c:title>
      <c:tx>
        <c:rich>
          <a:bodyPr/>
          <a:lstStyle/>
          <a:p>
            <a:pPr>
              <a:defRPr lang="es-EC"/>
            </a:pPr>
            <a:r>
              <a:rPr lang="es-EC"/>
              <a:t>Huertos en casa antes de la capacitación</a:t>
            </a:r>
          </a:p>
        </c:rich>
      </c:tx>
      <c:layout/>
    </c:title>
    <c:plotArea>
      <c:layout/>
      <c:pieChart>
        <c:varyColors val="1"/>
        <c:ser>
          <c:idx val="0"/>
          <c:order val="0"/>
          <c:cat>
            <c:strRef>
              <c:f>Hoja2!$A$30:$A$31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Hoja2!$B$30:$B$31</c:f>
              <c:numCache>
                <c:formatCode>General</c:formatCode>
                <c:ptCount val="2"/>
                <c:pt idx="0">
                  <c:v>4</c:v>
                </c:pt>
                <c:pt idx="1">
                  <c:v>11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6"/>
  <c:chart>
    <c:title>
      <c:tx>
        <c:rich>
          <a:bodyPr/>
          <a:lstStyle/>
          <a:p>
            <a:pPr>
              <a:defRPr lang="es-EC"/>
            </a:pPr>
            <a:r>
              <a:rPr lang="es-EC"/>
              <a:t>Huertos en casa durante la</a:t>
            </a:r>
            <a:r>
              <a:rPr lang="es-EC" baseline="0"/>
              <a:t> capacitación</a:t>
            </a:r>
            <a:endParaRPr lang="es-EC"/>
          </a:p>
        </c:rich>
      </c:tx>
      <c:layout/>
    </c:title>
    <c:plotArea>
      <c:layout/>
      <c:pieChart>
        <c:varyColors val="1"/>
        <c:ser>
          <c:idx val="0"/>
          <c:order val="0"/>
          <c:cat>
            <c:strRef>
              <c:f>Hoja4!$A$30:$A$31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Hoja4!$B$30:$B$31</c:f>
              <c:numCache>
                <c:formatCode>General</c:formatCode>
                <c:ptCount val="2"/>
                <c:pt idx="0">
                  <c:v>12</c:v>
                </c:pt>
                <c:pt idx="1">
                  <c:v>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6"/>
  <c:chart>
    <c:title>
      <c:tx>
        <c:rich>
          <a:bodyPr/>
          <a:lstStyle/>
          <a:p>
            <a:pPr>
              <a:defRPr lang="es-EC"/>
            </a:pPr>
            <a:r>
              <a:rPr lang="es-EC"/>
              <a:t>Especies hortícolas previas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cat>
            <c:strRef>
              <c:f>Hoja3!$A$2:$A$3</c:f>
              <c:strCache>
                <c:ptCount val="2"/>
                <c:pt idx="0">
                  <c:v>1 a 5</c:v>
                </c:pt>
                <c:pt idx="1">
                  <c:v>6 a 11</c:v>
                </c:pt>
              </c:strCache>
            </c:strRef>
          </c:cat>
          <c:val>
            <c:numRef>
              <c:f>Hoja3!$B$2:$B$3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6"/>
  <c:chart>
    <c:title>
      <c:tx>
        <c:rich>
          <a:bodyPr/>
          <a:lstStyle/>
          <a:p>
            <a:pPr>
              <a:defRPr lang="es-EC"/>
            </a:pPr>
            <a:r>
              <a:rPr lang="es-EC"/>
              <a:t>Especies hortícolas actuales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1"/>
          <c:order val="1"/>
          <c:cat>
            <c:strRef>
              <c:f>Hoja5!$A$2:$A$3</c:f>
              <c:strCache>
                <c:ptCount val="2"/>
                <c:pt idx="0">
                  <c:v>1 a 5</c:v>
                </c:pt>
                <c:pt idx="1">
                  <c:v>6 a 11</c:v>
                </c:pt>
              </c:strCache>
            </c:strRef>
          </c:cat>
          <c:val>
            <c:numRef>
              <c:f>Hoja5!$B$2:$B$3</c:f>
              <c:numCache>
                <c:formatCode>General</c:formatCode>
                <c:ptCount val="2"/>
                <c:pt idx="0">
                  <c:v>10</c:v>
                </c:pt>
                <c:pt idx="1">
                  <c:v>2</c:v>
                </c:pt>
              </c:numCache>
            </c:numRef>
          </c:val>
        </c:ser>
        <c:ser>
          <c:idx val="0"/>
          <c:order val="0"/>
          <c:cat>
            <c:strRef>
              <c:f>Hoja3!$A$2:$A$3</c:f>
              <c:strCache>
                <c:ptCount val="2"/>
                <c:pt idx="0">
                  <c:v>1 a 5</c:v>
                </c:pt>
                <c:pt idx="1">
                  <c:v>6 a 11</c:v>
                </c:pt>
              </c:strCache>
            </c:strRef>
          </c:cat>
          <c:val>
            <c:numRef>
              <c:f>Hoja3!$B$2:$B$3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30"/>
  <c:chart>
    <c:title>
      <c:tx>
        <c:rich>
          <a:bodyPr/>
          <a:lstStyle/>
          <a:p>
            <a:pPr>
              <a:defRPr lang="es-EC"/>
            </a:pPr>
            <a:r>
              <a:rPr lang="es-EC"/>
              <a:t>Sexo</a:t>
            </a:r>
          </a:p>
        </c:rich>
      </c:tx>
      <c:layout/>
    </c:title>
    <c:plotArea>
      <c:layout/>
      <c:pieChart>
        <c:varyColors val="1"/>
        <c:ser>
          <c:idx val="0"/>
          <c:order val="0"/>
          <c:cat>
            <c:strRef>
              <c:f>Hoja1!$A$9:$A$10</c:f>
              <c:strCache>
                <c:ptCount val="2"/>
                <c:pt idx="0">
                  <c:v>Femenino</c:v>
                </c:pt>
                <c:pt idx="1">
                  <c:v>Masculino</c:v>
                </c:pt>
              </c:strCache>
            </c:strRef>
          </c:cat>
          <c:val>
            <c:numRef>
              <c:f>Hoja1!$B$9:$B$10</c:f>
              <c:numCache>
                <c:formatCode>General</c:formatCode>
                <c:ptCount val="2"/>
                <c:pt idx="0">
                  <c:v>8</c:v>
                </c:pt>
                <c:pt idx="1">
                  <c:v>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9"/>
  <c:chart>
    <c:title>
      <c:tx>
        <c:rich>
          <a:bodyPr/>
          <a:lstStyle/>
          <a:p>
            <a:pPr>
              <a:defRPr lang="es-EC"/>
            </a:pPr>
            <a:r>
              <a:rPr lang="es-EC"/>
              <a:t>Especies NO hortícolas previas</a:t>
            </a:r>
          </a:p>
        </c:rich>
      </c:tx>
      <c:layout/>
    </c:title>
    <c:plotArea>
      <c:layout/>
      <c:pieChart>
        <c:varyColors val="1"/>
        <c:ser>
          <c:idx val="0"/>
          <c:order val="0"/>
          <c:cat>
            <c:strRef>
              <c:f>Hoja3!$A$12:$A$13</c:f>
              <c:strCache>
                <c:ptCount val="2"/>
                <c:pt idx="0">
                  <c:v>1 a 5</c:v>
                </c:pt>
                <c:pt idx="1">
                  <c:v>6 a 11</c:v>
                </c:pt>
              </c:strCache>
            </c:strRef>
          </c:cat>
          <c:val>
            <c:numRef>
              <c:f>Hoja3!$B$12:$B$13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9"/>
  <c:chart>
    <c:title>
      <c:tx>
        <c:rich>
          <a:bodyPr/>
          <a:lstStyle/>
          <a:p>
            <a:pPr>
              <a:defRPr lang="es-EC"/>
            </a:pPr>
            <a:r>
              <a:rPr lang="es-EC"/>
              <a:t>Especies NO hortícolas actuales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-7.8922965879265089E-2"/>
                  <c:y val="4.0952031533692923E-2"/>
                </c:manualLayout>
              </c:layout>
              <c:showCatName val="1"/>
              <c:showPercent val="1"/>
            </c:dLbl>
            <c:showCatName val="1"/>
            <c:showPercent val="1"/>
          </c:dLbls>
          <c:cat>
            <c:strRef>
              <c:f>Hoja5!$A$14:$A$15</c:f>
              <c:strCache>
                <c:ptCount val="2"/>
                <c:pt idx="0">
                  <c:v>1 a 5</c:v>
                </c:pt>
                <c:pt idx="1">
                  <c:v>6 a 11</c:v>
                </c:pt>
              </c:strCache>
            </c:strRef>
          </c:cat>
          <c:val>
            <c:numRef>
              <c:f>Hoja5!$B$14:$B$15</c:f>
              <c:numCache>
                <c:formatCode>General</c:formatCode>
                <c:ptCount val="2"/>
                <c:pt idx="0">
                  <c:v>10</c:v>
                </c:pt>
                <c:pt idx="1">
                  <c:v>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6"/>
  <c:chart>
    <c:title>
      <c:tx>
        <c:rich>
          <a:bodyPr/>
          <a:lstStyle/>
          <a:p>
            <a:pPr>
              <a:defRPr/>
            </a:pPr>
            <a:r>
              <a:rPr lang="en-US"/>
              <a:t>Calidad anterior percibida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0.19605267855371836"/>
                  <c:y val="1.2068650993093948E-2"/>
                </c:manualLayout>
              </c:layout>
              <c:showCatName val="1"/>
              <c:showPercent val="1"/>
            </c:dLbl>
            <c:showCatName val="1"/>
            <c:showPercent val="1"/>
          </c:dLbls>
          <c:cat>
            <c:strRef>
              <c:f>Hoja3!$A$19:$A$21</c:f>
              <c:strCache>
                <c:ptCount val="3"/>
                <c:pt idx="0">
                  <c:v>Excelente</c:v>
                </c:pt>
                <c:pt idx="1">
                  <c:v>Muy buena</c:v>
                </c:pt>
                <c:pt idx="2">
                  <c:v>Buena</c:v>
                </c:pt>
              </c:strCache>
            </c:strRef>
          </c:cat>
          <c:val>
            <c:numRef>
              <c:f>Hoja3!$B$19:$B$21</c:f>
              <c:numCache>
                <c:formatCode>General</c:formatCode>
                <c:ptCount val="3"/>
                <c:pt idx="0">
                  <c:v>0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6"/>
  <c:chart>
    <c:title>
      <c:tx>
        <c:rich>
          <a:bodyPr/>
          <a:lstStyle/>
          <a:p>
            <a:pPr>
              <a:defRPr/>
            </a:pPr>
            <a:r>
              <a:rPr lang="en-US"/>
              <a:t>Calidad actual percibida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cat>
            <c:strRef>
              <c:f>Hoja5!$A$21:$A$22</c:f>
              <c:strCache>
                <c:ptCount val="2"/>
                <c:pt idx="0">
                  <c:v>Excelente</c:v>
                </c:pt>
                <c:pt idx="1">
                  <c:v>Muy buena</c:v>
                </c:pt>
              </c:strCache>
            </c:strRef>
          </c:cat>
          <c:val>
            <c:numRef>
              <c:f>Hoja5!$B$21:$B$22</c:f>
              <c:numCache>
                <c:formatCode>General</c:formatCode>
                <c:ptCount val="2"/>
                <c:pt idx="0">
                  <c:v>8</c:v>
                </c:pt>
                <c:pt idx="1">
                  <c:v>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36"/>
  <c:chart>
    <c:title>
      <c:tx>
        <c:rich>
          <a:bodyPr/>
          <a:lstStyle/>
          <a:p>
            <a:pPr>
              <a:defRPr lang="es-EC"/>
            </a:pPr>
            <a:r>
              <a:rPr lang="es-EC"/>
              <a:t>Problemas previos</a:t>
            </a:r>
            <a:r>
              <a:rPr lang="es-EC" baseline="0"/>
              <a:t> de la producción</a:t>
            </a:r>
            <a:endParaRPr lang="es-EC"/>
          </a:p>
        </c:rich>
      </c:tx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cat>
            <c:strRef>
              <c:f>Hoja3!$H$26:$H$31</c:f>
              <c:strCache>
                <c:ptCount val="6"/>
                <c:pt idx="0">
                  <c:v>Fertilización</c:v>
                </c:pt>
                <c:pt idx="1">
                  <c:v>Rendimiento</c:v>
                </c:pt>
                <c:pt idx="2">
                  <c:v>Riego</c:v>
                </c:pt>
                <c:pt idx="3">
                  <c:v>Malezas</c:v>
                </c:pt>
                <c:pt idx="4">
                  <c:v>Plagas</c:v>
                </c:pt>
                <c:pt idx="5">
                  <c:v>Enfermedades</c:v>
                </c:pt>
              </c:strCache>
            </c:strRef>
          </c:cat>
          <c:val>
            <c:numRef>
              <c:f>Hoja3!$I$26:$I$31</c:f>
              <c:numCache>
                <c:formatCode>0%</c:formatCode>
                <c:ptCount val="6"/>
                <c:pt idx="0">
                  <c:v>0.41666666666666896</c:v>
                </c:pt>
                <c:pt idx="1">
                  <c:v>0.54166666666666652</c:v>
                </c:pt>
                <c:pt idx="2">
                  <c:v>0.41666666666666896</c:v>
                </c:pt>
                <c:pt idx="3">
                  <c:v>0.45833333333333326</c:v>
                </c:pt>
                <c:pt idx="4">
                  <c:v>0.8333333333333337</c:v>
                </c:pt>
                <c:pt idx="5">
                  <c:v>0.8333333333333337</c:v>
                </c:pt>
              </c:numCache>
            </c:numRef>
          </c:val>
        </c:ser>
        <c:dLbls>
          <c:showVal val="1"/>
        </c:dLbls>
        <c:shape val="cone"/>
        <c:axId val="65135360"/>
        <c:axId val="65136896"/>
        <c:axId val="0"/>
      </c:bar3DChart>
      <c:catAx>
        <c:axId val="6513536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65136896"/>
        <c:crosses val="autoZero"/>
        <c:auto val="1"/>
        <c:lblAlgn val="ctr"/>
        <c:lblOffset val="100"/>
      </c:catAx>
      <c:valAx>
        <c:axId val="65136896"/>
        <c:scaling>
          <c:orientation val="minMax"/>
        </c:scaling>
        <c:delete val="1"/>
        <c:axPos val="b"/>
        <c:numFmt formatCode="0%" sourceLinked="1"/>
        <c:tickLblPos val="none"/>
        <c:crossAx val="65135360"/>
        <c:crosses val="autoZero"/>
        <c:crossBetween val="between"/>
      </c:valAx>
    </c:plotArea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36"/>
  <c:chart>
    <c:title>
      <c:tx>
        <c:rich>
          <a:bodyPr/>
          <a:lstStyle/>
          <a:p>
            <a:pPr>
              <a:defRPr lang="es-EC"/>
            </a:pPr>
            <a:r>
              <a:rPr lang="es-EC"/>
              <a:t>Problemas acuales</a:t>
            </a:r>
            <a:r>
              <a:rPr lang="es-EC" baseline="0"/>
              <a:t> de la producción</a:t>
            </a:r>
            <a:endParaRPr lang="es-EC"/>
          </a:p>
        </c:rich>
      </c:tx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cat>
            <c:strRef>
              <c:f>Hoja5!$H$28:$H$33</c:f>
              <c:strCache>
                <c:ptCount val="6"/>
                <c:pt idx="0">
                  <c:v>Fertilización</c:v>
                </c:pt>
                <c:pt idx="1">
                  <c:v>Rendimiento</c:v>
                </c:pt>
                <c:pt idx="2">
                  <c:v>Riego</c:v>
                </c:pt>
                <c:pt idx="3">
                  <c:v>Malezas</c:v>
                </c:pt>
                <c:pt idx="4">
                  <c:v>Plagas</c:v>
                </c:pt>
                <c:pt idx="5">
                  <c:v>Enfermedades</c:v>
                </c:pt>
              </c:strCache>
            </c:strRef>
          </c:cat>
          <c:val>
            <c:numRef>
              <c:f>Hoja5!$I$28:$I$33</c:f>
              <c:numCache>
                <c:formatCode>0%</c:formatCode>
                <c:ptCount val="6"/>
                <c:pt idx="0">
                  <c:v>0.29166666666666896</c:v>
                </c:pt>
                <c:pt idx="1">
                  <c:v>0.25</c:v>
                </c:pt>
                <c:pt idx="2">
                  <c:v>0.12000000000000002</c:v>
                </c:pt>
                <c:pt idx="3">
                  <c:v>0.17</c:v>
                </c:pt>
                <c:pt idx="4">
                  <c:v>0.43000000000000038</c:v>
                </c:pt>
                <c:pt idx="5">
                  <c:v>0.51</c:v>
                </c:pt>
              </c:numCache>
            </c:numRef>
          </c:val>
        </c:ser>
        <c:dLbls>
          <c:showVal val="1"/>
        </c:dLbls>
        <c:shape val="cone"/>
        <c:axId val="65165568"/>
        <c:axId val="65183744"/>
        <c:axId val="0"/>
      </c:bar3DChart>
      <c:catAx>
        <c:axId val="6516556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65183744"/>
        <c:crosses val="autoZero"/>
        <c:auto val="1"/>
        <c:lblAlgn val="ctr"/>
        <c:lblOffset val="100"/>
      </c:catAx>
      <c:valAx>
        <c:axId val="65183744"/>
        <c:scaling>
          <c:orientation val="minMax"/>
        </c:scaling>
        <c:delete val="1"/>
        <c:axPos val="b"/>
        <c:numFmt formatCode="0%" sourceLinked="1"/>
        <c:tickLblPos val="none"/>
        <c:crossAx val="65165568"/>
        <c:crosses val="autoZero"/>
        <c:crossBetween val="between"/>
      </c:valAx>
    </c:plotArea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6"/>
  <c:chart>
    <c:title>
      <c:tx>
        <c:rich>
          <a:bodyPr/>
          <a:lstStyle/>
          <a:p>
            <a:pPr>
              <a:defRPr/>
            </a:pPr>
            <a:r>
              <a:rPr lang="en-US"/>
              <a:t>Producción</a:t>
            </a:r>
            <a:r>
              <a:rPr lang="en-US" baseline="0"/>
              <a:t> planificada actual</a:t>
            </a:r>
            <a:endParaRPr lang="en-US"/>
          </a:p>
        </c:rich>
      </c:tx>
      <c:layout/>
    </c:title>
    <c:plotArea>
      <c:layout/>
      <c:pieChart>
        <c:varyColors val="1"/>
        <c:ser>
          <c:idx val="0"/>
          <c:order val="0"/>
          <c:cat>
            <c:strRef>
              <c:f>Hoja5!$A$40:$A$41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Hoja5!$B$40:$B$41</c:f>
              <c:numCache>
                <c:formatCode>General</c:formatCode>
                <c:ptCount val="2"/>
                <c:pt idx="0">
                  <c:v>8</c:v>
                </c:pt>
                <c:pt idx="1">
                  <c:v>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30"/>
  <c:chart>
    <c:title>
      <c:tx>
        <c:rich>
          <a:bodyPr/>
          <a:lstStyle/>
          <a:p>
            <a:pPr>
              <a:defRPr/>
            </a:pPr>
            <a:r>
              <a:rPr lang="en-US"/>
              <a:t>Actual manejo de</a:t>
            </a:r>
            <a:r>
              <a:rPr lang="en-US" baseline="0"/>
              <a:t> registros del huerto</a:t>
            </a:r>
            <a:endParaRPr lang="en-US"/>
          </a:p>
        </c:rich>
      </c:tx>
      <c:layout/>
    </c:title>
    <c:plotArea>
      <c:layout/>
      <c:pieChart>
        <c:varyColors val="1"/>
        <c:ser>
          <c:idx val="0"/>
          <c:order val="0"/>
          <c:cat>
            <c:strRef>
              <c:f>Hoja5!$A$44:$A$45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Hoja5!$B$44:$B$45</c:f>
              <c:numCache>
                <c:formatCode>General</c:formatCode>
                <c:ptCount val="2"/>
                <c:pt idx="0">
                  <c:v>3</c:v>
                </c:pt>
                <c:pt idx="1">
                  <c:v>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9"/>
  <c:chart>
    <c:title>
      <c:tx>
        <c:rich>
          <a:bodyPr/>
          <a:lstStyle/>
          <a:p>
            <a:pPr>
              <a:defRPr/>
            </a:pPr>
            <a:r>
              <a:rPr lang="en-US"/>
              <a:t>Estado Civil</a:t>
            </a:r>
          </a:p>
        </c:rich>
      </c:tx>
      <c:layout>
        <c:manualLayout>
          <c:xMode val="edge"/>
          <c:yMode val="edge"/>
          <c:x val="0.37893744531933532"/>
          <c:y val="2.3148148148148147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cat>
            <c:strRef>
              <c:f>Hoja1!$A$13:$A$14</c:f>
              <c:strCache>
                <c:ptCount val="2"/>
                <c:pt idx="0">
                  <c:v>Soltero</c:v>
                </c:pt>
                <c:pt idx="1">
                  <c:v>Casado</c:v>
                </c:pt>
              </c:strCache>
            </c:strRef>
          </c:cat>
          <c:val>
            <c:numRef>
              <c:f>Hoja1!$B$13:$B$14</c:f>
              <c:numCache>
                <c:formatCode>General</c:formatCode>
                <c:ptCount val="2"/>
                <c:pt idx="0">
                  <c:v>10</c:v>
                </c:pt>
                <c:pt idx="1">
                  <c:v>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8"/>
  <c:chart>
    <c:title>
      <c:tx>
        <c:rich>
          <a:bodyPr/>
          <a:lstStyle/>
          <a:p>
            <a:pPr>
              <a:defRPr/>
            </a:pPr>
            <a:r>
              <a:rPr lang="en-US"/>
              <a:t>Nivel de Estudios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900" dirty="0" err="1"/>
                      <a:t>Secundaria</a:t>
                    </a:r>
                    <a:r>
                      <a:rPr lang="en-US" dirty="0"/>
                      <a:t>
20%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000"/>
                </a:pPr>
                <a:endParaRPr lang="es-EC"/>
              </a:p>
            </c:txPr>
            <c:showCatName val="1"/>
            <c:showPercent val="1"/>
          </c:dLbls>
          <c:cat>
            <c:strRef>
              <c:f>Hoja1!$A$21:$A$22</c:f>
              <c:strCache>
                <c:ptCount val="2"/>
                <c:pt idx="0">
                  <c:v>Tercer Nivel</c:v>
                </c:pt>
                <c:pt idx="1">
                  <c:v>Secundaria</c:v>
                </c:pt>
              </c:strCache>
            </c:strRef>
          </c:cat>
          <c:val>
            <c:numRef>
              <c:f>Hoja1!$B$21:$B$22</c:f>
              <c:numCache>
                <c:formatCode>General</c:formatCode>
                <c:ptCount val="2"/>
                <c:pt idx="0">
                  <c:v>12</c:v>
                </c:pt>
                <c:pt idx="1">
                  <c:v>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6"/>
  <c:chart>
    <c:title>
      <c:tx>
        <c:rich>
          <a:bodyPr/>
          <a:lstStyle/>
          <a:p>
            <a:pPr>
              <a:defRPr lang="es-EC"/>
            </a:pPr>
            <a:r>
              <a:rPr lang="es-EC"/>
              <a:t>Ocupación</a:t>
            </a:r>
          </a:p>
        </c:rich>
      </c:tx>
      <c:layout/>
    </c:title>
    <c:plotArea>
      <c:layout/>
      <c:pieChart>
        <c:varyColors val="1"/>
        <c:ser>
          <c:idx val="0"/>
          <c:order val="0"/>
          <c:cat>
            <c:strRef>
              <c:f>Hoja1!$A$25:$A$32</c:f>
              <c:strCache>
                <c:ptCount val="8"/>
                <c:pt idx="0">
                  <c:v>Ing Agropecuario</c:v>
                </c:pt>
                <c:pt idx="1">
                  <c:v>Ing Sistemas</c:v>
                </c:pt>
                <c:pt idx="2">
                  <c:v>Estudiante</c:v>
                </c:pt>
                <c:pt idx="3">
                  <c:v>Militar Retirado</c:v>
                </c:pt>
                <c:pt idx="4">
                  <c:v>Contadora</c:v>
                </c:pt>
                <c:pt idx="5">
                  <c:v>Docente</c:v>
                </c:pt>
                <c:pt idx="6">
                  <c:v>Comercio</c:v>
                </c:pt>
                <c:pt idx="7">
                  <c:v>Quehaceres domésticos</c:v>
                </c:pt>
              </c:strCache>
            </c:strRef>
          </c:cat>
          <c:val>
            <c:numRef>
              <c:f>Hoja1!$B$25:$B$32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lang="es-EC"/>
          </a:pPr>
          <a:endParaRPr lang="es-EC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31"/>
  <c:chart>
    <c:title>
      <c:tx>
        <c:rich>
          <a:bodyPr/>
          <a:lstStyle/>
          <a:p>
            <a:pPr>
              <a:defRPr/>
            </a:pPr>
            <a:r>
              <a:rPr lang="en-US"/>
              <a:t>Conocimiento</a:t>
            </a:r>
            <a:r>
              <a:rPr lang="en-US" baseline="0"/>
              <a:t>  previo del término huerto urbano</a:t>
            </a:r>
            <a:endParaRPr lang="en-US"/>
          </a:p>
        </c:rich>
      </c:tx>
      <c:layout/>
    </c:title>
    <c:plotArea>
      <c:layout/>
      <c:pieChart>
        <c:varyColors val="1"/>
        <c:ser>
          <c:idx val="0"/>
          <c:order val="0"/>
          <c:cat>
            <c:strRef>
              <c:f>Hoja2!$A$2:$A$3</c:f>
              <c:strCache>
                <c:ptCount val="2"/>
                <c:pt idx="0">
                  <c:v>Correcto</c:v>
                </c:pt>
                <c:pt idx="1">
                  <c:v>Incorrecto</c:v>
                </c:pt>
              </c:strCache>
            </c:strRef>
          </c:cat>
          <c:val>
            <c:numRef>
              <c:f>Hoja2!$B$2:$B$3</c:f>
              <c:numCache>
                <c:formatCode>General</c:formatCode>
                <c:ptCount val="2"/>
                <c:pt idx="0">
                  <c:v>5</c:v>
                </c:pt>
                <c:pt idx="1">
                  <c:v>6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31"/>
  <c:chart>
    <c:title>
      <c:tx>
        <c:rich>
          <a:bodyPr/>
          <a:lstStyle/>
          <a:p>
            <a:pPr>
              <a:defRPr/>
            </a:pPr>
            <a:r>
              <a:rPr lang="en-US"/>
              <a:t>Conocimiento</a:t>
            </a:r>
            <a:r>
              <a:rPr lang="en-US" baseline="0"/>
              <a:t> adquirido de huerto urbano</a:t>
            </a:r>
            <a:endParaRPr lang="en-US"/>
          </a:p>
        </c:rich>
      </c:tx>
      <c:layout/>
    </c:title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0.23517007742453147"/>
                  <c:y val="0.17036122283275743"/>
                </c:manualLayout>
              </c:layout>
              <c:showCatName val="1"/>
              <c:showPercent val="1"/>
            </c:dLbl>
            <c:showCatName val="1"/>
            <c:showPercent val="1"/>
          </c:dLbls>
          <c:cat>
            <c:strRef>
              <c:f>Hoja4!$A$2:$A$3</c:f>
              <c:strCache>
                <c:ptCount val="2"/>
                <c:pt idx="0">
                  <c:v>Correcto</c:v>
                </c:pt>
                <c:pt idx="1">
                  <c:v>Incorrecto</c:v>
                </c:pt>
              </c:strCache>
            </c:strRef>
          </c:cat>
          <c:val>
            <c:numRef>
              <c:f>Hoja4!$B$2:$B$3</c:f>
              <c:numCache>
                <c:formatCode>General</c:formatCode>
                <c:ptCount val="2"/>
                <c:pt idx="0">
                  <c:v>15</c:v>
                </c:pt>
                <c:pt idx="1">
                  <c:v>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6"/>
  <c:chart>
    <c:title>
      <c:tx>
        <c:rich>
          <a:bodyPr/>
          <a:lstStyle/>
          <a:p>
            <a:pPr>
              <a:defRPr/>
            </a:pPr>
            <a:r>
              <a:rPr lang="en-US"/>
              <a:t>Conocimiento previo del término manejo orgánico</a:t>
            </a:r>
          </a:p>
        </c:rich>
      </c:tx>
      <c:layout/>
    </c:title>
    <c:plotArea>
      <c:layout/>
      <c:pieChart>
        <c:varyColors val="1"/>
        <c:ser>
          <c:idx val="0"/>
          <c:order val="0"/>
          <c:cat>
            <c:strRef>
              <c:f>Hoja2!$A$6:$A$7</c:f>
              <c:strCache>
                <c:ptCount val="2"/>
                <c:pt idx="0">
                  <c:v>Correcto</c:v>
                </c:pt>
                <c:pt idx="1">
                  <c:v>Incorrecto</c:v>
                </c:pt>
              </c:strCache>
            </c:strRef>
          </c:cat>
          <c:val>
            <c:numRef>
              <c:f>Hoja2!$B$6:$B$7</c:f>
              <c:numCache>
                <c:formatCode>General</c:formatCode>
                <c:ptCount val="2"/>
                <c:pt idx="0">
                  <c:v>3</c:v>
                </c:pt>
                <c:pt idx="1">
                  <c:v>8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26"/>
  <c:chart>
    <c:title>
      <c:tx>
        <c:rich>
          <a:bodyPr/>
          <a:lstStyle/>
          <a:p>
            <a:pPr>
              <a:defRPr/>
            </a:pPr>
            <a:r>
              <a:rPr lang="en-US"/>
              <a:t>Conocimiento</a:t>
            </a:r>
            <a:r>
              <a:rPr lang="en-US" baseline="0"/>
              <a:t> adquirido d</a:t>
            </a:r>
            <a:r>
              <a:rPr lang="en-US"/>
              <a:t>el concepto manejo orgánico</a:t>
            </a:r>
          </a:p>
        </c:rich>
      </c:tx>
      <c:layout/>
    </c:title>
    <c:plotArea>
      <c:layout/>
      <c:pieChart>
        <c:varyColors val="1"/>
        <c:ser>
          <c:idx val="0"/>
          <c:order val="0"/>
          <c:cat>
            <c:strRef>
              <c:f>Hoja4!$A$6:$A$7</c:f>
              <c:strCache>
                <c:ptCount val="2"/>
                <c:pt idx="0">
                  <c:v>Correcto</c:v>
                </c:pt>
                <c:pt idx="1">
                  <c:v>Incorrecto</c:v>
                </c:pt>
              </c:strCache>
            </c:strRef>
          </c:cat>
          <c:val>
            <c:numRef>
              <c:f>Hoja4!$B$6:$B$7</c:f>
              <c:numCache>
                <c:formatCode>General</c:formatCode>
                <c:ptCount val="2"/>
                <c:pt idx="0">
                  <c:v>13</c:v>
                </c:pt>
                <c:pt idx="1">
                  <c:v>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E9C77C-F8AF-4C55-91C1-0027B96C8BBC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DCD9EF00-4B2B-425A-BC3D-0A89C3A04D84}">
      <dgm:prSet phldrT="[Texto]"/>
      <dgm:spPr/>
      <dgm:t>
        <a:bodyPr/>
        <a:lstStyle/>
        <a:p>
          <a:r>
            <a:rPr lang="es-EC" dirty="0" smtClean="0"/>
            <a:t>EL HUERTO ORGÁNICO URBANO</a:t>
          </a:r>
          <a:endParaRPr lang="es-EC" dirty="0"/>
        </a:p>
      </dgm:t>
    </dgm:pt>
    <dgm:pt modelId="{99F394E1-2E5E-45CB-99DE-F4F48DD9A9AF}" type="parTrans" cxnId="{B1B8761F-BC71-43FD-9E7D-1FA9CCA8E98D}">
      <dgm:prSet/>
      <dgm:spPr/>
      <dgm:t>
        <a:bodyPr/>
        <a:lstStyle/>
        <a:p>
          <a:endParaRPr lang="es-EC"/>
        </a:p>
      </dgm:t>
    </dgm:pt>
    <dgm:pt modelId="{24773D65-FFDC-4D65-A15D-57D2D2F9F915}" type="sibTrans" cxnId="{B1B8761F-BC71-43FD-9E7D-1FA9CCA8E98D}">
      <dgm:prSet/>
      <dgm:spPr/>
      <dgm:t>
        <a:bodyPr/>
        <a:lstStyle/>
        <a:p>
          <a:endParaRPr lang="es-EC"/>
        </a:p>
      </dgm:t>
    </dgm:pt>
    <dgm:pt modelId="{814D0A4B-1987-4485-AB81-A3F7962DF6D5}" type="pres">
      <dgm:prSet presAssocID="{56E9C77C-F8AF-4C55-91C1-0027B96C8B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06286E5-8558-4603-9999-49CE61CB284A}" type="pres">
      <dgm:prSet presAssocID="{DCD9EF00-4B2B-425A-BC3D-0A89C3A04D84}" presName="node" presStyleLbl="node1" presStyleIdx="0" presStyleCnt="1" custLinFactNeighborX="-1552" custLinFactNeighborY="-17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3B7C7C9-4E52-439E-9EBE-A40E5D52E5F3}" type="presOf" srcId="{DCD9EF00-4B2B-425A-BC3D-0A89C3A04D84}" destId="{D06286E5-8558-4603-9999-49CE61CB284A}" srcOrd="0" destOrd="0" presId="urn:microsoft.com/office/officeart/2005/8/layout/default"/>
    <dgm:cxn modelId="{B349D4D9-8376-4CD3-BB48-03F205D4460F}" type="presOf" srcId="{56E9C77C-F8AF-4C55-91C1-0027B96C8BBC}" destId="{814D0A4B-1987-4485-AB81-A3F7962DF6D5}" srcOrd="0" destOrd="0" presId="urn:microsoft.com/office/officeart/2005/8/layout/default"/>
    <dgm:cxn modelId="{B1B8761F-BC71-43FD-9E7D-1FA9CCA8E98D}" srcId="{56E9C77C-F8AF-4C55-91C1-0027B96C8BBC}" destId="{DCD9EF00-4B2B-425A-BC3D-0A89C3A04D84}" srcOrd="0" destOrd="0" parTransId="{99F394E1-2E5E-45CB-99DE-F4F48DD9A9AF}" sibTransId="{24773D65-FFDC-4D65-A15D-57D2D2F9F915}"/>
    <dgm:cxn modelId="{26390930-C7B3-47EF-A55B-FF6EB1D19C21}" type="presParOf" srcId="{814D0A4B-1987-4485-AB81-A3F7962DF6D5}" destId="{D06286E5-8558-4603-9999-49CE61CB284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E9C77C-F8AF-4C55-91C1-0027B96C8BBC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DCD9EF00-4B2B-425A-BC3D-0A89C3A04D84}">
      <dgm:prSet phldrT="[Texto]"/>
      <dgm:spPr/>
      <dgm:t>
        <a:bodyPr/>
        <a:lstStyle/>
        <a:p>
          <a:r>
            <a:rPr lang="es-EC" dirty="0" smtClean="0"/>
            <a:t>COSECHA Y POSCOSECHA</a:t>
          </a:r>
          <a:endParaRPr lang="es-EC" dirty="0"/>
        </a:p>
      </dgm:t>
    </dgm:pt>
    <dgm:pt modelId="{99F394E1-2E5E-45CB-99DE-F4F48DD9A9AF}" type="parTrans" cxnId="{B1B8761F-BC71-43FD-9E7D-1FA9CCA8E98D}">
      <dgm:prSet/>
      <dgm:spPr/>
      <dgm:t>
        <a:bodyPr/>
        <a:lstStyle/>
        <a:p>
          <a:endParaRPr lang="es-EC"/>
        </a:p>
      </dgm:t>
    </dgm:pt>
    <dgm:pt modelId="{24773D65-FFDC-4D65-A15D-57D2D2F9F915}" type="sibTrans" cxnId="{B1B8761F-BC71-43FD-9E7D-1FA9CCA8E98D}">
      <dgm:prSet/>
      <dgm:spPr/>
      <dgm:t>
        <a:bodyPr/>
        <a:lstStyle/>
        <a:p>
          <a:endParaRPr lang="es-EC"/>
        </a:p>
      </dgm:t>
    </dgm:pt>
    <dgm:pt modelId="{814D0A4B-1987-4485-AB81-A3F7962DF6D5}" type="pres">
      <dgm:prSet presAssocID="{56E9C77C-F8AF-4C55-91C1-0027B96C8B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06286E5-8558-4603-9999-49CE61CB284A}" type="pres">
      <dgm:prSet presAssocID="{DCD9EF00-4B2B-425A-BC3D-0A89C3A04D8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4E87320-D99D-420C-8BB5-BFFE0A561CA4}" type="presOf" srcId="{56E9C77C-F8AF-4C55-91C1-0027B96C8BBC}" destId="{814D0A4B-1987-4485-AB81-A3F7962DF6D5}" srcOrd="0" destOrd="0" presId="urn:microsoft.com/office/officeart/2005/8/layout/default"/>
    <dgm:cxn modelId="{B1B8761F-BC71-43FD-9E7D-1FA9CCA8E98D}" srcId="{56E9C77C-F8AF-4C55-91C1-0027B96C8BBC}" destId="{DCD9EF00-4B2B-425A-BC3D-0A89C3A04D84}" srcOrd="0" destOrd="0" parTransId="{99F394E1-2E5E-45CB-99DE-F4F48DD9A9AF}" sibTransId="{24773D65-FFDC-4D65-A15D-57D2D2F9F915}"/>
    <dgm:cxn modelId="{8864C63C-5FCC-430F-8CCA-2429CFCF4DA2}" type="presOf" srcId="{DCD9EF00-4B2B-425A-BC3D-0A89C3A04D84}" destId="{D06286E5-8558-4603-9999-49CE61CB284A}" srcOrd="0" destOrd="0" presId="urn:microsoft.com/office/officeart/2005/8/layout/default"/>
    <dgm:cxn modelId="{4FB9B054-1A0F-418A-AF96-6AF8B984CB73}" type="presParOf" srcId="{814D0A4B-1987-4485-AB81-A3F7962DF6D5}" destId="{D06286E5-8558-4603-9999-49CE61CB284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AB3DFEB-D2F4-4901-882E-DA84A86E9911}" type="doc">
      <dgm:prSet loTypeId="urn:microsoft.com/office/officeart/2005/8/layout/defaul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EC"/>
        </a:p>
      </dgm:t>
    </dgm:pt>
    <dgm:pt modelId="{465F1E66-98BF-4F17-BDB0-5ADC47BB3A63}">
      <dgm:prSet phldrT="[Texto]" custT="1"/>
      <dgm:spPr/>
      <dgm:t>
        <a:bodyPr/>
        <a:lstStyle/>
        <a:p>
          <a:r>
            <a:rPr lang="es-EC" sz="6600" dirty="0" smtClean="0">
              <a:latin typeface="Engravers MT" pitchFamily="18" charset="0"/>
            </a:rPr>
            <a:t>resultados</a:t>
          </a:r>
          <a:endParaRPr lang="es-EC" sz="6000" dirty="0"/>
        </a:p>
      </dgm:t>
    </dgm:pt>
    <dgm:pt modelId="{3C888ABF-08AD-48C2-BC78-0AD0323785C6}" type="parTrans" cxnId="{65AFF511-4993-41DF-966E-50E0FB533174}">
      <dgm:prSet/>
      <dgm:spPr/>
      <dgm:t>
        <a:bodyPr/>
        <a:lstStyle/>
        <a:p>
          <a:endParaRPr lang="es-EC"/>
        </a:p>
      </dgm:t>
    </dgm:pt>
    <dgm:pt modelId="{1F97648A-D591-43EA-8DAC-350C9EAB7DF8}" type="sibTrans" cxnId="{65AFF511-4993-41DF-966E-50E0FB533174}">
      <dgm:prSet/>
      <dgm:spPr/>
      <dgm:t>
        <a:bodyPr/>
        <a:lstStyle/>
        <a:p>
          <a:endParaRPr lang="es-EC"/>
        </a:p>
      </dgm:t>
    </dgm:pt>
    <dgm:pt modelId="{CCDA2FE4-F8C7-4F74-B78C-A6EE91B5DFEE}" type="pres">
      <dgm:prSet presAssocID="{EAB3DFEB-D2F4-4901-882E-DA84A86E99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AADA826-09C0-4FB9-A412-D2A55B275FE1}" type="pres">
      <dgm:prSet presAssocID="{465F1E66-98BF-4F17-BDB0-5ADC47BB3A6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8A841F4-EA3F-432D-B600-27DE36707757}" type="presOf" srcId="{EAB3DFEB-D2F4-4901-882E-DA84A86E9911}" destId="{CCDA2FE4-F8C7-4F74-B78C-A6EE91B5DFEE}" srcOrd="0" destOrd="0" presId="urn:microsoft.com/office/officeart/2005/8/layout/default"/>
    <dgm:cxn modelId="{449AD776-F6AB-4E5F-8C2B-2EE4E5E9EA56}" type="presOf" srcId="{465F1E66-98BF-4F17-BDB0-5ADC47BB3A63}" destId="{5AADA826-09C0-4FB9-A412-D2A55B275FE1}" srcOrd="0" destOrd="0" presId="urn:microsoft.com/office/officeart/2005/8/layout/default"/>
    <dgm:cxn modelId="{65AFF511-4993-41DF-966E-50E0FB533174}" srcId="{EAB3DFEB-D2F4-4901-882E-DA84A86E9911}" destId="{465F1E66-98BF-4F17-BDB0-5ADC47BB3A63}" srcOrd="0" destOrd="0" parTransId="{3C888ABF-08AD-48C2-BC78-0AD0323785C6}" sibTransId="{1F97648A-D591-43EA-8DAC-350C9EAB7DF8}"/>
    <dgm:cxn modelId="{719A02BB-0C05-4F26-9F45-D2399B01E534}" type="presParOf" srcId="{CCDA2FE4-F8C7-4F74-B78C-A6EE91B5DFEE}" destId="{5AADA826-09C0-4FB9-A412-D2A55B275FE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AB3DFEB-D2F4-4901-882E-DA84A86E9911}" type="doc">
      <dgm:prSet loTypeId="urn:microsoft.com/office/officeart/2005/8/layout/default" loCatId="list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es-EC"/>
        </a:p>
      </dgm:t>
    </dgm:pt>
    <dgm:pt modelId="{465F1E66-98BF-4F17-BDB0-5ADC47BB3A63}">
      <dgm:prSet phldrT="[Texto]" custT="1"/>
      <dgm:spPr/>
      <dgm:t>
        <a:bodyPr/>
        <a:lstStyle/>
        <a:p>
          <a:r>
            <a:rPr lang="es-EC" sz="7200" dirty="0" err="1" smtClean="0">
              <a:latin typeface="Engravers MT" pitchFamily="18" charset="0"/>
            </a:rPr>
            <a:t>MUCHaS</a:t>
          </a:r>
          <a:r>
            <a:rPr lang="es-EC" sz="7200" dirty="0" smtClean="0">
              <a:latin typeface="Engravers MT" pitchFamily="18" charset="0"/>
            </a:rPr>
            <a:t> GRACIAS!</a:t>
          </a:r>
          <a:endParaRPr lang="es-EC" sz="6500" dirty="0"/>
        </a:p>
      </dgm:t>
    </dgm:pt>
    <dgm:pt modelId="{3C888ABF-08AD-48C2-BC78-0AD0323785C6}" type="parTrans" cxnId="{65AFF511-4993-41DF-966E-50E0FB533174}">
      <dgm:prSet/>
      <dgm:spPr/>
      <dgm:t>
        <a:bodyPr/>
        <a:lstStyle/>
        <a:p>
          <a:endParaRPr lang="es-EC"/>
        </a:p>
      </dgm:t>
    </dgm:pt>
    <dgm:pt modelId="{1F97648A-D591-43EA-8DAC-350C9EAB7DF8}" type="sibTrans" cxnId="{65AFF511-4993-41DF-966E-50E0FB533174}">
      <dgm:prSet/>
      <dgm:spPr/>
      <dgm:t>
        <a:bodyPr/>
        <a:lstStyle/>
        <a:p>
          <a:endParaRPr lang="es-EC"/>
        </a:p>
      </dgm:t>
    </dgm:pt>
    <dgm:pt modelId="{CCDA2FE4-F8C7-4F74-B78C-A6EE91B5DFEE}" type="pres">
      <dgm:prSet presAssocID="{EAB3DFEB-D2F4-4901-882E-DA84A86E99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AADA826-09C0-4FB9-A412-D2A55B275FE1}" type="pres">
      <dgm:prSet presAssocID="{465F1E66-98BF-4F17-BDB0-5ADC47BB3A6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6D749F7-02AA-4FE1-89C8-1D69E1F98652}" type="presOf" srcId="{465F1E66-98BF-4F17-BDB0-5ADC47BB3A63}" destId="{5AADA826-09C0-4FB9-A412-D2A55B275FE1}" srcOrd="0" destOrd="0" presId="urn:microsoft.com/office/officeart/2005/8/layout/default"/>
    <dgm:cxn modelId="{65AFF511-4993-41DF-966E-50E0FB533174}" srcId="{EAB3DFEB-D2F4-4901-882E-DA84A86E9911}" destId="{465F1E66-98BF-4F17-BDB0-5ADC47BB3A63}" srcOrd="0" destOrd="0" parTransId="{3C888ABF-08AD-48C2-BC78-0AD0323785C6}" sibTransId="{1F97648A-D591-43EA-8DAC-350C9EAB7DF8}"/>
    <dgm:cxn modelId="{89E96ADA-03E9-4C8F-B9B2-D74A0804D368}" type="presOf" srcId="{EAB3DFEB-D2F4-4901-882E-DA84A86E9911}" destId="{CCDA2FE4-F8C7-4F74-B78C-A6EE91B5DFEE}" srcOrd="0" destOrd="0" presId="urn:microsoft.com/office/officeart/2005/8/layout/default"/>
    <dgm:cxn modelId="{61943001-0440-403E-831D-D9D6F8776AE0}" type="presParOf" srcId="{CCDA2FE4-F8C7-4F74-B78C-A6EE91B5DFEE}" destId="{5AADA826-09C0-4FB9-A412-D2A55B275FE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9E410B-A1C9-44B9-89AB-E74B3F76406C}" type="doc">
      <dgm:prSet loTypeId="urn:microsoft.com/office/officeart/2005/8/layout/pyramid4" loCatId="pyramid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4BA9F275-499C-40BE-B946-500CEF2E04DB}">
      <dgm:prSet phldrT="[Texto]"/>
      <dgm:spPr/>
      <dgm:t>
        <a:bodyPr/>
        <a:lstStyle/>
        <a:p>
          <a:r>
            <a:rPr lang="es-EC" dirty="0" smtClean="0"/>
            <a:t>No destruye la tierra</a:t>
          </a:r>
          <a:endParaRPr lang="es-EC" dirty="0"/>
        </a:p>
      </dgm:t>
    </dgm:pt>
    <dgm:pt modelId="{0A992DB7-2ADF-48B0-8D95-1F3AC2635B52}" type="parTrans" cxnId="{C72494D5-A074-444B-B098-5D4C34CC7B2A}">
      <dgm:prSet/>
      <dgm:spPr/>
      <dgm:t>
        <a:bodyPr/>
        <a:lstStyle/>
        <a:p>
          <a:endParaRPr lang="es-EC"/>
        </a:p>
      </dgm:t>
    </dgm:pt>
    <dgm:pt modelId="{84322994-6A94-47B6-A633-50075D6F2EB6}" type="sibTrans" cxnId="{C72494D5-A074-444B-B098-5D4C34CC7B2A}">
      <dgm:prSet/>
      <dgm:spPr/>
      <dgm:t>
        <a:bodyPr/>
        <a:lstStyle/>
        <a:p>
          <a:endParaRPr lang="es-EC"/>
        </a:p>
      </dgm:t>
    </dgm:pt>
    <dgm:pt modelId="{F1E8F2F4-0626-4BE7-8B2A-FF3E267BB507}">
      <dgm:prSet phldrT="[Texto]"/>
      <dgm:spPr/>
      <dgm:t>
        <a:bodyPr/>
        <a:lstStyle/>
        <a:p>
          <a:r>
            <a:rPr lang="es-EC" dirty="0" smtClean="0"/>
            <a:t>Hortalizas frescas (Alto valor nutritivo y sin riesgos)</a:t>
          </a:r>
          <a:endParaRPr lang="es-EC" dirty="0"/>
        </a:p>
      </dgm:t>
    </dgm:pt>
    <dgm:pt modelId="{31CFFB20-91B6-469D-96F5-65CF22FEF212}" type="parTrans" cxnId="{099D6CF1-6FD9-42E8-B9A3-27C29AABE547}">
      <dgm:prSet/>
      <dgm:spPr/>
      <dgm:t>
        <a:bodyPr/>
        <a:lstStyle/>
        <a:p>
          <a:endParaRPr lang="es-EC"/>
        </a:p>
      </dgm:t>
    </dgm:pt>
    <dgm:pt modelId="{A64A9499-91AD-48F9-8CE3-5425EF4FA2ED}" type="sibTrans" cxnId="{099D6CF1-6FD9-42E8-B9A3-27C29AABE547}">
      <dgm:prSet/>
      <dgm:spPr/>
      <dgm:t>
        <a:bodyPr/>
        <a:lstStyle/>
        <a:p>
          <a:endParaRPr lang="es-EC"/>
        </a:p>
      </dgm:t>
    </dgm:pt>
    <dgm:pt modelId="{47959A67-ED42-48CD-A722-9969AB41B8B0}">
      <dgm:prSet phldrT="[Texto]"/>
      <dgm:spPr/>
      <dgm:t>
        <a:bodyPr/>
        <a:lstStyle/>
        <a:p>
          <a:r>
            <a:rPr lang="es-EC" dirty="0" smtClean="0"/>
            <a:t>Ahorra dinero</a:t>
          </a:r>
          <a:endParaRPr lang="es-EC" dirty="0"/>
        </a:p>
      </dgm:t>
    </dgm:pt>
    <dgm:pt modelId="{E7A6BDBC-73D7-40E1-A6BD-53CFB9718A2E}" type="parTrans" cxnId="{1807C01C-F6E1-49CC-8338-ADAADBD2223D}">
      <dgm:prSet/>
      <dgm:spPr/>
      <dgm:t>
        <a:bodyPr/>
        <a:lstStyle/>
        <a:p>
          <a:endParaRPr lang="es-EC"/>
        </a:p>
      </dgm:t>
    </dgm:pt>
    <dgm:pt modelId="{039CEB8D-E548-4BC9-966F-B6FA58207221}" type="sibTrans" cxnId="{1807C01C-F6E1-49CC-8338-ADAADBD2223D}">
      <dgm:prSet/>
      <dgm:spPr/>
      <dgm:t>
        <a:bodyPr/>
        <a:lstStyle/>
        <a:p>
          <a:endParaRPr lang="es-EC"/>
        </a:p>
      </dgm:t>
    </dgm:pt>
    <dgm:pt modelId="{ABAF2ED3-1B87-4104-BC26-A622873BD722}">
      <dgm:prSet phldrT="[Texto]"/>
      <dgm:spPr/>
      <dgm:t>
        <a:bodyPr/>
        <a:lstStyle/>
        <a:p>
          <a:r>
            <a:rPr lang="es-EC" dirty="0" smtClean="0"/>
            <a:t>Terapia</a:t>
          </a:r>
          <a:endParaRPr lang="es-EC" dirty="0"/>
        </a:p>
      </dgm:t>
    </dgm:pt>
    <dgm:pt modelId="{5E24B652-EF94-4945-9914-AA2D42754EF6}" type="parTrans" cxnId="{7BF04EEE-C24C-452E-A5CA-8A408DF8971A}">
      <dgm:prSet/>
      <dgm:spPr/>
      <dgm:t>
        <a:bodyPr/>
        <a:lstStyle/>
        <a:p>
          <a:endParaRPr lang="es-EC"/>
        </a:p>
      </dgm:t>
    </dgm:pt>
    <dgm:pt modelId="{788828A7-08AF-45AE-AA34-0832CD9CFA23}" type="sibTrans" cxnId="{7BF04EEE-C24C-452E-A5CA-8A408DF8971A}">
      <dgm:prSet/>
      <dgm:spPr/>
      <dgm:t>
        <a:bodyPr/>
        <a:lstStyle/>
        <a:p>
          <a:endParaRPr lang="es-EC"/>
        </a:p>
      </dgm:t>
    </dgm:pt>
    <dgm:pt modelId="{6D1752D0-6EFF-4171-ACD2-4C10720015BD}" type="pres">
      <dgm:prSet presAssocID="{CE9E410B-A1C9-44B9-89AB-E74B3F76406C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3F55963-8B1D-4C17-AE5C-34E7E2325955}" type="pres">
      <dgm:prSet presAssocID="{CE9E410B-A1C9-44B9-89AB-E74B3F76406C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0478ED-82F3-4FB1-9D1F-258819E604FE}" type="pres">
      <dgm:prSet presAssocID="{CE9E410B-A1C9-44B9-89AB-E74B3F76406C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6C79D8-C663-400D-A1B5-DB9EC196C8F6}" type="pres">
      <dgm:prSet presAssocID="{CE9E410B-A1C9-44B9-89AB-E74B3F76406C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DC5C34-787F-45D9-9021-9431852720B7}" type="pres">
      <dgm:prSet presAssocID="{CE9E410B-A1C9-44B9-89AB-E74B3F76406C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5DDB68F-3032-4466-9854-15266CA82320}" type="presOf" srcId="{47959A67-ED42-48CD-A722-9969AB41B8B0}" destId="{566C79D8-C663-400D-A1B5-DB9EC196C8F6}" srcOrd="0" destOrd="0" presId="urn:microsoft.com/office/officeart/2005/8/layout/pyramid4"/>
    <dgm:cxn modelId="{1807C01C-F6E1-49CC-8338-ADAADBD2223D}" srcId="{CE9E410B-A1C9-44B9-89AB-E74B3F76406C}" destId="{47959A67-ED42-48CD-A722-9969AB41B8B0}" srcOrd="2" destOrd="0" parTransId="{E7A6BDBC-73D7-40E1-A6BD-53CFB9718A2E}" sibTransId="{039CEB8D-E548-4BC9-966F-B6FA58207221}"/>
    <dgm:cxn modelId="{C72494D5-A074-444B-B098-5D4C34CC7B2A}" srcId="{CE9E410B-A1C9-44B9-89AB-E74B3F76406C}" destId="{4BA9F275-499C-40BE-B946-500CEF2E04DB}" srcOrd="0" destOrd="0" parTransId="{0A992DB7-2ADF-48B0-8D95-1F3AC2635B52}" sibTransId="{84322994-6A94-47B6-A633-50075D6F2EB6}"/>
    <dgm:cxn modelId="{BA740B7A-68C2-4340-9197-F3662B1284B6}" type="presOf" srcId="{4BA9F275-499C-40BE-B946-500CEF2E04DB}" destId="{73F55963-8B1D-4C17-AE5C-34E7E2325955}" srcOrd="0" destOrd="0" presId="urn:microsoft.com/office/officeart/2005/8/layout/pyramid4"/>
    <dgm:cxn modelId="{099D6CF1-6FD9-42E8-B9A3-27C29AABE547}" srcId="{CE9E410B-A1C9-44B9-89AB-E74B3F76406C}" destId="{F1E8F2F4-0626-4BE7-8B2A-FF3E267BB507}" srcOrd="1" destOrd="0" parTransId="{31CFFB20-91B6-469D-96F5-65CF22FEF212}" sibTransId="{A64A9499-91AD-48F9-8CE3-5425EF4FA2ED}"/>
    <dgm:cxn modelId="{D93911C2-8A98-4EE4-BE27-CED3F17D805A}" type="presOf" srcId="{CE9E410B-A1C9-44B9-89AB-E74B3F76406C}" destId="{6D1752D0-6EFF-4171-ACD2-4C10720015BD}" srcOrd="0" destOrd="0" presId="urn:microsoft.com/office/officeart/2005/8/layout/pyramid4"/>
    <dgm:cxn modelId="{26FA429A-5288-469D-957A-F471682C2A84}" type="presOf" srcId="{ABAF2ED3-1B87-4104-BC26-A622873BD722}" destId="{D7DC5C34-787F-45D9-9021-9431852720B7}" srcOrd="0" destOrd="0" presId="urn:microsoft.com/office/officeart/2005/8/layout/pyramid4"/>
    <dgm:cxn modelId="{5DB7F4EA-4E1D-4F6D-B75F-EDCC86B9CC75}" type="presOf" srcId="{F1E8F2F4-0626-4BE7-8B2A-FF3E267BB507}" destId="{F00478ED-82F3-4FB1-9D1F-258819E604FE}" srcOrd="0" destOrd="0" presId="urn:microsoft.com/office/officeart/2005/8/layout/pyramid4"/>
    <dgm:cxn modelId="{7BF04EEE-C24C-452E-A5CA-8A408DF8971A}" srcId="{CE9E410B-A1C9-44B9-89AB-E74B3F76406C}" destId="{ABAF2ED3-1B87-4104-BC26-A622873BD722}" srcOrd="3" destOrd="0" parTransId="{5E24B652-EF94-4945-9914-AA2D42754EF6}" sibTransId="{788828A7-08AF-45AE-AA34-0832CD9CFA23}"/>
    <dgm:cxn modelId="{14F13C3B-626D-4EF4-A72F-18C8B3920BDA}" type="presParOf" srcId="{6D1752D0-6EFF-4171-ACD2-4C10720015BD}" destId="{73F55963-8B1D-4C17-AE5C-34E7E2325955}" srcOrd="0" destOrd="0" presId="urn:microsoft.com/office/officeart/2005/8/layout/pyramid4"/>
    <dgm:cxn modelId="{C9898C7D-E15D-4EA4-9658-BD531E6E776B}" type="presParOf" srcId="{6D1752D0-6EFF-4171-ACD2-4C10720015BD}" destId="{F00478ED-82F3-4FB1-9D1F-258819E604FE}" srcOrd="1" destOrd="0" presId="urn:microsoft.com/office/officeart/2005/8/layout/pyramid4"/>
    <dgm:cxn modelId="{C64F125C-7CFB-43E0-BE53-5FED8203D3FD}" type="presParOf" srcId="{6D1752D0-6EFF-4171-ACD2-4C10720015BD}" destId="{566C79D8-C663-400D-A1B5-DB9EC196C8F6}" srcOrd="2" destOrd="0" presId="urn:microsoft.com/office/officeart/2005/8/layout/pyramid4"/>
    <dgm:cxn modelId="{47945BA6-346A-4CB8-9BDE-B50D4433F19A}" type="presParOf" srcId="{6D1752D0-6EFF-4171-ACD2-4C10720015BD}" destId="{D7DC5C34-787F-45D9-9021-9431852720B7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B3DFEB-D2F4-4901-882E-DA84A86E9911}" type="doc">
      <dgm:prSet loTypeId="urn:microsoft.com/office/officeart/2005/8/layout/default" loCatId="list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es-EC"/>
        </a:p>
      </dgm:t>
    </dgm:pt>
    <dgm:pt modelId="{465F1E66-98BF-4F17-BDB0-5ADC47BB3A63}">
      <dgm:prSet phldrT="[Texto]" custT="1"/>
      <dgm:spPr/>
      <dgm:t>
        <a:bodyPr/>
        <a:lstStyle/>
        <a:p>
          <a:r>
            <a:rPr lang="es-EC" sz="5400" dirty="0" smtClean="0">
              <a:latin typeface="Engravers MT" pitchFamily="18" charset="0"/>
            </a:rPr>
            <a:t>Desarrollo del programa</a:t>
          </a:r>
          <a:endParaRPr lang="es-EC" sz="4800" dirty="0"/>
        </a:p>
      </dgm:t>
    </dgm:pt>
    <dgm:pt modelId="{3C888ABF-08AD-48C2-BC78-0AD0323785C6}" type="parTrans" cxnId="{65AFF511-4993-41DF-966E-50E0FB533174}">
      <dgm:prSet/>
      <dgm:spPr/>
      <dgm:t>
        <a:bodyPr/>
        <a:lstStyle/>
        <a:p>
          <a:endParaRPr lang="es-EC"/>
        </a:p>
      </dgm:t>
    </dgm:pt>
    <dgm:pt modelId="{1F97648A-D591-43EA-8DAC-350C9EAB7DF8}" type="sibTrans" cxnId="{65AFF511-4993-41DF-966E-50E0FB533174}">
      <dgm:prSet/>
      <dgm:spPr/>
      <dgm:t>
        <a:bodyPr/>
        <a:lstStyle/>
        <a:p>
          <a:endParaRPr lang="es-EC"/>
        </a:p>
      </dgm:t>
    </dgm:pt>
    <dgm:pt modelId="{CCDA2FE4-F8C7-4F74-B78C-A6EE91B5DFEE}" type="pres">
      <dgm:prSet presAssocID="{EAB3DFEB-D2F4-4901-882E-DA84A86E99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AADA826-09C0-4FB9-A412-D2A55B275FE1}" type="pres">
      <dgm:prSet presAssocID="{465F1E66-98BF-4F17-BDB0-5ADC47BB3A6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A313448-D842-47D5-A5C2-FAD8848A7404}" type="presOf" srcId="{EAB3DFEB-D2F4-4901-882E-DA84A86E9911}" destId="{CCDA2FE4-F8C7-4F74-B78C-A6EE91B5DFEE}" srcOrd="0" destOrd="0" presId="urn:microsoft.com/office/officeart/2005/8/layout/default"/>
    <dgm:cxn modelId="{FA8E5146-1C66-4866-8435-17E13194AF47}" type="presOf" srcId="{465F1E66-98BF-4F17-BDB0-5ADC47BB3A63}" destId="{5AADA826-09C0-4FB9-A412-D2A55B275FE1}" srcOrd="0" destOrd="0" presId="urn:microsoft.com/office/officeart/2005/8/layout/default"/>
    <dgm:cxn modelId="{65AFF511-4993-41DF-966E-50E0FB533174}" srcId="{EAB3DFEB-D2F4-4901-882E-DA84A86E9911}" destId="{465F1E66-98BF-4F17-BDB0-5ADC47BB3A63}" srcOrd="0" destOrd="0" parTransId="{3C888ABF-08AD-48C2-BC78-0AD0323785C6}" sibTransId="{1F97648A-D591-43EA-8DAC-350C9EAB7DF8}"/>
    <dgm:cxn modelId="{1D992256-962D-4678-9DE2-CB45E886ED54}" type="presParOf" srcId="{CCDA2FE4-F8C7-4F74-B78C-A6EE91B5DFEE}" destId="{5AADA826-09C0-4FB9-A412-D2A55B275FE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E9C77C-F8AF-4C55-91C1-0027B96C8BBC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CD9EF00-4B2B-425A-BC3D-0A89C3A04D84}">
      <dgm:prSet phldrT="[Texto]"/>
      <dgm:spPr/>
      <dgm:t>
        <a:bodyPr/>
        <a:lstStyle/>
        <a:p>
          <a:r>
            <a:rPr lang="es-EC" dirty="0" smtClean="0"/>
            <a:t>PLANIFICACIÓN DEL HUERTO</a:t>
          </a:r>
          <a:endParaRPr lang="es-EC" dirty="0"/>
        </a:p>
      </dgm:t>
    </dgm:pt>
    <dgm:pt modelId="{99F394E1-2E5E-45CB-99DE-F4F48DD9A9AF}" type="parTrans" cxnId="{B1B8761F-BC71-43FD-9E7D-1FA9CCA8E98D}">
      <dgm:prSet/>
      <dgm:spPr/>
      <dgm:t>
        <a:bodyPr/>
        <a:lstStyle/>
        <a:p>
          <a:endParaRPr lang="es-EC"/>
        </a:p>
      </dgm:t>
    </dgm:pt>
    <dgm:pt modelId="{24773D65-FFDC-4D65-A15D-57D2D2F9F915}" type="sibTrans" cxnId="{B1B8761F-BC71-43FD-9E7D-1FA9CCA8E98D}">
      <dgm:prSet/>
      <dgm:spPr/>
      <dgm:t>
        <a:bodyPr/>
        <a:lstStyle/>
        <a:p>
          <a:endParaRPr lang="es-EC"/>
        </a:p>
      </dgm:t>
    </dgm:pt>
    <dgm:pt modelId="{814D0A4B-1987-4485-AB81-A3F7962DF6D5}" type="pres">
      <dgm:prSet presAssocID="{56E9C77C-F8AF-4C55-91C1-0027B96C8B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06286E5-8558-4603-9999-49CE61CB284A}" type="pres">
      <dgm:prSet presAssocID="{DCD9EF00-4B2B-425A-BC3D-0A89C3A04D8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94EDE52-362F-4DE8-904F-E2F1502793A8}" type="presOf" srcId="{56E9C77C-F8AF-4C55-91C1-0027B96C8BBC}" destId="{814D0A4B-1987-4485-AB81-A3F7962DF6D5}" srcOrd="0" destOrd="0" presId="urn:microsoft.com/office/officeart/2005/8/layout/default"/>
    <dgm:cxn modelId="{5689BB8E-D0DB-47DC-8804-DB40AB58CD0D}" type="presOf" srcId="{DCD9EF00-4B2B-425A-BC3D-0A89C3A04D84}" destId="{D06286E5-8558-4603-9999-49CE61CB284A}" srcOrd="0" destOrd="0" presId="urn:microsoft.com/office/officeart/2005/8/layout/default"/>
    <dgm:cxn modelId="{B1B8761F-BC71-43FD-9E7D-1FA9CCA8E98D}" srcId="{56E9C77C-F8AF-4C55-91C1-0027B96C8BBC}" destId="{DCD9EF00-4B2B-425A-BC3D-0A89C3A04D84}" srcOrd="0" destOrd="0" parTransId="{99F394E1-2E5E-45CB-99DE-F4F48DD9A9AF}" sibTransId="{24773D65-FFDC-4D65-A15D-57D2D2F9F915}"/>
    <dgm:cxn modelId="{0E17B2A3-2B05-46BA-9E0D-5D231B599254}" type="presParOf" srcId="{814D0A4B-1987-4485-AB81-A3F7962DF6D5}" destId="{D06286E5-8558-4603-9999-49CE61CB284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E9C77C-F8AF-4C55-91C1-0027B96C8BBC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DCD9EF00-4B2B-425A-BC3D-0A89C3A04D84}">
      <dgm:prSet phldrT="[Texto]"/>
      <dgm:spPr/>
      <dgm:t>
        <a:bodyPr/>
        <a:lstStyle/>
        <a:p>
          <a:r>
            <a:rPr lang="es-EC" dirty="0" smtClean="0"/>
            <a:t>PREPARACIÓN DEL SUELO</a:t>
          </a:r>
        </a:p>
        <a:p>
          <a:r>
            <a:rPr lang="es-EC" dirty="0" smtClean="0"/>
            <a:t>LA CALIDAD DE NUESTRA TIERRA</a:t>
          </a:r>
          <a:endParaRPr lang="es-EC" dirty="0"/>
        </a:p>
      </dgm:t>
    </dgm:pt>
    <dgm:pt modelId="{99F394E1-2E5E-45CB-99DE-F4F48DD9A9AF}" type="parTrans" cxnId="{B1B8761F-BC71-43FD-9E7D-1FA9CCA8E98D}">
      <dgm:prSet/>
      <dgm:spPr/>
      <dgm:t>
        <a:bodyPr/>
        <a:lstStyle/>
        <a:p>
          <a:endParaRPr lang="es-EC"/>
        </a:p>
      </dgm:t>
    </dgm:pt>
    <dgm:pt modelId="{24773D65-FFDC-4D65-A15D-57D2D2F9F915}" type="sibTrans" cxnId="{B1B8761F-BC71-43FD-9E7D-1FA9CCA8E98D}">
      <dgm:prSet/>
      <dgm:spPr/>
      <dgm:t>
        <a:bodyPr/>
        <a:lstStyle/>
        <a:p>
          <a:endParaRPr lang="es-EC"/>
        </a:p>
      </dgm:t>
    </dgm:pt>
    <dgm:pt modelId="{814D0A4B-1987-4485-AB81-A3F7962DF6D5}" type="pres">
      <dgm:prSet presAssocID="{56E9C77C-F8AF-4C55-91C1-0027B96C8B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06286E5-8558-4603-9999-49CE61CB284A}" type="pres">
      <dgm:prSet presAssocID="{DCD9EF00-4B2B-425A-BC3D-0A89C3A04D8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F5D48F5-D613-48F7-937A-9D9E39B792A4}" type="presOf" srcId="{DCD9EF00-4B2B-425A-BC3D-0A89C3A04D84}" destId="{D06286E5-8558-4603-9999-49CE61CB284A}" srcOrd="0" destOrd="0" presId="urn:microsoft.com/office/officeart/2005/8/layout/default"/>
    <dgm:cxn modelId="{91B1CF83-B464-47AF-8A40-2A1F0B481AA9}" type="presOf" srcId="{56E9C77C-F8AF-4C55-91C1-0027B96C8BBC}" destId="{814D0A4B-1987-4485-AB81-A3F7962DF6D5}" srcOrd="0" destOrd="0" presId="urn:microsoft.com/office/officeart/2005/8/layout/default"/>
    <dgm:cxn modelId="{B1B8761F-BC71-43FD-9E7D-1FA9CCA8E98D}" srcId="{56E9C77C-F8AF-4C55-91C1-0027B96C8BBC}" destId="{DCD9EF00-4B2B-425A-BC3D-0A89C3A04D84}" srcOrd="0" destOrd="0" parTransId="{99F394E1-2E5E-45CB-99DE-F4F48DD9A9AF}" sibTransId="{24773D65-FFDC-4D65-A15D-57D2D2F9F915}"/>
    <dgm:cxn modelId="{F33AE656-0210-428A-A039-8F9B9612729E}" type="presParOf" srcId="{814D0A4B-1987-4485-AB81-A3F7962DF6D5}" destId="{D06286E5-8558-4603-9999-49CE61CB284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E9C77C-F8AF-4C55-91C1-0027B96C8BBC}" type="doc">
      <dgm:prSet loTypeId="urn:microsoft.com/office/officeart/2005/8/layout/defaul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DCD9EF00-4B2B-425A-BC3D-0A89C3A04D84}">
      <dgm:prSet phldrT="[Texto]"/>
      <dgm:spPr/>
      <dgm:t>
        <a:bodyPr/>
        <a:lstStyle/>
        <a:p>
          <a:r>
            <a:rPr lang="es-EC" dirty="0" smtClean="0"/>
            <a:t>CALENDARIO DE SIEMBRA DIRECTA Y ALMÁCIGOS</a:t>
          </a:r>
          <a:endParaRPr lang="es-EC" dirty="0"/>
        </a:p>
      </dgm:t>
    </dgm:pt>
    <dgm:pt modelId="{99F394E1-2E5E-45CB-99DE-F4F48DD9A9AF}" type="parTrans" cxnId="{B1B8761F-BC71-43FD-9E7D-1FA9CCA8E98D}">
      <dgm:prSet/>
      <dgm:spPr/>
      <dgm:t>
        <a:bodyPr/>
        <a:lstStyle/>
        <a:p>
          <a:endParaRPr lang="es-EC"/>
        </a:p>
      </dgm:t>
    </dgm:pt>
    <dgm:pt modelId="{24773D65-FFDC-4D65-A15D-57D2D2F9F915}" type="sibTrans" cxnId="{B1B8761F-BC71-43FD-9E7D-1FA9CCA8E98D}">
      <dgm:prSet/>
      <dgm:spPr/>
      <dgm:t>
        <a:bodyPr/>
        <a:lstStyle/>
        <a:p>
          <a:endParaRPr lang="es-EC"/>
        </a:p>
      </dgm:t>
    </dgm:pt>
    <dgm:pt modelId="{814D0A4B-1987-4485-AB81-A3F7962DF6D5}" type="pres">
      <dgm:prSet presAssocID="{56E9C77C-F8AF-4C55-91C1-0027B96C8B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06286E5-8558-4603-9999-49CE61CB284A}" type="pres">
      <dgm:prSet presAssocID="{DCD9EF00-4B2B-425A-BC3D-0A89C3A04D8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0660192-A3CD-4A8A-861C-0800544CDE8B}" type="presOf" srcId="{56E9C77C-F8AF-4C55-91C1-0027B96C8BBC}" destId="{814D0A4B-1987-4485-AB81-A3F7962DF6D5}" srcOrd="0" destOrd="0" presId="urn:microsoft.com/office/officeart/2005/8/layout/default"/>
    <dgm:cxn modelId="{7B5A97A0-7612-4C25-9C13-AD04027B6E0E}" type="presOf" srcId="{DCD9EF00-4B2B-425A-BC3D-0A89C3A04D84}" destId="{D06286E5-8558-4603-9999-49CE61CB284A}" srcOrd="0" destOrd="0" presId="urn:microsoft.com/office/officeart/2005/8/layout/default"/>
    <dgm:cxn modelId="{B1B8761F-BC71-43FD-9E7D-1FA9CCA8E98D}" srcId="{56E9C77C-F8AF-4C55-91C1-0027B96C8BBC}" destId="{DCD9EF00-4B2B-425A-BC3D-0A89C3A04D84}" srcOrd="0" destOrd="0" parTransId="{99F394E1-2E5E-45CB-99DE-F4F48DD9A9AF}" sibTransId="{24773D65-FFDC-4D65-A15D-57D2D2F9F915}"/>
    <dgm:cxn modelId="{B7B32A85-321F-4CEF-9714-9A93EB6EEDA1}" type="presParOf" srcId="{814D0A4B-1987-4485-AB81-A3F7962DF6D5}" destId="{D06286E5-8558-4603-9999-49CE61CB284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E9C77C-F8AF-4C55-91C1-0027B96C8BBC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CD9EF00-4B2B-425A-BC3D-0A89C3A04D84}">
      <dgm:prSet phldrT="[Texto]"/>
      <dgm:spPr/>
      <dgm:t>
        <a:bodyPr/>
        <a:lstStyle/>
        <a:p>
          <a:r>
            <a:rPr lang="es-EC" dirty="0" smtClean="0"/>
            <a:t>EL RIEGO</a:t>
          </a:r>
          <a:endParaRPr lang="es-EC" dirty="0"/>
        </a:p>
      </dgm:t>
    </dgm:pt>
    <dgm:pt modelId="{99F394E1-2E5E-45CB-99DE-F4F48DD9A9AF}" type="parTrans" cxnId="{B1B8761F-BC71-43FD-9E7D-1FA9CCA8E98D}">
      <dgm:prSet/>
      <dgm:spPr/>
      <dgm:t>
        <a:bodyPr/>
        <a:lstStyle/>
        <a:p>
          <a:endParaRPr lang="es-EC"/>
        </a:p>
      </dgm:t>
    </dgm:pt>
    <dgm:pt modelId="{24773D65-FFDC-4D65-A15D-57D2D2F9F915}" type="sibTrans" cxnId="{B1B8761F-BC71-43FD-9E7D-1FA9CCA8E98D}">
      <dgm:prSet/>
      <dgm:spPr/>
      <dgm:t>
        <a:bodyPr/>
        <a:lstStyle/>
        <a:p>
          <a:endParaRPr lang="es-EC"/>
        </a:p>
      </dgm:t>
    </dgm:pt>
    <dgm:pt modelId="{814D0A4B-1987-4485-AB81-A3F7962DF6D5}" type="pres">
      <dgm:prSet presAssocID="{56E9C77C-F8AF-4C55-91C1-0027B96C8B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06286E5-8558-4603-9999-49CE61CB284A}" type="pres">
      <dgm:prSet presAssocID="{DCD9EF00-4B2B-425A-BC3D-0A89C3A04D8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1B8761F-BC71-43FD-9E7D-1FA9CCA8E98D}" srcId="{56E9C77C-F8AF-4C55-91C1-0027B96C8BBC}" destId="{DCD9EF00-4B2B-425A-BC3D-0A89C3A04D84}" srcOrd="0" destOrd="0" parTransId="{99F394E1-2E5E-45CB-99DE-F4F48DD9A9AF}" sibTransId="{24773D65-FFDC-4D65-A15D-57D2D2F9F915}"/>
    <dgm:cxn modelId="{3B8F9286-D32A-4948-A931-6810BC97478B}" type="presOf" srcId="{56E9C77C-F8AF-4C55-91C1-0027B96C8BBC}" destId="{814D0A4B-1987-4485-AB81-A3F7962DF6D5}" srcOrd="0" destOrd="0" presId="urn:microsoft.com/office/officeart/2005/8/layout/default"/>
    <dgm:cxn modelId="{DB656E45-1441-44F4-9BDE-1ED1A408EA08}" type="presOf" srcId="{DCD9EF00-4B2B-425A-BC3D-0A89C3A04D84}" destId="{D06286E5-8558-4603-9999-49CE61CB284A}" srcOrd="0" destOrd="0" presId="urn:microsoft.com/office/officeart/2005/8/layout/default"/>
    <dgm:cxn modelId="{9904F1B0-6523-4278-86D2-343FEF8412BD}" type="presParOf" srcId="{814D0A4B-1987-4485-AB81-A3F7962DF6D5}" destId="{D06286E5-8558-4603-9999-49CE61CB284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E9C77C-F8AF-4C55-91C1-0027B96C8BBC}" type="doc">
      <dgm:prSet loTypeId="urn:microsoft.com/office/officeart/2005/8/layout/default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s-EC"/>
        </a:p>
      </dgm:t>
    </dgm:pt>
    <dgm:pt modelId="{DCD9EF00-4B2B-425A-BC3D-0A89C3A04D84}">
      <dgm:prSet phldrT="[Texto]"/>
      <dgm:spPr/>
      <dgm:t>
        <a:bodyPr/>
        <a:lstStyle/>
        <a:p>
          <a:r>
            <a:rPr lang="es-EC" dirty="0" smtClean="0"/>
            <a:t>COMPOST Y HUMUS</a:t>
          </a:r>
          <a:endParaRPr lang="es-EC" dirty="0"/>
        </a:p>
      </dgm:t>
    </dgm:pt>
    <dgm:pt modelId="{99F394E1-2E5E-45CB-99DE-F4F48DD9A9AF}" type="parTrans" cxnId="{B1B8761F-BC71-43FD-9E7D-1FA9CCA8E98D}">
      <dgm:prSet/>
      <dgm:spPr/>
      <dgm:t>
        <a:bodyPr/>
        <a:lstStyle/>
        <a:p>
          <a:endParaRPr lang="es-EC"/>
        </a:p>
      </dgm:t>
    </dgm:pt>
    <dgm:pt modelId="{24773D65-FFDC-4D65-A15D-57D2D2F9F915}" type="sibTrans" cxnId="{B1B8761F-BC71-43FD-9E7D-1FA9CCA8E98D}">
      <dgm:prSet/>
      <dgm:spPr/>
      <dgm:t>
        <a:bodyPr/>
        <a:lstStyle/>
        <a:p>
          <a:endParaRPr lang="es-EC"/>
        </a:p>
      </dgm:t>
    </dgm:pt>
    <dgm:pt modelId="{814D0A4B-1987-4485-AB81-A3F7962DF6D5}" type="pres">
      <dgm:prSet presAssocID="{56E9C77C-F8AF-4C55-91C1-0027B96C8B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06286E5-8558-4603-9999-49CE61CB284A}" type="pres">
      <dgm:prSet presAssocID="{DCD9EF00-4B2B-425A-BC3D-0A89C3A04D8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EC78EDF-3763-40E1-B95A-AE7AA3D5D1C7}" type="presOf" srcId="{DCD9EF00-4B2B-425A-BC3D-0A89C3A04D84}" destId="{D06286E5-8558-4603-9999-49CE61CB284A}" srcOrd="0" destOrd="0" presId="urn:microsoft.com/office/officeart/2005/8/layout/default"/>
    <dgm:cxn modelId="{B1B8761F-BC71-43FD-9E7D-1FA9CCA8E98D}" srcId="{56E9C77C-F8AF-4C55-91C1-0027B96C8BBC}" destId="{DCD9EF00-4B2B-425A-BC3D-0A89C3A04D84}" srcOrd="0" destOrd="0" parTransId="{99F394E1-2E5E-45CB-99DE-F4F48DD9A9AF}" sibTransId="{24773D65-FFDC-4D65-A15D-57D2D2F9F915}"/>
    <dgm:cxn modelId="{45505668-832C-4D4B-B69B-C814820C3D06}" type="presOf" srcId="{56E9C77C-F8AF-4C55-91C1-0027B96C8BBC}" destId="{814D0A4B-1987-4485-AB81-A3F7962DF6D5}" srcOrd="0" destOrd="0" presId="urn:microsoft.com/office/officeart/2005/8/layout/default"/>
    <dgm:cxn modelId="{47980BF6-18F0-425B-A5F7-4459BDE99C1C}" type="presParOf" srcId="{814D0A4B-1987-4485-AB81-A3F7962DF6D5}" destId="{D06286E5-8558-4603-9999-49CE61CB284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6E9C77C-F8AF-4C55-91C1-0027B96C8BBC}" type="doc">
      <dgm:prSet loTypeId="urn:microsoft.com/office/officeart/2005/8/layout/default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s-EC"/>
        </a:p>
      </dgm:t>
    </dgm:pt>
    <dgm:pt modelId="{DCD9EF00-4B2B-425A-BC3D-0A89C3A04D84}">
      <dgm:prSet phldrT="[Texto]"/>
      <dgm:spPr/>
      <dgm:t>
        <a:bodyPr/>
        <a:lstStyle/>
        <a:p>
          <a:r>
            <a:rPr lang="es-EC" dirty="0" smtClean="0"/>
            <a:t>CUIDADOS DE LA HUERTA</a:t>
          </a:r>
          <a:endParaRPr lang="es-EC" dirty="0"/>
        </a:p>
      </dgm:t>
    </dgm:pt>
    <dgm:pt modelId="{99F394E1-2E5E-45CB-99DE-F4F48DD9A9AF}" type="parTrans" cxnId="{B1B8761F-BC71-43FD-9E7D-1FA9CCA8E98D}">
      <dgm:prSet/>
      <dgm:spPr/>
      <dgm:t>
        <a:bodyPr/>
        <a:lstStyle/>
        <a:p>
          <a:endParaRPr lang="es-EC"/>
        </a:p>
      </dgm:t>
    </dgm:pt>
    <dgm:pt modelId="{24773D65-FFDC-4D65-A15D-57D2D2F9F915}" type="sibTrans" cxnId="{B1B8761F-BC71-43FD-9E7D-1FA9CCA8E98D}">
      <dgm:prSet/>
      <dgm:spPr/>
      <dgm:t>
        <a:bodyPr/>
        <a:lstStyle/>
        <a:p>
          <a:endParaRPr lang="es-EC"/>
        </a:p>
      </dgm:t>
    </dgm:pt>
    <dgm:pt modelId="{814D0A4B-1987-4485-AB81-A3F7962DF6D5}" type="pres">
      <dgm:prSet presAssocID="{56E9C77C-F8AF-4C55-91C1-0027B96C8B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06286E5-8558-4603-9999-49CE61CB284A}" type="pres">
      <dgm:prSet presAssocID="{DCD9EF00-4B2B-425A-BC3D-0A89C3A04D8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9EA2088-BD09-44F6-9A26-4E06C84D2AA7}" type="presOf" srcId="{DCD9EF00-4B2B-425A-BC3D-0A89C3A04D84}" destId="{D06286E5-8558-4603-9999-49CE61CB284A}" srcOrd="0" destOrd="0" presId="urn:microsoft.com/office/officeart/2005/8/layout/default"/>
    <dgm:cxn modelId="{DA8AE842-9A06-407E-BBD8-CA576928A2F7}" type="presOf" srcId="{56E9C77C-F8AF-4C55-91C1-0027B96C8BBC}" destId="{814D0A4B-1987-4485-AB81-A3F7962DF6D5}" srcOrd="0" destOrd="0" presId="urn:microsoft.com/office/officeart/2005/8/layout/default"/>
    <dgm:cxn modelId="{B1B8761F-BC71-43FD-9E7D-1FA9CCA8E98D}" srcId="{56E9C77C-F8AF-4C55-91C1-0027B96C8BBC}" destId="{DCD9EF00-4B2B-425A-BC3D-0A89C3A04D84}" srcOrd="0" destOrd="0" parTransId="{99F394E1-2E5E-45CB-99DE-F4F48DD9A9AF}" sibTransId="{24773D65-FFDC-4D65-A15D-57D2D2F9F915}"/>
    <dgm:cxn modelId="{B1161080-B1B7-4894-B8DC-97773D15D11F}" type="presParOf" srcId="{814D0A4B-1987-4485-AB81-A3F7962DF6D5}" destId="{D06286E5-8558-4603-9999-49CE61CB284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6286E5-8558-4603-9999-49CE61CB284A}">
      <dsp:nvSpPr>
        <dsp:cNvPr id="0" name=""/>
        <dsp:cNvSpPr/>
      </dsp:nvSpPr>
      <dsp:spPr>
        <a:xfrm>
          <a:off x="228582" y="0"/>
          <a:ext cx="7538442" cy="452306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500" kern="1200" dirty="0" smtClean="0"/>
            <a:t>EL HUERTO ORGÁNICO URBANO</a:t>
          </a:r>
          <a:endParaRPr lang="es-EC" sz="6500" kern="1200" dirty="0"/>
        </a:p>
      </dsp:txBody>
      <dsp:txXfrm>
        <a:off x="228582" y="0"/>
        <a:ext cx="7538442" cy="452306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6286E5-8558-4603-9999-49CE61CB284A}">
      <dsp:nvSpPr>
        <dsp:cNvPr id="0" name=""/>
        <dsp:cNvSpPr/>
      </dsp:nvSpPr>
      <dsp:spPr>
        <a:xfrm>
          <a:off x="345578" y="1448"/>
          <a:ext cx="7538442" cy="45230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500" kern="1200" dirty="0" smtClean="0"/>
            <a:t>COSECHA Y POSCOSECHA</a:t>
          </a:r>
          <a:endParaRPr lang="es-EC" sz="6500" kern="1200" dirty="0"/>
        </a:p>
      </dsp:txBody>
      <dsp:txXfrm>
        <a:off x="345578" y="1448"/>
        <a:ext cx="7538442" cy="452306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ADA826-09C0-4FB9-A412-D2A55B275FE1}">
      <dsp:nvSpPr>
        <dsp:cNvPr id="0" name=""/>
        <dsp:cNvSpPr/>
      </dsp:nvSpPr>
      <dsp:spPr>
        <a:xfrm>
          <a:off x="0" y="247853"/>
          <a:ext cx="8229600" cy="4937760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600" kern="1200" dirty="0" smtClean="0">
              <a:latin typeface="Engravers MT" pitchFamily="18" charset="0"/>
            </a:rPr>
            <a:t>resultados</a:t>
          </a:r>
          <a:endParaRPr lang="es-EC" sz="6000" kern="1200" dirty="0"/>
        </a:p>
      </dsp:txBody>
      <dsp:txXfrm>
        <a:off x="0" y="247853"/>
        <a:ext cx="8229600" cy="493776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ADA826-09C0-4FB9-A412-D2A55B275FE1}">
      <dsp:nvSpPr>
        <dsp:cNvPr id="0" name=""/>
        <dsp:cNvSpPr/>
      </dsp:nvSpPr>
      <dsp:spPr>
        <a:xfrm>
          <a:off x="0" y="247853"/>
          <a:ext cx="8229599" cy="493776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200" kern="1200" dirty="0" err="1" smtClean="0">
              <a:latin typeface="Engravers MT" pitchFamily="18" charset="0"/>
            </a:rPr>
            <a:t>MUCHaS</a:t>
          </a:r>
          <a:r>
            <a:rPr lang="es-EC" sz="7200" kern="1200" dirty="0" smtClean="0">
              <a:latin typeface="Engravers MT" pitchFamily="18" charset="0"/>
            </a:rPr>
            <a:t> GRACIAS!</a:t>
          </a:r>
          <a:endParaRPr lang="es-EC" sz="6500" kern="1200" dirty="0"/>
        </a:p>
      </dsp:txBody>
      <dsp:txXfrm>
        <a:off x="0" y="247853"/>
        <a:ext cx="8229599" cy="49377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F55963-8B1D-4C17-AE5C-34E7E2325955}">
      <dsp:nvSpPr>
        <dsp:cNvPr id="0" name=""/>
        <dsp:cNvSpPr/>
      </dsp:nvSpPr>
      <dsp:spPr>
        <a:xfrm>
          <a:off x="3077834" y="0"/>
          <a:ext cx="2988332" cy="2988332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No destruye la tierra</a:t>
          </a:r>
          <a:endParaRPr lang="es-EC" sz="1900" kern="1200" dirty="0"/>
        </a:p>
      </dsp:txBody>
      <dsp:txXfrm>
        <a:off x="3077834" y="0"/>
        <a:ext cx="2988332" cy="2988332"/>
      </dsp:txXfrm>
    </dsp:sp>
    <dsp:sp modelId="{F00478ED-82F3-4FB1-9D1F-258819E604FE}">
      <dsp:nvSpPr>
        <dsp:cNvPr id="0" name=""/>
        <dsp:cNvSpPr/>
      </dsp:nvSpPr>
      <dsp:spPr>
        <a:xfrm>
          <a:off x="1583668" y="2988332"/>
          <a:ext cx="2988332" cy="2988332"/>
        </a:xfrm>
        <a:prstGeom prst="triangl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Hortalizas frescas (Alto valor nutritivo y sin riesgos)</a:t>
          </a:r>
          <a:endParaRPr lang="es-EC" sz="1900" kern="1200" dirty="0"/>
        </a:p>
      </dsp:txBody>
      <dsp:txXfrm>
        <a:off x="1583668" y="2988332"/>
        <a:ext cx="2988332" cy="2988332"/>
      </dsp:txXfrm>
    </dsp:sp>
    <dsp:sp modelId="{566C79D8-C663-400D-A1B5-DB9EC196C8F6}">
      <dsp:nvSpPr>
        <dsp:cNvPr id="0" name=""/>
        <dsp:cNvSpPr/>
      </dsp:nvSpPr>
      <dsp:spPr>
        <a:xfrm rot="10800000">
          <a:off x="3077834" y="2988332"/>
          <a:ext cx="2988332" cy="2988332"/>
        </a:xfrm>
        <a:prstGeom prst="triangl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Ahorra dinero</a:t>
          </a:r>
          <a:endParaRPr lang="es-EC" sz="1900" kern="1200" dirty="0"/>
        </a:p>
      </dsp:txBody>
      <dsp:txXfrm rot="10800000">
        <a:off x="3077834" y="2988332"/>
        <a:ext cx="2988332" cy="2988332"/>
      </dsp:txXfrm>
    </dsp:sp>
    <dsp:sp modelId="{D7DC5C34-787F-45D9-9021-9431852720B7}">
      <dsp:nvSpPr>
        <dsp:cNvPr id="0" name=""/>
        <dsp:cNvSpPr/>
      </dsp:nvSpPr>
      <dsp:spPr>
        <a:xfrm>
          <a:off x="4572000" y="2988332"/>
          <a:ext cx="2988332" cy="2988332"/>
        </a:xfrm>
        <a:prstGeom prst="triangl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Terapia</a:t>
          </a:r>
          <a:endParaRPr lang="es-EC" sz="1900" kern="1200" dirty="0"/>
        </a:p>
      </dsp:txBody>
      <dsp:txXfrm>
        <a:off x="4572000" y="2988332"/>
        <a:ext cx="2988332" cy="298833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ADA826-09C0-4FB9-A412-D2A55B275FE1}">
      <dsp:nvSpPr>
        <dsp:cNvPr id="0" name=""/>
        <dsp:cNvSpPr/>
      </dsp:nvSpPr>
      <dsp:spPr>
        <a:xfrm>
          <a:off x="0" y="247853"/>
          <a:ext cx="8229600" cy="4937760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400" kern="1200" dirty="0" smtClean="0">
              <a:latin typeface="Engravers MT" pitchFamily="18" charset="0"/>
            </a:rPr>
            <a:t>Desarrollo del programa</a:t>
          </a:r>
          <a:endParaRPr lang="es-EC" sz="4800" kern="1200" dirty="0"/>
        </a:p>
      </dsp:txBody>
      <dsp:txXfrm>
        <a:off x="0" y="247853"/>
        <a:ext cx="8229600" cy="49377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6286E5-8558-4603-9999-49CE61CB284A}">
      <dsp:nvSpPr>
        <dsp:cNvPr id="0" name=""/>
        <dsp:cNvSpPr/>
      </dsp:nvSpPr>
      <dsp:spPr>
        <a:xfrm>
          <a:off x="345578" y="1448"/>
          <a:ext cx="7538442" cy="45230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500" kern="1200" dirty="0" smtClean="0"/>
            <a:t>PLANIFICACIÓN DEL HUERTO</a:t>
          </a:r>
          <a:endParaRPr lang="es-EC" sz="6500" kern="1200" dirty="0"/>
        </a:p>
      </dsp:txBody>
      <dsp:txXfrm>
        <a:off x="345578" y="1448"/>
        <a:ext cx="7538442" cy="452306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6286E5-8558-4603-9999-49CE61CB284A}">
      <dsp:nvSpPr>
        <dsp:cNvPr id="0" name=""/>
        <dsp:cNvSpPr/>
      </dsp:nvSpPr>
      <dsp:spPr>
        <a:xfrm>
          <a:off x="345578" y="1448"/>
          <a:ext cx="7538442" cy="45230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500" kern="1200" dirty="0" smtClean="0"/>
            <a:t>PREPARACIÓN DEL SUELO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500" kern="1200" dirty="0" smtClean="0"/>
            <a:t>LA CALIDAD DE NUESTRA TIERRA</a:t>
          </a:r>
          <a:endParaRPr lang="es-EC" sz="6500" kern="1200" dirty="0"/>
        </a:p>
      </dsp:txBody>
      <dsp:txXfrm>
        <a:off x="345578" y="1448"/>
        <a:ext cx="7538442" cy="452306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6286E5-8558-4603-9999-49CE61CB284A}">
      <dsp:nvSpPr>
        <dsp:cNvPr id="0" name=""/>
        <dsp:cNvSpPr/>
      </dsp:nvSpPr>
      <dsp:spPr>
        <a:xfrm>
          <a:off x="345578" y="1448"/>
          <a:ext cx="7538442" cy="45230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500" kern="1200" dirty="0" smtClean="0"/>
            <a:t>CALENDARIO DE SIEMBRA DIRECTA Y ALMÁCIGOS</a:t>
          </a:r>
          <a:endParaRPr lang="es-EC" sz="6500" kern="1200" dirty="0"/>
        </a:p>
      </dsp:txBody>
      <dsp:txXfrm>
        <a:off x="345578" y="1448"/>
        <a:ext cx="7538442" cy="452306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6286E5-8558-4603-9999-49CE61CB284A}">
      <dsp:nvSpPr>
        <dsp:cNvPr id="0" name=""/>
        <dsp:cNvSpPr/>
      </dsp:nvSpPr>
      <dsp:spPr>
        <a:xfrm>
          <a:off x="345578" y="1448"/>
          <a:ext cx="7538442" cy="45230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500" kern="1200" dirty="0" smtClean="0"/>
            <a:t>EL RIEGO</a:t>
          </a:r>
          <a:endParaRPr lang="es-EC" sz="6500" kern="1200" dirty="0"/>
        </a:p>
      </dsp:txBody>
      <dsp:txXfrm>
        <a:off x="345578" y="1448"/>
        <a:ext cx="7538442" cy="452306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6286E5-8558-4603-9999-49CE61CB284A}">
      <dsp:nvSpPr>
        <dsp:cNvPr id="0" name=""/>
        <dsp:cNvSpPr/>
      </dsp:nvSpPr>
      <dsp:spPr>
        <a:xfrm>
          <a:off x="345578" y="1448"/>
          <a:ext cx="7538442" cy="452306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500" kern="1200" dirty="0" smtClean="0"/>
            <a:t>COMPOST Y HUMUS</a:t>
          </a:r>
          <a:endParaRPr lang="es-EC" sz="6500" kern="1200" dirty="0"/>
        </a:p>
      </dsp:txBody>
      <dsp:txXfrm>
        <a:off x="345578" y="1448"/>
        <a:ext cx="7538442" cy="452306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6286E5-8558-4603-9999-49CE61CB284A}">
      <dsp:nvSpPr>
        <dsp:cNvPr id="0" name=""/>
        <dsp:cNvSpPr/>
      </dsp:nvSpPr>
      <dsp:spPr>
        <a:xfrm>
          <a:off x="345578" y="1448"/>
          <a:ext cx="7538442" cy="452306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500" kern="1200" dirty="0" smtClean="0"/>
            <a:t>CUIDADOS DE LA HUERTA</a:t>
          </a:r>
          <a:endParaRPr lang="es-EC" sz="6500" kern="1200" dirty="0"/>
        </a:p>
      </dsp:txBody>
      <dsp:txXfrm>
        <a:off x="345578" y="1448"/>
        <a:ext cx="7538442" cy="4523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92EAA-103A-4A92-8DED-4E5B164D6F67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B0CFC-9224-4406-AF74-019AB0FCD2E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F6C35-25D8-49FD-967B-2D3B8B372562}" type="slidenum">
              <a:rPr lang="es-EC" smtClean="0"/>
              <a:pPr/>
              <a:t>5</a:t>
            </a:fld>
            <a:endParaRPr lang="es-EC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F6C35-25D8-49FD-967B-2D3B8B372562}" type="slidenum">
              <a:rPr lang="es-EC" smtClean="0"/>
              <a:pPr/>
              <a:t>13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6648-C1E7-44FA-B4C0-BA9176FE86B7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9557-6B0E-42F5-868C-C541A58951B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6648-C1E7-44FA-B4C0-BA9176FE86B7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9557-6B0E-42F5-868C-C541A58951B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6648-C1E7-44FA-B4C0-BA9176FE86B7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9557-6B0E-42F5-868C-C541A58951B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p:oleObj spid="_x0000_s1026" name="CorelDRAW" r:id="rId3" imgW="9151920" imgH="5621400" progId="">
              <p:embed/>
            </p:oleObj>
          </a:graphicData>
        </a:graphic>
      </p:graphicFrame>
      <p:sp>
        <p:nvSpPr>
          <p:cNvPr id="17432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3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sp>
        <p:nvSpPr>
          <p:cNvPr id="17434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5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6648-C1E7-44FA-B4C0-BA9176FE86B7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9557-6B0E-42F5-868C-C541A58951B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6648-C1E7-44FA-B4C0-BA9176FE86B7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9557-6B0E-42F5-868C-C541A58951B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6648-C1E7-44FA-B4C0-BA9176FE86B7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9557-6B0E-42F5-868C-C541A58951B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6648-C1E7-44FA-B4C0-BA9176FE86B7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9557-6B0E-42F5-868C-C541A58951B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6648-C1E7-44FA-B4C0-BA9176FE86B7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9557-6B0E-42F5-868C-C541A58951B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6648-C1E7-44FA-B4C0-BA9176FE86B7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9557-6B0E-42F5-868C-C541A58951B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6648-C1E7-44FA-B4C0-BA9176FE86B7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9557-6B0E-42F5-868C-C541A58951B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6648-C1E7-44FA-B4C0-BA9176FE86B7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9557-6B0E-42F5-868C-C541A58951B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1">
              <a:srgbClr val="612A8A">
                <a:alpha val="0"/>
              </a:srgbClr>
            </a:gs>
            <a:gs pos="100000">
              <a:srgbClr val="F8B049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E6648-C1E7-44FA-B4C0-BA9176FE86B7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E9557-6B0E-42F5-868C-C541A58951B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tecnoculto.com/wp-content/uploads/sopa_de_escorpion.jp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3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nakawsai.org/pages/quienes.ht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828800"/>
            <a:ext cx="1752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685800" y="1066800"/>
            <a:ext cx="8001000" cy="28416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PROGRAMA DE CAPACITACIÓN EN EL </a:t>
            </a:r>
            <a:r>
              <a:rPr kumimoji="0" lang="es-EC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MANEJO ORGÁNICO DE HUERTOS URBANOS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219200" y="3657600"/>
            <a:ext cx="66294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err="1" smtClean="0"/>
              <a:t>Por</a:t>
            </a:r>
            <a:r>
              <a:rPr lang="en-US" sz="2800" dirty="0" smtClean="0"/>
              <a:t>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JOHANNA PAOLA VIZCAÍNO LEÓN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/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219200" y="5029200"/>
            <a:ext cx="66294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noProof="0" dirty="0" smtClean="0"/>
              <a:t>2012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>
                <a:latin typeface="Engravers MT" pitchFamily="18" charset="0"/>
              </a:rPr>
              <a:t>TEMARIO</a:t>
            </a:r>
            <a:endParaRPr lang="es-EC" dirty="0">
              <a:latin typeface="Engravers MT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s-EC" dirty="0" smtClean="0">
                <a:latin typeface="Engravers MT" pitchFamily="18" charset="0"/>
              </a:rPr>
              <a:t>conferencias</a:t>
            </a:r>
            <a:endParaRPr lang="es-EC" dirty="0">
              <a:latin typeface="Engravers MT" pitchFamily="18" charset="0"/>
            </a:endParaRPr>
          </a:p>
        </p:txBody>
      </p:sp>
      <p:pic>
        <p:nvPicPr>
          <p:cNvPr id="6" name="5 Imagen" descr="1,Participantes en conferen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3962400" cy="2971800"/>
          </a:xfrm>
          <a:prstGeom prst="rect">
            <a:avLst/>
          </a:prstGeom>
        </p:spPr>
      </p:pic>
      <p:pic>
        <p:nvPicPr>
          <p:cNvPr id="7" name="6 Imagen" descr="8,Conferencia tema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2800" y="3657600"/>
            <a:ext cx="4064000" cy="3048000"/>
          </a:xfrm>
          <a:prstGeom prst="rect">
            <a:avLst/>
          </a:prstGeom>
        </p:spPr>
      </p:pic>
      <p:pic>
        <p:nvPicPr>
          <p:cNvPr id="8" name="7 Imagen" descr="4,Compartir receso de la maña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419600"/>
            <a:ext cx="3048000" cy="2286000"/>
          </a:xfrm>
          <a:prstGeom prst="rect">
            <a:avLst/>
          </a:prstGeom>
        </p:spPr>
      </p:pic>
      <p:pic>
        <p:nvPicPr>
          <p:cNvPr id="9" name="8 Imagen" descr="6,Compartir receso de la mañana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1143000"/>
            <a:ext cx="3149600" cy="23622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>
                <a:latin typeface="Engravers MT" pitchFamily="18" charset="0"/>
              </a:rPr>
              <a:t>TEMARIO</a:t>
            </a:r>
            <a:endParaRPr lang="es-EC" dirty="0">
              <a:latin typeface="Engravers MT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>
                <a:latin typeface="Engravers MT" pitchFamily="18" charset="0"/>
              </a:rPr>
              <a:t>CAMAS ALTAS, CAJONES Y MACETAS</a:t>
            </a:r>
            <a:endParaRPr lang="es-EC" dirty="0">
              <a:latin typeface="Engravers MT" pitchFamily="18" charset="0"/>
            </a:endParaRPr>
          </a:p>
        </p:txBody>
      </p:sp>
      <p:pic>
        <p:nvPicPr>
          <p:cNvPr id="6" name="5 Imagen" descr="2,Camas alt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524000"/>
            <a:ext cx="3352800" cy="2514600"/>
          </a:xfrm>
          <a:prstGeom prst="rect">
            <a:avLst/>
          </a:prstGeom>
        </p:spPr>
      </p:pic>
      <p:pic>
        <p:nvPicPr>
          <p:cNvPr id="8" name="7 Imagen" descr="13,Acolchado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114800"/>
            <a:ext cx="2819400" cy="2587008"/>
          </a:xfrm>
          <a:prstGeom prst="rect">
            <a:avLst/>
          </a:prstGeom>
        </p:spPr>
      </p:pic>
      <p:pic>
        <p:nvPicPr>
          <p:cNvPr id="9" name="8 Imagen" descr="31Humus, cajon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1485900"/>
            <a:ext cx="3352800" cy="2514600"/>
          </a:xfrm>
          <a:prstGeom prst="rect">
            <a:avLst/>
          </a:prstGeom>
        </p:spPr>
      </p:pic>
      <p:pic>
        <p:nvPicPr>
          <p:cNvPr id="10" name="9 Imagen" descr="8Siembra directa en maceta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4114800"/>
            <a:ext cx="2057400" cy="27432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>
                <a:latin typeface="Engravers MT" pitchFamily="18" charset="0"/>
              </a:rPr>
              <a:t>TEMARIO</a:t>
            </a:r>
            <a:endParaRPr lang="es-EC" dirty="0">
              <a:latin typeface="Engravers MT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latin typeface="Engravers MT" pitchFamily="18" charset="0"/>
              </a:rPr>
              <a:t>SIEMBRA DIRECTA E INDIRECTA</a:t>
            </a:r>
            <a:endParaRPr lang="es-EC" dirty="0">
              <a:latin typeface="Engravers MT" pitchFamily="18" charset="0"/>
            </a:endParaRPr>
          </a:p>
        </p:txBody>
      </p:sp>
      <p:pic>
        <p:nvPicPr>
          <p:cNvPr id="8" name="7 Imagen" descr="2Siembra direc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343400"/>
            <a:ext cx="2286000" cy="2263625"/>
          </a:xfrm>
          <a:prstGeom prst="rect">
            <a:avLst/>
          </a:prstGeom>
        </p:spPr>
      </p:pic>
      <p:pic>
        <p:nvPicPr>
          <p:cNvPr id="9" name="8 Imagen" descr="1Siembra en cam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990600"/>
            <a:ext cx="2340864" cy="3121152"/>
          </a:xfrm>
          <a:prstGeom prst="rect">
            <a:avLst/>
          </a:prstGeom>
        </p:spPr>
      </p:pic>
      <p:pic>
        <p:nvPicPr>
          <p:cNvPr id="13" name="12 Imagen" descr="3Siembra, trasplante en cajon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1219200"/>
            <a:ext cx="3581400" cy="2686050"/>
          </a:xfrm>
          <a:prstGeom prst="rect">
            <a:avLst/>
          </a:prstGeom>
        </p:spPr>
      </p:pic>
      <p:pic>
        <p:nvPicPr>
          <p:cNvPr id="14" name="13 Imagen" descr="39Llenado de semilleros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40386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s-EC" dirty="0" smtClean="0">
                <a:latin typeface="Engravers MT" pitchFamily="18" charset="0"/>
              </a:rPr>
              <a:t>TEMARIO</a:t>
            </a:r>
            <a:endParaRPr lang="es-EC" dirty="0">
              <a:latin typeface="Engravers MT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83768" y="4653136"/>
            <a:ext cx="6400800" cy="1752600"/>
          </a:xfrm>
        </p:spPr>
        <p:txBody>
          <a:bodyPr/>
          <a:lstStyle/>
          <a:p>
            <a:pPr algn="r"/>
            <a:r>
              <a:rPr lang="es-EC" dirty="0" smtClean="0"/>
              <a:t>POR: JOHANNA VIZCAÍNO L.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-72008" y="815221"/>
            <a:ext cx="9468544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s-EC" sz="22000" dirty="0" smtClean="0">
                <a:solidFill>
                  <a:srgbClr val="FFFF00"/>
                </a:solidFill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Pristina" pitchFamily="66" charset="0"/>
              </a:rPr>
              <a:t>E</a:t>
            </a:r>
            <a:r>
              <a:rPr lang="es-EC" sz="22000" dirty="0" smtClean="0">
                <a:solidFill>
                  <a:srgbClr val="002060"/>
                </a:solidFill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Pristina" pitchFamily="66" charset="0"/>
              </a:rPr>
              <a:t>c</a:t>
            </a:r>
            <a:r>
              <a:rPr lang="es-EC" sz="22000" dirty="0" smtClean="0">
                <a:solidFill>
                  <a:srgbClr val="FF0000"/>
                </a:solidFill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Pristina" pitchFamily="66" charset="0"/>
              </a:rPr>
              <a:t>u</a:t>
            </a:r>
            <a:r>
              <a:rPr lang="es-EC" sz="22000" dirty="0" smtClean="0">
                <a:solidFill>
                  <a:srgbClr val="0070C0"/>
                </a:solidFill>
                <a:effectLst>
                  <a:glow rad="63500">
                    <a:srgbClr val="00B050">
                      <a:alpha val="40000"/>
                    </a:srgbClr>
                  </a:glow>
                </a:effectLst>
                <a:latin typeface="Pristina" pitchFamily="66" charset="0"/>
              </a:rPr>
              <a:t>Riego</a:t>
            </a:r>
            <a:endParaRPr lang="es-EC" sz="22000" dirty="0">
              <a:solidFill>
                <a:srgbClr val="0070C0"/>
              </a:solidFill>
              <a:effectLst>
                <a:glow rad="63500">
                  <a:srgbClr val="00B050">
                    <a:alpha val="40000"/>
                  </a:srgbClr>
                </a:glow>
              </a:effectLst>
              <a:latin typeface="Pristina" pitchFamily="66" charset="0"/>
            </a:endParaRPr>
          </a:p>
        </p:txBody>
      </p:sp>
      <p:pic>
        <p:nvPicPr>
          <p:cNvPr id="3078" name="Picture 6" descr="http://elblogverde.com/wp-content/uploads/2010/05/reciclaje_thumb.jpg"/>
          <p:cNvPicPr>
            <a:picLocks noChangeAspect="1" noChangeArrowheads="1"/>
          </p:cNvPicPr>
          <p:nvPr/>
        </p:nvPicPr>
        <p:blipFill>
          <a:blip r:embed="rId2" cstate="print"/>
          <a:srcRect r="4896" b="3200"/>
          <a:stretch>
            <a:fillRect/>
          </a:stretch>
        </p:blipFill>
        <p:spPr bwMode="auto">
          <a:xfrm>
            <a:off x="107504" y="4052943"/>
            <a:ext cx="2232248" cy="2328385"/>
          </a:xfrm>
          <a:prstGeom prst="rect">
            <a:avLst/>
          </a:prstGeom>
          <a:noFill/>
        </p:spPr>
      </p:pic>
      <p:pic>
        <p:nvPicPr>
          <p:cNvPr id="3076" name="Picture 4" descr="http://2.bp.blogspot.com/--INKnPuzETs/TawVbr_XE7I/AAAAAAAAAAQ/00or7LY5Iug/s1600/Planeta+Vegetariano+Planta+D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717032"/>
            <a:ext cx="1782198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s-EC" dirty="0" smtClean="0">
                <a:latin typeface="Engravers MT" pitchFamily="18" charset="0"/>
              </a:rPr>
              <a:t>ECURIEGO</a:t>
            </a:r>
            <a:endParaRPr lang="es-EC" dirty="0">
              <a:latin typeface="Engravers MT" pitchFamily="18" charset="0"/>
            </a:endParaRPr>
          </a:p>
        </p:txBody>
      </p:sp>
      <p:pic>
        <p:nvPicPr>
          <p:cNvPr id="13" name="12 Imagen" descr="P1150416.JPG"/>
          <p:cNvPicPr>
            <a:picLocks noChangeAspect="1"/>
          </p:cNvPicPr>
          <p:nvPr/>
        </p:nvPicPr>
        <p:blipFill>
          <a:blip r:embed="rId2" cstate="print"/>
          <a:srcRect l="21774" r="20161"/>
          <a:stretch>
            <a:fillRect/>
          </a:stretch>
        </p:blipFill>
        <p:spPr>
          <a:xfrm>
            <a:off x="304800" y="685800"/>
            <a:ext cx="2100736" cy="2713451"/>
          </a:xfrm>
          <a:prstGeom prst="rect">
            <a:avLst/>
          </a:prstGeom>
        </p:spPr>
      </p:pic>
      <p:pic>
        <p:nvPicPr>
          <p:cNvPr id="15" name="14 Imagen" descr="9EcuRiego, filtr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581400"/>
            <a:ext cx="3657600" cy="2743200"/>
          </a:xfrm>
          <a:prstGeom prst="rect">
            <a:avLst/>
          </a:prstGeom>
        </p:spPr>
      </p:pic>
      <p:pic>
        <p:nvPicPr>
          <p:cNvPr id="16" name="15 Imagen" descr="13EcuRiego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914400"/>
            <a:ext cx="3200400" cy="2965991"/>
          </a:xfrm>
          <a:prstGeom prst="rect">
            <a:avLst/>
          </a:prstGeom>
        </p:spPr>
      </p:pic>
      <p:pic>
        <p:nvPicPr>
          <p:cNvPr id="18" name="17 Imagen" descr="14Rabanos, mace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401955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>
                <a:latin typeface="Engravers MT" pitchFamily="18" charset="0"/>
              </a:rPr>
              <a:t>TEMARIO</a:t>
            </a:r>
            <a:endParaRPr lang="es-EC" dirty="0">
              <a:latin typeface="Engravers MT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Engravers MT" pitchFamily="18" charset="0"/>
              </a:rPr>
              <a:t>INTRODUCCIÓN</a:t>
            </a:r>
            <a:endParaRPr lang="en-US" b="1" dirty="0">
              <a:latin typeface="Engravers MT" pitchFamily="18" charset="0"/>
            </a:endParaRPr>
          </a:p>
        </p:txBody>
      </p:sp>
      <p:pic>
        <p:nvPicPr>
          <p:cNvPr id="4" name="Picture 4" descr="http://static.photaki.com/campesino-agricultor-de-bolivia_48175.jpg"/>
          <p:cNvPicPr>
            <a:picLocks noChangeAspect="1" noChangeArrowheads="1"/>
          </p:cNvPicPr>
          <p:nvPr/>
        </p:nvPicPr>
        <p:blipFill>
          <a:blip r:embed="rId2" cstate="print"/>
          <a:srcRect l="21817" r="15905" b="12426"/>
          <a:stretch>
            <a:fillRect/>
          </a:stretch>
        </p:blipFill>
        <p:spPr bwMode="auto">
          <a:xfrm>
            <a:off x="4249688" y="1295400"/>
            <a:ext cx="1008112" cy="2030665"/>
          </a:xfrm>
          <a:prstGeom prst="rect">
            <a:avLst/>
          </a:prstGeom>
          <a:noFill/>
        </p:spPr>
      </p:pic>
      <p:pic>
        <p:nvPicPr>
          <p:cNvPr id="5" name="Picture 6" descr="http://2.bp.blogspot.com/_FnmAw06lsjI/TU6SnHMJ9JI/AAAAAAAACbE/xLzJUD0XTMc/s1600/pobre-ma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2251670" cy="1713227"/>
          </a:xfrm>
          <a:prstGeom prst="rect">
            <a:avLst/>
          </a:prstGeom>
          <a:noFill/>
        </p:spPr>
      </p:pic>
      <p:grpSp>
        <p:nvGrpSpPr>
          <p:cNvPr id="6" name="5 Grupo"/>
          <p:cNvGrpSpPr/>
          <p:nvPr/>
        </p:nvGrpSpPr>
        <p:grpSpPr>
          <a:xfrm>
            <a:off x="400051" y="3429000"/>
            <a:ext cx="2571749" cy="1543050"/>
            <a:chOff x="2828925" y="591343"/>
            <a:chExt cx="2571749" cy="1543050"/>
          </a:xfrm>
        </p:grpSpPr>
        <p:sp>
          <p:nvSpPr>
            <p:cNvPr id="7" name="6 Rectángulo"/>
            <p:cNvSpPr/>
            <p:nvPr/>
          </p:nvSpPr>
          <p:spPr>
            <a:xfrm>
              <a:off x="2828925" y="591343"/>
              <a:ext cx="2571749" cy="154305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3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2828925" y="591343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400" kern="1200" dirty="0" smtClean="0"/>
                <a:t>Pobreza en el Ecuador 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400" kern="1200" dirty="0" smtClean="0"/>
                <a:t>38%</a:t>
              </a: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3371851" y="3429000"/>
            <a:ext cx="2571749" cy="1543050"/>
            <a:chOff x="5657849" y="591343"/>
            <a:chExt cx="2571749" cy="1543050"/>
          </a:xfrm>
        </p:grpSpPr>
        <p:sp>
          <p:nvSpPr>
            <p:cNvPr id="10" name="9 Rectángulo"/>
            <p:cNvSpPr/>
            <p:nvPr/>
          </p:nvSpPr>
          <p:spPr>
            <a:xfrm>
              <a:off x="5657849" y="591343"/>
              <a:ext cx="2571749" cy="154305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3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5657849" y="591343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400" kern="1200" dirty="0" smtClean="0"/>
                <a:t>Más de la mitad, son Agricultores</a:t>
              </a:r>
              <a:endParaRPr lang="es-EC" sz="2400" kern="1200" dirty="0"/>
            </a:p>
          </p:txBody>
        </p:sp>
      </p:grpSp>
      <p:pic>
        <p:nvPicPr>
          <p:cNvPr id="12" name="Picture 4" descr="http://2.bp.blogspot.com/-w-Sxvj8B2nY/TabuNYcUWnI/AAAAAAAAAAM/kqPJa-WuKqM/s1600/poblacion-mundial-historia-tier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219200"/>
            <a:ext cx="1910132" cy="2055996"/>
          </a:xfrm>
          <a:prstGeom prst="rect">
            <a:avLst/>
          </a:prstGeom>
          <a:noFill/>
        </p:spPr>
      </p:pic>
      <p:pic>
        <p:nvPicPr>
          <p:cNvPr id="13" name="Picture 8" descr="http://1.bp.blogspot.com/-a2AaOzRuO7U/TfdvukDR95I/AAAAAAAADpw/gUT4Lv4OS34/s1600/tierra+contamina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5257800"/>
            <a:ext cx="1275638" cy="1335637"/>
          </a:xfrm>
          <a:prstGeom prst="rect">
            <a:avLst/>
          </a:prstGeom>
          <a:noFill/>
        </p:spPr>
      </p:pic>
      <p:grpSp>
        <p:nvGrpSpPr>
          <p:cNvPr id="14" name="13 Grupo"/>
          <p:cNvGrpSpPr/>
          <p:nvPr/>
        </p:nvGrpSpPr>
        <p:grpSpPr>
          <a:xfrm>
            <a:off x="6334721" y="3435073"/>
            <a:ext cx="2580679" cy="1517927"/>
            <a:chOff x="925026" y="327"/>
            <a:chExt cx="3037879" cy="1822727"/>
          </a:xfrm>
        </p:grpSpPr>
        <p:sp>
          <p:nvSpPr>
            <p:cNvPr id="15" name="14 Rectángulo"/>
            <p:cNvSpPr/>
            <p:nvPr/>
          </p:nvSpPr>
          <p:spPr>
            <a:xfrm>
              <a:off x="925026" y="327"/>
              <a:ext cx="3037879" cy="1822727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925026" y="327"/>
              <a:ext cx="3037879" cy="1822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800" kern="1200" dirty="0" smtClean="0"/>
                <a:t>2050 9.000´000.000</a:t>
              </a:r>
              <a:endParaRPr lang="es-EC" sz="2800" kern="1200" dirty="0"/>
            </a:p>
          </p:txBody>
        </p:sp>
      </p:grpSp>
      <p:pic>
        <p:nvPicPr>
          <p:cNvPr id="17" name="Picture 8" descr="http://1.bp.blogspot.com/-a2AaOzRuO7U/TfdvukDR95I/AAAAAAAADpw/gUT4Lv4OS34/s1600/tierra+contamina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5257800"/>
            <a:ext cx="1275638" cy="1335637"/>
          </a:xfrm>
          <a:prstGeom prst="rect">
            <a:avLst/>
          </a:prstGeom>
          <a:noFill/>
        </p:spPr>
      </p:pic>
      <p:pic>
        <p:nvPicPr>
          <p:cNvPr id="18" name="Picture 8" descr="http://1.bp.blogspot.com/-a2AaOzRuO7U/TfdvukDR95I/AAAAAAAADpw/gUT4Lv4OS34/s1600/tierra+contamina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5257800"/>
            <a:ext cx="1275638" cy="1335637"/>
          </a:xfrm>
          <a:prstGeom prst="rect">
            <a:avLst/>
          </a:prstGeom>
          <a:noFill/>
        </p:spPr>
      </p:pic>
      <p:pic>
        <p:nvPicPr>
          <p:cNvPr id="19" name="Picture 8" descr="http://1.bp.blogspot.com/-a2AaOzRuO7U/TfdvukDR95I/AAAAAAAADpw/gUT4Lv4OS34/s1600/tierra+contamina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257800"/>
            <a:ext cx="1275638" cy="1335637"/>
          </a:xfrm>
          <a:prstGeom prst="rect">
            <a:avLst/>
          </a:prstGeom>
          <a:noFill/>
        </p:spPr>
      </p:pic>
      <p:pic>
        <p:nvPicPr>
          <p:cNvPr id="20" name="Picture 8" descr="http://1.bp.blogspot.com/-a2AaOzRuO7U/TfdvukDR95I/AAAAAAAADpw/gUT4Lv4OS34/s1600/tierra+contamina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5257800"/>
            <a:ext cx="1275638" cy="1335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>
                <a:latin typeface="Engravers MT" pitchFamily="18" charset="0"/>
              </a:rPr>
              <a:t>Compost y humus</a:t>
            </a:r>
            <a:endParaRPr lang="es-EC" dirty="0">
              <a:latin typeface="Engravers MT" pitchFamily="18" charset="0"/>
            </a:endParaRPr>
          </a:p>
        </p:txBody>
      </p:sp>
      <p:pic>
        <p:nvPicPr>
          <p:cNvPr id="14" name="13 Imagen" descr="1,Abonos orgánic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371600"/>
            <a:ext cx="3352800" cy="2514600"/>
          </a:xfrm>
          <a:prstGeom prst="rect">
            <a:avLst/>
          </a:prstGeom>
        </p:spPr>
      </p:pic>
      <p:pic>
        <p:nvPicPr>
          <p:cNvPr id="15" name="14 Imagen" descr="2,Lombricera case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038600"/>
            <a:ext cx="3352800" cy="2514600"/>
          </a:xfrm>
          <a:prstGeom prst="rect">
            <a:avLst/>
          </a:prstGeom>
        </p:spPr>
      </p:pic>
      <p:pic>
        <p:nvPicPr>
          <p:cNvPr id="16" name="15 Imagen" descr="5,Recoleccion de lombric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4038600"/>
            <a:ext cx="3352800" cy="2506724"/>
          </a:xfrm>
          <a:prstGeom prst="rect">
            <a:avLst/>
          </a:prstGeom>
        </p:spPr>
      </p:pic>
      <p:pic>
        <p:nvPicPr>
          <p:cNvPr id="18" name="17 Imagen" descr="4,Alimento lombric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86093" y="1371600"/>
            <a:ext cx="3495907" cy="2514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>
                <a:latin typeface="Engravers MT" pitchFamily="18" charset="0"/>
              </a:rPr>
              <a:t>TEMARIO</a:t>
            </a:r>
            <a:endParaRPr lang="es-EC" dirty="0">
              <a:latin typeface="Engravers MT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ngravers MT" pitchFamily="18" charset="0"/>
                <a:ea typeface="+mj-ea"/>
                <a:cs typeface="+mj-cs"/>
              </a:rPr>
              <a:t>Control de plagas y enfermedades</a:t>
            </a:r>
            <a:endParaRPr kumimoji="0" lang="es-EC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ngravers MT" pitchFamily="18" charset="0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40093" t="17955" r="39166" b="12116"/>
          <a:stretch>
            <a:fillRect/>
          </a:stretch>
        </p:blipFill>
        <p:spPr bwMode="auto">
          <a:xfrm rot="16200000">
            <a:off x="1878125" y="179276"/>
            <a:ext cx="201622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tecnoculto.com/wp-content/uploads/sopa_de_escorpi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447800"/>
            <a:ext cx="2520280" cy="1890210"/>
          </a:xfrm>
          <a:prstGeom prst="rect">
            <a:avLst/>
          </a:prstGeom>
          <a:noFill/>
        </p:spPr>
      </p:pic>
      <p:pic>
        <p:nvPicPr>
          <p:cNvPr id="13" name="12 Imagen" descr="11,Purin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3657600"/>
            <a:ext cx="3759200" cy="2819400"/>
          </a:xfrm>
          <a:prstGeom prst="rect">
            <a:avLst/>
          </a:prstGeom>
        </p:spPr>
      </p:pic>
      <p:pic>
        <p:nvPicPr>
          <p:cNvPr id="14" name="13 Imagen" descr="12,Biopesticida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3886200"/>
            <a:ext cx="3917329" cy="2438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s-EC" dirty="0" err="1" smtClean="0">
                <a:latin typeface="Engravers MT" pitchFamily="18" charset="0"/>
              </a:rPr>
              <a:t>bioestimulantes</a:t>
            </a:r>
            <a:endParaRPr lang="es-EC" dirty="0">
              <a:latin typeface="Engravers MT" pitchFamily="18" charset="0"/>
            </a:endParaRPr>
          </a:p>
        </p:txBody>
      </p:sp>
      <p:pic>
        <p:nvPicPr>
          <p:cNvPr id="4098" name="Picture 2" descr="http://www.ar-revista.com/var/plain_site/storage/images/decoracion_recetas/invitados_en_casa/cocteles_de_verano/sangria_de_frutas_del_bosque/548835-1-esl-ES/sangria_de_frutas_del_bosque_receta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8101" y="1295400"/>
            <a:ext cx="1364299" cy="17526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1933" t="29270" r="18180" b="18227"/>
          <a:stretch>
            <a:fillRect/>
          </a:stretch>
        </p:blipFill>
        <p:spPr bwMode="auto">
          <a:xfrm>
            <a:off x="4285672" y="1219200"/>
            <a:ext cx="120072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8,Biol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200400"/>
            <a:ext cx="4714454" cy="2362200"/>
          </a:xfrm>
          <a:prstGeom prst="rect">
            <a:avLst/>
          </a:prstGeom>
        </p:spPr>
      </p:pic>
      <p:pic>
        <p:nvPicPr>
          <p:cNvPr id="14" name="13 Imagen" descr="15,Aplicacion de biopesticid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3429000"/>
            <a:ext cx="4267200" cy="3200400"/>
          </a:xfrm>
          <a:prstGeom prst="rect">
            <a:avLst/>
          </a:prstGeom>
        </p:spPr>
      </p:pic>
      <p:pic>
        <p:nvPicPr>
          <p:cNvPr id="15" name="14 Imagen" descr="9,Bio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9200" y="1447800"/>
            <a:ext cx="2017776" cy="1513332"/>
          </a:xfrm>
          <a:prstGeom prst="rect">
            <a:avLst/>
          </a:prstGeom>
        </p:spPr>
      </p:pic>
      <p:pic>
        <p:nvPicPr>
          <p:cNvPr id="12" name="11 Imagen" descr="2,Te de frutas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86400" y="3505200"/>
            <a:ext cx="3121152" cy="2340864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err="1" smtClean="0">
                <a:latin typeface="Engravers MT" pitchFamily="18" charset="0"/>
              </a:rPr>
              <a:t>TEMArio</a:t>
            </a:r>
            <a:endParaRPr lang="es-EC" dirty="0">
              <a:latin typeface="Engravers MT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latin typeface="Engravers MT" pitchFamily="18" charset="0"/>
              </a:rPr>
              <a:t>Cosecha y </a:t>
            </a:r>
            <a:r>
              <a:rPr lang="es-EC" dirty="0" err="1" smtClean="0">
                <a:latin typeface="Engravers MT" pitchFamily="18" charset="0"/>
              </a:rPr>
              <a:t>postcosecha</a:t>
            </a:r>
            <a:endParaRPr lang="es-EC" dirty="0">
              <a:latin typeface="Engravers MT" pitchFamily="18" charset="0"/>
            </a:endParaRPr>
          </a:p>
        </p:txBody>
      </p:sp>
      <p:pic>
        <p:nvPicPr>
          <p:cNvPr id="10" name="9 Imagen" descr="6,Recorrido Cent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1522" y="1371600"/>
            <a:ext cx="6971878" cy="44196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692696"/>
          <a:ext cx="8229600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6392" y="0"/>
            <a:ext cx="1297608" cy="28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445224"/>
            <a:ext cx="2123728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Engravers MT" pitchFamily="18" charset="0"/>
              </a:rPr>
              <a:t>Información</a:t>
            </a:r>
            <a:r>
              <a:rPr lang="en-US" b="1" dirty="0" smtClean="0">
                <a:latin typeface="Engravers MT" pitchFamily="18" charset="0"/>
              </a:rPr>
              <a:t> personal</a:t>
            </a:r>
            <a:endParaRPr lang="en-US" b="1" dirty="0">
              <a:latin typeface="Engravers MT" pitchFamily="18" charset="0"/>
            </a:endParaRPr>
          </a:p>
        </p:txBody>
      </p:sp>
      <p:pic>
        <p:nvPicPr>
          <p:cNvPr id="7" name="6 Marcador de contenido" descr="Participant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3200" y="2133600"/>
            <a:ext cx="4673600" cy="3505200"/>
          </a:xfrm>
        </p:spPr>
      </p:pic>
      <p:graphicFrame>
        <p:nvGraphicFramePr>
          <p:cNvPr id="6" name="5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4876800" y="15240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Engravers MT" pitchFamily="18" charset="0"/>
              </a:rPr>
              <a:t>Información</a:t>
            </a:r>
            <a:r>
              <a:rPr lang="en-US" b="1" dirty="0" smtClean="0">
                <a:latin typeface="Engravers MT" pitchFamily="18" charset="0"/>
              </a:rPr>
              <a:t> personal</a:t>
            </a:r>
            <a:endParaRPr lang="en-US" b="1" dirty="0">
              <a:latin typeface="Engravers MT" pitchFamily="18" charset="0"/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228600" y="1600200"/>
          <a:ext cx="3276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533400" y="4038600"/>
          <a:ext cx="2667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5 Marcador de contenido"/>
          <p:cNvGraphicFramePr>
            <a:graphicFrameLocks/>
          </p:cNvGraphicFramePr>
          <p:nvPr/>
        </p:nvGraphicFramePr>
        <p:xfrm>
          <a:off x="2895600" y="2286000"/>
          <a:ext cx="29718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7 Marcador de contenido"/>
          <p:cNvGraphicFramePr>
            <a:graphicFrameLocks/>
          </p:cNvGraphicFramePr>
          <p:nvPr/>
        </p:nvGraphicFramePr>
        <p:xfrm>
          <a:off x="5867400" y="1981200"/>
          <a:ext cx="2819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Engravers MT" pitchFamily="18" charset="0"/>
              </a:rPr>
              <a:t>Huerto</a:t>
            </a:r>
            <a:r>
              <a:rPr lang="en-US" b="1" dirty="0" smtClean="0">
                <a:latin typeface="Engravers MT" pitchFamily="18" charset="0"/>
              </a:rPr>
              <a:t> </a:t>
            </a:r>
            <a:r>
              <a:rPr lang="en-US" b="1" dirty="0" err="1" smtClean="0">
                <a:latin typeface="Engravers MT" pitchFamily="18" charset="0"/>
              </a:rPr>
              <a:t>urbano</a:t>
            </a:r>
            <a:endParaRPr lang="en-US" b="1" dirty="0">
              <a:latin typeface="Engravers MT" pitchFamily="18" charset="0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7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5029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s-EC" sz="6600" dirty="0"/>
              <a:t>L</a:t>
            </a:r>
            <a:r>
              <a:rPr lang="es-EC" sz="6600" dirty="0" smtClean="0"/>
              <a:t>a </a:t>
            </a:r>
            <a:r>
              <a:rPr lang="es-EC" sz="6600" dirty="0"/>
              <a:t>educación del recurso humano </a:t>
            </a:r>
            <a:r>
              <a:rPr lang="es-EC" sz="6600" dirty="0" smtClean="0"/>
              <a:t>es </a:t>
            </a:r>
            <a:r>
              <a:rPr lang="es-EC" sz="6600" dirty="0"/>
              <a:t>el eje fundamental del desarrollo </a:t>
            </a:r>
            <a:r>
              <a:rPr lang="es-EC" sz="6600" dirty="0" smtClean="0"/>
              <a:t>del país.</a:t>
            </a:r>
            <a:endParaRPr lang="en-US" sz="660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C" dirty="0" smtClean="0">
                <a:solidFill>
                  <a:srgbClr val="FF0000"/>
                </a:solidFill>
                <a:latin typeface="Engravers MT" pitchFamily="18" charset="0"/>
              </a:rPr>
              <a:t>LA EDUCACIÓN!</a:t>
            </a:r>
            <a:endParaRPr lang="es-EC" dirty="0">
              <a:solidFill>
                <a:srgbClr val="FF0000"/>
              </a:solidFill>
              <a:latin typeface="Engravers MT" pitchFamily="18" charset="0"/>
            </a:endParaRPr>
          </a:p>
        </p:txBody>
      </p:sp>
      <p:pic>
        <p:nvPicPr>
          <p:cNvPr id="5" name="Picture 2" descr="http://3.bp.blogspot.com/_NVzPnvvYuLg/TSpnsyensVI/AAAAAAAAC5k/MMlGmQs5fQw/s1600/Educacion_Glob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86000"/>
            <a:ext cx="2870693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Engravers MT" pitchFamily="18" charset="0"/>
              </a:rPr>
              <a:t>Manejo</a:t>
            </a:r>
            <a:r>
              <a:rPr lang="en-US" b="1" dirty="0" smtClean="0">
                <a:latin typeface="Engravers MT" pitchFamily="18" charset="0"/>
              </a:rPr>
              <a:t> </a:t>
            </a:r>
            <a:r>
              <a:rPr lang="en-US" b="1" dirty="0" err="1" smtClean="0">
                <a:latin typeface="Engravers MT" pitchFamily="18" charset="0"/>
              </a:rPr>
              <a:t>orgánico</a:t>
            </a:r>
            <a:endParaRPr lang="en-US" b="1" dirty="0">
              <a:latin typeface="Engravers MT" pitchFamily="18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9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Engravers MT" pitchFamily="18" charset="0"/>
              </a:rPr>
              <a:t>Intereses</a:t>
            </a:r>
            <a:r>
              <a:rPr lang="en-US" b="1" dirty="0" smtClean="0">
                <a:latin typeface="Engravers MT" pitchFamily="18" charset="0"/>
              </a:rPr>
              <a:t> y </a:t>
            </a:r>
            <a:r>
              <a:rPr lang="en-US" b="1" dirty="0" err="1" smtClean="0">
                <a:latin typeface="Engravers MT" pitchFamily="18" charset="0"/>
              </a:rPr>
              <a:t>nivel</a:t>
            </a:r>
            <a:r>
              <a:rPr lang="en-US" b="1" dirty="0" smtClean="0">
                <a:latin typeface="Engravers MT" pitchFamily="18" charset="0"/>
              </a:rPr>
              <a:t> de </a:t>
            </a:r>
            <a:r>
              <a:rPr lang="en-US" b="1" dirty="0" err="1" smtClean="0">
                <a:latin typeface="Engravers MT" pitchFamily="18" charset="0"/>
              </a:rPr>
              <a:t>satisfacción</a:t>
            </a:r>
            <a:endParaRPr lang="en-US" b="1" dirty="0">
              <a:latin typeface="Engravers MT" pitchFamily="18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9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Engravers MT" pitchFamily="18" charset="0"/>
              </a:rPr>
              <a:t>nociones-Prácticas</a:t>
            </a:r>
            <a:endParaRPr lang="en-US" b="1" dirty="0">
              <a:latin typeface="Engravers MT" pitchFamily="18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9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Engravers MT" pitchFamily="18" charset="0"/>
              </a:rPr>
              <a:t>Prácticas</a:t>
            </a:r>
            <a:r>
              <a:rPr lang="en-US" b="1" dirty="0" smtClean="0">
                <a:latin typeface="Engravers MT" pitchFamily="18" charset="0"/>
              </a:rPr>
              <a:t> </a:t>
            </a:r>
            <a:r>
              <a:rPr lang="en-US" b="1" dirty="0" err="1" smtClean="0">
                <a:latin typeface="Engravers MT" pitchFamily="18" charset="0"/>
              </a:rPr>
              <a:t>aplicadas</a:t>
            </a:r>
            <a:endParaRPr lang="en-US" b="1" dirty="0">
              <a:latin typeface="Engravers MT" pitchFamily="18" charset="0"/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Engravers MT" pitchFamily="18" charset="0"/>
              </a:rPr>
              <a:t>Tenencia</a:t>
            </a:r>
            <a:r>
              <a:rPr lang="en-US" b="1" dirty="0" smtClean="0">
                <a:latin typeface="Engravers MT" pitchFamily="18" charset="0"/>
              </a:rPr>
              <a:t> de </a:t>
            </a:r>
            <a:r>
              <a:rPr lang="en-US" b="1" dirty="0" err="1" smtClean="0">
                <a:latin typeface="Engravers MT" pitchFamily="18" charset="0"/>
              </a:rPr>
              <a:t>huertos</a:t>
            </a:r>
            <a:endParaRPr lang="en-US" b="1" dirty="0">
              <a:latin typeface="Engravers MT" pitchFamily="18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9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Engravers MT" pitchFamily="18" charset="0"/>
              </a:rPr>
              <a:t>Número</a:t>
            </a:r>
            <a:r>
              <a:rPr lang="en-US" b="1" dirty="0" smtClean="0">
                <a:latin typeface="Engravers MT" pitchFamily="18" charset="0"/>
              </a:rPr>
              <a:t> de </a:t>
            </a:r>
            <a:r>
              <a:rPr lang="en-US" b="1" dirty="0" err="1" smtClean="0">
                <a:latin typeface="Engravers MT" pitchFamily="18" charset="0"/>
              </a:rPr>
              <a:t>Especies</a:t>
            </a:r>
            <a:r>
              <a:rPr lang="en-US" b="1" dirty="0" smtClean="0">
                <a:latin typeface="Engravers MT" pitchFamily="18" charset="0"/>
              </a:rPr>
              <a:t> </a:t>
            </a:r>
            <a:r>
              <a:rPr lang="en-US" b="1" dirty="0" err="1" smtClean="0">
                <a:latin typeface="Engravers MT" pitchFamily="18" charset="0"/>
              </a:rPr>
              <a:t>hortícolas</a:t>
            </a:r>
            <a:endParaRPr lang="en-US" b="1" dirty="0">
              <a:latin typeface="Engravers MT" pitchFamily="18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9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err="1" smtClean="0">
                <a:latin typeface="Engravers MT" pitchFamily="18" charset="0"/>
              </a:rPr>
              <a:t>Número</a:t>
            </a:r>
            <a:r>
              <a:rPr lang="en-US" sz="3600" b="1" smtClean="0">
                <a:latin typeface="Engravers MT" pitchFamily="18" charset="0"/>
              </a:rPr>
              <a:t> de </a:t>
            </a:r>
            <a:r>
              <a:rPr lang="en-US" sz="3600" b="1" dirty="0" err="1" smtClean="0">
                <a:latin typeface="Engravers MT" pitchFamily="18" charset="0"/>
              </a:rPr>
              <a:t>Especies</a:t>
            </a:r>
            <a:r>
              <a:rPr lang="en-US" sz="3600" b="1" dirty="0" smtClean="0">
                <a:latin typeface="Engravers MT" pitchFamily="18" charset="0"/>
              </a:rPr>
              <a:t> no </a:t>
            </a:r>
            <a:r>
              <a:rPr lang="en-US" sz="3600" b="1" dirty="0" err="1" smtClean="0">
                <a:latin typeface="Engravers MT" pitchFamily="18" charset="0"/>
              </a:rPr>
              <a:t>hortícolas</a:t>
            </a:r>
            <a:endParaRPr lang="en-US" sz="3600" b="1" dirty="0">
              <a:latin typeface="Engravers MT" pitchFamily="18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9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Engravers MT" pitchFamily="18" charset="0"/>
              </a:rPr>
              <a:t>Calidad</a:t>
            </a:r>
            <a:r>
              <a:rPr lang="en-US" b="1" dirty="0" smtClean="0">
                <a:latin typeface="Engravers MT" pitchFamily="18" charset="0"/>
              </a:rPr>
              <a:t> </a:t>
            </a:r>
            <a:r>
              <a:rPr lang="en-US" b="1" dirty="0" err="1" smtClean="0">
                <a:latin typeface="Engravers MT" pitchFamily="18" charset="0"/>
              </a:rPr>
              <a:t>percibida</a:t>
            </a:r>
            <a:endParaRPr lang="en-US" b="1" dirty="0">
              <a:latin typeface="Engravers MT" pitchFamily="18" charset="0"/>
            </a:endParaRPr>
          </a:p>
        </p:txBody>
      </p:sp>
      <p:graphicFrame>
        <p:nvGraphicFramePr>
          <p:cNvPr id="21" name="20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22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Engravers MT" pitchFamily="18" charset="0"/>
              </a:rPr>
              <a:t>Problemas</a:t>
            </a:r>
            <a:r>
              <a:rPr lang="en-US" b="1" dirty="0" smtClean="0">
                <a:latin typeface="Engravers MT" pitchFamily="18" charset="0"/>
              </a:rPr>
              <a:t> de la </a:t>
            </a:r>
            <a:r>
              <a:rPr lang="en-US" b="1" dirty="0" err="1" smtClean="0">
                <a:latin typeface="Engravers MT" pitchFamily="18" charset="0"/>
              </a:rPr>
              <a:t>producción</a:t>
            </a:r>
            <a:endParaRPr lang="en-US" b="1" dirty="0">
              <a:latin typeface="Engravers MT" pitchFamily="18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9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761999" y="1371600"/>
          <a:ext cx="7848601" cy="5257800"/>
        </p:xfrm>
        <a:graphic>
          <a:graphicData uri="http://schemas.openxmlformats.org/drawingml/2006/table">
            <a:tbl>
              <a:tblPr/>
              <a:tblGrid>
                <a:gridCol w="2711802"/>
                <a:gridCol w="1209928"/>
                <a:gridCol w="1459727"/>
                <a:gridCol w="1233572"/>
                <a:gridCol w="1233572"/>
              </a:tblGrid>
              <a:tr h="650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Rubro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Cantidad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Unidad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unitario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total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Cajones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unidad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Cascajo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fundas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Humus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saco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Semillas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funditas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Rociador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unidad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2.47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4.94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Tierra negra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sacos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16.25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2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Materiales para abonos y biopesticidas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Pala de mano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unidad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2.8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2.8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EcuRiego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unidad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Acolchado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sacos viruta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Mano de obra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horas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130.39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Engravers MT" pitchFamily="18" charset="0"/>
              </a:rPr>
              <a:t>Monto</a:t>
            </a:r>
            <a:r>
              <a:rPr lang="en-US" b="1" dirty="0" smtClean="0">
                <a:latin typeface="Engravers MT" pitchFamily="18" charset="0"/>
              </a:rPr>
              <a:t> de </a:t>
            </a:r>
            <a:r>
              <a:rPr lang="en-US" b="1" dirty="0" err="1" smtClean="0">
                <a:latin typeface="Engravers MT" pitchFamily="18" charset="0"/>
              </a:rPr>
              <a:t>inversión</a:t>
            </a:r>
            <a:endParaRPr lang="en-US" b="1" dirty="0">
              <a:latin typeface="Engravers MT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600" dirty="0" smtClean="0">
                <a:latin typeface="Engravers MT" pitchFamily="18" charset="0"/>
              </a:rPr>
              <a:t>Agricultura orgánica </a:t>
            </a:r>
            <a:r>
              <a:rPr lang="es-EC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itchFamily="18" charset="0"/>
              </a:rPr>
              <a:t>+</a:t>
            </a:r>
            <a:r>
              <a:rPr lang="es-EC" sz="3600" dirty="0" smtClean="0">
                <a:latin typeface="Engravers MT" pitchFamily="18" charset="0"/>
              </a:rPr>
              <a:t> </a:t>
            </a:r>
            <a:br>
              <a:rPr lang="es-EC" sz="3600" dirty="0" smtClean="0">
                <a:latin typeface="Engravers MT" pitchFamily="18" charset="0"/>
              </a:rPr>
            </a:br>
            <a:r>
              <a:rPr lang="es-EC" sz="3600" dirty="0" smtClean="0">
                <a:latin typeface="Engravers MT" pitchFamily="18" charset="0"/>
              </a:rPr>
              <a:t>agricultura urbana</a:t>
            </a:r>
            <a:endParaRPr lang="es-EC" sz="3600" dirty="0">
              <a:latin typeface="Engravers MT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21034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Engravers MT" pitchFamily="18" charset="0"/>
              </a:rPr>
              <a:t>Planificación</a:t>
            </a:r>
            <a:r>
              <a:rPr lang="en-US" b="1" dirty="0" smtClean="0">
                <a:latin typeface="Engravers MT" pitchFamily="18" charset="0"/>
              </a:rPr>
              <a:t> y </a:t>
            </a:r>
            <a:r>
              <a:rPr lang="en-US" b="1" dirty="0" err="1" smtClean="0">
                <a:latin typeface="Engravers MT" pitchFamily="18" charset="0"/>
              </a:rPr>
              <a:t>manejo</a:t>
            </a:r>
            <a:r>
              <a:rPr lang="en-US" b="1" dirty="0" smtClean="0">
                <a:latin typeface="Engravers MT" pitchFamily="18" charset="0"/>
              </a:rPr>
              <a:t> de </a:t>
            </a:r>
            <a:r>
              <a:rPr lang="en-US" b="1" dirty="0" err="1" smtClean="0">
                <a:latin typeface="Engravers MT" pitchFamily="18" charset="0"/>
              </a:rPr>
              <a:t>registros</a:t>
            </a:r>
            <a:endParaRPr lang="en-US" b="1" dirty="0">
              <a:latin typeface="Engravers MT" pitchFamily="18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8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Engravers MT" pitchFamily="18" charset="0"/>
              </a:rPr>
              <a:t>CONCLUSIONES</a:t>
            </a:r>
            <a:endParaRPr lang="en-US" b="1" dirty="0">
              <a:latin typeface="Engravers MT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s-EC" sz="2200" dirty="0" smtClean="0"/>
              <a:t>Al impartir el Programa de Capacitación en el Manejo Orgánico de Huertos Urbanos, a voluntarios del Centro </a:t>
            </a:r>
            <a:r>
              <a:rPr lang="es-EC" sz="2200" dirty="0" err="1" smtClean="0"/>
              <a:t>Tinku</a:t>
            </a:r>
            <a:r>
              <a:rPr lang="es-EC" sz="2200" dirty="0" smtClean="0"/>
              <a:t>, se logró un mejor entendimiento de conceptos sobre manejo orgánico en un 87% y en huertos urbanos el 100%.</a:t>
            </a:r>
            <a:endParaRPr lang="en-US" sz="2200" dirty="0" smtClean="0"/>
          </a:p>
          <a:p>
            <a:pPr algn="just"/>
            <a:endParaRPr lang="en-US" sz="2200" dirty="0" smtClean="0"/>
          </a:p>
          <a:p>
            <a:pPr lvl="0" algn="just"/>
            <a:r>
              <a:rPr lang="es-EC" sz="2200" dirty="0" smtClean="0"/>
              <a:t> La tenencia de huertos en casa se incrementó en más del 200%.</a:t>
            </a:r>
            <a:endParaRPr lang="en-US" sz="2200" dirty="0" smtClean="0"/>
          </a:p>
          <a:p>
            <a:pPr algn="just">
              <a:buNone/>
            </a:pPr>
            <a:r>
              <a:rPr lang="es-EC" sz="2200" dirty="0" smtClean="0"/>
              <a:t> </a:t>
            </a:r>
            <a:endParaRPr lang="en-US" sz="2200" dirty="0" smtClean="0"/>
          </a:p>
          <a:p>
            <a:pPr lvl="0" algn="just"/>
            <a:r>
              <a:rPr lang="es-EC" sz="2200" dirty="0" smtClean="0"/>
              <a:t>El número de hortalizas sembradas por metro cuadrado en los huertos va de 9 a 40, con una producción estimada de 1 a 3 kilos por metro cuadrado y de calidad excelente, según la apreciación del 67% de los participantes. El 83% de los huertos también cuentan con la presencia de una a cinco plantas no hortícolas, en su mayoría alelopáticas y medicinales.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Engravers MT" pitchFamily="18" charset="0"/>
              </a:rPr>
              <a:t>CONCLUSIONES</a:t>
            </a:r>
            <a:endParaRPr lang="en-US" b="1" dirty="0">
              <a:latin typeface="Engravers MT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es-EC" dirty="0" smtClean="0"/>
              <a:t>Los problemas en la producción como: plagas y enfermedades, malezas, falta de rendimiento, riego y fertilidad del suelo se redujeron en un promedio del 29% luego de la capacitación, gracias a que los participantes aprendieron a elaborar correctamente abonos líquidos, sólidos y </a:t>
            </a:r>
            <a:r>
              <a:rPr lang="es-EC" dirty="0" err="1" smtClean="0"/>
              <a:t>biopesticidas</a:t>
            </a:r>
            <a:r>
              <a:rPr lang="es-EC" dirty="0" smtClean="0"/>
              <a:t>.</a:t>
            </a: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lvl="0" algn="just"/>
            <a:r>
              <a:rPr lang="es-EC" dirty="0" smtClean="0"/>
              <a:t>El 67% de los participantes hoy planifica su producción y el 25% implementó registros para la misma.</a:t>
            </a:r>
            <a:endParaRPr lang="en-US" dirty="0" smtClean="0"/>
          </a:p>
          <a:p>
            <a:pPr algn="just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Engravers MT" pitchFamily="18" charset="0"/>
              </a:rPr>
              <a:t>CONCLUSIONES</a:t>
            </a:r>
            <a:endParaRPr lang="en-US" b="1" dirty="0">
              <a:latin typeface="Engravers MT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r>
              <a:rPr lang="es-EC" dirty="0" smtClean="0"/>
              <a:t>El interés y expectativa por aprender sobre los cultivos orgánicos fue cubierta satisfactoriamente y en ese mismo sentido se manifestaron unánimemente los voluntarios; sin embargo, desearían que existiera continuidad y seguimiento en el proceso.</a:t>
            </a:r>
            <a:endParaRPr lang="en-US" dirty="0" smtClean="0"/>
          </a:p>
          <a:p>
            <a:pPr algn="just"/>
            <a:endParaRPr lang="es-EC" dirty="0" smtClean="0"/>
          </a:p>
          <a:p>
            <a:pPr algn="just"/>
            <a:r>
              <a:rPr lang="es-EC" dirty="0" smtClean="0"/>
              <a:t>El material didáctico empleado en la capacitación estuvo acorde con el objetivo propuesto; igualmente, la logística desplegada para la implementación del programa resultó conveniente. Las instalaciones del Centro </a:t>
            </a:r>
            <a:r>
              <a:rPr lang="es-EC" dirty="0" err="1" smtClean="0"/>
              <a:t>Tinku</a:t>
            </a:r>
            <a:r>
              <a:rPr lang="es-EC" dirty="0" smtClean="0"/>
              <a:t> estuvieron al servicio de todos y cada uno de los participantes; todo en un gran esfuerzo para que el evento tuviera exitosa realización y así sucedió.</a:t>
            </a:r>
            <a:endParaRPr lang="en-US" dirty="0" smtClean="0"/>
          </a:p>
          <a:p>
            <a:pPr lvl="0"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Engravers MT" pitchFamily="18" charset="0"/>
              </a:rPr>
              <a:t>recomendacIONES</a:t>
            </a:r>
            <a:endParaRPr lang="en-US" b="1" dirty="0">
              <a:latin typeface="Engravers MT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s-EC" sz="2400" dirty="0" smtClean="0"/>
              <a:t>Promover el desarrollo de programas de capacitación como el presente, en respuesta a la necesidad e interés evidente de la población del Distrito Metropolitano de Quito, por aprender técnicas de producción más sostenibles y sustentables.</a:t>
            </a:r>
            <a:endParaRPr lang="en-US" sz="2400" dirty="0" smtClean="0"/>
          </a:p>
          <a:p>
            <a:pPr algn="just">
              <a:buNone/>
            </a:pPr>
            <a:r>
              <a:rPr lang="es-EC" sz="2400" dirty="0" smtClean="0"/>
              <a:t> </a:t>
            </a:r>
            <a:endParaRPr lang="en-US" sz="2400" dirty="0" smtClean="0"/>
          </a:p>
          <a:p>
            <a:pPr lvl="0" algn="just"/>
            <a:r>
              <a:rPr lang="es-EC" sz="2400" dirty="0" smtClean="0"/>
              <a:t>Capacitar para construir productores y consumidores conscientes y responsables que busquen el bienestar propio y comunitario.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lvl="0" algn="just"/>
            <a:r>
              <a:rPr lang="es-EC" sz="2400" dirty="0" smtClean="0"/>
              <a:t>Aplicar metodologías que incluyan teoría y práctica, enfatizando más en la práctica que en la teoría, porque a través de la práctica se aprende de una forma más efectiva. Las prácticas dirigidas permiten solventar todas las dudas.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Engravers MT" pitchFamily="18" charset="0"/>
              </a:rPr>
              <a:t>recomendacIONES</a:t>
            </a:r>
            <a:endParaRPr lang="en-US" b="1" dirty="0">
              <a:latin typeface="Engravers MT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endParaRPr lang="en-US" dirty="0" smtClean="0"/>
          </a:p>
          <a:p>
            <a:pPr lvl="0" algn="just"/>
            <a:r>
              <a:rPr lang="es-EC" dirty="0" smtClean="0"/>
              <a:t>Destinar un espacio de tiempo para compartir entre todos los asistentes, instructor incluido, con la finalidad de fomentar un ambiente ameno y asegurar una mejor colaboración para el trabajo en equipo.</a:t>
            </a:r>
            <a:endParaRPr lang="en-US" dirty="0" smtClean="0"/>
          </a:p>
          <a:p>
            <a:pPr algn="just"/>
            <a:endParaRPr lang="en-US" dirty="0" smtClean="0"/>
          </a:p>
          <a:p>
            <a:pPr lvl="0" algn="just"/>
            <a:r>
              <a:rPr lang="es-EC" dirty="0" smtClean="0"/>
              <a:t>Generar un ambiente de respeto donde todos sean considerados por igual y se use un lenguaje de fácil comprensión.</a:t>
            </a:r>
            <a:endParaRPr lang="en-US" dirty="0" smtClean="0"/>
          </a:p>
          <a:p>
            <a:pPr algn="just"/>
            <a:endParaRPr lang="en-US" dirty="0" smtClean="0"/>
          </a:p>
          <a:p>
            <a:pPr lvl="0" algn="just"/>
            <a:r>
              <a:rPr lang="es-EC" dirty="0" smtClean="0"/>
              <a:t>Fomentar la creatividad individual y dar crédito a todos los proyectos que procuren mejorar el entorno y el medio ambiente en general.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692696"/>
          <a:ext cx="8229600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6392" y="0"/>
            <a:ext cx="1297608" cy="28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445224"/>
            <a:ext cx="2123728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EC" dirty="0" smtClean="0">
                <a:latin typeface="Engravers MT" pitchFamily="18" charset="0"/>
              </a:rPr>
              <a:t>Beneficios</a:t>
            </a:r>
            <a:endParaRPr lang="es-EC" dirty="0">
              <a:latin typeface="Engravers MT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620688"/>
          <a:ext cx="91440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2" name="Picture 4" descr="http://images02.evisos.es/images/advertisements/2009/01/19/terapia-psicoloacutegica-y-psicopedagoacutegica_6903ad925c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764704"/>
            <a:ext cx="1869623" cy="2363738"/>
          </a:xfrm>
          <a:prstGeom prst="rect">
            <a:avLst/>
          </a:prstGeom>
          <a:noFill/>
        </p:spPr>
      </p:pic>
      <p:pic>
        <p:nvPicPr>
          <p:cNvPr id="7176" name="Picture 8" descr="http://vanesasg.files.wordpress.com/2009/01/dinero.gif?w=390&amp;h=35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1052736"/>
            <a:ext cx="1798538" cy="1623296"/>
          </a:xfrm>
          <a:prstGeom prst="rect">
            <a:avLst/>
          </a:prstGeom>
          <a:noFill/>
        </p:spPr>
      </p:pic>
      <p:pic>
        <p:nvPicPr>
          <p:cNvPr id="7178" name="Picture 10" descr="http://3.bp.blogspot.com/_ItjTeC35BU0/TTnKSCQXZtI/AAAAAAAADLI/sFkKU0pqZO4/s1600/brocol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3645024"/>
            <a:ext cx="1784825" cy="2111293"/>
          </a:xfrm>
          <a:prstGeom prst="rect">
            <a:avLst/>
          </a:prstGeom>
          <a:noFill/>
        </p:spPr>
      </p:pic>
      <p:pic>
        <p:nvPicPr>
          <p:cNvPr id="6146" name="Picture 2" descr="http://us.123rf.com/400wm/400/400/nyul/nyul1008/nyul100800348/7639443-feliz-anciana-riego-de-plantas-en-su-casa-sonriend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8304" y="3429000"/>
            <a:ext cx="1584176" cy="2373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r>
              <a:rPr lang="es-EC" b="1" dirty="0" smtClean="0">
                <a:latin typeface="Engravers MT" pitchFamily="18" charset="0"/>
              </a:rPr>
              <a:t>Objetivo</a:t>
            </a:r>
            <a:r>
              <a:rPr lang="en-US" b="1" dirty="0" smtClean="0">
                <a:latin typeface="Engravers MT" pitchFamily="18" charset="0"/>
              </a:rPr>
              <a:t> general</a:t>
            </a:r>
            <a:endParaRPr lang="en-US" b="1" dirty="0">
              <a:latin typeface="Engravers MT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19812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EC" dirty="0" smtClean="0"/>
              <a:t>Fomentar el cultivo de hortalizas orgánicas en huertos urbanos, para aportar positivamente a la calidad de vida de la población con alimentos libres de químicos.</a:t>
            </a:r>
            <a:endParaRPr lang="en-US" dirty="0" smtClean="0"/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70000" lnSpcReduction="20000"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es-EC" dirty="0" smtClean="0"/>
              <a:t>Adiestrar en el manejo de huertos orgánicos urbanos a agricultores voluntarios del Centro Sustentable El </a:t>
            </a:r>
            <a:r>
              <a:rPr lang="es-EC" dirty="0" err="1" smtClean="0"/>
              <a:t>Tinku</a:t>
            </a:r>
            <a:r>
              <a:rPr lang="es-EC" dirty="0" smtClean="0"/>
              <a:t>.</a:t>
            </a:r>
          </a:p>
          <a:p>
            <a:pPr marL="514350" lvl="0" indent="-514350" algn="just">
              <a:buFont typeface="+mj-lt"/>
              <a:buAutoNum type="arabicPeriod"/>
            </a:pPr>
            <a:endParaRPr lang="en-US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es-EC" dirty="0" smtClean="0"/>
              <a:t>Implementar un huerto orgánico demostrativo en 600 m</a:t>
            </a:r>
            <a:r>
              <a:rPr lang="es-EC" baseline="30000" dirty="0" smtClean="0"/>
              <a:t>2  </a:t>
            </a:r>
            <a:r>
              <a:rPr lang="es-EC" dirty="0" smtClean="0"/>
              <a:t>del Centro Sustentable El </a:t>
            </a:r>
            <a:r>
              <a:rPr lang="es-EC" dirty="0" err="1" smtClean="0"/>
              <a:t>Tinku</a:t>
            </a:r>
            <a:r>
              <a:rPr lang="es-EC" dirty="0" smtClean="0"/>
              <a:t>.</a:t>
            </a:r>
            <a:endParaRPr lang="en-US" dirty="0" smtClean="0"/>
          </a:p>
          <a:p>
            <a:pPr marL="514350" lvl="0" indent="-514350" algn="just">
              <a:buFont typeface="+mj-lt"/>
              <a:buAutoNum type="arabicPeriod"/>
            </a:pPr>
            <a:endParaRPr lang="es-EC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es-EC" dirty="0" smtClean="0"/>
              <a:t>Elaborar material didáctico de apoyo para facilitar el aprendizaje sobre producción orgánica, sostenible y sustentable en huertos orgánicos urbanos.</a:t>
            </a:r>
            <a:endParaRPr lang="en-US" dirty="0" smtClean="0"/>
          </a:p>
          <a:p>
            <a:pPr marL="514350" lvl="0" indent="-514350" algn="just">
              <a:buFont typeface="+mj-lt"/>
              <a:buAutoNum type="arabicPeriod"/>
            </a:pPr>
            <a:endParaRPr lang="es-EC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es-EC" dirty="0" smtClean="0"/>
              <a:t>Establecer programas de manejo integral y cíclico para la producción de hortalizas orgánicas en huertos urbanos.</a:t>
            </a:r>
            <a:endParaRPr lang="en-US" dirty="0" smtClean="0"/>
          </a:p>
          <a:p>
            <a:pPr marL="514350" lvl="0" indent="-514350" algn="just">
              <a:buFont typeface="+mj-lt"/>
              <a:buAutoNum type="arabicPeriod"/>
            </a:pPr>
            <a:endParaRPr lang="es-EC" dirty="0" smtClean="0"/>
          </a:p>
          <a:p>
            <a:pPr marL="514350" lvl="0" indent="-514350" algn="just">
              <a:buFont typeface="+mj-lt"/>
              <a:buAutoNum type="arabicPeriod"/>
            </a:pPr>
            <a:r>
              <a:rPr lang="es-EC" dirty="0" smtClean="0"/>
              <a:t>Elaborar </a:t>
            </a:r>
            <a:r>
              <a:rPr lang="es-EC" dirty="0" err="1" smtClean="0"/>
              <a:t>biopesticidas</a:t>
            </a:r>
            <a:r>
              <a:rPr lang="es-EC" dirty="0" smtClean="0"/>
              <a:t>, </a:t>
            </a:r>
            <a:r>
              <a:rPr lang="es-EC" dirty="0" err="1" smtClean="0"/>
              <a:t>bioles</a:t>
            </a:r>
            <a:r>
              <a:rPr lang="es-EC" dirty="0" smtClean="0"/>
              <a:t>, purines y té de frutas para el control de plagas y enfermedades, y la estimulación del desarrollo vegetativo de las hortalizas. </a:t>
            </a:r>
            <a:endParaRPr lang="en-US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ngravers MT" pitchFamily="18" charset="0"/>
                <a:ea typeface="+mj-ea"/>
                <a:cs typeface="+mj-cs"/>
              </a:rPr>
              <a:t>Objetivos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ngravers MT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ngravers MT" pitchFamily="18" charset="0"/>
                <a:ea typeface="+mj-ea"/>
                <a:cs typeface="+mj-cs"/>
              </a:rPr>
              <a:t>específicos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ngravers M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latin typeface="Engravers MT" pitchFamily="18" charset="0"/>
              </a:rPr>
              <a:t>metodología</a:t>
            </a:r>
            <a:endParaRPr lang="en-US" b="1" dirty="0">
              <a:latin typeface="Engravers MT" pitchFamily="18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5626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Selección</a:t>
            </a:r>
            <a:r>
              <a:rPr lang="en-US" dirty="0" smtClean="0"/>
              <a:t> </a:t>
            </a:r>
            <a:r>
              <a:rPr lang="en-US" dirty="0" err="1" smtClean="0"/>
              <a:t>participantes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Encuesta</a:t>
            </a:r>
            <a:r>
              <a:rPr lang="en-US" dirty="0" smtClean="0"/>
              <a:t> </a:t>
            </a:r>
            <a:r>
              <a:rPr lang="en-US" dirty="0" err="1" smtClean="0"/>
              <a:t>línea</a:t>
            </a:r>
            <a:r>
              <a:rPr lang="en-US" dirty="0" smtClean="0"/>
              <a:t> base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Planificación</a:t>
            </a:r>
            <a:r>
              <a:rPr lang="en-US" dirty="0" smtClean="0"/>
              <a:t> y </a:t>
            </a:r>
            <a:r>
              <a:rPr lang="en-US" dirty="0" err="1" smtClean="0"/>
              <a:t>desarrollo</a:t>
            </a:r>
            <a:r>
              <a:rPr lang="en-US" dirty="0" smtClean="0"/>
              <a:t> del </a:t>
            </a:r>
            <a:r>
              <a:rPr lang="en-US" dirty="0" err="1" smtClean="0"/>
              <a:t>temario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Elaboración</a:t>
            </a:r>
            <a:r>
              <a:rPr lang="en-US" dirty="0" smtClean="0"/>
              <a:t> de material </a:t>
            </a:r>
            <a:r>
              <a:rPr lang="en-US" dirty="0" err="1" smtClean="0"/>
              <a:t>didáctico</a:t>
            </a:r>
            <a:r>
              <a:rPr lang="en-US" dirty="0" smtClean="0"/>
              <a:t> y </a:t>
            </a:r>
            <a:r>
              <a:rPr lang="en-US" dirty="0" err="1" smtClean="0"/>
              <a:t>folleto</a:t>
            </a:r>
            <a:r>
              <a:rPr lang="en-US" dirty="0" smtClean="0"/>
              <a:t> de </a:t>
            </a:r>
            <a:r>
              <a:rPr lang="en-US" dirty="0" err="1" smtClean="0"/>
              <a:t>contenidos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Conferencias</a:t>
            </a:r>
            <a:r>
              <a:rPr lang="en-US" dirty="0" smtClean="0"/>
              <a:t> y videos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Prácticas</a:t>
            </a:r>
            <a:r>
              <a:rPr lang="en-US" dirty="0" smtClean="0"/>
              <a:t> de campo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Evaluación</a:t>
            </a:r>
            <a:r>
              <a:rPr lang="en-US" dirty="0" smtClean="0"/>
              <a:t> de la </a:t>
            </a:r>
            <a:r>
              <a:rPr lang="en-US" dirty="0" err="1" smtClean="0"/>
              <a:t>capacitación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Encuesta</a:t>
            </a:r>
            <a:r>
              <a:rPr lang="en-US" dirty="0" smtClean="0"/>
              <a:t> final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5 Marcador de contenido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35132" t="31793" r="32213" b="30978"/>
          <a:stretch>
            <a:fillRect/>
          </a:stretch>
        </p:blipFill>
        <p:spPr bwMode="auto">
          <a:xfrm>
            <a:off x="4800600" y="3581400"/>
            <a:ext cx="3981298" cy="28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Logotipo de la fundación">
            <a:hlinkClick r:id="rId3" tooltip="Acerca de la Fundación RUNAKAWSAI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143000"/>
            <a:ext cx="231179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692696"/>
          <a:ext cx="8229600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6392" y="0"/>
            <a:ext cx="1297608" cy="28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445224"/>
            <a:ext cx="2123728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871</Words>
  <Application>Microsoft Office PowerPoint</Application>
  <PresentationFormat>Presentación en pantalla (4:3)</PresentationFormat>
  <Paragraphs>203</Paragraphs>
  <Slides>46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8" baseType="lpstr">
      <vt:lpstr>Tema de Office</vt:lpstr>
      <vt:lpstr>CorelDRAW</vt:lpstr>
      <vt:lpstr>Diapositiva 1</vt:lpstr>
      <vt:lpstr>INTRODUCCIÓN</vt:lpstr>
      <vt:lpstr>LA EDUCACIÓN!</vt:lpstr>
      <vt:lpstr>Agricultura orgánica +  agricultura urbana</vt:lpstr>
      <vt:lpstr>Beneficios</vt:lpstr>
      <vt:lpstr>Objetivo general</vt:lpstr>
      <vt:lpstr>Diapositiva 7</vt:lpstr>
      <vt:lpstr>metodología</vt:lpstr>
      <vt:lpstr>Diapositiva 9</vt:lpstr>
      <vt:lpstr>TEMARIO</vt:lpstr>
      <vt:lpstr>conferencias</vt:lpstr>
      <vt:lpstr>TEMARIO</vt:lpstr>
      <vt:lpstr>CAMAS ALTAS, CAJONES Y MACETAS</vt:lpstr>
      <vt:lpstr>TEMARIO</vt:lpstr>
      <vt:lpstr>SIEMBRA DIRECTA E INDIRECTA</vt:lpstr>
      <vt:lpstr>TEMARIO</vt:lpstr>
      <vt:lpstr>Diapositiva 17</vt:lpstr>
      <vt:lpstr>ECURIEGO</vt:lpstr>
      <vt:lpstr>TEMARIO</vt:lpstr>
      <vt:lpstr>Compost y humus</vt:lpstr>
      <vt:lpstr>TEMARIO</vt:lpstr>
      <vt:lpstr>Diapositiva 22</vt:lpstr>
      <vt:lpstr>bioestimulantes</vt:lpstr>
      <vt:lpstr>TEMArio</vt:lpstr>
      <vt:lpstr>Cosecha y postcosecha</vt:lpstr>
      <vt:lpstr>Diapositiva 26</vt:lpstr>
      <vt:lpstr>Información personal</vt:lpstr>
      <vt:lpstr>Información personal</vt:lpstr>
      <vt:lpstr>Huerto urbano</vt:lpstr>
      <vt:lpstr>Manejo orgánico</vt:lpstr>
      <vt:lpstr>Intereses y nivel de satisfacción</vt:lpstr>
      <vt:lpstr>nociones-Prácticas</vt:lpstr>
      <vt:lpstr>Prácticas aplicadas</vt:lpstr>
      <vt:lpstr>Tenencia de huertos</vt:lpstr>
      <vt:lpstr>Número de Especies hortícolas</vt:lpstr>
      <vt:lpstr>Número de Especies no hortícolas</vt:lpstr>
      <vt:lpstr>Calidad percibida</vt:lpstr>
      <vt:lpstr>Problemas de la producción</vt:lpstr>
      <vt:lpstr>Monto de inversión</vt:lpstr>
      <vt:lpstr>Planificación y manejo de registros</vt:lpstr>
      <vt:lpstr>CONCLUSIONES</vt:lpstr>
      <vt:lpstr>CONCLUSIONES</vt:lpstr>
      <vt:lpstr>CONCLUSIONES</vt:lpstr>
      <vt:lpstr>recomendacIONES</vt:lpstr>
      <vt:lpstr>recomendacIONES</vt:lpstr>
      <vt:lpstr>Diapositiva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CAPACITACIÓN EN MANEJO DE  HUERTOS ORGÁNICOS  URBANOS</dc:title>
  <dc:creator>ML</dc:creator>
  <cp:lastModifiedBy>Vizcaino</cp:lastModifiedBy>
  <cp:revision>62</cp:revision>
  <dcterms:created xsi:type="dcterms:W3CDTF">2012-03-06T01:47:39Z</dcterms:created>
  <dcterms:modified xsi:type="dcterms:W3CDTF">2012-03-26T15:01:04Z</dcterms:modified>
</cp:coreProperties>
</file>