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4" r:id="rId1"/>
  </p:sldMasterIdLst>
  <p:notesMasterIdLst>
    <p:notesMasterId r:id="rId70"/>
  </p:notesMasterIdLst>
  <p:sldIdLst>
    <p:sldId id="256" r:id="rId2"/>
    <p:sldId id="259" r:id="rId3"/>
    <p:sldId id="257" r:id="rId4"/>
    <p:sldId id="352" r:id="rId5"/>
    <p:sldId id="258" r:id="rId6"/>
    <p:sldId id="264" r:id="rId7"/>
    <p:sldId id="266" r:id="rId8"/>
    <p:sldId id="279" r:id="rId9"/>
    <p:sldId id="270" r:id="rId10"/>
    <p:sldId id="275" r:id="rId11"/>
    <p:sldId id="276" r:id="rId12"/>
    <p:sldId id="280" r:id="rId13"/>
    <p:sldId id="355" r:id="rId14"/>
    <p:sldId id="281" r:id="rId15"/>
    <p:sldId id="282" r:id="rId16"/>
    <p:sldId id="356" r:id="rId17"/>
    <p:sldId id="284" r:id="rId18"/>
    <p:sldId id="285" r:id="rId19"/>
    <p:sldId id="296" r:id="rId20"/>
    <p:sldId id="359" r:id="rId21"/>
    <p:sldId id="299" r:id="rId22"/>
    <p:sldId id="358" r:id="rId23"/>
    <p:sldId id="361" r:id="rId24"/>
    <p:sldId id="362" r:id="rId25"/>
    <p:sldId id="363" r:id="rId26"/>
    <p:sldId id="364" r:id="rId27"/>
    <p:sldId id="382" r:id="rId28"/>
    <p:sldId id="383" r:id="rId29"/>
    <p:sldId id="384" r:id="rId30"/>
    <p:sldId id="385" r:id="rId31"/>
    <p:sldId id="386" r:id="rId32"/>
    <p:sldId id="387" r:id="rId33"/>
    <p:sldId id="365" r:id="rId34"/>
    <p:sldId id="366" r:id="rId35"/>
    <p:sldId id="300" r:id="rId36"/>
    <p:sldId id="260" r:id="rId37"/>
    <p:sldId id="306" r:id="rId38"/>
    <p:sldId id="307" r:id="rId39"/>
    <p:sldId id="367" r:id="rId40"/>
    <p:sldId id="368" r:id="rId41"/>
    <p:sldId id="370" r:id="rId42"/>
    <p:sldId id="369" r:id="rId43"/>
    <p:sldId id="371" r:id="rId44"/>
    <p:sldId id="372" r:id="rId45"/>
    <p:sldId id="373" r:id="rId46"/>
    <p:sldId id="374" r:id="rId47"/>
    <p:sldId id="375" r:id="rId48"/>
    <p:sldId id="376" r:id="rId49"/>
    <p:sldId id="310" r:id="rId50"/>
    <p:sldId id="261" r:id="rId51"/>
    <p:sldId id="349" r:id="rId52"/>
    <p:sldId id="377" r:id="rId53"/>
    <p:sldId id="378" r:id="rId54"/>
    <p:sldId id="313" r:id="rId55"/>
    <p:sldId id="379" r:id="rId56"/>
    <p:sldId id="380" r:id="rId57"/>
    <p:sldId id="381" r:id="rId58"/>
    <p:sldId id="262" r:id="rId59"/>
    <p:sldId id="350" r:id="rId60"/>
    <p:sldId id="342" r:id="rId61"/>
    <p:sldId id="343" r:id="rId62"/>
    <p:sldId id="344" r:id="rId63"/>
    <p:sldId id="263" r:id="rId64"/>
    <p:sldId id="351" r:id="rId65"/>
    <p:sldId id="345" r:id="rId66"/>
    <p:sldId id="346" r:id="rId67"/>
    <p:sldId id="388" r:id="rId68"/>
    <p:sldId id="347"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p:cViewPr>
        <p:scale>
          <a:sx n="60" d="100"/>
          <a:sy n="60" d="100"/>
        </p:scale>
        <p:origin x="-165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documentos%20oficina\documentos%20personales\proyecto%20hdc%20fci%20ute\total%20profesores%202009-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mfr2366\Documents\historicos%20alumnos%20f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ocumentos%20oficina\documentos%20personales\proyecto%20hdc%20fci%20ute\datos%20tabulados%20F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documentos%20oficina\documentos%20personales\proyecto%20hdc%20fci%20ute\datos%20tabulados%20F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ocumentos%20oficina\documentos%20personales\proyecto%20hdc%20fci%20ute\datos%20tabulados%20F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Docentes de la Facultad</a:t>
            </a:r>
            <a:r>
              <a:rPr lang="es-EC" sz="1400" baseline="0"/>
              <a:t> de Ciencias de la Ingeniería</a:t>
            </a:r>
            <a:endParaRPr lang="es-EC" sz="1400"/>
          </a:p>
        </c:rich>
      </c:tx>
      <c:layout/>
      <c:overlay val="1"/>
    </c:title>
    <c:autoTitleDeleted val="0"/>
    <c:plotArea>
      <c:layout>
        <c:manualLayout>
          <c:layoutTarget val="inner"/>
          <c:xMode val="edge"/>
          <c:yMode val="edge"/>
          <c:x val="0.15551618547681539"/>
          <c:y val="0.26919688855322488"/>
          <c:w val="0.66823512685914266"/>
          <c:h val="0.62559933443291216"/>
        </c:manualLayout>
      </c:layout>
      <c:barChart>
        <c:barDir val="col"/>
        <c:grouping val="clustered"/>
        <c:varyColors val="0"/>
        <c:ser>
          <c:idx val="0"/>
          <c:order val="0"/>
          <c:tx>
            <c:strRef>
              <c:f>Hoja1!$H$392</c:f>
              <c:strCache>
                <c:ptCount val="1"/>
                <c:pt idx="0">
                  <c:v>mar-09</c:v>
                </c:pt>
              </c:strCache>
            </c:strRef>
          </c:tx>
          <c:invertIfNegative val="0"/>
          <c:cat>
            <c:strRef>
              <c:f>Hoja1!$G$393</c:f>
              <c:strCache>
                <c:ptCount val="1"/>
                <c:pt idx="0">
                  <c:v>Número de docentes</c:v>
                </c:pt>
              </c:strCache>
            </c:strRef>
          </c:cat>
          <c:val>
            <c:numRef>
              <c:f>Hoja1!$H$393</c:f>
              <c:numCache>
                <c:formatCode>General</c:formatCode>
                <c:ptCount val="1"/>
                <c:pt idx="0">
                  <c:v>141</c:v>
                </c:pt>
              </c:numCache>
            </c:numRef>
          </c:val>
        </c:ser>
        <c:ser>
          <c:idx val="1"/>
          <c:order val="1"/>
          <c:tx>
            <c:strRef>
              <c:f>Hoja1!$I$392</c:f>
              <c:strCache>
                <c:ptCount val="1"/>
                <c:pt idx="0">
                  <c:v>oct-09</c:v>
                </c:pt>
              </c:strCache>
            </c:strRef>
          </c:tx>
          <c:invertIfNegative val="0"/>
          <c:cat>
            <c:strRef>
              <c:f>Hoja1!$G$393</c:f>
              <c:strCache>
                <c:ptCount val="1"/>
                <c:pt idx="0">
                  <c:v>Número de docentes</c:v>
                </c:pt>
              </c:strCache>
            </c:strRef>
          </c:cat>
          <c:val>
            <c:numRef>
              <c:f>Hoja1!$I$393</c:f>
              <c:numCache>
                <c:formatCode>General</c:formatCode>
                <c:ptCount val="1"/>
                <c:pt idx="0">
                  <c:v>146</c:v>
                </c:pt>
              </c:numCache>
            </c:numRef>
          </c:val>
        </c:ser>
        <c:ser>
          <c:idx val="2"/>
          <c:order val="2"/>
          <c:tx>
            <c:strRef>
              <c:f>Hoja1!$J$392</c:f>
              <c:strCache>
                <c:ptCount val="1"/>
                <c:pt idx="0">
                  <c:v>mar-10</c:v>
                </c:pt>
              </c:strCache>
            </c:strRef>
          </c:tx>
          <c:invertIfNegative val="0"/>
          <c:cat>
            <c:strRef>
              <c:f>Hoja1!$G$393</c:f>
              <c:strCache>
                <c:ptCount val="1"/>
                <c:pt idx="0">
                  <c:v>Número de docentes</c:v>
                </c:pt>
              </c:strCache>
            </c:strRef>
          </c:cat>
          <c:val>
            <c:numRef>
              <c:f>Hoja1!$J$393</c:f>
              <c:numCache>
                <c:formatCode>General</c:formatCode>
                <c:ptCount val="1"/>
                <c:pt idx="0">
                  <c:v>155</c:v>
                </c:pt>
              </c:numCache>
            </c:numRef>
          </c:val>
        </c:ser>
        <c:ser>
          <c:idx val="3"/>
          <c:order val="3"/>
          <c:tx>
            <c:strRef>
              <c:f>Hoja1!$K$392</c:f>
              <c:strCache>
                <c:ptCount val="1"/>
                <c:pt idx="0">
                  <c:v>sep-10</c:v>
                </c:pt>
              </c:strCache>
            </c:strRef>
          </c:tx>
          <c:invertIfNegative val="0"/>
          <c:cat>
            <c:strRef>
              <c:f>Hoja1!$G$393</c:f>
              <c:strCache>
                <c:ptCount val="1"/>
                <c:pt idx="0">
                  <c:v>Número de docentes</c:v>
                </c:pt>
              </c:strCache>
            </c:strRef>
          </c:cat>
          <c:val>
            <c:numRef>
              <c:f>Hoja1!$K$393</c:f>
              <c:numCache>
                <c:formatCode>General</c:formatCode>
                <c:ptCount val="1"/>
                <c:pt idx="0">
                  <c:v>166</c:v>
                </c:pt>
              </c:numCache>
            </c:numRef>
          </c:val>
        </c:ser>
        <c:ser>
          <c:idx val="4"/>
          <c:order val="4"/>
          <c:tx>
            <c:strRef>
              <c:f>Hoja1!$L$392</c:f>
              <c:strCache>
                <c:ptCount val="1"/>
                <c:pt idx="0">
                  <c:v>mar-11</c:v>
                </c:pt>
              </c:strCache>
            </c:strRef>
          </c:tx>
          <c:invertIfNegative val="0"/>
          <c:cat>
            <c:strRef>
              <c:f>Hoja1!$G$393</c:f>
              <c:strCache>
                <c:ptCount val="1"/>
                <c:pt idx="0">
                  <c:v>Número de docentes</c:v>
                </c:pt>
              </c:strCache>
            </c:strRef>
          </c:cat>
          <c:val>
            <c:numRef>
              <c:f>Hoja1!$L$393</c:f>
              <c:numCache>
                <c:formatCode>General</c:formatCode>
                <c:ptCount val="1"/>
                <c:pt idx="0">
                  <c:v>164</c:v>
                </c:pt>
              </c:numCache>
            </c:numRef>
          </c:val>
        </c:ser>
        <c:ser>
          <c:idx val="5"/>
          <c:order val="5"/>
          <c:tx>
            <c:strRef>
              <c:f>Hoja1!$M$392</c:f>
              <c:strCache>
                <c:ptCount val="1"/>
                <c:pt idx="0">
                  <c:v>sep-11</c:v>
                </c:pt>
              </c:strCache>
            </c:strRef>
          </c:tx>
          <c:invertIfNegative val="0"/>
          <c:cat>
            <c:strRef>
              <c:f>Hoja1!$G$393</c:f>
              <c:strCache>
                <c:ptCount val="1"/>
                <c:pt idx="0">
                  <c:v>Número de docentes</c:v>
                </c:pt>
              </c:strCache>
            </c:strRef>
          </c:cat>
          <c:val>
            <c:numRef>
              <c:f>Hoja1!$M$393</c:f>
              <c:numCache>
                <c:formatCode>General</c:formatCode>
                <c:ptCount val="1"/>
                <c:pt idx="0">
                  <c:v>175</c:v>
                </c:pt>
              </c:numCache>
            </c:numRef>
          </c:val>
        </c:ser>
        <c:ser>
          <c:idx val="6"/>
          <c:order val="6"/>
          <c:tx>
            <c:strRef>
              <c:f>Hoja1!$N$392</c:f>
              <c:strCache>
                <c:ptCount val="1"/>
                <c:pt idx="0">
                  <c:v>mar-12</c:v>
                </c:pt>
              </c:strCache>
            </c:strRef>
          </c:tx>
          <c:invertIfNegative val="0"/>
          <c:cat>
            <c:strRef>
              <c:f>Hoja1!$G$393</c:f>
              <c:strCache>
                <c:ptCount val="1"/>
                <c:pt idx="0">
                  <c:v>Número de docentes</c:v>
                </c:pt>
              </c:strCache>
            </c:strRef>
          </c:cat>
          <c:val>
            <c:numRef>
              <c:f>Hoja1!$N$393</c:f>
              <c:numCache>
                <c:formatCode>General</c:formatCode>
                <c:ptCount val="1"/>
                <c:pt idx="0">
                  <c:v>188</c:v>
                </c:pt>
              </c:numCache>
            </c:numRef>
          </c:val>
        </c:ser>
        <c:ser>
          <c:idx val="7"/>
          <c:order val="7"/>
          <c:tx>
            <c:strRef>
              <c:f>Hoja1!$O$392</c:f>
              <c:strCache>
                <c:ptCount val="1"/>
                <c:pt idx="0">
                  <c:v>sep-12</c:v>
                </c:pt>
              </c:strCache>
            </c:strRef>
          </c:tx>
          <c:invertIfNegative val="0"/>
          <c:cat>
            <c:strRef>
              <c:f>Hoja1!$G$393</c:f>
              <c:strCache>
                <c:ptCount val="1"/>
                <c:pt idx="0">
                  <c:v>Número de docentes</c:v>
                </c:pt>
              </c:strCache>
            </c:strRef>
          </c:cat>
          <c:val>
            <c:numRef>
              <c:f>Hoja1!$O$393</c:f>
              <c:numCache>
                <c:formatCode>General</c:formatCode>
                <c:ptCount val="1"/>
                <c:pt idx="0">
                  <c:v>185</c:v>
                </c:pt>
              </c:numCache>
            </c:numRef>
          </c:val>
        </c:ser>
        <c:dLbls>
          <c:dLblPos val="outEnd"/>
          <c:showLegendKey val="0"/>
          <c:showVal val="1"/>
          <c:showCatName val="0"/>
          <c:showSerName val="0"/>
          <c:showPercent val="0"/>
          <c:showBubbleSize val="0"/>
        </c:dLbls>
        <c:gapWidth val="150"/>
        <c:axId val="98563072"/>
        <c:axId val="41948224"/>
      </c:barChart>
      <c:catAx>
        <c:axId val="98563072"/>
        <c:scaling>
          <c:orientation val="minMax"/>
        </c:scaling>
        <c:delete val="1"/>
        <c:axPos val="b"/>
        <c:title>
          <c:tx>
            <c:rich>
              <a:bodyPr/>
              <a:lstStyle/>
              <a:p>
                <a:pPr>
                  <a:defRPr/>
                </a:pPr>
                <a:r>
                  <a:rPr lang="es-EC"/>
                  <a:t>Períodos académicos</a:t>
                </a:r>
              </a:p>
            </c:rich>
          </c:tx>
          <c:layout/>
          <c:overlay val="0"/>
        </c:title>
        <c:numFmt formatCode="mmm\-yy" sourceLinked="1"/>
        <c:majorTickMark val="out"/>
        <c:minorTickMark val="none"/>
        <c:tickLblPos val="nextTo"/>
        <c:crossAx val="41948224"/>
        <c:crosses val="autoZero"/>
        <c:auto val="1"/>
        <c:lblAlgn val="ctr"/>
        <c:lblOffset val="100"/>
        <c:noMultiLvlLbl val="0"/>
      </c:catAx>
      <c:valAx>
        <c:axId val="41948224"/>
        <c:scaling>
          <c:orientation val="minMax"/>
        </c:scaling>
        <c:delete val="0"/>
        <c:axPos val="l"/>
        <c:majorGridlines/>
        <c:title>
          <c:tx>
            <c:rich>
              <a:bodyPr rot="-5400000" vert="horz"/>
              <a:lstStyle/>
              <a:p>
                <a:pPr>
                  <a:defRPr/>
                </a:pPr>
                <a:r>
                  <a:rPr lang="es-EC"/>
                  <a:t>Número de docentes</a:t>
                </a:r>
              </a:p>
            </c:rich>
          </c:tx>
          <c:layout>
            <c:manualLayout>
              <c:xMode val="edge"/>
              <c:yMode val="edge"/>
              <c:x val="3.2763779527559052E-2"/>
              <c:y val="0.455875759046726"/>
            </c:manualLayout>
          </c:layout>
          <c:overlay val="0"/>
        </c:title>
        <c:numFmt formatCode="General" sourceLinked="1"/>
        <c:majorTickMark val="out"/>
        <c:minorTickMark val="none"/>
        <c:tickLblPos val="nextTo"/>
        <c:crossAx val="98563072"/>
        <c:crosses val="autoZero"/>
        <c:crossBetween val="between"/>
      </c:valAx>
    </c:plotArea>
    <c:legend>
      <c:legendPos val="r"/>
      <c:layout>
        <c:manualLayout>
          <c:xMode val="edge"/>
          <c:yMode val="edge"/>
          <c:x val="0.85430686789151355"/>
          <c:y val="0.27603508776570773"/>
          <c:w val="0.12902646544181978"/>
          <c:h val="0.607509850578072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a:t>Estudiantes de la Facultad</a:t>
            </a:r>
            <a:r>
              <a:rPr lang="es-ES" sz="1400" baseline="0"/>
              <a:t> de Ciencias de la Ingeniería</a:t>
            </a:r>
            <a:endParaRPr lang="es-ES" sz="1400"/>
          </a:p>
        </c:rich>
      </c:tx>
      <c:layout>
        <c:manualLayout>
          <c:xMode val="edge"/>
          <c:yMode val="edge"/>
          <c:x val="0.10134711286089239"/>
          <c:y val="2.7777777777777776E-2"/>
        </c:manualLayout>
      </c:layout>
      <c:overlay val="0"/>
    </c:title>
    <c:autoTitleDeleted val="0"/>
    <c:plotArea>
      <c:layout/>
      <c:barChart>
        <c:barDir val="col"/>
        <c:grouping val="clustered"/>
        <c:varyColors val="0"/>
        <c:ser>
          <c:idx val="0"/>
          <c:order val="0"/>
          <c:tx>
            <c:strRef>
              <c:f>Sheet1!$C$17</c:f>
              <c:strCache>
                <c:ptCount val="1"/>
                <c:pt idx="0">
                  <c:v>2008</c:v>
                </c:pt>
              </c:strCache>
            </c:strRef>
          </c:tx>
          <c:invertIfNegative val="0"/>
          <c:cat>
            <c:strRef>
              <c:f>Sheet1!$B$18</c:f>
              <c:strCache>
                <c:ptCount val="1"/>
                <c:pt idx="0">
                  <c:v>Estudiantes</c:v>
                </c:pt>
              </c:strCache>
            </c:strRef>
          </c:cat>
          <c:val>
            <c:numRef>
              <c:f>Sheet1!$C$18</c:f>
              <c:numCache>
                <c:formatCode>General</c:formatCode>
                <c:ptCount val="1"/>
                <c:pt idx="0">
                  <c:v>1477</c:v>
                </c:pt>
              </c:numCache>
            </c:numRef>
          </c:val>
        </c:ser>
        <c:ser>
          <c:idx val="1"/>
          <c:order val="1"/>
          <c:tx>
            <c:strRef>
              <c:f>Sheet1!$D$17</c:f>
              <c:strCache>
                <c:ptCount val="1"/>
                <c:pt idx="0">
                  <c:v>2009</c:v>
                </c:pt>
              </c:strCache>
            </c:strRef>
          </c:tx>
          <c:invertIfNegative val="0"/>
          <c:cat>
            <c:strRef>
              <c:f>Sheet1!$B$18</c:f>
              <c:strCache>
                <c:ptCount val="1"/>
                <c:pt idx="0">
                  <c:v>Estudiantes</c:v>
                </c:pt>
              </c:strCache>
            </c:strRef>
          </c:cat>
          <c:val>
            <c:numRef>
              <c:f>Sheet1!$D$18</c:f>
              <c:numCache>
                <c:formatCode>General</c:formatCode>
                <c:ptCount val="1"/>
                <c:pt idx="0">
                  <c:v>1862</c:v>
                </c:pt>
              </c:numCache>
            </c:numRef>
          </c:val>
        </c:ser>
        <c:ser>
          <c:idx val="2"/>
          <c:order val="2"/>
          <c:tx>
            <c:strRef>
              <c:f>Sheet1!$E$17</c:f>
              <c:strCache>
                <c:ptCount val="1"/>
                <c:pt idx="0">
                  <c:v>2010</c:v>
                </c:pt>
              </c:strCache>
            </c:strRef>
          </c:tx>
          <c:invertIfNegative val="0"/>
          <c:cat>
            <c:strRef>
              <c:f>Sheet1!$B$18</c:f>
              <c:strCache>
                <c:ptCount val="1"/>
                <c:pt idx="0">
                  <c:v>Estudiantes</c:v>
                </c:pt>
              </c:strCache>
            </c:strRef>
          </c:cat>
          <c:val>
            <c:numRef>
              <c:f>Sheet1!$E$18</c:f>
              <c:numCache>
                <c:formatCode>General</c:formatCode>
                <c:ptCount val="1"/>
                <c:pt idx="0">
                  <c:v>2094</c:v>
                </c:pt>
              </c:numCache>
            </c:numRef>
          </c:val>
        </c:ser>
        <c:ser>
          <c:idx val="3"/>
          <c:order val="3"/>
          <c:tx>
            <c:strRef>
              <c:f>Sheet1!$F$17</c:f>
              <c:strCache>
                <c:ptCount val="1"/>
                <c:pt idx="0">
                  <c:v>2011</c:v>
                </c:pt>
              </c:strCache>
            </c:strRef>
          </c:tx>
          <c:invertIfNegative val="0"/>
          <c:cat>
            <c:strRef>
              <c:f>Sheet1!$B$18</c:f>
              <c:strCache>
                <c:ptCount val="1"/>
                <c:pt idx="0">
                  <c:v>Estudiantes</c:v>
                </c:pt>
              </c:strCache>
            </c:strRef>
          </c:cat>
          <c:val>
            <c:numRef>
              <c:f>Sheet1!$F$18</c:f>
              <c:numCache>
                <c:formatCode>General</c:formatCode>
                <c:ptCount val="1"/>
                <c:pt idx="0">
                  <c:v>2328</c:v>
                </c:pt>
              </c:numCache>
            </c:numRef>
          </c:val>
        </c:ser>
        <c:ser>
          <c:idx val="4"/>
          <c:order val="4"/>
          <c:tx>
            <c:strRef>
              <c:f>Sheet1!$G$17</c:f>
              <c:strCache>
                <c:ptCount val="1"/>
                <c:pt idx="0">
                  <c:v>2012</c:v>
                </c:pt>
              </c:strCache>
            </c:strRef>
          </c:tx>
          <c:invertIfNegative val="0"/>
          <c:cat>
            <c:strRef>
              <c:f>Sheet1!$B$18</c:f>
              <c:strCache>
                <c:ptCount val="1"/>
                <c:pt idx="0">
                  <c:v>Estudiantes</c:v>
                </c:pt>
              </c:strCache>
            </c:strRef>
          </c:cat>
          <c:val>
            <c:numRef>
              <c:f>Sheet1!$G$18</c:f>
              <c:numCache>
                <c:formatCode>General</c:formatCode>
                <c:ptCount val="1"/>
                <c:pt idx="0">
                  <c:v>2363</c:v>
                </c:pt>
              </c:numCache>
            </c:numRef>
          </c:val>
        </c:ser>
        <c:ser>
          <c:idx val="5"/>
          <c:order val="5"/>
          <c:tx>
            <c:strRef>
              <c:f>Sheet1!$H$17</c:f>
              <c:strCache>
                <c:ptCount val="1"/>
                <c:pt idx="0">
                  <c:v>2013</c:v>
                </c:pt>
              </c:strCache>
            </c:strRef>
          </c:tx>
          <c:invertIfNegative val="0"/>
          <c:cat>
            <c:strRef>
              <c:f>Sheet1!$B$18</c:f>
              <c:strCache>
                <c:ptCount val="1"/>
                <c:pt idx="0">
                  <c:v>Estudiantes</c:v>
                </c:pt>
              </c:strCache>
            </c:strRef>
          </c:cat>
          <c:val>
            <c:numRef>
              <c:f>Sheet1!$H$18</c:f>
              <c:numCache>
                <c:formatCode>General</c:formatCode>
                <c:ptCount val="1"/>
                <c:pt idx="0">
                  <c:v>2467</c:v>
                </c:pt>
              </c:numCache>
            </c:numRef>
          </c:val>
        </c:ser>
        <c:dLbls>
          <c:showLegendKey val="0"/>
          <c:showVal val="0"/>
          <c:showCatName val="0"/>
          <c:showSerName val="0"/>
          <c:showPercent val="0"/>
          <c:showBubbleSize val="0"/>
        </c:dLbls>
        <c:gapWidth val="150"/>
        <c:axId val="98562048"/>
        <c:axId val="41947072"/>
      </c:barChart>
      <c:catAx>
        <c:axId val="98562048"/>
        <c:scaling>
          <c:orientation val="minMax"/>
        </c:scaling>
        <c:delete val="0"/>
        <c:axPos val="b"/>
        <c:numFmt formatCode="General" sourceLinked="1"/>
        <c:majorTickMark val="none"/>
        <c:minorTickMark val="none"/>
        <c:tickLblPos val="nextTo"/>
        <c:crossAx val="41947072"/>
        <c:crosses val="autoZero"/>
        <c:auto val="1"/>
        <c:lblAlgn val="ctr"/>
        <c:lblOffset val="100"/>
        <c:noMultiLvlLbl val="0"/>
      </c:catAx>
      <c:valAx>
        <c:axId val="41947072"/>
        <c:scaling>
          <c:orientation val="minMax"/>
        </c:scaling>
        <c:delete val="0"/>
        <c:axPos val="l"/>
        <c:majorGridlines/>
        <c:title>
          <c:tx>
            <c:rich>
              <a:bodyPr/>
              <a:lstStyle/>
              <a:p>
                <a:pPr>
                  <a:defRPr/>
                </a:pPr>
                <a:r>
                  <a:rPr lang="es-ES"/>
                  <a:t>Número</a:t>
                </a:r>
                <a:r>
                  <a:rPr lang="es-ES" baseline="0"/>
                  <a:t> de estudiantes</a:t>
                </a:r>
                <a:endParaRPr lang="es-ES"/>
              </a:p>
            </c:rich>
          </c:tx>
          <c:layout/>
          <c:overlay val="0"/>
        </c:title>
        <c:numFmt formatCode="General" sourceLinked="1"/>
        <c:majorTickMark val="out"/>
        <c:minorTickMark val="none"/>
        <c:tickLblPos val="nextTo"/>
        <c:crossAx val="98562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S" sz="1400" b="1" i="0" u="none" strike="noStrike" baseline="0">
                <a:effectLst/>
              </a:rPr>
              <a:t>Emisiones totales en toneladas de CO</a:t>
            </a:r>
            <a:r>
              <a:rPr lang="es-ES" sz="1400" b="1" i="0" u="none" strike="noStrike" baseline="-25000">
                <a:effectLst/>
              </a:rPr>
              <a:t>2</a:t>
            </a:r>
            <a:r>
              <a:rPr lang="es-ES" sz="1400" b="1" i="0" u="none" strike="noStrike" baseline="0">
                <a:effectLst/>
              </a:rPr>
              <a:t>eq durante el período 2009 - 2012</a:t>
            </a:r>
            <a:endParaRPr lang="es-EC" sz="1400"/>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Hoja1!$Q$272:$Q$273</c:f>
              <c:strCache>
                <c:ptCount val="1"/>
                <c:pt idx="0">
                  <c:v>Alcance 1 t CO2 eq</c:v>
                </c:pt>
              </c:strCache>
            </c:strRef>
          </c:tx>
          <c:invertIfNegative val="0"/>
          <c:cat>
            <c:numRef>
              <c:f>Hoja1!$P$274:$P$277</c:f>
              <c:numCache>
                <c:formatCode>General</c:formatCode>
                <c:ptCount val="4"/>
                <c:pt idx="0">
                  <c:v>2009</c:v>
                </c:pt>
                <c:pt idx="1">
                  <c:v>2010</c:v>
                </c:pt>
                <c:pt idx="2">
                  <c:v>2011</c:v>
                </c:pt>
                <c:pt idx="3">
                  <c:v>2012</c:v>
                </c:pt>
              </c:numCache>
            </c:numRef>
          </c:cat>
          <c:val>
            <c:numRef>
              <c:f>Hoja1!$Q$274:$Q$277</c:f>
              <c:numCache>
                <c:formatCode>General</c:formatCode>
                <c:ptCount val="4"/>
                <c:pt idx="0">
                  <c:v>2.0652377216030642</c:v>
                </c:pt>
                <c:pt idx="1">
                  <c:v>4.8634841510455686</c:v>
                </c:pt>
                <c:pt idx="2">
                  <c:v>2.7430294671458642</c:v>
                </c:pt>
                <c:pt idx="3">
                  <c:v>3.0680964571493954</c:v>
                </c:pt>
              </c:numCache>
            </c:numRef>
          </c:val>
        </c:ser>
        <c:ser>
          <c:idx val="1"/>
          <c:order val="1"/>
          <c:tx>
            <c:strRef>
              <c:f>Hoja1!$R$272:$R$273</c:f>
              <c:strCache>
                <c:ptCount val="1"/>
                <c:pt idx="0">
                  <c:v>Alcance 2 t CO2 eq</c:v>
                </c:pt>
              </c:strCache>
            </c:strRef>
          </c:tx>
          <c:invertIfNegative val="0"/>
          <c:cat>
            <c:numRef>
              <c:f>Hoja1!$P$274:$P$277</c:f>
              <c:numCache>
                <c:formatCode>General</c:formatCode>
                <c:ptCount val="4"/>
                <c:pt idx="0">
                  <c:v>2009</c:v>
                </c:pt>
                <c:pt idx="1">
                  <c:v>2010</c:v>
                </c:pt>
                <c:pt idx="2">
                  <c:v>2011</c:v>
                </c:pt>
                <c:pt idx="3">
                  <c:v>2012</c:v>
                </c:pt>
              </c:numCache>
            </c:numRef>
          </c:cat>
          <c:val>
            <c:numRef>
              <c:f>Hoja1!$R$274:$R$277</c:f>
              <c:numCache>
                <c:formatCode>General</c:formatCode>
                <c:ptCount val="4"/>
                <c:pt idx="0">
                  <c:v>147.87603797274113</c:v>
                </c:pt>
                <c:pt idx="1">
                  <c:v>121.39143575016814</c:v>
                </c:pt>
                <c:pt idx="2">
                  <c:v>152.97824951580628</c:v>
                </c:pt>
                <c:pt idx="3">
                  <c:v>134.45579698478724</c:v>
                </c:pt>
              </c:numCache>
            </c:numRef>
          </c:val>
        </c:ser>
        <c:ser>
          <c:idx val="2"/>
          <c:order val="2"/>
          <c:tx>
            <c:strRef>
              <c:f>Hoja1!$S$272:$S$273</c:f>
              <c:strCache>
                <c:ptCount val="1"/>
                <c:pt idx="0">
                  <c:v>Alcance 3 t CO2eq</c:v>
                </c:pt>
              </c:strCache>
            </c:strRef>
          </c:tx>
          <c:invertIfNegative val="0"/>
          <c:cat>
            <c:numRef>
              <c:f>Hoja1!$P$274:$P$277</c:f>
              <c:numCache>
                <c:formatCode>General</c:formatCode>
                <c:ptCount val="4"/>
                <c:pt idx="0">
                  <c:v>2009</c:v>
                </c:pt>
                <c:pt idx="1">
                  <c:v>2010</c:v>
                </c:pt>
                <c:pt idx="2">
                  <c:v>2011</c:v>
                </c:pt>
                <c:pt idx="3">
                  <c:v>2012</c:v>
                </c:pt>
              </c:numCache>
            </c:numRef>
          </c:cat>
          <c:val>
            <c:numRef>
              <c:f>Hoja1!$S$274:$S$277</c:f>
              <c:numCache>
                <c:formatCode>General</c:formatCode>
                <c:ptCount val="4"/>
                <c:pt idx="0">
                  <c:v>1.4722154999999999</c:v>
                </c:pt>
                <c:pt idx="1">
                  <c:v>3.5484971191999999</c:v>
                </c:pt>
                <c:pt idx="2">
                  <c:v>2.8684063119999998</c:v>
                </c:pt>
                <c:pt idx="3">
                  <c:v>4.8832181855999997</c:v>
                </c:pt>
              </c:numCache>
            </c:numRef>
          </c:val>
        </c:ser>
        <c:dLbls>
          <c:showLegendKey val="0"/>
          <c:showVal val="0"/>
          <c:showCatName val="0"/>
          <c:showSerName val="0"/>
          <c:showPercent val="0"/>
          <c:showBubbleSize val="0"/>
        </c:dLbls>
        <c:gapWidth val="150"/>
        <c:shape val="box"/>
        <c:axId val="108310016"/>
        <c:axId val="108178240"/>
        <c:axId val="0"/>
      </c:bar3DChart>
      <c:catAx>
        <c:axId val="108310016"/>
        <c:scaling>
          <c:orientation val="minMax"/>
        </c:scaling>
        <c:delete val="0"/>
        <c:axPos val="b"/>
        <c:title>
          <c:tx>
            <c:rich>
              <a:bodyPr/>
              <a:lstStyle/>
              <a:p>
                <a:pPr>
                  <a:defRPr sz="1100"/>
                </a:pPr>
                <a:r>
                  <a:rPr lang="es-EC" sz="1100"/>
                  <a:t>Años</a:t>
                </a:r>
              </a:p>
            </c:rich>
          </c:tx>
          <c:layout/>
          <c:overlay val="0"/>
        </c:title>
        <c:numFmt formatCode="General" sourceLinked="1"/>
        <c:majorTickMark val="none"/>
        <c:minorTickMark val="none"/>
        <c:tickLblPos val="nextTo"/>
        <c:txPr>
          <a:bodyPr/>
          <a:lstStyle/>
          <a:p>
            <a:pPr>
              <a:defRPr sz="1100"/>
            </a:pPr>
            <a:endParaRPr lang="es-EC"/>
          </a:p>
        </c:txPr>
        <c:crossAx val="108178240"/>
        <c:crosses val="autoZero"/>
        <c:auto val="1"/>
        <c:lblAlgn val="ctr"/>
        <c:lblOffset val="100"/>
        <c:noMultiLvlLbl val="0"/>
      </c:catAx>
      <c:valAx>
        <c:axId val="108178240"/>
        <c:scaling>
          <c:orientation val="minMax"/>
        </c:scaling>
        <c:delete val="0"/>
        <c:axPos val="l"/>
        <c:majorGridlines/>
        <c:title>
          <c:tx>
            <c:rich>
              <a:bodyPr/>
              <a:lstStyle/>
              <a:p>
                <a:pPr>
                  <a:defRPr sz="1100"/>
                </a:pPr>
                <a:r>
                  <a:rPr lang="es-EC" sz="1100"/>
                  <a:t>toneladas CO2eq</a:t>
                </a:r>
              </a:p>
            </c:rich>
          </c:tx>
          <c:layout/>
          <c:overlay val="0"/>
        </c:title>
        <c:numFmt formatCode="General" sourceLinked="1"/>
        <c:majorTickMark val="out"/>
        <c:minorTickMark val="none"/>
        <c:tickLblPos val="nextTo"/>
        <c:crossAx val="108310016"/>
        <c:crosses val="autoZero"/>
        <c:crossBetween val="between"/>
      </c:valAx>
    </c:plotArea>
    <c:legend>
      <c:legendPos val="r"/>
      <c:layout/>
      <c:overlay val="0"/>
      <c:txPr>
        <a:bodyPr/>
        <a:lstStyle/>
        <a:p>
          <a:pPr>
            <a:defRPr sz="1200"/>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Emisiones totales en toneladas de CO2eq durante el período 2009 - 2012</a:t>
            </a:r>
            <a:endParaRPr lang="es-EC"/>
          </a:p>
        </c:rich>
      </c:tx>
      <c:layout/>
      <c:overlay val="0"/>
    </c:title>
    <c:autoTitleDeleted val="0"/>
    <c:plotArea>
      <c:layout/>
      <c:barChart>
        <c:barDir val="col"/>
        <c:grouping val="clustered"/>
        <c:varyColors val="0"/>
        <c:ser>
          <c:idx val="0"/>
          <c:order val="0"/>
          <c:tx>
            <c:strRef>
              <c:f>Hoja1!$Q$280</c:f>
              <c:strCache>
                <c:ptCount val="1"/>
                <c:pt idx="0">
                  <c:v>Total t CO2eq</c:v>
                </c:pt>
              </c:strCache>
            </c:strRef>
          </c:tx>
          <c:invertIfNegative val="0"/>
          <c:cat>
            <c:numRef>
              <c:f>Hoja1!$P$281:$P$284</c:f>
              <c:numCache>
                <c:formatCode>General</c:formatCode>
                <c:ptCount val="4"/>
                <c:pt idx="0">
                  <c:v>2009</c:v>
                </c:pt>
                <c:pt idx="1">
                  <c:v>2010</c:v>
                </c:pt>
                <c:pt idx="2">
                  <c:v>2011</c:v>
                </c:pt>
                <c:pt idx="3">
                  <c:v>2012</c:v>
                </c:pt>
              </c:numCache>
            </c:numRef>
          </c:cat>
          <c:val>
            <c:numRef>
              <c:f>Hoja1!$Q$281:$Q$284</c:f>
              <c:numCache>
                <c:formatCode>General</c:formatCode>
                <c:ptCount val="4"/>
                <c:pt idx="0">
                  <c:v>151.4134911943442</c:v>
                </c:pt>
                <c:pt idx="1">
                  <c:v>129.80341702041372</c:v>
                </c:pt>
                <c:pt idx="2">
                  <c:v>158.58968529495215</c:v>
                </c:pt>
                <c:pt idx="3">
                  <c:v>142.40711162753664</c:v>
                </c:pt>
              </c:numCache>
            </c:numRef>
          </c:val>
        </c:ser>
        <c:dLbls>
          <c:showLegendKey val="0"/>
          <c:showVal val="0"/>
          <c:showCatName val="0"/>
          <c:showSerName val="0"/>
          <c:showPercent val="0"/>
          <c:showBubbleSize val="0"/>
        </c:dLbls>
        <c:gapWidth val="150"/>
        <c:axId val="98882560"/>
        <c:axId val="98736896"/>
      </c:barChart>
      <c:catAx>
        <c:axId val="98882560"/>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98736896"/>
        <c:crosses val="autoZero"/>
        <c:auto val="1"/>
        <c:lblAlgn val="ctr"/>
        <c:lblOffset val="100"/>
        <c:noMultiLvlLbl val="0"/>
      </c:catAx>
      <c:valAx>
        <c:axId val="98736896"/>
        <c:scaling>
          <c:orientation val="minMax"/>
        </c:scaling>
        <c:delete val="0"/>
        <c:axPos val="l"/>
        <c:majorGridlines/>
        <c:title>
          <c:tx>
            <c:rich>
              <a:bodyPr/>
              <a:lstStyle/>
              <a:p>
                <a:pPr>
                  <a:defRPr/>
                </a:pPr>
                <a:r>
                  <a:rPr lang="es-EC"/>
                  <a:t>Toneladas</a:t>
                </a:r>
              </a:p>
            </c:rich>
          </c:tx>
          <c:layout/>
          <c:overlay val="0"/>
        </c:title>
        <c:numFmt formatCode="General" sourceLinked="1"/>
        <c:majorTickMark val="out"/>
        <c:minorTickMark val="none"/>
        <c:tickLblPos val="nextTo"/>
        <c:crossAx val="98882560"/>
        <c:crosses val="autoZero"/>
        <c:crossBetween val="between"/>
      </c:valAx>
    </c:plotArea>
    <c:legend>
      <c:legendPos val="r"/>
      <c:layout/>
      <c:overlay val="0"/>
    </c:legend>
    <c:plotVisOnly val="1"/>
    <c:dispBlanksAs val="gap"/>
    <c:showDLblsOverMax val="0"/>
  </c:chart>
  <c:txPr>
    <a:bodyPr/>
    <a:lstStyle/>
    <a:p>
      <a:pPr>
        <a:defRPr sz="12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Emisiones en toneladas de CO2eq por componente de la Facultad de Ciencias de la Ingeniería</a:t>
            </a:r>
            <a:endParaRPr lang="es-EC"/>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Hoja1!$AS$76:$AS$77</c:f>
              <c:strCache>
                <c:ptCount val="1"/>
                <c:pt idx="0">
                  <c:v>ELECTRICIDAD t CO2 eq</c:v>
                </c:pt>
              </c:strCache>
            </c:strRef>
          </c:tx>
          <c:invertIfNegative val="0"/>
          <c:cat>
            <c:numRef>
              <c:f>Hoja1!$AR$78:$AR$81</c:f>
              <c:numCache>
                <c:formatCode>General</c:formatCode>
                <c:ptCount val="4"/>
                <c:pt idx="0">
                  <c:v>2009</c:v>
                </c:pt>
                <c:pt idx="1">
                  <c:v>2010</c:v>
                </c:pt>
                <c:pt idx="2">
                  <c:v>2011</c:v>
                </c:pt>
                <c:pt idx="3">
                  <c:v>2012</c:v>
                </c:pt>
              </c:numCache>
            </c:numRef>
          </c:cat>
          <c:val>
            <c:numRef>
              <c:f>Hoja1!$AS$78:$AS$81</c:f>
              <c:numCache>
                <c:formatCode>General</c:formatCode>
                <c:ptCount val="4"/>
                <c:pt idx="0">
                  <c:v>123.25018763260508</c:v>
                </c:pt>
                <c:pt idx="1">
                  <c:v>121.39143575016814</c:v>
                </c:pt>
                <c:pt idx="2">
                  <c:v>128.35239917567023</c:v>
                </c:pt>
                <c:pt idx="3">
                  <c:v>134.45579698478724</c:v>
                </c:pt>
              </c:numCache>
            </c:numRef>
          </c:val>
        </c:ser>
        <c:ser>
          <c:idx val="1"/>
          <c:order val="1"/>
          <c:tx>
            <c:strRef>
              <c:f>Hoja1!$AT$76:$AT$77</c:f>
              <c:strCache>
                <c:ptCount val="1"/>
                <c:pt idx="0">
                  <c:v>REFRIGERANTE t CO2eq</c:v>
                </c:pt>
              </c:strCache>
            </c:strRef>
          </c:tx>
          <c:invertIfNegative val="0"/>
          <c:cat>
            <c:numRef>
              <c:f>Hoja1!$AR$78:$AR$81</c:f>
              <c:numCache>
                <c:formatCode>General</c:formatCode>
                <c:ptCount val="4"/>
                <c:pt idx="0">
                  <c:v>2009</c:v>
                </c:pt>
                <c:pt idx="1">
                  <c:v>2010</c:v>
                </c:pt>
                <c:pt idx="2">
                  <c:v>2011</c:v>
                </c:pt>
                <c:pt idx="3">
                  <c:v>2012</c:v>
                </c:pt>
              </c:numCache>
            </c:numRef>
          </c:cat>
          <c:val>
            <c:numRef>
              <c:f>Hoja1!$AT$78:$AT$81</c:f>
              <c:numCache>
                <c:formatCode>General</c:formatCode>
                <c:ptCount val="4"/>
                <c:pt idx="0">
                  <c:v>24.625850340136054</c:v>
                </c:pt>
                <c:pt idx="1">
                  <c:v>0</c:v>
                </c:pt>
                <c:pt idx="2">
                  <c:v>24.625850340136054</c:v>
                </c:pt>
                <c:pt idx="3">
                  <c:v>0</c:v>
                </c:pt>
              </c:numCache>
            </c:numRef>
          </c:val>
        </c:ser>
        <c:ser>
          <c:idx val="2"/>
          <c:order val="2"/>
          <c:tx>
            <c:strRef>
              <c:f>Hoja1!$AU$76:$AU$77</c:f>
              <c:strCache>
                <c:ptCount val="1"/>
                <c:pt idx="0">
                  <c:v>PAPEL tCO2eq</c:v>
                </c:pt>
              </c:strCache>
            </c:strRef>
          </c:tx>
          <c:invertIfNegative val="0"/>
          <c:cat>
            <c:numRef>
              <c:f>Hoja1!$AR$78:$AR$81</c:f>
              <c:numCache>
                <c:formatCode>General</c:formatCode>
                <c:ptCount val="4"/>
                <c:pt idx="0">
                  <c:v>2009</c:v>
                </c:pt>
                <c:pt idx="1">
                  <c:v>2010</c:v>
                </c:pt>
                <c:pt idx="2">
                  <c:v>2011</c:v>
                </c:pt>
                <c:pt idx="3">
                  <c:v>2012</c:v>
                </c:pt>
              </c:numCache>
            </c:numRef>
          </c:cat>
          <c:val>
            <c:numRef>
              <c:f>Hoja1!$AU$78:$AU$81</c:f>
              <c:numCache>
                <c:formatCode>General</c:formatCode>
                <c:ptCount val="4"/>
                <c:pt idx="0">
                  <c:v>1.4722154999999999</c:v>
                </c:pt>
                <c:pt idx="1">
                  <c:v>3.4585379999999999</c:v>
                </c:pt>
                <c:pt idx="2">
                  <c:v>2.7107459999999999</c:v>
                </c:pt>
                <c:pt idx="3">
                  <c:v>3.4585379999999999</c:v>
                </c:pt>
              </c:numCache>
            </c:numRef>
          </c:val>
        </c:ser>
        <c:ser>
          <c:idx val="3"/>
          <c:order val="3"/>
          <c:tx>
            <c:strRef>
              <c:f>Hoja1!$AV$76:$AV$77</c:f>
              <c:strCache>
                <c:ptCount val="1"/>
                <c:pt idx="0">
                  <c:v>GLP t CO2 eq</c:v>
                </c:pt>
              </c:strCache>
            </c:strRef>
          </c:tx>
          <c:invertIfNegative val="0"/>
          <c:cat>
            <c:numRef>
              <c:f>Hoja1!$AR$78:$AR$81</c:f>
              <c:numCache>
                <c:formatCode>General</c:formatCode>
                <c:ptCount val="4"/>
                <c:pt idx="0">
                  <c:v>2009</c:v>
                </c:pt>
                <c:pt idx="1">
                  <c:v>2010</c:v>
                </c:pt>
                <c:pt idx="2">
                  <c:v>2011</c:v>
                </c:pt>
                <c:pt idx="3">
                  <c:v>2012</c:v>
                </c:pt>
              </c:numCache>
            </c:numRef>
          </c:cat>
          <c:val>
            <c:numRef>
              <c:f>Hoja1!$AV$78:$AV$81</c:f>
              <c:numCache>
                <c:formatCode>General</c:formatCode>
                <c:ptCount val="4"/>
                <c:pt idx="0">
                  <c:v>1.069651584504</c:v>
                </c:pt>
                <c:pt idx="1">
                  <c:v>3.5107279659000001</c:v>
                </c:pt>
                <c:pt idx="2">
                  <c:v>2.2618051661159999</c:v>
                </c:pt>
                <c:pt idx="3">
                  <c:v>2.3305257986400001</c:v>
                </c:pt>
              </c:numCache>
            </c:numRef>
          </c:val>
        </c:ser>
        <c:ser>
          <c:idx val="4"/>
          <c:order val="4"/>
          <c:tx>
            <c:strRef>
              <c:f>Hoja1!$AW$76:$AW$77</c:f>
              <c:strCache>
                <c:ptCount val="1"/>
                <c:pt idx="0">
                  <c:v>VUELOS tCO2eq</c:v>
                </c:pt>
              </c:strCache>
            </c:strRef>
          </c:tx>
          <c:invertIfNegative val="0"/>
          <c:cat>
            <c:numRef>
              <c:f>Hoja1!$AR$78:$AR$81</c:f>
              <c:numCache>
                <c:formatCode>General</c:formatCode>
                <c:ptCount val="4"/>
                <c:pt idx="0">
                  <c:v>2009</c:v>
                </c:pt>
                <c:pt idx="1">
                  <c:v>2010</c:v>
                </c:pt>
                <c:pt idx="2">
                  <c:v>2011</c:v>
                </c:pt>
                <c:pt idx="3">
                  <c:v>2012</c:v>
                </c:pt>
              </c:numCache>
            </c:numRef>
          </c:cat>
          <c:val>
            <c:numRef>
              <c:f>Hoja1!$AW$78:$AW$81</c:f>
              <c:numCache>
                <c:formatCode>General</c:formatCode>
                <c:ptCount val="4"/>
                <c:pt idx="0">
                  <c:v>0</c:v>
                </c:pt>
                <c:pt idx="1">
                  <c:v>8.9959119200000007E-2</c:v>
                </c:pt>
                <c:pt idx="2">
                  <c:v>0.157660312</c:v>
                </c:pt>
                <c:pt idx="3">
                  <c:v>1.4246801856</c:v>
                </c:pt>
              </c:numCache>
            </c:numRef>
          </c:val>
        </c:ser>
        <c:ser>
          <c:idx val="5"/>
          <c:order val="5"/>
          <c:tx>
            <c:strRef>
              <c:f>Hoja1!$AX$76:$AX$77</c:f>
              <c:strCache>
                <c:ptCount val="1"/>
                <c:pt idx="0">
                  <c:v>GENERADOR t CO2 eq</c:v>
                </c:pt>
              </c:strCache>
            </c:strRef>
          </c:tx>
          <c:invertIfNegative val="0"/>
          <c:cat>
            <c:numRef>
              <c:f>Hoja1!$AR$78:$AR$81</c:f>
              <c:numCache>
                <c:formatCode>General</c:formatCode>
                <c:ptCount val="4"/>
                <c:pt idx="0">
                  <c:v>2009</c:v>
                </c:pt>
                <c:pt idx="1">
                  <c:v>2010</c:v>
                </c:pt>
                <c:pt idx="2">
                  <c:v>2011</c:v>
                </c:pt>
                <c:pt idx="3">
                  <c:v>2012</c:v>
                </c:pt>
              </c:numCache>
            </c:numRef>
          </c:cat>
          <c:val>
            <c:numRef>
              <c:f>Hoja1!$AX$78:$AX$81</c:f>
              <c:numCache>
                <c:formatCode>General</c:formatCode>
                <c:ptCount val="4"/>
                <c:pt idx="0">
                  <c:v>0.53713185120000007</c:v>
                </c:pt>
                <c:pt idx="1">
                  <c:v>1.0742637024000001</c:v>
                </c:pt>
                <c:pt idx="2">
                  <c:v>0.26856592560000003</c:v>
                </c:pt>
                <c:pt idx="3">
                  <c:v>0.53713185120000007</c:v>
                </c:pt>
              </c:numCache>
            </c:numRef>
          </c:val>
        </c:ser>
        <c:ser>
          <c:idx val="6"/>
          <c:order val="6"/>
          <c:tx>
            <c:strRef>
              <c:f>Hoja1!$AY$76:$AY$77</c:f>
              <c:strCache>
                <c:ptCount val="1"/>
                <c:pt idx="0">
                  <c:v>VEHICULOS tCO2eq</c:v>
                </c:pt>
              </c:strCache>
            </c:strRef>
          </c:tx>
          <c:invertIfNegative val="0"/>
          <c:cat>
            <c:numRef>
              <c:f>Hoja1!$AR$78:$AR$81</c:f>
              <c:numCache>
                <c:formatCode>General</c:formatCode>
                <c:ptCount val="4"/>
                <c:pt idx="0">
                  <c:v>2009</c:v>
                </c:pt>
                <c:pt idx="1">
                  <c:v>2010</c:v>
                </c:pt>
                <c:pt idx="2">
                  <c:v>2011</c:v>
                </c:pt>
                <c:pt idx="3">
                  <c:v>2012</c:v>
                </c:pt>
              </c:numCache>
            </c:numRef>
          </c:cat>
          <c:val>
            <c:numRef>
              <c:f>Hoja1!$AY$78:$AY$81</c:f>
              <c:numCache>
                <c:formatCode>General</c:formatCode>
                <c:ptCount val="4"/>
                <c:pt idx="0">
                  <c:v>0.45845428589906401</c:v>
                </c:pt>
                <c:pt idx="1">
                  <c:v>0.27849248274556798</c:v>
                </c:pt>
                <c:pt idx="2">
                  <c:v>0.21265837542986402</c:v>
                </c:pt>
                <c:pt idx="3">
                  <c:v>0.20043880730939515</c:v>
                </c:pt>
              </c:numCache>
            </c:numRef>
          </c:val>
        </c:ser>
        <c:dLbls>
          <c:showLegendKey val="0"/>
          <c:showVal val="0"/>
          <c:showCatName val="0"/>
          <c:showSerName val="0"/>
          <c:showPercent val="0"/>
          <c:showBubbleSize val="0"/>
        </c:dLbls>
        <c:gapWidth val="150"/>
        <c:shape val="box"/>
        <c:axId val="111495680"/>
        <c:axId val="108181120"/>
        <c:axId val="0"/>
      </c:bar3DChart>
      <c:catAx>
        <c:axId val="111495680"/>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108181120"/>
        <c:crosses val="autoZero"/>
        <c:auto val="1"/>
        <c:lblAlgn val="ctr"/>
        <c:lblOffset val="100"/>
        <c:noMultiLvlLbl val="0"/>
      </c:catAx>
      <c:valAx>
        <c:axId val="108181120"/>
        <c:scaling>
          <c:orientation val="minMax"/>
        </c:scaling>
        <c:delete val="0"/>
        <c:axPos val="l"/>
        <c:majorGridlines/>
        <c:title>
          <c:tx>
            <c:rich>
              <a:bodyPr/>
              <a:lstStyle/>
              <a:p>
                <a:pPr>
                  <a:defRPr/>
                </a:pPr>
                <a:r>
                  <a:rPr lang="es-EC"/>
                  <a:t>Toneladas</a:t>
                </a:r>
              </a:p>
            </c:rich>
          </c:tx>
          <c:layout/>
          <c:overlay val="0"/>
        </c:title>
        <c:numFmt formatCode="General" sourceLinked="1"/>
        <c:majorTickMark val="out"/>
        <c:minorTickMark val="none"/>
        <c:tickLblPos val="nextTo"/>
        <c:crossAx val="111495680"/>
        <c:crosses val="autoZero"/>
        <c:crossBetween val="between"/>
      </c:valAx>
    </c:plotArea>
    <c:legend>
      <c:legendPos val="r"/>
      <c:layout/>
      <c:overlay val="0"/>
    </c:legend>
    <c:plotVisOnly val="1"/>
    <c:dispBlanksAs val="gap"/>
    <c:showDLblsOverMax val="0"/>
  </c:chart>
  <c:txPr>
    <a:bodyPr/>
    <a:lstStyle/>
    <a:p>
      <a:pPr>
        <a:defRPr sz="14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61B3B-23F7-4B35-95BF-3839222017B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624A5F20-F5FB-4350-824A-C5DD3682E05C}">
      <dgm:prSet/>
      <dgm:spPr/>
      <dgm:t>
        <a:bodyPr/>
        <a:lstStyle/>
        <a:p>
          <a:pPr rtl="0"/>
          <a:r>
            <a:rPr lang="es-EC" dirty="0" smtClean="0"/>
            <a:t>Establecer el método matemático para el cálculo de la huella de carbono institucional </a:t>
          </a:r>
          <a:r>
            <a:rPr lang="es-EC" dirty="0" smtClean="0"/>
            <a:t>de </a:t>
          </a:r>
          <a:r>
            <a:rPr lang="es-EC" dirty="0" smtClean="0"/>
            <a:t>la Facultad de Ciencias de la Ingeniería de la Universidad Tecnológica Equinoccial.</a:t>
          </a:r>
          <a:endParaRPr lang="es-EC" dirty="0"/>
        </a:p>
      </dgm:t>
    </dgm:pt>
    <dgm:pt modelId="{C52F64AB-AA00-4A17-ACB9-B422F8B04873}" type="parTrans" cxnId="{EF4DD6D6-A34C-43CC-9F25-B972DEBF2DA2}">
      <dgm:prSet/>
      <dgm:spPr/>
      <dgm:t>
        <a:bodyPr/>
        <a:lstStyle/>
        <a:p>
          <a:endParaRPr lang="es-EC"/>
        </a:p>
      </dgm:t>
    </dgm:pt>
    <dgm:pt modelId="{102447F5-0135-4B5C-9B00-4AFF83CF4DE5}" type="sibTrans" cxnId="{EF4DD6D6-A34C-43CC-9F25-B972DEBF2DA2}">
      <dgm:prSet/>
      <dgm:spPr/>
      <dgm:t>
        <a:bodyPr/>
        <a:lstStyle/>
        <a:p>
          <a:endParaRPr lang="es-EC"/>
        </a:p>
      </dgm:t>
    </dgm:pt>
    <dgm:pt modelId="{89674774-2D6C-4F8D-96E3-2275358E0741}">
      <dgm:prSet/>
      <dgm:spPr/>
      <dgm:t>
        <a:bodyPr/>
        <a:lstStyle/>
        <a:p>
          <a:pPr rtl="0"/>
          <a:r>
            <a:rPr lang="es-EC" smtClean="0"/>
            <a:t>Determinar la emisión de los gases de efecto invernadero en toneladas de CO2eq en diferentes procesos desarrollados en la institución.</a:t>
          </a:r>
          <a:r>
            <a:rPr lang="es-ES" smtClean="0"/>
            <a:t> </a:t>
          </a:r>
          <a:endParaRPr lang="es-EC"/>
        </a:p>
      </dgm:t>
    </dgm:pt>
    <dgm:pt modelId="{06BDC5DA-A4BC-436D-A8A9-F567F3F8D371}" type="parTrans" cxnId="{44BE612E-7A17-499C-898A-367A9A77ED44}">
      <dgm:prSet/>
      <dgm:spPr/>
      <dgm:t>
        <a:bodyPr/>
        <a:lstStyle/>
        <a:p>
          <a:endParaRPr lang="es-EC"/>
        </a:p>
      </dgm:t>
    </dgm:pt>
    <dgm:pt modelId="{BEA6BEEB-1EEE-4955-B4DF-94F1886EE670}" type="sibTrans" cxnId="{44BE612E-7A17-499C-898A-367A9A77ED44}">
      <dgm:prSet/>
      <dgm:spPr/>
      <dgm:t>
        <a:bodyPr/>
        <a:lstStyle/>
        <a:p>
          <a:endParaRPr lang="es-EC"/>
        </a:p>
      </dgm:t>
    </dgm:pt>
    <dgm:pt modelId="{AC046EA8-7D00-4EEF-8431-E27D5003E191}">
      <dgm:prSet/>
      <dgm:spPr/>
      <dgm:t>
        <a:bodyPr/>
        <a:lstStyle/>
        <a:p>
          <a:pPr rtl="0"/>
          <a:r>
            <a:rPr lang="es-EC" smtClean="0"/>
            <a:t>Comparar la huella de carbono de la Facultad de Ciencias de la Ingeniería de la Universidad Tecnológica Equinoccial, con otras universidades.</a:t>
          </a:r>
          <a:endParaRPr lang="es-EC"/>
        </a:p>
      </dgm:t>
    </dgm:pt>
    <dgm:pt modelId="{C263CF98-7E2A-4870-9D10-39E59955F01E}" type="parTrans" cxnId="{A539950C-1979-46B6-90A8-3BDF098D5325}">
      <dgm:prSet/>
      <dgm:spPr/>
      <dgm:t>
        <a:bodyPr/>
        <a:lstStyle/>
        <a:p>
          <a:endParaRPr lang="es-EC"/>
        </a:p>
      </dgm:t>
    </dgm:pt>
    <dgm:pt modelId="{D24B8A70-EF1F-4EAC-A33E-CAA2FC199F4D}" type="sibTrans" cxnId="{A539950C-1979-46B6-90A8-3BDF098D5325}">
      <dgm:prSet/>
      <dgm:spPr/>
      <dgm:t>
        <a:bodyPr/>
        <a:lstStyle/>
        <a:p>
          <a:endParaRPr lang="es-EC"/>
        </a:p>
      </dgm:t>
    </dgm:pt>
    <dgm:pt modelId="{2C8A62A9-449C-445B-AB95-F4D11A760317}" type="pres">
      <dgm:prSet presAssocID="{9E961B3B-23F7-4B35-95BF-3839222017B2}" presName="Name0" presStyleCnt="0">
        <dgm:presLayoutVars>
          <dgm:chMax val="7"/>
          <dgm:dir/>
          <dgm:animLvl val="lvl"/>
          <dgm:resizeHandles val="exact"/>
        </dgm:presLayoutVars>
      </dgm:prSet>
      <dgm:spPr/>
      <dgm:t>
        <a:bodyPr/>
        <a:lstStyle/>
        <a:p>
          <a:endParaRPr lang="es-ES"/>
        </a:p>
      </dgm:t>
    </dgm:pt>
    <dgm:pt modelId="{3ABB0F9B-6CC8-4043-B688-6E2B9271E103}" type="pres">
      <dgm:prSet presAssocID="{624A5F20-F5FB-4350-824A-C5DD3682E05C}" presName="circle1" presStyleLbl="node1" presStyleIdx="0" presStyleCnt="3"/>
      <dgm:spPr/>
    </dgm:pt>
    <dgm:pt modelId="{438DE653-B7E0-4E7A-9344-4F2843801B21}" type="pres">
      <dgm:prSet presAssocID="{624A5F20-F5FB-4350-824A-C5DD3682E05C}" presName="space" presStyleCnt="0"/>
      <dgm:spPr/>
    </dgm:pt>
    <dgm:pt modelId="{DFC44FE7-7E43-4423-BA1C-491FC812CA0F}" type="pres">
      <dgm:prSet presAssocID="{624A5F20-F5FB-4350-824A-C5DD3682E05C}" presName="rect1" presStyleLbl="alignAcc1" presStyleIdx="0" presStyleCnt="3"/>
      <dgm:spPr/>
      <dgm:t>
        <a:bodyPr/>
        <a:lstStyle/>
        <a:p>
          <a:endParaRPr lang="es-ES"/>
        </a:p>
      </dgm:t>
    </dgm:pt>
    <dgm:pt modelId="{E90E1F71-0657-4307-8A01-F7BDEEBAC84E}" type="pres">
      <dgm:prSet presAssocID="{89674774-2D6C-4F8D-96E3-2275358E0741}" presName="vertSpace2" presStyleLbl="node1" presStyleIdx="0" presStyleCnt="3"/>
      <dgm:spPr/>
    </dgm:pt>
    <dgm:pt modelId="{514C8E51-7485-4CB2-99F2-BFB917BC94F0}" type="pres">
      <dgm:prSet presAssocID="{89674774-2D6C-4F8D-96E3-2275358E0741}" presName="circle2" presStyleLbl="node1" presStyleIdx="1" presStyleCnt="3"/>
      <dgm:spPr/>
    </dgm:pt>
    <dgm:pt modelId="{89D6F7A1-073C-4D0C-A1EC-024A69C934E0}" type="pres">
      <dgm:prSet presAssocID="{89674774-2D6C-4F8D-96E3-2275358E0741}" presName="rect2" presStyleLbl="alignAcc1" presStyleIdx="1" presStyleCnt="3"/>
      <dgm:spPr/>
      <dgm:t>
        <a:bodyPr/>
        <a:lstStyle/>
        <a:p>
          <a:endParaRPr lang="es-ES"/>
        </a:p>
      </dgm:t>
    </dgm:pt>
    <dgm:pt modelId="{9DAEF72F-5603-4CFC-93AA-3B195DBB861B}" type="pres">
      <dgm:prSet presAssocID="{AC046EA8-7D00-4EEF-8431-E27D5003E191}" presName="vertSpace3" presStyleLbl="node1" presStyleIdx="1" presStyleCnt="3"/>
      <dgm:spPr/>
    </dgm:pt>
    <dgm:pt modelId="{42859004-6355-49D6-A909-903145DEA693}" type="pres">
      <dgm:prSet presAssocID="{AC046EA8-7D00-4EEF-8431-E27D5003E191}" presName="circle3" presStyleLbl="node1" presStyleIdx="2" presStyleCnt="3"/>
      <dgm:spPr/>
    </dgm:pt>
    <dgm:pt modelId="{73F072BC-45A7-4EC2-8114-285A45C13892}" type="pres">
      <dgm:prSet presAssocID="{AC046EA8-7D00-4EEF-8431-E27D5003E191}" presName="rect3" presStyleLbl="alignAcc1" presStyleIdx="2" presStyleCnt="3"/>
      <dgm:spPr/>
      <dgm:t>
        <a:bodyPr/>
        <a:lstStyle/>
        <a:p>
          <a:endParaRPr lang="es-ES"/>
        </a:p>
      </dgm:t>
    </dgm:pt>
    <dgm:pt modelId="{2EB223F2-C68E-442E-A417-F63D4128DDFF}" type="pres">
      <dgm:prSet presAssocID="{624A5F20-F5FB-4350-824A-C5DD3682E05C}" presName="rect1ParTxNoCh" presStyleLbl="alignAcc1" presStyleIdx="2" presStyleCnt="3">
        <dgm:presLayoutVars>
          <dgm:chMax val="1"/>
          <dgm:bulletEnabled val="1"/>
        </dgm:presLayoutVars>
      </dgm:prSet>
      <dgm:spPr/>
      <dgm:t>
        <a:bodyPr/>
        <a:lstStyle/>
        <a:p>
          <a:endParaRPr lang="es-ES"/>
        </a:p>
      </dgm:t>
    </dgm:pt>
    <dgm:pt modelId="{FB623B77-8969-4BF4-8DBD-35801EBAE744}" type="pres">
      <dgm:prSet presAssocID="{89674774-2D6C-4F8D-96E3-2275358E0741}" presName="rect2ParTxNoCh" presStyleLbl="alignAcc1" presStyleIdx="2" presStyleCnt="3">
        <dgm:presLayoutVars>
          <dgm:chMax val="1"/>
          <dgm:bulletEnabled val="1"/>
        </dgm:presLayoutVars>
      </dgm:prSet>
      <dgm:spPr/>
      <dgm:t>
        <a:bodyPr/>
        <a:lstStyle/>
        <a:p>
          <a:endParaRPr lang="es-ES"/>
        </a:p>
      </dgm:t>
    </dgm:pt>
    <dgm:pt modelId="{E9115AAF-0E01-4EAB-853D-4904A9CB86B8}" type="pres">
      <dgm:prSet presAssocID="{AC046EA8-7D00-4EEF-8431-E27D5003E191}" presName="rect3ParTxNoCh" presStyleLbl="alignAcc1" presStyleIdx="2" presStyleCnt="3">
        <dgm:presLayoutVars>
          <dgm:chMax val="1"/>
          <dgm:bulletEnabled val="1"/>
        </dgm:presLayoutVars>
      </dgm:prSet>
      <dgm:spPr/>
      <dgm:t>
        <a:bodyPr/>
        <a:lstStyle/>
        <a:p>
          <a:endParaRPr lang="es-ES"/>
        </a:p>
      </dgm:t>
    </dgm:pt>
  </dgm:ptLst>
  <dgm:cxnLst>
    <dgm:cxn modelId="{35058FB2-4140-472E-87FF-1BD0E20C9DE4}" type="presOf" srcId="{89674774-2D6C-4F8D-96E3-2275358E0741}" destId="{FB623B77-8969-4BF4-8DBD-35801EBAE744}" srcOrd="1" destOrd="0" presId="urn:microsoft.com/office/officeart/2005/8/layout/target3"/>
    <dgm:cxn modelId="{58D0CB1B-AAE1-431C-991B-CEB34DAB8CA9}" type="presOf" srcId="{9E961B3B-23F7-4B35-95BF-3839222017B2}" destId="{2C8A62A9-449C-445B-AB95-F4D11A760317}" srcOrd="0" destOrd="0" presId="urn:microsoft.com/office/officeart/2005/8/layout/target3"/>
    <dgm:cxn modelId="{2080C7F7-3D9B-45A9-8503-253833B757C8}" type="presOf" srcId="{624A5F20-F5FB-4350-824A-C5DD3682E05C}" destId="{2EB223F2-C68E-442E-A417-F63D4128DDFF}" srcOrd="1" destOrd="0" presId="urn:microsoft.com/office/officeart/2005/8/layout/target3"/>
    <dgm:cxn modelId="{D8D283B7-DB3B-4B4F-8497-58369E14C324}" type="presOf" srcId="{624A5F20-F5FB-4350-824A-C5DD3682E05C}" destId="{DFC44FE7-7E43-4423-BA1C-491FC812CA0F}" srcOrd="0" destOrd="0" presId="urn:microsoft.com/office/officeart/2005/8/layout/target3"/>
    <dgm:cxn modelId="{44BE612E-7A17-499C-898A-367A9A77ED44}" srcId="{9E961B3B-23F7-4B35-95BF-3839222017B2}" destId="{89674774-2D6C-4F8D-96E3-2275358E0741}" srcOrd="1" destOrd="0" parTransId="{06BDC5DA-A4BC-436D-A8A9-F567F3F8D371}" sibTransId="{BEA6BEEB-1EEE-4955-B4DF-94F1886EE670}"/>
    <dgm:cxn modelId="{362551D6-E8E1-4583-BBD1-FDB5DB3BA187}" type="presOf" srcId="{AC046EA8-7D00-4EEF-8431-E27D5003E191}" destId="{E9115AAF-0E01-4EAB-853D-4904A9CB86B8}" srcOrd="1" destOrd="0" presId="urn:microsoft.com/office/officeart/2005/8/layout/target3"/>
    <dgm:cxn modelId="{EF4DD6D6-A34C-43CC-9F25-B972DEBF2DA2}" srcId="{9E961B3B-23F7-4B35-95BF-3839222017B2}" destId="{624A5F20-F5FB-4350-824A-C5DD3682E05C}" srcOrd="0" destOrd="0" parTransId="{C52F64AB-AA00-4A17-ACB9-B422F8B04873}" sibTransId="{102447F5-0135-4B5C-9B00-4AFF83CF4DE5}"/>
    <dgm:cxn modelId="{E40B2076-5C3B-4026-B52B-8DC55894C457}" type="presOf" srcId="{89674774-2D6C-4F8D-96E3-2275358E0741}" destId="{89D6F7A1-073C-4D0C-A1EC-024A69C934E0}" srcOrd="0" destOrd="0" presId="urn:microsoft.com/office/officeart/2005/8/layout/target3"/>
    <dgm:cxn modelId="{374B303B-7417-452B-9F11-ACCBAFFDBFC0}" type="presOf" srcId="{AC046EA8-7D00-4EEF-8431-E27D5003E191}" destId="{73F072BC-45A7-4EC2-8114-285A45C13892}" srcOrd="0" destOrd="0" presId="urn:microsoft.com/office/officeart/2005/8/layout/target3"/>
    <dgm:cxn modelId="{A539950C-1979-46B6-90A8-3BDF098D5325}" srcId="{9E961B3B-23F7-4B35-95BF-3839222017B2}" destId="{AC046EA8-7D00-4EEF-8431-E27D5003E191}" srcOrd="2" destOrd="0" parTransId="{C263CF98-7E2A-4870-9D10-39E59955F01E}" sibTransId="{D24B8A70-EF1F-4EAC-A33E-CAA2FC199F4D}"/>
    <dgm:cxn modelId="{F13836FF-B81F-4D4A-9F79-5ED7CFFFF16B}" type="presParOf" srcId="{2C8A62A9-449C-445B-AB95-F4D11A760317}" destId="{3ABB0F9B-6CC8-4043-B688-6E2B9271E103}" srcOrd="0" destOrd="0" presId="urn:microsoft.com/office/officeart/2005/8/layout/target3"/>
    <dgm:cxn modelId="{B073463F-5721-4ACB-82C5-EDFD362F47EE}" type="presParOf" srcId="{2C8A62A9-449C-445B-AB95-F4D11A760317}" destId="{438DE653-B7E0-4E7A-9344-4F2843801B21}" srcOrd="1" destOrd="0" presId="urn:microsoft.com/office/officeart/2005/8/layout/target3"/>
    <dgm:cxn modelId="{1E27DD80-DDAE-4DB3-8EF1-D321D5DFB5EC}" type="presParOf" srcId="{2C8A62A9-449C-445B-AB95-F4D11A760317}" destId="{DFC44FE7-7E43-4423-BA1C-491FC812CA0F}" srcOrd="2" destOrd="0" presId="urn:microsoft.com/office/officeart/2005/8/layout/target3"/>
    <dgm:cxn modelId="{4F57C115-67EE-4E1C-8F09-333351524F5A}" type="presParOf" srcId="{2C8A62A9-449C-445B-AB95-F4D11A760317}" destId="{E90E1F71-0657-4307-8A01-F7BDEEBAC84E}" srcOrd="3" destOrd="0" presId="urn:microsoft.com/office/officeart/2005/8/layout/target3"/>
    <dgm:cxn modelId="{30D6FB0E-4CBC-493B-9192-2F448170ED7E}" type="presParOf" srcId="{2C8A62A9-449C-445B-AB95-F4D11A760317}" destId="{514C8E51-7485-4CB2-99F2-BFB917BC94F0}" srcOrd="4" destOrd="0" presId="urn:microsoft.com/office/officeart/2005/8/layout/target3"/>
    <dgm:cxn modelId="{CCA22329-9A25-465A-9215-65B6C108747A}" type="presParOf" srcId="{2C8A62A9-449C-445B-AB95-F4D11A760317}" destId="{89D6F7A1-073C-4D0C-A1EC-024A69C934E0}" srcOrd="5" destOrd="0" presId="urn:microsoft.com/office/officeart/2005/8/layout/target3"/>
    <dgm:cxn modelId="{D8082D30-3F66-42F0-BB22-A8A88776ABFF}" type="presParOf" srcId="{2C8A62A9-449C-445B-AB95-F4D11A760317}" destId="{9DAEF72F-5603-4CFC-93AA-3B195DBB861B}" srcOrd="6" destOrd="0" presId="urn:microsoft.com/office/officeart/2005/8/layout/target3"/>
    <dgm:cxn modelId="{00BE8095-77C8-4B17-AE30-F8D4B1000770}" type="presParOf" srcId="{2C8A62A9-449C-445B-AB95-F4D11A760317}" destId="{42859004-6355-49D6-A909-903145DEA693}" srcOrd="7" destOrd="0" presId="urn:microsoft.com/office/officeart/2005/8/layout/target3"/>
    <dgm:cxn modelId="{FAA3132C-F567-4BDC-B0C5-DFAD49AE1399}" type="presParOf" srcId="{2C8A62A9-449C-445B-AB95-F4D11A760317}" destId="{73F072BC-45A7-4EC2-8114-285A45C13892}" srcOrd="8" destOrd="0" presId="urn:microsoft.com/office/officeart/2005/8/layout/target3"/>
    <dgm:cxn modelId="{0A0E4D89-8313-46FD-96F9-6A2982BFE1F3}" type="presParOf" srcId="{2C8A62A9-449C-445B-AB95-F4D11A760317}" destId="{2EB223F2-C68E-442E-A417-F63D4128DDFF}" srcOrd="9" destOrd="0" presId="urn:microsoft.com/office/officeart/2005/8/layout/target3"/>
    <dgm:cxn modelId="{A4C1AB72-6A51-4980-8573-471E76E63F08}" type="presParOf" srcId="{2C8A62A9-449C-445B-AB95-F4D11A760317}" destId="{FB623B77-8969-4BF4-8DBD-35801EBAE744}" srcOrd="10" destOrd="0" presId="urn:microsoft.com/office/officeart/2005/8/layout/target3"/>
    <dgm:cxn modelId="{7FC6C6E5-C352-401A-8B2C-E1192467FDC8}" type="presParOf" srcId="{2C8A62A9-449C-445B-AB95-F4D11A760317}" destId="{E9115AAF-0E01-4EAB-853D-4904A9CB86B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F1EE2D-684E-443D-ADCD-F31D4AEE02B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D301A608-DC7B-4636-8611-D39C170DEA1B}">
      <dgm:prSet phldrT="[Texto]"/>
      <dgm:spPr/>
      <dgm:t>
        <a:bodyPr/>
        <a:lstStyle/>
        <a:p>
          <a:r>
            <a:rPr lang="es-EC" dirty="0" smtClean="0"/>
            <a:t>HUELLA DE CARBONO DE ORGANIZACIONES</a:t>
          </a:r>
          <a:endParaRPr lang="es-EC" dirty="0"/>
        </a:p>
      </dgm:t>
    </dgm:pt>
    <dgm:pt modelId="{C7BC9001-3A12-4CD5-983C-486B070EE482}" type="parTrans" cxnId="{9FE2DED7-D299-464E-8DE6-7406CF08F078}">
      <dgm:prSet/>
      <dgm:spPr/>
      <dgm:t>
        <a:bodyPr/>
        <a:lstStyle/>
        <a:p>
          <a:endParaRPr lang="es-EC"/>
        </a:p>
      </dgm:t>
    </dgm:pt>
    <dgm:pt modelId="{4280427E-C12F-4547-807A-225432A2214E}" type="sibTrans" cxnId="{9FE2DED7-D299-464E-8DE6-7406CF08F078}">
      <dgm:prSet/>
      <dgm:spPr/>
      <dgm:t>
        <a:bodyPr/>
        <a:lstStyle/>
        <a:p>
          <a:endParaRPr lang="es-EC"/>
        </a:p>
      </dgm:t>
    </dgm:pt>
    <dgm:pt modelId="{8BE627EC-F4DD-4A09-84CC-6831FE9F3FC6}">
      <dgm:prSet phldrT="[Texto]"/>
      <dgm:spPr/>
      <dgm:t>
        <a:bodyPr/>
        <a:lstStyle/>
        <a:p>
          <a:r>
            <a:rPr lang="es-EC" b="1" dirty="0" smtClean="0"/>
            <a:t>ISO 14064</a:t>
          </a:r>
          <a:endParaRPr lang="es-EC" b="1" dirty="0"/>
        </a:p>
      </dgm:t>
    </dgm:pt>
    <dgm:pt modelId="{416D4B5C-F562-4546-8041-FC96F828D8C3}" type="parTrans" cxnId="{A7580321-2FAE-44FC-AE81-0270393F8505}">
      <dgm:prSet/>
      <dgm:spPr/>
      <dgm:t>
        <a:bodyPr/>
        <a:lstStyle/>
        <a:p>
          <a:endParaRPr lang="es-EC"/>
        </a:p>
      </dgm:t>
    </dgm:pt>
    <dgm:pt modelId="{FF727D10-1A1C-4B84-8C8E-20CC892D4973}" type="sibTrans" cxnId="{A7580321-2FAE-44FC-AE81-0270393F8505}">
      <dgm:prSet/>
      <dgm:spPr/>
      <dgm:t>
        <a:bodyPr/>
        <a:lstStyle/>
        <a:p>
          <a:endParaRPr lang="es-EC"/>
        </a:p>
      </dgm:t>
    </dgm:pt>
    <dgm:pt modelId="{EDB3DD48-F438-4F00-8E93-83FCD6FC68DD}">
      <dgm:prSet phldrT="[Texto]"/>
      <dgm:spPr/>
      <dgm:t>
        <a:bodyPr/>
        <a:lstStyle/>
        <a:p>
          <a:r>
            <a:rPr lang="en-US" b="1" dirty="0" smtClean="0"/>
            <a:t>WBCSD/WRI GHG Protocol Corporate Standard</a:t>
          </a:r>
          <a:endParaRPr lang="es-EC" b="1" dirty="0"/>
        </a:p>
      </dgm:t>
    </dgm:pt>
    <dgm:pt modelId="{4D803876-E0B6-4859-A760-C31936A46031}" type="parTrans" cxnId="{E6B2077A-BA8D-400A-9987-85381140D398}">
      <dgm:prSet/>
      <dgm:spPr/>
      <dgm:t>
        <a:bodyPr/>
        <a:lstStyle/>
        <a:p>
          <a:endParaRPr lang="es-EC"/>
        </a:p>
      </dgm:t>
    </dgm:pt>
    <dgm:pt modelId="{DA970AA2-F848-4717-8D34-172E767844C1}" type="sibTrans" cxnId="{E6B2077A-BA8D-400A-9987-85381140D398}">
      <dgm:prSet/>
      <dgm:spPr/>
      <dgm:t>
        <a:bodyPr/>
        <a:lstStyle/>
        <a:p>
          <a:endParaRPr lang="es-EC"/>
        </a:p>
      </dgm:t>
    </dgm:pt>
    <dgm:pt modelId="{FADB583D-6910-425A-941C-63746261B237}">
      <dgm:prSet phldrT="[Texto]"/>
      <dgm:spPr/>
      <dgm:t>
        <a:bodyPr/>
        <a:lstStyle/>
        <a:p>
          <a:r>
            <a:rPr lang="es-EC" dirty="0" smtClean="0"/>
            <a:t>HUELLA DE CARBONO DE PRODUCTOS</a:t>
          </a:r>
          <a:endParaRPr lang="es-EC" dirty="0"/>
        </a:p>
      </dgm:t>
    </dgm:pt>
    <dgm:pt modelId="{FEEA0824-EE55-4900-AB2B-E38AC6BC7497}" type="parTrans" cxnId="{F400B3C0-B36D-4D8E-86D6-7BB4D9574778}">
      <dgm:prSet/>
      <dgm:spPr/>
      <dgm:t>
        <a:bodyPr/>
        <a:lstStyle/>
        <a:p>
          <a:endParaRPr lang="es-EC"/>
        </a:p>
      </dgm:t>
    </dgm:pt>
    <dgm:pt modelId="{B1026DC1-F078-46CB-B83D-C6E3D1709181}" type="sibTrans" cxnId="{F400B3C0-B36D-4D8E-86D6-7BB4D9574778}">
      <dgm:prSet/>
      <dgm:spPr/>
      <dgm:t>
        <a:bodyPr/>
        <a:lstStyle/>
        <a:p>
          <a:endParaRPr lang="es-EC"/>
        </a:p>
      </dgm:t>
    </dgm:pt>
    <dgm:pt modelId="{BE660CA0-BD89-4D58-8596-A6DF23BAE9DB}">
      <dgm:prSet phldrT="[Texto]"/>
      <dgm:spPr/>
      <dgm:t>
        <a:bodyPr/>
        <a:lstStyle/>
        <a:p>
          <a:r>
            <a:rPr lang="es-ES" b="1" dirty="0" smtClean="0"/>
            <a:t>PAS 2050</a:t>
          </a:r>
          <a:endParaRPr lang="es-EC" dirty="0"/>
        </a:p>
      </dgm:t>
    </dgm:pt>
    <dgm:pt modelId="{4E240BBB-5DBD-44BA-8710-A2A6738D7EA0}" type="parTrans" cxnId="{F510CAEA-1A1C-483D-9158-513A872A72AD}">
      <dgm:prSet/>
      <dgm:spPr/>
      <dgm:t>
        <a:bodyPr/>
        <a:lstStyle/>
        <a:p>
          <a:endParaRPr lang="es-EC"/>
        </a:p>
      </dgm:t>
    </dgm:pt>
    <dgm:pt modelId="{AFD909F3-88FB-45DA-8279-17DC9D1514DB}" type="sibTrans" cxnId="{F510CAEA-1A1C-483D-9158-513A872A72AD}">
      <dgm:prSet/>
      <dgm:spPr/>
      <dgm:t>
        <a:bodyPr/>
        <a:lstStyle/>
        <a:p>
          <a:endParaRPr lang="es-EC"/>
        </a:p>
      </dgm:t>
    </dgm:pt>
    <dgm:pt modelId="{C5DA1050-7D7C-4739-B5B2-9C77949475E2}">
      <dgm:prSet phldrT="[Texto]"/>
      <dgm:spPr/>
      <dgm:t>
        <a:bodyPr/>
        <a:lstStyle/>
        <a:p>
          <a:r>
            <a:rPr lang="es-ES" b="1" dirty="0" smtClean="0"/>
            <a:t>ISO 14040</a:t>
          </a:r>
          <a:endParaRPr lang="es-EC" dirty="0"/>
        </a:p>
      </dgm:t>
    </dgm:pt>
    <dgm:pt modelId="{FCFE7A1F-B011-4B5F-8AA4-064810252C4A}" type="parTrans" cxnId="{CED456DE-64A4-4527-97CD-96CE973EDE89}">
      <dgm:prSet/>
      <dgm:spPr/>
      <dgm:t>
        <a:bodyPr/>
        <a:lstStyle/>
        <a:p>
          <a:endParaRPr lang="es-EC"/>
        </a:p>
      </dgm:t>
    </dgm:pt>
    <dgm:pt modelId="{99F35BBB-D602-4959-AEE5-4B2065009099}" type="sibTrans" cxnId="{CED456DE-64A4-4527-97CD-96CE973EDE89}">
      <dgm:prSet/>
      <dgm:spPr/>
      <dgm:t>
        <a:bodyPr/>
        <a:lstStyle/>
        <a:p>
          <a:endParaRPr lang="es-EC"/>
        </a:p>
      </dgm:t>
    </dgm:pt>
    <dgm:pt modelId="{7BA2628E-2DA9-49DA-9A1A-4DB071D0FC31}" type="pres">
      <dgm:prSet presAssocID="{B2F1EE2D-684E-443D-ADCD-F31D4AEE02B0}" presName="diagram" presStyleCnt="0">
        <dgm:presLayoutVars>
          <dgm:chPref val="1"/>
          <dgm:dir/>
          <dgm:animOne val="branch"/>
          <dgm:animLvl val="lvl"/>
          <dgm:resizeHandles/>
        </dgm:presLayoutVars>
      </dgm:prSet>
      <dgm:spPr/>
      <dgm:t>
        <a:bodyPr/>
        <a:lstStyle/>
        <a:p>
          <a:endParaRPr lang="es-ES"/>
        </a:p>
      </dgm:t>
    </dgm:pt>
    <dgm:pt modelId="{4259095F-A4D0-4ED5-83FD-D1D8C2EAE659}" type="pres">
      <dgm:prSet presAssocID="{D301A608-DC7B-4636-8611-D39C170DEA1B}" presName="root" presStyleCnt="0"/>
      <dgm:spPr/>
    </dgm:pt>
    <dgm:pt modelId="{B15C5F9E-7439-4451-9A5A-6EFFBCA9C237}" type="pres">
      <dgm:prSet presAssocID="{D301A608-DC7B-4636-8611-D39C170DEA1B}" presName="rootComposite" presStyleCnt="0"/>
      <dgm:spPr/>
    </dgm:pt>
    <dgm:pt modelId="{7132DC83-E755-45B2-A24D-6E10D5701E9E}" type="pres">
      <dgm:prSet presAssocID="{D301A608-DC7B-4636-8611-D39C170DEA1B}" presName="rootText" presStyleLbl="node1" presStyleIdx="0" presStyleCnt="2"/>
      <dgm:spPr/>
      <dgm:t>
        <a:bodyPr/>
        <a:lstStyle/>
        <a:p>
          <a:endParaRPr lang="es-EC"/>
        </a:p>
      </dgm:t>
    </dgm:pt>
    <dgm:pt modelId="{E88A1E3B-E6EC-4673-A6DC-7202D4E50C1F}" type="pres">
      <dgm:prSet presAssocID="{D301A608-DC7B-4636-8611-D39C170DEA1B}" presName="rootConnector" presStyleLbl="node1" presStyleIdx="0" presStyleCnt="2"/>
      <dgm:spPr/>
      <dgm:t>
        <a:bodyPr/>
        <a:lstStyle/>
        <a:p>
          <a:endParaRPr lang="es-ES"/>
        </a:p>
      </dgm:t>
    </dgm:pt>
    <dgm:pt modelId="{DFC1B618-FE29-45DC-868B-D885A9E19116}" type="pres">
      <dgm:prSet presAssocID="{D301A608-DC7B-4636-8611-D39C170DEA1B}" presName="childShape" presStyleCnt="0"/>
      <dgm:spPr/>
    </dgm:pt>
    <dgm:pt modelId="{F2C703D5-DF89-4ED0-9D4F-A84DBA88A519}" type="pres">
      <dgm:prSet presAssocID="{416D4B5C-F562-4546-8041-FC96F828D8C3}" presName="Name13" presStyleLbl="parChTrans1D2" presStyleIdx="0" presStyleCnt="4"/>
      <dgm:spPr/>
      <dgm:t>
        <a:bodyPr/>
        <a:lstStyle/>
        <a:p>
          <a:endParaRPr lang="es-ES"/>
        </a:p>
      </dgm:t>
    </dgm:pt>
    <dgm:pt modelId="{AE5F6AB1-626B-47F2-ABAF-EB092D47D8F2}" type="pres">
      <dgm:prSet presAssocID="{8BE627EC-F4DD-4A09-84CC-6831FE9F3FC6}" presName="childText" presStyleLbl="bgAcc1" presStyleIdx="0" presStyleCnt="4">
        <dgm:presLayoutVars>
          <dgm:bulletEnabled val="1"/>
        </dgm:presLayoutVars>
      </dgm:prSet>
      <dgm:spPr/>
      <dgm:t>
        <a:bodyPr/>
        <a:lstStyle/>
        <a:p>
          <a:endParaRPr lang="es-EC"/>
        </a:p>
      </dgm:t>
    </dgm:pt>
    <dgm:pt modelId="{91E32CEF-03C8-420A-AEE7-647D29E5890B}" type="pres">
      <dgm:prSet presAssocID="{4D803876-E0B6-4859-A760-C31936A46031}" presName="Name13" presStyleLbl="parChTrans1D2" presStyleIdx="1" presStyleCnt="4"/>
      <dgm:spPr/>
      <dgm:t>
        <a:bodyPr/>
        <a:lstStyle/>
        <a:p>
          <a:endParaRPr lang="es-ES"/>
        </a:p>
      </dgm:t>
    </dgm:pt>
    <dgm:pt modelId="{FAF73625-8326-4768-AF19-1ADA0BE9B2DC}" type="pres">
      <dgm:prSet presAssocID="{EDB3DD48-F438-4F00-8E93-83FCD6FC68DD}" presName="childText" presStyleLbl="bgAcc1" presStyleIdx="1" presStyleCnt="4">
        <dgm:presLayoutVars>
          <dgm:bulletEnabled val="1"/>
        </dgm:presLayoutVars>
      </dgm:prSet>
      <dgm:spPr/>
      <dgm:t>
        <a:bodyPr/>
        <a:lstStyle/>
        <a:p>
          <a:endParaRPr lang="es-EC"/>
        </a:p>
      </dgm:t>
    </dgm:pt>
    <dgm:pt modelId="{7432CBEF-9AAD-402B-B651-B014FA945D97}" type="pres">
      <dgm:prSet presAssocID="{FADB583D-6910-425A-941C-63746261B237}" presName="root" presStyleCnt="0"/>
      <dgm:spPr/>
    </dgm:pt>
    <dgm:pt modelId="{75CC4614-9299-465F-9F73-B7781E711BB3}" type="pres">
      <dgm:prSet presAssocID="{FADB583D-6910-425A-941C-63746261B237}" presName="rootComposite" presStyleCnt="0"/>
      <dgm:spPr/>
    </dgm:pt>
    <dgm:pt modelId="{508FAFF4-0D7B-4427-A707-ABCC331B8085}" type="pres">
      <dgm:prSet presAssocID="{FADB583D-6910-425A-941C-63746261B237}" presName="rootText" presStyleLbl="node1" presStyleIdx="1" presStyleCnt="2"/>
      <dgm:spPr/>
      <dgm:t>
        <a:bodyPr/>
        <a:lstStyle/>
        <a:p>
          <a:endParaRPr lang="es-ES"/>
        </a:p>
      </dgm:t>
    </dgm:pt>
    <dgm:pt modelId="{6983567B-FF96-4BBE-99EC-707D5E714607}" type="pres">
      <dgm:prSet presAssocID="{FADB583D-6910-425A-941C-63746261B237}" presName="rootConnector" presStyleLbl="node1" presStyleIdx="1" presStyleCnt="2"/>
      <dgm:spPr/>
      <dgm:t>
        <a:bodyPr/>
        <a:lstStyle/>
        <a:p>
          <a:endParaRPr lang="es-ES"/>
        </a:p>
      </dgm:t>
    </dgm:pt>
    <dgm:pt modelId="{4F8E3388-F31C-40F7-85F0-DC8E3EAA48A3}" type="pres">
      <dgm:prSet presAssocID="{FADB583D-6910-425A-941C-63746261B237}" presName="childShape" presStyleCnt="0"/>
      <dgm:spPr/>
    </dgm:pt>
    <dgm:pt modelId="{F868BF36-6DAC-40A6-BE36-36E8C325084C}" type="pres">
      <dgm:prSet presAssocID="{4E240BBB-5DBD-44BA-8710-A2A6738D7EA0}" presName="Name13" presStyleLbl="parChTrans1D2" presStyleIdx="2" presStyleCnt="4"/>
      <dgm:spPr/>
      <dgm:t>
        <a:bodyPr/>
        <a:lstStyle/>
        <a:p>
          <a:endParaRPr lang="es-ES"/>
        </a:p>
      </dgm:t>
    </dgm:pt>
    <dgm:pt modelId="{20EBFB8C-91D7-4310-8E75-54F41837DE57}" type="pres">
      <dgm:prSet presAssocID="{BE660CA0-BD89-4D58-8596-A6DF23BAE9DB}" presName="childText" presStyleLbl="bgAcc1" presStyleIdx="2" presStyleCnt="4">
        <dgm:presLayoutVars>
          <dgm:bulletEnabled val="1"/>
        </dgm:presLayoutVars>
      </dgm:prSet>
      <dgm:spPr/>
      <dgm:t>
        <a:bodyPr/>
        <a:lstStyle/>
        <a:p>
          <a:endParaRPr lang="es-EC"/>
        </a:p>
      </dgm:t>
    </dgm:pt>
    <dgm:pt modelId="{CF242EC7-5410-4E40-AE79-8CEAE4A4D17B}" type="pres">
      <dgm:prSet presAssocID="{FCFE7A1F-B011-4B5F-8AA4-064810252C4A}" presName="Name13" presStyleLbl="parChTrans1D2" presStyleIdx="3" presStyleCnt="4"/>
      <dgm:spPr/>
      <dgm:t>
        <a:bodyPr/>
        <a:lstStyle/>
        <a:p>
          <a:endParaRPr lang="es-ES"/>
        </a:p>
      </dgm:t>
    </dgm:pt>
    <dgm:pt modelId="{43D26CA6-308E-4FC4-83AA-7220CADDF872}" type="pres">
      <dgm:prSet presAssocID="{C5DA1050-7D7C-4739-B5B2-9C77949475E2}" presName="childText" presStyleLbl="bgAcc1" presStyleIdx="3" presStyleCnt="4">
        <dgm:presLayoutVars>
          <dgm:bulletEnabled val="1"/>
        </dgm:presLayoutVars>
      </dgm:prSet>
      <dgm:spPr/>
      <dgm:t>
        <a:bodyPr/>
        <a:lstStyle/>
        <a:p>
          <a:endParaRPr lang="es-EC"/>
        </a:p>
      </dgm:t>
    </dgm:pt>
  </dgm:ptLst>
  <dgm:cxnLst>
    <dgm:cxn modelId="{9FE2DED7-D299-464E-8DE6-7406CF08F078}" srcId="{B2F1EE2D-684E-443D-ADCD-F31D4AEE02B0}" destId="{D301A608-DC7B-4636-8611-D39C170DEA1B}" srcOrd="0" destOrd="0" parTransId="{C7BC9001-3A12-4CD5-983C-486B070EE482}" sibTransId="{4280427E-C12F-4547-807A-225432A2214E}"/>
    <dgm:cxn modelId="{A4AC87AA-ECFF-434B-9FC0-053DA277C022}" type="presOf" srcId="{4D803876-E0B6-4859-A760-C31936A46031}" destId="{91E32CEF-03C8-420A-AEE7-647D29E5890B}" srcOrd="0" destOrd="0" presId="urn:microsoft.com/office/officeart/2005/8/layout/hierarchy3"/>
    <dgm:cxn modelId="{00B5A603-3B3E-41B2-B4D9-E38D2CB95840}" type="presOf" srcId="{BE660CA0-BD89-4D58-8596-A6DF23BAE9DB}" destId="{20EBFB8C-91D7-4310-8E75-54F41837DE57}" srcOrd="0" destOrd="0" presId="urn:microsoft.com/office/officeart/2005/8/layout/hierarchy3"/>
    <dgm:cxn modelId="{E6B2077A-BA8D-400A-9987-85381140D398}" srcId="{D301A608-DC7B-4636-8611-D39C170DEA1B}" destId="{EDB3DD48-F438-4F00-8E93-83FCD6FC68DD}" srcOrd="1" destOrd="0" parTransId="{4D803876-E0B6-4859-A760-C31936A46031}" sibTransId="{DA970AA2-F848-4717-8D34-172E767844C1}"/>
    <dgm:cxn modelId="{0D177459-7788-4CC3-B4BB-F2F33F551C30}" type="presOf" srcId="{C5DA1050-7D7C-4739-B5B2-9C77949475E2}" destId="{43D26CA6-308E-4FC4-83AA-7220CADDF872}" srcOrd="0" destOrd="0" presId="urn:microsoft.com/office/officeart/2005/8/layout/hierarchy3"/>
    <dgm:cxn modelId="{3352B87B-8F18-47EF-9F1E-2342AE68B06A}" type="presOf" srcId="{8BE627EC-F4DD-4A09-84CC-6831FE9F3FC6}" destId="{AE5F6AB1-626B-47F2-ABAF-EB092D47D8F2}" srcOrd="0" destOrd="0" presId="urn:microsoft.com/office/officeart/2005/8/layout/hierarchy3"/>
    <dgm:cxn modelId="{CCF0E9AB-214F-4FDD-B224-24200481DE4F}" type="presOf" srcId="{FCFE7A1F-B011-4B5F-8AA4-064810252C4A}" destId="{CF242EC7-5410-4E40-AE79-8CEAE4A4D17B}" srcOrd="0" destOrd="0" presId="urn:microsoft.com/office/officeart/2005/8/layout/hierarchy3"/>
    <dgm:cxn modelId="{CED456DE-64A4-4527-97CD-96CE973EDE89}" srcId="{FADB583D-6910-425A-941C-63746261B237}" destId="{C5DA1050-7D7C-4739-B5B2-9C77949475E2}" srcOrd="1" destOrd="0" parTransId="{FCFE7A1F-B011-4B5F-8AA4-064810252C4A}" sibTransId="{99F35BBB-D602-4959-AEE5-4B2065009099}"/>
    <dgm:cxn modelId="{04A60A3B-5622-4D1C-A566-5C0F8C11B37E}" type="presOf" srcId="{D301A608-DC7B-4636-8611-D39C170DEA1B}" destId="{E88A1E3B-E6EC-4673-A6DC-7202D4E50C1F}" srcOrd="1" destOrd="0" presId="urn:microsoft.com/office/officeart/2005/8/layout/hierarchy3"/>
    <dgm:cxn modelId="{4A5DC932-8DC1-462D-8231-E4954E87E768}" type="presOf" srcId="{FADB583D-6910-425A-941C-63746261B237}" destId="{508FAFF4-0D7B-4427-A707-ABCC331B8085}" srcOrd="0" destOrd="0" presId="urn:microsoft.com/office/officeart/2005/8/layout/hierarchy3"/>
    <dgm:cxn modelId="{A22CADD0-10CA-4013-97CF-5E244C23ED72}" type="presOf" srcId="{EDB3DD48-F438-4F00-8E93-83FCD6FC68DD}" destId="{FAF73625-8326-4768-AF19-1ADA0BE9B2DC}" srcOrd="0" destOrd="0" presId="urn:microsoft.com/office/officeart/2005/8/layout/hierarchy3"/>
    <dgm:cxn modelId="{FC2B5E00-FD58-4411-87E2-C2EC1408A878}" type="presOf" srcId="{416D4B5C-F562-4546-8041-FC96F828D8C3}" destId="{F2C703D5-DF89-4ED0-9D4F-A84DBA88A519}" srcOrd="0" destOrd="0" presId="urn:microsoft.com/office/officeart/2005/8/layout/hierarchy3"/>
    <dgm:cxn modelId="{A7580321-2FAE-44FC-AE81-0270393F8505}" srcId="{D301A608-DC7B-4636-8611-D39C170DEA1B}" destId="{8BE627EC-F4DD-4A09-84CC-6831FE9F3FC6}" srcOrd="0" destOrd="0" parTransId="{416D4B5C-F562-4546-8041-FC96F828D8C3}" sibTransId="{FF727D10-1A1C-4B84-8C8E-20CC892D4973}"/>
    <dgm:cxn modelId="{F400B3C0-B36D-4D8E-86D6-7BB4D9574778}" srcId="{B2F1EE2D-684E-443D-ADCD-F31D4AEE02B0}" destId="{FADB583D-6910-425A-941C-63746261B237}" srcOrd="1" destOrd="0" parTransId="{FEEA0824-EE55-4900-AB2B-E38AC6BC7497}" sibTransId="{B1026DC1-F078-46CB-B83D-C6E3D1709181}"/>
    <dgm:cxn modelId="{21D37C2D-75E5-43BB-B127-86A2403C8529}" type="presOf" srcId="{FADB583D-6910-425A-941C-63746261B237}" destId="{6983567B-FF96-4BBE-99EC-707D5E714607}" srcOrd="1" destOrd="0" presId="urn:microsoft.com/office/officeart/2005/8/layout/hierarchy3"/>
    <dgm:cxn modelId="{62EE69D1-24AC-41ED-ACFB-2AAC4E6DB8B3}" type="presOf" srcId="{D301A608-DC7B-4636-8611-D39C170DEA1B}" destId="{7132DC83-E755-45B2-A24D-6E10D5701E9E}" srcOrd="0" destOrd="0" presId="urn:microsoft.com/office/officeart/2005/8/layout/hierarchy3"/>
    <dgm:cxn modelId="{935E6738-B403-421B-9E58-5700DA205F24}" type="presOf" srcId="{4E240BBB-5DBD-44BA-8710-A2A6738D7EA0}" destId="{F868BF36-6DAC-40A6-BE36-36E8C325084C}" srcOrd="0" destOrd="0" presId="urn:microsoft.com/office/officeart/2005/8/layout/hierarchy3"/>
    <dgm:cxn modelId="{F510CAEA-1A1C-483D-9158-513A872A72AD}" srcId="{FADB583D-6910-425A-941C-63746261B237}" destId="{BE660CA0-BD89-4D58-8596-A6DF23BAE9DB}" srcOrd="0" destOrd="0" parTransId="{4E240BBB-5DBD-44BA-8710-A2A6738D7EA0}" sibTransId="{AFD909F3-88FB-45DA-8279-17DC9D1514DB}"/>
    <dgm:cxn modelId="{A5A43DE2-E48F-4633-8A8C-D2B1D67A97BA}" type="presOf" srcId="{B2F1EE2D-684E-443D-ADCD-F31D4AEE02B0}" destId="{7BA2628E-2DA9-49DA-9A1A-4DB071D0FC31}" srcOrd="0" destOrd="0" presId="urn:microsoft.com/office/officeart/2005/8/layout/hierarchy3"/>
    <dgm:cxn modelId="{624FA83A-3A4F-4C87-8E58-3DDF3263BAA0}" type="presParOf" srcId="{7BA2628E-2DA9-49DA-9A1A-4DB071D0FC31}" destId="{4259095F-A4D0-4ED5-83FD-D1D8C2EAE659}" srcOrd="0" destOrd="0" presId="urn:microsoft.com/office/officeart/2005/8/layout/hierarchy3"/>
    <dgm:cxn modelId="{2B880BC6-2833-411D-9759-2B3AC52F1087}" type="presParOf" srcId="{4259095F-A4D0-4ED5-83FD-D1D8C2EAE659}" destId="{B15C5F9E-7439-4451-9A5A-6EFFBCA9C237}" srcOrd="0" destOrd="0" presId="urn:microsoft.com/office/officeart/2005/8/layout/hierarchy3"/>
    <dgm:cxn modelId="{61C2FDE8-C75A-49A0-8043-E48A92FBEA00}" type="presParOf" srcId="{B15C5F9E-7439-4451-9A5A-6EFFBCA9C237}" destId="{7132DC83-E755-45B2-A24D-6E10D5701E9E}" srcOrd="0" destOrd="0" presId="urn:microsoft.com/office/officeart/2005/8/layout/hierarchy3"/>
    <dgm:cxn modelId="{2DD9CC8A-BC87-4ED2-B2BD-C54ACF8F39BC}" type="presParOf" srcId="{B15C5F9E-7439-4451-9A5A-6EFFBCA9C237}" destId="{E88A1E3B-E6EC-4673-A6DC-7202D4E50C1F}" srcOrd="1" destOrd="0" presId="urn:microsoft.com/office/officeart/2005/8/layout/hierarchy3"/>
    <dgm:cxn modelId="{FF5A8E52-9835-46CB-B5A6-1BBA1AFE37EE}" type="presParOf" srcId="{4259095F-A4D0-4ED5-83FD-D1D8C2EAE659}" destId="{DFC1B618-FE29-45DC-868B-D885A9E19116}" srcOrd="1" destOrd="0" presId="urn:microsoft.com/office/officeart/2005/8/layout/hierarchy3"/>
    <dgm:cxn modelId="{AE01C359-F801-46BB-B9B3-02AA8753406F}" type="presParOf" srcId="{DFC1B618-FE29-45DC-868B-D885A9E19116}" destId="{F2C703D5-DF89-4ED0-9D4F-A84DBA88A519}" srcOrd="0" destOrd="0" presId="urn:microsoft.com/office/officeart/2005/8/layout/hierarchy3"/>
    <dgm:cxn modelId="{6B7A488B-301E-407D-928B-B7654FF9C4E9}" type="presParOf" srcId="{DFC1B618-FE29-45DC-868B-D885A9E19116}" destId="{AE5F6AB1-626B-47F2-ABAF-EB092D47D8F2}" srcOrd="1" destOrd="0" presId="urn:microsoft.com/office/officeart/2005/8/layout/hierarchy3"/>
    <dgm:cxn modelId="{31317D82-20AA-4613-A4A5-50C62AC9C9DE}" type="presParOf" srcId="{DFC1B618-FE29-45DC-868B-D885A9E19116}" destId="{91E32CEF-03C8-420A-AEE7-647D29E5890B}" srcOrd="2" destOrd="0" presId="urn:microsoft.com/office/officeart/2005/8/layout/hierarchy3"/>
    <dgm:cxn modelId="{5DC0BD11-DDB3-4B2C-A166-E12762D90E17}" type="presParOf" srcId="{DFC1B618-FE29-45DC-868B-D885A9E19116}" destId="{FAF73625-8326-4768-AF19-1ADA0BE9B2DC}" srcOrd="3" destOrd="0" presId="urn:microsoft.com/office/officeart/2005/8/layout/hierarchy3"/>
    <dgm:cxn modelId="{F8FED3C4-CD67-41BD-96D2-83F5395E2D91}" type="presParOf" srcId="{7BA2628E-2DA9-49DA-9A1A-4DB071D0FC31}" destId="{7432CBEF-9AAD-402B-B651-B014FA945D97}" srcOrd="1" destOrd="0" presId="urn:microsoft.com/office/officeart/2005/8/layout/hierarchy3"/>
    <dgm:cxn modelId="{7F4EF6B6-C7C6-43D0-AD3C-47243FF24BA0}" type="presParOf" srcId="{7432CBEF-9AAD-402B-B651-B014FA945D97}" destId="{75CC4614-9299-465F-9F73-B7781E711BB3}" srcOrd="0" destOrd="0" presId="urn:microsoft.com/office/officeart/2005/8/layout/hierarchy3"/>
    <dgm:cxn modelId="{391D3BC2-5DDA-4E14-9E49-AA151CA569A1}" type="presParOf" srcId="{75CC4614-9299-465F-9F73-B7781E711BB3}" destId="{508FAFF4-0D7B-4427-A707-ABCC331B8085}" srcOrd="0" destOrd="0" presId="urn:microsoft.com/office/officeart/2005/8/layout/hierarchy3"/>
    <dgm:cxn modelId="{5C9EBF21-CD51-45E4-8F3C-ADB24676570F}" type="presParOf" srcId="{75CC4614-9299-465F-9F73-B7781E711BB3}" destId="{6983567B-FF96-4BBE-99EC-707D5E714607}" srcOrd="1" destOrd="0" presId="urn:microsoft.com/office/officeart/2005/8/layout/hierarchy3"/>
    <dgm:cxn modelId="{FFB1B0E4-0925-4AFF-94DB-36E0485A6306}" type="presParOf" srcId="{7432CBEF-9AAD-402B-B651-B014FA945D97}" destId="{4F8E3388-F31C-40F7-85F0-DC8E3EAA48A3}" srcOrd="1" destOrd="0" presId="urn:microsoft.com/office/officeart/2005/8/layout/hierarchy3"/>
    <dgm:cxn modelId="{84925E78-ED92-4047-8DE0-FA0A725C1EAC}" type="presParOf" srcId="{4F8E3388-F31C-40F7-85F0-DC8E3EAA48A3}" destId="{F868BF36-6DAC-40A6-BE36-36E8C325084C}" srcOrd="0" destOrd="0" presId="urn:microsoft.com/office/officeart/2005/8/layout/hierarchy3"/>
    <dgm:cxn modelId="{045049CB-917D-44D6-8D93-F9B9984A622F}" type="presParOf" srcId="{4F8E3388-F31C-40F7-85F0-DC8E3EAA48A3}" destId="{20EBFB8C-91D7-4310-8E75-54F41837DE57}" srcOrd="1" destOrd="0" presId="urn:microsoft.com/office/officeart/2005/8/layout/hierarchy3"/>
    <dgm:cxn modelId="{03D488A0-A6AA-457F-AEC3-0054FFB04DA3}" type="presParOf" srcId="{4F8E3388-F31C-40F7-85F0-DC8E3EAA48A3}" destId="{CF242EC7-5410-4E40-AE79-8CEAE4A4D17B}" srcOrd="2" destOrd="0" presId="urn:microsoft.com/office/officeart/2005/8/layout/hierarchy3"/>
    <dgm:cxn modelId="{349EAF63-92F7-484A-9D12-B6CE47146FB6}" type="presParOf" srcId="{4F8E3388-F31C-40F7-85F0-DC8E3EAA48A3}" destId="{43D26CA6-308E-4FC4-83AA-7220CADDF87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812A0B-0259-4F5E-9744-BD4D4639802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1951B784-9840-471A-9A05-C761B94A4145}">
      <dgm:prSet/>
      <dgm:spPr/>
      <dgm:t>
        <a:bodyPr/>
        <a:lstStyle/>
        <a:p>
          <a:pPr rtl="0"/>
          <a:r>
            <a:rPr lang="es-EC" b="1" smtClean="0"/>
            <a:t>Etapa inicial</a:t>
          </a:r>
          <a:endParaRPr lang="es-ES"/>
        </a:p>
      </dgm:t>
    </dgm:pt>
    <dgm:pt modelId="{3186FAF3-9A2F-486D-A8C5-C909672DBE91}" type="parTrans" cxnId="{920E934E-D8A8-4065-96FF-DBB9D6E9221F}">
      <dgm:prSet/>
      <dgm:spPr/>
      <dgm:t>
        <a:bodyPr/>
        <a:lstStyle/>
        <a:p>
          <a:endParaRPr lang="es-ES"/>
        </a:p>
      </dgm:t>
    </dgm:pt>
    <dgm:pt modelId="{7A66D49D-3C3C-434F-B5EC-6D356AACB5EA}" type="sibTrans" cxnId="{920E934E-D8A8-4065-96FF-DBB9D6E9221F}">
      <dgm:prSet/>
      <dgm:spPr/>
      <dgm:t>
        <a:bodyPr/>
        <a:lstStyle/>
        <a:p>
          <a:endParaRPr lang="es-ES"/>
        </a:p>
      </dgm:t>
    </dgm:pt>
    <dgm:pt modelId="{9C53BB10-622B-4E33-8013-796F41A76696}">
      <dgm:prSet/>
      <dgm:spPr/>
      <dgm:t>
        <a:bodyPr/>
        <a:lstStyle/>
        <a:p>
          <a:pPr rtl="0"/>
          <a:r>
            <a:rPr lang="es-ES" smtClean="0"/>
            <a:t>Se recopiló información primaria y secundaria, y se analizaron los procesos realizados en las carreras de la Facultad de Ciencias de la Ingeniería de la Universidad Tecnológica Equinoccial.</a:t>
          </a:r>
          <a:endParaRPr lang="es-ES"/>
        </a:p>
      </dgm:t>
    </dgm:pt>
    <dgm:pt modelId="{3557EC09-D1BF-4C78-BCA7-24CDA979DD8D}" type="parTrans" cxnId="{8260A781-A543-450B-AB0E-EDEEAF0E2AEB}">
      <dgm:prSet/>
      <dgm:spPr/>
      <dgm:t>
        <a:bodyPr/>
        <a:lstStyle/>
        <a:p>
          <a:endParaRPr lang="es-ES"/>
        </a:p>
      </dgm:t>
    </dgm:pt>
    <dgm:pt modelId="{7B1609F0-A051-4E9A-8150-05827031B343}" type="sibTrans" cxnId="{8260A781-A543-450B-AB0E-EDEEAF0E2AEB}">
      <dgm:prSet/>
      <dgm:spPr/>
      <dgm:t>
        <a:bodyPr/>
        <a:lstStyle/>
        <a:p>
          <a:endParaRPr lang="es-ES"/>
        </a:p>
      </dgm:t>
    </dgm:pt>
    <dgm:pt modelId="{193A87DF-D8D3-4A98-AA7B-305AC42D060A}">
      <dgm:prSet/>
      <dgm:spPr/>
      <dgm:t>
        <a:bodyPr/>
        <a:lstStyle/>
        <a:p>
          <a:pPr rtl="0"/>
          <a:r>
            <a:rPr lang="es-ES" smtClean="0"/>
            <a:t>La información primaria de consumo de electricidad, GLP utilizado por los laboratorios, refrigerante utilizado en la planta piloto de alimentos, combustible utilizado por el generador eléctrico, gasto de papel, viajes aéreos y terrestres hechos por los docentes</a:t>
          </a:r>
          <a:endParaRPr lang="es-ES"/>
        </a:p>
      </dgm:t>
    </dgm:pt>
    <dgm:pt modelId="{4B5FBEA9-D4CD-49FD-8129-A0784FDDE9F6}" type="parTrans" cxnId="{5046328F-469B-4577-94C8-044A8AB5101C}">
      <dgm:prSet/>
      <dgm:spPr/>
      <dgm:t>
        <a:bodyPr/>
        <a:lstStyle/>
        <a:p>
          <a:endParaRPr lang="es-ES"/>
        </a:p>
      </dgm:t>
    </dgm:pt>
    <dgm:pt modelId="{87CA77E3-BD1A-48B0-A7B2-C5DB6211D983}" type="sibTrans" cxnId="{5046328F-469B-4577-94C8-044A8AB5101C}">
      <dgm:prSet/>
      <dgm:spPr/>
      <dgm:t>
        <a:bodyPr/>
        <a:lstStyle/>
        <a:p>
          <a:endParaRPr lang="es-ES"/>
        </a:p>
      </dgm:t>
    </dgm:pt>
    <dgm:pt modelId="{36FDF7D4-3339-4A7A-A179-B7D1B612F37B}" type="pres">
      <dgm:prSet presAssocID="{F8812A0B-0259-4F5E-9744-BD4D4639802D}" presName="Name0" presStyleCnt="0">
        <dgm:presLayoutVars>
          <dgm:dir/>
          <dgm:animLvl val="lvl"/>
          <dgm:resizeHandles val="exact"/>
        </dgm:presLayoutVars>
      </dgm:prSet>
      <dgm:spPr/>
      <dgm:t>
        <a:bodyPr/>
        <a:lstStyle/>
        <a:p>
          <a:endParaRPr lang="es-EC"/>
        </a:p>
      </dgm:t>
    </dgm:pt>
    <dgm:pt modelId="{3E9B57F0-3065-4A31-B484-7B444FA4C85F}" type="pres">
      <dgm:prSet presAssocID="{1951B784-9840-471A-9A05-C761B94A4145}" presName="composite" presStyleCnt="0"/>
      <dgm:spPr/>
    </dgm:pt>
    <dgm:pt modelId="{951ECAE6-E95B-4788-878F-2EE270A9C6F0}" type="pres">
      <dgm:prSet presAssocID="{1951B784-9840-471A-9A05-C761B94A4145}" presName="parTx" presStyleLbl="alignNode1" presStyleIdx="0" presStyleCnt="1">
        <dgm:presLayoutVars>
          <dgm:chMax val="0"/>
          <dgm:chPref val="0"/>
          <dgm:bulletEnabled val="1"/>
        </dgm:presLayoutVars>
      </dgm:prSet>
      <dgm:spPr/>
      <dgm:t>
        <a:bodyPr/>
        <a:lstStyle/>
        <a:p>
          <a:endParaRPr lang="es-EC"/>
        </a:p>
      </dgm:t>
    </dgm:pt>
    <dgm:pt modelId="{74C16775-A156-427D-B60B-A3F4408C73CA}" type="pres">
      <dgm:prSet presAssocID="{1951B784-9840-471A-9A05-C761B94A4145}" presName="desTx" presStyleLbl="alignAccFollowNode1" presStyleIdx="0" presStyleCnt="1">
        <dgm:presLayoutVars>
          <dgm:bulletEnabled val="1"/>
        </dgm:presLayoutVars>
      </dgm:prSet>
      <dgm:spPr/>
      <dgm:t>
        <a:bodyPr/>
        <a:lstStyle/>
        <a:p>
          <a:endParaRPr lang="es-EC"/>
        </a:p>
      </dgm:t>
    </dgm:pt>
  </dgm:ptLst>
  <dgm:cxnLst>
    <dgm:cxn modelId="{920E934E-D8A8-4065-96FF-DBB9D6E9221F}" srcId="{F8812A0B-0259-4F5E-9744-BD4D4639802D}" destId="{1951B784-9840-471A-9A05-C761B94A4145}" srcOrd="0" destOrd="0" parTransId="{3186FAF3-9A2F-486D-A8C5-C909672DBE91}" sibTransId="{7A66D49D-3C3C-434F-B5EC-6D356AACB5EA}"/>
    <dgm:cxn modelId="{846E057D-D897-4453-97B5-50DF91B94251}" type="presOf" srcId="{193A87DF-D8D3-4A98-AA7B-305AC42D060A}" destId="{74C16775-A156-427D-B60B-A3F4408C73CA}" srcOrd="0" destOrd="1" presId="urn:microsoft.com/office/officeart/2005/8/layout/hList1"/>
    <dgm:cxn modelId="{5046328F-469B-4577-94C8-044A8AB5101C}" srcId="{1951B784-9840-471A-9A05-C761B94A4145}" destId="{193A87DF-D8D3-4A98-AA7B-305AC42D060A}" srcOrd="1" destOrd="0" parTransId="{4B5FBEA9-D4CD-49FD-8129-A0784FDDE9F6}" sibTransId="{87CA77E3-BD1A-48B0-A7B2-C5DB6211D983}"/>
    <dgm:cxn modelId="{2FA73FE0-126E-41B0-BC7C-BC95F36C05CB}" type="presOf" srcId="{1951B784-9840-471A-9A05-C761B94A4145}" destId="{951ECAE6-E95B-4788-878F-2EE270A9C6F0}" srcOrd="0" destOrd="0" presId="urn:microsoft.com/office/officeart/2005/8/layout/hList1"/>
    <dgm:cxn modelId="{3778BDCE-DBB8-4D92-9847-70F45FEB8B9B}" type="presOf" srcId="{F8812A0B-0259-4F5E-9744-BD4D4639802D}" destId="{36FDF7D4-3339-4A7A-A179-B7D1B612F37B}" srcOrd="0" destOrd="0" presId="urn:microsoft.com/office/officeart/2005/8/layout/hList1"/>
    <dgm:cxn modelId="{539B3CFE-BAEC-49E2-8FF3-0223E5C61C16}" type="presOf" srcId="{9C53BB10-622B-4E33-8013-796F41A76696}" destId="{74C16775-A156-427D-B60B-A3F4408C73CA}" srcOrd="0" destOrd="0" presId="urn:microsoft.com/office/officeart/2005/8/layout/hList1"/>
    <dgm:cxn modelId="{8260A781-A543-450B-AB0E-EDEEAF0E2AEB}" srcId="{1951B784-9840-471A-9A05-C761B94A4145}" destId="{9C53BB10-622B-4E33-8013-796F41A76696}" srcOrd="0" destOrd="0" parTransId="{3557EC09-D1BF-4C78-BCA7-24CDA979DD8D}" sibTransId="{7B1609F0-A051-4E9A-8150-05827031B343}"/>
    <dgm:cxn modelId="{F2B26D60-3E11-4482-B9A2-AD6A716D7BCB}" type="presParOf" srcId="{36FDF7D4-3339-4A7A-A179-B7D1B612F37B}" destId="{3E9B57F0-3065-4A31-B484-7B444FA4C85F}" srcOrd="0" destOrd="0" presId="urn:microsoft.com/office/officeart/2005/8/layout/hList1"/>
    <dgm:cxn modelId="{BF3FCDA9-16CA-4847-AE07-799AC495D7EA}" type="presParOf" srcId="{3E9B57F0-3065-4A31-B484-7B444FA4C85F}" destId="{951ECAE6-E95B-4788-878F-2EE270A9C6F0}" srcOrd="0" destOrd="0" presId="urn:microsoft.com/office/officeart/2005/8/layout/hList1"/>
    <dgm:cxn modelId="{2904C560-5E59-4548-A807-CABE545E4BFC}" type="presParOf" srcId="{3E9B57F0-3065-4A31-B484-7B444FA4C85F}" destId="{74C16775-A156-427D-B60B-A3F4408C73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9C0D27-96BB-4687-9F1E-0A2EABF400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30401D0-3099-4F5F-845F-023F76BFAEE7}">
      <dgm:prSet/>
      <dgm:spPr/>
      <dgm:t>
        <a:bodyPr/>
        <a:lstStyle/>
        <a:p>
          <a:pPr rtl="0"/>
          <a:r>
            <a:rPr lang="es-EC" b="1" smtClean="0"/>
            <a:t>Etapa intermedia</a:t>
          </a:r>
          <a:endParaRPr lang="es-ES"/>
        </a:p>
      </dgm:t>
    </dgm:pt>
    <dgm:pt modelId="{5FD13130-C0D3-4A03-96CB-72288087C4EA}" type="parTrans" cxnId="{95FD5B63-8621-45E9-8505-4878715C6567}">
      <dgm:prSet/>
      <dgm:spPr/>
      <dgm:t>
        <a:bodyPr/>
        <a:lstStyle/>
        <a:p>
          <a:endParaRPr lang="es-ES"/>
        </a:p>
      </dgm:t>
    </dgm:pt>
    <dgm:pt modelId="{A86A00E4-B994-4CD9-B49F-70AF9A487563}" type="sibTrans" cxnId="{95FD5B63-8621-45E9-8505-4878715C6567}">
      <dgm:prSet/>
      <dgm:spPr/>
      <dgm:t>
        <a:bodyPr/>
        <a:lstStyle/>
        <a:p>
          <a:endParaRPr lang="es-ES"/>
        </a:p>
      </dgm:t>
    </dgm:pt>
    <dgm:pt modelId="{A7C51A8E-6A8C-4E2A-AEB9-BA7A5B6FC36A}">
      <dgm:prSet/>
      <dgm:spPr/>
      <dgm:t>
        <a:bodyPr/>
        <a:lstStyle/>
        <a:p>
          <a:pPr rtl="0"/>
          <a:r>
            <a:rPr lang="es-ES" smtClean="0"/>
            <a:t>Se aplicó el Cálculo de Huella de Carbono de GHG Protocol elaborada por World Resources Institute (WRI) and the World Business Council for Sustainable Development (WBCSD), la cual mide en toneladas de </a:t>
          </a:r>
          <a:r>
            <a:rPr lang="es-EC" smtClean="0"/>
            <a:t>CO</a:t>
          </a:r>
          <a:r>
            <a:rPr lang="es-EC" baseline="-25000" smtClean="0"/>
            <a:t>2</a:t>
          </a:r>
          <a:r>
            <a:rPr lang="es-ES" smtClean="0"/>
            <a:t> equivalente y establece alcances de la empresa o institución. (WRI, WBCSD, 2013). </a:t>
          </a:r>
          <a:endParaRPr lang="es-ES"/>
        </a:p>
      </dgm:t>
    </dgm:pt>
    <dgm:pt modelId="{7D91C7A4-C633-42E8-86DC-3CCFE042FED7}" type="parTrans" cxnId="{87483A9E-77C3-405B-87CA-F932F397C913}">
      <dgm:prSet/>
      <dgm:spPr/>
      <dgm:t>
        <a:bodyPr/>
        <a:lstStyle/>
        <a:p>
          <a:endParaRPr lang="es-ES"/>
        </a:p>
      </dgm:t>
    </dgm:pt>
    <dgm:pt modelId="{495B9E11-35AC-4A0B-92A8-80AC2CF8E396}" type="sibTrans" cxnId="{87483A9E-77C3-405B-87CA-F932F397C913}">
      <dgm:prSet/>
      <dgm:spPr/>
      <dgm:t>
        <a:bodyPr/>
        <a:lstStyle/>
        <a:p>
          <a:endParaRPr lang="es-ES"/>
        </a:p>
      </dgm:t>
    </dgm:pt>
    <dgm:pt modelId="{13F96D00-BAE1-49A9-90AC-5640F29F3FA8}" type="pres">
      <dgm:prSet presAssocID="{BB9C0D27-96BB-4687-9F1E-0A2EABF40057}" presName="linear" presStyleCnt="0">
        <dgm:presLayoutVars>
          <dgm:animLvl val="lvl"/>
          <dgm:resizeHandles val="exact"/>
        </dgm:presLayoutVars>
      </dgm:prSet>
      <dgm:spPr/>
      <dgm:t>
        <a:bodyPr/>
        <a:lstStyle/>
        <a:p>
          <a:endParaRPr lang="es-EC"/>
        </a:p>
      </dgm:t>
    </dgm:pt>
    <dgm:pt modelId="{174269B8-2A34-4F45-8664-9A46571A5537}" type="pres">
      <dgm:prSet presAssocID="{530401D0-3099-4F5F-845F-023F76BFAEE7}" presName="parentText" presStyleLbl="node1" presStyleIdx="0" presStyleCnt="1">
        <dgm:presLayoutVars>
          <dgm:chMax val="0"/>
          <dgm:bulletEnabled val="1"/>
        </dgm:presLayoutVars>
      </dgm:prSet>
      <dgm:spPr/>
      <dgm:t>
        <a:bodyPr/>
        <a:lstStyle/>
        <a:p>
          <a:endParaRPr lang="es-EC"/>
        </a:p>
      </dgm:t>
    </dgm:pt>
    <dgm:pt modelId="{79780654-8C4F-4F9B-8189-A3E76CE45DF9}" type="pres">
      <dgm:prSet presAssocID="{530401D0-3099-4F5F-845F-023F76BFAEE7}" presName="childText" presStyleLbl="revTx" presStyleIdx="0" presStyleCnt="1">
        <dgm:presLayoutVars>
          <dgm:bulletEnabled val="1"/>
        </dgm:presLayoutVars>
      </dgm:prSet>
      <dgm:spPr/>
      <dgm:t>
        <a:bodyPr/>
        <a:lstStyle/>
        <a:p>
          <a:endParaRPr lang="es-EC"/>
        </a:p>
      </dgm:t>
    </dgm:pt>
  </dgm:ptLst>
  <dgm:cxnLst>
    <dgm:cxn modelId="{65639B54-7296-4EC5-8A0F-07EF23525B7A}" type="presOf" srcId="{A7C51A8E-6A8C-4E2A-AEB9-BA7A5B6FC36A}" destId="{79780654-8C4F-4F9B-8189-A3E76CE45DF9}" srcOrd="0" destOrd="0" presId="urn:microsoft.com/office/officeart/2005/8/layout/vList2"/>
    <dgm:cxn modelId="{A3A119DE-882B-4219-B638-1A9B76FF3E2E}" type="presOf" srcId="{BB9C0D27-96BB-4687-9F1E-0A2EABF40057}" destId="{13F96D00-BAE1-49A9-90AC-5640F29F3FA8}" srcOrd="0" destOrd="0" presId="urn:microsoft.com/office/officeart/2005/8/layout/vList2"/>
    <dgm:cxn modelId="{C5CF8914-93BF-4BA2-9569-1EEC148A7281}" type="presOf" srcId="{530401D0-3099-4F5F-845F-023F76BFAEE7}" destId="{174269B8-2A34-4F45-8664-9A46571A5537}" srcOrd="0" destOrd="0" presId="urn:microsoft.com/office/officeart/2005/8/layout/vList2"/>
    <dgm:cxn modelId="{87483A9E-77C3-405B-87CA-F932F397C913}" srcId="{530401D0-3099-4F5F-845F-023F76BFAEE7}" destId="{A7C51A8E-6A8C-4E2A-AEB9-BA7A5B6FC36A}" srcOrd="0" destOrd="0" parTransId="{7D91C7A4-C633-42E8-86DC-3CCFE042FED7}" sibTransId="{495B9E11-35AC-4A0B-92A8-80AC2CF8E396}"/>
    <dgm:cxn modelId="{95FD5B63-8621-45E9-8505-4878715C6567}" srcId="{BB9C0D27-96BB-4687-9F1E-0A2EABF40057}" destId="{530401D0-3099-4F5F-845F-023F76BFAEE7}" srcOrd="0" destOrd="0" parTransId="{5FD13130-C0D3-4A03-96CB-72288087C4EA}" sibTransId="{A86A00E4-B994-4CD9-B49F-70AF9A487563}"/>
    <dgm:cxn modelId="{38018667-7487-4187-B60B-24741C263C7C}" type="presParOf" srcId="{13F96D00-BAE1-49A9-90AC-5640F29F3FA8}" destId="{174269B8-2A34-4F45-8664-9A46571A5537}" srcOrd="0" destOrd="0" presId="urn:microsoft.com/office/officeart/2005/8/layout/vList2"/>
    <dgm:cxn modelId="{FC73D6D5-A554-452E-8745-60EBE9D4F37B}" type="presParOf" srcId="{13F96D00-BAE1-49A9-90AC-5640F29F3FA8}" destId="{79780654-8C4F-4F9B-8189-A3E76CE45DF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750291-F827-4FE5-B6A5-9C19E19F2D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A6C5A972-EB54-43AB-8F58-026A6587A626}">
      <dgm:prSet/>
      <dgm:spPr/>
      <dgm:t>
        <a:bodyPr/>
        <a:lstStyle/>
        <a:p>
          <a:pPr rtl="0"/>
          <a:r>
            <a:rPr lang="es-ES" smtClean="0"/>
            <a:t>Se realizó un estudio del alcance 1 de la institución en el cual constan las emisiones generadas por máquinas y equipos estacionarios propios, emisiones originadas por el uso de combustibles de vehículos propios.</a:t>
          </a:r>
          <a:endParaRPr lang="es-ES"/>
        </a:p>
      </dgm:t>
    </dgm:pt>
    <dgm:pt modelId="{F9CE8F73-C8D7-416A-BB03-895C71ECAA16}" type="parTrans" cxnId="{A6369899-18D3-467A-9EFA-6AFD7AFE2947}">
      <dgm:prSet/>
      <dgm:spPr/>
      <dgm:t>
        <a:bodyPr/>
        <a:lstStyle/>
        <a:p>
          <a:endParaRPr lang="es-ES"/>
        </a:p>
      </dgm:t>
    </dgm:pt>
    <dgm:pt modelId="{EFD98DD0-1B10-4187-AFE9-EFC321B17C32}" type="sibTrans" cxnId="{A6369899-18D3-467A-9EFA-6AFD7AFE2947}">
      <dgm:prSet/>
      <dgm:spPr/>
      <dgm:t>
        <a:bodyPr/>
        <a:lstStyle/>
        <a:p>
          <a:endParaRPr lang="es-ES"/>
        </a:p>
      </dgm:t>
    </dgm:pt>
    <dgm:pt modelId="{3753601D-AA7C-432E-B147-FE10BF2A332D}" type="pres">
      <dgm:prSet presAssocID="{77750291-F827-4FE5-B6A5-9C19E19F2D21}" presName="linear" presStyleCnt="0">
        <dgm:presLayoutVars>
          <dgm:animLvl val="lvl"/>
          <dgm:resizeHandles val="exact"/>
        </dgm:presLayoutVars>
      </dgm:prSet>
      <dgm:spPr/>
      <dgm:t>
        <a:bodyPr/>
        <a:lstStyle/>
        <a:p>
          <a:endParaRPr lang="es-EC"/>
        </a:p>
      </dgm:t>
    </dgm:pt>
    <dgm:pt modelId="{EDD00E72-7151-417D-909D-81365F40DC01}" type="pres">
      <dgm:prSet presAssocID="{A6C5A972-EB54-43AB-8F58-026A6587A626}" presName="parentText" presStyleLbl="node1" presStyleIdx="0" presStyleCnt="1">
        <dgm:presLayoutVars>
          <dgm:chMax val="0"/>
          <dgm:bulletEnabled val="1"/>
        </dgm:presLayoutVars>
      </dgm:prSet>
      <dgm:spPr/>
      <dgm:t>
        <a:bodyPr/>
        <a:lstStyle/>
        <a:p>
          <a:endParaRPr lang="es-EC"/>
        </a:p>
      </dgm:t>
    </dgm:pt>
  </dgm:ptLst>
  <dgm:cxnLst>
    <dgm:cxn modelId="{467092A7-F385-46AD-83A5-1875942A91D0}" type="presOf" srcId="{77750291-F827-4FE5-B6A5-9C19E19F2D21}" destId="{3753601D-AA7C-432E-B147-FE10BF2A332D}" srcOrd="0" destOrd="0" presId="urn:microsoft.com/office/officeart/2005/8/layout/vList2"/>
    <dgm:cxn modelId="{A6369899-18D3-467A-9EFA-6AFD7AFE2947}" srcId="{77750291-F827-4FE5-B6A5-9C19E19F2D21}" destId="{A6C5A972-EB54-43AB-8F58-026A6587A626}" srcOrd="0" destOrd="0" parTransId="{F9CE8F73-C8D7-416A-BB03-895C71ECAA16}" sibTransId="{EFD98DD0-1B10-4187-AFE9-EFC321B17C32}"/>
    <dgm:cxn modelId="{2CA5D591-1BD8-4F64-98B2-53ABC2EAA49E}" type="presOf" srcId="{A6C5A972-EB54-43AB-8F58-026A6587A626}" destId="{EDD00E72-7151-417D-909D-81365F40DC01}" srcOrd="0" destOrd="0" presId="urn:microsoft.com/office/officeart/2005/8/layout/vList2"/>
    <dgm:cxn modelId="{4A62DD12-74D2-46B3-9994-C0DA32BA16D1}" type="presParOf" srcId="{3753601D-AA7C-432E-B147-FE10BF2A332D}" destId="{EDD00E72-7151-417D-909D-81365F40DC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370993-248B-4314-8593-3F2FF461E3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7EE5AE63-6BDF-4C37-AECE-24936DB2C0CB}">
      <dgm:prSet/>
      <dgm:spPr/>
      <dgm:t>
        <a:bodyPr/>
        <a:lstStyle/>
        <a:p>
          <a:pPr rtl="0"/>
          <a:r>
            <a:rPr lang="es-ES" smtClean="0"/>
            <a:t>Se realizó un estudio del Alcance 2 de la institución en el cual constan las emisiones generadas por el uso de energía eléctrica adquirida, y por el uso de refrigerantes. </a:t>
          </a:r>
          <a:endParaRPr lang="es-ES"/>
        </a:p>
      </dgm:t>
    </dgm:pt>
    <dgm:pt modelId="{4B16A720-ADAA-46A1-900B-6D0DC7809058}" type="parTrans" cxnId="{B13B50E2-5461-4437-8901-49239299094E}">
      <dgm:prSet/>
      <dgm:spPr/>
      <dgm:t>
        <a:bodyPr/>
        <a:lstStyle/>
        <a:p>
          <a:endParaRPr lang="es-ES"/>
        </a:p>
      </dgm:t>
    </dgm:pt>
    <dgm:pt modelId="{A79E1314-1C14-461B-8A0F-101BEEC797AE}" type="sibTrans" cxnId="{B13B50E2-5461-4437-8901-49239299094E}">
      <dgm:prSet/>
      <dgm:spPr/>
      <dgm:t>
        <a:bodyPr/>
        <a:lstStyle/>
        <a:p>
          <a:endParaRPr lang="es-ES"/>
        </a:p>
      </dgm:t>
    </dgm:pt>
    <dgm:pt modelId="{AD537829-A10B-4B9E-9198-A18112BB3A80}">
      <dgm:prSet/>
      <dgm:spPr/>
      <dgm:t>
        <a:bodyPr/>
        <a:lstStyle/>
        <a:p>
          <a:pPr rtl="0"/>
          <a:r>
            <a:rPr lang="es-ES" smtClean="0"/>
            <a:t>El gas refrigerante es el CHClF</a:t>
          </a:r>
          <a:r>
            <a:rPr lang="es-ES" baseline="-25000" smtClean="0"/>
            <a:t>2</a:t>
          </a:r>
          <a:r>
            <a:rPr lang="es-ES" smtClean="0"/>
            <a:t>, clorodifluorometano, (HCFC-22) cuyo nombre comercial es Genetron 22.</a:t>
          </a:r>
          <a:endParaRPr lang="es-ES"/>
        </a:p>
      </dgm:t>
    </dgm:pt>
    <dgm:pt modelId="{610BEC31-FFD6-4805-8F82-151F1E3244A0}" type="parTrans" cxnId="{9EA35253-2B41-4E71-82B7-64813D8E0D18}">
      <dgm:prSet/>
      <dgm:spPr/>
      <dgm:t>
        <a:bodyPr/>
        <a:lstStyle/>
        <a:p>
          <a:endParaRPr lang="es-ES"/>
        </a:p>
      </dgm:t>
    </dgm:pt>
    <dgm:pt modelId="{67B43E2A-83D8-4250-91F2-763B23FAA22D}" type="sibTrans" cxnId="{9EA35253-2B41-4E71-82B7-64813D8E0D18}">
      <dgm:prSet/>
      <dgm:spPr/>
      <dgm:t>
        <a:bodyPr/>
        <a:lstStyle/>
        <a:p>
          <a:endParaRPr lang="es-ES"/>
        </a:p>
      </dgm:t>
    </dgm:pt>
    <dgm:pt modelId="{14FD9CF4-FFBD-4FB4-8803-91C20FD76472}" type="pres">
      <dgm:prSet presAssocID="{78370993-248B-4314-8593-3F2FF461E381}" presName="linear" presStyleCnt="0">
        <dgm:presLayoutVars>
          <dgm:animLvl val="lvl"/>
          <dgm:resizeHandles val="exact"/>
        </dgm:presLayoutVars>
      </dgm:prSet>
      <dgm:spPr/>
      <dgm:t>
        <a:bodyPr/>
        <a:lstStyle/>
        <a:p>
          <a:endParaRPr lang="es-EC"/>
        </a:p>
      </dgm:t>
    </dgm:pt>
    <dgm:pt modelId="{A39182EB-1C8E-429D-9761-71FD017D9682}" type="pres">
      <dgm:prSet presAssocID="{7EE5AE63-6BDF-4C37-AECE-24936DB2C0CB}" presName="parentText" presStyleLbl="node1" presStyleIdx="0" presStyleCnt="2">
        <dgm:presLayoutVars>
          <dgm:chMax val="0"/>
          <dgm:bulletEnabled val="1"/>
        </dgm:presLayoutVars>
      </dgm:prSet>
      <dgm:spPr/>
      <dgm:t>
        <a:bodyPr/>
        <a:lstStyle/>
        <a:p>
          <a:endParaRPr lang="es-EC"/>
        </a:p>
      </dgm:t>
    </dgm:pt>
    <dgm:pt modelId="{301A618A-D0BA-4B12-BE14-16EE20D6A262}" type="pres">
      <dgm:prSet presAssocID="{A79E1314-1C14-461B-8A0F-101BEEC797AE}" presName="spacer" presStyleCnt="0"/>
      <dgm:spPr/>
    </dgm:pt>
    <dgm:pt modelId="{DD9C2213-0FCA-4690-9738-0AD0670F4B40}" type="pres">
      <dgm:prSet presAssocID="{AD537829-A10B-4B9E-9198-A18112BB3A80}" presName="parentText" presStyleLbl="node1" presStyleIdx="1" presStyleCnt="2">
        <dgm:presLayoutVars>
          <dgm:chMax val="0"/>
          <dgm:bulletEnabled val="1"/>
        </dgm:presLayoutVars>
      </dgm:prSet>
      <dgm:spPr/>
      <dgm:t>
        <a:bodyPr/>
        <a:lstStyle/>
        <a:p>
          <a:endParaRPr lang="es-EC"/>
        </a:p>
      </dgm:t>
    </dgm:pt>
  </dgm:ptLst>
  <dgm:cxnLst>
    <dgm:cxn modelId="{B13B50E2-5461-4437-8901-49239299094E}" srcId="{78370993-248B-4314-8593-3F2FF461E381}" destId="{7EE5AE63-6BDF-4C37-AECE-24936DB2C0CB}" srcOrd="0" destOrd="0" parTransId="{4B16A720-ADAA-46A1-900B-6D0DC7809058}" sibTransId="{A79E1314-1C14-461B-8A0F-101BEEC797AE}"/>
    <dgm:cxn modelId="{1B052A23-7C2F-4973-B1A5-24FFD6868B72}" type="presOf" srcId="{7EE5AE63-6BDF-4C37-AECE-24936DB2C0CB}" destId="{A39182EB-1C8E-429D-9761-71FD017D9682}" srcOrd="0" destOrd="0" presId="urn:microsoft.com/office/officeart/2005/8/layout/vList2"/>
    <dgm:cxn modelId="{6C8D82C6-7353-4F67-82F6-ABF7D9D48B49}" type="presOf" srcId="{78370993-248B-4314-8593-3F2FF461E381}" destId="{14FD9CF4-FFBD-4FB4-8803-91C20FD76472}" srcOrd="0" destOrd="0" presId="urn:microsoft.com/office/officeart/2005/8/layout/vList2"/>
    <dgm:cxn modelId="{9EA35253-2B41-4E71-82B7-64813D8E0D18}" srcId="{78370993-248B-4314-8593-3F2FF461E381}" destId="{AD537829-A10B-4B9E-9198-A18112BB3A80}" srcOrd="1" destOrd="0" parTransId="{610BEC31-FFD6-4805-8F82-151F1E3244A0}" sibTransId="{67B43E2A-83D8-4250-91F2-763B23FAA22D}"/>
    <dgm:cxn modelId="{9CA3353D-C9A7-4CA2-B063-383C4467ABC2}" type="presOf" srcId="{AD537829-A10B-4B9E-9198-A18112BB3A80}" destId="{DD9C2213-0FCA-4690-9738-0AD0670F4B40}" srcOrd="0" destOrd="0" presId="urn:microsoft.com/office/officeart/2005/8/layout/vList2"/>
    <dgm:cxn modelId="{3BEC424D-D442-4897-AF1F-A8A1A4966F34}" type="presParOf" srcId="{14FD9CF4-FFBD-4FB4-8803-91C20FD76472}" destId="{A39182EB-1C8E-429D-9761-71FD017D9682}" srcOrd="0" destOrd="0" presId="urn:microsoft.com/office/officeart/2005/8/layout/vList2"/>
    <dgm:cxn modelId="{B98582DA-59F6-47AB-91FE-5E1F999E89B8}" type="presParOf" srcId="{14FD9CF4-FFBD-4FB4-8803-91C20FD76472}" destId="{301A618A-D0BA-4B12-BE14-16EE20D6A262}" srcOrd="1" destOrd="0" presId="urn:microsoft.com/office/officeart/2005/8/layout/vList2"/>
    <dgm:cxn modelId="{58111A48-793D-419A-9699-75C185023028}" type="presParOf" srcId="{14FD9CF4-FFBD-4FB4-8803-91C20FD76472}" destId="{DD9C2213-0FCA-4690-9738-0AD0670F4B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F794DDD-D880-4032-B8C9-36553B0A27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223BA88-8142-4D4A-9E81-F8F528D440FC}">
      <dgm:prSet/>
      <dgm:spPr/>
      <dgm:t>
        <a:bodyPr/>
        <a:lstStyle/>
        <a:p>
          <a:pPr rtl="0"/>
          <a:r>
            <a:rPr lang="es-ES" smtClean="0"/>
            <a:t>Se llegó al Alcance 3, contabilizando los viajes aéreos del personal de la institución y el consumo de papel de la Facultad.</a:t>
          </a:r>
          <a:endParaRPr lang="es-ES"/>
        </a:p>
      </dgm:t>
    </dgm:pt>
    <dgm:pt modelId="{6F152154-4A0D-447A-A424-38F5ABB72FC1}" type="parTrans" cxnId="{0B37F126-A5FD-4D87-8A3A-FEF8F088C44B}">
      <dgm:prSet/>
      <dgm:spPr/>
      <dgm:t>
        <a:bodyPr/>
        <a:lstStyle/>
        <a:p>
          <a:endParaRPr lang="es-ES"/>
        </a:p>
      </dgm:t>
    </dgm:pt>
    <dgm:pt modelId="{F176E231-FAA2-412C-B338-1D4912640C42}" type="sibTrans" cxnId="{0B37F126-A5FD-4D87-8A3A-FEF8F088C44B}">
      <dgm:prSet/>
      <dgm:spPr/>
      <dgm:t>
        <a:bodyPr/>
        <a:lstStyle/>
        <a:p>
          <a:endParaRPr lang="es-ES"/>
        </a:p>
      </dgm:t>
    </dgm:pt>
    <dgm:pt modelId="{1D5C2540-A2C3-4C0E-BCED-47FBD2036E7C}" type="pres">
      <dgm:prSet presAssocID="{CF794DDD-D880-4032-B8C9-36553B0A278C}" presName="linear" presStyleCnt="0">
        <dgm:presLayoutVars>
          <dgm:animLvl val="lvl"/>
          <dgm:resizeHandles val="exact"/>
        </dgm:presLayoutVars>
      </dgm:prSet>
      <dgm:spPr/>
      <dgm:t>
        <a:bodyPr/>
        <a:lstStyle/>
        <a:p>
          <a:endParaRPr lang="es-EC"/>
        </a:p>
      </dgm:t>
    </dgm:pt>
    <dgm:pt modelId="{53A00EC7-097B-45FD-8993-68808F365557}" type="pres">
      <dgm:prSet presAssocID="{B223BA88-8142-4D4A-9E81-F8F528D440FC}" presName="parentText" presStyleLbl="node1" presStyleIdx="0" presStyleCnt="1">
        <dgm:presLayoutVars>
          <dgm:chMax val="0"/>
          <dgm:bulletEnabled val="1"/>
        </dgm:presLayoutVars>
      </dgm:prSet>
      <dgm:spPr/>
      <dgm:t>
        <a:bodyPr/>
        <a:lstStyle/>
        <a:p>
          <a:endParaRPr lang="es-EC"/>
        </a:p>
      </dgm:t>
    </dgm:pt>
  </dgm:ptLst>
  <dgm:cxnLst>
    <dgm:cxn modelId="{0B37F126-A5FD-4D87-8A3A-FEF8F088C44B}" srcId="{CF794DDD-D880-4032-B8C9-36553B0A278C}" destId="{B223BA88-8142-4D4A-9E81-F8F528D440FC}" srcOrd="0" destOrd="0" parTransId="{6F152154-4A0D-447A-A424-38F5ABB72FC1}" sibTransId="{F176E231-FAA2-412C-B338-1D4912640C42}"/>
    <dgm:cxn modelId="{D0029882-7240-4058-A0A1-B6D70E8F77CA}" type="presOf" srcId="{CF794DDD-D880-4032-B8C9-36553B0A278C}" destId="{1D5C2540-A2C3-4C0E-BCED-47FBD2036E7C}" srcOrd="0" destOrd="0" presId="urn:microsoft.com/office/officeart/2005/8/layout/vList2"/>
    <dgm:cxn modelId="{70EBD3BE-1C38-4E90-8CB5-2E6F4D96428A}" type="presOf" srcId="{B223BA88-8142-4D4A-9E81-F8F528D440FC}" destId="{53A00EC7-097B-45FD-8993-68808F365557}" srcOrd="0" destOrd="0" presId="urn:microsoft.com/office/officeart/2005/8/layout/vList2"/>
    <dgm:cxn modelId="{37707421-12FC-413A-929A-B523E8E431B5}" type="presParOf" srcId="{1D5C2540-A2C3-4C0E-BCED-47FBD2036E7C}" destId="{53A00EC7-097B-45FD-8993-68808F36555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BA5723-4B42-40B6-A1CA-C0A26CEA88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A63939B-979A-49E5-B037-A2C9EA462F8D}">
      <dgm:prSet/>
      <dgm:spPr/>
      <dgm:t>
        <a:bodyPr/>
        <a:lstStyle/>
        <a:p>
          <a:pPr rtl="0"/>
          <a:r>
            <a:rPr lang="es-EC" b="1" smtClean="0"/>
            <a:t>Etapa final</a:t>
          </a:r>
          <a:endParaRPr lang="es-ES"/>
        </a:p>
      </dgm:t>
    </dgm:pt>
    <dgm:pt modelId="{3072B148-35A0-4BF4-83F7-619776052375}" type="parTrans" cxnId="{AE951CB9-0BCC-499A-81BC-30E2305E8CD4}">
      <dgm:prSet/>
      <dgm:spPr/>
      <dgm:t>
        <a:bodyPr/>
        <a:lstStyle/>
        <a:p>
          <a:endParaRPr lang="es-ES"/>
        </a:p>
      </dgm:t>
    </dgm:pt>
    <dgm:pt modelId="{5A2CC842-A5DC-495A-8334-E36BB1999903}" type="sibTrans" cxnId="{AE951CB9-0BCC-499A-81BC-30E2305E8CD4}">
      <dgm:prSet/>
      <dgm:spPr/>
      <dgm:t>
        <a:bodyPr/>
        <a:lstStyle/>
        <a:p>
          <a:endParaRPr lang="es-ES"/>
        </a:p>
      </dgm:t>
    </dgm:pt>
    <dgm:pt modelId="{5C994A2D-9B5C-4095-8DFA-02858CDA3DF9}">
      <dgm:prSet/>
      <dgm:spPr/>
      <dgm:t>
        <a:bodyPr/>
        <a:lstStyle/>
        <a:p>
          <a:pPr rtl="0"/>
          <a:r>
            <a:rPr lang="es-ES" smtClean="0"/>
            <a:t>Se categorizaron las emisiones en toneladas CO2 equivalentes para cada uno de los alcances descritos. </a:t>
          </a:r>
          <a:endParaRPr lang="es-ES"/>
        </a:p>
      </dgm:t>
    </dgm:pt>
    <dgm:pt modelId="{29E575BE-A071-499E-83A9-8AB078B5603F}" type="parTrans" cxnId="{9601A1CC-6DCB-48EA-BA31-B46DBD6A042C}">
      <dgm:prSet/>
      <dgm:spPr/>
      <dgm:t>
        <a:bodyPr/>
        <a:lstStyle/>
        <a:p>
          <a:endParaRPr lang="es-ES"/>
        </a:p>
      </dgm:t>
    </dgm:pt>
    <dgm:pt modelId="{CCDE8967-F3E9-44BE-B637-871629B32D3E}" type="sibTrans" cxnId="{9601A1CC-6DCB-48EA-BA31-B46DBD6A042C}">
      <dgm:prSet/>
      <dgm:spPr/>
      <dgm:t>
        <a:bodyPr/>
        <a:lstStyle/>
        <a:p>
          <a:endParaRPr lang="es-ES"/>
        </a:p>
      </dgm:t>
    </dgm:pt>
    <dgm:pt modelId="{85D81C95-61CA-444E-9848-A6D2EC3977F6}" type="pres">
      <dgm:prSet presAssocID="{DBBA5723-4B42-40B6-A1CA-C0A26CEA88BC}" presName="linear" presStyleCnt="0">
        <dgm:presLayoutVars>
          <dgm:animLvl val="lvl"/>
          <dgm:resizeHandles val="exact"/>
        </dgm:presLayoutVars>
      </dgm:prSet>
      <dgm:spPr/>
      <dgm:t>
        <a:bodyPr/>
        <a:lstStyle/>
        <a:p>
          <a:endParaRPr lang="es-EC"/>
        </a:p>
      </dgm:t>
    </dgm:pt>
    <dgm:pt modelId="{1F462DF2-5180-458B-890B-9ED7C50EC2A7}" type="pres">
      <dgm:prSet presAssocID="{BA63939B-979A-49E5-B037-A2C9EA462F8D}" presName="parentText" presStyleLbl="node1" presStyleIdx="0" presStyleCnt="1">
        <dgm:presLayoutVars>
          <dgm:chMax val="0"/>
          <dgm:bulletEnabled val="1"/>
        </dgm:presLayoutVars>
      </dgm:prSet>
      <dgm:spPr/>
      <dgm:t>
        <a:bodyPr/>
        <a:lstStyle/>
        <a:p>
          <a:endParaRPr lang="es-EC"/>
        </a:p>
      </dgm:t>
    </dgm:pt>
    <dgm:pt modelId="{16A6A315-4A68-42EB-97CB-0DC4109387A6}" type="pres">
      <dgm:prSet presAssocID="{BA63939B-979A-49E5-B037-A2C9EA462F8D}" presName="childText" presStyleLbl="revTx" presStyleIdx="0" presStyleCnt="1">
        <dgm:presLayoutVars>
          <dgm:bulletEnabled val="1"/>
        </dgm:presLayoutVars>
      </dgm:prSet>
      <dgm:spPr/>
      <dgm:t>
        <a:bodyPr/>
        <a:lstStyle/>
        <a:p>
          <a:endParaRPr lang="es-EC"/>
        </a:p>
      </dgm:t>
    </dgm:pt>
  </dgm:ptLst>
  <dgm:cxnLst>
    <dgm:cxn modelId="{0EE27C0F-B379-4E47-A476-44D324C5B619}" type="presOf" srcId="{DBBA5723-4B42-40B6-A1CA-C0A26CEA88BC}" destId="{85D81C95-61CA-444E-9848-A6D2EC3977F6}" srcOrd="0" destOrd="0" presId="urn:microsoft.com/office/officeart/2005/8/layout/vList2"/>
    <dgm:cxn modelId="{AE951CB9-0BCC-499A-81BC-30E2305E8CD4}" srcId="{DBBA5723-4B42-40B6-A1CA-C0A26CEA88BC}" destId="{BA63939B-979A-49E5-B037-A2C9EA462F8D}" srcOrd="0" destOrd="0" parTransId="{3072B148-35A0-4BF4-83F7-619776052375}" sibTransId="{5A2CC842-A5DC-495A-8334-E36BB1999903}"/>
    <dgm:cxn modelId="{9601A1CC-6DCB-48EA-BA31-B46DBD6A042C}" srcId="{BA63939B-979A-49E5-B037-A2C9EA462F8D}" destId="{5C994A2D-9B5C-4095-8DFA-02858CDA3DF9}" srcOrd="0" destOrd="0" parTransId="{29E575BE-A071-499E-83A9-8AB078B5603F}" sibTransId="{CCDE8967-F3E9-44BE-B637-871629B32D3E}"/>
    <dgm:cxn modelId="{044B5C6B-D39E-4195-8873-9E9E92A08B0D}" type="presOf" srcId="{BA63939B-979A-49E5-B037-A2C9EA462F8D}" destId="{1F462DF2-5180-458B-890B-9ED7C50EC2A7}" srcOrd="0" destOrd="0" presId="urn:microsoft.com/office/officeart/2005/8/layout/vList2"/>
    <dgm:cxn modelId="{7624B858-DE1B-4D91-BFEA-4C3B73A0ED4D}" type="presOf" srcId="{5C994A2D-9B5C-4095-8DFA-02858CDA3DF9}" destId="{16A6A315-4A68-42EB-97CB-0DC4109387A6}" srcOrd="0" destOrd="0" presId="urn:microsoft.com/office/officeart/2005/8/layout/vList2"/>
    <dgm:cxn modelId="{FA96212E-C0F4-4259-B7A3-290F2DAA189A}" type="presParOf" srcId="{85D81C95-61CA-444E-9848-A6D2EC3977F6}" destId="{1F462DF2-5180-458B-890B-9ED7C50EC2A7}" srcOrd="0" destOrd="0" presId="urn:microsoft.com/office/officeart/2005/8/layout/vList2"/>
    <dgm:cxn modelId="{C60EE9A7-268D-4C02-BA90-E88F5140716E}" type="presParOf" srcId="{85D81C95-61CA-444E-9848-A6D2EC3977F6}" destId="{16A6A315-4A68-42EB-97CB-0DC4109387A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106A6C-C779-4BEE-BADC-0D8707CE39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ACEAE8C-9AD8-42A6-9566-30A2C5683D77}">
      <dgm:prSet/>
      <dgm:spPr/>
      <dgm:t>
        <a:bodyPr/>
        <a:lstStyle/>
        <a:p>
          <a:pPr rtl="0"/>
          <a:r>
            <a:rPr lang="sl-SI" dirty="0" smtClean="0"/>
            <a:t>Se obtuvo que la huella de carbono de la Facultad de Ciencias de la Ingeniería fue de </a:t>
          </a:r>
          <a:r>
            <a:rPr lang="es-ES" dirty="0" smtClean="0"/>
            <a:t>151,41 </a:t>
          </a:r>
          <a:r>
            <a:rPr lang="sl-SI" dirty="0" smtClean="0"/>
            <a:t>t </a:t>
          </a:r>
          <a:r>
            <a:rPr lang="es-EC" dirty="0" smtClean="0"/>
            <a:t>CO</a:t>
          </a:r>
          <a:r>
            <a:rPr lang="es-EC" baseline="-25000" dirty="0" smtClean="0"/>
            <a:t>2</a:t>
          </a:r>
          <a:r>
            <a:rPr lang="sl-SI" dirty="0" smtClean="0"/>
            <a:t>eq durante el 2009, </a:t>
          </a:r>
          <a:r>
            <a:rPr lang="es-ES" dirty="0" smtClean="0"/>
            <a:t>129,80 </a:t>
          </a:r>
          <a:r>
            <a:rPr lang="sl-SI" dirty="0" smtClean="0"/>
            <a:t>t </a:t>
          </a:r>
          <a:r>
            <a:rPr lang="es-EC" dirty="0" smtClean="0"/>
            <a:t>CO</a:t>
          </a:r>
          <a:r>
            <a:rPr lang="es-EC" baseline="-25000" dirty="0" smtClean="0"/>
            <a:t>2</a:t>
          </a:r>
          <a:r>
            <a:rPr lang="sl-SI" dirty="0" smtClean="0"/>
            <a:t>eq durante el 2010, </a:t>
          </a:r>
          <a:r>
            <a:rPr lang="es-ES" dirty="0" smtClean="0"/>
            <a:t>158,58 </a:t>
          </a:r>
          <a:r>
            <a:rPr lang="sl-SI" dirty="0" smtClean="0"/>
            <a:t>t </a:t>
          </a:r>
          <a:r>
            <a:rPr lang="es-EC" dirty="0" smtClean="0"/>
            <a:t>CO</a:t>
          </a:r>
          <a:r>
            <a:rPr lang="es-EC" baseline="-25000" dirty="0" smtClean="0"/>
            <a:t>2</a:t>
          </a:r>
          <a:r>
            <a:rPr lang="sl-SI" dirty="0" smtClean="0"/>
            <a:t>eq durante el 2011 y </a:t>
          </a:r>
          <a:r>
            <a:rPr lang="es-ES" dirty="0" smtClean="0"/>
            <a:t>142,40 </a:t>
          </a:r>
          <a:r>
            <a:rPr lang="sl-SI" dirty="0" smtClean="0"/>
            <a:t>t </a:t>
          </a:r>
          <a:r>
            <a:rPr lang="es-EC" dirty="0" smtClean="0"/>
            <a:t>CO</a:t>
          </a:r>
          <a:r>
            <a:rPr lang="es-EC" baseline="-25000" dirty="0" smtClean="0"/>
            <a:t>2</a:t>
          </a:r>
          <a:r>
            <a:rPr lang="sl-SI" dirty="0" smtClean="0"/>
            <a:t>eq durante el 2012.</a:t>
          </a:r>
          <a:endParaRPr lang="es-ES" dirty="0"/>
        </a:p>
      </dgm:t>
    </dgm:pt>
    <dgm:pt modelId="{EF18936D-9ADE-4241-AB71-FEA301F179F9}" type="parTrans" cxnId="{CC695E29-079E-49EE-B164-E6358DB1B01D}">
      <dgm:prSet/>
      <dgm:spPr/>
      <dgm:t>
        <a:bodyPr/>
        <a:lstStyle/>
        <a:p>
          <a:endParaRPr lang="es-ES"/>
        </a:p>
      </dgm:t>
    </dgm:pt>
    <dgm:pt modelId="{CB2A4F6F-E637-48D8-9DB9-6C433AF8704A}" type="sibTrans" cxnId="{CC695E29-079E-49EE-B164-E6358DB1B01D}">
      <dgm:prSet/>
      <dgm:spPr/>
      <dgm:t>
        <a:bodyPr/>
        <a:lstStyle/>
        <a:p>
          <a:endParaRPr lang="es-ES"/>
        </a:p>
      </dgm:t>
    </dgm:pt>
    <dgm:pt modelId="{9194C090-59CB-40FF-A131-7F10FA97F629}">
      <dgm:prSet/>
      <dgm:spPr/>
      <dgm:t>
        <a:bodyPr/>
        <a:lstStyle/>
        <a:p>
          <a:pPr rtl="0"/>
          <a:r>
            <a:rPr lang="es-ES" smtClean="0"/>
            <a:t>Se evidenció que la mayor cantidad de emisiones de </a:t>
          </a:r>
          <a:r>
            <a:rPr lang="es-EC" smtClean="0"/>
            <a:t>CO</a:t>
          </a:r>
          <a:r>
            <a:rPr lang="es-EC" baseline="-25000" smtClean="0"/>
            <a:t>2</a:t>
          </a:r>
          <a:r>
            <a:rPr lang="es-ES" smtClean="0"/>
            <a:t>eq fue emitida por el consumo de electricidad, siendo ésta la mayor fuente de emisiones de la huella de carbono de la Facultad de Ciencias de la Ingeniería, con 123,25 t</a:t>
          </a:r>
          <a:r>
            <a:rPr lang="es-EC" smtClean="0"/>
            <a:t> CO</a:t>
          </a:r>
          <a:r>
            <a:rPr lang="es-EC" baseline="-25000" smtClean="0"/>
            <a:t>2</a:t>
          </a:r>
          <a:r>
            <a:rPr lang="es-ES" smtClean="0"/>
            <a:t>eq en el 2009, 121,39 t</a:t>
          </a:r>
          <a:r>
            <a:rPr lang="es-EC" smtClean="0"/>
            <a:t> CO</a:t>
          </a:r>
          <a:r>
            <a:rPr lang="es-EC" baseline="-25000" smtClean="0"/>
            <a:t>2</a:t>
          </a:r>
          <a:r>
            <a:rPr lang="es-ES" smtClean="0"/>
            <a:t>eq en el 2010, 128,35 t</a:t>
          </a:r>
          <a:r>
            <a:rPr lang="es-EC" smtClean="0"/>
            <a:t> CO</a:t>
          </a:r>
          <a:r>
            <a:rPr lang="es-EC" baseline="-25000" smtClean="0"/>
            <a:t>2</a:t>
          </a:r>
          <a:r>
            <a:rPr lang="es-ES" smtClean="0"/>
            <a:t>eq en el 2011 y 134,45 t</a:t>
          </a:r>
          <a:r>
            <a:rPr lang="es-EC" smtClean="0"/>
            <a:t> CO</a:t>
          </a:r>
          <a:r>
            <a:rPr lang="es-EC" baseline="-25000" smtClean="0"/>
            <a:t>2</a:t>
          </a:r>
          <a:r>
            <a:rPr lang="es-ES" smtClean="0"/>
            <a:t>eq en el 2012, teniendo en promedio de 83,79%.</a:t>
          </a:r>
          <a:endParaRPr lang="es-ES"/>
        </a:p>
      </dgm:t>
    </dgm:pt>
    <dgm:pt modelId="{FCDDF129-A131-45EE-BC7B-60301575C2FD}" type="parTrans" cxnId="{9B969591-A846-47A6-AE15-6A3D98246A19}">
      <dgm:prSet/>
      <dgm:spPr/>
      <dgm:t>
        <a:bodyPr/>
        <a:lstStyle/>
        <a:p>
          <a:endParaRPr lang="es-ES"/>
        </a:p>
      </dgm:t>
    </dgm:pt>
    <dgm:pt modelId="{E0E72CBD-AC62-4040-897C-3B0837161953}" type="sibTrans" cxnId="{9B969591-A846-47A6-AE15-6A3D98246A19}">
      <dgm:prSet/>
      <dgm:spPr/>
      <dgm:t>
        <a:bodyPr/>
        <a:lstStyle/>
        <a:p>
          <a:endParaRPr lang="es-ES"/>
        </a:p>
      </dgm:t>
    </dgm:pt>
    <dgm:pt modelId="{387CD755-0415-4440-8319-F1C90F91CCBD}">
      <dgm:prSet/>
      <dgm:spPr/>
      <dgm:t>
        <a:bodyPr/>
        <a:lstStyle/>
        <a:p>
          <a:r>
            <a:rPr lang="es-ES" dirty="0" smtClean="0"/>
            <a:t>El presente estudio ha revelado que la Facultad de Ciencias de la Ingeniería realiza actividades que generan emisiones de </a:t>
          </a:r>
          <a:r>
            <a:rPr lang="es-EC" dirty="0" smtClean="0"/>
            <a:t>CO</a:t>
          </a:r>
          <a:r>
            <a:rPr lang="es-EC" baseline="-25000" dirty="0" smtClean="0"/>
            <a:t>2</a:t>
          </a:r>
          <a:r>
            <a:rPr lang="es-ES" dirty="0" smtClean="0"/>
            <a:t>, CH</a:t>
          </a:r>
          <a:r>
            <a:rPr lang="es-ES" baseline="-25000" dirty="0" smtClean="0"/>
            <a:t>4</a:t>
          </a:r>
          <a:r>
            <a:rPr lang="es-ES" dirty="0" smtClean="0"/>
            <a:t>, N</a:t>
          </a:r>
          <a:r>
            <a:rPr lang="es-ES" baseline="-25000" dirty="0" smtClean="0"/>
            <a:t>2</a:t>
          </a:r>
          <a:r>
            <a:rPr lang="es-ES" dirty="0" smtClean="0"/>
            <a:t>O, que pudieron ser contabilizadas en diferentes componentes como consumo de combustibles, refrigerantes, GLP, consumo eléctrico, realización de vuelos y consumo de papel.</a:t>
          </a:r>
          <a:endParaRPr lang="es-EC" dirty="0"/>
        </a:p>
      </dgm:t>
    </dgm:pt>
    <dgm:pt modelId="{342E00BB-8C4E-4712-B9E3-AB0380B75D9B}" type="parTrans" cxnId="{5250A887-AF9C-4DC9-B377-FB63211553A2}">
      <dgm:prSet/>
      <dgm:spPr/>
      <dgm:t>
        <a:bodyPr/>
        <a:lstStyle/>
        <a:p>
          <a:endParaRPr lang="es-EC"/>
        </a:p>
      </dgm:t>
    </dgm:pt>
    <dgm:pt modelId="{67CCC856-69DB-40E5-A2C3-C4417939596F}" type="sibTrans" cxnId="{5250A887-AF9C-4DC9-B377-FB63211553A2}">
      <dgm:prSet/>
      <dgm:spPr/>
      <dgm:t>
        <a:bodyPr/>
        <a:lstStyle/>
        <a:p>
          <a:endParaRPr lang="es-EC"/>
        </a:p>
      </dgm:t>
    </dgm:pt>
    <dgm:pt modelId="{FD9CD30C-1667-4EED-9F4D-5B02658537F7}" type="pres">
      <dgm:prSet presAssocID="{15106A6C-C779-4BEE-BADC-0D8707CE399F}" presName="linear" presStyleCnt="0">
        <dgm:presLayoutVars>
          <dgm:animLvl val="lvl"/>
          <dgm:resizeHandles val="exact"/>
        </dgm:presLayoutVars>
      </dgm:prSet>
      <dgm:spPr/>
      <dgm:t>
        <a:bodyPr/>
        <a:lstStyle/>
        <a:p>
          <a:endParaRPr lang="es-EC"/>
        </a:p>
      </dgm:t>
    </dgm:pt>
    <dgm:pt modelId="{40B27F52-DA80-4946-A031-550CE623089E}" type="pres">
      <dgm:prSet presAssocID="{387CD755-0415-4440-8319-F1C90F91CCBD}" presName="parentText" presStyleLbl="node1" presStyleIdx="0" presStyleCnt="3">
        <dgm:presLayoutVars>
          <dgm:chMax val="0"/>
          <dgm:bulletEnabled val="1"/>
        </dgm:presLayoutVars>
      </dgm:prSet>
      <dgm:spPr/>
      <dgm:t>
        <a:bodyPr/>
        <a:lstStyle/>
        <a:p>
          <a:endParaRPr lang="es-EC"/>
        </a:p>
      </dgm:t>
    </dgm:pt>
    <dgm:pt modelId="{DC16F7B1-DA25-4F86-818F-D93E8D99E180}" type="pres">
      <dgm:prSet presAssocID="{67CCC856-69DB-40E5-A2C3-C4417939596F}" presName="spacer" presStyleCnt="0"/>
      <dgm:spPr/>
    </dgm:pt>
    <dgm:pt modelId="{D8D07AF0-AD5B-4FE7-8037-8D75BC9982C0}" type="pres">
      <dgm:prSet presAssocID="{5ACEAE8C-9AD8-42A6-9566-30A2C5683D77}" presName="parentText" presStyleLbl="node1" presStyleIdx="1" presStyleCnt="3">
        <dgm:presLayoutVars>
          <dgm:chMax val="0"/>
          <dgm:bulletEnabled val="1"/>
        </dgm:presLayoutVars>
      </dgm:prSet>
      <dgm:spPr/>
      <dgm:t>
        <a:bodyPr/>
        <a:lstStyle/>
        <a:p>
          <a:endParaRPr lang="es-EC"/>
        </a:p>
      </dgm:t>
    </dgm:pt>
    <dgm:pt modelId="{D3B5ECBA-F8AF-46D7-8FF4-16F577F267A2}" type="pres">
      <dgm:prSet presAssocID="{CB2A4F6F-E637-48D8-9DB9-6C433AF8704A}" presName="spacer" presStyleCnt="0"/>
      <dgm:spPr/>
    </dgm:pt>
    <dgm:pt modelId="{6083610B-C813-4682-95A3-D3736A4CDFCC}" type="pres">
      <dgm:prSet presAssocID="{9194C090-59CB-40FF-A131-7F10FA97F629}" presName="parentText" presStyleLbl="node1" presStyleIdx="2" presStyleCnt="3">
        <dgm:presLayoutVars>
          <dgm:chMax val="0"/>
          <dgm:bulletEnabled val="1"/>
        </dgm:presLayoutVars>
      </dgm:prSet>
      <dgm:spPr/>
      <dgm:t>
        <a:bodyPr/>
        <a:lstStyle/>
        <a:p>
          <a:endParaRPr lang="es-EC"/>
        </a:p>
      </dgm:t>
    </dgm:pt>
  </dgm:ptLst>
  <dgm:cxnLst>
    <dgm:cxn modelId="{CC695E29-079E-49EE-B164-E6358DB1B01D}" srcId="{15106A6C-C779-4BEE-BADC-0D8707CE399F}" destId="{5ACEAE8C-9AD8-42A6-9566-30A2C5683D77}" srcOrd="1" destOrd="0" parTransId="{EF18936D-9ADE-4241-AB71-FEA301F179F9}" sibTransId="{CB2A4F6F-E637-48D8-9DB9-6C433AF8704A}"/>
    <dgm:cxn modelId="{9B969591-A846-47A6-AE15-6A3D98246A19}" srcId="{15106A6C-C779-4BEE-BADC-0D8707CE399F}" destId="{9194C090-59CB-40FF-A131-7F10FA97F629}" srcOrd="2" destOrd="0" parTransId="{FCDDF129-A131-45EE-BC7B-60301575C2FD}" sibTransId="{E0E72CBD-AC62-4040-897C-3B0837161953}"/>
    <dgm:cxn modelId="{EC89893B-8C90-4A73-A7D9-804B2C620C14}" type="presOf" srcId="{5ACEAE8C-9AD8-42A6-9566-30A2C5683D77}" destId="{D8D07AF0-AD5B-4FE7-8037-8D75BC9982C0}" srcOrd="0" destOrd="0" presId="urn:microsoft.com/office/officeart/2005/8/layout/vList2"/>
    <dgm:cxn modelId="{082A1249-E3A6-4AFE-87FB-E1605D968755}" type="presOf" srcId="{15106A6C-C779-4BEE-BADC-0D8707CE399F}" destId="{FD9CD30C-1667-4EED-9F4D-5B02658537F7}" srcOrd="0" destOrd="0" presId="urn:microsoft.com/office/officeart/2005/8/layout/vList2"/>
    <dgm:cxn modelId="{FE9EFE8B-7CAC-4B74-9C1B-34AE9F50C48D}" type="presOf" srcId="{9194C090-59CB-40FF-A131-7F10FA97F629}" destId="{6083610B-C813-4682-95A3-D3736A4CDFCC}" srcOrd="0" destOrd="0" presId="urn:microsoft.com/office/officeart/2005/8/layout/vList2"/>
    <dgm:cxn modelId="{5250A887-AF9C-4DC9-B377-FB63211553A2}" srcId="{15106A6C-C779-4BEE-BADC-0D8707CE399F}" destId="{387CD755-0415-4440-8319-F1C90F91CCBD}" srcOrd="0" destOrd="0" parTransId="{342E00BB-8C4E-4712-B9E3-AB0380B75D9B}" sibTransId="{67CCC856-69DB-40E5-A2C3-C4417939596F}"/>
    <dgm:cxn modelId="{D58296FA-642E-415D-B712-B7F930E906E7}" type="presOf" srcId="{387CD755-0415-4440-8319-F1C90F91CCBD}" destId="{40B27F52-DA80-4946-A031-550CE623089E}" srcOrd="0" destOrd="0" presId="urn:microsoft.com/office/officeart/2005/8/layout/vList2"/>
    <dgm:cxn modelId="{323DE10A-73BC-42A7-8E41-F37040BAB868}" type="presParOf" srcId="{FD9CD30C-1667-4EED-9F4D-5B02658537F7}" destId="{40B27F52-DA80-4946-A031-550CE623089E}" srcOrd="0" destOrd="0" presId="urn:microsoft.com/office/officeart/2005/8/layout/vList2"/>
    <dgm:cxn modelId="{EE22D58B-63D0-4B52-85B0-AB8B957302B4}" type="presParOf" srcId="{FD9CD30C-1667-4EED-9F4D-5B02658537F7}" destId="{DC16F7B1-DA25-4F86-818F-D93E8D99E180}" srcOrd="1" destOrd="0" presId="urn:microsoft.com/office/officeart/2005/8/layout/vList2"/>
    <dgm:cxn modelId="{13B5AABD-73D3-46CA-BDB1-24CFCF52E4A2}" type="presParOf" srcId="{FD9CD30C-1667-4EED-9F4D-5B02658537F7}" destId="{D8D07AF0-AD5B-4FE7-8037-8D75BC9982C0}" srcOrd="2" destOrd="0" presId="urn:microsoft.com/office/officeart/2005/8/layout/vList2"/>
    <dgm:cxn modelId="{CEB91ACA-DEB1-4D84-BCA7-C995694B98DC}" type="presParOf" srcId="{FD9CD30C-1667-4EED-9F4D-5B02658537F7}" destId="{D3B5ECBA-F8AF-46D7-8FF4-16F577F267A2}" srcOrd="3" destOrd="0" presId="urn:microsoft.com/office/officeart/2005/8/layout/vList2"/>
    <dgm:cxn modelId="{744F8A17-37C1-46BA-B59B-4E026D0BFA34}" type="presParOf" srcId="{FD9CD30C-1667-4EED-9F4D-5B02658537F7}" destId="{6083610B-C813-4682-95A3-D3736A4CDF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E8C87C-D99E-4D85-9BE7-67225A7FA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41986BB-E916-499E-9C34-E7D7ECCB5356}">
      <dgm:prSet/>
      <dgm:spPr/>
      <dgm:t>
        <a:bodyPr/>
        <a:lstStyle/>
        <a:p>
          <a:pPr rtl="0"/>
          <a:r>
            <a:rPr lang="es-ES" dirty="0" smtClean="0"/>
            <a:t>La menor emisión </a:t>
          </a:r>
          <a:r>
            <a:rPr lang="es-ES" dirty="0" smtClean="0"/>
            <a:t>de </a:t>
          </a:r>
          <a:r>
            <a:rPr lang="es-EC" dirty="0" smtClean="0"/>
            <a:t>CO</a:t>
          </a:r>
          <a:r>
            <a:rPr lang="es-EC" baseline="-25000" dirty="0" smtClean="0"/>
            <a:t>2</a:t>
          </a:r>
          <a:r>
            <a:rPr lang="es-ES" dirty="0" err="1" smtClean="0"/>
            <a:t>eq</a:t>
          </a:r>
          <a:r>
            <a:rPr lang="es-ES" dirty="0" smtClean="0"/>
            <a:t> es la representada por el uso de vehículos de la institución, con un promedio de 0,19%, ya que no se los utilizan continuamente, por lo que las emisiones producidas por éstos no son significativas.</a:t>
          </a:r>
          <a:endParaRPr lang="es-ES" dirty="0"/>
        </a:p>
      </dgm:t>
    </dgm:pt>
    <dgm:pt modelId="{08B9F925-3E1D-4FA7-A941-1D2B485D9904}" type="parTrans" cxnId="{94F08A05-9C6C-4F30-B2DD-F7FD2E15204F}">
      <dgm:prSet/>
      <dgm:spPr/>
      <dgm:t>
        <a:bodyPr/>
        <a:lstStyle/>
        <a:p>
          <a:endParaRPr lang="es-ES"/>
        </a:p>
      </dgm:t>
    </dgm:pt>
    <dgm:pt modelId="{CEF743D7-1ACE-4856-B195-97623EB64AF8}" type="sibTrans" cxnId="{94F08A05-9C6C-4F30-B2DD-F7FD2E15204F}">
      <dgm:prSet/>
      <dgm:spPr/>
      <dgm:t>
        <a:bodyPr/>
        <a:lstStyle/>
        <a:p>
          <a:endParaRPr lang="es-ES"/>
        </a:p>
      </dgm:t>
    </dgm:pt>
    <dgm:pt modelId="{20BF17FC-FA77-43B4-A8BA-1ED9A7111A86}">
      <dgm:prSet/>
      <dgm:spPr/>
      <dgm:t>
        <a:bodyPr/>
        <a:lstStyle/>
        <a:p>
          <a:pPr rtl="0"/>
          <a:r>
            <a:rPr lang="es-ES" smtClean="0"/>
            <a:t>Con respecto al uso de refrigerantes de la Facultad se puede observar que, si bien es cierto su potencial de calentamiento global es alto, las emisiones no son significativas, ya que el sistema de la planta de alimentos es eficiente y solo utiliza 30 libras de refrigerante cada dos años.</a:t>
          </a:r>
          <a:endParaRPr lang="es-ES"/>
        </a:p>
      </dgm:t>
    </dgm:pt>
    <dgm:pt modelId="{9719CD73-D8F1-49C2-8542-4BA921CC4E4E}" type="parTrans" cxnId="{C072616D-998F-4B86-B8C9-4A062EA75DE2}">
      <dgm:prSet/>
      <dgm:spPr/>
      <dgm:t>
        <a:bodyPr/>
        <a:lstStyle/>
        <a:p>
          <a:endParaRPr lang="es-ES"/>
        </a:p>
      </dgm:t>
    </dgm:pt>
    <dgm:pt modelId="{FA1401CF-2D62-47E5-BE65-E1A8541E5DF4}" type="sibTrans" cxnId="{C072616D-998F-4B86-B8C9-4A062EA75DE2}">
      <dgm:prSet/>
      <dgm:spPr/>
      <dgm:t>
        <a:bodyPr/>
        <a:lstStyle/>
        <a:p>
          <a:endParaRPr lang="es-ES"/>
        </a:p>
      </dgm:t>
    </dgm:pt>
    <dgm:pt modelId="{8E672590-1C7D-4C26-92D0-8FED442B993A}" type="pres">
      <dgm:prSet presAssocID="{E6E8C87C-D99E-4D85-9BE7-67225A7FAB79}" presName="linear" presStyleCnt="0">
        <dgm:presLayoutVars>
          <dgm:animLvl val="lvl"/>
          <dgm:resizeHandles val="exact"/>
        </dgm:presLayoutVars>
      </dgm:prSet>
      <dgm:spPr/>
      <dgm:t>
        <a:bodyPr/>
        <a:lstStyle/>
        <a:p>
          <a:endParaRPr lang="es-EC"/>
        </a:p>
      </dgm:t>
    </dgm:pt>
    <dgm:pt modelId="{9D37C89E-E353-49F8-A987-381B936E7748}" type="pres">
      <dgm:prSet presAssocID="{541986BB-E916-499E-9C34-E7D7ECCB5356}" presName="parentText" presStyleLbl="node1" presStyleIdx="0" presStyleCnt="2">
        <dgm:presLayoutVars>
          <dgm:chMax val="0"/>
          <dgm:bulletEnabled val="1"/>
        </dgm:presLayoutVars>
      </dgm:prSet>
      <dgm:spPr/>
      <dgm:t>
        <a:bodyPr/>
        <a:lstStyle/>
        <a:p>
          <a:endParaRPr lang="es-EC"/>
        </a:p>
      </dgm:t>
    </dgm:pt>
    <dgm:pt modelId="{28CBAE7E-548B-4D2C-884C-91A87193199F}" type="pres">
      <dgm:prSet presAssocID="{CEF743D7-1ACE-4856-B195-97623EB64AF8}" presName="spacer" presStyleCnt="0"/>
      <dgm:spPr/>
    </dgm:pt>
    <dgm:pt modelId="{48F86BCE-3C87-445B-9C5F-B70A74F77ABC}" type="pres">
      <dgm:prSet presAssocID="{20BF17FC-FA77-43B4-A8BA-1ED9A7111A86}" presName="parentText" presStyleLbl="node1" presStyleIdx="1" presStyleCnt="2">
        <dgm:presLayoutVars>
          <dgm:chMax val="0"/>
          <dgm:bulletEnabled val="1"/>
        </dgm:presLayoutVars>
      </dgm:prSet>
      <dgm:spPr/>
      <dgm:t>
        <a:bodyPr/>
        <a:lstStyle/>
        <a:p>
          <a:endParaRPr lang="es-EC"/>
        </a:p>
      </dgm:t>
    </dgm:pt>
  </dgm:ptLst>
  <dgm:cxnLst>
    <dgm:cxn modelId="{C072616D-998F-4B86-B8C9-4A062EA75DE2}" srcId="{E6E8C87C-D99E-4D85-9BE7-67225A7FAB79}" destId="{20BF17FC-FA77-43B4-A8BA-1ED9A7111A86}" srcOrd="1" destOrd="0" parTransId="{9719CD73-D8F1-49C2-8542-4BA921CC4E4E}" sibTransId="{FA1401CF-2D62-47E5-BE65-E1A8541E5DF4}"/>
    <dgm:cxn modelId="{ACF0C6C3-00A1-438D-B885-B633D4F9216D}" type="presOf" srcId="{20BF17FC-FA77-43B4-A8BA-1ED9A7111A86}" destId="{48F86BCE-3C87-445B-9C5F-B70A74F77ABC}" srcOrd="0" destOrd="0" presId="urn:microsoft.com/office/officeart/2005/8/layout/vList2"/>
    <dgm:cxn modelId="{94F08A05-9C6C-4F30-B2DD-F7FD2E15204F}" srcId="{E6E8C87C-D99E-4D85-9BE7-67225A7FAB79}" destId="{541986BB-E916-499E-9C34-E7D7ECCB5356}" srcOrd="0" destOrd="0" parTransId="{08B9F925-3E1D-4FA7-A941-1D2B485D9904}" sibTransId="{CEF743D7-1ACE-4856-B195-97623EB64AF8}"/>
    <dgm:cxn modelId="{55A20C50-FD0D-41D8-A65E-6DCFF7835516}" type="presOf" srcId="{E6E8C87C-D99E-4D85-9BE7-67225A7FAB79}" destId="{8E672590-1C7D-4C26-92D0-8FED442B993A}" srcOrd="0" destOrd="0" presId="urn:microsoft.com/office/officeart/2005/8/layout/vList2"/>
    <dgm:cxn modelId="{47C4F082-411F-4D12-A914-D7D933C90AE0}" type="presOf" srcId="{541986BB-E916-499E-9C34-E7D7ECCB5356}" destId="{9D37C89E-E353-49F8-A987-381B936E7748}" srcOrd="0" destOrd="0" presId="urn:microsoft.com/office/officeart/2005/8/layout/vList2"/>
    <dgm:cxn modelId="{F73A057E-D04C-43B0-9515-5EB4ABE14FEA}" type="presParOf" srcId="{8E672590-1C7D-4C26-92D0-8FED442B993A}" destId="{9D37C89E-E353-49F8-A987-381B936E7748}" srcOrd="0" destOrd="0" presId="urn:microsoft.com/office/officeart/2005/8/layout/vList2"/>
    <dgm:cxn modelId="{8D7B6159-0FAA-4385-B0B8-B7E9352474EB}" type="presParOf" srcId="{8E672590-1C7D-4C26-92D0-8FED442B993A}" destId="{28CBAE7E-548B-4D2C-884C-91A87193199F}" srcOrd="1" destOrd="0" presId="urn:microsoft.com/office/officeart/2005/8/layout/vList2"/>
    <dgm:cxn modelId="{46963BB2-2E0B-41E6-A91D-0DB36DDD086D}" type="presParOf" srcId="{8E672590-1C7D-4C26-92D0-8FED442B993A}" destId="{48F86BCE-3C87-445B-9C5F-B70A74F77A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B0563C-6BEF-4A33-9B0A-A98F3C11FC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AACC05C1-13E3-4466-AE3E-7F4A4C70E4A8}">
      <dgm:prSet/>
      <dgm:spPr/>
      <dgm:t>
        <a:bodyPr/>
        <a:lstStyle/>
        <a:p>
          <a:pPr rtl="0"/>
          <a:r>
            <a:rPr lang="es-ES" smtClean="0"/>
            <a:t>A pesar de que la cantidad de papel consumido por la Facultad de Ciencias de la Ingeniería no es significativa, con un de 3,45 t</a:t>
          </a:r>
          <a:r>
            <a:rPr lang="es-EC" smtClean="0"/>
            <a:t> CO</a:t>
          </a:r>
          <a:r>
            <a:rPr lang="es-EC" baseline="-25000" smtClean="0"/>
            <a:t>2</a:t>
          </a:r>
          <a:r>
            <a:rPr lang="es-ES" smtClean="0"/>
            <a:t>eq, la Universidad Tecnológica Equinoccial ha implementado una iniciativa para disminuir el uso de papel, mediante el uso de un sistema de trámites por internet, </a:t>
          </a:r>
          <a:r>
            <a:rPr lang="sl-SI" smtClean="0"/>
            <a:t>asi como el uso de sensores de movimiento que activan o desactivan el sistema de iluminación.</a:t>
          </a:r>
          <a:endParaRPr lang="es-ES"/>
        </a:p>
      </dgm:t>
    </dgm:pt>
    <dgm:pt modelId="{8946EF59-9FF5-468C-A66B-A1C02072C7C0}" type="parTrans" cxnId="{86AE2DA4-E0B9-408B-B4F5-9F6B59CC1064}">
      <dgm:prSet/>
      <dgm:spPr/>
      <dgm:t>
        <a:bodyPr/>
        <a:lstStyle/>
        <a:p>
          <a:endParaRPr lang="es-ES"/>
        </a:p>
      </dgm:t>
    </dgm:pt>
    <dgm:pt modelId="{25EA1941-CDA2-4E8C-841A-A1163A05C27B}" type="sibTrans" cxnId="{86AE2DA4-E0B9-408B-B4F5-9F6B59CC1064}">
      <dgm:prSet/>
      <dgm:spPr/>
      <dgm:t>
        <a:bodyPr/>
        <a:lstStyle/>
        <a:p>
          <a:endParaRPr lang="es-ES"/>
        </a:p>
      </dgm:t>
    </dgm:pt>
    <dgm:pt modelId="{CDAFF42D-0202-49DF-8CF8-E1DB05BB98AF}">
      <dgm:prSet/>
      <dgm:spPr/>
      <dgm:t>
        <a:bodyPr/>
        <a:lstStyle/>
        <a:p>
          <a:pPr rtl="0"/>
          <a:r>
            <a:rPr lang="es-ES" smtClean="0"/>
            <a:t>Con respecto a la comparación de la huella de carbono de la Facultad de Ciencias de la Ingeniería, se pudo evidenciar que las instituciones como la Universidad de Alcalá y la Universidad de Miami, coincidieron en que la fuente de emisión mayoritaria es el consumo de electricidad.</a:t>
          </a:r>
          <a:r>
            <a:rPr lang="sl-SI" smtClean="0"/>
            <a:t>  </a:t>
          </a:r>
          <a:endParaRPr lang="es-ES"/>
        </a:p>
      </dgm:t>
    </dgm:pt>
    <dgm:pt modelId="{CE2059F2-B26C-43ED-9A03-BE0290A1205B}" type="parTrans" cxnId="{C0E83673-4129-4AC9-9D67-F49DB3AFCCCC}">
      <dgm:prSet/>
      <dgm:spPr/>
      <dgm:t>
        <a:bodyPr/>
        <a:lstStyle/>
        <a:p>
          <a:endParaRPr lang="es-ES"/>
        </a:p>
      </dgm:t>
    </dgm:pt>
    <dgm:pt modelId="{873E378D-E3AD-463F-B942-12D41AB4BE65}" type="sibTrans" cxnId="{C0E83673-4129-4AC9-9D67-F49DB3AFCCCC}">
      <dgm:prSet/>
      <dgm:spPr/>
      <dgm:t>
        <a:bodyPr/>
        <a:lstStyle/>
        <a:p>
          <a:endParaRPr lang="es-ES"/>
        </a:p>
      </dgm:t>
    </dgm:pt>
    <dgm:pt modelId="{6F2872A1-C937-4EAA-A465-1C063BF4320D}" type="pres">
      <dgm:prSet presAssocID="{97B0563C-6BEF-4A33-9B0A-A98F3C11FC8E}" presName="linear" presStyleCnt="0">
        <dgm:presLayoutVars>
          <dgm:animLvl val="lvl"/>
          <dgm:resizeHandles val="exact"/>
        </dgm:presLayoutVars>
      </dgm:prSet>
      <dgm:spPr/>
      <dgm:t>
        <a:bodyPr/>
        <a:lstStyle/>
        <a:p>
          <a:endParaRPr lang="es-EC"/>
        </a:p>
      </dgm:t>
    </dgm:pt>
    <dgm:pt modelId="{944AA753-C26F-4294-9733-6E63D66C7622}" type="pres">
      <dgm:prSet presAssocID="{AACC05C1-13E3-4466-AE3E-7F4A4C70E4A8}" presName="parentText" presStyleLbl="node1" presStyleIdx="0" presStyleCnt="2">
        <dgm:presLayoutVars>
          <dgm:chMax val="0"/>
          <dgm:bulletEnabled val="1"/>
        </dgm:presLayoutVars>
      </dgm:prSet>
      <dgm:spPr/>
      <dgm:t>
        <a:bodyPr/>
        <a:lstStyle/>
        <a:p>
          <a:endParaRPr lang="es-EC"/>
        </a:p>
      </dgm:t>
    </dgm:pt>
    <dgm:pt modelId="{AD178365-08B7-493B-B468-4DCDE41B5588}" type="pres">
      <dgm:prSet presAssocID="{25EA1941-CDA2-4E8C-841A-A1163A05C27B}" presName="spacer" presStyleCnt="0"/>
      <dgm:spPr/>
    </dgm:pt>
    <dgm:pt modelId="{02FC7641-EFE2-4125-B745-1810E1ACA54D}" type="pres">
      <dgm:prSet presAssocID="{CDAFF42D-0202-49DF-8CF8-E1DB05BB98AF}" presName="parentText" presStyleLbl="node1" presStyleIdx="1" presStyleCnt="2">
        <dgm:presLayoutVars>
          <dgm:chMax val="0"/>
          <dgm:bulletEnabled val="1"/>
        </dgm:presLayoutVars>
      </dgm:prSet>
      <dgm:spPr/>
      <dgm:t>
        <a:bodyPr/>
        <a:lstStyle/>
        <a:p>
          <a:endParaRPr lang="es-EC"/>
        </a:p>
      </dgm:t>
    </dgm:pt>
  </dgm:ptLst>
  <dgm:cxnLst>
    <dgm:cxn modelId="{86AE2DA4-E0B9-408B-B4F5-9F6B59CC1064}" srcId="{97B0563C-6BEF-4A33-9B0A-A98F3C11FC8E}" destId="{AACC05C1-13E3-4466-AE3E-7F4A4C70E4A8}" srcOrd="0" destOrd="0" parTransId="{8946EF59-9FF5-468C-A66B-A1C02072C7C0}" sibTransId="{25EA1941-CDA2-4E8C-841A-A1163A05C27B}"/>
    <dgm:cxn modelId="{C0E83673-4129-4AC9-9D67-F49DB3AFCCCC}" srcId="{97B0563C-6BEF-4A33-9B0A-A98F3C11FC8E}" destId="{CDAFF42D-0202-49DF-8CF8-E1DB05BB98AF}" srcOrd="1" destOrd="0" parTransId="{CE2059F2-B26C-43ED-9A03-BE0290A1205B}" sibTransId="{873E378D-E3AD-463F-B942-12D41AB4BE65}"/>
    <dgm:cxn modelId="{98CF5F77-9C1A-4346-90C4-D82682FE685A}" type="presOf" srcId="{AACC05C1-13E3-4466-AE3E-7F4A4C70E4A8}" destId="{944AA753-C26F-4294-9733-6E63D66C7622}" srcOrd="0" destOrd="0" presId="urn:microsoft.com/office/officeart/2005/8/layout/vList2"/>
    <dgm:cxn modelId="{94FC40AD-CA83-4799-9949-D132C37D2832}" type="presOf" srcId="{97B0563C-6BEF-4A33-9B0A-A98F3C11FC8E}" destId="{6F2872A1-C937-4EAA-A465-1C063BF4320D}" srcOrd="0" destOrd="0" presId="urn:microsoft.com/office/officeart/2005/8/layout/vList2"/>
    <dgm:cxn modelId="{0F15DC1C-2815-4E26-9F1C-E7813E1F68E7}" type="presOf" srcId="{CDAFF42D-0202-49DF-8CF8-E1DB05BB98AF}" destId="{02FC7641-EFE2-4125-B745-1810E1ACA54D}" srcOrd="0" destOrd="0" presId="urn:microsoft.com/office/officeart/2005/8/layout/vList2"/>
    <dgm:cxn modelId="{9A0EC543-28D5-4EC1-B436-604CD528C1A6}" type="presParOf" srcId="{6F2872A1-C937-4EAA-A465-1C063BF4320D}" destId="{944AA753-C26F-4294-9733-6E63D66C7622}" srcOrd="0" destOrd="0" presId="urn:microsoft.com/office/officeart/2005/8/layout/vList2"/>
    <dgm:cxn modelId="{11A12CEA-9F47-43C2-83DE-F3F99D819F8E}" type="presParOf" srcId="{6F2872A1-C937-4EAA-A465-1C063BF4320D}" destId="{AD178365-08B7-493B-B468-4DCDE41B5588}" srcOrd="1" destOrd="0" presId="urn:microsoft.com/office/officeart/2005/8/layout/vList2"/>
    <dgm:cxn modelId="{A2DD9F0A-A3D0-4CEE-8E03-81C5F5E3A3B1}" type="presParOf" srcId="{6F2872A1-C937-4EAA-A465-1C063BF4320D}" destId="{02FC7641-EFE2-4125-B745-1810E1ACA5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E6CCAD-78ED-4F9F-830A-C0719BFADD3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9F91C91D-0023-4B3D-89B6-2B9F5DE90753}">
      <dgm:prSet/>
      <dgm:spPr/>
      <dgm:t>
        <a:bodyPr/>
        <a:lstStyle/>
        <a:p>
          <a:pPr rtl="0"/>
          <a:r>
            <a:rPr lang="es-ES" smtClean="0"/>
            <a:t>Diez de los once años del periodo 1995-2006 estuvieron en el ranking de los 12 años más cálidos en el registro instrumental, teniendo un incremento del 0,74°C de la temperatura global en los últimos 100 años.</a:t>
          </a:r>
          <a:endParaRPr lang="es-EC"/>
        </a:p>
      </dgm:t>
    </dgm:pt>
    <dgm:pt modelId="{DAA56136-F937-4099-BA36-2170600D8435}" type="parTrans" cxnId="{A73AB71F-372D-4F2D-B162-BD080EC091F6}">
      <dgm:prSet/>
      <dgm:spPr/>
      <dgm:t>
        <a:bodyPr/>
        <a:lstStyle/>
        <a:p>
          <a:endParaRPr lang="es-EC"/>
        </a:p>
      </dgm:t>
    </dgm:pt>
    <dgm:pt modelId="{ABE3C84E-2905-43CC-95E8-E208477B7D16}" type="sibTrans" cxnId="{A73AB71F-372D-4F2D-B162-BD080EC091F6}">
      <dgm:prSet/>
      <dgm:spPr/>
      <dgm:t>
        <a:bodyPr/>
        <a:lstStyle/>
        <a:p>
          <a:endParaRPr lang="es-EC"/>
        </a:p>
      </dgm:t>
    </dgm:pt>
    <dgm:pt modelId="{F1380A39-DBAD-4A24-8165-B22821FEC458}">
      <dgm:prSet/>
      <dgm:spPr/>
      <dgm:t>
        <a:bodyPr/>
        <a:lstStyle/>
        <a:p>
          <a:pPr rtl="0"/>
          <a:r>
            <a:rPr lang="es-ES" smtClean="0"/>
            <a:t>El nivel del mar se ha incrementado a una tasa media de 1,8 mm/año durante 1961-1993, y durante el periodo 1993-2003 ha aumentado la tasa a 3,1 mm/año.</a:t>
          </a:r>
          <a:endParaRPr lang="es-EC"/>
        </a:p>
      </dgm:t>
    </dgm:pt>
    <dgm:pt modelId="{DC191C53-7B9F-48DE-9832-C95558EEA311}" type="parTrans" cxnId="{0EA7BF6E-9EE6-4861-A1AE-5CB6F812FF76}">
      <dgm:prSet/>
      <dgm:spPr/>
      <dgm:t>
        <a:bodyPr/>
        <a:lstStyle/>
        <a:p>
          <a:endParaRPr lang="es-EC"/>
        </a:p>
      </dgm:t>
    </dgm:pt>
    <dgm:pt modelId="{42B06C68-1266-44EC-8F68-F6D692F9BEDD}" type="sibTrans" cxnId="{0EA7BF6E-9EE6-4861-A1AE-5CB6F812FF76}">
      <dgm:prSet/>
      <dgm:spPr/>
      <dgm:t>
        <a:bodyPr/>
        <a:lstStyle/>
        <a:p>
          <a:endParaRPr lang="es-EC"/>
        </a:p>
      </dgm:t>
    </dgm:pt>
    <dgm:pt modelId="{85DE311A-837B-4D9E-AC9E-0439365C5CFA}">
      <dgm:prSet/>
      <dgm:spPr/>
      <dgm:t>
        <a:bodyPr/>
        <a:lstStyle/>
        <a:p>
          <a:pPr rtl="0"/>
          <a:r>
            <a:rPr lang="es-ES" smtClean="0"/>
            <a:t>Observaciones desde 1960 mostraron que los océanos han estado absorbiendo 80% del calor agregado al sistema climático, y que la temperatura en los océanos ha aumentado hasta profundidades de 300 m.</a:t>
          </a:r>
          <a:endParaRPr lang="es-EC"/>
        </a:p>
      </dgm:t>
    </dgm:pt>
    <dgm:pt modelId="{A7C881A6-511B-44FF-9493-9933F0938791}" type="parTrans" cxnId="{749D82F3-F1B8-43C3-A542-384780979A83}">
      <dgm:prSet/>
      <dgm:spPr/>
      <dgm:t>
        <a:bodyPr/>
        <a:lstStyle/>
        <a:p>
          <a:endParaRPr lang="es-EC"/>
        </a:p>
      </dgm:t>
    </dgm:pt>
    <dgm:pt modelId="{C5B00F43-AB87-407A-8A81-873DC418A85B}" type="sibTrans" cxnId="{749D82F3-F1B8-43C3-A542-384780979A83}">
      <dgm:prSet/>
      <dgm:spPr/>
      <dgm:t>
        <a:bodyPr/>
        <a:lstStyle/>
        <a:p>
          <a:endParaRPr lang="es-EC"/>
        </a:p>
      </dgm:t>
    </dgm:pt>
    <dgm:pt modelId="{955F4D9E-418C-46B5-907E-745FF012B031}" type="pres">
      <dgm:prSet presAssocID="{9CE6CCAD-78ED-4F9F-830A-C0719BFADD36}" presName="Name0" presStyleCnt="0">
        <dgm:presLayoutVars>
          <dgm:chMax val="7"/>
          <dgm:dir/>
          <dgm:animLvl val="lvl"/>
          <dgm:resizeHandles val="exact"/>
        </dgm:presLayoutVars>
      </dgm:prSet>
      <dgm:spPr/>
      <dgm:t>
        <a:bodyPr/>
        <a:lstStyle/>
        <a:p>
          <a:endParaRPr lang="es-EC"/>
        </a:p>
      </dgm:t>
    </dgm:pt>
    <dgm:pt modelId="{9C15E022-C1CF-4FF3-9E96-A859BFF630C6}" type="pres">
      <dgm:prSet presAssocID="{9F91C91D-0023-4B3D-89B6-2B9F5DE90753}" presName="circle1" presStyleLbl="node1" presStyleIdx="0" presStyleCnt="3"/>
      <dgm:spPr/>
    </dgm:pt>
    <dgm:pt modelId="{C33A4608-E200-4689-A0E0-F1DE363CC997}" type="pres">
      <dgm:prSet presAssocID="{9F91C91D-0023-4B3D-89B6-2B9F5DE90753}" presName="space" presStyleCnt="0"/>
      <dgm:spPr/>
    </dgm:pt>
    <dgm:pt modelId="{30BB35F0-841D-4D21-B3CB-6A88606B6E45}" type="pres">
      <dgm:prSet presAssocID="{9F91C91D-0023-4B3D-89B6-2B9F5DE90753}" presName="rect1" presStyleLbl="alignAcc1" presStyleIdx="0" presStyleCnt="3"/>
      <dgm:spPr/>
      <dgm:t>
        <a:bodyPr/>
        <a:lstStyle/>
        <a:p>
          <a:endParaRPr lang="es-EC"/>
        </a:p>
      </dgm:t>
    </dgm:pt>
    <dgm:pt modelId="{D56CFD8E-0B15-4AAA-9085-AE3D90A2FC79}" type="pres">
      <dgm:prSet presAssocID="{F1380A39-DBAD-4A24-8165-B22821FEC458}" presName="vertSpace2" presStyleLbl="node1" presStyleIdx="0" presStyleCnt="3"/>
      <dgm:spPr/>
    </dgm:pt>
    <dgm:pt modelId="{85A11233-4836-48ED-9C01-BFA34F12E63A}" type="pres">
      <dgm:prSet presAssocID="{F1380A39-DBAD-4A24-8165-B22821FEC458}" presName="circle2" presStyleLbl="node1" presStyleIdx="1" presStyleCnt="3"/>
      <dgm:spPr/>
    </dgm:pt>
    <dgm:pt modelId="{96891DE1-169E-4D06-BD30-92BD110C2846}" type="pres">
      <dgm:prSet presAssocID="{F1380A39-DBAD-4A24-8165-B22821FEC458}" presName="rect2" presStyleLbl="alignAcc1" presStyleIdx="1" presStyleCnt="3"/>
      <dgm:spPr/>
      <dgm:t>
        <a:bodyPr/>
        <a:lstStyle/>
        <a:p>
          <a:endParaRPr lang="es-EC"/>
        </a:p>
      </dgm:t>
    </dgm:pt>
    <dgm:pt modelId="{669413BF-6492-48E2-8BBA-570709BC7D00}" type="pres">
      <dgm:prSet presAssocID="{85DE311A-837B-4D9E-AC9E-0439365C5CFA}" presName="vertSpace3" presStyleLbl="node1" presStyleIdx="1" presStyleCnt="3"/>
      <dgm:spPr/>
    </dgm:pt>
    <dgm:pt modelId="{16206D58-66BE-440D-9347-9AC66D41BFEB}" type="pres">
      <dgm:prSet presAssocID="{85DE311A-837B-4D9E-AC9E-0439365C5CFA}" presName="circle3" presStyleLbl="node1" presStyleIdx="2" presStyleCnt="3"/>
      <dgm:spPr/>
    </dgm:pt>
    <dgm:pt modelId="{87259EC7-39BF-45F9-8E3C-2B79CFEE6805}" type="pres">
      <dgm:prSet presAssocID="{85DE311A-837B-4D9E-AC9E-0439365C5CFA}" presName="rect3" presStyleLbl="alignAcc1" presStyleIdx="2" presStyleCnt="3"/>
      <dgm:spPr/>
      <dgm:t>
        <a:bodyPr/>
        <a:lstStyle/>
        <a:p>
          <a:endParaRPr lang="es-EC"/>
        </a:p>
      </dgm:t>
    </dgm:pt>
    <dgm:pt modelId="{953B672F-614C-4F02-8EF9-CAAF3C50A9D8}" type="pres">
      <dgm:prSet presAssocID="{9F91C91D-0023-4B3D-89B6-2B9F5DE90753}" presName="rect1ParTxNoCh" presStyleLbl="alignAcc1" presStyleIdx="2" presStyleCnt="3">
        <dgm:presLayoutVars>
          <dgm:chMax val="1"/>
          <dgm:bulletEnabled val="1"/>
        </dgm:presLayoutVars>
      </dgm:prSet>
      <dgm:spPr/>
      <dgm:t>
        <a:bodyPr/>
        <a:lstStyle/>
        <a:p>
          <a:endParaRPr lang="es-EC"/>
        </a:p>
      </dgm:t>
    </dgm:pt>
    <dgm:pt modelId="{D5C1E3F1-E8BC-4CDF-A626-8B4FB5D3E59F}" type="pres">
      <dgm:prSet presAssocID="{F1380A39-DBAD-4A24-8165-B22821FEC458}" presName="rect2ParTxNoCh" presStyleLbl="alignAcc1" presStyleIdx="2" presStyleCnt="3">
        <dgm:presLayoutVars>
          <dgm:chMax val="1"/>
          <dgm:bulletEnabled val="1"/>
        </dgm:presLayoutVars>
      </dgm:prSet>
      <dgm:spPr/>
      <dgm:t>
        <a:bodyPr/>
        <a:lstStyle/>
        <a:p>
          <a:endParaRPr lang="es-EC"/>
        </a:p>
      </dgm:t>
    </dgm:pt>
    <dgm:pt modelId="{95A583B5-D07F-496F-9969-9BAA3EF20A59}" type="pres">
      <dgm:prSet presAssocID="{85DE311A-837B-4D9E-AC9E-0439365C5CFA}" presName="rect3ParTxNoCh" presStyleLbl="alignAcc1" presStyleIdx="2" presStyleCnt="3">
        <dgm:presLayoutVars>
          <dgm:chMax val="1"/>
          <dgm:bulletEnabled val="1"/>
        </dgm:presLayoutVars>
      </dgm:prSet>
      <dgm:spPr/>
      <dgm:t>
        <a:bodyPr/>
        <a:lstStyle/>
        <a:p>
          <a:endParaRPr lang="es-EC"/>
        </a:p>
      </dgm:t>
    </dgm:pt>
  </dgm:ptLst>
  <dgm:cxnLst>
    <dgm:cxn modelId="{7B87021A-4BE7-470A-80D6-11C6E99ABC65}" type="presOf" srcId="{85DE311A-837B-4D9E-AC9E-0439365C5CFA}" destId="{95A583B5-D07F-496F-9969-9BAA3EF20A59}" srcOrd="1" destOrd="0" presId="urn:microsoft.com/office/officeart/2005/8/layout/target3"/>
    <dgm:cxn modelId="{A73AB71F-372D-4F2D-B162-BD080EC091F6}" srcId="{9CE6CCAD-78ED-4F9F-830A-C0719BFADD36}" destId="{9F91C91D-0023-4B3D-89B6-2B9F5DE90753}" srcOrd="0" destOrd="0" parTransId="{DAA56136-F937-4099-BA36-2170600D8435}" sibTransId="{ABE3C84E-2905-43CC-95E8-E208477B7D16}"/>
    <dgm:cxn modelId="{9D2DE6B7-463D-4428-AFB9-3936A4B32226}" type="presOf" srcId="{9F91C91D-0023-4B3D-89B6-2B9F5DE90753}" destId="{30BB35F0-841D-4D21-B3CB-6A88606B6E45}" srcOrd="0" destOrd="0" presId="urn:microsoft.com/office/officeart/2005/8/layout/target3"/>
    <dgm:cxn modelId="{0EA7BF6E-9EE6-4861-A1AE-5CB6F812FF76}" srcId="{9CE6CCAD-78ED-4F9F-830A-C0719BFADD36}" destId="{F1380A39-DBAD-4A24-8165-B22821FEC458}" srcOrd="1" destOrd="0" parTransId="{DC191C53-7B9F-48DE-9832-C95558EEA311}" sibTransId="{42B06C68-1266-44EC-8F68-F6D692F9BEDD}"/>
    <dgm:cxn modelId="{749D82F3-F1B8-43C3-A542-384780979A83}" srcId="{9CE6CCAD-78ED-4F9F-830A-C0719BFADD36}" destId="{85DE311A-837B-4D9E-AC9E-0439365C5CFA}" srcOrd="2" destOrd="0" parTransId="{A7C881A6-511B-44FF-9493-9933F0938791}" sibTransId="{C5B00F43-AB87-407A-8A81-873DC418A85B}"/>
    <dgm:cxn modelId="{6E820D71-43D7-43BC-B891-A3F2C7D4E16B}" type="presOf" srcId="{F1380A39-DBAD-4A24-8165-B22821FEC458}" destId="{D5C1E3F1-E8BC-4CDF-A626-8B4FB5D3E59F}" srcOrd="1" destOrd="0" presId="urn:microsoft.com/office/officeart/2005/8/layout/target3"/>
    <dgm:cxn modelId="{1A0899D3-A894-4BD7-B2C5-27C12D3AD9E4}" type="presOf" srcId="{9CE6CCAD-78ED-4F9F-830A-C0719BFADD36}" destId="{955F4D9E-418C-46B5-907E-745FF012B031}" srcOrd="0" destOrd="0" presId="urn:microsoft.com/office/officeart/2005/8/layout/target3"/>
    <dgm:cxn modelId="{FC3BA01A-4D54-4FDF-9515-6D77FBFC4FCD}" type="presOf" srcId="{85DE311A-837B-4D9E-AC9E-0439365C5CFA}" destId="{87259EC7-39BF-45F9-8E3C-2B79CFEE6805}" srcOrd="0" destOrd="0" presId="urn:microsoft.com/office/officeart/2005/8/layout/target3"/>
    <dgm:cxn modelId="{A23FBBD1-5A4C-4443-AD9E-54783329296D}" type="presOf" srcId="{F1380A39-DBAD-4A24-8165-B22821FEC458}" destId="{96891DE1-169E-4D06-BD30-92BD110C2846}" srcOrd="0" destOrd="0" presId="urn:microsoft.com/office/officeart/2005/8/layout/target3"/>
    <dgm:cxn modelId="{A797EB7A-F5DB-4141-A675-7DD739959CD0}" type="presOf" srcId="{9F91C91D-0023-4B3D-89B6-2B9F5DE90753}" destId="{953B672F-614C-4F02-8EF9-CAAF3C50A9D8}" srcOrd="1" destOrd="0" presId="urn:microsoft.com/office/officeart/2005/8/layout/target3"/>
    <dgm:cxn modelId="{E1A71667-1738-4AEF-9D0D-DD3D096B584A}" type="presParOf" srcId="{955F4D9E-418C-46B5-907E-745FF012B031}" destId="{9C15E022-C1CF-4FF3-9E96-A859BFF630C6}" srcOrd="0" destOrd="0" presId="urn:microsoft.com/office/officeart/2005/8/layout/target3"/>
    <dgm:cxn modelId="{01CA9E9D-5E92-45C9-BAD1-7A69E5C94F7C}" type="presParOf" srcId="{955F4D9E-418C-46B5-907E-745FF012B031}" destId="{C33A4608-E200-4689-A0E0-F1DE363CC997}" srcOrd="1" destOrd="0" presId="urn:microsoft.com/office/officeart/2005/8/layout/target3"/>
    <dgm:cxn modelId="{44CCF63A-2308-419D-B5F9-34C1101DAC01}" type="presParOf" srcId="{955F4D9E-418C-46B5-907E-745FF012B031}" destId="{30BB35F0-841D-4D21-B3CB-6A88606B6E45}" srcOrd="2" destOrd="0" presId="urn:microsoft.com/office/officeart/2005/8/layout/target3"/>
    <dgm:cxn modelId="{7F343F77-F090-4CE9-88F7-0EB5390ADD39}" type="presParOf" srcId="{955F4D9E-418C-46B5-907E-745FF012B031}" destId="{D56CFD8E-0B15-4AAA-9085-AE3D90A2FC79}" srcOrd="3" destOrd="0" presId="urn:microsoft.com/office/officeart/2005/8/layout/target3"/>
    <dgm:cxn modelId="{DC804DEA-CA3E-4836-8A19-E26892134514}" type="presParOf" srcId="{955F4D9E-418C-46B5-907E-745FF012B031}" destId="{85A11233-4836-48ED-9C01-BFA34F12E63A}" srcOrd="4" destOrd="0" presId="urn:microsoft.com/office/officeart/2005/8/layout/target3"/>
    <dgm:cxn modelId="{5460FAD8-2F85-4B99-834F-41AF5076F3F0}" type="presParOf" srcId="{955F4D9E-418C-46B5-907E-745FF012B031}" destId="{96891DE1-169E-4D06-BD30-92BD110C2846}" srcOrd="5" destOrd="0" presId="urn:microsoft.com/office/officeart/2005/8/layout/target3"/>
    <dgm:cxn modelId="{19FC44A9-59CB-43E4-8DA6-9D55D3B67B11}" type="presParOf" srcId="{955F4D9E-418C-46B5-907E-745FF012B031}" destId="{669413BF-6492-48E2-8BBA-570709BC7D00}" srcOrd="6" destOrd="0" presId="urn:microsoft.com/office/officeart/2005/8/layout/target3"/>
    <dgm:cxn modelId="{B5161AB8-F3FF-4284-B9BB-8B11629CE257}" type="presParOf" srcId="{955F4D9E-418C-46B5-907E-745FF012B031}" destId="{16206D58-66BE-440D-9347-9AC66D41BFEB}" srcOrd="7" destOrd="0" presId="urn:microsoft.com/office/officeart/2005/8/layout/target3"/>
    <dgm:cxn modelId="{12975724-3C69-43EB-8593-71D5E22DF4CB}" type="presParOf" srcId="{955F4D9E-418C-46B5-907E-745FF012B031}" destId="{87259EC7-39BF-45F9-8E3C-2B79CFEE6805}" srcOrd="8" destOrd="0" presId="urn:microsoft.com/office/officeart/2005/8/layout/target3"/>
    <dgm:cxn modelId="{6763C6B3-8225-4248-8B94-53DF5AAFE4F6}" type="presParOf" srcId="{955F4D9E-418C-46B5-907E-745FF012B031}" destId="{953B672F-614C-4F02-8EF9-CAAF3C50A9D8}" srcOrd="9" destOrd="0" presId="urn:microsoft.com/office/officeart/2005/8/layout/target3"/>
    <dgm:cxn modelId="{1E8D45A4-309E-40BC-AE4C-30D41E4D7393}" type="presParOf" srcId="{955F4D9E-418C-46B5-907E-745FF012B031}" destId="{D5C1E3F1-E8BC-4CDF-A626-8B4FB5D3E59F}" srcOrd="10" destOrd="0" presId="urn:microsoft.com/office/officeart/2005/8/layout/target3"/>
    <dgm:cxn modelId="{4440FE89-891A-490D-8933-15540CC1E9A4}" type="presParOf" srcId="{955F4D9E-418C-46B5-907E-745FF012B031}" destId="{95A583B5-D07F-496F-9969-9BAA3EF20A5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BDCCB2-8A6E-4092-83A3-5046E592A4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80CBBA7E-05DC-4693-B2EB-D0CC7F321E52}">
      <dgm:prSet/>
      <dgm:spPr/>
      <dgm:t>
        <a:bodyPr/>
        <a:lstStyle/>
        <a:p>
          <a:pPr rtl="0"/>
          <a:r>
            <a:rPr lang="es-ES" smtClean="0"/>
            <a:t>Se estableció que la Facultad de Ciencias de la Ingeniería tiene la menor cantidad de emisión por estudiante, 0,06 tCO</a:t>
          </a:r>
          <a:r>
            <a:rPr lang="es-ES" baseline="-25000" smtClean="0"/>
            <a:t>2</a:t>
          </a:r>
          <a:r>
            <a:rPr lang="es-ES" smtClean="0"/>
            <a:t>eq/estudiante, en comparación con otras instituciones de educación, lo que permitirá visualizar oportunidades para el control de las emisiones.</a:t>
          </a:r>
          <a:endParaRPr lang="es-ES"/>
        </a:p>
      </dgm:t>
    </dgm:pt>
    <dgm:pt modelId="{833E90F7-891C-49B8-BF8E-6C8DD671B8D0}" type="parTrans" cxnId="{8381B696-E4C7-4C17-A914-7B974242366D}">
      <dgm:prSet/>
      <dgm:spPr/>
      <dgm:t>
        <a:bodyPr/>
        <a:lstStyle/>
        <a:p>
          <a:endParaRPr lang="es-ES"/>
        </a:p>
      </dgm:t>
    </dgm:pt>
    <dgm:pt modelId="{2FC367D5-5552-4F3C-93AB-D5807E1219E1}" type="sibTrans" cxnId="{8381B696-E4C7-4C17-A914-7B974242366D}">
      <dgm:prSet/>
      <dgm:spPr/>
      <dgm:t>
        <a:bodyPr/>
        <a:lstStyle/>
        <a:p>
          <a:endParaRPr lang="es-ES"/>
        </a:p>
      </dgm:t>
    </dgm:pt>
    <dgm:pt modelId="{CF348CC5-F782-4CD6-800C-B97F41856E91}" type="pres">
      <dgm:prSet presAssocID="{E4BDCCB2-8A6E-4092-83A3-5046E592A40D}" presName="linear" presStyleCnt="0">
        <dgm:presLayoutVars>
          <dgm:animLvl val="lvl"/>
          <dgm:resizeHandles val="exact"/>
        </dgm:presLayoutVars>
      </dgm:prSet>
      <dgm:spPr/>
      <dgm:t>
        <a:bodyPr/>
        <a:lstStyle/>
        <a:p>
          <a:endParaRPr lang="es-EC"/>
        </a:p>
      </dgm:t>
    </dgm:pt>
    <dgm:pt modelId="{D4D7CEA3-5012-4651-9FB3-527CB5D98685}" type="pres">
      <dgm:prSet presAssocID="{80CBBA7E-05DC-4693-B2EB-D0CC7F321E52}" presName="parentText" presStyleLbl="node1" presStyleIdx="0" presStyleCnt="1">
        <dgm:presLayoutVars>
          <dgm:chMax val="0"/>
          <dgm:bulletEnabled val="1"/>
        </dgm:presLayoutVars>
      </dgm:prSet>
      <dgm:spPr/>
      <dgm:t>
        <a:bodyPr/>
        <a:lstStyle/>
        <a:p>
          <a:endParaRPr lang="es-EC"/>
        </a:p>
      </dgm:t>
    </dgm:pt>
  </dgm:ptLst>
  <dgm:cxnLst>
    <dgm:cxn modelId="{8381B696-E4C7-4C17-A914-7B974242366D}" srcId="{E4BDCCB2-8A6E-4092-83A3-5046E592A40D}" destId="{80CBBA7E-05DC-4693-B2EB-D0CC7F321E52}" srcOrd="0" destOrd="0" parTransId="{833E90F7-891C-49B8-BF8E-6C8DD671B8D0}" sibTransId="{2FC367D5-5552-4F3C-93AB-D5807E1219E1}"/>
    <dgm:cxn modelId="{6476DA97-6E60-402C-8F08-449FC886038D}" type="presOf" srcId="{E4BDCCB2-8A6E-4092-83A3-5046E592A40D}" destId="{CF348CC5-F782-4CD6-800C-B97F41856E91}" srcOrd="0" destOrd="0" presId="urn:microsoft.com/office/officeart/2005/8/layout/vList2"/>
    <dgm:cxn modelId="{E00A4C57-5148-493B-AE49-7B915D06A737}" type="presOf" srcId="{80CBBA7E-05DC-4693-B2EB-D0CC7F321E52}" destId="{D4D7CEA3-5012-4651-9FB3-527CB5D98685}" srcOrd="0" destOrd="0" presId="urn:microsoft.com/office/officeart/2005/8/layout/vList2"/>
    <dgm:cxn modelId="{0D03278D-32C0-4255-BC28-8F44BB0BEEF5}" type="presParOf" srcId="{CF348CC5-F782-4CD6-800C-B97F41856E91}" destId="{D4D7CEA3-5012-4651-9FB3-527CB5D986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AF5FA9-5062-441F-8103-1ECB8E23CC3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B77AF38C-A84B-447B-965F-CD14703B1286}">
      <dgm:prSet/>
      <dgm:spPr/>
      <dgm:t>
        <a:bodyPr/>
        <a:lstStyle/>
        <a:p>
          <a:pPr rtl="0"/>
          <a:r>
            <a:rPr lang="es-ES" dirty="0" smtClean="0"/>
            <a:t>Cuantificar la huella de carbono de cada una de las Facultades de la Universidad, para conocer el porcentaje de aporte y determinar estrategias para su disminución.</a:t>
          </a:r>
          <a:endParaRPr lang="es-ES" dirty="0"/>
        </a:p>
      </dgm:t>
    </dgm:pt>
    <dgm:pt modelId="{068BADDC-2616-4B06-BA7C-7A08FD941E4C}" type="parTrans" cxnId="{BF4968D9-0DA5-4F36-A180-4AF70F55ED39}">
      <dgm:prSet/>
      <dgm:spPr/>
      <dgm:t>
        <a:bodyPr/>
        <a:lstStyle/>
        <a:p>
          <a:endParaRPr lang="es-ES"/>
        </a:p>
      </dgm:t>
    </dgm:pt>
    <dgm:pt modelId="{AEAB1A75-982C-46B0-A075-9A3547099A5F}" type="sibTrans" cxnId="{BF4968D9-0DA5-4F36-A180-4AF70F55ED39}">
      <dgm:prSet/>
      <dgm:spPr/>
      <dgm:t>
        <a:bodyPr/>
        <a:lstStyle/>
        <a:p>
          <a:endParaRPr lang="es-ES"/>
        </a:p>
      </dgm:t>
    </dgm:pt>
    <dgm:pt modelId="{E7EB34CB-3056-467D-A59D-B24BF30F5CB5}">
      <dgm:prSet/>
      <dgm:spPr/>
      <dgm:t>
        <a:bodyPr/>
        <a:lstStyle/>
        <a:p>
          <a:pPr rtl="0"/>
          <a:r>
            <a:rPr lang="es-ES" smtClean="0"/>
            <a:t>Determinar la huella de carbono por estudiante de cada carrera de la Facultad de Ciencias de la Ingeniería, con el fin de identificar procesos claves para el control de emisiones de gases de efecto invernadero.</a:t>
          </a:r>
          <a:endParaRPr lang="es-ES"/>
        </a:p>
      </dgm:t>
    </dgm:pt>
    <dgm:pt modelId="{B357D310-7E35-4BC5-A7BC-A9E609555B3B}" type="parTrans" cxnId="{A4952573-0D63-49C0-88B5-EA6FE672C8AB}">
      <dgm:prSet/>
      <dgm:spPr/>
      <dgm:t>
        <a:bodyPr/>
        <a:lstStyle/>
        <a:p>
          <a:endParaRPr lang="es-ES"/>
        </a:p>
      </dgm:t>
    </dgm:pt>
    <dgm:pt modelId="{C1574B7B-D83F-4460-9C86-9184BE87F621}" type="sibTrans" cxnId="{A4952573-0D63-49C0-88B5-EA6FE672C8AB}">
      <dgm:prSet/>
      <dgm:spPr/>
      <dgm:t>
        <a:bodyPr/>
        <a:lstStyle/>
        <a:p>
          <a:endParaRPr lang="es-ES"/>
        </a:p>
      </dgm:t>
    </dgm:pt>
    <dgm:pt modelId="{9F479707-B730-47EE-9470-EEFDB90F38B7}">
      <dgm:prSet/>
      <dgm:spPr/>
      <dgm:t>
        <a:bodyPr/>
        <a:lstStyle/>
        <a:p>
          <a:r>
            <a:rPr lang="es-EC" dirty="0" smtClean="0"/>
            <a:t>Calcular la huella de carbono para toda la Universidad Tecnológica Equinoccial.</a:t>
          </a:r>
          <a:endParaRPr lang="es-EC" dirty="0"/>
        </a:p>
      </dgm:t>
    </dgm:pt>
    <dgm:pt modelId="{F3E8D36A-B5C1-446E-97C6-84C6D63A4AEA}" type="parTrans" cxnId="{55DEB22E-712F-4759-9DB9-169957F7F316}">
      <dgm:prSet/>
      <dgm:spPr/>
      <dgm:t>
        <a:bodyPr/>
        <a:lstStyle/>
        <a:p>
          <a:endParaRPr lang="es-EC"/>
        </a:p>
      </dgm:t>
    </dgm:pt>
    <dgm:pt modelId="{8DC74208-7461-42DE-8A42-E2654B5C4629}" type="sibTrans" cxnId="{55DEB22E-712F-4759-9DB9-169957F7F316}">
      <dgm:prSet/>
      <dgm:spPr/>
      <dgm:t>
        <a:bodyPr/>
        <a:lstStyle/>
        <a:p>
          <a:endParaRPr lang="es-EC"/>
        </a:p>
      </dgm:t>
    </dgm:pt>
    <dgm:pt modelId="{867B6E9B-33A5-4AFC-B27A-4317BACBFEC0}" type="pres">
      <dgm:prSet presAssocID="{C6AF5FA9-5062-441F-8103-1ECB8E23CC33}" presName="linear" presStyleCnt="0">
        <dgm:presLayoutVars>
          <dgm:animLvl val="lvl"/>
          <dgm:resizeHandles val="exact"/>
        </dgm:presLayoutVars>
      </dgm:prSet>
      <dgm:spPr/>
      <dgm:t>
        <a:bodyPr/>
        <a:lstStyle/>
        <a:p>
          <a:endParaRPr lang="es-EC"/>
        </a:p>
      </dgm:t>
    </dgm:pt>
    <dgm:pt modelId="{5F5EDA97-F97A-4849-BAF7-5E87946098DF}" type="pres">
      <dgm:prSet presAssocID="{9F479707-B730-47EE-9470-EEFDB90F38B7}" presName="parentText" presStyleLbl="node1" presStyleIdx="0" presStyleCnt="3">
        <dgm:presLayoutVars>
          <dgm:chMax val="0"/>
          <dgm:bulletEnabled val="1"/>
        </dgm:presLayoutVars>
      </dgm:prSet>
      <dgm:spPr/>
      <dgm:t>
        <a:bodyPr/>
        <a:lstStyle/>
        <a:p>
          <a:endParaRPr lang="es-EC"/>
        </a:p>
      </dgm:t>
    </dgm:pt>
    <dgm:pt modelId="{E8A17DDC-EA99-4512-9410-01A5FF387473}" type="pres">
      <dgm:prSet presAssocID="{8DC74208-7461-42DE-8A42-E2654B5C4629}" presName="spacer" presStyleCnt="0"/>
      <dgm:spPr/>
    </dgm:pt>
    <dgm:pt modelId="{A81CFB11-0DC9-4936-BE47-DD37A71EE787}" type="pres">
      <dgm:prSet presAssocID="{B77AF38C-A84B-447B-965F-CD14703B1286}" presName="parentText" presStyleLbl="node1" presStyleIdx="1" presStyleCnt="3">
        <dgm:presLayoutVars>
          <dgm:chMax val="0"/>
          <dgm:bulletEnabled val="1"/>
        </dgm:presLayoutVars>
      </dgm:prSet>
      <dgm:spPr/>
      <dgm:t>
        <a:bodyPr/>
        <a:lstStyle/>
        <a:p>
          <a:endParaRPr lang="es-EC"/>
        </a:p>
      </dgm:t>
    </dgm:pt>
    <dgm:pt modelId="{16077914-E4BE-4265-A6AA-2722A633F72D}" type="pres">
      <dgm:prSet presAssocID="{AEAB1A75-982C-46B0-A075-9A3547099A5F}" presName="spacer" presStyleCnt="0"/>
      <dgm:spPr/>
    </dgm:pt>
    <dgm:pt modelId="{1D58FB97-3C19-4D66-9364-4186D4FFA4DB}" type="pres">
      <dgm:prSet presAssocID="{E7EB34CB-3056-467D-A59D-B24BF30F5CB5}" presName="parentText" presStyleLbl="node1" presStyleIdx="2" presStyleCnt="3">
        <dgm:presLayoutVars>
          <dgm:chMax val="0"/>
          <dgm:bulletEnabled val="1"/>
        </dgm:presLayoutVars>
      </dgm:prSet>
      <dgm:spPr/>
      <dgm:t>
        <a:bodyPr/>
        <a:lstStyle/>
        <a:p>
          <a:endParaRPr lang="es-EC"/>
        </a:p>
      </dgm:t>
    </dgm:pt>
  </dgm:ptLst>
  <dgm:cxnLst>
    <dgm:cxn modelId="{A4952573-0D63-49C0-88B5-EA6FE672C8AB}" srcId="{C6AF5FA9-5062-441F-8103-1ECB8E23CC33}" destId="{E7EB34CB-3056-467D-A59D-B24BF30F5CB5}" srcOrd="2" destOrd="0" parTransId="{B357D310-7E35-4BC5-A7BC-A9E609555B3B}" sibTransId="{C1574B7B-D83F-4460-9C86-9184BE87F621}"/>
    <dgm:cxn modelId="{BF4968D9-0DA5-4F36-A180-4AF70F55ED39}" srcId="{C6AF5FA9-5062-441F-8103-1ECB8E23CC33}" destId="{B77AF38C-A84B-447B-965F-CD14703B1286}" srcOrd="1" destOrd="0" parTransId="{068BADDC-2616-4B06-BA7C-7A08FD941E4C}" sibTransId="{AEAB1A75-982C-46B0-A075-9A3547099A5F}"/>
    <dgm:cxn modelId="{59AD78E4-E63D-49EB-A6AD-67FA6F129036}" type="presOf" srcId="{C6AF5FA9-5062-441F-8103-1ECB8E23CC33}" destId="{867B6E9B-33A5-4AFC-B27A-4317BACBFEC0}" srcOrd="0" destOrd="0" presId="urn:microsoft.com/office/officeart/2005/8/layout/vList2"/>
    <dgm:cxn modelId="{1FEE38E3-D166-423F-BF15-7B1DF2CC5F20}" type="presOf" srcId="{B77AF38C-A84B-447B-965F-CD14703B1286}" destId="{A81CFB11-0DC9-4936-BE47-DD37A71EE787}" srcOrd="0" destOrd="0" presId="urn:microsoft.com/office/officeart/2005/8/layout/vList2"/>
    <dgm:cxn modelId="{E953F103-64BE-4820-A252-152ED8FAECDE}" type="presOf" srcId="{E7EB34CB-3056-467D-A59D-B24BF30F5CB5}" destId="{1D58FB97-3C19-4D66-9364-4186D4FFA4DB}" srcOrd="0" destOrd="0" presId="urn:microsoft.com/office/officeart/2005/8/layout/vList2"/>
    <dgm:cxn modelId="{55DEB22E-712F-4759-9DB9-169957F7F316}" srcId="{C6AF5FA9-5062-441F-8103-1ECB8E23CC33}" destId="{9F479707-B730-47EE-9470-EEFDB90F38B7}" srcOrd="0" destOrd="0" parTransId="{F3E8D36A-B5C1-446E-97C6-84C6D63A4AEA}" sibTransId="{8DC74208-7461-42DE-8A42-E2654B5C4629}"/>
    <dgm:cxn modelId="{1E2CE827-AFF3-4214-A188-368DC5707CD0}" type="presOf" srcId="{9F479707-B730-47EE-9470-EEFDB90F38B7}" destId="{5F5EDA97-F97A-4849-BAF7-5E87946098DF}" srcOrd="0" destOrd="0" presId="urn:microsoft.com/office/officeart/2005/8/layout/vList2"/>
    <dgm:cxn modelId="{14A3B0C2-EC9D-458E-8A5D-147A083F5ABE}" type="presParOf" srcId="{867B6E9B-33A5-4AFC-B27A-4317BACBFEC0}" destId="{5F5EDA97-F97A-4849-BAF7-5E87946098DF}" srcOrd="0" destOrd="0" presId="urn:microsoft.com/office/officeart/2005/8/layout/vList2"/>
    <dgm:cxn modelId="{E1A90474-97A0-461C-89D8-962E9CED47ED}" type="presParOf" srcId="{867B6E9B-33A5-4AFC-B27A-4317BACBFEC0}" destId="{E8A17DDC-EA99-4512-9410-01A5FF387473}" srcOrd="1" destOrd="0" presId="urn:microsoft.com/office/officeart/2005/8/layout/vList2"/>
    <dgm:cxn modelId="{35A0968A-BF6D-4662-A60A-F826138929AD}" type="presParOf" srcId="{867B6E9B-33A5-4AFC-B27A-4317BACBFEC0}" destId="{A81CFB11-0DC9-4936-BE47-DD37A71EE787}" srcOrd="2" destOrd="0" presId="urn:microsoft.com/office/officeart/2005/8/layout/vList2"/>
    <dgm:cxn modelId="{6E06F557-CD61-4295-8C89-74857FC421E7}" type="presParOf" srcId="{867B6E9B-33A5-4AFC-B27A-4317BACBFEC0}" destId="{16077914-E4BE-4265-A6AA-2722A633F72D}" srcOrd="3" destOrd="0" presId="urn:microsoft.com/office/officeart/2005/8/layout/vList2"/>
    <dgm:cxn modelId="{BC7B48D1-BD29-45C2-AB0F-3D6CBAF59AFF}" type="presParOf" srcId="{867B6E9B-33A5-4AFC-B27A-4317BACBFEC0}" destId="{1D58FB97-3C19-4D66-9364-4186D4FFA4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BD49C5-E82C-41FD-867F-BBF51B71D63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31A3C424-CE9F-4202-B85F-80B1F95D0F6C}">
      <dgm:prSet/>
      <dgm:spPr/>
      <dgm:t>
        <a:bodyPr/>
        <a:lstStyle/>
        <a:p>
          <a:pPr rtl="0"/>
          <a:r>
            <a:rPr lang="es-ES" smtClean="0"/>
            <a:t>Establecer programas de ahorro de energía y utilizar fuentes de luz con menor consumo eléctrico, en todas las aulas de la Facultad de Ciencias de la Ingeniería.</a:t>
          </a:r>
          <a:endParaRPr lang="es-ES"/>
        </a:p>
      </dgm:t>
    </dgm:pt>
    <dgm:pt modelId="{46B7FE4F-C23A-41E0-817C-53AD11637C5E}" type="parTrans" cxnId="{72B9BF6C-9E53-412C-AAFE-3D0893887407}">
      <dgm:prSet/>
      <dgm:spPr/>
      <dgm:t>
        <a:bodyPr/>
        <a:lstStyle/>
        <a:p>
          <a:endParaRPr lang="es-ES"/>
        </a:p>
      </dgm:t>
    </dgm:pt>
    <dgm:pt modelId="{A9E33538-E727-41F1-9CC0-B11053506143}" type="sibTrans" cxnId="{72B9BF6C-9E53-412C-AAFE-3D0893887407}">
      <dgm:prSet/>
      <dgm:spPr/>
      <dgm:t>
        <a:bodyPr/>
        <a:lstStyle/>
        <a:p>
          <a:endParaRPr lang="es-ES"/>
        </a:p>
      </dgm:t>
    </dgm:pt>
    <dgm:pt modelId="{95CF267B-D450-4D9B-ACCC-1A9EB7C6B8CA}">
      <dgm:prSet/>
      <dgm:spPr/>
      <dgm:t>
        <a:bodyPr/>
        <a:lstStyle/>
        <a:p>
          <a:pPr rtl="0"/>
          <a:r>
            <a:rPr lang="es-ES" smtClean="0"/>
            <a:t>Establecer factores de emisión nacionales para todos los componentes utilizados en las diferentes actividades, como combustibles, de tal manera que el cálculo de la huella de carbono se acople más a la realidad del Ecuador.</a:t>
          </a:r>
          <a:endParaRPr lang="es-ES"/>
        </a:p>
      </dgm:t>
    </dgm:pt>
    <dgm:pt modelId="{CF66C3B3-3F71-4335-A1BC-1A7D8CA486C4}" type="parTrans" cxnId="{5766823F-B06B-4D90-B195-681D063CA8CC}">
      <dgm:prSet/>
      <dgm:spPr/>
      <dgm:t>
        <a:bodyPr/>
        <a:lstStyle/>
        <a:p>
          <a:endParaRPr lang="es-ES"/>
        </a:p>
      </dgm:t>
    </dgm:pt>
    <dgm:pt modelId="{D759BCB0-1631-408C-9584-49D987B1C470}" type="sibTrans" cxnId="{5766823F-B06B-4D90-B195-681D063CA8CC}">
      <dgm:prSet/>
      <dgm:spPr/>
      <dgm:t>
        <a:bodyPr/>
        <a:lstStyle/>
        <a:p>
          <a:endParaRPr lang="es-ES"/>
        </a:p>
      </dgm:t>
    </dgm:pt>
    <dgm:pt modelId="{415143CC-53C3-409E-98BA-0101C20AC7E9}">
      <dgm:prSet/>
      <dgm:spPr/>
      <dgm:t>
        <a:bodyPr/>
        <a:lstStyle/>
        <a:p>
          <a:pPr rtl="0"/>
          <a:r>
            <a:rPr lang="es-ES" smtClean="0"/>
            <a:t>Diseñar un software de acceso libre para cuantificar las emisiones de </a:t>
          </a:r>
          <a:r>
            <a:rPr lang="es-EC" smtClean="0"/>
            <a:t>CO</a:t>
          </a:r>
          <a:r>
            <a:rPr lang="es-EC" baseline="-25000" smtClean="0"/>
            <a:t>2</a:t>
          </a:r>
          <a:r>
            <a:rPr lang="es-ES" smtClean="0"/>
            <a:t>eq, permitiendo que las empresas e instituciones de cualquier naturaleza pueda cuantificar su huella de carbono.</a:t>
          </a:r>
          <a:endParaRPr lang="es-ES"/>
        </a:p>
      </dgm:t>
    </dgm:pt>
    <dgm:pt modelId="{719F86E4-31F0-4163-B8F2-1A977D5F82BD}" type="parTrans" cxnId="{5463F7D2-FD54-405F-A606-D500914DD21F}">
      <dgm:prSet/>
      <dgm:spPr/>
      <dgm:t>
        <a:bodyPr/>
        <a:lstStyle/>
        <a:p>
          <a:endParaRPr lang="es-ES"/>
        </a:p>
      </dgm:t>
    </dgm:pt>
    <dgm:pt modelId="{E682EC58-8760-4C77-81C1-5211196118A3}" type="sibTrans" cxnId="{5463F7D2-FD54-405F-A606-D500914DD21F}">
      <dgm:prSet/>
      <dgm:spPr/>
      <dgm:t>
        <a:bodyPr/>
        <a:lstStyle/>
        <a:p>
          <a:endParaRPr lang="es-ES"/>
        </a:p>
      </dgm:t>
    </dgm:pt>
    <dgm:pt modelId="{09811B14-5241-4268-B01D-58087CDDE18A}" type="pres">
      <dgm:prSet presAssocID="{6EBD49C5-E82C-41FD-867F-BBF51B71D632}" presName="linear" presStyleCnt="0">
        <dgm:presLayoutVars>
          <dgm:animLvl val="lvl"/>
          <dgm:resizeHandles val="exact"/>
        </dgm:presLayoutVars>
      </dgm:prSet>
      <dgm:spPr/>
      <dgm:t>
        <a:bodyPr/>
        <a:lstStyle/>
        <a:p>
          <a:endParaRPr lang="es-EC"/>
        </a:p>
      </dgm:t>
    </dgm:pt>
    <dgm:pt modelId="{40AF767C-FB75-48AC-83C0-F5A8292D9C55}" type="pres">
      <dgm:prSet presAssocID="{31A3C424-CE9F-4202-B85F-80B1F95D0F6C}" presName="parentText" presStyleLbl="node1" presStyleIdx="0" presStyleCnt="3">
        <dgm:presLayoutVars>
          <dgm:chMax val="0"/>
          <dgm:bulletEnabled val="1"/>
        </dgm:presLayoutVars>
      </dgm:prSet>
      <dgm:spPr/>
      <dgm:t>
        <a:bodyPr/>
        <a:lstStyle/>
        <a:p>
          <a:endParaRPr lang="es-EC"/>
        </a:p>
      </dgm:t>
    </dgm:pt>
    <dgm:pt modelId="{F2D3A056-9140-4412-BF5D-0E65025D1F27}" type="pres">
      <dgm:prSet presAssocID="{A9E33538-E727-41F1-9CC0-B11053506143}" presName="spacer" presStyleCnt="0"/>
      <dgm:spPr/>
    </dgm:pt>
    <dgm:pt modelId="{A0CC6C62-2312-4F55-B577-8BEF4F4A221A}" type="pres">
      <dgm:prSet presAssocID="{95CF267B-D450-4D9B-ACCC-1A9EB7C6B8CA}" presName="parentText" presStyleLbl="node1" presStyleIdx="1" presStyleCnt="3">
        <dgm:presLayoutVars>
          <dgm:chMax val="0"/>
          <dgm:bulletEnabled val="1"/>
        </dgm:presLayoutVars>
      </dgm:prSet>
      <dgm:spPr/>
      <dgm:t>
        <a:bodyPr/>
        <a:lstStyle/>
        <a:p>
          <a:endParaRPr lang="es-EC"/>
        </a:p>
      </dgm:t>
    </dgm:pt>
    <dgm:pt modelId="{F9F6EA79-62A6-4423-B187-6A040A198EA1}" type="pres">
      <dgm:prSet presAssocID="{D759BCB0-1631-408C-9584-49D987B1C470}" presName="spacer" presStyleCnt="0"/>
      <dgm:spPr/>
    </dgm:pt>
    <dgm:pt modelId="{2C8C69F5-E03A-4750-B4C5-8276D2CE964E}" type="pres">
      <dgm:prSet presAssocID="{415143CC-53C3-409E-98BA-0101C20AC7E9}" presName="parentText" presStyleLbl="node1" presStyleIdx="2" presStyleCnt="3">
        <dgm:presLayoutVars>
          <dgm:chMax val="0"/>
          <dgm:bulletEnabled val="1"/>
        </dgm:presLayoutVars>
      </dgm:prSet>
      <dgm:spPr/>
      <dgm:t>
        <a:bodyPr/>
        <a:lstStyle/>
        <a:p>
          <a:endParaRPr lang="es-EC"/>
        </a:p>
      </dgm:t>
    </dgm:pt>
  </dgm:ptLst>
  <dgm:cxnLst>
    <dgm:cxn modelId="{EE8775DE-6141-417B-865D-C6E3E20AB66E}" type="presOf" srcId="{6EBD49C5-E82C-41FD-867F-BBF51B71D632}" destId="{09811B14-5241-4268-B01D-58087CDDE18A}" srcOrd="0" destOrd="0" presId="urn:microsoft.com/office/officeart/2005/8/layout/vList2"/>
    <dgm:cxn modelId="{85B3372C-5A09-4D40-A1DF-169FCA9EBD08}" type="presOf" srcId="{95CF267B-D450-4D9B-ACCC-1A9EB7C6B8CA}" destId="{A0CC6C62-2312-4F55-B577-8BEF4F4A221A}" srcOrd="0" destOrd="0" presId="urn:microsoft.com/office/officeart/2005/8/layout/vList2"/>
    <dgm:cxn modelId="{4E531365-E19F-4312-B098-6006B0595122}" type="presOf" srcId="{31A3C424-CE9F-4202-B85F-80B1F95D0F6C}" destId="{40AF767C-FB75-48AC-83C0-F5A8292D9C55}" srcOrd="0" destOrd="0" presId="urn:microsoft.com/office/officeart/2005/8/layout/vList2"/>
    <dgm:cxn modelId="{5766823F-B06B-4D90-B195-681D063CA8CC}" srcId="{6EBD49C5-E82C-41FD-867F-BBF51B71D632}" destId="{95CF267B-D450-4D9B-ACCC-1A9EB7C6B8CA}" srcOrd="1" destOrd="0" parTransId="{CF66C3B3-3F71-4335-A1BC-1A7D8CA486C4}" sibTransId="{D759BCB0-1631-408C-9584-49D987B1C470}"/>
    <dgm:cxn modelId="{2C94E2A8-A56C-4A86-9AC9-E3A4A2921EB3}" type="presOf" srcId="{415143CC-53C3-409E-98BA-0101C20AC7E9}" destId="{2C8C69F5-E03A-4750-B4C5-8276D2CE964E}" srcOrd="0" destOrd="0" presId="urn:microsoft.com/office/officeart/2005/8/layout/vList2"/>
    <dgm:cxn modelId="{72B9BF6C-9E53-412C-AAFE-3D0893887407}" srcId="{6EBD49C5-E82C-41FD-867F-BBF51B71D632}" destId="{31A3C424-CE9F-4202-B85F-80B1F95D0F6C}" srcOrd="0" destOrd="0" parTransId="{46B7FE4F-C23A-41E0-817C-53AD11637C5E}" sibTransId="{A9E33538-E727-41F1-9CC0-B11053506143}"/>
    <dgm:cxn modelId="{5463F7D2-FD54-405F-A606-D500914DD21F}" srcId="{6EBD49C5-E82C-41FD-867F-BBF51B71D632}" destId="{415143CC-53C3-409E-98BA-0101C20AC7E9}" srcOrd="2" destOrd="0" parTransId="{719F86E4-31F0-4163-B8F2-1A977D5F82BD}" sibTransId="{E682EC58-8760-4C77-81C1-5211196118A3}"/>
    <dgm:cxn modelId="{5D7FBF4E-059C-45AA-8B69-837500DF15C6}" type="presParOf" srcId="{09811B14-5241-4268-B01D-58087CDDE18A}" destId="{40AF767C-FB75-48AC-83C0-F5A8292D9C55}" srcOrd="0" destOrd="0" presId="urn:microsoft.com/office/officeart/2005/8/layout/vList2"/>
    <dgm:cxn modelId="{D8ADA6C2-0A26-4CFC-8204-D45744DEA02A}" type="presParOf" srcId="{09811B14-5241-4268-B01D-58087CDDE18A}" destId="{F2D3A056-9140-4412-BF5D-0E65025D1F27}" srcOrd="1" destOrd="0" presId="urn:microsoft.com/office/officeart/2005/8/layout/vList2"/>
    <dgm:cxn modelId="{6A67A72F-68CD-45A0-BB86-9C38B8B35F92}" type="presParOf" srcId="{09811B14-5241-4268-B01D-58087CDDE18A}" destId="{A0CC6C62-2312-4F55-B577-8BEF4F4A221A}" srcOrd="2" destOrd="0" presId="urn:microsoft.com/office/officeart/2005/8/layout/vList2"/>
    <dgm:cxn modelId="{F01D807C-0025-4533-B36D-76F8CA9AF610}" type="presParOf" srcId="{09811B14-5241-4268-B01D-58087CDDE18A}" destId="{F9F6EA79-62A6-4423-B187-6A040A198EA1}" srcOrd="3" destOrd="0" presId="urn:microsoft.com/office/officeart/2005/8/layout/vList2"/>
    <dgm:cxn modelId="{80F6829E-32C6-43D1-925E-5112A7434BC3}" type="presParOf" srcId="{09811B14-5241-4268-B01D-58087CDDE18A}" destId="{2C8C69F5-E03A-4750-B4C5-8276D2CE96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FBD08EC-6DAD-474C-A565-044BC9E4A5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0395D076-60D9-448A-A3D6-F23944170D15}">
      <dgm:prSet/>
      <dgm:spPr/>
      <dgm:t>
        <a:bodyPr/>
        <a:lstStyle/>
        <a:p>
          <a:pPr rtl="0"/>
          <a:r>
            <a:rPr lang="es-ES" smtClean="0"/>
            <a:t>Realizar estudios de captura de carbono en base a actividades propias de la institución o de especies forestales circundantes, de esta manera se puede llegar a completar el ciclo de carbono neutral.</a:t>
          </a:r>
          <a:endParaRPr lang="es-ES"/>
        </a:p>
      </dgm:t>
    </dgm:pt>
    <dgm:pt modelId="{05DBCF74-0E1C-43D9-922F-D8D1E490E28B}" type="parTrans" cxnId="{FD68DFBE-78D8-4239-B82C-2829F5C8615F}">
      <dgm:prSet/>
      <dgm:spPr/>
      <dgm:t>
        <a:bodyPr/>
        <a:lstStyle/>
        <a:p>
          <a:endParaRPr lang="es-ES"/>
        </a:p>
      </dgm:t>
    </dgm:pt>
    <dgm:pt modelId="{B223CB5D-A231-4E3D-895A-4F4883165569}" type="sibTrans" cxnId="{FD68DFBE-78D8-4239-B82C-2829F5C8615F}">
      <dgm:prSet/>
      <dgm:spPr/>
      <dgm:t>
        <a:bodyPr/>
        <a:lstStyle/>
        <a:p>
          <a:endParaRPr lang="es-ES"/>
        </a:p>
      </dgm:t>
    </dgm:pt>
    <dgm:pt modelId="{5C6CD645-6A8E-41C3-AB0D-13EAD0E0F6E1}">
      <dgm:prSet/>
      <dgm:spPr/>
      <dgm:t>
        <a:bodyPr/>
        <a:lstStyle/>
        <a:p>
          <a:pPr rtl="0"/>
          <a:r>
            <a:rPr lang="es-ES" smtClean="0"/>
            <a:t>Establecer una política de compras de bienes con bajo aporte de carbono, como productos reciclados, o reutilizar materiales y equipos cuando sea factible.</a:t>
          </a:r>
          <a:endParaRPr lang="es-ES"/>
        </a:p>
      </dgm:t>
    </dgm:pt>
    <dgm:pt modelId="{D76E8ABC-0976-4B2B-8E7E-96E258EC7A6B}" type="parTrans" cxnId="{CB824EFA-E06E-4504-9D16-CC4E8679DEB1}">
      <dgm:prSet/>
      <dgm:spPr/>
      <dgm:t>
        <a:bodyPr/>
        <a:lstStyle/>
        <a:p>
          <a:endParaRPr lang="es-ES"/>
        </a:p>
      </dgm:t>
    </dgm:pt>
    <dgm:pt modelId="{0DC66E94-48B8-4245-A259-3C4D37F90C2F}" type="sibTrans" cxnId="{CB824EFA-E06E-4504-9D16-CC4E8679DEB1}">
      <dgm:prSet/>
      <dgm:spPr/>
      <dgm:t>
        <a:bodyPr/>
        <a:lstStyle/>
        <a:p>
          <a:endParaRPr lang="es-ES"/>
        </a:p>
      </dgm:t>
    </dgm:pt>
    <dgm:pt modelId="{58FFB7CE-E6AB-4D3C-918B-DD1DEA501E44}">
      <dgm:prSet/>
      <dgm:spPr/>
      <dgm:t>
        <a:bodyPr/>
        <a:lstStyle/>
        <a:p>
          <a:pPr rtl="0"/>
          <a:r>
            <a:rPr lang="es-ES" smtClean="0"/>
            <a:t>Actualizar equipos informáticos, de tal manera que los nuevos equipos consuman menos electricidad en cada una de las oficinas de la Facultad.</a:t>
          </a:r>
          <a:endParaRPr lang="es-ES"/>
        </a:p>
      </dgm:t>
    </dgm:pt>
    <dgm:pt modelId="{7F23FBD7-75A3-4E39-8F26-4E80157A775B}" type="parTrans" cxnId="{28A2A6C8-BB87-402C-8ADF-F956BD1EA8F9}">
      <dgm:prSet/>
      <dgm:spPr/>
      <dgm:t>
        <a:bodyPr/>
        <a:lstStyle/>
        <a:p>
          <a:endParaRPr lang="es-ES"/>
        </a:p>
      </dgm:t>
    </dgm:pt>
    <dgm:pt modelId="{9D329429-90E7-4500-8CFD-4A3908DBBDE4}" type="sibTrans" cxnId="{28A2A6C8-BB87-402C-8ADF-F956BD1EA8F9}">
      <dgm:prSet/>
      <dgm:spPr/>
      <dgm:t>
        <a:bodyPr/>
        <a:lstStyle/>
        <a:p>
          <a:endParaRPr lang="es-ES"/>
        </a:p>
      </dgm:t>
    </dgm:pt>
    <dgm:pt modelId="{7BA3CD4A-5484-4820-BA66-D0B09DB91784}" type="pres">
      <dgm:prSet presAssocID="{0FBD08EC-6DAD-474C-A565-044BC9E4A570}" presName="linear" presStyleCnt="0">
        <dgm:presLayoutVars>
          <dgm:animLvl val="lvl"/>
          <dgm:resizeHandles val="exact"/>
        </dgm:presLayoutVars>
      </dgm:prSet>
      <dgm:spPr/>
      <dgm:t>
        <a:bodyPr/>
        <a:lstStyle/>
        <a:p>
          <a:endParaRPr lang="es-EC"/>
        </a:p>
      </dgm:t>
    </dgm:pt>
    <dgm:pt modelId="{B976ABE5-6D18-4C8D-8BD1-5B8454B72DF4}" type="pres">
      <dgm:prSet presAssocID="{0395D076-60D9-448A-A3D6-F23944170D15}" presName="parentText" presStyleLbl="node1" presStyleIdx="0" presStyleCnt="3">
        <dgm:presLayoutVars>
          <dgm:chMax val="0"/>
          <dgm:bulletEnabled val="1"/>
        </dgm:presLayoutVars>
      </dgm:prSet>
      <dgm:spPr/>
      <dgm:t>
        <a:bodyPr/>
        <a:lstStyle/>
        <a:p>
          <a:endParaRPr lang="es-EC"/>
        </a:p>
      </dgm:t>
    </dgm:pt>
    <dgm:pt modelId="{7D0CF0A8-8C0B-436D-A682-C0C96E5EEFCE}" type="pres">
      <dgm:prSet presAssocID="{B223CB5D-A231-4E3D-895A-4F4883165569}" presName="spacer" presStyleCnt="0"/>
      <dgm:spPr/>
    </dgm:pt>
    <dgm:pt modelId="{94193821-95B3-4091-81D7-4F0FA317EB36}" type="pres">
      <dgm:prSet presAssocID="{5C6CD645-6A8E-41C3-AB0D-13EAD0E0F6E1}" presName="parentText" presStyleLbl="node1" presStyleIdx="1" presStyleCnt="3">
        <dgm:presLayoutVars>
          <dgm:chMax val="0"/>
          <dgm:bulletEnabled val="1"/>
        </dgm:presLayoutVars>
      </dgm:prSet>
      <dgm:spPr/>
      <dgm:t>
        <a:bodyPr/>
        <a:lstStyle/>
        <a:p>
          <a:endParaRPr lang="es-EC"/>
        </a:p>
      </dgm:t>
    </dgm:pt>
    <dgm:pt modelId="{06612A31-6B96-48E6-8E33-FB2B3CB41CDC}" type="pres">
      <dgm:prSet presAssocID="{0DC66E94-48B8-4245-A259-3C4D37F90C2F}" presName="spacer" presStyleCnt="0"/>
      <dgm:spPr/>
    </dgm:pt>
    <dgm:pt modelId="{00485A40-C3F2-4502-926E-80BABC397768}" type="pres">
      <dgm:prSet presAssocID="{58FFB7CE-E6AB-4D3C-918B-DD1DEA501E44}" presName="parentText" presStyleLbl="node1" presStyleIdx="2" presStyleCnt="3">
        <dgm:presLayoutVars>
          <dgm:chMax val="0"/>
          <dgm:bulletEnabled val="1"/>
        </dgm:presLayoutVars>
      </dgm:prSet>
      <dgm:spPr/>
      <dgm:t>
        <a:bodyPr/>
        <a:lstStyle/>
        <a:p>
          <a:endParaRPr lang="es-EC"/>
        </a:p>
      </dgm:t>
    </dgm:pt>
  </dgm:ptLst>
  <dgm:cxnLst>
    <dgm:cxn modelId="{F386384C-331E-44AB-8698-483329C92527}" type="presOf" srcId="{5C6CD645-6A8E-41C3-AB0D-13EAD0E0F6E1}" destId="{94193821-95B3-4091-81D7-4F0FA317EB36}" srcOrd="0" destOrd="0" presId="urn:microsoft.com/office/officeart/2005/8/layout/vList2"/>
    <dgm:cxn modelId="{FD68DFBE-78D8-4239-B82C-2829F5C8615F}" srcId="{0FBD08EC-6DAD-474C-A565-044BC9E4A570}" destId="{0395D076-60D9-448A-A3D6-F23944170D15}" srcOrd="0" destOrd="0" parTransId="{05DBCF74-0E1C-43D9-922F-D8D1E490E28B}" sibTransId="{B223CB5D-A231-4E3D-895A-4F4883165569}"/>
    <dgm:cxn modelId="{CB824EFA-E06E-4504-9D16-CC4E8679DEB1}" srcId="{0FBD08EC-6DAD-474C-A565-044BC9E4A570}" destId="{5C6CD645-6A8E-41C3-AB0D-13EAD0E0F6E1}" srcOrd="1" destOrd="0" parTransId="{D76E8ABC-0976-4B2B-8E7E-96E258EC7A6B}" sibTransId="{0DC66E94-48B8-4245-A259-3C4D37F90C2F}"/>
    <dgm:cxn modelId="{CAC2BA1D-186A-4C22-A3A2-0EBD6F35596C}" type="presOf" srcId="{58FFB7CE-E6AB-4D3C-918B-DD1DEA501E44}" destId="{00485A40-C3F2-4502-926E-80BABC397768}" srcOrd="0" destOrd="0" presId="urn:microsoft.com/office/officeart/2005/8/layout/vList2"/>
    <dgm:cxn modelId="{28A2A6C8-BB87-402C-8ADF-F956BD1EA8F9}" srcId="{0FBD08EC-6DAD-474C-A565-044BC9E4A570}" destId="{58FFB7CE-E6AB-4D3C-918B-DD1DEA501E44}" srcOrd="2" destOrd="0" parTransId="{7F23FBD7-75A3-4E39-8F26-4E80157A775B}" sibTransId="{9D329429-90E7-4500-8CFD-4A3908DBBDE4}"/>
    <dgm:cxn modelId="{16BA3595-57D1-4AF5-A1E2-CB4D259437A7}" type="presOf" srcId="{0FBD08EC-6DAD-474C-A565-044BC9E4A570}" destId="{7BA3CD4A-5484-4820-BA66-D0B09DB91784}" srcOrd="0" destOrd="0" presId="urn:microsoft.com/office/officeart/2005/8/layout/vList2"/>
    <dgm:cxn modelId="{7792C5FF-F407-4DBF-B858-7FC43B5C8B97}" type="presOf" srcId="{0395D076-60D9-448A-A3D6-F23944170D15}" destId="{B976ABE5-6D18-4C8D-8BD1-5B8454B72DF4}" srcOrd="0" destOrd="0" presId="urn:microsoft.com/office/officeart/2005/8/layout/vList2"/>
    <dgm:cxn modelId="{70C4F4DA-E44F-4BD7-826F-BC7E3A2CFD12}" type="presParOf" srcId="{7BA3CD4A-5484-4820-BA66-D0B09DB91784}" destId="{B976ABE5-6D18-4C8D-8BD1-5B8454B72DF4}" srcOrd="0" destOrd="0" presId="urn:microsoft.com/office/officeart/2005/8/layout/vList2"/>
    <dgm:cxn modelId="{700D5B1B-8CB0-4788-9EFE-3F8E311C43D4}" type="presParOf" srcId="{7BA3CD4A-5484-4820-BA66-D0B09DB91784}" destId="{7D0CF0A8-8C0B-436D-A682-C0C96E5EEFCE}" srcOrd="1" destOrd="0" presId="urn:microsoft.com/office/officeart/2005/8/layout/vList2"/>
    <dgm:cxn modelId="{BC2BBA41-127F-42D5-BB56-283CFFD44122}" type="presParOf" srcId="{7BA3CD4A-5484-4820-BA66-D0B09DB91784}" destId="{94193821-95B3-4091-81D7-4F0FA317EB36}" srcOrd="2" destOrd="0" presId="urn:microsoft.com/office/officeart/2005/8/layout/vList2"/>
    <dgm:cxn modelId="{8C7973D4-D0E8-4CB7-8876-15453C1A2DA5}" type="presParOf" srcId="{7BA3CD4A-5484-4820-BA66-D0B09DB91784}" destId="{06612A31-6B96-48E6-8E33-FB2B3CB41CDC}" srcOrd="3" destOrd="0" presId="urn:microsoft.com/office/officeart/2005/8/layout/vList2"/>
    <dgm:cxn modelId="{981D01F4-F5CC-4F2C-8073-C20EA56485CB}" type="presParOf" srcId="{7BA3CD4A-5484-4820-BA66-D0B09DB91784}" destId="{00485A40-C3F2-4502-926E-80BABC3977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1066D43-D2FF-4703-A492-BD6D1B0A441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5D622B09-EA9E-406B-8741-864FBAA81A48}">
      <dgm:prSet/>
      <dgm:spPr/>
      <dgm:t>
        <a:bodyPr/>
        <a:lstStyle/>
        <a:p>
          <a:pPr rtl="0"/>
          <a:r>
            <a:rPr lang="es-ES" smtClean="0"/>
            <a:t>Manejar redes para centralizar equipos periféricos como impresoras y scanners, reduciendo así el consumo de electricidad.</a:t>
          </a:r>
          <a:endParaRPr lang="es-ES"/>
        </a:p>
      </dgm:t>
    </dgm:pt>
    <dgm:pt modelId="{9A78C4A1-6253-4B74-8777-AD1624F01D94}" type="parTrans" cxnId="{CE79C192-9C5C-432A-BC67-B027B2FC8879}">
      <dgm:prSet/>
      <dgm:spPr/>
      <dgm:t>
        <a:bodyPr/>
        <a:lstStyle/>
        <a:p>
          <a:endParaRPr lang="es-ES"/>
        </a:p>
      </dgm:t>
    </dgm:pt>
    <dgm:pt modelId="{CA9B45C1-898E-485B-A874-7F81687D4FA4}" type="sibTrans" cxnId="{CE79C192-9C5C-432A-BC67-B027B2FC8879}">
      <dgm:prSet/>
      <dgm:spPr/>
      <dgm:t>
        <a:bodyPr/>
        <a:lstStyle/>
        <a:p>
          <a:endParaRPr lang="es-ES"/>
        </a:p>
      </dgm:t>
    </dgm:pt>
    <dgm:pt modelId="{2773A579-155D-44A4-B98F-673EFF81F8B3}">
      <dgm:prSet/>
      <dgm:spPr/>
      <dgm:t>
        <a:bodyPr/>
        <a:lstStyle/>
        <a:p>
          <a:pPr rtl="0"/>
          <a:r>
            <a:rPr lang="es-ES" smtClean="0"/>
            <a:t>Utilizar tecnología LED en equipos e iluminación, para obtener un ahorro significativo en energía eléctrica.</a:t>
          </a:r>
          <a:endParaRPr lang="es-ES"/>
        </a:p>
      </dgm:t>
    </dgm:pt>
    <dgm:pt modelId="{4FA3E194-CE01-4451-9348-5E6931338F17}" type="parTrans" cxnId="{B671F709-8012-47DA-8249-C1111502BAE0}">
      <dgm:prSet/>
      <dgm:spPr/>
      <dgm:t>
        <a:bodyPr/>
        <a:lstStyle/>
        <a:p>
          <a:endParaRPr lang="es-ES"/>
        </a:p>
      </dgm:t>
    </dgm:pt>
    <dgm:pt modelId="{460CA702-6514-4B7A-B613-C3C8A8797874}" type="sibTrans" cxnId="{B671F709-8012-47DA-8249-C1111502BAE0}">
      <dgm:prSet/>
      <dgm:spPr/>
      <dgm:t>
        <a:bodyPr/>
        <a:lstStyle/>
        <a:p>
          <a:endParaRPr lang="es-ES"/>
        </a:p>
      </dgm:t>
    </dgm:pt>
    <dgm:pt modelId="{B1951544-231F-4E03-993F-9C0578AF771D}">
      <dgm:prSet/>
      <dgm:spPr/>
      <dgm:t>
        <a:bodyPr/>
        <a:lstStyle/>
        <a:p>
          <a:pPr rtl="0"/>
          <a:r>
            <a:rPr lang="es-ES" smtClean="0"/>
            <a:t>Establecer programas de control en los componentes de la huella de carbono de la Facultad para instaurar medidas correctivas y preventivas. </a:t>
          </a:r>
          <a:endParaRPr lang="es-ES"/>
        </a:p>
      </dgm:t>
    </dgm:pt>
    <dgm:pt modelId="{C1983B6F-FD21-4C86-BC63-7E76BCDCD22B}" type="parTrans" cxnId="{CFF15412-A6B2-4935-BE2B-3067E30C9BC5}">
      <dgm:prSet/>
      <dgm:spPr/>
      <dgm:t>
        <a:bodyPr/>
        <a:lstStyle/>
        <a:p>
          <a:endParaRPr lang="es-ES"/>
        </a:p>
      </dgm:t>
    </dgm:pt>
    <dgm:pt modelId="{6D71343A-1C94-410F-A1BB-A59114731644}" type="sibTrans" cxnId="{CFF15412-A6B2-4935-BE2B-3067E30C9BC5}">
      <dgm:prSet/>
      <dgm:spPr/>
      <dgm:t>
        <a:bodyPr/>
        <a:lstStyle/>
        <a:p>
          <a:endParaRPr lang="es-ES"/>
        </a:p>
      </dgm:t>
    </dgm:pt>
    <dgm:pt modelId="{761D0633-37D8-48D1-BDFD-2EC8BD68A4DD}">
      <dgm:prSet/>
      <dgm:spPr/>
      <dgm:t>
        <a:bodyPr/>
        <a:lstStyle/>
        <a:p>
          <a:pPr rtl="0"/>
          <a:r>
            <a:rPr lang="es-ES" smtClean="0"/>
            <a:t>Socializar la huella de carbono dentro de la institución para propiciar el apoyo de la comunidad universitaria en la lucha contra el cambio climático.</a:t>
          </a:r>
          <a:endParaRPr lang="es-ES"/>
        </a:p>
      </dgm:t>
    </dgm:pt>
    <dgm:pt modelId="{9D24CB56-BD50-49AC-A19C-CB1E2CC82B18}" type="parTrans" cxnId="{CFBD8163-422A-4466-A755-6519717E252E}">
      <dgm:prSet/>
      <dgm:spPr/>
      <dgm:t>
        <a:bodyPr/>
        <a:lstStyle/>
        <a:p>
          <a:endParaRPr lang="es-ES"/>
        </a:p>
      </dgm:t>
    </dgm:pt>
    <dgm:pt modelId="{6A2AFFEC-2BA5-4210-A1D5-538BC82ABA13}" type="sibTrans" cxnId="{CFBD8163-422A-4466-A755-6519717E252E}">
      <dgm:prSet/>
      <dgm:spPr/>
      <dgm:t>
        <a:bodyPr/>
        <a:lstStyle/>
        <a:p>
          <a:endParaRPr lang="es-ES"/>
        </a:p>
      </dgm:t>
    </dgm:pt>
    <dgm:pt modelId="{F82EE1B3-151A-40D2-A819-5F41A87D378A}" type="pres">
      <dgm:prSet presAssocID="{D1066D43-D2FF-4703-A492-BD6D1B0A441F}" presName="linear" presStyleCnt="0">
        <dgm:presLayoutVars>
          <dgm:animLvl val="lvl"/>
          <dgm:resizeHandles val="exact"/>
        </dgm:presLayoutVars>
      </dgm:prSet>
      <dgm:spPr/>
      <dgm:t>
        <a:bodyPr/>
        <a:lstStyle/>
        <a:p>
          <a:endParaRPr lang="es-EC"/>
        </a:p>
      </dgm:t>
    </dgm:pt>
    <dgm:pt modelId="{CE5809D5-7114-4F33-9629-51411454E295}" type="pres">
      <dgm:prSet presAssocID="{5D622B09-EA9E-406B-8741-864FBAA81A48}" presName="parentText" presStyleLbl="node1" presStyleIdx="0" presStyleCnt="4">
        <dgm:presLayoutVars>
          <dgm:chMax val="0"/>
          <dgm:bulletEnabled val="1"/>
        </dgm:presLayoutVars>
      </dgm:prSet>
      <dgm:spPr/>
      <dgm:t>
        <a:bodyPr/>
        <a:lstStyle/>
        <a:p>
          <a:endParaRPr lang="es-EC"/>
        </a:p>
      </dgm:t>
    </dgm:pt>
    <dgm:pt modelId="{93E2E4D4-BD53-4D3F-8048-FD08D5CCCF86}" type="pres">
      <dgm:prSet presAssocID="{CA9B45C1-898E-485B-A874-7F81687D4FA4}" presName="spacer" presStyleCnt="0"/>
      <dgm:spPr/>
    </dgm:pt>
    <dgm:pt modelId="{B5F6B5A7-3418-42E5-A949-852F67190971}" type="pres">
      <dgm:prSet presAssocID="{2773A579-155D-44A4-B98F-673EFF81F8B3}" presName="parentText" presStyleLbl="node1" presStyleIdx="1" presStyleCnt="4">
        <dgm:presLayoutVars>
          <dgm:chMax val="0"/>
          <dgm:bulletEnabled val="1"/>
        </dgm:presLayoutVars>
      </dgm:prSet>
      <dgm:spPr/>
      <dgm:t>
        <a:bodyPr/>
        <a:lstStyle/>
        <a:p>
          <a:endParaRPr lang="es-EC"/>
        </a:p>
      </dgm:t>
    </dgm:pt>
    <dgm:pt modelId="{9EFBF875-9841-48B6-88D4-88E8232C2057}" type="pres">
      <dgm:prSet presAssocID="{460CA702-6514-4B7A-B613-C3C8A8797874}" presName="spacer" presStyleCnt="0"/>
      <dgm:spPr/>
    </dgm:pt>
    <dgm:pt modelId="{01440E6D-07C3-4085-965C-1D2C9FC18A0B}" type="pres">
      <dgm:prSet presAssocID="{B1951544-231F-4E03-993F-9C0578AF771D}" presName="parentText" presStyleLbl="node1" presStyleIdx="2" presStyleCnt="4">
        <dgm:presLayoutVars>
          <dgm:chMax val="0"/>
          <dgm:bulletEnabled val="1"/>
        </dgm:presLayoutVars>
      </dgm:prSet>
      <dgm:spPr/>
      <dgm:t>
        <a:bodyPr/>
        <a:lstStyle/>
        <a:p>
          <a:endParaRPr lang="es-EC"/>
        </a:p>
      </dgm:t>
    </dgm:pt>
    <dgm:pt modelId="{284DC1F4-CA5D-4FEF-83D1-3454702900AF}" type="pres">
      <dgm:prSet presAssocID="{6D71343A-1C94-410F-A1BB-A59114731644}" presName="spacer" presStyleCnt="0"/>
      <dgm:spPr/>
    </dgm:pt>
    <dgm:pt modelId="{B29FAC42-1677-48A5-BADA-E64380403317}" type="pres">
      <dgm:prSet presAssocID="{761D0633-37D8-48D1-BDFD-2EC8BD68A4DD}" presName="parentText" presStyleLbl="node1" presStyleIdx="3" presStyleCnt="4">
        <dgm:presLayoutVars>
          <dgm:chMax val="0"/>
          <dgm:bulletEnabled val="1"/>
        </dgm:presLayoutVars>
      </dgm:prSet>
      <dgm:spPr/>
      <dgm:t>
        <a:bodyPr/>
        <a:lstStyle/>
        <a:p>
          <a:endParaRPr lang="es-EC"/>
        </a:p>
      </dgm:t>
    </dgm:pt>
  </dgm:ptLst>
  <dgm:cxnLst>
    <dgm:cxn modelId="{CE79C192-9C5C-432A-BC67-B027B2FC8879}" srcId="{D1066D43-D2FF-4703-A492-BD6D1B0A441F}" destId="{5D622B09-EA9E-406B-8741-864FBAA81A48}" srcOrd="0" destOrd="0" parTransId="{9A78C4A1-6253-4B74-8777-AD1624F01D94}" sibTransId="{CA9B45C1-898E-485B-A874-7F81687D4FA4}"/>
    <dgm:cxn modelId="{1FCBC3B9-F72B-4518-9203-E1032F68D7BF}" type="presOf" srcId="{761D0633-37D8-48D1-BDFD-2EC8BD68A4DD}" destId="{B29FAC42-1677-48A5-BADA-E64380403317}" srcOrd="0" destOrd="0" presId="urn:microsoft.com/office/officeart/2005/8/layout/vList2"/>
    <dgm:cxn modelId="{B671F709-8012-47DA-8249-C1111502BAE0}" srcId="{D1066D43-D2FF-4703-A492-BD6D1B0A441F}" destId="{2773A579-155D-44A4-B98F-673EFF81F8B3}" srcOrd="1" destOrd="0" parTransId="{4FA3E194-CE01-4451-9348-5E6931338F17}" sibTransId="{460CA702-6514-4B7A-B613-C3C8A8797874}"/>
    <dgm:cxn modelId="{CFBD8163-422A-4466-A755-6519717E252E}" srcId="{D1066D43-D2FF-4703-A492-BD6D1B0A441F}" destId="{761D0633-37D8-48D1-BDFD-2EC8BD68A4DD}" srcOrd="3" destOrd="0" parTransId="{9D24CB56-BD50-49AC-A19C-CB1E2CC82B18}" sibTransId="{6A2AFFEC-2BA5-4210-A1D5-538BC82ABA13}"/>
    <dgm:cxn modelId="{040191CD-E9D7-46DD-B5A1-1885D76E4D17}" type="presOf" srcId="{2773A579-155D-44A4-B98F-673EFF81F8B3}" destId="{B5F6B5A7-3418-42E5-A949-852F67190971}" srcOrd="0" destOrd="0" presId="urn:microsoft.com/office/officeart/2005/8/layout/vList2"/>
    <dgm:cxn modelId="{CFF15412-A6B2-4935-BE2B-3067E30C9BC5}" srcId="{D1066D43-D2FF-4703-A492-BD6D1B0A441F}" destId="{B1951544-231F-4E03-993F-9C0578AF771D}" srcOrd="2" destOrd="0" parTransId="{C1983B6F-FD21-4C86-BC63-7E76BCDCD22B}" sibTransId="{6D71343A-1C94-410F-A1BB-A59114731644}"/>
    <dgm:cxn modelId="{DEF42522-B896-440A-9309-CDE5C67CAC2D}" type="presOf" srcId="{B1951544-231F-4E03-993F-9C0578AF771D}" destId="{01440E6D-07C3-4085-965C-1D2C9FC18A0B}" srcOrd="0" destOrd="0" presId="urn:microsoft.com/office/officeart/2005/8/layout/vList2"/>
    <dgm:cxn modelId="{84EBF41E-BF02-42CB-8C40-618110EFD520}" type="presOf" srcId="{5D622B09-EA9E-406B-8741-864FBAA81A48}" destId="{CE5809D5-7114-4F33-9629-51411454E295}" srcOrd="0" destOrd="0" presId="urn:microsoft.com/office/officeart/2005/8/layout/vList2"/>
    <dgm:cxn modelId="{F11A3B57-0354-42FF-A89E-ECE629F51DF5}" type="presOf" srcId="{D1066D43-D2FF-4703-A492-BD6D1B0A441F}" destId="{F82EE1B3-151A-40D2-A819-5F41A87D378A}" srcOrd="0" destOrd="0" presId="urn:microsoft.com/office/officeart/2005/8/layout/vList2"/>
    <dgm:cxn modelId="{D52A9103-9B26-420C-9A81-517F3CC5F7C1}" type="presParOf" srcId="{F82EE1B3-151A-40D2-A819-5F41A87D378A}" destId="{CE5809D5-7114-4F33-9629-51411454E295}" srcOrd="0" destOrd="0" presId="urn:microsoft.com/office/officeart/2005/8/layout/vList2"/>
    <dgm:cxn modelId="{D253C06A-1669-4425-8016-351853EB7727}" type="presParOf" srcId="{F82EE1B3-151A-40D2-A819-5F41A87D378A}" destId="{93E2E4D4-BD53-4D3F-8048-FD08D5CCCF86}" srcOrd="1" destOrd="0" presId="urn:microsoft.com/office/officeart/2005/8/layout/vList2"/>
    <dgm:cxn modelId="{1B10E835-76AB-4981-A38D-5A050737478D}" type="presParOf" srcId="{F82EE1B3-151A-40D2-A819-5F41A87D378A}" destId="{B5F6B5A7-3418-42E5-A949-852F67190971}" srcOrd="2" destOrd="0" presId="urn:microsoft.com/office/officeart/2005/8/layout/vList2"/>
    <dgm:cxn modelId="{44B97BDA-0EEE-4337-8CAB-DB8FD1F8076F}" type="presParOf" srcId="{F82EE1B3-151A-40D2-A819-5F41A87D378A}" destId="{9EFBF875-9841-48B6-88D4-88E8232C2057}" srcOrd="3" destOrd="0" presId="urn:microsoft.com/office/officeart/2005/8/layout/vList2"/>
    <dgm:cxn modelId="{C7983E02-E3E8-45F0-BF28-2104336D49F5}" type="presParOf" srcId="{F82EE1B3-151A-40D2-A819-5F41A87D378A}" destId="{01440E6D-07C3-4085-965C-1D2C9FC18A0B}" srcOrd="4" destOrd="0" presId="urn:microsoft.com/office/officeart/2005/8/layout/vList2"/>
    <dgm:cxn modelId="{7778F217-2E8C-40FC-9F57-38C0260FEC10}" type="presParOf" srcId="{F82EE1B3-151A-40D2-A819-5F41A87D378A}" destId="{284DC1F4-CA5D-4FEF-83D1-3454702900AF}" srcOrd="5" destOrd="0" presId="urn:microsoft.com/office/officeart/2005/8/layout/vList2"/>
    <dgm:cxn modelId="{A7E7ECAF-4566-4EEB-85B0-37F8D325B2E4}" type="presParOf" srcId="{F82EE1B3-151A-40D2-A819-5F41A87D378A}" destId="{B29FAC42-1677-48A5-BADA-E643804033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C8884A-1F83-4F87-90D4-7CD8F151B570}" type="doc">
      <dgm:prSet loTypeId="urn:microsoft.com/office/officeart/2005/8/layout/vList2" loCatId="list" qsTypeId="urn:microsoft.com/office/officeart/2005/8/quickstyle/simple3" qsCatId="simple" csTypeId="urn:microsoft.com/office/officeart/2005/8/colors/accent6_5" csCatId="accent6"/>
      <dgm:spPr/>
      <dgm:t>
        <a:bodyPr/>
        <a:lstStyle/>
        <a:p>
          <a:endParaRPr lang="es-EC"/>
        </a:p>
      </dgm:t>
    </dgm:pt>
    <dgm:pt modelId="{5AF7BC02-E4F7-418F-8952-12427C028ED5}">
      <dgm:prSet/>
      <dgm:spPr/>
      <dgm:t>
        <a:bodyPr/>
        <a:lstStyle/>
        <a:p>
          <a:pPr algn="just" rtl="0"/>
          <a:r>
            <a:rPr lang="es-ES" dirty="0" smtClean="0"/>
            <a:t>Es el forzamiento radiativo acumulado de las emisiones de una masa unitaria de gas en relación con un gas de referencia, </a:t>
          </a:r>
          <a:r>
            <a:rPr lang="es-EC" dirty="0" smtClean="0"/>
            <a:t>CO</a:t>
          </a:r>
          <a:r>
            <a:rPr lang="es-EC" baseline="-25000" dirty="0" smtClean="0"/>
            <a:t>2</a:t>
          </a:r>
          <a:r>
            <a:rPr lang="es-ES" dirty="0" smtClean="0"/>
            <a:t>, considerando tanto los efectos directos como los indirectos, en un horizonte de tiempo especificado, y constituye una forma de comparar el cambio climático potencial asociado con las emisiones de diferentes gases de efecto invernadero. </a:t>
          </a:r>
          <a:r>
            <a:rPr lang="es-EC" dirty="0" smtClean="0"/>
            <a:t>(IPCC, 2007)</a:t>
          </a:r>
          <a:endParaRPr lang="es-EC" dirty="0"/>
        </a:p>
      </dgm:t>
    </dgm:pt>
    <dgm:pt modelId="{A5BD1786-FC16-4EBF-985D-A7995079C6FE}" type="parTrans" cxnId="{813FB42B-B215-4CDA-85A9-6F321DF21A47}">
      <dgm:prSet/>
      <dgm:spPr/>
      <dgm:t>
        <a:bodyPr/>
        <a:lstStyle/>
        <a:p>
          <a:endParaRPr lang="es-EC"/>
        </a:p>
      </dgm:t>
    </dgm:pt>
    <dgm:pt modelId="{4E5B0C6B-E743-443A-B847-785D4AC6EFEA}" type="sibTrans" cxnId="{813FB42B-B215-4CDA-85A9-6F321DF21A47}">
      <dgm:prSet/>
      <dgm:spPr/>
      <dgm:t>
        <a:bodyPr/>
        <a:lstStyle/>
        <a:p>
          <a:endParaRPr lang="es-EC"/>
        </a:p>
      </dgm:t>
    </dgm:pt>
    <dgm:pt modelId="{BE1FF919-425A-4E4E-81D7-52395D7C4787}" type="pres">
      <dgm:prSet presAssocID="{6AC8884A-1F83-4F87-90D4-7CD8F151B570}" presName="linear" presStyleCnt="0">
        <dgm:presLayoutVars>
          <dgm:animLvl val="lvl"/>
          <dgm:resizeHandles val="exact"/>
        </dgm:presLayoutVars>
      </dgm:prSet>
      <dgm:spPr/>
      <dgm:t>
        <a:bodyPr/>
        <a:lstStyle/>
        <a:p>
          <a:endParaRPr lang="es-EC"/>
        </a:p>
      </dgm:t>
    </dgm:pt>
    <dgm:pt modelId="{8FB157A3-9D55-471D-B3AA-F0E81A944EE2}" type="pres">
      <dgm:prSet presAssocID="{5AF7BC02-E4F7-418F-8952-12427C028ED5}" presName="parentText" presStyleLbl="node1" presStyleIdx="0" presStyleCnt="1">
        <dgm:presLayoutVars>
          <dgm:chMax val="0"/>
          <dgm:bulletEnabled val="1"/>
        </dgm:presLayoutVars>
      </dgm:prSet>
      <dgm:spPr/>
      <dgm:t>
        <a:bodyPr/>
        <a:lstStyle/>
        <a:p>
          <a:endParaRPr lang="es-EC"/>
        </a:p>
      </dgm:t>
    </dgm:pt>
  </dgm:ptLst>
  <dgm:cxnLst>
    <dgm:cxn modelId="{8B8FED2A-CF33-480E-88C2-E22312D6470E}" type="presOf" srcId="{6AC8884A-1F83-4F87-90D4-7CD8F151B570}" destId="{BE1FF919-425A-4E4E-81D7-52395D7C4787}" srcOrd="0" destOrd="0" presId="urn:microsoft.com/office/officeart/2005/8/layout/vList2"/>
    <dgm:cxn modelId="{813FB42B-B215-4CDA-85A9-6F321DF21A47}" srcId="{6AC8884A-1F83-4F87-90D4-7CD8F151B570}" destId="{5AF7BC02-E4F7-418F-8952-12427C028ED5}" srcOrd="0" destOrd="0" parTransId="{A5BD1786-FC16-4EBF-985D-A7995079C6FE}" sibTransId="{4E5B0C6B-E743-443A-B847-785D4AC6EFEA}"/>
    <dgm:cxn modelId="{5D316733-F5F6-4704-BFE5-E9C115119E9B}" type="presOf" srcId="{5AF7BC02-E4F7-418F-8952-12427C028ED5}" destId="{8FB157A3-9D55-471D-B3AA-F0E81A944EE2}" srcOrd="0" destOrd="0" presId="urn:microsoft.com/office/officeart/2005/8/layout/vList2"/>
    <dgm:cxn modelId="{D74D5349-6E48-4818-81EE-3AC81BB3A4B8}" type="presParOf" srcId="{BE1FF919-425A-4E4E-81D7-52395D7C4787}" destId="{8FB157A3-9D55-471D-B3AA-F0E81A944E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7A8293-EF68-4880-B025-F46312BB46D7}"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s-EC"/>
        </a:p>
      </dgm:t>
    </dgm:pt>
    <dgm:pt modelId="{BF2F44E1-400C-450C-8D54-6F2B15101F19}">
      <dgm:prSet/>
      <dgm:spPr/>
      <dgm:t>
        <a:bodyPr/>
        <a:lstStyle/>
        <a:p>
          <a:pPr rtl="0"/>
          <a:r>
            <a:rPr lang="es-EC" smtClean="0"/>
            <a:t>Constitución de la Republica del Ecuador</a:t>
          </a:r>
          <a:endParaRPr lang="es-EC"/>
        </a:p>
      </dgm:t>
    </dgm:pt>
    <dgm:pt modelId="{C55698E0-AA02-414E-B8DE-D1B637596FFC}" type="parTrans" cxnId="{8B1A9EE7-79A9-4396-8BB5-12F3DD035809}">
      <dgm:prSet/>
      <dgm:spPr/>
      <dgm:t>
        <a:bodyPr/>
        <a:lstStyle/>
        <a:p>
          <a:endParaRPr lang="es-EC"/>
        </a:p>
      </dgm:t>
    </dgm:pt>
    <dgm:pt modelId="{3B596189-414E-4C99-BC4B-FE6E5BE93285}" type="sibTrans" cxnId="{8B1A9EE7-79A9-4396-8BB5-12F3DD035809}">
      <dgm:prSet/>
      <dgm:spPr/>
      <dgm:t>
        <a:bodyPr/>
        <a:lstStyle/>
        <a:p>
          <a:endParaRPr lang="es-EC"/>
        </a:p>
      </dgm:t>
    </dgm:pt>
    <dgm:pt modelId="{A1302EFA-008D-435F-970B-CEAD3C7415C7}">
      <dgm:prSet/>
      <dgm:spPr/>
      <dgm:t>
        <a:bodyPr/>
        <a:lstStyle/>
        <a:p>
          <a:pPr rtl="0"/>
          <a:r>
            <a:rPr lang="es-ES" dirty="0" smtClean="0"/>
            <a:t>artículo 414 “el Estado adoptará medidas adecuadas y transversales para la mitigación del cambio climático, mediante la limitación de las emisiones de gases de efecto invernadero……” </a:t>
          </a:r>
          <a:endParaRPr lang="es-EC" dirty="0"/>
        </a:p>
      </dgm:t>
    </dgm:pt>
    <dgm:pt modelId="{60807D78-8678-451F-BDFC-8A7A6FCA9C7E}" type="parTrans" cxnId="{08DA3BC4-3AF7-46AB-AC4D-301267CEF26C}">
      <dgm:prSet/>
      <dgm:spPr/>
      <dgm:t>
        <a:bodyPr/>
        <a:lstStyle/>
        <a:p>
          <a:endParaRPr lang="es-EC"/>
        </a:p>
      </dgm:t>
    </dgm:pt>
    <dgm:pt modelId="{10EECEA0-6D1F-481C-96F5-CBB90BC373F9}" type="sibTrans" cxnId="{08DA3BC4-3AF7-46AB-AC4D-301267CEF26C}">
      <dgm:prSet/>
      <dgm:spPr/>
      <dgm:t>
        <a:bodyPr/>
        <a:lstStyle/>
        <a:p>
          <a:endParaRPr lang="es-EC"/>
        </a:p>
      </dgm:t>
    </dgm:pt>
    <dgm:pt modelId="{78F519B0-518E-46E3-91BA-80704BD5DB44}">
      <dgm:prSet/>
      <dgm:spPr/>
      <dgm:t>
        <a:bodyPr/>
        <a:lstStyle/>
        <a:p>
          <a:pPr rtl="0"/>
          <a:r>
            <a:rPr lang="es-ES" smtClean="0"/>
            <a:t>Protocolo de Kyoto</a:t>
          </a:r>
          <a:endParaRPr lang="es-EC"/>
        </a:p>
      </dgm:t>
    </dgm:pt>
    <dgm:pt modelId="{BB6F3DC8-A39F-4DCD-81F0-6B7A8D6CEC55}" type="parTrans" cxnId="{9E07F510-4C26-4E77-B51B-175F6A99E08A}">
      <dgm:prSet/>
      <dgm:spPr/>
      <dgm:t>
        <a:bodyPr/>
        <a:lstStyle/>
        <a:p>
          <a:endParaRPr lang="es-EC"/>
        </a:p>
      </dgm:t>
    </dgm:pt>
    <dgm:pt modelId="{9AB5FBFC-4CB3-4724-85D6-B44D5586D3D5}" type="sibTrans" cxnId="{9E07F510-4C26-4E77-B51B-175F6A99E08A}">
      <dgm:prSet/>
      <dgm:spPr/>
      <dgm:t>
        <a:bodyPr/>
        <a:lstStyle/>
        <a:p>
          <a:endParaRPr lang="es-EC"/>
        </a:p>
      </dgm:t>
    </dgm:pt>
    <dgm:pt modelId="{8D84D494-1039-424D-9DA9-6E36D5D206AA}">
      <dgm:prSet/>
      <dgm:spPr/>
      <dgm:t>
        <a:bodyPr/>
        <a:lstStyle/>
        <a:p>
          <a:pPr rtl="0"/>
          <a:r>
            <a:rPr lang="es-ES" smtClean="0"/>
            <a:t>13 de enero de 2001.</a:t>
          </a:r>
          <a:endParaRPr lang="es-EC"/>
        </a:p>
      </dgm:t>
    </dgm:pt>
    <dgm:pt modelId="{8ADA2DBF-D69C-483E-ADBD-BE11A02ED204}" type="parTrans" cxnId="{D97CE6BC-A0DA-4008-975D-621D6DD13119}">
      <dgm:prSet/>
      <dgm:spPr/>
      <dgm:t>
        <a:bodyPr/>
        <a:lstStyle/>
        <a:p>
          <a:endParaRPr lang="es-EC"/>
        </a:p>
      </dgm:t>
    </dgm:pt>
    <dgm:pt modelId="{FDAA8EFB-339A-440E-9BCC-92A01F95310C}" type="sibTrans" cxnId="{D97CE6BC-A0DA-4008-975D-621D6DD13119}">
      <dgm:prSet/>
      <dgm:spPr/>
      <dgm:t>
        <a:bodyPr/>
        <a:lstStyle/>
        <a:p>
          <a:endParaRPr lang="es-EC"/>
        </a:p>
      </dgm:t>
    </dgm:pt>
    <dgm:pt modelId="{8E094FCA-35C2-4616-BD96-57C97CFA6BB5}">
      <dgm:prSet/>
      <dgm:spPr/>
      <dgm:t>
        <a:bodyPr/>
        <a:lstStyle/>
        <a:p>
          <a:pPr rtl="0"/>
          <a:r>
            <a:rPr lang="es-ES" smtClean="0"/>
            <a:t>Plan Nacional para el Buen Vivir</a:t>
          </a:r>
          <a:endParaRPr lang="es-EC"/>
        </a:p>
      </dgm:t>
    </dgm:pt>
    <dgm:pt modelId="{17080180-D691-45F1-B34E-A06AEB9C3E27}" type="parTrans" cxnId="{8A2EC331-FAD3-4FD8-AD49-EDB91C9F9217}">
      <dgm:prSet/>
      <dgm:spPr/>
      <dgm:t>
        <a:bodyPr/>
        <a:lstStyle/>
        <a:p>
          <a:endParaRPr lang="es-EC"/>
        </a:p>
      </dgm:t>
    </dgm:pt>
    <dgm:pt modelId="{CBC6D081-7398-405C-86B6-D946C99535A7}" type="sibTrans" cxnId="{8A2EC331-FAD3-4FD8-AD49-EDB91C9F9217}">
      <dgm:prSet/>
      <dgm:spPr/>
      <dgm:t>
        <a:bodyPr/>
        <a:lstStyle/>
        <a:p>
          <a:endParaRPr lang="es-EC"/>
        </a:p>
      </dgm:t>
    </dgm:pt>
    <dgm:pt modelId="{770EC2AB-C43B-4781-9863-4000B0FC4EAA}">
      <dgm:prSet/>
      <dgm:spPr/>
      <dgm:t>
        <a:bodyPr/>
        <a:lstStyle/>
        <a:p>
          <a:pPr rtl="0"/>
          <a:r>
            <a:rPr lang="es-ES" smtClean="0"/>
            <a:t>Política 4.5: “Fomentar la adaptación y mitigación a la variabilidad climático con énfasis en el proceso de cambio climático</a:t>
          </a:r>
          <a:endParaRPr lang="es-EC"/>
        </a:p>
      </dgm:t>
    </dgm:pt>
    <dgm:pt modelId="{7CC0DE02-562A-48CD-BCC2-94B1AAC96F14}" type="parTrans" cxnId="{7B1ABA84-7AAF-480D-9AF8-77EE8DC6DDF5}">
      <dgm:prSet/>
      <dgm:spPr/>
      <dgm:t>
        <a:bodyPr/>
        <a:lstStyle/>
        <a:p>
          <a:endParaRPr lang="es-EC"/>
        </a:p>
      </dgm:t>
    </dgm:pt>
    <dgm:pt modelId="{D21E3A0C-C3DC-462E-BDB7-F5FE1A5048D3}" type="sibTrans" cxnId="{7B1ABA84-7AAF-480D-9AF8-77EE8DC6DDF5}">
      <dgm:prSet/>
      <dgm:spPr/>
      <dgm:t>
        <a:bodyPr/>
        <a:lstStyle/>
        <a:p>
          <a:endParaRPr lang="es-EC"/>
        </a:p>
      </dgm:t>
    </dgm:pt>
    <dgm:pt modelId="{9D70B183-0263-4454-918C-6D5CDDC55025}">
      <dgm:prSet/>
      <dgm:spPr/>
      <dgm:t>
        <a:bodyPr/>
        <a:lstStyle/>
        <a:p>
          <a:pPr rtl="0"/>
          <a:r>
            <a:rPr lang="es-ES" smtClean="0"/>
            <a:t>Decreto Ejecutivo 1815 </a:t>
          </a:r>
          <a:endParaRPr lang="es-EC"/>
        </a:p>
      </dgm:t>
    </dgm:pt>
    <dgm:pt modelId="{F498A537-F1DE-4BEC-A5E1-F6411559A27D}" type="parTrans" cxnId="{92C3DBD7-6278-420F-931F-2DB6E76A69C7}">
      <dgm:prSet/>
      <dgm:spPr/>
      <dgm:t>
        <a:bodyPr/>
        <a:lstStyle/>
        <a:p>
          <a:endParaRPr lang="es-EC"/>
        </a:p>
      </dgm:t>
    </dgm:pt>
    <dgm:pt modelId="{0235F719-92BA-45B6-87CE-1F83EE477DC8}" type="sibTrans" cxnId="{92C3DBD7-6278-420F-931F-2DB6E76A69C7}">
      <dgm:prSet/>
      <dgm:spPr/>
      <dgm:t>
        <a:bodyPr/>
        <a:lstStyle/>
        <a:p>
          <a:endParaRPr lang="es-EC"/>
        </a:p>
      </dgm:t>
    </dgm:pt>
    <dgm:pt modelId="{A7E7B1D3-9F47-49C1-ADDE-AE0F5FFB9033}">
      <dgm:prSet/>
      <dgm:spPr/>
      <dgm:t>
        <a:bodyPr/>
        <a:lstStyle/>
        <a:p>
          <a:pPr rtl="0"/>
          <a:r>
            <a:rPr lang="es-ES" dirty="0" smtClean="0"/>
            <a:t>Mitigación </a:t>
          </a:r>
          <a:r>
            <a:rPr lang="es-ES" dirty="0" smtClean="0"/>
            <a:t>del cambio climático y la adaptación a sus efectos</a:t>
          </a:r>
          <a:endParaRPr lang="es-EC" dirty="0"/>
        </a:p>
      </dgm:t>
    </dgm:pt>
    <dgm:pt modelId="{D8933695-64F4-4A6A-8B56-B5D0C6EC18E0}" type="parTrans" cxnId="{7B5469D8-AB3A-4859-B32C-F8C9FA63F046}">
      <dgm:prSet/>
      <dgm:spPr/>
      <dgm:t>
        <a:bodyPr/>
        <a:lstStyle/>
        <a:p>
          <a:endParaRPr lang="es-EC"/>
        </a:p>
      </dgm:t>
    </dgm:pt>
    <dgm:pt modelId="{58BA6609-6290-44EB-A946-165F82C5C539}" type="sibTrans" cxnId="{7B5469D8-AB3A-4859-B32C-F8C9FA63F046}">
      <dgm:prSet/>
      <dgm:spPr/>
      <dgm:t>
        <a:bodyPr/>
        <a:lstStyle/>
        <a:p>
          <a:endParaRPr lang="es-EC"/>
        </a:p>
      </dgm:t>
    </dgm:pt>
    <dgm:pt modelId="{93C7AF0F-BD6C-42C8-8EC9-58CDF6BC678B}">
      <dgm:prSet/>
      <dgm:spPr/>
      <dgm:t>
        <a:bodyPr/>
        <a:lstStyle/>
        <a:p>
          <a:pPr rtl="0"/>
          <a:r>
            <a:rPr lang="es-ES" smtClean="0"/>
            <a:t>Decreto Ejecutivo 495</a:t>
          </a:r>
          <a:endParaRPr lang="es-EC"/>
        </a:p>
      </dgm:t>
    </dgm:pt>
    <dgm:pt modelId="{B0A52209-3C43-4008-8446-32C917C62909}" type="parTrans" cxnId="{B6D3EA97-2C9D-4BBE-9668-17200B1A48FE}">
      <dgm:prSet/>
      <dgm:spPr/>
      <dgm:t>
        <a:bodyPr/>
        <a:lstStyle/>
        <a:p>
          <a:endParaRPr lang="es-EC"/>
        </a:p>
      </dgm:t>
    </dgm:pt>
    <dgm:pt modelId="{3D092942-9321-4BB2-8146-5F02DA09A48C}" type="sibTrans" cxnId="{B6D3EA97-2C9D-4BBE-9668-17200B1A48FE}">
      <dgm:prSet/>
      <dgm:spPr/>
      <dgm:t>
        <a:bodyPr/>
        <a:lstStyle/>
        <a:p>
          <a:endParaRPr lang="es-EC"/>
        </a:p>
      </dgm:t>
    </dgm:pt>
    <dgm:pt modelId="{B6EAAC7C-04DD-4109-BC0F-16D8FC774C65}">
      <dgm:prSet/>
      <dgm:spPr/>
      <dgm:t>
        <a:bodyPr/>
        <a:lstStyle/>
        <a:p>
          <a:pPr rtl="0"/>
          <a:r>
            <a:rPr lang="es-ES" smtClean="0"/>
            <a:t>Comité Interinstitucional de Cambio Climático (CICC) </a:t>
          </a:r>
          <a:endParaRPr lang="es-EC"/>
        </a:p>
      </dgm:t>
    </dgm:pt>
    <dgm:pt modelId="{847DB439-D16B-43DE-9B12-096477ED20BC}" type="parTrans" cxnId="{D239B456-9D61-48F3-8A7D-522E5A481765}">
      <dgm:prSet/>
      <dgm:spPr/>
      <dgm:t>
        <a:bodyPr/>
        <a:lstStyle/>
        <a:p>
          <a:endParaRPr lang="es-EC"/>
        </a:p>
      </dgm:t>
    </dgm:pt>
    <dgm:pt modelId="{95F07C05-E1AB-4CF1-ACA1-583316538EA6}" type="sibTrans" cxnId="{D239B456-9D61-48F3-8A7D-522E5A481765}">
      <dgm:prSet/>
      <dgm:spPr/>
      <dgm:t>
        <a:bodyPr/>
        <a:lstStyle/>
        <a:p>
          <a:endParaRPr lang="es-EC"/>
        </a:p>
      </dgm:t>
    </dgm:pt>
    <dgm:pt modelId="{AA97A650-5E46-431A-859F-FA9BC370471A}" type="pres">
      <dgm:prSet presAssocID="{F47A8293-EF68-4880-B025-F46312BB46D7}" presName="Name0" presStyleCnt="0">
        <dgm:presLayoutVars>
          <dgm:dir/>
          <dgm:animLvl val="lvl"/>
          <dgm:resizeHandles val="exact"/>
        </dgm:presLayoutVars>
      </dgm:prSet>
      <dgm:spPr/>
      <dgm:t>
        <a:bodyPr/>
        <a:lstStyle/>
        <a:p>
          <a:endParaRPr lang="es-EC"/>
        </a:p>
      </dgm:t>
    </dgm:pt>
    <dgm:pt modelId="{752C3D24-EF5C-4436-8B37-15932186B661}" type="pres">
      <dgm:prSet presAssocID="{BF2F44E1-400C-450C-8D54-6F2B15101F19}" presName="linNode" presStyleCnt="0"/>
      <dgm:spPr/>
      <dgm:t>
        <a:bodyPr/>
        <a:lstStyle/>
        <a:p>
          <a:endParaRPr lang="es-EC"/>
        </a:p>
      </dgm:t>
    </dgm:pt>
    <dgm:pt modelId="{EEE046D2-A1A3-4CED-9323-5CEF79F435BF}" type="pres">
      <dgm:prSet presAssocID="{BF2F44E1-400C-450C-8D54-6F2B15101F19}" presName="parentText" presStyleLbl="node1" presStyleIdx="0" presStyleCnt="5">
        <dgm:presLayoutVars>
          <dgm:chMax val="1"/>
          <dgm:bulletEnabled val="1"/>
        </dgm:presLayoutVars>
      </dgm:prSet>
      <dgm:spPr/>
      <dgm:t>
        <a:bodyPr/>
        <a:lstStyle/>
        <a:p>
          <a:endParaRPr lang="es-EC"/>
        </a:p>
      </dgm:t>
    </dgm:pt>
    <dgm:pt modelId="{32E04397-DD54-479F-8F49-6389DA78B3B3}" type="pres">
      <dgm:prSet presAssocID="{BF2F44E1-400C-450C-8D54-6F2B15101F19}" presName="descendantText" presStyleLbl="alignAccFollowNode1" presStyleIdx="0" presStyleCnt="5">
        <dgm:presLayoutVars>
          <dgm:bulletEnabled val="1"/>
        </dgm:presLayoutVars>
      </dgm:prSet>
      <dgm:spPr/>
      <dgm:t>
        <a:bodyPr/>
        <a:lstStyle/>
        <a:p>
          <a:endParaRPr lang="es-EC"/>
        </a:p>
      </dgm:t>
    </dgm:pt>
    <dgm:pt modelId="{64804E44-20ED-4EAA-AE0D-66E559B997DF}" type="pres">
      <dgm:prSet presAssocID="{3B596189-414E-4C99-BC4B-FE6E5BE93285}" presName="sp" presStyleCnt="0"/>
      <dgm:spPr/>
      <dgm:t>
        <a:bodyPr/>
        <a:lstStyle/>
        <a:p>
          <a:endParaRPr lang="es-EC"/>
        </a:p>
      </dgm:t>
    </dgm:pt>
    <dgm:pt modelId="{71B1373B-B7CA-4612-BC9F-05A8BE7CC2D4}" type="pres">
      <dgm:prSet presAssocID="{78F519B0-518E-46E3-91BA-80704BD5DB44}" presName="linNode" presStyleCnt="0"/>
      <dgm:spPr/>
      <dgm:t>
        <a:bodyPr/>
        <a:lstStyle/>
        <a:p>
          <a:endParaRPr lang="es-EC"/>
        </a:p>
      </dgm:t>
    </dgm:pt>
    <dgm:pt modelId="{AA9F7E33-C7E3-488A-BF61-E2BE7FE796E8}" type="pres">
      <dgm:prSet presAssocID="{78F519B0-518E-46E3-91BA-80704BD5DB44}" presName="parentText" presStyleLbl="node1" presStyleIdx="1" presStyleCnt="5">
        <dgm:presLayoutVars>
          <dgm:chMax val="1"/>
          <dgm:bulletEnabled val="1"/>
        </dgm:presLayoutVars>
      </dgm:prSet>
      <dgm:spPr/>
      <dgm:t>
        <a:bodyPr/>
        <a:lstStyle/>
        <a:p>
          <a:endParaRPr lang="es-EC"/>
        </a:p>
      </dgm:t>
    </dgm:pt>
    <dgm:pt modelId="{98F2C53C-D1BA-4E0E-A313-AE098520654E}" type="pres">
      <dgm:prSet presAssocID="{78F519B0-518E-46E3-91BA-80704BD5DB44}" presName="descendantText" presStyleLbl="alignAccFollowNode1" presStyleIdx="1" presStyleCnt="5">
        <dgm:presLayoutVars>
          <dgm:bulletEnabled val="1"/>
        </dgm:presLayoutVars>
      </dgm:prSet>
      <dgm:spPr/>
      <dgm:t>
        <a:bodyPr/>
        <a:lstStyle/>
        <a:p>
          <a:endParaRPr lang="es-EC"/>
        </a:p>
      </dgm:t>
    </dgm:pt>
    <dgm:pt modelId="{A645004D-4DCC-40BE-B661-D088082B7E94}" type="pres">
      <dgm:prSet presAssocID="{9AB5FBFC-4CB3-4724-85D6-B44D5586D3D5}" presName="sp" presStyleCnt="0"/>
      <dgm:spPr/>
      <dgm:t>
        <a:bodyPr/>
        <a:lstStyle/>
        <a:p>
          <a:endParaRPr lang="es-EC"/>
        </a:p>
      </dgm:t>
    </dgm:pt>
    <dgm:pt modelId="{B663EFA6-69BF-479D-B03E-DD04EB25EC74}" type="pres">
      <dgm:prSet presAssocID="{8E094FCA-35C2-4616-BD96-57C97CFA6BB5}" presName="linNode" presStyleCnt="0"/>
      <dgm:spPr/>
      <dgm:t>
        <a:bodyPr/>
        <a:lstStyle/>
        <a:p>
          <a:endParaRPr lang="es-EC"/>
        </a:p>
      </dgm:t>
    </dgm:pt>
    <dgm:pt modelId="{81DE7B1B-6755-4B19-A6FA-674A1763EB9E}" type="pres">
      <dgm:prSet presAssocID="{8E094FCA-35C2-4616-BD96-57C97CFA6BB5}" presName="parentText" presStyleLbl="node1" presStyleIdx="2" presStyleCnt="5">
        <dgm:presLayoutVars>
          <dgm:chMax val="1"/>
          <dgm:bulletEnabled val="1"/>
        </dgm:presLayoutVars>
      </dgm:prSet>
      <dgm:spPr/>
      <dgm:t>
        <a:bodyPr/>
        <a:lstStyle/>
        <a:p>
          <a:endParaRPr lang="es-EC"/>
        </a:p>
      </dgm:t>
    </dgm:pt>
    <dgm:pt modelId="{829EB01C-C34D-42E8-B183-4E9777D5C0B4}" type="pres">
      <dgm:prSet presAssocID="{8E094FCA-35C2-4616-BD96-57C97CFA6BB5}" presName="descendantText" presStyleLbl="alignAccFollowNode1" presStyleIdx="2" presStyleCnt="5">
        <dgm:presLayoutVars>
          <dgm:bulletEnabled val="1"/>
        </dgm:presLayoutVars>
      </dgm:prSet>
      <dgm:spPr/>
      <dgm:t>
        <a:bodyPr/>
        <a:lstStyle/>
        <a:p>
          <a:endParaRPr lang="es-EC"/>
        </a:p>
      </dgm:t>
    </dgm:pt>
    <dgm:pt modelId="{B6FAA134-D459-49D3-B66C-68768CEBE284}" type="pres">
      <dgm:prSet presAssocID="{CBC6D081-7398-405C-86B6-D946C99535A7}" presName="sp" presStyleCnt="0"/>
      <dgm:spPr/>
      <dgm:t>
        <a:bodyPr/>
        <a:lstStyle/>
        <a:p>
          <a:endParaRPr lang="es-EC"/>
        </a:p>
      </dgm:t>
    </dgm:pt>
    <dgm:pt modelId="{59A989D6-DD43-4174-85AF-D847C6BE6972}" type="pres">
      <dgm:prSet presAssocID="{9D70B183-0263-4454-918C-6D5CDDC55025}" presName="linNode" presStyleCnt="0"/>
      <dgm:spPr/>
      <dgm:t>
        <a:bodyPr/>
        <a:lstStyle/>
        <a:p>
          <a:endParaRPr lang="es-EC"/>
        </a:p>
      </dgm:t>
    </dgm:pt>
    <dgm:pt modelId="{017F7416-6688-4E93-86DD-564253FEE23A}" type="pres">
      <dgm:prSet presAssocID="{9D70B183-0263-4454-918C-6D5CDDC55025}" presName="parentText" presStyleLbl="node1" presStyleIdx="3" presStyleCnt="5">
        <dgm:presLayoutVars>
          <dgm:chMax val="1"/>
          <dgm:bulletEnabled val="1"/>
        </dgm:presLayoutVars>
      </dgm:prSet>
      <dgm:spPr/>
      <dgm:t>
        <a:bodyPr/>
        <a:lstStyle/>
        <a:p>
          <a:endParaRPr lang="es-EC"/>
        </a:p>
      </dgm:t>
    </dgm:pt>
    <dgm:pt modelId="{D7B9E795-6CBF-4E7C-A665-C3EC3E013A3C}" type="pres">
      <dgm:prSet presAssocID="{9D70B183-0263-4454-918C-6D5CDDC55025}" presName="descendantText" presStyleLbl="alignAccFollowNode1" presStyleIdx="3" presStyleCnt="5">
        <dgm:presLayoutVars>
          <dgm:bulletEnabled val="1"/>
        </dgm:presLayoutVars>
      </dgm:prSet>
      <dgm:spPr/>
      <dgm:t>
        <a:bodyPr/>
        <a:lstStyle/>
        <a:p>
          <a:endParaRPr lang="es-EC"/>
        </a:p>
      </dgm:t>
    </dgm:pt>
    <dgm:pt modelId="{EE31F7E0-E4C4-4DEB-9E3A-8A98A1D53018}" type="pres">
      <dgm:prSet presAssocID="{0235F719-92BA-45B6-87CE-1F83EE477DC8}" presName="sp" presStyleCnt="0"/>
      <dgm:spPr/>
      <dgm:t>
        <a:bodyPr/>
        <a:lstStyle/>
        <a:p>
          <a:endParaRPr lang="es-EC"/>
        </a:p>
      </dgm:t>
    </dgm:pt>
    <dgm:pt modelId="{9199BA4E-4FBC-4200-895C-DC87CFF3D17E}" type="pres">
      <dgm:prSet presAssocID="{93C7AF0F-BD6C-42C8-8EC9-58CDF6BC678B}" presName="linNode" presStyleCnt="0"/>
      <dgm:spPr/>
      <dgm:t>
        <a:bodyPr/>
        <a:lstStyle/>
        <a:p>
          <a:endParaRPr lang="es-EC"/>
        </a:p>
      </dgm:t>
    </dgm:pt>
    <dgm:pt modelId="{4672A7BD-0E9C-45A1-85AE-8808E344E5FB}" type="pres">
      <dgm:prSet presAssocID="{93C7AF0F-BD6C-42C8-8EC9-58CDF6BC678B}" presName="parentText" presStyleLbl="node1" presStyleIdx="4" presStyleCnt="5">
        <dgm:presLayoutVars>
          <dgm:chMax val="1"/>
          <dgm:bulletEnabled val="1"/>
        </dgm:presLayoutVars>
      </dgm:prSet>
      <dgm:spPr/>
      <dgm:t>
        <a:bodyPr/>
        <a:lstStyle/>
        <a:p>
          <a:endParaRPr lang="es-EC"/>
        </a:p>
      </dgm:t>
    </dgm:pt>
    <dgm:pt modelId="{27E5E500-C922-42F6-AB5B-9CE5DE7BD19E}" type="pres">
      <dgm:prSet presAssocID="{93C7AF0F-BD6C-42C8-8EC9-58CDF6BC678B}" presName="descendantText" presStyleLbl="alignAccFollowNode1" presStyleIdx="4" presStyleCnt="5">
        <dgm:presLayoutVars>
          <dgm:bulletEnabled val="1"/>
        </dgm:presLayoutVars>
      </dgm:prSet>
      <dgm:spPr/>
      <dgm:t>
        <a:bodyPr/>
        <a:lstStyle/>
        <a:p>
          <a:endParaRPr lang="es-EC"/>
        </a:p>
      </dgm:t>
    </dgm:pt>
  </dgm:ptLst>
  <dgm:cxnLst>
    <dgm:cxn modelId="{156575AB-41CD-49B3-9B87-94D20D528616}" type="presOf" srcId="{F47A8293-EF68-4880-B025-F46312BB46D7}" destId="{AA97A650-5E46-431A-859F-FA9BC370471A}" srcOrd="0" destOrd="0" presId="urn:microsoft.com/office/officeart/2005/8/layout/vList5"/>
    <dgm:cxn modelId="{7B5469D8-AB3A-4859-B32C-F8C9FA63F046}" srcId="{9D70B183-0263-4454-918C-6D5CDDC55025}" destId="{A7E7B1D3-9F47-49C1-ADDE-AE0F5FFB9033}" srcOrd="0" destOrd="0" parTransId="{D8933695-64F4-4A6A-8B56-B5D0C6EC18E0}" sibTransId="{58BA6609-6290-44EB-A946-165F82C5C539}"/>
    <dgm:cxn modelId="{2D9CF036-462B-4E96-B21B-E0756685B896}" type="presOf" srcId="{770EC2AB-C43B-4781-9863-4000B0FC4EAA}" destId="{829EB01C-C34D-42E8-B183-4E9777D5C0B4}" srcOrd="0" destOrd="0" presId="urn:microsoft.com/office/officeart/2005/8/layout/vList5"/>
    <dgm:cxn modelId="{9E07F510-4C26-4E77-B51B-175F6A99E08A}" srcId="{F47A8293-EF68-4880-B025-F46312BB46D7}" destId="{78F519B0-518E-46E3-91BA-80704BD5DB44}" srcOrd="1" destOrd="0" parTransId="{BB6F3DC8-A39F-4DCD-81F0-6B7A8D6CEC55}" sibTransId="{9AB5FBFC-4CB3-4724-85D6-B44D5586D3D5}"/>
    <dgm:cxn modelId="{1FCCB8F1-DA5F-42F1-9479-32CC8D2706CB}" type="presOf" srcId="{9D70B183-0263-4454-918C-6D5CDDC55025}" destId="{017F7416-6688-4E93-86DD-564253FEE23A}" srcOrd="0" destOrd="0" presId="urn:microsoft.com/office/officeart/2005/8/layout/vList5"/>
    <dgm:cxn modelId="{914FB9C2-FC99-407E-97F2-86171843CA0F}" type="presOf" srcId="{B6EAAC7C-04DD-4109-BC0F-16D8FC774C65}" destId="{27E5E500-C922-42F6-AB5B-9CE5DE7BD19E}" srcOrd="0" destOrd="0" presId="urn:microsoft.com/office/officeart/2005/8/layout/vList5"/>
    <dgm:cxn modelId="{B6D3EA97-2C9D-4BBE-9668-17200B1A48FE}" srcId="{F47A8293-EF68-4880-B025-F46312BB46D7}" destId="{93C7AF0F-BD6C-42C8-8EC9-58CDF6BC678B}" srcOrd="4" destOrd="0" parTransId="{B0A52209-3C43-4008-8446-32C917C62909}" sibTransId="{3D092942-9321-4BB2-8146-5F02DA09A48C}"/>
    <dgm:cxn modelId="{06A08376-B4CA-4803-A8CB-86BE86664FE0}" type="presOf" srcId="{BF2F44E1-400C-450C-8D54-6F2B15101F19}" destId="{EEE046D2-A1A3-4CED-9323-5CEF79F435BF}" srcOrd="0" destOrd="0" presId="urn:microsoft.com/office/officeart/2005/8/layout/vList5"/>
    <dgm:cxn modelId="{28AE7964-23E5-4FCB-AAED-5AD2E1D444F5}" type="presOf" srcId="{A7E7B1D3-9F47-49C1-ADDE-AE0F5FFB9033}" destId="{D7B9E795-6CBF-4E7C-A665-C3EC3E013A3C}" srcOrd="0" destOrd="0" presId="urn:microsoft.com/office/officeart/2005/8/layout/vList5"/>
    <dgm:cxn modelId="{DA6B3419-7C98-46BB-8972-CC113C9B0ECB}" type="presOf" srcId="{78F519B0-518E-46E3-91BA-80704BD5DB44}" destId="{AA9F7E33-C7E3-488A-BF61-E2BE7FE796E8}" srcOrd="0" destOrd="0" presId="urn:microsoft.com/office/officeart/2005/8/layout/vList5"/>
    <dgm:cxn modelId="{8B1A9EE7-79A9-4396-8BB5-12F3DD035809}" srcId="{F47A8293-EF68-4880-B025-F46312BB46D7}" destId="{BF2F44E1-400C-450C-8D54-6F2B15101F19}" srcOrd="0" destOrd="0" parTransId="{C55698E0-AA02-414E-B8DE-D1B637596FFC}" sibTransId="{3B596189-414E-4C99-BC4B-FE6E5BE93285}"/>
    <dgm:cxn modelId="{08DA3BC4-3AF7-46AB-AC4D-301267CEF26C}" srcId="{BF2F44E1-400C-450C-8D54-6F2B15101F19}" destId="{A1302EFA-008D-435F-970B-CEAD3C7415C7}" srcOrd="0" destOrd="0" parTransId="{60807D78-8678-451F-BDFC-8A7A6FCA9C7E}" sibTransId="{10EECEA0-6D1F-481C-96F5-CBB90BC373F9}"/>
    <dgm:cxn modelId="{8A2EC331-FAD3-4FD8-AD49-EDB91C9F9217}" srcId="{F47A8293-EF68-4880-B025-F46312BB46D7}" destId="{8E094FCA-35C2-4616-BD96-57C97CFA6BB5}" srcOrd="2" destOrd="0" parTransId="{17080180-D691-45F1-B34E-A06AEB9C3E27}" sibTransId="{CBC6D081-7398-405C-86B6-D946C99535A7}"/>
    <dgm:cxn modelId="{2BDF29A6-D9AE-4E23-8FF9-D61186D3EB6D}" type="presOf" srcId="{A1302EFA-008D-435F-970B-CEAD3C7415C7}" destId="{32E04397-DD54-479F-8F49-6389DA78B3B3}" srcOrd="0" destOrd="0" presId="urn:microsoft.com/office/officeart/2005/8/layout/vList5"/>
    <dgm:cxn modelId="{EBD15C64-A9FF-4E09-9125-A178F434F8DE}" type="presOf" srcId="{93C7AF0F-BD6C-42C8-8EC9-58CDF6BC678B}" destId="{4672A7BD-0E9C-45A1-85AE-8808E344E5FB}" srcOrd="0" destOrd="0" presId="urn:microsoft.com/office/officeart/2005/8/layout/vList5"/>
    <dgm:cxn modelId="{92C3DBD7-6278-420F-931F-2DB6E76A69C7}" srcId="{F47A8293-EF68-4880-B025-F46312BB46D7}" destId="{9D70B183-0263-4454-918C-6D5CDDC55025}" srcOrd="3" destOrd="0" parTransId="{F498A537-F1DE-4BEC-A5E1-F6411559A27D}" sibTransId="{0235F719-92BA-45B6-87CE-1F83EE477DC8}"/>
    <dgm:cxn modelId="{D97CE6BC-A0DA-4008-975D-621D6DD13119}" srcId="{78F519B0-518E-46E3-91BA-80704BD5DB44}" destId="{8D84D494-1039-424D-9DA9-6E36D5D206AA}" srcOrd="0" destOrd="0" parTransId="{8ADA2DBF-D69C-483E-ADBD-BE11A02ED204}" sibTransId="{FDAA8EFB-339A-440E-9BCC-92A01F95310C}"/>
    <dgm:cxn modelId="{D585ECAF-A97D-49A7-BC50-1E523E088722}" type="presOf" srcId="{8D84D494-1039-424D-9DA9-6E36D5D206AA}" destId="{98F2C53C-D1BA-4E0E-A313-AE098520654E}" srcOrd="0" destOrd="0" presId="urn:microsoft.com/office/officeart/2005/8/layout/vList5"/>
    <dgm:cxn modelId="{D239B456-9D61-48F3-8A7D-522E5A481765}" srcId="{93C7AF0F-BD6C-42C8-8EC9-58CDF6BC678B}" destId="{B6EAAC7C-04DD-4109-BC0F-16D8FC774C65}" srcOrd="0" destOrd="0" parTransId="{847DB439-D16B-43DE-9B12-096477ED20BC}" sibTransId="{95F07C05-E1AB-4CF1-ACA1-583316538EA6}"/>
    <dgm:cxn modelId="{62D96820-5FEE-49A5-85A4-AC270B18AA93}" type="presOf" srcId="{8E094FCA-35C2-4616-BD96-57C97CFA6BB5}" destId="{81DE7B1B-6755-4B19-A6FA-674A1763EB9E}" srcOrd="0" destOrd="0" presId="urn:microsoft.com/office/officeart/2005/8/layout/vList5"/>
    <dgm:cxn modelId="{7B1ABA84-7AAF-480D-9AF8-77EE8DC6DDF5}" srcId="{8E094FCA-35C2-4616-BD96-57C97CFA6BB5}" destId="{770EC2AB-C43B-4781-9863-4000B0FC4EAA}" srcOrd="0" destOrd="0" parTransId="{7CC0DE02-562A-48CD-BCC2-94B1AAC96F14}" sibTransId="{D21E3A0C-C3DC-462E-BDB7-F5FE1A5048D3}"/>
    <dgm:cxn modelId="{88AB922A-8667-48EE-B753-5B9620BBE02E}" type="presParOf" srcId="{AA97A650-5E46-431A-859F-FA9BC370471A}" destId="{752C3D24-EF5C-4436-8B37-15932186B661}" srcOrd="0" destOrd="0" presId="urn:microsoft.com/office/officeart/2005/8/layout/vList5"/>
    <dgm:cxn modelId="{B9B5C92E-71EE-45AC-8471-1758E481CF01}" type="presParOf" srcId="{752C3D24-EF5C-4436-8B37-15932186B661}" destId="{EEE046D2-A1A3-4CED-9323-5CEF79F435BF}" srcOrd="0" destOrd="0" presId="urn:microsoft.com/office/officeart/2005/8/layout/vList5"/>
    <dgm:cxn modelId="{D69C5132-DA36-42B1-ABEA-5E3EBC29F026}" type="presParOf" srcId="{752C3D24-EF5C-4436-8B37-15932186B661}" destId="{32E04397-DD54-479F-8F49-6389DA78B3B3}" srcOrd="1" destOrd="0" presId="urn:microsoft.com/office/officeart/2005/8/layout/vList5"/>
    <dgm:cxn modelId="{1B677C40-3DA2-43B5-B1D9-3FC11703D4E2}" type="presParOf" srcId="{AA97A650-5E46-431A-859F-FA9BC370471A}" destId="{64804E44-20ED-4EAA-AE0D-66E559B997DF}" srcOrd="1" destOrd="0" presId="urn:microsoft.com/office/officeart/2005/8/layout/vList5"/>
    <dgm:cxn modelId="{438810FD-B207-4CC6-B50B-90B02DDF43D4}" type="presParOf" srcId="{AA97A650-5E46-431A-859F-FA9BC370471A}" destId="{71B1373B-B7CA-4612-BC9F-05A8BE7CC2D4}" srcOrd="2" destOrd="0" presId="urn:microsoft.com/office/officeart/2005/8/layout/vList5"/>
    <dgm:cxn modelId="{9BBA223D-BA5B-4A50-A1CC-DF3DE0E34824}" type="presParOf" srcId="{71B1373B-B7CA-4612-BC9F-05A8BE7CC2D4}" destId="{AA9F7E33-C7E3-488A-BF61-E2BE7FE796E8}" srcOrd="0" destOrd="0" presId="urn:microsoft.com/office/officeart/2005/8/layout/vList5"/>
    <dgm:cxn modelId="{BF7790C8-A53B-4AC9-916A-BD8CCC585EE2}" type="presParOf" srcId="{71B1373B-B7CA-4612-BC9F-05A8BE7CC2D4}" destId="{98F2C53C-D1BA-4E0E-A313-AE098520654E}" srcOrd="1" destOrd="0" presId="urn:microsoft.com/office/officeart/2005/8/layout/vList5"/>
    <dgm:cxn modelId="{29366B22-6EA5-4FF5-AAFE-67464536D353}" type="presParOf" srcId="{AA97A650-5E46-431A-859F-FA9BC370471A}" destId="{A645004D-4DCC-40BE-B661-D088082B7E94}" srcOrd="3" destOrd="0" presId="urn:microsoft.com/office/officeart/2005/8/layout/vList5"/>
    <dgm:cxn modelId="{0C85A3D4-D8A6-41E5-968D-E85436F1D7CC}" type="presParOf" srcId="{AA97A650-5E46-431A-859F-FA9BC370471A}" destId="{B663EFA6-69BF-479D-B03E-DD04EB25EC74}" srcOrd="4" destOrd="0" presId="urn:microsoft.com/office/officeart/2005/8/layout/vList5"/>
    <dgm:cxn modelId="{7E49BCBE-765D-42F7-950C-B45FDBDD674E}" type="presParOf" srcId="{B663EFA6-69BF-479D-B03E-DD04EB25EC74}" destId="{81DE7B1B-6755-4B19-A6FA-674A1763EB9E}" srcOrd="0" destOrd="0" presId="urn:microsoft.com/office/officeart/2005/8/layout/vList5"/>
    <dgm:cxn modelId="{337097CB-CFD8-4C59-8903-5BFE80E2D197}" type="presParOf" srcId="{B663EFA6-69BF-479D-B03E-DD04EB25EC74}" destId="{829EB01C-C34D-42E8-B183-4E9777D5C0B4}" srcOrd="1" destOrd="0" presId="urn:microsoft.com/office/officeart/2005/8/layout/vList5"/>
    <dgm:cxn modelId="{86AE475B-80D1-464F-AD40-C4F1772CE651}" type="presParOf" srcId="{AA97A650-5E46-431A-859F-FA9BC370471A}" destId="{B6FAA134-D459-49D3-B66C-68768CEBE284}" srcOrd="5" destOrd="0" presId="urn:microsoft.com/office/officeart/2005/8/layout/vList5"/>
    <dgm:cxn modelId="{2B8B12FA-78FE-4C03-A981-D1DE2AD09E9F}" type="presParOf" srcId="{AA97A650-5E46-431A-859F-FA9BC370471A}" destId="{59A989D6-DD43-4174-85AF-D847C6BE6972}" srcOrd="6" destOrd="0" presId="urn:microsoft.com/office/officeart/2005/8/layout/vList5"/>
    <dgm:cxn modelId="{008B502E-73DA-4F94-9F7A-C2ABF497753C}" type="presParOf" srcId="{59A989D6-DD43-4174-85AF-D847C6BE6972}" destId="{017F7416-6688-4E93-86DD-564253FEE23A}" srcOrd="0" destOrd="0" presId="urn:microsoft.com/office/officeart/2005/8/layout/vList5"/>
    <dgm:cxn modelId="{4FB23DA4-F0A4-49C3-8218-5A1CBD5C96E3}" type="presParOf" srcId="{59A989D6-DD43-4174-85AF-D847C6BE6972}" destId="{D7B9E795-6CBF-4E7C-A665-C3EC3E013A3C}" srcOrd="1" destOrd="0" presId="urn:microsoft.com/office/officeart/2005/8/layout/vList5"/>
    <dgm:cxn modelId="{F1418357-014F-4731-8A88-B0D10A29B3F5}" type="presParOf" srcId="{AA97A650-5E46-431A-859F-FA9BC370471A}" destId="{EE31F7E0-E4C4-4DEB-9E3A-8A98A1D53018}" srcOrd="7" destOrd="0" presId="urn:microsoft.com/office/officeart/2005/8/layout/vList5"/>
    <dgm:cxn modelId="{DA67C860-A53F-4A4E-A9FB-AFAE0CAD92CF}" type="presParOf" srcId="{AA97A650-5E46-431A-859F-FA9BC370471A}" destId="{9199BA4E-4FBC-4200-895C-DC87CFF3D17E}" srcOrd="8" destOrd="0" presId="urn:microsoft.com/office/officeart/2005/8/layout/vList5"/>
    <dgm:cxn modelId="{5B1FC1BA-71E7-4E96-8D04-362C924C1A41}" type="presParOf" srcId="{9199BA4E-4FBC-4200-895C-DC87CFF3D17E}" destId="{4672A7BD-0E9C-45A1-85AE-8808E344E5FB}" srcOrd="0" destOrd="0" presId="urn:microsoft.com/office/officeart/2005/8/layout/vList5"/>
    <dgm:cxn modelId="{4CFA8544-9890-4172-B2B2-632CA669AD67}" type="presParOf" srcId="{9199BA4E-4FBC-4200-895C-DC87CFF3D17E}" destId="{27E5E500-C922-42F6-AB5B-9CE5DE7BD19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B53A52-FF9A-4400-A711-C8B6D6B25295}"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C"/>
        </a:p>
      </dgm:t>
    </dgm:pt>
    <dgm:pt modelId="{09FEDF84-8EF1-4F85-89E3-21C6563B2124}">
      <dgm:prSet phldrT="[Texto]"/>
      <dgm:spPr/>
      <dgm:t>
        <a:bodyPr/>
        <a:lstStyle/>
        <a:p>
          <a:r>
            <a:rPr lang="es-EC" dirty="0" smtClean="0"/>
            <a:t>Desarrollados para resolver problemas de emisiones de gases de efecto invernadero</a:t>
          </a:r>
          <a:endParaRPr lang="es-EC" dirty="0"/>
        </a:p>
      </dgm:t>
    </dgm:pt>
    <dgm:pt modelId="{2833EC36-00C8-436F-8019-34AA7E8BF69A}" type="parTrans" cxnId="{A108A5CD-6ADC-430F-A668-601A601E9BCC}">
      <dgm:prSet/>
      <dgm:spPr/>
      <dgm:t>
        <a:bodyPr/>
        <a:lstStyle/>
        <a:p>
          <a:endParaRPr lang="es-EC"/>
        </a:p>
      </dgm:t>
    </dgm:pt>
    <dgm:pt modelId="{2B1E2F1C-D60F-4CED-977B-D3E53F1780EA}" type="sibTrans" cxnId="{A108A5CD-6ADC-430F-A668-601A601E9BCC}">
      <dgm:prSet/>
      <dgm:spPr/>
      <dgm:t>
        <a:bodyPr/>
        <a:lstStyle/>
        <a:p>
          <a:endParaRPr lang="es-EC"/>
        </a:p>
      </dgm:t>
    </dgm:pt>
    <dgm:pt modelId="{D2A9EA0D-340E-429E-A4FF-44D72995B668}">
      <dgm:prSet phldrT="[Texto]"/>
      <dgm:spPr/>
      <dgm:t>
        <a:bodyPr/>
        <a:lstStyle/>
        <a:p>
          <a:r>
            <a:rPr lang="es-ES" dirty="0" err="1" smtClean="0"/>
            <a:t>European</a:t>
          </a:r>
          <a:r>
            <a:rPr lang="es-ES" dirty="0" smtClean="0"/>
            <a:t> </a:t>
          </a:r>
          <a:r>
            <a:rPr lang="es-ES" dirty="0" err="1" smtClean="0"/>
            <a:t>Union</a:t>
          </a:r>
          <a:r>
            <a:rPr lang="es-ES" dirty="0" smtClean="0"/>
            <a:t> </a:t>
          </a:r>
          <a:r>
            <a:rPr lang="es-ES" dirty="0" err="1" smtClean="0"/>
            <a:t>Emission</a:t>
          </a:r>
          <a:r>
            <a:rPr lang="es-ES" dirty="0" smtClean="0"/>
            <a:t> Trading </a:t>
          </a:r>
          <a:r>
            <a:rPr lang="es-ES" dirty="0" err="1" smtClean="0"/>
            <a:t>Scheme</a:t>
          </a:r>
          <a:r>
            <a:rPr lang="es-ES" dirty="0" smtClean="0"/>
            <a:t>, o EU ETS </a:t>
          </a:r>
          <a:r>
            <a:rPr lang="es-ES" dirty="0" smtClean="0">
              <a:sym typeface="Wingdings" pitchFamily="2" charset="2"/>
            </a:rPr>
            <a:t> cumplir KYOTO</a:t>
          </a:r>
          <a:endParaRPr lang="es-EC" dirty="0"/>
        </a:p>
      </dgm:t>
    </dgm:pt>
    <dgm:pt modelId="{BDDC760D-B33D-476C-855D-B7102D9E826B}" type="parTrans" cxnId="{6E765CCC-3122-4FBA-923A-13C8E81D5FD0}">
      <dgm:prSet/>
      <dgm:spPr/>
      <dgm:t>
        <a:bodyPr/>
        <a:lstStyle/>
        <a:p>
          <a:endParaRPr lang="es-EC"/>
        </a:p>
      </dgm:t>
    </dgm:pt>
    <dgm:pt modelId="{E072EE02-342E-480F-BFFE-0F03BF19D7DA}" type="sibTrans" cxnId="{6E765CCC-3122-4FBA-923A-13C8E81D5FD0}">
      <dgm:prSet/>
      <dgm:spPr/>
      <dgm:t>
        <a:bodyPr/>
        <a:lstStyle/>
        <a:p>
          <a:endParaRPr lang="es-EC"/>
        </a:p>
      </dgm:t>
    </dgm:pt>
    <dgm:pt modelId="{73047C13-637B-405C-B477-35FF0DDEF2F9}">
      <dgm:prSet phldrT="[Texto]"/>
      <dgm:spPr/>
      <dgm:t>
        <a:bodyPr/>
        <a:lstStyle/>
        <a:p>
          <a:r>
            <a:rPr lang="es-EC" dirty="0" smtClean="0"/>
            <a:t>Mediante un Mecanismo de Desarrollo Limpio </a:t>
          </a:r>
          <a:r>
            <a:rPr lang="es-EC" dirty="0" smtClean="0">
              <a:sym typeface="Wingdings" pitchFamily="2" charset="2"/>
            </a:rPr>
            <a:t> </a:t>
          </a:r>
          <a:r>
            <a:rPr lang="es-ES" dirty="0" smtClean="0"/>
            <a:t>“</a:t>
          </a:r>
          <a:r>
            <a:rPr lang="es-ES" dirty="0" err="1" smtClean="0"/>
            <a:t>CERs</a:t>
          </a:r>
          <a:r>
            <a:rPr lang="es-ES" dirty="0" smtClean="0"/>
            <a:t>” (</a:t>
          </a:r>
          <a:r>
            <a:rPr lang="es-ES" dirty="0" err="1" smtClean="0"/>
            <a:t>Certified</a:t>
          </a:r>
          <a:r>
            <a:rPr lang="es-ES" dirty="0" smtClean="0"/>
            <a:t> </a:t>
          </a:r>
          <a:r>
            <a:rPr lang="es-ES" dirty="0" err="1" smtClean="0"/>
            <a:t>Emission</a:t>
          </a:r>
          <a:r>
            <a:rPr lang="es-ES" dirty="0" smtClean="0"/>
            <a:t> </a:t>
          </a:r>
          <a:r>
            <a:rPr lang="es-ES" dirty="0" err="1" smtClean="0"/>
            <a:t>Reductions</a:t>
          </a:r>
          <a:r>
            <a:rPr lang="es-ES" dirty="0" smtClean="0"/>
            <a:t>)</a:t>
          </a:r>
          <a:endParaRPr lang="es-EC" dirty="0"/>
        </a:p>
      </dgm:t>
    </dgm:pt>
    <dgm:pt modelId="{3E6CF780-9DBD-4C5C-8609-E196F6D3B8CD}" type="parTrans" cxnId="{F5F0288A-BEA8-47DB-AE84-E7D55DB43C28}">
      <dgm:prSet/>
      <dgm:spPr/>
      <dgm:t>
        <a:bodyPr/>
        <a:lstStyle/>
        <a:p>
          <a:endParaRPr lang="es-EC"/>
        </a:p>
      </dgm:t>
    </dgm:pt>
    <dgm:pt modelId="{378ABF14-1CD7-4115-B076-677DAF4785C2}" type="sibTrans" cxnId="{F5F0288A-BEA8-47DB-AE84-E7D55DB43C28}">
      <dgm:prSet/>
      <dgm:spPr/>
      <dgm:t>
        <a:bodyPr/>
        <a:lstStyle/>
        <a:p>
          <a:endParaRPr lang="es-EC"/>
        </a:p>
      </dgm:t>
    </dgm:pt>
    <dgm:pt modelId="{309D4EF8-EA5B-45AE-B096-0A31FA467B20}" type="pres">
      <dgm:prSet presAssocID="{35B53A52-FF9A-4400-A711-C8B6D6B25295}" presName="outerComposite" presStyleCnt="0">
        <dgm:presLayoutVars>
          <dgm:chMax val="5"/>
          <dgm:dir/>
          <dgm:resizeHandles val="exact"/>
        </dgm:presLayoutVars>
      </dgm:prSet>
      <dgm:spPr/>
      <dgm:t>
        <a:bodyPr/>
        <a:lstStyle/>
        <a:p>
          <a:endParaRPr lang="es-ES"/>
        </a:p>
      </dgm:t>
    </dgm:pt>
    <dgm:pt modelId="{BF4D7A1C-2721-4500-A9C9-D37254351210}" type="pres">
      <dgm:prSet presAssocID="{35B53A52-FF9A-4400-A711-C8B6D6B25295}" presName="dummyMaxCanvas" presStyleCnt="0">
        <dgm:presLayoutVars/>
      </dgm:prSet>
      <dgm:spPr/>
    </dgm:pt>
    <dgm:pt modelId="{4C71A8F7-D1DA-4E51-9A32-9E42CFA39529}" type="pres">
      <dgm:prSet presAssocID="{35B53A52-FF9A-4400-A711-C8B6D6B25295}" presName="ThreeNodes_1" presStyleLbl="node1" presStyleIdx="0" presStyleCnt="3">
        <dgm:presLayoutVars>
          <dgm:bulletEnabled val="1"/>
        </dgm:presLayoutVars>
      </dgm:prSet>
      <dgm:spPr/>
      <dgm:t>
        <a:bodyPr/>
        <a:lstStyle/>
        <a:p>
          <a:endParaRPr lang="es-EC"/>
        </a:p>
      </dgm:t>
    </dgm:pt>
    <dgm:pt modelId="{F6DD3A66-08FA-48C2-93B7-F5312FD10362}" type="pres">
      <dgm:prSet presAssocID="{35B53A52-FF9A-4400-A711-C8B6D6B25295}" presName="ThreeNodes_2" presStyleLbl="node1" presStyleIdx="1" presStyleCnt="3">
        <dgm:presLayoutVars>
          <dgm:bulletEnabled val="1"/>
        </dgm:presLayoutVars>
      </dgm:prSet>
      <dgm:spPr/>
      <dgm:t>
        <a:bodyPr/>
        <a:lstStyle/>
        <a:p>
          <a:endParaRPr lang="es-EC"/>
        </a:p>
      </dgm:t>
    </dgm:pt>
    <dgm:pt modelId="{83335E9E-782F-4FA1-BB81-595BE2A4BE54}" type="pres">
      <dgm:prSet presAssocID="{35B53A52-FF9A-4400-A711-C8B6D6B25295}" presName="ThreeNodes_3" presStyleLbl="node1" presStyleIdx="2" presStyleCnt="3">
        <dgm:presLayoutVars>
          <dgm:bulletEnabled val="1"/>
        </dgm:presLayoutVars>
      </dgm:prSet>
      <dgm:spPr/>
      <dgm:t>
        <a:bodyPr/>
        <a:lstStyle/>
        <a:p>
          <a:endParaRPr lang="es-EC"/>
        </a:p>
      </dgm:t>
    </dgm:pt>
    <dgm:pt modelId="{C9ACC867-DAE7-4B7A-8149-C250C817DE33}" type="pres">
      <dgm:prSet presAssocID="{35B53A52-FF9A-4400-A711-C8B6D6B25295}" presName="ThreeConn_1-2" presStyleLbl="fgAccFollowNode1" presStyleIdx="0" presStyleCnt="2">
        <dgm:presLayoutVars>
          <dgm:bulletEnabled val="1"/>
        </dgm:presLayoutVars>
      </dgm:prSet>
      <dgm:spPr/>
      <dgm:t>
        <a:bodyPr/>
        <a:lstStyle/>
        <a:p>
          <a:endParaRPr lang="es-ES"/>
        </a:p>
      </dgm:t>
    </dgm:pt>
    <dgm:pt modelId="{A498E070-D439-48E5-9BE9-671B068B0F38}" type="pres">
      <dgm:prSet presAssocID="{35B53A52-FF9A-4400-A711-C8B6D6B25295}" presName="ThreeConn_2-3" presStyleLbl="fgAccFollowNode1" presStyleIdx="1" presStyleCnt="2">
        <dgm:presLayoutVars>
          <dgm:bulletEnabled val="1"/>
        </dgm:presLayoutVars>
      </dgm:prSet>
      <dgm:spPr/>
      <dgm:t>
        <a:bodyPr/>
        <a:lstStyle/>
        <a:p>
          <a:endParaRPr lang="es-ES"/>
        </a:p>
      </dgm:t>
    </dgm:pt>
    <dgm:pt modelId="{422ECA2F-5E60-4738-AB7A-7F2F099926C4}" type="pres">
      <dgm:prSet presAssocID="{35B53A52-FF9A-4400-A711-C8B6D6B25295}" presName="ThreeNodes_1_text" presStyleLbl="node1" presStyleIdx="2" presStyleCnt="3">
        <dgm:presLayoutVars>
          <dgm:bulletEnabled val="1"/>
        </dgm:presLayoutVars>
      </dgm:prSet>
      <dgm:spPr/>
      <dgm:t>
        <a:bodyPr/>
        <a:lstStyle/>
        <a:p>
          <a:endParaRPr lang="es-EC"/>
        </a:p>
      </dgm:t>
    </dgm:pt>
    <dgm:pt modelId="{29144809-26FA-40E0-BFC8-C0A4DF7D04FC}" type="pres">
      <dgm:prSet presAssocID="{35B53A52-FF9A-4400-A711-C8B6D6B25295}" presName="ThreeNodes_2_text" presStyleLbl="node1" presStyleIdx="2" presStyleCnt="3">
        <dgm:presLayoutVars>
          <dgm:bulletEnabled val="1"/>
        </dgm:presLayoutVars>
      </dgm:prSet>
      <dgm:spPr/>
      <dgm:t>
        <a:bodyPr/>
        <a:lstStyle/>
        <a:p>
          <a:endParaRPr lang="es-EC"/>
        </a:p>
      </dgm:t>
    </dgm:pt>
    <dgm:pt modelId="{78894B36-174D-48EE-ACD4-C829A6489F3A}" type="pres">
      <dgm:prSet presAssocID="{35B53A52-FF9A-4400-A711-C8B6D6B25295}" presName="ThreeNodes_3_text" presStyleLbl="node1" presStyleIdx="2" presStyleCnt="3">
        <dgm:presLayoutVars>
          <dgm:bulletEnabled val="1"/>
        </dgm:presLayoutVars>
      </dgm:prSet>
      <dgm:spPr/>
      <dgm:t>
        <a:bodyPr/>
        <a:lstStyle/>
        <a:p>
          <a:endParaRPr lang="es-EC"/>
        </a:p>
      </dgm:t>
    </dgm:pt>
  </dgm:ptLst>
  <dgm:cxnLst>
    <dgm:cxn modelId="{985F7CDE-3F05-4AFF-BA43-A311F0B348E8}" type="presOf" srcId="{73047C13-637B-405C-B477-35FF0DDEF2F9}" destId="{83335E9E-782F-4FA1-BB81-595BE2A4BE54}" srcOrd="0" destOrd="0" presId="urn:microsoft.com/office/officeart/2005/8/layout/vProcess5"/>
    <dgm:cxn modelId="{9D4E0C72-78A1-43B9-8AF9-EAAF20961EEE}" type="presOf" srcId="{73047C13-637B-405C-B477-35FF0DDEF2F9}" destId="{78894B36-174D-48EE-ACD4-C829A6489F3A}" srcOrd="1" destOrd="0" presId="urn:microsoft.com/office/officeart/2005/8/layout/vProcess5"/>
    <dgm:cxn modelId="{AA349006-B8B8-446C-BA67-D4A5294FC8E7}" type="presOf" srcId="{E072EE02-342E-480F-BFFE-0F03BF19D7DA}" destId="{A498E070-D439-48E5-9BE9-671B068B0F38}" srcOrd="0" destOrd="0" presId="urn:microsoft.com/office/officeart/2005/8/layout/vProcess5"/>
    <dgm:cxn modelId="{5A7A1D40-E06B-4D54-8B33-358650BF2468}" type="presOf" srcId="{09FEDF84-8EF1-4F85-89E3-21C6563B2124}" destId="{422ECA2F-5E60-4738-AB7A-7F2F099926C4}" srcOrd="1" destOrd="0" presId="urn:microsoft.com/office/officeart/2005/8/layout/vProcess5"/>
    <dgm:cxn modelId="{9B589DA8-A2C3-4E74-92B4-2F9B92DCE395}" type="presOf" srcId="{35B53A52-FF9A-4400-A711-C8B6D6B25295}" destId="{309D4EF8-EA5B-45AE-B096-0A31FA467B20}" srcOrd="0" destOrd="0" presId="urn:microsoft.com/office/officeart/2005/8/layout/vProcess5"/>
    <dgm:cxn modelId="{A108A5CD-6ADC-430F-A668-601A601E9BCC}" srcId="{35B53A52-FF9A-4400-A711-C8B6D6B25295}" destId="{09FEDF84-8EF1-4F85-89E3-21C6563B2124}" srcOrd="0" destOrd="0" parTransId="{2833EC36-00C8-436F-8019-34AA7E8BF69A}" sibTransId="{2B1E2F1C-D60F-4CED-977B-D3E53F1780EA}"/>
    <dgm:cxn modelId="{F5F0288A-BEA8-47DB-AE84-E7D55DB43C28}" srcId="{35B53A52-FF9A-4400-A711-C8B6D6B25295}" destId="{73047C13-637B-405C-B477-35FF0DDEF2F9}" srcOrd="2" destOrd="0" parTransId="{3E6CF780-9DBD-4C5C-8609-E196F6D3B8CD}" sibTransId="{378ABF14-1CD7-4115-B076-677DAF4785C2}"/>
    <dgm:cxn modelId="{449827DA-7791-4FB1-A0D8-4C6CF5F4502D}" type="presOf" srcId="{09FEDF84-8EF1-4F85-89E3-21C6563B2124}" destId="{4C71A8F7-D1DA-4E51-9A32-9E42CFA39529}" srcOrd="0" destOrd="0" presId="urn:microsoft.com/office/officeart/2005/8/layout/vProcess5"/>
    <dgm:cxn modelId="{6E765CCC-3122-4FBA-923A-13C8E81D5FD0}" srcId="{35B53A52-FF9A-4400-A711-C8B6D6B25295}" destId="{D2A9EA0D-340E-429E-A4FF-44D72995B668}" srcOrd="1" destOrd="0" parTransId="{BDDC760D-B33D-476C-855D-B7102D9E826B}" sibTransId="{E072EE02-342E-480F-BFFE-0F03BF19D7DA}"/>
    <dgm:cxn modelId="{934B34FE-9354-4BD1-B4BD-170B86C80614}" type="presOf" srcId="{D2A9EA0D-340E-429E-A4FF-44D72995B668}" destId="{29144809-26FA-40E0-BFC8-C0A4DF7D04FC}" srcOrd="1" destOrd="0" presId="urn:microsoft.com/office/officeart/2005/8/layout/vProcess5"/>
    <dgm:cxn modelId="{A99E051D-7E2C-4AB4-9F19-4B76A648E01F}" type="presOf" srcId="{2B1E2F1C-D60F-4CED-977B-D3E53F1780EA}" destId="{C9ACC867-DAE7-4B7A-8149-C250C817DE33}" srcOrd="0" destOrd="0" presId="urn:microsoft.com/office/officeart/2005/8/layout/vProcess5"/>
    <dgm:cxn modelId="{56C12999-DC10-4BC7-B9C5-D402E2E71DC0}" type="presOf" srcId="{D2A9EA0D-340E-429E-A4FF-44D72995B668}" destId="{F6DD3A66-08FA-48C2-93B7-F5312FD10362}" srcOrd="0" destOrd="0" presId="urn:microsoft.com/office/officeart/2005/8/layout/vProcess5"/>
    <dgm:cxn modelId="{2E9817DC-0D0D-4BD0-95FF-8AF829DBCB1A}" type="presParOf" srcId="{309D4EF8-EA5B-45AE-B096-0A31FA467B20}" destId="{BF4D7A1C-2721-4500-A9C9-D37254351210}" srcOrd="0" destOrd="0" presId="urn:microsoft.com/office/officeart/2005/8/layout/vProcess5"/>
    <dgm:cxn modelId="{0367C0A2-66BB-4FEB-83A6-F9F063D56F38}" type="presParOf" srcId="{309D4EF8-EA5B-45AE-B096-0A31FA467B20}" destId="{4C71A8F7-D1DA-4E51-9A32-9E42CFA39529}" srcOrd="1" destOrd="0" presId="urn:microsoft.com/office/officeart/2005/8/layout/vProcess5"/>
    <dgm:cxn modelId="{26541951-19F1-4D7A-A512-3C42D8B15072}" type="presParOf" srcId="{309D4EF8-EA5B-45AE-B096-0A31FA467B20}" destId="{F6DD3A66-08FA-48C2-93B7-F5312FD10362}" srcOrd="2" destOrd="0" presId="urn:microsoft.com/office/officeart/2005/8/layout/vProcess5"/>
    <dgm:cxn modelId="{655ED1F4-C799-4D2C-B6F2-124FE66DE9F2}" type="presParOf" srcId="{309D4EF8-EA5B-45AE-B096-0A31FA467B20}" destId="{83335E9E-782F-4FA1-BB81-595BE2A4BE54}" srcOrd="3" destOrd="0" presId="urn:microsoft.com/office/officeart/2005/8/layout/vProcess5"/>
    <dgm:cxn modelId="{45D8DFAD-A464-467D-98A4-23C69C3C233B}" type="presParOf" srcId="{309D4EF8-EA5B-45AE-B096-0A31FA467B20}" destId="{C9ACC867-DAE7-4B7A-8149-C250C817DE33}" srcOrd="4" destOrd="0" presId="urn:microsoft.com/office/officeart/2005/8/layout/vProcess5"/>
    <dgm:cxn modelId="{6EB09A36-D929-4FDD-AE53-F587275B5544}" type="presParOf" srcId="{309D4EF8-EA5B-45AE-B096-0A31FA467B20}" destId="{A498E070-D439-48E5-9BE9-671B068B0F38}" srcOrd="5" destOrd="0" presId="urn:microsoft.com/office/officeart/2005/8/layout/vProcess5"/>
    <dgm:cxn modelId="{26188E9E-1CA4-45CE-BEDC-2A6BB29E4C5D}" type="presParOf" srcId="{309D4EF8-EA5B-45AE-B096-0A31FA467B20}" destId="{422ECA2F-5E60-4738-AB7A-7F2F099926C4}" srcOrd="6" destOrd="0" presId="urn:microsoft.com/office/officeart/2005/8/layout/vProcess5"/>
    <dgm:cxn modelId="{E3DCB843-CFF0-4561-B62B-EE7D35CC1FD2}" type="presParOf" srcId="{309D4EF8-EA5B-45AE-B096-0A31FA467B20}" destId="{29144809-26FA-40E0-BFC8-C0A4DF7D04FC}" srcOrd="7" destOrd="0" presId="urn:microsoft.com/office/officeart/2005/8/layout/vProcess5"/>
    <dgm:cxn modelId="{FA1474D6-D23A-4724-9E84-2D7C05CE2413}" type="presParOf" srcId="{309D4EF8-EA5B-45AE-B096-0A31FA467B20}" destId="{78894B36-174D-48EE-ACD4-C829A6489F3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15FAA0-7FED-469A-96C1-0E9ECEDF7F6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C"/>
        </a:p>
      </dgm:t>
    </dgm:pt>
    <dgm:pt modelId="{1428EFBF-BEA9-4F70-A710-A5767168168E}">
      <dgm:prSet/>
      <dgm:spPr/>
      <dgm:t>
        <a:bodyPr/>
        <a:lstStyle/>
        <a:p>
          <a:pPr rtl="0"/>
          <a:r>
            <a:rPr lang="es-ES" smtClean="0"/>
            <a:t>La transferencia de tecnología y recursos financieros a los países en vías de desarrollo.</a:t>
          </a:r>
          <a:endParaRPr lang="es-EC"/>
        </a:p>
      </dgm:t>
    </dgm:pt>
    <dgm:pt modelId="{10E45FA6-88CD-4467-BDB6-B9D2D66B2222}" type="parTrans" cxnId="{3A5B373E-38A5-45DC-8DFE-9D02DF50F221}">
      <dgm:prSet/>
      <dgm:spPr/>
      <dgm:t>
        <a:bodyPr/>
        <a:lstStyle/>
        <a:p>
          <a:endParaRPr lang="es-EC"/>
        </a:p>
      </dgm:t>
    </dgm:pt>
    <dgm:pt modelId="{68814DDA-E7D2-4E03-8676-29EE69B7D8B1}" type="sibTrans" cxnId="{3A5B373E-38A5-45DC-8DFE-9D02DF50F221}">
      <dgm:prSet/>
      <dgm:spPr/>
      <dgm:t>
        <a:bodyPr/>
        <a:lstStyle/>
        <a:p>
          <a:endParaRPr lang="es-EC"/>
        </a:p>
      </dgm:t>
    </dgm:pt>
    <dgm:pt modelId="{78A7A8BA-CC26-4EB7-9F4E-8D22DE858D03}">
      <dgm:prSet/>
      <dgm:spPr/>
      <dgm:t>
        <a:bodyPr/>
        <a:lstStyle/>
        <a:p>
          <a:pPr rtl="0"/>
          <a:r>
            <a:rPr lang="es-ES" smtClean="0"/>
            <a:t>La utilización de tecnologías más limpias e innovadoras.</a:t>
          </a:r>
          <a:endParaRPr lang="es-EC"/>
        </a:p>
      </dgm:t>
    </dgm:pt>
    <dgm:pt modelId="{86712951-7EE2-468D-B00F-6A8E01A698C3}" type="parTrans" cxnId="{6D757D7E-DEFA-4432-BCBD-FD815FDC1A15}">
      <dgm:prSet/>
      <dgm:spPr/>
      <dgm:t>
        <a:bodyPr/>
        <a:lstStyle/>
        <a:p>
          <a:endParaRPr lang="es-EC"/>
        </a:p>
      </dgm:t>
    </dgm:pt>
    <dgm:pt modelId="{0060F329-BCCA-4F1E-B6D2-AB5968A635B0}" type="sibTrans" cxnId="{6D757D7E-DEFA-4432-BCBD-FD815FDC1A15}">
      <dgm:prSet/>
      <dgm:spPr/>
      <dgm:t>
        <a:bodyPr/>
        <a:lstStyle/>
        <a:p>
          <a:endParaRPr lang="es-EC"/>
        </a:p>
      </dgm:t>
    </dgm:pt>
    <dgm:pt modelId="{A8C86E3E-0A91-46D5-A801-1331F2BE52F6}">
      <dgm:prSet/>
      <dgm:spPr/>
      <dgm:t>
        <a:bodyPr/>
        <a:lstStyle/>
        <a:p>
          <a:pPr rtl="0"/>
          <a:r>
            <a:rPr lang="es-ES" smtClean="0"/>
            <a:t>El incremento en la eficiencia energética y producción de energía sostenible.</a:t>
          </a:r>
          <a:endParaRPr lang="es-EC"/>
        </a:p>
      </dgm:t>
    </dgm:pt>
    <dgm:pt modelId="{3624239B-5311-4AF8-86D2-10E3FAC9E791}" type="parTrans" cxnId="{FD48DB77-A5A2-4C6F-A986-9DEB56C8220A}">
      <dgm:prSet/>
      <dgm:spPr/>
      <dgm:t>
        <a:bodyPr/>
        <a:lstStyle/>
        <a:p>
          <a:endParaRPr lang="es-EC"/>
        </a:p>
      </dgm:t>
    </dgm:pt>
    <dgm:pt modelId="{FD7D7934-B5F9-4121-8D60-46D1EA900BE6}" type="sibTrans" cxnId="{FD48DB77-A5A2-4C6F-A986-9DEB56C8220A}">
      <dgm:prSet/>
      <dgm:spPr/>
      <dgm:t>
        <a:bodyPr/>
        <a:lstStyle/>
        <a:p>
          <a:endParaRPr lang="es-EC"/>
        </a:p>
      </dgm:t>
    </dgm:pt>
    <dgm:pt modelId="{E078694B-4434-428D-B37C-D44D1D0D00A6}">
      <dgm:prSet/>
      <dgm:spPr/>
      <dgm:t>
        <a:bodyPr/>
        <a:lstStyle/>
        <a:p>
          <a:pPr rtl="0"/>
          <a:r>
            <a:rPr lang="es-ES" smtClean="0"/>
            <a:t>La reducción de la contaminación ambiental.</a:t>
          </a:r>
          <a:endParaRPr lang="es-EC"/>
        </a:p>
      </dgm:t>
    </dgm:pt>
    <dgm:pt modelId="{EA1A1AED-DAF1-4BC8-AC28-A7B8599AE86A}" type="parTrans" cxnId="{D63E9005-815C-4D1D-96E3-04D84CCE08D6}">
      <dgm:prSet/>
      <dgm:spPr/>
      <dgm:t>
        <a:bodyPr/>
        <a:lstStyle/>
        <a:p>
          <a:endParaRPr lang="es-EC"/>
        </a:p>
      </dgm:t>
    </dgm:pt>
    <dgm:pt modelId="{AB71DA3A-0703-413D-AC42-8414CB13AEB2}" type="sibTrans" cxnId="{D63E9005-815C-4D1D-96E3-04D84CCE08D6}">
      <dgm:prSet/>
      <dgm:spPr/>
      <dgm:t>
        <a:bodyPr/>
        <a:lstStyle/>
        <a:p>
          <a:endParaRPr lang="es-EC"/>
        </a:p>
      </dgm:t>
    </dgm:pt>
    <dgm:pt modelId="{7EC6E004-A539-4D02-A21C-B0AF80F62612}">
      <dgm:prSet/>
      <dgm:spPr/>
      <dgm:t>
        <a:bodyPr/>
        <a:lstStyle/>
        <a:p>
          <a:pPr rtl="0"/>
          <a:r>
            <a:rPr lang="es-ES" smtClean="0"/>
            <a:t>La reducción de la dependencia de combustibles fósiles, que alivia la carga presupuestaria en la importación de los mismos.</a:t>
          </a:r>
          <a:endParaRPr lang="es-EC"/>
        </a:p>
      </dgm:t>
    </dgm:pt>
    <dgm:pt modelId="{58E86C12-0424-4F30-99BF-2BFA26AD823D}" type="parTrans" cxnId="{ED352BD7-16B4-4CDA-B5A7-9A7134591E72}">
      <dgm:prSet/>
      <dgm:spPr/>
      <dgm:t>
        <a:bodyPr/>
        <a:lstStyle/>
        <a:p>
          <a:endParaRPr lang="es-EC"/>
        </a:p>
      </dgm:t>
    </dgm:pt>
    <dgm:pt modelId="{177465FA-5330-4B00-8B5A-4C61D4A53450}" type="sibTrans" cxnId="{ED352BD7-16B4-4CDA-B5A7-9A7134591E72}">
      <dgm:prSet/>
      <dgm:spPr/>
      <dgm:t>
        <a:bodyPr/>
        <a:lstStyle/>
        <a:p>
          <a:endParaRPr lang="es-EC"/>
        </a:p>
      </dgm:t>
    </dgm:pt>
    <dgm:pt modelId="{40A172BE-928D-4EF8-AB12-ADC08C3F5F94}" type="pres">
      <dgm:prSet presAssocID="{5615FAA0-7FED-469A-96C1-0E9ECEDF7F61}" presName="vert0" presStyleCnt="0">
        <dgm:presLayoutVars>
          <dgm:dir/>
          <dgm:animOne val="branch"/>
          <dgm:animLvl val="lvl"/>
        </dgm:presLayoutVars>
      </dgm:prSet>
      <dgm:spPr/>
      <dgm:t>
        <a:bodyPr/>
        <a:lstStyle/>
        <a:p>
          <a:endParaRPr lang="es-ES"/>
        </a:p>
      </dgm:t>
    </dgm:pt>
    <dgm:pt modelId="{62D82E80-BA18-44B9-8A38-906396FB15B0}" type="pres">
      <dgm:prSet presAssocID="{1428EFBF-BEA9-4F70-A710-A5767168168E}" presName="thickLine" presStyleLbl="alignNode1" presStyleIdx="0" presStyleCnt="5"/>
      <dgm:spPr/>
    </dgm:pt>
    <dgm:pt modelId="{EC5A4643-358A-4AB0-9C23-EFE18C0D51EB}" type="pres">
      <dgm:prSet presAssocID="{1428EFBF-BEA9-4F70-A710-A5767168168E}" presName="horz1" presStyleCnt="0"/>
      <dgm:spPr/>
    </dgm:pt>
    <dgm:pt modelId="{EC9598AC-404E-4F10-8D58-24CF29C6A96E}" type="pres">
      <dgm:prSet presAssocID="{1428EFBF-BEA9-4F70-A710-A5767168168E}" presName="tx1" presStyleLbl="revTx" presStyleIdx="0" presStyleCnt="5"/>
      <dgm:spPr/>
      <dgm:t>
        <a:bodyPr/>
        <a:lstStyle/>
        <a:p>
          <a:endParaRPr lang="es-ES"/>
        </a:p>
      </dgm:t>
    </dgm:pt>
    <dgm:pt modelId="{7F313800-FF9C-4EBE-ABB9-033401AEA8B3}" type="pres">
      <dgm:prSet presAssocID="{1428EFBF-BEA9-4F70-A710-A5767168168E}" presName="vert1" presStyleCnt="0"/>
      <dgm:spPr/>
    </dgm:pt>
    <dgm:pt modelId="{F2AAACAC-6F6E-4C08-9749-D174FB8DECFE}" type="pres">
      <dgm:prSet presAssocID="{78A7A8BA-CC26-4EB7-9F4E-8D22DE858D03}" presName="thickLine" presStyleLbl="alignNode1" presStyleIdx="1" presStyleCnt="5"/>
      <dgm:spPr/>
    </dgm:pt>
    <dgm:pt modelId="{2BE43C22-1820-4DE1-8F6D-0E8858F2304B}" type="pres">
      <dgm:prSet presAssocID="{78A7A8BA-CC26-4EB7-9F4E-8D22DE858D03}" presName="horz1" presStyleCnt="0"/>
      <dgm:spPr/>
    </dgm:pt>
    <dgm:pt modelId="{B2C8EF49-FC49-4BF3-AA80-163C347DDBBF}" type="pres">
      <dgm:prSet presAssocID="{78A7A8BA-CC26-4EB7-9F4E-8D22DE858D03}" presName="tx1" presStyleLbl="revTx" presStyleIdx="1" presStyleCnt="5"/>
      <dgm:spPr/>
      <dgm:t>
        <a:bodyPr/>
        <a:lstStyle/>
        <a:p>
          <a:endParaRPr lang="es-ES"/>
        </a:p>
      </dgm:t>
    </dgm:pt>
    <dgm:pt modelId="{C9F59A2C-CEBE-415D-A7C8-4EA8C35517AB}" type="pres">
      <dgm:prSet presAssocID="{78A7A8BA-CC26-4EB7-9F4E-8D22DE858D03}" presName="vert1" presStyleCnt="0"/>
      <dgm:spPr/>
    </dgm:pt>
    <dgm:pt modelId="{73586A3F-BA2F-4343-9F75-B4AC714EA912}" type="pres">
      <dgm:prSet presAssocID="{A8C86E3E-0A91-46D5-A801-1331F2BE52F6}" presName="thickLine" presStyleLbl="alignNode1" presStyleIdx="2" presStyleCnt="5"/>
      <dgm:spPr/>
    </dgm:pt>
    <dgm:pt modelId="{2104582C-B735-4AED-92AE-15D8D9B65021}" type="pres">
      <dgm:prSet presAssocID="{A8C86E3E-0A91-46D5-A801-1331F2BE52F6}" presName="horz1" presStyleCnt="0"/>
      <dgm:spPr/>
    </dgm:pt>
    <dgm:pt modelId="{FA25603B-E7E7-4DF5-A17E-AFC36AC3AD3E}" type="pres">
      <dgm:prSet presAssocID="{A8C86E3E-0A91-46D5-A801-1331F2BE52F6}" presName="tx1" presStyleLbl="revTx" presStyleIdx="2" presStyleCnt="5"/>
      <dgm:spPr/>
      <dgm:t>
        <a:bodyPr/>
        <a:lstStyle/>
        <a:p>
          <a:endParaRPr lang="es-ES"/>
        </a:p>
      </dgm:t>
    </dgm:pt>
    <dgm:pt modelId="{AF86E5B7-68D9-4F1A-A67F-EDB77E264F72}" type="pres">
      <dgm:prSet presAssocID="{A8C86E3E-0A91-46D5-A801-1331F2BE52F6}" presName="vert1" presStyleCnt="0"/>
      <dgm:spPr/>
    </dgm:pt>
    <dgm:pt modelId="{B0521E1A-F744-44F5-B3F9-9D740495DB0E}" type="pres">
      <dgm:prSet presAssocID="{E078694B-4434-428D-B37C-D44D1D0D00A6}" presName="thickLine" presStyleLbl="alignNode1" presStyleIdx="3" presStyleCnt="5"/>
      <dgm:spPr/>
    </dgm:pt>
    <dgm:pt modelId="{AAAF253A-4690-44DC-8005-07C003FD8E37}" type="pres">
      <dgm:prSet presAssocID="{E078694B-4434-428D-B37C-D44D1D0D00A6}" presName="horz1" presStyleCnt="0"/>
      <dgm:spPr/>
    </dgm:pt>
    <dgm:pt modelId="{3F5409D3-AEB3-4A11-8122-BCFD38CCCA60}" type="pres">
      <dgm:prSet presAssocID="{E078694B-4434-428D-B37C-D44D1D0D00A6}" presName="tx1" presStyleLbl="revTx" presStyleIdx="3" presStyleCnt="5"/>
      <dgm:spPr/>
      <dgm:t>
        <a:bodyPr/>
        <a:lstStyle/>
        <a:p>
          <a:endParaRPr lang="es-ES"/>
        </a:p>
      </dgm:t>
    </dgm:pt>
    <dgm:pt modelId="{764EC255-EB5A-4142-9714-8F148A81BC59}" type="pres">
      <dgm:prSet presAssocID="{E078694B-4434-428D-B37C-D44D1D0D00A6}" presName="vert1" presStyleCnt="0"/>
      <dgm:spPr/>
    </dgm:pt>
    <dgm:pt modelId="{C0E438F4-2CAC-4731-BC18-F0675B1EE19B}" type="pres">
      <dgm:prSet presAssocID="{7EC6E004-A539-4D02-A21C-B0AF80F62612}" presName="thickLine" presStyleLbl="alignNode1" presStyleIdx="4" presStyleCnt="5"/>
      <dgm:spPr/>
    </dgm:pt>
    <dgm:pt modelId="{D33EB4BE-6999-4BD6-80ED-F5F3DF291BB4}" type="pres">
      <dgm:prSet presAssocID="{7EC6E004-A539-4D02-A21C-B0AF80F62612}" presName="horz1" presStyleCnt="0"/>
      <dgm:spPr/>
    </dgm:pt>
    <dgm:pt modelId="{5175B195-A6A5-4B03-A55E-0AE320C5CE44}" type="pres">
      <dgm:prSet presAssocID="{7EC6E004-A539-4D02-A21C-B0AF80F62612}" presName="tx1" presStyleLbl="revTx" presStyleIdx="4" presStyleCnt="5"/>
      <dgm:spPr/>
      <dgm:t>
        <a:bodyPr/>
        <a:lstStyle/>
        <a:p>
          <a:endParaRPr lang="es-ES"/>
        </a:p>
      </dgm:t>
    </dgm:pt>
    <dgm:pt modelId="{1F137F46-3858-4528-95A0-BBED4CC4F802}" type="pres">
      <dgm:prSet presAssocID="{7EC6E004-A539-4D02-A21C-B0AF80F62612}" presName="vert1" presStyleCnt="0"/>
      <dgm:spPr/>
    </dgm:pt>
  </dgm:ptLst>
  <dgm:cxnLst>
    <dgm:cxn modelId="{FE52DB24-ABB5-41FA-B387-FB3DA982B353}" type="presOf" srcId="{1428EFBF-BEA9-4F70-A710-A5767168168E}" destId="{EC9598AC-404E-4F10-8D58-24CF29C6A96E}" srcOrd="0" destOrd="0" presId="urn:microsoft.com/office/officeart/2008/layout/LinedList"/>
    <dgm:cxn modelId="{3A5B373E-38A5-45DC-8DFE-9D02DF50F221}" srcId="{5615FAA0-7FED-469A-96C1-0E9ECEDF7F61}" destId="{1428EFBF-BEA9-4F70-A710-A5767168168E}" srcOrd="0" destOrd="0" parTransId="{10E45FA6-88CD-4467-BDB6-B9D2D66B2222}" sibTransId="{68814DDA-E7D2-4E03-8676-29EE69B7D8B1}"/>
    <dgm:cxn modelId="{FD48DB77-A5A2-4C6F-A986-9DEB56C8220A}" srcId="{5615FAA0-7FED-469A-96C1-0E9ECEDF7F61}" destId="{A8C86E3E-0A91-46D5-A801-1331F2BE52F6}" srcOrd="2" destOrd="0" parTransId="{3624239B-5311-4AF8-86D2-10E3FAC9E791}" sibTransId="{FD7D7934-B5F9-4121-8D60-46D1EA900BE6}"/>
    <dgm:cxn modelId="{E2922565-A572-41B7-88C3-BDB5572FDA19}" type="presOf" srcId="{7EC6E004-A539-4D02-A21C-B0AF80F62612}" destId="{5175B195-A6A5-4B03-A55E-0AE320C5CE44}" srcOrd="0" destOrd="0" presId="urn:microsoft.com/office/officeart/2008/layout/LinedList"/>
    <dgm:cxn modelId="{149F6E00-BF12-4F8D-BE9B-CEA6014D8E44}" type="presOf" srcId="{A8C86E3E-0A91-46D5-A801-1331F2BE52F6}" destId="{FA25603B-E7E7-4DF5-A17E-AFC36AC3AD3E}" srcOrd="0" destOrd="0" presId="urn:microsoft.com/office/officeart/2008/layout/LinedList"/>
    <dgm:cxn modelId="{099A0003-C3F3-4401-B5AE-47BEA5B5ADA6}" type="presOf" srcId="{78A7A8BA-CC26-4EB7-9F4E-8D22DE858D03}" destId="{B2C8EF49-FC49-4BF3-AA80-163C347DDBBF}" srcOrd="0" destOrd="0" presId="urn:microsoft.com/office/officeart/2008/layout/LinedList"/>
    <dgm:cxn modelId="{6D757D7E-DEFA-4432-BCBD-FD815FDC1A15}" srcId="{5615FAA0-7FED-469A-96C1-0E9ECEDF7F61}" destId="{78A7A8BA-CC26-4EB7-9F4E-8D22DE858D03}" srcOrd="1" destOrd="0" parTransId="{86712951-7EE2-468D-B00F-6A8E01A698C3}" sibTransId="{0060F329-BCCA-4F1E-B6D2-AB5968A635B0}"/>
    <dgm:cxn modelId="{29F604B6-AC86-41B1-964C-A6FB644D7749}" type="presOf" srcId="{5615FAA0-7FED-469A-96C1-0E9ECEDF7F61}" destId="{40A172BE-928D-4EF8-AB12-ADC08C3F5F94}" srcOrd="0" destOrd="0" presId="urn:microsoft.com/office/officeart/2008/layout/LinedList"/>
    <dgm:cxn modelId="{ED352BD7-16B4-4CDA-B5A7-9A7134591E72}" srcId="{5615FAA0-7FED-469A-96C1-0E9ECEDF7F61}" destId="{7EC6E004-A539-4D02-A21C-B0AF80F62612}" srcOrd="4" destOrd="0" parTransId="{58E86C12-0424-4F30-99BF-2BFA26AD823D}" sibTransId="{177465FA-5330-4B00-8B5A-4C61D4A53450}"/>
    <dgm:cxn modelId="{D63E9005-815C-4D1D-96E3-04D84CCE08D6}" srcId="{5615FAA0-7FED-469A-96C1-0E9ECEDF7F61}" destId="{E078694B-4434-428D-B37C-D44D1D0D00A6}" srcOrd="3" destOrd="0" parTransId="{EA1A1AED-DAF1-4BC8-AC28-A7B8599AE86A}" sibTransId="{AB71DA3A-0703-413D-AC42-8414CB13AEB2}"/>
    <dgm:cxn modelId="{A50CACB0-881D-4487-9A0C-315029733F79}" type="presOf" srcId="{E078694B-4434-428D-B37C-D44D1D0D00A6}" destId="{3F5409D3-AEB3-4A11-8122-BCFD38CCCA60}" srcOrd="0" destOrd="0" presId="urn:microsoft.com/office/officeart/2008/layout/LinedList"/>
    <dgm:cxn modelId="{75D464DF-0255-4A10-B60E-F86EAFFD9A58}" type="presParOf" srcId="{40A172BE-928D-4EF8-AB12-ADC08C3F5F94}" destId="{62D82E80-BA18-44B9-8A38-906396FB15B0}" srcOrd="0" destOrd="0" presId="urn:microsoft.com/office/officeart/2008/layout/LinedList"/>
    <dgm:cxn modelId="{C1277537-4173-4B4E-B4A0-D019406168B7}" type="presParOf" srcId="{40A172BE-928D-4EF8-AB12-ADC08C3F5F94}" destId="{EC5A4643-358A-4AB0-9C23-EFE18C0D51EB}" srcOrd="1" destOrd="0" presId="urn:microsoft.com/office/officeart/2008/layout/LinedList"/>
    <dgm:cxn modelId="{B1E7CB5D-E5EB-4253-B475-493A7D9DE002}" type="presParOf" srcId="{EC5A4643-358A-4AB0-9C23-EFE18C0D51EB}" destId="{EC9598AC-404E-4F10-8D58-24CF29C6A96E}" srcOrd="0" destOrd="0" presId="urn:microsoft.com/office/officeart/2008/layout/LinedList"/>
    <dgm:cxn modelId="{E51B242E-FF22-46F9-B6AB-B4C6DF4A8080}" type="presParOf" srcId="{EC5A4643-358A-4AB0-9C23-EFE18C0D51EB}" destId="{7F313800-FF9C-4EBE-ABB9-033401AEA8B3}" srcOrd="1" destOrd="0" presId="urn:microsoft.com/office/officeart/2008/layout/LinedList"/>
    <dgm:cxn modelId="{87ADBD1C-4708-45F6-B70E-DD200B74EA0F}" type="presParOf" srcId="{40A172BE-928D-4EF8-AB12-ADC08C3F5F94}" destId="{F2AAACAC-6F6E-4C08-9749-D174FB8DECFE}" srcOrd="2" destOrd="0" presId="urn:microsoft.com/office/officeart/2008/layout/LinedList"/>
    <dgm:cxn modelId="{B5599E04-5F3A-4964-BEE5-D10EF295F8D3}" type="presParOf" srcId="{40A172BE-928D-4EF8-AB12-ADC08C3F5F94}" destId="{2BE43C22-1820-4DE1-8F6D-0E8858F2304B}" srcOrd="3" destOrd="0" presId="urn:microsoft.com/office/officeart/2008/layout/LinedList"/>
    <dgm:cxn modelId="{6A3FCF11-62C5-4001-AB3B-800EB45F2117}" type="presParOf" srcId="{2BE43C22-1820-4DE1-8F6D-0E8858F2304B}" destId="{B2C8EF49-FC49-4BF3-AA80-163C347DDBBF}" srcOrd="0" destOrd="0" presId="urn:microsoft.com/office/officeart/2008/layout/LinedList"/>
    <dgm:cxn modelId="{98C8BEE8-D976-4082-AD25-5ACD82FD2988}" type="presParOf" srcId="{2BE43C22-1820-4DE1-8F6D-0E8858F2304B}" destId="{C9F59A2C-CEBE-415D-A7C8-4EA8C35517AB}" srcOrd="1" destOrd="0" presId="urn:microsoft.com/office/officeart/2008/layout/LinedList"/>
    <dgm:cxn modelId="{F21DA6D9-2021-4F48-B773-EAC49A0507CF}" type="presParOf" srcId="{40A172BE-928D-4EF8-AB12-ADC08C3F5F94}" destId="{73586A3F-BA2F-4343-9F75-B4AC714EA912}" srcOrd="4" destOrd="0" presId="urn:microsoft.com/office/officeart/2008/layout/LinedList"/>
    <dgm:cxn modelId="{BEFB2132-905E-4CEA-981A-CC1550694669}" type="presParOf" srcId="{40A172BE-928D-4EF8-AB12-ADC08C3F5F94}" destId="{2104582C-B735-4AED-92AE-15D8D9B65021}" srcOrd="5" destOrd="0" presId="urn:microsoft.com/office/officeart/2008/layout/LinedList"/>
    <dgm:cxn modelId="{4383F1A7-9F8F-47BD-8720-107E45C607FC}" type="presParOf" srcId="{2104582C-B735-4AED-92AE-15D8D9B65021}" destId="{FA25603B-E7E7-4DF5-A17E-AFC36AC3AD3E}" srcOrd="0" destOrd="0" presId="urn:microsoft.com/office/officeart/2008/layout/LinedList"/>
    <dgm:cxn modelId="{BBDAB3E3-DBC6-43C3-853E-EFB0992DD925}" type="presParOf" srcId="{2104582C-B735-4AED-92AE-15D8D9B65021}" destId="{AF86E5B7-68D9-4F1A-A67F-EDB77E264F72}" srcOrd="1" destOrd="0" presId="urn:microsoft.com/office/officeart/2008/layout/LinedList"/>
    <dgm:cxn modelId="{E1ED7E6F-35EF-4736-9BA0-7EC0897A23D1}" type="presParOf" srcId="{40A172BE-928D-4EF8-AB12-ADC08C3F5F94}" destId="{B0521E1A-F744-44F5-B3F9-9D740495DB0E}" srcOrd="6" destOrd="0" presId="urn:microsoft.com/office/officeart/2008/layout/LinedList"/>
    <dgm:cxn modelId="{AC55698C-7C9D-47BE-9F4E-7CD9CB13C58F}" type="presParOf" srcId="{40A172BE-928D-4EF8-AB12-ADC08C3F5F94}" destId="{AAAF253A-4690-44DC-8005-07C003FD8E37}" srcOrd="7" destOrd="0" presId="urn:microsoft.com/office/officeart/2008/layout/LinedList"/>
    <dgm:cxn modelId="{DB3E0EE2-A9DB-4EFE-B384-D54EE970AFB9}" type="presParOf" srcId="{AAAF253A-4690-44DC-8005-07C003FD8E37}" destId="{3F5409D3-AEB3-4A11-8122-BCFD38CCCA60}" srcOrd="0" destOrd="0" presId="urn:microsoft.com/office/officeart/2008/layout/LinedList"/>
    <dgm:cxn modelId="{04B5855E-4F94-473F-9B69-422489716AA3}" type="presParOf" srcId="{AAAF253A-4690-44DC-8005-07C003FD8E37}" destId="{764EC255-EB5A-4142-9714-8F148A81BC59}" srcOrd="1" destOrd="0" presId="urn:microsoft.com/office/officeart/2008/layout/LinedList"/>
    <dgm:cxn modelId="{56D54E86-B790-4D53-B7E7-6935B06B4C9F}" type="presParOf" srcId="{40A172BE-928D-4EF8-AB12-ADC08C3F5F94}" destId="{C0E438F4-2CAC-4731-BC18-F0675B1EE19B}" srcOrd="8" destOrd="0" presId="urn:microsoft.com/office/officeart/2008/layout/LinedList"/>
    <dgm:cxn modelId="{5B71783F-956C-4166-BEA7-5B27DB23FE8A}" type="presParOf" srcId="{40A172BE-928D-4EF8-AB12-ADC08C3F5F94}" destId="{D33EB4BE-6999-4BD6-80ED-F5F3DF291BB4}" srcOrd="9" destOrd="0" presId="urn:microsoft.com/office/officeart/2008/layout/LinedList"/>
    <dgm:cxn modelId="{09823C4B-01FE-4EC3-8D53-643F2C2B99DD}" type="presParOf" srcId="{D33EB4BE-6999-4BD6-80ED-F5F3DF291BB4}" destId="{5175B195-A6A5-4B03-A55E-0AE320C5CE44}" srcOrd="0" destOrd="0" presId="urn:microsoft.com/office/officeart/2008/layout/LinedList"/>
    <dgm:cxn modelId="{36438B63-702C-485C-B019-B4F1F12D0931}" type="presParOf" srcId="{D33EB4BE-6999-4BD6-80ED-F5F3DF291BB4}" destId="{1F137F46-3858-4528-95A0-BBED4CC4F8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442A0D-60CD-4144-9CEA-573ECF23A25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F4A6E17D-522F-4147-808A-05D8D4CC6E64}">
      <dgm:prSet/>
      <dgm:spPr/>
      <dgm:t>
        <a:bodyPr/>
        <a:lstStyle/>
        <a:p>
          <a:pPr rtl="0"/>
          <a:r>
            <a:rPr lang="es-ES" smtClean="0"/>
            <a:t>La Huella Ecológica es un indicador contable de recursos que cuantifica la demanda humana sobre la biosfera. </a:t>
          </a:r>
          <a:endParaRPr lang="es-EC"/>
        </a:p>
      </dgm:t>
    </dgm:pt>
    <dgm:pt modelId="{AEB73963-F5F9-40F1-B7A7-C60F698EEF51}" type="parTrans" cxnId="{E4B08421-200D-4E8F-A4E5-3CBE31045007}">
      <dgm:prSet/>
      <dgm:spPr/>
      <dgm:t>
        <a:bodyPr/>
        <a:lstStyle/>
        <a:p>
          <a:endParaRPr lang="es-EC"/>
        </a:p>
      </dgm:t>
    </dgm:pt>
    <dgm:pt modelId="{FCEABF48-D7D2-4021-8942-569B10236FD5}" type="sibTrans" cxnId="{E4B08421-200D-4E8F-A4E5-3CBE31045007}">
      <dgm:prSet/>
      <dgm:spPr/>
      <dgm:t>
        <a:bodyPr/>
        <a:lstStyle/>
        <a:p>
          <a:endParaRPr lang="es-EC"/>
        </a:p>
      </dgm:t>
    </dgm:pt>
    <dgm:pt modelId="{163E34EC-B084-4366-9859-FA0080BD7836}">
      <dgm:prSet/>
      <dgm:spPr/>
      <dgm:t>
        <a:bodyPr/>
        <a:lstStyle/>
        <a:p>
          <a:pPr rtl="0"/>
          <a:r>
            <a:rPr lang="es-ES" smtClean="0"/>
            <a:t>La Huella mide el área biológicamente productiva de tierra y agua que se necesita para producir todos los recursos que consume la humanidad, y para absorber los desechos generados. (Schneider &amp; Samaniego, 2010)</a:t>
          </a:r>
          <a:endParaRPr lang="es-EC"/>
        </a:p>
      </dgm:t>
    </dgm:pt>
    <dgm:pt modelId="{3E9AAE47-30BF-4C7D-AC80-8DFBCDB19F37}" type="parTrans" cxnId="{0F253315-B821-4FD8-8F09-321830815454}">
      <dgm:prSet/>
      <dgm:spPr/>
      <dgm:t>
        <a:bodyPr/>
        <a:lstStyle/>
        <a:p>
          <a:endParaRPr lang="es-EC"/>
        </a:p>
      </dgm:t>
    </dgm:pt>
    <dgm:pt modelId="{87B1B92B-E6C6-4866-BB47-D31ABBAA784E}" type="sibTrans" cxnId="{0F253315-B821-4FD8-8F09-321830815454}">
      <dgm:prSet/>
      <dgm:spPr/>
      <dgm:t>
        <a:bodyPr/>
        <a:lstStyle/>
        <a:p>
          <a:endParaRPr lang="es-EC"/>
        </a:p>
      </dgm:t>
    </dgm:pt>
    <dgm:pt modelId="{FF0FBC3B-BAD3-457F-BA55-07B6C0AA6F36}">
      <dgm:prSet/>
      <dgm:spPr/>
      <dgm:t>
        <a:bodyPr/>
        <a:lstStyle/>
        <a:p>
          <a:pPr rtl="0"/>
          <a:r>
            <a:rPr lang="es-ES" smtClean="0"/>
            <a:t>En la huella ecológica, se utiliza una unidad común denominada hectárea global (hag), donde 1 hag representa una hectárea biológicamente productiva de tierra de productividad media. </a:t>
          </a:r>
          <a:endParaRPr lang="es-EC"/>
        </a:p>
      </dgm:t>
    </dgm:pt>
    <dgm:pt modelId="{F1266280-EAF8-449A-A986-A8CE8323E56C}" type="parTrans" cxnId="{19E0C56F-66A6-4A20-B78E-3E63177EBDA7}">
      <dgm:prSet/>
      <dgm:spPr/>
      <dgm:t>
        <a:bodyPr/>
        <a:lstStyle/>
        <a:p>
          <a:endParaRPr lang="es-EC"/>
        </a:p>
      </dgm:t>
    </dgm:pt>
    <dgm:pt modelId="{D73DAC2C-5F4B-49DC-B756-C6D03029C062}" type="sibTrans" cxnId="{19E0C56F-66A6-4A20-B78E-3E63177EBDA7}">
      <dgm:prSet/>
      <dgm:spPr/>
      <dgm:t>
        <a:bodyPr/>
        <a:lstStyle/>
        <a:p>
          <a:endParaRPr lang="es-EC"/>
        </a:p>
      </dgm:t>
    </dgm:pt>
    <dgm:pt modelId="{20C06F61-133A-4DE3-8501-E368B3519C8E}" type="pres">
      <dgm:prSet presAssocID="{0B442A0D-60CD-4144-9CEA-573ECF23A25A}" presName="Name0" presStyleCnt="0">
        <dgm:presLayoutVars>
          <dgm:chMax val="7"/>
          <dgm:dir/>
          <dgm:animLvl val="lvl"/>
          <dgm:resizeHandles val="exact"/>
        </dgm:presLayoutVars>
      </dgm:prSet>
      <dgm:spPr/>
      <dgm:t>
        <a:bodyPr/>
        <a:lstStyle/>
        <a:p>
          <a:endParaRPr lang="es-ES"/>
        </a:p>
      </dgm:t>
    </dgm:pt>
    <dgm:pt modelId="{241771E8-C1E2-4DDA-A75D-355B7FBA6C5E}" type="pres">
      <dgm:prSet presAssocID="{F4A6E17D-522F-4147-808A-05D8D4CC6E64}" presName="circle1" presStyleLbl="node1" presStyleIdx="0" presStyleCnt="3"/>
      <dgm:spPr/>
    </dgm:pt>
    <dgm:pt modelId="{5974BFAD-4AE3-4841-92E8-A4B5A426BE81}" type="pres">
      <dgm:prSet presAssocID="{F4A6E17D-522F-4147-808A-05D8D4CC6E64}" presName="space" presStyleCnt="0"/>
      <dgm:spPr/>
    </dgm:pt>
    <dgm:pt modelId="{A79E5B14-DA2D-4CB2-83AA-89CC23EEC83F}" type="pres">
      <dgm:prSet presAssocID="{F4A6E17D-522F-4147-808A-05D8D4CC6E64}" presName="rect1" presStyleLbl="alignAcc1" presStyleIdx="0" presStyleCnt="3"/>
      <dgm:spPr/>
      <dgm:t>
        <a:bodyPr/>
        <a:lstStyle/>
        <a:p>
          <a:endParaRPr lang="es-ES"/>
        </a:p>
      </dgm:t>
    </dgm:pt>
    <dgm:pt modelId="{EBF0CFFC-D10F-4CE7-8446-23C563BD3F50}" type="pres">
      <dgm:prSet presAssocID="{163E34EC-B084-4366-9859-FA0080BD7836}" presName="vertSpace2" presStyleLbl="node1" presStyleIdx="0" presStyleCnt="3"/>
      <dgm:spPr/>
    </dgm:pt>
    <dgm:pt modelId="{C462C9AC-DCD2-4632-96D3-2961681BB517}" type="pres">
      <dgm:prSet presAssocID="{163E34EC-B084-4366-9859-FA0080BD7836}" presName="circle2" presStyleLbl="node1" presStyleIdx="1" presStyleCnt="3"/>
      <dgm:spPr/>
    </dgm:pt>
    <dgm:pt modelId="{1973911F-EDC0-4CFC-A8E1-923B655B1A43}" type="pres">
      <dgm:prSet presAssocID="{163E34EC-B084-4366-9859-FA0080BD7836}" presName="rect2" presStyleLbl="alignAcc1" presStyleIdx="1" presStyleCnt="3"/>
      <dgm:spPr/>
      <dgm:t>
        <a:bodyPr/>
        <a:lstStyle/>
        <a:p>
          <a:endParaRPr lang="es-ES"/>
        </a:p>
      </dgm:t>
    </dgm:pt>
    <dgm:pt modelId="{9F943497-99EA-459D-A5AD-EB32BBB3E230}" type="pres">
      <dgm:prSet presAssocID="{FF0FBC3B-BAD3-457F-BA55-07B6C0AA6F36}" presName="vertSpace3" presStyleLbl="node1" presStyleIdx="1" presStyleCnt="3"/>
      <dgm:spPr/>
    </dgm:pt>
    <dgm:pt modelId="{06DE41FB-9891-4AC0-A855-408D0592323D}" type="pres">
      <dgm:prSet presAssocID="{FF0FBC3B-BAD3-457F-BA55-07B6C0AA6F36}" presName="circle3" presStyleLbl="node1" presStyleIdx="2" presStyleCnt="3"/>
      <dgm:spPr/>
    </dgm:pt>
    <dgm:pt modelId="{64768E51-3580-4995-B99E-B8E136019EE2}" type="pres">
      <dgm:prSet presAssocID="{FF0FBC3B-BAD3-457F-BA55-07B6C0AA6F36}" presName="rect3" presStyleLbl="alignAcc1" presStyleIdx="2" presStyleCnt="3"/>
      <dgm:spPr/>
      <dgm:t>
        <a:bodyPr/>
        <a:lstStyle/>
        <a:p>
          <a:endParaRPr lang="es-ES"/>
        </a:p>
      </dgm:t>
    </dgm:pt>
    <dgm:pt modelId="{73831DD7-5129-4363-BBAD-177B91E451EC}" type="pres">
      <dgm:prSet presAssocID="{F4A6E17D-522F-4147-808A-05D8D4CC6E64}" presName="rect1ParTxNoCh" presStyleLbl="alignAcc1" presStyleIdx="2" presStyleCnt="3">
        <dgm:presLayoutVars>
          <dgm:chMax val="1"/>
          <dgm:bulletEnabled val="1"/>
        </dgm:presLayoutVars>
      </dgm:prSet>
      <dgm:spPr/>
      <dgm:t>
        <a:bodyPr/>
        <a:lstStyle/>
        <a:p>
          <a:endParaRPr lang="es-ES"/>
        </a:p>
      </dgm:t>
    </dgm:pt>
    <dgm:pt modelId="{3A276E14-F415-4957-B738-D55130698302}" type="pres">
      <dgm:prSet presAssocID="{163E34EC-B084-4366-9859-FA0080BD7836}" presName="rect2ParTxNoCh" presStyleLbl="alignAcc1" presStyleIdx="2" presStyleCnt="3">
        <dgm:presLayoutVars>
          <dgm:chMax val="1"/>
          <dgm:bulletEnabled val="1"/>
        </dgm:presLayoutVars>
      </dgm:prSet>
      <dgm:spPr/>
      <dgm:t>
        <a:bodyPr/>
        <a:lstStyle/>
        <a:p>
          <a:endParaRPr lang="es-ES"/>
        </a:p>
      </dgm:t>
    </dgm:pt>
    <dgm:pt modelId="{3AFBD2E0-53BA-47D5-8138-DDBDBC7B1A50}" type="pres">
      <dgm:prSet presAssocID="{FF0FBC3B-BAD3-457F-BA55-07B6C0AA6F36}" presName="rect3ParTxNoCh" presStyleLbl="alignAcc1" presStyleIdx="2" presStyleCnt="3">
        <dgm:presLayoutVars>
          <dgm:chMax val="1"/>
          <dgm:bulletEnabled val="1"/>
        </dgm:presLayoutVars>
      </dgm:prSet>
      <dgm:spPr/>
      <dgm:t>
        <a:bodyPr/>
        <a:lstStyle/>
        <a:p>
          <a:endParaRPr lang="es-ES"/>
        </a:p>
      </dgm:t>
    </dgm:pt>
  </dgm:ptLst>
  <dgm:cxnLst>
    <dgm:cxn modelId="{964F033E-3D66-4DC5-AC7D-A443A4CF5525}" type="presOf" srcId="{FF0FBC3B-BAD3-457F-BA55-07B6C0AA6F36}" destId="{3AFBD2E0-53BA-47D5-8138-DDBDBC7B1A50}" srcOrd="1" destOrd="0" presId="urn:microsoft.com/office/officeart/2005/8/layout/target3"/>
    <dgm:cxn modelId="{0F253315-B821-4FD8-8F09-321830815454}" srcId="{0B442A0D-60CD-4144-9CEA-573ECF23A25A}" destId="{163E34EC-B084-4366-9859-FA0080BD7836}" srcOrd="1" destOrd="0" parTransId="{3E9AAE47-30BF-4C7D-AC80-8DFBCDB19F37}" sibTransId="{87B1B92B-E6C6-4866-BB47-D31ABBAA784E}"/>
    <dgm:cxn modelId="{19E0C56F-66A6-4A20-B78E-3E63177EBDA7}" srcId="{0B442A0D-60CD-4144-9CEA-573ECF23A25A}" destId="{FF0FBC3B-BAD3-457F-BA55-07B6C0AA6F36}" srcOrd="2" destOrd="0" parTransId="{F1266280-EAF8-449A-A986-A8CE8323E56C}" sibTransId="{D73DAC2C-5F4B-49DC-B756-C6D03029C062}"/>
    <dgm:cxn modelId="{12EE14EC-C480-4A47-9825-B5DA96B321BF}" type="presOf" srcId="{163E34EC-B084-4366-9859-FA0080BD7836}" destId="{1973911F-EDC0-4CFC-A8E1-923B655B1A43}" srcOrd="0" destOrd="0" presId="urn:microsoft.com/office/officeart/2005/8/layout/target3"/>
    <dgm:cxn modelId="{E4B08421-200D-4E8F-A4E5-3CBE31045007}" srcId="{0B442A0D-60CD-4144-9CEA-573ECF23A25A}" destId="{F4A6E17D-522F-4147-808A-05D8D4CC6E64}" srcOrd="0" destOrd="0" parTransId="{AEB73963-F5F9-40F1-B7A7-C60F698EEF51}" sibTransId="{FCEABF48-D7D2-4021-8942-569B10236FD5}"/>
    <dgm:cxn modelId="{ED418721-C513-4314-9C80-689B74D93677}" type="presOf" srcId="{F4A6E17D-522F-4147-808A-05D8D4CC6E64}" destId="{73831DD7-5129-4363-BBAD-177B91E451EC}" srcOrd="1" destOrd="0" presId="urn:microsoft.com/office/officeart/2005/8/layout/target3"/>
    <dgm:cxn modelId="{598B9553-E734-481E-829A-BEC72C1C127D}" type="presOf" srcId="{163E34EC-B084-4366-9859-FA0080BD7836}" destId="{3A276E14-F415-4957-B738-D55130698302}" srcOrd="1" destOrd="0" presId="urn:microsoft.com/office/officeart/2005/8/layout/target3"/>
    <dgm:cxn modelId="{A7049894-F482-4AEB-B727-781D0DA4A788}" type="presOf" srcId="{F4A6E17D-522F-4147-808A-05D8D4CC6E64}" destId="{A79E5B14-DA2D-4CB2-83AA-89CC23EEC83F}" srcOrd="0" destOrd="0" presId="urn:microsoft.com/office/officeart/2005/8/layout/target3"/>
    <dgm:cxn modelId="{1990AE0B-87B6-4E7D-A88A-7F09D1FFE9F7}" type="presOf" srcId="{FF0FBC3B-BAD3-457F-BA55-07B6C0AA6F36}" destId="{64768E51-3580-4995-B99E-B8E136019EE2}" srcOrd="0" destOrd="0" presId="urn:microsoft.com/office/officeart/2005/8/layout/target3"/>
    <dgm:cxn modelId="{1DEC4E71-A9D1-474D-976F-E47421B6D12D}" type="presOf" srcId="{0B442A0D-60CD-4144-9CEA-573ECF23A25A}" destId="{20C06F61-133A-4DE3-8501-E368B3519C8E}" srcOrd="0" destOrd="0" presId="urn:microsoft.com/office/officeart/2005/8/layout/target3"/>
    <dgm:cxn modelId="{B4B28778-1CB2-4063-B3C9-DBCC7A03AFCD}" type="presParOf" srcId="{20C06F61-133A-4DE3-8501-E368B3519C8E}" destId="{241771E8-C1E2-4DDA-A75D-355B7FBA6C5E}" srcOrd="0" destOrd="0" presId="urn:microsoft.com/office/officeart/2005/8/layout/target3"/>
    <dgm:cxn modelId="{FAF2ABC8-33ED-40AE-A4F8-9CFD7BE6AF93}" type="presParOf" srcId="{20C06F61-133A-4DE3-8501-E368B3519C8E}" destId="{5974BFAD-4AE3-4841-92E8-A4B5A426BE81}" srcOrd="1" destOrd="0" presId="urn:microsoft.com/office/officeart/2005/8/layout/target3"/>
    <dgm:cxn modelId="{8BEE6410-ECC5-48DB-87C2-8D46BB6AEF64}" type="presParOf" srcId="{20C06F61-133A-4DE3-8501-E368B3519C8E}" destId="{A79E5B14-DA2D-4CB2-83AA-89CC23EEC83F}" srcOrd="2" destOrd="0" presId="urn:microsoft.com/office/officeart/2005/8/layout/target3"/>
    <dgm:cxn modelId="{B7A9CAE8-8C18-4B5A-A8E5-43652A861719}" type="presParOf" srcId="{20C06F61-133A-4DE3-8501-E368B3519C8E}" destId="{EBF0CFFC-D10F-4CE7-8446-23C563BD3F50}" srcOrd="3" destOrd="0" presId="urn:microsoft.com/office/officeart/2005/8/layout/target3"/>
    <dgm:cxn modelId="{E4526683-FA67-4DA1-A077-5F11AAEAB156}" type="presParOf" srcId="{20C06F61-133A-4DE3-8501-E368B3519C8E}" destId="{C462C9AC-DCD2-4632-96D3-2961681BB517}" srcOrd="4" destOrd="0" presId="urn:microsoft.com/office/officeart/2005/8/layout/target3"/>
    <dgm:cxn modelId="{EB85B94C-401B-487E-85EB-139AED94D9DB}" type="presParOf" srcId="{20C06F61-133A-4DE3-8501-E368B3519C8E}" destId="{1973911F-EDC0-4CFC-A8E1-923B655B1A43}" srcOrd="5" destOrd="0" presId="urn:microsoft.com/office/officeart/2005/8/layout/target3"/>
    <dgm:cxn modelId="{A2EC3B14-23CB-4FD9-AEBF-C277F1CA1B98}" type="presParOf" srcId="{20C06F61-133A-4DE3-8501-E368B3519C8E}" destId="{9F943497-99EA-459D-A5AD-EB32BBB3E230}" srcOrd="6" destOrd="0" presId="urn:microsoft.com/office/officeart/2005/8/layout/target3"/>
    <dgm:cxn modelId="{D585797E-EF5B-4B45-A745-BEC0C4D27505}" type="presParOf" srcId="{20C06F61-133A-4DE3-8501-E368B3519C8E}" destId="{06DE41FB-9891-4AC0-A855-408D0592323D}" srcOrd="7" destOrd="0" presId="urn:microsoft.com/office/officeart/2005/8/layout/target3"/>
    <dgm:cxn modelId="{EE40916C-D045-4F7A-A4DB-1949BE560AA6}" type="presParOf" srcId="{20C06F61-133A-4DE3-8501-E368B3519C8E}" destId="{64768E51-3580-4995-B99E-B8E136019EE2}" srcOrd="8" destOrd="0" presId="urn:microsoft.com/office/officeart/2005/8/layout/target3"/>
    <dgm:cxn modelId="{3652A549-B91B-4020-B8DB-73F5471DE9A6}" type="presParOf" srcId="{20C06F61-133A-4DE3-8501-E368B3519C8E}" destId="{73831DD7-5129-4363-BBAD-177B91E451EC}" srcOrd="9" destOrd="0" presId="urn:microsoft.com/office/officeart/2005/8/layout/target3"/>
    <dgm:cxn modelId="{62359464-FAE2-416F-82C0-529FDD7AE8CD}" type="presParOf" srcId="{20C06F61-133A-4DE3-8501-E368B3519C8E}" destId="{3A276E14-F415-4957-B738-D55130698302}" srcOrd="10" destOrd="0" presId="urn:microsoft.com/office/officeart/2005/8/layout/target3"/>
    <dgm:cxn modelId="{2E74C19C-9228-4C0C-9058-AA18BA89AEEA}" type="presParOf" srcId="{20C06F61-133A-4DE3-8501-E368B3519C8E}" destId="{3AFBD2E0-53BA-47D5-8138-DDBDBC7B1A50}"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EEF9F5-829E-4761-8BA2-00A59FC66E97}"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C"/>
        </a:p>
      </dgm:t>
    </dgm:pt>
    <dgm:pt modelId="{AA948B3C-7290-4C6B-B908-21F4040ED100}">
      <dgm:prSet/>
      <dgm:spPr/>
      <dgm:t>
        <a:bodyPr/>
        <a:lstStyle/>
        <a:p>
          <a:pPr rtl="0"/>
          <a:r>
            <a:rPr lang="es-ES" dirty="0" smtClean="0"/>
            <a:t>Si toda la humanidad viviera como un indonesio medio, se utilizarían solo dos terceras partes de la biocapacidad del planeta.</a:t>
          </a:r>
          <a:endParaRPr lang="es-EC" dirty="0"/>
        </a:p>
      </dgm:t>
    </dgm:pt>
    <dgm:pt modelId="{D225B247-5700-49ED-AB77-C4DF5A67957E}" type="parTrans" cxnId="{A76F3A23-1F1B-4C2F-94FA-455C41C58227}">
      <dgm:prSet/>
      <dgm:spPr/>
      <dgm:t>
        <a:bodyPr/>
        <a:lstStyle/>
        <a:p>
          <a:endParaRPr lang="es-EC"/>
        </a:p>
      </dgm:t>
    </dgm:pt>
    <dgm:pt modelId="{73A988F7-74B1-4EA3-B9F6-B80B1A126FCC}" type="sibTrans" cxnId="{A76F3A23-1F1B-4C2F-94FA-455C41C58227}">
      <dgm:prSet/>
      <dgm:spPr/>
      <dgm:t>
        <a:bodyPr/>
        <a:lstStyle/>
        <a:p>
          <a:endParaRPr lang="es-EC"/>
        </a:p>
      </dgm:t>
    </dgm:pt>
    <dgm:pt modelId="{3B078B18-73E3-4E8E-BEBD-98CF79DE5271}">
      <dgm:prSet/>
      <dgm:spPr/>
      <dgm:t>
        <a:bodyPr/>
        <a:lstStyle/>
        <a:p>
          <a:pPr rtl="0"/>
          <a:r>
            <a:rPr lang="es-ES" dirty="0" smtClean="0"/>
            <a:t>Si todos vivieran como un argentino medio, la humanidad necesitaría más de medio planeta adicional.</a:t>
          </a:r>
          <a:endParaRPr lang="es-EC" dirty="0"/>
        </a:p>
      </dgm:t>
    </dgm:pt>
    <dgm:pt modelId="{3E40344A-711A-40C0-9720-A10791A845A0}" type="parTrans" cxnId="{13F45BE0-0282-4DCF-A424-0D3D2872BB7A}">
      <dgm:prSet/>
      <dgm:spPr/>
      <dgm:t>
        <a:bodyPr/>
        <a:lstStyle/>
        <a:p>
          <a:endParaRPr lang="es-EC"/>
        </a:p>
      </dgm:t>
    </dgm:pt>
    <dgm:pt modelId="{62152766-1706-47A3-ADB3-B24659A4963A}" type="sibTrans" cxnId="{13F45BE0-0282-4DCF-A424-0D3D2872BB7A}">
      <dgm:prSet/>
      <dgm:spPr/>
      <dgm:t>
        <a:bodyPr/>
        <a:lstStyle/>
        <a:p>
          <a:endParaRPr lang="es-EC"/>
        </a:p>
      </dgm:t>
    </dgm:pt>
    <dgm:pt modelId="{DF198137-8726-4DD9-9CC7-6F0E3689913C}">
      <dgm:prSet/>
      <dgm:spPr/>
      <dgm:t>
        <a:bodyPr/>
        <a:lstStyle/>
        <a:p>
          <a:pPr rtl="0"/>
          <a:r>
            <a:rPr lang="es-ES" dirty="0" smtClean="0"/>
            <a:t>Si todos vivieran como un residente medio de Estados Unidos, se necesitarían un total de cuatro planetas para poder regenerar la demanda anual de la humanidad sobre la naturaleza. (</a:t>
          </a:r>
          <a:r>
            <a:rPr lang="es-ES" dirty="0" err="1" smtClean="0"/>
            <a:t>World</a:t>
          </a:r>
          <a:r>
            <a:rPr lang="es-ES" dirty="0" smtClean="0"/>
            <a:t> </a:t>
          </a:r>
          <a:r>
            <a:rPr lang="es-ES" dirty="0" err="1" smtClean="0"/>
            <a:t>Wildlife</a:t>
          </a:r>
          <a:r>
            <a:rPr lang="es-ES" dirty="0" smtClean="0"/>
            <a:t> </a:t>
          </a:r>
          <a:r>
            <a:rPr lang="es-ES" dirty="0" err="1" smtClean="0"/>
            <a:t>Fund</a:t>
          </a:r>
          <a:r>
            <a:rPr lang="es-ES" dirty="0" smtClean="0"/>
            <a:t>, 2012)</a:t>
          </a:r>
          <a:endParaRPr lang="es-EC" dirty="0"/>
        </a:p>
      </dgm:t>
    </dgm:pt>
    <dgm:pt modelId="{45460D99-CEE5-4B38-91A1-0183ED25AB81}" type="parTrans" cxnId="{A3D30E13-B98E-4BB6-9506-2E811D66C363}">
      <dgm:prSet/>
      <dgm:spPr/>
      <dgm:t>
        <a:bodyPr/>
        <a:lstStyle/>
        <a:p>
          <a:endParaRPr lang="es-EC"/>
        </a:p>
      </dgm:t>
    </dgm:pt>
    <dgm:pt modelId="{EF314507-65D0-402A-943F-C5AEA09DAD02}" type="sibTrans" cxnId="{A3D30E13-B98E-4BB6-9506-2E811D66C363}">
      <dgm:prSet/>
      <dgm:spPr/>
      <dgm:t>
        <a:bodyPr/>
        <a:lstStyle/>
        <a:p>
          <a:endParaRPr lang="es-EC"/>
        </a:p>
      </dgm:t>
    </dgm:pt>
    <dgm:pt modelId="{043CADC1-4EF1-4CE0-9698-D7B839DAC2EA}" type="pres">
      <dgm:prSet presAssocID="{EDEEF9F5-829E-4761-8BA2-00A59FC66E97}" presName="linear" presStyleCnt="0">
        <dgm:presLayoutVars>
          <dgm:animLvl val="lvl"/>
          <dgm:resizeHandles val="exact"/>
        </dgm:presLayoutVars>
      </dgm:prSet>
      <dgm:spPr/>
      <dgm:t>
        <a:bodyPr/>
        <a:lstStyle/>
        <a:p>
          <a:endParaRPr lang="es-ES"/>
        </a:p>
      </dgm:t>
    </dgm:pt>
    <dgm:pt modelId="{39E55F7E-07AC-4D71-AFC5-89AB2A0A6778}" type="pres">
      <dgm:prSet presAssocID="{AA948B3C-7290-4C6B-B908-21F4040ED100}" presName="parentText" presStyleLbl="node1" presStyleIdx="0" presStyleCnt="3">
        <dgm:presLayoutVars>
          <dgm:chMax val="0"/>
          <dgm:bulletEnabled val="1"/>
        </dgm:presLayoutVars>
      </dgm:prSet>
      <dgm:spPr/>
      <dgm:t>
        <a:bodyPr/>
        <a:lstStyle/>
        <a:p>
          <a:endParaRPr lang="es-EC"/>
        </a:p>
      </dgm:t>
    </dgm:pt>
    <dgm:pt modelId="{4797DDCB-718C-45AA-BE5E-388AEC354817}" type="pres">
      <dgm:prSet presAssocID="{73A988F7-74B1-4EA3-B9F6-B80B1A126FCC}" presName="spacer" presStyleCnt="0"/>
      <dgm:spPr/>
    </dgm:pt>
    <dgm:pt modelId="{E7321F08-B44E-40BE-BD90-0D5A7A86E6F2}" type="pres">
      <dgm:prSet presAssocID="{3B078B18-73E3-4E8E-BEBD-98CF79DE5271}" presName="parentText" presStyleLbl="node1" presStyleIdx="1" presStyleCnt="3">
        <dgm:presLayoutVars>
          <dgm:chMax val="0"/>
          <dgm:bulletEnabled val="1"/>
        </dgm:presLayoutVars>
      </dgm:prSet>
      <dgm:spPr/>
      <dgm:t>
        <a:bodyPr/>
        <a:lstStyle/>
        <a:p>
          <a:endParaRPr lang="es-EC"/>
        </a:p>
      </dgm:t>
    </dgm:pt>
    <dgm:pt modelId="{23D499F0-9E93-4CD4-8B21-596802178F51}" type="pres">
      <dgm:prSet presAssocID="{62152766-1706-47A3-ADB3-B24659A4963A}" presName="spacer" presStyleCnt="0"/>
      <dgm:spPr/>
    </dgm:pt>
    <dgm:pt modelId="{B43B5DD1-57FC-488D-9727-AF4150566EF0}" type="pres">
      <dgm:prSet presAssocID="{DF198137-8726-4DD9-9CC7-6F0E3689913C}" presName="parentText" presStyleLbl="node1" presStyleIdx="2" presStyleCnt="3">
        <dgm:presLayoutVars>
          <dgm:chMax val="0"/>
          <dgm:bulletEnabled val="1"/>
        </dgm:presLayoutVars>
      </dgm:prSet>
      <dgm:spPr/>
      <dgm:t>
        <a:bodyPr/>
        <a:lstStyle/>
        <a:p>
          <a:endParaRPr lang="es-EC"/>
        </a:p>
      </dgm:t>
    </dgm:pt>
  </dgm:ptLst>
  <dgm:cxnLst>
    <dgm:cxn modelId="{A76F3A23-1F1B-4C2F-94FA-455C41C58227}" srcId="{EDEEF9F5-829E-4761-8BA2-00A59FC66E97}" destId="{AA948B3C-7290-4C6B-B908-21F4040ED100}" srcOrd="0" destOrd="0" parTransId="{D225B247-5700-49ED-AB77-C4DF5A67957E}" sibTransId="{73A988F7-74B1-4EA3-B9F6-B80B1A126FCC}"/>
    <dgm:cxn modelId="{0731D0CA-6178-4912-B821-0DD4F80E9CCC}" type="presOf" srcId="{3B078B18-73E3-4E8E-BEBD-98CF79DE5271}" destId="{E7321F08-B44E-40BE-BD90-0D5A7A86E6F2}" srcOrd="0" destOrd="0" presId="urn:microsoft.com/office/officeart/2005/8/layout/vList2"/>
    <dgm:cxn modelId="{31AA05E0-90ED-4D41-8CC3-A752223F4E31}" type="presOf" srcId="{DF198137-8726-4DD9-9CC7-6F0E3689913C}" destId="{B43B5DD1-57FC-488D-9727-AF4150566EF0}" srcOrd="0" destOrd="0" presId="urn:microsoft.com/office/officeart/2005/8/layout/vList2"/>
    <dgm:cxn modelId="{6761B65B-2C10-413A-B5C3-B6A2CD06A4CC}" type="presOf" srcId="{EDEEF9F5-829E-4761-8BA2-00A59FC66E97}" destId="{043CADC1-4EF1-4CE0-9698-D7B839DAC2EA}" srcOrd="0" destOrd="0" presId="urn:microsoft.com/office/officeart/2005/8/layout/vList2"/>
    <dgm:cxn modelId="{13F45BE0-0282-4DCF-A424-0D3D2872BB7A}" srcId="{EDEEF9F5-829E-4761-8BA2-00A59FC66E97}" destId="{3B078B18-73E3-4E8E-BEBD-98CF79DE5271}" srcOrd="1" destOrd="0" parTransId="{3E40344A-711A-40C0-9720-A10791A845A0}" sibTransId="{62152766-1706-47A3-ADB3-B24659A4963A}"/>
    <dgm:cxn modelId="{A3D30E13-B98E-4BB6-9506-2E811D66C363}" srcId="{EDEEF9F5-829E-4761-8BA2-00A59FC66E97}" destId="{DF198137-8726-4DD9-9CC7-6F0E3689913C}" srcOrd="2" destOrd="0" parTransId="{45460D99-CEE5-4B38-91A1-0183ED25AB81}" sibTransId="{EF314507-65D0-402A-943F-C5AEA09DAD02}"/>
    <dgm:cxn modelId="{41C5AEEF-C36D-49E3-9602-2CBE30596D1C}" type="presOf" srcId="{AA948B3C-7290-4C6B-B908-21F4040ED100}" destId="{39E55F7E-07AC-4D71-AFC5-89AB2A0A6778}" srcOrd="0" destOrd="0" presId="urn:microsoft.com/office/officeart/2005/8/layout/vList2"/>
    <dgm:cxn modelId="{F1139C2E-D586-4519-B586-33559A72ED34}" type="presParOf" srcId="{043CADC1-4EF1-4CE0-9698-D7B839DAC2EA}" destId="{39E55F7E-07AC-4D71-AFC5-89AB2A0A6778}" srcOrd="0" destOrd="0" presId="urn:microsoft.com/office/officeart/2005/8/layout/vList2"/>
    <dgm:cxn modelId="{97DCD6C2-3013-4247-86E4-BF54A8DE24AB}" type="presParOf" srcId="{043CADC1-4EF1-4CE0-9698-D7B839DAC2EA}" destId="{4797DDCB-718C-45AA-BE5E-388AEC354817}" srcOrd="1" destOrd="0" presId="urn:microsoft.com/office/officeart/2005/8/layout/vList2"/>
    <dgm:cxn modelId="{E25B443A-4A18-4FCA-957B-864957D36170}" type="presParOf" srcId="{043CADC1-4EF1-4CE0-9698-D7B839DAC2EA}" destId="{E7321F08-B44E-40BE-BD90-0D5A7A86E6F2}" srcOrd="2" destOrd="0" presId="urn:microsoft.com/office/officeart/2005/8/layout/vList2"/>
    <dgm:cxn modelId="{0B572FD5-644D-427D-B480-E86D020D64F8}" type="presParOf" srcId="{043CADC1-4EF1-4CE0-9698-D7B839DAC2EA}" destId="{23D499F0-9E93-4CD4-8B21-596802178F51}" srcOrd="3" destOrd="0" presId="urn:microsoft.com/office/officeart/2005/8/layout/vList2"/>
    <dgm:cxn modelId="{C69C2166-DD91-4DDC-BFFD-9D558A567890}" type="presParOf" srcId="{043CADC1-4EF1-4CE0-9698-D7B839DAC2EA}" destId="{B43B5DD1-57FC-488D-9727-AF4150566E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02BBF4-1DCF-48EF-BAEE-1DE550B29F01}"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s-EC"/>
        </a:p>
      </dgm:t>
    </dgm:pt>
    <dgm:pt modelId="{0AE3930C-13C2-4C49-9DF2-D02D220782BA}">
      <dgm:prSet/>
      <dgm:spPr/>
      <dgm:t>
        <a:bodyPr/>
        <a:lstStyle/>
        <a:p>
          <a:pPr rtl="0"/>
          <a:r>
            <a:rPr lang="es-ES" dirty="0" smtClean="0"/>
            <a:t>La huella de carbono en términos generales se puede definir como una medida de los gases de efecto invernadero (GEI) que están directa e indirectamente causados ​​por una actividad o que se acumulan en los estadios de vida de un producto o servicio, expresado en equivalentes de dióxido de carbono. (</a:t>
          </a:r>
          <a:r>
            <a:rPr lang="es-ES" dirty="0" err="1" smtClean="0"/>
            <a:t>Letete</a:t>
          </a:r>
          <a:r>
            <a:rPr lang="es-ES" dirty="0" smtClean="0"/>
            <a:t>, </a:t>
          </a:r>
          <a:r>
            <a:rPr lang="es-ES" dirty="0" err="1" smtClean="0"/>
            <a:t>Mungwe</a:t>
          </a:r>
          <a:r>
            <a:rPr lang="es-ES" dirty="0" smtClean="0"/>
            <a:t>, </a:t>
          </a:r>
          <a:r>
            <a:rPr lang="es-ES" dirty="0" err="1" smtClean="0"/>
            <a:t>Guma</a:t>
          </a:r>
          <a:r>
            <a:rPr lang="es-ES" dirty="0" smtClean="0"/>
            <a:t>, &amp; </a:t>
          </a:r>
          <a:r>
            <a:rPr lang="es-ES" dirty="0" err="1" smtClean="0"/>
            <a:t>Marquard</a:t>
          </a:r>
          <a:r>
            <a:rPr lang="es-ES" dirty="0" smtClean="0"/>
            <a:t>, 2013)</a:t>
          </a:r>
          <a:endParaRPr lang="es-EC" dirty="0"/>
        </a:p>
      </dgm:t>
    </dgm:pt>
    <dgm:pt modelId="{FCC53F37-7FC6-485A-A9EE-3813531FE827}" type="parTrans" cxnId="{37E823D5-5B7B-4B2A-B81D-23F4C326553E}">
      <dgm:prSet/>
      <dgm:spPr/>
      <dgm:t>
        <a:bodyPr/>
        <a:lstStyle/>
        <a:p>
          <a:endParaRPr lang="es-EC"/>
        </a:p>
      </dgm:t>
    </dgm:pt>
    <dgm:pt modelId="{E049D7B7-302E-4B94-A7C8-3C582019B233}" type="sibTrans" cxnId="{37E823D5-5B7B-4B2A-B81D-23F4C326553E}">
      <dgm:prSet/>
      <dgm:spPr/>
      <dgm:t>
        <a:bodyPr/>
        <a:lstStyle/>
        <a:p>
          <a:endParaRPr lang="es-EC"/>
        </a:p>
      </dgm:t>
    </dgm:pt>
    <dgm:pt modelId="{F018D0E9-1342-4A87-BBEC-4CB078B5F636}">
      <dgm:prSet/>
      <dgm:spPr/>
      <dgm:t>
        <a:bodyPr/>
        <a:lstStyle/>
        <a:p>
          <a:r>
            <a:rPr lang="es-ES" dirty="0" smtClean="0"/>
            <a:t>Se refiere a la cantidad en toneladas o kilogramos de dióxido de carbono equivalente de gases de efecto invernadero, producida en el día a día, generados a partir de la quema de combustibles fósiles para la producción de energía, calefacción y transporte entre otros procesos. (Schneider &amp; Samaniego, 2010)</a:t>
          </a:r>
          <a:endParaRPr lang="es-EC" dirty="0"/>
        </a:p>
      </dgm:t>
    </dgm:pt>
    <dgm:pt modelId="{31485B1B-E958-44D0-9B2F-B44C8B91E523}" type="parTrans" cxnId="{5DD00E7B-C35D-4AD8-9BBF-982071BD608A}">
      <dgm:prSet/>
      <dgm:spPr/>
      <dgm:t>
        <a:bodyPr/>
        <a:lstStyle/>
        <a:p>
          <a:endParaRPr lang="es-EC"/>
        </a:p>
      </dgm:t>
    </dgm:pt>
    <dgm:pt modelId="{40C50325-22F1-4CC0-AFC1-1D27A5785A57}" type="sibTrans" cxnId="{5DD00E7B-C35D-4AD8-9BBF-982071BD608A}">
      <dgm:prSet/>
      <dgm:spPr/>
      <dgm:t>
        <a:bodyPr/>
        <a:lstStyle/>
        <a:p>
          <a:endParaRPr lang="es-EC"/>
        </a:p>
      </dgm:t>
    </dgm:pt>
    <dgm:pt modelId="{D8BA7F1C-AE47-4E87-8D9D-984A4C2C61BF}" type="pres">
      <dgm:prSet presAssocID="{8D02BBF4-1DCF-48EF-BAEE-1DE550B29F01}" presName="vert0" presStyleCnt="0">
        <dgm:presLayoutVars>
          <dgm:dir/>
          <dgm:animOne val="branch"/>
          <dgm:animLvl val="lvl"/>
        </dgm:presLayoutVars>
      </dgm:prSet>
      <dgm:spPr/>
      <dgm:t>
        <a:bodyPr/>
        <a:lstStyle/>
        <a:p>
          <a:endParaRPr lang="es-ES"/>
        </a:p>
      </dgm:t>
    </dgm:pt>
    <dgm:pt modelId="{9911D917-C941-46D3-B3E4-A3ECF8C1A03C}" type="pres">
      <dgm:prSet presAssocID="{0AE3930C-13C2-4C49-9DF2-D02D220782BA}" presName="thickLine" presStyleLbl="alignNode1" presStyleIdx="0" presStyleCnt="2"/>
      <dgm:spPr/>
    </dgm:pt>
    <dgm:pt modelId="{02FFA649-7DCC-4FBA-ADEC-7F1B2095AEE6}" type="pres">
      <dgm:prSet presAssocID="{0AE3930C-13C2-4C49-9DF2-D02D220782BA}" presName="horz1" presStyleCnt="0"/>
      <dgm:spPr/>
    </dgm:pt>
    <dgm:pt modelId="{ED693C82-8FBF-4F39-9BAD-E22F1D061F5E}" type="pres">
      <dgm:prSet presAssocID="{0AE3930C-13C2-4C49-9DF2-D02D220782BA}" presName="tx1" presStyleLbl="revTx" presStyleIdx="0" presStyleCnt="2"/>
      <dgm:spPr/>
      <dgm:t>
        <a:bodyPr/>
        <a:lstStyle/>
        <a:p>
          <a:endParaRPr lang="es-ES"/>
        </a:p>
      </dgm:t>
    </dgm:pt>
    <dgm:pt modelId="{0894A5DB-5E7E-4DFD-BA0A-410F0AE23FCE}" type="pres">
      <dgm:prSet presAssocID="{0AE3930C-13C2-4C49-9DF2-D02D220782BA}" presName="vert1" presStyleCnt="0"/>
      <dgm:spPr/>
    </dgm:pt>
    <dgm:pt modelId="{EA7A4CEF-C560-4185-98D6-1F89FCCFE086}" type="pres">
      <dgm:prSet presAssocID="{F018D0E9-1342-4A87-BBEC-4CB078B5F636}" presName="thickLine" presStyleLbl="alignNode1" presStyleIdx="1" presStyleCnt="2"/>
      <dgm:spPr/>
    </dgm:pt>
    <dgm:pt modelId="{5E5C2CC4-EF90-41D6-9070-151512D4DA40}" type="pres">
      <dgm:prSet presAssocID="{F018D0E9-1342-4A87-BBEC-4CB078B5F636}" presName="horz1" presStyleCnt="0"/>
      <dgm:spPr/>
    </dgm:pt>
    <dgm:pt modelId="{83B3ADEE-D00D-4BBA-A83B-FC3FDEB57D64}" type="pres">
      <dgm:prSet presAssocID="{F018D0E9-1342-4A87-BBEC-4CB078B5F636}" presName="tx1" presStyleLbl="revTx" presStyleIdx="1" presStyleCnt="2"/>
      <dgm:spPr/>
      <dgm:t>
        <a:bodyPr/>
        <a:lstStyle/>
        <a:p>
          <a:endParaRPr lang="es-ES"/>
        </a:p>
      </dgm:t>
    </dgm:pt>
    <dgm:pt modelId="{522DAA0E-CF58-40B3-B2D4-32D17E679CA3}" type="pres">
      <dgm:prSet presAssocID="{F018D0E9-1342-4A87-BBEC-4CB078B5F636}" presName="vert1" presStyleCnt="0"/>
      <dgm:spPr/>
    </dgm:pt>
  </dgm:ptLst>
  <dgm:cxnLst>
    <dgm:cxn modelId="{6396560A-2A56-4F5A-A187-9EE92F8C95AC}" type="presOf" srcId="{0AE3930C-13C2-4C49-9DF2-D02D220782BA}" destId="{ED693C82-8FBF-4F39-9BAD-E22F1D061F5E}" srcOrd="0" destOrd="0" presId="urn:microsoft.com/office/officeart/2008/layout/LinedList"/>
    <dgm:cxn modelId="{37E823D5-5B7B-4B2A-B81D-23F4C326553E}" srcId="{8D02BBF4-1DCF-48EF-BAEE-1DE550B29F01}" destId="{0AE3930C-13C2-4C49-9DF2-D02D220782BA}" srcOrd="0" destOrd="0" parTransId="{FCC53F37-7FC6-485A-A9EE-3813531FE827}" sibTransId="{E049D7B7-302E-4B94-A7C8-3C582019B233}"/>
    <dgm:cxn modelId="{5DD00E7B-C35D-4AD8-9BBF-982071BD608A}" srcId="{8D02BBF4-1DCF-48EF-BAEE-1DE550B29F01}" destId="{F018D0E9-1342-4A87-BBEC-4CB078B5F636}" srcOrd="1" destOrd="0" parTransId="{31485B1B-E958-44D0-9B2F-B44C8B91E523}" sibTransId="{40C50325-22F1-4CC0-AFC1-1D27A5785A57}"/>
    <dgm:cxn modelId="{6969DEA5-E30E-42F5-9FBB-460C3032FFF9}" type="presOf" srcId="{8D02BBF4-1DCF-48EF-BAEE-1DE550B29F01}" destId="{D8BA7F1C-AE47-4E87-8D9D-984A4C2C61BF}" srcOrd="0" destOrd="0" presId="urn:microsoft.com/office/officeart/2008/layout/LinedList"/>
    <dgm:cxn modelId="{CB854811-9A0C-485E-8026-1709580A993C}" type="presOf" srcId="{F018D0E9-1342-4A87-BBEC-4CB078B5F636}" destId="{83B3ADEE-D00D-4BBA-A83B-FC3FDEB57D64}" srcOrd="0" destOrd="0" presId="urn:microsoft.com/office/officeart/2008/layout/LinedList"/>
    <dgm:cxn modelId="{65F67B55-ECF7-4C46-B159-B32A520AC4A6}" type="presParOf" srcId="{D8BA7F1C-AE47-4E87-8D9D-984A4C2C61BF}" destId="{9911D917-C941-46D3-B3E4-A3ECF8C1A03C}" srcOrd="0" destOrd="0" presId="urn:microsoft.com/office/officeart/2008/layout/LinedList"/>
    <dgm:cxn modelId="{49A9E480-BCE3-4355-BB80-45D2581833DE}" type="presParOf" srcId="{D8BA7F1C-AE47-4E87-8D9D-984A4C2C61BF}" destId="{02FFA649-7DCC-4FBA-ADEC-7F1B2095AEE6}" srcOrd="1" destOrd="0" presId="urn:microsoft.com/office/officeart/2008/layout/LinedList"/>
    <dgm:cxn modelId="{A2B6D05D-A45F-4057-A219-CC72447C3E88}" type="presParOf" srcId="{02FFA649-7DCC-4FBA-ADEC-7F1B2095AEE6}" destId="{ED693C82-8FBF-4F39-9BAD-E22F1D061F5E}" srcOrd="0" destOrd="0" presId="urn:microsoft.com/office/officeart/2008/layout/LinedList"/>
    <dgm:cxn modelId="{1D79FFD0-279A-470A-BF30-07392CDEEEF7}" type="presParOf" srcId="{02FFA649-7DCC-4FBA-ADEC-7F1B2095AEE6}" destId="{0894A5DB-5E7E-4DFD-BA0A-410F0AE23FCE}" srcOrd="1" destOrd="0" presId="urn:microsoft.com/office/officeart/2008/layout/LinedList"/>
    <dgm:cxn modelId="{F8362AE7-3FC9-4090-85C0-16B7BED3E267}" type="presParOf" srcId="{D8BA7F1C-AE47-4E87-8D9D-984A4C2C61BF}" destId="{EA7A4CEF-C560-4185-98D6-1F89FCCFE086}" srcOrd="2" destOrd="0" presId="urn:microsoft.com/office/officeart/2008/layout/LinedList"/>
    <dgm:cxn modelId="{9A2F47E5-AE43-4CDE-B37A-CAD2E58F85FF}" type="presParOf" srcId="{D8BA7F1C-AE47-4E87-8D9D-984A4C2C61BF}" destId="{5E5C2CC4-EF90-41D6-9070-151512D4DA40}" srcOrd="3" destOrd="0" presId="urn:microsoft.com/office/officeart/2008/layout/LinedList"/>
    <dgm:cxn modelId="{2204EC07-D774-4F1A-8B94-895FE5A5C5C4}" type="presParOf" srcId="{5E5C2CC4-EF90-41D6-9070-151512D4DA40}" destId="{83B3ADEE-D00D-4BBA-A83B-FC3FDEB57D64}" srcOrd="0" destOrd="0" presId="urn:microsoft.com/office/officeart/2008/layout/LinedList"/>
    <dgm:cxn modelId="{FABD0ADD-1A20-46CB-B7FB-02E80411D20F}" type="presParOf" srcId="{5E5C2CC4-EF90-41D6-9070-151512D4DA40}" destId="{522DAA0E-CF58-40B3-B2D4-32D17E679C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B0F9B-6CC8-4043-B688-6E2B9271E103}">
      <dsp:nvSpPr>
        <dsp:cNvPr id="0" name=""/>
        <dsp:cNvSpPr/>
      </dsp:nvSpPr>
      <dsp:spPr>
        <a:xfrm>
          <a:off x="0" y="0"/>
          <a:ext cx="4680520" cy="46805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44FE7-7E43-4423-BA1C-491FC812CA0F}">
      <dsp:nvSpPr>
        <dsp:cNvPr id="0" name=""/>
        <dsp:cNvSpPr/>
      </dsp:nvSpPr>
      <dsp:spPr>
        <a:xfrm>
          <a:off x="2340260" y="0"/>
          <a:ext cx="5889340" cy="46805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dirty="0" smtClean="0"/>
            <a:t>Establecer el método matemático para el cálculo de la huella de carbono institucional </a:t>
          </a:r>
          <a:r>
            <a:rPr lang="es-EC" sz="2200" kern="1200" dirty="0" smtClean="0"/>
            <a:t>de </a:t>
          </a:r>
          <a:r>
            <a:rPr lang="es-EC" sz="2200" kern="1200" dirty="0" smtClean="0"/>
            <a:t>la Facultad de Ciencias de la Ingeniería de la Universidad Tecnológica Equinoccial.</a:t>
          </a:r>
          <a:endParaRPr lang="es-EC" sz="2200" kern="1200" dirty="0"/>
        </a:p>
      </dsp:txBody>
      <dsp:txXfrm>
        <a:off x="2340260" y="0"/>
        <a:ext cx="5889340" cy="1404159"/>
      </dsp:txXfrm>
    </dsp:sp>
    <dsp:sp modelId="{514C8E51-7485-4CB2-99F2-BFB917BC94F0}">
      <dsp:nvSpPr>
        <dsp:cNvPr id="0" name=""/>
        <dsp:cNvSpPr/>
      </dsp:nvSpPr>
      <dsp:spPr>
        <a:xfrm>
          <a:off x="819092" y="1404159"/>
          <a:ext cx="3042334" cy="304233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6F7A1-073C-4D0C-A1EC-024A69C934E0}">
      <dsp:nvSpPr>
        <dsp:cNvPr id="0" name=""/>
        <dsp:cNvSpPr/>
      </dsp:nvSpPr>
      <dsp:spPr>
        <a:xfrm>
          <a:off x="2340260" y="1404159"/>
          <a:ext cx="5889340" cy="30423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smtClean="0"/>
            <a:t>Determinar la emisión de los gases de efecto invernadero en toneladas de CO2eq en diferentes procesos desarrollados en la institución.</a:t>
          </a:r>
          <a:r>
            <a:rPr lang="es-ES" sz="2200" kern="1200" smtClean="0"/>
            <a:t> </a:t>
          </a:r>
          <a:endParaRPr lang="es-EC" sz="2200" kern="1200"/>
        </a:p>
      </dsp:txBody>
      <dsp:txXfrm>
        <a:off x="2340260" y="1404159"/>
        <a:ext cx="5889340" cy="1404154"/>
      </dsp:txXfrm>
    </dsp:sp>
    <dsp:sp modelId="{42859004-6355-49D6-A909-903145DEA693}">
      <dsp:nvSpPr>
        <dsp:cNvPr id="0" name=""/>
        <dsp:cNvSpPr/>
      </dsp:nvSpPr>
      <dsp:spPr>
        <a:xfrm>
          <a:off x="1638182" y="2808313"/>
          <a:ext cx="1404154" cy="14041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072BC-45A7-4EC2-8114-285A45C13892}">
      <dsp:nvSpPr>
        <dsp:cNvPr id="0" name=""/>
        <dsp:cNvSpPr/>
      </dsp:nvSpPr>
      <dsp:spPr>
        <a:xfrm>
          <a:off x="2340260" y="2808313"/>
          <a:ext cx="5889340" cy="1404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C" sz="2200" kern="1200" smtClean="0"/>
            <a:t>Comparar la huella de carbono de la Facultad de Ciencias de la Ingeniería de la Universidad Tecnológica Equinoccial, con otras universidades.</a:t>
          </a:r>
          <a:endParaRPr lang="es-EC" sz="2200" kern="1200"/>
        </a:p>
      </dsp:txBody>
      <dsp:txXfrm>
        <a:off x="2340260" y="2808313"/>
        <a:ext cx="5889340" cy="1404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2DC83-E755-45B2-A24D-6E10D5701E9E}">
      <dsp:nvSpPr>
        <dsp:cNvPr id="0" name=""/>
        <dsp:cNvSpPr/>
      </dsp:nvSpPr>
      <dsp:spPr>
        <a:xfrm>
          <a:off x="1058837" y="1326"/>
          <a:ext cx="2716410" cy="1358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kern="1200" dirty="0" smtClean="0"/>
            <a:t>HUELLA DE CARBONO DE ORGANIZACIONES</a:t>
          </a:r>
          <a:endParaRPr lang="es-EC" sz="2700" kern="1200" dirty="0"/>
        </a:p>
      </dsp:txBody>
      <dsp:txXfrm>
        <a:off x="1098617" y="41106"/>
        <a:ext cx="2636850" cy="1278645"/>
      </dsp:txXfrm>
    </dsp:sp>
    <dsp:sp modelId="{F2C703D5-DF89-4ED0-9D4F-A84DBA88A519}">
      <dsp:nvSpPr>
        <dsp:cNvPr id="0" name=""/>
        <dsp:cNvSpPr/>
      </dsp:nvSpPr>
      <dsp:spPr>
        <a:xfrm>
          <a:off x="1330478" y="1359532"/>
          <a:ext cx="271641" cy="1018654"/>
        </a:xfrm>
        <a:custGeom>
          <a:avLst/>
          <a:gdLst/>
          <a:ahLst/>
          <a:cxnLst/>
          <a:rect l="0" t="0" r="0" b="0"/>
          <a:pathLst>
            <a:path>
              <a:moveTo>
                <a:pt x="0" y="0"/>
              </a:moveTo>
              <a:lnTo>
                <a:pt x="0" y="1018654"/>
              </a:lnTo>
              <a:lnTo>
                <a:pt x="271641" y="101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F6AB1-626B-47F2-ABAF-EB092D47D8F2}">
      <dsp:nvSpPr>
        <dsp:cNvPr id="0" name=""/>
        <dsp:cNvSpPr/>
      </dsp:nvSpPr>
      <dsp:spPr>
        <a:xfrm>
          <a:off x="1602119" y="1699083"/>
          <a:ext cx="2173128" cy="1358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b="1" kern="1200" dirty="0" smtClean="0"/>
            <a:t>ISO 14064</a:t>
          </a:r>
          <a:endParaRPr lang="es-EC" sz="2100" b="1" kern="1200" dirty="0"/>
        </a:p>
      </dsp:txBody>
      <dsp:txXfrm>
        <a:off x="1641899" y="1738863"/>
        <a:ext cx="2093568" cy="1278645"/>
      </dsp:txXfrm>
    </dsp:sp>
    <dsp:sp modelId="{91E32CEF-03C8-420A-AEE7-647D29E5890B}">
      <dsp:nvSpPr>
        <dsp:cNvPr id="0" name=""/>
        <dsp:cNvSpPr/>
      </dsp:nvSpPr>
      <dsp:spPr>
        <a:xfrm>
          <a:off x="1330478" y="1359532"/>
          <a:ext cx="271641" cy="2716410"/>
        </a:xfrm>
        <a:custGeom>
          <a:avLst/>
          <a:gdLst/>
          <a:ahLst/>
          <a:cxnLst/>
          <a:rect l="0" t="0" r="0" b="0"/>
          <a:pathLst>
            <a:path>
              <a:moveTo>
                <a:pt x="0" y="0"/>
              </a:moveTo>
              <a:lnTo>
                <a:pt x="0" y="2716410"/>
              </a:lnTo>
              <a:lnTo>
                <a:pt x="271641" y="2716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F73625-8326-4768-AF19-1ADA0BE9B2DC}">
      <dsp:nvSpPr>
        <dsp:cNvPr id="0" name=""/>
        <dsp:cNvSpPr/>
      </dsp:nvSpPr>
      <dsp:spPr>
        <a:xfrm>
          <a:off x="1602119" y="3396840"/>
          <a:ext cx="2173128" cy="1358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t>WBCSD/WRI GHG Protocol Corporate Standard</a:t>
          </a:r>
          <a:endParaRPr lang="es-EC" sz="2100" b="1" kern="1200" dirty="0"/>
        </a:p>
      </dsp:txBody>
      <dsp:txXfrm>
        <a:off x="1641899" y="3436620"/>
        <a:ext cx="2093568" cy="1278645"/>
      </dsp:txXfrm>
    </dsp:sp>
    <dsp:sp modelId="{508FAFF4-0D7B-4427-A707-ABCC331B8085}">
      <dsp:nvSpPr>
        <dsp:cNvPr id="0" name=""/>
        <dsp:cNvSpPr/>
      </dsp:nvSpPr>
      <dsp:spPr>
        <a:xfrm>
          <a:off x="4454351" y="1326"/>
          <a:ext cx="2716410" cy="1358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C" sz="2700" kern="1200" dirty="0" smtClean="0"/>
            <a:t>HUELLA DE CARBONO DE PRODUCTOS</a:t>
          </a:r>
          <a:endParaRPr lang="es-EC" sz="2700" kern="1200" dirty="0"/>
        </a:p>
      </dsp:txBody>
      <dsp:txXfrm>
        <a:off x="4494131" y="41106"/>
        <a:ext cx="2636850" cy="1278645"/>
      </dsp:txXfrm>
    </dsp:sp>
    <dsp:sp modelId="{F868BF36-6DAC-40A6-BE36-36E8C325084C}">
      <dsp:nvSpPr>
        <dsp:cNvPr id="0" name=""/>
        <dsp:cNvSpPr/>
      </dsp:nvSpPr>
      <dsp:spPr>
        <a:xfrm>
          <a:off x="4725992" y="1359532"/>
          <a:ext cx="271641" cy="1018654"/>
        </a:xfrm>
        <a:custGeom>
          <a:avLst/>
          <a:gdLst/>
          <a:ahLst/>
          <a:cxnLst/>
          <a:rect l="0" t="0" r="0" b="0"/>
          <a:pathLst>
            <a:path>
              <a:moveTo>
                <a:pt x="0" y="0"/>
              </a:moveTo>
              <a:lnTo>
                <a:pt x="0" y="1018654"/>
              </a:lnTo>
              <a:lnTo>
                <a:pt x="271641" y="1018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BFB8C-91D7-4310-8E75-54F41837DE57}">
      <dsp:nvSpPr>
        <dsp:cNvPr id="0" name=""/>
        <dsp:cNvSpPr/>
      </dsp:nvSpPr>
      <dsp:spPr>
        <a:xfrm>
          <a:off x="4997633" y="1699083"/>
          <a:ext cx="2173128" cy="1358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b="1" kern="1200" dirty="0" smtClean="0"/>
            <a:t>PAS 2050</a:t>
          </a:r>
          <a:endParaRPr lang="es-EC" sz="2100" kern="1200" dirty="0"/>
        </a:p>
      </dsp:txBody>
      <dsp:txXfrm>
        <a:off x="5037413" y="1738863"/>
        <a:ext cx="2093568" cy="1278645"/>
      </dsp:txXfrm>
    </dsp:sp>
    <dsp:sp modelId="{CF242EC7-5410-4E40-AE79-8CEAE4A4D17B}">
      <dsp:nvSpPr>
        <dsp:cNvPr id="0" name=""/>
        <dsp:cNvSpPr/>
      </dsp:nvSpPr>
      <dsp:spPr>
        <a:xfrm>
          <a:off x="4725992" y="1359532"/>
          <a:ext cx="271641" cy="2716410"/>
        </a:xfrm>
        <a:custGeom>
          <a:avLst/>
          <a:gdLst/>
          <a:ahLst/>
          <a:cxnLst/>
          <a:rect l="0" t="0" r="0" b="0"/>
          <a:pathLst>
            <a:path>
              <a:moveTo>
                <a:pt x="0" y="0"/>
              </a:moveTo>
              <a:lnTo>
                <a:pt x="0" y="2716410"/>
              </a:lnTo>
              <a:lnTo>
                <a:pt x="271641" y="2716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26CA6-308E-4FC4-83AA-7220CADDF872}">
      <dsp:nvSpPr>
        <dsp:cNvPr id="0" name=""/>
        <dsp:cNvSpPr/>
      </dsp:nvSpPr>
      <dsp:spPr>
        <a:xfrm>
          <a:off x="4997633" y="3396840"/>
          <a:ext cx="2173128" cy="1358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 sz="2100" b="1" kern="1200" dirty="0" smtClean="0"/>
            <a:t>ISO 14040</a:t>
          </a:r>
          <a:endParaRPr lang="es-EC" sz="2100" kern="1200" dirty="0"/>
        </a:p>
      </dsp:txBody>
      <dsp:txXfrm>
        <a:off x="5037413" y="3436620"/>
        <a:ext cx="2093568" cy="12786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CAE6-E95B-4788-878F-2EE270A9C6F0}">
      <dsp:nvSpPr>
        <dsp:cNvPr id="0" name=""/>
        <dsp:cNvSpPr/>
      </dsp:nvSpPr>
      <dsp:spPr>
        <a:xfrm>
          <a:off x="0" y="98318"/>
          <a:ext cx="822960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s-EC" sz="2700" b="1" kern="1200" smtClean="0"/>
            <a:t>Etapa inicial</a:t>
          </a:r>
          <a:endParaRPr lang="es-ES" sz="2700" kern="1200"/>
        </a:p>
      </dsp:txBody>
      <dsp:txXfrm>
        <a:off x="0" y="98318"/>
        <a:ext cx="8229600" cy="777600"/>
      </dsp:txXfrm>
    </dsp:sp>
    <dsp:sp modelId="{74C16775-A156-427D-B60B-A3F4408C73CA}">
      <dsp:nvSpPr>
        <dsp:cNvPr id="0" name=""/>
        <dsp:cNvSpPr/>
      </dsp:nvSpPr>
      <dsp:spPr>
        <a:xfrm>
          <a:off x="0" y="875918"/>
          <a:ext cx="8229600" cy="38539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s-ES" sz="2700" kern="1200" smtClean="0"/>
            <a:t>Se recopiló información primaria y secundaria, y se analizaron los procesos realizados en las carreras de la Facultad de Ciencias de la Ingeniería de la Universidad Tecnológica Equinoccial.</a:t>
          </a:r>
          <a:endParaRPr lang="es-ES" sz="2700" kern="1200"/>
        </a:p>
        <a:p>
          <a:pPr marL="228600" lvl="1" indent="-228600" algn="l" defTabSz="1200150" rtl="0">
            <a:lnSpc>
              <a:spcPct val="90000"/>
            </a:lnSpc>
            <a:spcBef>
              <a:spcPct val="0"/>
            </a:spcBef>
            <a:spcAft>
              <a:spcPct val="15000"/>
            </a:spcAft>
            <a:buChar char="••"/>
          </a:pPr>
          <a:r>
            <a:rPr lang="es-ES" sz="2700" kern="1200" smtClean="0"/>
            <a:t>La información primaria de consumo de electricidad, GLP utilizado por los laboratorios, refrigerante utilizado en la planta piloto de alimentos, combustible utilizado por el generador eléctrico, gasto de papel, viajes aéreos y terrestres hechos por los docentes</a:t>
          </a:r>
          <a:endParaRPr lang="es-ES" sz="2700" kern="1200"/>
        </a:p>
      </dsp:txBody>
      <dsp:txXfrm>
        <a:off x="0" y="875918"/>
        <a:ext cx="8229600" cy="3853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269B8-2A34-4F45-8664-9A46571A5537}">
      <dsp:nvSpPr>
        <dsp:cNvPr id="0" name=""/>
        <dsp:cNvSpPr/>
      </dsp:nvSpPr>
      <dsp:spPr>
        <a:xfrm>
          <a:off x="0" y="289200"/>
          <a:ext cx="82296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s-EC" sz="4000" b="1" kern="1200" smtClean="0"/>
            <a:t>Etapa intermedia</a:t>
          </a:r>
          <a:endParaRPr lang="es-ES" sz="4000" kern="1200"/>
        </a:p>
      </dsp:txBody>
      <dsp:txXfrm>
        <a:off x="46834" y="336034"/>
        <a:ext cx="8135932" cy="865732"/>
      </dsp:txXfrm>
    </dsp:sp>
    <dsp:sp modelId="{79780654-8C4F-4F9B-8189-A3E76CE45DF9}">
      <dsp:nvSpPr>
        <dsp:cNvPr id="0" name=""/>
        <dsp:cNvSpPr/>
      </dsp:nvSpPr>
      <dsp:spPr>
        <a:xfrm>
          <a:off x="0" y="1248600"/>
          <a:ext cx="8229600" cy="314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s-ES" sz="3100" kern="1200" smtClean="0"/>
            <a:t>Se aplicó el Cálculo de Huella de Carbono de GHG Protocol elaborada por World Resources Institute (WRI) and the World Business Council for Sustainable Development (WBCSD), la cual mide en toneladas de </a:t>
          </a:r>
          <a:r>
            <a:rPr lang="es-EC" sz="3100" kern="1200" smtClean="0"/>
            <a:t>CO</a:t>
          </a:r>
          <a:r>
            <a:rPr lang="es-EC" sz="3100" kern="1200" baseline="-25000" smtClean="0"/>
            <a:t>2</a:t>
          </a:r>
          <a:r>
            <a:rPr lang="es-ES" sz="3100" kern="1200" smtClean="0"/>
            <a:t> equivalente y establece alcances de la empresa o institución. (WRI, WBCSD, 2013). </a:t>
          </a:r>
          <a:endParaRPr lang="es-ES" sz="3100" kern="1200"/>
        </a:p>
      </dsp:txBody>
      <dsp:txXfrm>
        <a:off x="0" y="1248600"/>
        <a:ext cx="8229600" cy="3146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00E72-7151-417D-909D-81365F40DC01}">
      <dsp:nvSpPr>
        <dsp:cNvPr id="0" name=""/>
        <dsp:cNvSpPr/>
      </dsp:nvSpPr>
      <dsp:spPr>
        <a:xfrm>
          <a:off x="0" y="42840"/>
          <a:ext cx="8229600" cy="3603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 sz="3500" kern="1200" smtClean="0"/>
            <a:t>Se realizó un estudio del alcance 1 de la institución en el cual constan las emisiones generadas por máquinas y equipos estacionarios propios, emisiones originadas por el uso de combustibles de vehículos propios.</a:t>
          </a:r>
          <a:endParaRPr lang="es-ES" sz="3500" kern="1200"/>
        </a:p>
      </dsp:txBody>
      <dsp:txXfrm>
        <a:off x="175913" y="218753"/>
        <a:ext cx="7877774" cy="32517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182EB-1C8E-429D-9761-71FD017D9682}">
      <dsp:nvSpPr>
        <dsp:cNvPr id="0" name=""/>
        <dsp:cNvSpPr/>
      </dsp:nvSpPr>
      <dsp:spPr>
        <a:xfrm>
          <a:off x="0" y="321029"/>
          <a:ext cx="8229600" cy="1484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kern="1200" smtClean="0"/>
            <a:t>Se realizó un estudio del Alcance 2 de la institución en el cual constan las emisiones generadas por el uso de energía eléctrica adquirida, y por el uso de refrigerantes. </a:t>
          </a:r>
          <a:endParaRPr lang="es-ES" sz="2700" kern="1200"/>
        </a:p>
      </dsp:txBody>
      <dsp:txXfrm>
        <a:off x="72479" y="393508"/>
        <a:ext cx="8084642" cy="1339772"/>
      </dsp:txXfrm>
    </dsp:sp>
    <dsp:sp modelId="{DD9C2213-0FCA-4690-9738-0AD0670F4B40}">
      <dsp:nvSpPr>
        <dsp:cNvPr id="0" name=""/>
        <dsp:cNvSpPr/>
      </dsp:nvSpPr>
      <dsp:spPr>
        <a:xfrm>
          <a:off x="0" y="1883520"/>
          <a:ext cx="8229600" cy="1484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kern="1200" smtClean="0"/>
            <a:t>El gas refrigerante es el CHClF</a:t>
          </a:r>
          <a:r>
            <a:rPr lang="es-ES" sz="2700" kern="1200" baseline="-25000" smtClean="0"/>
            <a:t>2</a:t>
          </a:r>
          <a:r>
            <a:rPr lang="es-ES" sz="2700" kern="1200" smtClean="0"/>
            <a:t>, clorodifluorometano, (HCFC-22) cuyo nombre comercial es Genetron 22.</a:t>
          </a:r>
          <a:endParaRPr lang="es-ES" sz="2700" kern="1200"/>
        </a:p>
      </dsp:txBody>
      <dsp:txXfrm>
        <a:off x="72479" y="1955999"/>
        <a:ext cx="8084642" cy="13397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00EC7-097B-45FD-8993-68808F365557}">
      <dsp:nvSpPr>
        <dsp:cNvPr id="0" name=""/>
        <dsp:cNvSpPr/>
      </dsp:nvSpPr>
      <dsp:spPr>
        <a:xfrm>
          <a:off x="0" y="274500"/>
          <a:ext cx="8229600" cy="314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ES" sz="4400" kern="1200" smtClean="0"/>
            <a:t>Se llegó al Alcance 3, contabilizando los viajes aéreos del personal de la institución y el consumo de papel de la Facultad.</a:t>
          </a:r>
          <a:endParaRPr lang="es-ES" sz="4400" kern="1200"/>
        </a:p>
      </dsp:txBody>
      <dsp:txXfrm>
        <a:off x="153296" y="427796"/>
        <a:ext cx="7923008" cy="28336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2DF2-5180-458B-890B-9ED7C50EC2A7}">
      <dsp:nvSpPr>
        <dsp:cNvPr id="0" name=""/>
        <dsp:cNvSpPr/>
      </dsp:nvSpPr>
      <dsp:spPr>
        <a:xfrm>
          <a:off x="0" y="22479"/>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s-EC" sz="3300" b="1" kern="1200" smtClean="0"/>
            <a:t>Etapa final</a:t>
          </a:r>
          <a:endParaRPr lang="es-ES" sz="3300" kern="1200"/>
        </a:p>
      </dsp:txBody>
      <dsp:txXfrm>
        <a:off x="38638" y="61117"/>
        <a:ext cx="8152324" cy="714229"/>
      </dsp:txXfrm>
    </dsp:sp>
    <dsp:sp modelId="{16A6A315-4A68-42EB-97CB-0DC4109387A6}">
      <dsp:nvSpPr>
        <dsp:cNvPr id="0" name=""/>
        <dsp:cNvSpPr/>
      </dsp:nvSpPr>
      <dsp:spPr>
        <a:xfrm>
          <a:off x="0" y="813984"/>
          <a:ext cx="822960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s-ES" sz="2600" kern="1200" smtClean="0"/>
            <a:t>Se categorizaron las emisiones en toneladas CO2 equivalentes para cada uno de los alcances descritos. </a:t>
          </a:r>
          <a:endParaRPr lang="es-ES" sz="2600" kern="1200"/>
        </a:p>
      </dsp:txBody>
      <dsp:txXfrm>
        <a:off x="0" y="813984"/>
        <a:ext cx="8229600" cy="8197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27F52-DA80-4946-A031-550CE623089E}">
      <dsp:nvSpPr>
        <dsp:cNvPr id="0" name=""/>
        <dsp:cNvSpPr/>
      </dsp:nvSpPr>
      <dsp:spPr>
        <a:xfrm>
          <a:off x="0" y="13749"/>
          <a:ext cx="8229600" cy="1565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El presente estudio ha revelado que la Facultad de Ciencias de la Ingeniería realiza actividades que generan emisiones de </a:t>
          </a:r>
          <a:r>
            <a:rPr lang="es-EC" sz="1800" kern="1200" dirty="0" smtClean="0"/>
            <a:t>CO</a:t>
          </a:r>
          <a:r>
            <a:rPr lang="es-EC" sz="1800" kern="1200" baseline="-25000" dirty="0" smtClean="0"/>
            <a:t>2</a:t>
          </a:r>
          <a:r>
            <a:rPr lang="es-ES" sz="1800" kern="1200" dirty="0" smtClean="0"/>
            <a:t>, CH</a:t>
          </a:r>
          <a:r>
            <a:rPr lang="es-ES" sz="1800" kern="1200" baseline="-25000" dirty="0" smtClean="0"/>
            <a:t>4</a:t>
          </a:r>
          <a:r>
            <a:rPr lang="es-ES" sz="1800" kern="1200" dirty="0" smtClean="0"/>
            <a:t>, N</a:t>
          </a:r>
          <a:r>
            <a:rPr lang="es-ES" sz="1800" kern="1200" baseline="-25000" dirty="0" smtClean="0"/>
            <a:t>2</a:t>
          </a:r>
          <a:r>
            <a:rPr lang="es-ES" sz="1800" kern="1200" dirty="0" smtClean="0"/>
            <a:t>O, que pudieron ser contabilizadas en diferentes componentes como consumo de combustibles, refrigerantes, GLP, consumo eléctrico, realización de vuelos y consumo de papel.</a:t>
          </a:r>
          <a:endParaRPr lang="es-EC" sz="1800" kern="1200" dirty="0"/>
        </a:p>
      </dsp:txBody>
      <dsp:txXfrm>
        <a:off x="76430" y="90179"/>
        <a:ext cx="8076740" cy="1412819"/>
      </dsp:txXfrm>
    </dsp:sp>
    <dsp:sp modelId="{D8D07AF0-AD5B-4FE7-8037-8D75BC9982C0}">
      <dsp:nvSpPr>
        <dsp:cNvPr id="0" name=""/>
        <dsp:cNvSpPr/>
      </dsp:nvSpPr>
      <dsp:spPr>
        <a:xfrm>
          <a:off x="0" y="1631268"/>
          <a:ext cx="8229600" cy="1565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l-SI" sz="1800" kern="1200" dirty="0" smtClean="0"/>
            <a:t>Se obtuvo que la huella de carbono de la Facultad de Ciencias de la Ingeniería fue de </a:t>
          </a:r>
          <a:r>
            <a:rPr lang="es-ES" sz="1800" kern="1200" dirty="0" smtClean="0"/>
            <a:t>151,41 </a:t>
          </a:r>
          <a:r>
            <a:rPr lang="sl-SI" sz="1800" kern="1200" dirty="0" smtClean="0"/>
            <a:t>t </a:t>
          </a:r>
          <a:r>
            <a:rPr lang="es-EC" sz="1800" kern="1200" dirty="0" smtClean="0"/>
            <a:t>CO</a:t>
          </a:r>
          <a:r>
            <a:rPr lang="es-EC" sz="1800" kern="1200" baseline="-25000" dirty="0" smtClean="0"/>
            <a:t>2</a:t>
          </a:r>
          <a:r>
            <a:rPr lang="sl-SI" sz="1800" kern="1200" dirty="0" smtClean="0"/>
            <a:t>eq durante el 2009, </a:t>
          </a:r>
          <a:r>
            <a:rPr lang="es-ES" sz="1800" kern="1200" dirty="0" smtClean="0"/>
            <a:t>129,80 </a:t>
          </a:r>
          <a:r>
            <a:rPr lang="sl-SI" sz="1800" kern="1200" dirty="0" smtClean="0"/>
            <a:t>t </a:t>
          </a:r>
          <a:r>
            <a:rPr lang="es-EC" sz="1800" kern="1200" dirty="0" smtClean="0"/>
            <a:t>CO</a:t>
          </a:r>
          <a:r>
            <a:rPr lang="es-EC" sz="1800" kern="1200" baseline="-25000" dirty="0" smtClean="0"/>
            <a:t>2</a:t>
          </a:r>
          <a:r>
            <a:rPr lang="sl-SI" sz="1800" kern="1200" dirty="0" smtClean="0"/>
            <a:t>eq durante el 2010, </a:t>
          </a:r>
          <a:r>
            <a:rPr lang="es-ES" sz="1800" kern="1200" dirty="0" smtClean="0"/>
            <a:t>158,58 </a:t>
          </a:r>
          <a:r>
            <a:rPr lang="sl-SI" sz="1800" kern="1200" dirty="0" smtClean="0"/>
            <a:t>t </a:t>
          </a:r>
          <a:r>
            <a:rPr lang="es-EC" sz="1800" kern="1200" dirty="0" smtClean="0"/>
            <a:t>CO</a:t>
          </a:r>
          <a:r>
            <a:rPr lang="es-EC" sz="1800" kern="1200" baseline="-25000" dirty="0" smtClean="0"/>
            <a:t>2</a:t>
          </a:r>
          <a:r>
            <a:rPr lang="sl-SI" sz="1800" kern="1200" dirty="0" smtClean="0"/>
            <a:t>eq durante el 2011 y </a:t>
          </a:r>
          <a:r>
            <a:rPr lang="es-ES" sz="1800" kern="1200" dirty="0" smtClean="0"/>
            <a:t>142,40 </a:t>
          </a:r>
          <a:r>
            <a:rPr lang="sl-SI" sz="1800" kern="1200" dirty="0" smtClean="0"/>
            <a:t>t </a:t>
          </a:r>
          <a:r>
            <a:rPr lang="es-EC" sz="1800" kern="1200" dirty="0" smtClean="0"/>
            <a:t>CO</a:t>
          </a:r>
          <a:r>
            <a:rPr lang="es-EC" sz="1800" kern="1200" baseline="-25000" dirty="0" smtClean="0"/>
            <a:t>2</a:t>
          </a:r>
          <a:r>
            <a:rPr lang="sl-SI" sz="1800" kern="1200" dirty="0" smtClean="0"/>
            <a:t>eq durante el 2012.</a:t>
          </a:r>
          <a:endParaRPr lang="es-ES" sz="1800" kern="1200" dirty="0"/>
        </a:p>
      </dsp:txBody>
      <dsp:txXfrm>
        <a:off x="76430" y="1707698"/>
        <a:ext cx="8076740" cy="1412819"/>
      </dsp:txXfrm>
    </dsp:sp>
    <dsp:sp modelId="{6083610B-C813-4682-95A3-D3736A4CDFCC}">
      <dsp:nvSpPr>
        <dsp:cNvPr id="0" name=""/>
        <dsp:cNvSpPr/>
      </dsp:nvSpPr>
      <dsp:spPr>
        <a:xfrm>
          <a:off x="0" y="3248788"/>
          <a:ext cx="8229600" cy="1565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smtClean="0"/>
            <a:t>Se evidenció que la mayor cantidad de emisiones de </a:t>
          </a:r>
          <a:r>
            <a:rPr lang="es-EC" sz="1800" kern="1200" smtClean="0"/>
            <a:t>CO</a:t>
          </a:r>
          <a:r>
            <a:rPr lang="es-EC" sz="1800" kern="1200" baseline="-25000" smtClean="0"/>
            <a:t>2</a:t>
          </a:r>
          <a:r>
            <a:rPr lang="es-ES" sz="1800" kern="1200" smtClean="0"/>
            <a:t>eq fue emitida por el consumo de electricidad, siendo ésta la mayor fuente de emisiones de la huella de carbono de la Facultad de Ciencias de la Ingeniería, con 123,25 t</a:t>
          </a:r>
          <a:r>
            <a:rPr lang="es-EC" sz="1800" kern="1200" smtClean="0"/>
            <a:t> CO</a:t>
          </a:r>
          <a:r>
            <a:rPr lang="es-EC" sz="1800" kern="1200" baseline="-25000" smtClean="0"/>
            <a:t>2</a:t>
          </a:r>
          <a:r>
            <a:rPr lang="es-ES" sz="1800" kern="1200" smtClean="0"/>
            <a:t>eq en el 2009, 121,39 t</a:t>
          </a:r>
          <a:r>
            <a:rPr lang="es-EC" sz="1800" kern="1200" smtClean="0"/>
            <a:t> CO</a:t>
          </a:r>
          <a:r>
            <a:rPr lang="es-EC" sz="1800" kern="1200" baseline="-25000" smtClean="0"/>
            <a:t>2</a:t>
          </a:r>
          <a:r>
            <a:rPr lang="es-ES" sz="1800" kern="1200" smtClean="0"/>
            <a:t>eq en el 2010, 128,35 t</a:t>
          </a:r>
          <a:r>
            <a:rPr lang="es-EC" sz="1800" kern="1200" smtClean="0"/>
            <a:t> CO</a:t>
          </a:r>
          <a:r>
            <a:rPr lang="es-EC" sz="1800" kern="1200" baseline="-25000" smtClean="0"/>
            <a:t>2</a:t>
          </a:r>
          <a:r>
            <a:rPr lang="es-ES" sz="1800" kern="1200" smtClean="0"/>
            <a:t>eq en el 2011 y 134,45 t</a:t>
          </a:r>
          <a:r>
            <a:rPr lang="es-EC" sz="1800" kern="1200" smtClean="0"/>
            <a:t> CO</a:t>
          </a:r>
          <a:r>
            <a:rPr lang="es-EC" sz="1800" kern="1200" baseline="-25000" smtClean="0"/>
            <a:t>2</a:t>
          </a:r>
          <a:r>
            <a:rPr lang="es-ES" sz="1800" kern="1200" smtClean="0"/>
            <a:t>eq en el 2012, teniendo en promedio de 83,79%.</a:t>
          </a:r>
          <a:endParaRPr lang="es-ES" sz="1800" kern="1200"/>
        </a:p>
      </dsp:txBody>
      <dsp:txXfrm>
        <a:off x="76430" y="3325218"/>
        <a:ext cx="8076740" cy="14128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7C89E-E353-49F8-A987-381B936E7748}">
      <dsp:nvSpPr>
        <dsp:cNvPr id="0" name=""/>
        <dsp:cNvSpPr/>
      </dsp:nvSpPr>
      <dsp:spPr>
        <a:xfrm>
          <a:off x="0" y="239557"/>
          <a:ext cx="8229600" cy="2174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La menor emisión </a:t>
          </a:r>
          <a:r>
            <a:rPr lang="es-ES" sz="2500" kern="1200" dirty="0" smtClean="0"/>
            <a:t>de </a:t>
          </a:r>
          <a:r>
            <a:rPr lang="es-EC" sz="2500" kern="1200" dirty="0" smtClean="0"/>
            <a:t>CO</a:t>
          </a:r>
          <a:r>
            <a:rPr lang="es-EC" sz="2500" kern="1200" baseline="-25000" dirty="0" smtClean="0"/>
            <a:t>2</a:t>
          </a:r>
          <a:r>
            <a:rPr lang="es-ES" sz="2500" kern="1200" dirty="0" err="1" smtClean="0"/>
            <a:t>eq</a:t>
          </a:r>
          <a:r>
            <a:rPr lang="es-ES" sz="2500" kern="1200" dirty="0" smtClean="0"/>
            <a:t> es la representada por el uso de vehículos de la institución, con un promedio de 0,19%, ya que no se los utilizan continuamente, por lo que las emisiones producidas por éstos no son significativas.</a:t>
          </a:r>
          <a:endParaRPr lang="es-ES" sz="2500" kern="1200" dirty="0"/>
        </a:p>
      </dsp:txBody>
      <dsp:txXfrm>
        <a:off x="106153" y="345710"/>
        <a:ext cx="8017294" cy="1962248"/>
      </dsp:txXfrm>
    </dsp:sp>
    <dsp:sp modelId="{48F86BCE-3C87-445B-9C5F-B70A74F77ABC}">
      <dsp:nvSpPr>
        <dsp:cNvPr id="0" name=""/>
        <dsp:cNvSpPr/>
      </dsp:nvSpPr>
      <dsp:spPr>
        <a:xfrm>
          <a:off x="0" y="2486112"/>
          <a:ext cx="8229600" cy="2174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smtClean="0"/>
            <a:t>Con respecto al uso de refrigerantes de la Facultad se puede observar que, si bien es cierto su potencial de calentamiento global es alto, las emisiones no son significativas, ya que el sistema de la planta de alimentos es eficiente y solo utiliza 30 libras de refrigerante cada dos años.</a:t>
          </a:r>
          <a:endParaRPr lang="es-ES" sz="2500" kern="1200"/>
        </a:p>
      </dsp:txBody>
      <dsp:txXfrm>
        <a:off x="106153" y="2592265"/>
        <a:ext cx="8017294" cy="19622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AA753-C26F-4294-9733-6E63D66C7622}">
      <dsp:nvSpPr>
        <dsp:cNvPr id="0" name=""/>
        <dsp:cNvSpPr/>
      </dsp:nvSpPr>
      <dsp:spPr>
        <a:xfrm>
          <a:off x="0" y="117308"/>
          <a:ext cx="8229600" cy="226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A pesar de que la cantidad de papel consumido por la Facultad de Ciencias de la Ingeniería no es significativa, con un de 3,45 t</a:t>
          </a:r>
          <a:r>
            <a:rPr lang="es-EC" sz="2200" kern="1200" smtClean="0"/>
            <a:t> CO</a:t>
          </a:r>
          <a:r>
            <a:rPr lang="es-EC" sz="2200" kern="1200" baseline="-25000" smtClean="0"/>
            <a:t>2</a:t>
          </a:r>
          <a:r>
            <a:rPr lang="es-ES" sz="2200" kern="1200" smtClean="0"/>
            <a:t>eq, la Universidad Tecnológica Equinoccial ha implementado una iniciativa para disminuir el uso de papel, mediante el uso de un sistema de trámites por internet, </a:t>
          </a:r>
          <a:r>
            <a:rPr lang="sl-SI" sz="2200" kern="1200" smtClean="0"/>
            <a:t>asi como el uso de sensores de movimiento que activan o desactivan el sistema de iluminación.</a:t>
          </a:r>
          <a:endParaRPr lang="es-ES" sz="2200" kern="1200"/>
        </a:p>
      </dsp:txBody>
      <dsp:txXfrm>
        <a:off x="110574" y="227882"/>
        <a:ext cx="8008452" cy="2043972"/>
      </dsp:txXfrm>
    </dsp:sp>
    <dsp:sp modelId="{02FC7641-EFE2-4125-B745-1810E1ACA54D}">
      <dsp:nvSpPr>
        <dsp:cNvPr id="0" name=""/>
        <dsp:cNvSpPr/>
      </dsp:nvSpPr>
      <dsp:spPr>
        <a:xfrm>
          <a:off x="0" y="2445788"/>
          <a:ext cx="8229600" cy="226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Con respecto a la comparación de la huella de carbono de la Facultad de Ciencias de la Ingeniería, se pudo evidenciar que las instituciones como la Universidad de Alcalá y la Universidad de Miami, coincidieron en que la fuente de emisión mayoritaria es el consumo de electricidad.</a:t>
          </a:r>
          <a:r>
            <a:rPr lang="sl-SI" sz="2200" kern="1200" smtClean="0"/>
            <a:t>  </a:t>
          </a:r>
          <a:endParaRPr lang="es-ES" sz="2200" kern="1200"/>
        </a:p>
      </dsp:txBody>
      <dsp:txXfrm>
        <a:off x="110574" y="2556362"/>
        <a:ext cx="8008452" cy="2043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E022-C1CF-4FF3-9E96-A859BFF630C6}">
      <dsp:nvSpPr>
        <dsp:cNvPr id="0" name=""/>
        <dsp:cNvSpPr/>
      </dsp:nvSpPr>
      <dsp:spPr>
        <a:xfrm>
          <a:off x="0" y="0"/>
          <a:ext cx="3689280" cy="36892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B35F0-841D-4D21-B3CB-6A88606B6E45}">
      <dsp:nvSpPr>
        <dsp:cNvPr id="0" name=""/>
        <dsp:cNvSpPr/>
      </dsp:nvSpPr>
      <dsp:spPr>
        <a:xfrm>
          <a:off x="1844640" y="0"/>
          <a:ext cx="6384959" cy="36892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Diez de los once años del periodo 1995-2006 estuvieron en el ranking de los 12 años más cálidos en el registro instrumental, teniendo un incremento del 0,74°C de la temperatura global en los últimos 100 años.</a:t>
          </a:r>
          <a:endParaRPr lang="es-EC" sz="1700" kern="1200"/>
        </a:p>
      </dsp:txBody>
      <dsp:txXfrm>
        <a:off x="1844640" y="0"/>
        <a:ext cx="6384959" cy="1106786"/>
      </dsp:txXfrm>
    </dsp:sp>
    <dsp:sp modelId="{85A11233-4836-48ED-9C01-BFA34F12E63A}">
      <dsp:nvSpPr>
        <dsp:cNvPr id="0" name=""/>
        <dsp:cNvSpPr/>
      </dsp:nvSpPr>
      <dsp:spPr>
        <a:xfrm>
          <a:off x="645625" y="1106786"/>
          <a:ext cx="2398029" cy="23980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91DE1-169E-4D06-BD30-92BD110C2846}">
      <dsp:nvSpPr>
        <dsp:cNvPr id="0" name=""/>
        <dsp:cNvSpPr/>
      </dsp:nvSpPr>
      <dsp:spPr>
        <a:xfrm>
          <a:off x="1844640" y="1106786"/>
          <a:ext cx="6384959" cy="23980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El nivel del mar se ha incrementado a una tasa media de 1,8 mm/año durante 1961-1993, y durante el periodo 1993-2003 ha aumentado la tasa a 3,1 mm/año.</a:t>
          </a:r>
          <a:endParaRPr lang="es-EC" sz="1700" kern="1200"/>
        </a:p>
      </dsp:txBody>
      <dsp:txXfrm>
        <a:off x="1844640" y="1106786"/>
        <a:ext cx="6384959" cy="1106782"/>
      </dsp:txXfrm>
    </dsp:sp>
    <dsp:sp modelId="{16206D58-66BE-440D-9347-9AC66D41BFEB}">
      <dsp:nvSpPr>
        <dsp:cNvPr id="0" name=""/>
        <dsp:cNvSpPr/>
      </dsp:nvSpPr>
      <dsp:spPr>
        <a:xfrm>
          <a:off x="1291248" y="2213569"/>
          <a:ext cx="1106782" cy="11067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59EC7-39BF-45F9-8E3C-2B79CFEE6805}">
      <dsp:nvSpPr>
        <dsp:cNvPr id="0" name=""/>
        <dsp:cNvSpPr/>
      </dsp:nvSpPr>
      <dsp:spPr>
        <a:xfrm>
          <a:off x="1844640" y="2213569"/>
          <a:ext cx="6384959" cy="110678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Observaciones desde 1960 mostraron que los océanos han estado absorbiendo 80% del calor agregado al sistema climático, y que la temperatura en los océanos ha aumentado hasta profundidades de 300 m.</a:t>
          </a:r>
          <a:endParaRPr lang="es-EC" sz="1700" kern="1200"/>
        </a:p>
      </dsp:txBody>
      <dsp:txXfrm>
        <a:off x="1844640" y="2213569"/>
        <a:ext cx="6384959" cy="11067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7CEA3-5012-4651-9FB3-527CB5D98685}">
      <dsp:nvSpPr>
        <dsp:cNvPr id="0" name=""/>
        <dsp:cNvSpPr/>
      </dsp:nvSpPr>
      <dsp:spPr>
        <a:xfrm>
          <a:off x="0" y="49272"/>
          <a:ext cx="8229600" cy="4801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ES" sz="3600" kern="1200" smtClean="0"/>
            <a:t>Se estableció que la Facultad de Ciencias de la Ingeniería tiene la menor cantidad de emisión por estudiante, 0,06 tCO</a:t>
          </a:r>
          <a:r>
            <a:rPr lang="es-ES" sz="3600" kern="1200" baseline="-25000" smtClean="0"/>
            <a:t>2</a:t>
          </a:r>
          <a:r>
            <a:rPr lang="es-ES" sz="3600" kern="1200" smtClean="0"/>
            <a:t>eq/estudiante, en comparación con otras instituciones de educación, lo que permitirá visualizar oportunidades para el control de las emisiones.</a:t>
          </a:r>
          <a:endParaRPr lang="es-ES" sz="3600" kern="1200"/>
        </a:p>
      </dsp:txBody>
      <dsp:txXfrm>
        <a:off x="234399" y="283671"/>
        <a:ext cx="7760802" cy="43328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EDA97-F97A-4849-BAF7-5E87946098DF}">
      <dsp:nvSpPr>
        <dsp:cNvPr id="0" name=""/>
        <dsp:cNvSpPr/>
      </dsp:nvSpPr>
      <dsp:spPr>
        <a:xfrm>
          <a:off x="0" y="504707"/>
          <a:ext cx="8229600" cy="12306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Calcular la huella de carbono para toda la Universidad Tecnológica Equinoccial.</a:t>
          </a:r>
          <a:endParaRPr lang="es-EC" sz="2200" kern="1200" dirty="0"/>
        </a:p>
      </dsp:txBody>
      <dsp:txXfrm>
        <a:off x="60077" y="564784"/>
        <a:ext cx="8109446" cy="1110539"/>
      </dsp:txXfrm>
    </dsp:sp>
    <dsp:sp modelId="{A81CFB11-0DC9-4936-BE47-DD37A71EE787}">
      <dsp:nvSpPr>
        <dsp:cNvPr id="0" name=""/>
        <dsp:cNvSpPr/>
      </dsp:nvSpPr>
      <dsp:spPr>
        <a:xfrm>
          <a:off x="0" y="1798761"/>
          <a:ext cx="8229600" cy="123069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Cuantificar la huella de carbono de cada una de las Facultades de la Universidad, para conocer el porcentaje de aporte y determinar estrategias para su disminución.</a:t>
          </a:r>
          <a:endParaRPr lang="es-ES" sz="2200" kern="1200" dirty="0"/>
        </a:p>
      </dsp:txBody>
      <dsp:txXfrm>
        <a:off x="60077" y="1858838"/>
        <a:ext cx="8109446" cy="1110539"/>
      </dsp:txXfrm>
    </dsp:sp>
    <dsp:sp modelId="{1D58FB97-3C19-4D66-9364-4186D4FFA4DB}">
      <dsp:nvSpPr>
        <dsp:cNvPr id="0" name=""/>
        <dsp:cNvSpPr/>
      </dsp:nvSpPr>
      <dsp:spPr>
        <a:xfrm>
          <a:off x="0" y="3092815"/>
          <a:ext cx="8229600" cy="123069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Determinar la huella de carbono por estudiante de cada carrera de la Facultad de Ciencias de la Ingeniería, con el fin de identificar procesos claves para el control de emisiones de gases de efecto invernadero.</a:t>
          </a:r>
          <a:endParaRPr lang="es-ES" sz="2200" kern="1200"/>
        </a:p>
      </dsp:txBody>
      <dsp:txXfrm>
        <a:off x="60077" y="3152892"/>
        <a:ext cx="8109446" cy="11105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F767C-FB75-48AC-83C0-F5A8292D9C55}">
      <dsp:nvSpPr>
        <dsp:cNvPr id="0" name=""/>
        <dsp:cNvSpPr/>
      </dsp:nvSpPr>
      <dsp:spPr>
        <a:xfrm>
          <a:off x="0" y="89931"/>
          <a:ext cx="8229600" cy="1550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Establecer programas de ahorro de energía y utilizar fuentes de luz con menor consumo eléctrico, en todas las aulas de la Facultad de Ciencias de la Ingeniería.</a:t>
          </a:r>
          <a:endParaRPr lang="es-ES" sz="2200" kern="1200"/>
        </a:p>
      </dsp:txBody>
      <dsp:txXfrm>
        <a:off x="75666" y="165597"/>
        <a:ext cx="8078268" cy="1398698"/>
      </dsp:txXfrm>
    </dsp:sp>
    <dsp:sp modelId="{A0CC6C62-2312-4F55-B577-8BEF4F4A221A}">
      <dsp:nvSpPr>
        <dsp:cNvPr id="0" name=""/>
        <dsp:cNvSpPr/>
      </dsp:nvSpPr>
      <dsp:spPr>
        <a:xfrm>
          <a:off x="0" y="1703321"/>
          <a:ext cx="8229600" cy="155003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Establecer factores de emisión nacionales para todos los componentes utilizados en las diferentes actividades, como combustibles, de tal manera que el cálculo de la huella de carbono se acople más a la realidad del Ecuador.</a:t>
          </a:r>
          <a:endParaRPr lang="es-ES" sz="2200" kern="1200"/>
        </a:p>
      </dsp:txBody>
      <dsp:txXfrm>
        <a:off x="75666" y="1778987"/>
        <a:ext cx="8078268" cy="1398698"/>
      </dsp:txXfrm>
    </dsp:sp>
    <dsp:sp modelId="{2C8C69F5-E03A-4750-B4C5-8276D2CE964E}">
      <dsp:nvSpPr>
        <dsp:cNvPr id="0" name=""/>
        <dsp:cNvSpPr/>
      </dsp:nvSpPr>
      <dsp:spPr>
        <a:xfrm>
          <a:off x="0" y="3316712"/>
          <a:ext cx="8229600" cy="155003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Diseñar un software de acceso libre para cuantificar las emisiones de </a:t>
          </a:r>
          <a:r>
            <a:rPr lang="es-EC" sz="2200" kern="1200" smtClean="0"/>
            <a:t>CO</a:t>
          </a:r>
          <a:r>
            <a:rPr lang="es-EC" sz="2200" kern="1200" baseline="-25000" smtClean="0"/>
            <a:t>2</a:t>
          </a:r>
          <a:r>
            <a:rPr lang="es-ES" sz="2200" kern="1200" smtClean="0"/>
            <a:t>eq, permitiendo que las empresas e instituciones de cualquier naturaleza pueda cuantificar su huella de carbono.</a:t>
          </a:r>
          <a:endParaRPr lang="es-ES" sz="2200" kern="1200"/>
        </a:p>
      </dsp:txBody>
      <dsp:txXfrm>
        <a:off x="75666" y="3392378"/>
        <a:ext cx="8078268" cy="139869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6ABE5-6D18-4C8D-8BD1-5B8454B72DF4}">
      <dsp:nvSpPr>
        <dsp:cNvPr id="0" name=""/>
        <dsp:cNvSpPr/>
      </dsp:nvSpPr>
      <dsp:spPr>
        <a:xfrm>
          <a:off x="0" y="536078"/>
          <a:ext cx="8229600" cy="12097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Realizar estudios de captura de carbono en base a actividades propias de la institución o de especies forestales circundantes, de esta manera se puede llegar a completar el ciclo de carbono neutral.</a:t>
          </a:r>
          <a:endParaRPr lang="es-ES" sz="2200" kern="1200"/>
        </a:p>
      </dsp:txBody>
      <dsp:txXfrm>
        <a:off x="59057" y="595135"/>
        <a:ext cx="8111486" cy="1091666"/>
      </dsp:txXfrm>
    </dsp:sp>
    <dsp:sp modelId="{94193821-95B3-4091-81D7-4F0FA317EB36}">
      <dsp:nvSpPr>
        <dsp:cNvPr id="0" name=""/>
        <dsp:cNvSpPr/>
      </dsp:nvSpPr>
      <dsp:spPr>
        <a:xfrm>
          <a:off x="0" y="1809218"/>
          <a:ext cx="8229600" cy="12097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Establecer una política de compras de bienes con bajo aporte de carbono, como productos reciclados, o reutilizar materiales y equipos cuando sea factible.</a:t>
          </a:r>
          <a:endParaRPr lang="es-ES" sz="2200" kern="1200"/>
        </a:p>
      </dsp:txBody>
      <dsp:txXfrm>
        <a:off x="59057" y="1868275"/>
        <a:ext cx="8111486" cy="1091666"/>
      </dsp:txXfrm>
    </dsp:sp>
    <dsp:sp modelId="{00485A40-C3F2-4502-926E-80BABC397768}">
      <dsp:nvSpPr>
        <dsp:cNvPr id="0" name=""/>
        <dsp:cNvSpPr/>
      </dsp:nvSpPr>
      <dsp:spPr>
        <a:xfrm>
          <a:off x="0" y="3082358"/>
          <a:ext cx="8229600" cy="12097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Actualizar equipos informáticos, de tal manera que los nuevos equipos consuman menos electricidad en cada una de las oficinas de la Facultad.</a:t>
          </a:r>
          <a:endParaRPr lang="es-ES" sz="2200" kern="1200"/>
        </a:p>
      </dsp:txBody>
      <dsp:txXfrm>
        <a:off x="59057" y="3141415"/>
        <a:ext cx="8111486" cy="10916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809D5-7114-4F33-9629-51411454E295}">
      <dsp:nvSpPr>
        <dsp:cNvPr id="0" name=""/>
        <dsp:cNvSpPr/>
      </dsp:nvSpPr>
      <dsp:spPr>
        <a:xfrm>
          <a:off x="0" y="81894"/>
          <a:ext cx="8229600" cy="11747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Manejar redes para centralizar equipos periféricos como impresoras y scanners, reduciendo así el consumo de electricidad.</a:t>
          </a:r>
          <a:endParaRPr lang="es-ES" sz="2100" kern="1200"/>
        </a:p>
      </dsp:txBody>
      <dsp:txXfrm>
        <a:off x="57347" y="139241"/>
        <a:ext cx="8114906" cy="1060059"/>
      </dsp:txXfrm>
    </dsp:sp>
    <dsp:sp modelId="{B5F6B5A7-3418-42E5-A949-852F67190971}">
      <dsp:nvSpPr>
        <dsp:cNvPr id="0" name=""/>
        <dsp:cNvSpPr/>
      </dsp:nvSpPr>
      <dsp:spPr>
        <a:xfrm>
          <a:off x="0" y="1317127"/>
          <a:ext cx="8229600" cy="11747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Utilizar tecnología LED en equipos e iluminación, para obtener un ahorro significativo en energía eléctrica.</a:t>
          </a:r>
          <a:endParaRPr lang="es-ES" sz="2100" kern="1200"/>
        </a:p>
      </dsp:txBody>
      <dsp:txXfrm>
        <a:off x="57347" y="1374474"/>
        <a:ext cx="8114906" cy="1060059"/>
      </dsp:txXfrm>
    </dsp:sp>
    <dsp:sp modelId="{01440E6D-07C3-4085-965C-1D2C9FC18A0B}">
      <dsp:nvSpPr>
        <dsp:cNvPr id="0" name=""/>
        <dsp:cNvSpPr/>
      </dsp:nvSpPr>
      <dsp:spPr>
        <a:xfrm>
          <a:off x="0" y="2552360"/>
          <a:ext cx="8229600" cy="11747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Establecer programas de control en los componentes de la huella de carbono de la Facultad para instaurar medidas correctivas y preventivas. </a:t>
          </a:r>
          <a:endParaRPr lang="es-ES" sz="2100" kern="1200"/>
        </a:p>
      </dsp:txBody>
      <dsp:txXfrm>
        <a:off x="57347" y="2609707"/>
        <a:ext cx="8114906" cy="1060059"/>
      </dsp:txXfrm>
    </dsp:sp>
    <dsp:sp modelId="{B29FAC42-1677-48A5-BADA-E64380403317}">
      <dsp:nvSpPr>
        <dsp:cNvPr id="0" name=""/>
        <dsp:cNvSpPr/>
      </dsp:nvSpPr>
      <dsp:spPr>
        <a:xfrm>
          <a:off x="0" y="3787593"/>
          <a:ext cx="8229600" cy="11747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Socializar la huella de carbono dentro de la institución para propiciar el apoyo de la comunidad universitaria en la lucha contra el cambio climático.</a:t>
          </a:r>
          <a:endParaRPr lang="es-ES" sz="2100" kern="1200"/>
        </a:p>
      </dsp:txBody>
      <dsp:txXfrm>
        <a:off x="57347" y="3844940"/>
        <a:ext cx="8114906" cy="1060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57A3-9D55-471D-B3AA-F0E81A944EE2}">
      <dsp:nvSpPr>
        <dsp:cNvPr id="0" name=""/>
        <dsp:cNvSpPr/>
      </dsp:nvSpPr>
      <dsp:spPr>
        <a:xfrm>
          <a:off x="0" y="44009"/>
          <a:ext cx="8229600" cy="3601260"/>
        </a:xfrm>
        <a:prstGeom prst="roundRect">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ES" sz="2700" kern="1200" dirty="0" smtClean="0"/>
            <a:t>Es el forzamiento radiativo acumulado de las emisiones de una masa unitaria de gas en relación con un gas de referencia, </a:t>
          </a:r>
          <a:r>
            <a:rPr lang="es-EC" sz="2700" kern="1200" dirty="0" smtClean="0"/>
            <a:t>CO</a:t>
          </a:r>
          <a:r>
            <a:rPr lang="es-EC" sz="2700" kern="1200" baseline="-25000" dirty="0" smtClean="0"/>
            <a:t>2</a:t>
          </a:r>
          <a:r>
            <a:rPr lang="es-ES" sz="2700" kern="1200" dirty="0" smtClean="0"/>
            <a:t>, considerando tanto los efectos directos como los indirectos, en un horizonte de tiempo especificado, y constituye una forma de comparar el cambio climático potencial asociado con las emisiones de diferentes gases de efecto invernadero. </a:t>
          </a:r>
          <a:r>
            <a:rPr lang="es-EC" sz="2700" kern="1200" dirty="0" smtClean="0"/>
            <a:t>(IPCC, 2007)</a:t>
          </a:r>
          <a:endParaRPr lang="es-EC" sz="2700" kern="1200" dirty="0"/>
        </a:p>
      </dsp:txBody>
      <dsp:txXfrm>
        <a:off x="175799" y="219808"/>
        <a:ext cx="7878002" cy="3249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04397-DD54-479F-8F49-6389DA78B3B3}">
      <dsp:nvSpPr>
        <dsp:cNvPr id="0" name=""/>
        <dsp:cNvSpPr/>
      </dsp:nvSpPr>
      <dsp:spPr>
        <a:xfrm rot="5400000">
          <a:off x="5312586" y="-2277424"/>
          <a:ext cx="567082"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s-ES" sz="1100" kern="1200" dirty="0" smtClean="0"/>
            <a:t>artículo 414 “el Estado adoptará medidas adecuadas y transversales para la mitigación del cambio climático, mediante la limitación de las emisiones de gases de efecto invernadero……” </a:t>
          </a:r>
          <a:endParaRPr lang="es-EC" sz="1100" kern="1200" dirty="0"/>
        </a:p>
      </dsp:txBody>
      <dsp:txXfrm rot="-5400000">
        <a:off x="2962656" y="100189"/>
        <a:ext cx="5239261" cy="511716"/>
      </dsp:txXfrm>
    </dsp:sp>
    <dsp:sp modelId="{EEE046D2-A1A3-4CED-9323-5CEF79F435BF}">
      <dsp:nvSpPr>
        <dsp:cNvPr id="0" name=""/>
        <dsp:cNvSpPr/>
      </dsp:nvSpPr>
      <dsp:spPr>
        <a:xfrm>
          <a:off x="0" y="1621"/>
          <a:ext cx="2962656" cy="7088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smtClean="0"/>
            <a:t>Constitución de la Republica del Ecuador</a:t>
          </a:r>
          <a:endParaRPr lang="es-EC" sz="2000" kern="1200"/>
        </a:p>
      </dsp:txBody>
      <dsp:txXfrm>
        <a:off x="34603" y="36224"/>
        <a:ext cx="2893450" cy="639647"/>
      </dsp:txXfrm>
    </dsp:sp>
    <dsp:sp modelId="{98F2C53C-D1BA-4E0E-A313-AE098520654E}">
      <dsp:nvSpPr>
        <dsp:cNvPr id="0" name=""/>
        <dsp:cNvSpPr/>
      </dsp:nvSpPr>
      <dsp:spPr>
        <a:xfrm rot="5400000">
          <a:off x="5312586" y="-1533128"/>
          <a:ext cx="567082"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s-ES" sz="1100" kern="1200" smtClean="0"/>
            <a:t>13 de enero de 2001.</a:t>
          </a:r>
          <a:endParaRPr lang="es-EC" sz="1100" kern="1200"/>
        </a:p>
      </dsp:txBody>
      <dsp:txXfrm rot="-5400000">
        <a:off x="2962656" y="844485"/>
        <a:ext cx="5239261" cy="511716"/>
      </dsp:txXfrm>
    </dsp:sp>
    <dsp:sp modelId="{AA9F7E33-C7E3-488A-BF61-E2BE7FE796E8}">
      <dsp:nvSpPr>
        <dsp:cNvPr id="0" name=""/>
        <dsp:cNvSpPr/>
      </dsp:nvSpPr>
      <dsp:spPr>
        <a:xfrm>
          <a:off x="0" y="745917"/>
          <a:ext cx="2962656" cy="7088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Protocolo de Kyoto</a:t>
          </a:r>
          <a:endParaRPr lang="es-EC" sz="2000" kern="1200"/>
        </a:p>
      </dsp:txBody>
      <dsp:txXfrm>
        <a:off x="34603" y="780520"/>
        <a:ext cx="2893450" cy="639647"/>
      </dsp:txXfrm>
    </dsp:sp>
    <dsp:sp modelId="{829EB01C-C34D-42E8-B183-4E9777D5C0B4}">
      <dsp:nvSpPr>
        <dsp:cNvPr id="0" name=""/>
        <dsp:cNvSpPr/>
      </dsp:nvSpPr>
      <dsp:spPr>
        <a:xfrm rot="5400000">
          <a:off x="5312586" y="-788832"/>
          <a:ext cx="567082"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s-ES" sz="1100" kern="1200" smtClean="0"/>
            <a:t>Política 4.5: “Fomentar la adaptación y mitigación a la variabilidad climático con énfasis en el proceso de cambio climático</a:t>
          </a:r>
          <a:endParaRPr lang="es-EC" sz="1100" kern="1200"/>
        </a:p>
      </dsp:txBody>
      <dsp:txXfrm rot="-5400000">
        <a:off x="2962656" y="1588781"/>
        <a:ext cx="5239261" cy="511716"/>
      </dsp:txXfrm>
    </dsp:sp>
    <dsp:sp modelId="{81DE7B1B-6755-4B19-A6FA-674A1763EB9E}">
      <dsp:nvSpPr>
        <dsp:cNvPr id="0" name=""/>
        <dsp:cNvSpPr/>
      </dsp:nvSpPr>
      <dsp:spPr>
        <a:xfrm>
          <a:off x="0" y="1490213"/>
          <a:ext cx="2962656" cy="7088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Plan Nacional para el Buen Vivir</a:t>
          </a:r>
          <a:endParaRPr lang="es-EC" sz="2000" kern="1200"/>
        </a:p>
      </dsp:txBody>
      <dsp:txXfrm>
        <a:off x="34603" y="1524816"/>
        <a:ext cx="2893450" cy="639647"/>
      </dsp:txXfrm>
    </dsp:sp>
    <dsp:sp modelId="{D7B9E795-6CBF-4E7C-A665-C3EC3E013A3C}">
      <dsp:nvSpPr>
        <dsp:cNvPr id="0" name=""/>
        <dsp:cNvSpPr/>
      </dsp:nvSpPr>
      <dsp:spPr>
        <a:xfrm rot="5400000">
          <a:off x="5312586" y="-44535"/>
          <a:ext cx="567082"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s-ES" sz="1100" kern="1200" dirty="0" smtClean="0"/>
            <a:t>Mitigación </a:t>
          </a:r>
          <a:r>
            <a:rPr lang="es-ES" sz="1100" kern="1200" dirty="0" smtClean="0"/>
            <a:t>del cambio climático y la adaptación a sus efectos</a:t>
          </a:r>
          <a:endParaRPr lang="es-EC" sz="1100" kern="1200" dirty="0"/>
        </a:p>
      </dsp:txBody>
      <dsp:txXfrm rot="-5400000">
        <a:off x="2962656" y="2333078"/>
        <a:ext cx="5239261" cy="511716"/>
      </dsp:txXfrm>
    </dsp:sp>
    <dsp:sp modelId="{017F7416-6688-4E93-86DD-564253FEE23A}">
      <dsp:nvSpPr>
        <dsp:cNvPr id="0" name=""/>
        <dsp:cNvSpPr/>
      </dsp:nvSpPr>
      <dsp:spPr>
        <a:xfrm>
          <a:off x="0" y="2234509"/>
          <a:ext cx="2962656" cy="7088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Decreto Ejecutivo 1815 </a:t>
          </a:r>
          <a:endParaRPr lang="es-EC" sz="2000" kern="1200"/>
        </a:p>
      </dsp:txBody>
      <dsp:txXfrm>
        <a:off x="34603" y="2269112"/>
        <a:ext cx="2893450" cy="639647"/>
      </dsp:txXfrm>
    </dsp:sp>
    <dsp:sp modelId="{27E5E500-C922-42F6-AB5B-9CE5DE7BD19E}">
      <dsp:nvSpPr>
        <dsp:cNvPr id="0" name=""/>
        <dsp:cNvSpPr/>
      </dsp:nvSpPr>
      <dsp:spPr>
        <a:xfrm rot="5400000">
          <a:off x="5312586" y="699760"/>
          <a:ext cx="567082" cy="5266944"/>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s-ES" sz="1100" kern="1200" smtClean="0"/>
            <a:t>Comité Interinstitucional de Cambio Climático (CICC) </a:t>
          </a:r>
          <a:endParaRPr lang="es-EC" sz="1100" kern="1200"/>
        </a:p>
      </dsp:txBody>
      <dsp:txXfrm rot="-5400000">
        <a:off x="2962656" y="3077374"/>
        <a:ext cx="5239261" cy="511716"/>
      </dsp:txXfrm>
    </dsp:sp>
    <dsp:sp modelId="{4672A7BD-0E9C-45A1-85AE-8808E344E5FB}">
      <dsp:nvSpPr>
        <dsp:cNvPr id="0" name=""/>
        <dsp:cNvSpPr/>
      </dsp:nvSpPr>
      <dsp:spPr>
        <a:xfrm>
          <a:off x="0" y="2978805"/>
          <a:ext cx="2962656" cy="7088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Decreto Ejecutivo 495</a:t>
          </a:r>
          <a:endParaRPr lang="es-EC" sz="2000" kern="1200"/>
        </a:p>
      </dsp:txBody>
      <dsp:txXfrm>
        <a:off x="34603" y="3013408"/>
        <a:ext cx="2893450" cy="639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1A8F7-D1DA-4E51-9A32-9E42CFA39529}">
      <dsp:nvSpPr>
        <dsp:cNvPr id="0" name=""/>
        <dsp:cNvSpPr/>
      </dsp:nvSpPr>
      <dsp:spPr>
        <a:xfrm>
          <a:off x="0" y="0"/>
          <a:ext cx="6995160" cy="11068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Desarrollados para resolver problemas de emisiones de gases de efecto invernadero</a:t>
          </a:r>
          <a:endParaRPr lang="es-EC" sz="2200" kern="1200" dirty="0"/>
        </a:p>
      </dsp:txBody>
      <dsp:txXfrm>
        <a:off x="32417" y="32417"/>
        <a:ext cx="5800831" cy="1041971"/>
      </dsp:txXfrm>
    </dsp:sp>
    <dsp:sp modelId="{F6DD3A66-08FA-48C2-93B7-F5312FD10362}">
      <dsp:nvSpPr>
        <dsp:cNvPr id="0" name=""/>
        <dsp:cNvSpPr/>
      </dsp:nvSpPr>
      <dsp:spPr>
        <a:xfrm>
          <a:off x="617219" y="1291272"/>
          <a:ext cx="6995160" cy="11068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err="1" smtClean="0"/>
            <a:t>European</a:t>
          </a:r>
          <a:r>
            <a:rPr lang="es-ES" sz="2200" kern="1200" dirty="0" smtClean="0"/>
            <a:t> </a:t>
          </a:r>
          <a:r>
            <a:rPr lang="es-ES" sz="2200" kern="1200" dirty="0" err="1" smtClean="0"/>
            <a:t>Union</a:t>
          </a:r>
          <a:r>
            <a:rPr lang="es-ES" sz="2200" kern="1200" dirty="0" smtClean="0"/>
            <a:t> </a:t>
          </a:r>
          <a:r>
            <a:rPr lang="es-ES" sz="2200" kern="1200" dirty="0" err="1" smtClean="0"/>
            <a:t>Emission</a:t>
          </a:r>
          <a:r>
            <a:rPr lang="es-ES" sz="2200" kern="1200" dirty="0" smtClean="0"/>
            <a:t> Trading </a:t>
          </a:r>
          <a:r>
            <a:rPr lang="es-ES" sz="2200" kern="1200" dirty="0" err="1" smtClean="0"/>
            <a:t>Scheme</a:t>
          </a:r>
          <a:r>
            <a:rPr lang="es-ES" sz="2200" kern="1200" dirty="0" smtClean="0"/>
            <a:t>, o EU ETS </a:t>
          </a:r>
          <a:r>
            <a:rPr lang="es-ES" sz="2200" kern="1200" dirty="0" smtClean="0">
              <a:sym typeface="Wingdings" pitchFamily="2" charset="2"/>
            </a:rPr>
            <a:t> cumplir KYOTO</a:t>
          </a:r>
          <a:endParaRPr lang="es-EC" sz="2200" kern="1200" dirty="0"/>
        </a:p>
      </dsp:txBody>
      <dsp:txXfrm>
        <a:off x="649636" y="1323689"/>
        <a:ext cx="5593682" cy="1041971"/>
      </dsp:txXfrm>
    </dsp:sp>
    <dsp:sp modelId="{83335E9E-782F-4FA1-BB81-595BE2A4BE54}">
      <dsp:nvSpPr>
        <dsp:cNvPr id="0" name=""/>
        <dsp:cNvSpPr/>
      </dsp:nvSpPr>
      <dsp:spPr>
        <a:xfrm>
          <a:off x="1234439" y="2582545"/>
          <a:ext cx="6995160" cy="11068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Mediante un Mecanismo de Desarrollo Limpio </a:t>
          </a:r>
          <a:r>
            <a:rPr lang="es-EC" sz="2200" kern="1200" dirty="0" smtClean="0">
              <a:sym typeface="Wingdings" pitchFamily="2" charset="2"/>
            </a:rPr>
            <a:t> </a:t>
          </a:r>
          <a:r>
            <a:rPr lang="es-ES" sz="2200" kern="1200" dirty="0" smtClean="0"/>
            <a:t>“</a:t>
          </a:r>
          <a:r>
            <a:rPr lang="es-ES" sz="2200" kern="1200" dirty="0" err="1" smtClean="0"/>
            <a:t>CERs</a:t>
          </a:r>
          <a:r>
            <a:rPr lang="es-ES" sz="2200" kern="1200" dirty="0" smtClean="0"/>
            <a:t>” (</a:t>
          </a:r>
          <a:r>
            <a:rPr lang="es-ES" sz="2200" kern="1200" dirty="0" err="1" smtClean="0"/>
            <a:t>Certified</a:t>
          </a:r>
          <a:r>
            <a:rPr lang="es-ES" sz="2200" kern="1200" dirty="0" smtClean="0"/>
            <a:t> </a:t>
          </a:r>
          <a:r>
            <a:rPr lang="es-ES" sz="2200" kern="1200" dirty="0" err="1" smtClean="0"/>
            <a:t>Emission</a:t>
          </a:r>
          <a:r>
            <a:rPr lang="es-ES" sz="2200" kern="1200" dirty="0" smtClean="0"/>
            <a:t> </a:t>
          </a:r>
          <a:r>
            <a:rPr lang="es-ES" sz="2200" kern="1200" dirty="0" err="1" smtClean="0"/>
            <a:t>Reductions</a:t>
          </a:r>
          <a:r>
            <a:rPr lang="es-ES" sz="2200" kern="1200" dirty="0" smtClean="0"/>
            <a:t>)</a:t>
          </a:r>
          <a:endParaRPr lang="es-EC" sz="2200" kern="1200" dirty="0"/>
        </a:p>
      </dsp:txBody>
      <dsp:txXfrm>
        <a:off x="1266856" y="2614962"/>
        <a:ext cx="5593682" cy="1041971"/>
      </dsp:txXfrm>
    </dsp:sp>
    <dsp:sp modelId="{C9ACC867-DAE7-4B7A-8149-C250C817DE33}">
      <dsp:nvSpPr>
        <dsp:cNvPr id="0" name=""/>
        <dsp:cNvSpPr/>
      </dsp:nvSpPr>
      <dsp:spPr>
        <a:xfrm>
          <a:off x="6275736" y="839327"/>
          <a:ext cx="719423" cy="71942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437606" y="839327"/>
        <a:ext cx="395683" cy="541366"/>
      </dsp:txXfrm>
    </dsp:sp>
    <dsp:sp modelId="{A498E070-D439-48E5-9BE9-671B068B0F38}">
      <dsp:nvSpPr>
        <dsp:cNvPr id="0" name=""/>
        <dsp:cNvSpPr/>
      </dsp:nvSpPr>
      <dsp:spPr>
        <a:xfrm>
          <a:off x="6892956" y="2123220"/>
          <a:ext cx="719423" cy="71942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7054826" y="2123220"/>
        <a:ext cx="395683" cy="541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82E80-BA18-44B9-8A38-906396FB15B0}">
      <dsp:nvSpPr>
        <dsp:cNvPr id="0" name=""/>
        <dsp:cNvSpPr/>
      </dsp:nvSpPr>
      <dsp:spPr>
        <a:xfrm>
          <a:off x="0" y="4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598AC-404E-4F10-8D58-24CF29C6A96E}">
      <dsp:nvSpPr>
        <dsp:cNvPr id="0" name=""/>
        <dsp:cNvSpPr/>
      </dsp:nvSpPr>
      <dsp:spPr>
        <a:xfrm>
          <a:off x="0" y="450"/>
          <a:ext cx="8229600" cy="7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La transferencia de tecnología y recursos financieros a los países en vías de desarrollo.</a:t>
          </a:r>
          <a:endParaRPr lang="es-EC" sz="2000" kern="1200"/>
        </a:p>
      </dsp:txBody>
      <dsp:txXfrm>
        <a:off x="0" y="450"/>
        <a:ext cx="8229600" cy="737675"/>
      </dsp:txXfrm>
    </dsp:sp>
    <dsp:sp modelId="{F2AAACAC-6F6E-4C08-9749-D174FB8DECFE}">
      <dsp:nvSpPr>
        <dsp:cNvPr id="0" name=""/>
        <dsp:cNvSpPr/>
      </dsp:nvSpPr>
      <dsp:spPr>
        <a:xfrm>
          <a:off x="0" y="73812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8EF49-FC49-4BF3-AA80-163C347DDBBF}">
      <dsp:nvSpPr>
        <dsp:cNvPr id="0" name=""/>
        <dsp:cNvSpPr/>
      </dsp:nvSpPr>
      <dsp:spPr>
        <a:xfrm>
          <a:off x="0" y="738126"/>
          <a:ext cx="8229600" cy="7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La utilización de tecnologías más limpias e innovadoras.</a:t>
          </a:r>
          <a:endParaRPr lang="es-EC" sz="2000" kern="1200"/>
        </a:p>
      </dsp:txBody>
      <dsp:txXfrm>
        <a:off x="0" y="738126"/>
        <a:ext cx="8229600" cy="737675"/>
      </dsp:txXfrm>
    </dsp:sp>
    <dsp:sp modelId="{73586A3F-BA2F-4343-9F75-B4AC714EA912}">
      <dsp:nvSpPr>
        <dsp:cNvPr id="0" name=""/>
        <dsp:cNvSpPr/>
      </dsp:nvSpPr>
      <dsp:spPr>
        <a:xfrm>
          <a:off x="0" y="147580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5603B-E7E7-4DF5-A17E-AFC36AC3AD3E}">
      <dsp:nvSpPr>
        <dsp:cNvPr id="0" name=""/>
        <dsp:cNvSpPr/>
      </dsp:nvSpPr>
      <dsp:spPr>
        <a:xfrm>
          <a:off x="0" y="1475802"/>
          <a:ext cx="8229600" cy="7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El incremento en la eficiencia energética y producción de energía sostenible.</a:t>
          </a:r>
          <a:endParaRPr lang="es-EC" sz="2000" kern="1200"/>
        </a:p>
      </dsp:txBody>
      <dsp:txXfrm>
        <a:off x="0" y="1475802"/>
        <a:ext cx="8229600" cy="737675"/>
      </dsp:txXfrm>
    </dsp:sp>
    <dsp:sp modelId="{B0521E1A-F744-44F5-B3F9-9D740495DB0E}">
      <dsp:nvSpPr>
        <dsp:cNvPr id="0" name=""/>
        <dsp:cNvSpPr/>
      </dsp:nvSpPr>
      <dsp:spPr>
        <a:xfrm>
          <a:off x="0" y="22134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409D3-AEB3-4A11-8122-BCFD38CCCA60}">
      <dsp:nvSpPr>
        <dsp:cNvPr id="0" name=""/>
        <dsp:cNvSpPr/>
      </dsp:nvSpPr>
      <dsp:spPr>
        <a:xfrm>
          <a:off x="0" y="2213477"/>
          <a:ext cx="8229600" cy="7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La reducción de la contaminación ambiental.</a:t>
          </a:r>
          <a:endParaRPr lang="es-EC" sz="2000" kern="1200"/>
        </a:p>
      </dsp:txBody>
      <dsp:txXfrm>
        <a:off x="0" y="2213477"/>
        <a:ext cx="8229600" cy="737675"/>
      </dsp:txXfrm>
    </dsp:sp>
    <dsp:sp modelId="{C0E438F4-2CAC-4731-BC18-F0675B1EE19B}">
      <dsp:nvSpPr>
        <dsp:cNvPr id="0" name=""/>
        <dsp:cNvSpPr/>
      </dsp:nvSpPr>
      <dsp:spPr>
        <a:xfrm>
          <a:off x="0" y="295115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5B195-A6A5-4B03-A55E-0AE320C5CE44}">
      <dsp:nvSpPr>
        <dsp:cNvPr id="0" name=""/>
        <dsp:cNvSpPr/>
      </dsp:nvSpPr>
      <dsp:spPr>
        <a:xfrm>
          <a:off x="0" y="2951153"/>
          <a:ext cx="8229600" cy="7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La reducción de la dependencia de combustibles fósiles, que alivia la carga presupuestaria en la importación de los mismos.</a:t>
          </a:r>
          <a:endParaRPr lang="es-EC" sz="2000" kern="1200"/>
        </a:p>
      </dsp:txBody>
      <dsp:txXfrm>
        <a:off x="0" y="2951153"/>
        <a:ext cx="8229600" cy="737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771E8-C1E2-4DDA-A75D-355B7FBA6C5E}">
      <dsp:nvSpPr>
        <dsp:cNvPr id="0" name=""/>
        <dsp:cNvSpPr/>
      </dsp:nvSpPr>
      <dsp:spPr>
        <a:xfrm>
          <a:off x="0" y="0"/>
          <a:ext cx="3689280" cy="36892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E5B14-DA2D-4CB2-83AA-89CC23EEC83F}">
      <dsp:nvSpPr>
        <dsp:cNvPr id="0" name=""/>
        <dsp:cNvSpPr/>
      </dsp:nvSpPr>
      <dsp:spPr>
        <a:xfrm>
          <a:off x="1844640" y="0"/>
          <a:ext cx="6384959" cy="36892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La Huella Ecológica es un indicador contable de recursos que cuantifica la demanda humana sobre la biosfera. </a:t>
          </a:r>
          <a:endParaRPr lang="es-EC" sz="1700" kern="1200"/>
        </a:p>
      </dsp:txBody>
      <dsp:txXfrm>
        <a:off x="1844640" y="0"/>
        <a:ext cx="6384959" cy="1106786"/>
      </dsp:txXfrm>
    </dsp:sp>
    <dsp:sp modelId="{C462C9AC-DCD2-4632-96D3-2961681BB517}">
      <dsp:nvSpPr>
        <dsp:cNvPr id="0" name=""/>
        <dsp:cNvSpPr/>
      </dsp:nvSpPr>
      <dsp:spPr>
        <a:xfrm>
          <a:off x="645625" y="1106786"/>
          <a:ext cx="2398029" cy="23980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3911F-EDC0-4CFC-A8E1-923B655B1A43}">
      <dsp:nvSpPr>
        <dsp:cNvPr id="0" name=""/>
        <dsp:cNvSpPr/>
      </dsp:nvSpPr>
      <dsp:spPr>
        <a:xfrm>
          <a:off x="1844640" y="1106786"/>
          <a:ext cx="6384959" cy="23980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La Huella mide el área biológicamente productiva de tierra y agua que se necesita para producir todos los recursos que consume la humanidad, y para absorber los desechos generados. (Schneider &amp; Samaniego, 2010)</a:t>
          </a:r>
          <a:endParaRPr lang="es-EC" sz="1700" kern="1200"/>
        </a:p>
      </dsp:txBody>
      <dsp:txXfrm>
        <a:off x="1844640" y="1106786"/>
        <a:ext cx="6384959" cy="1106782"/>
      </dsp:txXfrm>
    </dsp:sp>
    <dsp:sp modelId="{06DE41FB-9891-4AC0-A855-408D0592323D}">
      <dsp:nvSpPr>
        <dsp:cNvPr id="0" name=""/>
        <dsp:cNvSpPr/>
      </dsp:nvSpPr>
      <dsp:spPr>
        <a:xfrm>
          <a:off x="1291248" y="2213569"/>
          <a:ext cx="1106782" cy="110678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68E51-3580-4995-B99E-B8E136019EE2}">
      <dsp:nvSpPr>
        <dsp:cNvPr id="0" name=""/>
        <dsp:cNvSpPr/>
      </dsp:nvSpPr>
      <dsp:spPr>
        <a:xfrm>
          <a:off x="1844640" y="2213569"/>
          <a:ext cx="6384959" cy="110678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t>En la huella ecológica, se utiliza una unidad común denominada hectárea global (hag), donde 1 hag representa una hectárea biológicamente productiva de tierra de productividad media. </a:t>
          </a:r>
          <a:endParaRPr lang="es-EC" sz="1700" kern="1200"/>
        </a:p>
      </dsp:txBody>
      <dsp:txXfrm>
        <a:off x="1844640" y="2213569"/>
        <a:ext cx="6384959" cy="11067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55F7E-07AC-4D71-AFC5-89AB2A0A6778}">
      <dsp:nvSpPr>
        <dsp:cNvPr id="0" name=""/>
        <dsp:cNvSpPr/>
      </dsp:nvSpPr>
      <dsp:spPr>
        <a:xfrm>
          <a:off x="0" y="13585"/>
          <a:ext cx="8229600" cy="14880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Si toda la humanidad viviera como un indonesio medio, se utilizarían solo dos terceras partes de la biocapacidad del planeta.</a:t>
          </a:r>
          <a:endParaRPr lang="es-EC" sz="2100" kern="1200" dirty="0"/>
        </a:p>
      </dsp:txBody>
      <dsp:txXfrm>
        <a:off x="72639" y="86224"/>
        <a:ext cx="8084322" cy="1342742"/>
      </dsp:txXfrm>
    </dsp:sp>
    <dsp:sp modelId="{E7321F08-B44E-40BE-BD90-0D5A7A86E6F2}">
      <dsp:nvSpPr>
        <dsp:cNvPr id="0" name=""/>
        <dsp:cNvSpPr/>
      </dsp:nvSpPr>
      <dsp:spPr>
        <a:xfrm>
          <a:off x="0" y="1562086"/>
          <a:ext cx="8229600" cy="148802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Si todos vivieran como un argentino medio, la humanidad necesitaría más de medio planeta adicional.</a:t>
          </a:r>
          <a:endParaRPr lang="es-EC" sz="2100" kern="1200" dirty="0"/>
        </a:p>
      </dsp:txBody>
      <dsp:txXfrm>
        <a:off x="72639" y="1634725"/>
        <a:ext cx="8084322" cy="1342742"/>
      </dsp:txXfrm>
    </dsp:sp>
    <dsp:sp modelId="{B43B5DD1-57FC-488D-9727-AF4150566EF0}">
      <dsp:nvSpPr>
        <dsp:cNvPr id="0" name=""/>
        <dsp:cNvSpPr/>
      </dsp:nvSpPr>
      <dsp:spPr>
        <a:xfrm>
          <a:off x="0" y="3110586"/>
          <a:ext cx="8229600" cy="14880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Si todos vivieran como un residente medio de Estados Unidos, se necesitarían un total de cuatro planetas para poder regenerar la demanda anual de la humanidad sobre la naturaleza. (</a:t>
          </a:r>
          <a:r>
            <a:rPr lang="es-ES" sz="2100" kern="1200" dirty="0" err="1" smtClean="0"/>
            <a:t>World</a:t>
          </a:r>
          <a:r>
            <a:rPr lang="es-ES" sz="2100" kern="1200" dirty="0" smtClean="0"/>
            <a:t> </a:t>
          </a:r>
          <a:r>
            <a:rPr lang="es-ES" sz="2100" kern="1200" dirty="0" err="1" smtClean="0"/>
            <a:t>Wildlife</a:t>
          </a:r>
          <a:r>
            <a:rPr lang="es-ES" sz="2100" kern="1200" dirty="0" smtClean="0"/>
            <a:t> </a:t>
          </a:r>
          <a:r>
            <a:rPr lang="es-ES" sz="2100" kern="1200" dirty="0" err="1" smtClean="0"/>
            <a:t>Fund</a:t>
          </a:r>
          <a:r>
            <a:rPr lang="es-ES" sz="2100" kern="1200" dirty="0" smtClean="0"/>
            <a:t>, 2012)</a:t>
          </a:r>
          <a:endParaRPr lang="es-EC" sz="2100" kern="1200" dirty="0"/>
        </a:p>
      </dsp:txBody>
      <dsp:txXfrm>
        <a:off x="72639" y="3183225"/>
        <a:ext cx="8084322" cy="13427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1D917-C941-46D3-B3E4-A3ECF8C1A03C}">
      <dsp:nvSpPr>
        <dsp:cNvPr id="0" name=""/>
        <dsp:cNvSpPr/>
      </dsp:nvSpPr>
      <dsp:spPr>
        <a:xfrm>
          <a:off x="0" y="0"/>
          <a:ext cx="8229600"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D693C82-8FBF-4F39-9BAD-E22F1D061F5E}">
      <dsp:nvSpPr>
        <dsp:cNvPr id="0" name=""/>
        <dsp:cNvSpPr/>
      </dsp:nvSpPr>
      <dsp:spPr>
        <a:xfrm>
          <a:off x="0" y="0"/>
          <a:ext cx="8229600" cy="184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kern="1200" dirty="0" smtClean="0"/>
            <a:t>La huella de carbono en términos generales se puede definir como una medida de los gases de efecto invernadero (GEI) que están directa e indirectamente causados ​​por una actividad o que se acumulan en los estadios de vida de un producto o servicio, expresado en equivalentes de dióxido de carbono. (</a:t>
          </a:r>
          <a:r>
            <a:rPr lang="es-ES" sz="2200" kern="1200" dirty="0" err="1" smtClean="0"/>
            <a:t>Letete</a:t>
          </a:r>
          <a:r>
            <a:rPr lang="es-ES" sz="2200" kern="1200" dirty="0" smtClean="0"/>
            <a:t>, </a:t>
          </a:r>
          <a:r>
            <a:rPr lang="es-ES" sz="2200" kern="1200" dirty="0" err="1" smtClean="0"/>
            <a:t>Mungwe</a:t>
          </a:r>
          <a:r>
            <a:rPr lang="es-ES" sz="2200" kern="1200" dirty="0" smtClean="0"/>
            <a:t>, </a:t>
          </a:r>
          <a:r>
            <a:rPr lang="es-ES" sz="2200" kern="1200" dirty="0" err="1" smtClean="0"/>
            <a:t>Guma</a:t>
          </a:r>
          <a:r>
            <a:rPr lang="es-ES" sz="2200" kern="1200" dirty="0" smtClean="0"/>
            <a:t>, &amp; </a:t>
          </a:r>
          <a:r>
            <a:rPr lang="es-ES" sz="2200" kern="1200" dirty="0" err="1" smtClean="0"/>
            <a:t>Marquard</a:t>
          </a:r>
          <a:r>
            <a:rPr lang="es-ES" sz="2200" kern="1200" dirty="0" smtClean="0"/>
            <a:t>, 2013)</a:t>
          </a:r>
          <a:endParaRPr lang="es-EC" sz="2200" kern="1200" dirty="0"/>
        </a:p>
      </dsp:txBody>
      <dsp:txXfrm>
        <a:off x="0" y="0"/>
        <a:ext cx="8229600" cy="1844640"/>
      </dsp:txXfrm>
    </dsp:sp>
    <dsp:sp modelId="{EA7A4CEF-C560-4185-98D6-1F89FCCFE086}">
      <dsp:nvSpPr>
        <dsp:cNvPr id="0" name=""/>
        <dsp:cNvSpPr/>
      </dsp:nvSpPr>
      <dsp:spPr>
        <a:xfrm>
          <a:off x="0" y="1844640"/>
          <a:ext cx="8229600" cy="0"/>
        </a:xfrm>
        <a:prstGeom prst="lin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3B3ADEE-D00D-4BBA-A83B-FC3FDEB57D64}">
      <dsp:nvSpPr>
        <dsp:cNvPr id="0" name=""/>
        <dsp:cNvSpPr/>
      </dsp:nvSpPr>
      <dsp:spPr>
        <a:xfrm>
          <a:off x="0" y="1844640"/>
          <a:ext cx="8229600" cy="184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Se refiere a la cantidad en toneladas o kilogramos de dióxido de carbono equivalente de gases de efecto invernadero, producida en el día a día, generados a partir de la quema de combustibles fósiles para la producción de energía, calefacción y transporte entre otros procesos. (Schneider &amp; Samaniego, 2010)</a:t>
          </a:r>
          <a:endParaRPr lang="es-EC" sz="2200" kern="1200" dirty="0"/>
        </a:p>
      </dsp:txBody>
      <dsp:txXfrm>
        <a:off x="0" y="1844640"/>
        <a:ext cx="8229600" cy="18446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8FA15-15AA-4AEA-AFA2-2DD62A2FB39F}" type="datetimeFigureOut">
              <a:rPr lang="es-EC" smtClean="0"/>
              <a:t>13/08/2013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39904-2A70-4E94-AFA7-ACB2E01075ED}" type="slidenum">
              <a:rPr lang="es-EC" smtClean="0"/>
              <a:t>‹Nº›</a:t>
            </a:fld>
            <a:endParaRPr lang="es-EC"/>
          </a:p>
        </p:txBody>
      </p:sp>
    </p:spTree>
    <p:extLst>
      <p:ext uri="{BB962C8B-B14F-4D97-AF65-F5344CB8AC3E}">
        <p14:creationId xmlns:p14="http://schemas.microsoft.com/office/powerpoint/2010/main" val="17091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289510" y="4142233"/>
            <a:ext cx="6854490" cy="23824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Marcador de fecha 3"/>
          <p:cNvSpPr>
            <a:spLocks noGrp="1"/>
          </p:cNvSpPr>
          <p:nvPr>
            <p:ph type="dt" sz="half" idx="10"/>
          </p:nvPr>
        </p:nvSpPr>
        <p:spPr/>
        <p:txBody>
          <a:bodyPr/>
          <a:lstStyle/>
          <a:p>
            <a:fld id="{3DB8F294-5CE7-4245-AECE-29CF5F22D595}" type="datetimeFigureOut">
              <a:rPr lang="es-EC" smtClean="0"/>
              <a:t>13/08/2013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9B49B5A-3DD7-4E35-869A-B36D1C715542}" type="slidenum">
              <a:rPr lang="es-EC" smtClean="0"/>
              <a:t>‹Nº›</a:t>
            </a:fld>
            <a:endParaRPr lang="es-EC"/>
          </a:p>
        </p:txBody>
      </p:sp>
      <p:sp>
        <p:nvSpPr>
          <p:cNvPr id="10" name="Título 9"/>
          <p:cNvSpPr>
            <a:spLocks noGrp="1"/>
          </p:cNvSpPr>
          <p:nvPr>
            <p:ph type="title"/>
          </p:nvPr>
        </p:nvSpPr>
        <p:spPr>
          <a:xfrm>
            <a:off x="2289510" y="2745678"/>
            <a:ext cx="6854490" cy="1143000"/>
          </a:xfrm>
        </p:spPr>
        <p:txBody>
          <a:bodyPr anchor="b">
            <a:normAutofit/>
          </a:bodyPr>
          <a:lstStyle>
            <a:lvl1pPr algn="l">
              <a:defRPr sz="3600"/>
            </a:lvl1pPr>
          </a:lstStyle>
          <a:p>
            <a:r>
              <a:rPr lang="en-US" smtClean="0"/>
              <a:t>Click to edit Master title style</a:t>
            </a:r>
            <a:endParaRPr lang="es-ES_tradnl" dirty="0"/>
          </a:p>
        </p:txBody>
      </p:sp>
    </p:spTree>
    <p:extLst>
      <p:ext uri="{BB962C8B-B14F-4D97-AF65-F5344CB8AC3E}">
        <p14:creationId xmlns:p14="http://schemas.microsoft.com/office/powerpoint/2010/main" val="1170024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subtitulo y text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3DB8F294-5CE7-4245-AECE-29CF5F22D595}" type="datetimeFigureOut">
              <a:rPr lang="es-EC" smtClean="0"/>
              <a:t>13/08/2013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9B49B5A-3DD7-4E35-869A-B36D1C715542}" type="slidenum">
              <a:rPr lang="es-EC" smtClean="0"/>
              <a:t>‹Nº›</a:t>
            </a:fld>
            <a:endParaRPr lang="es-EC"/>
          </a:p>
        </p:txBody>
      </p:sp>
      <p:sp>
        <p:nvSpPr>
          <p:cNvPr id="9" name="Título 9"/>
          <p:cNvSpPr>
            <a:spLocks noGrp="1"/>
          </p:cNvSpPr>
          <p:nvPr>
            <p:ph type="title"/>
          </p:nvPr>
        </p:nvSpPr>
        <p:spPr>
          <a:xfrm>
            <a:off x="2289510" y="637518"/>
            <a:ext cx="6704376" cy="1143000"/>
          </a:xfrm>
        </p:spPr>
        <p:txBody>
          <a:bodyPr anchor="b">
            <a:normAutofit/>
          </a:bodyPr>
          <a:lstStyle>
            <a:lvl1pPr algn="l">
              <a:defRPr sz="3200"/>
            </a:lvl1pPr>
          </a:lstStyle>
          <a:p>
            <a:r>
              <a:rPr lang="en-US" smtClean="0"/>
              <a:t>Click to edit Master title style</a:t>
            </a:r>
            <a:endParaRPr lang="es-ES_tradnl" dirty="0"/>
          </a:p>
        </p:txBody>
      </p:sp>
      <p:sp>
        <p:nvSpPr>
          <p:cNvPr id="14" name="Marcador de contenido 13"/>
          <p:cNvSpPr>
            <a:spLocks noGrp="1"/>
          </p:cNvSpPr>
          <p:nvPr>
            <p:ph sz="quarter" idx="14"/>
          </p:nvPr>
        </p:nvSpPr>
        <p:spPr>
          <a:xfrm>
            <a:off x="2289510" y="2047680"/>
            <a:ext cx="6704376" cy="3931200"/>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extLst>
      <p:ext uri="{BB962C8B-B14F-4D97-AF65-F5344CB8AC3E}">
        <p14:creationId xmlns:p14="http://schemas.microsoft.com/office/powerpoint/2010/main" val="191634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ido con gráfica">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5556"/>
            <a:ext cx="3008313" cy="1064962"/>
          </a:xfrm>
        </p:spPr>
        <p:txBody>
          <a:bodyPr anchor="b">
            <a:noAutofit/>
          </a:bodyPr>
          <a:lstStyle>
            <a:lvl1pPr algn="l">
              <a:defRPr sz="2400" b="0"/>
            </a:lvl1pPr>
          </a:lstStyle>
          <a:p>
            <a:r>
              <a:rPr lang="en-US" smtClean="0"/>
              <a:t>Click to edit Master title style</a:t>
            </a:r>
            <a:endParaRPr lang="es-ES_tradnl" dirty="0"/>
          </a:p>
        </p:txBody>
      </p:sp>
      <p:sp>
        <p:nvSpPr>
          <p:cNvPr id="3" name="Marcador de contenido 2"/>
          <p:cNvSpPr>
            <a:spLocks noGrp="1"/>
          </p:cNvSpPr>
          <p:nvPr>
            <p:ph idx="1"/>
          </p:nvPr>
        </p:nvSpPr>
        <p:spPr>
          <a:xfrm>
            <a:off x="3575050" y="2280961"/>
            <a:ext cx="5111750" cy="36460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Marcador de texto 3"/>
          <p:cNvSpPr>
            <a:spLocks noGrp="1"/>
          </p:cNvSpPr>
          <p:nvPr>
            <p:ph type="body" sz="half" idx="2"/>
          </p:nvPr>
        </p:nvSpPr>
        <p:spPr>
          <a:xfrm>
            <a:off x="457200" y="2280961"/>
            <a:ext cx="3008313" cy="364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3DB8F294-5CE7-4245-AECE-29CF5F22D595}" type="datetimeFigureOut">
              <a:rPr lang="es-EC" smtClean="0"/>
              <a:t>13/08/2013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9B49B5A-3DD7-4E35-869A-B36D1C715542}" type="slidenum">
              <a:rPr lang="es-EC" smtClean="0"/>
              <a:t>‹Nº›</a:t>
            </a:fld>
            <a:endParaRPr lang="es-EC"/>
          </a:p>
        </p:txBody>
      </p:sp>
    </p:spTree>
    <p:extLst>
      <p:ext uri="{BB962C8B-B14F-4D97-AF65-F5344CB8AC3E}">
        <p14:creationId xmlns:p14="http://schemas.microsoft.com/office/powerpoint/2010/main" val="358669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solo gráfica">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3DB8F294-5CE7-4245-AECE-29CF5F22D595}" type="datetimeFigureOut">
              <a:rPr lang="es-EC" smtClean="0"/>
              <a:t>13/08/2013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59B49B5A-3DD7-4E35-869A-B36D1C715542}" type="slidenum">
              <a:rPr lang="es-EC" smtClean="0"/>
              <a:t>‹Nº›</a:t>
            </a:fld>
            <a:endParaRPr lang="es-EC"/>
          </a:p>
        </p:txBody>
      </p:sp>
      <p:sp>
        <p:nvSpPr>
          <p:cNvPr id="6" name="Título 1"/>
          <p:cNvSpPr>
            <a:spLocks noGrp="1"/>
          </p:cNvSpPr>
          <p:nvPr>
            <p:ph type="title"/>
          </p:nvPr>
        </p:nvSpPr>
        <p:spPr>
          <a:xfrm>
            <a:off x="457200" y="715556"/>
            <a:ext cx="3008313" cy="1064962"/>
          </a:xfrm>
        </p:spPr>
        <p:txBody>
          <a:bodyPr anchor="b">
            <a:noAutofit/>
          </a:bodyPr>
          <a:lstStyle>
            <a:lvl1pPr algn="l">
              <a:defRPr sz="2400" b="0"/>
            </a:lvl1pPr>
          </a:lstStyle>
          <a:p>
            <a:r>
              <a:rPr lang="en-US" smtClean="0"/>
              <a:t>Click to edit Master title style</a:t>
            </a:r>
            <a:endParaRPr lang="es-ES_tradnl" dirty="0"/>
          </a:p>
        </p:txBody>
      </p:sp>
      <p:sp>
        <p:nvSpPr>
          <p:cNvPr id="8" name="Marcador de contenido 2"/>
          <p:cNvSpPr>
            <a:spLocks noGrp="1"/>
          </p:cNvSpPr>
          <p:nvPr>
            <p:ph idx="1"/>
          </p:nvPr>
        </p:nvSpPr>
        <p:spPr>
          <a:xfrm>
            <a:off x="457200" y="2280961"/>
            <a:ext cx="8229600" cy="36460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extLst>
      <p:ext uri="{BB962C8B-B14F-4D97-AF65-F5344CB8AC3E}">
        <p14:creationId xmlns:p14="http://schemas.microsoft.com/office/powerpoint/2010/main" val="326291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8F294-5CE7-4245-AECE-29CF5F22D595}" type="datetimeFigureOut">
              <a:rPr lang="es-EC" smtClean="0"/>
              <a:t>13/08/2013</a:t>
            </a:fld>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t>‹Nº›</a:t>
            </a:fld>
            <a:endParaRPr lang="es-EC"/>
          </a:p>
        </p:txBody>
      </p:sp>
    </p:spTree>
    <p:extLst>
      <p:ext uri="{BB962C8B-B14F-4D97-AF65-F5344CB8AC3E}">
        <p14:creationId xmlns:p14="http://schemas.microsoft.com/office/powerpoint/2010/main" val="216733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4 Marcador de fecha"/>
          <p:cNvSpPr>
            <a:spLocks noGrp="1"/>
          </p:cNvSpPr>
          <p:nvPr>
            <p:ph type="dt" sz="half" idx="10"/>
          </p:nvPr>
        </p:nvSpPr>
        <p:spPr/>
        <p:txBody>
          <a:bodyPr/>
          <a:lstStyle/>
          <a:p>
            <a:fld id="{3DB8F294-5CE7-4245-AECE-29CF5F22D595}" type="datetimeFigureOut">
              <a:rPr lang="es-EC" smtClean="0"/>
              <a:t>13/08/2013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9B49B5A-3DD7-4E35-869A-B36D1C715542}" type="slidenum">
              <a:rPr lang="es-EC" smtClean="0"/>
              <a:t>‹Nº›</a:t>
            </a:fld>
            <a:endParaRPr lang="es-EC"/>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3DB8F294-5CE7-4245-AECE-29CF5F22D595}" type="datetimeFigureOut">
              <a:rPr lang="es-EC" smtClean="0"/>
              <a:t>13/08/2013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t>‹Nº›</a:t>
            </a:fld>
            <a:endParaRPr lang="es-EC"/>
          </a:p>
        </p:txBody>
      </p:sp>
    </p:spTree>
    <p:extLst>
      <p:ext uri="{BB962C8B-B14F-4D97-AF65-F5344CB8AC3E}">
        <p14:creationId xmlns:p14="http://schemas.microsoft.com/office/powerpoint/2010/main" val="145000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8F294-5CE7-4245-AECE-29CF5F22D595}" type="datetimeFigureOut">
              <a:rPr lang="es-EC" smtClean="0"/>
              <a:t>13/08/2013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9B49B5A-3DD7-4E35-869A-B36D1C715542}" type="slidenum">
              <a:rPr lang="es-EC" smtClean="0"/>
              <a:t>‹Nº›</a:t>
            </a:fld>
            <a:endParaRPr lang="es-EC"/>
          </a:p>
        </p:txBody>
      </p:sp>
    </p:spTree>
    <p:extLst>
      <p:ext uri="{BB962C8B-B14F-4D97-AF65-F5344CB8AC3E}">
        <p14:creationId xmlns:p14="http://schemas.microsoft.com/office/powerpoint/2010/main" val="187272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957198"/>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2263681"/>
            <a:ext cx="8229600" cy="368928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8F294-5CE7-4245-AECE-29CF5F22D595}" type="datetimeFigureOut">
              <a:rPr lang="es-EC" smtClean="0"/>
              <a:t>13/08/2013</a:t>
            </a:fld>
            <a:endParaRPr lang="es-EC"/>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49523" y="156001"/>
            <a:ext cx="2133600" cy="365125"/>
          </a:xfrm>
          <a:prstGeom prst="rect">
            <a:avLst/>
          </a:prstGeom>
        </p:spPr>
        <p:txBody>
          <a:bodyPr vert="horz" lIns="91440" tIns="45720" rIns="91440" bIns="45720" rtlCol="0" anchor="ctr"/>
          <a:lstStyle>
            <a:lvl1pPr algn="r">
              <a:defRPr sz="1600" b="0">
                <a:solidFill>
                  <a:schemeClr val="tx1">
                    <a:tint val="75000"/>
                  </a:schemeClr>
                </a:solidFill>
              </a:defRPr>
            </a:lvl1pPr>
          </a:lstStyle>
          <a:p>
            <a:fld id="{59B49B5A-3DD7-4E35-869A-B36D1C715542}" type="slidenum">
              <a:rPr lang="es-EC" smtClean="0"/>
              <a:t>‹Nº›</a:t>
            </a:fld>
            <a:endParaRPr lang="es-EC"/>
          </a:p>
        </p:txBody>
      </p:sp>
      <p:grpSp>
        <p:nvGrpSpPr>
          <p:cNvPr id="7" name="Agrupar 6"/>
          <p:cNvGrpSpPr/>
          <p:nvPr/>
        </p:nvGrpSpPr>
        <p:grpSpPr>
          <a:xfrm>
            <a:off x="17037" y="20516"/>
            <a:ext cx="2242029" cy="724740"/>
            <a:chOff x="3378107" y="127820"/>
            <a:chExt cx="5686796" cy="1838266"/>
          </a:xfrm>
        </p:grpSpPr>
        <p:pic>
          <p:nvPicPr>
            <p:cNvPr id="8" name="Imagen 7" descr="Senplades01.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727222" y="393608"/>
              <a:ext cx="5071894" cy="1375126"/>
            </a:xfrm>
            <a:prstGeom prst="rect">
              <a:avLst/>
            </a:prstGeom>
          </p:spPr>
        </p:pic>
        <p:sp>
          <p:nvSpPr>
            <p:cNvPr id="9" name="Rectángulo redondeado 8"/>
            <p:cNvSpPr/>
            <p:nvPr userDrawn="1"/>
          </p:nvSpPr>
          <p:spPr>
            <a:xfrm>
              <a:off x="3378107" y="1581120"/>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0" name="Rectángulo redondeado 9"/>
            <p:cNvSpPr/>
            <p:nvPr userDrawn="1"/>
          </p:nvSpPr>
          <p:spPr>
            <a:xfrm>
              <a:off x="8799116" y="673920"/>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1" name="Rectángulo redondeado 10"/>
            <p:cNvSpPr/>
            <p:nvPr userDrawn="1"/>
          </p:nvSpPr>
          <p:spPr>
            <a:xfrm rot="16200000">
              <a:off x="5432303" y="166907"/>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2" name="Rectángulo redondeado 11"/>
            <p:cNvSpPr/>
            <p:nvPr userDrawn="1"/>
          </p:nvSpPr>
          <p:spPr>
            <a:xfrm rot="16200000">
              <a:off x="6166675" y="1739386"/>
              <a:ext cx="265787" cy="18761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grpSp>
      <p:grpSp>
        <p:nvGrpSpPr>
          <p:cNvPr id="13" name="Agrupar 17"/>
          <p:cNvGrpSpPr/>
          <p:nvPr/>
        </p:nvGrpSpPr>
        <p:grpSpPr>
          <a:xfrm rot="10800000">
            <a:off x="8686800" y="215301"/>
            <a:ext cx="457200" cy="230186"/>
            <a:chOff x="0" y="6192345"/>
            <a:chExt cx="2115312" cy="164004"/>
          </a:xfrm>
        </p:grpSpPr>
        <p:sp>
          <p:nvSpPr>
            <p:cNvPr id="15" name="Rectángulo 14"/>
            <p:cNvSpPr/>
            <p:nvPr userDrawn="1"/>
          </p:nvSpPr>
          <p:spPr>
            <a:xfrm>
              <a:off x="1057656" y="6192345"/>
              <a:ext cx="457200" cy="164004"/>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6" name="Rectángulo 15"/>
            <p:cNvSpPr/>
            <p:nvPr userDrawn="1"/>
          </p:nvSpPr>
          <p:spPr>
            <a:xfrm>
              <a:off x="1658112" y="6192345"/>
              <a:ext cx="457200" cy="164004"/>
            </a:xfrm>
            <a:prstGeom prst="rect">
              <a:avLst/>
            </a:prstGeom>
            <a:solidFill>
              <a:srgbClr val="EB0D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7" name="Rectángulo 16"/>
            <p:cNvSpPr/>
            <p:nvPr userDrawn="1"/>
          </p:nvSpPr>
          <p:spPr>
            <a:xfrm>
              <a:off x="0" y="6192345"/>
              <a:ext cx="914400" cy="164004"/>
            </a:xfrm>
            <a:prstGeom prst="rect">
              <a:avLst/>
            </a:prstGeom>
            <a:solidFill>
              <a:srgbClr val="FF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grpSp>
      <p:cxnSp>
        <p:nvCxnSpPr>
          <p:cNvPr id="14" name="Conector recto 13"/>
          <p:cNvCxnSpPr/>
          <p:nvPr/>
        </p:nvCxnSpPr>
        <p:spPr>
          <a:xfrm>
            <a:off x="2332708" y="382886"/>
            <a:ext cx="5607139"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1039458" y="6255360"/>
            <a:ext cx="440163" cy="100990"/>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3" name="Rectángulo 22"/>
          <p:cNvSpPr/>
          <p:nvPr/>
        </p:nvSpPr>
        <p:spPr>
          <a:xfrm>
            <a:off x="1638752" y="6255360"/>
            <a:ext cx="440163" cy="100990"/>
          </a:xfrm>
          <a:prstGeom prst="rect">
            <a:avLst/>
          </a:prstGeom>
          <a:solidFill>
            <a:srgbClr val="EB0D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4" name="Rectángulo 23"/>
          <p:cNvSpPr/>
          <p:nvPr/>
        </p:nvSpPr>
        <p:spPr>
          <a:xfrm>
            <a:off x="1" y="6255360"/>
            <a:ext cx="880326" cy="100990"/>
          </a:xfrm>
          <a:prstGeom prst="rect">
            <a:avLst/>
          </a:prstGeom>
          <a:solidFill>
            <a:srgbClr val="FF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25" name="Rectángulo 24"/>
          <p:cNvSpPr/>
          <p:nvPr/>
        </p:nvSpPr>
        <p:spPr>
          <a:xfrm>
            <a:off x="2238046" y="6255360"/>
            <a:ext cx="6905954" cy="100990"/>
          </a:xfrm>
          <a:prstGeom prst="rect">
            <a:avLst/>
          </a:prstGeom>
          <a:solidFill>
            <a:srgbClr val="014D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Tree>
    <p:extLst>
      <p:ext uri="{BB962C8B-B14F-4D97-AF65-F5344CB8AC3E}">
        <p14:creationId xmlns:p14="http://schemas.microsoft.com/office/powerpoint/2010/main" val="277331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5.xml"/><Relationship Id="rId7" Type="http://schemas.openxmlformats.org/officeDocument/2006/relationships/slide" Target="slide63.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58.xml"/><Relationship Id="rId5" Type="http://schemas.openxmlformats.org/officeDocument/2006/relationships/slide" Target="slide50.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 Id="rId9" Type="http://schemas.openxmlformats.org/officeDocument/2006/relationships/image" Target="../media/image21.wmf"/></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0.xml"/><Relationship Id="rId7" Type="http://schemas.openxmlformats.org/officeDocument/2006/relationships/slide" Target="slide2.xml"/><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pn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060848"/>
            <a:ext cx="8077200" cy="1673352"/>
          </a:xfrm>
        </p:spPr>
        <p:txBody>
          <a:bodyPr>
            <a:noAutofit/>
          </a:bodyPr>
          <a:lstStyle/>
          <a:p>
            <a:pPr algn="just"/>
            <a:r>
              <a:rPr lang="es-EC" sz="2400" dirty="0"/>
              <a:t>CÁLCULO DE LA HUELLA DE CARBONO DE LA FACULTAD DE CIENCIAS DE LA INGENIERÍA DE LA UNIVERSIDAD TECNOLÓGICA EQUINOCCIAL. QUITO - ECUADOR.</a:t>
            </a:r>
          </a:p>
        </p:txBody>
      </p:sp>
      <p:sp>
        <p:nvSpPr>
          <p:cNvPr id="3" name="2 Subtítulo"/>
          <p:cNvSpPr>
            <a:spLocks noGrp="1"/>
          </p:cNvSpPr>
          <p:nvPr>
            <p:ph type="subTitle" idx="1"/>
          </p:nvPr>
        </p:nvSpPr>
        <p:spPr>
          <a:xfrm>
            <a:off x="685800" y="777256"/>
            <a:ext cx="8077200" cy="1499616"/>
          </a:xfrm>
        </p:spPr>
        <p:txBody>
          <a:bodyPr/>
          <a:lstStyle/>
          <a:p>
            <a:r>
              <a:rPr lang="es-EC" dirty="0" smtClean="0"/>
              <a:t>Maestría en Sistemas de Gestión Ambiental</a:t>
            </a:r>
            <a:endParaRPr lang="es-EC" dirty="0"/>
          </a:p>
        </p:txBody>
      </p:sp>
      <p:sp>
        <p:nvSpPr>
          <p:cNvPr id="4" name="3 CuadroTexto"/>
          <p:cNvSpPr txBox="1"/>
          <p:nvPr/>
        </p:nvSpPr>
        <p:spPr>
          <a:xfrm>
            <a:off x="6156176" y="4305870"/>
            <a:ext cx="2664296" cy="646331"/>
          </a:xfrm>
          <a:prstGeom prst="rect">
            <a:avLst/>
          </a:prstGeom>
          <a:noFill/>
        </p:spPr>
        <p:txBody>
          <a:bodyPr wrap="square" rtlCol="0">
            <a:spAutoFit/>
          </a:bodyPr>
          <a:lstStyle/>
          <a:p>
            <a:r>
              <a:rPr lang="es-EC" dirty="0" smtClean="0"/>
              <a:t>Autor:</a:t>
            </a:r>
          </a:p>
          <a:p>
            <a:pPr marL="285750" indent="-285750">
              <a:buFont typeface="Arial" pitchFamily="34" charset="0"/>
              <a:buChar char="•"/>
            </a:pPr>
            <a:r>
              <a:rPr lang="es-EC" dirty="0" smtClean="0"/>
              <a:t>Fausto Viteri</a:t>
            </a:r>
            <a:endParaRPr lang="es-EC" dirty="0"/>
          </a:p>
        </p:txBody>
      </p:sp>
      <p:sp>
        <p:nvSpPr>
          <p:cNvPr id="5" name="4 CuadroTexto"/>
          <p:cNvSpPr txBox="1"/>
          <p:nvPr/>
        </p:nvSpPr>
        <p:spPr>
          <a:xfrm>
            <a:off x="611560" y="5229200"/>
            <a:ext cx="2952328" cy="923330"/>
          </a:xfrm>
          <a:prstGeom prst="rect">
            <a:avLst/>
          </a:prstGeom>
          <a:noFill/>
        </p:spPr>
        <p:txBody>
          <a:bodyPr wrap="square" rtlCol="0">
            <a:spAutoFit/>
          </a:bodyPr>
          <a:lstStyle/>
          <a:p>
            <a:r>
              <a:rPr lang="es-EC" dirty="0" smtClean="0"/>
              <a:t>Director:</a:t>
            </a:r>
          </a:p>
          <a:p>
            <a:endParaRPr lang="es-EC" dirty="0"/>
          </a:p>
          <a:p>
            <a:r>
              <a:rPr lang="es-EC" dirty="0" smtClean="0"/>
              <a:t>Dr. René Parra </a:t>
            </a:r>
            <a:r>
              <a:rPr lang="es-EC" dirty="0" err="1" smtClean="0"/>
              <a:t>Ph.D</a:t>
            </a:r>
            <a:r>
              <a:rPr lang="es-EC" dirty="0" smtClean="0"/>
              <a:t>.</a:t>
            </a:r>
            <a:endParaRPr lang="es-EC"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264273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Potencial de calentamiento global</a:t>
            </a:r>
            <a:endParaRPr lang="es-EC" dirty="0"/>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1022194276"/>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69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57200" y="741174"/>
            <a:ext cx="8229600" cy="599594"/>
          </a:xfrm>
        </p:spPr>
        <p:txBody>
          <a:bodyPr>
            <a:noAutofit/>
          </a:bodyPr>
          <a:lstStyle/>
          <a:p>
            <a:r>
              <a:rPr lang="es-ES" sz="1600" b="1" dirty="0"/>
              <a:t>Tabla </a:t>
            </a:r>
            <a:r>
              <a:rPr lang="es-ES" sz="1600" b="1" dirty="0" smtClean="0"/>
              <a:t>1. </a:t>
            </a:r>
            <a:r>
              <a:rPr lang="es-ES" sz="1600" b="1" dirty="0"/>
              <a:t>Calentamiento potencial global de los gases de efecto </a:t>
            </a:r>
            <a:r>
              <a:rPr lang="es-ES" sz="1600" b="1" dirty="0" smtClean="0"/>
              <a:t>invernadero</a:t>
            </a:r>
            <a:endParaRPr lang="es-EC" sz="1600" dirty="0"/>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1829429552"/>
              </p:ext>
            </p:extLst>
          </p:nvPr>
        </p:nvGraphicFramePr>
        <p:xfrm>
          <a:off x="1475656" y="1268760"/>
          <a:ext cx="6120679" cy="4656730"/>
        </p:xfrm>
        <a:graphic>
          <a:graphicData uri="http://schemas.openxmlformats.org/drawingml/2006/table">
            <a:tbl>
              <a:tblPr firstRow="1" firstCol="1" bandRow="1">
                <a:tableStyleId>{5C22544A-7EE6-4342-B048-85BDC9FD1C3A}</a:tableStyleId>
              </a:tblPr>
              <a:tblGrid>
                <a:gridCol w="1684645"/>
                <a:gridCol w="1052901"/>
                <a:gridCol w="1079136"/>
                <a:gridCol w="767999"/>
                <a:gridCol w="767999"/>
                <a:gridCol w="767999"/>
              </a:tblGrid>
              <a:tr h="615507">
                <a:tc>
                  <a:txBody>
                    <a:bodyPr/>
                    <a:lstStyle/>
                    <a:p>
                      <a:pPr algn="ctr">
                        <a:lnSpc>
                          <a:spcPct val="115000"/>
                        </a:lnSpc>
                        <a:spcAft>
                          <a:spcPts val="0"/>
                        </a:spcAft>
                      </a:pPr>
                      <a:r>
                        <a:rPr lang="es-ES" sz="1400" dirty="0">
                          <a:effectLst/>
                        </a:rPr>
                        <a:t>Especies</a:t>
                      </a:r>
                      <a:endParaRPr lang="es-EC" sz="1600" dirty="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Formula química</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dirty="0">
                          <a:effectLst/>
                        </a:rPr>
                        <a:t>Tiempo de vida (años)</a:t>
                      </a:r>
                      <a:endParaRPr lang="es-EC" sz="1600" dirty="0">
                        <a:effectLst/>
                        <a:latin typeface="Calibri"/>
                        <a:ea typeface="Times New Roman"/>
                        <a:cs typeface="Times New Roman"/>
                      </a:endParaRPr>
                    </a:p>
                  </a:txBody>
                  <a:tcPr marL="29374" marR="29374" marT="29374" marB="29374" anchor="ctr"/>
                </a:tc>
                <a:tc gridSpan="3">
                  <a:txBody>
                    <a:bodyPr/>
                    <a:lstStyle/>
                    <a:p>
                      <a:pPr algn="ctr">
                        <a:lnSpc>
                          <a:spcPct val="115000"/>
                        </a:lnSpc>
                        <a:spcAft>
                          <a:spcPts val="0"/>
                        </a:spcAft>
                      </a:pPr>
                      <a:r>
                        <a:rPr lang="es-EC" sz="1400">
                          <a:effectLst/>
                        </a:rPr>
                        <a:t>Potencial de calentamiento global (Horizonte de tiempo)</a:t>
                      </a:r>
                      <a:endParaRPr lang="es-EC" sz="1600">
                        <a:effectLst/>
                        <a:latin typeface="Calibri"/>
                        <a:ea typeface="Times New Roman"/>
                        <a:cs typeface="Times New Roman"/>
                      </a:endParaRPr>
                    </a:p>
                  </a:txBody>
                  <a:tcPr marL="29374" marR="29374" marT="29374" marB="29374" anchor="ctr"/>
                </a:tc>
                <a:tc hMerge="1">
                  <a:txBody>
                    <a:bodyPr/>
                    <a:lstStyle/>
                    <a:p>
                      <a:endParaRPr lang="es-EC"/>
                    </a:p>
                  </a:txBody>
                  <a:tcPr/>
                </a:tc>
                <a:tc hMerge="1">
                  <a:txBody>
                    <a:bodyPr/>
                    <a:lstStyle/>
                    <a:p>
                      <a:endParaRPr lang="es-EC"/>
                    </a:p>
                  </a:txBody>
                  <a:tcPr/>
                </a:tc>
              </a:tr>
              <a:tr h="547743">
                <a:tc>
                  <a:txBody>
                    <a:bodyPr/>
                    <a:lstStyle/>
                    <a:p>
                      <a:pPr>
                        <a:lnSpc>
                          <a:spcPct val="115000"/>
                        </a:lnSpc>
                        <a:spcAft>
                          <a:spcPts val="0"/>
                        </a:spcAft>
                      </a:pPr>
                      <a:r>
                        <a:rPr lang="es-EC" sz="1400">
                          <a:effectLst/>
                        </a:rPr>
                        <a:t> </a:t>
                      </a:r>
                      <a:endParaRPr lang="es-EC" sz="1600">
                        <a:effectLst/>
                        <a:latin typeface="Calibri"/>
                        <a:ea typeface="Times New Roman"/>
                        <a:cs typeface="Times New Roman"/>
                      </a:endParaRPr>
                    </a:p>
                  </a:txBody>
                  <a:tcPr marL="29374" marR="29374" marT="29374" marB="29374" anchor="ctr"/>
                </a:tc>
                <a:tc>
                  <a:txBody>
                    <a:bodyPr/>
                    <a:lstStyle/>
                    <a:p>
                      <a:pPr>
                        <a:lnSpc>
                          <a:spcPct val="115000"/>
                        </a:lnSpc>
                        <a:spcAft>
                          <a:spcPts val="0"/>
                        </a:spcAft>
                      </a:pPr>
                      <a:r>
                        <a:rPr lang="es-EC" sz="1400">
                          <a:effectLst/>
                        </a:rPr>
                        <a:t> </a:t>
                      </a:r>
                      <a:endParaRPr lang="es-EC" sz="1600">
                        <a:effectLst/>
                        <a:latin typeface="Calibri"/>
                        <a:ea typeface="Times New Roman"/>
                        <a:cs typeface="Times New Roman"/>
                      </a:endParaRPr>
                    </a:p>
                  </a:txBody>
                  <a:tcPr marL="29374" marR="29374" marT="29374" marB="29374" anchor="ctr"/>
                </a:tc>
                <a:tc>
                  <a:txBody>
                    <a:bodyPr/>
                    <a:lstStyle/>
                    <a:p>
                      <a:pPr>
                        <a:lnSpc>
                          <a:spcPct val="115000"/>
                        </a:lnSpc>
                      </a:pPr>
                      <a:endParaRPr lang="es-EC" sz="1600">
                        <a:effectLst/>
                        <a:latin typeface="Calibri"/>
                      </a:endParaRPr>
                    </a:p>
                  </a:txBody>
                  <a:tcPr marL="29374" marR="29374" marT="29374" marB="29374" anchor="ctr"/>
                </a:tc>
                <a:tc>
                  <a:txBody>
                    <a:bodyPr/>
                    <a:lstStyle/>
                    <a:p>
                      <a:pPr algn="ctr">
                        <a:lnSpc>
                          <a:spcPct val="115000"/>
                        </a:lnSpc>
                        <a:spcAft>
                          <a:spcPts val="0"/>
                        </a:spcAft>
                      </a:pPr>
                      <a:r>
                        <a:rPr lang="es-ES" sz="1400">
                          <a:effectLst/>
                        </a:rPr>
                        <a:t>20 años</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100 años</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dirty="0">
                          <a:effectLst/>
                        </a:rPr>
                        <a:t>500 años</a:t>
                      </a:r>
                      <a:endParaRPr lang="es-EC" sz="1600" dirty="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CO</a:t>
                      </a:r>
                      <a:r>
                        <a:rPr lang="es-ES" sz="1400" baseline="-25000">
                          <a:effectLst/>
                        </a:rPr>
                        <a:t>2</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CO</a:t>
                      </a:r>
                      <a:r>
                        <a:rPr lang="es-ES" sz="1400" baseline="-25000">
                          <a:effectLst/>
                        </a:rPr>
                        <a:t>2</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variable</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Metano </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CH</a:t>
                      </a:r>
                      <a:r>
                        <a:rPr lang="es-ES" sz="1400" baseline="-25000">
                          <a:effectLst/>
                        </a:rPr>
                        <a:t>4</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dirty="0">
                          <a:effectLst/>
                        </a:rPr>
                        <a:t>12±3</a:t>
                      </a:r>
                      <a:endParaRPr lang="es-EC" sz="1600" dirty="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72</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25</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7,6</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Óxido nitroso</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N</a:t>
                      </a:r>
                      <a:r>
                        <a:rPr lang="es-ES" sz="1400" baseline="-25000">
                          <a:effectLst/>
                        </a:rPr>
                        <a:t>2</a:t>
                      </a:r>
                      <a:r>
                        <a:rPr lang="es-ES" sz="1400">
                          <a:effectLst/>
                        </a:rPr>
                        <a:t>O</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120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dirty="0">
                          <a:effectLst/>
                        </a:rPr>
                        <a:t>289</a:t>
                      </a:r>
                      <a:endParaRPr lang="es-EC" sz="1600" dirty="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298</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153</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HFC-23</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CHF</a:t>
                      </a:r>
                      <a:r>
                        <a:rPr lang="es-ES" sz="1400" baseline="-25000">
                          <a:effectLst/>
                        </a:rPr>
                        <a:t>3</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264</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9 100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11 700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9800</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HFC-32</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CH</a:t>
                      </a:r>
                      <a:r>
                        <a:rPr lang="es-ES" sz="1400" baseline="-25000">
                          <a:effectLst/>
                        </a:rPr>
                        <a:t>2</a:t>
                      </a:r>
                      <a:r>
                        <a:rPr lang="es-ES" sz="1400">
                          <a:effectLst/>
                        </a:rPr>
                        <a:t>F</a:t>
                      </a:r>
                      <a:r>
                        <a:rPr lang="es-ES" sz="1400" baseline="-25000">
                          <a:effectLst/>
                        </a:rPr>
                        <a:t>2</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5,6</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2 100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650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200</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HFC-41</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CH</a:t>
                      </a:r>
                      <a:r>
                        <a:rPr lang="es-ES" sz="1400" baseline="-25000">
                          <a:effectLst/>
                        </a:rPr>
                        <a:t>3</a:t>
                      </a:r>
                      <a:r>
                        <a:rPr lang="es-ES" sz="1400">
                          <a:effectLst/>
                        </a:rPr>
                        <a:t>F</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3,7</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490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150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45</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HFC-43-10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a:t>
                      </a:r>
                      <a:r>
                        <a:rPr lang="es-ES" sz="1400" baseline="-25000">
                          <a:effectLst/>
                        </a:rPr>
                        <a:t>5</a:t>
                      </a:r>
                      <a:r>
                        <a:rPr lang="es-ES" sz="1400">
                          <a:effectLst/>
                        </a:rPr>
                        <a:t>H</a:t>
                      </a:r>
                      <a:r>
                        <a:rPr lang="es-ES" sz="1400" baseline="-25000">
                          <a:effectLst/>
                        </a:rPr>
                        <a:t>2</a:t>
                      </a:r>
                      <a:r>
                        <a:rPr lang="es-ES" sz="1400">
                          <a:effectLst/>
                        </a:rPr>
                        <a:t>F</a:t>
                      </a:r>
                      <a:r>
                        <a:rPr lang="es-ES" sz="1400" baseline="-25000">
                          <a:effectLst/>
                        </a:rPr>
                        <a:t>10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17,1</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3 000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1 300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400</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HFC-125</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a:t>
                      </a:r>
                      <a:r>
                        <a:rPr lang="es-ES" sz="1400" baseline="-25000">
                          <a:effectLst/>
                        </a:rPr>
                        <a:t>2</a:t>
                      </a:r>
                      <a:r>
                        <a:rPr lang="es-ES" sz="1400">
                          <a:effectLst/>
                        </a:rPr>
                        <a:t>HF</a:t>
                      </a:r>
                      <a:r>
                        <a:rPr lang="es-ES" sz="1400" baseline="-25000">
                          <a:effectLst/>
                        </a:rPr>
                        <a:t>5</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32,6</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4 600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2 800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920</a:t>
                      </a:r>
                      <a:endParaRPr lang="es-EC" sz="160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400">
                          <a:effectLst/>
                        </a:rPr>
                        <a:t>HFC-134</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C</a:t>
                      </a:r>
                      <a:r>
                        <a:rPr lang="es-ES" sz="1400" baseline="-25000">
                          <a:effectLst/>
                        </a:rPr>
                        <a:t>2</a:t>
                      </a:r>
                      <a:r>
                        <a:rPr lang="es-ES" sz="1400">
                          <a:effectLst/>
                        </a:rPr>
                        <a:t>H</a:t>
                      </a:r>
                      <a:r>
                        <a:rPr lang="es-ES" sz="1400" baseline="-25000">
                          <a:effectLst/>
                        </a:rPr>
                        <a:t>2</a:t>
                      </a:r>
                      <a:r>
                        <a:rPr lang="es-ES" sz="1400">
                          <a:effectLst/>
                        </a:rPr>
                        <a:t>F</a:t>
                      </a:r>
                      <a:r>
                        <a:rPr lang="es-ES" sz="1400" baseline="-25000">
                          <a:effectLst/>
                        </a:rPr>
                        <a:t>4</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10,6</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2 900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a:effectLst/>
                        </a:rPr>
                        <a:t>1 000</a:t>
                      </a:r>
                      <a:endParaRPr lang="es-EC" sz="1600">
                        <a:effectLst/>
                        <a:latin typeface="Calibri"/>
                        <a:ea typeface="Times New Roman"/>
                        <a:cs typeface="Times New Roman"/>
                      </a:endParaRPr>
                    </a:p>
                  </a:txBody>
                  <a:tcPr marL="29374" marR="29374" marT="29374" marB="29374" anchor="ctr"/>
                </a:tc>
                <a:tc>
                  <a:txBody>
                    <a:bodyPr/>
                    <a:lstStyle/>
                    <a:p>
                      <a:pPr algn="ctr">
                        <a:lnSpc>
                          <a:spcPct val="115000"/>
                        </a:lnSpc>
                        <a:spcAft>
                          <a:spcPts val="0"/>
                        </a:spcAft>
                      </a:pPr>
                      <a:r>
                        <a:rPr lang="es-ES" sz="1400" dirty="0">
                          <a:effectLst/>
                        </a:rPr>
                        <a:t>310</a:t>
                      </a:r>
                      <a:endParaRPr lang="es-EC" sz="1600" dirty="0">
                        <a:effectLst/>
                        <a:latin typeface="Calibri"/>
                        <a:ea typeface="Times New Roman"/>
                        <a:cs typeface="Times New Roman"/>
                      </a:endParaRPr>
                    </a:p>
                  </a:txBody>
                  <a:tcPr marL="29374" marR="29374" marT="29374" marB="29374" anchor="ctr"/>
                </a:tc>
              </a:tr>
              <a:tr h="349348">
                <a:tc>
                  <a:txBody>
                    <a:bodyPr/>
                    <a:lstStyle/>
                    <a:p>
                      <a:pPr>
                        <a:lnSpc>
                          <a:spcPct val="115000"/>
                        </a:lnSpc>
                        <a:spcAft>
                          <a:spcPts val="0"/>
                        </a:spcAft>
                      </a:pPr>
                      <a:r>
                        <a:rPr lang="es-ES" sz="1200">
                          <a:effectLst/>
                          <a:latin typeface="Arial"/>
                          <a:ea typeface="Times New Roman"/>
                          <a:cs typeface="Times New Roman"/>
                        </a:rPr>
                        <a:t>HCFC-22</a:t>
                      </a:r>
                      <a:endParaRPr lang="es-EC" sz="1600">
                        <a:effectLst/>
                        <a:latin typeface="Calibri"/>
                        <a:ea typeface="Times New Roman"/>
                        <a:cs typeface="Times New Roman"/>
                      </a:endParaRPr>
                    </a:p>
                  </a:txBody>
                  <a:tcPr marL="66675" marR="66675" marT="66675" marB="66675" anchor="ctr"/>
                </a:tc>
                <a:tc>
                  <a:txBody>
                    <a:bodyPr/>
                    <a:lstStyle/>
                    <a:p>
                      <a:pPr algn="ctr">
                        <a:lnSpc>
                          <a:spcPct val="115000"/>
                        </a:lnSpc>
                        <a:spcAft>
                          <a:spcPts val="0"/>
                        </a:spcAft>
                      </a:pPr>
                      <a:r>
                        <a:rPr lang="es-ES" sz="1200">
                          <a:effectLst/>
                          <a:latin typeface="Arial"/>
                          <a:ea typeface="Times New Roman"/>
                          <a:cs typeface="Times New Roman"/>
                        </a:rPr>
                        <a:t>CHClF</a:t>
                      </a:r>
                      <a:r>
                        <a:rPr lang="es-ES" sz="1200" baseline="-25000">
                          <a:effectLst/>
                          <a:latin typeface="Arial"/>
                          <a:ea typeface="Times New Roman"/>
                          <a:cs typeface="Times New Roman"/>
                        </a:rPr>
                        <a:t>2</a:t>
                      </a:r>
                      <a:endParaRPr lang="es-EC" sz="1600">
                        <a:effectLst/>
                        <a:latin typeface="Calibri"/>
                        <a:ea typeface="Times New Roman"/>
                        <a:cs typeface="Times New Roman"/>
                      </a:endParaRPr>
                    </a:p>
                  </a:txBody>
                  <a:tcPr marL="66675" marR="66675" marT="66675" marB="66675" anchor="ctr"/>
                </a:tc>
                <a:tc>
                  <a:txBody>
                    <a:bodyPr/>
                    <a:lstStyle/>
                    <a:p>
                      <a:pPr algn="ctr">
                        <a:lnSpc>
                          <a:spcPct val="115000"/>
                        </a:lnSpc>
                        <a:spcAft>
                          <a:spcPts val="0"/>
                        </a:spcAft>
                      </a:pPr>
                      <a:r>
                        <a:rPr lang="es-ES" sz="1200">
                          <a:effectLst/>
                          <a:latin typeface="Arial"/>
                          <a:ea typeface="Times New Roman"/>
                          <a:cs typeface="Times New Roman"/>
                        </a:rPr>
                        <a:t>12</a:t>
                      </a:r>
                      <a:endParaRPr lang="es-EC" sz="1600">
                        <a:effectLst/>
                        <a:latin typeface="Calibri"/>
                        <a:ea typeface="Times New Roman"/>
                        <a:cs typeface="Times New Roman"/>
                      </a:endParaRPr>
                    </a:p>
                  </a:txBody>
                  <a:tcPr marL="66675" marR="66675" marT="66675" marB="66675" anchor="ctr"/>
                </a:tc>
                <a:tc>
                  <a:txBody>
                    <a:bodyPr/>
                    <a:lstStyle/>
                    <a:p>
                      <a:pPr algn="ctr">
                        <a:lnSpc>
                          <a:spcPct val="115000"/>
                        </a:lnSpc>
                        <a:spcAft>
                          <a:spcPts val="0"/>
                        </a:spcAft>
                      </a:pPr>
                      <a:r>
                        <a:rPr lang="es-ES" sz="1200">
                          <a:effectLst/>
                          <a:latin typeface="Arial"/>
                          <a:ea typeface="Times New Roman"/>
                          <a:cs typeface="Times New Roman"/>
                        </a:rPr>
                        <a:t>5 160</a:t>
                      </a:r>
                      <a:endParaRPr lang="es-EC" sz="1600">
                        <a:effectLst/>
                        <a:latin typeface="Calibri"/>
                        <a:ea typeface="Times New Roman"/>
                        <a:cs typeface="Times New Roman"/>
                      </a:endParaRPr>
                    </a:p>
                  </a:txBody>
                  <a:tcPr marL="66675" marR="66675" marT="66675" marB="66675" anchor="ctr"/>
                </a:tc>
                <a:tc>
                  <a:txBody>
                    <a:bodyPr/>
                    <a:lstStyle/>
                    <a:p>
                      <a:pPr algn="ctr">
                        <a:lnSpc>
                          <a:spcPct val="115000"/>
                        </a:lnSpc>
                        <a:spcAft>
                          <a:spcPts val="0"/>
                        </a:spcAft>
                      </a:pPr>
                      <a:r>
                        <a:rPr lang="es-ES" sz="1200" dirty="0">
                          <a:effectLst/>
                          <a:latin typeface="Arial"/>
                          <a:ea typeface="Times New Roman"/>
                          <a:cs typeface="Times New Roman"/>
                        </a:rPr>
                        <a:t>1 810</a:t>
                      </a:r>
                      <a:endParaRPr lang="es-EC" sz="1600" dirty="0">
                        <a:effectLst/>
                        <a:latin typeface="Calibri"/>
                        <a:ea typeface="Times New Roman"/>
                        <a:cs typeface="Times New Roman"/>
                      </a:endParaRPr>
                    </a:p>
                  </a:txBody>
                  <a:tcPr marL="66675" marR="66675" marT="66675" marB="66675" anchor="ctr"/>
                </a:tc>
                <a:tc>
                  <a:txBody>
                    <a:bodyPr/>
                    <a:lstStyle/>
                    <a:p>
                      <a:pPr algn="ctr">
                        <a:lnSpc>
                          <a:spcPct val="115000"/>
                        </a:lnSpc>
                        <a:spcAft>
                          <a:spcPts val="0"/>
                        </a:spcAft>
                      </a:pPr>
                      <a:r>
                        <a:rPr lang="es-ES" sz="1200" dirty="0">
                          <a:effectLst/>
                          <a:latin typeface="Arial"/>
                          <a:ea typeface="Times New Roman"/>
                          <a:cs typeface="Times New Roman"/>
                        </a:rPr>
                        <a:t>549</a:t>
                      </a:r>
                      <a:endParaRPr lang="es-EC" sz="1600" dirty="0">
                        <a:effectLst/>
                        <a:latin typeface="Calibri"/>
                        <a:ea typeface="Times New Roman"/>
                        <a:cs typeface="Times New Roman"/>
                      </a:endParaRPr>
                    </a:p>
                  </a:txBody>
                  <a:tcPr marL="66675" marR="66675" marT="66675" marB="66675" anchor="ctr"/>
                </a:tc>
              </a:tr>
            </a:tbl>
          </a:graphicData>
        </a:graphic>
      </p:graphicFrame>
      <p:pic>
        <p:nvPicPr>
          <p:cNvPr id="9"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2" name="1 CuadroTexto"/>
          <p:cNvSpPr txBox="1"/>
          <p:nvPr/>
        </p:nvSpPr>
        <p:spPr>
          <a:xfrm>
            <a:off x="2987824" y="5949280"/>
            <a:ext cx="3096344" cy="338554"/>
          </a:xfrm>
          <a:prstGeom prst="rect">
            <a:avLst/>
          </a:prstGeom>
          <a:noFill/>
        </p:spPr>
        <p:txBody>
          <a:bodyPr wrap="square" rtlCol="0">
            <a:spAutoFit/>
          </a:bodyPr>
          <a:lstStyle/>
          <a:p>
            <a:pPr algn="ctr"/>
            <a:r>
              <a:rPr lang="es-ES" sz="1600" dirty="0"/>
              <a:t>Fuente: (IPCC, 2007</a:t>
            </a:r>
            <a:r>
              <a:rPr lang="es-ES" sz="1600" dirty="0" smtClean="0"/>
              <a:t>)</a:t>
            </a:r>
            <a:endParaRPr lang="es-EC" sz="1600" dirty="0"/>
          </a:p>
        </p:txBody>
      </p:sp>
    </p:spTree>
    <p:extLst>
      <p:ext uri="{BB962C8B-B14F-4D97-AF65-F5344CB8AC3E}">
        <p14:creationId xmlns:p14="http://schemas.microsoft.com/office/powerpoint/2010/main" val="34832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3" name="2 Título"/>
          <p:cNvSpPr>
            <a:spLocks noGrp="1"/>
          </p:cNvSpPr>
          <p:nvPr>
            <p:ph type="title"/>
          </p:nvPr>
        </p:nvSpPr>
        <p:spPr>
          <a:xfrm>
            <a:off x="35496" y="692696"/>
            <a:ext cx="4690864" cy="1143000"/>
          </a:xfrm>
        </p:spPr>
        <p:txBody>
          <a:bodyPr>
            <a:noAutofit/>
          </a:bodyPr>
          <a:lstStyle/>
          <a:p>
            <a:r>
              <a:rPr lang="es-ES" sz="2400" dirty="0"/>
              <a:t>Emisiones de gases de efecto invernadero a nivel global</a:t>
            </a:r>
            <a:endParaRPr lang="es-EC" sz="2400" dirty="0"/>
          </a:p>
        </p:txBody>
      </p:sp>
      <p:pic>
        <p:nvPicPr>
          <p:cNvPr id="7" name="Picture 1" descr="Pie chart that shows different types of gases. 57 percent is from carbon dioxide fossil fuel use. 17 percent is from carbon dioxide deforestation, decay of biomass, etc. 3 percent is from other carbon dioxide sources. 14 percent is from methane. 8 percent is from nitrous oxide and 1 percent is from fluorinated gases."/>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1560" y="1772816"/>
            <a:ext cx="3689350" cy="3689350"/>
          </a:xfrm>
          <a:prstGeom prst="rect">
            <a:avLst/>
          </a:prstGeom>
          <a:noFill/>
          <a:ln>
            <a:noFill/>
          </a:ln>
        </p:spPr>
      </p:pic>
      <p:sp>
        <p:nvSpPr>
          <p:cNvPr id="8" name="7 CuadroTexto"/>
          <p:cNvSpPr txBox="1"/>
          <p:nvPr/>
        </p:nvSpPr>
        <p:spPr>
          <a:xfrm>
            <a:off x="251520" y="5445224"/>
            <a:ext cx="4320480" cy="738664"/>
          </a:xfrm>
          <a:prstGeom prst="rect">
            <a:avLst/>
          </a:prstGeom>
          <a:noFill/>
        </p:spPr>
        <p:txBody>
          <a:bodyPr wrap="square" rtlCol="0">
            <a:spAutoFit/>
          </a:bodyPr>
          <a:lstStyle/>
          <a:p>
            <a:pPr algn="ctr"/>
            <a:r>
              <a:rPr lang="es-ES" sz="1400" b="1" dirty="0"/>
              <a:t>Figura </a:t>
            </a:r>
            <a:r>
              <a:rPr lang="es-ES" sz="1400" b="1" dirty="0" smtClean="0"/>
              <a:t>5. </a:t>
            </a:r>
            <a:r>
              <a:rPr lang="es-ES" sz="1400" dirty="0"/>
              <a:t>Emisiones globales por tipo de gas de efecto invernadero</a:t>
            </a:r>
            <a:endParaRPr lang="es-EC" sz="1400" b="1" dirty="0"/>
          </a:p>
          <a:p>
            <a:pPr algn="ctr"/>
            <a:r>
              <a:rPr lang="es-ES" sz="1400" dirty="0"/>
              <a:t>Fuente: (IPCC, 2007</a:t>
            </a:r>
            <a:r>
              <a:rPr lang="es-ES" sz="1400" dirty="0" smtClean="0"/>
              <a:t>)</a:t>
            </a:r>
            <a:endParaRPr lang="es-EC" sz="1400" dirty="0"/>
          </a:p>
        </p:txBody>
      </p:sp>
      <p:sp>
        <p:nvSpPr>
          <p:cNvPr id="6" name="2 Título"/>
          <p:cNvSpPr txBox="1">
            <a:spLocks/>
          </p:cNvSpPr>
          <p:nvPr/>
        </p:nvSpPr>
        <p:spPr>
          <a:xfrm>
            <a:off x="4860032" y="692696"/>
            <a:ext cx="394945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s-ES" sz="2400" dirty="0" smtClean="0"/>
              <a:t>Emisiones globales por tipo de fuente</a:t>
            </a:r>
            <a:endParaRPr lang="es-EC" sz="2400" dirty="0"/>
          </a:p>
        </p:txBody>
      </p:sp>
      <p:pic>
        <p:nvPicPr>
          <p:cNvPr id="9" name="Picture 2" descr="Pie chart that shows different sectors. 26 percent is from energy supply; 13 percent is from transport; 8 percent is from residential and commercial buildings; 19 percent is from industry; 14 percent is from agriculture; 17 percent is from forestry; and 3 percent is from waste and wastewate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7226" y="1628800"/>
            <a:ext cx="3752258" cy="3797260"/>
          </a:xfrm>
          <a:prstGeom prst="rect">
            <a:avLst/>
          </a:prstGeom>
          <a:noFill/>
          <a:ln>
            <a:noFill/>
          </a:ln>
        </p:spPr>
      </p:pic>
      <p:sp>
        <p:nvSpPr>
          <p:cNvPr id="10" name="7 CuadroTexto"/>
          <p:cNvSpPr txBox="1"/>
          <p:nvPr/>
        </p:nvSpPr>
        <p:spPr>
          <a:xfrm>
            <a:off x="4734372" y="5445224"/>
            <a:ext cx="4075112" cy="738664"/>
          </a:xfrm>
          <a:prstGeom prst="rect">
            <a:avLst/>
          </a:prstGeom>
          <a:noFill/>
        </p:spPr>
        <p:txBody>
          <a:bodyPr wrap="square" rtlCol="0">
            <a:spAutoFit/>
          </a:bodyPr>
          <a:lstStyle/>
          <a:p>
            <a:pPr algn="ctr"/>
            <a:r>
              <a:rPr lang="es-EC" sz="1400" b="1" dirty="0"/>
              <a:t>Figura </a:t>
            </a:r>
            <a:r>
              <a:rPr lang="es-EC" sz="1400" b="1" dirty="0" smtClean="0"/>
              <a:t>6.</a:t>
            </a:r>
            <a:r>
              <a:rPr lang="es-EC" sz="1400" dirty="0" smtClean="0"/>
              <a:t> </a:t>
            </a:r>
            <a:r>
              <a:rPr lang="es-EC" sz="1400" dirty="0"/>
              <a:t>Emisiones de gases de efecto invernadero por tipo de fuente</a:t>
            </a:r>
          </a:p>
          <a:p>
            <a:pPr algn="ctr"/>
            <a:r>
              <a:rPr lang="es-EC" sz="1400" dirty="0"/>
              <a:t>Fuente: (IPCC, </a:t>
            </a:r>
            <a:r>
              <a:rPr lang="es-EC" sz="1400" dirty="0" smtClean="0"/>
              <a:t>2007)</a:t>
            </a:r>
          </a:p>
        </p:txBody>
      </p:sp>
    </p:spTree>
    <p:extLst>
      <p:ext uri="{BB962C8B-B14F-4D97-AF65-F5344CB8AC3E}">
        <p14:creationId xmlns:p14="http://schemas.microsoft.com/office/powerpoint/2010/main" val="1060846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3" name="2 Título"/>
          <p:cNvSpPr>
            <a:spLocks noGrp="1"/>
          </p:cNvSpPr>
          <p:nvPr>
            <p:ph type="title"/>
          </p:nvPr>
        </p:nvSpPr>
        <p:spPr>
          <a:xfrm>
            <a:off x="457200" y="692696"/>
            <a:ext cx="8229600" cy="1143000"/>
          </a:xfrm>
        </p:spPr>
        <p:txBody>
          <a:bodyPr>
            <a:normAutofit fontScale="90000"/>
          </a:bodyPr>
          <a:lstStyle/>
          <a:p>
            <a:r>
              <a:rPr lang="es-ES" dirty="0"/>
              <a:t>Emisiones de gases de efecto invernadero por país</a:t>
            </a:r>
            <a:endParaRPr lang="es-EC" dirty="0"/>
          </a:p>
        </p:txBody>
      </p:sp>
      <p:sp>
        <p:nvSpPr>
          <p:cNvPr id="8" name="7 CuadroTexto"/>
          <p:cNvSpPr txBox="1"/>
          <p:nvPr/>
        </p:nvSpPr>
        <p:spPr>
          <a:xfrm>
            <a:off x="1432992" y="5642084"/>
            <a:ext cx="5947320" cy="523220"/>
          </a:xfrm>
          <a:prstGeom prst="rect">
            <a:avLst/>
          </a:prstGeom>
          <a:noFill/>
        </p:spPr>
        <p:txBody>
          <a:bodyPr wrap="square" rtlCol="0">
            <a:spAutoFit/>
          </a:bodyPr>
          <a:lstStyle/>
          <a:p>
            <a:pPr algn="ctr"/>
            <a:r>
              <a:rPr lang="es-EC" sz="1400" b="1" dirty="0"/>
              <a:t>Figura 7</a:t>
            </a:r>
            <a:r>
              <a:rPr lang="es-EC" sz="1400" b="1" dirty="0" smtClean="0"/>
              <a:t>. </a:t>
            </a:r>
            <a:r>
              <a:rPr lang="es-EC" sz="1400" dirty="0"/>
              <a:t>Emisiones de gases de efecto invernadero por país</a:t>
            </a:r>
          </a:p>
          <a:p>
            <a:pPr algn="ctr"/>
            <a:r>
              <a:rPr lang="es-EC" sz="1400" dirty="0"/>
              <a:t>	Fuente: (EPA, 2011</a:t>
            </a:r>
            <a:r>
              <a:rPr lang="es-EC" sz="1400" dirty="0" smtClean="0"/>
              <a:t>)</a:t>
            </a:r>
            <a:endParaRPr lang="es-EC" sz="1400" dirty="0"/>
          </a:p>
        </p:txBody>
      </p:sp>
      <p:pic>
        <p:nvPicPr>
          <p:cNvPr id="9" name="0 Imagen"/>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2483768" y="1988840"/>
            <a:ext cx="3888432" cy="3662875"/>
          </a:xfrm>
          <a:prstGeom prst="rect">
            <a:avLst/>
          </a:prstGeom>
        </p:spPr>
      </p:pic>
    </p:spTree>
    <p:extLst>
      <p:ext uri="{BB962C8B-B14F-4D97-AF65-F5344CB8AC3E}">
        <p14:creationId xmlns:p14="http://schemas.microsoft.com/office/powerpoint/2010/main" val="405066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3" name="2 Título"/>
          <p:cNvSpPr>
            <a:spLocks noGrp="1"/>
          </p:cNvSpPr>
          <p:nvPr>
            <p:ph type="title"/>
          </p:nvPr>
        </p:nvSpPr>
        <p:spPr/>
        <p:txBody>
          <a:bodyPr>
            <a:normAutofit fontScale="90000"/>
          </a:bodyPr>
          <a:lstStyle/>
          <a:p>
            <a:r>
              <a:rPr lang="es-ES" dirty="0"/>
              <a:t>Emisiones de gases de efecto invernadero en Ecuador</a:t>
            </a:r>
            <a:endParaRPr lang="es-EC" dirty="0"/>
          </a:p>
        </p:txBody>
      </p:sp>
      <p:pic>
        <p:nvPicPr>
          <p:cNvPr id="7" name="6 Imagen"/>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2276873"/>
            <a:ext cx="3888432" cy="2088232"/>
          </a:xfrm>
          <a:prstGeom prst="rect">
            <a:avLst/>
          </a:prstGeom>
          <a:ln>
            <a:noFill/>
          </a:ln>
          <a:extLst>
            <a:ext uri="{53640926-AAD7-44D8-BBD7-CCE9431645EC}">
              <a14:shadowObscured xmlns:a14="http://schemas.microsoft.com/office/drawing/2010/main"/>
            </a:ext>
          </a:extLst>
        </p:spPr>
      </p:pic>
      <p:pic>
        <p:nvPicPr>
          <p:cNvPr id="8" name="Picture 6"/>
          <p:cNvPicPr/>
          <p:nvPr/>
        </p:nvPicPr>
        <p:blipFill rotWithShape="1">
          <a:blip r:embed="rId4" cstate="email">
            <a:extLst>
              <a:ext uri="{28A0092B-C50C-407E-A947-70E740481C1C}">
                <a14:useLocalDpi xmlns:a14="http://schemas.microsoft.com/office/drawing/2010/main"/>
              </a:ext>
            </a:extLst>
          </a:blip>
          <a:srcRect/>
          <a:stretch/>
        </p:blipFill>
        <p:spPr bwMode="auto">
          <a:xfrm>
            <a:off x="4716016" y="2263201"/>
            <a:ext cx="3978290" cy="2173911"/>
          </a:xfrm>
          <a:prstGeom prst="rect">
            <a:avLst/>
          </a:prstGeom>
          <a:ln>
            <a:noFill/>
          </a:ln>
          <a:extLst>
            <a:ext uri="{53640926-AAD7-44D8-BBD7-CCE9431645EC}">
              <a14:shadowObscured xmlns:a14="http://schemas.microsoft.com/office/drawing/2010/main"/>
            </a:ext>
          </a:extLst>
        </p:spPr>
      </p:pic>
      <p:sp>
        <p:nvSpPr>
          <p:cNvPr id="9" name="8 CuadroTexto"/>
          <p:cNvSpPr txBox="1"/>
          <p:nvPr/>
        </p:nvSpPr>
        <p:spPr>
          <a:xfrm>
            <a:off x="4940965" y="4499595"/>
            <a:ext cx="3528392" cy="954107"/>
          </a:xfrm>
          <a:prstGeom prst="rect">
            <a:avLst/>
          </a:prstGeom>
          <a:noFill/>
        </p:spPr>
        <p:txBody>
          <a:bodyPr wrap="square" rtlCol="0">
            <a:spAutoFit/>
          </a:bodyPr>
          <a:lstStyle/>
          <a:p>
            <a:pPr algn="ctr"/>
            <a:r>
              <a:rPr lang="es-ES" sz="1400" b="1" dirty="0"/>
              <a:t>Figura </a:t>
            </a:r>
            <a:r>
              <a:rPr lang="es-ES" sz="1400" b="1" dirty="0" smtClean="0"/>
              <a:t>9. </a:t>
            </a:r>
            <a:r>
              <a:rPr lang="es-ES" sz="1400" b="1" dirty="0"/>
              <a:t>Aporte sectorial de Emisiones de gases de efecto invernadero directos del Ecuador (t </a:t>
            </a:r>
            <a:r>
              <a:rPr lang="es-EC" sz="1400" b="1" dirty="0"/>
              <a:t>CO</a:t>
            </a:r>
            <a:r>
              <a:rPr lang="es-EC" sz="1400" b="1" baseline="-25000" dirty="0"/>
              <a:t>2</a:t>
            </a:r>
            <a:r>
              <a:rPr lang="es-ES" sz="1400" b="1" dirty="0" err="1"/>
              <a:t>eq</a:t>
            </a:r>
            <a:r>
              <a:rPr lang="es-ES" sz="1400" b="1" dirty="0"/>
              <a:t>)</a:t>
            </a:r>
            <a:endParaRPr lang="es-EC" sz="1400" b="1" dirty="0"/>
          </a:p>
          <a:p>
            <a:pPr algn="ctr"/>
            <a:r>
              <a:rPr lang="es-ES" sz="1400" b="1" dirty="0"/>
              <a:t>Fuente: </a:t>
            </a:r>
            <a:r>
              <a:rPr lang="es-EC" sz="1400" dirty="0"/>
              <a:t>(Cáceres &amp; </a:t>
            </a:r>
            <a:r>
              <a:rPr lang="es-EC" sz="1400" dirty="0" err="1"/>
              <a:t>Nuñez</a:t>
            </a:r>
            <a:r>
              <a:rPr lang="es-EC" sz="1400" dirty="0"/>
              <a:t>, 2011</a:t>
            </a:r>
            <a:r>
              <a:rPr lang="es-EC" sz="1400" dirty="0" smtClean="0"/>
              <a:t>)</a:t>
            </a:r>
            <a:endParaRPr lang="es-EC" sz="1400" dirty="0"/>
          </a:p>
        </p:txBody>
      </p:sp>
      <p:sp>
        <p:nvSpPr>
          <p:cNvPr id="10" name="9 CuadroTexto"/>
          <p:cNvSpPr txBox="1"/>
          <p:nvPr/>
        </p:nvSpPr>
        <p:spPr>
          <a:xfrm>
            <a:off x="611560" y="4499595"/>
            <a:ext cx="3528392" cy="738664"/>
          </a:xfrm>
          <a:prstGeom prst="rect">
            <a:avLst/>
          </a:prstGeom>
          <a:noFill/>
        </p:spPr>
        <p:txBody>
          <a:bodyPr wrap="square" rtlCol="0">
            <a:spAutoFit/>
          </a:bodyPr>
          <a:lstStyle/>
          <a:p>
            <a:pPr algn="ctr"/>
            <a:r>
              <a:rPr lang="es-ES" sz="1400" b="1" dirty="0"/>
              <a:t>Figura 8</a:t>
            </a:r>
            <a:r>
              <a:rPr lang="es-ES" sz="1400" b="1" dirty="0" smtClean="0"/>
              <a:t>. </a:t>
            </a:r>
            <a:r>
              <a:rPr lang="es-ES" sz="1400" b="1" dirty="0"/>
              <a:t>Evolución de las emisiones por tipo de gas (t </a:t>
            </a:r>
            <a:r>
              <a:rPr lang="es-EC" sz="1400" b="1" dirty="0"/>
              <a:t>CO</a:t>
            </a:r>
            <a:r>
              <a:rPr lang="es-EC" sz="1400" b="1" baseline="-25000" dirty="0"/>
              <a:t>2</a:t>
            </a:r>
            <a:r>
              <a:rPr lang="es-ES" sz="1400" b="1" dirty="0" err="1"/>
              <a:t>eq</a:t>
            </a:r>
            <a:r>
              <a:rPr lang="es-ES" sz="1400" b="1" dirty="0"/>
              <a:t>)</a:t>
            </a:r>
            <a:endParaRPr lang="es-EC" sz="1400" b="1" dirty="0"/>
          </a:p>
          <a:p>
            <a:pPr algn="ctr"/>
            <a:r>
              <a:rPr lang="es-ES" sz="1400" b="1" dirty="0"/>
              <a:t>Fuente: </a:t>
            </a:r>
            <a:r>
              <a:rPr lang="es-EC" sz="1400" dirty="0"/>
              <a:t>(Cáceres &amp; </a:t>
            </a:r>
            <a:r>
              <a:rPr lang="es-EC" sz="1400" dirty="0" err="1"/>
              <a:t>Nuñez</a:t>
            </a:r>
            <a:r>
              <a:rPr lang="es-EC" sz="1400" dirty="0"/>
              <a:t>, 2011</a:t>
            </a:r>
            <a:r>
              <a:rPr lang="es-EC" sz="1400" dirty="0" smtClean="0"/>
              <a:t>)</a:t>
            </a:r>
          </a:p>
        </p:txBody>
      </p:sp>
    </p:spTree>
    <p:extLst>
      <p:ext uri="{BB962C8B-B14F-4D97-AF65-F5344CB8AC3E}">
        <p14:creationId xmlns:p14="http://schemas.microsoft.com/office/powerpoint/2010/main" val="778924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Marco Legal para Gases de efecto invernadero</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936801206"/>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856309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COMERCIO DE EMISIONES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5615312"/>
              </p:ext>
            </p:extLst>
          </p:nvPr>
        </p:nvGraphicFramePr>
        <p:xfrm>
          <a:off x="457200" y="2263775"/>
          <a:ext cx="8229600" cy="368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80073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MECANISMO DE DESARROLLO LIMPIO</a:t>
            </a:r>
            <a:endParaRPr lang="es-EC" dirty="0"/>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graphicFrame>
        <p:nvGraphicFramePr>
          <p:cNvPr id="7" name="6 Marcador de contenido"/>
          <p:cNvGraphicFramePr>
            <a:graphicFrameLocks noGrp="1"/>
          </p:cNvGraphicFramePr>
          <p:nvPr>
            <p:ph idx="1"/>
            <p:extLst>
              <p:ext uri="{D42A27DB-BD31-4B8C-83A1-F6EECF244321}">
                <p14:modId xmlns:p14="http://schemas.microsoft.com/office/powerpoint/2010/main" val="3014728708"/>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239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692696"/>
            <a:ext cx="8229600" cy="1143000"/>
          </a:xfrm>
        </p:spPr>
        <p:txBody>
          <a:bodyPr>
            <a:normAutofit fontScale="90000"/>
          </a:bodyPr>
          <a:lstStyle/>
          <a:p>
            <a:r>
              <a:rPr lang="es-ES" dirty="0" smtClean="0"/>
              <a:t>PROYECTOS MDL EN EL ECUADOR</a:t>
            </a:r>
            <a:endParaRPr lang="es-EC"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336790111"/>
              </p:ext>
            </p:extLst>
          </p:nvPr>
        </p:nvGraphicFramePr>
        <p:xfrm>
          <a:off x="1144960" y="2333138"/>
          <a:ext cx="6667400" cy="4023360"/>
        </p:xfrm>
        <a:graphic>
          <a:graphicData uri="http://schemas.openxmlformats.org/drawingml/2006/table">
            <a:tbl>
              <a:tblPr firstRow="1" firstCol="1" bandRow="1">
                <a:tableStyleId>{69012ECD-51FC-41F1-AA8D-1B2483CD663E}</a:tableStyleId>
              </a:tblPr>
              <a:tblGrid>
                <a:gridCol w="3333700"/>
                <a:gridCol w="3333700"/>
              </a:tblGrid>
              <a:tr h="313391">
                <a:tc>
                  <a:txBody>
                    <a:bodyPr/>
                    <a:lstStyle/>
                    <a:p>
                      <a:pPr algn="ctr">
                        <a:lnSpc>
                          <a:spcPct val="150000"/>
                        </a:lnSpc>
                        <a:spcAft>
                          <a:spcPts val="0"/>
                        </a:spcAft>
                      </a:pPr>
                      <a:r>
                        <a:rPr lang="es-ES" sz="1600" dirty="0">
                          <a:effectLst/>
                        </a:rPr>
                        <a:t>Tipo</a:t>
                      </a:r>
                      <a:endParaRPr lang="es-EC" sz="1400" b="1"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dirty="0">
                          <a:effectLst/>
                        </a:rPr>
                        <a:t>Número de proyectos</a:t>
                      </a:r>
                      <a:endParaRPr lang="es-EC" sz="1400" b="1" dirty="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Hidroeléctrica</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40</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Tratamiento de desechos</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11</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Agricultura</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3</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Forestación</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10</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Recuperación de GAS</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9</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Energía Eólica</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6</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Geotérmica</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3</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Eficiencia Energética</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9</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Transporte</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a:effectLst/>
                        </a:rPr>
                        <a:t>1</a:t>
                      </a:r>
                      <a:endParaRPr lang="es-EC" sz="1400">
                        <a:effectLst/>
                        <a:latin typeface="Calibri"/>
                        <a:ea typeface="Times New Roman"/>
                        <a:cs typeface="Times New Roman"/>
                      </a:endParaRPr>
                    </a:p>
                  </a:txBody>
                  <a:tcPr marL="68580" marR="68580" marT="0" marB="0"/>
                </a:tc>
              </a:tr>
              <a:tr h="313391">
                <a:tc>
                  <a:txBody>
                    <a:bodyPr/>
                    <a:lstStyle/>
                    <a:p>
                      <a:pPr algn="ctr">
                        <a:lnSpc>
                          <a:spcPct val="150000"/>
                        </a:lnSpc>
                        <a:spcAft>
                          <a:spcPts val="0"/>
                        </a:spcAft>
                      </a:pPr>
                      <a:r>
                        <a:rPr lang="es-ES" sz="1600" dirty="0">
                          <a:effectLst/>
                        </a:rPr>
                        <a:t>Total</a:t>
                      </a:r>
                      <a:endParaRPr lang="es-EC" sz="1400" b="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S" sz="1600" dirty="0">
                          <a:effectLst/>
                        </a:rPr>
                        <a:t>92</a:t>
                      </a:r>
                      <a:endParaRPr lang="es-EC" sz="1400" dirty="0">
                        <a:effectLst/>
                        <a:latin typeface="Calibri"/>
                        <a:ea typeface="Times New Roman"/>
                        <a:cs typeface="Times New Roman"/>
                      </a:endParaRPr>
                    </a:p>
                  </a:txBody>
                  <a:tcPr marL="68580" marR="68580" marT="0" marB="0"/>
                </a:tc>
              </a:tr>
            </a:tbl>
          </a:graphicData>
        </a:graphic>
      </p:graphicFrame>
      <p:pic>
        <p:nvPicPr>
          <p:cNvPr id="8"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11" name="10 CuadroTexto"/>
          <p:cNvSpPr txBox="1"/>
          <p:nvPr/>
        </p:nvSpPr>
        <p:spPr>
          <a:xfrm>
            <a:off x="2771800" y="5970766"/>
            <a:ext cx="3600400" cy="338554"/>
          </a:xfrm>
          <a:prstGeom prst="rect">
            <a:avLst/>
          </a:prstGeom>
          <a:noFill/>
        </p:spPr>
        <p:txBody>
          <a:bodyPr wrap="square" rtlCol="0">
            <a:spAutoFit/>
          </a:bodyPr>
          <a:lstStyle/>
          <a:p>
            <a:pPr algn="ctr"/>
            <a:r>
              <a:rPr lang="es-ES" sz="1600" dirty="0"/>
              <a:t>Fuente: </a:t>
            </a:r>
            <a:r>
              <a:rPr lang="es-EC" sz="1600" dirty="0"/>
              <a:t>(Gallegos, 2013</a:t>
            </a:r>
            <a:r>
              <a:rPr lang="es-EC" sz="1600" dirty="0" smtClean="0"/>
              <a:t>)</a:t>
            </a:r>
            <a:endParaRPr lang="es-EC" sz="1600" dirty="0"/>
          </a:p>
        </p:txBody>
      </p:sp>
      <p:sp>
        <p:nvSpPr>
          <p:cNvPr id="2" name="TextBox 1"/>
          <p:cNvSpPr txBox="1"/>
          <p:nvPr/>
        </p:nvSpPr>
        <p:spPr>
          <a:xfrm>
            <a:off x="1390085" y="1916832"/>
            <a:ext cx="5688632" cy="369332"/>
          </a:xfrm>
          <a:prstGeom prst="rect">
            <a:avLst/>
          </a:prstGeom>
          <a:noFill/>
        </p:spPr>
        <p:txBody>
          <a:bodyPr wrap="square" rtlCol="0">
            <a:spAutoFit/>
          </a:bodyPr>
          <a:lstStyle/>
          <a:p>
            <a:pPr algn="ctr"/>
            <a:r>
              <a:rPr lang="es-ES" b="1" dirty="0"/>
              <a:t>Tabla </a:t>
            </a:r>
            <a:r>
              <a:rPr lang="es-ES" b="1" dirty="0" smtClean="0"/>
              <a:t>2. </a:t>
            </a:r>
            <a:r>
              <a:rPr lang="es-ES" dirty="0"/>
              <a:t>Tipos de proyectos MDL en el </a:t>
            </a:r>
            <a:r>
              <a:rPr lang="es-ES" dirty="0" smtClean="0"/>
              <a:t>Ecuador</a:t>
            </a:r>
            <a:endParaRPr lang="es-ES" b="1" dirty="0"/>
          </a:p>
        </p:txBody>
      </p:sp>
    </p:spTree>
    <p:extLst>
      <p:ext uri="{BB962C8B-B14F-4D97-AF65-F5344CB8AC3E}">
        <p14:creationId xmlns:p14="http://schemas.microsoft.com/office/powerpoint/2010/main" val="4145178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HUELLA ECOLÓGICA</a:t>
            </a:r>
            <a:endParaRPr lang="es-EC" dirty="0"/>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graphicFrame>
        <p:nvGraphicFramePr>
          <p:cNvPr id="7" name="6 Marcador de contenido"/>
          <p:cNvGraphicFramePr>
            <a:graphicFrameLocks noGrp="1"/>
          </p:cNvGraphicFramePr>
          <p:nvPr>
            <p:ph idx="1"/>
            <p:extLst>
              <p:ext uri="{D42A27DB-BD31-4B8C-83A1-F6EECF244321}">
                <p14:modId xmlns:p14="http://schemas.microsoft.com/office/powerpoint/2010/main" val="1645921903"/>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52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Contenido</a:t>
            </a:r>
            <a:endParaRPr lang="es-EC" dirty="0"/>
          </a:p>
        </p:txBody>
      </p:sp>
      <p:sp>
        <p:nvSpPr>
          <p:cNvPr id="3" name="2 Marcador de contenido"/>
          <p:cNvSpPr>
            <a:spLocks noGrp="1"/>
          </p:cNvSpPr>
          <p:nvPr>
            <p:ph idx="1"/>
          </p:nvPr>
        </p:nvSpPr>
        <p:spPr/>
        <p:txBody>
          <a:bodyPr/>
          <a:lstStyle/>
          <a:p>
            <a:r>
              <a:rPr lang="es-EC" dirty="0" smtClean="0">
                <a:hlinkClick r:id="rId2" action="ppaction://hlinksldjump"/>
              </a:rPr>
              <a:t>Objetivos</a:t>
            </a:r>
            <a:endParaRPr lang="es-EC" dirty="0" smtClean="0"/>
          </a:p>
          <a:p>
            <a:r>
              <a:rPr lang="es-EC" dirty="0" smtClean="0">
                <a:hlinkClick r:id="rId3" action="ppaction://hlinksldjump"/>
              </a:rPr>
              <a:t>Revisión de literatura</a:t>
            </a:r>
            <a:endParaRPr lang="es-EC" dirty="0" smtClean="0"/>
          </a:p>
          <a:p>
            <a:r>
              <a:rPr lang="es-EC" dirty="0" smtClean="0">
                <a:hlinkClick r:id="rId4" action="ppaction://hlinksldjump"/>
              </a:rPr>
              <a:t>Metodología</a:t>
            </a:r>
            <a:endParaRPr lang="es-EC" dirty="0" smtClean="0"/>
          </a:p>
          <a:p>
            <a:r>
              <a:rPr lang="es-EC" dirty="0" smtClean="0">
                <a:hlinkClick r:id="rId5" action="ppaction://hlinksldjump"/>
              </a:rPr>
              <a:t>Resultados</a:t>
            </a:r>
            <a:endParaRPr lang="es-EC" dirty="0" smtClean="0"/>
          </a:p>
          <a:p>
            <a:r>
              <a:rPr lang="es-EC" dirty="0" smtClean="0">
                <a:hlinkClick r:id="rId6" action="ppaction://hlinksldjump"/>
              </a:rPr>
              <a:t>Conclusiones</a:t>
            </a:r>
            <a:endParaRPr lang="es-EC" dirty="0" smtClean="0"/>
          </a:p>
          <a:p>
            <a:r>
              <a:rPr lang="es-EC" dirty="0" smtClean="0">
                <a:hlinkClick r:id="rId7" action="ppaction://hlinksldjump"/>
              </a:rPr>
              <a:t>Recomendaciones</a:t>
            </a:r>
            <a:endParaRPr lang="es-EC" dirty="0" smtClean="0"/>
          </a:p>
        </p:txBody>
      </p:sp>
      <p:pic>
        <p:nvPicPr>
          <p:cNvPr id="4" name="Picture 2"/>
          <p:cNvPicPr>
            <a:picLocks noChangeAspect="1" noChangeArrowheads="1"/>
          </p:cNvPicPr>
          <p:nvPr/>
        </p:nvPicPr>
        <p:blipFill>
          <a:blip r:embed="rId8"/>
          <a:srcRect/>
          <a:stretch>
            <a:fillRect/>
          </a:stretch>
        </p:blipFill>
        <p:spPr bwMode="auto">
          <a:xfrm>
            <a:off x="75374" y="12119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401019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upload.wikimedia.org/wikipedia/commons/thumb/9/96/World_map_of_countries_by_ecological_footprint_(2007).svg/800px-World_map_of_countries_by_ecological_footprint_(2007).svg.pn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980728"/>
            <a:ext cx="8496944" cy="4320480"/>
          </a:xfrm>
          <a:prstGeom prst="rect">
            <a:avLst/>
          </a:prstGeom>
          <a:noFill/>
          <a:ln>
            <a:noFill/>
          </a:ln>
        </p:spPr>
      </p:pic>
      <p:sp>
        <p:nvSpPr>
          <p:cNvPr id="5" name="4 CuadroTexto"/>
          <p:cNvSpPr txBox="1"/>
          <p:nvPr/>
        </p:nvSpPr>
        <p:spPr>
          <a:xfrm>
            <a:off x="1907704" y="5517232"/>
            <a:ext cx="6192688" cy="646331"/>
          </a:xfrm>
          <a:prstGeom prst="rect">
            <a:avLst/>
          </a:prstGeom>
          <a:noFill/>
        </p:spPr>
        <p:txBody>
          <a:bodyPr wrap="square" rtlCol="0">
            <a:spAutoFit/>
          </a:bodyPr>
          <a:lstStyle/>
          <a:p>
            <a:pPr algn="ctr"/>
            <a:r>
              <a:rPr lang="es-ES" b="1" dirty="0"/>
              <a:t>Figura </a:t>
            </a:r>
            <a:r>
              <a:rPr lang="es-ES" b="1" dirty="0" smtClean="0"/>
              <a:t>10. </a:t>
            </a:r>
            <a:r>
              <a:rPr lang="es-ES" dirty="0"/>
              <a:t>Cambios de la huella ecológica por regiones</a:t>
            </a:r>
            <a:endParaRPr lang="es-EC" b="1" dirty="0"/>
          </a:p>
          <a:p>
            <a:pPr algn="ctr"/>
            <a:r>
              <a:rPr lang="es-ES" b="1" dirty="0"/>
              <a:t>Fuente</a:t>
            </a:r>
            <a:r>
              <a:rPr lang="es-ES" dirty="0"/>
              <a:t>: (</a:t>
            </a:r>
            <a:r>
              <a:rPr lang="es-ES" dirty="0" err="1"/>
              <a:t>World</a:t>
            </a:r>
            <a:r>
              <a:rPr lang="es-ES" dirty="0"/>
              <a:t> </a:t>
            </a:r>
            <a:r>
              <a:rPr lang="es-ES" dirty="0" err="1"/>
              <a:t>Wildlife</a:t>
            </a:r>
            <a:r>
              <a:rPr lang="es-ES" dirty="0"/>
              <a:t> </a:t>
            </a:r>
            <a:r>
              <a:rPr lang="es-ES" dirty="0" err="1"/>
              <a:t>Fund</a:t>
            </a:r>
            <a:r>
              <a:rPr lang="es-ES" dirty="0"/>
              <a:t>, 2012</a:t>
            </a:r>
            <a:r>
              <a:rPr lang="es-ES" dirty="0" smtClean="0"/>
              <a:t>)</a:t>
            </a:r>
            <a:endParaRPr lang="es-EC" dirty="0"/>
          </a:p>
        </p:txBody>
      </p:sp>
      <p:pic>
        <p:nvPicPr>
          <p:cNvPr id="6"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621831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065453300"/>
              </p:ext>
            </p:extLst>
          </p:nvPr>
        </p:nvGraphicFramePr>
        <p:xfrm>
          <a:off x="457200" y="1340768"/>
          <a:ext cx="8229600" cy="461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694444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rmAutofit fontScale="90000"/>
          </a:bodyPr>
          <a:lstStyle/>
          <a:p>
            <a:r>
              <a:rPr lang="es-EC" dirty="0" smtClean="0"/>
              <a:t>HUELLA ECOLOGICA EN ECUADOR</a:t>
            </a:r>
            <a:endParaRPr lang="es-EC" dirty="0"/>
          </a:p>
        </p:txBody>
      </p:sp>
      <p:sp>
        <p:nvSpPr>
          <p:cNvPr id="5" name="4 CuadroTexto"/>
          <p:cNvSpPr txBox="1"/>
          <p:nvPr/>
        </p:nvSpPr>
        <p:spPr>
          <a:xfrm>
            <a:off x="1403648" y="5733256"/>
            <a:ext cx="6048672" cy="523220"/>
          </a:xfrm>
          <a:prstGeom prst="rect">
            <a:avLst/>
          </a:prstGeom>
          <a:noFill/>
        </p:spPr>
        <p:txBody>
          <a:bodyPr wrap="square" rtlCol="0">
            <a:spAutoFit/>
          </a:bodyPr>
          <a:lstStyle/>
          <a:p>
            <a:pPr algn="ctr"/>
            <a:r>
              <a:rPr lang="es-ES" sz="1400" b="1" dirty="0"/>
              <a:t>Figura </a:t>
            </a:r>
            <a:r>
              <a:rPr lang="es-ES" sz="1400" b="1" dirty="0" smtClean="0"/>
              <a:t>11. </a:t>
            </a:r>
            <a:r>
              <a:rPr lang="es-EC" sz="1400" dirty="0"/>
              <a:t>Huella ecológica (azul) y biocapacidad (verde) por persona en Ecuador</a:t>
            </a:r>
            <a:endParaRPr lang="es-EC" sz="1400" b="1" dirty="0"/>
          </a:p>
          <a:p>
            <a:pPr algn="ctr"/>
            <a:r>
              <a:rPr lang="es-ES" sz="1400" b="1" dirty="0"/>
              <a:t>Fuente</a:t>
            </a:r>
            <a:r>
              <a:rPr lang="es-ES" sz="1400" dirty="0"/>
              <a:t>: (Comunidad Andina, 2005</a:t>
            </a:r>
            <a:r>
              <a:rPr lang="es-ES" sz="1400" dirty="0" smtClean="0"/>
              <a:t>)</a:t>
            </a:r>
            <a:endParaRPr lang="es-EC" sz="1400"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pic>
        <p:nvPicPr>
          <p:cNvPr id="7" name="Picture 11"/>
          <p:cNvPicPr/>
          <p:nvPr/>
        </p:nvPicPr>
        <p:blipFill>
          <a:blip r:embed="rId3" cstate="email">
            <a:extLst>
              <a:ext uri="{28A0092B-C50C-407E-A947-70E740481C1C}">
                <a14:useLocalDpi xmlns:a14="http://schemas.microsoft.com/office/drawing/2010/main"/>
              </a:ext>
            </a:extLst>
          </a:blip>
          <a:stretch>
            <a:fillRect/>
          </a:stretch>
        </p:blipFill>
        <p:spPr>
          <a:xfrm>
            <a:off x="1144960" y="1844824"/>
            <a:ext cx="6840404" cy="3744416"/>
          </a:xfrm>
          <a:prstGeom prst="rect">
            <a:avLst/>
          </a:prstGeom>
        </p:spPr>
      </p:pic>
    </p:spTree>
    <p:extLst>
      <p:ext uri="{BB962C8B-B14F-4D97-AF65-F5344CB8AC3E}">
        <p14:creationId xmlns:p14="http://schemas.microsoft.com/office/powerpoint/2010/main" val="3822594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HUELLA DE CARBONO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66581129"/>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597188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Autofit/>
          </a:bodyPr>
          <a:lstStyle/>
          <a:p>
            <a:r>
              <a:rPr lang="es-ES" sz="2400" dirty="0" smtClean="0"/>
              <a:t>METODOLOGÍAS DE CÁLCULO PARA LA HUELLA DE CARBONO</a:t>
            </a:r>
            <a:endParaRPr lang="es-EC"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95421223"/>
              </p:ext>
            </p:extLst>
          </p:nvPr>
        </p:nvGraphicFramePr>
        <p:xfrm>
          <a:off x="1115616" y="1827348"/>
          <a:ext cx="6768752" cy="4193940"/>
        </p:xfrm>
        <a:graphic>
          <a:graphicData uri="http://schemas.openxmlformats.org/drawingml/2006/table">
            <a:tbl>
              <a:tblPr firstRow="1" firstCol="1" bandRow="1">
                <a:tableStyleId>{5C22544A-7EE6-4342-B048-85BDC9FD1C3A}</a:tableStyleId>
              </a:tblPr>
              <a:tblGrid>
                <a:gridCol w="2255981"/>
                <a:gridCol w="3072611"/>
                <a:gridCol w="1440160"/>
              </a:tblGrid>
              <a:tr h="182609">
                <a:tc>
                  <a:txBody>
                    <a:bodyPr/>
                    <a:lstStyle/>
                    <a:p>
                      <a:pPr algn="ctr">
                        <a:lnSpc>
                          <a:spcPct val="115000"/>
                        </a:lnSpc>
                        <a:spcAft>
                          <a:spcPts val="0"/>
                        </a:spcAft>
                      </a:pPr>
                      <a:r>
                        <a:rPr lang="es-ES" sz="1400" dirty="0">
                          <a:effectLst/>
                        </a:rPr>
                        <a:t>Metodología</a:t>
                      </a:r>
                      <a:endParaRPr lang="es-EC" sz="1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Ámbito de aplicación</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Enfoque</a:t>
                      </a:r>
                      <a:endParaRPr lang="es-EC" sz="1800">
                        <a:effectLst/>
                        <a:latin typeface="Calibri"/>
                        <a:ea typeface="Times New Roman"/>
                        <a:cs typeface="Times New Roman"/>
                      </a:endParaRPr>
                    </a:p>
                  </a:txBody>
                  <a:tcPr marL="68580" marR="68580" marT="0" marB="0" anchor="ctr"/>
                </a:tc>
              </a:tr>
              <a:tr h="570599">
                <a:tc>
                  <a:txBody>
                    <a:bodyPr/>
                    <a:lstStyle/>
                    <a:p>
                      <a:pPr algn="ctr">
                        <a:lnSpc>
                          <a:spcPct val="115000"/>
                        </a:lnSpc>
                        <a:spcAft>
                          <a:spcPts val="0"/>
                        </a:spcAft>
                      </a:pPr>
                      <a:r>
                        <a:rPr lang="es-ES" sz="1400">
                          <a:effectLst/>
                        </a:rPr>
                        <a:t>Carbon Disclosure Project (CDP)</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Aplicación voluntaria y de ámbito global. Ampliamente adoptada.</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Organización</a:t>
                      </a:r>
                      <a:endParaRPr lang="es-EC" sz="1800" dirty="0">
                        <a:effectLst/>
                        <a:latin typeface="Calibri"/>
                        <a:ea typeface="Times New Roman"/>
                        <a:cs typeface="Times New Roman"/>
                      </a:endParaRPr>
                    </a:p>
                  </a:txBody>
                  <a:tcPr marL="68580" marR="68580" marT="0" marB="0" anchor="ctr"/>
                </a:tc>
              </a:tr>
              <a:tr h="764595">
                <a:tc>
                  <a:txBody>
                    <a:bodyPr/>
                    <a:lstStyle/>
                    <a:p>
                      <a:pPr algn="ctr">
                        <a:lnSpc>
                          <a:spcPct val="115000"/>
                        </a:lnSpc>
                        <a:spcAft>
                          <a:spcPts val="0"/>
                        </a:spcAft>
                      </a:pPr>
                      <a:r>
                        <a:rPr lang="en-US" sz="1400">
                          <a:effectLst/>
                        </a:rPr>
                        <a:t>WBCSD/WRI GHG Protocol Corporate Standard</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Aplicación voluntaria y de ámbito global. Ampliamente reconocida; base para otros estándares</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Organización</a:t>
                      </a:r>
                      <a:endParaRPr lang="es-EC" sz="1800" dirty="0">
                        <a:effectLst/>
                        <a:latin typeface="Calibri"/>
                        <a:ea typeface="Times New Roman"/>
                        <a:cs typeface="Times New Roman"/>
                      </a:endParaRPr>
                    </a:p>
                  </a:txBody>
                  <a:tcPr marL="68580" marR="68580" marT="0" marB="0" anchor="ctr"/>
                </a:tc>
              </a:tr>
              <a:tr h="570599">
                <a:tc>
                  <a:txBody>
                    <a:bodyPr/>
                    <a:lstStyle/>
                    <a:p>
                      <a:pPr algn="ctr">
                        <a:lnSpc>
                          <a:spcPct val="115000"/>
                        </a:lnSpc>
                        <a:spcAft>
                          <a:spcPts val="0"/>
                        </a:spcAft>
                      </a:pPr>
                      <a:r>
                        <a:rPr lang="es-ES" sz="1400">
                          <a:effectLst/>
                        </a:rPr>
                        <a:t>ISO 14064:2006 (Partes 1 y 3)</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Aplicación  voluntaria y de ámbito global. Estándar internacional verificable</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Organización</a:t>
                      </a:r>
                      <a:endParaRPr lang="es-EC" sz="1800" dirty="0">
                        <a:effectLst/>
                        <a:latin typeface="Calibri"/>
                        <a:ea typeface="Times New Roman"/>
                        <a:cs typeface="Times New Roman"/>
                      </a:endParaRPr>
                    </a:p>
                  </a:txBody>
                  <a:tcPr marL="68580" marR="68580" marT="0" marB="0" anchor="ctr"/>
                </a:tc>
              </a:tr>
              <a:tr h="570599">
                <a:tc>
                  <a:txBody>
                    <a:bodyPr/>
                    <a:lstStyle/>
                    <a:p>
                      <a:pPr algn="ctr">
                        <a:lnSpc>
                          <a:spcPct val="115000"/>
                        </a:lnSpc>
                        <a:spcAft>
                          <a:spcPts val="0"/>
                        </a:spcAft>
                      </a:pPr>
                      <a:r>
                        <a:rPr lang="es-ES" sz="1400">
                          <a:effectLst/>
                        </a:rPr>
                        <a:t>ISO 14069</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Aplicación  voluntaria y de ámbito global. Estándar internacional verificable</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Organización</a:t>
                      </a:r>
                      <a:endParaRPr lang="es-EC" sz="1800" dirty="0">
                        <a:effectLst/>
                        <a:latin typeface="Calibri"/>
                        <a:ea typeface="Times New Roman"/>
                        <a:cs typeface="Times New Roman"/>
                      </a:endParaRPr>
                    </a:p>
                  </a:txBody>
                  <a:tcPr marL="68580" marR="68580" marT="0" marB="0" anchor="ctr"/>
                </a:tc>
              </a:tr>
              <a:tr h="570599">
                <a:tc>
                  <a:txBody>
                    <a:bodyPr/>
                    <a:lstStyle/>
                    <a:p>
                      <a:pPr algn="ctr">
                        <a:lnSpc>
                          <a:spcPct val="115000"/>
                        </a:lnSpc>
                        <a:spcAft>
                          <a:spcPts val="0"/>
                        </a:spcAft>
                      </a:pPr>
                      <a:r>
                        <a:rPr lang="es-ES" sz="1400">
                          <a:effectLst/>
                        </a:rPr>
                        <a:t>French Bilan Carbone</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Aplicación voluntaria y de ámbito europeo. Ampliamente reconocida</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Organización</a:t>
                      </a:r>
                      <a:endParaRPr lang="es-EC" sz="1800">
                        <a:effectLst/>
                        <a:latin typeface="Calibri"/>
                        <a:ea typeface="Times New Roman"/>
                        <a:cs typeface="Times New Roman"/>
                      </a:endParaRPr>
                    </a:p>
                  </a:txBody>
                  <a:tcPr marL="68580" marR="68580" marT="0" marB="0" anchor="ctr"/>
                </a:tc>
              </a:tr>
              <a:tr h="570599">
                <a:tc>
                  <a:txBody>
                    <a:bodyPr/>
                    <a:lstStyle/>
                    <a:p>
                      <a:pPr algn="ctr">
                        <a:lnSpc>
                          <a:spcPct val="115000"/>
                        </a:lnSpc>
                        <a:spcAft>
                          <a:spcPts val="0"/>
                        </a:spcAft>
                      </a:pPr>
                      <a:r>
                        <a:rPr lang="es-ES" sz="1400">
                          <a:effectLst/>
                        </a:rPr>
                        <a:t>DEFRA Company GHG Guidance</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Aplicación voluntaria y de ámbito europeo. Ampliamente reconocida</a:t>
                      </a:r>
                      <a:endParaRPr lang="es-EC" sz="1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Organización</a:t>
                      </a:r>
                      <a:endParaRPr lang="es-EC" sz="1800" dirty="0">
                        <a:effectLst/>
                        <a:latin typeface="Calibri"/>
                        <a:ea typeface="Times New Roman"/>
                        <a:cs typeface="Times New Roman"/>
                      </a:endParaRPr>
                    </a:p>
                  </a:txBody>
                  <a:tcPr marL="68580" marR="68580" marT="0" marB="0" anchor="ctr"/>
                </a:tc>
              </a:tr>
            </a:tbl>
          </a:graphicData>
        </a:graphic>
      </p:graphicFrame>
      <p:sp>
        <p:nvSpPr>
          <p:cNvPr id="5" name="4 CuadroTexto"/>
          <p:cNvSpPr txBox="1"/>
          <p:nvPr/>
        </p:nvSpPr>
        <p:spPr>
          <a:xfrm>
            <a:off x="1763688" y="5970766"/>
            <a:ext cx="5688632" cy="338554"/>
          </a:xfrm>
          <a:prstGeom prst="rect">
            <a:avLst/>
          </a:prstGeom>
          <a:noFill/>
        </p:spPr>
        <p:txBody>
          <a:bodyPr wrap="square" rtlCol="0">
            <a:spAutoFit/>
          </a:bodyPr>
          <a:lstStyle/>
          <a:p>
            <a:pPr algn="ctr"/>
            <a:r>
              <a:rPr lang="es-ES" sz="1600" dirty="0"/>
              <a:t>Fuente: (Observatorio de la Sostenibilidad de </a:t>
            </a:r>
            <a:r>
              <a:rPr lang="es-ES" sz="1600" dirty="0" smtClean="0"/>
              <a:t>España</a:t>
            </a:r>
            <a:r>
              <a:rPr lang="es-ES" sz="1600" dirty="0"/>
              <a:t>, 2010</a:t>
            </a:r>
            <a:r>
              <a:rPr lang="es-ES" sz="1600" dirty="0" smtClean="0"/>
              <a:t>)</a:t>
            </a:r>
            <a:endParaRPr lang="es-EC" sz="1600"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611560" y="1475492"/>
            <a:ext cx="7704856" cy="338554"/>
          </a:xfrm>
          <a:prstGeom prst="rect">
            <a:avLst/>
          </a:prstGeom>
          <a:noFill/>
        </p:spPr>
        <p:txBody>
          <a:bodyPr wrap="square" rtlCol="0">
            <a:spAutoFit/>
          </a:bodyPr>
          <a:lstStyle/>
          <a:p>
            <a:pPr algn="ctr"/>
            <a:r>
              <a:rPr lang="es-ES" sz="1600" b="1" dirty="0"/>
              <a:t>Tabla 3</a:t>
            </a:r>
            <a:r>
              <a:rPr lang="es-ES" sz="1600" b="1" dirty="0" smtClean="0"/>
              <a:t>. </a:t>
            </a:r>
            <a:r>
              <a:rPr lang="es-ES" sz="1600" dirty="0"/>
              <a:t>Metodologías de cálculo de huella de carbono más utilizadas en el mundo</a:t>
            </a:r>
            <a:endParaRPr lang="es-ES" sz="1600" b="1" dirty="0"/>
          </a:p>
        </p:txBody>
      </p:sp>
    </p:spTree>
    <p:extLst>
      <p:ext uri="{BB962C8B-B14F-4D97-AF65-F5344CB8AC3E}">
        <p14:creationId xmlns:p14="http://schemas.microsoft.com/office/powerpoint/2010/main" val="367948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750824"/>
            <a:ext cx="8229600" cy="3622392"/>
          </a:xfrm>
          <a:prstGeom prst="rect">
            <a:avLst/>
          </a:prstGeom>
          <a:noFill/>
          <a:ln>
            <a:noFill/>
          </a:ln>
        </p:spPr>
      </p:pic>
      <p:sp>
        <p:nvSpPr>
          <p:cNvPr id="5" name="4 CuadroTexto"/>
          <p:cNvSpPr txBox="1"/>
          <p:nvPr/>
        </p:nvSpPr>
        <p:spPr>
          <a:xfrm>
            <a:off x="1331640" y="5445224"/>
            <a:ext cx="6768752" cy="584775"/>
          </a:xfrm>
          <a:prstGeom prst="rect">
            <a:avLst/>
          </a:prstGeom>
          <a:noFill/>
        </p:spPr>
        <p:txBody>
          <a:bodyPr wrap="square" rtlCol="0">
            <a:spAutoFit/>
          </a:bodyPr>
          <a:lstStyle/>
          <a:p>
            <a:pPr algn="ctr"/>
            <a:r>
              <a:rPr lang="es-ES" sz="1600" b="1" dirty="0"/>
              <a:t>Figura </a:t>
            </a:r>
            <a:r>
              <a:rPr lang="es-ES" sz="1600" b="1" dirty="0" smtClean="0"/>
              <a:t>12. </a:t>
            </a:r>
            <a:r>
              <a:rPr lang="es-ES" sz="1600" dirty="0"/>
              <a:t>Resumen de alcances y emisiones a través de la cadena de valor.</a:t>
            </a:r>
            <a:endParaRPr lang="es-EC" sz="1600" b="1" dirty="0"/>
          </a:p>
          <a:p>
            <a:pPr algn="ctr"/>
            <a:r>
              <a:rPr lang="es-ES" sz="1600" dirty="0"/>
              <a:t>Fuente: (Fundación Entorno, 2013</a:t>
            </a:r>
            <a:r>
              <a:rPr lang="es-ES" sz="1600" dirty="0" smtClean="0"/>
              <a:t>)</a:t>
            </a:r>
            <a:endParaRPr lang="es-EC" sz="1600" dirty="0" smtClean="0"/>
          </a:p>
        </p:txBody>
      </p:sp>
      <p:pic>
        <p:nvPicPr>
          <p:cNvPr id="6"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17020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14271525"/>
              </p:ext>
            </p:extLst>
          </p:nvPr>
        </p:nvGraphicFramePr>
        <p:xfrm>
          <a:off x="457200" y="1196752"/>
          <a:ext cx="8229600" cy="475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058009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a:bodyPr>
          <a:lstStyle/>
          <a:p>
            <a:pPr lvl="2" algn="ctr" defTabSz="457200" rtl="0">
              <a:spcBef>
                <a:spcPct val="0"/>
              </a:spcBef>
            </a:pPr>
            <a:r>
              <a:rPr lang="es-ES" sz="3200" b="1" dirty="0"/>
              <a:t>Huella de carbono en Centros Educativos </a:t>
            </a:r>
            <a:r>
              <a:rPr lang="es-ES" sz="3200" b="1" dirty="0" smtClean="0"/>
              <a:t>Superiores</a:t>
            </a:r>
            <a:endParaRPr lang="es-ES" sz="3200" dirty="0"/>
          </a:p>
        </p:txBody>
      </p:sp>
      <p:sp>
        <p:nvSpPr>
          <p:cNvPr id="3" name="Content Placeholder 2"/>
          <p:cNvSpPr>
            <a:spLocks noGrp="1"/>
          </p:cNvSpPr>
          <p:nvPr>
            <p:ph idx="1"/>
          </p:nvPr>
        </p:nvSpPr>
        <p:spPr>
          <a:xfrm>
            <a:off x="457200" y="1844824"/>
            <a:ext cx="8229600" cy="3689280"/>
          </a:xfrm>
        </p:spPr>
        <p:txBody>
          <a:bodyPr>
            <a:normAutofit/>
          </a:bodyPr>
          <a:lstStyle/>
          <a:p>
            <a:pPr marL="0" indent="0" algn="ctr">
              <a:buNone/>
            </a:pPr>
            <a:r>
              <a:rPr lang="es-ES" sz="2400" dirty="0" smtClean="0"/>
              <a:t>Huella </a:t>
            </a:r>
            <a:r>
              <a:rPr lang="es-ES" sz="2400" dirty="0"/>
              <a:t>de carbono del Centro Agronómico Tropical de Investigación y Enseñanza (CATIE)</a:t>
            </a:r>
          </a:p>
        </p:txBody>
      </p:sp>
      <p:graphicFrame>
        <p:nvGraphicFramePr>
          <p:cNvPr id="4" name="Table 3"/>
          <p:cNvGraphicFramePr>
            <a:graphicFrameLocks noGrp="1"/>
          </p:cNvGraphicFramePr>
          <p:nvPr>
            <p:extLst>
              <p:ext uri="{D42A27DB-BD31-4B8C-83A1-F6EECF244321}">
                <p14:modId xmlns:p14="http://schemas.microsoft.com/office/powerpoint/2010/main" val="877970636"/>
              </p:ext>
            </p:extLst>
          </p:nvPr>
        </p:nvGraphicFramePr>
        <p:xfrm>
          <a:off x="457200" y="3411216"/>
          <a:ext cx="8229601" cy="2250032"/>
        </p:xfrm>
        <a:graphic>
          <a:graphicData uri="http://schemas.openxmlformats.org/drawingml/2006/table">
            <a:tbl>
              <a:tblPr firstRow="1" firstCol="1" bandRow="1">
                <a:tableStyleId>{5C22544A-7EE6-4342-B048-85BDC9FD1C3A}</a:tableStyleId>
              </a:tblPr>
              <a:tblGrid>
                <a:gridCol w="1713403"/>
                <a:gridCol w="1629461"/>
                <a:gridCol w="1629461"/>
                <a:gridCol w="1629461"/>
                <a:gridCol w="1627815"/>
              </a:tblGrid>
              <a:tr h="281254">
                <a:tc rowSpan="2">
                  <a:txBody>
                    <a:bodyPr/>
                    <a:lstStyle/>
                    <a:p>
                      <a:pPr algn="ctr">
                        <a:lnSpc>
                          <a:spcPct val="115000"/>
                        </a:lnSpc>
                        <a:spcAft>
                          <a:spcPts val="0"/>
                        </a:spcAft>
                      </a:pPr>
                      <a:r>
                        <a:rPr lang="es-ES" sz="1600" dirty="0">
                          <a:effectLst/>
                        </a:rPr>
                        <a:t>Componentes</a:t>
                      </a:r>
                      <a:endParaRPr lang="es-ES" sz="1400" dirty="0">
                        <a:effectLst/>
                        <a:latin typeface="Calibri"/>
                        <a:ea typeface="Times New Roman"/>
                        <a:cs typeface="Times New Roman"/>
                      </a:endParaRPr>
                    </a:p>
                  </a:txBody>
                  <a:tcPr marL="68580" marR="68580" marT="0" marB="0" anchor="ctr"/>
                </a:tc>
                <a:tc gridSpan="4">
                  <a:txBody>
                    <a:bodyPr/>
                    <a:lstStyle/>
                    <a:p>
                      <a:pPr algn="ctr">
                        <a:lnSpc>
                          <a:spcPct val="115000"/>
                        </a:lnSpc>
                        <a:spcAft>
                          <a:spcPts val="0"/>
                        </a:spcAft>
                      </a:pPr>
                      <a:r>
                        <a:rPr lang="es-ES" sz="1600">
                          <a:effectLst/>
                        </a:rPr>
                        <a:t>Año</a:t>
                      </a:r>
                      <a:endParaRPr lang="es-ES" sz="1400">
                        <a:effectLst/>
                        <a:latin typeface="Calibri"/>
                        <a:ea typeface="Times New Roman"/>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81254">
                <a:tc vMerge="1">
                  <a:txBody>
                    <a:bodyPr/>
                    <a:lstStyle/>
                    <a:p>
                      <a:endParaRPr lang="es-ES"/>
                    </a:p>
                  </a:txBody>
                  <a:tcPr/>
                </a:tc>
                <a:tc>
                  <a:txBody>
                    <a:bodyPr/>
                    <a:lstStyle/>
                    <a:p>
                      <a:pPr algn="ctr">
                        <a:lnSpc>
                          <a:spcPct val="115000"/>
                        </a:lnSpc>
                        <a:spcAft>
                          <a:spcPts val="0"/>
                        </a:spcAft>
                      </a:pPr>
                      <a:r>
                        <a:rPr lang="es-ES" sz="1600">
                          <a:effectLst/>
                        </a:rPr>
                        <a:t>2003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2004</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2005</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2006</a:t>
                      </a:r>
                      <a:endParaRPr lang="es-ES" sz="1400">
                        <a:effectLst/>
                        <a:latin typeface="Calibri"/>
                        <a:ea typeface="Times New Roman"/>
                        <a:cs typeface="Times New Roman"/>
                      </a:endParaRPr>
                    </a:p>
                  </a:txBody>
                  <a:tcPr marL="68580" marR="68580" marT="0" marB="0" anchor="ctr"/>
                </a:tc>
              </a:tr>
              <a:tr h="281254">
                <a:tc>
                  <a:txBody>
                    <a:bodyPr/>
                    <a:lstStyle/>
                    <a:p>
                      <a:pPr>
                        <a:lnSpc>
                          <a:spcPct val="115000"/>
                        </a:lnSpc>
                        <a:spcAft>
                          <a:spcPts val="0"/>
                        </a:spcAft>
                      </a:pPr>
                      <a:r>
                        <a:rPr lang="es-ES" sz="1600">
                          <a:effectLst/>
                        </a:rPr>
                        <a:t>Finca</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1238,17</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1229,08</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936,02</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935,49</a:t>
                      </a:r>
                      <a:endParaRPr lang="es-ES" sz="1400">
                        <a:effectLst/>
                        <a:latin typeface="Calibri"/>
                        <a:ea typeface="Times New Roman"/>
                        <a:cs typeface="Times New Roman"/>
                      </a:endParaRPr>
                    </a:p>
                  </a:txBody>
                  <a:tcPr marL="68580" marR="68580" marT="0" marB="0" anchor="ctr"/>
                </a:tc>
              </a:tr>
              <a:tr h="281254">
                <a:tc>
                  <a:txBody>
                    <a:bodyPr/>
                    <a:lstStyle/>
                    <a:p>
                      <a:pPr>
                        <a:lnSpc>
                          <a:spcPct val="115000"/>
                        </a:lnSpc>
                        <a:spcAft>
                          <a:spcPts val="0"/>
                        </a:spcAft>
                      </a:pPr>
                      <a:r>
                        <a:rPr lang="es-ES" sz="1600">
                          <a:effectLst/>
                        </a:rPr>
                        <a:t>Viajes aéreos</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539</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756,4</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793,4</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661,1</a:t>
                      </a:r>
                      <a:endParaRPr lang="es-ES" sz="1400">
                        <a:effectLst/>
                        <a:latin typeface="Calibri"/>
                        <a:ea typeface="Times New Roman"/>
                        <a:cs typeface="Times New Roman"/>
                      </a:endParaRPr>
                    </a:p>
                  </a:txBody>
                  <a:tcPr marL="68580" marR="68580" marT="0" marB="0" anchor="ctr"/>
                </a:tc>
              </a:tr>
              <a:tr h="281254">
                <a:tc>
                  <a:txBody>
                    <a:bodyPr/>
                    <a:lstStyle/>
                    <a:p>
                      <a:pPr>
                        <a:lnSpc>
                          <a:spcPct val="115000"/>
                        </a:lnSpc>
                        <a:spcAft>
                          <a:spcPts val="0"/>
                        </a:spcAft>
                      </a:pPr>
                      <a:r>
                        <a:rPr lang="es-ES" sz="1600">
                          <a:effectLst/>
                        </a:rPr>
                        <a:t>Combustible</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452,2</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568,6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411,2</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367,6</a:t>
                      </a:r>
                      <a:endParaRPr lang="es-ES" sz="1400">
                        <a:effectLst/>
                        <a:latin typeface="Calibri"/>
                        <a:ea typeface="Times New Roman"/>
                        <a:cs typeface="Times New Roman"/>
                      </a:endParaRPr>
                    </a:p>
                  </a:txBody>
                  <a:tcPr marL="68580" marR="68580" marT="0" marB="0" anchor="ctr"/>
                </a:tc>
              </a:tr>
              <a:tr h="281254">
                <a:tc>
                  <a:txBody>
                    <a:bodyPr/>
                    <a:lstStyle/>
                    <a:p>
                      <a:pPr>
                        <a:lnSpc>
                          <a:spcPct val="115000"/>
                        </a:lnSpc>
                        <a:spcAft>
                          <a:spcPts val="0"/>
                        </a:spcAft>
                      </a:pPr>
                      <a:r>
                        <a:rPr lang="es-ES" sz="1600">
                          <a:effectLst/>
                        </a:rPr>
                        <a:t>Electricidad </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266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254</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246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240</a:t>
                      </a:r>
                      <a:endParaRPr lang="es-ES" sz="1400">
                        <a:effectLst/>
                        <a:latin typeface="Calibri"/>
                        <a:ea typeface="Times New Roman"/>
                        <a:cs typeface="Times New Roman"/>
                      </a:endParaRPr>
                    </a:p>
                  </a:txBody>
                  <a:tcPr marL="68580" marR="68580" marT="0" marB="0" anchor="ctr"/>
                </a:tc>
              </a:tr>
              <a:tr h="281254">
                <a:tc>
                  <a:txBody>
                    <a:bodyPr/>
                    <a:lstStyle/>
                    <a:p>
                      <a:pPr>
                        <a:lnSpc>
                          <a:spcPct val="115000"/>
                        </a:lnSpc>
                        <a:spcAft>
                          <a:spcPts val="0"/>
                        </a:spcAft>
                      </a:pPr>
                      <a:r>
                        <a:rPr lang="es-ES" sz="1600">
                          <a:effectLst/>
                        </a:rPr>
                        <a:t>Papel</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4,3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4,92</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4,46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3,36</a:t>
                      </a:r>
                      <a:endParaRPr lang="es-ES" sz="1400">
                        <a:effectLst/>
                        <a:latin typeface="Calibri"/>
                        <a:ea typeface="Times New Roman"/>
                        <a:cs typeface="Times New Roman"/>
                      </a:endParaRPr>
                    </a:p>
                  </a:txBody>
                  <a:tcPr marL="68580" marR="68580" marT="0" marB="0" anchor="ctr"/>
                </a:tc>
              </a:tr>
              <a:tr h="281254">
                <a:tc>
                  <a:txBody>
                    <a:bodyPr/>
                    <a:lstStyle/>
                    <a:p>
                      <a:pPr algn="ctr">
                        <a:lnSpc>
                          <a:spcPct val="115000"/>
                        </a:lnSpc>
                        <a:spcAft>
                          <a:spcPts val="0"/>
                        </a:spcAft>
                      </a:pPr>
                      <a:r>
                        <a:rPr lang="es-ES" sz="1600">
                          <a:effectLst/>
                        </a:rPr>
                        <a:t>Total (tCO</a:t>
                      </a:r>
                      <a:r>
                        <a:rPr lang="es-ES" sz="1600" baseline="-25000">
                          <a:effectLst/>
                        </a:rPr>
                        <a:t>2</a:t>
                      </a:r>
                      <a:r>
                        <a:rPr lang="es-ES" sz="1600">
                          <a:effectLst/>
                        </a:rPr>
                        <a:t>eq)</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2499,67</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2813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effectLst/>
                        </a:rPr>
                        <a:t>2391,08</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effectLst/>
                        </a:rPr>
                        <a:t>2207,55</a:t>
                      </a:r>
                      <a:endParaRPr lang="es-ES" sz="1400" dirty="0">
                        <a:effectLst/>
                        <a:latin typeface="Calibri"/>
                        <a:ea typeface="Times New Roman"/>
                        <a:cs typeface="Times New Roman"/>
                      </a:endParaRPr>
                    </a:p>
                  </a:txBody>
                  <a:tcPr marL="68580" marR="68580" marT="0" marB="0" anchor="ctr"/>
                </a:tc>
              </a:tr>
            </a:tbl>
          </a:graphicData>
        </a:graphic>
      </p:graphicFrame>
      <p:sp>
        <p:nvSpPr>
          <p:cNvPr id="5" name="TextBox 4"/>
          <p:cNvSpPr txBox="1"/>
          <p:nvPr/>
        </p:nvSpPr>
        <p:spPr>
          <a:xfrm>
            <a:off x="3131840" y="5733256"/>
            <a:ext cx="2592288" cy="369332"/>
          </a:xfrm>
          <a:prstGeom prst="rect">
            <a:avLst/>
          </a:prstGeom>
          <a:noFill/>
        </p:spPr>
        <p:txBody>
          <a:bodyPr wrap="square" rtlCol="0">
            <a:spAutoFit/>
          </a:bodyPr>
          <a:lstStyle/>
          <a:p>
            <a:pPr algn="ctr"/>
            <a:r>
              <a:rPr lang="es-ES" dirty="0"/>
              <a:t>Fuente: </a:t>
            </a:r>
            <a:r>
              <a:rPr lang="es-EC" dirty="0"/>
              <a:t>(Guerra, 2007</a:t>
            </a:r>
            <a:r>
              <a:rPr lang="es-EC" dirty="0" smtClean="0"/>
              <a:t>)</a:t>
            </a:r>
            <a:endParaRPr lang="es-ES" dirty="0"/>
          </a:p>
        </p:txBody>
      </p:sp>
      <p:pic>
        <p:nvPicPr>
          <p:cNvPr id="6" name="Picture 5"/>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1144960" y="2708920"/>
            <a:ext cx="7243464" cy="584775"/>
          </a:xfrm>
          <a:prstGeom prst="rect">
            <a:avLst/>
          </a:prstGeom>
          <a:noFill/>
        </p:spPr>
        <p:txBody>
          <a:bodyPr wrap="square" rtlCol="0">
            <a:spAutoFit/>
          </a:bodyPr>
          <a:lstStyle/>
          <a:p>
            <a:pPr algn="ctr"/>
            <a:r>
              <a:rPr lang="es-ES" sz="1600" b="1" dirty="0"/>
              <a:t>Tabla </a:t>
            </a:r>
            <a:r>
              <a:rPr lang="es-ES" sz="1600" b="1" dirty="0" smtClean="0"/>
              <a:t>4</a:t>
            </a:r>
            <a:r>
              <a:rPr lang="es-ES" sz="1600" dirty="0" smtClean="0"/>
              <a:t>. Emisiones </a:t>
            </a:r>
            <a:r>
              <a:rPr lang="es-ES" sz="1600" dirty="0"/>
              <a:t>del CATIE por componente durante el período 2003-2006 expresada en tCO</a:t>
            </a:r>
            <a:r>
              <a:rPr lang="es-ES" sz="1600" baseline="-25000" dirty="0"/>
              <a:t>2</a:t>
            </a:r>
            <a:r>
              <a:rPr lang="es-ES" sz="1600" dirty="0"/>
              <a:t>eq</a:t>
            </a:r>
          </a:p>
        </p:txBody>
      </p:sp>
    </p:spTree>
    <p:extLst>
      <p:ext uri="{BB962C8B-B14F-4D97-AF65-F5344CB8AC3E}">
        <p14:creationId xmlns:p14="http://schemas.microsoft.com/office/powerpoint/2010/main" val="2033258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157192"/>
            <a:ext cx="8229600" cy="720080"/>
          </a:xfrm>
        </p:spPr>
        <p:txBody>
          <a:bodyPr>
            <a:normAutofit/>
          </a:bodyPr>
          <a:lstStyle/>
          <a:p>
            <a:pPr marL="0" indent="0" algn="ctr">
              <a:buNone/>
            </a:pPr>
            <a:r>
              <a:rPr lang="es-ES" sz="1800" b="1" dirty="0"/>
              <a:t>Figura </a:t>
            </a:r>
            <a:r>
              <a:rPr lang="es-ES" sz="1800" b="1" dirty="0" smtClean="0"/>
              <a:t>13. </a:t>
            </a:r>
            <a:r>
              <a:rPr lang="es-ES" sz="1800" dirty="0"/>
              <a:t>Aporte de los componentes a la huella de carbono del CATIE.</a:t>
            </a:r>
            <a:endParaRPr lang="es-ES" sz="1800" b="1" dirty="0"/>
          </a:p>
          <a:p>
            <a:pPr marL="0" indent="0" algn="ctr">
              <a:buNone/>
            </a:pPr>
            <a:r>
              <a:rPr lang="es-ES" sz="1800" dirty="0"/>
              <a:t>Fuente: (Guerra, 2007)</a:t>
            </a:r>
          </a:p>
          <a:p>
            <a:pPr marL="0" indent="0">
              <a:buNone/>
            </a:pPr>
            <a:endParaRPr lang="es-E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412776"/>
            <a:ext cx="7043145" cy="3672408"/>
          </a:xfrm>
          <a:prstGeom prst="rect">
            <a:avLst/>
          </a:prstGeom>
          <a:noFill/>
          <a:ln>
            <a:noFill/>
          </a:ln>
        </p:spPr>
      </p:pic>
      <p:pic>
        <p:nvPicPr>
          <p:cNvPr id="5" name="Picture 4"/>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143658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pPr lvl="3" algn="ctr" defTabSz="457200" rtl="0">
              <a:spcBef>
                <a:spcPct val="0"/>
              </a:spcBef>
            </a:pPr>
            <a:r>
              <a:rPr lang="es-ES" sz="3200" b="1" dirty="0"/>
              <a:t>Huella de carbono de la Universidad de </a:t>
            </a:r>
            <a:r>
              <a:rPr lang="es-ES" sz="3200" b="1" dirty="0" smtClean="0"/>
              <a:t>Alcalá</a:t>
            </a:r>
            <a:endParaRPr lang="es-E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1612704"/>
              </p:ext>
            </p:extLst>
          </p:nvPr>
        </p:nvGraphicFramePr>
        <p:xfrm>
          <a:off x="1259632" y="2276870"/>
          <a:ext cx="6840760" cy="3312370"/>
        </p:xfrm>
        <a:graphic>
          <a:graphicData uri="http://schemas.openxmlformats.org/drawingml/2006/table">
            <a:tbl>
              <a:tblPr firstRow="1" firstCol="1" bandRow="1">
                <a:tableStyleId>{5C22544A-7EE6-4342-B048-85BDC9FD1C3A}</a:tableStyleId>
              </a:tblPr>
              <a:tblGrid>
                <a:gridCol w="2839530"/>
                <a:gridCol w="1981199"/>
                <a:gridCol w="2020031"/>
              </a:tblGrid>
              <a:tr h="331237">
                <a:tc>
                  <a:txBody>
                    <a:bodyPr/>
                    <a:lstStyle/>
                    <a:p>
                      <a:pPr algn="ctr">
                        <a:lnSpc>
                          <a:spcPct val="115000"/>
                        </a:lnSpc>
                        <a:spcAft>
                          <a:spcPts val="0"/>
                        </a:spcAft>
                      </a:pPr>
                      <a:r>
                        <a:rPr lang="es-ES" sz="1600">
                          <a:effectLst/>
                        </a:rPr>
                        <a:t>Componente</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tCO</a:t>
                      </a:r>
                      <a:r>
                        <a:rPr lang="es-ES" sz="1600" baseline="-25000">
                          <a:effectLst/>
                        </a:rPr>
                        <a:t>2</a:t>
                      </a:r>
                      <a:r>
                        <a:rPr lang="es-ES" sz="1600">
                          <a:effectLst/>
                        </a:rPr>
                        <a:t>eq</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Porcentaje</a:t>
                      </a:r>
                      <a:endParaRPr lang="es-ES" sz="1400">
                        <a:effectLst/>
                        <a:latin typeface="Calibri"/>
                        <a:ea typeface="Times New Roman"/>
                        <a:cs typeface="Times New Roman"/>
                      </a:endParaRPr>
                    </a:p>
                  </a:txBody>
                  <a:tcPr marL="68580" marR="68580" marT="0" marB="0" anchor="ctr"/>
                </a:tc>
              </a:tr>
              <a:tr h="331237">
                <a:tc>
                  <a:txBody>
                    <a:bodyPr/>
                    <a:lstStyle/>
                    <a:p>
                      <a:pPr>
                        <a:lnSpc>
                          <a:spcPct val="115000"/>
                        </a:lnSpc>
                        <a:spcAft>
                          <a:spcPts val="0"/>
                        </a:spcAft>
                      </a:pPr>
                      <a:r>
                        <a:rPr lang="es-ES" sz="1600">
                          <a:effectLst/>
                        </a:rPr>
                        <a:t>Gas natural</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2 296,67</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28,40%</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Refrigerantes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1 075,80</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13,30%</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Combustible de vehículos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150.87</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1,87%</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Electricidad</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4 534,66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56,07%</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Viajes en buses contratados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12,26</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0,15%</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Viajes aéreos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11,28</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0,14%</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Viajes en tren</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0,04</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0,00%</a:t>
                      </a:r>
                      <a:endParaRPr lang="es-ES" sz="1400">
                        <a:effectLst/>
                        <a:latin typeface="Calibri"/>
                        <a:ea typeface="Times New Roman"/>
                        <a:cs typeface="Times New Roman"/>
                      </a:endParaRPr>
                    </a:p>
                  </a:txBody>
                  <a:tcPr marL="68580" marR="68580" marT="0" marB="0"/>
                </a:tc>
              </a:tr>
              <a:tr h="331237">
                <a:tc>
                  <a:txBody>
                    <a:bodyPr/>
                    <a:lstStyle/>
                    <a:p>
                      <a:pPr>
                        <a:lnSpc>
                          <a:spcPct val="115000"/>
                        </a:lnSpc>
                        <a:spcAft>
                          <a:spcPts val="0"/>
                        </a:spcAft>
                      </a:pPr>
                      <a:r>
                        <a:rPr lang="es-ES" sz="1600">
                          <a:effectLst/>
                        </a:rPr>
                        <a:t>Viajes vehículos varios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6,49</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0,08%</a:t>
                      </a:r>
                      <a:endParaRPr lang="es-ES" sz="1400">
                        <a:effectLst/>
                        <a:latin typeface="Calibri"/>
                        <a:ea typeface="Times New Roman"/>
                        <a:cs typeface="Times New Roman"/>
                      </a:endParaRPr>
                    </a:p>
                  </a:txBody>
                  <a:tcPr marL="68580" marR="68580" marT="0" marB="0"/>
                </a:tc>
              </a:tr>
              <a:tr h="331237">
                <a:tc>
                  <a:txBody>
                    <a:bodyPr/>
                    <a:lstStyle/>
                    <a:p>
                      <a:pPr algn="ctr">
                        <a:lnSpc>
                          <a:spcPct val="115000"/>
                        </a:lnSpc>
                        <a:spcAft>
                          <a:spcPts val="0"/>
                        </a:spcAft>
                      </a:pPr>
                      <a:r>
                        <a:rPr lang="es-ES" sz="1600">
                          <a:effectLst/>
                        </a:rPr>
                        <a:t>Total (tCO</a:t>
                      </a:r>
                      <a:r>
                        <a:rPr lang="es-ES" sz="1600" baseline="-25000">
                          <a:effectLst/>
                        </a:rPr>
                        <a:t>2</a:t>
                      </a:r>
                      <a:r>
                        <a:rPr lang="es-ES" sz="1600">
                          <a:effectLst/>
                        </a:rPr>
                        <a:t>eq)</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8 088, 08</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effectLst/>
                        </a:rPr>
                        <a:t>100%</a:t>
                      </a:r>
                      <a:endParaRPr lang="es-ES" sz="1400" dirty="0">
                        <a:effectLst/>
                        <a:latin typeface="Calibri"/>
                        <a:ea typeface="Times New Roman"/>
                        <a:cs typeface="Times New Roman"/>
                      </a:endParaRPr>
                    </a:p>
                  </a:txBody>
                  <a:tcPr marL="68580" marR="68580" marT="0" marB="0" anchor="ctr"/>
                </a:tc>
              </a:tr>
            </a:tbl>
          </a:graphicData>
        </a:graphic>
      </p:graphicFrame>
      <p:sp>
        <p:nvSpPr>
          <p:cNvPr id="5" name="TextBox 4"/>
          <p:cNvSpPr txBox="1"/>
          <p:nvPr/>
        </p:nvSpPr>
        <p:spPr>
          <a:xfrm>
            <a:off x="2771800" y="5733256"/>
            <a:ext cx="3888432" cy="369332"/>
          </a:xfrm>
          <a:prstGeom prst="rect">
            <a:avLst/>
          </a:prstGeom>
          <a:noFill/>
        </p:spPr>
        <p:txBody>
          <a:bodyPr wrap="square" rtlCol="0">
            <a:spAutoFit/>
          </a:bodyPr>
          <a:lstStyle/>
          <a:p>
            <a:r>
              <a:rPr lang="es-ES" dirty="0"/>
              <a:t>Fuente: </a:t>
            </a:r>
            <a:r>
              <a:rPr lang="es-EC" dirty="0"/>
              <a:t>(Universidad de Alcalá, 2011</a:t>
            </a:r>
            <a:r>
              <a:rPr lang="es-EC" dirty="0" smtClean="0"/>
              <a:t>)</a:t>
            </a:r>
            <a:endParaRPr lang="es-ES" dirty="0"/>
          </a:p>
        </p:txBody>
      </p:sp>
      <p:pic>
        <p:nvPicPr>
          <p:cNvPr id="6" name="Picture 5"/>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1144960" y="1692097"/>
            <a:ext cx="6883424" cy="584775"/>
          </a:xfrm>
          <a:prstGeom prst="rect">
            <a:avLst/>
          </a:prstGeom>
          <a:noFill/>
        </p:spPr>
        <p:txBody>
          <a:bodyPr wrap="square" rtlCol="0">
            <a:spAutoFit/>
          </a:bodyPr>
          <a:lstStyle/>
          <a:p>
            <a:pPr algn="ctr"/>
            <a:r>
              <a:rPr lang="es-ES" sz="1600" b="1" dirty="0"/>
              <a:t>Tabla 5</a:t>
            </a:r>
            <a:r>
              <a:rPr lang="es-ES" sz="1600" b="1" dirty="0" smtClean="0"/>
              <a:t>. </a:t>
            </a:r>
            <a:r>
              <a:rPr lang="es-ES" sz="1600" dirty="0"/>
              <a:t>Emisiones de la Universidad de Alcalá por componente durante el año 2011 expresada en </a:t>
            </a:r>
            <a:r>
              <a:rPr lang="es-ES" sz="1600" dirty="0" smtClean="0"/>
              <a:t>tCO</a:t>
            </a:r>
            <a:r>
              <a:rPr lang="es-ES" sz="1600" baseline="-25000" dirty="0" smtClean="0"/>
              <a:t>2</a:t>
            </a:r>
            <a:r>
              <a:rPr lang="es-ES" sz="1600" dirty="0" smtClean="0"/>
              <a:t>eq</a:t>
            </a:r>
            <a:endParaRPr lang="es-ES" sz="1600" b="1" dirty="0"/>
          </a:p>
        </p:txBody>
      </p:sp>
    </p:spTree>
    <p:extLst>
      <p:ext uri="{BB962C8B-B14F-4D97-AF65-F5344CB8AC3E}">
        <p14:creationId xmlns:p14="http://schemas.microsoft.com/office/powerpoint/2010/main" val="889892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5" name="Text Placeholder 4"/>
          <p:cNvSpPr>
            <a:spLocks noGrp="1"/>
          </p:cNvSpPr>
          <p:nvPr>
            <p:ph type="body" idx="1"/>
          </p:nvPr>
        </p:nvSpPr>
        <p:spPr/>
        <p:txBody>
          <a:bodyPr/>
          <a:lstStyle/>
          <a:p>
            <a:endParaRPr lang="es-ES"/>
          </a:p>
        </p:txBody>
      </p:sp>
      <p:pic>
        <p:nvPicPr>
          <p:cNvPr id="4"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926644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67544" y="1412776"/>
            <a:ext cx="8064896" cy="3600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99592" y="5220489"/>
            <a:ext cx="6840760" cy="584775"/>
          </a:xfrm>
          <a:prstGeom prst="rect">
            <a:avLst/>
          </a:prstGeom>
          <a:noFill/>
        </p:spPr>
        <p:txBody>
          <a:bodyPr wrap="square" rtlCol="0">
            <a:spAutoFit/>
          </a:bodyPr>
          <a:lstStyle/>
          <a:p>
            <a:pPr algn="ctr"/>
            <a:r>
              <a:rPr lang="es-ES" sz="1600" b="1" dirty="0"/>
              <a:t>Figura </a:t>
            </a:r>
            <a:r>
              <a:rPr lang="es-ES" sz="1600" b="1" dirty="0" smtClean="0"/>
              <a:t>14. </a:t>
            </a:r>
            <a:r>
              <a:rPr lang="es-ES" sz="1600" dirty="0"/>
              <a:t>Emisiones totales de la Universidad de Alcalá por fuente de emisión</a:t>
            </a:r>
            <a:endParaRPr lang="es-ES" sz="1600" b="1" dirty="0"/>
          </a:p>
          <a:p>
            <a:pPr algn="ctr"/>
            <a:r>
              <a:rPr lang="es-ES" sz="1600" dirty="0"/>
              <a:t>Fuente: (Universidad de Alcalá, 2011</a:t>
            </a:r>
            <a:r>
              <a:rPr lang="es-ES" sz="1600" dirty="0" smtClean="0"/>
              <a:t>)</a:t>
            </a:r>
            <a:endParaRPr lang="es-ES" sz="1600" b="1" dirty="0"/>
          </a:p>
        </p:txBody>
      </p:sp>
      <p:pic>
        <p:nvPicPr>
          <p:cNvPr id="6" name="Picture 5"/>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258827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s-ES" dirty="0"/>
              <a:t>Huella de carbono de la Universidad de Miami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115780"/>
              </p:ext>
            </p:extLst>
          </p:nvPr>
        </p:nvGraphicFramePr>
        <p:xfrm>
          <a:off x="1475656" y="2411599"/>
          <a:ext cx="5976663" cy="3312364"/>
        </p:xfrm>
        <a:graphic>
          <a:graphicData uri="http://schemas.openxmlformats.org/drawingml/2006/table">
            <a:tbl>
              <a:tblPr firstRow="1" firstCol="1" bandRow="1">
                <a:tableStyleId>{5C22544A-7EE6-4342-B048-85BDC9FD1C3A}</a:tableStyleId>
              </a:tblPr>
              <a:tblGrid>
                <a:gridCol w="2480852"/>
                <a:gridCol w="1730942"/>
                <a:gridCol w="1764869"/>
              </a:tblGrid>
              <a:tr h="301124">
                <a:tc>
                  <a:txBody>
                    <a:bodyPr/>
                    <a:lstStyle/>
                    <a:p>
                      <a:pPr algn="ctr">
                        <a:lnSpc>
                          <a:spcPct val="115000"/>
                        </a:lnSpc>
                        <a:spcAft>
                          <a:spcPts val="0"/>
                        </a:spcAft>
                      </a:pPr>
                      <a:r>
                        <a:rPr lang="es-ES" sz="1600">
                          <a:effectLst/>
                        </a:rPr>
                        <a:t>Componente</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tCO</a:t>
                      </a:r>
                      <a:r>
                        <a:rPr lang="es-ES" sz="1600" baseline="-25000">
                          <a:effectLst/>
                        </a:rPr>
                        <a:t>2</a:t>
                      </a:r>
                      <a:r>
                        <a:rPr lang="es-ES" sz="1600">
                          <a:effectLst/>
                        </a:rPr>
                        <a:t>eq</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Porcentaje</a:t>
                      </a:r>
                      <a:endParaRPr lang="es-ES" sz="1400">
                        <a:effectLst/>
                        <a:latin typeface="Calibri"/>
                        <a:ea typeface="Times New Roman"/>
                        <a:cs typeface="Times New Roman"/>
                      </a:endParaRPr>
                    </a:p>
                  </a:txBody>
                  <a:tcPr marL="68580" marR="68580" marT="0" marB="0" anchor="ctr"/>
                </a:tc>
              </a:tr>
              <a:tr h="301124">
                <a:tc>
                  <a:txBody>
                    <a:bodyPr/>
                    <a:lstStyle/>
                    <a:p>
                      <a:pPr>
                        <a:lnSpc>
                          <a:spcPct val="115000"/>
                        </a:lnSpc>
                        <a:spcAft>
                          <a:spcPts val="0"/>
                        </a:spcAft>
                      </a:pPr>
                      <a:r>
                        <a:rPr lang="es-ES" sz="1600">
                          <a:effectLst/>
                        </a:rPr>
                        <a:t>Energía adquirida</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63 394,77</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50,7%</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Vapor generado</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29 509,20</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23,6%</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Perdida de transmisión</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6 251,95</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5%</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Flota de vehículos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6 502,03</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5,2%</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Vehículos internos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8 752,73</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7%</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Viajes aéreos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9 252,89</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7,4%</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Vertederos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625,19</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0,5%</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Agua de desecho</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125,04</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0,1%</a:t>
                      </a:r>
                      <a:endParaRPr lang="es-ES" sz="1400">
                        <a:effectLst/>
                        <a:latin typeface="Calibri"/>
                        <a:ea typeface="Times New Roman"/>
                        <a:cs typeface="Times New Roman"/>
                      </a:endParaRPr>
                    </a:p>
                  </a:txBody>
                  <a:tcPr marL="68580" marR="68580" marT="0" marB="0"/>
                </a:tc>
              </a:tr>
              <a:tr h="301124">
                <a:tc>
                  <a:txBody>
                    <a:bodyPr/>
                    <a:lstStyle/>
                    <a:p>
                      <a:pPr>
                        <a:lnSpc>
                          <a:spcPct val="115000"/>
                        </a:lnSpc>
                        <a:spcAft>
                          <a:spcPts val="0"/>
                        </a:spcAft>
                      </a:pPr>
                      <a:r>
                        <a:rPr lang="es-ES" sz="1600">
                          <a:effectLst/>
                        </a:rPr>
                        <a:t>Papel</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625,19</a:t>
                      </a:r>
                      <a:endParaRPr lang="es-ES"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S" sz="1600">
                          <a:effectLst/>
                        </a:rPr>
                        <a:t>0,5%</a:t>
                      </a:r>
                      <a:endParaRPr lang="es-ES" sz="1400">
                        <a:effectLst/>
                        <a:latin typeface="Calibri"/>
                        <a:ea typeface="Times New Roman"/>
                        <a:cs typeface="Times New Roman"/>
                      </a:endParaRPr>
                    </a:p>
                  </a:txBody>
                  <a:tcPr marL="68580" marR="68580" marT="0" marB="0"/>
                </a:tc>
              </a:tr>
              <a:tr h="301124">
                <a:tc>
                  <a:txBody>
                    <a:bodyPr/>
                    <a:lstStyle/>
                    <a:p>
                      <a:pPr algn="ctr">
                        <a:lnSpc>
                          <a:spcPct val="115000"/>
                        </a:lnSpc>
                        <a:spcAft>
                          <a:spcPts val="0"/>
                        </a:spcAft>
                      </a:pPr>
                      <a:r>
                        <a:rPr lang="es-ES" sz="1600">
                          <a:effectLst/>
                        </a:rPr>
                        <a:t>Total (tCO</a:t>
                      </a:r>
                      <a:r>
                        <a:rPr lang="es-ES" sz="1600" baseline="-25000">
                          <a:effectLst/>
                        </a:rPr>
                        <a:t>2</a:t>
                      </a:r>
                      <a:r>
                        <a:rPr lang="es-ES" sz="1600">
                          <a:effectLst/>
                        </a:rPr>
                        <a:t>eq)</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125 039</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dirty="0">
                          <a:effectLst/>
                        </a:rPr>
                        <a:t>100%</a:t>
                      </a:r>
                      <a:endParaRPr lang="es-ES" sz="1400" dirty="0">
                        <a:effectLst/>
                        <a:latin typeface="Calibri"/>
                        <a:ea typeface="Times New Roman"/>
                        <a:cs typeface="Times New Roman"/>
                      </a:endParaRPr>
                    </a:p>
                  </a:txBody>
                  <a:tcPr marL="68580" marR="68580" marT="0" marB="0" anchor="ctr"/>
                </a:tc>
              </a:tr>
            </a:tbl>
          </a:graphicData>
        </a:graphic>
      </p:graphicFrame>
      <p:sp>
        <p:nvSpPr>
          <p:cNvPr id="5" name="TextBox 4"/>
          <p:cNvSpPr txBox="1"/>
          <p:nvPr/>
        </p:nvSpPr>
        <p:spPr>
          <a:xfrm>
            <a:off x="3347864" y="5867980"/>
            <a:ext cx="2520280" cy="369332"/>
          </a:xfrm>
          <a:prstGeom prst="rect">
            <a:avLst/>
          </a:prstGeom>
          <a:noFill/>
        </p:spPr>
        <p:txBody>
          <a:bodyPr wrap="square" rtlCol="0">
            <a:spAutoFit/>
          </a:bodyPr>
          <a:lstStyle/>
          <a:p>
            <a:r>
              <a:rPr lang="es-ES" dirty="0"/>
              <a:t>Fuente: </a:t>
            </a:r>
            <a:r>
              <a:rPr lang="es-EC" dirty="0"/>
              <a:t>(</a:t>
            </a:r>
            <a:r>
              <a:rPr lang="es-EC" dirty="0" err="1"/>
              <a:t>Ferraro</a:t>
            </a:r>
            <a:r>
              <a:rPr lang="es-EC" dirty="0"/>
              <a:t>, 2008)</a:t>
            </a:r>
            <a:endParaRPr lang="es-ES" dirty="0"/>
          </a:p>
        </p:txBody>
      </p:sp>
      <p:pic>
        <p:nvPicPr>
          <p:cNvPr id="6" name="Picture 5"/>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827584" y="1844824"/>
            <a:ext cx="7560840" cy="584775"/>
          </a:xfrm>
          <a:prstGeom prst="rect">
            <a:avLst/>
          </a:prstGeom>
          <a:noFill/>
        </p:spPr>
        <p:txBody>
          <a:bodyPr wrap="square" rtlCol="0">
            <a:spAutoFit/>
          </a:bodyPr>
          <a:lstStyle/>
          <a:p>
            <a:pPr algn="ctr"/>
            <a:r>
              <a:rPr lang="es-ES" sz="1600" b="1" dirty="0"/>
              <a:t>Tabla 6</a:t>
            </a:r>
            <a:r>
              <a:rPr lang="es-ES" sz="1600" b="1" dirty="0" smtClean="0"/>
              <a:t>. </a:t>
            </a:r>
            <a:r>
              <a:rPr lang="es-ES" sz="1600" dirty="0"/>
              <a:t>Emisiones de la Universidad de Miami por componente durante el año 2008 expresada en </a:t>
            </a:r>
            <a:r>
              <a:rPr lang="es-ES" sz="1600" dirty="0" smtClean="0"/>
              <a:t>tCO</a:t>
            </a:r>
            <a:r>
              <a:rPr lang="es-ES" sz="1600" baseline="-25000" dirty="0" smtClean="0"/>
              <a:t>2</a:t>
            </a:r>
            <a:r>
              <a:rPr lang="es-ES" sz="1600" dirty="0" smtClean="0"/>
              <a:t>eq</a:t>
            </a:r>
            <a:endParaRPr lang="es-ES" sz="1600" b="1" dirty="0"/>
          </a:p>
        </p:txBody>
      </p:sp>
    </p:spTree>
    <p:extLst>
      <p:ext uri="{BB962C8B-B14F-4D97-AF65-F5344CB8AC3E}">
        <p14:creationId xmlns:p14="http://schemas.microsoft.com/office/powerpoint/2010/main" val="1778859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2195736" y="980728"/>
            <a:ext cx="4608512" cy="410445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051720" y="5301208"/>
            <a:ext cx="5832648" cy="584775"/>
          </a:xfrm>
          <a:prstGeom prst="rect">
            <a:avLst/>
          </a:prstGeom>
          <a:noFill/>
        </p:spPr>
        <p:txBody>
          <a:bodyPr wrap="square" rtlCol="0">
            <a:spAutoFit/>
          </a:bodyPr>
          <a:lstStyle/>
          <a:p>
            <a:pPr algn="ctr"/>
            <a:r>
              <a:rPr lang="es-ES" sz="1600" b="1" dirty="0"/>
              <a:t>Figura </a:t>
            </a:r>
            <a:r>
              <a:rPr lang="es-ES" sz="1600" b="1" dirty="0" smtClean="0"/>
              <a:t>15. </a:t>
            </a:r>
            <a:r>
              <a:rPr lang="es-ES" sz="1600" dirty="0"/>
              <a:t>Descripción de las emisiones de CO</a:t>
            </a:r>
            <a:r>
              <a:rPr lang="es-ES" sz="1600" baseline="-25000" dirty="0"/>
              <a:t>2</a:t>
            </a:r>
            <a:r>
              <a:rPr lang="es-ES" sz="1600" dirty="0"/>
              <a:t>eq por componente de la huella de carbono de la Universidad de </a:t>
            </a:r>
            <a:r>
              <a:rPr lang="es-ES" sz="1600" dirty="0" smtClean="0"/>
              <a:t>Miami</a:t>
            </a:r>
            <a:endParaRPr lang="es-ES" sz="1600" b="1" dirty="0"/>
          </a:p>
        </p:txBody>
      </p:sp>
      <p:pic>
        <p:nvPicPr>
          <p:cNvPr id="6" name="Picture 5"/>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988325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Autofit/>
          </a:bodyPr>
          <a:lstStyle/>
          <a:p>
            <a:r>
              <a:rPr lang="es-EC" sz="2800" dirty="0" smtClean="0"/>
              <a:t>FACULTAD DE CIENCIAS DE LA INGENIERÍA – UNIVERSIDAD TECNOLÓGICA EQUINOCCIAL</a:t>
            </a:r>
            <a:endParaRPr lang="es-EC" sz="2800" dirty="0"/>
          </a:p>
        </p:txBody>
      </p:sp>
      <p:pic>
        <p:nvPicPr>
          <p:cNvPr id="4" name="Picture 14"/>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403648" y="1844825"/>
            <a:ext cx="6696744" cy="3672407"/>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2195736" y="5492522"/>
            <a:ext cx="5472608" cy="830997"/>
          </a:xfrm>
          <a:prstGeom prst="rect">
            <a:avLst/>
          </a:prstGeom>
          <a:noFill/>
        </p:spPr>
        <p:txBody>
          <a:bodyPr wrap="square" rtlCol="0">
            <a:spAutoFit/>
          </a:bodyPr>
          <a:lstStyle/>
          <a:p>
            <a:pPr algn="ctr"/>
            <a:r>
              <a:rPr lang="es-ES" sz="1600" b="1" dirty="0"/>
              <a:t>Figura </a:t>
            </a:r>
            <a:r>
              <a:rPr lang="es-ES" sz="1600" b="1" dirty="0" smtClean="0"/>
              <a:t>16</a:t>
            </a:r>
            <a:r>
              <a:rPr lang="es-ES" sz="1600" b="1" dirty="0" smtClean="0"/>
              <a:t>. </a:t>
            </a:r>
            <a:r>
              <a:rPr lang="es-ES" sz="1600" dirty="0"/>
              <a:t>Mapa de ubicación y edificios utilizados por la Facultad de Ciencias de la Ingeniería de la Universidad Tecnológica Equinoccial</a:t>
            </a:r>
            <a:r>
              <a:rPr lang="es-ES" sz="1600" dirty="0" smtClean="0"/>
              <a:t>.</a:t>
            </a:r>
            <a:endParaRPr lang="es-EC" sz="1600" b="1" dirty="0"/>
          </a:p>
        </p:txBody>
      </p:sp>
      <p:pic>
        <p:nvPicPr>
          <p:cNvPr id="6"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707509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24719460"/>
              </p:ext>
            </p:extLst>
          </p:nvPr>
        </p:nvGraphicFramePr>
        <p:xfrm>
          <a:off x="215516" y="1700808"/>
          <a:ext cx="4320480" cy="3023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16"/>
          <p:cNvGraphicFramePr/>
          <p:nvPr>
            <p:extLst>
              <p:ext uri="{D42A27DB-BD31-4B8C-83A1-F6EECF244321}">
                <p14:modId xmlns:p14="http://schemas.microsoft.com/office/powerpoint/2010/main" val="3371605419"/>
              </p:ext>
            </p:extLst>
          </p:nvPr>
        </p:nvGraphicFramePr>
        <p:xfrm>
          <a:off x="4756373" y="1772816"/>
          <a:ext cx="4095750"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5536" y="4725144"/>
            <a:ext cx="3960440" cy="738664"/>
          </a:xfrm>
          <a:prstGeom prst="rect">
            <a:avLst/>
          </a:prstGeom>
          <a:noFill/>
        </p:spPr>
        <p:txBody>
          <a:bodyPr wrap="square" rtlCol="0">
            <a:spAutoFit/>
          </a:bodyPr>
          <a:lstStyle/>
          <a:p>
            <a:pPr algn="ctr"/>
            <a:r>
              <a:rPr lang="es-ES" sz="1400" b="1" dirty="0"/>
              <a:t>Figura </a:t>
            </a:r>
            <a:r>
              <a:rPr lang="es-ES" sz="1400" b="1" dirty="0" smtClean="0"/>
              <a:t>17</a:t>
            </a:r>
            <a:r>
              <a:rPr lang="es-ES" sz="1400" b="1" dirty="0" smtClean="0"/>
              <a:t>. </a:t>
            </a:r>
            <a:r>
              <a:rPr lang="es-ES" sz="1400" dirty="0"/>
              <a:t>Número de docentes en los períodos académicos desde el año 2009 hasta el año 2012</a:t>
            </a:r>
            <a:endParaRPr lang="es-EC" sz="1400" b="1" dirty="0"/>
          </a:p>
          <a:p>
            <a:pPr algn="ctr"/>
            <a:r>
              <a:rPr lang="es-ES" sz="1400" dirty="0"/>
              <a:t>Fuente: (Universidad Tecnológica Equinoccial, 2013</a:t>
            </a:r>
            <a:r>
              <a:rPr lang="es-ES" sz="1400" dirty="0" smtClean="0"/>
              <a:t>)</a:t>
            </a:r>
            <a:endParaRPr lang="es-EC" sz="1400" dirty="0"/>
          </a:p>
        </p:txBody>
      </p:sp>
      <p:sp>
        <p:nvSpPr>
          <p:cNvPr id="8" name="7 CuadroTexto"/>
          <p:cNvSpPr txBox="1"/>
          <p:nvPr/>
        </p:nvSpPr>
        <p:spPr>
          <a:xfrm>
            <a:off x="5004048" y="4760669"/>
            <a:ext cx="3600400" cy="1169551"/>
          </a:xfrm>
          <a:prstGeom prst="rect">
            <a:avLst/>
          </a:prstGeom>
          <a:noFill/>
        </p:spPr>
        <p:txBody>
          <a:bodyPr wrap="square" rtlCol="0">
            <a:spAutoFit/>
          </a:bodyPr>
          <a:lstStyle/>
          <a:p>
            <a:pPr algn="ctr"/>
            <a:r>
              <a:rPr lang="es-ES" sz="1400" b="1" dirty="0"/>
              <a:t>Figura </a:t>
            </a:r>
            <a:r>
              <a:rPr lang="es-ES" sz="1400" b="1" dirty="0" smtClean="0"/>
              <a:t>18</a:t>
            </a:r>
            <a:r>
              <a:rPr lang="es-ES" sz="1400" b="1" dirty="0" smtClean="0"/>
              <a:t>. </a:t>
            </a:r>
            <a:r>
              <a:rPr lang="es-ES" sz="1400" dirty="0"/>
              <a:t>Número de estudiantes en los períodos académicos desde el año 2009 hasta el año 2013</a:t>
            </a:r>
            <a:endParaRPr lang="es-EC" sz="1400" b="1" dirty="0"/>
          </a:p>
          <a:p>
            <a:pPr algn="ctr"/>
            <a:r>
              <a:rPr lang="es-ES" sz="1400" dirty="0"/>
              <a:t>Fuente: (Universidad Tecnológica Equinoccial, 2013</a:t>
            </a:r>
            <a:r>
              <a:rPr lang="es-ES" sz="1400" dirty="0" smtClean="0"/>
              <a:t>)</a:t>
            </a:r>
            <a:endParaRPr lang="es-EC" sz="1400" dirty="0"/>
          </a:p>
        </p:txBody>
      </p:sp>
      <p:pic>
        <p:nvPicPr>
          <p:cNvPr id="7" name="Picture 2"/>
          <p:cNvPicPr>
            <a:picLocks noChangeAspect="1" noChangeArrowheads="1"/>
          </p:cNvPicPr>
          <p:nvPr/>
        </p:nvPicPr>
        <p:blipFill>
          <a:blip r:embed="rId4"/>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789710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Left Arrow 3">
            <a:hlinkClick r:id="rId2" action="ppaction://hlinksldjump"/>
          </p:cNvPr>
          <p:cNvSpPr/>
          <p:nvPr/>
        </p:nvSpPr>
        <p:spPr>
          <a:xfrm>
            <a:off x="8244408" y="5589240"/>
            <a:ext cx="432048"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8"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
        <p:nvSpPr>
          <p:cNvPr id="5" name="4 Título"/>
          <p:cNvSpPr>
            <a:spLocks noGrp="1"/>
          </p:cNvSpPr>
          <p:nvPr>
            <p:ph type="title"/>
          </p:nvPr>
        </p:nvSpPr>
        <p:spPr>
          <a:xfrm>
            <a:off x="457200" y="629816"/>
            <a:ext cx="8229600" cy="1143000"/>
          </a:xfrm>
        </p:spPr>
        <p:txBody>
          <a:bodyPr>
            <a:noAutofit/>
          </a:bodyPr>
          <a:lstStyle/>
          <a:p>
            <a:r>
              <a:rPr lang="es-ES" sz="3600" dirty="0"/>
              <a:t>Infraestructura de la Facultad de Ciencias de la Ingeniería</a:t>
            </a:r>
            <a:endParaRPr lang="es-EC" sz="36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197004219"/>
              </p:ext>
            </p:extLst>
          </p:nvPr>
        </p:nvGraphicFramePr>
        <p:xfrm>
          <a:off x="1263278" y="2107258"/>
          <a:ext cx="6405066" cy="4138608"/>
        </p:xfrm>
        <a:graphic>
          <a:graphicData uri="http://schemas.openxmlformats.org/drawingml/2006/table">
            <a:tbl>
              <a:tblPr firstRow="1" firstCol="1" bandRow="1">
                <a:tableStyleId>{5C22544A-7EE6-4342-B048-85BDC9FD1C3A}</a:tableStyleId>
              </a:tblPr>
              <a:tblGrid>
                <a:gridCol w="3960440"/>
                <a:gridCol w="2444626"/>
              </a:tblGrid>
              <a:tr h="311486">
                <a:tc>
                  <a:txBody>
                    <a:bodyPr/>
                    <a:lstStyle/>
                    <a:p>
                      <a:pPr algn="ctr">
                        <a:lnSpc>
                          <a:spcPct val="150000"/>
                        </a:lnSpc>
                        <a:spcAft>
                          <a:spcPts val="0"/>
                        </a:spcAft>
                      </a:pPr>
                      <a:r>
                        <a:rPr lang="es-ES" sz="1600" dirty="0">
                          <a:effectLst/>
                        </a:rPr>
                        <a:t>Actividades</a:t>
                      </a:r>
                      <a:endParaRPr lang="es-EC" sz="1400"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s-ES" sz="1600">
                          <a:effectLst/>
                        </a:rPr>
                        <a:t>Edificio</a:t>
                      </a:r>
                      <a:endParaRPr lang="es-EC" sz="1400">
                        <a:effectLst/>
                        <a:latin typeface="Calibri"/>
                        <a:ea typeface="Times New Roman"/>
                        <a:cs typeface="Times New Roman"/>
                      </a:endParaRPr>
                    </a:p>
                  </a:txBody>
                  <a:tcPr marL="68580" marR="68580" marT="0" marB="0" anchor="ctr"/>
                </a:tc>
              </a:tr>
              <a:tr h="446244">
                <a:tc>
                  <a:txBody>
                    <a:bodyPr/>
                    <a:lstStyle/>
                    <a:p>
                      <a:pPr algn="ctr">
                        <a:lnSpc>
                          <a:spcPct val="150000"/>
                        </a:lnSpc>
                        <a:spcAft>
                          <a:spcPts val="0"/>
                        </a:spcAft>
                      </a:pPr>
                      <a:r>
                        <a:rPr lang="es-ES" sz="1600">
                          <a:effectLst/>
                        </a:rPr>
                        <a:t>Aulas de clase  (24)</a:t>
                      </a:r>
                      <a:endParaRPr lang="es-EC" sz="1400">
                        <a:effectLst/>
                        <a:latin typeface="Calibri"/>
                        <a:ea typeface="Times New Roman"/>
                        <a:cs typeface="Times New Roman"/>
                      </a:endParaRPr>
                    </a:p>
                  </a:txBody>
                  <a:tcPr marL="68580" marR="68580" marT="0" marB="0" anchor="ctr"/>
                </a:tc>
                <a:tc rowSpan="2">
                  <a:txBody>
                    <a:bodyPr/>
                    <a:lstStyle/>
                    <a:p>
                      <a:pPr algn="ctr">
                        <a:lnSpc>
                          <a:spcPct val="150000"/>
                        </a:lnSpc>
                        <a:spcAft>
                          <a:spcPts val="0"/>
                        </a:spcAft>
                      </a:pPr>
                      <a:r>
                        <a:rPr lang="es-ES" sz="1600">
                          <a:effectLst/>
                        </a:rPr>
                        <a:t>Bloque B</a:t>
                      </a:r>
                      <a:endParaRPr lang="es-EC" sz="1400">
                        <a:effectLst/>
                        <a:latin typeface="Calibri"/>
                        <a:ea typeface="Times New Roman"/>
                        <a:cs typeface="Times New Roman"/>
                      </a:endParaRPr>
                    </a:p>
                  </a:txBody>
                  <a:tcPr marL="68580" marR="68580" marT="0" marB="0" anchor="ctr"/>
                </a:tc>
              </a:tr>
              <a:tr h="446244">
                <a:tc>
                  <a:txBody>
                    <a:bodyPr/>
                    <a:lstStyle/>
                    <a:p>
                      <a:pPr algn="ctr">
                        <a:lnSpc>
                          <a:spcPct val="150000"/>
                        </a:lnSpc>
                        <a:spcAft>
                          <a:spcPts val="0"/>
                        </a:spcAft>
                      </a:pPr>
                      <a:r>
                        <a:rPr lang="es-ES" sz="1600" dirty="0">
                          <a:effectLst/>
                        </a:rPr>
                        <a:t>Oficinas administrativas (7)</a:t>
                      </a:r>
                      <a:endParaRPr lang="es-EC" sz="1400" dirty="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S" sz="1600">
                          <a:effectLst/>
                        </a:rPr>
                        <a:t>Laboratorio de Ambiental y Riesgos </a:t>
                      </a:r>
                      <a:endParaRPr lang="es-EC" sz="1400">
                        <a:effectLst/>
                        <a:latin typeface="Calibri"/>
                        <a:ea typeface="Times New Roman"/>
                        <a:cs typeface="Times New Roman"/>
                      </a:endParaRPr>
                    </a:p>
                  </a:txBody>
                  <a:tcPr marL="68580" marR="68580" marT="0" marB="0" anchor="ctr"/>
                </a:tc>
                <a:tc rowSpan="7">
                  <a:txBody>
                    <a:bodyPr/>
                    <a:lstStyle/>
                    <a:p>
                      <a:pPr algn="ctr">
                        <a:lnSpc>
                          <a:spcPct val="150000"/>
                        </a:lnSpc>
                        <a:spcAft>
                          <a:spcPts val="0"/>
                        </a:spcAft>
                      </a:pPr>
                      <a:r>
                        <a:rPr lang="es-ES" sz="1600" dirty="0">
                          <a:effectLst/>
                        </a:rPr>
                        <a:t>Bloque G</a:t>
                      </a:r>
                      <a:endParaRPr lang="es-EC" sz="1400" dirty="0">
                        <a:effectLst/>
                        <a:latin typeface="Calibri"/>
                        <a:ea typeface="Times New Roman"/>
                        <a:cs typeface="Times New Roman"/>
                      </a:endParaRPr>
                    </a:p>
                  </a:txBody>
                  <a:tcPr marL="68580" marR="68580" marT="0" marB="0" anchor="ctr"/>
                </a:tc>
              </a:tr>
              <a:tr h="311486">
                <a:tc>
                  <a:txBody>
                    <a:bodyPr/>
                    <a:lstStyle/>
                    <a:p>
                      <a:pPr algn="ctr">
                        <a:lnSpc>
                          <a:spcPct val="150000"/>
                        </a:lnSpc>
                        <a:spcAft>
                          <a:spcPts val="0"/>
                        </a:spcAft>
                      </a:pPr>
                      <a:r>
                        <a:rPr lang="es-ES" sz="1600">
                          <a:effectLst/>
                        </a:rPr>
                        <a:t>Laboratorio de Microbiología</a:t>
                      </a:r>
                      <a:endParaRPr lang="es-EC" sz="140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S" sz="1600">
                          <a:effectLst/>
                        </a:rPr>
                        <a:t>Laboratorio de Química</a:t>
                      </a:r>
                      <a:endParaRPr lang="es-EC" sz="140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S" sz="1600">
                          <a:effectLst/>
                        </a:rPr>
                        <a:t>Laboratorio de Química de Alimentos</a:t>
                      </a:r>
                      <a:endParaRPr lang="es-EC" sz="140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S" sz="1600">
                          <a:effectLst/>
                        </a:rPr>
                        <a:t>Laboratorio de Biotecnología</a:t>
                      </a:r>
                      <a:endParaRPr lang="es-EC" sz="140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C" sz="1400" dirty="0" smtClean="0">
                          <a:effectLst/>
                          <a:latin typeface="Calibri"/>
                          <a:ea typeface="Times New Roman"/>
                          <a:cs typeface="Times New Roman"/>
                        </a:rPr>
                        <a:t>Laboratorios de </a:t>
                      </a:r>
                      <a:r>
                        <a:rPr lang="es-EC" sz="1400" dirty="0" err="1" smtClean="0">
                          <a:effectLst/>
                          <a:latin typeface="Calibri"/>
                          <a:ea typeface="Times New Roman"/>
                          <a:cs typeface="Times New Roman"/>
                        </a:rPr>
                        <a:t>Mecatrónica</a:t>
                      </a:r>
                      <a:r>
                        <a:rPr lang="es-EC" sz="1400" baseline="0" dirty="0" smtClean="0">
                          <a:effectLst/>
                          <a:latin typeface="Calibri"/>
                          <a:ea typeface="Times New Roman"/>
                          <a:cs typeface="Times New Roman"/>
                        </a:rPr>
                        <a:t> y petróleos</a:t>
                      </a:r>
                      <a:endParaRPr lang="es-EC" sz="1400" dirty="0">
                        <a:effectLst/>
                        <a:latin typeface="Calibri"/>
                        <a:ea typeface="Times New Roman"/>
                        <a:cs typeface="Times New Roman"/>
                      </a:endParaRPr>
                    </a:p>
                  </a:txBody>
                  <a:tcPr marL="68580" marR="68580" marT="0" marB="0" anchor="ctr"/>
                </a:tc>
                <a:tc vMerge="1">
                  <a:txBody>
                    <a:bodyPr/>
                    <a:lstStyle/>
                    <a:p>
                      <a:endParaRPr lang="es-ES"/>
                    </a:p>
                  </a:txBody>
                  <a:tcPr/>
                </a:tc>
              </a:tr>
              <a:tr h="311486">
                <a:tc>
                  <a:txBody>
                    <a:bodyPr/>
                    <a:lstStyle/>
                    <a:p>
                      <a:pPr algn="ctr">
                        <a:lnSpc>
                          <a:spcPct val="150000"/>
                        </a:lnSpc>
                        <a:spcAft>
                          <a:spcPts val="0"/>
                        </a:spcAft>
                      </a:pPr>
                      <a:r>
                        <a:rPr lang="es-ES" sz="1600" dirty="0">
                          <a:effectLst/>
                        </a:rPr>
                        <a:t>Planta piloto de alimentos</a:t>
                      </a:r>
                      <a:endParaRPr lang="es-EC" sz="1400" dirty="0">
                        <a:effectLst/>
                        <a:latin typeface="Calibri"/>
                        <a:ea typeface="Times New Roman"/>
                        <a:cs typeface="Times New Roman"/>
                      </a:endParaRPr>
                    </a:p>
                  </a:txBody>
                  <a:tcPr marL="68580" marR="68580" marT="0" marB="0" anchor="ctr"/>
                </a:tc>
                <a:tc vMerge="1">
                  <a:txBody>
                    <a:bodyPr/>
                    <a:lstStyle/>
                    <a:p>
                      <a:endParaRPr lang="es-EC"/>
                    </a:p>
                  </a:txBody>
                  <a:tcPr/>
                </a:tc>
              </a:tr>
              <a:tr h="311486">
                <a:tc>
                  <a:txBody>
                    <a:bodyPr/>
                    <a:lstStyle/>
                    <a:p>
                      <a:pPr algn="ctr">
                        <a:lnSpc>
                          <a:spcPct val="150000"/>
                        </a:lnSpc>
                        <a:spcAft>
                          <a:spcPts val="0"/>
                        </a:spcAft>
                      </a:pPr>
                      <a:r>
                        <a:rPr lang="es-ES" sz="1600">
                          <a:effectLst/>
                        </a:rPr>
                        <a:t>Taller automotriz</a:t>
                      </a:r>
                      <a:endParaRPr lang="es-EC" sz="14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s-ES" sz="1600" dirty="0">
                          <a:effectLst/>
                        </a:rPr>
                        <a:t>Taller Automotriz</a:t>
                      </a:r>
                      <a:endParaRPr lang="es-EC" sz="1400" dirty="0">
                        <a:effectLst/>
                        <a:latin typeface="Calibri"/>
                        <a:ea typeface="Times New Roman"/>
                        <a:cs typeface="Times New Roman"/>
                      </a:endParaRPr>
                    </a:p>
                  </a:txBody>
                  <a:tcPr marL="68580" marR="68580" marT="0" marB="0" anchor="ctr"/>
                </a:tc>
              </a:tr>
            </a:tbl>
          </a:graphicData>
        </a:graphic>
      </p:graphicFrame>
      <p:sp>
        <p:nvSpPr>
          <p:cNvPr id="2" name="TextBox 1"/>
          <p:cNvSpPr txBox="1"/>
          <p:nvPr/>
        </p:nvSpPr>
        <p:spPr>
          <a:xfrm>
            <a:off x="971600" y="1734626"/>
            <a:ext cx="6840760" cy="338554"/>
          </a:xfrm>
          <a:prstGeom prst="rect">
            <a:avLst/>
          </a:prstGeom>
          <a:noFill/>
        </p:spPr>
        <p:txBody>
          <a:bodyPr wrap="square" rtlCol="0">
            <a:spAutoFit/>
          </a:bodyPr>
          <a:lstStyle/>
          <a:p>
            <a:pPr algn="ctr"/>
            <a:r>
              <a:rPr lang="es-ES" sz="1600" b="1" dirty="0"/>
              <a:t>Tabla </a:t>
            </a:r>
            <a:r>
              <a:rPr lang="es-ES" sz="1600" b="1" dirty="0" smtClean="0"/>
              <a:t>7. </a:t>
            </a:r>
            <a:r>
              <a:rPr lang="es-ES" sz="1600" dirty="0"/>
              <a:t>Actividades y edificios de la Facultad de Ciencias de la </a:t>
            </a:r>
            <a:r>
              <a:rPr lang="es-ES" sz="1600" dirty="0" smtClean="0"/>
              <a:t>Ingeniería</a:t>
            </a:r>
            <a:endParaRPr lang="es-ES" sz="1600" b="1" dirty="0"/>
          </a:p>
        </p:txBody>
      </p:sp>
    </p:spTree>
    <p:extLst>
      <p:ext uri="{BB962C8B-B14F-4D97-AF65-F5344CB8AC3E}">
        <p14:creationId xmlns:p14="http://schemas.microsoft.com/office/powerpoint/2010/main" val="2439564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a:t>
            </a:r>
            <a:endParaRPr lang="es-EC" dirty="0"/>
          </a:p>
        </p:txBody>
      </p:sp>
      <p:sp>
        <p:nvSpPr>
          <p:cNvPr id="4" name="Text Placeholder 3"/>
          <p:cNvSpPr>
            <a:spLocks noGrp="1"/>
          </p:cNvSpPr>
          <p:nvPr>
            <p:ph type="body" idx="1"/>
          </p:nvPr>
        </p:nvSpPr>
        <p:spPr/>
        <p:txBody>
          <a:bodyPr/>
          <a:lstStyle/>
          <a:p>
            <a:endParaRPr lang="es-ES"/>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052683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48068767"/>
              </p:ext>
            </p:extLst>
          </p:nvPr>
        </p:nvGraphicFramePr>
        <p:xfrm>
          <a:off x="457200" y="1124744"/>
          <a:ext cx="8229600" cy="48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42457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20492094"/>
              </p:ext>
            </p:extLst>
          </p:nvPr>
        </p:nvGraphicFramePr>
        <p:xfrm>
          <a:off x="457200" y="1268760"/>
          <a:ext cx="8229600" cy="468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609878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s-ES" b="1" dirty="0" smtClean="0"/>
              <a:t>Alcance 1</a:t>
            </a:r>
            <a:endParaRPr lang="es-ES"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00949073"/>
              </p:ext>
            </p:extLst>
          </p:nvPr>
        </p:nvGraphicFramePr>
        <p:xfrm>
          <a:off x="457200" y="1268760"/>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8516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2387469150"/>
              </p:ext>
            </p:extLst>
          </p:nvPr>
        </p:nvGraphicFramePr>
        <p:xfrm>
          <a:off x="457200" y="836712"/>
          <a:ext cx="8229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Left Arrow 3">
            <a:hlinkClick r:id="rId7" action="ppaction://hlinksldjump"/>
          </p:cNvPr>
          <p:cNvSpPr/>
          <p:nvPr/>
        </p:nvSpPr>
        <p:spPr>
          <a:xfrm>
            <a:off x="8244408" y="5589240"/>
            <a:ext cx="432048"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Picture 2"/>
          <p:cNvPicPr>
            <a:picLocks noChangeAspect="1" noChangeArrowheads="1"/>
          </p:cNvPicPr>
          <p:nvPr/>
        </p:nvPicPr>
        <p:blipFill>
          <a:blip r:embed="rId8"/>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806148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s-ES" dirty="0" smtClean="0"/>
              <a:t>Ecuaciones Alcance 1</a:t>
            </a:r>
            <a:endParaRPr lang="es-ES" dirty="0"/>
          </a:p>
        </p:txBody>
      </p:sp>
      <p:graphicFrame>
        <p:nvGraphicFramePr>
          <p:cNvPr id="4" name="Object 3"/>
          <p:cNvGraphicFramePr>
            <a:graphicFrameLocks noChangeAspect="1"/>
          </p:cNvGraphicFramePr>
          <p:nvPr>
            <p:extLst>
              <p:ext uri="{D42A27DB-BD31-4B8C-83A1-F6EECF244321}">
                <p14:modId xmlns:p14="http://schemas.microsoft.com/office/powerpoint/2010/main" val="3302891754"/>
              </p:ext>
            </p:extLst>
          </p:nvPr>
        </p:nvGraphicFramePr>
        <p:xfrm>
          <a:off x="212365" y="2204864"/>
          <a:ext cx="3639771" cy="423594"/>
        </p:xfrm>
        <a:graphic>
          <a:graphicData uri="http://schemas.openxmlformats.org/presentationml/2006/ole">
            <mc:AlternateContent xmlns:mc="http://schemas.openxmlformats.org/markup-compatibility/2006">
              <mc:Choice xmlns:v="urn:schemas-microsoft-com:vml" Requires="v">
                <p:oleObj spid="_x0000_s2118" name="Equation" r:id="rId3" imgW="2209800" imgH="266700" progId="Equation.3">
                  <p:embed/>
                </p:oleObj>
              </mc:Choice>
              <mc:Fallback>
                <p:oleObj name="Equation" r:id="rId3" imgW="2209800" imgH="266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65" y="2204864"/>
                        <a:ext cx="3639771" cy="423594"/>
                      </a:xfrm>
                      <a:prstGeom prst="rect">
                        <a:avLst/>
                      </a:prstGeom>
                      <a:noFill/>
                    </p:spPr>
                  </p:pic>
                </p:oleObj>
              </mc:Fallback>
            </mc:AlternateContent>
          </a:graphicData>
        </a:graphic>
      </p:graphicFrame>
      <p:sp>
        <p:nvSpPr>
          <p:cNvPr id="5" name="Rectangle 3"/>
          <p:cNvSpPr>
            <a:spLocks noChangeArrowheads="1"/>
          </p:cNvSpPr>
          <p:nvPr/>
        </p:nvSpPr>
        <p:spPr bwMode="auto">
          <a:xfrm>
            <a:off x="251520" y="2564904"/>
            <a:ext cx="3225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Emisiones= emisiones de CO</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 (kg)</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Combustible = consumo de combustible (TJ)</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FE= factor de emisión (kg/TJ)</a:t>
            </a: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tipo de combustible</a:t>
            </a:r>
            <a:r>
              <a:rPr kumimoji="0" lang="es-ES" sz="8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68081836"/>
              </p:ext>
            </p:extLst>
          </p:nvPr>
        </p:nvGraphicFramePr>
        <p:xfrm>
          <a:off x="4499992" y="2204864"/>
          <a:ext cx="4230470" cy="360040"/>
        </p:xfrm>
        <a:graphic>
          <a:graphicData uri="http://schemas.openxmlformats.org/presentationml/2006/ole">
            <mc:AlternateContent xmlns:mc="http://schemas.openxmlformats.org/markup-compatibility/2006">
              <mc:Choice xmlns:v="urn:schemas-microsoft-com:vml" Requires="v">
                <p:oleObj spid="_x0000_s2119" name="Equation" r:id="rId5" imgW="2692400" imgH="241300" progId="Equation.3">
                  <p:embed/>
                </p:oleObj>
              </mc:Choice>
              <mc:Fallback>
                <p:oleObj name="Equation" r:id="rId5" imgW="26924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2204864"/>
                        <a:ext cx="4230470" cy="360040"/>
                      </a:xfrm>
                      <a:prstGeom prst="rect">
                        <a:avLst/>
                      </a:prstGeom>
                      <a:noFill/>
                    </p:spPr>
                  </p:pic>
                </p:oleObj>
              </mc:Fallback>
            </mc:AlternateContent>
          </a:graphicData>
        </a:graphic>
      </p:graphicFrame>
      <p:sp>
        <p:nvSpPr>
          <p:cNvPr id="7" name="Rectangle 6"/>
          <p:cNvSpPr>
            <a:spLocks noChangeArrowheads="1"/>
          </p:cNvSpPr>
          <p:nvPr/>
        </p:nvSpPr>
        <p:spPr bwMode="auto">
          <a:xfrm>
            <a:off x="3983911" y="2780928"/>
            <a:ext cx="51732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err="1" smtClean="0">
                <a:ln>
                  <a:noFill/>
                </a:ln>
                <a:solidFill>
                  <a:schemeClr val="tx1"/>
                </a:solidFill>
                <a:effectLst/>
                <a:latin typeface="Arial" pitchFamily="34" charset="0"/>
                <a:cs typeface="Arial" pitchFamily="34" charset="0"/>
              </a:rPr>
              <a:t>Emisiones</a:t>
            </a:r>
            <a:r>
              <a:rPr kumimoji="0" lang="es-EC" sz="1200" b="0" i="1" u="none" strike="noStrike" cap="none" normalizeH="0" baseline="-30000" dirty="0" err="1" smtClean="0">
                <a:ln>
                  <a:noFill/>
                </a:ln>
                <a:solidFill>
                  <a:schemeClr val="tx1"/>
                </a:solidFill>
                <a:effectLst/>
                <a:latin typeface="Arial" pitchFamily="34" charset="0"/>
                <a:cs typeface="Arial" pitchFamily="34" charset="0"/>
              </a:rPr>
              <a:t>GEI,GLP</a:t>
            </a:r>
            <a:r>
              <a:rPr kumimoji="0" lang="es-EC" sz="1200" b="0" i="0" u="none" strike="noStrike" cap="none" normalizeH="0" baseline="0" dirty="0" smtClean="0">
                <a:ln>
                  <a:noFill/>
                </a:ln>
                <a:solidFill>
                  <a:schemeClr val="tx1"/>
                </a:solidFill>
                <a:effectLst/>
                <a:latin typeface="Arial" pitchFamily="34" charset="0"/>
                <a:cs typeface="Arial" pitchFamily="34" charset="0"/>
              </a:rPr>
              <a:t>=</a:t>
            </a:r>
            <a:r>
              <a:rPr kumimoji="0" lang="es-EC" sz="800" b="0" i="0" u="none" strike="noStrike" cap="none" normalizeH="0" baseline="0" dirty="0" smtClean="0">
                <a:ln>
                  <a:noFill/>
                </a:ln>
                <a:solidFill>
                  <a:schemeClr val="tx1"/>
                </a:solidFill>
                <a:effectLst/>
                <a:latin typeface="Arial" pitchFamily="34" charset="0"/>
                <a:cs typeface="Arial" pitchFamily="34" charset="0"/>
              </a:rPr>
              <a:t> </a:t>
            </a:r>
            <a:r>
              <a:rPr kumimoji="0" lang="es-EC" sz="1200" b="0" i="0" u="none" strike="noStrike" cap="none" normalizeH="0" baseline="0" dirty="0" smtClean="0">
                <a:ln>
                  <a:noFill/>
                </a:ln>
                <a:solidFill>
                  <a:schemeClr val="tx1"/>
                </a:solidFill>
                <a:effectLst/>
                <a:latin typeface="Arial" pitchFamily="34" charset="0"/>
                <a:cs typeface="Arial" pitchFamily="34" charset="0"/>
              </a:rPr>
              <a:t>emisiones de un GEI por GLP (kg)</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err="1" smtClean="0">
                <a:ln>
                  <a:noFill/>
                </a:ln>
                <a:solidFill>
                  <a:schemeClr val="tx1"/>
                </a:solidFill>
                <a:effectLst/>
                <a:latin typeface="Arial" pitchFamily="34" charset="0"/>
                <a:cs typeface="Arial" pitchFamily="34" charset="0"/>
              </a:rPr>
              <a:t>Consumo.</a:t>
            </a:r>
            <a:r>
              <a:rPr kumimoji="0" lang="es-EC" sz="1200" b="0" i="1" u="none" strike="noStrike" cap="none" normalizeH="0" baseline="-30000" dirty="0" err="1" smtClean="0">
                <a:ln>
                  <a:noFill/>
                </a:ln>
                <a:solidFill>
                  <a:schemeClr val="tx1"/>
                </a:solidFill>
                <a:effectLst/>
                <a:latin typeface="Arial" pitchFamily="34" charset="0"/>
                <a:cs typeface="Arial" pitchFamily="34" charset="0"/>
              </a:rPr>
              <a:t>GLP</a:t>
            </a:r>
            <a:r>
              <a:rPr kumimoji="0" lang="es-EC" sz="1200" b="0" i="0" u="none" strike="noStrike" cap="none" normalizeH="0" baseline="0" dirty="0" smtClean="0">
                <a:ln>
                  <a:noFill/>
                </a:ln>
                <a:solidFill>
                  <a:schemeClr val="tx1"/>
                </a:solidFill>
                <a:effectLst/>
                <a:latin typeface="Arial" pitchFamily="34" charset="0"/>
                <a:cs typeface="Arial" pitchFamily="34" charset="0"/>
              </a:rPr>
              <a:t>=cantidad de GLP consumido (TJ)</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err="1" smtClean="0">
                <a:ln>
                  <a:noFill/>
                </a:ln>
                <a:solidFill>
                  <a:schemeClr val="tx1"/>
                </a:solidFill>
                <a:effectLst/>
                <a:latin typeface="Arial" pitchFamily="34" charset="0"/>
                <a:cs typeface="Arial" pitchFamily="34" charset="0"/>
              </a:rPr>
              <a:t>FE</a:t>
            </a:r>
            <a:r>
              <a:rPr kumimoji="0" lang="es-EC" sz="1200" b="0" i="1" u="none" strike="noStrike" cap="none" normalizeH="0" baseline="-30000" dirty="0" err="1" smtClean="0">
                <a:ln>
                  <a:noFill/>
                </a:ln>
                <a:solidFill>
                  <a:schemeClr val="tx1"/>
                </a:solidFill>
                <a:effectLst/>
                <a:latin typeface="Arial" pitchFamily="34" charset="0"/>
                <a:cs typeface="Arial" pitchFamily="34" charset="0"/>
              </a:rPr>
              <a:t>GEI.combustible</a:t>
            </a:r>
            <a:r>
              <a:rPr kumimoji="0" lang="es-EC" sz="1200" b="0" i="0" u="none" strike="noStrike" cap="none" normalizeH="0" baseline="0" dirty="0" smtClean="0">
                <a:ln>
                  <a:noFill/>
                </a:ln>
                <a:solidFill>
                  <a:schemeClr val="tx1"/>
                </a:solidFill>
                <a:effectLst/>
                <a:latin typeface="Arial" pitchFamily="34" charset="0"/>
                <a:cs typeface="Arial" pitchFamily="34" charset="0"/>
              </a:rPr>
              <a:t>=Factor de emisión por GEI por tipo de combustible (kg/TJ)</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
        <p:nvSpPr>
          <p:cNvPr id="9" name="TextBox 8"/>
          <p:cNvSpPr txBox="1"/>
          <p:nvPr/>
        </p:nvSpPr>
        <p:spPr>
          <a:xfrm>
            <a:off x="395536" y="1720082"/>
            <a:ext cx="26642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smtClean="0"/>
              <a:t>Fuentes móviles</a:t>
            </a:r>
            <a:endParaRPr lang="es-ES" dirty="0"/>
          </a:p>
        </p:txBody>
      </p:sp>
      <p:sp>
        <p:nvSpPr>
          <p:cNvPr id="10" name="TextBox 9"/>
          <p:cNvSpPr txBox="1"/>
          <p:nvPr/>
        </p:nvSpPr>
        <p:spPr>
          <a:xfrm>
            <a:off x="4427984" y="1720082"/>
            <a:ext cx="266429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t>Consumo GLP</a:t>
            </a:r>
            <a:endParaRPr lang="es-ES" dirty="0"/>
          </a:p>
        </p:txBody>
      </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50538163"/>
              </p:ext>
            </p:extLst>
          </p:nvPr>
        </p:nvGraphicFramePr>
        <p:xfrm>
          <a:off x="2524876" y="4687105"/>
          <a:ext cx="3604234" cy="471827"/>
        </p:xfrm>
        <a:graphic>
          <a:graphicData uri="http://schemas.openxmlformats.org/presentationml/2006/ole">
            <mc:AlternateContent xmlns:mc="http://schemas.openxmlformats.org/markup-compatibility/2006">
              <mc:Choice xmlns:v="urn:schemas-microsoft-com:vml" Requires="v">
                <p:oleObj spid="_x0000_s2120" name="Equation" r:id="rId8" imgW="2628900" imgH="342900" progId="Equation.3">
                  <p:embed/>
                </p:oleObj>
              </mc:Choice>
              <mc:Fallback>
                <p:oleObj name="Equation" r:id="rId8" imgW="2628900" imgH="3429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876" y="4687105"/>
                        <a:ext cx="3604234" cy="471827"/>
                      </a:xfrm>
                      <a:prstGeom prst="rect">
                        <a:avLst/>
                      </a:prstGeom>
                      <a:noFill/>
                    </p:spPr>
                  </p:pic>
                </p:oleObj>
              </mc:Fallback>
            </mc:AlternateContent>
          </a:graphicData>
        </a:graphic>
      </p:graphicFrame>
      <p:sp>
        <p:nvSpPr>
          <p:cNvPr id="13" name="Rectangle 6"/>
          <p:cNvSpPr>
            <a:spLocks noChangeArrowheads="1"/>
          </p:cNvSpPr>
          <p:nvPr/>
        </p:nvSpPr>
        <p:spPr bwMode="auto">
          <a:xfrm>
            <a:off x="2524876" y="5158933"/>
            <a:ext cx="46394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err="1" smtClean="0">
                <a:ln>
                  <a:noFill/>
                </a:ln>
                <a:solidFill>
                  <a:schemeClr val="tx1"/>
                </a:solidFill>
                <a:effectLst/>
                <a:latin typeface="Arial" pitchFamily="34" charset="0"/>
                <a:cs typeface="Arial" pitchFamily="34" charset="0"/>
              </a:rPr>
              <a:t>Emisiones</a:t>
            </a:r>
            <a:r>
              <a:rPr kumimoji="0" lang="es-EC" sz="1200" b="0" i="1" u="none" strike="noStrike" cap="none" normalizeH="0" baseline="-30000" dirty="0" err="1" smtClean="0">
                <a:ln>
                  <a:noFill/>
                </a:ln>
                <a:solidFill>
                  <a:schemeClr val="tx1"/>
                </a:solidFill>
                <a:effectLst/>
                <a:latin typeface="Arial" pitchFamily="34" charset="0"/>
                <a:cs typeface="Arial" pitchFamily="34" charset="0"/>
              </a:rPr>
              <a:t>GEI</a:t>
            </a:r>
            <a:r>
              <a:rPr kumimoji="0" lang="es-EC" sz="1200" b="0" i="0" u="none" strike="noStrike" cap="none" normalizeH="0" baseline="0" dirty="0" smtClean="0">
                <a:ln>
                  <a:noFill/>
                </a:ln>
                <a:solidFill>
                  <a:schemeClr val="tx1"/>
                </a:solidFill>
                <a:effectLst/>
                <a:latin typeface="Arial" pitchFamily="34" charset="0"/>
                <a:cs typeface="Arial" pitchFamily="34" charset="0"/>
              </a:rPr>
              <a:t>=Emisiones totales de GEI</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err="1" smtClean="0">
                <a:ln>
                  <a:noFill/>
                </a:ln>
                <a:solidFill>
                  <a:schemeClr val="tx1"/>
                </a:solidFill>
                <a:effectLst/>
                <a:latin typeface="Arial" pitchFamily="34" charset="0"/>
                <a:cs typeface="Arial" pitchFamily="34" charset="0"/>
              </a:rPr>
              <a:t>Emisiones</a:t>
            </a:r>
            <a:r>
              <a:rPr kumimoji="0" lang="es-EC" sz="1200" b="0" i="1" u="none" strike="noStrike" cap="none" normalizeH="0" baseline="-30000" dirty="0" err="1" smtClean="0">
                <a:ln>
                  <a:noFill/>
                </a:ln>
                <a:solidFill>
                  <a:schemeClr val="tx1"/>
                </a:solidFill>
                <a:effectLst/>
                <a:latin typeface="Arial" pitchFamily="34" charset="0"/>
                <a:cs typeface="Arial" pitchFamily="34" charset="0"/>
              </a:rPr>
              <a:t>GEI.combustible</a:t>
            </a:r>
            <a:r>
              <a:rPr kumimoji="0" lang="es-EC" sz="1200" b="0" i="0" u="none" strike="noStrike" cap="none" normalizeH="0" baseline="0" dirty="0" smtClean="0">
                <a:ln>
                  <a:noFill/>
                </a:ln>
                <a:solidFill>
                  <a:schemeClr val="tx1"/>
                </a:solidFill>
                <a:effectLst/>
                <a:latin typeface="Arial" pitchFamily="34" charset="0"/>
                <a:cs typeface="Arial" pitchFamily="34" charset="0"/>
              </a:rPr>
              <a:t>= Emisiones de GEI por tipo de combustible</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668892" y="4111042"/>
            <a:ext cx="266429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Fuentes fijas</a:t>
            </a:r>
            <a:endParaRPr lang="es-ES" dirty="0"/>
          </a:p>
        </p:txBody>
      </p:sp>
    </p:spTree>
    <p:extLst>
      <p:ext uri="{BB962C8B-B14F-4D97-AF65-F5344CB8AC3E}">
        <p14:creationId xmlns:p14="http://schemas.microsoft.com/office/powerpoint/2010/main" val="3570220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normAutofit fontScale="90000"/>
          </a:bodyPr>
          <a:lstStyle/>
          <a:p>
            <a:r>
              <a:rPr lang="es-ES" dirty="0"/>
              <a:t>Vehículos utilizados por la Facultad de Ciencias de la Ingeniería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750798"/>
              </p:ext>
            </p:extLst>
          </p:nvPr>
        </p:nvGraphicFramePr>
        <p:xfrm>
          <a:off x="1619672" y="2653781"/>
          <a:ext cx="5760640" cy="3021881"/>
        </p:xfrm>
        <a:graphic>
          <a:graphicData uri="http://schemas.openxmlformats.org/drawingml/2006/table">
            <a:tbl>
              <a:tblPr firstRow="1" firstCol="1" bandRow="1">
                <a:tableStyleId>{5C22544A-7EE6-4342-B048-85BDC9FD1C3A}</a:tableStyleId>
              </a:tblPr>
              <a:tblGrid>
                <a:gridCol w="1173110"/>
                <a:gridCol w="1177198"/>
                <a:gridCol w="931949"/>
                <a:gridCol w="1205129"/>
                <a:gridCol w="1273254"/>
              </a:tblGrid>
              <a:tr h="1090993">
                <a:tc>
                  <a:txBody>
                    <a:bodyPr/>
                    <a:lstStyle/>
                    <a:p>
                      <a:pPr algn="ctr">
                        <a:lnSpc>
                          <a:spcPct val="115000"/>
                        </a:lnSpc>
                        <a:spcAft>
                          <a:spcPts val="0"/>
                        </a:spcAft>
                      </a:pPr>
                      <a:r>
                        <a:rPr lang="es-ES" sz="1400" dirty="0">
                          <a:effectLst/>
                        </a:rPr>
                        <a:t>Vehículo</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Marca y modelo</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Cilindraje</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Pasajeros</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Gasto de combustible por km</a:t>
                      </a:r>
                      <a:endParaRPr lang="es-ES" sz="1400">
                        <a:effectLst/>
                        <a:latin typeface="Calibri"/>
                        <a:ea typeface="Times New Roman"/>
                        <a:cs typeface="Times New Roman"/>
                      </a:endParaRPr>
                    </a:p>
                  </a:txBody>
                  <a:tcPr marL="68580" marR="68580" marT="0" marB="0" anchor="ctr"/>
                </a:tc>
              </a:tr>
              <a:tr h="720080">
                <a:tc>
                  <a:txBody>
                    <a:bodyPr/>
                    <a:lstStyle/>
                    <a:p>
                      <a:pPr algn="ctr">
                        <a:lnSpc>
                          <a:spcPct val="115000"/>
                        </a:lnSpc>
                        <a:spcAft>
                          <a:spcPts val="0"/>
                        </a:spcAft>
                      </a:pPr>
                      <a:r>
                        <a:rPr lang="es-ES" sz="1400">
                          <a:effectLst/>
                        </a:rPr>
                        <a:t>Furgoneta</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Toyota – Hiace (2008)</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2 500 cm</a:t>
                      </a:r>
                      <a:r>
                        <a:rPr lang="es-ES" sz="1400" baseline="30000">
                          <a:effectLst/>
                        </a:rPr>
                        <a:t>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15</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8,7 L/100 km</a:t>
                      </a:r>
                      <a:endParaRPr lang="es-ES" sz="1400">
                        <a:effectLst/>
                        <a:latin typeface="Calibri"/>
                        <a:ea typeface="Times New Roman"/>
                        <a:cs typeface="Times New Roman"/>
                      </a:endParaRPr>
                    </a:p>
                  </a:txBody>
                  <a:tcPr marL="68580" marR="68580" marT="0" marB="0" anchor="ctr"/>
                </a:tc>
              </a:tr>
              <a:tr h="720080">
                <a:tc>
                  <a:txBody>
                    <a:bodyPr/>
                    <a:lstStyle/>
                    <a:p>
                      <a:pPr algn="ctr">
                        <a:lnSpc>
                          <a:spcPct val="115000"/>
                        </a:lnSpc>
                        <a:spcAft>
                          <a:spcPts val="0"/>
                        </a:spcAft>
                      </a:pPr>
                      <a:r>
                        <a:rPr lang="es-ES" sz="1400">
                          <a:effectLst/>
                        </a:rPr>
                        <a:t>Buseta</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Mitsubishi – Rosa (2005)</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3 900 cm</a:t>
                      </a:r>
                      <a:r>
                        <a:rPr lang="es-ES" sz="1400" baseline="30000">
                          <a:effectLst/>
                        </a:rPr>
                        <a:t>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26</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17 L/100 km</a:t>
                      </a:r>
                      <a:endParaRPr lang="es-ES" sz="1400">
                        <a:effectLst/>
                        <a:latin typeface="Calibri"/>
                        <a:ea typeface="Times New Roman"/>
                        <a:cs typeface="Times New Roman"/>
                      </a:endParaRPr>
                    </a:p>
                  </a:txBody>
                  <a:tcPr marL="68580" marR="68580" marT="0" marB="0" anchor="ctr"/>
                </a:tc>
              </a:tr>
              <a:tr h="349167">
                <a:tc>
                  <a:txBody>
                    <a:bodyPr/>
                    <a:lstStyle/>
                    <a:p>
                      <a:pPr algn="ctr">
                        <a:lnSpc>
                          <a:spcPct val="115000"/>
                        </a:lnSpc>
                        <a:spcAft>
                          <a:spcPts val="0"/>
                        </a:spcAft>
                      </a:pPr>
                      <a:r>
                        <a:rPr lang="es-ES" sz="1400">
                          <a:effectLst/>
                        </a:rPr>
                        <a:t>Bus</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Hino FG (2008)</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7 684 cm</a:t>
                      </a:r>
                      <a:r>
                        <a:rPr lang="es-ES" sz="1400" baseline="30000">
                          <a:effectLst/>
                        </a:rPr>
                        <a:t>3</a:t>
                      </a:r>
                      <a:endParaRPr lang="es-ES"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42</a:t>
                      </a:r>
                      <a:endParaRPr lang="es-ES"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25 L/100 km</a:t>
                      </a:r>
                      <a:endParaRPr lang="es-ES" sz="1400" dirty="0">
                        <a:effectLst/>
                        <a:latin typeface="Calibri"/>
                        <a:ea typeface="Times New Roman"/>
                        <a:cs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1144960" y="2226350"/>
            <a:ext cx="6451376" cy="338554"/>
          </a:xfrm>
          <a:prstGeom prst="rect">
            <a:avLst/>
          </a:prstGeom>
          <a:noFill/>
        </p:spPr>
        <p:txBody>
          <a:bodyPr wrap="square" rtlCol="0">
            <a:spAutoFit/>
          </a:bodyPr>
          <a:lstStyle/>
          <a:p>
            <a:pPr algn="ctr"/>
            <a:r>
              <a:rPr lang="es-ES" sz="1600" b="1" dirty="0"/>
              <a:t>Tabla </a:t>
            </a:r>
            <a:r>
              <a:rPr lang="es-ES" sz="1600" b="1" dirty="0" smtClean="0"/>
              <a:t>8. </a:t>
            </a:r>
            <a:r>
              <a:rPr lang="es-ES" sz="1600" dirty="0"/>
              <a:t>Vehículos utilizados por la Facultad de Ciencias de la </a:t>
            </a:r>
            <a:r>
              <a:rPr lang="es-ES" sz="1600" dirty="0" smtClean="0"/>
              <a:t>Ingeniería</a:t>
            </a:r>
            <a:endParaRPr lang="es-ES" sz="1600" b="1" dirty="0"/>
          </a:p>
        </p:txBody>
      </p:sp>
    </p:spTree>
    <p:extLst>
      <p:ext uri="{BB962C8B-B14F-4D97-AF65-F5344CB8AC3E}">
        <p14:creationId xmlns:p14="http://schemas.microsoft.com/office/powerpoint/2010/main" val="2971179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773832"/>
            <a:ext cx="8229600" cy="1143000"/>
          </a:xfrm>
        </p:spPr>
        <p:txBody>
          <a:bodyPr>
            <a:normAutofit fontScale="90000"/>
          </a:bodyPr>
          <a:lstStyle/>
          <a:p>
            <a:r>
              <a:rPr lang="es-ES" dirty="0" smtClean="0"/>
              <a:t> 	</a:t>
            </a:r>
            <a:r>
              <a:rPr lang="es-ES" dirty="0"/>
              <a:t>Factores de emisión para Alcance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620620"/>
              </p:ext>
            </p:extLst>
          </p:nvPr>
        </p:nvGraphicFramePr>
        <p:xfrm>
          <a:off x="1547663" y="2276868"/>
          <a:ext cx="6192690" cy="4023360"/>
        </p:xfrm>
        <a:graphic>
          <a:graphicData uri="http://schemas.openxmlformats.org/drawingml/2006/table">
            <a:tbl>
              <a:tblPr firstRow="1" firstCol="1" bandRow="1">
                <a:tableStyleId>{5C22544A-7EE6-4342-B048-85BDC9FD1C3A}</a:tableStyleId>
              </a:tblPr>
              <a:tblGrid>
                <a:gridCol w="1669009"/>
                <a:gridCol w="1307232"/>
                <a:gridCol w="1673403"/>
                <a:gridCol w="1543046"/>
              </a:tblGrid>
              <a:tr h="685142">
                <a:tc>
                  <a:txBody>
                    <a:bodyPr/>
                    <a:lstStyle/>
                    <a:p>
                      <a:pPr algn="ctr">
                        <a:lnSpc>
                          <a:spcPct val="150000"/>
                        </a:lnSpc>
                        <a:spcAft>
                          <a:spcPts val="0"/>
                        </a:spcAft>
                      </a:pPr>
                      <a:r>
                        <a:rPr lang="es-ES" sz="1600">
                          <a:effectLst/>
                        </a:rPr>
                        <a:t>Gas efecto invernadero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Actividad</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Tipo de combustible</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Factor de emisión</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móvil</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Premium</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74 100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móvil</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Premium</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3,9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móvil</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Premium </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3,9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No1</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74 100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No1</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3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Diesel No1</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0,6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GLP</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63 100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GLP</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1 kg/TJ</a:t>
                      </a:r>
                      <a:endParaRPr lang="es-ES" sz="1600">
                        <a:effectLst/>
                        <a:latin typeface="Calibri"/>
                        <a:cs typeface="Times New Roman"/>
                      </a:endParaRPr>
                    </a:p>
                  </a:txBody>
                  <a:tcPr marL="68580" marR="68580" marT="0" marB="0" anchor="ctr"/>
                </a:tc>
              </a:tr>
              <a:tr h="323918">
                <a:tc>
                  <a:txBody>
                    <a:bodyPr/>
                    <a:lstStyle/>
                    <a:p>
                      <a:pPr algn="ctr">
                        <a:lnSpc>
                          <a:spcPct val="150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Fuente Fija</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GLP</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dirty="0">
                          <a:effectLst/>
                        </a:rPr>
                        <a:t>0,1 kg/TJ</a:t>
                      </a:r>
                      <a:endParaRPr lang="es-ES" sz="1600" dirty="0">
                        <a:effectLst/>
                        <a:latin typeface="Calibri"/>
                        <a:cs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1619672" y="1844824"/>
            <a:ext cx="6120680" cy="369332"/>
          </a:xfrm>
          <a:prstGeom prst="rect">
            <a:avLst/>
          </a:prstGeom>
          <a:noFill/>
        </p:spPr>
        <p:txBody>
          <a:bodyPr wrap="square" rtlCol="0">
            <a:spAutoFit/>
          </a:bodyPr>
          <a:lstStyle/>
          <a:p>
            <a:pPr algn="ctr"/>
            <a:r>
              <a:rPr lang="es-ES" b="1" dirty="0"/>
              <a:t>Tabla </a:t>
            </a:r>
            <a:r>
              <a:rPr lang="es-ES" b="1" dirty="0" smtClean="0"/>
              <a:t>9. </a:t>
            </a:r>
            <a:r>
              <a:rPr lang="es-ES" dirty="0"/>
              <a:t>Factores de emisión para Alcance 1</a:t>
            </a:r>
          </a:p>
        </p:txBody>
      </p:sp>
      <p:sp>
        <p:nvSpPr>
          <p:cNvPr id="3" name="2 CuadroTexto"/>
          <p:cNvSpPr txBox="1"/>
          <p:nvPr/>
        </p:nvSpPr>
        <p:spPr>
          <a:xfrm>
            <a:off x="3707904" y="6381328"/>
            <a:ext cx="3312368" cy="338554"/>
          </a:xfrm>
          <a:prstGeom prst="rect">
            <a:avLst/>
          </a:prstGeom>
          <a:noFill/>
        </p:spPr>
        <p:txBody>
          <a:bodyPr wrap="square" rtlCol="0">
            <a:spAutoFit/>
          </a:bodyPr>
          <a:lstStyle/>
          <a:p>
            <a:r>
              <a:rPr lang="es-ES" sz="1600" dirty="0"/>
              <a:t>Fuente: (IPCC, 2006</a:t>
            </a:r>
            <a:r>
              <a:rPr lang="es-ES" sz="1600" dirty="0" smtClean="0"/>
              <a:t>)</a:t>
            </a:r>
            <a:endParaRPr lang="es-EC" sz="1600" dirty="0"/>
          </a:p>
        </p:txBody>
      </p:sp>
    </p:spTree>
    <p:extLst>
      <p:ext uri="{BB962C8B-B14F-4D97-AF65-F5344CB8AC3E}">
        <p14:creationId xmlns:p14="http://schemas.microsoft.com/office/powerpoint/2010/main" val="1865219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Alcance </a:t>
            </a:r>
            <a:r>
              <a:rPr lang="es-ES" b="1" dirty="0" smtClean="0"/>
              <a:t>2</a:t>
            </a:r>
            <a:endParaRPr lang="es-E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0454946"/>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657390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Ecuación Alcance 2</a:t>
            </a:r>
            <a:endParaRPr lang="es-ES" dirty="0"/>
          </a:p>
        </p:txBody>
      </p:sp>
      <p:pic>
        <p:nvPicPr>
          <p:cNvPr id="4"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82034184"/>
              </p:ext>
            </p:extLst>
          </p:nvPr>
        </p:nvGraphicFramePr>
        <p:xfrm>
          <a:off x="3050898" y="2060848"/>
          <a:ext cx="2952328" cy="576064"/>
        </p:xfrm>
        <a:graphic>
          <a:graphicData uri="http://schemas.openxmlformats.org/presentationml/2006/ole">
            <mc:AlternateContent xmlns:mc="http://schemas.openxmlformats.org/markup-compatibility/2006">
              <mc:Choice xmlns:v="urn:schemas-microsoft-com:vml" Requires="v">
                <p:oleObj spid="_x0000_s5145" name="Equation" r:id="rId4" imgW="1181100" imgH="228600" progId="Equation.3">
                  <p:embed/>
                </p:oleObj>
              </mc:Choice>
              <mc:Fallback>
                <p:oleObj name="Equation" r:id="rId4" imgW="11811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0898" y="2060848"/>
                        <a:ext cx="2952328" cy="576064"/>
                      </a:xfrm>
                      <a:prstGeom prst="rect">
                        <a:avLst/>
                      </a:prstGeom>
                      <a:noFill/>
                    </p:spPr>
                  </p:pic>
                </p:oleObj>
              </mc:Fallback>
            </mc:AlternateContent>
          </a:graphicData>
        </a:graphic>
      </p:graphicFrame>
      <p:sp>
        <p:nvSpPr>
          <p:cNvPr id="7" name="Rectangle 3"/>
          <p:cNvSpPr>
            <a:spLocks noChangeArrowheads="1"/>
          </p:cNvSpPr>
          <p:nvPr/>
        </p:nvSpPr>
        <p:spPr bwMode="auto">
          <a:xfrm>
            <a:off x="3010134" y="2832660"/>
            <a:ext cx="3392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Emisiones</a:t>
            </a:r>
            <a:r>
              <a:rPr kumimoji="0" lang="es-ES" sz="1200" b="0" i="0" u="none" strike="noStrike" cap="none" normalizeH="0" baseline="0" dirty="0" smtClean="0">
                <a:ln>
                  <a:noFill/>
                </a:ln>
                <a:solidFill>
                  <a:schemeClr val="tx1"/>
                </a:solidFill>
                <a:effectLst/>
                <a:latin typeface="Arial" pitchFamily="34" charset="0"/>
                <a:cs typeface="Arial" pitchFamily="34" charset="0"/>
              </a:rPr>
              <a:t>= emisiones de CO</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 CH</a:t>
            </a:r>
            <a:r>
              <a:rPr kumimoji="0" lang="es-ES" sz="1200" b="0" i="0" u="none" strike="noStrike" cap="none" normalizeH="0" baseline="-30000" dirty="0" smtClean="0">
                <a:ln>
                  <a:noFill/>
                </a:ln>
                <a:solidFill>
                  <a:schemeClr val="tx1"/>
                </a:solidFill>
                <a:effectLst/>
                <a:latin typeface="Arial" pitchFamily="34" charset="0"/>
                <a:cs typeface="Arial" pitchFamily="34" charset="0"/>
              </a:rPr>
              <a:t>4</a:t>
            </a:r>
            <a:r>
              <a:rPr kumimoji="0" lang="es-ES" sz="1200" b="0" i="0" u="none" strike="noStrike" cap="none" normalizeH="0" baseline="0" dirty="0" smtClean="0">
                <a:ln>
                  <a:noFill/>
                </a:ln>
                <a:solidFill>
                  <a:schemeClr val="tx1"/>
                </a:solidFill>
                <a:effectLst/>
                <a:latin typeface="Arial" pitchFamily="34" charset="0"/>
                <a:cs typeface="Arial" pitchFamily="34" charset="0"/>
              </a:rPr>
              <a:t> o N</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O (kg)</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C</a:t>
            </a:r>
            <a:r>
              <a:rPr kumimoji="0" lang="es-ES" sz="1200" b="0" i="1" u="none" strike="noStrike" cap="none" normalizeH="0" baseline="-30000" dirty="0" smtClean="0">
                <a:ln>
                  <a:noFill/>
                </a:ln>
                <a:solidFill>
                  <a:schemeClr val="tx1"/>
                </a:solidFill>
                <a:effectLst/>
                <a:latin typeface="Arial" pitchFamily="34" charset="0"/>
                <a:cs typeface="Arial" pitchFamily="34" charset="0"/>
              </a:rPr>
              <a:t>e</a:t>
            </a:r>
            <a:r>
              <a:rPr kumimoji="0" lang="es-ES" sz="1200" b="0" i="0" u="none" strike="noStrike" cap="none" normalizeH="0" baseline="0" dirty="0" smtClean="0">
                <a:ln>
                  <a:noFill/>
                </a:ln>
                <a:solidFill>
                  <a:schemeClr val="tx1"/>
                </a:solidFill>
                <a:effectLst/>
                <a:latin typeface="Arial" pitchFamily="34" charset="0"/>
                <a:cs typeface="Arial" pitchFamily="34" charset="0"/>
              </a:rPr>
              <a:t> = consumo de electricidad en el sitio (</a:t>
            </a:r>
            <a:r>
              <a:rPr kumimoji="0" lang="es-ES" sz="1200" b="0" i="0" u="none" strike="noStrike" cap="none" normalizeH="0" baseline="0" dirty="0" err="1" smtClean="0">
                <a:ln>
                  <a:noFill/>
                </a:ln>
                <a:solidFill>
                  <a:schemeClr val="tx1"/>
                </a:solidFill>
                <a:effectLst/>
                <a:latin typeface="Arial" pitchFamily="34" charset="0"/>
                <a:cs typeface="Arial" pitchFamily="34" charset="0"/>
              </a:rPr>
              <a:t>kWh</a:t>
            </a:r>
            <a:r>
              <a:rPr kumimoji="0" lang="es-ES" sz="1200" b="0" i="0" u="none" strike="noStrike" cap="none" normalizeH="0" baseline="0" dirty="0" smtClean="0">
                <a:ln>
                  <a:noFill/>
                </a:ln>
                <a:solidFill>
                  <a:schemeClr val="tx1"/>
                </a:solidFill>
                <a:effectLst/>
                <a:latin typeface="Arial" pitchFamily="34" charset="0"/>
                <a:cs typeface="Arial" pitchFamily="34" charset="0"/>
              </a:rPr>
              <a:t>)</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FE</a:t>
            </a:r>
            <a:r>
              <a:rPr kumimoji="0" lang="es-ES" sz="1200" b="0" i="0" u="none" strike="noStrike" cap="none" normalizeH="0" baseline="0" dirty="0" smtClean="0">
                <a:ln>
                  <a:noFill/>
                </a:ln>
                <a:solidFill>
                  <a:schemeClr val="tx1"/>
                </a:solidFill>
                <a:effectLst/>
                <a:latin typeface="Arial" pitchFamily="34" charset="0"/>
                <a:cs typeface="Arial" pitchFamily="34" charset="0"/>
              </a:rPr>
              <a:t>= factor de emisión (kg/</a:t>
            </a:r>
            <a:r>
              <a:rPr kumimoji="0" lang="es-ES" sz="1200" b="0" i="0" u="none" strike="noStrike" cap="none" normalizeH="0" baseline="0" dirty="0" err="1" smtClean="0">
                <a:ln>
                  <a:noFill/>
                </a:ln>
                <a:solidFill>
                  <a:schemeClr val="tx1"/>
                </a:solidFill>
                <a:effectLst/>
                <a:latin typeface="Arial" pitchFamily="34" charset="0"/>
                <a:cs typeface="Arial" pitchFamily="34" charset="0"/>
              </a:rPr>
              <a:t>kWh</a:t>
            </a:r>
            <a:r>
              <a:rPr kumimoji="0" lang="es-ES" sz="1200" b="0" i="0" u="none" strike="noStrike" cap="none" normalizeH="0" baseline="0" dirty="0" smtClean="0">
                <a:ln>
                  <a:noFill/>
                </a:ln>
                <a:solidFill>
                  <a:schemeClr val="tx1"/>
                </a:solidFill>
                <a:effectLst/>
                <a:latin typeface="Arial" pitchFamily="34"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0273897"/>
              </p:ext>
            </p:extLst>
          </p:nvPr>
        </p:nvGraphicFramePr>
        <p:xfrm>
          <a:off x="457200" y="4005064"/>
          <a:ext cx="8229599" cy="1677416"/>
        </p:xfrm>
        <a:graphic>
          <a:graphicData uri="http://schemas.openxmlformats.org/drawingml/2006/table">
            <a:tbl>
              <a:tblPr firstRow="1" firstCol="1" bandRow="1">
                <a:tableStyleId>{5C22544A-7EE6-4342-B048-85BDC9FD1C3A}</a:tableStyleId>
              </a:tblPr>
              <a:tblGrid>
                <a:gridCol w="3140415"/>
                <a:gridCol w="1930664"/>
                <a:gridCol w="3158520"/>
              </a:tblGrid>
              <a:tr h="0">
                <a:tc>
                  <a:txBody>
                    <a:bodyPr/>
                    <a:lstStyle/>
                    <a:p>
                      <a:pPr algn="ctr">
                        <a:lnSpc>
                          <a:spcPct val="200000"/>
                        </a:lnSpc>
                        <a:spcAft>
                          <a:spcPts val="0"/>
                        </a:spcAft>
                      </a:pPr>
                      <a:r>
                        <a:rPr lang="es-ES" sz="1600" dirty="0">
                          <a:effectLst/>
                        </a:rPr>
                        <a:t>Gas efecto invernadero</a:t>
                      </a:r>
                      <a:endParaRPr lang="es-ES" sz="1600" dirty="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Actividad</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Factor de emisión</a:t>
                      </a:r>
                      <a:endParaRPr lang="es-ES" sz="1600">
                        <a:effectLst/>
                        <a:latin typeface="Calibri"/>
                        <a:cs typeface="Times New Roman"/>
                      </a:endParaRPr>
                    </a:p>
                  </a:txBody>
                  <a:tcPr marL="68580" marR="68580" marT="0" marB="0"/>
                </a:tc>
              </a:tr>
              <a:tr h="0">
                <a:tc>
                  <a:txBody>
                    <a:bodyPr/>
                    <a:lstStyle/>
                    <a:p>
                      <a:pPr algn="ctr">
                        <a:lnSpc>
                          <a:spcPct val="200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dirty="0">
                          <a:effectLst/>
                        </a:rPr>
                        <a:t>Electricidad</a:t>
                      </a:r>
                      <a:endParaRPr lang="es-ES" sz="1600" dirty="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0,319 kgCO</a:t>
                      </a:r>
                      <a:r>
                        <a:rPr lang="es-ES" sz="1600" baseline="-25000">
                          <a:effectLst/>
                        </a:rPr>
                        <a:t>2</a:t>
                      </a:r>
                      <a:r>
                        <a:rPr lang="es-ES" sz="1600">
                          <a:effectLst/>
                        </a:rPr>
                        <a:t>/kWh</a:t>
                      </a:r>
                      <a:endParaRPr lang="es-ES" sz="1600">
                        <a:effectLst/>
                        <a:latin typeface="Calibri"/>
                        <a:cs typeface="Times New Roman"/>
                      </a:endParaRPr>
                    </a:p>
                  </a:txBody>
                  <a:tcPr marL="68580" marR="68580" marT="0" marB="0"/>
                </a:tc>
              </a:tr>
              <a:tr h="0">
                <a:tc>
                  <a:txBody>
                    <a:bodyPr/>
                    <a:lstStyle/>
                    <a:p>
                      <a:pPr algn="ctr">
                        <a:lnSpc>
                          <a:spcPct val="200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Electricidad</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0,00001060673 kgCH</a:t>
                      </a:r>
                      <a:r>
                        <a:rPr lang="es-ES" sz="1600" baseline="-25000">
                          <a:effectLst/>
                        </a:rPr>
                        <a:t>4</a:t>
                      </a:r>
                      <a:r>
                        <a:rPr lang="es-ES" sz="1600">
                          <a:effectLst/>
                        </a:rPr>
                        <a:t>/kWh</a:t>
                      </a:r>
                      <a:endParaRPr lang="es-ES" sz="1600">
                        <a:effectLst/>
                        <a:latin typeface="Calibri"/>
                        <a:cs typeface="Times New Roman"/>
                      </a:endParaRPr>
                    </a:p>
                  </a:txBody>
                  <a:tcPr marL="68580" marR="68580" marT="0" marB="0"/>
                </a:tc>
              </a:tr>
              <a:tr h="0">
                <a:tc>
                  <a:txBody>
                    <a:bodyPr/>
                    <a:lstStyle/>
                    <a:p>
                      <a:pPr algn="ctr">
                        <a:lnSpc>
                          <a:spcPct val="200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a:effectLst/>
                        </a:rPr>
                        <a:t>Electricidad</a:t>
                      </a:r>
                      <a:endParaRPr lang="es-ES" sz="1600">
                        <a:effectLst/>
                        <a:latin typeface="Calibri"/>
                        <a:cs typeface="Times New Roman"/>
                      </a:endParaRPr>
                    </a:p>
                  </a:txBody>
                  <a:tcPr marL="68580" marR="68580" marT="0" marB="0"/>
                </a:tc>
                <a:tc>
                  <a:txBody>
                    <a:bodyPr/>
                    <a:lstStyle/>
                    <a:p>
                      <a:pPr algn="ctr">
                        <a:lnSpc>
                          <a:spcPct val="200000"/>
                        </a:lnSpc>
                        <a:spcAft>
                          <a:spcPts val="0"/>
                        </a:spcAft>
                      </a:pPr>
                      <a:r>
                        <a:rPr lang="es-ES" sz="1600" dirty="0">
                          <a:effectLst/>
                        </a:rPr>
                        <a:t>0,00000202231 kgN</a:t>
                      </a:r>
                      <a:r>
                        <a:rPr lang="es-ES" sz="1600" baseline="-25000" dirty="0">
                          <a:effectLst/>
                        </a:rPr>
                        <a:t>2</a:t>
                      </a:r>
                      <a:r>
                        <a:rPr lang="es-ES" sz="1600" dirty="0">
                          <a:effectLst/>
                        </a:rPr>
                        <a:t>O/</a:t>
                      </a:r>
                      <a:r>
                        <a:rPr lang="es-ES" sz="1600" dirty="0" err="1">
                          <a:effectLst/>
                        </a:rPr>
                        <a:t>kWh</a:t>
                      </a:r>
                      <a:endParaRPr lang="es-ES" sz="1600" dirty="0">
                        <a:effectLst/>
                        <a:latin typeface="Calibri"/>
                        <a:cs typeface="Times New Roman"/>
                      </a:endParaRPr>
                    </a:p>
                  </a:txBody>
                  <a:tcPr marL="68580" marR="68580" marT="0" marB="0"/>
                </a:tc>
              </a:tr>
            </a:tbl>
          </a:graphicData>
        </a:graphic>
      </p:graphicFrame>
      <p:sp>
        <p:nvSpPr>
          <p:cNvPr id="9" name="TextBox 8"/>
          <p:cNvSpPr txBox="1"/>
          <p:nvPr/>
        </p:nvSpPr>
        <p:spPr>
          <a:xfrm>
            <a:off x="2339753" y="3666510"/>
            <a:ext cx="4062656" cy="338554"/>
          </a:xfrm>
          <a:prstGeom prst="rect">
            <a:avLst/>
          </a:prstGeom>
          <a:noFill/>
        </p:spPr>
        <p:txBody>
          <a:bodyPr wrap="square" rtlCol="0">
            <a:spAutoFit/>
          </a:bodyPr>
          <a:lstStyle/>
          <a:p>
            <a:pPr algn="ctr"/>
            <a:r>
              <a:rPr lang="es-ES" sz="1600" b="1" dirty="0" smtClean="0"/>
              <a:t>Tabla 10. </a:t>
            </a:r>
            <a:r>
              <a:rPr lang="es-ES" sz="1600" dirty="0" smtClean="0"/>
              <a:t>Factores </a:t>
            </a:r>
            <a:r>
              <a:rPr lang="es-ES" sz="1600" dirty="0"/>
              <a:t>de emisión para Alcance 2</a:t>
            </a:r>
          </a:p>
        </p:txBody>
      </p:sp>
      <p:sp>
        <p:nvSpPr>
          <p:cNvPr id="10" name="TextBox 9"/>
          <p:cNvSpPr txBox="1"/>
          <p:nvPr/>
        </p:nvSpPr>
        <p:spPr>
          <a:xfrm>
            <a:off x="1475656" y="5805264"/>
            <a:ext cx="6120680" cy="338554"/>
          </a:xfrm>
          <a:prstGeom prst="rect">
            <a:avLst/>
          </a:prstGeom>
          <a:noFill/>
        </p:spPr>
        <p:txBody>
          <a:bodyPr wrap="square" rtlCol="0">
            <a:spAutoFit/>
          </a:bodyPr>
          <a:lstStyle/>
          <a:p>
            <a:pPr algn="ctr"/>
            <a:r>
              <a:rPr lang="en-US" sz="1600" dirty="0" err="1"/>
              <a:t>Fuente</a:t>
            </a:r>
            <a:r>
              <a:rPr lang="en-US" sz="1600" dirty="0"/>
              <a:t>: </a:t>
            </a:r>
            <a:r>
              <a:rPr lang="es-ES" sz="1600" dirty="0"/>
              <a:t>(IEA, 2013)</a:t>
            </a:r>
            <a:r>
              <a:rPr lang="en-US" sz="1600" dirty="0"/>
              <a:t> y </a:t>
            </a:r>
            <a:r>
              <a:rPr lang="es-ES" sz="1600" dirty="0"/>
              <a:t>(</a:t>
            </a:r>
            <a:r>
              <a:rPr lang="es-ES" sz="1600" dirty="0" err="1"/>
              <a:t>Brander</a:t>
            </a:r>
            <a:r>
              <a:rPr lang="es-ES" sz="1600" dirty="0"/>
              <a:t>, </a:t>
            </a:r>
            <a:r>
              <a:rPr lang="es-ES" sz="1600" dirty="0" err="1"/>
              <a:t>Sood</a:t>
            </a:r>
            <a:r>
              <a:rPr lang="es-ES" sz="1600" dirty="0"/>
              <a:t>, </a:t>
            </a:r>
            <a:r>
              <a:rPr lang="es-ES" sz="1600" dirty="0" err="1"/>
              <a:t>Wylie</a:t>
            </a:r>
            <a:r>
              <a:rPr lang="es-ES" sz="1600" dirty="0"/>
              <a:t>, </a:t>
            </a:r>
            <a:r>
              <a:rPr lang="es-ES" sz="1600" dirty="0" err="1"/>
              <a:t>Haughton</a:t>
            </a:r>
            <a:r>
              <a:rPr lang="es-ES" sz="1600" dirty="0"/>
              <a:t>, &amp; </a:t>
            </a:r>
            <a:r>
              <a:rPr lang="es-ES" sz="1600" dirty="0" err="1"/>
              <a:t>Lovell</a:t>
            </a:r>
            <a:r>
              <a:rPr lang="es-ES" sz="1600" dirty="0"/>
              <a:t>, 2011</a:t>
            </a:r>
            <a:r>
              <a:rPr lang="es-ES" sz="1600" dirty="0" smtClean="0"/>
              <a:t>)</a:t>
            </a:r>
            <a:endParaRPr lang="es-ES" sz="1600" dirty="0"/>
          </a:p>
        </p:txBody>
      </p:sp>
    </p:spTree>
    <p:extLst>
      <p:ext uri="{BB962C8B-B14F-4D97-AF65-F5344CB8AC3E}">
        <p14:creationId xmlns:p14="http://schemas.microsoft.com/office/powerpoint/2010/main" val="3943228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s-ES" b="1" dirty="0"/>
              <a:t>Alcance </a:t>
            </a:r>
            <a:r>
              <a:rPr lang="es-ES" b="1" dirty="0" smtClean="0"/>
              <a:t>3</a:t>
            </a:r>
            <a:endParaRPr lang="es-E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5337711"/>
              </p:ext>
            </p:extLst>
          </p:nvPr>
        </p:nvGraphicFramePr>
        <p:xfrm>
          <a:off x="457200" y="1484784"/>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4019690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Ecuaciones Alcance 3</a:t>
            </a:r>
            <a:endParaRPr lang="es-E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ct 4"/>
          <p:cNvGraphicFramePr>
            <a:graphicFrameLocks noChangeAspect="1"/>
          </p:cNvGraphicFramePr>
          <p:nvPr>
            <p:extLst>
              <p:ext uri="{D42A27DB-BD31-4B8C-83A1-F6EECF244321}">
                <p14:modId xmlns:p14="http://schemas.microsoft.com/office/powerpoint/2010/main" val="1648810923"/>
              </p:ext>
            </p:extLst>
          </p:nvPr>
        </p:nvGraphicFramePr>
        <p:xfrm>
          <a:off x="611560" y="2564904"/>
          <a:ext cx="6240693" cy="360040"/>
        </p:xfrm>
        <a:graphic>
          <a:graphicData uri="http://schemas.openxmlformats.org/presentationml/2006/ole">
            <mc:AlternateContent xmlns:mc="http://schemas.openxmlformats.org/markup-compatibility/2006">
              <mc:Choice xmlns:v="urn:schemas-microsoft-com:vml" Requires="v">
                <p:oleObj spid="_x0000_s6189" name="Equation" r:id="rId3" imgW="3962400" imgH="228600" progId="Equation.3">
                  <p:embed/>
                </p:oleObj>
              </mc:Choice>
              <mc:Fallback>
                <p:oleObj name="Equation" r:id="rId3" imgW="39624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564904"/>
                        <a:ext cx="6240693" cy="360040"/>
                      </a:xfrm>
                      <a:prstGeom prst="rect">
                        <a:avLst/>
                      </a:prstGeom>
                      <a:noFill/>
                    </p:spPr>
                  </p:pic>
                </p:oleObj>
              </mc:Fallback>
            </mc:AlternateContent>
          </a:graphicData>
        </a:graphic>
      </p:graphicFrame>
      <p:sp>
        <p:nvSpPr>
          <p:cNvPr id="6" name="Rectangle 3"/>
          <p:cNvSpPr>
            <a:spLocks noChangeArrowheads="1"/>
          </p:cNvSpPr>
          <p:nvPr/>
        </p:nvSpPr>
        <p:spPr bwMode="auto">
          <a:xfrm>
            <a:off x="899592" y="2996952"/>
            <a:ext cx="27911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MVP</a:t>
            </a:r>
            <a:r>
              <a:rPr kumimoji="0" lang="es-ES" sz="1200" b="0" i="0" u="none" strike="noStrike" cap="none" normalizeH="0" baseline="0" dirty="0" smtClean="0">
                <a:ln>
                  <a:noFill/>
                </a:ln>
                <a:solidFill>
                  <a:schemeClr val="tx1"/>
                </a:solidFill>
                <a:effectLst/>
                <a:latin typeface="Arial" pitchFamily="34" charset="0"/>
                <a:cs typeface="Arial" pitchFamily="34" charset="0"/>
              </a:rPr>
              <a:t>= millas viajadas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FE</a:t>
            </a:r>
            <a:r>
              <a:rPr kumimoji="0" lang="es-ES" sz="1200" b="0" i="1" u="none" strike="noStrike" cap="none" normalizeH="0" baseline="-30000" dirty="0" smtClean="0">
                <a:ln>
                  <a:noFill/>
                </a:ln>
                <a:solidFill>
                  <a:schemeClr val="tx1"/>
                </a:solidFill>
                <a:effectLst/>
                <a:latin typeface="Arial" pitchFamily="34" charset="0"/>
                <a:cs typeface="Arial" pitchFamily="34" charset="0"/>
              </a:rPr>
              <a:t>CO2</a:t>
            </a:r>
            <a:r>
              <a:rPr kumimoji="0" lang="es-ES" sz="1200" b="0" i="0" u="none" strike="noStrike" cap="none" normalizeH="0" baseline="0" dirty="0" smtClean="0">
                <a:ln>
                  <a:noFill/>
                </a:ln>
                <a:solidFill>
                  <a:schemeClr val="tx1"/>
                </a:solidFill>
                <a:effectLst/>
                <a:latin typeface="Arial" pitchFamily="34" charset="0"/>
                <a:cs typeface="Arial" pitchFamily="34" charset="0"/>
              </a:rPr>
              <a:t>= Factor de emisión CO</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 (kg/mi)</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FE</a:t>
            </a:r>
            <a:r>
              <a:rPr kumimoji="0" lang="es-ES" sz="1200" b="0" i="1" u="none" strike="noStrike" cap="none" normalizeH="0" baseline="-30000" dirty="0" smtClean="0">
                <a:ln>
                  <a:noFill/>
                </a:ln>
                <a:solidFill>
                  <a:schemeClr val="tx1"/>
                </a:solidFill>
                <a:effectLst/>
                <a:latin typeface="Arial" pitchFamily="34" charset="0"/>
                <a:cs typeface="Arial" pitchFamily="34" charset="0"/>
              </a:rPr>
              <a:t>CH4</a:t>
            </a:r>
            <a:r>
              <a:rPr kumimoji="0" lang="es-ES" sz="1200" b="0" i="0" u="none" strike="noStrike" cap="none" normalizeH="0" baseline="0" dirty="0" smtClean="0">
                <a:ln>
                  <a:noFill/>
                </a:ln>
                <a:solidFill>
                  <a:schemeClr val="tx1"/>
                </a:solidFill>
                <a:effectLst/>
                <a:latin typeface="Arial" pitchFamily="34" charset="0"/>
                <a:cs typeface="Arial" pitchFamily="34" charset="0"/>
              </a:rPr>
              <a:t>= Factor de emisión CH</a:t>
            </a:r>
            <a:r>
              <a:rPr kumimoji="0" lang="es-ES" sz="1200" b="0" i="0" u="none" strike="noStrike" cap="none" normalizeH="0" baseline="-30000" dirty="0" smtClean="0">
                <a:ln>
                  <a:noFill/>
                </a:ln>
                <a:solidFill>
                  <a:schemeClr val="tx1"/>
                </a:solidFill>
                <a:effectLst/>
                <a:latin typeface="Arial" pitchFamily="34" charset="0"/>
                <a:cs typeface="Arial" pitchFamily="34" charset="0"/>
              </a:rPr>
              <a:t>4 </a:t>
            </a:r>
            <a:r>
              <a:rPr kumimoji="0" lang="es-ES" sz="1200" b="0" i="0" u="none" strike="noStrike" cap="none" normalizeH="0" baseline="0" dirty="0" smtClean="0">
                <a:ln>
                  <a:noFill/>
                </a:ln>
                <a:solidFill>
                  <a:schemeClr val="tx1"/>
                </a:solidFill>
                <a:effectLst/>
                <a:latin typeface="Arial" pitchFamily="34" charset="0"/>
                <a:cs typeface="Arial" pitchFamily="34" charset="0"/>
              </a:rPr>
              <a:t>(kg/mi)</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FE</a:t>
            </a:r>
            <a:r>
              <a:rPr kumimoji="0" lang="es-ES" sz="1200" b="0" i="1" u="none" strike="noStrike" cap="none" normalizeH="0" baseline="-30000" dirty="0" smtClean="0">
                <a:ln>
                  <a:noFill/>
                </a:ln>
                <a:solidFill>
                  <a:schemeClr val="tx1"/>
                </a:solidFill>
                <a:effectLst/>
                <a:latin typeface="Arial" pitchFamily="34" charset="0"/>
                <a:cs typeface="Arial" pitchFamily="34" charset="0"/>
              </a:rPr>
              <a:t>N2O</a:t>
            </a:r>
            <a:r>
              <a:rPr kumimoji="0" lang="es-ES" sz="1200" b="0" i="0" u="none" strike="noStrike" cap="none" normalizeH="0" baseline="0" dirty="0" smtClean="0">
                <a:ln>
                  <a:noFill/>
                </a:ln>
                <a:solidFill>
                  <a:schemeClr val="tx1"/>
                </a:solidFill>
                <a:effectLst/>
                <a:latin typeface="Arial" pitchFamily="34" charset="0"/>
                <a:cs typeface="Arial" pitchFamily="34" charset="0"/>
              </a:rPr>
              <a:t>= Factor de emisión N</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O (kg/mi)</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0,025= Factor de corrección para CH</a:t>
            </a:r>
            <a:r>
              <a:rPr kumimoji="0" lang="es-ES" sz="1200" b="0" i="0" u="none" strike="noStrike" cap="none" normalizeH="0" baseline="-30000" dirty="0" smtClean="0">
                <a:ln>
                  <a:noFill/>
                </a:ln>
                <a:solidFill>
                  <a:schemeClr val="tx1"/>
                </a:solidFill>
                <a:effectLst/>
                <a:latin typeface="Arial" pitchFamily="34" charset="0"/>
                <a:cs typeface="Arial" pitchFamily="34" charset="0"/>
              </a:rPr>
              <a:t>4</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0,298= Factor de corrección para N</a:t>
            </a:r>
            <a:r>
              <a:rPr kumimoji="0" lang="es-ES" sz="1200" b="0" i="0" u="none" strike="noStrike" cap="none" normalizeH="0" baseline="-30000" dirty="0" smtClean="0">
                <a:ln>
                  <a:noFill/>
                </a:ln>
                <a:solidFill>
                  <a:schemeClr val="tx1"/>
                </a:solidFill>
                <a:effectLst/>
                <a:latin typeface="Arial" pitchFamily="34" charset="0"/>
                <a:cs typeface="Arial" pitchFamily="34" charset="0"/>
              </a:rPr>
              <a:t>2</a:t>
            </a:r>
            <a:r>
              <a:rPr kumimoji="0" lang="es-ES" sz="1200" b="0" i="0" u="none" strike="noStrike" cap="none" normalizeH="0" baseline="0" dirty="0" smtClean="0">
                <a:ln>
                  <a:noFill/>
                </a:ln>
                <a:solidFill>
                  <a:schemeClr val="tx1"/>
                </a:solidFill>
                <a:effectLst/>
                <a:latin typeface="Arial" pitchFamily="34" charset="0"/>
                <a:cs typeface="Arial" pitchFamily="34" charset="0"/>
              </a:rPr>
              <a:t>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611560" y="1988840"/>
            <a:ext cx="168360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t>Viajes aéreos</a:t>
            </a:r>
            <a:endParaRPr lang="es-ES" dirty="0"/>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Object 8"/>
          <p:cNvGraphicFramePr>
            <a:graphicFrameLocks noChangeAspect="1"/>
          </p:cNvGraphicFramePr>
          <p:nvPr>
            <p:extLst>
              <p:ext uri="{D42A27DB-BD31-4B8C-83A1-F6EECF244321}">
                <p14:modId xmlns:p14="http://schemas.microsoft.com/office/powerpoint/2010/main" val="3831305378"/>
              </p:ext>
            </p:extLst>
          </p:nvPr>
        </p:nvGraphicFramePr>
        <p:xfrm>
          <a:off x="5220071" y="4941168"/>
          <a:ext cx="2400267" cy="360040"/>
        </p:xfrm>
        <a:graphic>
          <a:graphicData uri="http://schemas.openxmlformats.org/presentationml/2006/ole">
            <mc:AlternateContent xmlns:mc="http://schemas.openxmlformats.org/markup-compatibility/2006">
              <mc:Choice xmlns:v="urn:schemas-microsoft-com:vml" Requires="v">
                <p:oleObj spid="_x0000_s6190" name="Equation" r:id="rId5" imgW="1511300" imgH="241300" progId="Equation.3">
                  <p:embed/>
                </p:oleObj>
              </mc:Choice>
              <mc:Fallback>
                <p:oleObj name="Equation" r:id="rId5" imgW="1511300" imgH="2413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1" y="4941168"/>
                        <a:ext cx="2400267" cy="360040"/>
                      </a:xfrm>
                      <a:prstGeom prst="rect">
                        <a:avLst/>
                      </a:prstGeom>
                      <a:noFill/>
                    </p:spPr>
                  </p:pic>
                </p:oleObj>
              </mc:Fallback>
            </mc:AlternateContent>
          </a:graphicData>
        </a:graphic>
      </p:graphicFrame>
      <p:sp>
        <p:nvSpPr>
          <p:cNvPr id="10" name="Rectangle 6"/>
          <p:cNvSpPr>
            <a:spLocks noChangeArrowheads="1"/>
          </p:cNvSpPr>
          <p:nvPr/>
        </p:nvSpPr>
        <p:spPr bwMode="auto">
          <a:xfrm>
            <a:off x="4355976" y="5229200"/>
            <a:ext cx="44887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err="1" smtClean="0">
                <a:ln>
                  <a:noFill/>
                </a:ln>
                <a:solidFill>
                  <a:schemeClr val="tx1"/>
                </a:solidFill>
                <a:effectLst/>
                <a:latin typeface="Arial" pitchFamily="34" charset="0"/>
                <a:cs typeface="Arial" pitchFamily="34" charset="0"/>
              </a:rPr>
              <a:t>Cp</a:t>
            </a:r>
            <a:r>
              <a:rPr kumimoji="0" lang="es-ES" sz="1200" b="0" i="0" u="none" strike="noStrike" cap="none" normalizeH="0" baseline="0" dirty="0" smtClean="0">
                <a:ln>
                  <a:noFill/>
                </a:ln>
                <a:solidFill>
                  <a:schemeClr val="tx1"/>
                </a:solidFill>
                <a:effectLst/>
                <a:latin typeface="Arial" pitchFamily="34" charset="0"/>
                <a:cs typeface="Arial" pitchFamily="34" charset="0"/>
              </a:rPr>
              <a:t>= consumo de papel (kg)</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Arial" pitchFamily="34" charset="0"/>
                <a:cs typeface="Arial" pitchFamily="34" charset="0"/>
              </a:rPr>
              <a:t>FE</a:t>
            </a:r>
            <a:r>
              <a:rPr kumimoji="0" lang="es-ES" sz="1200" b="0" i="1" u="none" strike="noStrike" cap="none" normalizeH="0" baseline="-30000" dirty="0" smtClean="0">
                <a:ln>
                  <a:noFill/>
                </a:ln>
                <a:solidFill>
                  <a:schemeClr val="tx1"/>
                </a:solidFill>
                <a:effectLst/>
                <a:latin typeface="Arial" pitchFamily="34" charset="0"/>
                <a:cs typeface="Arial" pitchFamily="34" charset="0"/>
              </a:rPr>
              <a:t>GEI</a:t>
            </a:r>
            <a:r>
              <a:rPr kumimoji="0" lang="es-ES" sz="1200" b="0" i="0" u="none" strike="noStrike" cap="none" normalizeH="0" baseline="0" dirty="0" smtClean="0">
                <a:ln>
                  <a:noFill/>
                </a:ln>
                <a:solidFill>
                  <a:schemeClr val="tx1"/>
                </a:solidFill>
                <a:effectLst/>
                <a:latin typeface="Arial" pitchFamily="34" charset="0"/>
                <a:cs typeface="Arial" pitchFamily="34" charset="0"/>
              </a:rPr>
              <a:t>= Factor de emisión del gas de efecto invernadero (kg/kg)</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5374265" y="4381947"/>
            <a:ext cx="222207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Consumo de papel</a:t>
            </a:r>
            <a:endParaRPr lang="es-ES" dirty="0"/>
          </a:p>
        </p:txBody>
      </p:sp>
      <p:pic>
        <p:nvPicPr>
          <p:cNvPr id="12"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950136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Factores de emisión vuelos aéreos</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7185501"/>
              </p:ext>
            </p:extLst>
          </p:nvPr>
        </p:nvGraphicFramePr>
        <p:xfrm>
          <a:off x="457200" y="2420890"/>
          <a:ext cx="8229600" cy="3088311"/>
        </p:xfrm>
        <a:graphic>
          <a:graphicData uri="http://schemas.openxmlformats.org/drawingml/2006/table">
            <a:tbl>
              <a:tblPr firstRow="1" firstCol="1" bandRow="1">
                <a:tableStyleId>{5C22544A-7EE6-4342-B048-85BDC9FD1C3A}</a:tableStyleId>
              </a:tblPr>
              <a:tblGrid>
                <a:gridCol w="1761134"/>
                <a:gridCol w="4001232"/>
                <a:gridCol w="2467234"/>
              </a:tblGrid>
              <a:tr h="280831">
                <a:tc>
                  <a:txBody>
                    <a:bodyPr/>
                    <a:lstStyle/>
                    <a:p>
                      <a:pPr algn="ctr">
                        <a:lnSpc>
                          <a:spcPct val="115000"/>
                        </a:lnSpc>
                        <a:spcAft>
                          <a:spcPts val="0"/>
                        </a:spcAft>
                      </a:pPr>
                      <a:r>
                        <a:rPr lang="es-ES" sz="1600">
                          <a:effectLst/>
                        </a:rPr>
                        <a:t>Gas efecto invernadero</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 de vuelo</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Factor de emisión</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C" sz="1600">
                          <a:effectLst/>
                        </a:rPr>
                        <a:t>Larga distancia ≥700 millas</a:t>
                      </a:r>
                      <a:endParaRPr lang="es-ES" sz="1800">
                        <a:solidFill>
                          <a:srgbClr val="000000"/>
                        </a:solidFill>
                        <a:effectLst/>
                        <a:latin typeface="Tahoma"/>
                        <a:ea typeface="Times New Roman"/>
                        <a:cs typeface="Tahoma"/>
                      </a:endParaRPr>
                    </a:p>
                  </a:txBody>
                  <a:tcPr marL="68580" marR="68580" marT="0" marB="0"/>
                </a:tc>
                <a:tc>
                  <a:txBody>
                    <a:bodyPr/>
                    <a:lstStyle/>
                    <a:p>
                      <a:pPr algn="ctr">
                        <a:lnSpc>
                          <a:spcPct val="115000"/>
                        </a:lnSpc>
                        <a:spcAft>
                          <a:spcPts val="0"/>
                        </a:spcAft>
                      </a:pPr>
                      <a:r>
                        <a:rPr lang="es-ES" sz="1600">
                          <a:effectLst/>
                        </a:rPr>
                        <a:t>0,185 kgCO</a:t>
                      </a:r>
                      <a:r>
                        <a:rPr lang="es-ES" sz="1600" baseline="-25000">
                          <a:effectLst/>
                        </a:rPr>
                        <a:t>2</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C" sz="1600">
                          <a:effectLst/>
                        </a:rPr>
                        <a:t>Larga distancia ≥700 millas</a:t>
                      </a:r>
                      <a:endParaRPr lang="es-ES" sz="1800">
                        <a:solidFill>
                          <a:srgbClr val="000000"/>
                        </a:solidFill>
                        <a:effectLst/>
                        <a:latin typeface="Tahoma"/>
                        <a:ea typeface="Times New Roman"/>
                        <a:cs typeface="Tahoma"/>
                      </a:endParaRPr>
                    </a:p>
                  </a:txBody>
                  <a:tcPr marL="68580" marR="68580" marT="0" marB="0"/>
                </a:tc>
                <a:tc>
                  <a:txBody>
                    <a:bodyPr/>
                    <a:lstStyle/>
                    <a:p>
                      <a:pPr algn="ctr">
                        <a:lnSpc>
                          <a:spcPct val="115000"/>
                        </a:lnSpc>
                        <a:spcAft>
                          <a:spcPts val="0"/>
                        </a:spcAft>
                      </a:pPr>
                      <a:r>
                        <a:rPr lang="es-ES" sz="1600">
                          <a:effectLst/>
                        </a:rPr>
                        <a:t>0,0104 gCH</a:t>
                      </a:r>
                      <a:r>
                        <a:rPr lang="es-ES" sz="1600" baseline="-25000">
                          <a:effectLst/>
                        </a:rPr>
                        <a:t>4</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C" sz="1600">
                          <a:effectLst/>
                        </a:rPr>
                        <a:t>Larga distancia ≥700 millas</a:t>
                      </a:r>
                      <a:endParaRPr lang="es-ES" sz="1800">
                        <a:solidFill>
                          <a:srgbClr val="000000"/>
                        </a:solidFill>
                        <a:effectLst/>
                        <a:latin typeface="Tahoma"/>
                        <a:ea typeface="Times New Roman"/>
                        <a:cs typeface="Tahoma"/>
                      </a:endParaRPr>
                    </a:p>
                  </a:txBody>
                  <a:tcPr marL="68580" marR="68580" marT="0" marB="0"/>
                </a:tc>
                <a:tc>
                  <a:txBody>
                    <a:bodyPr/>
                    <a:lstStyle/>
                    <a:p>
                      <a:pPr algn="ctr">
                        <a:lnSpc>
                          <a:spcPct val="115000"/>
                        </a:lnSpc>
                        <a:spcAft>
                          <a:spcPts val="0"/>
                        </a:spcAft>
                      </a:pPr>
                      <a:r>
                        <a:rPr lang="es-ES" sz="1600">
                          <a:effectLst/>
                        </a:rPr>
                        <a:t>0,0085 gN</a:t>
                      </a:r>
                      <a:r>
                        <a:rPr lang="es-ES" sz="1600" baseline="-25000">
                          <a:effectLst/>
                        </a:rPr>
                        <a:t>2</a:t>
                      </a:r>
                      <a:r>
                        <a:rPr lang="es-ES" sz="1600">
                          <a:effectLst/>
                        </a:rPr>
                        <a:t>O/mi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Distancias medias ≥ 300 &lt; 700 millas</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0,229 kgCO</a:t>
                      </a:r>
                      <a:r>
                        <a:rPr lang="es-ES" sz="1600" baseline="-25000">
                          <a:effectLst/>
                        </a:rPr>
                        <a:t>2</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C" sz="1600">
                          <a:effectLst/>
                        </a:rPr>
                        <a:t>Distancias medias ≥ 300 &lt; 700 millas</a:t>
                      </a:r>
                      <a:endParaRPr lang="es-ES" sz="1800">
                        <a:solidFill>
                          <a:srgbClr val="000000"/>
                        </a:solidFill>
                        <a:effectLst/>
                        <a:latin typeface="Tahoma"/>
                        <a:ea typeface="Times New Roman"/>
                        <a:cs typeface="Tahoma"/>
                      </a:endParaRPr>
                    </a:p>
                  </a:txBody>
                  <a:tcPr marL="68580" marR="68580" marT="0" marB="0"/>
                </a:tc>
                <a:tc>
                  <a:txBody>
                    <a:bodyPr/>
                    <a:lstStyle/>
                    <a:p>
                      <a:pPr algn="ctr">
                        <a:lnSpc>
                          <a:spcPct val="115000"/>
                        </a:lnSpc>
                        <a:spcAft>
                          <a:spcPts val="0"/>
                        </a:spcAft>
                      </a:pPr>
                      <a:r>
                        <a:rPr lang="es-ES" sz="1600">
                          <a:effectLst/>
                        </a:rPr>
                        <a:t>0,0104 gCH</a:t>
                      </a:r>
                      <a:r>
                        <a:rPr lang="es-ES" sz="1600" baseline="-25000">
                          <a:effectLst/>
                        </a:rPr>
                        <a:t>4</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Distancias medias ≥ 300 &lt; 700 millas</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0,0085 gN</a:t>
                      </a:r>
                      <a:r>
                        <a:rPr lang="es-ES" sz="1600" baseline="-25000">
                          <a:effectLst/>
                        </a:rPr>
                        <a:t>2</a:t>
                      </a:r>
                      <a:r>
                        <a:rPr lang="es-ES" sz="1600">
                          <a:effectLst/>
                        </a:rPr>
                        <a:t>O/mi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Distancias cortas &lt; 300 millas</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0,277 kgCO</a:t>
                      </a:r>
                      <a:r>
                        <a:rPr lang="es-ES" sz="1600" baseline="-25000">
                          <a:effectLst/>
                        </a:rPr>
                        <a:t>2</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Distancias cortas &lt; 300 millas</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0,0104 gCH</a:t>
                      </a:r>
                      <a:r>
                        <a:rPr lang="es-ES" sz="1600" baseline="-25000">
                          <a:effectLst/>
                        </a:rPr>
                        <a:t>4</a:t>
                      </a:r>
                      <a:r>
                        <a:rPr lang="es-ES" sz="1600">
                          <a:effectLst/>
                        </a:rPr>
                        <a:t>/mi</a:t>
                      </a:r>
                      <a:endParaRPr lang="es-ES" sz="1600">
                        <a:effectLst/>
                        <a:latin typeface="Calibri"/>
                        <a:cs typeface="Times New Roman"/>
                      </a:endParaRPr>
                    </a:p>
                  </a:txBody>
                  <a:tcPr marL="68580" marR="68580" marT="0" marB="0"/>
                </a:tc>
              </a:tr>
              <a:tr h="280831">
                <a:tc>
                  <a:txBody>
                    <a:bodyPr/>
                    <a:lstStyle/>
                    <a:p>
                      <a:pPr algn="ctr">
                        <a:lnSpc>
                          <a:spcPct val="115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a:effectLst/>
                        </a:rPr>
                        <a:t>Distancias cortas &lt; 300 millas</a:t>
                      </a:r>
                      <a:endParaRPr lang="es-ES" sz="1600">
                        <a:effectLst/>
                        <a:latin typeface="Calibri"/>
                        <a:cs typeface="Times New Roman"/>
                      </a:endParaRPr>
                    </a:p>
                  </a:txBody>
                  <a:tcPr marL="68580" marR="68580" marT="0" marB="0"/>
                </a:tc>
                <a:tc>
                  <a:txBody>
                    <a:bodyPr/>
                    <a:lstStyle/>
                    <a:p>
                      <a:pPr algn="ctr">
                        <a:lnSpc>
                          <a:spcPct val="115000"/>
                        </a:lnSpc>
                        <a:spcAft>
                          <a:spcPts val="0"/>
                        </a:spcAft>
                      </a:pPr>
                      <a:r>
                        <a:rPr lang="es-ES" sz="1600" dirty="0">
                          <a:effectLst/>
                        </a:rPr>
                        <a:t>0,0085 gN</a:t>
                      </a:r>
                      <a:r>
                        <a:rPr lang="es-ES" sz="1600" baseline="-25000" dirty="0">
                          <a:effectLst/>
                        </a:rPr>
                        <a:t>2</a:t>
                      </a:r>
                      <a:r>
                        <a:rPr lang="es-ES" sz="1600" dirty="0">
                          <a:effectLst/>
                        </a:rPr>
                        <a:t>O/mi</a:t>
                      </a:r>
                      <a:endParaRPr lang="es-ES" sz="1600" dirty="0">
                        <a:effectLst/>
                        <a:latin typeface="Calibri"/>
                        <a:cs typeface="Times New Roman"/>
                      </a:endParaRPr>
                    </a:p>
                  </a:txBody>
                  <a:tcPr marL="68580" marR="68580" marT="0" marB="0"/>
                </a:tc>
              </a:tr>
            </a:tbl>
          </a:graphicData>
        </a:graphic>
      </p:graphicFrame>
      <p:sp>
        <p:nvSpPr>
          <p:cNvPr id="5" name="TextBox 4"/>
          <p:cNvSpPr txBox="1"/>
          <p:nvPr/>
        </p:nvSpPr>
        <p:spPr>
          <a:xfrm>
            <a:off x="3563888" y="5589240"/>
            <a:ext cx="2376264" cy="369332"/>
          </a:xfrm>
          <a:prstGeom prst="rect">
            <a:avLst/>
          </a:prstGeom>
          <a:noFill/>
        </p:spPr>
        <p:txBody>
          <a:bodyPr wrap="square" rtlCol="0">
            <a:spAutoFit/>
          </a:bodyPr>
          <a:lstStyle/>
          <a:p>
            <a:r>
              <a:rPr lang="en-US" dirty="0" err="1"/>
              <a:t>Fuente</a:t>
            </a:r>
            <a:r>
              <a:rPr lang="en-US" dirty="0"/>
              <a:t>: </a:t>
            </a:r>
            <a:r>
              <a:rPr lang="es-ES" dirty="0"/>
              <a:t>(EPA, 2008</a:t>
            </a:r>
            <a:r>
              <a:rPr lang="es-ES" dirty="0" smtClean="0"/>
              <a:t>)</a:t>
            </a:r>
            <a:endParaRPr lang="es-ES"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1403648" y="1988840"/>
            <a:ext cx="6336704" cy="369332"/>
          </a:xfrm>
          <a:prstGeom prst="rect">
            <a:avLst/>
          </a:prstGeom>
          <a:noFill/>
        </p:spPr>
        <p:txBody>
          <a:bodyPr wrap="square" rtlCol="0">
            <a:spAutoFit/>
          </a:bodyPr>
          <a:lstStyle/>
          <a:p>
            <a:pPr algn="ctr"/>
            <a:r>
              <a:rPr lang="es-ES" b="1" dirty="0"/>
              <a:t>Tabla </a:t>
            </a:r>
            <a:r>
              <a:rPr lang="es-ES" b="1" dirty="0" smtClean="0"/>
              <a:t>11. </a:t>
            </a:r>
            <a:r>
              <a:rPr lang="es-ES" dirty="0"/>
              <a:t>Factores de emisión para Alcance 3 viajes aéreos</a:t>
            </a:r>
            <a:endParaRPr lang="es-ES" b="1" dirty="0"/>
          </a:p>
        </p:txBody>
      </p:sp>
    </p:spTree>
    <p:extLst>
      <p:ext uri="{BB962C8B-B14F-4D97-AF65-F5344CB8AC3E}">
        <p14:creationId xmlns:p14="http://schemas.microsoft.com/office/powerpoint/2010/main" val="442373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Factores de emisión </a:t>
            </a:r>
            <a:r>
              <a:rPr lang="es-ES" dirty="0" smtClean="0"/>
              <a:t>de consumo de papel</a:t>
            </a:r>
            <a:endParaRPr lang="es-E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004840"/>
              </p:ext>
            </p:extLst>
          </p:nvPr>
        </p:nvGraphicFramePr>
        <p:xfrm>
          <a:off x="395536" y="2987660"/>
          <a:ext cx="8229600" cy="1371600"/>
        </p:xfrm>
        <a:graphic>
          <a:graphicData uri="http://schemas.openxmlformats.org/drawingml/2006/table">
            <a:tbl>
              <a:tblPr firstRow="1" firstCol="1" bandRow="1">
                <a:tableStyleId>{5C22544A-7EE6-4342-B048-85BDC9FD1C3A}</a:tableStyleId>
              </a:tblPr>
              <a:tblGrid>
                <a:gridCol w="1899392"/>
                <a:gridCol w="3035076"/>
                <a:gridCol w="3295132"/>
              </a:tblGrid>
              <a:tr h="0">
                <a:tc>
                  <a:txBody>
                    <a:bodyPr/>
                    <a:lstStyle/>
                    <a:p>
                      <a:pPr algn="ctr">
                        <a:spcAft>
                          <a:spcPts val="0"/>
                        </a:spcAft>
                      </a:pPr>
                      <a:r>
                        <a:rPr lang="es-ES" sz="1800">
                          <a:effectLst/>
                        </a:rPr>
                        <a:t>Gas efecto invernadero</a:t>
                      </a:r>
                      <a:endParaRPr lang="es-ES" sz="1800">
                        <a:effectLst/>
                        <a:latin typeface="Calibri"/>
                        <a:cs typeface="Times New Roman"/>
                      </a:endParaRPr>
                    </a:p>
                  </a:txBody>
                  <a:tcPr marL="68580" marR="68580" marT="0" marB="0" anchor="ctr"/>
                </a:tc>
                <a:tc>
                  <a:txBody>
                    <a:bodyPr/>
                    <a:lstStyle/>
                    <a:p>
                      <a:pPr algn="ctr">
                        <a:spcAft>
                          <a:spcPts val="0"/>
                        </a:spcAft>
                      </a:pPr>
                      <a:r>
                        <a:rPr lang="es-ES" sz="1800">
                          <a:effectLst/>
                        </a:rPr>
                        <a:t>Actividad</a:t>
                      </a:r>
                      <a:endParaRPr lang="es-ES" sz="1800">
                        <a:effectLst/>
                        <a:latin typeface="Calibri"/>
                        <a:cs typeface="Times New Roman"/>
                      </a:endParaRPr>
                    </a:p>
                  </a:txBody>
                  <a:tcPr marL="68580" marR="68580" marT="0" marB="0" anchor="ctr"/>
                </a:tc>
                <a:tc>
                  <a:txBody>
                    <a:bodyPr/>
                    <a:lstStyle/>
                    <a:p>
                      <a:pPr algn="ctr">
                        <a:spcAft>
                          <a:spcPts val="0"/>
                        </a:spcAft>
                      </a:pPr>
                      <a:r>
                        <a:rPr lang="es-ES" sz="1800">
                          <a:effectLst/>
                        </a:rPr>
                        <a:t>Factor de emisión</a:t>
                      </a:r>
                      <a:endParaRPr lang="es-ES" sz="1800">
                        <a:effectLst/>
                        <a:latin typeface="Calibri"/>
                        <a:cs typeface="Times New Roman"/>
                      </a:endParaRPr>
                    </a:p>
                  </a:txBody>
                  <a:tcPr marL="68580" marR="68580" marT="0" marB="0" anchor="ctr"/>
                </a:tc>
              </a:tr>
              <a:tr h="0">
                <a:tc>
                  <a:txBody>
                    <a:bodyPr/>
                    <a:lstStyle/>
                    <a:p>
                      <a:pPr algn="ctr">
                        <a:spcAft>
                          <a:spcPts val="0"/>
                        </a:spcAft>
                      </a:pPr>
                      <a:r>
                        <a:rPr lang="es-ES" sz="1800">
                          <a:effectLst/>
                        </a:rPr>
                        <a:t>CO</a:t>
                      </a:r>
                      <a:r>
                        <a:rPr lang="es-ES" sz="1800" baseline="-25000">
                          <a:effectLst/>
                        </a:rPr>
                        <a:t>2</a:t>
                      </a:r>
                      <a:endParaRPr lang="es-ES" sz="1800">
                        <a:effectLst/>
                        <a:latin typeface="Calibri"/>
                        <a:cs typeface="Times New Roman"/>
                      </a:endParaRPr>
                    </a:p>
                  </a:txBody>
                  <a:tcPr marL="68580" marR="68580" marT="0" marB="0" anchor="ctr"/>
                </a:tc>
                <a:tc>
                  <a:txBody>
                    <a:bodyPr/>
                    <a:lstStyle/>
                    <a:p>
                      <a:pPr algn="ctr">
                        <a:spcAft>
                          <a:spcPts val="0"/>
                        </a:spcAft>
                      </a:pPr>
                      <a:r>
                        <a:rPr lang="es-EC" sz="1800">
                          <a:effectLst/>
                        </a:rPr>
                        <a:t>Consumo de papel</a:t>
                      </a:r>
                      <a:endParaRPr lang="es-ES" sz="2000">
                        <a:solidFill>
                          <a:srgbClr val="000000"/>
                        </a:solidFill>
                        <a:effectLst/>
                        <a:latin typeface="Tahoma"/>
                        <a:ea typeface="Times New Roman"/>
                        <a:cs typeface="Tahoma"/>
                      </a:endParaRPr>
                    </a:p>
                  </a:txBody>
                  <a:tcPr marL="68580" marR="68580" marT="0" marB="0" anchor="ctr"/>
                </a:tc>
                <a:tc>
                  <a:txBody>
                    <a:bodyPr/>
                    <a:lstStyle/>
                    <a:p>
                      <a:pPr algn="ctr">
                        <a:spcAft>
                          <a:spcPts val="0"/>
                        </a:spcAft>
                      </a:pPr>
                      <a:r>
                        <a:rPr lang="es-ES" sz="1800">
                          <a:effectLst/>
                        </a:rPr>
                        <a:t>0,991 kgCO</a:t>
                      </a:r>
                      <a:r>
                        <a:rPr lang="es-ES" sz="1800" baseline="-25000">
                          <a:effectLst/>
                        </a:rPr>
                        <a:t>2</a:t>
                      </a:r>
                      <a:r>
                        <a:rPr lang="es-ES" sz="1800">
                          <a:effectLst/>
                        </a:rPr>
                        <a:t>/kg papel</a:t>
                      </a:r>
                      <a:endParaRPr lang="es-ES" sz="1800">
                        <a:effectLst/>
                        <a:latin typeface="Calibri"/>
                        <a:cs typeface="Times New Roman"/>
                      </a:endParaRPr>
                    </a:p>
                  </a:txBody>
                  <a:tcPr marL="68580" marR="68580" marT="0" marB="0" anchor="ctr"/>
                </a:tc>
              </a:tr>
              <a:tr h="0">
                <a:tc>
                  <a:txBody>
                    <a:bodyPr/>
                    <a:lstStyle/>
                    <a:p>
                      <a:pPr algn="ctr">
                        <a:spcAft>
                          <a:spcPts val="0"/>
                        </a:spcAft>
                      </a:pPr>
                      <a:r>
                        <a:rPr lang="es-ES" sz="1800">
                          <a:effectLst/>
                        </a:rPr>
                        <a:t>CH</a:t>
                      </a:r>
                      <a:r>
                        <a:rPr lang="es-ES" sz="1800" baseline="-25000">
                          <a:effectLst/>
                        </a:rPr>
                        <a:t>4</a:t>
                      </a:r>
                      <a:endParaRPr lang="es-ES" sz="1800">
                        <a:effectLst/>
                        <a:latin typeface="Calibri"/>
                        <a:cs typeface="Times New Roman"/>
                      </a:endParaRPr>
                    </a:p>
                  </a:txBody>
                  <a:tcPr marL="68580" marR="68580" marT="0" marB="0" anchor="ctr"/>
                </a:tc>
                <a:tc>
                  <a:txBody>
                    <a:bodyPr/>
                    <a:lstStyle/>
                    <a:p>
                      <a:pPr algn="ctr">
                        <a:spcAft>
                          <a:spcPts val="0"/>
                        </a:spcAft>
                      </a:pPr>
                      <a:r>
                        <a:rPr lang="es-EC" sz="1800">
                          <a:effectLst/>
                        </a:rPr>
                        <a:t>Consumo de papel</a:t>
                      </a:r>
                      <a:endParaRPr lang="es-ES" sz="2000">
                        <a:solidFill>
                          <a:srgbClr val="000000"/>
                        </a:solidFill>
                        <a:effectLst/>
                        <a:latin typeface="Tahoma"/>
                        <a:ea typeface="Times New Roman"/>
                        <a:cs typeface="Tahoma"/>
                      </a:endParaRPr>
                    </a:p>
                  </a:txBody>
                  <a:tcPr marL="68580" marR="68580" marT="0" marB="0" anchor="ctr"/>
                </a:tc>
                <a:tc>
                  <a:txBody>
                    <a:bodyPr/>
                    <a:lstStyle/>
                    <a:p>
                      <a:pPr algn="ctr">
                        <a:spcAft>
                          <a:spcPts val="0"/>
                        </a:spcAft>
                      </a:pPr>
                      <a:r>
                        <a:rPr lang="es-ES" sz="1800">
                          <a:effectLst/>
                        </a:rPr>
                        <a:t>0,0060 kgCH</a:t>
                      </a:r>
                      <a:r>
                        <a:rPr lang="es-ES" sz="1800" baseline="-25000">
                          <a:effectLst/>
                        </a:rPr>
                        <a:t>4</a:t>
                      </a:r>
                      <a:r>
                        <a:rPr lang="es-ES" sz="1800">
                          <a:effectLst/>
                        </a:rPr>
                        <a:t>/ kg papel</a:t>
                      </a:r>
                      <a:endParaRPr lang="es-ES" sz="1800">
                        <a:effectLst/>
                        <a:latin typeface="Calibri"/>
                        <a:cs typeface="Times New Roman"/>
                      </a:endParaRPr>
                    </a:p>
                  </a:txBody>
                  <a:tcPr marL="68580" marR="68580" marT="0" marB="0" anchor="ctr"/>
                </a:tc>
              </a:tr>
              <a:tr h="0">
                <a:tc>
                  <a:txBody>
                    <a:bodyPr/>
                    <a:lstStyle/>
                    <a:p>
                      <a:pPr algn="ctr">
                        <a:spcAft>
                          <a:spcPts val="0"/>
                        </a:spcAft>
                      </a:pPr>
                      <a:r>
                        <a:rPr lang="es-ES" sz="1800">
                          <a:effectLst/>
                        </a:rPr>
                        <a:t>N</a:t>
                      </a:r>
                      <a:r>
                        <a:rPr lang="es-ES" sz="1800" baseline="-25000">
                          <a:effectLst/>
                        </a:rPr>
                        <a:t>2</a:t>
                      </a:r>
                      <a:r>
                        <a:rPr lang="es-ES" sz="1800">
                          <a:effectLst/>
                        </a:rPr>
                        <a:t>O</a:t>
                      </a:r>
                      <a:endParaRPr lang="es-ES" sz="1800">
                        <a:effectLst/>
                        <a:latin typeface="Calibri"/>
                        <a:cs typeface="Times New Roman"/>
                      </a:endParaRPr>
                    </a:p>
                  </a:txBody>
                  <a:tcPr marL="68580" marR="68580" marT="0" marB="0" anchor="ctr"/>
                </a:tc>
                <a:tc>
                  <a:txBody>
                    <a:bodyPr/>
                    <a:lstStyle/>
                    <a:p>
                      <a:pPr algn="ctr">
                        <a:spcAft>
                          <a:spcPts val="0"/>
                        </a:spcAft>
                      </a:pPr>
                      <a:r>
                        <a:rPr lang="es-EC" sz="1800">
                          <a:effectLst/>
                        </a:rPr>
                        <a:t>Consumo de papel</a:t>
                      </a:r>
                      <a:endParaRPr lang="es-ES" sz="2000">
                        <a:solidFill>
                          <a:srgbClr val="000000"/>
                        </a:solidFill>
                        <a:effectLst/>
                        <a:latin typeface="Tahoma"/>
                        <a:ea typeface="Times New Roman"/>
                        <a:cs typeface="Tahoma"/>
                      </a:endParaRPr>
                    </a:p>
                  </a:txBody>
                  <a:tcPr marL="68580" marR="68580" marT="0" marB="0" anchor="ctr"/>
                </a:tc>
                <a:tc>
                  <a:txBody>
                    <a:bodyPr/>
                    <a:lstStyle/>
                    <a:p>
                      <a:pPr algn="ctr">
                        <a:spcAft>
                          <a:spcPts val="0"/>
                        </a:spcAft>
                      </a:pPr>
                      <a:r>
                        <a:rPr lang="es-ES" sz="1800" dirty="0">
                          <a:effectLst/>
                        </a:rPr>
                        <a:t>0,0299 kgN</a:t>
                      </a:r>
                      <a:r>
                        <a:rPr lang="es-ES" sz="1800" baseline="-25000" dirty="0">
                          <a:effectLst/>
                        </a:rPr>
                        <a:t>2</a:t>
                      </a:r>
                      <a:r>
                        <a:rPr lang="es-ES" sz="1800" dirty="0">
                          <a:effectLst/>
                        </a:rPr>
                        <a:t>O/ kg papel</a:t>
                      </a:r>
                      <a:endParaRPr lang="es-ES" sz="1800" dirty="0">
                        <a:effectLst/>
                        <a:latin typeface="Calibri"/>
                        <a:cs typeface="Times New Roman"/>
                      </a:endParaRPr>
                    </a:p>
                  </a:txBody>
                  <a:tcPr marL="68580" marR="68580" marT="0" marB="0" anchor="ctr"/>
                </a:tc>
              </a:tr>
            </a:tbl>
          </a:graphicData>
        </a:graphic>
      </p:graphicFrame>
      <p:sp>
        <p:nvSpPr>
          <p:cNvPr id="5" name="TextBox 4"/>
          <p:cNvSpPr txBox="1"/>
          <p:nvPr/>
        </p:nvSpPr>
        <p:spPr>
          <a:xfrm>
            <a:off x="2987824" y="4499828"/>
            <a:ext cx="3384376" cy="369332"/>
          </a:xfrm>
          <a:prstGeom prst="rect">
            <a:avLst/>
          </a:prstGeom>
          <a:noFill/>
        </p:spPr>
        <p:txBody>
          <a:bodyPr wrap="square" rtlCol="0">
            <a:spAutoFit/>
          </a:bodyPr>
          <a:lstStyle/>
          <a:p>
            <a:r>
              <a:rPr lang="es-EC" dirty="0"/>
              <a:t>Fuente: (EPA Victoria, 2011</a:t>
            </a:r>
            <a:r>
              <a:rPr lang="es-EC" dirty="0" smtClean="0"/>
              <a:t>)</a:t>
            </a:r>
            <a:endParaRPr lang="es-ES"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1403648" y="2276872"/>
            <a:ext cx="5976664" cy="646331"/>
          </a:xfrm>
          <a:prstGeom prst="rect">
            <a:avLst/>
          </a:prstGeom>
          <a:noFill/>
        </p:spPr>
        <p:txBody>
          <a:bodyPr wrap="square" rtlCol="0">
            <a:spAutoFit/>
          </a:bodyPr>
          <a:lstStyle/>
          <a:p>
            <a:pPr algn="ctr"/>
            <a:r>
              <a:rPr lang="es-ES" b="1" dirty="0"/>
              <a:t>Tabla </a:t>
            </a:r>
            <a:r>
              <a:rPr lang="es-ES" b="1" dirty="0" smtClean="0"/>
              <a:t>12. </a:t>
            </a:r>
            <a:r>
              <a:rPr lang="es-ES" dirty="0"/>
              <a:t>Factores de emisión para Alcance 3 consumo de </a:t>
            </a:r>
            <a:r>
              <a:rPr lang="es-ES" dirty="0" smtClean="0"/>
              <a:t>papel</a:t>
            </a:r>
            <a:endParaRPr lang="es-ES" b="1" dirty="0"/>
          </a:p>
        </p:txBody>
      </p:sp>
    </p:spTree>
    <p:extLst>
      <p:ext uri="{BB962C8B-B14F-4D97-AF65-F5344CB8AC3E}">
        <p14:creationId xmlns:p14="http://schemas.microsoft.com/office/powerpoint/2010/main" val="783703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62933463"/>
              </p:ext>
            </p:extLst>
          </p:nvPr>
        </p:nvGraphicFramePr>
        <p:xfrm>
          <a:off x="457200" y="1124744"/>
          <a:ext cx="82296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val="1509877367"/>
              </p:ext>
            </p:extLst>
          </p:nvPr>
        </p:nvGraphicFramePr>
        <p:xfrm>
          <a:off x="827584" y="3530320"/>
          <a:ext cx="7797553" cy="1855978"/>
        </p:xfrm>
        <a:graphic>
          <a:graphicData uri="http://schemas.openxmlformats.org/drawingml/2006/table">
            <a:tbl>
              <a:tblPr firstRow="1" firstCol="1" bandRow="1">
                <a:tableStyleId>{5C22544A-7EE6-4342-B048-85BDC9FD1C3A}</a:tableStyleId>
              </a:tblPr>
              <a:tblGrid>
                <a:gridCol w="2599704"/>
                <a:gridCol w="2599704"/>
                <a:gridCol w="2598145"/>
              </a:tblGrid>
              <a:tr h="385572">
                <a:tc>
                  <a:txBody>
                    <a:bodyPr/>
                    <a:lstStyle/>
                    <a:p>
                      <a:pPr algn="ctr">
                        <a:lnSpc>
                          <a:spcPct val="115000"/>
                        </a:lnSpc>
                        <a:spcAft>
                          <a:spcPts val="0"/>
                        </a:spcAft>
                      </a:pPr>
                      <a:r>
                        <a:rPr lang="es-ES" sz="1600" dirty="0">
                          <a:effectLst/>
                        </a:rPr>
                        <a:t>Especie</a:t>
                      </a:r>
                      <a:endParaRPr lang="es-ES" sz="16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Fórmula química</a:t>
                      </a:r>
                      <a:endParaRPr lang="es-ES" sz="16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a:effectLst/>
                        </a:rPr>
                        <a:t>Potencial de calentamiento global (100 años)</a:t>
                      </a:r>
                      <a:endParaRPr lang="es-ES" sz="1600">
                        <a:effectLst/>
                        <a:latin typeface="Calibri"/>
                        <a:ea typeface="Times New Roman"/>
                        <a:cs typeface="Times New Roman"/>
                      </a:endParaRPr>
                    </a:p>
                  </a:txBody>
                  <a:tcPr marL="68580" marR="68580" marT="0" marB="0" anchor="ctr"/>
                </a:tc>
              </a:tr>
              <a:tr h="251460">
                <a:tc>
                  <a:txBody>
                    <a:bodyPr/>
                    <a:lstStyle/>
                    <a:p>
                      <a:pPr algn="ctr">
                        <a:lnSpc>
                          <a:spcPct val="150000"/>
                        </a:lnSpc>
                        <a:spcAft>
                          <a:spcPts val="0"/>
                        </a:spcAft>
                      </a:pPr>
                      <a:r>
                        <a:rPr lang="es-ES" sz="1600">
                          <a:effectLst/>
                        </a:rPr>
                        <a:t>Dióxido de carbono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CO</a:t>
                      </a:r>
                      <a:r>
                        <a:rPr lang="es-ES" sz="1600" baseline="-25000">
                          <a:effectLst/>
                        </a:rPr>
                        <a:t>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1</a:t>
                      </a:r>
                      <a:endParaRPr lang="es-ES" sz="1600">
                        <a:effectLst/>
                        <a:latin typeface="Calibri"/>
                        <a:cs typeface="Times New Roman"/>
                      </a:endParaRPr>
                    </a:p>
                  </a:txBody>
                  <a:tcPr marL="68580" marR="68580" marT="0" marB="0" anchor="ctr"/>
                </a:tc>
              </a:tr>
              <a:tr h="251460">
                <a:tc>
                  <a:txBody>
                    <a:bodyPr/>
                    <a:lstStyle/>
                    <a:p>
                      <a:pPr algn="ctr">
                        <a:lnSpc>
                          <a:spcPct val="150000"/>
                        </a:lnSpc>
                        <a:spcAft>
                          <a:spcPts val="0"/>
                        </a:spcAft>
                      </a:pPr>
                      <a:r>
                        <a:rPr lang="es-ES" sz="1600">
                          <a:effectLst/>
                        </a:rPr>
                        <a:t>Metano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CH</a:t>
                      </a:r>
                      <a:r>
                        <a:rPr lang="es-ES" sz="1600" baseline="-25000">
                          <a:effectLst/>
                        </a:rPr>
                        <a:t>4</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25</a:t>
                      </a:r>
                      <a:endParaRPr lang="es-ES" sz="1600">
                        <a:effectLst/>
                        <a:latin typeface="Calibri"/>
                        <a:cs typeface="Times New Roman"/>
                      </a:endParaRPr>
                    </a:p>
                  </a:txBody>
                  <a:tcPr marL="68580" marR="68580" marT="0" marB="0" anchor="ctr"/>
                </a:tc>
              </a:tr>
              <a:tr h="251460">
                <a:tc>
                  <a:txBody>
                    <a:bodyPr/>
                    <a:lstStyle/>
                    <a:p>
                      <a:pPr algn="ctr">
                        <a:lnSpc>
                          <a:spcPct val="150000"/>
                        </a:lnSpc>
                        <a:spcAft>
                          <a:spcPts val="0"/>
                        </a:spcAft>
                      </a:pPr>
                      <a:r>
                        <a:rPr lang="es-ES" sz="1600">
                          <a:effectLst/>
                        </a:rPr>
                        <a:t>Óxido nitroso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N</a:t>
                      </a:r>
                      <a:r>
                        <a:rPr lang="es-ES" sz="1600" baseline="-25000">
                          <a:effectLst/>
                        </a:rPr>
                        <a:t>2</a:t>
                      </a:r>
                      <a:r>
                        <a:rPr lang="es-ES" sz="1600">
                          <a:effectLst/>
                        </a:rPr>
                        <a:t>O</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298</a:t>
                      </a:r>
                      <a:endParaRPr lang="es-ES" sz="1600">
                        <a:effectLst/>
                        <a:latin typeface="Calibri"/>
                        <a:cs typeface="Times New Roman"/>
                      </a:endParaRPr>
                    </a:p>
                  </a:txBody>
                  <a:tcPr marL="68580" marR="68580" marT="0" marB="0" anchor="ctr"/>
                </a:tc>
              </a:tr>
              <a:tr h="251460">
                <a:tc>
                  <a:txBody>
                    <a:bodyPr/>
                    <a:lstStyle/>
                    <a:p>
                      <a:pPr algn="ctr">
                        <a:lnSpc>
                          <a:spcPct val="150000"/>
                        </a:lnSpc>
                        <a:spcAft>
                          <a:spcPts val="0"/>
                        </a:spcAft>
                      </a:pPr>
                      <a:r>
                        <a:rPr lang="es-ES" sz="1600">
                          <a:effectLst/>
                        </a:rPr>
                        <a:t>HCFC-22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a:effectLst/>
                        </a:rPr>
                        <a:t>CHClF</a:t>
                      </a:r>
                      <a:r>
                        <a:rPr lang="es-ES" sz="1600" baseline="-25000">
                          <a:effectLst/>
                        </a:rPr>
                        <a:t>2</a:t>
                      </a:r>
                      <a:endParaRPr lang="es-ES" sz="1600">
                        <a:effectLst/>
                        <a:latin typeface="Calibri"/>
                        <a:cs typeface="Times New Roman"/>
                      </a:endParaRPr>
                    </a:p>
                  </a:txBody>
                  <a:tcPr marL="68580" marR="68580" marT="0" marB="0" anchor="ctr"/>
                </a:tc>
                <a:tc>
                  <a:txBody>
                    <a:bodyPr/>
                    <a:lstStyle/>
                    <a:p>
                      <a:pPr algn="ctr">
                        <a:lnSpc>
                          <a:spcPct val="150000"/>
                        </a:lnSpc>
                        <a:spcAft>
                          <a:spcPts val="0"/>
                        </a:spcAft>
                      </a:pPr>
                      <a:r>
                        <a:rPr lang="es-ES" sz="1600" dirty="0">
                          <a:effectLst/>
                        </a:rPr>
                        <a:t>1 810</a:t>
                      </a:r>
                      <a:endParaRPr lang="es-ES" sz="1600" dirty="0">
                        <a:effectLst/>
                        <a:latin typeface="Calibri"/>
                        <a:cs typeface="Times New Roman"/>
                      </a:endParaRPr>
                    </a:p>
                  </a:txBody>
                  <a:tcPr marL="68580" marR="68580" marT="0" marB="0" anchor="ctr"/>
                </a:tc>
              </a:tr>
            </a:tbl>
          </a:graphicData>
        </a:graphic>
      </p:graphicFrame>
      <p:sp>
        <p:nvSpPr>
          <p:cNvPr id="5" name="TextBox 4"/>
          <p:cNvSpPr txBox="1"/>
          <p:nvPr/>
        </p:nvSpPr>
        <p:spPr>
          <a:xfrm>
            <a:off x="3707904" y="5404740"/>
            <a:ext cx="2376264" cy="338554"/>
          </a:xfrm>
          <a:prstGeom prst="rect">
            <a:avLst/>
          </a:prstGeom>
          <a:noFill/>
        </p:spPr>
        <p:txBody>
          <a:bodyPr wrap="square" rtlCol="0">
            <a:spAutoFit/>
          </a:bodyPr>
          <a:lstStyle/>
          <a:p>
            <a:r>
              <a:rPr lang="es-ES" sz="1600" dirty="0"/>
              <a:t>Fuente: (IPCC, 2007</a:t>
            </a:r>
            <a:r>
              <a:rPr lang="es-ES" sz="1600" dirty="0" smtClean="0"/>
              <a:t>)</a:t>
            </a:r>
            <a:endParaRPr lang="es-ES" sz="1600" dirty="0"/>
          </a:p>
        </p:txBody>
      </p:sp>
      <p:sp>
        <p:nvSpPr>
          <p:cNvPr id="7" name="TextBox 6"/>
          <p:cNvSpPr txBox="1"/>
          <p:nvPr/>
        </p:nvSpPr>
        <p:spPr>
          <a:xfrm>
            <a:off x="899592" y="2924944"/>
            <a:ext cx="7632848" cy="584775"/>
          </a:xfrm>
          <a:prstGeom prst="rect">
            <a:avLst/>
          </a:prstGeom>
          <a:noFill/>
        </p:spPr>
        <p:txBody>
          <a:bodyPr wrap="square" rtlCol="0">
            <a:spAutoFit/>
          </a:bodyPr>
          <a:lstStyle/>
          <a:p>
            <a:pPr algn="ctr"/>
            <a:r>
              <a:rPr lang="es-ES" sz="1600" b="1" dirty="0" smtClean="0"/>
              <a:t>Tabla 13. </a:t>
            </a:r>
            <a:r>
              <a:rPr lang="es-ES" sz="1600" dirty="0" smtClean="0"/>
              <a:t>Potenciales </a:t>
            </a:r>
            <a:r>
              <a:rPr lang="es-ES" sz="1600" dirty="0"/>
              <a:t>de calentamiento global para los gases emitidos por la Facultad de Ciencias de la Ingeniería</a:t>
            </a:r>
          </a:p>
        </p:txBody>
      </p:sp>
    </p:spTree>
    <p:extLst>
      <p:ext uri="{BB962C8B-B14F-4D97-AF65-F5344CB8AC3E}">
        <p14:creationId xmlns:p14="http://schemas.microsoft.com/office/powerpoint/2010/main" val="372887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Revisión de Literatura</a:t>
            </a:r>
            <a:endParaRPr lang="es-EC" dirty="0"/>
          </a:p>
        </p:txBody>
      </p:sp>
      <p:sp>
        <p:nvSpPr>
          <p:cNvPr id="4" name="3 Marcador de texto"/>
          <p:cNvSpPr>
            <a:spLocks noGrp="1"/>
          </p:cNvSpPr>
          <p:nvPr>
            <p:ph type="body" idx="1"/>
          </p:nvPr>
        </p:nvSpPr>
        <p:spPr/>
        <p:txBody>
          <a:bodyPr/>
          <a:lstStyle/>
          <a:p>
            <a:endParaRPr lang="es-EC"/>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004240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Resultados</a:t>
            </a:r>
            <a:endParaRPr lang="es-EC" dirty="0"/>
          </a:p>
        </p:txBody>
      </p:sp>
      <p:sp>
        <p:nvSpPr>
          <p:cNvPr id="5" name="Text Placeholder 4"/>
          <p:cNvSpPr>
            <a:spLocks noGrp="1"/>
          </p:cNvSpPr>
          <p:nvPr>
            <p:ph type="body" idx="1"/>
          </p:nvPr>
        </p:nvSpPr>
        <p:spPr/>
        <p:txBody>
          <a:bodyPr/>
          <a:lstStyle/>
          <a:p>
            <a:endParaRPr lang="es-ES"/>
          </a:p>
        </p:txBody>
      </p:sp>
      <p:pic>
        <p:nvPicPr>
          <p:cNvPr id="4"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221584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Autofit/>
          </a:bodyPr>
          <a:lstStyle/>
          <a:p>
            <a:r>
              <a:rPr lang="es-ES" sz="3200" dirty="0"/>
              <a:t>Emisiones totales en toneladas de </a:t>
            </a:r>
            <a:r>
              <a:rPr lang="es-EC" sz="3200" dirty="0"/>
              <a:t>CO</a:t>
            </a:r>
            <a:r>
              <a:rPr lang="es-EC" sz="3200" baseline="-25000" dirty="0"/>
              <a:t>2</a:t>
            </a:r>
            <a:r>
              <a:rPr lang="es-ES" sz="3200" dirty="0" err="1"/>
              <a:t>eq</a:t>
            </a:r>
            <a:r>
              <a:rPr lang="es-ES" sz="3200" dirty="0"/>
              <a:t> durante el período 2009 - 2012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5585536"/>
              </p:ext>
            </p:extLst>
          </p:nvPr>
        </p:nvGraphicFramePr>
        <p:xfrm>
          <a:off x="1144960" y="2348882"/>
          <a:ext cx="6667400" cy="3344458"/>
        </p:xfrm>
        <a:graphic>
          <a:graphicData uri="http://schemas.openxmlformats.org/drawingml/2006/table">
            <a:tbl>
              <a:tblPr firstRow="1" firstCol="1" bandRow="1">
                <a:tableStyleId>{5C22544A-7EE6-4342-B048-85BDC9FD1C3A}</a:tableStyleId>
              </a:tblPr>
              <a:tblGrid>
                <a:gridCol w="1333480"/>
                <a:gridCol w="1333480"/>
                <a:gridCol w="1333480"/>
                <a:gridCol w="1333480"/>
                <a:gridCol w="1333480"/>
              </a:tblGrid>
              <a:tr h="463788">
                <a:tc rowSpan="2">
                  <a:txBody>
                    <a:bodyPr/>
                    <a:lstStyle/>
                    <a:p>
                      <a:pPr algn="ctr">
                        <a:lnSpc>
                          <a:spcPct val="115000"/>
                        </a:lnSpc>
                        <a:spcAft>
                          <a:spcPts val="0"/>
                        </a:spcAft>
                      </a:pPr>
                      <a:r>
                        <a:rPr lang="es-EC" sz="1600">
                          <a:effectLst/>
                        </a:rPr>
                        <a:t>Año</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Alcance 1</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Alcance 2</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Alcance 3</a:t>
                      </a:r>
                      <a:endParaRPr lang="es-ES" sz="1600">
                        <a:effectLst/>
                        <a:latin typeface="Calibri"/>
                        <a:cs typeface="Times New Roman"/>
                      </a:endParaRPr>
                    </a:p>
                  </a:txBody>
                  <a:tcPr marL="44450" marR="44450" marT="0" marB="0" anchor="ctr"/>
                </a:tc>
                <a:tc rowSpan="2">
                  <a:txBody>
                    <a:bodyPr/>
                    <a:lstStyle/>
                    <a:p>
                      <a:pPr algn="ctr">
                        <a:lnSpc>
                          <a:spcPct val="115000"/>
                        </a:lnSpc>
                        <a:spcAft>
                          <a:spcPts val="0"/>
                        </a:spcAft>
                      </a:pPr>
                      <a:r>
                        <a:rPr lang="es-EC" sz="1600">
                          <a:effectLst/>
                        </a:rPr>
                        <a:t>Total t CO</a:t>
                      </a:r>
                      <a:r>
                        <a:rPr lang="es-EC" sz="1600" baseline="-25000">
                          <a:effectLst/>
                        </a:rPr>
                        <a:t>2</a:t>
                      </a:r>
                      <a:r>
                        <a:rPr lang="es-EC" sz="1600">
                          <a:effectLst/>
                        </a:rPr>
                        <a:t>eq</a:t>
                      </a:r>
                      <a:endParaRPr lang="es-ES" sz="1600">
                        <a:effectLst/>
                        <a:latin typeface="Calibri"/>
                        <a:cs typeface="Times New Roman"/>
                      </a:endParaRPr>
                    </a:p>
                  </a:txBody>
                  <a:tcPr marL="44450" marR="44450" marT="0" marB="0" anchor="ctr"/>
                </a:tc>
              </a:tr>
              <a:tr h="463788">
                <a:tc vMerge="1">
                  <a:txBody>
                    <a:bodyPr/>
                    <a:lstStyle/>
                    <a:p>
                      <a:endParaRPr lang="es-ES"/>
                    </a:p>
                  </a:txBody>
                  <a:tcPr/>
                </a:tc>
                <a:tc>
                  <a:txBody>
                    <a:bodyPr/>
                    <a:lstStyle/>
                    <a:p>
                      <a:pPr algn="ctr">
                        <a:lnSpc>
                          <a:spcPct val="115000"/>
                        </a:lnSpc>
                        <a:spcAft>
                          <a:spcPts val="0"/>
                        </a:spcAft>
                      </a:pPr>
                      <a:r>
                        <a:rPr lang="es-EC" sz="1600">
                          <a:effectLst/>
                        </a:rPr>
                        <a:t>t CO</a:t>
                      </a:r>
                      <a:r>
                        <a:rPr lang="es-EC" sz="1600" baseline="-25000">
                          <a:effectLst/>
                        </a:rPr>
                        <a:t>2</a:t>
                      </a:r>
                      <a:r>
                        <a:rPr lang="es-EC" sz="1600">
                          <a:effectLst/>
                        </a:rPr>
                        <a:t>eq</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t CO</a:t>
                      </a:r>
                      <a:r>
                        <a:rPr lang="es-EC" sz="1600" baseline="-25000">
                          <a:effectLst/>
                        </a:rPr>
                        <a:t>2</a:t>
                      </a:r>
                      <a:r>
                        <a:rPr lang="es-EC" sz="1600">
                          <a:effectLst/>
                        </a:rPr>
                        <a:t>eq</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t CO</a:t>
                      </a:r>
                      <a:r>
                        <a:rPr lang="es-EC" sz="1600" baseline="-25000">
                          <a:effectLst/>
                        </a:rPr>
                        <a:t>2</a:t>
                      </a:r>
                      <a:r>
                        <a:rPr lang="es-EC" sz="1600">
                          <a:effectLst/>
                        </a:rPr>
                        <a:t>eq</a:t>
                      </a:r>
                      <a:endParaRPr lang="es-ES" sz="1600">
                        <a:effectLst/>
                        <a:latin typeface="Calibri"/>
                        <a:cs typeface="Times New Roman"/>
                      </a:endParaRPr>
                    </a:p>
                  </a:txBody>
                  <a:tcPr marL="44450" marR="44450" marT="0" marB="0" anchor="ctr"/>
                </a:tc>
                <a:tc vMerge="1">
                  <a:txBody>
                    <a:bodyPr/>
                    <a:lstStyle/>
                    <a:p>
                      <a:endParaRPr lang="es-ES"/>
                    </a:p>
                  </a:txBody>
                  <a:tcPr/>
                </a:tc>
              </a:tr>
              <a:tr h="463788">
                <a:tc>
                  <a:txBody>
                    <a:bodyPr/>
                    <a:lstStyle/>
                    <a:p>
                      <a:pPr algn="ctr">
                        <a:lnSpc>
                          <a:spcPct val="115000"/>
                        </a:lnSpc>
                        <a:spcAft>
                          <a:spcPts val="0"/>
                        </a:spcAft>
                      </a:pPr>
                      <a:r>
                        <a:rPr lang="es-EC" sz="1600">
                          <a:effectLst/>
                        </a:rPr>
                        <a:t>2009</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2,065</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147,876</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1,472</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151,41</a:t>
                      </a:r>
                      <a:endParaRPr lang="es-ES" sz="1600">
                        <a:effectLst/>
                        <a:latin typeface="Calibri"/>
                        <a:cs typeface="Times New Roman"/>
                      </a:endParaRPr>
                    </a:p>
                  </a:txBody>
                  <a:tcPr marL="44450" marR="44450" marT="0" marB="0" anchor="ctr"/>
                </a:tc>
              </a:tr>
              <a:tr h="463788">
                <a:tc>
                  <a:txBody>
                    <a:bodyPr/>
                    <a:lstStyle/>
                    <a:p>
                      <a:pPr algn="ctr">
                        <a:lnSpc>
                          <a:spcPct val="115000"/>
                        </a:lnSpc>
                        <a:spcAft>
                          <a:spcPts val="0"/>
                        </a:spcAft>
                      </a:pPr>
                      <a:r>
                        <a:rPr lang="es-EC" sz="1600">
                          <a:effectLst/>
                        </a:rPr>
                        <a:t>2010</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4,863</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121,391</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3,548</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129,80</a:t>
                      </a:r>
                      <a:endParaRPr lang="es-ES" sz="1600">
                        <a:effectLst/>
                        <a:latin typeface="Calibri"/>
                        <a:cs typeface="Times New Roman"/>
                      </a:endParaRPr>
                    </a:p>
                  </a:txBody>
                  <a:tcPr marL="44450" marR="44450" marT="0" marB="0" anchor="ctr"/>
                </a:tc>
              </a:tr>
              <a:tr h="463788">
                <a:tc>
                  <a:txBody>
                    <a:bodyPr/>
                    <a:lstStyle/>
                    <a:p>
                      <a:pPr algn="ctr">
                        <a:lnSpc>
                          <a:spcPct val="115000"/>
                        </a:lnSpc>
                        <a:spcAft>
                          <a:spcPts val="0"/>
                        </a:spcAft>
                      </a:pPr>
                      <a:r>
                        <a:rPr lang="es-EC" sz="1600">
                          <a:effectLst/>
                        </a:rPr>
                        <a:t>2011</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2,743</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152,978</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2,868</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158,58</a:t>
                      </a:r>
                      <a:endParaRPr lang="es-ES" sz="1600">
                        <a:effectLst/>
                        <a:latin typeface="Calibri"/>
                        <a:cs typeface="Times New Roman"/>
                      </a:endParaRPr>
                    </a:p>
                  </a:txBody>
                  <a:tcPr marL="44450" marR="44450" marT="0" marB="0" anchor="ctr"/>
                </a:tc>
              </a:tr>
              <a:tr h="464686">
                <a:tc>
                  <a:txBody>
                    <a:bodyPr/>
                    <a:lstStyle/>
                    <a:p>
                      <a:pPr algn="ctr">
                        <a:lnSpc>
                          <a:spcPct val="115000"/>
                        </a:lnSpc>
                        <a:spcAft>
                          <a:spcPts val="0"/>
                        </a:spcAft>
                      </a:pPr>
                      <a:r>
                        <a:rPr lang="es-EC" sz="1600">
                          <a:effectLst/>
                        </a:rPr>
                        <a:t>2012</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3,068</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134,455</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4,883</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142,40</a:t>
                      </a:r>
                      <a:endParaRPr lang="es-ES" sz="1600">
                        <a:effectLst/>
                        <a:latin typeface="Calibri"/>
                        <a:cs typeface="Times New Roman"/>
                      </a:endParaRPr>
                    </a:p>
                  </a:txBody>
                  <a:tcPr marL="44450" marR="44450" marT="0" marB="0" anchor="ctr"/>
                </a:tc>
              </a:tr>
              <a:tr h="528737">
                <a:tc>
                  <a:txBody>
                    <a:bodyPr/>
                    <a:lstStyle/>
                    <a:p>
                      <a:pPr algn="ctr">
                        <a:lnSpc>
                          <a:spcPct val="115000"/>
                        </a:lnSpc>
                        <a:spcAft>
                          <a:spcPts val="0"/>
                        </a:spcAft>
                      </a:pPr>
                      <a:r>
                        <a:rPr lang="es-EC" sz="1600">
                          <a:effectLst/>
                        </a:rPr>
                        <a:t>Porcentaje promedio</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2,25%</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95,52%</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a:effectLst/>
                        </a:rPr>
                        <a:t>2,24%</a:t>
                      </a:r>
                      <a:endParaRPr lang="es-ES" sz="1600">
                        <a:effectLst/>
                        <a:latin typeface="Calibri"/>
                        <a:cs typeface="Times New Roman"/>
                      </a:endParaRPr>
                    </a:p>
                  </a:txBody>
                  <a:tcPr marL="44450" marR="44450" marT="0" marB="0" anchor="ctr"/>
                </a:tc>
                <a:tc>
                  <a:txBody>
                    <a:bodyPr/>
                    <a:lstStyle/>
                    <a:p>
                      <a:pPr algn="ctr">
                        <a:lnSpc>
                          <a:spcPct val="115000"/>
                        </a:lnSpc>
                        <a:spcAft>
                          <a:spcPts val="0"/>
                        </a:spcAft>
                      </a:pPr>
                      <a:r>
                        <a:rPr lang="es-ES" sz="1600" dirty="0">
                          <a:effectLst/>
                        </a:rPr>
                        <a:t> </a:t>
                      </a:r>
                      <a:endParaRPr lang="es-ES" sz="1600" dirty="0">
                        <a:effectLst/>
                        <a:latin typeface="Calibri"/>
                        <a:cs typeface="Times New Roman"/>
                      </a:endParaRPr>
                    </a:p>
                  </a:txBody>
                  <a:tcPr marL="44450" marR="4445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971600" y="1772816"/>
            <a:ext cx="6984776" cy="584775"/>
          </a:xfrm>
          <a:prstGeom prst="rect">
            <a:avLst/>
          </a:prstGeom>
          <a:noFill/>
        </p:spPr>
        <p:txBody>
          <a:bodyPr wrap="square" rtlCol="0">
            <a:spAutoFit/>
          </a:bodyPr>
          <a:lstStyle/>
          <a:p>
            <a:pPr algn="ctr"/>
            <a:r>
              <a:rPr lang="es-ES" sz="1600" b="1" dirty="0"/>
              <a:t>Tabla </a:t>
            </a:r>
            <a:r>
              <a:rPr lang="es-ES" sz="1600" b="1" dirty="0" smtClean="0"/>
              <a:t>14. </a:t>
            </a:r>
            <a:r>
              <a:rPr lang="es-ES" sz="1600" dirty="0"/>
              <a:t>Emisiones totales en toneladas de </a:t>
            </a:r>
            <a:r>
              <a:rPr lang="es-EC" sz="1600" dirty="0"/>
              <a:t>CO</a:t>
            </a:r>
            <a:r>
              <a:rPr lang="es-EC" sz="1600" baseline="-25000" dirty="0"/>
              <a:t>2</a:t>
            </a:r>
            <a:r>
              <a:rPr lang="es-ES" sz="1600" dirty="0" err="1"/>
              <a:t>eq</a:t>
            </a:r>
            <a:r>
              <a:rPr lang="es-ES" sz="1600" dirty="0"/>
              <a:t> durante el período 2009 </a:t>
            </a:r>
            <a:r>
              <a:rPr lang="es-ES" sz="1600" dirty="0" smtClean="0"/>
              <a:t>– 2012 de la Facultad de Ciencias de la Ingeniería</a:t>
            </a:r>
            <a:endParaRPr lang="es-ES" sz="1600" b="1" dirty="0"/>
          </a:p>
        </p:txBody>
      </p:sp>
    </p:spTree>
    <p:extLst>
      <p:ext uri="{BB962C8B-B14F-4D97-AF65-F5344CB8AC3E}">
        <p14:creationId xmlns:p14="http://schemas.microsoft.com/office/powerpoint/2010/main" val="28040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62"/>
          <p:cNvGraphicFramePr/>
          <p:nvPr>
            <p:extLst>
              <p:ext uri="{D42A27DB-BD31-4B8C-83A1-F6EECF244321}">
                <p14:modId xmlns:p14="http://schemas.microsoft.com/office/powerpoint/2010/main" val="2727524190"/>
              </p:ext>
            </p:extLst>
          </p:nvPr>
        </p:nvGraphicFramePr>
        <p:xfrm>
          <a:off x="827585" y="1124744"/>
          <a:ext cx="7200800" cy="448337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971600" y="5589240"/>
            <a:ext cx="7128792" cy="584775"/>
          </a:xfrm>
          <a:prstGeom prst="rect">
            <a:avLst/>
          </a:prstGeom>
          <a:noFill/>
        </p:spPr>
        <p:txBody>
          <a:bodyPr wrap="square" rtlCol="0">
            <a:spAutoFit/>
          </a:bodyPr>
          <a:lstStyle/>
          <a:p>
            <a:pPr algn="ctr"/>
            <a:r>
              <a:rPr lang="es-ES" sz="1600" b="1" dirty="0"/>
              <a:t>Figura </a:t>
            </a:r>
            <a:r>
              <a:rPr lang="es-ES" sz="1600" b="1" dirty="0" smtClean="0"/>
              <a:t>19</a:t>
            </a:r>
            <a:r>
              <a:rPr lang="es-ES" sz="1600" b="1" dirty="0" smtClean="0"/>
              <a:t>. </a:t>
            </a:r>
            <a:r>
              <a:rPr lang="es-ES" sz="1600" dirty="0"/>
              <a:t>Emisiones totales en toneladas de CO</a:t>
            </a:r>
            <a:r>
              <a:rPr lang="es-ES" sz="1600" baseline="-25000" dirty="0"/>
              <a:t>2</a:t>
            </a:r>
            <a:r>
              <a:rPr lang="es-ES" sz="1600" dirty="0"/>
              <a:t>eq por alcance durante el período 2009 </a:t>
            </a:r>
            <a:r>
              <a:rPr lang="es-ES" sz="1600" dirty="0" smtClean="0"/>
              <a:t>– 2012 de la Facultad de Ciencias de la Ingeniería</a:t>
            </a:r>
            <a:endParaRPr lang="es-ES" sz="1600" b="1" dirty="0"/>
          </a:p>
        </p:txBody>
      </p:sp>
    </p:spTree>
    <p:extLst>
      <p:ext uri="{BB962C8B-B14F-4D97-AF65-F5344CB8AC3E}">
        <p14:creationId xmlns:p14="http://schemas.microsoft.com/office/powerpoint/2010/main" val="1515035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63"/>
          <p:cNvGraphicFramePr>
            <a:graphicFrameLocks noGrp="1"/>
          </p:cNvGraphicFramePr>
          <p:nvPr>
            <p:ph idx="1"/>
            <p:extLst>
              <p:ext uri="{D42A27DB-BD31-4B8C-83A1-F6EECF244321}">
                <p14:modId xmlns:p14="http://schemas.microsoft.com/office/powerpoint/2010/main" val="45685124"/>
              </p:ext>
            </p:extLst>
          </p:nvPr>
        </p:nvGraphicFramePr>
        <p:xfrm>
          <a:off x="539552" y="1268760"/>
          <a:ext cx="8229600" cy="446449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1403648" y="5661248"/>
            <a:ext cx="6264696" cy="584775"/>
          </a:xfrm>
          <a:prstGeom prst="rect">
            <a:avLst/>
          </a:prstGeom>
          <a:noFill/>
        </p:spPr>
        <p:txBody>
          <a:bodyPr wrap="square" rtlCol="0">
            <a:spAutoFit/>
          </a:bodyPr>
          <a:lstStyle/>
          <a:p>
            <a:pPr algn="ctr"/>
            <a:r>
              <a:rPr lang="es-ES" sz="1600" b="1" dirty="0"/>
              <a:t>Figura </a:t>
            </a:r>
            <a:r>
              <a:rPr lang="es-ES" sz="1600" b="1" dirty="0" smtClean="0"/>
              <a:t>20. </a:t>
            </a:r>
            <a:r>
              <a:rPr lang="es-ES" sz="1600" dirty="0"/>
              <a:t>Emisiones totales en toneladas de CO</a:t>
            </a:r>
            <a:r>
              <a:rPr lang="es-ES" sz="1600" baseline="-25000" dirty="0"/>
              <a:t>2</a:t>
            </a:r>
            <a:r>
              <a:rPr lang="es-ES" sz="1600" dirty="0"/>
              <a:t>eq durante el período 2009 – 2012 de la Facultad de Ciencias de la Ingeniería</a:t>
            </a:r>
            <a:r>
              <a:rPr lang="es-ES" sz="1600" dirty="0" smtClean="0"/>
              <a:t>.</a:t>
            </a:r>
            <a:endParaRPr lang="es-ES" sz="1600" b="1" dirty="0"/>
          </a:p>
        </p:txBody>
      </p:sp>
    </p:spTree>
    <p:extLst>
      <p:ext uri="{BB962C8B-B14F-4D97-AF65-F5344CB8AC3E}">
        <p14:creationId xmlns:p14="http://schemas.microsoft.com/office/powerpoint/2010/main" val="1057523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Autofit/>
          </a:bodyPr>
          <a:lstStyle/>
          <a:p>
            <a:r>
              <a:rPr lang="es-ES" sz="2400" dirty="0"/>
              <a:t>Emisiones en toneladas de CO</a:t>
            </a:r>
            <a:r>
              <a:rPr lang="es-ES" sz="2400" baseline="-25000" dirty="0"/>
              <a:t>2</a:t>
            </a:r>
            <a:r>
              <a:rPr lang="es-ES" sz="2400" dirty="0"/>
              <a:t>eq por componente de la Facultad de Ciencias de la Ingeniería</a:t>
            </a:r>
            <a:endParaRPr lang="es-EC"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9403931"/>
              </p:ext>
            </p:extLst>
          </p:nvPr>
        </p:nvGraphicFramePr>
        <p:xfrm>
          <a:off x="611560" y="2000040"/>
          <a:ext cx="7920880" cy="4237272"/>
        </p:xfrm>
        <a:graphic>
          <a:graphicData uri="http://schemas.openxmlformats.org/drawingml/2006/table">
            <a:tbl>
              <a:tblPr firstRow="1" firstCol="1" bandRow="1">
                <a:tableStyleId>{5C22544A-7EE6-4342-B048-85BDC9FD1C3A}</a:tableStyleId>
              </a:tblPr>
              <a:tblGrid>
                <a:gridCol w="792088"/>
                <a:gridCol w="989975"/>
                <a:gridCol w="1379669"/>
                <a:gridCol w="870716"/>
                <a:gridCol w="1008112"/>
                <a:gridCol w="1008112"/>
                <a:gridCol w="1080120"/>
                <a:gridCol w="792088"/>
              </a:tblGrid>
              <a:tr h="986262">
                <a:tc rowSpan="2">
                  <a:txBody>
                    <a:bodyPr/>
                    <a:lstStyle/>
                    <a:p>
                      <a:pPr algn="ctr">
                        <a:lnSpc>
                          <a:spcPct val="150000"/>
                        </a:lnSpc>
                        <a:spcAft>
                          <a:spcPts val="0"/>
                        </a:spcAft>
                      </a:pPr>
                      <a:r>
                        <a:rPr lang="es-ES" sz="1200" dirty="0">
                          <a:effectLst/>
                        </a:rPr>
                        <a:t>Año</a:t>
                      </a:r>
                      <a:endParaRPr lang="es-ES" sz="1200" dirty="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Electricidad</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Refrigerante</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Papel</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GLP</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Vuelos</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Generador</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Vehículos</a:t>
                      </a:r>
                      <a:endParaRPr lang="es-ES" sz="1200">
                        <a:effectLst/>
                        <a:latin typeface="Calibri"/>
                        <a:cs typeface="Times New Roman"/>
                      </a:endParaRPr>
                    </a:p>
                  </a:txBody>
                  <a:tcPr marL="21308" marR="21308" marT="0" marB="0" anchor="ctr"/>
                </a:tc>
              </a:tr>
              <a:tr h="511395">
                <a:tc vMerge="1">
                  <a:txBody>
                    <a:bodyPr/>
                    <a:lstStyle/>
                    <a:p>
                      <a:endParaRPr lang="es-ES"/>
                    </a:p>
                  </a:txBody>
                  <a:tcP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t 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CO</a:t>
                      </a:r>
                      <a:r>
                        <a:rPr lang="es-ES" sz="1200" baseline="-25000">
                          <a:effectLst/>
                        </a:rPr>
                        <a:t>2</a:t>
                      </a:r>
                      <a:r>
                        <a:rPr lang="es-ES" sz="1200">
                          <a:effectLst/>
                        </a:rPr>
                        <a:t>eq</a:t>
                      </a:r>
                      <a:endParaRPr lang="es-ES" sz="1200">
                        <a:effectLst/>
                        <a:latin typeface="Calibri"/>
                        <a:cs typeface="Times New Roman"/>
                      </a:endParaRPr>
                    </a:p>
                  </a:txBody>
                  <a:tcPr marL="21308" marR="21308" marT="0" marB="0" anchor="ctr"/>
                </a:tc>
              </a:tr>
              <a:tr h="547923">
                <a:tc>
                  <a:txBody>
                    <a:bodyPr/>
                    <a:lstStyle/>
                    <a:p>
                      <a:pPr algn="ctr">
                        <a:lnSpc>
                          <a:spcPct val="150000"/>
                        </a:lnSpc>
                        <a:spcAft>
                          <a:spcPts val="0"/>
                        </a:spcAft>
                      </a:pPr>
                      <a:r>
                        <a:rPr lang="es-ES" sz="1200">
                          <a:effectLst/>
                        </a:rPr>
                        <a:t>2009</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123,25</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24,625</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1,472</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1,069</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0,537</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0,458</a:t>
                      </a:r>
                      <a:endParaRPr lang="es-ES" sz="1200">
                        <a:effectLst/>
                        <a:latin typeface="Calibri"/>
                        <a:cs typeface="Times New Roman"/>
                      </a:endParaRPr>
                    </a:p>
                  </a:txBody>
                  <a:tcPr marL="21308" marR="21308" marT="0" marB="0" anchor="ctr"/>
                </a:tc>
              </a:tr>
              <a:tr h="547923">
                <a:tc>
                  <a:txBody>
                    <a:bodyPr/>
                    <a:lstStyle/>
                    <a:p>
                      <a:pPr algn="ctr">
                        <a:lnSpc>
                          <a:spcPct val="150000"/>
                        </a:lnSpc>
                        <a:spcAft>
                          <a:spcPts val="0"/>
                        </a:spcAft>
                      </a:pPr>
                      <a:r>
                        <a:rPr lang="es-ES" sz="1200">
                          <a:effectLst/>
                        </a:rPr>
                        <a:t>2010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121,39</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3,458</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3,510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0,089</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1,074</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0,278</a:t>
                      </a:r>
                      <a:endParaRPr lang="es-ES" sz="1200">
                        <a:effectLst/>
                        <a:latin typeface="Calibri"/>
                        <a:cs typeface="Times New Roman"/>
                      </a:endParaRPr>
                    </a:p>
                  </a:txBody>
                  <a:tcPr marL="21308" marR="21308" marT="0" marB="0" anchor="ctr"/>
                </a:tc>
              </a:tr>
              <a:tr h="547923">
                <a:tc>
                  <a:txBody>
                    <a:bodyPr/>
                    <a:lstStyle/>
                    <a:p>
                      <a:pPr algn="ctr">
                        <a:lnSpc>
                          <a:spcPct val="150000"/>
                        </a:lnSpc>
                        <a:spcAft>
                          <a:spcPts val="0"/>
                        </a:spcAft>
                      </a:pPr>
                      <a:r>
                        <a:rPr lang="es-ES" sz="1200">
                          <a:effectLst/>
                        </a:rPr>
                        <a:t>2011</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128,35</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24,625</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2,710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2,261</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0,157</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0,268</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0,212</a:t>
                      </a:r>
                      <a:endParaRPr lang="es-ES" sz="1200">
                        <a:effectLst/>
                        <a:latin typeface="Calibri"/>
                        <a:cs typeface="Times New Roman"/>
                      </a:endParaRPr>
                    </a:p>
                  </a:txBody>
                  <a:tcPr marL="21308" marR="21308" marT="0" marB="0" anchor="ctr"/>
                </a:tc>
              </a:tr>
              <a:tr h="547923">
                <a:tc>
                  <a:txBody>
                    <a:bodyPr/>
                    <a:lstStyle/>
                    <a:p>
                      <a:pPr algn="ctr">
                        <a:lnSpc>
                          <a:spcPct val="150000"/>
                        </a:lnSpc>
                        <a:spcAft>
                          <a:spcPts val="0"/>
                        </a:spcAft>
                      </a:pPr>
                      <a:r>
                        <a:rPr lang="es-ES" sz="1200">
                          <a:effectLst/>
                        </a:rPr>
                        <a:t>2012</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134,45</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3,458</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2,330</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1,424</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a:effectLst/>
                        </a:rPr>
                        <a:t>0,537</a:t>
                      </a:r>
                      <a:endParaRPr lang="es-ES" sz="1200">
                        <a:effectLst/>
                        <a:latin typeface="Calibri"/>
                        <a:cs typeface="Times New Roman"/>
                      </a:endParaRPr>
                    </a:p>
                  </a:txBody>
                  <a:tcPr marL="21308" marR="21308" marT="0" marB="0" anchor="ctr"/>
                </a:tc>
                <a:tc>
                  <a:txBody>
                    <a:bodyPr/>
                    <a:lstStyle/>
                    <a:p>
                      <a:pPr algn="ctr">
                        <a:lnSpc>
                          <a:spcPct val="150000"/>
                        </a:lnSpc>
                        <a:spcAft>
                          <a:spcPts val="0"/>
                        </a:spcAft>
                      </a:pPr>
                      <a:r>
                        <a:rPr lang="es-ES" sz="1200" dirty="0">
                          <a:effectLst/>
                        </a:rPr>
                        <a:t>0,200</a:t>
                      </a:r>
                      <a:endParaRPr lang="es-ES" sz="1200" dirty="0">
                        <a:effectLst/>
                        <a:latin typeface="Calibri"/>
                        <a:cs typeface="Times New Roman"/>
                      </a:endParaRPr>
                    </a:p>
                  </a:txBody>
                  <a:tcPr marL="21308" marR="21308" marT="0" marB="0" anchor="ctr"/>
                </a:tc>
              </a:tr>
              <a:tr h="547923">
                <a:tc>
                  <a:txBody>
                    <a:bodyPr/>
                    <a:lstStyle/>
                    <a:p>
                      <a:pPr algn="ctr">
                        <a:lnSpc>
                          <a:spcPct val="115000"/>
                        </a:lnSpc>
                        <a:spcAft>
                          <a:spcPts val="0"/>
                        </a:spcAft>
                      </a:pPr>
                      <a:r>
                        <a:rPr lang="es-ES" sz="950" b="1">
                          <a:solidFill>
                            <a:schemeClr val="bg1"/>
                          </a:solidFill>
                          <a:effectLst/>
                          <a:latin typeface="Arial"/>
                          <a:ea typeface="Times New Roman"/>
                          <a:cs typeface="Times New Roman"/>
                        </a:rPr>
                        <a:t>Promedio</a:t>
                      </a:r>
                      <a:endParaRPr lang="es-ES" sz="1100">
                        <a:solidFill>
                          <a:schemeClr val="bg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83,79%</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8,13%</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1,83%</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1,51%</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0,28%</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0,40%</a:t>
                      </a:r>
                      <a:endParaRPr lang="es-ES" sz="1600" dirty="0">
                        <a:solidFill>
                          <a:schemeClr val="tx1"/>
                        </a:solidFill>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b="1" dirty="0">
                          <a:solidFill>
                            <a:schemeClr val="tx1"/>
                          </a:solidFill>
                          <a:effectLst/>
                          <a:latin typeface="Arial"/>
                          <a:ea typeface="Times New Roman"/>
                          <a:cs typeface="Times New Roman"/>
                        </a:rPr>
                        <a:t>0,19%</a:t>
                      </a:r>
                      <a:endParaRPr lang="es-ES" sz="1600" dirty="0">
                        <a:solidFill>
                          <a:schemeClr val="tx1"/>
                        </a:solidFill>
                        <a:effectLst/>
                        <a:latin typeface="Calibri"/>
                        <a:ea typeface="Times New Roman"/>
                        <a:cs typeface="Times New Roman"/>
                      </a:endParaRPr>
                    </a:p>
                  </a:txBody>
                  <a:tcPr marL="44450" marR="4445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7" name="TextBox 6"/>
          <p:cNvSpPr txBox="1"/>
          <p:nvPr/>
        </p:nvSpPr>
        <p:spPr>
          <a:xfrm>
            <a:off x="755576" y="1484784"/>
            <a:ext cx="7776864" cy="584775"/>
          </a:xfrm>
          <a:prstGeom prst="rect">
            <a:avLst/>
          </a:prstGeom>
          <a:noFill/>
        </p:spPr>
        <p:txBody>
          <a:bodyPr wrap="square" rtlCol="0">
            <a:spAutoFit/>
          </a:bodyPr>
          <a:lstStyle/>
          <a:p>
            <a:pPr algn="ctr"/>
            <a:r>
              <a:rPr lang="es-ES" sz="1600" b="1" dirty="0"/>
              <a:t>Tabla </a:t>
            </a:r>
            <a:r>
              <a:rPr lang="es-ES" sz="1600" b="1" dirty="0" smtClean="0"/>
              <a:t>15. </a:t>
            </a:r>
            <a:r>
              <a:rPr lang="es-ES" sz="1600" dirty="0"/>
              <a:t>Emisiones en toneladas de CO</a:t>
            </a:r>
            <a:r>
              <a:rPr lang="es-ES" sz="1600" baseline="-25000" dirty="0"/>
              <a:t>2</a:t>
            </a:r>
            <a:r>
              <a:rPr lang="es-ES" sz="1600" dirty="0"/>
              <a:t>eq por componente de la Facultad de Ciencias de la </a:t>
            </a:r>
            <a:r>
              <a:rPr lang="es-ES" sz="1600" dirty="0" smtClean="0"/>
              <a:t>Ingeniería</a:t>
            </a:r>
            <a:endParaRPr lang="es-ES" sz="1600" b="1" dirty="0"/>
          </a:p>
        </p:txBody>
      </p:sp>
    </p:spTree>
    <p:extLst>
      <p:ext uri="{BB962C8B-B14F-4D97-AF65-F5344CB8AC3E}">
        <p14:creationId xmlns:p14="http://schemas.microsoft.com/office/powerpoint/2010/main" val="4093311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graphicFrame>
        <p:nvGraphicFramePr>
          <p:cNvPr id="5" name="Gráfico 64"/>
          <p:cNvGraphicFramePr>
            <a:graphicFrameLocks noGrp="1"/>
          </p:cNvGraphicFramePr>
          <p:nvPr>
            <p:ph idx="1"/>
            <p:extLst>
              <p:ext uri="{D42A27DB-BD31-4B8C-83A1-F6EECF244321}">
                <p14:modId xmlns:p14="http://schemas.microsoft.com/office/powerpoint/2010/main" val="2324283691"/>
              </p:ext>
            </p:extLst>
          </p:nvPr>
        </p:nvGraphicFramePr>
        <p:xfrm>
          <a:off x="395536" y="980728"/>
          <a:ext cx="830160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03648" y="5517232"/>
            <a:ext cx="6480720" cy="584775"/>
          </a:xfrm>
          <a:prstGeom prst="rect">
            <a:avLst/>
          </a:prstGeom>
          <a:noFill/>
        </p:spPr>
        <p:txBody>
          <a:bodyPr wrap="square" rtlCol="0">
            <a:spAutoFit/>
          </a:bodyPr>
          <a:lstStyle/>
          <a:p>
            <a:pPr algn="ctr"/>
            <a:r>
              <a:rPr lang="es-ES" sz="1600" b="1" dirty="0"/>
              <a:t>Figura </a:t>
            </a:r>
            <a:r>
              <a:rPr lang="es-ES" sz="1600" b="1" dirty="0" smtClean="0"/>
              <a:t>21.  </a:t>
            </a:r>
            <a:r>
              <a:rPr lang="es-ES" sz="1600" dirty="0"/>
              <a:t>Emisiones en toneladas de CO</a:t>
            </a:r>
            <a:r>
              <a:rPr lang="es-ES" sz="1600" baseline="-25000" dirty="0"/>
              <a:t>2</a:t>
            </a:r>
            <a:r>
              <a:rPr lang="es-ES" sz="1600" dirty="0"/>
              <a:t>eq por componente de la Facultad de Ciencias de la </a:t>
            </a:r>
            <a:r>
              <a:rPr lang="es-ES" sz="1600" dirty="0" smtClean="0"/>
              <a:t>Ingeniería</a:t>
            </a:r>
            <a:endParaRPr lang="es-ES" sz="1600" b="1" dirty="0"/>
          </a:p>
        </p:txBody>
      </p:sp>
    </p:spTree>
    <p:extLst>
      <p:ext uri="{BB962C8B-B14F-4D97-AF65-F5344CB8AC3E}">
        <p14:creationId xmlns:p14="http://schemas.microsoft.com/office/powerpoint/2010/main" val="1368029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800" dirty="0"/>
              <a:t>Comparación de la Huella de carbono de la Facultad de Ciencias de la Ingeniería con otras universidades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618413"/>
              </p:ext>
            </p:extLst>
          </p:nvPr>
        </p:nvGraphicFramePr>
        <p:xfrm>
          <a:off x="755576" y="2780929"/>
          <a:ext cx="7632848" cy="2952327"/>
        </p:xfrm>
        <a:graphic>
          <a:graphicData uri="http://schemas.openxmlformats.org/drawingml/2006/table">
            <a:tbl>
              <a:tblPr firstRow="1" firstCol="1" bandRow="1">
                <a:tableStyleId>{5C22544A-7EE6-4342-B048-85BDC9FD1C3A}</a:tableStyleId>
              </a:tblPr>
              <a:tblGrid>
                <a:gridCol w="1152128"/>
                <a:gridCol w="1224136"/>
                <a:gridCol w="1296144"/>
                <a:gridCol w="1296144"/>
                <a:gridCol w="1008112"/>
                <a:gridCol w="1656184"/>
              </a:tblGrid>
              <a:tr h="1502886">
                <a:tc>
                  <a:txBody>
                    <a:bodyPr/>
                    <a:lstStyle/>
                    <a:p>
                      <a:pPr algn="ctr">
                        <a:lnSpc>
                          <a:spcPct val="115000"/>
                        </a:lnSpc>
                        <a:spcAft>
                          <a:spcPts val="0"/>
                        </a:spcAft>
                      </a:pPr>
                      <a:r>
                        <a:rPr lang="es-ES" sz="1400" dirty="0">
                          <a:effectLst/>
                        </a:rPr>
                        <a:t>Universidad</a:t>
                      </a:r>
                      <a:endParaRPr lang="es-ES" sz="1200" b="1" dirty="0">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País</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Último año calculado</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Emisiones (tCO</a:t>
                      </a:r>
                      <a:r>
                        <a:rPr lang="es-ES" sz="1400" baseline="-25000">
                          <a:effectLst/>
                        </a:rPr>
                        <a:t>2</a:t>
                      </a:r>
                      <a:r>
                        <a:rPr lang="es-ES" sz="1400">
                          <a:effectLst/>
                        </a:rPr>
                        <a:t>eq)</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Estudiantes</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Emisiones por estudiante</a:t>
                      </a:r>
                      <a:endParaRPr lang="es-ES" sz="1200" dirty="0">
                        <a:effectLst/>
                      </a:endParaRPr>
                    </a:p>
                    <a:p>
                      <a:pPr>
                        <a:lnSpc>
                          <a:spcPct val="115000"/>
                        </a:lnSpc>
                        <a:spcAft>
                          <a:spcPts val="0"/>
                        </a:spcAft>
                      </a:pPr>
                      <a:r>
                        <a:rPr lang="es-ES" sz="1400" dirty="0">
                          <a:effectLst/>
                        </a:rPr>
                        <a:t>(tCO</a:t>
                      </a:r>
                      <a:r>
                        <a:rPr lang="es-ES" sz="1400" baseline="-25000" dirty="0">
                          <a:effectLst/>
                        </a:rPr>
                        <a:t>2</a:t>
                      </a:r>
                      <a:r>
                        <a:rPr lang="es-ES" sz="1400" dirty="0">
                          <a:effectLst/>
                        </a:rPr>
                        <a:t>eq/estudiante)</a:t>
                      </a:r>
                      <a:endParaRPr lang="es-ES" sz="1800" dirty="0">
                        <a:effectLst/>
                        <a:latin typeface="Calibri"/>
                        <a:ea typeface="Times New Roman"/>
                        <a:cs typeface="Times New Roman"/>
                      </a:endParaRPr>
                    </a:p>
                  </a:txBody>
                  <a:tcPr marL="68580" marR="68580" marT="0" marB="0" anchor="ctr"/>
                </a:tc>
              </a:tr>
              <a:tr h="286325">
                <a:tc>
                  <a:txBody>
                    <a:bodyPr/>
                    <a:lstStyle/>
                    <a:p>
                      <a:pPr algn="ctr">
                        <a:lnSpc>
                          <a:spcPct val="115000"/>
                        </a:lnSpc>
                        <a:spcAft>
                          <a:spcPts val="0"/>
                        </a:spcAft>
                      </a:pPr>
                      <a:r>
                        <a:rPr lang="es-ES" sz="1400">
                          <a:effectLst/>
                        </a:rPr>
                        <a:t>CATIE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Costa Rica</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2006</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2 082,1</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561</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3,71</a:t>
                      </a:r>
                      <a:endParaRPr lang="es-ES" sz="1200" b="1">
                        <a:solidFill>
                          <a:srgbClr val="4F81BD"/>
                        </a:solidFill>
                        <a:effectLst/>
                        <a:latin typeface="Calibri"/>
                        <a:ea typeface="Times New Roman"/>
                        <a:cs typeface="Times New Roman"/>
                      </a:endParaRPr>
                    </a:p>
                  </a:txBody>
                  <a:tcPr marL="68580" marR="68580" marT="0" marB="0" anchor="ctr"/>
                </a:tc>
              </a:tr>
              <a:tr h="286325">
                <a:tc>
                  <a:txBody>
                    <a:bodyPr/>
                    <a:lstStyle/>
                    <a:p>
                      <a:pPr algn="ctr">
                        <a:lnSpc>
                          <a:spcPct val="115000"/>
                        </a:lnSpc>
                        <a:spcAft>
                          <a:spcPts val="0"/>
                        </a:spcAft>
                      </a:pPr>
                      <a:r>
                        <a:rPr lang="es-ES" sz="1400">
                          <a:effectLst/>
                        </a:rPr>
                        <a:t>Alcalá</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España</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2011</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8 088,08</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28 000</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0,29</a:t>
                      </a:r>
                      <a:endParaRPr lang="es-ES" sz="1200" b="1">
                        <a:solidFill>
                          <a:srgbClr val="4F81BD"/>
                        </a:solidFill>
                        <a:effectLst/>
                        <a:latin typeface="Calibri"/>
                        <a:ea typeface="Times New Roman"/>
                        <a:cs typeface="Times New Roman"/>
                      </a:endParaRPr>
                    </a:p>
                  </a:txBody>
                  <a:tcPr marL="68580" marR="68580" marT="0" marB="0" anchor="ctr"/>
                </a:tc>
              </a:tr>
              <a:tr h="590466">
                <a:tc>
                  <a:txBody>
                    <a:bodyPr/>
                    <a:lstStyle/>
                    <a:p>
                      <a:pPr algn="ctr">
                        <a:lnSpc>
                          <a:spcPct val="115000"/>
                        </a:lnSpc>
                        <a:spcAft>
                          <a:spcPts val="0"/>
                        </a:spcAft>
                      </a:pPr>
                      <a:r>
                        <a:rPr lang="es-ES" sz="1400">
                          <a:effectLst/>
                        </a:rPr>
                        <a:t>Miami</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Estados Unidos</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2008</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125 039</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20 100</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6,22</a:t>
                      </a:r>
                      <a:endParaRPr lang="es-ES" sz="1200" b="1">
                        <a:solidFill>
                          <a:srgbClr val="4F81BD"/>
                        </a:solidFill>
                        <a:effectLst/>
                        <a:latin typeface="Calibri"/>
                        <a:ea typeface="Times New Roman"/>
                        <a:cs typeface="Times New Roman"/>
                      </a:endParaRPr>
                    </a:p>
                  </a:txBody>
                  <a:tcPr marL="68580" marR="68580" marT="0" marB="0" anchor="ctr"/>
                </a:tc>
              </a:tr>
              <a:tr h="286325">
                <a:tc>
                  <a:txBody>
                    <a:bodyPr/>
                    <a:lstStyle/>
                    <a:p>
                      <a:pPr algn="ctr">
                        <a:lnSpc>
                          <a:spcPct val="115000"/>
                        </a:lnSpc>
                        <a:spcAft>
                          <a:spcPts val="0"/>
                        </a:spcAft>
                      </a:pPr>
                      <a:r>
                        <a:rPr lang="es-ES" sz="1400">
                          <a:effectLst/>
                        </a:rPr>
                        <a:t>FCI-UTE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Ecuador</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2012</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142,40</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2 467</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0,06</a:t>
                      </a:r>
                      <a:endParaRPr lang="es-ES" sz="1200" b="1" dirty="0">
                        <a:solidFill>
                          <a:srgbClr val="4F81BD"/>
                        </a:solidFill>
                        <a:effectLst/>
                        <a:latin typeface="Calibri"/>
                        <a:ea typeface="Times New Roman"/>
                        <a:cs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827584" y="2204864"/>
            <a:ext cx="7488832" cy="646331"/>
          </a:xfrm>
          <a:prstGeom prst="rect">
            <a:avLst/>
          </a:prstGeom>
          <a:noFill/>
        </p:spPr>
        <p:txBody>
          <a:bodyPr wrap="square" rtlCol="0">
            <a:spAutoFit/>
          </a:bodyPr>
          <a:lstStyle/>
          <a:p>
            <a:pPr algn="ctr"/>
            <a:r>
              <a:rPr lang="es-ES" b="1" dirty="0"/>
              <a:t>Tabla </a:t>
            </a:r>
            <a:r>
              <a:rPr lang="es-ES" b="1" dirty="0" smtClean="0"/>
              <a:t>16. </a:t>
            </a:r>
            <a:r>
              <a:rPr lang="es-ES" dirty="0"/>
              <a:t>Comparación de la Huella de carbono de la Facultad de Ciencias de la Ingeniería con otras </a:t>
            </a:r>
            <a:r>
              <a:rPr lang="es-ES" dirty="0" smtClean="0"/>
              <a:t>universidades</a:t>
            </a:r>
            <a:endParaRPr lang="es-ES" b="1" dirty="0"/>
          </a:p>
        </p:txBody>
      </p:sp>
    </p:spTree>
    <p:extLst>
      <p:ext uri="{BB962C8B-B14F-4D97-AF65-F5344CB8AC3E}">
        <p14:creationId xmlns:p14="http://schemas.microsoft.com/office/powerpoint/2010/main" val="4003676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noAutofit/>
          </a:bodyPr>
          <a:lstStyle/>
          <a:p>
            <a:r>
              <a:rPr lang="es-ES" sz="3200" dirty="0"/>
              <a:t>Comparación de aporte por componente de la huella de carbono entre universidades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981108"/>
              </p:ext>
            </p:extLst>
          </p:nvPr>
        </p:nvGraphicFramePr>
        <p:xfrm>
          <a:off x="539550" y="2924945"/>
          <a:ext cx="7992890" cy="2808311"/>
        </p:xfrm>
        <a:graphic>
          <a:graphicData uri="http://schemas.openxmlformats.org/drawingml/2006/table">
            <a:tbl>
              <a:tblPr firstRow="1" firstCol="1" bandRow="1">
                <a:tableStyleId>{5C22544A-7EE6-4342-B048-85BDC9FD1C3A}</a:tableStyleId>
              </a:tblPr>
              <a:tblGrid>
                <a:gridCol w="1310490"/>
                <a:gridCol w="1235448"/>
                <a:gridCol w="1229957"/>
                <a:gridCol w="1276629"/>
                <a:gridCol w="1276629"/>
                <a:gridCol w="958159"/>
                <a:gridCol w="705578"/>
              </a:tblGrid>
              <a:tr h="397645">
                <a:tc rowSpan="2">
                  <a:txBody>
                    <a:bodyPr/>
                    <a:lstStyle/>
                    <a:p>
                      <a:pPr algn="ctr">
                        <a:lnSpc>
                          <a:spcPct val="115000"/>
                        </a:lnSpc>
                        <a:spcAft>
                          <a:spcPts val="0"/>
                        </a:spcAft>
                      </a:pPr>
                      <a:r>
                        <a:rPr lang="es-ES" sz="1400">
                          <a:effectLst/>
                        </a:rPr>
                        <a:t>Universidad</a:t>
                      </a:r>
                      <a:endParaRPr lang="es-ES" sz="1200" b="1">
                        <a:solidFill>
                          <a:srgbClr val="4F81BD"/>
                        </a:solidFill>
                        <a:effectLst/>
                        <a:latin typeface="Calibri"/>
                        <a:ea typeface="Times New Roman"/>
                        <a:cs typeface="Times New Roman"/>
                      </a:endParaRPr>
                    </a:p>
                  </a:txBody>
                  <a:tcPr marL="68580" marR="68580" marT="0" marB="0" anchor="ctr"/>
                </a:tc>
                <a:tc gridSpan="6">
                  <a:txBody>
                    <a:bodyPr/>
                    <a:lstStyle/>
                    <a:p>
                      <a:pPr algn="ctr">
                        <a:lnSpc>
                          <a:spcPct val="115000"/>
                        </a:lnSpc>
                        <a:spcAft>
                          <a:spcPts val="0"/>
                        </a:spcAft>
                      </a:pPr>
                      <a:r>
                        <a:rPr lang="es-ES" sz="1400">
                          <a:effectLst/>
                        </a:rPr>
                        <a:t>Porcentaje por Componente</a:t>
                      </a:r>
                      <a:endParaRPr lang="es-ES" sz="1800">
                        <a:effectLst/>
                        <a:latin typeface="Calibri"/>
                        <a:ea typeface="Times New Roman"/>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97645">
                <a:tc vMerge="1">
                  <a:txBody>
                    <a:bodyPr/>
                    <a:lstStyle/>
                    <a:p>
                      <a:endParaRPr lang="es-ES"/>
                    </a:p>
                  </a:txBody>
                  <a:tcPr/>
                </a:tc>
                <a:tc>
                  <a:txBody>
                    <a:bodyPr/>
                    <a:lstStyle/>
                    <a:p>
                      <a:pPr algn="ctr">
                        <a:lnSpc>
                          <a:spcPct val="115000"/>
                        </a:lnSpc>
                        <a:spcAft>
                          <a:spcPts val="0"/>
                        </a:spcAft>
                      </a:pPr>
                      <a:r>
                        <a:rPr lang="es-ES" sz="1400">
                          <a:effectLst/>
                        </a:rPr>
                        <a:t>Electricidad</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Transporte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Viajes aéreos</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Refrigerante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Papel</a:t>
                      </a:r>
                      <a:endParaRPr lang="es-ES"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Finca</a:t>
                      </a:r>
                      <a:endParaRPr lang="es-ES" sz="1800">
                        <a:effectLst/>
                        <a:latin typeface="Calibri"/>
                        <a:ea typeface="Times New Roman"/>
                        <a:cs typeface="Times New Roman"/>
                      </a:endParaRPr>
                    </a:p>
                  </a:txBody>
                  <a:tcPr marL="68580" marR="68580" marT="0" marB="0" anchor="ctr"/>
                </a:tc>
              </a:tr>
              <a:tr h="820086">
                <a:tc>
                  <a:txBody>
                    <a:bodyPr/>
                    <a:lstStyle/>
                    <a:p>
                      <a:pPr algn="ctr">
                        <a:lnSpc>
                          <a:spcPct val="115000"/>
                        </a:lnSpc>
                        <a:spcAft>
                          <a:spcPts val="0"/>
                        </a:spcAft>
                      </a:pPr>
                      <a:r>
                        <a:rPr lang="es-ES" sz="1400">
                          <a:effectLst/>
                        </a:rPr>
                        <a:t>CATIE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10,37%</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16,65%</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29,95%</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0,15</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42,38%</a:t>
                      </a:r>
                      <a:endParaRPr lang="es-ES" sz="1200" b="1">
                        <a:solidFill>
                          <a:srgbClr val="4F81BD"/>
                        </a:solidFill>
                        <a:effectLst/>
                        <a:latin typeface="Calibri"/>
                        <a:ea typeface="Times New Roman"/>
                        <a:cs typeface="Times New Roman"/>
                      </a:endParaRPr>
                    </a:p>
                  </a:txBody>
                  <a:tcPr marL="68580" marR="68580" marT="0" marB="0" anchor="ctr"/>
                </a:tc>
              </a:tr>
              <a:tr h="397645">
                <a:tc>
                  <a:txBody>
                    <a:bodyPr/>
                    <a:lstStyle/>
                    <a:p>
                      <a:pPr algn="ctr">
                        <a:lnSpc>
                          <a:spcPct val="115000"/>
                        </a:lnSpc>
                        <a:spcAft>
                          <a:spcPts val="0"/>
                        </a:spcAft>
                      </a:pPr>
                      <a:r>
                        <a:rPr lang="es-ES" sz="1400">
                          <a:effectLst/>
                        </a:rPr>
                        <a:t>Alcalá</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56,07%</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2,1%</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0,14%</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13,30%</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t>
                      </a:r>
                      <a:endParaRPr lang="es-ES" sz="1200" b="1">
                        <a:solidFill>
                          <a:srgbClr val="4F81BD"/>
                        </a:solidFill>
                        <a:effectLst/>
                        <a:latin typeface="Calibri"/>
                        <a:ea typeface="Times New Roman"/>
                        <a:cs typeface="Times New Roman"/>
                      </a:endParaRPr>
                    </a:p>
                  </a:txBody>
                  <a:tcPr marL="68580" marR="68580" marT="0" marB="0" anchor="ctr"/>
                </a:tc>
              </a:tr>
              <a:tr h="397645">
                <a:tc>
                  <a:txBody>
                    <a:bodyPr/>
                    <a:lstStyle/>
                    <a:p>
                      <a:pPr algn="ctr">
                        <a:lnSpc>
                          <a:spcPct val="115000"/>
                        </a:lnSpc>
                        <a:spcAft>
                          <a:spcPts val="0"/>
                        </a:spcAft>
                      </a:pPr>
                      <a:r>
                        <a:rPr lang="es-ES" sz="1400">
                          <a:effectLst/>
                        </a:rPr>
                        <a:t>Miami</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50,7%</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12,2%</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7,4%</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0,5%</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a:t>
                      </a:r>
                      <a:endParaRPr lang="es-ES" sz="1200" b="1">
                        <a:solidFill>
                          <a:srgbClr val="4F81BD"/>
                        </a:solidFill>
                        <a:effectLst/>
                        <a:latin typeface="Calibri"/>
                        <a:ea typeface="Times New Roman"/>
                        <a:cs typeface="Times New Roman"/>
                      </a:endParaRPr>
                    </a:p>
                  </a:txBody>
                  <a:tcPr marL="68580" marR="68580" marT="0" marB="0" anchor="ctr"/>
                </a:tc>
              </a:tr>
              <a:tr h="397645">
                <a:tc>
                  <a:txBody>
                    <a:bodyPr/>
                    <a:lstStyle/>
                    <a:p>
                      <a:pPr algn="ctr">
                        <a:lnSpc>
                          <a:spcPct val="115000"/>
                        </a:lnSpc>
                        <a:spcAft>
                          <a:spcPts val="0"/>
                        </a:spcAft>
                      </a:pPr>
                      <a:r>
                        <a:rPr lang="es-ES" sz="1400">
                          <a:effectLst/>
                        </a:rPr>
                        <a:t>FCI-UTE</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83,79%</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0,19%</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0,28%</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8,13%</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a:effectLst/>
                        </a:rPr>
                        <a:t>1,83%</a:t>
                      </a:r>
                      <a:endParaRPr lang="es-ES" sz="1200" b="1">
                        <a:solidFill>
                          <a:srgbClr val="4F81BD"/>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a:effectLst/>
                        </a:rPr>
                        <a:t>-</a:t>
                      </a:r>
                      <a:endParaRPr lang="es-ES" sz="1200" b="1" dirty="0">
                        <a:solidFill>
                          <a:srgbClr val="4F81BD"/>
                        </a:solidFill>
                        <a:effectLst/>
                        <a:latin typeface="Calibri"/>
                        <a:ea typeface="Times New Roman"/>
                        <a:cs typeface="Times New Roman"/>
                      </a:endParaRPr>
                    </a:p>
                  </a:txBody>
                  <a:tcPr marL="68580" marR="68580" marT="0" marB="0" anchor="ctr"/>
                </a:tc>
              </a:tr>
            </a:tbl>
          </a:graphicData>
        </a:graphic>
      </p:graphicFrame>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
        <p:nvSpPr>
          <p:cNvPr id="6" name="TextBox 5"/>
          <p:cNvSpPr txBox="1"/>
          <p:nvPr/>
        </p:nvSpPr>
        <p:spPr>
          <a:xfrm>
            <a:off x="683568" y="2206605"/>
            <a:ext cx="7776864" cy="646331"/>
          </a:xfrm>
          <a:prstGeom prst="rect">
            <a:avLst/>
          </a:prstGeom>
          <a:noFill/>
        </p:spPr>
        <p:txBody>
          <a:bodyPr wrap="square" rtlCol="0">
            <a:spAutoFit/>
          </a:bodyPr>
          <a:lstStyle/>
          <a:p>
            <a:pPr algn="ctr"/>
            <a:r>
              <a:rPr lang="es-ES" b="1" dirty="0"/>
              <a:t>Tabla </a:t>
            </a:r>
            <a:r>
              <a:rPr lang="es-ES" b="1" dirty="0" smtClean="0"/>
              <a:t>17. </a:t>
            </a:r>
            <a:r>
              <a:rPr lang="es-ES" dirty="0"/>
              <a:t>Comparación de aporte por componente de la huella de carbono entre </a:t>
            </a:r>
            <a:r>
              <a:rPr lang="es-ES" dirty="0" smtClean="0"/>
              <a:t>universidades</a:t>
            </a:r>
            <a:endParaRPr lang="es-ES" b="1" dirty="0"/>
          </a:p>
        </p:txBody>
      </p:sp>
    </p:spTree>
    <p:extLst>
      <p:ext uri="{BB962C8B-B14F-4D97-AF65-F5344CB8AC3E}">
        <p14:creationId xmlns:p14="http://schemas.microsoft.com/office/powerpoint/2010/main" val="1966003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Text Placeholder 2"/>
          <p:cNvSpPr>
            <a:spLocks noGrp="1"/>
          </p:cNvSpPr>
          <p:nvPr>
            <p:ph type="body" idx="1"/>
          </p:nvPr>
        </p:nvSpPr>
        <p:spPr/>
        <p:txBody>
          <a:bodyPr/>
          <a:lstStyle/>
          <a:p>
            <a:endParaRPr lang="es-ES"/>
          </a:p>
        </p:txBody>
      </p:sp>
      <p:pic>
        <p:nvPicPr>
          <p:cNvPr id="4"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705514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72834040"/>
              </p:ext>
            </p:extLst>
          </p:nvPr>
        </p:nvGraphicFramePr>
        <p:xfrm>
          <a:off x="457200" y="1124744"/>
          <a:ext cx="8229600" cy="48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94292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dirty="0" err="1" smtClean="0"/>
              <a:t>Intergovernmental</a:t>
            </a:r>
            <a:r>
              <a:rPr lang="es-ES" dirty="0" smtClean="0"/>
              <a:t> </a:t>
            </a:r>
            <a:r>
              <a:rPr lang="es-ES" dirty="0"/>
              <a:t>Panel </a:t>
            </a:r>
            <a:r>
              <a:rPr lang="es-ES" dirty="0" err="1"/>
              <a:t>on</a:t>
            </a:r>
            <a:r>
              <a:rPr lang="es-ES" dirty="0"/>
              <a:t> </a:t>
            </a:r>
            <a:r>
              <a:rPr lang="es-ES" dirty="0" err="1"/>
              <a:t>Climate</a:t>
            </a:r>
            <a:r>
              <a:rPr lang="es-ES" dirty="0"/>
              <a:t> </a:t>
            </a:r>
            <a:r>
              <a:rPr lang="es-ES" dirty="0" err="1" smtClean="0"/>
              <a:t>Change</a:t>
            </a:r>
            <a:r>
              <a:rPr lang="es-ES" dirty="0" smtClean="0"/>
              <a:t> (</a:t>
            </a:r>
            <a:r>
              <a:rPr lang="es-EC" dirty="0" smtClean="0"/>
              <a:t>IPCC</a:t>
            </a:r>
            <a:r>
              <a:rPr lang="es-ES" dirty="0" smtClean="0"/>
              <a:t>)</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29124449"/>
              </p:ext>
            </p:extLst>
          </p:nvPr>
        </p:nvGraphicFramePr>
        <p:xfrm>
          <a:off x="457200" y="2263681"/>
          <a:ext cx="8229600" cy="36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852112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31499697"/>
              </p:ext>
            </p:extLst>
          </p:nvPr>
        </p:nvGraphicFramePr>
        <p:xfrm>
          <a:off x="457200" y="1052736"/>
          <a:ext cx="8229600" cy="490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270859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69138637"/>
              </p:ext>
            </p:extLst>
          </p:nvPr>
        </p:nvGraphicFramePr>
        <p:xfrm>
          <a:off x="457200" y="1124744"/>
          <a:ext cx="8229600" cy="48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6876018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72281168"/>
              </p:ext>
            </p:extLst>
          </p:nvPr>
        </p:nvGraphicFramePr>
        <p:xfrm>
          <a:off x="457200" y="1052736"/>
          <a:ext cx="8229600" cy="490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rved Left Arrow 3">
            <a:hlinkClick r:id="rId7" action="ppaction://hlinksldjump"/>
          </p:cNvPr>
          <p:cNvSpPr/>
          <p:nvPr/>
        </p:nvSpPr>
        <p:spPr>
          <a:xfrm>
            <a:off x="8244408" y="5733256"/>
            <a:ext cx="432048"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Picture 2"/>
          <p:cNvPicPr>
            <a:picLocks noChangeAspect="1" noChangeArrowheads="1"/>
          </p:cNvPicPr>
          <p:nvPr/>
        </p:nvPicPr>
        <p:blipFill>
          <a:blip r:embed="rId8"/>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680266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4" name="Text Placeholder 3"/>
          <p:cNvSpPr>
            <a:spLocks noGrp="1"/>
          </p:cNvSpPr>
          <p:nvPr>
            <p:ph type="body" idx="1"/>
          </p:nvPr>
        </p:nvSpPr>
        <p:spPr/>
        <p:txBody>
          <a:bodyPr/>
          <a:lstStyle/>
          <a:p>
            <a:endParaRPr lang="es-ES"/>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1309491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20295831"/>
              </p:ext>
            </p:extLst>
          </p:nvPr>
        </p:nvGraphicFramePr>
        <p:xfrm>
          <a:off x="457200" y="1124744"/>
          <a:ext cx="8229600" cy="48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466537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61435448"/>
              </p:ext>
            </p:extLst>
          </p:nvPr>
        </p:nvGraphicFramePr>
        <p:xfrm>
          <a:off x="457200" y="996287"/>
          <a:ext cx="8229600" cy="495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3960352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29289508"/>
              </p:ext>
            </p:extLst>
          </p:nvPr>
        </p:nvGraphicFramePr>
        <p:xfrm>
          <a:off x="457200" y="1124744"/>
          <a:ext cx="8229600" cy="482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4049767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109614"/>
              </p:ext>
            </p:extLst>
          </p:nvPr>
        </p:nvGraphicFramePr>
        <p:xfrm>
          <a:off x="457200" y="908720"/>
          <a:ext cx="8229600" cy="5044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915526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smtClean="0"/>
              <a:t>GRACIAS</a:t>
            </a:r>
            <a:endParaRPr lang="es-EC" dirty="0"/>
          </a:p>
        </p:txBody>
      </p:sp>
      <p:sp>
        <p:nvSpPr>
          <p:cNvPr id="5" name="4 Subtítulo"/>
          <p:cNvSpPr>
            <a:spLocks noGrp="1"/>
          </p:cNvSpPr>
          <p:nvPr>
            <p:ph type="subTitle" idx="1"/>
          </p:nvPr>
        </p:nvSpPr>
        <p:spPr/>
        <p:txBody>
          <a:bodyPr/>
          <a:lstStyle/>
          <a:p>
            <a:endParaRPr lang="es-EC"/>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spTree>
    <p:extLst>
      <p:ext uri="{BB962C8B-B14F-4D97-AF65-F5344CB8AC3E}">
        <p14:creationId xmlns:p14="http://schemas.microsoft.com/office/powerpoint/2010/main" val="205086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4458" y="1411754"/>
            <a:ext cx="3466728" cy="1143000"/>
          </a:xfrm>
        </p:spPr>
        <p:txBody>
          <a:bodyPr>
            <a:noAutofit/>
          </a:bodyPr>
          <a:lstStyle/>
          <a:p>
            <a:r>
              <a:rPr lang="es-ES" sz="3200" dirty="0"/>
              <a:t>Distribución de la radiación solar</a:t>
            </a:r>
            <a:endParaRPr lang="es-EC" sz="3200" dirty="0"/>
          </a:p>
        </p:txBody>
      </p:sp>
      <p:pic>
        <p:nvPicPr>
          <p:cNvPr id="5"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pic>
        <p:nvPicPr>
          <p:cNvPr id="6" name="5 Marcador de contenido" descr="Distribución de la radiación solar que llega a la superficie terrestre, expresada en kcal/(cm2/año)"/>
          <p:cNvPicPr>
            <a:picLocks noGrp="1"/>
          </p:cNvPicPr>
          <p:nvPr>
            <p:ph idx="1"/>
          </p:nvPr>
        </p:nvPicPr>
        <p:blipFill>
          <a:blip r:embed="rId3" cstate="print"/>
          <a:srcRect/>
          <a:stretch>
            <a:fillRect/>
          </a:stretch>
        </p:blipFill>
        <p:spPr bwMode="auto">
          <a:xfrm>
            <a:off x="899592" y="2563882"/>
            <a:ext cx="3168352" cy="1945779"/>
          </a:xfrm>
          <a:prstGeom prst="rect">
            <a:avLst/>
          </a:prstGeom>
          <a:noFill/>
          <a:ln w="9525">
            <a:noFill/>
            <a:miter lim="800000"/>
            <a:headEnd/>
            <a:tailEnd/>
          </a:ln>
        </p:spPr>
      </p:pic>
      <p:sp>
        <p:nvSpPr>
          <p:cNvPr id="7" name="6 CuadroTexto"/>
          <p:cNvSpPr txBox="1"/>
          <p:nvPr/>
        </p:nvSpPr>
        <p:spPr>
          <a:xfrm>
            <a:off x="1043608" y="4689569"/>
            <a:ext cx="3024336" cy="1077218"/>
          </a:xfrm>
          <a:prstGeom prst="rect">
            <a:avLst/>
          </a:prstGeom>
          <a:noFill/>
        </p:spPr>
        <p:txBody>
          <a:bodyPr wrap="square" rtlCol="0">
            <a:spAutoFit/>
          </a:bodyPr>
          <a:lstStyle/>
          <a:p>
            <a:pPr algn="ctr"/>
            <a:r>
              <a:rPr lang="es-ES" sz="1600" b="1" dirty="0"/>
              <a:t>Figura 1. </a:t>
            </a:r>
            <a:r>
              <a:rPr lang="es-ES" sz="1600" dirty="0"/>
              <a:t>Distribución de la radiación solar que llega a la Tierra expresada en kcal/cm</a:t>
            </a:r>
            <a:r>
              <a:rPr lang="es-ES" sz="1600" baseline="30000" dirty="0"/>
              <a:t>2</a:t>
            </a:r>
            <a:r>
              <a:rPr lang="es-ES" sz="1600" dirty="0"/>
              <a:t>/año</a:t>
            </a:r>
            <a:endParaRPr lang="es-EC" sz="1600" b="1" dirty="0"/>
          </a:p>
          <a:p>
            <a:pPr algn="ctr"/>
            <a:r>
              <a:rPr lang="es-ES" sz="1600" dirty="0"/>
              <a:t>Fuente: </a:t>
            </a:r>
            <a:r>
              <a:rPr lang="es-ES" sz="1600" b="1" dirty="0"/>
              <a:t>(Sarmiento, 2007</a:t>
            </a:r>
            <a:r>
              <a:rPr lang="es-ES" sz="1600" b="1" dirty="0" smtClean="0"/>
              <a:t>)</a:t>
            </a:r>
            <a:endParaRPr lang="es-EC" sz="1600" b="1" dirty="0"/>
          </a:p>
        </p:txBody>
      </p:sp>
      <p:pic>
        <p:nvPicPr>
          <p:cNvPr id="8" name="5 Marcador de contenido" descr="http://upload.wikimedia.org/wikipedia/commons/thumb/5/59/Sun_climate_system_alternative_(Spanish)_2008.svg/380px-Sun_climate_system_alternative_(Spanish)_2008.svg.pn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6405" y="2708920"/>
            <a:ext cx="3153027" cy="2655585"/>
          </a:xfrm>
          <a:prstGeom prst="rect">
            <a:avLst/>
          </a:prstGeom>
          <a:noFill/>
          <a:ln>
            <a:noFill/>
          </a:ln>
        </p:spPr>
      </p:pic>
      <p:sp>
        <p:nvSpPr>
          <p:cNvPr id="9" name="2 CuadroTexto"/>
          <p:cNvSpPr txBox="1"/>
          <p:nvPr/>
        </p:nvSpPr>
        <p:spPr>
          <a:xfrm>
            <a:off x="4844707" y="5580529"/>
            <a:ext cx="3816424" cy="584775"/>
          </a:xfrm>
          <a:prstGeom prst="rect">
            <a:avLst/>
          </a:prstGeom>
          <a:noFill/>
        </p:spPr>
        <p:txBody>
          <a:bodyPr wrap="square" rtlCol="0">
            <a:spAutoFit/>
          </a:bodyPr>
          <a:lstStyle/>
          <a:p>
            <a:pPr algn="ctr"/>
            <a:r>
              <a:rPr lang="es-ES" sz="1600" b="1" dirty="0"/>
              <a:t>Figura 2. </a:t>
            </a:r>
            <a:r>
              <a:rPr lang="es-ES" sz="1600" dirty="0"/>
              <a:t>Flujos de energía solar</a:t>
            </a:r>
            <a:endParaRPr lang="es-EC" sz="1600" b="1" dirty="0"/>
          </a:p>
          <a:p>
            <a:pPr algn="ctr"/>
            <a:r>
              <a:rPr lang="es-ES" sz="1600" dirty="0"/>
              <a:t>Fuente: (</a:t>
            </a:r>
            <a:r>
              <a:rPr lang="es-ES" sz="1600" dirty="0" err="1"/>
              <a:t>Castellis</a:t>
            </a:r>
            <a:r>
              <a:rPr lang="es-ES" sz="1600" dirty="0"/>
              <a:t>, 2012</a:t>
            </a:r>
            <a:r>
              <a:rPr lang="es-ES" sz="1600" dirty="0" smtClean="0"/>
              <a:t>)</a:t>
            </a:r>
            <a:endParaRPr lang="es-EC" sz="1600" dirty="0"/>
          </a:p>
        </p:txBody>
      </p:sp>
      <p:sp>
        <p:nvSpPr>
          <p:cNvPr id="10" name="1 Título"/>
          <p:cNvSpPr txBox="1">
            <a:spLocks/>
          </p:cNvSpPr>
          <p:nvPr/>
        </p:nvSpPr>
        <p:spPr>
          <a:xfrm>
            <a:off x="4695518" y="1268760"/>
            <a:ext cx="4114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s-EC" sz="3200" dirty="0" smtClean="0"/>
              <a:t>Balance de la radiación solar</a:t>
            </a:r>
            <a:endParaRPr lang="es-EC" sz="3200" dirty="0"/>
          </a:p>
        </p:txBody>
      </p:sp>
    </p:spTree>
    <p:extLst>
      <p:ext uri="{BB962C8B-B14F-4D97-AF65-F5344CB8AC3E}">
        <p14:creationId xmlns:p14="http://schemas.microsoft.com/office/powerpoint/2010/main" val="3571583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r>
              <a:rPr lang="es-ES" dirty="0"/>
              <a:t>Efecto invernadero</a:t>
            </a:r>
            <a:endParaRPr lang="es-EC"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pic>
        <p:nvPicPr>
          <p:cNvPr id="8" name="7 Marcador de contenido" descr="PF 1.3 Figura 1"/>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979712" y="1484784"/>
            <a:ext cx="5047001" cy="4032448"/>
          </a:xfrm>
          <a:prstGeom prst="rect">
            <a:avLst/>
          </a:prstGeom>
          <a:noFill/>
          <a:ln>
            <a:noFill/>
          </a:ln>
          <a:extLst>
            <a:ext uri="{53640926-AAD7-44D8-BBD7-CCE9431645EC}">
              <a14:shadowObscured xmlns:a14="http://schemas.microsoft.com/office/drawing/2010/main"/>
            </a:ext>
          </a:extLst>
        </p:spPr>
      </p:pic>
      <p:sp>
        <p:nvSpPr>
          <p:cNvPr id="9" name="8 CuadroTexto"/>
          <p:cNvSpPr txBox="1"/>
          <p:nvPr/>
        </p:nvSpPr>
        <p:spPr>
          <a:xfrm>
            <a:off x="1854506" y="5517232"/>
            <a:ext cx="5237774" cy="584775"/>
          </a:xfrm>
          <a:prstGeom prst="rect">
            <a:avLst/>
          </a:prstGeom>
          <a:noFill/>
        </p:spPr>
        <p:txBody>
          <a:bodyPr wrap="square" rtlCol="0">
            <a:spAutoFit/>
          </a:bodyPr>
          <a:lstStyle/>
          <a:p>
            <a:pPr algn="ctr"/>
            <a:r>
              <a:rPr lang="es-ES" sz="1600" b="1" dirty="0"/>
              <a:t>Figura </a:t>
            </a:r>
            <a:r>
              <a:rPr lang="es-ES" sz="1600" b="1" dirty="0" smtClean="0"/>
              <a:t>3</a:t>
            </a:r>
            <a:r>
              <a:rPr lang="es-EC" sz="1600" b="1" dirty="0" smtClean="0"/>
              <a:t>. </a:t>
            </a:r>
            <a:r>
              <a:rPr lang="es-EC" sz="1600" b="1" dirty="0"/>
              <a:t>Efecto invernadero</a:t>
            </a:r>
          </a:p>
          <a:p>
            <a:pPr algn="ctr"/>
            <a:r>
              <a:rPr lang="es-EC" sz="1600" dirty="0"/>
              <a:t>Fuente: (IPCC, 2008</a:t>
            </a:r>
            <a:r>
              <a:rPr lang="es-EC" sz="1600" dirty="0" smtClean="0"/>
              <a:t>)</a:t>
            </a:r>
            <a:endParaRPr lang="es-EC" sz="1600" dirty="0"/>
          </a:p>
        </p:txBody>
      </p:sp>
    </p:spTree>
    <p:extLst>
      <p:ext uri="{BB962C8B-B14F-4D97-AF65-F5344CB8AC3E}">
        <p14:creationId xmlns:p14="http://schemas.microsoft.com/office/powerpoint/2010/main" val="266926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lstStyle/>
          <a:p>
            <a:r>
              <a:rPr lang="es-ES" dirty="0"/>
              <a:t>Forzamiento radiativo</a:t>
            </a:r>
            <a:endParaRPr lang="es-EC" dirty="0"/>
          </a:p>
        </p:txBody>
      </p:sp>
      <p:sp>
        <p:nvSpPr>
          <p:cNvPr id="5" name="4 CuadroTexto"/>
          <p:cNvSpPr txBox="1"/>
          <p:nvPr/>
        </p:nvSpPr>
        <p:spPr>
          <a:xfrm>
            <a:off x="1187624" y="5642084"/>
            <a:ext cx="6840760" cy="523220"/>
          </a:xfrm>
          <a:prstGeom prst="rect">
            <a:avLst/>
          </a:prstGeom>
          <a:noFill/>
        </p:spPr>
        <p:txBody>
          <a:bodyPr wrap="square" rtlCol="0">
            <a:spAutoFit/>
          </a:bodyPr>
          <a:lstStyle/>
          <a:p>
            <a:pPr algn="ctr"/>
            <a:r>
              <a:rPr lang="es-ES" sz="1400" b="1" dirty="0"/>
              <a:t>Figura </a:t>
            </a:r>
            <a:r>
              <a:rPr lang="es-ES" sz="1400" b="1" dirty="0"/>
              <a:t>4</a:t>
            </a:r>
            <a:r>
              <a:rPr lang="es-ES" sz="1400" b="1" dirty="0" smtClean="0"/>
              <a:t>. </a:t>
            </a:r>
            <a:r>
              <a:rPr lang="es-ES" sz="1400" dirty="0" smtClean="0"/>
              <a:t>Forzamiento </a:t>
            </a:r>
            <a:r>
              <a:rPr lang="es-ES" sz="1400" dirty="0"/>
              <a:t>radiativo promedio mundial.</a:t>
            </a:r>
            <a:endParaRPr lang="es-EC" sz="1400" b="1" dirty="0"/>
          </a:p>
          <a:p>
            <a:pPr algn="ctr"/>
            <a:r>
              <a:rPr lang="es-ES" sz="1400" dirty="0"/>
              <a:t>Fuente: </a:t>
            </a:r>
            <a:r>
              <a:rPr lang="es-EC" sz="1400" dirty="0"/>
              <a:t>(IPCC, 2007</a:t>
            </a:r>
            <a:r>
              <a:rPr lang="es-EC" sz="1400" dirty="0" smtClean="0"/>
              <a:t>)</a:t>
            </a:r>
            <a:endParaRPr lang="es-EC" sz="1400" dirty="0"/>
          </a:p>
        </p:txBody>
      </p:sp>
      <p:pic>
        <p:nvPicPr>
          <p:cNvPr id="6" name="Picture 2"/>
          <p:cNvPicPr>
            <a:picLocks noChangeAspect="1" noChangeArrowheads="1"/>
          </p:cNvPicPr>
          <p:nvPr/>
        </p:nvPicPr>
        <p:blipFill>
          <a:blip r:embed="rId2"/>
          <a:srcRect/>
          <a:stretch>
            <a:fillRect/>
          </a:stretch>
        </p:blipFill>
        <p:spPr bwMode="auto">
          <a:xfrm>
            <a:off x="75374" y="142852"/>
            <a:ext cx="2139172" cy="571504"/>
          </a:xfrm>
          <a:prstGeom prst="rect">
            <a:avLst/>
          </a:prstGeom>
          <a:noFill/>
          <a:ln w="9525">
            <a:noFill/>
            <a:miter lim="800000"/>
            <a:headEnd/>
            <a:tailEnd/>
          </a:ln>
          <a:effectLst/>
        </p:spPr>
      </p:pic>
      <p:pic>
        <p:nvPicPr>
          <p:cNvPr id="7" name="6 Marcador de contenido" descr="Gráfico RT.5"/>
          <p:cNvPicPr>
            <a:picLocks noGrp="1"/>
          </p:cNvPicPr>
          <p:nvPr>
            <p:ph idx="1"/>
          </p:nvPr>
        </p:nvPicPr>
        <p:blipFill rotWithShape="1">
          <a:blip r:embed="rId3" cstate="email">
            <a:extLst>
              <a:ext uri="{28A0092B-C50C-407E-A947-70E740481C1C}">
                <a14:useLocalDpi xmlns:a14="http://schemas.microsoft.com/office/drawing/2010/main"/>
              </a:ext>
            </a:extLst>
          </a:blip>
          <a:srcRect r="8076"/>
          <a:stretch/>
        </p:blipFill>
        <p:spPr bwMode="auto">
          <a:xfrm>
            <a:off x="1791720" y="1556792"/>
            <a:ext cx="5004865" cy="4068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1171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1963</TotalTime>
  <Words>4090</Words>
  <Application>Microsoft Office PowerPoint</Application>
  <PresentationFormat>Presentación en pantalla (4:3)</PresentationFormat>
  <Paragraphs>753</Paragraphs>
  <Slides>68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0" baseType="lpstr">
      <vt:lpstr>Theme1</vt:lpstr>
      <vt:lpstr>Equation</vt:lpstr>
      <vt:lpstr>CÁLCULO DE LA HUELLA DE CARBONO DE LA FACULTAD DE CIENCIAS DE LA INGENIERÍA DE LA UNIVERSIDAD TECNOLÓGICA EQUINOCCIAL. QUITO - ECUADOR.</vt:lpstr>
      <vt:lpstr>Contenido</vt:lpstr>
      <vt:lpstr>Objetivos</vt:lpstr>
      <vt:lpstr>Presentación de PowerPoint</vt:lpstr>
      <vt:lpstr>Revisión de Literatura</vt:lpstr>
      <vt:lpstr>Intergovernmental Panel on Climate Change (IPCC)</vt:lpstr>
      <vt:lpstr>Distribución de la radiación solar</vt:lpstr>
      <vt:lpstr>Efecto invernadero</vt:lpstr>
      <vt:lpstr>Forzamiento radiativo</vt:lpstr>
      <vt:lpstr>Potencial de calentamiento global</vt:lpstr>
      <vt:lpstr>Tabla 1. Calentamiento potencial global de los gases de efecto invernadero</vt:lpstr>
      <vt:lpstr>Emisiones de gases de efecto invernadero a nivel global</vt:lpstr>
      <vt:lpstr>Emisiones de gases de efecto invernadero por país</vt:lpstr>
      <vt:lpstr>Emisiones de gases de efecto invernadero en Ecuador</vt:lpstr>
      <vt:lpstr>Marco Legal para Gases de efecto invernadero</vt:lpstr>
      <vt:lpstr>COMERCIO DE EMISIONES</vt:lpstr>
      <vt:lpstr>MECANISMO DE DESARROLLO LIMPIO</vt:lpstr>
      <vt:lpstr>PROYECTOS MDL EN EL ECUADOR</vt:lpstr>
      <vt:lpstr>HUELLA ECOLÓGICA</vt:lpstr>
      <vt:lpstr>Presentación de PowerPoint</vt:lpstr>
      <vt:lpstr>Presentación de PowerPoint</vt:lpstr>
      <vt:lpstr>HUELLA ECOLOGICA EN ECUADOR</vt:lpstr>
      <vt:lpstr>HUELLA DE CARBONO</vt:lpstr>
      <vt:lpstr>METODOLOGÍAS DE CÁLCULO PARA LA HUELLA DE CARBONO</vt:lpstr>
      <vt:lpstr>Presentación de PowerPoint</vt:lpstr>
      <vt:lpstr>Presentación de PowerPoint</vt:lpstr>
      <vt:lpstr>Huella de carbono en Centros Educativos Superiores</vt:lpstr>
      <vt:lpstr>Presentación de PowerPoint</vt:lpstr>
      <vt:lpstr>Huella de carbono de la Universidad de Alcalá</vt:lpstr>
      <vt:lpstr>Presentación de PowerPoint</vt:lpstr>
      <vt:lpstr>Huella de carbono de la Universidad de Miami</vt:lpstr>
      <vt:lpstr>Presentación de PowerPoint</vt:lpstr>
      <vt:lpstr>FACULTAD DE CIENCIAS DE LA INGENIERÍA – UNIVERSIDAD TECNOLÓGICA EQUINOCCIAL</vt:lpstr>
      <vt:lpstr>Presentación de PowerPoint</vt:lpstr>
      <vt:lpstr>Infraestructura de la Facultad de Ciencias de la Ingeniería</vt:lpstr>
      <vt:lpstr>Metodología</vt:lpstr>
      <vt:lpstr>Presentación de PowerPoint</vt:lpstr>
      <vt:lpstr>Presentación de PowerPoint</vt:lpstr>
      <vt:lpstr>Alcance 1</vt:lpstr>
      <vt:lpstr>Ecuaciones Alcance 1</vt:lpstr>
      <vt:lpstr>Vehículos utilizados por la Facultad de Ciencias de la Ingeniería</vt:lpstr>
      <vt:lpstr>  Factores de emisión para Alcance 1</vt:lpstr>
      <vt:lpstr>Alcance 2</vt:lpstr>
      <vt:lpstr>Ecuación Alcance 2</vt:lpstr>
      <vt:lpstr>Alcance 3</vt:lpstr>
      <vt:lpstr>Ecuaciones Alcance 3</vt:lpstr>
      <vt:lpstr>Factores de emisión vuelos aéreos</vt:lpstr>
      <vt:lpstr>Factores de emisión de consumo de papel</vt:lpstr>
      <vt:lpstr>Presentación de PowerPoint</vt:lpstr>
      <vt:lpstr>Resultados</vt:lpstr>
      <vt:lpstr>Emisiones totales en toneladas de CO2eq durante el período 2009 - 2012</vt:lpstr>
      <vt:lpstr>Presentación de PowerPoint</vt:lpstr>
      <vt:lpstr>Presentación de PowerPoint</vt:lpstr>
      <vt:lpstr>Emisiones en toneladas de CO2eq por componente de la Facultad de Ciencias de la Ingeniería</vt:lpstr>
      <vt:lpstr>Presentación de PowerPoint</vt:lpstr>
      <vt:lpstr>Comparación de la Huella de carbono de la Facultad de Ciencias de la Ingeniería con otras universidades</vt:lpstr>
      <vt:lpstr>Comparación de aporte por componente de la huella de carbono entre universidades</vt:lpstr>
      <vt:lpstr>Conclusiones</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DEFINICIÓN DEL AÑO METEOROLÓGICO TÍPICO EN BASE A LAS VARIABLES TEMPERATURA, PRECIPITACIÓN Y VELOCIDAD DEL VIENTO, DE TRES REGIONES NATURALES DEL ECUADOR: COSTA, SIERRA Y ORIENTE</dc:title>
  <dc:creator>Fausto Viteri</dc:creator>
  <cp:lastModifiedBy>Fausto Viteri</cp:lastModifiedBy>
  <cp:revision>121</cp:revision>
  <dcterms:created xsi:type="dcterms:W3CDTF">2013-03-29T21:10:39Z</dcterms:created>
  <dcterms:modified xsi:type="dcterms:W3CDTF">2013-08-13T11:28:42Z</dcterms:modified>
</cp:coreProperties>
</file>