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97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5" r:id="rId57"/>
    <p:sldId id="316" r:id="rId58"/>
    <p:sldId id="313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05FA3-7BCB-4193-8E8A-325104CDAE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80708B4-B872-4D32-B1A4-D86DE5C0BB3C}">
      <dgm:prSet/>
      <dgm:spPr/>
      <dgm:t>
        <a:bodyPr/>
        <a:lstStyle/>
        <a:p>
          <a:pPr rtl="0"/>
          <a:r>
            <a:rPr lang="es-EC" dirty="0" smtClean="0"/>
            <a:t>RECICLAJES MYS</a:t>
          </a:r>
          <a:endParaRPr lang="es-ES" dirty="0"/>
        </a:p>
      </dgm:t>
    </dgm:pt>
    <dgm:pt modelId="{B77D03B0-BA7A-4531-9877-39F963E70800}" type="parTrans" cxnId="{1DD71E0F-0948-44D9-861A-CE89C67529B9}">
      <dgm:prSet/>
      <dgm:spPr/>
      <dgm:t>
        <a:bodyPr/>
        <a:lstStyle/>
        <a:p>
          <a:endParaRPr lang="es-EC"/>
        </a:p>
      </dgm:t>
    </dgm:pt>
    <dgm:pt modelId="{BB54C03E-E0A5-4A03-A1F5-56633F1897EE}" type="sibTrans" cxnId="{1DD71E0F-0948-44D9-861A-CE89C67529B9}">
      <dgm:prSet/>
      <dgm:spPr/>
      <dgm:t>
        <a:bodyPr/>
        <a:lstStyle/>
        <a:p>
          <a:endParaRPr lang="es-EC"/>
        </a:p>
      </dgm:t>
    </dgm:pt>
    <dgm:pt modelId="{861F003E-04BB-4A81-A5BF-345B79684064}">
      <dgm:prSet/>
      <dgm:spPr/>
      <dgm:t>
        <a:bodyPr/>
        <a:lstStyle/>
        <a:p>
          <a:pPr rtl="0"/>
          <a:r>
            <a:rPr lang="es-ES" dirty="0" smtClean="0"/>
            <a:t>Concluido</a:t>
          </a:r>
          <a:endParaRPr lang="es-ES" dirty="0"/>
        </a:p>
      </dgm:t>
    </dgm:pt>
    <dgm:pt modelId="{8AB6C649-CEAA-454E-AFEB-B710E4D6F9BB}" type="parTrans" cxnId="{8D86734B-B538-47C4-B20F-D3CB4B59CC82}">
      <dgm:prSet/>
      <dgm:spPr/>
      <dgm:t>
        <a:bodyPr/>
        <a:lstStyle/>
        <a:p>
          <a:endParaRPr lang="es-EC"/>
        </a:p>
      </dgm:t>
    </dgm:pt>
    <dgm:pt modelId="{43BE84E6-108B-4EB3-A54F-8817BCB3D300}" type="sibTrans" cxnId="{8D86734B-B538-47C4-B20F-D3CB4B59CC82}">
      <dgm:prSet/>
      <dgm:spPr/>
      <dgm:t>
        <a:bodyPr/>
        <a:lstStyle/>
        <a:p>
          <a:endParaRPr lang="es-EC"/>
        </a:p>
      </dgm:t>
    </dgm:pt>
    <dgm:pt modelId="{09E2DED3-431C-48D2-AFC5-7E83232C7C0A}">
      <dgm:prSet/>
      <dgm:spPr/>
      <dgm:t>
        <a:bodyPr/>
        <a:lstStyle/>
        <a:p>
          <a:pPr rtl="0"/>
          <a:r>
            <a:rPr lang="es-ES" dirty="0" smtClean="0"/>
            <a:t>Capacidad de producción</a:t>
          </a:r>
          <a:endParaRPr lang="es-ES" dirty="0"/>
        </a:p>
      </dgm:t>
    </dgm:pt>
    <dgm:pt modelId="{A10C5436-CA1E-442E-AB48-230DA07D48EA}" type="parTrans" cxnId="{28C2033D-1C43-451C-AF0D-623F272BEF76}">
      <dgm:prSet/>
      <dgm:spPr/>
      <dgm:t>
        <a:bodyPr/>
        <a:lstStyle/>
        <a:p>
          <a:endParaRPr lang="es-EC"/>
        </a:p>
      </dgm:t>
    </dgm:pt>
    <dgm:pt modelId="{4507BEE9-BB51-45D4-8FD4-B0D9E46A40D5}" type="sibTrans" cxnId="{28C2033D-1C43-451C-AF0D-623F272BEF76}">
      <dgm:prSet/>
      <dgm:spPr/>
      <dgm:t>
        <a:bodyPr/>
        <a:lstStyle/>
        <a:p>
          <a:endParaRPr lang="es-EC"/>
        </a:p>
      </dgm:t>
    </dgm:pt>
    <dgm:pt modelId="{51AE076A-B008-4BF1-AA9F-2609E819AD1E}">
      <dgm:prSet/>
      <dgm:spPr/>
      <dgm:t>
        <a:bodyPr/>
        <a:lstStyle/>
        <a:p>
          <a:pPr rtl="0"/>
          <a:r>
            <a:rPr lang="es-ES" dirty="0" smtClean="0"/>
            <a:t>Análisis de producción</a:t>
          </a:r>
          <a:endParaRPr lang="es-ES" dirty="0"/>
        </a:p>
      </dgm:t>
    </dgm:pt>
    <dgm:pt modelId="{DFEAF04B-9F78-4B7F-B669-0B3FCF53DC6A}" type="parTrans" cxnId="{0925451C-E235-4916-9EB5-DB870A1F3BC5}">
      <dgm:prSet/>
      <dgm:spPr/>
      <dgm:t>
        <a:bodyPr/>
        <a:lstStyle/>
        <a:p>
          <a:endParaRPr lang="es-EC"/>
        </a:p>
      </dgm:t>
    </dgm:pt>
    <dgm:pt modelId="{D8A54DCF-CA81-4B91-B776-D276352552C1}" type="sibTrans" cxnId="{0925451C-E235-4916-9EB5-DB870A1F3BC5}">
      <dgm:prSet/>
      <dgm:spPr/>
      <dgm:t>
        <a:bodyPr/>
        <a:lstStyle/>
        <a:p>
          <a:endParaRPr lang="es-EC"/>
        </a:p>
      </dgm:t>
    </dgm:pt>
    <dgm:pt modelId="{D10203F7-4B1E-48C7-ACC6-F3F829296855}">
      <dgm:prSet/>
      <dgm:spPr/>
      <dgm:t>
        <a:bodyPr/>
        <a:lstStyle/>
        <a:p>
          <a:pPr rtl="0"/>
          <a:r>
            <a:rPr lang="es-ES" dirty="0" smtClean="0"/>
            <a:t>Parámetros solicitados para la máquina</a:t>
          </a:r>
          <a:endParaRPr lang="es-ES" dirty="0"/>
        </a:p>
      </dgm:t>
    </dgm:pt>
    <dgm:pt modelId="{13F2CD7C-032C-4160-AD3E-857203C9C7F2}" type="parTrans" cxnId="{92EBD62E-88B7-4A86-A660-015CCC26E858}">
      <dgm:prSet/>
      <dgm:spPr/>
      <dgm:t>
        <a:bodyPr/>
        <a:lstStyle/>
        <a:p>
          <a:endParaRPr lang="es-EC"/>
        </a:p>
      </dgm:t>
    </dgm:pt>
    <dgm:pt modelId="{02D6F8BB-0000-4F79-9456-B2061F6C6729}" type="sibTrans" cxnId="{92EBD62E-88B7-4A86-A660-015CCC26E858}">
      <dgm:prSet/>
      <dgm:spPr/>
      <dgm:t>
        <a:bodyPr/>
        <a:lstStyle/>
        <a:p>
          <a:endParaRPr lang="es-EC"/>
        </a:p>
      </dgm:t>
    </dgm:pt>
    <dgm:pt modelId="{E1AED9BC-C216-41C4-BB93-A67367B18B8F}">
      <dgm:prSet/>
      <dgm:spPr/>
      <dgm:t>
        <a:bodyPr/>
        <a:lstStyle/>
        <a:p>
          <a:pPr rtl="0"/>
          <a:r>
            <a:rPr lang="es-ES" dirty="0" smtClean="0"/>
            <a:t>200kg/</a:t>
          </a:r>
          <a:r>
            <a:rPr lang="es-ES" dirty="0" err="1" smtClean="0"/>
            <a:t>hr</a:t>
          </a:r>
          <a:endParaRPr lang="es-ES" dirty="0"/>
        </a:p>
      </dgm:t>
    </dgm:pt>
    <dgm:pt modelId="{1D102838-F4A4-4E93-BF43-C20A65C83055}" type="parTrans" cxnId="{5C5624C4-3A6D-409D-A867-1F6307E16CD1}">
      <dgm:prSet/>
      <dgm:spPr/>
      <dgm:t>
        <a:bodyPr/>
        <a:lstStyle/>
        <a:p>
          <a:endParaRPr lang="es-EC"/>
        </a:p>
      </dgm:t>
    </dgm:pt>
    <dgm:pt modelId="{BA3DEFD9-5336-47A7-A966-66A4FD938DE1}" type="sibTrans" cxnId="{5C5624C4-3A6D-409D-A867-1F6307E16CD1}">
      <dgm:prSet/>
      <dgm:spPr/>
      <dgm:t>
        <a:bodyPr/>
        <a:lstStyle/>
        <a:p>
          <a:endParaRPr lang="es-EC"/>
        </a:p>
      </dgm:t>
    </dgm:pt>
    <dgm:pt modelId="{231F006F-CC91-4400-B3BC-CFD3A6E049BC}" type="pres">
      <dgm:prSet presAssocID="{65005FA3-7BCB-4193-8E8A-325104CDAE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4FD1243-9A91-46A9-B44B-5D98C0664D53}" type="pres">
      <dgm:prSet presAssocID="{E80708B4-B872-4D32-B1A4-D86DE5C0BB3C}" presName="horFlow" presStyleCnt="0"/>
      <dgm:spPr/>
    </dgm:pt>
    <dgm:pt modelId="{4F94A4E5-D2EE-497D-A461-B935127EC68D}" type="pres">
      <dgm:prSet presAssocID="{E80708B4-B872-4D32-B1A4-D86DE5C0BB3C}" presName="bigChev" presStyleLbl="node1" presStyleIdx="0" presStyleCnt="3"/>
      <dgm:spPr/>
      <dgm:t>
        <a:bodyPr/>
        <a:lstStyle/>
        <a:p>
          <a:endParaRPr lang="es-EC"/>
        </a:p>
      </dgm:t>
    </dgm:pt>
    <dgm:pt modelId="{CC8BEEC3-BE9B-43CD-92BE-0EC3A5557E21}" type="pres">
      <dgm:prSet presAssocID="{DFEAF04B-9F78-4B7F-B669-0B3FCF53DC6A}" presName="parTrans" presStyleCnt="0"/>
      <dgm:spPr/>
    </dgm:pt>
    <dgm:pt modelId="{D8221673-7C18-4B46-9334-81B846B80620}" type="pres">
      <dgm:prSet presAssocID="{51AE076A-B008-4BF1-AA9F-2609E819AD1E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AFD5F2-1CCE-4157-BAAC-3FD885E44D9B}" type="pres">
      <dgm:prSet presAssocID="{E80708B4-B872-4D32-B1A4-D86DE5C0BB3C}" presName="vSp" presStyleCnt="0"/>
      <dgm:spPr/>
    </dgm:pt>
    <dgm:pt modelId="{B325DF33-6C7A-4527-B890-16286DA8F77C}" type="pres">
      <dgm:prSet presAssocID="{861F003E-04BB-4A81-A5BF-345B79684064}" presName="horFlow" presStyleCnt="0"/>
      <dgm:spPr/>
    </dgm:pt>
    <dgm:pt modelId="{53D4360D-89B7-4094-AF77-97B9FA1AA2FE}" type="pres">
      <dgm:prSet presAssocID="{861F003E-04BB-4A81-A5BF-345B79684064}" presName="bigChev" presStyleLbl="node1" presStyleIdx="1" presStyleCnt="3"/>
      <dgm:spPr/>
      <dgm:t>
        <a:bodyPr/>
        <a:lstStyle/>
        <a:p>
          <a:endParaRPr lang="es-EC"/>
        </a:p>
      </dgm:t>
    </dgm:pt>
    <dgm:pt modelId="{B5DFDBFF-9645-454C-8BB9-A93F51C5ED44}" type="pres">
      <dgm:prSet presAssocID="{13F2CD7C-032C-4160-AD3E-857203C9C7F2}" presName="parTrans" presStyleCnt="0"/>
      <dgm:spPr/>
    </dgm:pt>
    <dgm:pt modelId="{B31BD1A6-2B9D-42C8-A6EE-E0A22C61F2D6}" type="pres">
      <dgm:prSet presAssocID="{D10203F7-4B1E-48C7-ACC6-F3F829296855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DF7F81-139A-4A23-9DBB-5316D6BBC13E}" type="pres">
      <dgm:prSet presAssocID="{861F003E-04BB-4A81-A5BF-345B79684064}" presName="vSp" presStyleCnt="0"/>
      <dgm:spPr/>
    </dgm:pt>
    <dgm:pt modelId="{21AD1B42-94D0-42CD-B40D-D11998AF5A35}" type="pres">
      <dgm:prSet presAssocID="{09E2DED3-431C-48D2-AFC5-7E83232C7C0A}" presName="horFlow" presStyleCnt="0"/>
      <dgm:spPr/>
    </dgm:pt>
    <dgm:pt modelId="{82C68C67-603E-4051-A27E-FDA346A955B6}" type="pres">
      <dgm:prSet presAssocID="{09E2DED3-431C-48D2-AFC5-7E83232C7C0A}" presName="bigChev" presStyleLbl="node1" presStyleIdx="2" presStyleCnt="3"/>
      <dgm:spPr/>
      <dgm:t>
        <a:bodyPr/>
        <a:lstStyle/>
        <a:p>
          <a:endParaRPr lang="es-EC"/>
        </a:p>
      </dgm:t>
    </dgm:pt>
    <dgm:pt modelId="{326069BC-6613-4824-8039-1F3262514EB8}" type="pres">
      <dgm:prSet presAssocID="{1D102838-F4A4-4E93-BF43-C20A65C83055}" presName="parTrans" presStyleCnt="0"/>
      <dgm:spPr/>
    </dgm:pt>
    <dgm:pt modelId="{A7D7960A-D9D3-422C-AD66-16924D7DDBFE}" type="pres">
      <dgm:prSet presAssocID="{E1AED9BC-C216-41C4-BB93-A67367B18B8F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1BCBC8-8840-4BD1-A785-A1536AF8A18F}" type="presOf" srcId="{65005FA3-7BCB-4193-8E8A-325104CDAE1B}" destId="{231F006F-CC91-4400-B3BC-CFD3A6E049BC}" srcOrd="0" destOrd="0" presId="urn:microsoft.com/office/officeart/2005/8/layout/lProcess3"/>
    <dgm:cxn modelId="{7D4F7873-FB0A-4214-AB42-2C1C32EE55CE}" type="presOf" srcId="{E1AED9BC-C216-41C4-BB93-A67367B18B8F}" destId="{A7D7960A-D9D3-422C-AD66-16924D7DDBFE}" srcOrd="0" destOrd="0" presId="urn:microsoft.com/office/officeart/2005/8/layout/lProcess3"/>
    <dgm:cxn modelId="{0925451C-E235-4916-9EB5-DB870A1F3BC5}" srcId="{E80708B4-B872-4D32-B1A4-D86DE5C0BB3C}" destId="{51AE076A-B008-4BF1-AA9F-2609E819AD1E}" srcOrd="0" destOrd="0" parTransId="{DFEAF04B-9F78-4B7F-B669-0B3FCF53DC6A}" sibTransId="{D8A54DCF-CA81-4B91-B776-D276352552C1}"/>
    <dgm:cxn modelId="{2A0278EA-332F-4598-8D4D-BFB6F751E1EB}" type="presOf" srcId="{09E2DED3-431C-48D2-AFC5-7E83232C7C0A}" destId="{82C68C67-603E-4051-A27E-FDA346A955B6}" srcOrd="0" destOrd="0" presId="urn:microsoft.com/office/officeart/2005/8/layout/lProcess3"/>
    <dgm:cxn modelId="{EA282D8A-D32A-4334-9D99-0A6C60C44050}" type="presOf" srcId="{861F003E-04BB-4A81-A5BF-345B79684064}" destId="{53D4360D-89B7-4094-AF77-97B9FA1AA2FE}" srcOrd="0" destOrd="0" presId="urn:microsoft.com/office/officeart/2005/8/layout/lProcess3"/>
    <dgm:cxn modelId="{EB1B44F9-422B-4033-A40C-7B664895108C}" type="presOf" srcId="{51AE076A-B008-4BF1-AA9F-2609E819AD1E}" destId="{D8221673-7C18-4B46-9334-81B846B80620}" srcOrd="0" destOrd="0" presId="urn:microsoft.com/office/officeart/2005/8/layout/lProcess3"/>
    <dgm:cxn modelId="{1DD71E0F-0948-44D9-861A-CE89C67529B9}" srcId="{65005FA3-7BCB-4193-8E8A-325104CDAE1B}" destId="{E80708B4-B872-4D32-B1A4-D86DE5C0BB3C}" srcOrd="0" destOrd="0" parTransId="{B77D03B0-BA7A-4531-9877-39F963E70800}" sibTransId="{BB54C03E-E0A5-4A03-A1F5-56633F1897EE}"/>
    <dgm:cxn modelId="{8D86734B-B538-47C4-B20F-D3CB4B59CC82}" srcId="{65005FA3-7BCB-4193-8E8A-325104CDAE1B}" destId="{861F003E-04BB-4A81-A5BF-345B79684064}" srcOrd="1" destOrd="0" parTransId="{8AB6C649-CEAA-454E-AFEB-B710E4D6F9BB}" sibTransId="{43BE84E6-108B-4EB3-A54F-8817BCB3D300}"/>
    <dgm:cxn modelId="{757813DF-A861-403F-ACB6-A668973FE2E1}" type="presOf" srcId="{D10203F7-4B1E-48C7-ACC6-F3F829296855}" destId="{B31BD1A6-2B9D-42C8-A6EE-E0A22C61F2D6}" srcOrd="0" destOrd="0" presId="urn:microsoft.com/office/officeart/2005/8/layout/lProcess3"/>
    <dgm:cxn modelId="{27A8F097-8901-4023-81A0-0EE3D47E2E73}" type="presOf" srcId="{E80708B4-B872-4D32-B1A4-D86DE5C0BB3C}" destId="{4F94A4E5-D2EE-497D-A461-B935127EC68D}" srcOrd="0" destOrd="0" presId="urn:microsoft.com/office/officeart/2005/8/layout/lProcess3"/>
    <dgm:cxn modelId="{5C5624C4-3A6D-409D-A867-1F6307E16CD1}" srcId="{09E2DED3-431C-48D2-AFC5-7E83232C7C0A}" destId="{E1AED9BC-C216-41C4-BB93-A67367B18B8F}" srcOrd="0" destOrd="0" parTransId="{1D102838-F4A4-4E93-BF43-C20A65C83055}" sibTransId="{BA3DEFD9-5336-47A7-A966-66A4FD938DE1}"/>
    <dgm:cxn modelId="{92EBD62E-88B7-4A86-A660-015CCC26E858}" srcId="{861F003E-04BB-4A81-A5BF-345B79684064}" destId="{D10203F7-4B1E-48C7-ACC6-F3F829296855}" srcOrd="0" destOrd="0" parTransId="{13F2CD7C-032C-4160-AD3E-857203C9C7F2}" sibTransId="{02D6F8BB-0000-4F79-9456-B2061F6C6729}"/>
    <dgm:cxn modelId="{28C2033D-1C43-451C-AF0D-623F272BEF76}" srcId="{65005FA3-7BCB-4193-8E8A-325104CDAE1B}" destId="{09E2DED3-431C-48D2-AFC5-7E83232C7C0A}" srcOrd="2" destOrd="0" parTransId="{A10C5436-CA1E-442E-AB48-230DA07D48EA}" sibTransId="{4507BEE9-BB51-45D4-8FD4-B0D9E46A40D5}"/>
    <dgm:cxn modelId="{3EBEC9E8-FEED-41C0-9B69-96BCB17E70E4}" type="presParOf" srcId="{231F006F-CC91-4400-B3BC-CFD3A6E049BC}" destId="{44FD1243-9A91-46A9-B44B-5D98C0664D53}" srcOrd="0" destOrd="0" presId="urn:microsoft.com/office/officeart/2005/8/layout/lProcess3"/>
    <dgm:cxn modelId="{9DD05BD6-E6C5-4692-93F8-C6FABB54273A}" type="presParOf" srcId="{44FD1243-9A91-46A9-B44B-5D98C0664D53}" destId="{4F94A4E5-D2EE-497D-A461-B935127EC68D}" srcOrd="0" destOrd="0" presId="urn:microsoft.com/office/officeart/2005/8/layout/lProcess3"/>
    <dgm:cxn modelId="{C822C131-358F-4BF2-BFC6-1193A7455AF7}" type="presParOf" srcId="{44FD1243-9A91-46A9-B44B-5D98C0664D53}" destId="{CC8BEEC3-BE9B-43CD-92BE-0EC3A5557E21}" srcOrd="1" destOrd="0" presId="urn:microsoft.com/office/officeart/2005/8/layout/lProcess3"/>
    <dgm:cxn modelId="{2819FD1C-463A-45E4-9EA8-146E525C3294}" type="presParOf" srcId="{44FD1243-9A91-46A9-B44B-5D98C0664D53}" destId="{D8221673-7C18-4B46-9334-81B846B80620}" srcOrd="2" destOrd="0" presId="urn:microsoft.com/office/officeart/2005/8/layout/lProcess3"/>
    <dgm:cxn modelId="{097C5DD8-3488-4878-83C2-F11C81FD4344}" type="presParOf" srcId="{231F006F-CC91-4400-B3BC-CFD3A6E049BC}" destId="{6DAFD5F2-1CCE-4157-BAAC-3FD885E44D9B}" srcOrd="1" destOrd="0" presId="urn:microsoft.com/office/officeart/2005/8/layout/lProcess3"/>
    <dgm:cxn modelId="{78A9569C-0FAE-4996-B594-0D8531ADB08C}" type="presParOf" srcId="{231F006F-CC91-4400-B3BC-CFD3A6E049BC}" destId="{B325DF33-6C7A-4527-B890-16286DA8F77C}" srcOrd="2" destOrd="0" presId="urn:microsoft.com/office/officeart/2005/8/layout/lProcess3"/>
    <dgm:cxn modelId="{D6578359-3505-4936-B6FA-609C70136DFB}" type="presParOf" srcId="{B325DF33-6C7A-4527-B890-16286DA8F77C}" destId="{53D4360D-89B7-4094-AF77-97B9FA1AA2FE}" srcOrd="0" destOrd="0" presId="urn:microsoft.com/office/officeart/2005/8/layout/lProcess3"/>
    <dgm:cxn modelId="{14A664CD-45C6-4584-8148-FD6EC00666F1}" type="presParOf" srcId="{B325DF33-6C7A-4527-B890-16286DA8F77C}" destId="{B5DFDBFF-9645-454C-8BB9-A93F51C5ED44}" srcOrd="1" destOrd="0" presId="urn:microsoft.com/office/officeart/2005/8/layout/lProcess3"/>
    <dgm:cxn modelId="{EC97D02A-5892-4D38-BCF9-777A0C94DECD}" type="presParOf" srcId="{B325DF33-6C7A-4527-B890-16286DA8F77C}" destId="{B31BD1A6-2B9D-42C8-A6EE-E0A22C61F2D6}" srcOrd="2" destOrd="0" presId="urn:microsoft.com/office/officeart/2005/8/layout/lProcess3"/>
    <dgm:cxn modelId="{EED45F04-71E4-458D-8316-AC369B0C6CFB}" type="presParOf" srcId="{231F006F-CC91-4400-B3BC-CFD3A6E049BC}" destId="{5FDF7F81-139A-4A23-9DBB-5316D6BBC13E}" srcOrd="3" destOrd="0" presId="urn:microsoft.com/office/officeart/2005/8/layout/lProcess3"/>
    <dgm:cxn modelId="{BB3B84A6-BBFF-480A-8718-E63CE428666D}" type="presParOf" srcId="{231F006F-CC91-4400-B3BC-CFD3A6E049BC}" destId="{21AD1B42-94D0-42CD-B40D-D11998AF5A35}" srcOrd="4" destOrd="0" presId="urn:microsoft.com/office/officeart/2005/8/layout/lProcess3"/>
    <dgm:cxn modelId="{3181752D-C788-4D95-A5BB-0BD0E5A7C312}" type="presParOf" srcId="{21AD1B42-94D0-42CD-B40D-D11998AF5A35}" destId="{82C68C67-603E-4051-A27E-FDA346A955B6}" srcOrd="0" destOrd="0" presId="urn:microsoft.com/office/officeart/2005/8/layout/lProcess3"/>
    <dgm:cxn modelId="{DDA78D5B-1C7F-4007-B236-73603030DBEA}" type="presParOf" srcId="{21AD1B42-94D0-42CD-B40D-D11998AF5A35}" destId="{326069BC-6613-4824-8039-1F3262514EB8}" srcOrd="1" destOrd="0" presId="urn:microsoft.com/office/officeart/2005/8/layout/lProcess3"/>
    <dgm:cxn modelId="{83981704-CB0B-470C-8D7E-B4DA7C31E039}" type="presParOf" srcId="{21AD1B42-94D0-42CD-B40D-D11998AF5A35}" destId="{A7D7960A-D9D3-422C-AD66-16924D7DDBF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4A4E5-D2EE-497D-A461-B935127EC68D}">
      <dsp:nvSpPr>
        <dsp:cNvPr id="0" name=""/>
        <dsp:cNvSpPr/>
      </dsp:nvSpPr>
      <dsp:spPr>
        <a:xfrm>
          <a:off x="828987" y="839"/>
          <a:ext cx="3865661" cy="1546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RECICLAJES MYS</a:t>
          </a:r>
          <a:endParaRPr lang="es-ES" sz="3500" kern="1200" dirty="0"/>
        </a:p>
      </dsp:txBody>
      <dsp:txXfrm>
        <a:off x="1602119" y="839"/>
        <a:ext cx="2319397" cy="1546264"/>
      </dsp:txXfrm>
    </dsp:sp>
    <dsp:sp modelId="{D8221673-7C18-4B46-9334-81B846B80620}">
      <dsp:nvSpPr>
        <dsp:cNvPr id="0" name=""/>
        <dsp:cNvSpPr/>
      </dsp:nvSpPr>
      <dsp:spPr>
        <a:xfrm>
          <a:off x="4192113" y="132271"/>
          <a:ext cx="3208499" cy="1283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Análisis de producción</a:t>
          </a:r>
          <a:endParaRPr lang="es-ES" sz="2300" kern="1200" dirty="0"/>
        </a:p>
      </dsp:txBody>
      <dsp:txXfrm>
        <a:off x="4833813" y="132271"/>
        <a:ext cx="1925100" cy="1283399"/>
      </dsp:txXfrm>
    </dsp:sp>
    <dsp:sp modelId="{53D4360D-89B7-4094-AF77-97B9FA1AA2FE}">
      <dsp:nvSpPr>
        <dsp:cNvPr id="0" name=""/>
        <dsp:cNvSpPr/>
      </dsp:nvSpPr>
      <dsp:spPr>
        <a:xfrm>
          <a:off x="828987" y="1763581"/>
          <a:ext cx="3865661" cy="1546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Concluido</a:t>
          </a:r>
          <a:endParaRPr lang="es-ES" sz="3500" kern="1200" dirty="0"/>
        </a:p>
      </dsp:txBody>
      <dsp:txXfrm>
        <a:off x="1602119" y="1763581"/>
        <a:ext cx="2319397" cy="1546264"/>
      </dsp:txXfrm>
    </dsp:sp>
    <dsp:sp modelId="{B31BD1A6-2B9D-42C8-A6EE-E0A22C61F2D6}">
      <dsp:nvSpPr>
        <dsp:cNvPr id="0" name=""/>
        <dsp:cNvSpPr/>
      </dsp:nvSpPr>
      <dsp:spPr>
        <a:xfrm>
          <a:off x="4192113" y="1895013"/>
          <a:ext cx="3208499" cy="1283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Parámetros solicitados para la máquina</a:t>
          </a:r>
          <a:endParaRPr lang="es-ES" sz="2300" kern="1200" dirty="0"/>
        </a:p>
      </dsp:txBody>
      <dsp:txXfrm>
        <a:off x="4833813" y="1895013"/>
        <a:ext cx="1925100" cy="1283399"/>
      </dsp:txXfrm>
    </dsp:sp>
    <dsp:sp modelId="{82C68C67-603E-4051-A27E-FDA346A955B6}">
      <dsp:nvSpPr>
        <dsp:cNvPr id="0" name=""/>
        <dsp:cNvSpPr/>
      </dsp:nvSpPr>
      <dsp:spPr>
        <a:xfrm>
          <a:off x="828987" y="3526322"/>
          <a:ext cx="3865661" cy="1546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Capacidad de producción</a:t>
          </a:r>
          <a:endParaRPr lang="es-ES" sz="3500" kern="1200" dirty="0"/>
        </a:p>
      </dsp:txBody>
      <dsp:txXfrm>
        <a:off x="1602119" y="3526322"/>
        <a:ext cx="2319397" cy="1546264"/>
      </dsp:txXfrm>
    </dsp:sp>
    <dsp:sp modelId="{A7D7960A-D9D3-422C-AD66-16924D7DDBFE}">
      <dsp:nvSpPr>
        <dsp:cNvPr id="0" name=""/>
        <dsp:cNvSpPr/>
      </dsp:nvSpPr>
      <dsp:spPr>
        <a:xfrm>
          <a:off x="4192113" y="3657755"/>
          <a:ext cx="3208499" cy="1283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200kg/</a:t>
          </a:r>
          <a:r>
            <a:rPr lang="es-ES" sz="2300" kern="1200" dirty="0" err="1" smtClean="0"/>
            <a:t>hr</a:t>
          </a:r>
          <a:endParaRPr lang="es-ES" sz="2300" kern="1200" dirty="0"/>
        </a:p>
      </dsp:txBody>
      <dsp:txXfrm>
        <a:off x="4833813" y="3657755"/>
        <a:ext cx="1925100" cy="128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466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034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14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737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17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48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151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321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18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02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9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bg1"/>
            </a:gs>
            <a:gs pos="100000">
              <a:srgbClr val="00B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B506-219A-4139-940F-69BF9AA0B278}" type="datetimeFigureOut">
              <a:rPr lang="es-EC" smtClean="0"/>
              <a:t>12/11/2013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A6A4-271A-4087-B6D9-4131D7CB9A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83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e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848872" cy="720080"/>
          </a:xfrm>
        </p:spPr>
        <p:txBody>
          <a:bodyPr>
            <a:noAutofit/>
          </a:bodyPr>
          <a:lstStyle/>
          <a:p>
            <a:r>
              <a:rPr lang="es-EC" sz="2400" dirty="0" smtClean="0"/>
              <a:t>DEPARTAMENTO DE CIENCIAS DE LA ENERGÍA Y MECÁNICA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71700" y="3212976"/>
            <a:ext cx="5400600" cy="504056"/>
          </a:xfrm>
        </p:spPr>
        <p:txBody>
          <a:bodyPr>
            <a:norm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CARRERA DE INGENIERÍA MECATRÓNICA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8177" r="4918"/>
          <a:stretch/>
        </p:blipFill>
        <p:spPr bwMode="auto">
          <a:xfrm>
            <a:off x="772886" y="404664"/>
            <a:ext cx="7434943" cy="193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763688" y="3717032"/>
            <a:ext cx="568863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>
                <a:solidFill>
                  <a:schemeClr val="tx1"/>
                </a:solidFill>
              </a:rPr>
              <a:t>TESIS PREVIO A LA OBTENCIÓN DEL TÍTULO DE INGENIERO EN MECATRÓNICA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772886" y="4437112"/>
            <a:ext cx="754353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>
                <a:solidFill>
                  <a:schemeClr val="tx1"/>
                </a:solidFill>
              </a:rPr>
              <a:t>TEMA: DISEÑO Y SIMULACIÓN DE UNA PRENSA GRANULADORA DE MADERA AUTOMATIZADA DE HASTA 200KG/HR PARA LA EMPRESA RECICLAJES MYS S.A.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835696" y="5661248"/>
            <a:ext cx="5400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>
                <a:solidFill>
                  <a:schemeClr val="tx1"/>
                </a:solidFill>
              </a:rPr>
              <a:t>SANTIAGO </a:t>
            </a:r>
            <a:r>
              <a:rPr lang="es-EC" sz="2000" dirty="0" smtClean="0">
                <a:solidFill>
                  <a:schemeClr val="tx1"/>
                </a:solidFill>
              </a:rPr>
              <a:t>RAÚL GUERRA </a:t>
            </a:r>
            <a:r>
              <a:rPr lang="es-EC" sz="2000" dirty="0" smtClean="0">
                <a:solidFill>
                  <a:schemeClr val="tx1"/>
                </a:solidFill>
              </a:rPr>
              <a:t>LUDEÑA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b="1" dirty="0" smtClean="0"/>
              <a:t>NORMALIZACIÓN Y ESTANDARIZACIÓN DE PELLETS</a:t>
            </a:r>
            <a:r>
              <a:rPr lang="es-EC" dirty="0" smtClean="0"/>
              <a:t>	</a:t>
            </a:r>
          </a:p>
          <a:p>
            <a:pPr marL="0" indent="0">
              <a:buNone/>
            </a:pPr>
            <a:r>
              <a:rPr lang="es-EC" dirty="0" smtClean="0"/>
              <a:t>Comité </a:t>
            </a:r>
            <a:r>
              <a:rPr lang="es-EC" dirty="0" smtClean="0"/>
              <a:t>Europeo de Normalización.</a:t>
            </a:r>
          </a:p>
          <a:p>
            <a:pPr marL="0" indent="0">
              <a:buNone/>
            </a:pPr>
            <a:r>
              <a:rPr lang="es-EC" dirty="0" smtClean="0"/>
              <a:t>CEN/TS </a:t>
            </a:r>
            <a:r>
              <a:rPr lang="es-EC" dirty="0" smtClean="0"/>
              <a:t>14961: especificaciones y </a:t>
            </a:r>
            <a:r>
              <a:rPr lang="es-EC" dirty="0" smtClean="0"/>
              <a:t>propiedades </a:t>
            </a:r>
            <a:r>
              <a:rPr lang="es-EC" dirty="0" smtClean="0"/>
              <a:t>para los pellets.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2"/>
          <a:stretch/>
        </p:blipFill>
        <p:spPr bwMode="auto">
          <a:xfrm>
            <a:off x="755576" y="3840450"/>
            <a:ext cx="7680040" cy="174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9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CAPACIDAD DE PRODUCCIÓN REQUERIDA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929148"/>
              </p:ext>
            </p:extLst>
          </p:nvPr>
        </p:nvGraphicFramePr>
        <p:xfrm>
          <a:off x="457200" y="1052736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5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TIPOS DE PRENSAS GRANULADORAS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C" sz="2000" dirty="0" smtClean="0"/>
              <a:t>Tienen las mismas partes en común</a:t>
            </a:r>
          </a:p>
          <a:p>
            <a:r>
              <a:rPr lang="es-EC" sz="2000" dirty="0" smtClean="0"/>
              <a:t>Diferente tecnología de compresión.</a:t>
            </a:r>
          </a:p>
          <a:p>
            <a:r>
              <a:rPr lang="es-EC" sz="2000" dirty="0" smtClean="0"/>
              <a:t>Tipo de matriz de extrusión.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000" dirty="0" smtClean="0"/>
              <a:t>Se clasifican en:</a:t>
            </a:r>
          </a:p>
          <a:p>
            <a:r>
              <a:rPr lang="es-EC" sz="2000" dirty="0" smtClean="0"/>
              <a:t>Prensas granuladoras de matriz anular.</a:t>
            </a:r>
          </a:p>
          <a:p>
            <a:pPr marL="0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Matriz de anillo en posición vertical.</a:t>
            </a:r>
          </a:p>
          <a:p>
            <a:pPr marL="0" indent="0">
              <a:buNone/>
            </a:pPr>
            <a:endParaRPr lang="es-EC" sz="1600" dirty="0"/>
          </a:p>
          <a:p>
            <a:r>
              <a:rPr lang="es-EC" sz="2000" dirty="0" smtClean="0"/>
              <a:t>Prensa granuladoras de matriz plana.</a:t>
            </a:r>
          </a:p>
          <a:p>
            <a:pPr marL="0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Matriz plana basada en un disco </a:t>
            </a:r>
          </a:p>
          <a:p>
            <a:pPr marL="0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metálico horizontal. </a:t>
            </a:r>
          </a:p>
          <a:p>
            <a:pPr marL="457200" lvl="1" indent="0">
              <a:buNone/>
            </a:pPr>
            <a:r>
              <a:rPr lang="es-EC" sz="800" dirty="0" smtClean="0"/>
              <a:t>	</a:t>
            </a:r>
          </a:p>
          <a:p>
            <a:pPr marL="0" indent="0">
              <a:buNone/>
            </a:pPr>
            <a:r>
              <a:rPr lang="es-EC" sz="1600" dirty="0"/>
              <a:t>	</a:t>
            </a:r>
            <a:endParaRPr lang="es-EC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708920"/>
            <a:ext cx="1728192" cy="13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20605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 cstate="print"/>
          <a:srcRect l="16789" t="12568" r="28424" b="16217"/>
          <a:stretch/>
        </p:blipFill>
        <p:spPr bwMode="auto">
          <a:xfrm>
            <a:off x="7020273" y="2636912"/>
            <a:ext cx="2088231" cy="157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80312" y="4797152"/>
            <a:ext cx="1301943" cy="1909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dirty="0" smtClean="0"/>
              <a:t>La granuladora de matriz plana presenta mayores ventajas .</a:t>
            </a:r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SELECCIÓN DE COMPONENTES</a:t>
            </a:r>
            <a:endParaRPr lang="es-EC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124744"/>
            <a:ext cx="53816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 smtClean="0"/>
              <a:t>COMPONENTES</a:t>
            </a:r>
            <a:endParaRPr lang="es-ES" sz="3600" b="1" dirty="0"/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000" dirty="0"/>
              <a:t>S</a:t>
            </a:r>
            <a:r>
              <a:rPr lang="es-ES" sz="2000" dirty="0" smtClean="0"/>
              <a:t>istema </a:t>
            </a:r>
            <a:r>
              <a:rPr lang="es-ES" sz="2000" dirty="0"/>
              <a:t>de Alimentación: Tolva de alimentación, cámara de compactación. </a:t>
            </a:r>
          </a:p>
          <a:p>
            <a:r>
              <a:rPr lang="es-EC" sz="2000" dirty="0" smtClean="0"/>
              <a:t>Sistema </a:t>
            </a:r>
            <a:r>
              <a:rPr lang="es-EC" sz="2000" dirty="0"/>
              <a:t>de Potencia: Motor </a:t>
            </a:r>
          </a:p>
          <a:p>
            <a:r>
              <a:rPr lang="es-ES" sz="2000" dirty="0" smtClean="0"/>
              <a:t>Sistema </a:t>
            </a:r>
            <a:r>
              <a:rPr lang="es-ES" sz="2000" dirty="0"/>
              <a:t>de Transmisión: reductor de velocidad, eje de transmisión principal, eje de transmisión de los rodillos. </a:t>
            </a:r>
          </a:p>
          <a:p>
            <a:r>
              <a:rPr lang="es-ES" sz="2000" dirty="0" smtClean="0"/>
              <a:t>Sistema </a:t>
            </a:r>
            <a:r>
              <a:rPr lang="es-ES" sz="2000" dirty="0"/>
              <a:t>de Compactación: Rodillos de presión, matriz de extrusión. </a:t>
            </a:r>
          </a:p>
          <a:p>
            <a:r>
              <a:rPr lang="es-EC" sz="2000" dirty="0" smtClean="0"/>
              <a:t>Sistema </a:t>
            </a:r>
            <a:r>
              <a:rPr lang="es-EC" sz="2000" dirty="0"/>
              <a:t>de Corte: Cuchillas de corte, canal de salida. </a:t>
            </a:r>
          </a:p>
          <a:p>
            <a:endParaRPr lang="es-EC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76" y="3789040"/>
            <a:ext cx="2202844" cy="275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/>
              <a:t>SISTEMA DE POTENCIA</a:t>
            </a:r>
          </a:p>
          <a:p>
            <a:pPr indent="11113"/>
            <a:r>
              <a:rPr lang="es-EC" sz="2400" dirty="0" smtClean="0"/>
              <a:t>	</a:t>
            </a:r>
            <a:r>
              <a:rPr lang="es-EC" sz="2000" dirty="0" smtClean="0"/>
              <a:t>Motor de inducción trifásico</a:t>
            </a: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r>
              <a:rPr lang="es-EC" sz="2400" dirty="0" smtClean="0"/>
              <a:t>SISTEMA DE TRANSMISIÓN</a:t>
            </a:r>
          </a:p>
          <a:p>
            <a:pPr indent="11113"/>
            <a:r>
              <a:rPr lang="es-ES" sz="2000" dirty="0" smtClean="0"/>
              <a:t>	Reductor </a:t>
            </a:r>
            <a:r>
              <a:rPr lang="es-ES" sz="2000" dirty="0"/>
              <a:t>de velocidad de sinfín – corona. </a:t>
            </a:r>
            <a:r>
              <a:rPr lang="es-ES" sz="2000" dirty="0" smtClean="0"/>
              <a:t>A1</a:t>
            </a:r>
            <a:endParaRPr lang="es-ES" sz="2000" dirty="0"/>
          </a:p>
          <a:p>
            <a:pPr indent="11113"/>
            <a:r>
              <a:rPr lang="es-ES" sz="2000" dirty="0"/>
              <a:t>	</a:t>
            </a:r>
            <a:r>
              <a:rPr lang="es-ES" sz="2000" dirty="0" smtClean="0"/>
              <a:t>Reductor </a:t>
            </a:r>
            <a:r>
              <a:rPr lang="es-ES" sz="2000" dirty="0"/>
              <a:t>de velocidad de engranajes. </a:t>
            </a:r>
            <a:r>
              <a:rPr lang="es-ES" sz="2000" dirty="0" smtClean="0"/>
              <a:t>A2</a:t>
            </a:r>
            <a:endParaRPr lang="es-EC" sz="2000" dirty="0"/>
          </a:p>
          <a:p>
            <a:pPr indent="11113"/>
            <a:r>
              <a:rPr lang="es-EC" sz="2000" dirty="0"/>
              <a:t>	</a:t>
            </a:r>
            <a:r>
              <a:rPr lang="es-EC" sz="2000" dirty="0" smtClean="0"/>
              <a:t>Reductor cicloidal. A3</a:t>
            </a:r>
            <a:endParaRPr lang="es-EC" sz="2000" dirty="0"/>
          </a:p>
          <a:p>
            <a:pPr indent="11113"/>
            <a:r>
              <a:rPr lang="es-EC" sz="2000" dirty="0"/>
              <a:t>	</a:t>
            </a:r>
            <a:r>
              <a:rPr lang="es-EC" sz="2000" dirty="0" smtClean="0"/>
              <a:t>Reductor </a:t>
            </a:r>
            <a:r>
              <a:rPr lang="es-EC" sz="2000" dirty="0"/>
              <a:t>de velocidad </a:t>
            </a:r>
            <a:r>
              <a:rPr lang="es-EC" sz="2000" dirty="0" smtClean="0"/>
              <a:t>planetario. A4 </a:t>
            </a:r>
            <a:endParaRPr lang="es-EC" sz="2000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664296" cy="16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1874587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6043"/>
            <a:ext cx="1332148" cy="157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94" y="5085183"/>
            <a:ext cx="1335658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30446"/>
            <a:ext cx="1749177" cy="15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1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REDUCTOR DE VELOCIDAD</a:t>
            </a:r>
            <a:endParaRPr lang="es-EC" sz="3600" b="1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55" y="1052736"/>
            <a:ext cx="5852765" cy="26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9632" y="38610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Se selecciona un reductor de velocidad de tornillo sinfín – corona</a:t>
            </a:r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02" y="4365104"/>
            <a:ext cx="232649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SISTEMA DE COMPACTACIÓN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s-EC" sz="2400" dirty="0" smtClean="0"/>
              <a:t>Matriz </a:t>
            </a:r>
            <a:r>
              <a:rPr lang="es-EC" sz="2400" dirty="0"/>
              <a:t>de </a:t>
            </a:r>
            <a:r>
              <a:rPr lang="es-EC" sz="2400" dirty="0" smtClean="0"/>
              <a:t>extrusión.</a:t>
            </a:r>
          </a:p>
          <a:p>
            <a:pPr indent="11113"/>
            <a:r>
              <a:rPr lang="es-EC" sz="2400" dirty="0" smtClean="0"/>
              <a:t>	</a:t>
            </a:r>
            <a:r>
              <a:rPr lang="es-EC" sz="2000" dirty="0" smtClean="0"/>
              <a:t>Rodillos </a:t>
            </a:r>
            <a:r>
              <a:rPr lang="es-EC" sz="2000" dirty="0"/>
              <a:t>de presión empujan el </a:t>
            </a:r>
            <a:r>
              <a:rPr lang="es-EC" sz="2000" dirty="0" smtClean="0"/>
              <a:t>material </a:t>
            </a:r>
          </a:p>
          <a:p>
            <a:pPr indent="0">
              <a:buNone/>
            </a:pPr>
            <a:r>
              <a:rPr lang="es-EC" sz="2000" dirty="0" smtClean="0"/>
              <a:t>	al interior de</a:t>
            </a:r>
            <a:r>
              <a:rPr lang="es-EC" sz="2000" dirty="0"/>
              <a:t> </a:t>
            </a:r>
            <a:r>
              <a:rPr lang="es-EC" sz="2000" dirty="0" smtClean="0"/>
              <a:t>los </a:t>
            </a:r>
            <a:r>
              <a:rPr lang="es-EC" sz="2000" dirty="0"/>
              <a:t>orificios de la </a:t>
            </a:r>
            <a:r>
              <a:rPr lang="es-EC" sz="2000" dirty="0" smtClean="0"/>
              <a:t>matriz.</a:t>
            </a:r>
            <a:endParaRPr lang="es-EC" sz="2000" dirty="0"/>
          </a:p>
          <a:p>
            <a:pPr indent="11113"/>
            <a:r>
              <a:rPr lang="es-EC" sz="2000" dirty="0" smtClean="0"/>
              <a:t>	El </a:t>
            </a:r>
            <a:r>
              <a:rPr lang="es-EC" sz="2000" dirty="0"/>
              <a:t>material sale en forma de filamento </a:t>
            </a:r>
            <a:endParaRPr lang="es-EC" sz="2000" dirty="0" smtClean="0"/>
          </a:p>
          <a:p>
            <a:pPr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donde </a:t>
            </a:r>
            <a:r>
              <a:rPr lang="es-EC" sz="2000" dirty="0"/>
              <a:t>las </a:t>
            </a:r>
            <a:r>
              <a:rPr lang="es-EC" sz="2000" dirty="0" smtClean="0"/>
              <a:t>cuchillas cortan </a:t>
            </a:r>
            <a:r>
              <a:rPr lang="es-EC" sz="2000" dirty="0"/>
              <a:t>para dar la </a:t>
            </a:r>
            <a:endParaRPr lang="es-EC" sz="2000" dirty="0" smtClean="0"/>
          </a:p>
          <a:p>
            <a:pPr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forma final.</a:t>
            </a:r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2400" dirty="0" smtClean="0"/>
              <a:t>Rodillos de presión.</a:t>
            </a:r>
          </a:p>
          <a:p>
            <a:pPr marL="892175" indent="-538163"/>
            <a:r>
              <a:rPr lang="es-EC" sz="2000" dirty="0" smtClean="0"/>
              <a:t>Ejercen </a:t>
            </a:r>
            <a:r>
              <a:rPr lang="es-EC" sz="2000" dirty="0"/>
              <a:t>la fuerza de compresión sobre </a:t>
            </a:r>
            <a:endParaRPr lang="es-EC" sz="2000" dirty="0" smtClean="0"/>
          </a:p>
          <a:p>
            <a:pPr marL="354012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el aserrín.</a:t>
            </a:r>
          </a:p>
          <a:p>
            <a:pPr marL="892175" indent="-538163"/>
            <a:endParaRPr lang="es-EC" sz="24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240" y="1340768"/>
            <a:ext cx="1584176" cy="1440160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3573016"/>
            <a:ext cx="1728192" cy="136815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02" y="4941168"/>
            <a:ext cx="3524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DISEÑO DE LA PRENSA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s-EC" sz="2800" dirty="0" smtClean="0"/>
              <a:t>DISEÑO DEL SISTEMA DE COMPACTACIÓN.</a:t>
            </a:r>
          </a:p>
          <a:p>
            <a:pPr lvl="1"/>
            <a:r>
              <a:rPr lang="es-EC" sz="2400" dirty="0" smtClean="0"/>
              <a:t>FUERZAS DE COMPACTACIÓN.</a:t>
            </a:r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Cálculo del pellet.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Compresión del aserrín.</a:t>
            </a:r>
          </a:p>
          <a:p>
            <a:pPr marL="457200" lvl="1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7" t="47041" r="51073" b="23077"/>
          <a:stretch>
            <a:fillRect/>
          </a:stretch>
        </p:blipFill>
        <p:spPr bwMode="auto">
          <a:xfrm>
            <a:off x="1691680" y="2348881"/>
            <a:ext cx="763909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04326"/>
            <a:ext cx="857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99576"/>
            <a:ext cx="1285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47" y="2952750"/>
            <a:ext cx="180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1" y="3429000"/>
            <a:ext cx="904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8973"/>
            <a:ext cx="20478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5364088" y="3068960"/>
            <a:ext cx="432048" cy="3097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2" y="4077072"/>
            <a:ext cx="4004096" cy="19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53" y="4077072"/>
            <a:ext cx="1666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47" y="4486647"/>
            <a:ext cx="27336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79" y="4871979"/>
            <a:ext cx="3305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/>
          <a:lstStyle/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Fuerza de compactación del rodillo.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Presión adicional.</a:t>
            </a:r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 smtClean="0"/>
              <a:t>	Presión y fuerza en las paredes del dado.</a:t>
            </a:r>
            <a:endParaRPr lang="es-EC" sz="2400" dirty="0"/>
          </a:p>
          <a:p>
            <a:pPr marL="457200" lvl="1" indent="0">
              <a:buNone/>
            </a:pPr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3348"/>
            <a:ext cx="201622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2447"/>
            <a:ext cx="1552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743347"/>
            <a:ext cx="1847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27" y="2077521"/>
            <a:ext cx="2087810" cy="138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8" y="2050097"/>
            <a:ext cx="1057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8" y="2743200"/>
            <a:ext cx="129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8" y="3958567"/>
            <a:ext cx="1951462" cy="176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8" y="3801405"/>
            <a:ext cx="118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8" y="4627066"/>
            <a:ext cx="1466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47" y="3958567"/>
            <a:ext cx="1628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47" y="4265272"/>
            <a:ext cx="120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96" y="4737674"/>
            <a:ext cx="1895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OBJETIVOS</a:t>
            </a:r>
            <a:endParaRPr lang="es-EC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2348880"/>
            <a:ext cx="7395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ESPECÍFICOS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Analizar </a:t>
            </a:r>
            <a:r>
              <a:rPr lang="es-ES" dirty="0"/>
              <a:t>los sistemas mecánicos de rotación de la máquina y compactación de la materia prima más adecuados para el proceso de granulación de madera según sus requerimientos.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Analizar </a:t>
            </a:r>
            <a:r>
              <a:rPr lang="es-ES" dirty="0"/>
              <a:t>los componentes electrónicos para la automatización de la prensa.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Diseñar </a:t>
            </a:r>
            <a:r>
              <a:rPr lang="es-ES" dirty="0"/>
              <a:t>los elementos que constituyen la máquina, realizar los planos y simular su funcionamiento.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Realizar </a:t>
            </a:r>
            <a:r>
              <a:rPr lang="es-ES" dirty="0"/>
              <a:t>la interfaz y programa para el control y supervisión de la máquina y simular su funcionamiento.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Realizar </a:t>
            </a:r>
            <a:r>
              <a:rPr lang="es-ES" dirty="0"/>
              <a:t>un análisis económico del costo de construcción de la máquina.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947559" y="945972"/>
            <a:ext cx="7347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GENERAL:</a:t>
            </a:r>
          </a:p>
          <a:p>
            <a:pPr algn="just"/>
            <a:r>
              <a:rPr lang="es-ES" dirty="0" smtClean="0"/>
              <a:t>Diseñar </a:t>
            </a:r>
            <a:r>
              <a:rPr lang="es-ES" dirty="0"/>
              <a:t>y simular una prensa granuladora de madera automatizada de hasta 200 kg/</a:t>
            </a:r>
            <a:r>
              <a:rPr lang="es-ES" dirty="0" err="1"/>
              <a:t>hr</a:t>
            </a:r>
            <a:r>
              <a:rPr lang="es-ES" dirty="0"/>
              <a:t>, para la empresa RECICLAJES MYS mediante herramientas de diseño y software especializado.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76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lvl="1"/>
            <a:r>
              <a:rPr lang="es-EC" sz="2400" dirty="0" smtClean="0"/>
              <a:t>RODILLOS DE PRESIÓN.</a:t>
            </a:r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Dimensiones.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lvl="1"/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Punto de fuerza máximo.</a:t>
            </a:r>
          </a:p>
          <a:p>
            <a:pPr marL="457200" lvl="1" indent="0">
              <a:buNone/>
            </a:pPr>
            <a:r>
              <a:rPr lang="es-EC" sz="2400" dirty="0"/>
              <a:t>	</a:t>
            </a:r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r>
              <a:rPr lang="es-EC" sz="2400" dirty="0"/>
              <a:t>	</a:t>
            </a:r>
            <a:endParaRPr lang="es-EC" sz="2400" dirty="0" smtClean="0"/>
          </a:p>
          <a:p>
            <a:pPr marL="457200" lvl="1" indent="0">
              <a:buNone/>
            </a:pPr>
            <a:endParaRPr lang="es-EC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1514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2664296" cy="19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22" y="1678335"/>
            <a:ext cx="1457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38" y="2188060"/>
            <a:ext cx="1771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3785"/>
            <a:ext cx="238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26" y="2273785"/>
            <a:ext cx="5143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38" y="2828925"/>
            <a:ext cx="221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08" y="3228975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r="2691"/>
          <a:stretch/>
        </p:blipFill>
        <p:spPr bwMode="auto">
          <a:xfrm>
            <a:off x="1434450" y="4293096"/>
            <a:ext cx="4217670" cy="16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14" y="4077072"/>
            <a:ext cx="1704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08959"/>
            <a:ext cx="1323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Velocidad de giro de los rodillos.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r>
              <a:rPr lang="es-EC" sz="2400" dirty="0" smtClean="0"/>
              <a:t>						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lvl="1"/>
            <a:endParaRPr lang="es-EC" sz="2400" dirty="0" smtClean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Potencia del rodillo.		Torque sobre el eje</a:t>
            </a:r>
          </a:p>
          <a:p>
            <a:pPr marL="457200" lvl="1" indent="0">
              <a:buNone/>
            </a:pPr>
            <a:r>
              <a:rPr lang="es-EC" sz="2400" dirty="0"/>
              <a:t>	</a:t>
            </a:r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r>
              <a:rPr lang="es-EC" sz="2400" dirty="0"/>
              <a:t>	</a:t>
            </a:r>
            <a:endParaRPr lang="es-EC" sz="2400" dirty="0" smtClean="0"/>
          </a:p>
          <a:p>
            <a:pPr marL="457200" lvl="1" indent="0">
              <a:buNone/>
            </a:pPr>
            <a:endParaRPr lang="es-EC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998984"/>
            <a:ext cx="1944216" cy="17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50" y="998984"/>
            <a:ext cx="2022450" cy="172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4229"/>
            <a:ext cx="106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40" y="1290449"/>
            <a:ext cx="1933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70" y="1583667"/>
            <a:ext cx="1019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40" y="2233120"/>
            <a:ext cx="77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30" y="2709369"/>
            <a:ext cx="1314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85644"/>
            <a:ext cx="1323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15" y="4365104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3" y="4653136"/>
            <a:ext cx="1447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3" y="5157192"/>
            <a:ext cx="1809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74" y="4284141"/>
            <a:ext cx="733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32" y="4932213"/>
            <a:ext cx="1466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lvl="1"/>
            <a:r>
              <a:rPr lang="es-EC" sz="2400" dirty="0" smtClean="0"/>
              <a:t>MATRIZ.</a:t>
            </a:r>
          </a:p>
          <a:p>
            <a:pPr marL="457200" lvl="1" indent="0">
              <a:buNone/>
            </a:pPr>
            <a:r>
              <a:rPr lang="es-EC" sz="2400" dirty="0" smtClean="0"/>
              <a:t>	</a:t>
            </a:r>
            <a:r>
              <a:rPr lang="es-EC" sz="2000" dirty="0" smtClean="0"/>
              <a:t>Tiempo de salida de los gránulos.</a:t>
            </a: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dirty="0" smtClean="0"/>
              <a:t>	</a:t>
            </a:r>
            <a:r>
              <a:rPr lang="es-EC" sz="2000" dirty="0" smtClean="0"/>
              <a:t>Factor de sobreproducción.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r>
              <a:rPr lang="es-EC" sz="2400" dirty="0" smtClean="0"/>
              <a:t>	</a:t>
            </a:r>
            <a:r>
              <a:rPr lang="es-EC" sz="2000" dirty="0" smtClean="0"/>
              <a:t>Aceleración interior del dado.</a:t>
            </a:r>
            <a:endParaRPr lang="es-EC" sz="2000" dirty="0"/>
          </a:p>
          <a:p>
            <a:pPr marL="457200" lvl="1" indent="0">
              <a:buNone/>
            </a:pPr>
            <a:endParaRPr lang="es-EC" sz="2000" dirty="0" smtClean="0"/>
          </a:p>
          <a:p>
            <a:pPr marL="457200" lvl="1" indent="0">
              <a:buNone/>
            </a:pPr>
            <a:endParaRPr lang="es-EC" sz="2000" dirty="0"/>
          </a:p>
          <a:p>
            <a:pPr marL="457200" lvl="1" indent="0">
              <a:buNone/>
            </a:pPr>
            <a:r>
              <a:rPr lang="es-EC" sz="2000" dirty="0" smtClean="0"/>
              <a:t>	Velocidad de extrusión del pellet.</a:t>
            </a:r>
          </a:p>
          <a:p>
            <a:pPr marL="457200" lvl="1" indent="0">
              <a:buNone/>
            </a:pPr>
            <a:endParaRPr lang="es-EC" sz="2000" dirty="0"/>
          </a:p>
          <a:p>
            <a:pPr marL="457200" lvl="1" indent="0">
              <a:buNone/>
            </a:pPr>
            <a:r>
              <a:rPr lang="es-EC" sz="2000" dirty="0" smtClean="0"/>
              <a:t>	Número de agujeros de la matriz de extrusión.</a:t>
            </a:r>
          </a:p>
          <a:p>
            <a:pPr marL="457200" lvl="1" indent="0">
              <a:buNone/>
            </a:pPr>
            <a:endParaRPr lang="es-EC" sz="20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533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05706"/>
            <a:ext cx="1285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1400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31" y="1628800"/>
            <a:ext cx="177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93" y="1124744"/>
            <a:ext cx="1257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70" y="2538611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6" y="2564904"/>
            <a:ext cx="63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3429000"/>
            <a:ext cx="2457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44838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70" y="4509120"/>
            <a:ext cx="3114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20" y="4489301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30" y="2506985"/>
            <a:ext cx="1352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70" y="5287863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87913"/>
            <a:ext cx="2190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299789"/>
            <a:ext cx="8229600" cy="615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 smtClean="0"/>
              <a:t>DISEÑO DE LAS CUCHILLAS DE CORTE.</a:t>
            </a:r>
          </a:p>
          <a:p>
            <a:pPr lvl="1"/>
            <a:r>
              <a:rPr lang="es-EC" sz="2400" dirty="0"/>
              <a:t>Á</a:t>
            </a:r>
            <a:r>
              <a:rPr lang="es-EC" sz="2400" dirty="0" smtClean="0"/>
              <a:t>NGULO DE POSICIÓN.</a:t>
            </a:r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lvl="1"/>
            <a:r>
              <a:rPr lang="es-EC" sz="2400" dirty="0" smtClean="0"/>
              <a:t>POTENCIA DE CORTE.</a:t>
            </a:r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r>
              <a:rPr lang="es-EC" sz="2400" dirty="0" smtClean="0"/>
              <a:t>TORQUE DE LAS CUCHILLAS</a:t>
            </a:r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r>
              <a:rPr lang="es-EC" sz="2400" dirty="0" smtClean="0"/>
              <a:t>POTENCIA TOTAL REQUERIDA DE TRABAJO</a:t>
            </a:r>
          </a:p>
          <a:p>
            <a:pPr marL="457200" lvl="1" indent="0">
              <a:buNone/>
            </a:pPr>
            <a:endParaRPr lang="es-EC" sz="24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269702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14" y="2852936"/>
            <a:ext cx="304171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91" y="1189310"/>
            <a:ext cx="3802413" cy="12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76575"/>
            <a:ext cx="1162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126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15" y="4363332"/>
            <a:ext cx="1209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8" y="4896732"/>
            <a:ext cx="1924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16" y="5589240"/>
            <a:ext cx="2524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99789"/>
            <a:ext cx="8229600" cy="615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 smtClean="0"/>
              <a:t>DISEÑO DEL SISTEMA DE TRANSMISIÓN Y EJES.</a:t>
            </a:r>
          </a:p>
          <a:p>
            <a:pPr lvl="1"/>
            <a:r>
              <a:rPr lang="es-EC" sz="2400" dirty="0" smtClean="0"/>
              <a:t>TRANSMISIÓN.</a:t>
            </a:r>
          </a:p>
          <a:p>
            <a:pPr marL="457200" lvl="1" indent="0">
              <a:buNone/>
            </a:pPr>
            <a:r>
              <a:rPr lang="es-EC" sz="2400" dirty="0" smtClean="0"/>
              <a:t>	Motorreductor (</a:t>
            </a:r>
            <a:r>
              <a:rPr lang="es-EC" sz="2400" dirty="0" err="1" smtClean="0"/>
              <a:t>Motovario</a:t>
            </a:r>
            <a:r>
              <a:rPr lang="es-EC" sz="2400" dirty="0"/>
              <a:t>)</a:t>
            </a:r>
          </a:p>
          <a:p>
            <a:pPr marL="457200" lvl="1" indent="0">
              <a:buNone/>
            </a:pPr>
            <a:endParaRPr lang="es-EC" sz="2400" dirty="0" smtClean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5"/>
          <a:stretch/>
        </p:blipFill>
        <p:spPr bwMode="auto">
          <a:xfrm>
            <a:off x="1357313" y="2204865"/>
            <a:ext cx="6429375" cy="20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65" y="4400153"/>
            <a:ext cx="790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6828"/>
            <a:ext cx="1381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83" y="4499972"/>
            <a:ext cx="3064305" cy="20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99789"/>
            <a:ext cx="8229600" cy="615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C" sz="2400" dirty="0" smtClean="0"/>
              <a:t>DISEÑO DEL EJE PRINCIPAL.</a:t>
            </a:r>
          </a:p>
          <a:p>
            <a:pPr marL="457200" lvl="1" indent="0">
              <a:buNone/>
            </a:pPr>
            <a:r>
              <a:rPr lang="es-EC" sz="2400" dirty="0" smtClean="0"/>
              <a:t>	</a:t>
            </a:r>
            <a:r>
              <a:rPr lang="es-EC" sz="2000" dirty="0" smtClean="0"/>
              <a:t>Las fuerzas producidas por la transmisión,</a:t>
            </a:r>
          </a:p>
          <a:p>
            <a:pPr marL="457200" lvl="1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cuchillas y rodillos originan torques.</a:t>
            </a: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 smtClean="0"/>
              <a:t>Transmisión: </a:t>
            </a:r>
          </a:p>
          <a:p>
            <a:pPr marL="457200" lvl="1" indent="0">
              <a:buNone/>
            </a:pPr>
            <a:r>
              <a:rPr lang="es-EC" sz="2400" dirty="0" smtClean="0"/>
              <a:t>	</a:t>
            </a:r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  <a:endParaRPr lang="es-EC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9" y="548681"/>
            <a:ext cx="2144125" cy="282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72838"/>
            <a:ext cx="1533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1581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5" y="2959511"/>
            <a:ext cx="4210050" cy="13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0344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77" y="4420344"/>
            <a:ext cx="1428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941168"/>
            <a:ext cx="3314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56" y="4347152"/>
            <a:ext cx="2221979" cy="18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99789"/>
            <a:ext cx="8229600" cy="615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EC" sz="2400" dirty="0" smtClean="0"/>
              <a:t>Transmisión: SIMULACIÓN</a:t>
            </a:r>
          </a:p>
          <a:p>
            <a:pPr marL="457200" lvl="1" indent="0">
              <a:buNone/>
            </a:pPr>
            <a:r>
              <a:rPr lang="es-EC" sz="2400" dirty="0" smtClean="0"/>
              <a:t>	Fuerza de corte:</a:t>
            </a:r>
          </a:p>
          <a:p>
            <a:pPr marL="457200" lvl="1" indent="0">
              <a:buNone/>
            </a:pPr>
            <a:r>
              <a:rPr lang="es-EC" sz="2400" dirty="0" smtClean="0"/>
              <a:t>	</a:t>
            </a:r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Momento flector: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42" y="836712"/>
            <a:ext cx="3690114" cy="20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5"/>
          <a:stretch/>
        </p:blipFill>
        <p:spPr bwMode="auto">
          <a:xfrm>
            <a:off x="2182600" y="2976562"/>
            <a:ext cx="545877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22" y="4085066"/>
            <a:ext cx="3601134" cy="159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3"/>
          <a:stretch/>
        </p:blipFill>
        <p:spPr bwMode="auto">
          <a:xfrm>
            <a:off x="2064956" y="5723192"/>
            <a:ext cx="569406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99789"/>
            <a:ext cx="8229600" cy="615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EC" sz="2400" dirty="0" smtClean="0"/>
              <a:t>Transmisión: </a:t>
            </a:r>
          </a:p>
          <a:p>
            <a:pPr marL="457200" lvl="1" indent="0">
              <a:buNone/>
            </a:pPr>
            <a:r>
              <a:rPr lang="es-EC" sz="2400" dirty="0" smtClean="0"/>
              <a:t>	Diámetro del eje:</a:t>
            </a:r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endParaRPr lang="es-EC" sz="2400" dirty="0"/>
          </a:p>
          <a:p>
            <a:pPr marL="457200" lvl="1" indent="0">
              <a:buNone/>
            </a:pPr>
            <a:r>
              <a:rPr lang="es-EC" sz="2400" dirty="0" smtClean="0"/>
              <a:t>	Simulación:</a:t>
            </a:r>
          </a:p>
          <a:p>
            <a:pPr marL="457200" lvl="1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 		</a:t>
            </a:r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marL="457200" lvl="1" indent="0">
              <a:buNone/>
            </a:pPr>
            <a:endParaRPr lang="es-EC" sz="2400" dirty="0" smtClean="0"/>
          </a:p>
          <a:p>
            <a:pPr marL="457200" lvl="1" indent="0">
              <a:buNone/>
            </a:pPr>
            <a:r>
              <a:rPr lang="es-EC" sz="2400" dirty="0"/>
              <a:t>	</a:t>
            </a:r>
            <a:endParaRPr lang="es-EC" sz="24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70" y="1196752"/>
            <a:ext cx="2247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901602"/>
            <a:ext cx="1990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70" y="2924944"/>
            <a:ext cx="3192586" cy="14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74" y="4350114"/>
            <a:ext cx="5457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99789"/>
            <a:ext cx="8229600" cy="615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EC" sz="2400" dirty="0" smtClean="0"/>
              <a:t>Transmisión: </a:t>
            </a:r>
          </a:p>
          <a:p>
            <a:pPr marL="457200" lvl="1" indent="0">
              <a:buNone/>
            </a:pPr>
            <a:r>
              <a:rPr lang="es-EC" sz="2000" dirty="0" smtClean="0"/>
              <a:t>Análisis de esfuerzos:</a:t>
            </a:r>
          </a:p>
          <a:p>
            <a:pPr marL="457200" lvl="1" indent="0">
              <a:buNone/>
            </a:pPr>
            <a:r>
              <a:rPr lang="es-EC" sz="2000" dirty="0" smtClean="0"/>
              <a:t>	</a:t>
            </a:r>
          </a:p>
          <a:p>
            <a:pPr marL="457200" lvl="1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Tensión de flexión:</a:t>
            </a:r>
            <a:endParaRPr lang="es-EC" sz="2000" dirty="0"/>
          </a:p>
          <a:p>
            <a:pPr marL="457200" lvl="1" indent="0">
              <a:buNone/>
            </a:pPr>
            <a:r>
              <a:rPr lang="es-EC" sz="2400" dirty="0" smtClean="0"/>
              <a:t>	</a:t>
            </a:r>
            <a:r>
              <a:rPr lang="es-EC" sz="2400" dirty="0"/>
              <a:t>	</a:t>
            </a:r>
            <a:r>
              <a:rPr lang="es-EC" sz="2400" dirty="0" smtClean="0"/>
              <a:t> 		</a:t>
            </a:r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lvl="1"/>
            <a:endParaRPr lang="es-EC" sz="2400" dirty="0" smtClean="0"/>
          </a:p>
          <a:p>
            <a:pPr lvl="1"/>
            <a:endParaRPr lang="es-EC" sz="2400" dirty="0"/>
          </a:p>
          <a:p>
            <a:pPr marL="457200" lvl="1" indent="0">
              <a:buNone/>
            </a:pPr>
            <a:r>
              <a:rPr lang="es-EC" sz="2000" dirty="0" smtClean="0"/>
              <a:t>	Tensión </a:t>
            </a:r>
            <a:r>
              <a:rPr lang="es-EC" sz="2000" dirty="0"/>
              <a:t>de </a:t>
            </a:r>
            <a:r>
              <a:rPr lang="es-EC" sz="2000" dirty="0" smtClean="0"/>
              <a:t>torsión</a:t>
            </a:r>
            <a:r>
              <a:rPr lang="es-EC" sz="2000" dirty="0"/>
              <a:t>:</a:t>
            </a:r>
          </a:p>
          <a:p>
            <a:pPr marL="457200" lvl="1" indent="0">
              <a:buNone/>
            </a:pPr>
            <a:r>
              <a:rPr lang="es-EC" sz="2400" dirty="0"/>
              <a:t>	</a:t>
            </a:r>
            <a:endParaRPr lang="es-EC" sz="240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7013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01" y="2423170"/>
            <a:ext cx="1933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337595" cy="14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068960"/>
            <a:ext cx="5391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91" y="4437112"/>
            <a:ext cx="1381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5" y="5085184"/>
            <a:ext cx="1866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81722"/>
            <a:ext cx="3288014" cy="14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486136"/>
            <a:ext cx="5419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4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Selección de rodamientos.</a:t>
            </a:r>
          </a:p>
          <a:p>
            <a:pPr marL="0" indent="0">
              <a:buNone/>
            </a:pPr>
            <a:r>
              <a:rPr lang="es-EC" sz="2400" dirty="0" smtClean="0"/>
              <a:t>	En base al diámetro del eje y la carga dinámica 	equivalente.</a:t>
            </a:r>
          </a:p>
          <a:p>
            <a:pPr marL="0" indent="0">
              <a:buNone/>
            </a:pPr>
            <a:r>
              <a:rPr lang="es-EC" sz="2400" dirty="0" smtClean="0"/>
              <a:t>	Marca SKF.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r>
              <a:rPr lang="es-EC" sz="2400" dirty="0" smtClean="0"/>
              <a:t>Cálculo de chavetas</a:t>
            </a:r>
          </a:p>
          <a:p>
            <a:pPr marL="0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Fallos cortadura</a:t>
            </a:r>
          </a:p>
          <a:p>
            <a:pPr marL="0" indent="0">
              <a:buNone/>
            </a:pPr>
            <a:r>
              <a:rPr lang="es-EC" sz="2400" dirty="0"/>
              <a:t>	</a:t>
            </a:r>
            <a:endParaRPr lang="es-EC" sz="2400" dirty="0" smtClean="0"/>
          </a:p>
          <a:p>
            <a:pPr marL="0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Fallos </a:t>
            </a:r>
            <a:r>
              <a:rPr lang="es-EC" sz="2400" dirty="0" smtClean="0"/>
              <a:t>aplastamiento</a:t>
            </a:r>
            <a:endParaRPr lang="es-EC" sz="20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endParaRPr lang="es-EC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1913582"/>
            <a:ext cx="4419698" cy="19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286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76" y="4062585"/>
            <a:ext cx="1880522" cy="17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1323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1390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5532457"/>
            <a:ext cx="1362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62" y="5651519"/>
            <a:ext cx="1266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ANTECEDENTES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5462067"/>
          </a:xfrm>
        </p:spPr>
        <p:txBody>
          <a:bodyPr>
            <a:normAutofit/>
          </a:bodyPr>
          <a:lstStyle/>
          <a:p>
            <a:r>
              <a:rPr lang="es-EC" sz="2800" dirty="0" smtClean="0"/>
              <a:t>RECICLAJES MYS S.A.</a:t>
            </a:r>
          </a:p>
          <a:p>
            <a:pPr lvl="1"/>
            <a:r>
              <a:rPr lang="es-EC" sz="2400" dirty="0" smtClean="0"/>
              <a:t>Gestión de residuos</a:t>
            </a:r>
          </a:p>
          <a:p>
            <a:pPr lvl="1"/>
            <a:r>
              <a:rPr lang="es-EC" sz="2400" dirty="0" smtClean="0"/>
              <a:t>Transporte de residuos peligrosos y no peligrosos</a:t>
            </a:r>
          </a:p>
          <a:p>
            <a:pPr marL="457200" lvl="1" indent="0">
              <a:buNone/>
            </a:pPr>
            <a:endParaRPr lang="es-EC" sz="1400" dirty="0" smtClean="0"/>
          </a:p>
          <a:p>
            <a:r>
              <a:rPr lang="es-EC" sz="2800" dirty="0" smtClean="0"/>
              <a:t>Ubicación:</a:t>
            </a:r>
          </a:p>
          <a:p>
            <a:pPr lvl="1"/>
            <a:r>
              <a:rPr lang="es-EC" sz="2400" dirty="0" smtClean="0"/>
              <a:t>Matriz: Quito, </a:t>
            </a:r>
            <a:r>
              <a:rPr lang="es-ES" sz="2400" dirty="0"/>
              <a:t>Juan Vásquez 149 y Sebastián </a:t>
            </a:r>
            <a:r>
              <a:rPr lang="es-ES" sz="2400" dirty="0" smtClean="0"/>
              <a:t>Moreno.</a:t>
            </a:r>
            <a:endParaRPr lang="es-EC" sz="2400" dirty="0" smtClean="0"/>
          </a:p>
          <a:p>
            <a:pPr lvl="1"/>
            <a:r>
              <a:rPr lang="es-EC" sz="2400" dirty="0" smtClean="0"/>
              <a:t>Sucursales</a:t>
            </a:r>
            <a:r>
              <a:rPr lang="es-EC" sz="2400" dirty="0" smtClean="0"/>
              <a:t>: Guayaquil, Santo Domingo</a:t>
            </a:r>
          </a:p>
          <a:p>
            <a:endParaRPr lang="es-EC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3312368" cy="23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Cálculo de chavetas</a:t>
            </a:r>
          </a:p>
          <a:p>
            <a:pPr marL="0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Tensión de corte		</a:t>
            </a: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1400" dirty="0"/>
          </a:p>
          <a:p>
            <a:pPr marL="0" indent="0">
              <a:buNone/>
            </a:pPr>
            <a:r>
              <a:rPr lang="es-EC" sz="2400" dirty="0" smtClean="0"/>
              <a:t>	Simulación</a:t>
            </a: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r>
              <a:rPr lang="es-EC" sz="1600" dirty="0" smtClean="0"/>
              <a:t>	</a:t>
            </a:r>
            <a:endParaRPr lang="es-EC" sz="24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8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86" y="1749202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176464" cy="253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52" y="5665812"/>
            <a:ext cx="5486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Cálculo eje de los rodillos</a:t>
            </a:r>
            <a:endParaRPr lang="es-EC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347531" cy="23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81" y="1323975"/>
            <a:ext cx="2170155" cy="1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285666" cy="128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1495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75" y="4025255"/>
            <a:ext cx="1419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731765" cy="18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25" y="5377736"/>
            <a:ext cx="5400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240360"/>
          </a:xfrm>
        </p:spPr>
        <p:txBody>
          <a:bodyPr>
            <a:normAutofit fontScale="92500" lnSpcReduction="20000"/>
          </a:bodyPr>
          <a:lstStyle/>
          <a:p>
            <a:r>
              <a:rPr lang="es-EC" sz="2400" dirty="0" smtClean="0"/>
              <a:t>Diámetro eje rodillo.</a:t>
            </a:r>
          </a:p>
          <a:p>
            <a:endParaRPr lang="es-EC" sz="2400" dirty="0"/>
          </a:p>
          <a:p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 smtClean="0"/>
              <a:t>	</a:t>
            </a:r>
            <a:endParaRPr lang="es-EC" sz="2000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1819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855129" cy="24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33256"/>
            <a:ext cx="5495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10" y="1168178"/>
            <a:ext cx="216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s-EC" sz="3200" dirty="0" smtClean="0"/>
              <a:t>SOPORTE O BASE Y CARCAZA DE LA PRENSA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es-EC" sz="2000" dirty="0" smtClean="0"/>
              <a:t>Base del motor</a:t>
            </a:r>
          </a:p>
          <a:p>
            <a:endParaRPr lang="es-EC" sz="2000" dirty="0"/>
          </a:p>
          <a:p>
            <a:endParaRPr lang="es-EC" sz="2000" dirty="0" smtClean="0"/>
          </a:p>
          <a:p>
            <a:endParaRPr lang="es-EC" sz="2000" dirty="0"/>
          </a:p>
          <a:p>
            <a:endParaRPr lang="es-EC" sz="2000" dirty="0" smtClean="0"/>
          </a:p>
          <a:p>
            <a:endParaRPr lang="es-EC" sz="2000" dirty="0"/>
          </a:p>
          <a:p>
            <a:endParaRPr lang="es-EC" sz="2000" dirty="0" smtClean="0"/>
          </a:p>
          <a:p>
            <a:r>
              <a:rPr lang="es-EC" sz="2000" dirty="0" smtClean="0"/>
              <a:t>Base de la caja reductora</a:t>
            </a:r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 smtClean="0"/>
          </a:p>
          <a:p>
            <a:endParaRPr lang="es-EC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2291"/>
            <a:ext cx="2924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8275"/>
            <a:ext cx="2162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5810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s-EC" dirty="0" smtClean="0"/>
              <a:t>SISTEMA DE ALIMENTACIÓN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Tolva de alimentación</a:t>
            </a:r>
          </a:p>
          <a:p>
            <a:pPr marL="0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Diseño en base a la carga que soporta debido al material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08" y="1556792"/>
            <a:ext cx="2814464" cy="16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13" y="2204864"/>
            <a:ext cx="3816793" cy="36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08" y="3356992"/>
            <a:ext cx="2691936" cy="28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040"/>
            <a:ext cx="3445815" cy="34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1666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705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199433" cy="16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2499815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38"/>
            <a:ext cx="1676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36" y="3356992"/>
            <a:ext cx="2201012" cy="30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790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6048672"/>
          </a:xfrm>
        </p:spPr>
        <p:txBody>
          <a:bodyPr/>
          <a:lstStyle/>
          <a:p>
            <a:r>
              <a:rPr lang="es-EC" dirty="0" smtClean="0"/>
              <a:t>Placas de anclaje</a:t>
            </a:r>
          </a:p>
          <a:p>
            <a:pPr marL="0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Predimensionado: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 smtClean="0"/>
              <a:t>	Pernos de anclaje:</a:t>
            </a:r>
          </a:p>
          <a:p>
            <a:pPr marL="0" indent="0">
              <a:buNone/>
            </a:pPr>
            <a:r>
              <a:rPr lang="es-EC" sz="2400" dirty="0"/>
              <a:t>	</a:t>
            </a:r>
            <a:r>
              <a:rPr lang="es-EC" sz="2400" dirty="0" smtClean="0"/>
              <a:t> 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50243"/>
            <a:ext cx="3800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49" y="1386488"/>
            <a:ext cx="2628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271838"/>
            <a:ext cx="1933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86163"/>
            <a:ext cx="4895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4005064"/>
            <a:ext cx="1057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0787"/>
            <a:ext cx="2295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AUTOMATIZACIÓN DE LA PRENSA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 smtClean="0"/>
              <a:t>Objetivos del sistema de control</a:t>
            </a:r>
          </a:p>
          <a:p>
            <a:r>
              <a:rPr lang="es-ES" sz="2000" dirty="0" smtClean="0"/>
              <a:t>Controlar </a:t>
            </a:r>
            <a:r>
              <a:rPr lang="es-ES" sz="2000" dirty="0"/>
              <a:t>el ingreso de material a la cámara de granulación. </a:t>
            </a:r>
          </a:p>
          <a:p>
            <a:r>
              <a:rPr lang="es-ES" sz="2000" dirty="0" smtClean="0"/>
              <a:t>Control </a:t>
            </a:r>
            <a:r>
              <a:rPr lang="es-ES" sz="2000" dirty="0"/>
              <a:t>de nivel del material en la cámara. </a:t>
            </a:r>
          </a:p>
          <a:p>
            <a:r>
              <a:rPr lang="es-ES" sz="2000" dirty="0" smtClean="0"/>
              <a:t>Detectar </a:t>
            </a:r>
            <a:r>
              <a:rPr lang="es-ES" sz="2000" dirty="0"/>
              <a:t>atascos en el sistema de granulación. </a:t>
            </a: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dirty="0" smtClean="0"/>
              <a:t>Selección del sistema de control</a:t>
            </a:r>
          </a:p>
          <a:p>
            <a:r>
              <a:rPr lang="es-EC" sz="2000" dirty="0" smtClean="0"/>
              <a:t>Controlador </a:t>
            </a:r>
            <a:r>
              <a:rPr lang="es-EC" sz="2000" dirty="0"/>
              <a:t>Lógico Programable PLC. </a:t>
            </a:r>
          </a:p>
          <a:p>
            <a:r>
              <a:rPr lang="es-EC" sz="2000" dirty="0" err="1" smtClean="0"/>
              <a:t>Microcontrolador</a:t>
            </a:r>
            <a:r>
              <a:rPr lang="es-EC" sz="2000" dirty="0"/>
              <a:t>. </a:t>
            </a:r>
          </a:p>
          <a:p>
            <a:r>
              <a:rPr lang="es-EC" sz="2000" dirty="0" err="1" smtClean="0"/>
              <a:t>Contactores</a:t>
            </a:r>
            <a:r>
              <a:rPr lang="es-EC" sz="2000" dirty="0"/>
              <a:t>. 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De acuerdo a los resultados </a:t>
            </a:r>
            <a:r>
              <a:rPr lang="es-ES" sz="2000" dirty="0" smtClean="0"/>
              <a:t>de la matriz de selección se </a:t>
            </a:r>
            <a:r>
              <a:rPr lang="es-ES" sz="2000" dirty="0"/>
              <a:t>escoge diseñar el control por PLC, ya que presenta las mayores ventajas.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4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SECUENCIA DE TRABAJO DE LA MAQUINA</a:t>
            </a:r>
            <a:endParaRPr lang="es-EC" sz="36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323975"/>
            <a:ext cx="63436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CONFIGURACIÓN DEL SISTEMA</a:t>
            </a:r>
            <a:endParaRPr lang="es-EC" sz="36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942975"/>
            <a:ext cx="6162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JUSTIFICACIÓN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T</a:t>
            </a:r>
            <a:r>
              <a:rPr lang="es-ES" sz="2400" dirty="0" smtClean="0"/>
              <a:t>ratamiento </a:t>
            </a:r>
            <a:r>
              <a:rPr lang="es-ES" sz="2400" dirty="0"/>
              <a:t>de desechos y residuos 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Reciclaje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Ecuador </a:t>
            </a:r>
            <a:r>
              <a:rPr lang="es-ES" sz="2400" dirty="0"/>
              <a:t>es considerado una potencia forestal en crecimiento 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Material proveniente de Industrias </a:t>
            </a:r>
            <a:r>
              <a:rPr lang="es-ES" sz="2400" dirty="0"/>
              <a:t>de muebles y </a:t>
            </a:r>
            <a:r>
              <a:rPr lang="es-ES" sz="2400" dirty="0" smtClean="0"/>
              <a:t>aserraderos.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La </a:t>
            </a:r>
            <a:r>
              <a:rPr lang="es-ES" sz="2400" dirty="0"/>
              <a:t>industria de transformación de la madera genera cerca del 30% de residuos de la materia prima </a:t>
            </a:r>
            <a:r>
              <a:rPr lang="es-ES" sz="2400" dirty="0" smtClean="0"/>
              <a:t>usada.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Con </a:t>
            </a:r>
            <a:r>
              <a:rPr lang="es-ES" sz="2400" dirty="0"/>
              <a:t>este proyecto se pretende ofrecer una solución tecnológica para el proceso de reciclaje de madera 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/>
              <a:t>RECICLAJES MYS se encuentra analizando la vialidad de sistemas automatizados de reciclaje de madera para sus plantas industriales.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629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SENSORES Y ACTUADORES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SELECCIÓN DE SENSOR DE NIVEL</a:t>
            </a:r>
          </a:p>
          <a:p>
            <a:pPr marL="0" indent="0">
              <a:buNone/>
            </a:pPr>
            <a:r>
              <a:rPr lang="es-EC" dirty="0" smtClean="0"/>
              <a:t>Sensor de nivel de solidos.</a:t>
            </a:r>
          </a:p>
          <a:p>
            <a:pPr lvl="1"/>
            <a:r>
              <a:rPr lang="es-EC" dirty="0" smtClean="0"/>
              <a:t>De punto fijo</a:t>
            </a:r>
          </a:p>
          <a:p>
            <a:pPr lvl="1"/>
            <a:r>
              <a:rPr lang="es-EC" dirty="0" smtClean="0"/>
              <a:t>Continuo</a:t>
            </a:r>
          </a:p>
          <a:p>
            <a:pPr marL="457200" lvl="1" indent="0">
              <a:buNone/>
            </a:pPr>
            <a:r>
              <a:rPr lang="es-EC" dirty="0" smtClean="0"/>
              <a:t>		</a:t>
            </a:r>
            <a:r>
              <a:rPr lang="es-EC" dirty="0"/>
              <a:t>	</a:t>
            </a:r>
            <a:r>
              <a:rPr lang="es-EC" dirty="0" smtClean="0"/>
              <a:t>	</a:t>
            </a:r>
            <a:endParaRPr lang="es-EC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171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EC" dirty="0" smtClean="0"/>
              <a:t>Sensores de nivel de punto fijo</a:t>
            </a:r>
          </a:p>
          <a:p>
            <a:pPr lvl="1"/>
            <a:r>
              <a:rPr lang="es-EC" dirty="0" smtClean="0"/>
              <a:t>Capacitivo Allen Bradley</a:t>
            </a:r>
            <a:endParaRPr lang="es-EC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0924"/>
            <a:ext cx="3312368" cy="343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10" y="2551162"/>
            <a:ext cx="3028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C" sz="3600" b="1" dirty="0" smtClean="0"/>
              <a:t>COMPUERTA DE ENTRADA DE MATERIAL</a:t>
            </a:r>
          </a:p>
          <a:p>
            <a:pPr marL="0" indent="0">
              <a:buNone/>
            </a:pPr>
            <a:r>
              <a:rPr lang="es-EC" sz="2400" dirty="0" smtClean="0"/>
              <a:t>	PROINVAL </a:t>
            </a:r>
            <a:r>
              <a:rPr lang="es-EC" sz="2400" dirty="0" smtClean="0"/>
              <a:t>BVP DN 100, con accionamiento eléctrico.</a:t>
            </a:r>
          </a:p>
          <a:p>
            <a:pPr marL="0" indent="0">
              <a:buNone/>
            </a:pPr>
            <a:r>
              <a:rPr lang="es-EC" dirty="0" smtClean="0"/>
              <a:t>	</a:t>
            </a:r>
            <a:r>
              <a:rPr lang="es-EC" dirty="0"/>
              <a:t>	</a:t>
            </a:r>
            <a:r>
              <a:rPr lang="es-EC" dirty="0" smtClean="0"/>
              <a:t>	</a:t>
            </a:r>
            <a:endParaRPr lang="es-EC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94" y="1628800"/>
            <a:ext cx="3448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2" y="1664236"/>
            <a:ext cx="2501064" cy="18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0" y="4031093"/>
            <a:ext cx="3842820" cy="206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SELECCIÓN DEL CONTROLADOR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001419"/>
          </a:xfrm>
        </p:spPr>
        <p:txBody>
          <a:bodyPr/>
          <a:lstStyle/>
          <a:p>
            <a:r>
              <a:rPr lang="es-EC" sz="2800" dirty="0" smtClean="0"/>
              <a:t>Controlador lógico programable (PLC)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2000" dirty="0" smtClean="0"/>
              <a:t>Dispositivo electrónico encargado de manejar el funcionamiento de 	un proceso a través de la ejecución de un programa.</a:t>
            </a:r>
          </a:p>
          <a:p>
            <a:pPr marL="0" indent="0">
              <a:buNone/>
            </a:pPr>
            <a:endParaRPr lang="es-EC" sz="2000" dirty="0" smtClean="0"/>
          </a:p>
          <a:p>
            <a:pPr marL="0" indent="0">
              <a:buNone/>
            </a:pPr>
            <a:r>
              <a:rPr lang="es-EC" sz="2400" dirty="0" smtClean="0"/>
              <a:t>Requerimientos:</a:t>
            </a:r>
            <a:endParaRPr lang="es-EC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7101"/>
            <a:ext cx="4912246" cy="2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5517232"/>
            <a:ext cx="4412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/>
              <a:t>PLC Allen Bradley </a:t>
            </a:r>
            <a:r>
              <a:rPr lang="es-EC" sz="2400" dirty="0" err="1" smtClean="0"/>
              <a:t>Micrologix</a:t>
            </a:r>
            <a:r>
              <a:rPr lang="es-EC" sz="2400" dirty="0" smtClean="0"/>
              <a:t> 1000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373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PROGRAMA DE CONTROL</a:t>
            </a:r>
            <a:endParaRPr lang="es-EC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827585" y="908720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Software </a:t>
            </a:r>
            <a:r>
              <a:rPr lang="es-EC" sz="2400" b="1" dirty="0" err="1"/>
              <a:t>RSLogix</a:t>
            </a:r>
            <a:r>
              <a:rPr lang="es-EC" sz="2400" b="1" dirty="0"/>
              <a:t> </a:t>
            </a:r>
            <a:r>
              <a:rPr lang="es-EC" sz="2400" b="1" dirty="0" smtClean="0"/>
              <a:t>500, </a:t>
            </a:r>
            <a:r>
              <a:rPr lang="es-ES" sz="2400" dirty="0"/>
              <a:t>que trabaja con </a:t>
            </a:r>
            <a:r>
              <a:rPr lang="es-ES" sz="2400" dirty="0" err="1"/>
              <a:t>plcs</a:t>
            </a:r>
            <a:r>
              <a:rPr lang="es-ES" sz="2400" dirty="0"/>
              <a:t> Allen Bradley de la serie SLC 500 y </a:t>
            </a:r>
            <a:r>
              <a:rPr lang="es-ES" sz="2400" dirty="0" err="1"/>
              <a:t>Micrologix</a:t>
            </a:r>
            <a:r>
              <a:rPr lang="es-ES" sz="2400" dirty="0"/>
              <a:t>. </a:t>
            </a:r>
            <a:r>
              <a:rPr lang="es-EC" sz="2400" b="1" dirty="0" smtClean="0"/>
              <a:t> </a:t>
            </a:r>
            <a:endParaRPr lang="es-EC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3145"/>
            <a:ext cx="4781875" cy="3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49240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59" y="1268760"/>
            <a:ext cx="405856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CUADRO DE VARIABLES</a:t>
            </a:r>
            <a:endParaRPr lang="es-EC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123850" y="520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GRAFCET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861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9" y="209550"/>
            <a:ext cx="6345046" cy="588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553" y="260648"/>
            <a:ext cx="8229600" cy="4320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COMUNICACIÓN DEL SISTEMA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s-EC" sz="2800" b="1" dirty="0" err="1" smtClean="0"/>
              <a:t>RSLinx</a:t>
            </a:r>
            <a:r>
              <a:rPr lang="es-EC" sz="2800" b="1" dirty="0" smtClean="0"/>
              <a:t> de Allen Bradley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2400" dirty="0" smtClean="0"/>
              <a:t>Comunicar el PLC y el ordenador.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79730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59" y="2708920"/>
            <a:ext cx="398813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s-EC" sz="2800" b="1" dirty="0" err="1" smtClean="0"/>
              <a:t>Emulate</a:t>
            </a:r>
            <a:r>
              <a:rPr lang="es-EC" sz="2800" b="1" dirty="0" smtClean="0"/>
              <a:t> 500 de Allen Bradley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2400" dirty="0" smtClean="0"/>
              <a:t>Simula la presencia de un PLC conectado al ordenador.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6930"/>
            <a:ext cx="34004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01" y="1976805"/>
            <a:ext cx="4524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INTERFAZ DE CONTROL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s-EC" sz="2800" dirty="0" smtClean="0"/>
              <a:t>Diseño de la interfaz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2000" dirty="0" smtClean="0"/>
              <a:t>Software </a:t>
            </a:r>
            <a:r>
              <a:rPr lang="es-EC" sz="2000" dirty="0" err="1" smtClean="0"/>
              <a:t>Wonderware</a:t>
            </a:r>
            <a:r>
              <a:rPr lang="es-EC" sz="2000" dirty="0" smtClean="0"/>
              <a:t> </a:t>
            </a:r>
            <a:r>
              <a:rPr lang="es-EC" sz="2000" dirty="0" err="1" smtClean="0"/>
              <a:t>Intouch</a:t>
            </a:r>
            <a:r>
              <a:rPr lang="es-EC" sz="2000" dirty="0" smtClean="0"/>
              <a:t>, para el control, monitoreo, mando.</a:t>
            </a:r>
          </a:p>
          <a:p>
            <a:pPr marL="0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Guía GEDIS.</a:t>
            </a:r>
            <a:endParaRPr lang="es-EC" sz="2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291113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94052"/>
            <a:ext cx="2825575" cy="292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MATERIA PRIMA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s-EC" sz="2800" dirty="0" smtClean="0"/>
              <a:t>BIOMASA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sz="2800" dirty="0"/>
              <a:t>E</a:t>
            </a:r>
            <a:r>
              <a:rPr lang="es-ES" sz="2800" dirty="0" smtClean="0"/>
              <a:t>s </a:t>
            </a:r>
            <a:r>
              <a:rPr lang="es-ES" sz="2800" dirty="0"/>
              <a:t>cualquier materia orgánica obtenida a </a:t>
            </a:r>
            <a:r>
              <a:rPr lang="es-ES" sz="2800" dirty="0" smtClean="0"/>
              <a:t>partir 	de </a:t>
            </a:r>
            <a:r>
              <a:rPr lang="es-ES" sz="2800" dirty="0"/>
              <a:t>vegetales o de animales. </a:t>
            </a:r>
            <a:endParaRPr lang="es-ES" sz="2800" dirty="0" smtClean="0"/>
          </a:p>
          <a:p>
            <a:r>
              <a:rPr lang="es-ES" sz="2800" dirty="0" smtClean="0"/>
              <a:t>FUENTES</a:t>
            </a:r>
          </a:p>
          <a:p>
            <a:pPr marL="457200" lvl="1" indent="0">
              <a:buNone/>
            </a:pPr>
            <a:r>
              <a:rPr lang="es-ES" dirty="0" smtClean="0"/>
              <a:t>	Residuos de las industrias de transformación de 	la madera.</a:t>
            </a:r>
          </a:p>
          <a:p>
            <a:pPr lvl="0"/>
            <a:r>
              <a:rPr lang="es-EC" sz="2800" dirty="0" smtClean="0">
                <a:solidFill>
                  <a:prstClr val="black"/>
                </a:solidFill>
              </a:rPr>
              <a:t>PINO BLANCO</a:t>
            </a:r>
          </a:p>
          <a:p>
            <a:pPr marL="0" lvl="0" indent="0">
              <a:buNone/>
            </a:pPr>
            <a:r>
              <a:rPr lang="es-EC" dirty="0" smtClean="0">
                <a:solidFill>
                  <a:prstClr val="black"/>
                </a:solidFill>
              </a:rPr>
              <a:t>	</a:t>
            </a:r>
            <a:r>
              <a:rPr lang="es-EC" sz="2800" dirty="0" smtClean="0">
                <a:solidFill>
                  <a:prstClr val="black"/>
                </a:solidFill>
              </a:rPr>
              <a:t>Virutas o aserrín.</a:t>
            </a:r>
            <a:endParaRPr lang="es-EC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240360" cy="218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EC" dirty="0" smtClean="0"/>
              <a:t>Ventanas de la interfaz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dirty="0" smtClean="0"/>
              <a:t>Inicio</a:t>
            </a:r>
            <a:endParaRPr lang="es-EC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8274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EC" dirty="0" smtClean="0"/>
              <a:t>Ventanas de la interfaz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dirty="0" smtClean="0"/>
              <a:t>Proceso</a:t>
            </a:r>
            <a:endParaRPr lang="es-EC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82619" cy="41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EC" dirty="0" smtClean="0"/>
              <a:t>Ventanas de la interfaz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dirty="0" smtClean="0"/>
              <a:t>Alarmas</a:t>
            </a:r>
            <a:endParaRPr lang="es-EC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4816" cy="412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EC" dirty="0" smtClean="0"/>
              <a:t>Ventanas de la interfaz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dirty="0" smtClean="0"/>
              <a:t>Histórico Alarmas</a:t>
            </a:r>
            <a:endParaRPr lang="es-EC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00800" cy="404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EC" dirty="0" smtClean="0"/>
              <a:t>Ventanas de la interfaz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dirty="0" smtClean="0"/>
              <a:t>Simulación</a:t>
            </a:r>
            <a:endParaRPr lang="es-EC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3531" cy="46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/>
              <a:t>ANÁLISIS ECONÓMICO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45435"/>
          </a:xfrm>
        </p:spPr>
        <p:txBody>
          <a:bodyPr/>
          <a:lstStyle/>
          <a:p>
            <a:r>
              <a:rPr lang="es-EC" sz="2800" dirty="0" smtClean="0"/>
              <a:t>COSTO TOTAL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sz="2800" dirty="0" smtClean="0"/>
              <a:t>EVALUACIÓN</a:t>
            </a:r>
          </a:p>
          <a:p>
            <a:pPr lvl="1"/>
            <a:r>
              <a:rPr lang="es-EC" sz="2000" dirty="0" smtClean="0"/>
              <a:t>Valor Actual Neto (VAN)</a:t>
            </a:r>
          </a:p>
          <a:p>
            <a:pPr lvl="1"/>
            <a:endParaRPr lang="es-EC" sz="2000" dirty="0"/>
          </a:p>
          <a:p>
            <a:pPr lvl="1"/>
            <a:endParaRPr lang="es-EC" sz="2000" dirty="0" smtClean="0"/>
          </a:p>
          <a:p>
            <a:pPr marL="457200" lvl="1" indent="0">
              <a:buNone/>
            </a:pPr>
            <a:endParaRPr lang="es-EC" sz="2000" dirty="0"/>
          </a:p>
          <a:p>
            <a:pPr lvl="1"/>
            <a:r>
              <a:rPr lang="es-EC" sz="2000" dirty="0" smtClean="0"/>
              <a:t>Tasa interna de Retorno (TIR)		</a:t>
            </a:r>
            <a:endParaRPr lang="es-EC" sz="2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87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73" y="2852936"/>
            <a:ext cx="4381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73" y="4797152"/>
            <a:ext cx="4505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BALANCE ENERGÍA</a:t>
            </a:r>
            <a:endParaRPr lang="es-EC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149755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Consumo de energía necesario para formar los pellets = 53,2 </a:t>
            </a:r>
            <a:r>
              <a:rPr lang="es-EC" dirty="0" err="1" smtClean="0"/>
              <a:t>kwh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Energía que entregan los pellets al ser quemados  = 64,2 </a:t>
            </a:r>
            <a:r>
              <a:rPr lang="es-EC" dirty="0" err="1" smtClean="0"/>
              <a:t>kwh</a:t>
            </a:r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/>
          <a:stretch/>
        </p:blipFill>
        <p:spPr bwMode="auto">
          <a:xfrm>
            <a:off x="3635896" y="2623952"/>
            <a:ext cx="2083477" cy="7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CONCLUSIONES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ES" sz="1600" dirty="0"/>
              <a:t>C</a:t>
            </a:r>
            <a:r>
              <a:rPr lang="es-ES" sz="1600" dirty="0" smtClean="0"/>
              <a:t>umple </a:t>
            </a:r>
            <a:r>
              <a:rPr lang="es-ES" sz="1600" dirty="0"/>
              <a:t>con los requerimientos de la empresa RECICLAJES MYS, con el objetivo de plantear una solución para el reciclaje de </a:t>
            </a:r>
            <a:r>
              <a:rPr lang="es-ES" sz="1600" dirty="0" smtClean="0"/>
              <a:t>madera.</a:t>
            </a:r>
            <a:endParaRPr lang="es-ES" sz="1600" dirty="0"/>
          </a:p>
          <a:p>
            <a:pPr algn="just"/>
            <a:r>
              <a:rPr lang="es-ES" sz="1600" dirty="0" smtClean="0"/>
              <a:t>La </a:t>
            </a:r>
            <a:r>
              <a:rPr lang="es-ES" sz="1600" dirty="0"/>
              <a:t>prensa granuladora se diseñó con un factor de sobreproducción del 20%, por lo tanto la máquina es capaz de llegar a los 240 kg/</a:t>
            </a:r>
            <a:r>
              <a:rPr lang="es-ES" sz="1600" dirty="0" err="1"/>
              <a:t>hr</a:t>
            </a:r>
            <a:r>
              <a:rPr lang="es-ES" sz="1600" dirty="0"/>
              <a:t>. </a:t>
            </a:r>
          </a:p>
          <a:p>
            <a:pPr algn="just"/>
            <a:r>
              <a:rPr lang="es-ES" sz="1600" dirty="0" smtClean="0"/>
              <a:t>En </a:t>
            </a:r>
            <a:r>
              <a:rPr lang="es-ES" sz="1600" dirty="0"/>
              <a:t>el mercado regional se pueden encontrar prensas granuladoras de </a:t>
            </a:r>
            <a:r>
              <a:rPr lang="es-ES" sz="1600" dirty="0" smtClean="0"/>
              <a:t>madera, </a:t>
            </a:r>
            <a:r>
              <a:rPr lang="es-ES" sz="1600" dirty="0"/>
              <a:t>pero dichas maquinas son netamente </a:t>
            </a:r>
            <a:r>
              <a:rPr lang="es-ES" sz="1600" dirty="0" smtClean="0"/>
              <a:t>electromecánicas. </a:t>
            </a:r>
            <a:endParaRPr lang="es-ES" sz="1600" dirty="0"/>
          </a:p>
          <a:p>
            <a:pPr algn="just"/>
            <a:r>
              <a:rPr lang="es-ES" sz="1600" dirty="0" smtClean="0"/>
              <a:t>La </a:t>
            </a:r>
            <a:r>
              <a:rPr lang="es-ES" sz="1600" dirty="0"/>
              <a:t>prensa granuladora vertical, que fue la clase de prensa escogida, presenta mayores ventajas sobre la horizontal, sobre todo en su eficiencia y menor complejidad de diseño. </a:t>
            </a:r>
          </a:p>
          <a:p>
            <a:pPr algn="just"/>
            <a:r>
              <a:rPr lang="es-ES" sz="1600" dirty="0" smtClean="0"/>
              <a:t>La </a:t>
            </a:r>
            <a:r>
              <a:rPr lang="es-ES" sz="1600" dirty="0"/>
              <a:t>transformación del aserrín a pellets se produce por la combinación de fuerzas de compactación y extrusión. </a:t>
            </a:r>
            <a:endParaRPr lang="es-EC" sz="1600" dirty="0"/>
          </a:p>
          <a:p>
            <a:pPr algn="just"/>
            <a:r>
              <a:rPr lang="es-ES" sz="1600" dirty="0" smtClean="0"/>
              <a:t>Para </a:t>
            </a:r>
            <a:r>
              <a:rPr lang="es-ES" sz="1600" dirty="0"/>
              <a:t>la esquematización, simulación, gráficos, y diseño de los componentes mecánicos de la máquina, el software “Autodesk Inventor </a:t>
            </a:r>
            <a:r>
              <a:rPr lang="es-ES" sz="1600" dirty="0" smtClean="0"/>
              <a:t>2012”. </a:t>
            </a:r>
            <a:endParaRPr lang="es-ES" sz="1600" dirty="0"/>
          </a:p>
          <a:p>
            <a:pPr algn="just"/>
            <a:r>
              <a:rPr lang="es-ES" sz="1600" dirty="0"/>
              <a:t>L</a:t>
            </a:r>
            <a:r>
              <a:rPr lang="es-ES" sz="1600" dirty="0" smtClean="0"/>
              <a:t>a máquina </a:t>
            </a:r>
            <a:r>
              <a:rPr lang="es-ES" sz="1600" dirty="0"/>
              <a:t>puede también ser usada para compactar otra clase de material granular que se requiera </a:t>
            </a:r>
            <a:r>
              <a:rPr lang="es-ES" sz="1600" dirty="0" smtClean="0"/>
              <a:t>compactar, </a:t>
            </a:r>
            <a:r>
              <a:rPr lang="es-ES" sz="1600" dirty="0"/>
              <a:t>reciclar, siempre y cuando sea de características </a:t>
            </a:r>
            <a:r>
              <a:rPr lang="es-ES" sz="1600" dirty="0" smtClean="0"/>
              <a:t>similares al aserrín.</a:t>
            </a:r>
            <a:endParaRPr lang="es-ES" sz="1600" dirty="0"/>
          </a:p>
          <a:p>
            <a:pPr algn="just"/>
            <a:r>
              <a:rPr lang="es-ES" sz="1600" dirty="0" smtClean="0"/>
              <a:t>El </a:t>
            </a:r>
            <a:r>
              <a:rPr lang="es-ES" sz="1600" dirty="0"/>
              <a:t>sistema de control brinda flexibilidad a la máquina, además la interfaz gráfica con la que trabajará el operador es práctica e intuitiva, acorde a las necesidades del </a:t>
            </a:r>
            <a:r>
              <a:rPr lang="es-ES" sz="1600" dirty="0" smtClean="0"/>
              <a:t>sistema.</a:t>
            </a:r>
          </a:p>
          <a:p>
            <a:pPr algn="just"/>
            <a:r>
              <a:rPr lang="es-ES" sz="1600" dirty="0" smtClean="0"/>
              <a:t>El </a:t>
            </a:r>
            <a:r>
              <a:rPr lang="es-ES" sz="1600" dirty="0"/>
              <a:t>análisis económico da como resultado que el Valor Actual Neto (VAN) es mayor a la inversión, así como también que la Tasa Interna de Retorno (TIR) es mayor a la tasa de interés fija que se plantea del 20%, por lo tanto el proyecto es rentable para la empresa. </a:t>
            </a:r>
          </a:p>
        </p:txBody>
      </p:sp>
    </p:spTree>
    <p:extLst>
      <p:ext uri="{BB962C8B-B14F-4D97-AF65-F5344CB8AC3E}">
        <p14:creationId xmlns:p14="http://schemas.microsoft.com/office/powerpoint/2010/main" val="7559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2060848"/>
            <a:ext cx="59046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C" sz="3600" b="1" dirty="0"/>
              <a:t>COMPOSICIÓN QUÍMICA: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52117"/>
            <a:ext cx="8229600" cy="2193107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Fibras de celulosa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Lignina.- Polímero que actúa como agente de unión de las células fibrosas.  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536504" cy="165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BIOMASA COMO FUENTE DE ENERGÍA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16024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Aspectos Positivos</a:t>
            </a:r>
          </a:p>
          <a:p>
            <a:pPr lvl="1"/>
            <a:r>
              <a:rPr lang="es-EC" sz="1800" dirty="0" smtClean="0"/>
              <a:t>Tratamiento contaminación</a:t>
            </a:r>
          </a:p>
          <a:p>
            <a:pPr lvl="1"/>
            <a:r>
              <a:rPr lang="es-EC" sz="1800" dirty="0" smtClean="0"/>
              <a:t>Nueva energía renovable disponible</a:t>
            </a:r>
          </a:p>
          <a:p>
            <a:pPr lvl="1"/>
            <a:r>
              <a:rPr lang="es-EC" sz="1800" dirty="0" smtClean="0"/>
              <a:t>Menor consumo de otras fuentes de energía</a:t>
            </a:r>
            <a:endParaRPr lang="es-EC" sz="1800" dirty="0"/>
          </a:p>
          <a:p>
            <a:r>
              <a:rPr lang="es-EC" sz="2000" dirty="0" smtClean="0"/>
              <a:t>Aspectos Negativos</a:t>
            </a:r>
          </a:p>
          <a:p>
            <a:pPr lvl="1"/>
            <a:r>
              <a:rPr lang="es-EC" sz="1800" dirty="0" smtClean="0"/>
              <a:t>Reducción superficie forestal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87" y="3342124"/>
            <a:ext cx="5578933" cy="30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SISTEMAS DE LA PRENSA GRANULADORA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400" dirty="0" smtClean="0"/>
              <a:t>PROCESO DE PRODUCCIÓN DE GRÁNULOS DE MADERA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r>
              <a:rPr lang="es-EC" sz="2400" dirty="0" smtClean="0"/>
              <a:t>Recepción de la materia prima</a:t>
            </a:r>
          </a:p>
          <a:p>
            <a:r>
              <a:rPr lang="es-EC" sz="2400" dirty="0" smtClean="0"/>
              <a:t>Triturado o molienda</a:t>
            </a:r>
          </a:p>
          <a:p>
            <a:r>
              <a:rPr lang="es-EC" sz="2400" dirty="0" smtClean="0"/>
              <a:t>Granulación o peletizado</a:t>
            </a:r>
          </a:p>
          <a:p>
            <a:r>
              <a:rPr lang="es-EC" sz="2400" dirty="0" smtClean="0"/>
              <a:t>Secado</a:t>
            </a:r>
          </a:p>
          <a:p>
            <a:r>
              <a:rPr lang="es-EC" sz="2400" dirty="0" smtClean="0"/>
              <a:t>Almacenaje</a:t>
            </a:r>
          </a:p>
          <a:p>
            <a:endParaRPr lang="es-EC" sz="2400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89" y="1683384"/>
            <a:ext cx="4676775" cy="1745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2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600" b="1" dirty="0" smtClean="0"/>
              <a:t>PARÁMETROS PROCESO DE GRANULACIÓN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GRÁNULOS DE MADERA O PELLETS</a:t>
            </a:r>
          </a:p>
          <a:p>
            <a:pPr lvl="1"/>
            <a:r>
              <a:rPr lang="es-EC" dirty="0" smtClean="0"/>
              <a:t>Características físicas</a:t>
            </a:r>
          </a:p>
          <a:p>
            <a:pPr marL="914400" lvl="2" indent="0">
              <a:buNone/>
            </a:pPr>
            <a:r>
              <a:rPr lang="es-EC" dirty="0" smtClean="0"/>
              <a:t>Forma y tamaño</a:t>
            </a:r>
          </a:p>
          <a:p>
            <a:pPr marL="914400" lvl="2" indent="0">
              <a:buNone/>
            </a:pPr>
            <a:r>
              <a:rPr lang="es-EC" dirty="0" smtClean="0"/>
              <a:t>Humedad</a:t>
            </a:r>
          </a:p>
          <a:p>
            <a:pPr marL="914400" lvl="2" indent="0">
              <a:buNone/>
            </a:pPr>
            <a:r>
              <a:rPr lang="es-EC" dirty="0" smtClean="0"/>
              <a:t>Densidad</a:t>
            </a:r>
          </a:p>
          <a:p>
            <a:pPr marL="0" indent="0">
              <a:buNone/>
            </a:pPr>
            <a:endParaRPr lang="es-EC" dirty="0" smtClean="0"/>
          </a:p>
          <a:p>
            <a:pPr lvl="1"/>
            <a:r>
              <a:rPr lang="es-EC" dirty="0" smtClean="0"/>
              <a:t>Características químicas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2400" dirty="0"/>
              <a:t>P</a:t>
            </a:r>
            <a:r>
              <a:rPr lang="es-EC" sz="2400" dirty="0" smtClean="0"/>
              <a:t>oder calorífico: </a:t>
            </a:r>
            <a:r>
              <a:rPr lang="es-EC" sz="2400" dirty="0" smtClean="0"/>
              <a:t>4600 </a:t>
            </a:r>
            <a:r>
              <a:rPr lang="es-EC" sz="2400" dirty="0"/>
              <a:t>Kcal/kg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8142"/>
            <a:ext cx="315753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1642</TotalTime>
  <Words>1135</Words>
  <Application>Microsoft Office PowerPoint</Application>
  <PresentationFormat>Presentación en pantalla (4:3)</PresentationFormat>
  <Paragraphs>377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DEPARTAMENTO DE CIENCIAS DE LA ENERGÍA Y MECÁNICA</vt:lpstr>
      <vt:lpstr>OBJETIVOS</vt:lpstr>
      <vt:lpstr>ANTECEDENTES</vt:lpstr>
      <vt:lpstr>JUSTIFICACIÓN</vt:lpstr>
      <vt:lpstr>MATERIA PRIMA</vt:lpstr>
      <vt:lpstr>COMPOSICIÓN QUÍMICA: </vt:lpstr>
      <vt:lpstr>BIOMASA COMO FUENTE DE ENERGÍA</vt:lpstr>
      <vt:lpstr>SISTEMAS DE LA PRENSA GRANULADORA</vt:lpstr>
      <vt:lpstr>PARÁMETROS PROCESO DE GRANULACIÓN</vt:lpstr>
      <vt:lpstr>Presentación de PowerPoint</vt:lpstr>
      <vt:lpstr>CAPACIDAD DE PRODUCCIÓN REQUERIDA</vt:lpstr>
      <vt:lpstr>TIPOS DE PRENSAS GRANULADORAS</vt:lpstr>
      <vt:lpstr>SELECCIÓN DE COMPONENTES</vt:lpstr>
      <vt:lpstr>Presentación de PowerPoint</vt:lpstr>
      <vt:lpstr>Presentación de PowerPoint</vt:lpstr>
      <vt:lpstr>REDUCTOR DE VELOCIDAD</vt:lpstr>
      <vt:lpstr>SISTEMA DE COMPACTACIÓN</vt:lpstr>
      <vt:lpstr>DISEÑO DE LA PRENSA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Cálculo eje de los rodillos</vt:lpstr>
      <vt:lpstr>Presentación de PowerPoint</vt:lpstr>
      <vt:lpstr>SOPORTE O BASE Y CARCAZA DE LA PRENSA</vt:lpstr>
      <vt:lpstr>SISTEMA DE ALIMENTACIÓN</vt:lpstr>
      <vt:lpstr>Presentación de PowerPoint</vt:lpstr>
      <vt:lpstr>Presentación de PowerPoint</vt:lpstr>
      <vt:lpstr>AUTOMATIZACIÓN DE LA PRENSA</vt:lpstr>
      <vt:lpstr>SECUENCIA DE TRABAJO DE LA MAQUINA</vt:lpstr>
      <vt:lpstr>CONFIGURACIÓN DEL SISTEMA</vt:lpstr>
      <vt:lpstr>SENSORES Y ACTUADORES</vt:lpstr>
      <vt:lpstr>Presentación de PowerPoint</vt:lpstr>
      <vt:lpstr>Presentación de PowerPoint</vt:lpstr>
      <vt:lpstr>SELECCIÓN DEL CONTROLADOR</vt:lpstr>
      <vt:lpstr>PROGRAMA DE CONTROL</vt:lpstr>
      <vt:lpstr>Presentación de PowerPoint</vt:lpstr>
      <vt:lpstr>Presentación de PowerPoint</vt:lpstr>
      <vt:lpstr>COMUNICACIÓN DEL SISTEMA</vt:lpstr>
      <vt:lpstr>Presentación de PowerPoint</vt:lpstr>
      <vt:lpstr>INTERFAZ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ECONÓMICO</vt:lpstr>
      <vt:lpstr>BALANCE ENERGÍA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</dc:creator>
  <cp:lastModifiedBy>Santiago</cp:lastModifiedBy>
  <cp:revision>54</cp:revision>
  <dcterms:created xsi:type="dcterms:W3CDTF">2013-11-07T02:34:48Z</dcterms:created>
  <dcterms:modified xsi:type="dcterms:W3CDTF">2013-11-13T11:04:38Z</dcterms:modified>
</cp:coreProperties>
</file>