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 id="286" r:id="rId33"/>
    <p:sldId id="288" r:id="rId34"/>
    <p:sldId id="289" r:id="rId35"/>
    <p:sldId id="290" r:id="rId36"/>
    <p:sldId id="292" r:id="rId37"/>
    <p:sldId id="291"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6" r:id="rId51"/>
    <p:sldId id="307" r:id="rId52"/>
    <p:sldId id="308" r:id="rId53"/>
    <p:sldId id="310" r:id="rId54"/>
    <p:sldId id="309"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405" r:id="rId87"/>
    <p:sldId id="342" r:id="rId88"/>
    <p:sldId id="343" r:id="rId89"/>
    <p:sldId id="344"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434" r:id="rId143"/>
    <p:sldId id="435" r:id="rId144"/>
    <p:sldId id="398" r:id="rId145"/>
    <p:sldId id="399" r:id="rId146"/>
    <p:sldId id="400" r:id="rId147"/>
    <p:sldId id="401" r:id="rId148"/>
    <p:sldId id="402" r:id="rId149"/>
    <p:sldId id="403" r:id="rId150"/>
    <p:sldId id="404"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38" r:id="rId166"/>
    <p:sldId id="436" r:id="rId167"/>
    <p:sldId id="439" r:id="rId168"/>
    <p:sldId id="440" r:id="rId169"/>
    <p:sldId id="441"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75" d="100"/>
          <a:sy n="75" d="100"/>
        </p:scale>
        <p:origin x="198"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arlos\Documents\Tesis%20Gasificador\Calculos%20Moto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azz\Desktop\MELA\ESPE\TESIS\resultado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azz\Desktop\MELA\ESPE\TESIS\resultado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Jazz\Desktop\MELA\ESPE\TESIS\resultado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Jazz\Desktop\MELA\ESPE\TESIS\resultado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Jazz\Desktop\MELA\ESPE\TESIS\resultado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Jazz\Desktop\MELA\ESPE\TESIS\resultad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scatterChart>
        <c:scatterStyle val="lineMarker"/>
        <c:varyColors val="0"/>
        <c:ser>
          <c:idx val="0"/>
          <c:order val="0"/>
          <c:tx>
            <c:v>Consumo de Aire</c:v>
          </c:tx>
          <c:spPr>
            <a:ln w="28575">
              <a:noFill/>
            </a:ln>
          </c:spPr>
          <c:trendline>
            <c:trendlineType val="log"/>
            <c:dispRSqr val="0"/>
            <c:dispEq val="0"/>
          </c:trendline>
          <c:xVal>
            <c:numRef>
              <c:f>Hoja1!$F$2:$F$12</c:f>
              <c:numCache>
                <c:formatCode>General</c:formatCode>
                <c:ptCount val="11"/>
                <c:pt idx="0">
                  <c:v>9.1978343878380358</c:v>
                </c:pt>
                <c:pt idx="1">
                  <c:v>10.993514804263777</c:v>
                </c:pt>
                <c:pt idx="2">
                  <c:v>13.464250875089506</c:v>
                </c:pt>
                <c:pt idx="3">
                  <c:v>20.566982936990989</c:v>
                </c:pt>
                <c:pt idx="4">
                  <c:v>28.028073254955849</c:v>
                </c:pt>
                <c:pt idx="5">
                  <c:v>38.867944335847874</c:v>
                </c:pt>
                <c:pt idx="6">
                  <c:v>49.775255287211685</c:v>
                </c:pt>
                <c:pt idx="7">
                  <c:v>57.650477996006714</c:v>
                </c:pt>
                <c:pt idx="8">
                  <c:v>68.212965471641027</c:v>
                </c:pt>
                <c:pt idx="9">
                  <c:v>76.56097136237841</c:v>
                </c:pt>
                <c:pt idx="10">
                  <c:v>89.311736471772463</c:v>
                </c:pt>
              </c:numCache>
            </c:numRef>
          </c:xVal>
          <c:yVal>
            <c:numRef>
              <c:f>Hoja1!$A$2:$A$12</c:f>
              <c:numCache>
                <c:formatCode>General</c:formatCode>
                <c:ptCount val="11"/>
                <c:pt idx="0">
                  <c:v>600</c:v>
                </c:pt>
                <c:pt idx="1">
                  <c:v>900</c:v>
                </c:pt>
                <c:pt idx="2">
                  <c:v>1200</c:v>
                </c:pt>
                <c:pt idx="3">
                  <c:v>1500</c:v>
                </c:pt>
                <c:pt idx="4">
                  <c:v>1800</c:v>
                </c:pt>
                <c:pt idx="5">
                  <c:v>2100</c:v>
                </c:pt>
                <c:pt idx="6">
                  <c:v>2400</c:v>
                </c:pt>
                <c:pt idx="7">
                  <c:v>2700</c:v>
                </c:pt>
                <c:pt idx="8">
                  <c:v>3000</c:v>
                </c:pt>
                <c:pt idx="9">
                  <c:v>3300</c:v>
                </c:pt>
                <c:pt idx="10">
                  <c:v>3600</c:v>
                </c:pt>
              </c:numCache>
            </c:numRef>
          </c:yVal>
          <c:smooth val="0"/>
        </c:ser>
        <c:dLbls>
          <c:showLegendKey val="0"/>
          <c:showVal val="0"/>
          <c:showCatName val="0"/>
          <c:showSerName val="0"/>
          <c:showPercent val="0"/>
          <c:showBubbleSize val="0"/>
        </c:dLbls>
        <c:axId val="128786928"/>
        <c:axId val="128787312"/>
      </c:scatterChart>
      <c:valAx>
        <c:axId val="128786928"/>
        <c:scaling>
          <c:orientation val="minMax"/>
        </c:scaling>
        <c:delete val="0"/>
        <c:axPos val="b"/>
        <c:numFmt formatCode="General" sourceLinked="1"/>
        <c:majorTickMark val="out"/>
        <c:minorTickMark val="none"/>
        <c:tickLblPos val="nextTo"/>
        <c:crossAx val="128787312"/>
        <c:crosses val="autoZero"/>
        <c:crossBetween val="midCat"/>
      </c:valAx>
      <c:valAx>
        <c:axId val="128787312"/>
        <c:scaling>
          <c:orientation val="minMax"/>
        </c:scaling>
        <c:delete val="0"/>
        <c:axPos val="l"/>
        <c:majorGridlines/>
        <c:numFmt formatCode="General" sourceLinked="1"/>
        <c:majorTickMark val="out"/>
        <c:minorTickMark val="none"/>
        <c:tickLblPos val="nextTo"/>
        <c:crossAx val="128786928"/>
        <c:crosses val="autoZero"/>
        <c:crossBetween val="midCat"/>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title>
      <c:overlay val="0"/>
    </c:title>
    <c:autoTitleDeleted val="0"/>
    <c:view3D>
      <c:rotX val="15"/>
      <c:rotY val="0"/>
      <c:rAngAx val="0"/>
    </c:view3D>
    <c:floor>
      <c:thickness val="0"/>
    </c:floor>
    <c:sideWall>
      <c:thickness val="0"/>
    </c:sideWall>
    <c:backWall>
      <c:thickness val="0"/>
    </c:backWall>
    <c:plotArea>
      <c:layout/>
      <c:pie3DChart>
        <c:varyColors val="1"/>
        <c:ser>
          <c:idx val="0"/>
          <c:order val="0"/>
          <c:tx>
            <c:strRef>
              <c:f>Hoja1!$A$2</c:f>
              <c:strCache>
                <c:ptCount val="1"/>
                <c:pt idx="0">
                  <c:v>PRUEBAS</c:v>
                </c:pt>
              </c:strCache>
            </c:strRef>
          </c:tx>
          <c:dLbls>
            <c:spPr>
              <a:noFill/>
              <a:ln>
                <a:noFill/>
              </a:ln>
              <a:effectLst/>
            </c:spPr>
            <c:dLblPos val="ctr"/>
            <c:showLegendKey val="0"/>
            <c:showVal val="0"/>
            <c:showCatName val="0"/>
            <c:showSerName val="0"/>
            <c:showPercent val="1"/>
            <c:showBubbleSize val="0"/>
            <c:showLeaderLines val="1"/>
            <c:extLst>
              <c:ext xmlns:c15="http://schemas.microsoft.com/office/drawing/2012/chart" uri="{CE6537A1-D6FC-4f65-9D91-7224C49458BB}"/>
            </c:extLst>
          </c:dLbls>
          <c:cat>
            <c:strRef>
              <c:f>Hoja1!$A$3:$A$4</c:f>
              <c:strCache>
                <c:ptCount val="2"/>
                <c:pt idx="0">
                  <c:v>Protoboard</c:v>
                </c:pt>
                <c:pt idx="1">
                  <c:v>Pcb</c:v>
                </c:pt>
              </c:strCache>
            </c:strRef>
          </c:cat>
          <c:val>
            <c:numRef>
              <c:f>Hoja1!$B$3:$B$4</c:f>
              <c:numCache>
                <c:formatCode>General</c:formatCode>
                <c:ptCount val="2"/>
                <c:pt idx="0">
                  <c:v>7</c:v>
                </c:pt>
                <c:pt idx="1">
                  <c:v>3</c:v>
                </c:pt>
              </c:numCache>
            </c:numRef>
          </c:val>
        </c:ser>
        <c:dLbls>
          <c:showLegendKey val="0"/>
          <c:showVal val="0"/>
          <c:showCatName val="0"/>
          <c:showSerName val="0"/>
          <c:showPercent val="1"/>
          <c:showBubbleSize val="0"/>
          <c:showLeaderLines val="1"/>
        </c:dLbls>
      </c:pie3DChart>
    </c:plotArea>
    <c:legend>
      <c:legendPos val="r"/>
      <c:overlay val="0"/>
      <c:txPr>
        <a:bodyPr/>
        <a:lstStyle/>
        <a:p>
          <a:pPr rtl="0">
            <a:defRPr/>
          </a:pPr>
          <a:endParaRPr lang="es-EC"/>
        </a:p>
      </c:txPr>
    </c:legend>
    <c:plotVisOnly val="1"/>
    <c:dispBlanksAs val="zero"/>
    <c:showDLblsOverMax val="0"/>
  </c:chart>
  <c:txPr>
    <a:bodyPr/>
    <a:lstStyle/>
    <a:p>
      <a:pPr>
        <a:defRPr sz="1400"/>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title>
      <c:overlay val="0"/>
    </c:title>
    <c:autoTitleDeleted val="0"/>
    <c:view3D>
      <c:rotX val="15"/>
      <c:rotY val="0"/>
      <c:rAngAx val="0"/>
    </c:view3D>
    <c:floor>
      <c:thickness val="0"/>
    </c:floor>
    <c:sideWall>
      <c:thickness val="0"/>
    </c:sideWall>
    <c:backWall>
      <c:thickness val="0"/>
    </c:backWall>
    <c:plotArea>
      <c:layout/>
      <c:pie3DChart>
        <c:varyColors val="1"/>
        <c:ser>
          <c:idx val="0"/>
          <c:order val="0"/>
          <c:tx>
            <c:strRef>
              <c:f>Hoja1!$A$6</c:f>
              <c:strCache>
                <c:ptCount val="1"/>
                <c:pt idx="0">
                  <c:v>BIOMASA</c:v>
                </c:pt>
              </c:strCache>
            </c:strRef>
          </c:tx>
          <c:dLbls>
            <c:spPr>
              <a:noFill/>
              <a:ln>
                <a:noFill/>
              </a:ln>
              <a:effectLst/>
            </c:spPr>
            <c:dLblPos val="ctr"/>
            <c:showLegendKey val="0"/>
            <c:showVal val="0"/>
            <c:showCatName val="0"/>
            <c:showSerName val="0"/>
            <c:showPercent val="1"/>
            <c:showBubbleSize val="0"/>
            <c:showLeaderLines val="1"/>
            <c:extLst>
              <c:ext xmlns:c15="http://schemas.microsoft.com/office/drawing/2012/chart" uri="{CE6537A1-D6FC-4f65-9D91-7224C49458BB}"/>
            </c:extLst>
          </c:dLbls>
          <c:cat>
            <c:strRef>
              <c:f>Hoja1!$A$7:$A$8</c:f>
              <c:strCache>
                <c:ptCount val="2"/>
                <c:pt idx="0">
                  <c:v>Seca</c:v>
                </c:pt>
                <c:pt idx="1">
                  <c:v>Humeda</c:v>
                </c:pt>
              </c:strCache>
            </c:strRef>
          </c:cat>
          <c:val>
            <c:numRef>
              <c:f>Hoja1!$B$7:$B$8</c:f>
              <c:numCache>
                <c:formatCode>General</c:formatCode>
                <c:ptCount val="2"/>
                <c:pt idx="0">
                  <c:v>6</c:v>
                </c:pt>
                <c:pt idx="1">
                  <c:v>4</c:v>
                </c:pt>
              </c:numCache>
            </c:numRef>
          </c:val>
        </c:ser>
        <c:dLbls>
          <c:showLegendKey val="0"/>
          <c:showVal val="0"/>
          <c:showCatName val="0"/>
          <c:showSerName val="0"/>
          <c:showPercent val="1"/>
          <c:showBubbleSize val="0"/>
          <c:showLeaderLines val="1"/>
        </c:dLbls>
      </c:pie3DChart>
    </c:plotArea>
    <c:legend>
      <c:legendPos val="r"/>
      <c:overlay val="0"/>
      <c:txPr>
        <a:bodyPr/>
        <a:lstStyle/>
        <a:p>
          <a:pPr rtl="0">
            <a:defRPr/>
          </a:pPr>
          <a:endParaRPr lang="es-EC"/>
        </a:p>
      </c:txPr>
    </c:legend>
    <c:plotVisOnly val="1"/>
    <c:dispBlanksAs val="zero"/>
    <c:showDLblsOverMax val="0"/>
  </c:chart>
  <c:txPr>
    <a:bodyPr/>
    <a:lstStyle/>
    <a:p>
      <a:pPr>
        <a:defRPr sz="1400"/>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title>
      <c:overlay val="0"/>
    </c:title>
    <c:autoTitleDeleted val="0"/>
    <c:view3D>
      <c:rotX val="15"/>
      <c:rotY val="0"/>
      <c:rAngAx val="0"/>
    </c:view3D>
    <c:floor>
      <c:thickness val="0"/>
    </c:floor>
    <c:sideWall>
      <c:thickness val="0"/>
    </c:sideWall>
    <c:backWall>
      <c:thickness val="0"/>
    </c:backWall>
    <c:plotArea>
      <c:layout/>
      <c:pie3DChart>
        <c:varyColors val="1"/>
        <c:ser>
          <c:idx val="0"/>
          <c:order val="0"/>
          <c:tx>
            <c:strRef>
              <c:f>Hoja1!$A$10</c:f>
              <c:strCache>
                <c:ptCount val="1"/>
                <c:pt idx="0">
                  <c:v>GAS</c:v>
                </c:pt>
              </c:strCache>
            </c:strRef>
          </c:tx>
          <c:dLbls>
            <c:spPr>
              <a:noFill/>
              <a:ln>
                <a:noFill/>
              </a:ln>
              <a:effectLst/>
            </c:spPr>
            <c:dLblPos val="ctr"/>
            <c:showLegendKey val="0"/>
            <c:showVal val="0"/>
            <c:showCatName val="0"/>
            <c:showSerName val="0"/>
            <c:showPercent val="1"/>
            <c:showBubbleSize val="0"/>
            <c:showLeaderLines val="1"/>
            <c:extLst>
              <c:ext xmlns:c15="http://schemas.microsoft.com/office/drawing/2012/chart" uri="{CE6537A1-D6FC-4f65-9D91-7224C49458BB}"/>
            </c:extLst>
          </c:dLbls>
          <c:cat>
            <c:strRef>
              <c:f>Hoja1!$A$11:$A$12</c:f>
              <c:strCache>
                <c:ptCount val="2"/>
                <c:pt idx="0">
                  <c:v>Enciende</c:v>
                </c:pt>
                <c:pt idx="1">
                  <c:v>No enciende</c:v>
                </c:pt>
              </c:strCache>
            </c:strRef>
          </c:cat>
          <c:val>
            <c:numRef>
              <c:f>Hoja1!$B$11:$B$12</c:f>
              <c:numCache>
                <c:formatCode>General</c:formatCode>
                <c:ptCount val="2"/>
                <c:pt idx="0">
                  <c:v>8</c:v>
                </c:pt>
                <c:pt idx="1">
                  <c:v>2</c:v>
                </c:pt>
              </c:numCache>
            </c:numRef>
          </c:val>
        </c:ser>
        <c:dLbls>
          <c:showLegendKey val="0"/>
          <c:showVal val="0"/>
          <c:showCatName val="0"/>
          <c:showSerName val="0"/>
          <c:showPercent val="1"/>
          <c:showBubbleSize val="0"/>
          <c:showLeaderLines val="1"/>
        </c:dLbls>
      </c:pie3DChart>
    </c:plotArea>
    <c:legend>
      <c:legendPos val="r"/>
      <c:overlay val="0"/>
      <c:txPr>
        <a:bodyPr/>
        <a:lstStyle/>
        <a:p>
          <a:pPr rtl="0">
            <a:defRPr/>
          </a:pPr>
          <a:endParaRPr lang="es-EC"/>
        </a:p>
      </c:txPr>
    </c:legend>
    <c:plotVisOnly val="1"/>
    <c:dispBlanksAs val="zero"/>
    <c:showDLblsOverMax val="0"/>
  </c:chart>
  <c:txPr>
    <a:bodyPr/>
    <a:lstStyle/>
    <a:p>
      <a:pPr>
        <a:defRPr sz="1400"/>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title>
      <c:overlay val="0"/>
    </c:title>
    <c:autoTitleDeleted val="0"/>
    <c:view3D>
      <c:rotX val="15"/>
      <c:rotY val="0"/>
      <c:rAngAx val="0"/>
    </c:view3D>
    <c:floor>
      <c:thickness val="0"/>
    </c:floor>
    <c:sideWall>
      <c:thickness val="0"/>
    </c:sideWall>
    <c:backWall>
      <c:thickness val="0"/>
    </c:backWall>
    <c:plotArea>
      <c:layout/>
      <c:pie3DChart>
        <c:varyColors val="1"/>
        <c:ser>
          <c:idx val="0"/>
          <c:order val="0"/>
          <c:tx>
            <c:strRef>
              <c:f>Hoja1!$A$21</c:f>
              <c:strCache>
                <c:ptCount val="1"/>
                <c:pt idx="0">
                  <c:v>ENCENDIDO DEL VEHICULO</c:v>
                </c:pt>
              </c:strCache>
            </c:strRef>
          </c:tx>
          <c:dLbls>
            <c:spPr>
              <a:noFill/>
              <a:ln>
                <a:noFill/>
              </a:ln>
              <a:effectLst/>
            </c:spPr>
            <c:dLblPos val="ctr"/>
            <c:showLegendKey val="0"/>
            <c:showVal val="0"/>
            <c:showCatName val="0"/>
            <c:showSerName val="0"/>
            <c:showPercent val="1"/>
            <c:showBubbleSize val="0"/>
            <c:showLeaderLines val="1"/>
            <c:extLst>
              <c:ext xmlns:c15="http://schemas.microsoft.com/office/drawing/2012/chart" uri="{CE6537A1-D6FC-4f65-9D91-7224C49458BB}"/>
            </c:extLst>
          </c:dLbls>
          <c:cat>
            <c:strRef>
              <c:f>Hoja1!$A$22:$A$23</c:f>
              <c:strCache>
                <c:ptCount val="2"/>
                <c:pt idx="0">
                  <c:v>Si</c:v>
                </c:pt>
                <c:pt idx="1">
                  <c:v>No</c:v>
                </c:pt>
              </c:strCache>
            </c:strRef>
          </c:cat>
          <c:val>
            <c:numRef>
              <c:f>Hoja1!$B$22:$B$23</c:f>
              <c:numCache>
                <c:formatCode>General</c:formatCode>
                <c:ptCount val="2"/>
                <c:pt idx="0">
                  <c:v>5</c:v>
                </c:pt>
                <c:pt idx="1">
                  <c:v>5</c:v>
                </c:pt>
              </c:numCache>
            </c:numRef>
          </c:val>
        </c:ser>
        <c:dLbls>
          <c:showLegendKey val="0"/>
          <c:showVal val="0"/>
          <c:showCatName val="0"/>
          <c:showSerName val="0"/>
          <c:showPercent val="1"/>
          <c:showBubbleSize val="0"/>
          <c:showLeaderLines val="1"/>
        </c:dLbls>
      </c:pie3DChart>
    </c:plotArea>
    <c:legend>
      <c:legendPos val="r"/>
      <c:overlay val="0"/>
      <c:txPr>
        <a:bodyPr/>
        <a:lstStyle/>
        <a:p>
          <a:pPr rtl="0">
            <a:defRPr/>
          </a:pPr>
          <a:endParaRPr lang="es-EC"/>
        </a:p>
      </c:txPr>
    </c:legend>
    <c:plotVisOnly val="1"/>
    <c:dispBlanksAs val="zero"/>
    <c:showDLblsOverMax val="0"/>
  </c:chart>
  <c:txPr>
    <a:bodyPr/>
    <a:lstStyle/>
    <a:p>
      <a:pPr>
        <a:defRPr sz="1400"/>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title>
      <c:overlay val="0"/>
    </c:title>
    <c:autoTitleDeleted val="0"/>
    <c:plotArea>
      <c:layout/>
      <c:barChart>
        <c:barDir val="col"/>
        <c:grouping val="clustered"/>
        <c:varyColors val="0"/>
        <c:ser>
          <c:idx val="0"/>
          <c:order val="0"/>
          <c:tx>
            <c:strRef>
              <c:f>Hoja1!$A$14</c:f>
              <c:strCache>
                <c:ptCount val="1"/>
                <c:pt idx="0">
                  <c:v>TEMPERATURA REDUCCION</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Hoja1!$A$15:$A$20</c:f>
              <c:numCache>
                <c:formatCode>General</c:formatCode>
                <c:ptCount val="6"/>
                <c:pt idx="0">
                  <c:v>0</c:v>
                </c:pt>
                <c:pt idx="1">
                  <c:v>5</c:v>
                </c:pt>
                <c:pt idx="2">
                  <c:v>10</c:v>
                </c:pt>
                <c:pt idx="3">
                  <c:v>15</c:v>
                </c:pt>
                <c:pt idx="4">
                  <c:v>20</c:v>
                </c:pt>
              </c:numCache>
            </c:numRef>
          </c:cat>
          <c:val>
            <c:numRef>
              <c:f>Hoja1!$B$15:$B$20</c:f>
              <c:numCache>
                <c:formatCode>General</c:formatCode>
                <c:ptCount val="6"/>
                <c:pt idx="0">
                  <c:v>26</c:v>
                </c:pt>
                <c:pt idx="1">
                  <c:v>48</c:v>
                </c:pt>
                <c:pt idx="2">
                  <c:v>98</c:v>
                </c:pt>
                <c:pt idx="3">
                  <c:v>132</c:v>
                </c:pt>
                <c:pt idx="4">
                  <c:v>205</c:v>
                </c:pt>
              </c:numCache>
            </c:numRef>
          </c:val>
        </c:ser>
        <c:dLbls>
          <c:showLegendKey val="0"/>
          <c:showVal val="0"/>
          <c:showCatName val="0"/>
          <c:showSerName val="0"/>
          <c:showPercent val="0"/>
          <c:showBubbleSize val="0"/>
        </c:dLbls>
        <c:gapWidth val="0"/>
        <c:axId val="129208120"/>
        <c:axId val="129208504"/>
      </c:barChart>
      <c:catAx>
        <c:axId val="129208120"/>
        <c:scaling>
          <c:orientation val="minMax"/>
        </c:scaling>
        <c:delete val="0"/>
        <c:axPos val="b"/>
        <c:title>
          <c:tx>
            <c:rich>
              <a:bodyPr/>
              <a:lstStyle/>
              <a:p>
                <a:pPr>
                  <a:defRPr/>
                </a:pPr>
                <a:r>
                  <a:rPr lang="en-US"/>
                  <a:t>TIEMPO</a:t>
                </a:r>
                <a:r>
                  <a:rPr lang="en-US" baseline="0"/>
                  <a:t> (minutos)</a:t>
                </a:r>
                <a:endParaRPr lang="en-US"/>
              </a:p>
            </c:rich>
          </c:tx>
          <c:overlay val="0"/>
        </c:title>
        <c:numFmt formatCode="General" sourceLinked="1"/>
        <c:majorTickMark val="none"/>
        <c:minorTickMark val="none"/>
        <c:tickLblPos val="nextTo"/>
        <c:crossAx val="129208504"/>
        <c:crosses val="autoZero"/>
        <c:auto val="1"/>
        <c:lblAlgn val="ctr"/>
        <c:lblOffset val="100"/>
        <c:noMultiLvlLbl val="0"/>
      </c:catAx>
      <c:valAx>
        <c:axId val="129208504"/>
        <c:scaling>
          <c:orientation val="minMax"/>
        </c:scaling>
        <c:delete val="0"/>
        <c:axPos val="l"/>
        <c:title>
          <c:tx>
            <c:rich>
              <a:bodyPr/>
              <a:lstStyle/>
              <a:p>
                <a:pPr>
                  <a:defRPr/>
                </a:pPr>
                <a:r>
                  <a:rPr lang="en-US"/>
                  <a:t>TEMPERATURA</a:t>
                </a:r>
                <a:r>
                  <a:rPr lang="en-US" baseline="0"/>
                  <a:t> °C</a:t>
                </a:r>
                <a:endParaRPr lang="en-US"/>
              </a:p>
            </c:rich>
          </c:tx>
          <c:overlay val="0"/>
        </c:title>
        <c:numFmt formatCode="General" sourceLinked="1"/>
        <c:majorTickMark val="out"/>
        <c:minorTickMark val="none"/>
        <c:tickLblPos val="nextTo"/>
        <c:crossAx val="129208120"/>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Hoja1!$C$14</c:f>
              <c:strCache>
                <c:ptCount val="1"/>
                <c:pt idx="0">
                  <c:v>TEMPERATURA SECADO</c:v>
                </c:pt>
              </c:strCache>
            </c:strRef>
          </c:tx>
          <c:spPr>
            <a:solidFill>
              <a:schemeClr val="accent6">
                <a:lumMod val="75000"/>
              </a:schemeClr>
            </a:solidFill>
            <a:ln>
              <a:solidFill>
                <a:schemeClr val="accent6">
                  <a:lumMod val="75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Hoja1!$C$15:$C$20</c:f>
              <c:numCache>
                <c:formatCode>General</c:formatCode>
                <c:ptCount val="6"/>
                <c:pt idx="0">
                  <c:v>0</c:v>
                </c:pt>
                <c:pt idx="1">
                  <c:v>5</c:v>
                </c:pt>
                <c:pt idx="2">
                  <c:v>10</c:v>
                </c:pt>
                <c:pt idx="3">
                  <c:v>15</c:v>
                </c:pt>
                <c:pt idx="4">
                  <c:v>20</c:v>
                </c:pt>
              </c:numCache>
            </c:numRef>
          </c:cat>
          <c:val>
            <c:numRef>
              <c:f>Hoja1!$D$15:$D$19</c:f>
              <c:numCache>
                <c:formatCode>General</c:formatCode>
                <c:ptCount val="5"/>
                <c:pt idx="0">
                  <c:v>29</c:v>
                </c:pt>
                <c:pt idx="1">
                  <c:v>70</c:v>
                </c:pt>
                <c:pt idx="2">
                  <c:v>147</c:v>
                </c:pt>
                <c:pt idx="3">
                  <c:v>204</c:v>
                </c:pt>
                <c:pt idx="4">
                  <c:v>407</c:v>
                </c:pt>
              </c:numCache>
            </c:numRef>
          </c:val>
        </c:ser>
        <c:dLbls>
          <c:showLegendKey val="0"/>
          <c:showVal val="0"/>
          <c:showCatName val="0"/>
          <c:showSerName val="0"/>
          <c:showPercent val="0"/>
          <c:showBubbleSize val="0"/>
        </c:dLbls>
        <c:gapWidth val="0"/>
        <c:axId val="129031768"/>
        <c:axId val="104847648"/>
      </c:barChart>
      <c:catAx>
        <c:axId val="129031768"/>
        <c:scaling>
          <c:orientation val="minMax"/>
        </c:scaling>
        <c:delete val="0"/>
        <c:axPos val="b"/>
        <c:title>
          <c:tx>
            <c:rich>
              <a:bodyPr/>
              <a:lstStyle/>
              <a:p>
                <a:pPr>
                  <a:defRPr/>
                </a:pPr>
                <a:r>
                  <a:rPr lang="en-US"/>
                  <a:t>TIEMPO (minutos)</a:t>
                </a:r>
              </a:p>
            </c:rich>
          </c:tx>
          <c:overlay val="0"/>
        </c:title>
        <c:numFmt formatCode="General" sourceLinked="1"/>
        <c:majorTickMark val="none"/>
        <c:minorTickMark val="none"/>
        <c:tickLblPos val="nextTo"/>
        <c:crossAx val="104847648"/>
        <c:crosses val="autoZero"/>
        <c:auto val="1"/>
        <c:lblAlgn val="ctr"/>
        <c:lblOffset val="100"/>
        <c:noMultiLvlLbl val="0"/>
      </c:catAx>
      <c:valAx>
        <c:axId val="104847648"/>
        <c:scaling>
          <c:orientation val="minMax"/>
        </c:scaling>
        <c:delete val="0"/>
        <c:axPos val="l"/>
        <c:title>
          <c:tx>
            <c:rich>
              <a:bodyPr/>
              <a:lstStyle/>
              <a:p>
                <a:pPr>
                  <a:defRPr/>
                </a:pPr>
                <a:r>
                  <a:rPr lang="en-US"/>
                  <a:t>TEMPERATURA °C</a:t>
                </a:r>
              </a:p>
            </c:rich>
          </c:tx>
          <c:overlay val="0"/>
        </c:title>
        <c:numFmt formatCode="General" sourceLinked="1"/>
        <c:majorTickMark val="out"/>
        <c:minorTickMark val="none"/>
        <c:tickLblPos val="nextTo"/>
        <c:crossAx val="129031768"/>
        <c:crosses val="autoZero"/>
        <c:crossBetween val="between"/>
      </c:valAx>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image" Target="../media/image55.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8.png"/></Relationships>
</file>

<file path=ppt/diagrams/_rels/data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108DF1-4039-45FF-802B-4065963F2631}" type="doc">
      <dgm:prSet loTypeId="urn:microsoft.com/office/officeart/2005/8/layout/vList3#1" loCatId="list" qsTypeId="urn:microsoft.com/office/officeart/2005/8/quickstyle/simple3" qsCatId="simple" csTypeId="urn:microsoft.com/office/officeart/2005/8/colors/colorful3" csCatId="colorful" phldr="1"/>
      <dgm:spPr/>
      <dgm:t>
        <a:bodyPr/>
        <a:lstStyle/>
        <a:p>
          <a:endParaRPr lang="en-US"/>
        </a:p>
      </dgm:t>
    </dgm:pt>
    <dgm:pt modelId="{C6945A0F-E7CF-4F50-BCBB-FEEF4ADCC0EC}">
      <dgm:prSet/>
      <dgm:spPr/>
      <dgm:t>
        <a:bodyPr/>
        <a:lstStyle/>
        <a:p>
          <a:r>
            <a:rPr lang="es-ES" b="1" u="none" dirty="0" smtClean="0"/>
            <a:t>Electrónica de potencia (EP)</a:t>
          </a:r>
          <a:endParaRPr lang="en-US" u="none" dirty="0"/>
        </a:p>
      </dgm:t>
    </dgm:pt>
    <dgm:pt modelId="{398FFB93-61FD-4E05-A8C8-F0951A0BAF59}" type="parTrans" cxnId="{CF3447B9-FA3F-48A6-A44E-0837F8BF17F7}">
      <dgm:prSet/>
      <dgm:spPr/>
      <dgm:t>
        <a:bodyPr/>
        <a:lstStyle/>
        <a:p>
          <a:endParaRPr lang="en-US">
            <a:solidFill>
              <a:schemeClr val="tx1"/>
            </a:solidFill>
          </a:endParaRPr>
        </a:p>
      </dgm:t>
    </dgm:pt>
    <dgm:pt modelId="{D339C67D-D3FB-4CD0-8497-BA5C7763C295}" type="sibTrans" cxnId="{CF3447B9-FA3F-48A6-A44E-0837F8BF17F7}">
      <dgm:prSet/>
      <dgm:spPr/>
      <dgm:t>
        <a:bodyPr/>
        <a:lstStyle/>
        <a:p>
          <a:endParaRPr lang="en-US">
            <a:solidFill>
              <a:schemeClr val="tx1"/>
            </a:solidFill>
          </a:endParaRPr>
        </a:p>
      </dgm:t>
    </dgm:pt>
    <dgm:pt modelId="{860EDBA8-D0BE-4DE8-B0F6-C1064901146E}">
      <dgm:prSet/>
      <dgm:spPr/>
      <dgm:t>
        <a:bodyPr/>
        <a:lstStyle/>
        <a:p>
          <a:r>
            <a:rPr lang="es-ES" b="1" u="none" dirty="0" smtClean="0"/>
            <a:t>Sistemas de electrónica de potencia </a:t>
          </a:r>
          <a:endParaRPr lang="en-US" u="none" dirty="0"/>
        </a:p>
      </dgm:t>
    </dgm:pt>
    <dgm:pt modelId="{8907835C-D96E-40A6-A1D9-2D362BD41FF1}" type="parTrans" cxnId="{E0D7EAEF-4B65-481F-A464-BED02AF92E76}">
      <dgm:prSet/>
      <dgm:spPr/>
      <dgm:t>
        <a:bodyPr/>
        <a:lstStyle/>
        <a:p>
          <a:endParaRPr lang="en-US">
            <a:solidFill>
              <a:schemeClr val="tx1"/>
            </a:solidFill>
          </a:endParaRPr>
        </a:p>
      </dgm:t>
    </dgm:pt>
    <dgm:pt modelId="{A5D5B591-6374-4E02-BD3C-2A93C45B046F}" type="sibTrans" cxnId="{E0D7EAEF-4B65-481F-A464-BED02AF92E76}">
      <dgm:prSet/>
      <dgm:spPr/>
      <dgm:t>
        <a:bodyPr/>
        <a:lstStyle/>
        <a:p>
          <a:endParaRPr lang="en-US">
            <a:solidFill>
              <a:schemeClr val="tx1"/>
            </a:solidFill>
          </a:endParaRPr>
        </a:p>
      </dgm:t>
    </dgm:pt>
    <dgm:pt modelId="{95459A1B-9912-4CDA-BD82-8C452088F8B9}">
      <dgm:prSet/>
      <dgm:spPr/>
      <dgm:t>
        <a:bodyPr/>
        <a:lstStyle/>
        <a:p>
          <a:r>
            <a:rPr lang="es-ES" b="1" u="none" dirty="0" smtClean="0"/>
            <a:t>Sistemas de control</a:t>
          </a:r>
          <a:endParaRPr lang="en-US" u="none" dirty="0"/>
        </a:p>
      </dgm:t>
    </dgm:pt>
    <dgm:pt modelId="{A4A018AD-AD0E-4895-A189-E331B90C8E44}" type="parTrans" cxnId="{512E5FF3-1393-4C4D-9D5F-F0E156537AF8}">
      <dgm:prSet/>
      <dgm:spPr/>
      <dgm:t>
        <a:bodyPr/>
        <a:lstStyle/>
        <a:p>
          <a:endParaRPr lang="en-US">
            <a:solidFill>
              <a:schemeClr val="tx1"/>
            </a:solidFill>
          </a:endParaRPr>
        </a:p>
      </dgm:t>
    </dgm:pt>
    <dgm:pt modelId="{73592979-5575-4708-96DB-43BA225AB095}" type="sibTrans" cxnId="{512E5FF3-1393-4C4D-9D5F-F0E156537AF8}">
      <dgm:prSet/>
      <dgm:spPr/>
      <dgm:t>
        <a:bodyPr/>
        <a:lstStyle/>
        <a:p>
          <a:endParaRPr lang="en-US">
            <a:solidFill>
              <a:schemeClr val="tx1"/>
            </a:solidFill>
          </a:endParaRPr>
        </a:p>
      </dgm:t>
    </dgm:pt>
    <dgm:pt modelId="{00CE887B-D775-4382-9060-310DED65C708}">
      <dgm:prSet/>
      <dgm:spPr/>
      <dgm:t>
        <a:bodyPr/>
        <a:lstStyle/>
        <a:p>
          <a:r>
            <a:rPr lang="es-ES" b="1" u="none" dirty="0" smtClean="0"/>
            <a:t>Sensores </a:t>
          </a:r>
          <a:endParaRPr lang="en-US" u="none" dirty="0"/>
        </a:p>
      </dgm:t>
    </dgm:pt>
    <dgm:pt modelId="{02ACEB1D-F449-434B-837C-008077CA08B0}" type="parTrans" cxnId="{88A0C1AA-EE6F-443B-9E7F-B4E6021A9188}">
      <dgm:prSet/>
      <dgm:spPr/>
      <dgm:t>
        <a:bodyPr/>
        <a:lstStyle/>
        <a:p>
          <a:endParaRPr lang="en-US">
            <a:solidFill>
              <a:schemeClr val="tx1"/>
            </a:solidFill>
          </a:endParaRPr>
        </a:p>
      </dgm:t>
    </dgm:pt>
    <dgm:pt modelId="{4FBB753F-9763-4444-8FDE-48C27C5DDAB0}" type="sibTrans" cxnId="{88A0C1AA-EE6F-443B-9E7F-B4E6021A9188}">
      <dgm:prSet/>
      <dgm:spPr/>
      <dgm:t>
        <a:bodyPr/>
        <a:lstStyle/>
        <a:p>
          <a:endParaRPr lang="en-US">
            <a:solidFill>
              <a:schemeClr val="tx1"/>
            </a:solidFill>
          </a:endParaRPr>
        </a:p>
      </dgm:t>
    </dgm:pt>
    <dgm:pt modelId="{5195F629-2815-4B89-ADA7-1AC3D9C43FEE}">
      <dgm:prSet/>
      <dgm:spPr/>
      <dgm:t>
        <a:bodyPr/>
        <a:lstStyle/>
        <a:p>
          <a:r>
            <a:rPr lang="es-ES" b="1" u="none" dirty="0" smtClean="0"/>
            <a:t>Actuadores </a:t>
          </a:r>
          <a:endParaRPr lang="en-US" u="none" dirty="0"/>
        </a:p>
      </dgm:t>
    </dgm:pt>
    <dgm:pt modelId="{608B6C82-8BC7-425D-A87E-6F7821906567}" type="parTrans" cxnId="{E5B42699-FF0B-41D6-AE25-C6398F2939F3}">
      <dgm:prSet/>
      <dgm:spPr/>
      <dgm:t>
        <a:bodyPr/>
        <a:lstStyle/>
        <a:p>
          <a:endParaRPr lang="en-US">
            <a:solidFill>
              <a:schemeClr val="tx1"/>
            </a:solidFill>
          </a:endParaRPr>
        </a:p>
      </dgm:t>
    </dgm:pt>
    <dgm:pt modelId="{A70DC382-016B-4A3B-ABD8-45F7C5B8A369}" type="sibTrans" cxnId="{E5B42699-FF0B-41D6-AE25-C6398F2939F3}">
      <dgm:prSet/>
      <dgm:spPr/>
      <dgm:t>
        <a:bodyPr/>
        <a:lstStyle/>
        <a:p>
          <a:endParaRPr lang="en-US">
            <a:solidFill>
              <a:schemeClr val="tx1"/>
            </a:solidFill>
          </a:endParaRPr>
        </a:p>
      </dgm:t>
    </dgm:pt>
    <dgm:pt modelId="{F391A31B-4B3A-4B3C-8D22-7B6466D5857F}">
      <dgm:prSet/>
      <dgm:spPr/>
      <dgm:t>
        <a:bodyPr/>
        <a:lstStyle/>
        <a:p>
          <a:r>
            <a:rPr lang="es-ES" b="1" u="none" dirty="0" smtClean="0"/>
            <a:t>Componentes electrónicos</a:t>
          </a:r>
          <a:endParaRPr lang="en-US" u="none" dirty="0"/>
        </a:p>
      </dgm:t>
    </dgm:pt>
    <dgm:pt modelId="{AB5B0A33-4A15-4AAB-A9DD-51D06BE55FA8}" type="parTrans" cxnId="{A1D390FD-F202-4C41-814E-81C3322FF16B}">
      <dgm:prSet/>
      <dgm:spPr/>
      <dgm:t>
        <a:bodyPr/>
        <a:lstStyle/>
        <a:p>
          <a:endParaRPr lang="en-US">
            <a:solidFill>
              <a:schemeClr val="tx1"/>
            </a:solidFill>
          </a:endParaRPr>
        </a:p>
      </dgm:t>
    </dgm:pt>
    <dgm:pt modelId="{DD9BC779-E72C-48EC-9998-5EC88C8886A4}" type="sibTrans" cxnId="{A1D390FD-F202-4C41-814E-81C3322FF16B}">
      <dgm:prSet/>
      <dgm:spPr/>
      <dgm:t>
        <a:bodyPr/>
        <a:lstStyle/>
        <a:p>
          <a:endParaRPr lang="en-US">
            <a:solidFill>
              <a:schemeClr val="tx1"/>
            </a:solidFill>
          </a:endParaRPr>
        </a:p>
      </dgm:t>
    </dgm:pt>
    <dgm:pt modelId="{9070B1A6-65D6-47D2-A286-0E876DC69FA5}">
      <dgm:prSet/>
      <dgm:spPr/>
      <dgm:t>
        <a:bodyPr/>
        <a:lstStyle/>
        <a:p>
          <a:r>
            <a:rPr lang="es-ES" b="1" u="none" dirty="0" smtClean="0"/>
            <a:t>Programación de la unidad de control</a:t>
          </a:r>
          <a:endParaRPr lang="en-US" u="none" dirty="0"/>
        </a:p>
      </dgm:t>
    </dgm:pt>
    <dgm:pt modelId="{6D7C8FF7-43BB-4048-B117-9FB53B48EAC2}" type="parTrans" cxnId="{9C72FFD7-317A-4F2E-8FCE-10AB52028137}">
      <dgm:prSet/>
      <dgm:spPr/>
      <dgm:t>
        <a:bodyPr/>
        <a:lstStyle/>
        <a:p>
          <a:endParaRPr lang="en-US">
            <a:solidFill>
              <a:schemeClr val="tx1"/>
            </a:solidFill>
          </a:endParaRPr>
        </a:p>
      </dgm:t>
    </dgm:pt>
    <dgm:pt modelId="{60CC20D9-9031-4708-BE82-83061EC95C6B}" type="sibTrans" cxnId="{9C72FFD7-317A-4F2E-8FCE-10AB52028137}">
      <dgm:prSet/>
      <dgm:spPr/>
      <dgm:t>
        <a:bodyPr/>
        <a:lstStyle/>
        <a:p>
          <a:endParaRPr lang="en-US">
            <a:solidFill>
              <a:schemeClr val="tx1"/>
            </a:solidFill>
          </a:endParaRPr>
        </a:p>
      </dgm:t>
    </dgm:pt>
    <dgm:pt modelId="{3F21BABD-13A4-41FD-BAFF-B9906D7962AA}" type="pres">
      <dgm:prSet presAssocID="{31108DF1-4039-45FF-802B-4065963F2631}" presName="linearFlow" presStyleCnt="0">
        <dgm:presLayoutVars>
          <dgm:dir/>
          <dgm:resizeHandles val="exact"/>
        </dgm:presLayoutVars>
      </dgm:prSet>
      <dgm:spPr/>
      <dgm:t>
        <a:bodyPr/>
        <a:lstStyle/>
        <a:p>
          <a:endParaRPr lang="en-US"/>
        </a:p>
      </dgm:t>
    </dgm:pt>
    <dgm:pt modelId="{99DA3919-3C89-487B-9F5F-97CBD9AF4A6F}" type="pres">
      <dgm:prSet presAssocID="{C6945A0F-E7CF-4F50-BCBB-FEEF4ADCC0EC}" presName="composite" presStyleCnt="0"/>
      <dgm:spPr/>
    </dgm:pt>
    <dgm:pt modelId="{7664C18A-2113-47DF-AA11-DEF6FE4A6B93}" type="pres">
      <dgm:prSet presAssocID="{C6945A0F-E7CF-4F50-BCBB-FEEF4ADCC0EC}" presName="imgShp" presStyleLbl="fgImgPlace1" presStyleIdx="0" presStyleCnt="7"/>
      <dgm:spPr>
        <a:blipFill rotWithShape="0">
          <a:blip xmlns:r="http://schemas.openxmlformats.org/officeDocument/2006/relationships" r:embed="rId1"/>
          <a:stretch>
            <a:fillRect/>
          </a:stretch>
        </a:blipFill>
      </dgm:spPr>
    </dgm:pt>
    <dgm:pt modelId="{25ABFA00-70AC-4540-8A51-CF21C7D5AAAF}" type="pres">
      <dgm:prSet presAssocID="{C6945A0F-E7CF-4F50-BCBB-FEEF4ADCC0EC}" presName="txShp" presStyleLbl="node1" presStyleIdx="0" presStyleCnt="7">
        <dgm:presLayoutVars>
          <dgm:bulletEnabled val="1"/>
        </dgm:presLayoutVars>
      </dgm:prSet>
      <dgm:spPr/>
      <dgm:t>
        <a:bodyPr/>
        <a:lstStyle/>
        <a:p>
          <a:endParaRPr lang="en-US"/>
        </a:p>
      </dgm:t>
    </dgm:pt>
    <dgm:pt modelId="{23D65E5E-2B1E-45D3-B45F-6BCB81353DD1}" type="pres">
      <dgm:prSet presAssocID="{D339C67D-D3FB-4CD0-8497-BA5C7763C295}" presName="spacing" presStyleCnt="0"/>
      <dgm:spPr/>
    </dgm:pt>
    <dgm:pt modelId="{C0A38553-FAB7-455E-9526-F1CF56FBAA1D}" type="pres">
      <dgm:prSet presAssocID="{860EDBA8-D0BE-4DE8-B0F6-C1064901146E}" presName="composite" presStyleCnt="0"/>
      <dgm:spPr/>
    </dgm:pt>
    <dgm:pt modelId="{F22AE6DE-277A-46C4-AFA5-478FE5DBB112}" type="pres">
      <dgm:prSet presAssocID="{860EDBA8-D0BE-4DE8-B0F6-C1064901146E}" presName="imgShp" presStyleLbl="fgImgPlace1" presStyleIdx="1" presStyleCnt="7"/>
      <dgm:spPr>
        <a:blipFill rotWithShape="0">
          <a:blip xmlns:r="http://schemas.openxmlformats.org/officeDocument/2006/relationships" r:embed="rId2"/>
          <a:stretch>
            <a:fillRect/>
          </a:stretch>
        </a:blipFill>
      </dgm:spPr>
    </dgm:pt>
    <dgm:pt modelId="{1E009BA0-BDD5-492F-AE30-14C97E40CEEE}" type="pres">
      <dgm:prSet presAssocID="{860EDBA8-D0BE-4DE8-B0F6-C1064901146E}" presName="txShp" presStyleLbl="node1" presStyleIdx="1" presStyleCnt="7">
        <dgm:presLayoutVars>
          <dgm:bulletEnabled val="1"/>
        </dgm:presLayoutVars>
      </dgm:prSet>
      <dgm:spPr/>
      <dgm:t>
        <a:bodyPr/>
        <a:lstStyle/>
        <a:p>
          <a:endParaRPr lang="en-US"/>
        </a:p>
      </dgm:t>
    </dgm:pt>
    <dgm:pt modelId="{FFBA23A3-5ACC-4896-8E12-B34E40DD37E7}" type="pres">
      <dgm:prSet presAssocID="{A5D5B591-6374-4E02-BD3C-2A93C45B046F}" presName="spacing" presStyleCnt="0"/>
      <dgm:spPr/>
    </dgm:pt>
    <dgm:pt modelId="{72F35176-8108-4305-997F-7147FC925C8E}" type="pres">
      <dgm:prSet presAssocID="{95459A1B-9912-4CDA-BD82-8C452088F8B9}" presName="composite" presStyleCnt="0"/>
      <dgm:spPr/>
    </dgm:pt>
    <dgm:pt modelId="{87A1DDCF-2B78-42E1-BA1A-34B9A14897ED}" type="pres">
      <dgm:prSet presAssocID="{95459A1B-9912-4CDA-BD82-8C452088F8B9}" presName="imgShp" presStyleLbl="fgImgPlace1" presStyleIdx="2" presStyleCnt="7"/>
      <dgm:spPr>
        <a:blipFill rotWithShape="0">
          <a:blip xmlns:r="http://schemas.openxmlformats.org/officeDocument/2006/relationships" r:embed="rId3"/>
          <a:stretch>
            <a:fillRect/>
          </a:stretch>
        </a:blipFill>
      </dgm:spPr>
    </dgm:pt>
    <dgm:pt modelId="{DCB6D7D0-8070-413A-A408-93D45B88D9F7}" type="pres">
      <dgm:prSet presAssocID="{95459A1B-9912-4CDA-BD82-8C452088F8B9}" presName="txShp" presStyleLbl="node1" presStyleIdx="2" presStyleCnt="7">
        <dgm:presLayoutVars>
          <dgm:bulletEnabled val="1"/>
        </dgm:presLayoutVars>
      </dgm:prSet>
      <dgm:spPr/>
      <dgm:t>
        <a:bodyPr/>
        <a:lstStyle/>
        <a:p>
          <a:endParaRPr lang="en-US"/>
        </a:p>
      </dgm:t>
    </dgm:pt>
    <dgm:pt modelId="{F0BD2F1B-27BB-4EC9-A4B7-75FB4646CBBE}" type="pres">
      <dgm:prSet presAssocID="{73592979-5575-4708-96DB-43BA225AB095}" presName="spacing" presStyleCnt="0"/>
      <dgm:spPr/>
    </dgm:pt>
    <dgm:pt modelId="{0919A40C-3B4D-4841-A6F8-DC96472ACF01}" type="pres">
      <dgm:prSet presAssocID="{00CE887B-D775-4382-9060-310DED65C708}" presName="composite" presStyleCnt="0"/>
      <dgm:spPr/>
    </dgm:pt>
    <dgm:pt modelId="{8BBA5117-1FB4-4E55-BC6E-DCA7872BF7E1}" type="pres">
      <dgm:prSet presAssocID="{00CE887B-D775-4382-9060-310DED65C708}" presName="imgShp" presStyleLbl="fgImgPlace1" presStyleIdx="3" presStyleCnt="7"/>
      <dgm:spPr>
        <a:blipFill rotWithShape="0">
          <a:blip xmlns:r="http://schemas.openxmlformats.org/officeDocument/2006/relationships" r:embed="rId4"/>
          <a:stretch>
            <a:fillRect/>
          </a:stretch>
        </a:blipFill>
      </dgm:spPr>
    </dgm:pt>
    <dgm:pt modelId="{5817D440-9DCF-4188-A5A1-67EDF8C12470}" type="pres">
      <dgm:prSet presAssocID="{00CE887B-D775-4382-9060-310DED65C708}" presName="txShp" presStyleLbl="node1" presStyleIdx="3" presStyleCnt="7">
        <dgm:presLayoutVars>
          <dgm:bulletEnabled val="1"/>
        </dgm:presLayoutVars>
      </dgm:prSet>
      <dgm:spPr/>
      <dgm:t>
        <a:bodyPr/>
        <a:lstStyle/>
        <a:p>
          <a:endParaRPr lang="en-US"/>
        </a:p>
      </dgm:t>
    </dgm:pt>
    <dgm:pt modelId="{B0696C11-8B10-433A-A458-C914EE1790B3}" type="pres">
      <dgm:prSet presAssocID="{4FBB753F-9763-4444-8FDE-48C27C5DDAB0}" presName="spacing" presStyleCnt="0"/>
      <dgm:spPr/>
    </dgm:pt>
    <dgm:pt modelId="{FF6BFD1E-B428-4F08-A8DA-544BDFB41BE3}" type="pres">
      <dgm:prSet presAssocID="{5195F629-2815-4B89-ADA7-1AC3D9C43FEE}" presName="composite" presStyleCnt="0"/>
      <dgm:spPr/>
    </dgm:pt>
    <dgm:pt modelId="{0D65E96A-0C47-414D-AD46-4813BE5A8E77}" type="pres">
      <dgm:prSet presAssocID="{5195F629-2815-4B89-ADA7-1AC3D9C43FEE}" presName="imgShp" presStyleLbl="fgImgPlace1" presStyleIdx="4" presStyleCnt="7"/>
      <dgm:spPr>
        <a:blipFill rotWithShape="0">
          <a:blip xmlns:r="http://schemas.openxmlformats.org/officeDocument/2006/relationships" r:embed="rId5"/>
          <a:stretch>
            <a:fillRect/>
          </a:stretch>
        </a:blipFill>
      </dgm:spPr>
    </dgm:pt>
    <dgm:pt modelId="{0CA8987E-5436-4574-AB4C-4FEB8BC3B86E}" type="pres">
      <dgm:prSet presAssocID="{5195F629-2815-4B89-ADA7-1AC3D9C43FEE}" presName="txShp" presStyleLbl="node1" presStyleIdx="4" presStyleCnt="7">
        <dgm:presLayoutVars>
          <dgm:bulletEnabled val="1"/>
        </dgm:presLayoutVars>
      </dgm:prSet>
      <dgm:spPr/>
      <dgm:t>
        <a:bodyPr/>
        <a:lstStyle/>
        <a:p>
          <a:endParaRPr lang="en-US"/>
        </a:p>
      </dgm:t>
    </dgm:pt>
    <dgm:pt modelId="{74A998DE-EAE8-4B35-A266-D15E704F90A1}" type="pres">
      <dgm:prSet presAssocID="{A70DC382-016B-4A3B-ABD8-45F7C5B8A369}" presName="spacing" presStyleCnt="0"/>
      <dgm:spPr/>
    </dgm:pt>
    <dgm:pt modelId="{CEA68353-A8DD-4054-BB72-401F3E11D3F0}" type="pres">
      <dgm:prSet presAssocID="{F391A31B-4B3A-4B3C-8D22-7B6466D5857F}" presName="composite" presStyleCnt="0"/>
      <dgm:spPr/>
    </dgm:pt>
    <dgm:pt modelId="{AC4D4382-7DC0-4DE7-896D-B943960B44C3}" type="pres">
      <dgm:prSet presAssocID="{F391A31B-4B3A-4B3C-8D22-7B6466D5857F}" presName="imgShp" presStyleLbl="fgImgPlace1" presStyleIdx="5" presStyleCnt="7"/>
      <dgm:spPr>
        <a:blipFill rotWithShape="0">
          <a:blip xmlns:r="http://schemas.openxmlformats.org/officeDocument/2006/relationships" r:embed="rId6"/>
          <a:stretch>
            <a:fillRect/>
          </a:stretch>
        </a:blipFill>
      </dgm:spPr>
    </dgm:pt>
    <dgm:pt modelId="{B105ED1A-015C-463C-B0F7-85D4DFA64DB0}" type="pres">
      <dgm:prSet presAssocID="{F391A31B-4B3A-4B3C-8D22-7B6466D5857F}" presName="txShp" presStyleLbl="node1" presStyleIdx="5" presStyleCnt="7">
        <dgm:presLayoutVars>
          <dgm:bulletEnabled val="1"/>
        </dgm:presLayoutVars>
      </dgm:prSet>
      <dgm:spPr/>
      <dgm:t>
        <a:bodyPr/>
        <a:lstStyle/>
        <a:p>
          <a:endParaRPr lang="en-US"/>
        </a:p>
      </dgm:t>
    </dgm:pt>
    <dgm:pt modelId="{27D04B96-A37F-430B-B8FF-18E053078D7B}" type="pres">
      <dgm:prSet presAssocID="{DD9BC779-E72C-48EC-9998-5EC88C8886A4}" presName="spacing" presStyleCnt="0"/>
      <dgm:spPr/>
    </dgm:pt>
    <dgm:pt modelId="{7EB5DBA5-F2FF-454F-89B3-D1008FC74F1D}" type="pres">
      <dgm:prSet presAssocID="{9070B1A6-65D6-47D2-A286-0E876DC69FA5}" presName="composite" presStyleCnt="0"/>
      <dgm:spPr/>
    </dgm:pt>
    <dgm:pt modelId="{8FEFA3E9-77C0-4600-A0E6-BD2F8013A943}" type="pres">
      <dgm:prSet presAssocID="{9070B1A6-65D6-47D2-A286-0E876DC69FA5}" presName="imgShp" presStyleLbl="fgImgPlace1" presStyleIdx="6" presStyleCnt="7"/>
      <dgm:spPr>
        <a:blipFill rotWithShape="0">
          <a:blip xmlns:r="http://schemas.openxmlformats.org/officeDocument/2006/relationships" r:embed="rId7"/>
          <a:stretch>
            <a:fillRect/>
          </a:stretch>
        </a:blipFill>
      </dgm:spPr>
    </dgm:pt>
    <dgm:pt modelId="{67F5EE53-CF1F-4DBD-8F81-8CAB9F077F6C}" type="pres">
      <dgm:prSet presAssocID="{9070B1A6-65D6-47D2-A286-0E876DC69FA5}" presName="txShp" presStyleLbl="node1" presStyleIdx="6" presStyleCnt="7">
        <dgm:presLayoutVars>
          <dgm:bulletEnabled val="1"/>
        </dgm:presLayoutVars>
      </dgm:prSet>
      <dgm:spPr/>
      <dgm:t>
        <a:bodyPr/>
        <a:lstStyle/>
        <a:p>
          <a:endParaRPr lang="en-US"/>
        </a:p>
      </dgm:t>
    </dgm:pt>
  </dgm:ptLst>
  <dgm:cxnLst>
    <dgm:cxn modelId="{124AB666-5ECD-47F1-A4BF-575F93636974}" type="presOf" srcId="{C6945A0F-E7CF-4F50-BCBB-FEEF4ADCC0EC}" destId="{25ABFA00-70AC-4540-8A51-CF21C7D5AAAF}" srcOrd="0" destOrd="0" presId="urn:microsoft.com/office/officeart/2005/8/layout/vList3#1"/>
    <dgm:cxn modelId="{E5B42699-FF0B-41D6-AE25-C6398F2939F3}" srcId="{31108DF1-4039-45FF-802B-4065963F2631}" destId="{5195F629-2815-4B89-ADA7-1AC3D9C43FEE}" srcOrd="4" destOrd="0" parTransId="{608B6C82-8BC7-425D-A87E-6F7821906567}" sibTransId="{A70DC382-016B-4A3B-ABD8-45F7C5B8A369}"/>
    <dgm:cxn modelId="{E0D7EAEF-4B65-481F-A464-BED02AF92E76}" srcId="{31108DF1-4039-45FF-802B-4065963F2631}" destId="{860EDBA8-D0BE-4DE8-B0F6-C1064901146E}" srcOrd="1" destOrd="0" parTransId="{8907835C-D96E-40A6-A1D9-2D362BD41FF1}" sibTransId="{A5D5B591-6374-4E02-BD3C-2A93C45B046F}"/>
    <dgm:cxn modelId="{C4A4641D-BA00-4EBB-8E21-3E875AFE15F2}" type="presOf" srcId="{95459A1B-9912-4CDA-BD82-8C452088F8B9}" destId="{DCB6D7D0-8070-413A-A408-93D45B88D9F7}" srcOrd="0" destOrd="0" presId="urn:microsoft.com/office/officeart/2005/8/layout/vList3#1"/>
    <dgm:cxn modelId="{01AD7E28-D4FF-4604-A276-4A4D78EFC2C7}" type="presOf" srcId="{5195F629-2815-4B89-ADA7-1AC3D9C43FEE}" destId="{0CA8987E-5436-4574-AB4C-4FEB8BC3B86E}" srcOrd="0" destOrd="0" presId="urn:microsoft.com/office/officeart/2005/8/layout/vList3#1"/>
    <dgm:cxn modelId="{9C72FFD7-317A-4F2E-8FCE-10AB52028137}" srcId="{31108DF1-4039-45FF-802B-4065963F2631}" destId="{9070B1A6-65D6-47D2-A286-0E876DC69FA5}" srcOrd="6" destOrd="0" parTransId="{6D7C8FF7-43BB-4048-B117-9FB53B48EAC2}" sibTransId="{60CC20D9-9031-4708-BE82-83061EC95C6B}"/>
    <dgm:cxn modelId="{CF3447B9-FA3F-48A6-A44E-0837F8BF17F7}" srcId="{31108DF1-4039-45FF-802B-4065963F2631}" destId="{C6945A0F-E7CF-4F50-BCBB-FEEF4ADCC0EC}" srcOrd="0" destOrd="0" parTransId="{398FFB93-61FD-4E05-A8C8-F0951A0BAF59}" sibTransId="{D339C67D-D3FB-4CD0-8497-BA5C7763C295}"/>
    <dgm:cxn modelId="{A1D390FD-F202-4C41-814E-81C3322FF16B}" srcId="{31108DF1-4039-45FF-802B-4065963F2631}" destId="{F391A31B-4B3A-4B3C-8D22-7B6466D5857F}" srcOrd="5" destOrd="0" parTransId="{AB5B0A33-4A15-4AAB-A9DD-51D06BE55FA8}" sibTransId="{DD9BC779-E72C-48EC-9998-5EC88C8886A4}"/>
    <dgm:cxn modelId="{FF4F3774-638A-49A3-AA48-21821740801C}" type="presOf" srcId="{31108DF1-4039-45FF-802B-4065963F2631}" destId="{3F21BABD-13A4-41FD-BAFF-B9906D7962AA}" srcOrd="0" destOrd="0" presId="urn:microsoft.com/office/officeart/2005/8/layout/vList3#1"/>
    <dgm:cxn modelId="{50FF5FD1-0BFC-478B-9003-EFCEFD28734D}" type="presOf" srcId="{860EDBA8-D0BE-4DE8-B0F6-C1064901146E}" destId="{1E009BA0-BDD5-492F-AE30-14C97E40CEEE}" srcOrd="0" destOrd="0" presId="urn:microsoft.com/office/officeart/2005/8/layout/vList3#1"/>
    <dgm:cxn modelId="{88A0C1AA-EE6F-443B-9E7F-B4E6021A9188}" srcId="{31108DF1-4039-45FF-802B-4065963F2631}" destId="{00CE887B-D775-4382-9060-310DED65C708}" srcOrd="3" destOrd="0" parTransId="{02ACEB1D-F449-434B-837C-008077CA08B0}" sibTransId="{4FBB753F-9763-4444-8FDE-48C27C5DDAB0}"/>
    <dgm:cxn modelId="{797FCF05-F89E-4199-A03E-A453FA1A2888}" type="presOf" srcId="{F391A31B-4B3A-4B3C-8D22-7B6466D5857F}" destId="{B105ED1A-015C-463C-B0F7-85D4DFA64DB0}" srcOrd="0" destOrd="0" presId="urn:microsoft.com/office/officeart/2005/8/layout/vList3#1"/>
    <dgm:cxn modelId="{512E5FF3-1393-4C4D-9D5F-F0E156537AF8}" srcId="{31108DF1-4039-45FF-802B-4065963F2631}" destId="{95459A1B-9912-4CDA-BD82-8C452088F8B9}" srcOrd="2" destOrd="0" parTransId="{A4A018AD-AD0E-4895-A189-E331B90C8E44}" sibTransId="{73592979-5575-4708-96DB-43BA225AB095}"/>
    <dgm:cxn modelId="{205D7E0D-C597-4802-BC1E-021CA4E034A8}" type="presOf" srcId="{00CE887B-D775-4382-9060-310DED65C708}" destId="{5817D440-9DCF-4188-A5A1-67EDF8C12470}" srcOrd="0" destOrd="0" presId="urn:microsoft.com/office/officeart/2005/8/layout/vList3#1"/>
    <dgm:cxn modelId="{FDA713EC-1A9D-4B97-9FAD-0986E64FD7FF}" type="presOf" srcId="{9070B1A6-65D6-47D2-A286-0E876DC69FA5}" destId="{67F5EE53-CF1F-4DBD-8F81-8CAB9F077F6C}" srcOrd="0" destOrd="0" presId="urn:microsoft.com/office/officeart/2005/8/layout/vList3#1"/>
    <dgm:cxn modelId="{4A11E375-42F2-415A-A601-97CCE9F84037}" type="presParOf" srcId="{3F21BABD-13A4-41FD-BAFF-B9906D7962AA}" destId="{99DA3919-3C89-487B-9F5F-97CBD9AF4A6F}" srcOrd="0" destOrd="0" presId="urn:microsoft.com/office/officeart/2005/8/layout/vList3#1"/>
    <dgm:cxn modelId="{C1A54143-1A27-4CEA-8A41-A5264B9F8E76}" type="presParOf" srcId="{99DA3919-3C89-487B-9F5F-97CBD9AF4A6F}" destId="{7664C18A-2113-47DF-AA11-DEF6FE4A6B93}" srcOrd="0" destOrd="0" presId="urn:microsoft.com/office/officeart/2005/8/layout/vList3#1"/>
    <dgm:cxn modelId="{C8504DD1-B5B9-48B9-9CCC-98746B5D2435}" type="presParOf" srcId="{99DA3919-3C89-487B-9F5F-97CBD9AF4A6F}" destId="{25ABFA00-70AC-4540-8A51-CF21C7D5AAAF}" srcOrd="1" destOrd="0" presId="urn:microsoft.com/office/officeart/2005/8/layout/vList3#1"/>
    <dgm:cxn modelId="{D6C2ECC5-1A17-4480-AA77-9BD2B75C3019}" type="presParOf" srcId="{3F21BABD-13A4-41FD-BAFF-B9906D7962AA}" destId="{23D65E5E-2B1E-45D3-B45F-6BCB81353DD1}" srcOrd="1" destOrd="0" presId="urn:microsoft.com/office/officeart/2005/8/layout/vList3#1"/>
    <dgm:cxn modelId="{3D83A58F-5E0B-4F2B-B75B-2262BCADF147}" type="presParOf" srcId="{3F21BABD-13A4-41FD-BAFF-B9906D7962AA}" destId="{C0A38553-FAB7-455E-9526-F1CF56FBAA1D}" srcOrd="2" destOrd="0" presId="urn:microsoft.com/office/officeart/2005/8/layout/vList3#1"/>
    <dgm:cxn modelId="{E5A753D8-2E1A-42A3-998D-78F9D9BCFA2A}" type="presParOf" srcId="{C0A38553-FAB7-455E-9526-F1CF56FBAA1D}" destId="{F22AE6DE-277A-46C4-AFA5-478FE5DBB112}" srcOrd="0" destOrd="0" presId="urn:microsoft.com/office/officeart/2005/8/layout/vList3#1"/>
    <dgm:cxn modelId="{E51317DD-4033-440E-9B08-5C5B1B0891AE}" type="presParOf" srcId="{C0A38553-FAB7-455E-9526-F1CF56FBAA1D}" destId="{1E009BA0-BDD5-492F-AE30-14C97E40CEEE}" srcOrd="1" destOrd="0" presId="urn:microsoft.com/office/officeart/2005/8/layout/vList3#1"/>
    <dgm:cxn modelId="{BACDF414-BD84-4D0C-8025-06E4A8162AAA}" type="presParOf" srcId="{3F21BABD-13A4-41FD-BAFF-B9906D7962AA}" destId="{FFBA23A3-5ACC-4896-8E12-B34E40DD37E7}" srcOrd="3" destOrd="0" presId="urn:microsoft.com/office/officeart/2005/8/layout/vList3#1"/>
    <dgm:cxn modelId="{CB5BC5A2-AD08-41F5-9187-6A92420209B7}" type="presParOf" srcId="{3F21BABD-13A4-41FD-BAFF-B9906D7962AA}" destId="{72F35176-8108-4305-997F-7147FC925C8E}" srcOrd="4" destOrd="0" presId="urn:microsoft.com/office/officeart/2005/8/layout/vList3#1"/>
    <dgm:cxn modelId="{6FF0306E-57EA-415F-8A39-2C07271BE508}" type="presParOf" srcId="{72F35176-8108-4305-997F-7147FC925C8E}" destId="{87A1DDCF-2B78-42E1-BA1A-34B9A14897ED}" srcOrd="0" destOrd="0" presId="urn:microsoft.com/office/officeart/2005/8/layout/vList3#1"/>
    <dgm:cxn modelId="{40135C55-8EA6-4D68-B762-523EE7298F02}" type="presParOf" srcId="{72F35176-8108-4305-997F-7147FC925C8E}" destId="{DCB6D7D0-8070-413A-A408-93D45B88D9F7}" srcOrd="1" destOrd="0" presId="urn:microsoft.com/office/officeart/2005/8/layout/vList3#1"/>
    <dgm:cxn modelId="{92AFBF96-675B-432C-98C7-0A5634C4E6FC}" type="presParOf" srcId="{3F21BABD-13A4-41FD-BAFF-B9906D7962AA}" destId="{F0BD2F1B-27BB-4EC9-A4B7-75FB4646CBBE}" srcOrd="5" destOrd="0" presId="urn:microsoft.com/office/officeart/2005/8/layout/vList3#1"/>
    <dgm:cxn modelId="{7108D591-2946-4F1D-80E6-9B4E037A8910}" type="presParOf" srcId="{3F21BABD-13A4-41FD-BAFF-B9906D7962AA}" destId="{0919A40C-3B4D-4841-A6F8-DC96472ACF01}" srcOrd="6" destOrd="0" presId="urn:microsoft.com/office/officeart/2005/8/layout/vList3#1"/>
    <dgm:cxn modelId="{0663A4B0-C4AC-4ED9-B995-0C4C7C7D04FD}" type="presParOf" srcId="{0919A40C-3B4D-4841-A6F8-DC96472ACF01}" destId="{8BBA5117-1FB4-4E55-BC6E-DCA7872BF7E1}" srcOrd="0" destOrd="0" presId="urn:microsoft.com/office/officeart/2005/8/layout/vList3#1"/>
    <dgm:cxn modelId="{E9AC42B9-95B6-40FB-B3B5-95DC9CE15B61}" type="presParOf" srcId="{0919A40C-3B4D-4841-A6F8-DC96472ACF01}" destId="{5817D440-9DCF-4188-A5A1-67EDF8C12470}" srcOrd="1" destOrd="0" presId="urn:microsoft.com/office/officeart/2005/8/layout/vList3#1"/>
    <dgm:cxn modelId="{1370795E-2EEF-4488-94D1-FC8950097103}" type="presParOf" srcId="{3F21BABD-13A4-41FD-BAFF-B9906D7962AA}" destId="{B0696C11-8B10-433A-A458-C914EE1790B3}" srcOrd="7" destOrd="0" presId="urn:microsoft.com/office/officeart/2005/8/layout/vList3#1"/>
    <dgm:cxn modelId="{286F8E19-500E-43CE-878B-2A9FCBA2373F}" type="presParOf" srcId="{3F21BABD-13A4-41FD-BAFF-B9906D7962AA}" destId="{FF6BFD1E-B428-4F08-A8DA-544BDFB41BE3}" srcOrd="8" destOrd="0" presId="urn:microsoft.com/office/officeart/2005/8/layout/vList3#1"/>
    <dgm:cxn modelId="{63E81F52-C74D-43E0-9E43-B72622DC5378}" type="presParOf" srcId="{FF6BFD1E-B428-4F08-A8DA-544BDFB41BE3}" destId="{0D65E96A-0C47-414D-AD46-4813BE5A8E77}" srcOrd="0" destOrd="0" presId="urn:microsoft.com/office/officeart/2005/8/layout/vList3#1"/>
    <dgm:cxn modelId="{107CB42F-CAA2-43BA-9651-827ECED7383C}" type="presParOf" srcId="{FF6BFD1E-B428-4F08-A8DA-544BDFB41BE3}" destId="{0CA8987E-5436-4574-AB4C-4FEB8BC3B86E}" srcOrd="1" destOrd="0" presId="urn:microsoft.com/office/officeart/2005/8/layout/vList3#1"/>
    <dgm:cxn modelId="{51FADE76-C0C4-445F-A64F-A0FD5DEE019F}" type="presParOf" srcId="{3F21BABD-13A4-41FD-BAFF-B9906D7962AA}" destId="{74A998DE-EAE8-4B35-A266-D15E704F90A1}" srcOrd="9" destOrd="0" presId="urn:microsoft.com/office/officeart/2005/8/layout/vList3#1"/>
    <dgm:cxn modelId="{2C4CE52C-6858-4F9F-825F-B1CE1920B24A}" type="presParOf" srcId="{3F21BABD-13A4-41FD-BAFF-B9906D7962AA}" destId="{CEA68353-A8DD-4054-BB72-401F3E11D3F0}" srcOrd="10" destOrd="0" presId="urn:microsoft.com/office/officeart/2005/8/layout/vList3#1"/>
    <dgm:cxn modelId="{0A3D8C8E-6635-4CC6-A7E2-779426992EC7}" type="presParOf" srcId="{CEA68353-A8DD-4054-BB72-401F3E11D3F0}" destId="{AC4D4382-7DC0-4DE7-896D-B943960B44C3}" srcOrd="0" destOrd="0" presId="urn:microsoft.com/office/officeart/2005/8/layout/vList3#1"/>
    <dgm:cxn modelId="{0072E1C0-268B-4FF7-B312-CA7E9F9C8872}" type="presParOf" srcId="{CEA68353-A8DD-4054-BB72-401F3E11D3F0}" destId="{B105ED1A-015C-463C-B0F7-85D4DFA64DB0}" srcOrd="1" destOrd="0" presId="urn:microsoft.com/office/officeart/2005/8/layout/vList3#1"/>
    <dgm:cxn modelId="{655EA0C9-CC31-4838-84DA-FB7E829AD8A5}" type="presParOf" srcId="{3F21BABD-13A4-41FD-BAFF-B9906D7962AA}" destId="{27D04B96-A37F-430B-B8FF-18E053078D7B}" srcOrd="11" destOrd="0" presId="urn:microsoft.com/office/officeart/2005/8/layout/vList3#1"/>
    <dgm:cxn modelId="{9A38DA67-E611-4CD6-BFE4-B887B9837A56}" type="presParOf" srcId="{3F21BABD-13A4-41FD-BAFF-B9906D7962AA}" destId="{7EB5DBA5-F2FF-454F-89B3-D1008FC74F1D}" srcOrd="12" destOrd="0" presId="urn:microsoft.com/office/officeart/2005/8/layout/vList3#1"/>
    <dgm:cxn modelId="{7B067DCB-E711-46AE-98D4-846050F2B204}" type="presParOf" srcId="{7EB5DBA5-F2FF-454F-89B3-D1008FC74F1D}" destId="{8FEFA3E9-77C0-4600-A0E6-BD2F8013A943}" srcOrd="0" destOrd="0" presId="urn:microsoft.com/office/officeart/2005/8/layout/vList3#1"/>
    <dgm:cxn modelId="{6890B306-4375-4D21-AAD2-602819A35C2B}" type="presParOf" srcId="{7EB5DBA5-F2FF-454F-89B3-D1008FC74F1D}" destId="{67F5EE53-CF1F-4DBD-8F81-8CAB9F077F6C}"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28B19D7-94F0-4376-821B-3C5AA707CECC}" type="doc">
      <dgm:prSet loTypeId="urn:microsoft.com/office/officeart/2005/8/layout/vList3#2" loCatId="list" qsTypeId="urn:microsoft.com/office/officeart/2005/8/quickstyle/simple1" qsCatId="simple" csTypeId="urn:microsoft.com/office/officeart/2005/8/colors/colorful4" csCatId="colorful" phldr="1"/>
      <dgm:spPr/>
      <dgm:t>
        <a:bodyPr/>
        <a:lstStyle/>
        <a:p>
          <a:endParaRPr lang="en-US"/>
        </a:p>
      </dgm:t>
    </dgm:pt>
    <dgm:pt modelId="{765B6A1E-4188-4C27-9E3D-EE20C77019F3}">
      <dgm:prSet custT="1"/>
      <dgm:spPr/>
      <dgm:t>
        <a:bodyPr/>
        <a:lstStyle/>
        <a:p>
          <a:pPr algn="just"/>
          <a:r>
            <a:rPr lang="es-ES" sz="2400" b="1" dirty="0" smtClean="0"/>
            <a:t>Sensor de temperatura</a:t>
          </a:r>
          <a:endParaRPr lang="en-US" sz="2400" dirty="0"/>
        </a:p>
      </dgm:t>
    </dgm:pt>
    <dgm:pt modelId="{97CE9FB2-3B23-4049-B2DC-5F77FC80AF9E}" type="parTrans" cxnId="{1D71CF27-284E-4546-B2F0-3C0431BB868F}">
      <dgm:prSet/>
      <dgm:spPr/>
      <dgm:t>
        <a:bodyPr/>
        <a:lstStyle/>
        <a:p>
          <a:endParaRPr lang="en-US"/>
        </a:p>
      </dgm:t>
    </dgm:pt>
    <dgm:pt modelId="{C3F061AE-1BE1-4A2E-9323-E0DCDBE6C787}" type="sibTrans" cxnId="{1D71CF27-284E-4546-B2F0-3C0431BB868F}">
      <dgm:prSet/>
      <dgm:spPr/>
      <dgm:t>
        <a:bodyPr/>
        <a:lstStyle/>
        <a:p>
          <a:endParaRPr lang="en-US"/>
        </a:p>
      </dgm:t>
    </dgm:pt>
    <dgm:pt modelId="{146C9EA8-14C9-4793-91AA-F6C42F548636}">
      <dgm:prSet custT="1"/>
      <dgm:spPr/>
      <dgm:t>
        <a:bodyPr/>
        <a:lstStyle/>
        <a:p>
          <a:pPr algn="just"/>
          <a:r>
            <a:rPr lang="es-ES" sz="1800" dirty="0" smtClean="0"/>
            <a:t>Los sensores de temperatura son dispositivos que transforman los cambios de temperatura en cambios de señales eléctricas que son procesadas por el controlador.</a:t>
          </a:r>
          <a:endParaRPr lang="en-US" sz="1800" dirty="0"/>
        </a:p>
      </dgm:t>
    </dgm:pt>
    <dgm:pt modelId="{B596F205-1A13-4B90-9CA9-A3B948073A98}" type="parTrans" cxnId="{F3DA3449-2ACF-4478-84E2-8F91BAD30E95}">
      <dgm:prSet/>
      <dgm:spPr/>
      <dgm:t>
        <a:bodyPr/>
        <a:lstStyle/>
        <a:p>
          <a:endParaRPr lang="en-US"/>
        </a:p>
      </dgm:t>
    </dgm:pt>
    <dgm:pt modelId="{51AA8305-E491-4AFC-836C-57A1E306FBB6}" type="sibTrans" cxnId="{F3DA3449-2ACF-4478-84E2-8F91BAD30E95}">
      <dgm:prSet/>
      <dgm:spPr/>
      <dgm:t>
        <a:bodyPr/>
        <a:lstStyle/>
        <a:p>
          <a:endParaRPr lang="en-US"/>
        </a:p>
      </dgm:t>
    </dgm:pt>
    <dgm:pt modelId="{A88C88B3-388D-42DE-82DF-7A58031D5B83}">
      <dgm:prSet custT="1"/>
      <dgm:spPr/>
      <dgm:t>
        <a:bodyPr/>
        <a:lstStyle/>
        <a:p>
          <a:pPr algn="just"/>
          <a:r>
            <a:rPr lang="es-ES" sz="2400" b="1" dirty="0" smtClean="0"/>
            <a:t>Sensor de gas</a:t>
          </a:r>
          <a:endParaRPr lang="en-US" sz="2400" dirty="0"/>
        </a:p>
      </dgm:t>
    </dgm:pt>
    <dgm:pt modelId="{22444D1A-161D-4049-8975-8183A6DEF826}" type="parTrans" cxnId="{B193FE0A-9719-4E1B-A274-33861D24744C}">
      <dgm:prSet/>
      <dgm:spPr/>
      <dgm:t>
        <a:bodyPr/>
        <a:lstStyle/>
        <a:p>
          <a:endParaRPr lang="en-US"/>
        </a:p>
      </dgm:t>
    </dgm:pt>
    <dgm:pt modelId="{EEC1C2FE-193C-440F-9DA6-28ECAB225316}" type="sibTrans" cxnId="{B193FE0A-9719-4E1B-A274-33861D24744C}">
      <dgm:prSet/>
      <dgm:spPr/>
      <dgm:t>
        <a:bodyPr/>
        <a:lstStyle/>
        <a:p>
          <a:endParaRPr lang="en-US"/>
        </a:p>
      </dgm:t>
    </dgm:pt>
    <dgm:pt modelId="{0E5C52C7-FCD7-46BB-A708-F826CDFE7D02}">
      <dgm:prSet custT="1"/>
      <dgm:spPr/>
      <dgm:t>
        <a:bodyPr/>
        <a:lstStyle/>
        <a:p>
          <a:pPr algn="just"/>
          <a:r>
            <a:rPr lang="es-ES" sz="1800" dirty="0" smtClean="0"/>
            <a:t>Un detector de gas es un elemento que sufre un cambio físico o químico, reversible, en presencia de un gas, para dar una señal que es transmitida, mostrada o utilizada para operar alarmas y controles. </a:t>
          </a:r>
          <a:endParaRPr lang="en-US" sz="1800" dirty="0"/>
        </a:p>
      </dgm:t>
    </dgm:pt>
    <dgm:pt modelId="{AEBB5322-402F-424E-844E-ED41762F2527}" type="parTrans" cxnId="{C6FC4725-0A9D-45D5-AC46-5B3AF40AF249}">
      <dgm:prSet/>
      <dgm:spPr/>
      <dgm:t>
        <a:bodyPr/>
        <a:lstStyle/>
        <a:p>
          <a:endParaRPr lang="en-US"/>
        </a:p>
      </dgm:t>
    </dgm:pt>
    <dgm:pt modelId="{E8BBEE81-1222-492E-915E-089314F3C5EA}" type="sibTrans" cxnId="{C6FC4725-0A9D-45D5-AC46-5B3AF40AF249}">
      <dgm:prSet/>
      <dgm:spPr/>
      <dgm:t>
        <a:bodyPr/>
        <a:lstStyle/>
        <a:p>
          <a:endParaRPr lang="en-US"/>
        </a:p>
      </dgm:t>
    </dgm:pt>
    <dgm:pt modelId="{E7215A84-58EE-40D0-B4A8-BBB9CC03EAC9}">
      <dgm:prSet custT="1"/>
      <dgm:spPr/>
      <dgm:t>
        <a:bodyPr/>
        <a:lstStyle/>
        <a:p>
          <a:pPr algn="just"/>
          <a:r>
            <a:rPr lang="es-ES" sz="2400" b="1" dirty="0" smtClean="0"/>
            <a:t>Sensor de posición</a:t>
          </a:r>
          <a:endParaRPr lang="en-US" sz="2400" dirty="0"/>
        </a:p>
      </dgm:t>
    </dgm:pt>
    <dgm:pt modelId="{451BC195-5C09-43E9-9C7C-140843718047}" type="parTrans" cxnId="{45E58E0C-0EAF-46D8-B80B-D846F071894E}">
      <dgm:prSet/>
      <dgm:spPr/>
      <dgm:t>
        <a:bodyPr/>
        <a:lstStyle/>
        <a:p>
          <a:endParaRPr lang="en-US"/>
        </a:p>
      </dgm:t>
    </dgm:pt>
    <dgm:pt modelId="{25863A65-745B-4434-87F8-8936D1E10A98}" type="sibTrans" cxnId="{45E58E0C-0EAF-46D8-B80B-D846F071894E}">
      <dgm:prSet/>
      <dgm:spPr/>
      <dgm:t>
        <a:bodyPr/>
        <a:lstStyle/>
        <a:p>
          <a:endParaRPr lang="en-US"/>
        </a:p>
      </dgm:t>
    </dgm:pt>
    <dgm:pt modelId="{92ECB238-C507-4C8D-BD9D-3A11A5099857}">
      <dgm:prSet custT="1"/>
      <dgm:spPr/>
      <dgm:t>
        <a:bodyPr/>
        <a:lstStyle/>
        <a:p>
          <a:pPr algn="just"/>
          <a:r>
            <a:rPr lang="es-ES" sz="1800" dirty="0" smtClean="0"/>
            <a:t>Su función es medir o detectar la posición de un determinado objeto en el espacio.</a:t>
          </a:r>
          <a:endParaRPr lang="en-US" sz="1800" dirty="0"/>
        </a:p>
      </dgm:t>
    </dgm:pt>
    <dgm:pt modelId="{67F30F85-F19B-4FB0-A6DD-ED40D4EAABBB}" type="parTrans" cxnId="{F71B4107-E116-478F-B8BB-BAB0AC913C14}">
      <dgm:prSet/>
      <dgm:spPr/>
      <dgm:t>
        <a:bodyPr/>
        <a:lstStyle/>
        <a:p>
          <a:endParaRPr lang="en-US"/>
        </a:p>
      </dgm:t>
    </dgm:pt>
    <dgm:pt modelId="{C03D9FD1-16B8-49A7-83F9-535766EDDAD4}" type="sibTrans" cxnId="{F71B4107-E116-478F-B8BB-BAB0AC913C14}">
      <dgm:prSet/>
      <dgm:spPr/>
      <dgm:t>
        <a:bodyPr/>
        <a:lstStyle/>
        <a:p>
          <a:endParaRPr lang="en-US"/>
        </a:p>
      </dgm:t>
    </dgm:pt>
    <dgm:pt modelId="{DB7EFFC4-F53C-4CFB-84B2-1FC587282091}" type="pres">
      <dgm:prSet presAssocID="{D28B19D7-94F0-4376-821B-3C5AA707CECC}" presName="linearFlow" presStyleCnt="0">
        <dgm:presLayoutVars>
          <dgm:dir/>
          <dgm:resizeHandles val="exact"/>
        </dgm:presLayoutVars>
      </dgm:prSet>
      <dgm:spPr/>
      <dgm:t>
        <a:bodyPr/>
        <a:lstStyle/>
        <a:p>
          <a:endParaRPr lang="en-US"/>
        </a:p>
      </dgm:t>
    </dgm:pt>
    <dgm:pt modelId="{C6A0215B-4AF9-4662-9E10-D5EF89C0DCAB}" type="pres">
      <dgm:prSet presAssocID="{765B6A1E-4188-4C27-9E3D-EE20C77019F3}" presName="composite" presStyleCnt="0"/>
      <dgm:spPr/>
      <dgm:t>
        <a:bodyPr/>
        <a:lstStyle/>
        <a:p>
          <a:endParaRPr lang="en-US"/>
        </a:p>
      </dgm:t>
    </dgm:pt>
    <dgm:pt modelId="{820D5188-6B9E-4617-8C4A-9563C48A32A3}" type="pres">
      <dgm:prSet presAssocID="{765B6A1E-4188-4C27-9E3D-EE20C77019F3}" presName="imgShp" presStyleLbl="fgImgPlace1" presStyleIdx="0" presStyleCnt="3" custLinFactNeighborX="-64756" custLinFactNeighborY="-8164"/>
      <dgm:spPr>
        <a:blipFill rotWithShape="0">
          <a:blip xmlns:r="http://schemas.openxmlformats.org/officeDocument/2006/relationships" r:embed="rId1"/>
          <a:stretch>
            <a:fillRect/>
          </a:stretch>
        </a:blipFill>
      </dgm:spPr>
      <dgm:t>
        <a:bodyPr/>
        <a:lstStyle/>
        <a:p>
          <a:endParaRPr lang="en-US"/>
        </a:p>
      </dgm:t>
    </dgm:pt>
    <dgm:pt modelId="{B3239088-D17A-44C4-8F12-BE7326323322}" type="pres">
      <dgm:prSet presAssocID="{765B6A1E-4188-4C27-9E3D-EE20C77019F3}" presName="txShp" presStyleLbl="node1" presStyleIdx="0" presStyleCnt="3" custScaleX="130883" custScaleY="102654">
        <dgm:presLayoutVars>
          <dgm:bulletEnabled val="1"/>
        </dgm:presLayoutVars>
      </dgm:prSet>
      <dgm:spPr/>
      <dgm:t>
        <a:bodyPr/>
        <a:lstStyle/>
        <a:p>
          <a:endParaRPr lang="en-US"/>
        </a:p>
      </dgm:t>
    </dgm:pt>
    <dgm:pt modelId="{2D746892-0CAD-43C4-92A9-80DAF93A06B8}" type="pres">
      <dgm:prSet presAssocID="{C3F061AE-1BE1-4A2E-9323-E0DCDBE6C787}" presName="spacing" presStyleCnt="0"/>
      <dgm:spPr/>
      <dgm:t>
        <a:bodyPr/>
        <a:lstStyle/>
        <a:p>
          <a:endParaRPr lang="en-US"/>
        </a:p>
      </dgm:t>
    </dgm:pt>
    <dgm:pt modelId="{7AF46676-3D98-4DC9-A5DA-472305E7B4B0}" type="pres">
      <dgm:prSet presAssocID="{A88C88B3-388D-42DE-82DF-7A58031D5B83}" presName="composite" presStyleCnt="0"/>
      <dgm:spPr/>
      <dgm:t>
        <a:bodyPr/>
        <a:lstStyle/>
        <a:p>
          <a:endParaRPr lang="en-US"/>
        </a:p>
      </dgm:t>
    </dgm:pt>
    <dgm:pt modelId="{B55C92A5-8986-4940-8F9B-231F8A40F159}" type="pres">
      <dgm:prSet presAssocID="{A88C88B3-388D-42DE-82DF-7A58031D5B83}" presName="imgShp" presStyleLbl="fgImgPlace1" presStyleIdx="1" presStyleCnt="3" custLinFactNeighborX="-64756" custLinFactNeighborY="1595"/>
      <dgm:spPr>
        <a:blipFill rotWithShape="0">
          <a:blip xmlns:r="http://schemas.openxmlformats.org/officeDocument/2006/relationships" r:embed="rId2"/>
          <a:stretch>
            <a:fillRect/>
          </a:stretch>
        </a:blipFill>
      </dgm:spPr>
      <dgm:t>
        <a:bodyPr/>
        <a:lstStyle/>
        <a:p>
          <a:endParaRPr lang="en-US"/>
        </a:p>
      </dgm:t>
    </dgm:pt>
    <dgm:pt modelId="{7CA73F6E-9B32-495F-85F4-AAAF78EE4DA7}" type="pres">
      <dgm:prSet presAssocID="{A88C88B3-388D-42DE-82DF-7A58031D5B83}" presName="txShp" presStyleLbl="node1" presStyleIdx="1" presStyleCnt="3" custScaleX="130883" custScaleY="111514">
        <dgm:presLayoutVars>
          <dgm:bulletEnabled val="1"/>
        </dgm:presLayoutVars>
      </dgm:prSet>
      <dgm:spPr/>
      <dgm:t>
        <a:bodyPr/>
        <a:lstStyle/>
        <a:p>
          <a:endParaRPr lang="en-US"/>
        </a:p>
      </dgm:t>
    </dgm:pt>
    <dgm:pt modelId="{17D70034-0939-485B-BDAB-A545E4E4426C}" type="pres">
      <dgm:prSet presAssocID="{EEC1C2FE-193C-440F-9DA6-28ECAB225316}" presName="spacing" presStyleCnt="0"/>
      <dgm:spPr/>
      <dgm:t>
        <a:bodyPr/>
        <a:lstStyle/>
        <a:p>
          <a:endParaRPr lang="en-US"/>
        </a:p>
      </dgm:t>
    </dgm:pt>
    <dgm:pt modelId="{ACDDFC98-1BC6-469F-B2A5-6B8D27441E28}" type="pres">
      <dgm:prSet presAssocID="{E7215A84-58EE-40D0-B4A8-BBB9CC03EAC9}" presName="composite" presStyleCnt="0"/>
      <dgm:spPr/>
      <dgm:t>
        <a:bodyPr/>
        <a:lstStyle/>
        <a:p>
          <a:endParaRPr lang="en-US"/>
        </a:p>
      </dgm:t>
    </dgm:pt>
    <dgm:pt modelId="{9928C0AF-394E-40C4-80D1-DE22E440D05A}" type="pres">
      <dgm:prSet presAssocID="{E7215A84-58EE-40D0-B4A8-BBB9CC03EAC9}" presName="imgShp" presStyleLbl="fgImgPlace1" presStyleIdx="2" presStyleCnt="3" custLinFactNeighborX="-65307" custLinFactNeighborY="72"/>
      <dgm:spPr>
        <a:blipFill rotWithShape="0">
          <a:blip xmlns:r="http://schemas.openxmlformats.org/officeDocument/2006/relationships" r:embed="rId3"/>
          <a:stretch>
            <a:fillRect/>
          </a:stretch>
        </a:blipFill>
      </dgm:spPr>
      <dgm:t>
        <a:bodyPr/>
        <a:lstStyle/>
        <a:p>
          <a:endParaRPr lang="en-US"/>
        </a:p>
      </dgm:t>
    </dgm:pt>
    <dgm:pt modelId="{A144B21A-7A87-470C-81D3-123681F071CF}" type="pres">
      <dgm:prSet presAssocID="{E7215A84-58EE-40D0-B4A8-BBB9CC03EAC9}" presName="txShp" presStyleLbl="node1" presStyleIdx="2" presStyleCnt="3" custScaleX="130466" custLinFactNeighborX="117" custLinFactNeighborY="305">
        <dgm:presLayoutVars>
          <dgm:bulletEnabled val="1"/>
        </dgm:presLayoutVars>
      </dgm:prSet>
      <dgm:spPr/>
      <dgm:t>
        <a:bodyPr/>
        <a:lstStyle/>
        <a:p>
          <a:endParaRPr lang="en-US"/>
        </a:p>
      </dgm:t>
    </dgm:pt>
  </dgm:ptLst>
  <dgm:cxnLst>
    <dgm:cxn modelId="{45E58E0C-0EAF-46D8-B80B-D846F071894E}" srcId="{D28B19D7-94F0-4376-821B-3C5AA707CECC}" destId="{E7215A84-58EE-40D0-B4A8-BBB9CC03EAC9}" srcOrd="2" destOrd="0" parTransId="{451BC195-5C09-43E9-9C7C-140843718047}" sibTransId="{25863A65-745B-4434-87F8-8936D1E10A98}"/>
    <dgm:cxn modelId="{B193FE0A-9719-4E1B-A274-33861D24744C}" srcId="{D28B19D7-94F0-4376-821B-3C5AA707CECC}" destId="{A88C88B3-388D-42DE-82DF-7A58031D5B83}" srcOrd="1" destOrd="0" parTransId="{22444D1A-161D-4049-8975-8183A6DEF826}" sibTransId="{EEC1C2FE-193C-440F-9DA6-28ECAB225316}"/>
    <dgm:cxn modelId="{C6FC4725-0A9D-45D5-AC46-5B3AF40AF249}" srcId="{A88C88B3-388D-42DE-82DF-7A58031D5B83}" destId="{0E5C52C7-FCD7-46BB-A708-F826CDFE7D02}" srcOrd="0" destOrd="0" parTransId="{AEBB5322-402F-424E-844E-ED41762F2527}" sibTransId="{E8BBEE81-1222-492E-915E-089314F3C5EA}"/>
    <dgm:cxn modelId="{224495DD-E221-4224-8F2F-DEBD3203427C}" type="presOf" srcId="{D28B19D7-94F0-4376-821B-3C5AA707CECC}" destId="{DB7EFFC4-F53C-4CFB-84B2-1FC587282091}" srcOrd="0" destOrd="0" presId="urn:microsoft.com/office/officeart/2005/8/layout/vList3#2"/>
    <dgm:cxn modelId="{DA9136F9-3943-4722-B5E2-8D814C8A8783}" type="presOf" srcId="{765B6A1E-4188-4C27-9E3D-EE20C77019F3}" destId="{B3239088-D17A-44C4-8F12-BE7326323322}" srcOrd="0" destOrd="0" presId="urn:microsoft.com/office/officeart/2005/8/layout/vList3#2"/>
    <dgm:cxn modelId="{F3DA3449-2ACF-4478-84E2-8F91BAD30E95}" srcId="{765B6A1E-4188-4C27-9E3D-EE20C77019F3}" destId="{146C9EA8-14C9-4793-91AA-F6C42F548636}" srcOrd="0" destOrd="0" parTransId="{B596F205-1A13-4B90-9CA9-A3B948073A98}" sibTransId="{51AA8305-E491-4AFC-836C-57A1E306FBB6}"/>
    <dgm:cxn modelId="{1D71CF27-284E-4546-B2F0-3C0431BB868F}" srcId="{D28B19D7-94F0-4376-821B-3C5AA707CECC}" destId="{765B6A1E-4188-4C27-9E3D-EE20C77019F3}" srcOrd="0" destOrd="0" parTransId="{97CE9FB2-3B23-4049-B2DC-5F77FC80AF9E}" sibTransId="{C3F061AE-1BE1-4A2E-9323-E0DCDBE6C787}"/>
    <dgm:cxn modelId="{196AA276-568E-4956-852C-E73DDC50C562}" type="presOf" srcId="{92ECB238-C507-4C8D-BD9D-3A11A5099857}" destId="{A144B21A-7A87-470C-81D3-123681F071CF}" srcOrd="0" destOrd="1" presId="urn:microsoft.com/office/officeart/2005/8/layout/vList3#2"/>
    <dgm:cxn modelId="{2485A441-A666-4CCE-A7BD-B09D610E0D35}" type="presOf" srcId="{0E5C52C7-FCD7-46BB-A708-F826CDFE7D02}" destId="{7CA73F6E-9B32-495F-85F4-AAAF78EE4DA7}" srcOrd="0" destOrd="1" presId="urn:microsoft.com/office/officeart/2005/8/layout/vList3#2"/>
    <dgm:cxn modelId="{C9D271F4-6673-4B9E-BC7D-70C988926899}" type="presOf" srcId="{A88C88B3-388D-42DE-82DF-7A58031D5B83}" destId="{7CA73F6E-9B32-495F-85F4-AAAF78EE4DA7}" srcOrd="0" destOrd="0" presId="urn:microsoft.com/office/officeart/2005/8/layout/vList3#2"/>
    <dgm:cxn modelId="{F71B4107-E116-478F-B8BB-BAB0AC913C14}" srcId="{E7215A84-58EE-40D0-B4A8-BBB9CC03EAC9}" destId="{92ECB238-C507-4C8D-BD9D-3A11A5099857}" srcOrd="0" destOrd="0" parTransId="{67F30F85-F19B-4FB0-A6DD-ED40D4EAABBB}" sibTransId="{C03D9FD1-16B8-49A7-83F9-535766EDDAD4}"/>
    <dgm:cxn modelId="{8F3775CF-059B-458E-9FA9-D9E97848677A}" type="presOf" srcId="{146C9EA8-14C9-4793-91AA-F6C42F548636}" destId="{B3239088-D17A-44C4-8F12-BE7326323322}" srcOrd="0" destOrd="1" presId="urn:microsoft.com/office/officeart/2005/8/layout/vList3#2"/>
    <dgm:cxn modelId="{7CC95B96-8841-4046-8E54-4C2E4F8895CB}" type="presOf" srcId="{E7215A84-58EE-40D0-B4A8-BBB9CC03EAC9}" destId="{A144B21A-7A87-470C-81D3-123681F071CF}" srcOrd="0" destOrd="0" presId="urn:microsoft.com/office/officeart/2005/8/layout/vList3#2"/>
    <dgm:cxn modelId="{2523737B-3D02-4819-9253-F8671959616B}" type="presParOf" srcId="{DB7EFFC4-F53C-4CFB-84B2-1FC587282091}" destId="{C6A0215B-4AF9-4662-9E10-D5EF89C0DCAB}" srcOrd="0" destOrd="0" presId="urn:microsoft.com/office/officeart/2005/8/layout/vList3#2"/>
    <dgm:cxn modelId="{6D1E90E8-8AA8-473B-A83D-B7367692EEF8}" type="presParOf" srcId="{C6A0215B-4AF9-4662-9E10-D5EF89C0DCAB}" destId="{820D5188-6B9E-4617-8C4A-9563C48A32A3}" srcOrd="0" destOrd="0" presId="urn:microsoft.com/office/officeart/2005/8/layout/vList3#2"/>
    <dgm:cxn modelId="{17E8A388-49FC-4BA0-9440-610AD42DB0B3}" type="presParOf" srcId="{C6A0215B-4AF9-4662-9E10-D5EF89C0DCAB}" destId="{B3239088-D17A-44C4-8F12-BE7326323322}" srcOrd="1" destOrd="0" presId="urn:microsoft.com/office/officeart/2005/8/layout/vList3#2"/>
    <dgm:cxn modelId="{D6114689-0E0E-4151-A2E7-1877DEC8E2DF}" type="presParOf" srcId="{DB7EFFC4-F53C-4CFB-84B2-1FC587282091}" destId="{2D746892-0CAD-43C4-92A9-80DAF93A06B8}" srcOrd="1" destOrd="0" presId="urn:microsoft.com/office/officeart/2005/8/layout/vList3#2"/>
    <dgm:cxn modelId="{4540348A-50C5-4BF1-A337-9379C2D37E9D}" type="presParOf" srcId="{DB7EFFC4-F53C-4CFB-84B2-1FC587282091}" destId="{7AF46676-3D98-4DC9-A5DA-472305E7B4B0}" srcOrd="2" destOrd="0" presId="urn:microsoft.com/office/officeart/2005/8/layout/vList3#2"/>
    <dgm:cxn modelId="{BC82E110-399A-4729-9231-879C84C1DC78}" type="presParOf" srcId="{7AF46676-3D98-4DC9-A5DA-472305E7B4B0}" destId="{B55C92A5-8986-4940-8F9B-231F8A40F159}" srcOrd="0" destOrd="0" presId="urn:microsoft.com/office/officeart/2005/8/layout/vList3#2"/>
    <dgm:cxn modelId="{171CE590-D817-4A00-A148-E72A73AB281F}" type="presParOf" srcId="{7AF46676-3D98-4DC9-A5DA-472305E7B4B0}" destId="{7CA73F6E-9B32-495F-85F4-AAAF78EE4DA7}" srcOrd="1" destOrd="0" presId="urn:microsoft.com/office/officeart/2005/8/layout/vList3#2"/>
    <dgm:cxn modelId="{47FC3D2A-9FFC-4C02-900A-6D1D21363DB6}" type="presParOf" srcId="{DB7EFFC4-F53C-4CFB-84B2-1FC587282091}" destId="{17D70034-0939-485B-BDAB-A545E4E4426C}" srcOrd="3" destOrd="0" presId="urn:microsoft.com/office/officeart/2005/8/layout/vList3#2"/>
    <dgm:cxn modelId="{6E182DD6-A8C0-447B-B102-ABC8282EE299}" type="presParOf" srcId="{DB7EFFC4-F53C-4CFB-84B2-1FC587282091}" destId="{ACDDFC98-1BC6-469F-B2A5-6B8D27441E28}" srcOrd="4" destOrd="0" presId="urn:microsoft.com/office/officeart/2005/8/layout/vList3#2"/>
    <dgm:cxn modelId="{155C1EF3-1F8F-4D2F-A5DB-5EF69C424200}" type="presParOf" srcId="{ACDDFC98-1BC6-469F-B2A5-6B8D27441E28}" destId="{9928C0AF-394E-40C4-80D1-DE22E440D05A}" srcOrd="0" destOrd="0" presId="urn:microsoft.com/office/officeart/2005/8/layout/vList3#2"/>
    <dgm:cxn modelId="{4253904C-C364-4435-8D2A-07416474B72B}" type="presParOf" srcId="{ACDDFC98-1BC6-469F-B2A5-6B8D27441E28}" destId="{A144B21A-7A87-470C-81D3-123681F071CF}" srcOrd="1" destOrd="0" presId="urn:microsoft.com/office/officeart/2005/8/layout/vList3#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5258A0A-1F57-44BC-88DA-0DE2D0C8A55D}"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n-US"/>
        </a:p>
      </dgm:t>
    </dgm:pt>
    <dgm:pt modelId="{5A594260-D4F0-4535-B754-2DEF57B24AFB}">
      <dgm:prSet/>
      <dgm:spPr/>
      <dgm:t>
        <a:bodyPr/>
        <a:lstStyle/>
        <a:p>
          <a:r>
            <a:rPr lang="es-ES" dirty="0" smtClean="0"/>
            <a:t>Son los más usados en la actualidad debido a su facilidad de control. Los motores de DC están constituidos por dos devanados internos, inductor e inducido, que se alimentan con corriente continua</a:t>
          </a:r>
          <a:endParaRPr lang="en-US" dirty="0"/>
        </a:p>
      </dgm:t>
    </dgm:pt>
    <dgm:pt modelId="{2FA5309D-40F4-4AC2-BFA3-062E20F19EAE}" type="parTrans" cxnId="{B58D793E-BD73-4E62-821C-B5456765F517}">
      <dgm:prSet/>
      <dgm:spPr/>
      <dgm:t>
        <a:bodyPr/>
        <a:lstStyle/>
        <a:p>
          <a:endParaRPr lang="en-US"/>
        </a:p>
      </dgm:t>
    </dgm:pt>
    <dgm:pt modelId="{246DEB18-AB1A-487C-A700-0BBECBBFDE29}" type="sibTrans" cxnId="{B58D793E-BD73-4E62-821C-B5456765F517}">
      <dgm:prSet/>
      <dgm:spPr/>
      <dgm:t>
        <a:bodyPr/>
        <a:lstStyle/>
        <a:p>
          <a:endParaRPr lang="en-US"/>
        </a:p>
      </dgm:t>
    </dgm:pt>
    <dgm:pt modelId="{0C235C17-A9E0-45C1-92EC-ED71A87EB7E1}">
      <dgm:prSet/>
      <dgm:spPr/>
      <dgm:t>
        <a:bodyPr/>
        <a:lstStyle/>
        <a:p>
          <a:r>
            <a:rPr lang="es-EC" b="1" dirty="0" smtClean="0"/>
            <a:t>Servomotor</a:t>
          </a:r>
          <a:endParaRPr lang="en-US" dirty="0"/>
        </a:p>
      </dgm:t>
    </dgm:pt>
    <dgm:pt modelId="{589AD3B9-ABB2-4409-A2AD-2536DBE0EDE6}" type="parTrans" cxnId="{CFABA169-C405-48B0-B0B8-FDCBC8064853}">
      <dgm:prSet/>
      <dgm:spPr/>
      <dgm:t>
        <a:bodyPr/>
        <a:lstStyle/>
        <a:p>
          <a:endParaRPr lang="en-US"/>
        </a:p>
      </dgm:t>
    </dgm:pt>
    <dgm:pt modelId="{64C876C9-8C2A-4710-849D-BC9D4010755D}" type="sibTrans" cxnId="{CFABA169-C405-48B0-B0B8-FDCBC8064853}">
      <dgm:prSet/>
      <dgm:spPr/>
      <dgm:t>
        <a:bodyPr/>
        <a:lstStyle/>
        <a:p>
          <a:endParaRPr lang="en-US"/>
        </a:p>
      </dgm:t>
    </dgm:pt>
    <dgm:pt modelId="{7E6EC006-79B8-435B-BEBF-D3FEFD61AF95}">
      <dgm:prSet/>
      <dgm:spPr/>
      <dgm:t>
        <a:bodyPr/>
        <a:lstStyle/>
        <a:p>
          <a:r>
            <a:rPr lang="es-ES" dirty="0" smtClean="0"/>
            <a:t>Los servos son un tipo especial de motor de c.c. que se caracterizan por su capacidad para posicionarse de forma inmediata en cualquier posición dentro de su intervalo de operación. Para ello, el servomotor espera un tren de pulsos que se corresponde con el movimiento a realizar</a:t>
          </a:r>
          <a:endParaRPr lang="en-US" dirty="0"/>
        </a:p>
      </dgm:t>
    </dgm:pt>
    <dgm:pt modelId="{5972C248-EA6B-4E36-8746-40C91BB8AF10}" type="parTrans" cxnId="{1BB7F8E2-91E8-4A87-A920-2586A7539D4B}">
      <dgm:prSet/>
      <dgm:spPr/>
      <dgm:t>
        <a:bodyPr/>
        <a:lstStyle/>
        <a:p>
          <a:endParaRPr lang="en-US"/>
        </a:p>
      </dgm:t>
    </dgm:pt>
    <dgm:pt modelId="{3145488C-45B2-4BE8-AF3D-6A947E893975}" type="sibTrans" cxnId="{1BB7F8E2-91E8-4A87-A920-2586A7539D4B}">
      <dgm:prSet/>
      <dgm:spPr/>
      <dgm:t>
        <a:bodyPr/>
        <a:lstStyle/>
        <a:p>
          <a:endParaRPr lang="en-US"/>
        </a:p>
      </dgm:t>
    </dgm:pt>
    <dgm:pt modelId="{3864BBAA-9BD4-48EF-A003-F31BB3C70CD4}">
      <dgm:prSet/>
      <dgm:spPr/>
      <dgm:t>
        <a:bodyPr/>
        <a:lstStyle/>
        <a:p>
          <a:r>
            <a:rPr lang="es-ES" b="1" dirty="0" smtClean="0"/>
            <a:t>Motores de corriente continua.</a:t>
          </a:r>
          <a:endParaRPr lang="en-US" dirty="0"/>
        </a:p>
      </dgm:t>
    </dgm:pt>
    <dgm:pt modelId="{610FD794-2509-4CFE-8E06-155AF94CAED0}" type="sibTrans" cxnId="{A89BC5CD-21A9-40BB-A8E3-B2EC45C883D9}">
      <dgm:prSet/>
      <dgm:spPr/>
      <dgm:t>
        <a:bodyPr/>
        <a:lstStyle/>
        <a:p>
          <a:endParaRPr lang="en-US"/>
        </a:p>
      </dgm:t>
    </dgm:pt>
    <dgm:pt modelId="{C78A4684-8D26-4674-9FCC-098437872F89}" type="parTrans" cxnId="{A89BC5CD-21A9-40BB-A8E3-B2EC45C883D9}">
      <dgm:prSet/>
      <dgm:spPr/>
      <dgm:t>
        <a:bodyPr/>
        <a:lstStyle/>
        <a:p>
          <a:endParaRPr lang="en-US"/>
        </a:p>
      </dgm:t>
    </dgm:pt>
    <dgm:pt modelId="{0388E7C2-8B77-4CF9-9758-C2493C87B5E2}" type="pres">
      <dgm:prSet presAssocID="{75258A0A-1F57-44BC-88DA-0DE2D0C8A55D}" presName="linearFlow" presStyleCnt="0">
        <dgm:presLayoutVars>
          <dgm:dir/>
          <dgm:animLvl val="lvl"/>
          <dgm:resizeHandles val="exact"/>
        </dgm:presLayoutVars>
      </dgm:prSet>
      <dgm:spPr/>
      <dgm:t>
        <a:bodyPr/>
        <a:lstStyle/>
        <a:p>
          <a:endParaRPr lang="en-US"/>
        </a:p>
      </dgm:t>
    </dgm:pt>
    <dgm:pt modelId="{F469B322-FB41-4561-9909-464276BCF32D}" type="pres">
      <dgm:prSet presAssocID="{3864BBAA-9BD4-48EF-A003-F31BB3C70CD4}" presName="composite" presStyleCnt="0"/>
      <dgm:spPr/>
      <dgm:t>
        <a:bodyPr/>
        <a:lstStyle/>
        <a:p>
          <a:endParaRPr lang="en-US"/>
        </a:p>
      </dgm:t>
    </dgm:pt>
    <dgm:pt modelId="{6D0D9667-9E0F-4CF7-A018-C089567F6CD3}" type="pres">
      <dgm:prSet presAssocID="{3864BBAA-9BD4-48EF-A003-F31BB3C70CD4}" presName="parentText" presStyleLbl="alignNode1" presStyleIdx="0" presStyleCnt="2">
        <dgm:presLayoutVars>
          <dgm:chMax val="1"/>
          <dgm:bulletEnabled val="1"/>
        </dgm:presLayoutVars>
      </dgm:prSet>
      <dgm:spPr/>
      <dgm:t>
        <a:bodyPr/>
        <a:lstStyle/>
        <a:p>
          <a:endParaRPr lang="en-US"/>
        </a:p>
      </dgm:t>
    </dgm:pt>
    <dgm:pt modelId="{55A7B6F7-47F0-454D-9F81-B6387870FC76}" type="pres">
      <dgm:prSet presAssocID="{3864BBAA-9BD4-48EF-A003-F31BB3C70CD4}" presName="descendantText" presStyleLbl="alignAcc1" presStyleIdx="0" presStyleCnt="2">
        <dgm:presLayoutVars>
          <dgm:bulletEnabled val="1"/>
        </dgm:presLayoutVars>
      </dgm:prSet>
      <dgm:spPr/>
      <dgm:t>
        <a:bodyPr/>
        <a:lstStyle/>
        <a:p>
          <a:endParaRPr lang="en-US"/>
        </a:p>
      </dgm:t>
    </dgm:pt>
    <dgm:pt modelId="{0C61DE36-BAE4-4661-8976-A01C5A980DBF}" type="pres">
      <dgm:prSet presAssocID="{610FD794-2509-4CFE-8E06-155AF94CAED0}" presName="sp" presStyleCnt="0"/>
      <dgm:spPr/>
      <dgm:t>
        <a:bodyPr/>
        <a:lstStyle/>
        <a:p>
          <a:endParaRPr lang="en-US"/>
        </a:p>
      </dgm:t>
    </dgm:pt>
    <dgm:pt modelId="{4CDCF3CB-11F9-4E7D-8196-088E330E175A}" type="pres">
      <dgm:prSet presAssocID="{0C235C17-A9E0-45C1-92EC-ED71A87EB7E1}" presName="composite" presStyleCnt="0"/>
      <dgm:spPr/>
      <dgm:t>
        <a:bodyPr/>
        <a:lstStyle/>
        <a:p>
          <a:endParaRPr lang="en-US"/>
        </a:p>
      </dgm:t>
    </dgm:pt>
    <dgm:pt modelId="{64C2C2BF-2125-40D3-ADBA-D79F9DFA157B}" type="pres">
      <dgm:prSet presAssocID="{0C235C17-A9E0-45C1-92EC-ED71A87EB7E1}" presName="parentText" presStyleLbl="alignNode1" presStyleIdx="1" presStyleCnt="2">
        <dgm:presLayoutVars>
          <dgm:chMax val="1"/>
          <dgm:bulletEnabled val="1"/>
        </dgm:presLayoutVars>
      </dgm:prSet>
      <dgm:spPr/>
      <dgm:t>
        <a:bodyPr/>
        <a:lstStyle/>
        <a:p>
          <a:endParaRPr lang="en-US"/>
        </a:p>
      </dgm:t>
    </dgm:pt>
    <dgm:pt modelId="{165736E9-A120-4B3A-A8CD-1B8040EF1622}" type="pres">
      <dgm:prSet presAssocID="{0C235C17-A9E0-45C1-92EC-ED71A87EB7E1}" presName="descendantText" presStyleLbl="alignAcc1" presStyleIdx="1" presStyleCnt="2">
        <dgm:presLayoutVars>
          <dgm:bulletEnabled val="1"/>
        </dgm:presLayoutVars>
      </dgm:prSet>
      <dgm:spPr/>
      <dgm:t>
        <a:bodyPr/>
        <a:lstStyle/>
        <a:p>
          <a:endParaRPr lang="en-US"/>
        </a:p>
      </dgm:t>
    </dgm:pt>
  </dgm:ptLst>
  <dgm:cxnLst>
    <dgm:cxn modelId="{7CC38564-5F67-4D06-985B-A58F529386E1}" type="presOf" srcId="{7E6EC006-79B8-435B-BEBF-D3FEFD61AF95}" destId="{165736E9-A120-4B3A-A8CD-1B8040EF1622}" srcOrd="0" destOrd="0" presId="urn:microsoft.com/office/officeart/2005/8/layout/chevron2"/>
    <dgm:cxn modelId="{4C9C9980-5C6A-4B74-A972-D76170C092BE}" type="presOf" srcId="{5A594260-D4F0-4535-B754-2DEF57B24AFB}" destId="{55A7B6F7-47F0-454D-9F81-B6387870FC76}" srcOrd="0" destOrd="0" presId="urn:microsoft.com/office/officeart/2005/8/layout/chevron2"/>
    <dgm:cxn modelId="{B58D793E-BD73-4E62-821C-B5456765F517}" srcId="{3864BBAA-9BD4-48EF-A003-F31BB3C70CD4}" destId="{5A594260-D4F0-4535-B754-2DEF57B24AFB}" srcOrd="0" destOrd="0" parTransId="{2FA5309D-40F4-4AC2-BFA3-062E20F19EAE}" sibTransId="{246DEB18-AB1A-487C-A700-0BBECBBFDE29}"/>
    <dgm:cxn modelId="{CFABA169-C405-48B0-B0B8-FDCBC8064853}" srcId="{75258A0A-1F57-44BC-88DA-0DE2D0C8A55D}" destId="{0C235C17-A9E0-45C1-92EC-ED71A87EB7E1}" srcOrd="1" destOrd="0" parTransId="{589AD3B9-ABB2-4409-A2AD-2536DBE0EDE6}" sibTransId="{64C876C9-8C2A-4710-849D-BC9D4010755D}"/>
    <dgm:cxn modelId="{008CD05A-3B19-4515-8684-29DAB538C38E}" type="presOf" srcId="{3864BBAA-9BD4-48EF-A003-F31BB3C70CD4}" destId="{6D0D9667-9E0F-4CF7-A018-C089567F6CD3}" srcOrd="0" destOrd="0" presId="urn:microsoft.com/office/officeart/2005/8/layout/chevron2"/>
    <dgm:cxn modelId="{0A84AD89-19BF-44B0-9A4D-AC072C60BAF7}" type="presOf" srcId="{75258A0A-1F57-44BC-88DA-0DE2D0C8A55D}" destId="{0388E7C2-8B77-4CF9-9758-C2493C87B5E2}" srcOrd="0" destOrd="0" presId="urn:microsoft.com/office/officeart/2005/8/layout/chevron2"/>
    <dgm:cxn modelId="{1BB7F8E2-91E8-4A87-A920-2586A7539D4B}" srcId="{0C235C17-A9E0-45C1-92EC-ED71A87EB7E1}" destId="{7E6EC006-79B8-435B-BEBF-D3FEFD61AF95}" srcOrd="0" destOrd="0" parTransId="{5972C248-EA6B-4E36-8746-40C91BB8AF10}" sibTransId="{3145488C-45B2-4BE8-AF3D-6A947E893975}"/>
    <dgm:cxn modelId="{A59FAAC5-9E87-4CDB-846E-0828CCB5D9F5}" type="presOf" srcId="{0C235C17-A9E0-45C1-92EC-ED71A87EB7E1}" destId="{64C2C2BF-2125-40D3-ADBA-D79F9DFA157B}" srcOrd="0" destOrd="0" presId="urn:microsoft.com/office/officeart/2005/8/layout/chevron2"/>
    <dgm:cxn modelId="{A89BC5CD-21A9-40BB-A8E3-B2EC45C883D9}" srcId="{75258A0A-1F57-44BC-88DA-0DE2D0C8A55D}" destId="{3864BBAA-9BD4-48EF-A003-F31BB3C70CD4}" srcOrd="0" destOrd="0" parTransId="{C78A4684-8D26-4674-9FCC-098437872F89}" sibTransId="{610FD794-2509-4CFE-8E06-155AF94CAED0}"/>
    <dgm:cxn modelId="{4D065403-61C6-4BC0-B4C2-185D5B2B641B}" type="presParOf" srcId="{0388E7C2-8B77-4CF9-9758-C2493C87B5E2}" destId="{F469B322-FB41-4561-9909-464276BCF32D}" srcOrd="0" destOrd="0" presId="urn:microsoft.com/office/officeart/2005/8/layout/chevron2"/>
    <dgm:cxn modelId="{5646FAB6-B695-405F-BE3E-2C88F82DCC2F}" type="presParOf" srcId="{F469B322-FB41-4561-9909-464276BCF32D}" destId="{6D0D9667-9E0F-4CF7-A018-C089567F6CD3}" srcOrd="0" destOrd="0" presId="urn:microsoft.com/office/officeart/2005/8/layout/chevron2"/>
    <dgm:cxn modelId="{F565C4B8-1579-4043-933C-80181C8FA062}" type="presParOf" srcId="{F469B322-FB41-4561-9909-464276BCF32D}" destId="{55A7B6F7-47F0-454D-9F81-B6387870FC76}" srcOrd="1" destOrd="0" presId="urn:microsoft.com/office/officeart/2005/8/layout/chevron2"/>
    <dgm:cxn modelId="{75564243-361E-46C4-8C84-A9BCB55FB6FE}" type="presParOf" srcId="{0388E7C2-8B77-4CF9-9758-C2493C87B5E2}" destId="{0C61DE36-BAE4-4661-8976-A01C5A980DBF}" srcOrd="1" destOrd="0" presId="urn:microsoft.com/office/officeart/2005/8/layout/chevron2"/>
    <dgm:cxn modelId="{8A85AB08-B814-464A-96BE-8B323B6F7934}" type="presParOf" srcId="{0388E7C2-8B77-4CF9-9758-C2493C87B5E2}" destId="{4CDCF3CB-11F9-4E7D-8196-088E330E175A}" srcOrd="2" destOrd="0" presId="urn:microsoft.com/office/officeart/2005/8/layout/chevron2"/>
    <dgm:cxn modelId="{1B7362AB-95FE-4F1C-92AE-7ECF871D4301}" type="presParOf" srcId="{4CDCF3CB-11F9-4E7D-8196-088E330E175A}" destId="{64C2C2BF-2125-40D3-ADBA-D79F9DFA157B}" srcOrd="0" destOrd="0" presId="urn:microsoft.com/office/officeart/2005/8/layout/chevron2"/>
    <dgm:cxn modelId="{865EAE0D-31CE-44D9-8A88-8A60A02C2125}" type="presParOf" srcId="{4CDCF3CB-11F9-4E7D-8196-088E330E175A}" destId="{165736E9-A120-4B3A-A8CD-1B8040EF162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4BAAFD4-2ECC-4ED0-848A-0A0FFD02F59C}" type="doc">
      <dgm:prSet loTypeId="urn:microsoft.com/office/officeart/2005/8/layout/hierarchy3" loCatId="list" qsTypeId="urn:microsoft.com/office/officeart/2005/8/quickstyle/simple3" qsCatId="simple" csTypeId="urn:microsoft.com/office/officeart/2005/8/colors/colorful4" csCatId="colorful" phldr="1"/>
      <dgm:spPr/>
      <dgm:t>
        <a:bodyPr/>
        <a:lstStyle/>
        <a:p>
          <a:endParaRPr lang="en-US"/>
        </a:p>
      </dgm:t>
    </dgm:pt>
    <dgm:pt modelId="{75E52644-D471-4639-89AE-6DABA4AA01DE}">
      <dgm:prSet/>
      <dgm:spPr/>
      <dgm:t>
        <a:bodyPr/>
        <a:lstStyle/>
        <a:p>
          <a:r>
            <a:rPr lang="es-ES" b="1" dirty="0" smtClean="0"/>
            <a:t>Componentes Activos</a:t>
          </a:r>
          <a:endParaRPr lang="en-US" dirty="0"/>
        </a:p>
      </dgm:t>
    </dgm:pt>
    <dgm:pt modelId="{83AC5B9B-A9E6-4AE0-AD9D-C646A1DEF020}" type="parTrans" cxnId="{3FD7AF7A-6C2C-48DE-8174-690EDAC75681}">
      <dgm:prSet/>
      <dgm:spPr/>
      <dgm:t>
        <a:bodyPr/>
        <a:lstStyle/>
        <a:p>
          <a:endParaRPr lang="en-US"/>
        </a:p>
      </dgm:t>
    </dgm:pt>
    <dgm:pt modelId="{E89B2469-84F7-4EFC-BEDF-BD02410313AD}" type="sibTrans" cxnId="{3FD7AF7A-6C2C-48DE-8174-690EDAC75681}">
      <dgm:prSet/>
      <dgm:spPr/>
      <dgm:t>
        <a:bodyPr/>
        <a:lstStyle/>
        <a:p>
          <a:endParaRPr lang="en-US"/>
        </a:p>
      </dgm:t>
    </dgm:pt>
    <dgm:pt modelId="{2ABAA582-1468-4934-A791-5BD928B8FB34}">
      <dgm:prSet custT="1"/>
      <dgm:spPr/>
      <dgm:t>
        <a:bodyPr/>
        <a:lstStyle/>
        <a:p>
          <a:pPr algn="just"/>
          <a:r>
            <a:rPr lang="es-ES" sz="2000" dirty="0" smtClean="0"/>
            <a:t>Son los que suministran energía eléctrica a un circuito (Pilas, baterías, </a:t>
          </a:r>
          <a:r>
            <a:rPr lang="es-ES" sz="2000" dirty="0" err="1" smtClean="0"/>
            <a:t>etc</a:t>
          </a:r>
          <a:r>
            <a:rPr lang="es-ES" sz="2000" dirty="0" smtClean="0"/>
            <a:t>) o bien modifican o amplían algún valor de la corriente eléctrica como su intensidad, su tensión, </a:t>
          </a:r>
          <a:r>
            <a:rPr lang="es-ES" sz="2000" dirty="0" err="1" smtClean="0"/>
            <a:t>etc</a:t>
          </a:r>
          <a:r>
            <a:rPr lang="es-ES" sz="2000" dirty="0" smtClean="0"/>
            <a:t> (transistores, diodos, </a:t>
          </a:r>
          <a:r>
            <a:rPr lang="es-ES" sz="2000" dirty="0" err="1" smtClean="0"/>
            <a:t>etc</a:t>
          </a:r>
          <a:r>
            <a:rPr lang="es-ES" sz="2000" dirty="0" smtClean="0"/>
            <a:t>).</a:t>
          </a:r>
          <a:endParaRPr lang="en-US" sz="2000" dirty="0"/>
        </a:p>
      </dgm:t>
    </dgm:pt>
    <dgm:pt modelId="{E8CB42DC-1294-49C1-9C43-602E6207C17C}" type="parTrans" cxnId="{82646613-AE9B-447B-9960-E6F6ACAECBCD}">
      <dgm:prSet/>
      <dgm:spPr/>
      <dgm:t>
        <a:bodyPr/>
        <a:lstStyle/>
        <a:p>
          <a:endParaRPr lang="en-US"/>
        </a:p>
      </dgm:t>
    </dgm:pt>
    <dgm:pt modelId="{4CABAEFE-41D9-44B6-B1B4-B93C36D4E17C}" type="sibTrans" cxnId="{82646613-AE9B-447B-9960-E6F6ACAECBCD}">
      <dgm:prSet/>
      <dgm:spPr/>
      <dgm:t>
        <a:bodyPr/>
        <a:lstStyle/>
        <a:p>
          <a:endParaRPr lang="en-US"/>
        </a:p>
      </dgm:t>
    </dgm:pt>
    <dgm:pt modelId="{204B1670-4C99-4AB5-B0C1-1DEBFFFFB975}">
      <dgm:prSet/>
      <dgm:spPr/>
      <dgm:t>
        <a:bodyPr/>
        <a:lstStyle/>
        <a:p>
          <a:r>
            <a:rPr lang="es-ES" b="1" dirty="0" smtClean="0"/>
            <a:t>Componentes Pasivos </a:t>
          </a:r>
          <a:endParaRPr lang="en-US" dirty="0"/>
        </a:p>
      </dgm:t>
    </dgm:pt>
    <dgm:pt modelId="{6FC0F3BC-D45F-457F-BA92-1736EFA0297B}" type="parTrans" cxnId="{844A99F1-79D1-4E1A-8699-A37C35037754}">
      <dgm:prSet/>
      <dgm:spPr/>
      <dgm:t>
        <a:bodyPr/>
        <a:lstStyle/>
        <a:p>
          <a:endParaRPr lang="en-US"/>
        </a:p>
      </dgm:t>
    </dgm:pt>
    <dgm:pt modelId="{425284C2-6B51-466E-B96E-55E9F9BB780A}" type="sibTrans" cxnId="{844A99F1-79D1-4E1A-8699-A37C35037754}">
      <dgm:prSet/>
      <dgm:spPr/>
      <dgm:t>
        <a:bodyPr/>
        <a:lstStyle/>
        <a:p>
          <a:endParaRPr lang="en-US"/>
        </a:p>
      </dgm:t>
    </dgm:pt>
    <dgm:pt modelId="{E46E7066-9519-4165-AF9C-4BCA5564B198}">
      <dgm:prSet/>
      <dgm:spPr/>
      <dgm:t>
        <a:bodyPr/>
        <a:lstStyle/>
        <a:p>
          <a:pPr algn="just"/>
          <a:r>
            <a:rPr lang="es-ES" dirty="0" smtClean="0"/>
            <a:t>Actúan como cargas para un circuito eléctrico, pero por si solos no modifican ni generan corriente eléctrica alguna. Cada circuito, ya sea eléctrico o electrónico ha de contener, por lo menos, un componente pasivo que actué como conductor y que provoque la circulación de una corriente eléctrica por dicho circuito.</a:t>
          </a:r>
          <a:endParaRPr lang="en-US" dirty="0"/>
        </a:p>
      </dgm:t>
    </dgm:pt>
    <dgm:pt modelId="{72938F0C-C164-4EDC-9431-7A64D9143B81}" type="parTrans" cxnId="{CB669EDA-7F06-4578-9137-555A0795E20B}">
      <dgm:prSet/>
      <dgm:spPr/>
      <dgm:t>
        <a:bodyPr/>
        <a:lstStyle/>
        <a:p>
          <a:endParaRPr lang="en-US"/>
        </a:p>
      </dgm:t>
    </dgm:pt>
    <dgm:pt modelId="{2FA7EB01-2898-4788-B8D2-6BB15A908AA6}" type="sibTrans" cxnId="{CB669EDA-7F06-4578-9137-555A0795E20B}">
      <dgm:prSet/>
      <dgm:spPr/>
      <dgm:t>
        <a:bodyPr/>
        <a:lstStyle/>
        <a:p>
          <a:endParaRPr lang="en-US"/>
        </a:p>
      </dgm:t>
    </dgm:pt>
    <dgm:pt modelId="{2DC1CE73-5A7D-49D8-9E99-2AFB1797076A}" type="pres">
      <dgm:prSet presAssocID="{34BAAFD4-2ECC-4ED0-848A-0A0FFD02F59C}" presName="diagram" presStyleCnt="0">
        <dgm:presLayoutVars>
          <dgm:chPref val="1"/>
          <dgm:dir/>
          <dgm:animOne val="branch"/>
          <dgm:animLvl val="lvl"/>
          <dgm:resizeHandles/>
        </dgm:presLayoutVars>
      </dgm:prSet>
      <dgm:spPr/>
      <dgm:t>
        <a:bodyPr/>
        <a:lstStyle/>
        <a:p>
          <a:endParaRPr lang="en-US"/>
        </a:p>
      </dgm:t>
    </dgm:pt>
    <dgm:pt modelId="{244F5AA6-6EC1-42C5-8A4A-DAAC9D176705}" type="pres">
      <dgm:prSet presAssocID="{75E52644-D471-4639-89AE-6DABA4AA01DE}" presName="root" presStyleCnt="0"/>
      <dgm:spPr/>
    </dgm:pt>
    <dgm:pt modelId="{B13B833F-2137-4F3E-A849-A982333995A2}" type="pres">
      <dgm:prSet presAssocID="{75E52644-D471-4639-89AE-6DABA4AA01DE}" presName="rootComposite" presStyleCnt="0"/>
      <dgm:spPr/>
    </dgm:pt>
    <dgm:pt modelId="{18DFB104-5A06-4CEC-9B8F-B50024708468}" type="pres">
      <dgm:prSet presAssocID="{75E52644-D471-4639-89AE-6DABA4AA01DE}" presName="rootText" presStyleLbl="node1" presStyleIdx="0" presStyleCnt="2" custScaleX="107688" custScaleY="73089"/>
      <dgm:spPr/>
      <dgm:t>
        <a:bodyPr/>
        <a:lstStyle/>
        <a:p>
          <a:endParaRPr lang="en-US"/>
        </a:p>
      </dgm:t>
    </dgm:pt>
    <dgm:pt modelId="{1015FB0C-7FCF-42E6-A18C-CC6D7533B481}" type="pres">
      <dgm:prSet presAssocID="{75E52644-D471-4639-89AE-6DABA4AA01DE}" presName="rootConnector" presStyleLbl="node1" presStyleIdx="0" presStyleCnt="2"/>
      <dgm:spPr/>
      <dgm:t>
        <a:bodyPr/>
        <a:lstStyle/>
        <a:p>
          <a:endParaRPr lang="en-US"/>
        </a:p>
      </dgm:t>
    </dgm:pt>
    <dgm:pt modelId="{4838E851-F240-427A-87DB-8692D4DBA628}" type="pres">
      <dgm:prSet presAssocID="{75E52644-D471-4639-89AE-6DABA4AA01DE}" presName="childShape" presStyleCnt="0"/>
      <dgm:spPr/>
    </dgm:pt>
    <dgm:pt modelId="{537C2FD0-359D-4DC3-8C04-E5C08C51D9EB}" type="pres">
      <dgm:prSet presAssocID="{E8CB42DC-1294-49C1-9C43-602E6207C17C}" presName="Name13" presStyleLbl="parChTrans1D2" presStyleIdx="0" presStyleCnt="2"/>
      <dgm:spPr/>
      <dgm:t>
        <a:bodyPr/>
        <a:lstStyle/>
        <a:p>
          <a:endParaRPr lang="en-US"/>
        </a:p>
      </dgm:t>
    </dgm:pt>
    <dgm:pt modelId="{738AD444-E063-4357-92AC-AB3B35276EDA}" type="pres">
      <dgm:prSet presAssocID="{2ABAA582-1468-4934-A791-5BD928B8FB34}" presName="childText" presStyleLbl="bgAcc1" presStyleIdx="0" presStyleCnt="2" custScaleX="126802" custScaleY="186084">
        <dgm:presLayoutVars>
          <dgm:bulletEnabled val="1"/>
        </dgm:presLayoutVars>
      </dgm:prSet>
      <dgm:spPr/>
      <dgm:t>
        <a:bodyPr/>
        <a:lstStyle/>
        <a:p>
          <a:endParaRPr lang="en-US"/>
        </a:p>
      </dgm:t>
    </dgm:pt>
    <dgm:pt modelId="{AF635D29-39B1-4033-B17E-0ACFAD466505}" type="pres">
      <dgm:prSet presAssocID="{204B1670-4C99-4AB5-B0C1-1DEBFFFFB975}" presName="root" presStyleCnt="0"/>
      <dgm:spPr/>
    </dgm:pt>
    <dgm:pt modelId="{402F8F26-3E24-4B24-82A5-9623066C9B26}" type="pres">
      <dgm:prSet presAssocID="{204B1670-4C99-4AB5-B0C1-1DEBFFFFB975}" presName="rootComposite" presStyleCnt="0"/>
      <dgm:spPr/>
    </dgm:pt>
    <dgm:pt modelId="{CF00D333-8124-43AB-BBE8-24F22528EFAB}" type="pres">
      <dgm:prSet presAssocID="{204B1670-4C99-4AB5-B0C1-1DEBFFFFB975}" presName="rootText" presStyleLbl="node1" presStyleIdx="1" presStyleCnt="2" custScaleX="85871" custScaleY="75292" custLinFactNeighborX="-13355" custLinFactNeighborY="-1334"/>
      <dgm:spPr/>
      <dgm:t>
        <a:bodyPr/>
        <a:lstStyle/>
        <a:p>
          <a:endParaRPr lang="en-US"/>
        </a:p>
      </dgm:t>
    </dgm:pt>
    <dgm:pt modelId="{69EA1CE6-45E5-42E8-8497-183C156C5FFA}" type="pres">
      <dgm:prSet presAssocID="{204B1670-4C99-4AB5-B0C1-1DEBFFFFB975}" presName="rootConnector" presStyleLbl="node1" presStyleIdx="1" presStyleCnt="2"/>
      <dgm:spPr/>
      <dgm:t>
        <a:bodyPr/>
        <a:lstStyle/>
        <a:p>
          <a:endParaRPr lang="en-US"/>
        </a:p>
      </dgm:t>
    </dgm:pt>
    <dgm:pt modelId="{5A2FBB00-06B1-4A46-AF70-E83223CFDD5E}" type="pres">
      <dgm:prSet presAssocID="{204B1670-4C99-4AB5-B0C1-1DEBFFFFB975}" presName="childShape" presStyleCnt="0"/>
      <dgm:spPr/>
    </dgm:pt>
    <dgm:pt modelId="{84B89C47-614F-4EE6-BA5C-1B92F0C259D2}" type="pres">
      <dgm:prSet presAssocID="{72938F0C-C164-4EDC-9431-7A64D9143B81}" presName="Name13" presStyleLbl="parChTrans1D2" presStyleIdx="1" presStyleCnt="2"/>
      <dgm:spPr/>
      <dgm:t>
        <a:bodyPr/>
        <a:lstStyle/>
        <a:p>
          <a:endParaRPr lang="en-US"/>
        </a:p>
      </dgm:t>
    </dgm:pt>
    <dgm:pt modelId="{228340BB-501E-4EFD-9FA0-1B0F5DA2839F}" type="pres">
      <dgm:prSet presAssocID="{E46E7066-9519-4165-AF9C-4BCA5564B198}" presName="childText" presStyleLbl="bgAcc1" presStyleIdx="1" presStyleCnt="2" custScaleX="124540" custScaleY="193088" custLinFactNeighborX="-13005" custLinFactNeighborY="-7706">
        <dgm:presLayoutVars>
          <dgm:bulletEnabled val="1"/>
        </dgm:presLayoutVars>
      </dgm:prSet>
      <dgm:spPr/>
      <dgm:t>
        <a:bodyPr/>
        <a:lstStyle/>
        <a:p>
          <a:endParaRPr lang="en-US"/>
        </a:p>
      </dgm:t>
    </dgm:pt>
  </dgm:ptLst>
  <dgm:cxnLst>
    <dgm:cxn modelId="{0DFFD6EB-E229-4D0C-8DC1-931E9D3EFBD6}" type="presOf" srcId="{2ABAA582-1468-4934-A791-5BD928B8FB34}" destId="{738AD444-E063-4357-92AC-AB3B35276EDA}" srcOrd="0" destOrd="0" presId="urn:microsoft.com/office/officeart/2005/8/layout/hierarchy3"/>
    <dgm:cxn modelId="{FA78DE4B-E721-4598-9869-863E4FACEF64}" type="presOf" srcId="{75E52644-D471-4639-89AE-6DABA4AA01DE}" destId="{1015FB0C-7FCF-42E6-A18C-CC6D7533B481}" srcOrd="1" destOrd="0" presId="urn:microsoft.com/office/officeart/2005/8/layout/hierarchy3"/>
    <dgm:cxn modelId="{CB669EDA-7F06-4578-9137-555A0795E20B}" srcId="{204B1670-4C99-4AB5-B0C1-1DEBFFFFB975}" destId="{E46E7066-9519-4165-AF9C-4BCA5564B198}" srcOrd="0" destOrd="0" parTransId="{72938F0C-C164-4EDC-9431-7A64D9143B81}" sibTransId="{2FA7EB01-2898-4788-B8D2-6BB15A908AA6}"/>
    <dgm:cxn modelId="{CFA46258-2462-4198-9B3A-84ACC9792254}" type="presOf" srcId="{204B1670-4C99-4AB5-B0C1-1DEBFFFFB975}" destId="{69EA1CE6-45E5-42E8-8497-183C156C5FFA}" srcOrd="1" destOrd="0" presId="urn:microsoft.com/office/officeart/2005/8/layout/hierarchy3"/>
    <dgm:cxn modelId="{0FA79619-56E9-46A4-B8B2-A07971BE469F}" type="presOf" srcId="{E8CB42DC-1294-49C1-9C43-602E6207C17C}" destId="{537C2FD0-359D-4DC3-8C04-E5C08C51D9EB}" srcOrd="0" destOrd="0" presId="urn:microsoft.com/office/officeart/2005/8/layout/hierarchy3"/>
    <dgm:cxn modelId="{312A3ED8-F5C8-4574-82A9-9F599E104E24}" type="presOf" srcId="{34BAAFD4-2ECC-4ED0-848A-0A0FFD02F59C}" destId="{2DC1CE73-5A7D-49D8-9E99-2AFB1797076A}" srcOrd="0" destOrd="0" presId="urn:microsoft.com/office/officeart/2005/8/layout/hierarchy3"/>
    <dgm:cxn modelId="{844A99F1-79D1-4E1A-8699-A37C35037754}" srcId="{34BAAFD4-2ECC-4ED0-848A-0A0FFD02F59C}" destId="{204B1670-4C99-4AB5-B0C1-1DEBFFFFB975}" srcOrd="1" destOrd="0" parTransId="{6FC0F3BC-D45F-457F-BA92-1736EFA0297B}" sibTransId="{425284C2-6B51-466E-B96E-55E9F9BB780A}"/>
    <dgm:cxn modelId="{2E36DA21-63CB-4BC6-B3E6-DE04A0445F3B}" type="presOf" srcId="{E46E7066-9519-4165-AF9C-4BCA5564B198}" destId="{228340BB-501E-4EFD-9FA0-1B0F5DA2839F}" srcOrd="0" destOrd="0" presId="urn:microsoft.com/office/officeart/2005/8/layout/hierarchy3"/>
    <dgm:cxn modelId="{2D58E977-4BE6-47F0-B44C-A1BD1D7536E5}" type="presOf" srcId="{204B1670-4C99-4AB5-B0C1-1DEBFFFFB975}" destId="{CF00D333-8124-43AB-BBE8-24F22528EFAB}" srcOrd="0" destOrd="0" presId="urn:microsoft.com/office/officeart/2005/8/layout/hierarchy3"/>
    <dgm:cxn modelId="{3FD7AF7A-6C2C-48DE-8174-690EDAC75681}" srcId="{34BAAFD4-2ECC-4ED0-848A-0A0FFD02F59C}" destId="{75E52644-D471-4639-89AE-6DABA4AA01DE}" srcOrd="0" destOrd="0" parTransId="{83AC5B9B-A9E6-4AE0-AD9D-C646A1DEF020}" sibTransId="{E89B2469-84F7-4EFC-BEDF-BD02410313AD}"/>
    <dgm:cxn modelId="{501CD0D7-7157-43B4-8D55-1A8D083AB1CB}" type="presOf" srcId="{75E52644-D471-4639-89AE-6DABA4AA01DE}" destId="{18DFB104-5A06-4CEC-9B8F-B50024708468}" srcOrd="0" destOrd="0" presId="urn:microsoft.com/office/officeart/2005/8/layout/hierarchy3"/>
    <dgm:cxn modelId="{89EBA00B-B957-41F3-8429-094412461803}" type="presOf" srcId="{72938F0C-C164-4EDC-9431-7A64D9143B81}" destId="{84B89C47-614F-4EE6-BA5C-1B92F0C259D2}" srcOrd="0" destOrd="0" presId="urn:microsoft.com/office/officeart/2005/8/layout/hierarchy3"/>
    <dgm:cxn modelId="{82646613-AE9B-447B-9960-E6F6ACAECBCD}" srcId="{75E52644-D471-4639-89AE-6DABA4AA01DE}" destId="{2ABAA582-1468-4934-A791-5BD928B8FB34}" srcOrd="0" destOrd="0" parTransId="{E8CB42DC-1294-49C1-9C43-602E6207C17C}" sibTransId="{4CABAEFE-41D9-44B6-B1B4-B93C36D4E17C}"/>
    <dgm:cxn modelId="{F636A050-E11E-4DBB-9CFE-0927D3B172E6}" type="presParOf" srcId="{2DC1CE73-5A7D-49D8-9E99-2AFB1797076A}" destId="{244F5AA6-6EC1-42C5-8A4A-DAAC9D176705}" srcOrd="0" destOrd="0" presId="urn:microsoft.com/office/officeart/2005/8/layout/hierarchy3"/>
    <dgm:cxn modelId="{6F8DFD33-DD09-4380-9B2B-750E05748F5C}" type="presParOf" srcId="{244F5AA6-6EC1-42C5-8A4A-DAAC9D176705}" destId="{B13B833F-2137-4F3E-A849-A982333995A2}" srcOrd="0" destOrd="0" presId="urn:microsoft.com/office/officeart/2005/8/layout/hierarchy3"/>
    <dgm:cxn modelId="{114A3D83-29D7-410D-8A91-82BCB9484FF7}" type="presParOf" srcId="{B13B833F-2137-4F3E-A849-A982333995A2}" destId="{18DFB104-5A06-4CEC-9B8F-B50024708468}" srcOrd="0" destOrd="0" presId="urn:microsoft.com/office/officeart/2005/8/layout/hierarchy3"/>
    <dgm:cxn modelId="{88AC038E-DFD9-4864-85EF-780F73DFCBA3}" type="presParOf" srcId="{B13B833F-2137-4F3E-A849-A982333995A2}" destId="{1015FB0C-7FCF-42E6-A18C-CC6D7533B481}" srcOrd="1" destOrd="0" presId="urn:microsoft.com/office/officeart/2005/8/layout/hierarchy3"/>
    <dgm:cxn modelId="{EAED4E1F-C5B5-4524-B949-BA4D9C2CA0E8}" type="presParOf" srcId="{244F5AA6-6EC1-42C5-8A4A-DAAC9D176705}" destId="{4838E851-F240-427A-87DB-8692D4DBA628}" srcOrd="1" destOrd="0" presId="urn:microsoft.com/office/officeart/2005/8/layout/hierarchy3"/>
    <dgm:cxn modelId="{1273A451-D070-4498-9577-A053D3700F6A}" type="presParOf" srcId="{4838E851-F240-427A-87DB-8692D4DBA628}" destId="{537C2FD0-359D-4DC3-8C04-E5C08C51D9EB}" srcOrd="0" destOrd="0" presId="urn:microsoft.com/office/officeart/2005/8/layout/hierarchy3"/>
    <dgm:cxn modelId="{9619517F-9D1E-4488-B4F3-51511FCF99BD}" type="presParOf" srcId="{4838E851-F240-427A-87DB-8692D4DBA628}" destId="{738AD444-E063-4357-92AC-AB3B35276EDA}" srcOrd="1" destOrd="0" presId="urn:microsoft.com/office/officeart/2005/8/layout/hierarchy3"/>
    <dgm:cxn modelId="{CA13A37A-93E7-4D45-A734-7DAB9E9418D0}" type="presParOf" srcId="{2DC1CE73-5A7D-49D8-9E99-2AFB1797076A}" destId="{AF635D29-39B1-4033-B17E-0ACFAD466505}" srcOrd="1" destOrd="0" presId="urn:microsoft.com/office/officeart/2005/8/layout/hierarchy3"/>
    <dgm:cxn modelId="{02D9AB32-1457-4819-8AD6-3B8BA9C7824F}" type="presParOf" srcId="{AF635D29-39B1-4033-B17E-0ACFAD466505}" destId="{402F8F26-3E24-4B24-82A5-9623066C9B26}" srcOrd="0" destOrd="0" presId="urn:microsoft.com/office/officeart/2005/8/layout/hierarchy3"/>
    <dgm:cxn modelId="{71709792-058E-4B40-A25A-CAE0F5B0B43A}" type="presParOf" srcId="{402F8F26-3E24-4B24-82A5-9623066C9B26}" destId="{CF00D333-8124-43AB-BBE8-24F22528EFAB}" srcOrd="0" destOrd="0" presId="urn:microsoft.com/office/officeart/2005/8/layout/hierarchy3"/>
    <dgm:cxn modelId="{7B96E62E-D303-4C36-B81D-B138F8B9E76D}" type="presParOf" srcId="{402F8F26-3E24-4B24-82A5-9623066C9B26}" destId="{69EA1CE6-45E5-42E8-8497-183C156C5FFA}" srcOrd="1" destOrd="0" presId="urn:microsoft.com/office/officeart/2005/8/layout/hierarchy3"/>
    <dgm:cxn modelId="{450FD656-4681-41D7-8DC6-58D3AFE76764}" type="presParOf" srcId="{AF635D29-39B1-4033-B17E-0ACFAD466505}" destId="{5A2FBB00-06B1-4A46-AF70-E83223CFDD5E}" srcOrd="1" destOrd="0" presId="urn:microsoft.com/office/officeart/2005/8/layout/hierarchy3"/>
    <dgm:cxn modelId="{55D86963-41A9-4F52-A9E5-9DC93C9010FB}" type="presParOf" srcId="{5A2FBB00-06B1-4A46-AF70-E83223CFDD5E}" destId="{84B89C47-614F-4EE6-BA5C-1B92F0C259D2}" srcOrd="0" destOrd="0" presId="urn:microsoft.com/office/officeart/2005/8/layout/hierarchy3"/>
    <dgm:cxn modelId="{09341453-6661-41DB-851C-F62C3DA1F285}" type="presParOf" srcId="{5A2FBB00-06B1-4A46-AF70-E83223CFDD5E}" destId="{228340BB-501E-4EFD-9FA0-1B0F5DA2839F}"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88A9DB8-1E2D-46C6-99BA-AE5F5E6BBC71}" type="doc">
      <dgm:prSet loTypeId="urn:microsoft.com/office/officeart/2005/8/layout/bProcess3" loCatId="process" qsTypeId="urn:microsoft.com/office/officeart/2005/8/quickstyle/simple3" qsCatId="simple" csTypeId="urn:microsoft.com/office/officeart/2005/8/colors/colorful1#1" csCatId="colorful" phldr="1"/>
      <dgm:spPr/>
      <dgm:t>
        <a:bodyPr/>
        <a:lstStyle/>
        <a:p>
          <a:endParaRPr lang="en-US"/>
        </a:p>
      </dgm:t>
    </dgm:pt>
    <dgm:pt modelId="{057EE0AF-4427-4C2B-A2F4-679D0A188BC1}">
      <dgm:prSet phldrT="[Texto]" custT="1"/>
      <dgm:spPr/>
      <dgm:t>
        <a:bodyPr/>
        <a:lstStyle/>
        <a:p>
          <a:r>
            <a:rPr lang="en-US" sz="1800" dirty="0" err="1" smtClean="0"/>
            <a:t>Microcontro-lador</a:t>
          </a:r>
          <a:endParaRPr lang="en-US" sz="1800" dirty="0"/>
        </a:p>
      </dgm:t>
    </dgm:pt>
    <dgm:pt modelId="{B3730686-BDD5-4A19-90E8-6AA690DE0195}" type="parTrans" cxnId="{5A767B87-4D54-47DF-AFE2-25A199465B4B}">
      <dgm:prSet/>
      <dgm:spPr/>
      <dgm:t>
        <a:bodyPr/>
        <a:lstStyle/>
        <a:p>
          <a:endParaRPr lang="en-US" sz="2400"/>
        </a:p>
      </dgm:t>
    </dgm:pt>
    <dgm:pt modelId="{B441AAAD-DD7F-4A88-B277-E673984EC34F}" type="sibTrans" cxnId="{5A767B87-4D54-47DF-AFE2-25A199465B4B}">
      <dgm:prSet custT="1"/>
      <dgm:spPr/>
      <dgm:t>
        <a:bodyPr/>
        <a:lstStyle/>
        <a:p>
          <a:endParaRPr lang="en-US" sz="700"/>
        </a:p>
      </dgm:t>
    </dgm:pt>
    <dgm:pt modelId="{A863CA72-D5EF-4DCE-9C91-0F3F3EEBCD5B}">
      <dgm:prSet phldrT="[Texto]" custT="1"/>
      <dgm:spPr/>
      <dgm:t>
        <a:bodyPr/>
        <a:lstStyle/>
        <a:p>
          <a:r>
            <a:rPr lang="en-US" sz="1800" dirty="0" err="1" smtClean="0"/>
            <a:t>Glcd</a:t>
          </a:r>
          <a:endParaRPr lang="en-US" sz="1800" dirty="0"/>
        </a:p>
      </dgm:t>
    </dgm:pt>
    <dgm:pt modelId="{00EA796B-70C9-4D83-A3CD-F63A6ECD4BA3}" type="parTrans" cxnId="{EA320DB4-56BD-4C3A-B55D-2A5E09BBB3DB}">
      <dgm:prSet/>
      <dgm:spPr/>
      <dgm:t>
        <a:bodyPr/>
        <a:lstStyle/>
        <a:p>
          <a:endParaRPr lang="en-US" sz="2400"/>
        </a:p>
      </dgm:t>
    </dgm:pt>
    <dgm:pt modelId="{5D39E076-7C96-47F2-B439-A3BCA5F54588}" type="sibTrans" cxnId="{EA320DB4-56BD-4C3A-B55D-2A5E09BBB3DB}">
      <dgm:prSet custT="1"/>
      <dgm:spPr/>
      <dgm:t>
        <a:bodyPr/>
        <a:lstStyle/>
        <a:p>
          <a:endParaRPr lang="en-US" sz="700"/>
        </a:p>
      </dgm:t>
    </dgm:pt>
    <dgm:pt modelId="{7EB2B9B3-1F99-42E4-A739-8E8859B209E1}">
      <dgm:prSet phldrT="[Texto]" custT="1"/>
      <dgm:spPr/>
      <dgm:t>
        <a:bodyPr/>
        <a:lstStyle/>
        <a:p>
          <a:r>
            <a:rPr lang="en-US" sz="1800" dirty="0" err="1" smtClean="0"/>
            <a:t>Resistencias</a:t>
          </a:r>
          <a:endParaRPr lang="en-US" sz="1800" dirty="0"/>
        </a:p>
      </dgm:t>
    </dgm:pt>
    <dgm:pt modelId="{E3800EE8-4A37-453D-9A76-7176443047DC}" type="parTrans" cxnId="{025291D3-58CB-411A-BBFF-75DEA5C2C409}">
      <dgm:prSet/>
      <dgm:spPr/>
      <dgm:t>
        <a:bodyPr/>
        <a:lstStyle/>
        <a:p>
          <a:endParaRPr lang="en-US" sz="2400"/>
        </a:p>
      </dgm:t>
    </dgm:pt>
    <dgm:pt modelId="{A4AAF2C3-24D4-43B2-A924-C5A61E7C47D9}" type="sibTrans" cxnId="{025291D3-58CB-411A-BBFF-75DEA5C2C409}">
      <dgm:prSet custT="1"/>
      <dgm:spPr/>
      <dgm:t>
        <a:bodyPr/>
        <a:lstStyle/>
        <a:p>
          <a:endParaRPr lang="en-US" sz="700"/>
        </a:p>
      </dgm:t>
    </dgm:pt>
    <dgm:pt modelId="{1AEDFA82-6229-4FF0-B5CF-0E9C6BF80FDE}">
      <dgm:prSet phldrT="[Texto]" custT="1"/>
      <dgm:spPr/>
      <dgm:t>
        <a:bodyPr/>
        <a:lstStyle/>
        <a:p>
          <a:r>
            <a:rPr lang="en-US" sz="1800" dirty="0" err="1" smtClean="0"/>
            <a:t>Potenciómetros</a:t>
          </a:r>
          <a:r>
            <a:rPr lang="en-US" sz="1800" dirty="0" smtClean="0"/>
            <a:t> </a:t>
          </a:r>
          <a:endParaRPr lang="en-US" sz="1800" dirty="0"/>
        </a:p>
      </dgm:t>
    </dgm:pt>
    <dgm:pt modelId="{8B91EFCC-BAFF-4531-BF2E-0D5F62B16AC6}" type="parTrans" cxnId="{32CC3DEF-3FEE-42B5-A8D3-73029C9AD39A}">
      <dgm:prSet/>
      <dgm:spPr/>
      <dgm:t>
        <a:bodyPr/>
        <a:lstStyle/>
        <a:p>
          <a:endParaRPr lang="en-US" sz="2400"/>
        </a:p>
      </dgm:t>
    </dgm:pt>
    <dgm:pt modelId="{48143442-B68D-46C3-9CA6-65FC950456BF}" type="sibTrans" cxnId="{32CC3DEF-3FEE-42B5-A8D3-73029C9AD39A}">
      <dgm:prSet custT="1"/>
      <dgm:spPr/>
      <dgm:t>
        <a:bodyPr/>
        <a:lstStyle/>
        <a:p>
          <a:endParaRPr lang="en-US" sz="700"/>
        </a:p>
      </dgm:t>
    </dgm:pt>
    <dgm:pt modelId="{9B8D759B-74E3-4D43-80E1-5D73308B76F3}">
      <dgm:prSet phldrT="[Texto]" custT="1"/>
      <dgm:spPr/>
      <dgm:t>
        <a:bodyPr/>
        <a:lstStyle/>
        <a:p>
          <a:r>
            <a:rPr lang="en-US" sz="1800" dirty="0" err="1" smtClean="0"/>
            <a:t>Capacitores</a:t>
          </a:r>
          <a:r>
            <a:rPr lang="en-US" sz="1800" dirty="0" smtClean="0"/>
            <a:t> </a:t>
          </a:r>
          <a:endParaRPr lang="en-US" sz="1800" dirty="0"/>
        </a:p>
      </dgm:t>
    </dgm:pt>
    <dgm:pt modelId="{88E04621-5309-4BA6-BB1B-D96A73245A06}" type="parTrans" cxnId="{76E17AEC-185A-4BAC-BD7B-78A6D68A7280}">
      <dgm:prSet/>
      <dgm:spPr/>
      <dgm:t>
        <a:bodyPr/>
        <a:lstStyle/>
        <a:p>
          <a:endParaRPr lang="en-US" sz="2400"/>
        </a:p>
      </dgm:t>
    </dgm:pt>
    <dgm:pt modelId="{5C32F28E-CB4C-48A8-979F-EDFC3ECBB600}" type="sibTrans" cxnId="{76E17AEC-185A-4BAC-BD7B-78A6D68A7280}">
      <dgm:prSet custT="1"/>
      <dgm:spPr/>
      <dgm:t>
        <a:bodyPr/>
        <a:lstStyle/>
        <a:p>
          <a:endParaRPr lang="en-US" sz="700"/>
        </a:p>
      </dgm:t>
    </dgm:pt>
    <dgm:pt modelId="{68B4CEAD-2031-447E-A30E-076DC81637DF}">
      <dgm:prSet phldrT="[Texto]" custT="1"/>
      <dgm:spPr/>
      <dgm:t>
        <a:bodyPr/>
        <a:lstStyle/>
        <a:p>
          <a:r>
            <a:rPr lang="en-US" sz="1800" dirty="0" err="1" smtClean="0"/>
            <a:t>Rel</a:t>
          </a:r>
          <a:r>
            <a:rPr lang="es-ES" sz="1800" b="1" dirty="0" smtClean="0"/>
            <a:t>é</a:t>
          </a:r>
          <a:r>
            <a:rPr lang="en-US" sz="1800" dirty="0" smtClean="0"/>
            <a:t>s </a:t>
          </a:r>
          <a:endParaRPr lang="en-US" sz="1800" dirty="0"/>
        </a:p>
      </dgm:t>
    </dgm:pt>
    <dgm:pt modelId="{4844DC68-6CE5-469C-881F-39BFA689F42A}" type="parTrans" cxnId="{F2333BFD-4A33-4B26-AE3C-1E9805956B80}">
      <dgm:prSet/>
      <dgm:spPr/>
      <dgm:t>
        <a:bodyPr/>
        <a:lstStyle/>
        <a:p>
          <a:endParaRPr lang="en-US" sz="2400"/>
        </a:p>
      </dgm:t>
    </dgm:pt>
    <dgm:pt modelId="{64851981-B71A-472C-93DA-698B91B425B1}" type="sibTrans" cxnId="{F2333BFD-4A33-4B26-AE3C-1E9805956B80}">
      <dgm:prSet custT="1"/>
      <dgm:spPr/>
      <dgm:t>
        <a:bodyPr/>
        <a:lstStyle/>
        <a:p>
          <a:endParaRPr lang="en-US" sz="700"/>
        </a:p>
      </dgm:t>
    </dgm:pt>
    <dgm:pt modelId="{B748DCF5-3EB8-4B0C-8709-D137D418AAD5}">
      <dgm:prSet phldrT="[Texto]" custT="1"/>
      <dgm:spPr/>
      <dgm:t>
        <a:bodyPr/>
        <a:lstStyle/>
        <a:p>
          <a:r>
            <a:rPr lang="en-US" sz="1800" dirty="0" err="1" smtClean="0"/>
            <a:t>Diodos</a:t>
          </a:r>
          <a:endParaRPr lang="en-US" sz="1800" dirty="0"/>
        </a:p>
      </dgm:t>
    </dgm:pt>
    <dgm:pt modelId="{0DB74CD5-04ED-40E7-B86B-959645641D74}" type="parTrans" cxnId="{C263CE86-9AC6-4440-8CD4-8D8350F28B1F}">
      <dgm:prSet/>
      <dgm:spPr/>
      <dgm:t>
        <a:bodyPr/>
        <a:lstStyle/>
        <a:p>
          <a:endParaRPr lang="en-US" sz="2400"/>
        </a:p>
      </dgm:t>
    </dgm:pt>
    <dgm:pt modelId="{72FDDFB5-FBD9-48C4-B81D-B07F6FA2096A}" type="sibTrans" cxnId="{C263CE86-9AC6-4440-8CD4-8D8350F28B1F}">
      <dgm:prSet custT="1"/>
      <dgm:spPr/>
      <dgm:t>
        <a:bodyPr/>
        <a:lstStyle/>
        <a:p>
          <a:endParaRPr lang="en-US" sz="700"/>
        </a:p>
      </dgm:t>
    </dgm:pt>
    <dgm:pt modelId="{305E56DA-6138-4C52-BE6D-589707175A62}">
      <dgm:prSet phldrT="[Texto]" custT="1"/>
      <dgm:spPr/>
      <dgm:t>
        <a:bodyPr/>
        <a:lstStyle/>
        <a:p>
          <a:r>
            <a:rPr lang="en-US" sz="1800" dirty="0" err="1" smtClean="0"/>
            <a:t>Transistores</a:t>
          </a:r>
          <a:endParaRPr lang="en-US" sz="1800" dirty="0"/>
        </a:p>
      </dgm:t>
    </dgm:pt>
    <dgm:pt modelId="{82052F1F-5ABF-4220-9DB8-B63EF7B7B95B}" type="parTrans" cxnId="{CC523BAA-AA9B-4274-8A0E-74916CCB9DA2}">
      <dgm:prSet/>
      <dgm:spPr/>
      <dgm:t>
        <a:bodyPr/>
        <a:lstStyle/>
        <a:p>
          <a:endParaRPr lang="en-US" sz="2400"/>
        </a:p>
      </dgm:t>
    </dgm:pt>
    <dgm:pt modelId="{1481B9E4-4CD0-4662-9D2D-BA51D55A98DD}" type="sibTrans" cxnId="{CC523BAA-AA9B-4274-8A0E-74916CCB9DA2}">
      <dgm:prSet custT="1"/>
      <dgm:spPr/>
      <dgm:t>
        <a:bodyPr/>
        <a:lstStyle/>
        <a:p>
          <a:endParaRPr lang="en-US" sz="700"/>
        </a:p>
      </dgm:t>
    </dgm:pt>
    <dgm:pt modelId="{105A1E34-75EE-4B32-AB07-67C880EC7F93}">
      <dgm:prSet phldrT="[Texto]" custT="1"/>
      <dgm:spPr/>
      <dgm:t>
        <a:bodyPr/>
        <a:lstStyle/>
        <a:p>
          <a:r>
            <a:rPr lang="en-US" sz="1800" dirty="0" err="1" smtClean="0"/>
            <a:t>Transistores</a:t>
          </a:r>
          <a:r>
            <a:rPr lang="en-US" sz="1800" dirty="0" smtClean="0"/>
            <a:t> </a:t>
          </a:r>
          <a:r>
            <a:rPr lang="en-US" sz="1800" dirty="0" err="1" smtClean="0"/>
            <a:t>mosfet</a:t>
          </a:r>
          <a:r>
            <a:rPr lang="en-US" sz="1800" dirty="0" smtClean="0"/>
            <a:t> de </a:t>
          </a:r>
          <a:r>
            <a:rPr lang="en-US" sz="1800" dirty="0" err="1" smtClean="0"/>
            <a:t>potencia</a:t>
          </a:r>
          <a:endParaRPr lang="en-US" sz="1800" dirty="0"/>
        </a:p>
      </dgm:t>
    </dgm:pt>
    <dgm:pt modelId="{A300C35F-75EE-405F-9D7B-82ED0C3EF161}" type="parTrans" cxnId="{3C74A509-1843-49D4-879E-4A832E44FA34}">
      <dgm:prSet/>
      <dgm:spPr/>
      <dgm:t>
        <a:bodyPr/>
        <a:lstStyle/>
        <a:p>
          <a:endParaRPr lang="en-US" sz="2400"/>
        </a:p>
      </dgm:t>
    </dgm:pt>
    <dgm:pt modelId="{401CE855-B215-421F-ABF7-C654BE681D33}" type="sibTrans" cxnId="{3C74A509-1843-49D4-879E-4A832E44FA34}">
      <dgm:prSet custT="1"/>
      <dgm:spPr/>
      <dgm:t>
        <a:bodyPr/>
        <a:lstStyle/>
        <a:p>
          <a:endParaRPr lang="en-US" sz="700"/>
        </a:p>
      </dgm:t>
    </dgm:pt>
    <dgm:pt modelId="{3A3D4148-803F-4021-A826-840006C71EC8}">
      <dgm:prSet phldrT="[Texto]" custT="1"/>
      <dgm:spPr/>
      <dgm:t>
        <a:bodyPr/>
        <a:lstStyle/>
        <a:p>
          <a:r>
            <a:rPr lang="en-US" sz="1800" dirty="0" err="1" smtClean="0"/>
            <a:t>Disipador</a:t>
          </a:r>
          <a:r>
            <a:rPr lang="en-US" sz="1800" dirty="0" smtClean="0"/>
            <a:t> de </a:t>
          </a:r>
          <a:r>
            <a:rPr lang="en-US" sz="1800" dirty="0" err="1" smtClean="0"/>
            <a:t>calor</a:t>
          </a:r>
          <a:endParaRPr lang="en-US" sz="1800" dirty="0"/>
        </a:p>
      </dgm:t>
    </dgm:pt>
    <dgm:pt modelId="{AB083133-E196-4A13-AE97-A0A7F17FCB00}" type="parTrans" cxnId="{ABD9E993-F3EA-4D43-ADD1-01CDA9C0B7D2}">
      <dgm:prSet/>
      <dgm:spPr/>
      <dgm:t>
        <a:bodyPr/>
        <a:lstStyle/>
        <a:p>
          <a:endParaRPr lang="en-US" sz="2400"/>
        </a:p>
      </dgm:t>
    </dgm:pt>
    <dgm:pt modelId="{5362034F-D21D-411F-97AA-658EDB343D71}" type="sibTrans" cxnId="{ABD9E993-F3EA-4D43-ADD1-01CDA9C0B7D2}">
      <dgm:prSet custT="1"/>
      <dgm:spPr/>
      <dgm:t>
        <a:bodyPr/>
        <a:lstStyle/>
        <a:p>
          <a:endParaRPr lang="en-US" sz="700"/>
        </a:p>
      </dgm:t>
    </dgm:pt>
    <dgm:pt modelId="{1C6ED009-1180-449E-AFC0-DBC55BF0A5DB}">
      <dgm:prSet phldrT="[Texto]" custT="1"/>
      <dgm:spPr/>
      <dgm:t>
        <a:bodyPr/>
        <a:lstStyle/>
        <a:p>
          <a:r>
            <a:rPr lang="en-US" sz="1800" dirty="0" err="1" smtClean="0"/>
            <a:t>Amplificador</a:t>
          </a:r>
          <a:r>
            <a:rPr lang="en-US" sz="1800" dirty="0" smtClean="0"/>
            <a:t> </a:t>
          </a:r>
          <a:r>
            <a:rPr lang="en-US" sz="1800" dirty="0" err="1" smtClean="0"/>
            <a:t>operacional</a:t>
          </a:r>
          <a:endParaRPr lang="en-US" sz="1800" dirty="0"/>
        </a:p>
      </dgm:t>
    </dgm:pt>
    <dgm:pt modelId="{AE8E593E-03D7-423B-93BD-67AFF452ACCD}" type="parTrans" cxnId="{8D45BE4B-F501-448E-BF71-1A4DEBADB14F}">
      <dgm:prSet/>
      <dgm:spPr/>
      <dgm:t>
        <a:bodyPr/>
        <a:lstStyle/>
        <a:p>
          <a:endParaRPr lang="en-US" sz="2400"/>
        </a:p>
      </dgm:t>
    </dgm:pt>
    <dgm:pt modelId="{39925211-E486-4C0E-BDF3-0267B2747E79}" type="sibTrans" cxnId="{8D45BE4B-F501-448E-BF71-1A4DEBADB14F}">
      <dgm:prSet custT="1"/>
      <dgm:spPr/>
      <dgm:t>
        <a:bodyPr/>
        <a:lstStyle/>
        <a:p>
          <a:endParaRPr lang="en-US" sz="700"/>
        </a:p>
      </dgm:t>
    </dgm:pt>
    <dgm:pt modelId="{A5E6A363-2E8B-4B30-9696-7A3427642A0D}">
      <dgm:prSet phldrT="[Texto]" custT="1"/>
      <dgm:spPr/>
      <dgm:t>
        <a:bodyPr/>
        <a:lstStyle/>
        <a:p>
          <a:r>
            <a:rPr lang="en-US" sz="1800" dirty="0" err="1" smtClean="0"/>
            <a:t>Optoacoplador</a:t>
          </a:r>
          <a:endParaRPr lang="en-US" sz="1800" dirty="0"/>
        </a:p>
      </dgm:t>
    </dgm:pt>
    <dgm:pt modelId="{E62046F1-1977-495E-885F-27AE6CC78726}" type="parTrans" cxnId="{5C1234DE-D854-4101-9D99-92A6D80F92DF}">
      <dgm:prSet/>
      <dgm:spPr/>
      <dgm:t>
        <a:bodyPr/>
        <a:lstStyle/>
        <a:p>
          <a:endParaRPr lang="en-US" sz="2400"/>
        </a:p>
      </dgm:t>
    </dgm:pt>
    <dgm:pt modelId="{59B5C433-0E2D-4DE6-8FEC-BCA2E4DBB064}" type="sibTrans" cxnId="{5C1234DE-D854-4101-9D99-92A6D80F92DF}">
      <dgm:prSet custT="1"/>
      <dgm:spPr/>
      <dgm:t>
        <a:bodyPr/>
        <a:lstStyle/>
        <a:p>
          <a:endParaRPr lang="en-US" sz="700"/>
        </a:p>
      </dgm:t>
    </dgm:pt>
    <dgm:pt modelId="{E06466A5-E55C-41E4-99DE-D029ADB8D940}">
      <dgm:prSet phldrT="[Texto]" custT="1"/>
      <dgm:spPr/>
      <dgm:t>
        <a:bodyPr/>
        <a:lstStyle/>
        <a:p>
          <a:r>
            <a:rPr lang="en-US" sz="1800" dirty="0" smtClean="0"/>
            <a:t>Resistencia </a:t>
          </a:r>
          <a:r>
            <a:rPr lang="en-US" sz="1800" dirty="0" err="1" smtClean="0"/>
            <a:t>termoeléctrica</a:t>
          </a:r>
          <a:endParaRPr lang="en-US" sz="1800" dirty="0"/>
        </a:p>
      </dgm:t>
    </dgm:pt>
    <dgm:pt modelId="{A3EDE555-694B-4BBD-AE08-3EF98E26AA9B}" type="parTrans" cxnId="{0425FEA2-E149-4BC2-9DB0-D955F058078E}">
      <dgm:prSet/>
      <dgm:spPr/>
      <dgm:t>
        <a:bodyPr/>
        <a:lstStyle/>
        <a:p>
          <a:endParaRPr lang="en-US" sz="2400"/>
        </a:p>
      </dgm:t>
    </dgm:pt>
    <dgm:pt modelId="{C180BCFF-5126-496D-8FBE-67D2DBA6FC93}" type="sibTrans" cxnId="{0425FEA2-E149-4BC2-9DB0-D955F058078E}">
      <dgm:prSet/>
      <dgm:spPr/>
      <dgm:t>
        <a:bodyPr/>
        <a:lstStyle/>
        <a:p>
          <a:endParaRPr lang="en-US" sz="2400"/>
        </a:p>
      </dgm:t>
    </dgm:pt>
    <dgm:pt modelId="{3291D569-CF8C-4D35-BA1B-0E6EEB93200C}" type="pres">
      <dgm:prSet presAssocID="{088A9DB8-1E2D-46C6-99BA-AE5F5E6BBC71}" presName="Name0" presStyleCnt="0">
        <dgm:presLayoutVars>
          <dgm:dir/>
          <dgm:resizeHandles val="exact"/>
        </dgm:presLayoutVars>
      </dgm:prSet>
      <dgm:spPr/>
      <dgm:t>
        <a:bodyPr/>
        <a:lstStyle/>
        <a:p>
          <a:endParaRPr lang="en-US"/>
        </a:p>
      </dgm:t>
    </dgm:pt>
    <dgm:pt modelId="{4DF19630-DB55-457D-A853-A10A4C13D478}" type="pres">
      <dgm:prSet presAssocID="{057EE0AF-4427-4C2B-A2F4-679D0A188BC1}" presName="node" presStyleLbl="node1" presStyleIdx="0" presStyleCnt="13">
        <dgm:presLayoutVars>
          <dgm:bulletEnabled val="1"/>
        </dgm:presLayoutVars>
      </dgm:prSet>
      <dgm:spPr/>
      <dgm:t>
        <a:bodyPr/>
        <a:lstStyle/>
        <a:p>
          <a:endParaRPr lang="en-US"/>
        </a:p>
      </dgm:t>
    </dgm:pt>
    <dgm:pt modelId="{7573E19A-1796-4364-BE14-D2D71239614A}" type="pres">
      <dgm:prSet presAssocID="{B441AAAD-DD7F-4A88-B277-E673984EC34F}" presName="sibTrans" presStyleLbl="sibTrans1D1" presStyleIdx="0" presStyleCnt="12"/>
      <dgm:spPr/>
      <dgm:t>
        <a:bodyPr/>
        <a:lstStyle/>
        <a:p>
          <a:endParaRPr lang="en-US"/>
        </a:p>
      </dgm:t>
    </dgm:pt>
    <dgm:pt modelId="{E139C6E5-8143-4029-8BA1-0DEFBC4E1BB2}" type="pres">
      <dgm:prSet presAssocID="{B441AAAD-DD7F-4A88-B277-E673984EC34F}" presName="connectorText" presStyleLbl="sibTrans1D1" presStyleIdx="0" presStyleCnt="12"/>
      <dgm:spPr/>
      <dgm:t>
        <a:bodyPr/>
        <a:lstStyle/>
        <a:p>
          <a:endParaRPr lang="en-US"/>
        </a:p>
      </dgm:t>
    </dgm:pt>
    <dgm:pt modelId="{39D08A37-0A10-4278-8526-3BB4F2EB6070}" type="pres">
      <dgm:prSet presAssocID="{A863CA72-D5EF-4DCE-9C91-0F3F3EEBCD5B}" presName="node" presStyleLbl="node1" presStyleIdx="1" presStyleCnt="13">
        <dgm:presLayoutVars>
          <dgm:bulletEnabled val="1"/>
        </dgm:presLayoutVars>
      </dgm:prSet>
      <dgm:spPr/>
      <dgm:t>
        <a:bodyPr/>
        <a:lstStyle/>
        <a:p>
          <a:endParaRPr lang="en-US"/>
        </a:p>
      </dgm:t>
    </dgm:pt>
    <dgm:pt modelId="{8DB1C8B4-6534-4D70-9E87-3438722B533A}" type="pres">
      <dgm:prSet presAssocID="{5D39E076-7C96-47F2-B439-A3BCA5F54588}" presName="sibTrans" presStyleLbl="sibTrans1D1" presStyleIdx="1" presStyleCnt="12"/>
      <dgm:spPr/>
      <dgm:t>
        <a:bodyPr/>
        <a:lstStyle/>
        <a:p>
          <a:endParaRPr lang="en-US"/>
        </a:p>
      </dgm:t>
    </dgm:pt>
    <dgm:pt modelId="{FF0D291D-0261-4376-98AA-F9FDA7DF756F}" type="pres">
      <dgm:prSet presAssocID="{5D39E076-7C96-47F2-B439-A3BCA5F54588}" presName="connectorText" presStyleLbl="sibTrans1D1" presStyleIdx="1" presStyleCnt="12"/>
      <dgm:spPr/>
      <dgm:t>
        <a:bodyPr/>
        <a:lstStyle/>
        <a:p>
          <a:endParaRPr lang="en-US"/>
        </a:p>
      </dgm:t>
    </dgm:pt>
    <dgm:pt modelId="{0EE84A4B-5A2F-467F-BC86-603C5E1FB483}" type="pres">
      <dgm:prSet presAssocID="{7EB2B9B3-1F99-42E4-A739-8E8859B209E1}" presName="node" presStyleLbl="node1" presStyleIdx="2" presStyleCnt="13">
        <dgm:presLayoutVars>
          <dgm:bulletEnabled val="1"/>
        </dgm:presLayoutVars>
      </dgm:prSet>
      <dgm:spPr/>
      <dgm:t>
        <a:bodyPr/>
        <a:lstStyle/>
        <a:p>
          <a:endParaRPr lang="en-US"/>
        </a:p>
      </dgm:t>
    </dgm:pt>
    <dgm:pt modelId="{CD71B16A-00DC-4BC4-B07B-7B367CC39EEB}" type="pres">
      <dgm:prSet presAssocID="{A4AAF2C3-24D4-43B2-A924-C5A61E7C47D9}" presName="sibTrans" presStyleLbl="sibTrans1D1" presStyleIdx="2" presStyleCnt="12"/>
      <dgm:spPr/>
      <dgm:t>
        <a:bodyPr/>
        <a:lstStyle/>
        <a:p>
          <a:endParaRPr lang="en-US"/>
        </a:p>
      </dgm:t>
    </dgm:pt>
    <dgm:pt modelId="{D3BB91D6-B1EB-4BDF-A0CE-54C602C2C16B}" type="pres">
      <dgm:prSet presAssocID="{A4AAF2C3-24D4-43B2-A924-C5A61E7C47D9}" presName="connectorText" presStyleLbl="sibTrans1D1" presStyleIdx="2" presStyleCnt="12"/>
      <dgm:spPr/>
      <dgm:t>
        <a:bodyPr/>
        <a:lstStyle/>
        <a:p>
          <a:endParaRPr lang="en-US"/>
        </a:p>
      </dgm:t>
    </dgm:pt>
    <dgm:pt modelId="{9602A5D4-A867-4FD6-BB21-686A450ECEC3}" type="pres">
      <dgm:prSet presAssocID="{1AEDFA82-6229-4FF0-B5CF-0E9C6BF80FDE}" presName="node" presStyleLbl="node1" presStyleIdx="3" presStyleCnt="13" custScaleX="114174">
        <dgm:presLayoutVars>
          <dgm:bulletEnabled val="1"/>
        </dgm:presLayoutVars>
      </dgm:prSet>
      <dgm:spPr/>
      <dgm:t>
        <a:bodyPr/>
        <a:lstStyle/>
        <a:p>
          <a:endParaRPr lang="en-US"/>
        </a:p>
      </dgm:t>
    </dgm:pt>
    <dgm:pt modelId="{185B5FE2-26C9-474C-937D-8C275B3AA261}" type="pres">
      <dgm:prSet presAssocID="{48143442-B68D-46C3-9CA6-65FC950456BF}" presName="sibTrans" presStyleLbl="sibTrans1D1" presStyleIdx="3" presStyleCnt="12"/>
      <dgm:spPr/>
      <dgm:t>
        <a:bodyPr/>
        <a:lstStyle/>
        <a:p>
          <a:endParaRPr lang="en-US"/>
        </a:p>
      </dgm:t>
    </dgm:pt>
    <dgm:pt modelId="{01D75DDA-DB8D-420D-A452-4A692884CF97}" type="pres">
      <dgm:prSet presAssocID="{48143442-B68D-46C3-9CA6-65FC950456BF}" presName="connectorText" presStyleLbl="sibTrans1D1" presStyleIdx="3" presStyleCnt="12"/>
      <dgm:spPr/>
      <dgm:t>
        <a:bodyPr/>
        <a:lstStyle/>
        <a:p>
          <a:endParaRPr lang="en-US"/>
        </a:p>
      </dgm:t>
    </dgm:pt>
    <dgm:pt modelId="{7AA3F6BB-3672-402F-A1D2-15B3450A46CC}" type="pres">
      <dgm:prSet presAssocID="{9B8D759B-74E3-4D43-80E1-5D73308B76F3}" presName="node" presStyleLbl="node1" presStyleIdx="4" presStyleCnt="13">
        <dgm:presLayoutVars>
          <dgm:bulletEnabled val="1"/>
        </dgm:presLayoutVars>
      </dgm:prSet>
      <dgm:spPr/>
      <dgm:t>
        <a:bodyPr/>
        <a:lstStyle/>
        <a:p>
          <a:endParaRPr lang="en-US"/>
        </a:p>
      </dgm:t>
    </dgm:pt>
    <dgm:pt modelId="{E0B2400F-48C8-400A-8A87-B4FABA2076BE}" type="pres">
      <dgm:prSet presAssocID="{5C32F28E-CB4C-48A8-979F-EDFC3ECBB600}" presName="sibTrans" presStyleLbl="sibTrans1D1" presStyleIdx="4" presStyleCnt="12"/>
      <dgm:spPr/>
      <dgm:t>
        <a:bodyPr/>
        <a:lstStyle/>
        <a:p>
          <a:endParaRPr lang="en-US"/>
        </a:p>
      </dgm:t>
    </dgm:pt>
    <dgm:pt modelId="{76435864-FBAD-4844-B6AC-9279D905032D}" type="pres">
      <dgm:prSet presAssocID="{5C32F28E-CB4C-48A8-979F-EDFC3ECBB600}" presName="connectorText" presStyleLbl="sibTrans1D1" presStyleIdx="4" presStyleCnt="12"/>
      <dgm:spPr/>
      <dgm:t>
        <a:bodyPr/>
        <a:lstStyle/>
        <a:p>
          <a:endParaRPr lang="en-US"/>
        </a:p>
      </dgm:t>
    </dgm:pt>
    <dgm:pt modelId="{AFC277B0-FECE-4A9E-B5A2-DA12108A0EC0}" type="pres">
      <dgm:prSet presAssocID="{68B4CEAD-2031-447E-A30E-076DC81637DF}" presName="node" presStyleLbl="node1" presStyleIdx="5" presStyleCnt="13">
        <dgm:presLayoutVars>
          <dgm:bulletEnabled val="1"/>
        </dgm:presLayoutVars>
      </dgm:prSet>
      <dgm:spPr/>
      <dgm:t>
        <a:bodyPr/>
        <a:lstStyle/>
        <a:p>
          <a:endParaRPr lang="en-US"/>
        </a:p>
      </dgm:t>
    </dgm:pt>
    <dgm:pt modelId="{045222D9-661C-42CF-95BD-40BC656EB39B}" type="pres">
      <dgm:prSet presAssocID="{64851981-B71A-472C-93DA-698B91B425B1}" presName="sibTrans" presStyleLbl="sibTrans1D1" presStyleIdx="5" presStyleCnt="12"/>
      <dgm:spPr/>
      <dgm:t>
        <a:bodyPr/>
        <a:lstStyle/>
        <a:p>
          <a:endParaRPr lang="en-US"/>
        </a:p>
      </dgm:t>
    </dgm:pt>
    <dgm:pt modelId="{E288514D-3767-4BA4-B46A-B45BEDE4738D}" type="pres">
      <dgm:prSet presAssocID="{64851981-B71A-472C-93DA-698B91B425B1}" presName="connectorText" presStyleLbl="sibTrans1D1" presStyleIdx="5" presStyleCnt="12"/>
      <dgm:spPr/>
      <dgm:t>
        <a:bodyPr/>
        <a:lstStyle/>
        <a:p>
          <a:endParaRPr lang="en-US"/>
        </a:p>
      </dgm:t>
    </dgm:pt>
    <dgm:pt modelId="{D462D7EB-4B92-4BF1-9946-72185AB935EB}" type="pres">
      <dgm:prSet presAssocID="{B748DCF5-3EB8-4B0C-8709-D137D418AAD5}" presName="node" presStyleLbl="node1" presStyleIdx="6" presStyleCnt="13">
        <dgm:presLayoutVars>
          <dgm:bulletEnabled val="1"/>
        </dgm:presLayoutVars>
      </dgm:prSet>
      <dgm:spPr/>
      <dgm:t>
        <a:bodyPr/>
        <a:lstStyle/>
        <a:p>
          <a:endParaRPr lang="en-US"/>
        </a:p>
      </dgm:t>
    </dgm:pt>
    <dgm:pt modelId="{F824FF21-B038-4470-A63E-251572A2CF6F}" type="pres">
      <dgm:prSet presAssocID="{72FDDFB5-FBD9-48C4-B81D-B07F6FA2096A}" presName="sibTrans" presStyleLbl="sibTrans1D1" presStyleIdx="6" presStyleCnt="12"/>
      <dgm:spPr/>
      <dgm:t>
        <a:bodyPr/>
        <a:lstStyle/>
        <a:p>
          <a:endParaRPr lang="en-US"/>
        </a:p>
      </dgm:t>
    </dgm:pt>
    <dgm:pt modelId="{523C3F18-7E5F-4C9A-BB39-96FB42E6E5A5}" type="pres">
      <dgm:prSet presAssocID="{72FDDFB5-FBD9-48C4-B81D-B07F6FA2096A}" presName="connectorText" presStyleLbl="sibTrans1D1" presStyleIdx="6" presStyleCnt="12"/>
      <dgm:spPr/>
      <dgm:t>
        <a:bodyPr/>
        <a:lstStyle/>
        <a:p>
          <a:endParaRPr lang="en-US"/>
        </a:p>
      </dgm:t>
    </dgm:pt>
    <dgm:pt modelId="{67D5C2C6-AF9A-4DCA-927E-0124F06745C8}" type="pres">
      <dgm:prSet presAssocID="{305E56DA-6138-4C52-BE6D-589707175A62}" presName="node" presStyleLbl="node1" presStyleIdx="7" presStyleCnt="13" custScaleX="114174">
        <dgm:presLayoutVars>
          <dgm:bulletEnabled val="1"/>
        </dgm:presLayoutVars>
      </dgm:prSet>
      <dgm:spPr/>
      <dgm:t>
        <a:bodyPr/>
        <a:lstStyle/>
        <a:p>
          <a:endParaRPr lang="en-US"/>
        </a:p>
      </dgm:t>
    </dgm:pt>
    <dgm:pt modelId="{7C68FD2B-87B5-4F0B-93E5-F855422EB48C}" type="pres">
      <dgm:prSet presAssocID="{1481B9E4-4CD0-4662-9D2D-BA51D55A98DD}" presName="sibTrans" presStyleLbl="sibTrans1D1" presStyleIdx="7" presStyleCnt="12"/>
      <dgm:spPr/>
      <dgm:t>
        <a:bodyPr/>
        <a:lstStyle/>
        <a:p>
          <a:endParaRPr lang="en-US"/>
        </a:p>
      </dgm:t>
    </dgm:pt>
    <dgm:pt modelId="{B21FAFE3-7C04-40EC-9C5F-784D2533ABE7}" type="pres">
      <dgm:prSet presAssocID="{1481B9E4-4CD0-4662-9D2D-BA51D55A98DD}" presName="connectorText" presStyleLbl="sibTrans1D1" presStyleIdx="7" presStyleCnt="12"/>
      <dgm:spPr/>
      <dgm:t>
        <a:bodyPr/>
        <a:lstStyle/>
        <a:p>
          <a:endParaRPr lang="en-US"/>
        </a:p>
      </dgm:t>
    </dgm:pt>
    <dgm:pt modelId="{BB536F9C-9A9E-473A-AE96-6845128828D2}" type="pres">
      <dgm:prSet presAssocID="{105A1E34-75EE-4B32-AB07-67C880EC7F93}" presName="node" presStyleLbl="node1" presStyleIdx="8" presStyleCnt="13">
        <dgm:presLayoutVars>
          <dgm:bulletEnabled val="1"/>
        </dgm:presLayoutVars>
      </dgm:prSet>
      <dgm:spPr/>
      <dgm:t>
        <a:bodyPr/>
        <a:lstStyle/>
        <a:p>
          <a:endParaRPr lang="en-US"/>
        </a:p>
      </dgm:t>
    </dgm:pt>
    <dgm:pt modelId="{EA77F0F0-EA4E-445A-AFB9-3FE5A71B73A5}" type="pres">
      <dgm:prSet presAssocID="{401CE855-B215-421F-ABF7-C654BE681D33}" presName="sibTrans" presStyleLbl="sibTrans1D1" presStyleIdx="8" presStyleCnt="12"/>
      <dgm:spPr/>
      <dgm:t>
        <a:bodyPr/>
        <a:lstStyle/>
        <a:p>
          <a:endParaRPr lang="en-US"/>
        </a:p>
      </dgm:t>
    </dgm:pt>
    <dgm:pt modelId="{B882F1EB-29B4-45A7-913C-D259AE4ED9CB}" type="pres">
      <dgm:prSet presAssocID="{401CE855-B215-421F-ABF7-C654BE681D33}" presName="connectorText" presStyleLbl="sibTrans1D1" presStyleIdx="8" presStyleCnt="12"/>
      <dgm:spPr/>
      <dgm:t>
        <a:bodyPr/>
        <a:lstStyle/>
        <a:p>
          <a:endParaRPr lang="en-US"/>
        </a:p>
      </dgm:t>
    </dgm:pt>
    <dgm:pt modelId="{CA6D6C57-C2B2-43D0-B885-176CF2146D27}" type="pres">
      <dgm:prSet presAssocID="{3A3D4148-803F-4021-A826-840006C71EC8}" presName="node" presStyleLbl="node1" presStyleIdx="9" presStyleCnt="13">
        <dgm:presLayoutVars>
          <dgm:bulletEnabled val="1"/>
        </dgm:presLayoutVars>
      </dgm:prSet>
      <dgm:spPr/>
      <dgm:t>
        <a:bodyPr/>
        <a:lstStyle/>
        <a:p>
          <a:endParaRPr lang="en-US"/>
        </a:p>
      </dgm:t>
    </dgm:pt>
    <dgm:pt modelId="{3BCA199A-23D0-482A-B114-5623F6695878}" type="pres">
      <dgm:prSet presAssocID="{5362034F-D21D-411F-97AA-658EDB343D71}" presName="sibTrans" presStyleLbl="sibTrans1D1" presStyleIdx="9" presStyleCnt="12"/>
      <dgm:spPr/>
      <dgm:t>
        <a:bodyPr/>
        <a:lstStyle/>
        <a:p>
          <a:endParaRPr lang="en-US"/>
        </a:p>
      </dgm:t>
    </dgm:pt>
    <dgm:pt modelId="{5F1984BB-54FC-4E23-8A0B-6749AB07C713}" type="pres">
      <dgm:prSet presAssocID="{5362034F-D21D-411F-97AA-658EDB343D71}" presName="connectorText" presStyleLbl="sibTrans1D1" presStyleIdx="9" presStyleCnt="12"/>
      <dgm:spPr/>
      <dgm:t>
        <a:bodyPr/>
        <a:lstStyle/>
        <a:p>
          <a:endParaRPr lang="en-US"/>
        </a:p>
      </dgm:t>
    </dgm:pt>
    <dgm:pt modelId="{0260BFCA-7885-4EA7-BF10-692D29EAD89D}" type="pres">
      <dgm:prSet presAssocID="{1C6ED009-1180-449E-AFC0-DBC55BF0A5DB}" presName="node" presStyleLbl="node1" presStyleIdx="10" presStyleCnt="13">
        <dgm:presLayoutVars>
          <dgm:bulletEnabled val="1"/>
        </dgm:presLayoutVars>
      </dgm:prSet>
      <dgm:spPr/>
      <dgm:t>
        <a:bodyPr/>
        <a:lstStyle/>
        <a:p>
          <a:endParaRPr lang="en-US"/>
        </a:p>
      </dgm:t>
    </dgm:pt>
    <dgm:pt modelId="{9F61ADC2-E713-4364-92B1-846BC3DCA238}" type="pres">
      <dgm:prSet presAssocID="{39925211-E486-4C0E-BDF3-0267B2747E79}" presName="sibTrans" presStyleLbl="sibTrans1D1" presStyleIdx="10" presStyleCnt="12"/>
      <dgm:spPr/>
      <dgm:t>
        <a:bodyPr/>
        <a:lstStyle/>
        <a:p>
          <a:endParaRPr lang="en-US"/>
        </a:p>
      </dgm:t>
    </dgm:pt>
    <dgm:pt modelId="{87E5AD3D-66C2-4798-B5F3-969CE9AED651}" type="pres">
      <dgm:prSet presAssocID="{39925211-E486-4C0E-BDF3-0267B2747E79}" presName="connectorText" presStyleLbl="sibTrans1D1" presStyleIdx="10" presStyleCnt="12"/>
      <dgm:spPr/>
      <dgm:t>
        <a:bodyPr/>
        <a:lstStyle/>
        <a:p>
          <a:endParaRPr lang="en-US"/>
        </a:p>
      </dgm:t>
    </dgm:pt>
    <dgm:pt modelId="{1A8DC55A-0155-49EA-921C-41557742EA3D}" type="pres">
      <dgm:prSet presAssocID="{A5E6A363-2E8B-4B30-9696-7A3427642A0D}" presName="node" presStyleLbl="node1" presStyleIdx="11" presStyleCnt="13" custScaleX="114360" custScaleY="105359">
        <dgm:presLayoutVars>
          <dgm:bulletEnabled val="1"/>
        </dgm:presLayoutVars>
      </dgm:prSet>
      <dgm:spPr/>
      <dgm:t>
        <a:bodyPr/>
        <a:lstStyle/>
        <a:p>
          <a:endParaRPr lang="en-US"/>
        </a:p>
      </dgm:t>
    </dgm:pt>
    <dgm:pt modelId="{90998D8B-28CA-4FF6-8DA4-C1242B1D40A3}" type="pres">
      <dgm:prSet presAssocID="{59B5C433-0E2D-4DE6-8FEC-BCA2E4DBB064}" presName="sibTrans" presStyleLbl="sibTrans1D1" presStyleIdx="11" presStyleCnt="12"/>
      <dgm:spPr/>
      <dgm:t>
        <a:bodyPr/>
        <a:lstStyle/>
        <a:p>
          <a:endParaRPr lang="en-US"/>
        </a:p>
      </dgm:t>
    </dgm:pt>
    <dgm:pt modelId="{E17E6E6D-27CA-47A8-A20E-420264BD2EAF}" type="pres">
      <dgm:prSet presAssocID="{59B5C433-0E2D-4DE6-8FEC-BCA2E4DBB064}" presName="connectorText" presStyleLbl="sibTrans1D1" presStyleIdx="11" presStyleCnt="12"/>
      <dgm:spPr/>
      <dgm:t>
        <a:bodyPr/>
        <a:lstStyle/>
        <a:p>
          <a:endParaRPr lang="en-US"/>
        </a:p>
      </dgm:t>
    </dgm:pt>
    <dgm:pt modelId="{CE26DFFA-7678-46DC-8273-C59929E6154D}" type="pres">
      <dgm:prSet presAssocID="{E06466A5-E55C-41E4-99DE-D029ADB8D940}" presName="node" presStyleLbl="node1" presStyleIdx="12" presStyleCnt="13" custScaleX="125972" custLinFactNeighborX="-9045" custLinFactNeighborY="-723">
        <dgm:presLayoutVars>
          <dgm:bulletEnabled val="1"/>
        </dgm:presLayoutVars>
      </dgm:prSet>
      <dgm:spPr/>
      <dgm:t>
        <a:bodyPr/>
        <a:lstStyle/>
        <a:p>
          <a:endParaRPr lang="en-US"/>
        </a:p>
      </dgm:t>
    </dgm:pt>
  </dgm:ptLst>
  <dgm:cxnLst>
    <dgm:cxn modelId="{0C35FA7E-3145-48BB-BC57-19FA2F063FD7}" type="presOf" srcId="{59B5C433-0E2D-4DE6-8FEC-BCA2E4DBB064}" destId="{90998D8B-28CA-4FF6-8DA4-C1242B1D40A3}" srcOrd="0" destOrd="0" presId="urn:microsoft.com/office/officeart/2005/8/layout/bProcess3"/>
    <dgm:cxn modelId="{C263CE86-9AC6-4440-8CD4-8D8350F28B1F}" srcId="{088A9DB8-1E2D-46C6-99BA-AE5F5E6BBC71}" destId="{B748DCF5-3EB8-4B0C-8709-D137D418AAD5}" srcOrd="6" destOrd="0" parTransId="{0DB74CD5-04ED-40E7-B86B-959645641D74}" sibTransId="{72FDDFB5-FBD9-48C4-B81D-B07F6FA2096A}"/>
    <dgm:cxn modelId="{5C1234DE-D854-4101-9D99-92A6D80F92DF}" srcId="{088A9DB8-1E2D-46C6-99BA-AE5F5E6BBC71}" destId="{A5E6A363-2E8B-4B30-9696-7A3427642A0D}" srcOrd="11" destOrd="0" parTransId="{E62046F1-1977-495E-885F-27AE6CC78726}" sibTransId="{59B5C433-0E2D-4DE6-8FEC-BCA2E4DBB064}"/>
    <dgm:cxn modelId="{255F2D05-D094-4C75-B55A-31C86A47B367}" type="presOf" srcId="{48143442-B68D-46C3-9CA6-65FC950456BF}" destId="{01D75DDA-DB8D-420D-A452-4A692884CF97}" srcOrd="1" destOrd="0" presId="urn:microsoft.com/office/officeart/2005/8/layout/bProcess3"/>
    <dgm:cxn modelId="{3E683661-2EAA-40C5-8A6F-CAE3F9190320}" type="presOf" srcId="{5D39E076-7C96-47F2-B439-A3BCA5F54588}" destId="{FF0D291D-0261-4376-98AA-F9FDA7DF756F}" srcOrd="1" destOrd="0" presId="urn:microsoft.com/office/officeart/2005/8/layout/bProcess3"/>
    <dgm:cxn modelId="{42DCE07C-BD00-4904-9AE0-40E021B2F4A2}" type="presOf" srcId="{B441AAAD-DD7F-4A88-B277-E673984EC34F}" destId="{7573E19A-1796-4364-BE14-D2D71239614A}" srcOrd="0" destOrd="0" presId="urn:microsoft.com/office/officeart/2005/8/layout/bProcess3"/>
    <dgm:cxn modelId="{57F8D3DA-445B-404C-A033-93DBD7A14B8F}" type="presOf" srcId="{72FDDFB5-FBD9-48C4-B81D-B07F6FA2096A}" destId="{523C3F18-7E5F-4C9A-BB39-96FB42E6E5A5}" srcOrd="1" destOrd="0" presId="urn:microsoft.com/office/officeart/2005/8/layout/bProcess3"/>
    <dgm:cxn modelId="{D75F2071-2BC7-49D1-98A9-84B6CCDC79E7}" type="presOf" srcId="{A5E6A363-2E8B-4B30-9696-7A3427642A0D}" destId="{1A8DC55A-0155-49EA-921C-41557742EA3D}" srcOrd="0" destOrd="0" presId="urn:microsoft.com/office/officeart/2005/8/layout/bProcess3"/>
    <dgm:cxn modelId="{7E186072-3633-4435-BEF9-635DC80762A4}" type="presOf" srcId="{3A3D4148-803F-4021-A826-840006C71EC8}" destId="{CA6D6C57-C2B2-43D0-B885-176CF2146D27}" srcOrd="0" destOrd="0" presId="urn:microsoft.com/office/officeart/2005/8/layout/bProcess3"/>
    <dgm:cxn modelId="{D0FF8B84-9428-401D-830B-7FE31E9545AD}" type="presOf" srcId="{088A9DB8-1E2D-46C6-99BA-AE5F5E6BBC71}" destId="{3291D569-CF8C-4D35-BA1B-0E6EEB93200C}" srcOrd="0" destOrd="0" presId="urn:microsoft.com/office/officeart/2005/8/layout/bProcess3"/>
    <dgm:cxn modelId="{0C5D30F6-0417-4FB9-80DD-EFF3735B3177}" type="presOf" srcId="{105A1E34-75EE-4B32-AB07-67C880EC7F93}" destId="{BB536F9C-9A9E-473A-AE96-6845128828D2}" srcOrd="0" destOrd="0" presId="urn:microsoft.com/office/officeart/2005/8/layout/bProcess3"/>
    <dgm:cxn modelId="{9C34CB12-5FD7-4604-8363-8DDFB772F795}" type="presOf" srcId="{A863CA72-D5EF-4DCE-9C91-0F3F3EEBCD5B}" destId="{39D08A37-0A10-4278-8526-3BB4F2EB6070}" srcOrd="0" destOrd="0" presId="urn:microsoft.com/office/officeart/2005/8/layout/bProcess3"/>
    <dgm:cxn modelId="{E22EC9E0-30D8-4BF9-B128-AE915D07009A}" type="presOf" srcId="{1AEDFA82-6229-4FF0-B5CF-0E9C6BF80FDE}" destId="{9602A5D4-A867-4FD6-BB21-686A450ECEC3}" srcOrd="0" destOrd="0" presId="urn:microsoft.com/office/officeart/2005/8/layout/bProcess3"/>
    <dgm:cxn modelId="{EA320DB4-56BD-4C3A-B55D-2A5E09BBB3DB}" srcId="{088A9DB8-1E2D-46C6-99BA-AE5F5E6BBC71}" destId="{A863CA72-D5EF-4DCE-9C91-0F3F3EEBCD5B}" srcOrd="1" destOrd="0" parTransId="{00EA796B-70C9-4D83-A3CD-F63A6ECD4BA3}" sibTransId="{5D39E076-7C96-47F2-B439-A3BCA5F54588}"/>
    <dgm:cxn modelId="{EE11BD00-1856-449E-B3FC-A816EA642E10}" type="presOf" srcId="{5C32F28E-CB4C-48A8-979F-EDFC3ECBB600}" destId="{E0B2400F-48C8-400A-8A87-B4FABA2076BE}" srcOrd="0" destOrd="0" presId="urn:microsoft.com/office/officeart/2005/8/layout/bProcess3"/>
    <dgm:cxn modelId="{E6AE1DC4-7E46-456A-A0E2-F567EA41B7D4}" type="presOf" srcId="{B441AAAD-DD7F-4A88-B277-E673984EC34F}" destId="{E139C6E5-8143-4029-8BA1-0DEFBC4E1BB2}" srcOrd="1" destOrd="0" presId="urn:microsoft.com/office/officeart/2005/8/layout/bProcess3"/>
    <dgm:cxn modelId="{B418E7D7-5061-434A-A1BD-1934403066F1}" type="presOf" srcId="{5D39E076-7C96-47F2-B439-A3BCA5F54588}" destId="{8DB1C8B4-6534-4D70-9E87-3438722B533A}" srcOrd="0" destOrd="0" presId="urn:microsoft.com/office/officeart/2005/8/layout/bProcess3"/>
    <dgm:cxn modelId="{22631ADE-6D35-4B14-A43F-9D3B4B6B63F7}" type="presOf" srcId="{68B4CEAD-2031-447E-A30E-076DC81637DF}" destId="{AFC277B0-FECE-4A9E-B5A2-DA12108A0EC0}" srcOrd="0" destOrd="0" presId="urn:microsoft.com/office/officeart/2005/8/layout/bProcess3"/>
    <dgm:cxn modelId="{3F3B215E-C427-492D-B4DB-DD008FB0BB9E}" type="presOf" srcId="{057EE0AF-4427-4C2B-A2F4-679D0A188BC1}" destId="{4DF19630-DB55-457D-A853-A10A4C13D478}" srcOrd="0" destOrd="0" presId="urn:microsoft.com/office/officeart/2005/8/layout/bProcess3"/>
    <dgm:cxn modelId="{911C1928-0D0B-47BE-9B09-3A5AB047BF14}" type="presOf" srcId="{39925211-E486-4C0E-BDF3-0267B2747E79}" destId="{9F61ADC2-E713-4364-92B1-846BC3DCA238}" srcOrd="0" destOrd="0" presId="urn:microsoft.com/office/officeart/2005/8/layout/bProcess3"/>
    <dgm:cxn modelId="{DED3A8B1-618C-4109-B8EC-1A7663063CCA}" type="presOf" srcId="{64851981-B71A-472C-93DA-698B91B425B1}" destId="{E288514D-3767-4BA4-B46A-B45BEDE4738D}" srcOrd="1" destOrd="0" presId="urn:microsoft.com/office/officeart/2005/8/layout/bProcess3"/>
    <dgm:cxn modelId="{C2B390E9-2F55-4EC7-BC9E-023CEED766B6}" type="presOf" srcId="{39925211-E486-4C0E-BDF3-0267B2747E79}" destId="{87E5AD3D-66C2-4798-B5F3-969CE9AED651}" srcOrd="1" destOrd="0" presId="urn:microsoft.com/office/officeart/2005/8/layout/bProcess3"/>
    <dgm:cxn modelId="{BF575A22-027F-44E4-BF99-FC1345931403}" type="presOf" srcId="{5362034F-D21D-411F-97AA-658EDB343D71}" destId="{5F1984BB-54FC-4E23-8A0B-6749AB07C713}" srcOrd="1" destOrd="0" presId="urn:microsoft.com/office/officeart/2005/8/layout/bProcess3"/>
    <dgm:cxn modelId="{4FFBBB41-C679-4EBC-B13D-73FAD0A382F7}" type="presOf" srcId="{1481B9E4-4CD0-4662-9D2D-BA51D55A98DD}" destId="{7C68FD2B-87B5-4F0B-93E5-F855422EB48C}" srcOrd="0" destOrd="0" presId="urn:microsoft.com/office/officeart/2005/8/layout/bProcess3"/>
    <dgm:cxn modelId="{CC523BAA-AA9B-4274-8A0E-74916CCB9DA2}" srcId="{088A9DB8-1E2D-46C6-99BA-AE5F5E6BBC71}" destId="{305E56DA-6138-4C52-BE6D-589707175A62}" srcOrd="7" destOrd="0" parTransId="{82052F1F-5ABF-4220-9DB8-B63EF7B7B95B}" sibTransId="{1481B9E4-4CD0-4662-9D2D-BA51D55A98DD}"/>
    <dgm:cxn modelId="{DC9CFF79-2CAB-4CAD-91EE-6DDF6A17CA6C}" type="presOf" srcId="{64851981-B71A-472C-93DA-698B91B425B1}" destId="{045222D9-661C-42CF-95BD-40BC656EB39B}" srcOrd="0" destOrd="0" presId="urn:microsoft.com/office/officeart/2005/8/layout/bProcess3"/>
    <dgm:cxn modelId="{35F0A739-54A8-47E5-8818-E6B6F6F85E56}" type="presOf" srcId="{72FDDFB5-FBD9-48C4-B81D-B07F6FA2096A}" destId="{F824FF21-B038-4470-A63E-251572A2CF6F}" srcOrd="0" destOrd="0" presId="urn:microsoft.com/office/officeart/2005/8/layout/bProcess3"/>
    <dgm:cxn modelId="{025291D3-58CB-411A-BBFF-75DEA5C2C409}" srcId="{088A9DB8-1E2D-46C6-99BA-AE5F5E6BBC71}" destId="{7EB2B9B3-1F99-42E4-A739-8E8859B209E1}" srcOrd="2" destOrd="0" parTransId="{E3800EE8-4A37-453D-9A76-7176443047DC}" sibTransId="{A4AAF2C3-24D4-43B2-A924-C5A61E7C47D9}"/>
    <dgm:cxn modelId="{6DD3AD8D-2603-4366-8913-DF2FAA4524E5}" type="presOf" srcId="{1481B9E4-4CD0-4662-9D2D-BA51D55A98DD}" destId="{B21FAFE3-7C04-40EC-9C5F-784D2533ABE7}" srcOrd="1" destOrd="0" presId="urn:microsoft.com/office/officeart/2005/8/layout/bProcess3"/>
    <dgm:cxn modelId="{4428E15E-1D18-4156-9F5F-71B03BD22049}" type="presOf" srcId="{B748DCF5-3EB8-4B0C-8709-D137D418AAD5}" destId="{D462D7EB-4B92-4BF1-9946-72185AB935EB}" srcOrd="0" destOrd="0" presId="urn:microsoft.com/office/officeart/2005/8/layout/bProcess3"/>
    <dgm:cxn modelId="{ABD9E993-F3EA-4D43-ADD1-01CDA9C0B7D2}" srcId="{088A9DB8-1E2D-46C6-99BA-AE5F5E6BBC71}" destId="{3A3D4148-803F-4021-A826-840006C71EC8}" srcOrd="9" destOrd="0" parTransId="{AB083133-E196-4A13-AE97-A0A7F17FCB00}" sibTransId="{5362034F-D21D-411F-97AA-658EDB343D71}"/>
    <dgm:cxn modelId="{AD95826E-700D-42B8-8F6C-F4ECCF7DE7FD}" type="presOf" srcId="{A4AAF2C3-24D4-43B2-A924-C5A61E7C47D9}" destId="{CD71B16A-00DC-4BC4-B07B-7B367CC39EEB}" srcOrd="0" destOrd="0" presId="urn:microsoft.com/office/officeart/2005/8/layout/bProcess3"/>
    <dgm:cxn modelId="{F7A394BB-689C-44D5-B397-F8279711817F}" type="presOf" srcId="{A4AAF2C3-24D4-43B2-A924-C5A61E7C47D9}" destId="{D3BB91D6-B1EB-4BDF-A0CE-54C602C2C16B}" srcOrd="1" destOrd="0" presId="urn:microsoft.com/office/officeart/2005/8/layout/bProcess3"/>
    <dgm:cxn modelId="{80583608-15CA-4640-BA47-02D4D2F9D4E8}" type="presOf" srcId="{9B8D759B-74E3-4D43-80E1-5D73308B76F3}" destId="{7AA3F6BB-3672-402F-A1D2-15B3450A46CC}" srcOrd="0" destOrd="0" presId="urn:microsoft.com/office/officeart/2005/8/layout/bProcess3"/>
    <dgm:cxn modelId="{97E39AC3-F373-4970-B375-AAD23967675B}" type="presOf" srcId="{5362034F-D21D-411F-97AA-658EDB343D71}" destId="{3BCA199A-23D0-482A-B114-5623F6695878}" srcOrd="0" destOrd="0" presId="urn:microsoft.com/office/officeart/2005/8/layout/bProcess3"/>
    <dgm:cxn modelId="{53883EE7-E5E3-4D4F-AABB-B0C947B725AD}" type="presOf" srcId="{59B5C433-0E2D-4DE6-8FEC-BCA2E4DBB064}" destId="{E17E6E6D-27CA-47A8-A20E-420264BD2EAF}" srcOrd="1" destOrd="0" presId="urn:microsoft.com/office/officeart/2005/8/layout/bProcess3"/>
    <dgm:cxn modelId="{E46C3D39-802F-4A97-8D10-7F5CFFB396CC}" type="presOf" srcId="{1C6ED009-1180-449E-AFC0-DBC55BF0A5DB}" destId="{0260BFCA-7885-4EA7-BF10-692D29EAD89D}" srcOrd="0" destOrd="0" presId="urn:microsoft.com/office/officeart/2005/8/layout/bProcess3"/>
    <dgm:cxn modelId="{E809DA94-221F-470E-9739-3E6C0C2A6599}" type="presOf" srcId="{401CE855-B215-421F-ABF7-C654BE681D33}" destId="{B882F1EB-29B4-45A7-913C-D259AE4ED9CB}" srcOrd="1" destOrd="0" presId="urn:microsoft.com/office/officeart/2005/8/layout/bProcess3"/>
    <dgm:cxn modelId="{8D45BE4B-F501-448E-BF71-1A4DEBADB14F}" srcId="{088A9DB8-1E2D-46C6-99BA-AE5F5E6BBC71}" destId="{1C6ED009-1180-449E-AFC0-DBC55BF0A5DB}" srcOrd="10" destOrd="0" parTransId="{AE8E593E-03D7-423B-93BD-67AFF452ACCD}" sibTransId="{39925211-E486-4C0E-BDF3-0267B2747E79}"/>
    <dgm:cxn modelId="{C92C15A3-DBBB-4A3D-A15C-A448BD16EF13}" type="presOf" srcId="{401CE855-B215-421F-ABF7-C654BE681D33}" destId="{EA77F0F0-EA4E-445A-AFB9-3FE5A71B73A5}" srcOrd="0" destOrd="0" presId="urn:microsoft.com/office/officeart/2005/8/layout/bProcess3"/>
    <dgm:cxn modelId="{F2333BFD-4A33-4B26-AE3C-1E9805956B80}" srcId="{088A9DB8-1E2D-46C6-99BA-AE5F5E6BBC71}" destId="{68B4CEAD-2031-447E-A30E-076DC81637DF}" srcOrd="5" destOrd="0" parTransId="{4844DC68-6CE5-469C-881F-39BFA689F42A}" sibTransId="{64851981-B71A-472C-93DA-698B91B425B1}"/>
    <dgm:cxn modelId="{0425FEA2-E149-4BC2-9DB0-D955F058078E}" srcId="{088A9DB8-1E2D-46C6-99BA-AE5F5E6BBC71}" destId="{E06466A5-E55C-41E4-99DE-D029ADB8D940}" srcOrd="12" destOrd="0" parTransId="{A3EDE555-694B-4BBD-AE08-3EF98E26AA9B}" sibTransId="{C180BCFF-5126-496D-8FBE-67D2DBA6FC93}"/>
    <dgm:cxn modelId="{32CC3DEF-3FEE-42B5-A8D3-73029C9AD39A}" srcId="{088A9DB8-1E2D-46C6-99BA-AE5F5E6BBC71}" destId="{1AEDFA82-6229-4FF0-B5CF-0E9C6BF80FDE}" srcOrd="3" destOrd="0" parTransId="{8B91EFCC-BAFF-4531-BF2E-0D5F62B16AC6}" sibTransId="{48143442-B68D-46C3-9CA6-65FC950456BF}"/>
    <dgm:cxn modelId="{EA194886-A47E-4771-908C-C6D15185A7C3}" type="presOf" srcId="{7EB2B9B3-1F99-42E4-A739-8E8859B209E1}" destId="{0EE84A4B-5A2F-467F-BC86-603C5E1FB483}" srcOrd="0" destOrd="0" presId="urn:microsoft.com/office/officeart/2005/8/layout/bProcess3"/>
    <dgm:cxn modelId="{5A767B87-4D54-47DF-AFE2-25A199465B4B}" srcId="{088A9DB8-1E2D-46C6-99BA-AE5F5E6BBC71}" destId="{057EE0AF-4427-4C2B-A2F4-679D0A188BC1}" srcOrd="0" destOrd="0" parTransId="{B3730686-BDD5-4A19-90E8-6AA690DE0195}" sibTransId="{B441AAAD-DD7F-4A88-B277-E673984EC34F}"/>
    <dgm:cxn modelId="{3C74A509-1843-49D4-879E-4A832E44FA34}" srcId="{088A9DB8-1E2D-46C6-99BA-AE5F5E6BBC71}" destId="{105A1E34-75EE-4B32-AB07-67C880EC7F93}" srcOrd="8" destOrd="0" parTransId="{A300C35F-75EE-405F-9D7B-82ED0C3EF161}" sibTransId="{401CE855-B215-421F-ABF7-C654BE681D33}"/>
    <dgm:cxn modelId="{00F876E0-DC1B-4258-8393-B58BA959982F}" type="presOf" srcId="{5C32F28E-CB4C-48A8-979F-EDFC3ECBB600}" destId="{76435864-FBAD-4844-B6AC-9279D905032D}" srcOrd="1" destOrd="0" presId="urn:microsoft.com/office/officeart/2005/8/layout/bProcess3"/>
    <dgm:cxn modelId="{510E3719-08C8-4672-97EF-82042A4BFFAA}" type="presOf" srcId="{E06466A5-E55C-41E4-99DE-D029ADB8D940}" destId="{CE26DFFA-7678-46DC-8273-C59929E6154D}" srcOrd="0" destOrd="0" presId="urn:microsoft.com/office/officeart/2005/8/layout/bProcess3"/>
    <dgm:cxn modelId="{76E17AEC-185A-4BAC-BD7B-78A6D68A7280}" srcId="{088A9DB8-1E2D-46C6-99BA-AE5F5E6BBC71}" destId="{9B8D759B-74E3-4D43-80E1-5D73308B76F3}" srcOrd="4" destOrd="0" parTransId="{88E04621-5309-4BA6-BB1B-D96A73245A06}" sibTransId="{5C32F28E-CB4C-48A8-979F-EDFC3ECBB600}"/>
    <dgm:cxn modelId="{82DAF95A-7F76-485D-9A86-4E6DA2136804}" type="presOf" srcId="{48143442-B68D-46C3-9CA6-65FC950456BF}" destId="{185B5FE2-26C9-474C-937D-8C275B3AA261}" srcOrd="0" destOrd="0" presId="urn:microsoft.com/office/officeart/2005/8/layout/bProcess3"/>
    <dgm:cxn modelId="{1A1E508C-D93E-4417-A338-1885F9944238}" type="presOf" srcId="{305E56DA-6138-4C52-BE6D-589707175A62}" destId="{67D5C2C6-AF9A-4DCA-927E-0124F06745C8}" srcOrd="0" destOrd="0" presId="urn:microsoft.com/office/officeart/2005/8/layout/bProcess3"/>
    <dgm:cxn modelId="{C0BC2951-DC6F-468D-889C-9F1C744381DA}" type="presParOf" srcId="{3291D569-CF8C-4D35-BA1B-0E6EEB93200C}" destId="{4DF19630-DB55-457D-A853-A10A4C13D478}" srcOrd="0" destOrd="0" presId="urn:microsoft.com/office/officeart/2005/8/layout/bProcess3"/>
    <dgm:cxn modelId="{5FEBFF65-49DF-4DDE-A1F6-A55DDFF7DF78}" type="presParOf" srcId="{3291D569-CF8C-4D35-BA1B-0E6EEB93200C}" destId="{7573E19A-1796-4364-BE14-D2D71239614A}" srcOrd="1" destOrd="0" presId="urn:microsoft.com/office/officeart/2005/8/layout/bProcess3"/>
    <dgm:cxn modelId="{A39096ED-1656-4F6E-B9F7-DFBC97911A33}" type="presParOf" srcId="{7573E19A-1796-4364-BE14-D2D71239614A}" destId="{E139C6E5-8143-4029-8BA1-0DEFBC4E1BB2}" srcOrd="0" destOrd="0" presId="urn:microsoft.com/office/officeart/2005/8/layout/bProcess3"/>
    <dgm:cxn modelId="{7C906920-C127-43B9-B6AE-3CDA3D52E575}" type="presParOf" srcId="{3291D569-CF8C-4D35-BA1B-0E6EEB93200C}" destId="{39D08A37-0A10-4278-8526-3BB4F2EB6070}" srcOrd="2" destOrd="0" presId="urn:microsoft.com/office/officeart/2005/8/layout/bProcess3"/>
    <dgm:cxn modelId="{10B236BD-C0B1-473D-8DFF-D8A8D45732AE}" type="presParOf" srcId="{3291D569-CF8C-4D35-BA1B-0E6EEB93200C}" destId="{8DB1C8B4-6534-4D70-9E87-3438722B533A}" srcOrd="3" destOrd="0" presId="urn:microsoft.com/office/officeart/2005/8/layout/bProcess3"/>
    <dgm:cxn modelId="{ADAFB7F8-71C4-4203-BE74-D93B37A5A94C}" type="presParOf" srcId="{8DB1C8B4-6534-4D70-9E87-3438722B533A}" destId="{FF0D291D-0261-4376-98AA-F9FDA7DF756F}" srcOrd="0" destOrd="0" presId="urn:microsoft.com/office/officeart/2005/8/layout/bProcess3"/>
    <dgm:cxn modelId="{7D56DDB0-A057-4A8F-87AA-5B002B4C9C55}" type="presParOf" srcId="{3291D569-CF8C-4D35-BA1B-0E6EEB93200C}" destId="{0EE84A4B-5A2F-467F-BC86-603C5E1FB483}" srcOrd="4" destOrd="0" presId="urn:microsoft.com/office/officeart/2005/8/layout/bProcess3"/>
    <dgm:cxn modelId="{A4F7BB9A-8268-4FAB-9FBD-2FF8351958FD}" type="presParOf" srcId="{3291D569-CF8C-4D35-BA1B-0E6EEB93200C}" destId="{CD71B16A-00DC-4BC4-B07B-7B367CC39EEB}" srcOrd="5" destOrd="0" presId="urn:microsoft.com/office/officeart/2005/8/layout/bProcess3"/>
    <dgm:cxn modelId="{2922EC52-7AF1-4391-8455-045F0566AB2E}" type="presParOf" srcId="{CD71B16A-00DC-4BC4-B07B-7B367CC39EEB}" destId="{D3BB91D6-B1EB-4BDF-A0CE-54C602C2C16B}" srcOrd="0" destOrd="0" presId="urn:microsoft.com/office/officeart/2005/8/layout/bProcess3"/>
    <dgm:cxn modelId="{9BC44F33-E94D-4A0F-89ED-D86701F21FE4}" type="presParOf" srcId="{3291D569-CF8C-4D35-BA1B-0E6EEB93200C}" destId="{9602A5D4-A867-4FD6-BB21-686A450ECEC3}" srcOrd="6" destOrd="0" presId="urn:microsoft.com/office/officeart/2005/8/layout/bProcess3"/>
    <dgm:cxn modelId="{12201BE3-EBAE-4D89-A4F5-E8FD2ED47A5C}" type="presParOf" srcId="{3291D569-CF8C-4D35-BA1B-0E6EEB93200C}" destId="{185B5FE2-26C9-474C-937D-8C275B3AA261}" srcOrd="7" destOrd="0" presId="urn:microsoft.com/office/officeart/2005/8/layout/bProcess3"/>
    <dgm:cxn modelId="{A36832E1-3B4B-463D-8A1F-18DAD9E4BABE}" type="presParOf" srcId="{185B5FE2-26C9-474C-937D-8C275B3AA261}" destId="{01D75DDA-DB8D-420D-A452-4A692884CF97}" srcOrd="0" destOrd="0" presId="urn:microsoft.com/office/officeart/2005/8/layout/bProcess3"/>
    <dgm:cxn modelId="{BBAE5096-AF0B-4BA3-98CD-8AC603CFF103}" type="presParOf" srcId="{3291D569-CF8C-4D35-BA1B-0E6EEB93200C}" destId="{7AA3F6BB-3672-402F-A1D2-15B3450A46CC}" srcOrd="8" destOrd="0" presId="urn:microsoft.com/office/officeart/2005/8/layout/bProcess3"/>
    <dgm:cxn modelId="{45799D31-B980-44BE-8563-2FAB1AF4C885}" type="presParOf" srcId="{3291D569-CF8C-4D35-BA1B-0E6EEB93200C}" destId="{E0B2400F-48C8-400A-8A87-B4FABA2076BE}" srcOrd="9" destOrd="0" presId="urn:microsoft.com/office/officeart/2005/8/layout/bProcess3"/>
    <dgm:cxn modelId="{A5C0BB5B-9837-40D8-8E67-8F0CC0F5069F}" type="presParOf" srcId="{E0B2400F-48C8-400A-8A87-B4FABA2076BE}" destId="{76435864-FBAD-4844-B6AC-9279D905032D}" srcOrd="0" destOrd="0" presId="urn:microsoft.com/office/officeart/2005/8/layout/bProcess3"/>
    <dgm:cxn modelId="{7B9B7AAB-D8E3-487D-AB55-D8E8DA7D5436}" type="presParOf" srcId="{3291D569-CF8C-4D35-BA1B-0E6EEB93200C}" destId="{AFC277B0-FECE-4A9E-B5A2-DA12108A0EC0}" srcOrd="10" destOrd="0" presId="urn:microsoft.com/office/officeart/2005/8/layout/bProcess3"/>
    <dgm:cxn modelId="{765801F7-FE5D-48C7-B34C-BF37D0468D53}" type="presParOf" srcId="{3291D569-CF8C-4D35-BA1B-0E6EEB93200C}" destId="{045222D9-661C-42CF-95BD-40BC656EB39B}" srcOrd="11" destOrd="0" presId="urn:microsoft.com/office/officeart/2005/8/layout/bProcess3"/>
    <dgm:cxn modelId="{AAC2406E-2029-4A9D-9201-9BA0BDDB808C}" type="presParOf" srcId="{045222D9-661C-42CF-95BD-40BC656EB39B}" destId="{E288514D-3767-4BA4-B46A-B45BEDE4738D}" srcOrd="0" destOrd="0" presId="urn:microsoft.com/office/officeart/2005/8/layout/bProcess3"/>
    <dgm:cxn modelId="{423B236B-A803-47B4-8375-E3E27F73C244}" type="presParOf" srcId="{3291D569-CF8C-4D35-BA1B-0E6EEB93200C}" destId="{D462D7EB-4B92-4BF1-9946-72185AB935EB}" srcOrd="12" destOrd="0" presId="urn:microsoft.com/office/officeart/2005/8/layout/bProcess3"/>
    <dgm:cxn modelId="{C4404127-4567-4849-99FC-23449F64FFEF}" type="presParOf" srcId="{3291D569-CF8C-4D35-BA1B-0E6EEB93200C}" destId="{F824FF21-B038-4470-A63E-251572A2CF6F}" srcOrd="13" destOrd="0" presId="urn:microsoft.com/office/officeart/2005/8/layout/bProcess3"/>
    <dgm:cxn modelId="{A612EEC5-C0A5-40E1-B42A-961A6498CF1D}" type="presParOf" srcId="{F824FF21-B038-4470-A63E-251572A2CF6F}" destId="{523C3F18-7E5F-4C9A-BB39-96FB42E6E5A5}" srcOrd="0" destOrd="0" presId="urn:microsoft.com/office/officeart/2005/8/layout/bProcess3"/>
    <dgm:cxn modelId="{541C4491-FD66-4780-90D8-75335946AEB8}" type="presParOf" srcId="{3291D569-CF8C-4D35-BA1B-0E6EEB93200C}" destId="{67D5C2C6-AF9A-4DCA-927E-0124F06745C8}" srcOrd="14" destOrd="0" presId="urn:microsoft.com/office/officeart/2005/8/layout/bProcess3"/>
    <dgm:cxn modelId="{0461C3A7-E50D-49DE-9AAD-3284A6F06FAC}" type="presParOf" srcId="{3291D569-CF8C-4D35-BA1B-0E6EEB93200C}" destId="{7C68FD2B-87B5-4F0B-93E5-F855422EB48C}" srcOrd="15" destOrd="0" presId="urn:microsoft.com/office/officeart/2005/8/layout/bProcess3"/>
    <dgm:cxn modelId="{A088FE41-039C-4DAB-81FB-7D77BA378929}" type="presParOf" srcId="{7C68FD2B-87B5-4F0B-93E5-F855422EB48C}" destId="{B21FAFE3-7C04-40EC-9C5F-784D2533ABE7}" srcOrd="0" destOrd="0" presId="urn:microsoft.com/office/officeart/2005/8/layout/bProcess3"/>
    <dgm:cxn modelId="{8877CB3D-9CB7-49C9-BBE2-C635B4862D7A}" type="presParOf" srcId="{3291D569-CF8C-4D35-BA1B-0E6EEB93200C}" destId="{BB536F9C-9A9E-473A-AE96-6845128828D2}" srcOrd="16" destOrd="0" presId="urn:microsoft.com/office/officeart/2005/8/layout/bProcess3"/>
    <dgm:cxn modelId="{01B6E751-5A9F-405D-90D4-5649FBF2C3D1}" type="presParOf" srcId="{3291D569-CF8C-4D35-BA1B-0E6EEB93200C}" destId="{EA77F0F0-EA4E-445A-AFB9-3FE5A71B73A5}" srcOrd="17" destOrd="0" presId="urn:microsoft.com/office/officeart/2005/8/layout/bProcess3"/>
    <dgm:cxn modelId="{51D7B2CD-22B7-47DD-B5EC-E8E5F514F695}" type="presParOf" srcId="{EA77F0F0-EA4E-445A-AFB9-3FE5A71B73A5}" destId="{B882F1EB-29B4-45A7-913C-D259AE4ED9CB}" srcOrd="0" destOrd="0" presId="urn:microsoft.com/office/officeart/2005/8/layout/bProcess3"/>
    <dgm:cxn modelId="{0A11B45B-DA59-4D72-882D-E6207E0A2097}" type="presParOf" srcId="{3291D569-CF8C-4D35-BA1B-0E6EEB93200C}" destId="{CA6D6C57-C2B2-43D0-B885-176CF2146D27}" srcOrd="18" destOrd="0" presId="urn:microsoft.com/office/officeart/2005/8/layout/bProcess3"/>
    <dgm:cxn modelId="{4E46D418-AF61-48A9-A728-A266E76EC7A9}" type="presParOf" srcId="{3291D569-CF8C-4D35-BA1B-0E6EEB93200C}" destId="{3BCA199A-23D0-482A-B114-5623F6695878}" srcOrd="19" destOrd="0" presId="urn:microsoft.com/office/officeart/2005/8/layout/bProcess3"/>
    <dgm:cxn modelId="{3F2F18D5-3D38-4A94-9A2C-AEFEDC50838F}" type="presParOf" srcId="{3BCA199A-23D0-482A-B114-5623F6695878}" destId="{5F1984BB-54FC-4E23-8A0B-6749AB07C713}" srcOrd="0" destOrd="0" presId="urn:microsoft.com/office/officeart/2005/8/layout/bProcess3"/>
    <dgm:cxn modelId="{EDFCF076-1446-46C4-B562-CACF397F7357}" type="presParOf" srcId="{3291D569-CF8C-4D35-BA1B-0E6EEB93200C}" destId="{0260BFCA-7885-4EA7-BF10-692D29EAD89D}" srcOrd="20" destOrd="0" presId="urn:microsoft.com/office/officeart/2005/8/layout/bProcess3"/>
    <dgm:cxn modelId="{A7E9D8AF-AD05-48FE-91C7-F2F57911FB50}" type="presParOf" srcId="{3291D569-CF8C-4D35-BA1B-0E6EEB93200C}" destId="{9F61ADC2-E713-4364-92B1-846BC3DCA238}" srcOrd="21" destOrd="0" presId="urn:microsoft.com/office/officeart/2005/8/layout/bProcess3"/>
    <dgm:cxn modelId="{9C274B1D-5486-4CAF-BE29-FDC9899F7B58}" type="presParOf" srcId="{9F61ADC2-E713-4364-92B1-846BC3DCA238}" destId="{87E5AD3D-66C2-4798-B5F3-969CE9AED651}" srcOrd="0" destOrd="0" presId="urn:microsoft.com/office/officeart/2005/8/layout/bProcess3"/>
    <dgm:cxn modelId="{2ADA5C1B-0724-457A-AFA9-6C95B74737AC}" type="presParOf" srcId="{3291D569-CF8C-4D35-BA1B-0E6EEB93200C}" destId="{1A8DC55A-0155-49EA-921C-41557742EA3D}" srcOrd="22" destOrd="0" presId="urn:microsoft.com/office/officeart/2005/8/layout/bProcess3"/>
    <dgm:cxn modelId="{8F2C6D8B-B957-42FB-98CB-DAE93A800D1C}" type="presParOf" srcId="{3291D569-CF8C-4D35-BA1B-0E6EEB93200C}" destId="{90998D8B-28CA-4FF6-8DA4-C1242B1D40A3}" srcOrd="23" destOrd="0" presId="urn:microsoft.com/office/officeart/2005/8/layout/bProcess3"/>
    <dgm:cxn modelId="{56C34CCC-4449-40F2-A185-AB197D6D7D62}" type="presParOf" srcId="{90998D8B-28CA-4FF6-8DA4-C1242B1D40A3}" destId="{E17E6E6D-27CA-47A8-A20E-420264BD2EAF}" srcOrd="0" destOrd="0" presId="urn:microsoft.com/office/officeart/2005/8/layout/bProcess3"/>
    <dgm:cxn modelId="{A710A46C-CCDF-4AAD-8824-D45966FBBD59}" type="presParOf" srcId="{3291D569-CF8C-4D35-BA1B-0E6EEB93200C}" destId="{CE26DFFA-7678-46DC-8273-C59929E6154D}" srcOrd="2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80E836D-9637-4838-BDC0-CF22CD194D0C}" type="doc">
      <dgm:prSet loTypeId="urn:microsoft.com/office/officeart/2005/8/layout/bProcess3" loCatId="process" qsTypeId="urn:microsoft.com/office/officeart/2005/8/quickstyle/simple3" qsCatId="simple" csTypeId="urn:microsoft.com/office/officeart/2005/8/colors/colorful1#1" csCatId="colorful" phldr="1"/>
      <dgm:spPr/>
      <dgm:t>
        <a:bodyPr/>
        <a:lstStyle/>
        <a:p>
          <a:endParaRPr lang="en-US"/>
        </a:p>
      </dgm:t>
    </dgm:pt>
    <dgm:pt modelId="{0C5BF17D-2350-4FB8-A9EC-0AAB45A91B54}">
      <dgm:prSet custT="1"/>
      <dgm:spPr/>
      <dgm:t>
        <a:bodyPr/>
        <a:lstStyle/>
        <a:p>
          <a:r>
            <a:rPr lang="en-US" sz="2000" dirty="0" err="1">
              <a:latin typeface="Arial" pitchFamily="34" charset="0"/>
              <a:cs typeface="Arial" pitchFamily="34" charset="0"/>
            </a:rPr>
            <a:t>Configuación</a:t>
          </a:r>
          <a:r>
            <a:rPr lang="en-US" sz="2000" dirty="0">
              <a:latin typeface="Arial" pitchFamily="34" charset="0"/>
              <a:cs typeface="Arial" pitchFamily="34" charset="0"/>
            </a:rPr>
            <a:t> del microcontrolador</a:t>
          </a:r>
        </a:p>
      </dgm:t>
    </dgm:pt>
    <dgm:pt modelId="{CFD4EFDE-DE84-4EE5-82E8-DE9AAA07DC2F}" type="parTrans" cxnId="{8E792D5F-3C6E-47E6-9AD8-3CD8751C707C}">
      <dgm:prSet/>
      <dgm:spPr/>
      <dgm:t>
        <a:bodyPr/>
        <a:lstStyle/>
        <a:p>
          <a:endParaRPr lang="en-US" sz="2000">
            <a:latin typeface="Arial" pitchFamily="34" charset="0"/>
            <a:cs typeface="Arial" pitchFamily="34" charset="0"/>
          </a:endParaRPr>
        </a:p>
      </dgm:t>
    </dgm:pt>
    <dgm:pt modelId="{F13896D6-33FA-472F-BFC5-06D738598F0F}" type="sibTrans" cxnId="{8E792D5F-3C6E-47E6-9AD8-3CD8751C707C}">
      <dgm:prSet custT="1"/>
      <dgm:spPr/>
      <dgm:t>
        <a:bodyPr/>
        <a:lstStyle/>
        <a:p>
          <a:endParaRPr lang="en-US" sz="2000">
            <a:latin typeface="Arial" pitchFamily="34" charset="0"/>
            <a:cs typeface="Arial" pitchFamily="34" charset="0"/>
          </a:endParaRPr>
        </a:p>
      </dgm:t>
    </dgm:pt>
    <dgm:pt modelId="{7170F52D-E6CE-4393-B49A-46BBB2867443}">
      <dgm:prSet custT="1"/>
      <dgm:spPr/>
      <dgm:t>
        <a:bodyPr/>
        <a:lstStyle/>
        <a:p>
          <a:r>
            <a:rPr lang="en-US" sz="2000" dirty="0" err="1">
              <a:latin typeface="Arial" pitchFamily="34" charset="0"/>
              <a:cs typeface="Arial" pitchFamily="34" charset="0"/>
            </a:rPr>
            <a:t>Declaración</a:t>
          </a:r>
          <a:r>
            <a:rPr lang="en-US" sz="2000" dirty="0">
              <a:latin typeface="Arial" pitchFamily="34" charset="0"/>
              <a:cs typeface="Arial" pitchFamily="34" charset="0"/>
            </a:rPr>
            <a:t> de </a:t>
          </a:r>
          <a:r>
            <a:rPr lang="en-US" sz="2000" dirty="0" err="1">
              <a:latin typeface="Arial" pitchFamily="34" charset="0"/>
              <a:cs typeface="Arial" pitchFamily="34" charset="0"/>
            </a:rPr>
            <a:t>varables</a:t>
          </a:r>
          <a:endParaRPr lang="en-US" sz="2000" dirty="0">
            <a:latin typeface="Arial" pitchFamily="34" charset="0"/>
            <a:cs typeface="Arial" pitchFamily="34" charset="0"/>
          </a:endParaRPr>
        </a:p>
      </dgm:t>
    </dgm:pt>
    <dgm:pt modelId="{8D2EF105-D64A-456A-8306-8DDFD6848FF2}" type="parTrans" cxnId="{FFB36595-95C8-4D5C-8D6E-9E4CA50E01F6}">
      <dgm:prSet/>
      <dgm:spPr/>
      <dgm:t>
        <a:bodyPr/>
        <a:lstStyle/>
        <a:p>
          <a:endParaRPr lang="en-US" sz="2000">
            <a:latin typeface="Arial" pitchFamily="34" charset="0"/>
            <a:cs typeface="Arial" pitchFamily="34" charset="0"/>
          </a:endParaRPr>
        </a:p>
      </dgm:t>
    </dgm:pt>
    <dgm:pt modelId="{4C63B860-568D-46AA-A568-AC8125FD59CF}" type="sibTrans" cxnId="{FFB36595-95C8-4D5C-8D6E-9E4CA50E01F6}">
      <dgm:prSet custT="1"/>
      <dgm:spPr/>
      <dgm:t>
        <a:bodyPr/>
        <a:lstStyle/>
        <a:p>
          <a:endParaRPr lang="en-US" sz="2000">
            <a:latin typeface="Arial" pitchFamily="34" charset="0"/>
            <a:cs typeface="Arial" pitchFamily="34" charset="0"/>
          </a:endParaRPr>
        </a:p>
      </dgm:t>
    </dgm:pt>
    <dgm:pt modelId="{EB8003BB-9BD5-486B-9D0F-0C6D3C97726F}">
      <dgm:prSet custT="1"/>
      <dgm:spPr/>
      <dgm:t>
        <a:bodyPr/>
        <a:lstStyle/>
        <a:p>
          <a:r>
            <a:rPr lang="en-US" sz="2000" dirty="0" err="1">
              <a:latin typeface="Arial" pitchFamily="34" charset="0"/>
              <a:cs typeface="Arial" pitchFamily="34" charset="0"/>
            </a:rPr>
            <a:t>Configuración</a:t>
          </a:r>
          <a:r>
            <a:rPr lang="en-US" sz="2000" dirty="0">
              <a:latin typeface="Arial" pitchFamily="34" charset="0"/>
              <a:cs typeface="Arial" pitchFamily="34" charset="0"/>
            </a:rPr>
            <a:t> de </a:t>
          </a:r>
          <a:r>
            <a:rPr lang="en-US" sz="2000" dirty="0" err="1">
              <a:latin typeface="Arial" pitchFamily="34" charset="0"/>
              <a:cs typeface="Arial" pitchFamily="34" charset="0"/>
            </a:rPr>
            <a:t>puertos</a:t>
          </a:r>
          <a:endParaRPr lang="en-US" sz="2000" dirty="0">
            <a:latin typeface="Arial" pitchFamily="34" charset="0"/>
            <a:cs typeface="Arial" pitchFamily="34" charset="0"/>
          </a:endParaRPr>
        </a:p>
      </dgm:t>
    </dgm:pt>
    <dgm:pt modelId="{97507DD7-DA81-4348-A7E8-BD5C15E4E226}" type="parTrans" cxnId="{98BFEA33-E5C2-4F56-A063-4AC8E561D268}">
      <dgm:prSet/>
      <dgm:spPr/>
      <dgm:t>
        <a:bodyPr/>
        <a:lstStyle/>
        <a:p>
          <a:endParaRPr lang="en-US" sz="2000">
            <a:latin typeface="Arial" pitchFamily="34" charset="0"/>
            <a:cs typeface="Arial" pitchFamily="34" charset="0"/>
          </a:endParaRPr>
        </a:p>
      </dgm:t>
    </dgm:pt>
    <dgm:pt modelId="{D1C063E4-4A91-49DE-8498-C75E2822455C}" type="sibTrans" cxnId="{98BFEA33-E5C2-4F56-A063-4AC8E561D268}">
      <dgm:prSet custT="1"/>
      <dgm:spPr/>
      <dgm:t>
        <a:bodyPr/>
        <a:lstStyle/>
        <a:p>
          <a:endParaRPr lang="en-US" sz="2000">
            <a:latin typeface="Arial" pitchFamily="34" charset="0"/>
            <a:cs typeface="Arial" pitchFamily="34" charset="0"/>
          </a:endParaRPr>
        </a:p>
      </dgm:t>
    </dgm:pt>
    <dgm:pt modelId="{EB52C101-680C-4865-ADA1-2B1A831D57E9}">
      <dgm:prSet custT="1"/>
      <dgm:spPr/>
      <dgm:t>
        <a:bodyPr/>
        <a:lstStyle/>
        <a:p>
          <a:r>
            <a:rPr lang="en-US" sz="2000" dirty="0" err="1">
              <a:latin typeface="Arial" pitchFamily="34" charset="0"/>
              <a:cs typeface="Arial" pitchFamily="34" charset="0"/>
            </a:rPr>
            <a:t>Configuración</a:t>
          </a:r>
          <a:r>
            <a:rPr lang="en-US" sz="2000" dirty="0">
              <a:latin typeface="Arial" pitchFamily="34" charset="0"/>
              <a:cs typeface="Arial" pitchFamily="34" charset="0"/>
            </a:rPr>
            <a:t> GLCD</a:t>
          </a:r>
        </a:p>
      </dgm:t>
    </dgm:pt>
    <dgm:pt modelId="{CE27E8A3-D637-4116-A833-028F872D5A75}" type="parTrans" cxnId="{C46883C1-95AF-4CE3-86E4-DE518A0E20AB}">
      <dgm:prSet/>
      <dgm:spPr/>
      <dgm:t>
        <a:bodyPr/>
        <a:lstStyle/>
        <a:p>
          <a:endParaRPr lang="en-US" sz="2000">
            <a:latin typeface="Arial" pitchFamily="34" charset="0"/>
            <a:cs typeface="Arial" pitchFamily="34" charset="0"/>
          </a:endParaRPr>
        </a:p>
      </dgm:t>
    </dgm:pt>
    <dgm:pt modelId="{5F97BD3F-CC33-454A-9539-4ED7A67380C0}" type="sibTrans" cxnId="{C46883C1-95AF-4CE3-86E4-DE518A0E20AB}">
      <dgm:prSet custT="1"/>
      <dgm:spPr/>
      <dgm:t>
        <a:bodyPr/>
        <a:lstStyle/>
        <a:p>
          <a:endParaRPr lang="en-US" sz="2000">
            <a:latin typeface="Arial" pitchFamily="34" charset="0"/>
            <a:cs typeface="Arial" pitchFamily="34" charset="0"/>
          </a:endParaRPr>
        </a:p>
      </dgm:t>
    </dgm:pt>
    <dgm:pt modelId="{8E1E558A-482F-4397-9974-F93A9DC4FECB}">
      <dgm:prSet custT="1"/>
      <dgm:spPr/>
      <dgm:t>
        <a:bodyPr/>
        <a:lstStyle/>
        <a:p>
          <a:r>
            <a:rPr lang="en-US" sz="2000" dirty="0" err="1">
              <a:latin typeface="Arial" pitchFamily="34" charset="0"/>
              <a:cs typeface="Arial" pitchFamily="34" charset="0"/>
            </a:rPr>
            <a:t>Configuración</a:t>
          </a:r>
          <a:r>
            <a:rPr lang="en-US" sz="2000" dirty="0">
              <a:latin typeface="Arial" pitchFamily="34" charset="0"/>
              <a:cs typeface="Arial" pitchFamily="34" charset="0"/>
            </a:rPr>
            <a:t>  ADC</a:t>
          </a:r>
        </a:p>
      </dgm:t>
    </dgm:pt>
    <dgm:pt modelId="{EFC1A710-961B-413D-9A48-162E7BA02863}" type="parTrans" cxnId="{33CF8132-8F70-4549-A840-DACB51A50438}">
      <dgm:prSet/>
      <dgm:spPr/>
      <dgm:t>
        <a:bodyPr/>
        <a:lstStyle/>
        <a:p>
          <a:endParaRPr lang="en-US" sz="2000">
            <a:latin typeface="Arial" pitchFamily="34" charset="0"/>
            <a:cs typeface="Arial" pitchFamily="34" charset="0"/>
          </a:endParaRPr>
        </a:p>
      </dgm:t>
    </dgm:pt>
    <dgm:pt modelId="{F95E7A63-8031-4C79-85C1-104CA8867BA7}" type="sibTrans" cxnId="{33CF8132-8F70-4549-A840-DACB51A50438}">
      <dgm:prSet custT="1"/>
      <dgm:spPr/>
      <dgm:t>
        <a:bodyPr/>
        <a:lstStyle/>
        <a:p>
          <a:endParaRPr lang="en-US" sz="2000">
            <a:latin typeface="Arial" pitchFamily="34" charset="0"/>
            <a:cs typeface="Arial" pitchFamily="34" charset="0"/>
          </a:endParaRPr>
        </a:p>
      </dgm:t>
    </dgm:pt>
    <dgm:pt modelId="{5DD24600-DDE9-4366-BD40-929CE4FA8C64}">
      <dgm:prSet custT="1"/>
      <dgm:spPr/>
      <dgm:t>
        <a:bodyPr/>
        <a:lstStyle/>
        <a:p>
          <a:r>
            <a:rPr lang="en-US" sz="2000" dirty="0" err="1">
              <a:latin typeface="Arial" pitchFamily="34" charset="0"/>
              <a:cs typeface="Arial" pitchFamily="34" charset="0"/>
            </a:rPr>
            <a:t>Configuación</a:t>
          </a:r>
          <a:r>
            <a:rPr lang="en-US" sz="2000" dirty="0">
              <a:latin typeface="Arial" pitchFamily="34" charset="0"/>
              <a:cs typeface="Arial" pitchFamily="34" charset="0"/>
            </a:rPr>
            <a:t> PWM de </a:t>
          </a:r>
          <a:r>
            <a:rPr lang="en-US" sz="2000" dirty="0" err="1">
              <a:latin typeface="Arial" pitchFamily="34" charset="0"/>
              <a:cs typeface="Arial" pitchFamily="34" charset="0"/>
            </a:rPr>
            <a:t>válvulas</a:t>
          </a:r>
          <a:endParaRPr lang="en-US" sz="2000" dirty="0">
            <a:latin typeface="Arial" pitchFamily="34" charset="0"/>
            <a:cs typeface="Arial" pitchFamily="34" charset="0"/>
          </a:endParaRPr>
        </a:p>
      </dgm:t>
    </dgm:pt>
    <dgm:pt modelId="{78249DCA-6194-44B9-9741-93DC53BC36F5}" type="parTrans" cxnId="{93337B11-34FE-4B4D-A5C6-8BEC10B79BFC}">
      <dgm:prSet/>
      <dgm:spPr/>
      <dgm:t>
        <a:bodyPr/>
        <a:lstStyle/>
        <a:p>
          <a:endParaRPr lang="en-US" sz="2000">
            <a:latin typeface="Arial" pitchFamily="34" charset="0"/>
            <a:cs typeface="Arial" pitchFamily="34" charset="0"/>
          </a:endParaRPr>
        </a:p>
      </dgm:t>
    </dgm:pt>
    <dgm:pt modelId="{A09B116A-6262-49A1-9D57-733DDDD49309}" type="sibTrans" cxnId="{93337B11-34FE-4B4D-A5C6-8BEC10B79BFC}">
      <dgm:prSet custT="1"/>
      <dgm:spPr/>
      <dgm:t>
        <a:bodyPr/>
        <a:lstStyle/>
        <a:p>
          <a:endParaRPr lang="en-US" sz="2000">
            <a:latin typeface="Arial" pitchFamily="34" charset="0"/>
            <a:cs typeface="Arial" pitchFamily="34" charset="0"/>
          </a:endParaRPr>
        </a:p>
      </dgm:t>
    </dgm:pt>
    <dgm:pt modelId="{EFFBD3B7-CB0E-486C-9626-0CF333D537FB}">
      <dgm:prSet custT="1"/>
      <dgm:spPr/>
      <dgm:t>
        <a:bodyPr/>
        <a:lstStyle/>
        <a:p>
          <a:r>
            <a:rPr lang="en-US" sz="2000" dirty="0" err="1">
              <a:latin typeface="Arial" pitchFamily="34" charset="0"/>
              <a:cs typeface="Arial" pitchFamily="34" charset="0"/>
            </a:rPr>
            <a:t>Inicio</a:t>
          </a:r>
          <a:r>
            <a:rPr lang="en-US" sz="2000" dirty="0">
              <a:latin typeface="Arial" pitchFamily="34" charset="0"/>
              <a:cs typeface="Arial" pitchFamily="34" charset="0"/>
            </a:rPr>
            <a:t> de </a:t>
          </a:r>
          <a:r>
            <a:rPr lang="en-US" sz="2000" dirty="0" err="1">
              <a:latin typeface="Arial" pitchFamily="34" charset="0"/>
              <a:cs typeface="Arial" pitchFamily="34" charset="0"/>
            </a:rPr>
            <a:t>programa</a:t>
          </a:r>
          <a:endParaRPr lang="en-US" sz="2000" dirty="0">
            <a:latin typeface="Arial" pitchFamily="34" charset="0"/>
            <a:cs typeface="Arial" pitchFamily="34" charset="0"/>
          </a:endParaRPr>
        </a:p>
      </dgm:t>
    </dgm:pt>
    <dgm:pt modelId="{D507CFEB-09B2-4A3A-A49F-4878B568E081}" type="parTrans" cxnId="{3A152AEA-4B90-4522-A289-9FE75FF3CBC6}">
      <dgm:prSet/>
      <dgm:spPr/>
      <dgm:t>
        <a:bodyPr/>
        <a:lstStyle/>
        <a:p>
          <a:endParaRPr lang="en-US" sz="2000">
            <a:latin typeface="Arial" pitchFamily="34" charset="0"/>
            <a:cs typeface="Arial" pitchFamily="34" charset="0"/>
          </a:endParaRPr>
        </a:p>
      </dgm:t>
    </dgm:pt>
    <dgm:pt modelId="{E19E9509-8C68-4B0D-B64E-375942C361D7}" type="sibTrans" cxnId="{3A152AEA-4B90-4522-A289-9FE75FF3CBC6}">
      <dgm:prSet custT="1"/>
      <dgm:spPr/>
      <dgm:t>
        <a:bodyPr/>
        <a:lstStyle/>
        <a:p>
          <a:endParaRPr lang="en-US" sz="2000">
            <a:latin typeface="Arial" pitchFamily="34" charset="0"/>
            <a:cs typeface="Arial" pitchFamily="34" charset="0"/>
          </a:endParaRPr>
        </a:p>
      </dgm:t>
    </dgm:pt>
    <dgm:pt modelId="{930337F2-1AE4-44AC-9EFF-685A8DBA3BFF}">
      <dgm:prSet custT="1"/>
      <dgm:spPr/>
      <dgm:t>
        <a:bodyPr/>
        <a:lstStyle/>
        <a:p>
          <a:r>
            <a:rPr lang="en-US" sz="2000" dirty="0" err="1">
              <a:latin typeface="Arial" pitchFamily="34" charset="0"/>
              <a:cs typeface="Arial" pitchFamily="34" charset="0"/>
            </a:rPr>
            <a:t>Programa</a:t>
          </a:r>
          <a:r>
            <a:rPr lang="en-US" sz="2000" dirty="0">
              <a:latin typeface="Arial" pitchFamily="34" charset="0"/>
              <a:cs typeface="Arial" pitchFamily="34" charset="0"/>
            </a:rPr>
            <a:t> principal</a:t>
          </a:r>
        </a:p>
      </dgm:t>
    </dgm:pt>
    <dgm:pt modelId="{8390C29D-305A-4B30-8B2E-727B1BBA5710}" type="parTrans" cxnId="{05345C6F-469D-4FA1-AD9E-B4A6D9391EAA}">
      <dgm:prSet/>
      <dgm:spPr/>
      <dgm:t>
        <a:bodyPr/>
        <a:lstStyle/>
        <a:p>
          <a:endParaRPr lang="en-US" sz="2000">
            <a:latin typeface="Arial" pitchFamily="34" charset="0"/>
            <a:cs typeface="Arial" pitchFamily="34" charset="0"/>
          </a:endParaRPr>
        </a:p>
      </dgm:t>
    </dgm:pt>
    <dgm:pt modelId="{5ADD59B6-271E-4FAE-8B4F-1C212E848994}" type="sibTrans" cxnId="{05345C6F-469D-4FA1-AD9E-B4A6D9391EAA}">
      <dgm:prSet custT="1"/>
      <dgm:spPr/>
      <dgm:t>
        <a:bodyPr/>
        <a:lstStyle/>
        <a:p>
          <a:endParaRPr lang="en-US" sz="2000">
            <a:latin typeface="Arial" pitchFamily="34" charset="0"/>
            <a:cs typeface="Arial" pitchFamily="34" charset="0"/>
          </a:endParaRPr>
        </a:p>
      </dgm:t>
    </dgm:pt>
    <dgm:pt modelId="{9B326990-0841-49EF-910C-BBE6BF17EEEB}">
      <dgm:prSet custT="1"/>
      <dgm:spPr/>
      <dgm:t>
        <a:bodyPr/>
        <a:lstStyle/>
        <a:p>
          <a:r>
            <a:rPr lang="en-US" sz="2000" dirty="0" err="1">
              <a:latin typeface="Arial" pitchFamily="34" charset="0"/>
              <a:cs typeface="Arial" pitchFamily="34" charset="0"/>
            </a:rPr>
            <a:t>Modo</a:t>
          </a:r>
          <a:r>
            <a:rPr lang="en-US" sz="2000" dirty="0">
              <a:latin typeface="Arial" pitchFamily="34" charset="0"/>
              <a:cs typeface="Arial" pitchFamily="34" charset="0"/>
            </a:rPr>
            <a:t> gas</a:t>
          </a:r>
        </a:p>
      </dgm:t>
    </dgm:pt>
    <dgm:pt modelId="{82823E00-69B7-4AC0-BD97-46837D19A4BD}" type="parTrans" cxnId="{A8047AC3-C6A0-4865-B08C-B96BA3170B61}">
      <dgm:prSet/>
      <dgm:spPr/>
      <dgm:t>
        <a:bodyPr/>
        <a:lstStyle/>
        <a:p>
          <a:endParaRPr lang="en-US" sz="2000">
            <a:latin typeface="Arial" pitchFamily="34" charset="0"/>
            <a:cs typeface="Arial" pitchFamily="34" charset="0"/>
          </a:endParaRPr>
        </a:p>
      </dgm:t>
    </dgm:pt>
    <dgm:pt modelId="{4961481B-92C1-4A80-A137-8E142622C9C2}" type="sibTrans" cxnId="{A8047AC3-C6A0-4865-B08C-B96BA3170B61}">
      <dgm:prSet/>
      <dgm:spPr/>
      <dgm:t>
        <a:bodyPr/>
        <a:lstStyle/>
        <a:p>
          <a:endParaRPr lang="en-US" sz="2000">
            <a:latin typeface="Arial" pitchFamily="34" charset="0"/>
            <a:cs typeface="Arial" pitchFamily="34" charset="0"/>
          </a:endParaRPr>
        </a:p>
      </dgm:t>
    </dgm:pt>
    <dgm:pt modelId="{515F6318-30B2-41D9-BD7D-C8AF527DDF1F}">
      <dgm:prSet custT="1"/>
      <dgm:spPr/>
      <dgm:t>
        <a:bodyPr/>
        <a:lstStyle/>
        <a:p>
          <a:r>
            <a:rPr lang="en-US" sz="2000" dirty="0" err="1">
              <a:latin typeface="Arial" pitchFamily="34" charset="0"/>
              <a:cs typeface="Arial" pitchFamily="34" charset="0"/>
            </a:rPr>
            <a:t>Modo</a:t>
          </a:r>
          <a:r>
            <a:rPr lang="en-US" sz="2000" dirty="0">
              <a:latin typeface="Arial" pitchFamily="34" charset="0"/>
              <a:cs typeface="Arial" pitchFamily="34" charset="0"/>
            </a:rPr>
            <a:t> </a:t>
          </a:r>
          <a:r>
            <a:rPr lang="en-US" sz="2000" dirty="0" err="1">
              <a:latin typeface="Arial" pitchFamily="34" charset="0"/>
              <a:cs typeface="Arial" pitchFamily="34" charset="0"/>
            </a:rPr>
            <a:t>gasolina</a:t>
          </a:r>
          <a:endParaRPr lang="en-US" sz="2000" dirty="0">
            <a:latin typeface="Arial" pitchFamily="34" charset="0"/>
            <a:cs typeface="Arial" pitchFamily="34" charset="0"/>
          </a:endParaRPr>
        </a:p>
      </dgm:t>
    </dgm:pt>
    <dgm:pt modelId="{49E44DD5-1211-4365-B3B6-45FCC48833DC}" type="parTrans" cxnId="{9F257D21-A4B4-4C81-8E89-43F7C19B89F7}">
      <dgm:prSet/>
      <dgm:spPr/>
      <dgm:t>
        <a:bodyPr/>
        <a:lstStyle/>
        <a:p>
          <a:endParaRPr lang="en-US" sz="2000">
            <a:latin typeface="Arial" pitchFamily="34" charset="0"/>
            <a:cs typeface="Arial" pitchFamily="34" charset="0"/>
          </a:endParaRPr>
        </a:p>
      </dgm:t>
    </dgm:pt>
    <dgm:pt modelId="{C01E5772-6D68-4CFB-B5E4-D2234F89F82C}" type="sibTrans" cxnId="{9F257D21-A4B4-4C81-8E89-43F7C19B89F7}">
      <dgm:prSet/>
      <dgm:spPr/>
      <dgm:t>
        <a:bodyPr/>
        <a:lstStyle/>
        <a:p>
          <a:endParaRPr lang="en-US" sz="2000">
            <a:latin typeface="Arial" pitchFamily="34" charset="0"/>
            <a:cs typeface="Arial" pitchFamily="34" charset="0"/>
          </a:endParaRPr>
        </a:p>
      </dgm:t>
    </dgm:pt>
    <dgm:pt modelId="{BDF46325-C6FE-42C8-A5FD-53AC7530D8CB}">
      <dgm:prSet custT="1"/>
      <dgm:spPr/>
      <dgm:t>
        <a:bodyPr/>
        <a:lstStyle/>
        <a:p>
          <a:r>
            <a:rPr lang="en-US" sz="2000" dirty="0" err="1">
              <a:latin typeface="Arial" pitchFamily="34" charset="0"/>
              <a:cs typeface="Arial" pitchFamily="34" charset="0"/>
            </a:rPr>
            <a:t>Configuración</a:t>
          </a:r>
          <a:r>
            <a:rPr lang="en-US" sz="2000" dirty="0">
              <a:latin typeface="Arial" pitchFamily="34" charset="0"/>
              <a:cs typeface="Arial" pitchFamily="34" charset="0"/>
            </a:rPr>
            <a:t> de touch</a:t>
          </a:r>
        </a:p>
      </dgm:t>
    </dgm:pt>
    <dgm:pt modelId="{4EA1C64E-028A-4240-B46E-8140C25FF880}" type="parTrans" cxnId="{890D30EF-47AA-43D7-86C8-069BEAE14CEA}">
      <dgm:prSet/>
      <dgm:spPr/>
      <dgm:t>
        <a:bodyPr/>
        <a:lstStyle/>
        <a:p>
          <a:endParaRPr lang="en-US" sz="2000">
            <a:latin typeface="Arial" pitchFamily="34" charset="0"/>
            <a:cs typeface="Arial" pitchFamily="34" charset="0"/>
          </a:endParaRPr>
        </a:p>
      </dgm:t>
    </dgm:pt>
    <dgm:pt modelId="{1070B96A-42C4-42B6-A575-7D74AB7D30E9}" type="sibTrans" cxnId="{890D30EF-47AA-43D7-86C8-069BEAE14CEA}">
      <dgm:prSet/>
      <dgm:spPr/>
      <dgm:t>
        <a:bodyPr/>
        <a:lstStyle/>
        <a:p>
          <a:endParaRPr lang="en-US" sz="2000">
            <a:latin typeface="Arial" pitchFamily="34" charset="0"/>
            <a:cs typeface="Arial" pitchFamily="34" charset="0"/>
          </a:endParaRPr>
        </a:p>
      </dgm:t>
    </dgm:pt>
    <dgm:pt modelId="{07AA0442-C35A-40D8-A591-BD701EF4C163}" type="pres">
      <dgm:prSet presAssocID="{880E836D-9637-4838-BDC0-CF22CD194D0C}" presName="Name0" presStyleCnt="0">
        <dgm:presLayoutVars>
          <dgm:dir/>
          <dgm:resizeHandles val="exact"/>
        </dgm:presLayoutVars>
      </dgm:prSet>
      <dgm:spPr/>
      <dgm:t>
        <a:bodyPr/>
        <a:lstStyle/>
        <a:p>
          <a:endParaRPr lang="en-US"/>
        </a:p>
      </dgm:t>
    </dgm:pt>
    <dgm:pt modelId="{04138469-0B97-4A35-B037-AB7C5DD01BF9}" type="pres">
      <dgm:prSet presAssocID="{0C5BF17D-2350-4FB8-A9EC-0AAB45A91B54}" presName="node" presStyleLbl="node1" presStyleIdx="0" presStyleCnt="9">
        <dgm:presLayoutVars>
          <dgm:bulletEnabled val="1"/>
        </dgm:presLayoutVars>
      </dgm:prSet>
      <dgm:spPr/>
      <dgm:t>
        <a:bodyPr/>
        <a:lstStyle/>
        <a:p>
          <a:endParaRPr lang="en-US"/>
        </a:p>
      </dgm:t>
    </dgm:pt>
    <dgm:pt modelId="{BD43FEC9-F2C3-43B7-BE68-121CFE127C74}" type="pres">
      <dgm:prSet presAssocID="{F13896D6-33FA-472F-BFC5-06D738598F0F}" presName="sibTrans" presStyleLbl="sibTrans1D1" presStyleIdx="0" presStyleCnt="8"/>
      <dgm:spPr/>
      <dgm:t>
        <a:bodyPr/>
        <a:lstStyle/>
        <a:p>
          <a:endParaRPr lang="en-US"/>
        </a:p>
      </dgm:t>
    </dgm:pt>
    <dgm:pt modelId="{F56E2CF1-81B1-4F48-B19C-46839B01D402}" type="pres">
      <dgm:prSet presAssocID="{F13896D6-33FA-472F-BFC5-06D738598F0F}" presName="connectorText" presStyleLbl="sibTrans1D1" presStyleIdx="0" presStyleCnt="8"/>
      <dgm:spPr/>
      <dgm:t>
        <a:bodyPr/>
        <a:lstStyle/>
        <a:p>
          <a:endParaRPr lang="en-US"/>
        </a:p>
      </dgm:t>
    </dgm:pt>
    <dgm:pt modelId="{4C506768-E64A-414D-9896-55DA426490DB}" type="pres">
      <dgm:prSet presAssocID="{7170F52D-E6CE-4393-B49A-46BBB2867443}" presName="node" presStyleLbl="node1" presStyleIdx="1" presStyleCnt="9">
        <dgm:presLayoutVars>
          <dgm:bulletEnabled val="1"/>
        </dgm:presLayoutVars>
      </dgm:prSet>
      <dgm:spPr/>
      <dgm:t>
        <a:bodyPr/>
        <a:lstStyle/>
        <a:p>
          <a:endParaRPr lang="en-US"/>
        </a:p>
      </dgm:t>
    </dgm:pt>
    <dgm:pt modelId="{DC957199-1F18-42F1-BEB5-AB876991EF47}" type="pres">
      <dgm:prSet presAssocID="{4C63B860-568D-46AA-A568-AC8125FD59CF}" presName="sibTrans" presStyleLbl="sibTrans1D1" presStyleIdx="1" presStyleCnt="8"/>
      <dgm:spPr/>
      <dgm:t>
        <a:bodyPr/>
        <a:lstStyle/>
        <a:p>
          <a:endParaRPr lang="en-US"/>
        </a:p>
      </dgm:t>
    </dgm:pt>
    <dgm:pt modelId="{2A1794A5-0EAB-40AA-84B4-9ADC017A1F6F}" type="pres">
      <dgm:prSet presAssocID="{4C63B860-568D-46AA-A568-AC8125FD59CF}" presName="connectorText" presStyleLbl="sibTrans1D1" presStyleIdx="1" presStyleCnt="8"/>
      <dgm:spPr/>
      <dgm:t>
        <a:bodyPr/>
        <a:lstStyle/>
        <a:p>
          <a:endParaRPr lang="en-US"/>
        </a:p>
      </dgm:t>
    </dgm:pt>
    <dgm:pt modelId="{7D6D2FC1-7A98-47E5-A0CE-B3E4824ACC3B}" type="pres">
      <dgm:prSet presAssocID="{EB8003BB-9BD5-486B-9D0F-0C6D3C97726F}" presName="node" presStyleLbl="node1" presStyleIdx="2" presStyleCnt="9">
        <dgm:presLayoutVars>
          <dgm:bulletEnabled val="1"/>
        </dgm:presLayoutVars>
      </dgm:prSet>
      <dgm:spPr/>
      <dgm:t>
        <a:bodyPr/>
        <a:lstStyle/>
        <a:p>
          <a:endParaRPr lang="en-US"/>
        </a:p>
      </dgm:t>
    </dgm:pt>
    <dgm:pt modelId="{75D673D3-28FF-4EB0-BB41-12594D53A77F}" type="pres">
      <dgm:prSet presAssocID="{D1C063E4-4A91-49DE-8498-C75E2822455C}" presName="sibTrans" presStyleLbl="sibTrans1D1" presStyleIdx="2" presStyleCnt="8"/>
      <dgm:spPr/>
      <dgm:t>
        <a:bodyPr/>
        <a:lstStyle/>
        <a:p>
          <a:endParaRPr lang="en-US"/>
        </a:p>
      </dgm:t>
    </dgm:pt>
    <dgm:pt modelId="{468C3FEB-9D90-4813-A0E4-2A46BCBA2326}" type="pres">
      <dgm:prSet presAssocID="{D1C063E4-4A91-49DE-8498-C75E2822455C}" presName="connectorText" presStyleLbl="sibTrans1D1" presStyleIdx="2" presStyleCnt="8"/>
      <dgm:spPr/>
      <dgm:t>
        <a:bodyPr/>
        <a:lstStyle/>
        <a:p>
          <a:endParaRPr lang="en-US"/>
        </a:p>
      </dgm:t>
    </dgm:pt>
    <dgm:pt modelId="{2EE5B9B9-739B-4D15-A97F-D168AA96A0A9}" type="pres">
      <dgm:prSet presAssocID="{EB52C101-680C-4865-ADA1-2B1A831D57E9}" presName="node" presStyleLbl="node1" presStyleIdx="3" presStyleCnt="9">
        <dgm:presLayoutVars>
          <dgm:bulletEnabled val="1"/>
        </dgm:presLayoutVars>
      </dgm:prSet>
      <dgm:spPr/>
      <dgm:t>
        <a:bodyPr/>
        <a:lstStyle/>
        <a:p>
          <a:endParaRPr lang="en-US"/>
        </a:p>
      </dgm:t>
    </dgm:pt>
    <dgm:pt modelId="{9940849E-0CB8-4EB6-9425-D4361071A1A2}" type="pres">
      <dgm:prSet presAssocID="{5F97BD3F-CC33-454A-9539-4ED7A67380C0}" presName="sibTrans" presStyleLbl="sibTrans1D1" presStyleIdx="3" presStyleCnt="8"/>
      <dgm:spPr/>
      <dgm:t>
        <a:bodyPr/>
        <a:lstStyle/>
        <a:p>
          <a:endParaRPr lang="en-US"/>
        </a:p>
      </dgm:t>
    </dgm:pt>
    <dgm:pt modelId="{560B837E-8DE5-460A-9A80-C1D63096CC20}" type="pres">
      <dgm:prSet presAssocID="{5F97BD3F-CC33-454A-9539-4ED7A67380C0}" presName="connectorText" presStyleLbl="sibTrans1D1" presStyleIdx="3" presStyleCnt="8"/>
      <dgm:spPr/>
      <dgm:t>
        <a:bodyPr/>
        <a:lstStyle/>
        <a:p>
          <a:endParaRPr lang="en-US"/>
        </a:p>
      </dgm:t>
    </dgm:pt>
    <dgm:pt modelId="{49635E19-A08C-4F75-8D37-A6EF68CC4871}" type="pres">
      <dgm:prSet presAssocID="{8E1E558A-482F-4397-9974-F93A9DC4FECB}" presName="node" presStyleLbl="node1" presStyleIdx="4" presStyleCnt="9">
        <dgm:presLayoutVars>
          <dgm:bulletEnabled val="1"/>
        </dgm:presLayoutVars>
      </dgm:prSet>
      <dgm:spPr/>
      <dgm:t>
        <a:bodyPr/>
        <a:lstStyle/>
        <a:p>
          <a:endParaRPr lang="en-US"/>
        </a:p>
      </dgm:t>
    </dgm:pt>
    <dgm:pt modelId="{F5AB3017-5F22-42BD-9373-E4A8B4925B5B}" type="pres">
      <dgm:prSet presAssocID="{F95E7A63-8031-4C79-85C1-104CA8867BA7}" presName="sibTrans" presStyleLbl="sibTrans1D1" presStyleIdx="4" presStyleCnt="8"/>
      <dgm:spPr/>
      <dgm:t>
        <a:bodyPr/>
        <a:lstStyle/>
        <a:p>
          <a:endParaRPr lang="en-US"/>
        </a:p>
      </dgm:t>
    </dgm:pt>
    <dgm:pt modelId="{D8B7891D-28CA-4AF0-BEF7-43D3CD12D694}" type="pres">
      <dgm:prSet presAssocID="{F95E7A63-8031-4C79-85C1-104CA8867BA7}" presName="connectorText" presStyleLbl="sibTrans1D1" presStyleIdx="4" presStyleCnt="8"/>
      <dgm:spPr/>
      <dgm:t>
        <a:bodyPr/>
        <a:lstStyle/>
        <a:p>
          <a:endParaRPr lang="en-US"/>
        </a:p>
      </dgm:t>
    </dgm:pt>
    <dgm:pt modelId="{BDC2F964-8315-4937-906E-1CDECC451829}" type="pres">
      <dgm:prSet presAssocID="{5DD24600-DDE9-4366-BD40-929CE4FA8C64}" presName="node" presStyleLbl="node1" presStyleIdx="5" presStyleCnt="9">
        <dgm:presLayoutVars>
          <dgm:bulletEnabled val="1"/>
        </dgm:presLayoutVars>
      </dgm:prSet>
      <dgm:spPr/>
      <dgm:t>
        <a:bodyPr/>
        <a:lstStyle/>
        <a:p>
          <a:endParaRPr lang="en-US"/>
        </a:p>
      </dgm:t>
    </dgm:pt>
    <dgm:pt modelId="{F5A2F96E-C6C7-4105-9637-EFC78E8B2892}" type="pres">
      <dgm:prSet presAssocID="{A09B116A-6262-49A1-9D57-733DDDD49309}" presName="sibTrans" presStyleLbl="sibTrans1D1" presStyleIdx="5" presStyleCnt="8"/>
      <dgm:spPr/>
      <dgm:t>
        <a:bodyPr/>
        <a:lstStyle/>
        <a:p>
          <a:endParaRPr lang="en-US"/>
        </a:p>
      </dgm:t>
    </dgm:pt>
    <dgm:pt modelId="{75620350-EE9D-4815-A77F-5A3C41244032}" type="pres">
      <dgm:prSet presAssocID="{A09B116A-6262-49A1-9D57-733DDDD49309}" presName="connectorText" presStyleLbl="sibTrans1D1" presStyleIdx="5" presStyleCnt="8"/>
      <dgm:spPr/>
      <dgm:t>
        <a:bodyPr/>
        <a:lstStyle/>
        <a:p>
          <a:endParaRPr lang="en-US"/>
        </a:p>
      </dgm:t>
    </dgm:pt>
    <dgm:pt modelId="{7D87DBEE-17E5-49E4-AA9D-41CBEEEE1258}" type="pres">
      <dgm:prSet presAssocID="{EFFBD3B7-CB0E-486C-9626-0CF333D537FB}" presName="node" presStyleLbl="node1" presStyleIdx="6" presStyleCnt="9">
        <dgm:presLayoutVars>
          <dgm:bulletEnabled val="1"/>
        </dgm:presLayoutVars>
      </dgm:prSet>
      <dgm:spPr/>
      <dgm:t>
        <a:bodyPr/>
        <a:lstStyle/>
        <a:p>
          <a:endParaRPr lang="en-US"/>
        </a:p>
      </dgm:t>
    </dgm:pt>
    <dgm:pt modelId="{BBD8B37E-A5B4-4D67-A77D-391021C4C5D7}" type="pres">
      <dgm:prSet presAssocID="{E19E9509-8C68-4B0D-B64E-375942C361D7}" presName="sibTrans" presStyleLbl="sibTrans1D1" presStyleIdx="6" presStyleCnt="8"/>
      <dgm:spPr/>
      <dgm:t>
        <a:bodyPr/>
        <a:lstStyle/>
        <a:p>
          <a:endParaRPr lang="en-US"/>
        </a:p>
      </dgm:t>
    </dgm:pt>
    <dgm:pt modelId="{C88AEA3A-38C4-40EC-ADC0-E3366D6BF4F0}" type="pres">
      <dgm:prSet presAssocID="{E19E9509-8C68-4B0D-B64E-375942C361D7}" presName="connectorText" presStyleLbl="sibTrans1D1" presStyleIdx="6" presStyleCnt="8"/>
      <dgm:spPr/>
      <dgm:t>
        <a:bodyPr/>
        <a:lstStyle/>
        <a:p>
          <a:endParaRPr lang="en-US"/>
        </a:p>
      </dgm:t>
    </dgm:pt>
    <dgm:pt modelId="{631DECA3-D0F2-4FF9-9C06-723FEF99A1A8}" type="pres">
      <dgm:prSet presAssocID="{930337F2-1AE4-44AC-9EFF-685A8DBA3BFF}" presName="node" presStyleLbl="node1" presStyleIdx="7" presStyleCnt="9">
        <dgm:presLayoutVars>
          <dgm:bulletEnabled val="1"/>
        </dgm:presLayoutVars>
      </dgm:prSet>
      <dgm:spPr/>
      <dgm:t>
        <a:bodyPr/>
        <a:lstStyle/>
        <a:p>
          <a:endParaRPr lang="en-US"/>
        </a:p>
      </dgm:t>
    </dgm:pt>
    <dgm:pt modelId="{D0C2C04B-9D55-4591-AEFE-022C145B2C2A}" type="pres">
      <dgm:prSet presAssocID="{5ADD59B6-271E-4FAE-8B4F-1C212E848994}" presName="sibTrans" presStyleLbl="sibTrans1D1" presStyleIdx="7" presStyleCnt="8"/>
      <dgm:spPr/>
      <dgm:t>
        <a:bodyPr/>
        <a:lstStyle/>
        <a:p>
          <a:endParaRPr lang="en-US"/>
        </a:p>
      </dgm:t>
    </dgm:pt>
    <dgm:pt modelId="{DDE48D0E-5FDA-4125-A764-C25872066E77}" type="pres">
      <dgm:prSet presAssocID="{5ADD59B6-271E-4FAE-8B4F-1C212E848994}" presName="connectorText" presStyleLbl="sibTrans1D1" presStyleIdx="7" presStyleCnt="8"/>
      <dgm:spPr/>
      <dgm:t>
        <a:bodyPr/>
        <a:lstStyle/>
        <a:p>
          <a:endParaRPr lang="en-US"/>
        </a:p>
      </dgm:t>
    </dgm:pt>
    <dgm:pt modelId="{CE1E184D-305D-4E4F-A29B-EC31E280C474}" type="pres">
      <dgm:prSet presAssocID="{BDF46325-C6FE-42C8-A5FD-53AC7530D8CB}" presName="node" presStyleLbl="node1" presStyleIdx="8" presStyleCnt="9">
        <dgm:presLayoutVars>
          <dgm:bulletEnabled val="1"/>
        </dgm:presLayoutVars>
      </dgm:prSet>
      <dgm:spPr/>
      <dgm:t>
        <a:bodyPr/>
        <a:lstStyle/>
        <a:p>
          <a:endParaRPr lang="en-US"/>
        </a:p>
      </dgm:t>
    </dgm:pt>
  </dgm:ptLst>
  <dgm:cxnLst>
    <dgm:cxn modelId="{647D27C3-91F8-4C9A-AD70-93FAD1783078}" type="presOf" srcId="{F13896D6-33FA-472F-BFC5-06D738598F0F}" destId="{F56E2CF1-81B1-4F48-B19C-46839B01D402}" srcOrd="1" destOrd="0" presId="urn:microsoft.com/office/officeart/2005/8/layout/bProcess3"/>
    <dgm:cxn modelId="{2E1895D8-8D52-4C5B-B01B-E484E70C0CF5}" type="presOf" srcId="{7170F52D-E6CE-4393-B49A-46BBB2867443}" destId="{4C506768-E64A-414D-9896-55DA426490DB}" srcOrd="0" destOrd="0" presId="urn:microsoft.com/office/officeart/2005/8/layout/bProcess3"/>
    <dgm:cxn modelId="{4A865FF8-7034-41B9-B557-7480F29318A3}" type="presOf" srcId="{EB52C101-680C-4865-ADA1-2B1A831D57E9}" destId="{2EE5B9B9-739B-4D15-A97F-D168AA96A0A9}" srcOrd="0" destOrd="0" presId="urn:microsoft.com/office/officeart/2005/8/layout/bProcess3"/>
    <dgm:cxn modelId="{3F7BAEEA-626F-40A3-9CD8-2CD1DA284239}" type="presOf" srcId="{D1C063E4-4A91-49DE-8498-C75E2822455C}" destId="{468C3FEB-9D90-4813-A0E4-2A46BCBA2326}" srcOrd="1" destOrd="0" presId="urn:microsoft.com/office/officeart/2005/8/layout/bProcess3"/>
    <dgm:cxn modelId="{B243D773-369A-43F7-BB90-D9274E1B85F0}" type="presOf" srcId="{5ADD59B6-271E-4FAE-8B4F-1C212E848994}" destId="{DDE48D0E-5FDA-4125-A764-C25872066E77}" srcOrd="1" destOrd="0" presId="urn:microsoft.com/office/officeart/2005/8/layout/bProcess3"/>
    <dgm:cxn modelId="{B139930C-03E0-49B2-8610-73CCF12448DF}" type="presOf" srcId="{E19E9509-8C68-4B0D-B64E-375942C361D7}" destId="{BBD8B37E-A5B4-4D67-A77D-391021C4C5D7}" srcOrd="0" destOrd="0" presId="urn:microsoft.com/office/officeart/2005/8/layout/bProcess3"/>
    <dgm:cxn modelId="{8DE92F49-FBA1-4249-9B58-9EF9547AA6C4}" type="presOf" srcId="{930337F2-1AE4-44AC-9EFF-685A8DBA3BFF}" destId="{631DECA3-D0F2-4FF9-9C06-723FEF99A1A8}" srcOrd="0" destOrd="0" presId="urn:microsoft.com/office/officeart/2005/8/layout/bProcess3"/>
    <dgm:cxn modelId="{1FD79B8A-76ED-423B-8B93-5443A20A27E2}" type="presOf" srcId="{A09B116A-6262-49A1-9D57-733DDDD49309}" destId="{75620350-EE9D-4815-A77F-5A3C41244032}" srcOrd="1" destOrd="0" presId="urn:microsoft.com/office/officeart/2005/8/layout/bProcess3"/>
    <dgm:cxn modelId="{C46883C1-95AF-4CE3-86E4-DE518A0E20AB}" srcId="{880E836D-9637-4838-BDC0-CF22CD194D0C}" destId="{EB52C101-680C-4865-ADA1-2B1A831D57E9}" srcOrd="3" destOrd="0" parTransId="{CE27E8A3-D637-4116-A833-028F872D5A75}" sibTransId="{5F97BD3F-CC33-454A-9539-4ED7A67380C0}"/>
    <dgm:cxn modelId="{BF0F2570-8745-463A-A067-782338388C03}" type="presOf" srcId="{F95E7A63-8031-4C79-85C1-104CA8867BA7}" destId="{D8B7891D-28CA-4AF0-BEF7-43D3CD12D694}" srcOrd="1" destOrd="0" presId="urn:microsoft.com/office/officeart/2005/8/layout/bProcess3"/>
    <dgm:cxn modelId="{6C521C7B-2ECC-4411-8EC1-968260BDD7A1}" type="presOf" srcId="{515F6318-30B2-41D9-BD7D-C8AF527DDF1F}" destId="{631DECA3-D0F2-4FF9-9C06-723FEF99A1A8}" srcOrd="0" destOrd="2" presId="urn:microsoft.com/office/officeart/2005/8/layout/bProcess3"/>
    <dgm:cxn modelId="{DC20F946-773B-4400-B516-3AF8B7FB68D7}" type="presOf" srcId="{EFFBD3B7-CB0E-486C-9626-0CF333D537FB}" destId="{7D87DBEE-17E5-49E4-AA9D-41CBEEEE1258}" srcOrd="0" destOrd="0" presId="urn:microsoft.com/office/officeart/2005/8/layout/bProcess3"/>
    <dgm:cxn modelId="{E3E0DE0A-1251-4706-8FCA-D215B17D3B7C}" type="presOf" srcId="{5DD24600-DDE9-4366-BD40-929CE4FA8C64}" destId="{BDC2F964-8315-4937-906E-1CDECC451829}" srcOrd="0" destOrd="0" presId="urn:microsoft.com/office/officeart/2005/8/layout/bProcess3"/>
    <dgm:cxn modelId="{C1DBB17D-0319-447D-8E09-41103B3F65E0}" type="presOf" srcId="{5ADD59B6-271E-4FAE-8B4F-1C212E848994}" destId="{D0C2C04B-9D55-4591-AEFE-022C145B2C2A}" srcOrd="0" destOrd="0" presId="urn:microsoft.com/office/officeart/2005/8/layout/bProcess3"/>
    <dgm:cxn modelId="{92DBB712-3B1C-4BC2-B658-D226F9AAE5C3}" type="presOf" srcId="{A09B116A-6262-49A1-9D57-733DDDD49309}" destId="{F5A2F96E-C6C7-4105-9637-EFC78E8B2892}" srcOrd="0" destOrd="0" presId="urn:microsoft.com/office/officeart/2005/8/layout/bProcess3"/>
    <dgm:cxn modelId="{05345C6F-469D-4FA1-AD9E-B4A6D9391EAA}" srcId="{880E836D-9637-4838-BDC0-CF22CD194D0C}" destId="{930337F2-1AE4-44AC-9EFF-685A8DBA3BFF}" srcOrd="7" destOrd="0" parTransId="{8390C29D-305A-4B30-8B2E-727B1BBA5710}" sibTransId="{5ADD59B6-271E-4FAE-8B4F-1C212E848994}"/>
    <dgm:cxn modelId="{1EED24C7-80FE-4040-ADE9-8507F64449C2}" type="presOf" srcId="{D1C063E4-4A91-49DE-8498-C75E2822455C}" destId="{75D673D3-28FF-4EB0-BB41-12594D53A77F}" srcOrd="0" destOrd="0" presId="urn:microsoft.com/office/officeart/2005/8/layout/bProcess3"/>
    <dgm:cxn modelId="{ED0AFD5E-0162-48C5-B3D2-C0F84698E8CC}" type="presOf" srcId="{880E836D-9637-4838-BDC0-CF22CD194D0C}" destId="{07AA0442-C35A-40D8-A591-BD701EF4C163}" srcOrd="0" destOrd="0" presId="urn:microsoft.com/office/officeart/2005/8/layout/bProcess3"/>
    <dgm:cxn modelId="{7BF3BB9F-258A-4F51-A5E7-FFFB0B8A56CC}" type="presOf" srcId="{5F97BD3F-CC33-454A-9539-4ED7A67380C0}" destId="{9940849E-0CB8-4EB6-9425-D4361071A1A2}" srcOrd="0" destOrd="0" presId="urn:microsoft.com/office/officeart/2005/8/layout/bProcess3"/>
    <dgm:cxn modelId="{5C7CB604-6403-483F-8389-4F15EFB5FF57}" type="presOf" srcId="{8E1E558A-482F-4397-9974-F93A9DC4FECB}" destId="{49635E19-A08C-4F75-8D37-A6EF68CC4871}" srcOrd="0" destOrd="0" presId="urn:microsoft.com/office/officeart/2005/8/layout/bProcess3"/>
    <dgm:cxn modelId="{FC030F42-145D-427C-ACF4-030A14E200A6}" type="presOf" srcId="{9B326990-0841-49EF-910C-BBE6BF17EEEB}" destId="{631DECA3-D0F2-4FF9-9C06-723FEF99A1A8}" srcOrd="0" destOrd="1" presId="urn:microsoft.com/office/officeart/2005/8/layout/bProcess3"/>
    <dgm:cxn modelId="{98BFEA33-E5C2-4F56-A063-4AC8E561D268}" srcId="{880E836D-9637-4838-BDC0-CF22CD194D0C}" destId="{EB8003BB-9BD5-486B-9D0F-0C6D3C97726F}" srcOrd="2" destOrd="0" parTransId="{97507DD7-DA81-4348-A7E8-BD5C15E4E226}" sibTransId="{D1C063E4-4A91-49DE-8498-C75E2822455C}"/>
    <dgm:cxn modelId="{33CF8132-8F70-4549-A840-DACB51A50438}" srcId="{880E836D-9637-4838-BDC0-CF22CD194D0C}" destId="{8E1E558A-482F-4397-9974-F93A9DC4FECB}" srcOrd="4" destOrd="0" parTransId="{EFC1A710-961B-413D-9A48-162E7BA02863}" sibTransId="{F95E7A63-8031-4C79-85C1-104CA8867BA7}"/>
    <dgm:cxn modelId="{93337B11-34FE-4B4D-A5C6-8BEC10B79BFC}" srcId="{880E836D-9637-4838-BDC0-CF22CD194D0C}" destId="{5DD24600-DDE9-4366-BD40-929CE4FA8C64}" srcOrd="5" destOrd="0" parTransId="{78249DCA-6194-44B9-9741-93DC53BC36F5}" sibTransId="{A09B116A-6262-49A1-9D57-733DDDD49309}"/>
    <dgm:cxn modelId="{5887B055-5D3E-4E5A-80EE-D91F3FAB6000}" type="presOf" srcId="{BDF46325-C6FE-42C8-A5FD-53AC7530D8CB}" destId="{CE1E184D-305D-4E4F-A29B-EC31E280C474}" srcOrd="0" destOrd="0" presId="urn:microsoft.com/office/officeart/2005/8/layout/bProcess3"/>
    <dgm:cxn modelId="{CCB94E1F-9741-4036-AC74-5789D9C6A194}" type="presOf" srcId="{EB8003BB-9BD5-486B-9D0F-0C6D3C97726F}" destId="{7D6D2FC1-7A98-47E5-A0CE-B3E4824ACC3B}" srcOrd="0" destOrd="0" presId="urn:microsoft.com/office/officeart/2005/8/layout/bProcess3"/>
    <dgm:cxn modelId="{78AF926D-91A4-41E3-BAE5-6DA152FBAC87}" type="presOf" srcId="{0C5BF17D-2350-4FB8-A9EC-0AAB45A91B54}" destId="{04138469-0B97-4A35-B037-AB7C5DD01BF9}" srcOrd="0" destOrd="0" presId="urn:microsoft.com/office/officeart/2005/8/layout/bProcess3"/>
    <dgm:cxn modelId="{3A152AEA-4B90-4522-A289-9FE75FF3CBC6}" srcId="{880E836D-9637-4838-BDC0-CF22CD194D0C}" destId="{EFFBD3B7-CB0E-486C-9626-0CF333D537FB}" srcOrd="6" destOrd="0" parTransId="{D507CFEB-09B2-4A3A-A49F-4878B568E081}" sibTransId="{E19E9509-8C68-4B0D-B64E-375942C361D7}"/>
    <dgm:cxn modelId="{890D30EF-47AA-43D7-86C8-069BEAE14CEA}" srcId="{880E836D-9637-4838-BDC0-CF22CD194D0C}" destId="{BDF46325-C6FE-42C8-A5FD-53AC7530D8CB}" srcOrd="8" destOrd="0" parTransId="{4EA1C64E-028A-4240-B46E-8140C25FF880}" sibTransId="{1070B96A-42C4-42B6-A575-7D74AB7D30E9}"/>
    <dgm:cxn modelId="{5CE0A876-7065-4507-98C7-621E9C164B1C}" type="presOf" srcId="{5F97BD3F-CC33-454A-9539-4ED7A67380C0}" destId="{560B837E-8DE5-460A-9A80-C1D63096CC20}" srcOrd="1" destOrd="0" presId="urn:microsoft.com/office/officeart/2005/8/layout/bProcess3"/>
    <dgm:cxn modelId="{277C4813-337D-4E5B-ADA6-128D514E35AD}" type="presOf" srcId="{E19E9509-8C68-4B0D-B64E-375942C361D7}" destId="{C88AEA3A-38C4-40EC-ADC0-E3366D6BF4F0}" srcOrd="1" destOrd="0" presId="urn:microsoft.com/office/officeart/2005/8/layout/bProcess3"/>
    <dgm:cxn modelId="{9F257D21-A4B4-4C81-8E89-43F7C19B89F7}" srcId="{930337F2-1AE4-44AC-9EFF-685A8DBA3BFF}" destId="{515F6318-30B2-41D9-BD7D-C8AF527DDF1F}" srcOrd="1" destOrd="0" parTransId="{49E44DD5-1211-4365-B3B6-45FCC48833DC}" sibTransId="{C01E5772-6D68-4CFB-B5E4-D2234F89F82C}"/>
    <dgm:cxn modelId="{A8047AC3-C6A0-4865-B08C-B96BA3170B61}" srcId="{930337F2-1AE4-44AC-9EFF-685A8DBA3BFF}" destId="{9B326990-0841-49EF-910C-BBE6BF17EEEB}" srcOrd="0" destOrd="0" parTransId="{82823E00-69B7-4AC0-BD97-46837D19A4BD}" sibTransId="{4961481B-92C1-4A80-A137-8E142622C9C2}"/>
    <dgm:cxn modelId="{8E792D5F-3C6E-47E6-9AD8-3CD8751C707C}" srcId="{880E836D-9637-4838-BDC0-CF22CD194D0C}" destId="{0C5BF17D-2350-4FB8-A9EC-0AAB45A91B54}" srcOrd="0" destOrd="0" parTransId="{CFD4EFDE-DE84-4EE5-82E8-DE9AAA07DC2F}" sibTransId="{F13896D6-33FA-472F-BFC5-06D738598F0F}"/>
    <dgm:cxn modelId="{7F8171A1-82BE-42C4-99A4-9787DFD4BE92}" type="presOf" srcId="{4C63B860-568D-46AA-A568-AC8125FD59CF}" destId="{2A1794A5-0EAB-40AA-84B4-9ADC017A1F6F}" srcOrd="1" destOrd="0" presId="urn:microsoft.com/office/officeart/2005/8/layout/bProcess3"/>
    <dgm:cxn modelId="{E5E84B99-DD70-4A45-B68F-155F9818DAD7}" type="presOf" srcId="{F95E7A63-8031-4C79-85C1-104CA8867BA7}" destId="{F5AB3017-5F22-42BD-9373-E4A8B4925B5B}" srcOrd="0" destOrd="0" presId="urn:microsoft.com/office/officeart/2005/8/layout/bProcess3"/>
    <dgm:cxn modelId="{C2888917-45CB-4822-8751-690901DBF1BC}" type="presOf" srcId="{F13896D6-33FA-472F-BFC5-06D738598F0F}" destId="{BD43FEC9-F2C3-43B7-BE68-121CFE127C74}" srcOrd="0" destOrd="0" presId="urn:microsoft.com/office/officeart/2005/8/layout/bProcess3"/>
    <dgm:cxn modelId="{BB507FF1-CB48-41AC-B943-55A4BADE7F8A}" type="presOf" srcId="{4C63B860-568D-46AA-A568-AC8125FD59CF}" destId="{DC957199-1F18-42F1-BEB5-AB876991EF47}" srcOrd="0" destOrd="0" presId="urn:microsoft.com/office/officeart/2005/8/layout/bProcess3"/>
    <dgm:cxn modelId="{FFB36595-95C8-4D5C-8D6E-9E4CA50E01F6}" srcId="{880E836D-9637-4838-BDC0-CF22CD194D0C}" destId="{7170F52D-E6CE-4393-B49A-46BBB2867443}" srcOrd="1" destOrd="0" parTransId="{8D2EF105-D64A-456A-8306-8DDFD6848FF2}" sibTransId="{4C63B860-568D-46AA-A568-AC8125FD59CF}"/>
    <dgm:cxn modelId="{C0AC9B12-31D9-4677-82B8-08DF0EAF9731}" type="presParOf" srcId="{07AA0442-C35A-40D8-A591-BD701EF4C163}" destId="{04138469-0B97-4A35-B037-AB7C5DD01BF9}" srcOrd="0" destOrd="0" presId="urn:microsoft.com/office/officeart/2005/8/layout/bProcess3"/>
    <dgm:cxn modelId="{6048B712-E155-452A-9DB4-1725D2627228}" type="presParOf" srcId="{07AA0442-C35A-40D8-A591-BD701EF4C163}" destId="{BD43FEC9-F2C3-43B7-BE68-121CFE127C74}" srcOrd="1" destOrd="0" presId="urn:microsoft.com/office/officeart/2005/8/layout/bProcess3"/>
    <dgm:cxn modelId="{D8BCEC3E-A2C7-4CDE-B81B-9DF24B760F30}" type="presParOf" srcId="{BD43FEC9-F2C3-43B7-BE68-121CFE127C74}" destId="{F56E2CF1-81B1-4F48-B19C-46839B01D402}" srcOrd="0" destOrd="0" presId="urn:microsoft.com/office/officeart/2005/8/layout/bProcess3"/>
    <dgm:cxn modelId="{91492A61-A164-4CCF-9D34-18CABBBF8049}" type="presParOf" srcId="{07AA0442-C35A-40D8-A591-BD701EF4C163}" destId="{4C506768-E64A-414D-9896-55DA426490DB}" srcOrd="2" destOrd="0" presId="urn:microsoft.com/office/officeart/2005/8/layout/bProcess3"/>
    <dgm:cxn modelId="{6F61821B-5F37-431C-9EF6-10299BD91ED3}" type="presParOf" srcId="{07AA0442-C35A-40D8-A591-BD701EF4C163}" destId="{DC957199-1F18-42F1-BEB5-AB876991EF47}" srcOrd="3" destOrd="0" presId="urn:microsoft.com/office/officeart/2005/8/layout/bProcess3"/>
    <dgm:cxn modelId="{09D569FA-238B-4C53-8371-C911B28A24AD}" type="presParOf" srcId="{DC957199-1F18-42F1-BEB5-AB876991EF47}" destId="{2A1794A5-0EAB-40AA-84B4-9ADC017A1F6F}" srcOrd="0" destOrd="0" presId="urn:microsoft.com/office/officeart/2005/8/layout/bProcess3"/>
    <dgm:cxn modelId="{AC77B37E-EC64-4C75-907C-76C25FFC183F}" type="presParOf" srcId="{07AA0442-C35A-40D8-A591-BD701EF4C163}" destId="{7D6D2FC1-7A98-47E5-A0CE-B3E4824ACC3B}" srcOrd="4" destOrd="0" presId="urn:microsoft.com/office/officeart/2005/8/layout/bProcess3"/>
    <dgm:cxn modelId="{2D774DCC-F3CF-4C37-B7C4-10E702E41005}" type="presParOf" srcId="{07AA0442-C35A-40D8-A591-BD701EF4C163}" destId="{75D673D3-28FF-4EB0-BB41-12594D53A77F}" srcOrd="5" destOrd="0" presId="urn:microsoft.com/office/officeart/2005/8/layout/bProcess3"/>
    <dgm:cxn modelId="{26B4698D-214A-443B-BA15-5D4BBB4B783B}" type="presParOf" srcId="{75D673D3-28FF-4EB0-BB41-12594D53A77F}" destId="{468C3FEB-9D90-4813-A0E4-2A46BCBA2326}" srcOrd="0" destOrd="0" presId="urn:microsoft.com/office/officeart/2005/8/layout/bProcess3"/>
    <dgm:cxn modelId="{C3014DCC-D4FC-47C6-99AE-82B12040A304}" type="presParOf" srcId="{07AA0442-C35A-40D8-A591-BD701EF4C163}" destId="{2EE5B9B9-739B-4D15-A97F-D168AA96A0A9}" srcOrd="6" destOrd="0" presId="urn:microsoft.com/office/officeart/2005/8/layout/bProcess3"/>
    <dgm:cxn modelId="{9714875A-CF64-4AF3-A2B4-0CC0D87831F1}" type="presParOf" srcId="{07AA0442-C35A-40D8-A591-BD701EF4C163}" destId="{9940849E-0CB8-4EB6-9425-D4361071A1A2}" srcOrd="7" destOrd="0" presId="urn:microsoft.com/office/officeart/2005/8/layout/bProcess3"/>
    <dgm:cxn modelId="{6F545E84-4E35-4BCC-AB8E-3B0E954A49D2}" type="presParOf" srcId="{9940849E-0CB8-4EB6-9425-D4361071A1A2}" destId="{560B837E-8DE5-460A-9A80-C1D63096CC20}" srcOrd="0" destOrd="0" presId="urn:microsoft.com/office/officeart/2005/8/layout/bProcess3"/>
    <dgm:cxn modelId="{373B4769-B2AA-432E-827A-D8CE41201D4A}" type="presParOf" srcId="{07AA0442-C35A-40D8-A591-BD701EF4C163}" destId="{49635E19-A08C-4F75-8D37-A6EF68CC4871}" srcOrd="8" destOrd="0" presId="urn:microsoft.com/office/officeart/2005/8/layout/bProcess3"/>
    <dgm:cxn modelId="{8B4E204F-A754-4B03-B72D-8B941E38DE41}" type="presParOf" srcId="{07AA0442-C35A-40D8-A591-BD701EF4C163}" destId="{F5AB3017-5F22-42BD-9373-E4A8B4925B5B}" srcOrd="9" destOrd="0" presId="urn:microsoft.com/office/officeart/2005/8/layout/bProcess3"/>
    <dgm:cxn modelId="{AC78DFB2-EFE9-42D0-9630-255550FA2225}" type="presParOf" srcId="{F5AB3017-5F22-42BD-9373-E4A8B4925B5B}" destId="{D8B7891D-28CA-4AF0-BEF7-43D3CD12D694}" srcOrd="0" destOrd="0" presId="urn:microsoft.com/office/officeart/2005/8/layout/bProcess3"/>
    <dgm:cxn modelId="{3014C459-7C24-4684-A610-E467F4416741}" type="presParOf" srcId="{07AA0442-C35A-40D8-A591-BD701EF4C163}" destId="{BDC2F964-8315-4937-906E-1CDECC451829}" srcOrd="10" destOrd="0" presId="urn:microsoft.com/office/officeart/2005/8/layout/bProcess3"/>
    <dgm:cxn modelId="{DFC67338-7BC2-4EB4-8BA8-38A1811D1F4A}" type="presParOf" srcId="{07AA0442-C35A-40D8-A591-BD701EF4C163}" destId="{F5A2F96E-C6C7-4105-9637-EFC78E8B2892}" srcOrd="11" destOrd="0" presId="urn:microsoft.com/office/officeart/2005/8/layout/bProcess3"/>
    <dgm:cxn modelId="{59F75EDC-64B8-4491-A09D-26FB60699744}" type="presParOf" srcId="{F5A2F96E-C6C7-4105-9637-EFC78E8B2892}" destId="{75620350-EE9D-4815-A77F-5A3C41244032}" srcOrd="0" destOrd="0" presId="urn:microsoft.com/office/officeart/2005/8/layout/bProcess3"/>
    <dgm:cxn modelId="{DEB72202-45EB-4534-9049-0A5A6E91E7B4}" type="presParOf" srcId="{07AA0442-C35A-40D8-A591-BD701EF4C163}" destId="{7D87DBEE-17E5-49E4-AA9D-41CBEEEE1258}" srcOrd="12" destOrd="0" presId="urn:microsoft.com/office/officeart/2005/8/layout/bProcess3"/>
    <dgm:cxn modelId="{F36B53D1-B673-4FA0-B74A-9D98DC3042FA}" type="presParOf" srcId="{07AA0442-C35A-40D8-A591-BD701EF4C163}" destId="{BBD8B37E-A5B4-4D67-A77D-391021C4C5D7}" srcOrd="13" destOrd="0" presId="urn:microsoft.com/office/officeart/2005/8/layout/bProcess3"/>
    <dgm:cxn modelId="{A3878808-7F55-4DAB-9E46-B0748150B352}" type="presParOf" srcId="{BBD8B37E-A5B4-4D67-A77D-391021C4C5D7}" destId="{C88AEA3A-38C4-40EC-ADC0-E3366D6BF4F0}" srcOrd="0" destOrd="0" presId="urn:microsoft.com/office/officeart/2005/8/layout/bProcess3"/>
    <dgm:cxn modelId="{0C3AEBBA-CE64-452B-BCB4-D070019DA0D5}" type="presParOf" srcId="{07AA0442-C35A-40D8-A591-BD701EF4C163}" destId="{631DECA3-D0F2-4FF9-9C06-723FEF99A1A8}" srcOrd="14" destOrd="0" presId="urn:microsoft.com/office/officeart/2005/8/layout/bProcess3"/>
    <dgm:cxn modelId="{AE1D7A19-4818-43AC-A091-800C4D24164D}" type="presParOf" srcId="{07AA0442-C35A-40D8-A591-BD701EF4C163}" destId="{D0C2C04B-9D55-4591-AEFE-022C145B2C2A}" srcOrd="15" destOrd="0" presId="urn:microsoft.com/office/officeart/2005/8/layout/bProcess3"/>
    <dgm:cxn modelId="{2E4C4BBD-9492-4AF1-BC9A-78278099D5AC}" type="presParOf" srcId="{D0C2C04B-9D55-4591-AEFE-022C145B2C2A}" destId="{DDE48D0E-5FDA-4125-A764-C25872066E77}" srcOrd="0" destOrd="0" presId="urn:microsoft.com/office/officeart/2005/8/layout/bProcess3"/>
    <dgm:cxn modelId="{79D5E12F-5CD6-4477-A752-05B77DC584D3}" type="presParOf" srcId="{07AA0442-C35A-40D8-A591-BD701EF4C163}" destId="{CE1E184D-305D-4E4F-A29B-EC31E280C474}"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7ED500-2CEC-4813-94A1-B449BF734B04}" type="doc">
      <dgm:prSet loTypeId="urn:microsoft.com/office/officeart/2005/8/layout/process4" loCatId="list" qsTypeId="urn:microsoft.com/office/officeart/2005/8/quickstyle/3d1" qsCatId="3D" csTypeId="urn:microsoft.com/office/officeart/2005/8/colors/colorful4" csCatId="colorful" phldr="1"/>
      <dgm:spPr/>
      <dgm:t>
        <a:bodyPr/>
        <a:lstStyle/>
        <a:p>
          <a:endParaRPr lang="en-US"/>
        </a:p>
      </dgm:t>
    </dgm:pt>
    <dgm:pt modelId="{6608F6C8-134E-465B-88D7-74288147B60B}">
      <dgm:prSet/>
      <dgm:spPr/>
      <dgm:t>
        <a:bodyPr/>
        <a:lstStyle/>
        <a:p>
          <a:r>
            <a:rPr lang="es-ES" dirty="0" smtClean="0"/>
            <a:t>La parte de potencia maneja</a:t>
          </a:r>
          <a:endParaRPr lang="en-US" dirty="0"/>
        </a:p>
      </dgm:t>
    </dgm:pt>
    <dgm:pt modelId="{08487ACC-60FA-4745-98EE-F58F58795885}" type="parTrans" cxnId="{88D8F493-5D7C-4C71-AD92-DD202A6BE99D}">
      <dgm:prSet/>
      <dgm:spPr/>
      <dgm:t>
        <a:bodyPr/>
        <a:lstStyle/>
        <a:p>
          <a:endParaRPr lang="en-US"/>
        </a:p>
      </dgm:t>
    </dgm:pt>
    <dgm:pt modelId="{92F95F26-77F6-4A38-AD77-B3C43BE67BEC}" type="sibTrans" cxnId="{88D8F493-5D7C-4C71-AD92-DD202A6BE99D}">
      <dgm:prSet/>
      <dgm:spPr/>
      <dgm:t>
        <a:bodyPr/>
        <a:lstStyle/>
        <a:p>
          <a:endParaRPr lang="en-US"/>
        </a:p>
      </dgm:t>
    </dgm:pt>
    <dgm:pt modelId="{B4FA3A90-A7CC-4D7E-8B52-255DAEF100EF}">
      <dgm:prSet/>
      <dgm:spPr/>
      <dgm:t>
        <a:bodyPr/>
        <a:lstStyle/>
        <a:p>
          <a:r>
            <a:rPr lang="es-ES" dirty="0" smtClean="0"/>
            <a:t>Transferencia de energía de la entrada hasta la salida</a:t>
          </a:r>
          <a:endParaRPr lang="en-US" dirty="0"/>
        </a:p>
      </dgm:t>
    </dgm:pt>
    <dgm:pt modelId="{0BFFF8C5-C966-401D-B1C7-85245CDC051E}" type="parTrans" cxnId="{7699050A-62FE-4EAA-9E9C-EF1CE03AB593}">
      <dgm:prSet/>
      <dgm:spPr/>
      <dgm:t>
        <a:bodyPr/>
        <a:lstStyle/>
        <a:p>
          <a:endParaRPr lang="en-US"/>
        </a:p>
      </dgm:t>
    </dgm:pt>
    <dgm:pt modelId="{E58A880F-9AF4-4FED-B744-B172FF4A7953}" type="sibTrans" cxnId="{7699050A-62FE-4EAA-9E9C-EF1CE03AB593}">
      <dgm:prSet/>
      <dgm:spPr/>
      <dgm:t>
        <a:bodyPr/>
        <a:lstStyle/>
        <a:p>
          <a:endParaRPr lang="en-US"/>
        </a:p>
      </dgm:t>
    </dgm:pt>
    <dgm:pt modelId="{A262802C-4526-4E9C-A937-17B82EA00B54}">
      <dgm:prSet/>
      <dgm:spPr/>
      <dgm:t>
        <a:bodyPr/>
        <a:lstStyle/>
        <a:p>
          <a:r>
            <a:rPr lang="es-ES" dirty="0" smtClean="0"/>
            <a:t>Circuitos de control  que regulan la cantidad de energía (potencia) deseada a la salida.</a:t>
          </a:r>
          <a:endParaRPr lang="en-US" dirty="0"/>
        </a:p>
      </dgm:t>
    </dgm:pt>
    <dgm:pt modelId="{4AD0D939-3859-46F3-9277-3989D4DCF711}" type="parTrans" cxnId="{3DF938E0-A02D-4837-BC79-9AB8063F8CBB}">
      <dgm:prSet/>
      <dgm:spPr/>
      <dgm:t>
        <a:bodyPr/>
        <a:lstStyle/>
        <a:p>
          <a:endParaRPr lang="en-US"/>
        </a:p>
      </dgm:t>
    </dgm:pt>
    <dgm:pt modelId="{9AF84F26-3A76-4C54-9CF7-CEA1EBCEAF7C}" type="sibTrans" cxnId="{3DF938E0-A02D-4837-BC79-9AB8063F8CBB}">
      <dgm:prSet/>
      <dgm:spPr/>
      <dgm:t>
        <a:bodyPr/>
        <a:lstStyle/>
        <a:p>
          <a:endParaRPr lang="en-US"/>
        </a:p>
      </dgm:t>
    </dgm:pt>
    <dgm:pt modelId="{0B79B66B-C48F-4E22-A1BA-CAEC6553EF28}" type="pres">
      <dgm:prSet presAssocID="{057ED500-2CEC-4813-94A1-B449BF734B04}" presName="Name0" presStyleCnt="0">
        <dgm:presLayoutVars>
          <dgm:dir/>
          <dgm:animLvl val="lvl"/>
          <dgm:resizeHandles val="exact"/>
        </dgm:presLayoutVars>
      </dgm:prSet>
      <dgm:spPr/>
      <dgm:t>
        <a:bodyPr/>
        <a:lstStyle/>
        <a:p>
          <a:endParaRPr lang="en-US"/>
        </a:p>
      </dgm:t>
    </dgm:pt>
    <dgm:pt modelId="{AD6EEAA9-B270-42FD-8ACA-D15602D09DA2}" type="pres">
      <dgm:prSet presAssocID="{6608F6C8-134E-465B-88D7-74288147B60B}" presName="boxAndChildren" presStyleCnt="0"/>
      <dgm:spPr/>
    </dgm:pt>
    <dgm:pt modelId="{2F297C98-E6F9-442F-A5C8-79EA51C11423}" type="pres">
      <dgm:prSet presAssocID="{6608F6C8-134E-465B-88D7-74288147B60B}" presName="parentTextBox" presStyleLbl="node1" presStyleIdx="0" presStyleCnt="1"/>
      <dgm:spPr/>
      <dgm:t>
        <a:bodyPr/>
        <a:lstStyle/>
        <a:p>
          <a:endParaRPr lang="en-US"/>
        </a:p>
      </dgm:t>
    </dgm:pt>
    <dgm:pt modelId="{D20F1B04-9C35-4052-BEC1-E877809B7650}" type="pres">
      <dgm:prSet presAssocID="{6608F6C8-134E-465B-88D7-74288147B60B}" presName="entireBox" presStyleLbl="node1" presStyleIdx="0" presStyleCnt="1" custLinFactNeighborX="17333" custLinFactNeighborY="57600"/>
      <dgm:spPr/>
      <dgm:t>
        <a:bodyPr/>
        <a:lstStyle/>
        <a:p>
          <a:endParaRPr lang="en-US"/>
        </a:p>
      </dgm:t>
    </dgm:pt>
    <dgm:pt modelId="{4C446C0E-2A77-412F-AF6A-807627690BE3}" type="pres">
      <dgm:prSet presAssocID="{6608F6C8-134E-465B-88D7-74288147B60B}" presName="descendantBox" presStyleCnt="0"/>
      <dgm:spPr/>
    </dgm:pt>
    <dgm:pt modelId="{658E9C1F-DF1F-4B59-8DD7-D3A0C7FE1EF1}" type="pres">
      <dgm:prSet presAssocID="{B4FA3A90-A7CC-4D7E-8B52-255DAEF100EF}" presName="childTextBox" presStyleLbl="fgAccFollowNode1" presStyleIdx="0" presStyleCnt="2">
        <dgm:presLayoutVars>
          <dgm:bulletEnabled val="1"/>
        </dgm:presLayoutVars>
      </dgm:prSet>
      <dgm:spPr/>
      <dgm:t>
        <a:bodyPr/>
        <a:lstStyle/>
        <a:p>
          <a:endParaRPr lang="en-US"/>
        </a:p>
      </dgm:t>
    </dgm:pt>
    <dgm:pt modelId="{A9824A11-C205-4061-8075-38C1D7BD1F6C}" type="pres">
      <dgm:prSet presAssocID="{A262802C-4526-4E9C-A937-17B82EA00B54}" presName="childTextBox" presStyleLbl="fgAccFollowNode1" presStyleIdx="1" presStyleCnt="2">
        <dgm:presLayoutVars>
          <dgm:bulletEnabled val="1"/>
        </dgm:presLayoutVars>
      </dgm:prSet>
      <dgm:spPr/>
      <dgm:t>
        <a:bodyPr/>
        <a:lstStyle/>
        <a:p>
          <a:endParaRPr lang="en-US"/>
        </a:p>
      </dgm:t>
    </dgm:pt>
  </dgm:ptLst>
  <dgm:cxnLst>
    <dgm:cxn modelId="{7699050A-62FE-4EAA-9E9C-EF1CE03AB593}" srcId="{6608F6C8-134E-465B-88D7-74288147B60B}" destId="{B4FA3A90-A7CC-4D7E-8B52-255DAEF100EF}" srcOrd="0" destOrd="0" parTransId="{0BFFF8C5-C966-401D-B1C7-85245CDC051E}" sibTransId="{E58A880F-9AF4-4FED-B744-B172FF4A7953}"/>
    <dgm:cxn modelId="{73EDE2B5-EEB0-47F6-A2C2-1F7540B87CC8}" type="presOf" srcId="{057ED500-2CEC-4813-94A1-B449BF734B04}" destId="{0B79B66B-C48F-4E22-A1BA-CAEC6553EF28}" srcOrd="0" destOrd="0" presId="urn:microsoft.com/office/officeart/2005/8/layout/process4"/>
    <dgm:cxn modelId="{45E8B7B3-D6CB-475F-BEC5-47F0F7BE74AC}" type="presOf" srcId="{B4FA3A90-A7CC-4D7E-8B52-255DAEF100EF}" destId="{658E9C1F-DF1F-4B59-8DD7-D3A0C7FE1EF1}" srcOrd="0" destOrd="0" presId="urn:microsoft.com/office/officeart/2005/8/layout/process4"/>
    <dgm:cxn modelId="{3DF938E0-A02D-4837-BC79-9AB8063F8CBB}" srcId="{6608F6C8-134E-465B-88D7-74288147B60B}" destId="{A262802C-4526-4E9C-A937-17B82EA00B54}" srcOrd="1" destOrd="0" parTransId="{4AD0D939-3859-46F3-9277-3989D4DCF711}" sibTransId="{9AF84F26-3A76-4C54-9CF7-CEA1EBCEAF7C}"/>
    <dgm:cxn modelId="{A6E800CF-B5A3-43F6-8511-753B9C295077}" type="presOf" srcId="{A262802C-4526-4E9C-A937-17B82EA00B54}" destId="{A9824A11-C205-4061-8075-38C1D7BD1F6C}" srcOrd="0" destOrd="0" presId="urn:microsoft.com/office/officeart/2005/8/layout/process4"/>
    <dgm:cxn modelId="{DA419ABE-373C-4253-810D-11659021038D}" type="presOf" srcId="{6608F6C8-134E-465B-88D7-74288147B60B}" destId="{2F297C98-E6F9-442F-A5C8-79EA51C11423}" srcOrd="0" destOrd="0" presId="urn:microsoft.com/office/officeart/2005/8/layout/process4"/>
    <dgm:cxn modelId="{98778181-0DB2-4DDD-9950-E4167E3E36E1}" type="presOf" srcId="{6608F6C8-134E-465B-88D7-74288147B60B}" destId="{D20F1B04-9C35-4052-BEC1-E877809B7650}" srcOrd="1" destOrd="0" presId="urn:microsoft.com/office/officeart/2005/8/layout/process4"/>
    <dgm:cxn modelId="{88D8F493-5D7C-4C71-AD92-DD202A6BE99D}" srcId="{057ED500-2CEC-4813-94A1-B449BF734B04}" destId="{6608F6C8-134E-465B-88D7-74288147B60B}" srcOrd="0" destOrd="0" parTransId="{08487ACC-60FA-4745-98EE-F58F58795885}" sibTransId="{92F95F26-77F6-4A38-AD77-B3C43BE67BEC}"/>
    <dgm:cxn modelId="{4147740F-B3EC-4DA4-A54D-BBCCA4905174}" type="presParOf" srcId="{0B79B66B-C48F-4E22-A1BA-CAEC6553EF28}" destId="{AD6EEAA9-B270-42FD-8ACA-D15602D09DA2}" srcOrd="0" destOrd="0" presId="urn:microsoft.com/office/officeart/2005/8/layout/process4"/>
    <dgm:cxn modelId="{883A0298-9BC7-482D-B987-3D0C9669E325}" type="presParOf" srcId="{AD6EEAA9-B270-42FD-8ACA-D15602D09DA2}" destId="{2F297C98-E6F9-442F-A5C8-79EA51C11423}" srcOrd="0" destOrd="0" presId="urn:microsoft.com/office/officeart/2005/8/layout/process4"/>
    <dgm:cxn modelId="{933D9A11-8279-420D-A114-9A056E9158E5}" type="presParOf" srcId="{AD6EEAA9-B270-42FD-8ACA-D15602D09DA2}" destId="{D20F1B04-9C35-4052-BEC1-E877809B7650}" srcOrd="1" destOrd="0" presId="urn:microsoft.com/office/officeart/2005/8/layout/process4"/>
    <dgm:cxn modelId="{331A031B-B447-492D-A540-C227295D8206}" type="presParOf" srcId="{AD6EEAA9-B270-42FD-8ACA-D15602D09DA2}" destId="{4C446C0E-2A77-412F-AF6A-807627690BE3}" srcOrd="2" destOrd="0" presId="urn:microsoft.com/office/officeart/2005/8/layout/process4"/>
    <dgm:cxn modelId="{8C9471D7-70AC-4D69-AD64-C8E410F50F3C}" type="presParOf" srcId="{4C446C0E-2A77-412F-AF6A-807627690BE3}" destId="{658E9C1F-DF1F-4B59-8DD7-D3A0C7FE1EF1}" srcOrd="0" destOrd="0" presId="urn:microsoft.com/office/officeart/2005/8/layout/process4"/>
    <dgm:cxn modelId="{542B1B7E-6583-4F72-845E-01D81B399F8F}" type="presParOf" srcId="{4C446C0E-2A77-412F-AF6A-807627690BE3}" destId="{A9824A11-C205-4061-8075-38C1D7BD1F6C}"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578F9F-3254-4251-807F-112882036FB6}" type="doc">
      <dgm:prSet loTypeId="urn:microsoft.com/office/officeart/2005/8/layout/hierarchy2" loCatId="hierarchy" qsTypeId="urn:microsoft.com/office/officeart/2005/8/quickstyle/3d4" qsCatId="3D" csTypeId="urn:microsoft.com/office/officeart/2005/8/colors/colorful5" csCatId="colorful" phldr="1"/>
      <dgm:spPr/>
      <dgm:t>
        <a:bodyPr/>
        <a:lstStyle/>
        <a:p>
          <a:endParaRPr lang="en-US"/>
        </a:p>
      </dgm:t>
    </dgm:pt>
    <dgm:pt modelId="{0F8FB530-9F94-4A0C-A9FC-B7E22B51D0F2}">
      <dgm:prSet custT="1"/>
      <dgm:spPr/>
      <dgm:t>
        <a:bodyPr/>
        <a:lstStyle/>
        <a:p>
          <a:pPr algn="just"/>
          <a:r>
            <a:rPr lang="es-ES" sz="2000" b="1" dirty="0" smtClean="0"/>
            <a:t>ELECTRONICA DE POTENCIA</a:t>
          </a:r>
          <a:endParaRPr lang="en-US" sz="2000" b="1" dirty="0"/>
        </a:p>
      </dgm:t>
    </dgm:pt>
    <dgm:pt modelId="{D79B171F-06AC-4A41-842B-F2F920E60851}" type="parTrans" cxnId="{F4FDC005-78EE-4562-85FC-CB8E78A67C9B}">
      <dgm:prSet/>
      <dgm:spPr/>
      <dgm:t>
        <a:bodyPr/>
        <a:lstStyle/>
        <a:p>
          <a:endParaRPr lang="en-US" sz="2400"/>
        </a:p>
      </dgm:t>
    </dgm:pt>
    <dgm:pt modelId="{7F820F26-5D93-412B-9000-67E3E4C966FF}" type="sibTrans" cxnId="{F4FDC005-78EE-4562-85FC-CB8E78A67C9B}">
      <dgm:prSet/>
      <dgm:spPr/>
      <dgm:t>
        <a:bodyPr/>
        <a:lstStyle/>
        <a:p>
          <a:endParaRPr lang="en-US" sz="2400"/>
        </a:p>
      </dgm:t>
    </dgm:pt>
    <dgm:pt modelId="{ECFCF4C9-7939-4C4E-B8A8-201763384876}">
      <dgm:prSet custT="1"/>
      <dgm:spPr/>
      <dgm:t>
        <a:bodyPr/>
        <a:lstStyle/>
        <a:p>
          <a:r>
            <a:rPr lang="es-ES" sz="2000" dirty="0" smtClean="0"/>
            <a:t>Potencia</a:t>
          </a:r>
          <a:r>
            <a:rPr lang="es-ES" sz="2800" dirty="0" smtClean="0"/>
            <a:t> </a:t>
          </a:r>
          <a:endParaRPr lang="en-US" sz="2800" dirty="0"/>
        </a:p>
      </dgm:t>
    </dgm:pt>
    <dgm:pt modelId="{04F2BCE8-B5D8-422B-92A8-1D0A0D1E7197}" type="parTrans" cxnId="{9415B795-588E-4522-9CEE-C11A44436EF6}">
      <dgm:prSet custT="1"/>
      <dgm:spPr/>
      <dgm:t>
        <a:bodyPr/>
        <a:lstStyle/>
        <a:p>
          <a:endParaRPr lang="en-US" sz="700"/>
        </a:p>
      </dgm:t>
    </dgm:pt>
    <dgm:pt modelId="{D0CFD284-5A79-492B-981B-8AC609AE5BE7}" type="sibTrans" cxnId="{9415B795-588E-4522-9CEE-C11A44436EF6}">
      <dgm:prSet/>
      <dgm:spPr/>
      <dgm:t>
        <a:bodyPr/>
        <a:lstStyle/>
        <a:p>
          <a:endParaRPr lang="en-US" sz="2400"/>
        </a:p>
      </dgm:t>
    </dgm:pt>
    <dgm:pt modelId="{AAD0596C-A2DA-4F10-A4B4-6D31F29A0C0B}">
      <dgm:prSet custT="1"/>
      <dgm:spPr/>
      <dgm:t>
        <a:bodyPr/>
        <a:lstStyle/>
        <a:p>
          <a:pPr algn="just"/>
          <a:r>
            <a:rPr lang="es-ES" sz="1800" dirty="0" smtClean="0"/>
            <a:t>Refiriéndose a equipos para operación y distribución de potencia eléctrica.</a:t>
          </a:r>
          <a:endParaRPr lang="en-US" sz="1800" dirty="0"/>
        </a:p>
      </dgm:t>
    </dgm:pt>
    <dgm:pt modelId="{5D6B8D3D-BF41-4C81-8E85-58FE664D5005}" type="parTrans" cxnId="{47FDD0F7-04BE-4E5C-BF4B-3BAF6C0D3252}">
      <dgm:prSet custT="1"/>
      <dgm:spPr/>
      <dgm:t>
        <a:bodyPr/>
        <a:lstStyle/>
        <a:p>
          <a:endParaRPr lang="en-US" sz="700"/>
        </a:p>
      </dgm:t>
    </dgm:pt>
    <dgm:pt modelId="{E859C755-6109-4B10-8D72-91DB014B978F}" type="sibTrans" cxnId="{47FDD0F7-04BE-4E5C-BF4B-3BAF6C0D3252}">
      <dgm:prSet/>
      <dgm:spPr/>
      <dgm:t>
        <a:bodyPr/>
        <a:lstStyle/>
        <a:p>
          <a:endParaRPr lang="en-US" sz="2400"/>
        </a:p>
      </dgm:t>
    </dgm:pt>
    <dgm:pt modelId="{B1469DBF-D0EA-4E5C-9BBF-89A4E4BB77B7}">
      <dgm:prSet custT="1"/>
      <dgm:spPr/>
      <dgm:t>
        <a:bodyPr/>
        <a:lstStyle/>
        <a:p>
          <a:r>
            <a:rPr lang="es-ES" sz="2000" dirty="0" smtClean="0"/>
            <a:t>Electrónica </a:t>
          </a:r>
          <a:endParaRPr lang="en-US" sz="2000" dirty="0"/>
        </a:p>
      </dgm:t>
    </dgm:pt>
    <dgm:pt modelId="{E8A109D0-CA17-451B-BBC9-26B029A9DCCD}" type="parTrans" cxnId="{B5C3350D-99C7-4B33-89FD-9E809FCC0A82}">
      <dgm:prSet custT="1"/>
      <dgm:spPr/>
      <dgm:t>
        <a:bodyPr/>
        <a:lstStyle/>
        <a:p>
          <a:endParaRPr lang="en-US" sz="700"/>
        </a:p>
      </dgm:t>
    </dgm:pt>
    <dgm:pt modelId="{0AA4489A-A488-4348-B2D2-0746B30EDD5F}" type="sibTrans" cxnId="{B5C3350D-99C7-4B33-89FD-9E809FCC0A82}">
      <dgm:prSet/>
      <dgm:spPr/>
      <dgm:t>
        <a:bodyPr/>
        <a:lstStyle/>
        <a:p>
          <a:endParaRPr lang="en-US" sz="2400"/>
        </a:p>
      </dgm:t>
    </dgm:pt>
    <dgm:pt modelId="{E1675F9D-C578-4478-81F9-8C012BFD7B00}">
      <dgm:prSet custT="1"/>
      <dgm:spPr/>
      <dgm:t>
        <a:bodyPr/>
        <a:lstStyle/>
        <a:p>
          <a:pPr algn="just"/>
          <a:r>
            <a:rPr lang="es-ES" sz="1800" dirty="0" smtClean="0"/>
            <a:t>Refiriéndose a dispositivos de estado sólido y circuitos para procesamiento de señal para alcanzar los objetivos de control deseados.</a:t>
          </a:r>
          <a:endParaRPr lang="en-US" sz="1800" dirty="0"/>
        </a:p>
      </dgm:t>
    </dgm:pt>
    <dgm:pt modelId="{A4743A4D-EE64-493C-BBA6-8836DC218EC6}" type="parTrans" cxnId="{FAD28F3D-0C29-40D8-99F4-DD3176133F7F}">
      <dgm:prSet custT="1"/>
      <dgm:spPr/>
      <dgm:t>
        <a:bodyPr/>
        <a:lstStyle/>
        <a:p>
          <a:endParaRPr lang="en-US" sz="700"/>
        </a:p>
      </dgm:t>
    </dgm:pt>
    <dgm:pt modelId="{22F0D3AB-E5A7-48A4-A446-7D98E318316A}" type="sibTrans" cxnId="{FAD28F3D-0C29-40D8-99F4-DD3176133F7F}">
      <dgm:prSet/>
      <dgm:spPr/>
      <dgm:t>
        <a:bodyPr/>
        <a:lstStyle/>
        <a:p>
          <a:endParaRPr lang="en-US" sz="2400"/>
        </a:p>
      </dgm:t>
    </dgm:pt>
    <dgm:pt modelId="{FC347630-256C-44A0-9322-458E76794A26}">
      <dgm:prSet custT="1"/>
      <dgm:spPr/>
      <dgm:t>
        <a:bodyPr/>
        <a:lstStyle/>
        <a:p>
          <a:r>
            <a:rPr lang="es-ES" sz="2000" dirty="0" smtClean="0"/>
            <a:t>Control</a:t>
          </a:r>
          <a:endParaRPr lang="en-US" sz="2000" dirty="0"/>
        </a:p>
      </dgm:t>
    </dgm:pt>
    <dgm:pt modelId="{BD918B56-F1A3-443D-9702-42D776DBEB3F}" type="parTrans" cxnId="{E97E6E3D-D6F7-4090-BE63-9D09A0EE1DCA}">
      <dgm:prSet custT="1"/>
      <dgm:spPr/>
      <dgm:t>
        <a:bodyPr/>
        <a:lstStyle/>
        <a:p>
          <a:endParaRPr lang="en-US" sz="700"/>
        </a:p>
      </dgm:t>
    </dgm:pt>
    <dgm:pt modelId="{0E472000-412E-41D6-B3CF-2A6C4764E8E7}" type="sibTrans" cxnId="{E97E6E3D-D6F7-4090-BE63-9D09A0EE1DCA}">
      <dgm:prSet/>
      <dgm:spPr/>
      <dgm:t>
        <a:bodyPr/>
        <a:lstStyle/>
        <a:p>
          <a:endParaRPr lang="en-US" sz="2400"/>
        </a:p>
      </dgm:t>
    </dgm:pt>
    <dgm:pt modelId="{4C7360C2-4ACE-422E-9764-82FB2D5D7D4C}">
      <dgm:prSet custT="1"/>
      <dgm:spPr/>
      <dgm:t>
        <a:bodyPr/>
        <a:lstStyle/>
        <a:p>
          <a:pPr algn="just"/>
          <a:r>
            <a:rPr lang="es-ES" sz="1800" dirty="0" smtClean="0"/>
            <a:t>Refiriéndose a las características estáticas y dinámicas de sistemas de lazo cerrado.</a:t>
          </a:r>
          <a:endParaRPr lang="en-US" sz="1800" dirty="0"/>
        </a:p>
      </dgm:t>
    </dgm:pt>
    <dgm:pt modelId="{579C6892-DC21-4B0A-A83B-80A672C7B619}" type="parTrans" cxnId="{08929EDC-02A2-41EE-AE7D-37A5BA4CDCF6}">
      <dgm:prSet custT="1"/>
      <dgm:spPr/>
      <dgm:t>
        <a:bodyPr/>
        <a:lstStyle/>
        <a:p>
          <a:endParaRPr lang="en-US" sz="700"/>
        </a:p>
      </dgm:t>
    </dgm:pt>
    <dgm:pt modelId="{7575651C-2DD8-4C80-B0AF-536510C32881}" type="sibTrans" cxnId="{08929EDC-02A2-41EE-AE7D-37A5BA4CDCF6}">
      <dgm:prSet/>
      <dgm:spPr/>
      <dgm:t>
        <a:bodyPr/>
        <a:lstStyle/>
        <a:p>
          <a:endParaRPr lang="en-US" sz="2400"/>
        </a:p>
      </dgm:t>
    </dgm:pt>
    <dgm:pt modelId="{19D1B818-BF16-40A4-8E3C-2D005AAF01E6}" type="pres">
      <dgm:prSet presAssocID="{B9578F9F-3254-4251-807F-112882036FB6}" presName="diagram" presStyleCnt="0">
        <dgm:presLayoutVars>
          <dgm:chPref val="1"/>
          <dgm:dir/>
          <dgm:animOne val="branch"/>
          <dgm:animLvl val="lvl"/>
          <dgm:resizeHandles val="exact"/>
        </dgm:presLayoutVars>
      </dgm:prSet>
      <dgm:spPr/>
      <dgm:t>
        <a:bodyPr/>
        <a:lstStyle/>
        <a:p>
          <a:endParaRPr lang="en-US"/>
        </a:p>
      </dgm:t>
    </dgm:pt>
    <dgm:pt modelId="{4E4CEEA8-144D-4122-9580-1E32C253FADA}" type="pres">
      <dgm:prSet presAssocID="{0F8FB530-9F94-4A0C-A9FC-B7E22B51D0F2}" presName="root1" presStyleCnt="0"/>
      <dgm:spPr/>
    </dgm:pt>
    <dgm:pt modelId="{74610018-3D36-4EDD-9070-4E51542C8676}" type="pres">
      <dgm:prSet presAssocID="{0F8FB530-9F94-4A0C-A9FC-B7E22B51D0F2}" presName="LevelOneTextNode" presStyleLbl="node0" presStyleIdx="0" presStyleCnt="1" custScaleX="138505" custScaleY="141567">
        <dgm:presLayoutVars>
          <dgm:chPref val="3"/>
        </dgm:presLayoutVars>
      </dgm:prSet>
      <dgm:spPr/>
      <dgm:t>
        <a:bodyPr/>
        <a:lstStyle/>
        <a:p>
          <a:endParaRPr lang="en-US"/>
        </a:p>
      </dgm:t>
    </dgm:pt>
    <dgm:pt modelId="{0C987F16-EC12-4DC9-A667-A81E6D5B79C0}" type="pres">
      <dgm:prSet presAssocID="{0F8FB530-9F94-4A0C-A9FC-B7E22B51D0F2}" presName="level2hierChild" presStyleCnt="0"/>
      <dgm:spPr/>
    </dgm:pt>
    <dgm:pt modelId="{D4E58C2A-7E33-4C86-99BD-AB530270551A}" type="pres">
      <dgm:prSet presAssocID="{04F2BCE8-B5D8-422B-92A8-1D0A0D1E7197}" presName="conn2-1" presStyleLbl="parChTrans1D2" presStyleIdx="0" presStyleCnt="3"/>
      <dgm:spPr/>
      <dgm:t>
        <a:bodyPr/>
        <a:lstStyle/>
        <a:p>
          <a:endParaRPr lang="en-US"/>
        </a:p>
      </dgm:t>
    </dgm:pt>
    <dgm:pt modelId="{3A893189-FD01-4C3E-92E1-A08F86AFA069}" type="pres">
      <dgm:prSet presAssocID="{04F2BCE8-B5D8-422B-92A8-1D0A0D1E7197}" presName="connTx" presStyleLbl="parChTrans1D2" presStyleIdx="0" presStyleCnt="3"/>
      <dgm:spPr/>
      <dgm:t>
        <a:bodyPr/>
        <a:lstStyle/>
        <a:p>
          <a:endParaRPr lang="en-US"/>
        </a:p>
      </dgm:t>
    </dgm:pt>
    <dgm:pt modelId="{43856204-A2A1-49B0-A6DE-8BE99005FA50}" type="pres">
      <dgm:prSet presAssocID="{ECFCF4C9-7939-4C4E-B8A8-201763384876}" presName="root2" presStyleCnt="0"/>
      <dgm:spPr/>
    </dgm:pt>
    <dgm:pt modelId="{0B6D4C00-63F8-40BF-9CD5-1C288F1BEDDF}" type="pres">
      <dgm:prSet presAssocID="{ECFCF4C9-7939-4C4E-B8A8-201763384876}" presName="LevelTwoTextNode" presStyleLbl="node2" presStyleIdx="0" presStyleCnt="3" custLinFactNeighborX="-20294" custLinFactNeighborY="-8118">
        <dgm:presLayoutVars>
          <dgm:chPref val="3"/>
        </dgm:presLayoutVars>
      </dgm:prSet>
      <dgm:spPr/>
      <dgm:t>
        <a:bodyPr/>
        <a:lstStyle/>
        <a:p>
          <a:endParaRPr lang="en-US"/>
        </a:p>
      </dgm:t>
    </dgm:pt>
    <dgm:pt modelId="{8E3BCD1D-DFA6-45D0-9D59-46251E9C2F10}" type="pres">
      <dgm:prSet presAssocID="{ECFCF4C9-7939-4C4E-B8A8-201763384876}" presName="level3hierChild" presStyleCnt="0"/>
      <dgm:spPr/>
    </dgm:pt>
    <dgm:pt modelId="{EDF2BD4D-AE2B-4D5F-A1AF-F442E7F60CDF}" type="pres">
      <dgm:prSet presAssocID="{5D6B8D3D-BF41-4C81-8E85-58FE664D5005}" presName="conn2-1" presStyleLbl="parChTrans1D3" presStyleIdx="0" presStyleCnt="3"/>
      <dgm:spPr/>
      <dgm:t>
        <a:bodyPr/>
        <a:lstStyle/>
        <a:p>
          <a:endParaRPr lang="en-US"/>
        </a:p>
      </dgm:t>
    </dgm:pt>
    <dgm:pt modelId="{283C10B9-624C-451A-8DF4-9724AF1B40ED}" type="pres">
      <dgm:prSet presAssocID="{5D6B8D3D-BF41-4C81-8E85-58FE664D5005}" presName="connTx" presStyleLbl="parChTrans1D3" presStyleIdx="0" presStyleCnt="3"/>
      <dgm:spPr/>
      <dgm:t>
        <a:bodyPr/>
        <a:lstStyle/>
        <a:p>
          <a:endParaRPr lang="en-US"/>
        </a:p>
      </dgm:t>
    </dgm:pt>
    <dgm:pt modelId="{898A7526-0BAD-4A54-906B-F1A064BBE7BF}" type="pres">
      <dgm:prSet presAssocID="{AAD0596C-A2DA-4F10-A4B4-6D31F29A0C0B}" presName="root2" presStyleCnt="0"/>
      <dgm:spPr/>
    </dgm:pt>
    <dgm:pt modelId="{71413414-7EE7-486D-8365-B32700AAE497}" type="pres">
      <dgm:prSet presAssocID="{AAD0596C-A2DA-4F10-A4B4-6D31F29A0C0B}" presName="LevelTwoTextNode" presStyleLbl="node3" presStyleIdx="0" presStyleCnt="3" custScaleX="295340" custScaleY="169936" custLinFactNeighborX="-40073" custLinFactNeighborY="-8118">
        <dgm:presLayoutVars>
          <dgm:chPref val="3"/>
        </dgm:presLayoutVars>
      </dgm:prSet>
      <dgm:spPr/>
      <dgm:t>
        <a:bodyPr/>
        <a:lstStyle/>
        <a:p>
          <a:endParaRPr lang="en-US"/>
        </a:p>
      </dgm:t>
    </dgm:pt>
    <dgm:pt modelId="{AA595F67-E100-4749-9185-052F23857AB4}" type="pres">
      <dgm:prSet presAssocID="{AAD0596C-A2DA-4F10-A4B4-6D31F29A0C0B}" presName="level3hierChild" presStyleCnt="0"/>
      <dgm:spPr/>
    </dgm:pt>
    <dgm:pt modelId="{9C0CD517-01C8-4B52-8C0B-9F48444C0CD1}" type="pres">
      <dgm:prSet presAssocID="{E8A109D0-CA17-451B-BBC9-26B029A9DCCD}" presName="conn2-1" presStyleLbl="parChTrans1D2" presStyleIdx="1" presStyleCnt="3"/>
      <dgm:spPr/>
      <dgm:t>
        <a:bodyPr/>
        <a:lstStyle/>
        <a:p>
          <a:endParaRPr lang="en-US"/>
        </a:p>
      </dgm:t>
    </dgm:pt>
    <dgm:pt modelId="{FD1164E8-4429-4D7E-8FC5-23CF050DA122}" type="pres">
      <dgm:prSet presAssocID="{E8A109D0-CA17-451B-BBC9-26B029A9DCCD}" presName="connTx" presStyleLbl="parChTrans1D2" presStyleIdx="1" presStyleCnt="3"/>
      <dgm:spPr/>
      <dgm:t>
        <a:bodyPr/>
        <a:lstStyle/>
        <a:p>
          <a:endParaRPr lang="en-US"/>
        </a:p>
      </dgm:t>
    </dgm:pt>
    <dgm:pt modelId="{EEBF0CA8-7E58-460D-8756-94FE6556DEC2}" type="pres">
      <dgm:prSet presAssocID="{B1469DBF-D0EA-4E5C-9BBF-89A4E4BB77B7}" presName="root2" presStyleCnt="0"/>
      <dgm:spPr/>
    </dgm:pt>
    <dgm:pt modelId="{CF7BB916-7735-4685-97C0-9A95703B36F7}" type="pres">
      <dgm:prSet presAssocID="{B1469DBF-D0EA-4E5C-9BBF-89A4E4BB77B7}" presName="LevelTwoTextNode" presStyleLbl="node2" presStyleIdx="1" presStyleCnt="3" custLinFactNeighborX="-20294" custLinFactNeighborY="-8118">
        <dgm:presLayoutVars>
          <dgm:chPref val="3"/>
        </dgm:presLayoutVars>
      </dgm:prSet>
      <dgm:spPr/>
      <dgm:t>
        <a:bodyPr/>
        <a:lstStyle/>
        <a:p>
          <a:endParaRPr lang="en-US"/>
        </a:p>
      </dgm:t>
    </dgm:pt>
    <dgm:pt modelId="{C9D70A32-2217-4AF3-94C4-FBEC809CE65C}" type="pres">
      <dgm:prSet presAssocID="{B1469DBF-D0EA-4E5C-9BBF-89A4E4BB77B7}" presName="level3hierChild" presStyleCnt="0"/>
      <dgm:spPr/>
    </dgm:pt>
    <dgm:pt modelId="{908516C7-84F8-49DA-902E-1CC1AEA8E2DB}" type="pres">
      <dgm:prSet presAssocID="{A4743A4D-EE64-493C-BBA6-8836DC218EC6}" presName="conn2-1" presStyleLbl="parChTrans1D3" presStyleIdx="1" presStyleCnt="3"/>
      <dgm:spPr/>
      <dgm:t>
        <a:bodyPr/>
        <a:lstStyle/>
        <a:p>
          <a:endParaRPr lang="en-US"/>
        </a:p>
      </dgm:t>
    </dgm:pt>
    <dgm:pt modelId="{CA01A8FC-A081-4583-852A-7E47F8C76664}" type="pres">
      <dgm:prSet presAssocID="{A4743A4D-EE64-493C-BBA6-8836DC218EC6}" presName="connTx" presStyleLbl="parChTrans1D3" presStyleIdx="1" presStyleCnt="3"/>
      <dgm:spPr/>
      <dgm:t>
        <a:bodyPr/>
        <a:lstStyle/>
        <a:p>
          <a:endParaRPr lang="en-US"/>
        </a:p>
      </dgm:t>
    </dgm:pt>
    <dgm:pt modelId="{7F327DB1-534C-4AAE-B1FC-B067D8B17C6B}" type="pres">
      <dgm:prSet presAssocID="{E1675F9D-C578-4478-81F9-8C012BFD7B00}" presName="root2" presStyleCnt="0"/>
      <dgm:spPr/>
    </dgm:pt>
    <dgm:pt modelId="{59254E1C-AD6A-4C0F-B3B4-1FE88A4455DF}" type="pres">
      <dgm:prSet presAssocID="{E1675F9D-C578-4478-81F9-8C012BFD7B00}" presName="LevelTwoTextNode" presStyleLbl="node3" presStyleIdx="1" presStyleCnt="3" custScaleX="295065" custScaleY="165121" custLinFactNeighborX="-39688" custLinFactNeighborY="-10948">
        <dgm:presLayoutVars>
          <dgm:chPref val="3"/>
        </dgm:presLayoutVars>
      </dgm:prSet>
      <dgm:spPr/>
      <dgm:t>
        <a:bodyPr/>
        <a:lstStyle/>
        <a:p>
          <a:endParaRPr lang="en-US"/>
        </a:p>
      </dgm:t>
    </dgm:pt>
    <dgm:pt modelId="{CC141EFE-3B2C-482C-A29E-786B892C30C1}" type="pres">
      <dgm:prSet presAssocID="{E1675F9D-C578-4478-81F9-8C012BFD7B00}" presName="level3hierChild" presStyleCnt="0"/>
      <dgm:spPr/>
    </dgm:pt>
    <dgm:pt modelId="{166AE205-1450-4DAA-8CD6-1CF339EFCA36}" type="pres">
      <dgm:prSet presAssocID="{BD918B56-F1A3-443D-9702-42D776DBEB3F}" presName="conn2-1" presStyleLbl="parChTrans1D2" presStyleIdx="2" presStyleCnt="3"/>
      <dgm:spPr/>
      <dgm:t>
        <a:bodyPr/>
        <a:lstStyle/>
        <a:p>
          <a:endParaRPr lang="en-US"/>
        </a:p>
      </dgm:t>
    </dgm:pt>
    <dgm:pt modelId="{75BAEBFF-0305-4929-9AA4-33BF7D7F5E12}" type="pres">
      <dgm:prSet presAssocID="{BD918B56-F1A3-443D-9702-42D776DBEB3F}" presName="connTx" presStyleLbl="parChTrans1D2" presStyleIdx="2" presStyleCnt="3"/>
      <dgm:spPr/>
      <dgm:t>
        <a:bodyPr/>
        <a:lstStyle/>
        <a:p>
          <a:endParaRPr lang="en-US"/>
        </a:p>
      </dgm:t>
    </dgm:pt>
    <dgm:pt modelId="{0319FFAC-4168-4303-B061-F535EC2E0B34}" type="pres">
      <dgm:prSet presAssocID="{FC347630-256C-44A0-9322-458E76794A26}" presName="root2" presStyleCnt="0"/>
      <dgm:spPr/>
    </dgm:pt>
    <dgm:pt modelId="{982ECDF8-16F6-48DB-BEB5-CE6533149317}" type="pres">
      <dgm:prSet presAssocID="{FC347630-256C-44A0-9322-458E76794A26}" presName="LevelTwoTextNode" presStyleLbl="node2" presStyleIdx="2" presStyleCnt="3" custLinFactNeighborX="-20294" custLinFactNeighborY="-8118">
        <dgm:presLayoutVars>
          <dgm:chPref val="3"/>
        </dgm:presLayoutVars>
      </dgm:prSet>
      <dgm:spPr/>
      <dgm:t>
        <a:bodyPr/>
        <a:lstStyle/>
        <a:p>
          <a:endParaRPr lang="en-US"/>
        </a:p>
      </dgm:t>
    </dgm:pt>
    <dgm:pt modelId="{1919EFD7-BDBB-482A-B62D-170D4CC14643}" type="pres">
      <dgm:prSet presAssocID="{FC347630-256C-44A0-9322-458E76794A26}" presName="level3hierChild" presStyleCnt="0"/>
      <dgm:spPr/>
    </dgm:pt>
    <dgm:pt modelId="{F7F7605A-B5CD-4D6F-989F-FE7919891DCC}" type="pres">
      <dgm:prSet presAssocID="{579C6892-DC21-4B0A-A83B-80A672C7B619}" presName="conn2-1" presStyleLbl="parChTrans1D3" presStyleIdx="2" presStyleCnt="3"/>
      <dgm:spPr/>
      <dgm:t>
        <a:bodyPr/>
        <a:lstStyle/>
        <a:p>
          <a:endParaRPr lang="en-US"/>
        </a:p>
      </dgm:t>
    </dgm:pt>
    <dgm:pt modelId="{321C2112-CBE0-473A-A3AD-970F4619B029}" type="pres">
      <dgm:prSet presAssocID="{579C6892-DC21-4B0A-A83B-80A672C7B619}" presName="connTx" presStyleLbl="parChTrans1D3" presStyleIdx="2" presStyleCnt="3"/>
      <dgm:spPr/>
      <dgm:t>
        <a:bodyPr/>
        <a:lstStyle/>
        <a:p>
          <a:endParaRPr lang="en-US"/>
        </a:p>
      </dgm:t>
    </dgm:pt>
    <dgm:pt modelId="{66E07184-5E8D-42CE-921D-739B7F4D70D0}" type="pres">
      <dgm:prSet presAssocID="{4C7360C2-4ACE-422E-9764-82FB2D5D7D4C}" presName="root2" presStyleCnt="0"/>
      <dgm:spPr/>
    </dgm:pt>
    <dgm:pt modelId="{1AE6E932-5539-42F6-907F-5D11658453A0}" type="pres">
      <dgm:prSet presAssocID="{4C7360C2-4ACE-422E-9764-82FB2D5D7D4C}" presName="LevelTwoTextNode" presStyleLbl="node3" presStyleIdx="2" presStyleCnt="3" custScaleX="296095" custScaleY="162521" custLinFactNeighborX="-39688" custLinFactNeighborY="-13459">
        <dgm:presLayoutVars>
          <dgm:chPref val="3"/>
        </dgm:presLayoutVars>
      </dgm:prSet>
      <dgm:spPr/>
      <dgm:t>
        <a:bodyPr/>
        <a:lstStyle/>
        <a:p>
          <a:endParaRPr lang="en-US"/>
        </a:p>
      </dgm:t>
    </dgm:pt>
    <dgm:pt modelId="{742F9A6A-6410-4517-917F-FA7F4B6BE9E5}" type="pres">
      <dgm:prSet presAssocID="{4C7360C2-4ACE-422E-9764-82FB2D5D7D4C}" presName="level3hierChild" presStyleCnt="0"/>
      <dgm:spPr/>
    </dgm:pt>
  </dgm:ptLst>
  <dgm:cxnLst>
    <dgm:cxn modelId="{390D6347-0577-47E3-A8C0-B839783C5F70}" type="presOf" srcId="{BD918B56-F1A3-443D-9702-42D776DBEB3F}" destId="{166AE205-1450-4DAA-8CD6-1CF339EFCA36}" srcOrd="0" destOrd="0" presId="urn:microsoft.com/office/officeart/2005/8/layout/hierarchy2"/>
    <dgm:cxn modelId="{47FDD0F7-04BE-4E5C-BF4B-3BAF6C0D3252}" srcId="{ECFCF4C9-7939-4C4E-B8A8-201763384876}" destId="{AAD0596C-A2DA-4F10-A4B4-6D31F29A0C0B}" srcOrd="0" destOrd="0" parTransId="{5D6B8D3D-BF41-4C81-8E85-58FE664D5005}" sibTransId="{E859C755-6109-4B10-8D72-91DB014B978F}"/>
    <dgm:cxn modelId="{E97E6E3D-D6F7-4090-BE63-9D09A0EE1DCA}" srcId="{0F8FB530-9F94-4A0C-A9FC-B7E22B51D0F2}" destId="{FC347630-256C-44A0-9322-458E76794A26}" srcOrd="2" destOrd="0" parTransId="{BD918B56-F1A3-443D-9702-42D776DBEB3F}" sibTransId="{0E472000-412E-41D6-B3CF-2A6C4764E8E7}"/>
    <dgm:cxn modelId="{02A0E2CD-BAB1-491E-B2F3-970E465E3561}" type="presOf" srcId="{0F8FB530-9F94-4A0C-A9FC-B7E22B51D0F2}" destId="{74610018-3D36-4EDD-9070-4E51542C8676}" srcOrd="0" destOrd="0" presId="urn:microsoft.com/office/officeart/2005/8/layout/hierarchy2"/>
    <dgm:cxn modelId="{17CEA535-EBAF-49A5-9CE4-A0CC2BACB9BB}" type="presOf" srcId="{ECFCF4C9-7939-4C4E-B8A8-201763384876}" destId="{0B6D4C00-63F8-40BF-9CD5-1C288F1BEDDF}" srcOrd="0" destOrd="0" presId="urn:microsoft.com/office/officeart/2005/8/layout/hierarchy2"/>
    <dgm:cxn modelId="{3860FA8C-4BE3-4DF4-978D-665A6B9B7FB1}" type="presOf" srcId="{B9578F9F-3254-4251-807F-112882036FB6}" destId="{19D1B818-BF16-40A4-8E3C-2D005AAF01E6}" srcOrd="0" destOrd="0" presId="urn:microsoft.com/office/officeart/2005/8/layout/hierarchy2"/>
    <dgm:cxn modelId="{F9E1C046-2855-4680-AFA3-4BC356733593}" type="presOf" srcId="{A4743A4D-EE64-493C-BBA6-8836DC218EC6}" destId="{CA01A8FC-A081-4583-852A-7E47F8C76664}" srcOrd="1" destOrd="0" presId="urn:microsoft.com/office/officeart/2005/8/layout/hierarchy2"/>
    <dgm:cxn modelId="{EBA1FB66-8376-495C-92CE-0BF11A9AF173}" type="presOf" srcId="{B1469DBF-D0EA-4E5C-9BBF-89A4E4BB77B7}" destId="{CF7BB916-7735-4685-97C0-9A95703B36F7}" srcOrd="0" destOrd="0" presId="urn:microsoft.com/office/officeart/2005/8/layout/hierarchy2"/>
    <dgm:cxn modelId="{4F766F26-498F-4455-A433-9D4DB700105E}" type="presOf" srcId="{FC347630-256C-44A0-9322-458E76794A26}" destId="{982ECDF8-16F6-48DB-BEB5-CE6533149317}" srcOrd="0" destOrd="0" presId="urn:microsoft.com/office/officeart/2005/8/layout/hierarchy2"/>
    <dgm:cxn modelId="{0C74E9B1-DDF2-4666-8C65-1BFB048C9840}" type="presOf" srcId="{4C7360C2-4ACE-422E-9764-82FB2D5D7D4C}" destId="{1AE6E932-5539-42F6-907F-5D11658453A0}" srcOrd="0" destOrd="0" presId="urn:microsoft.com/office/officeart/2005/8/layout/hierarchy2"/>
    <dgm:cxn modelId="{1B5A6CDA-7F69-4708-B6F0-3194D2DEF5AC}" type="presOf" srcId="{E8A109D0-CA17-451B-BBC9-26B029A9DCCD}" destId="{9C0CD517-01C8-4B52-8C0B-9F48444C0CD1}" srcOrd="0" destOrd="0" presId="urn:microsoft.com/office/officeart/2005/8/layout/hierarchy2"/>
    <dgm:cxn modelId="{19874873-2327-418F-AAFF-EB9438772B41}" type="presOf" srcId="{E1675F9D-C578-4478-81F9-8C012BFD7B00}" destId="{59254E1C-AD6A-4C0F-B3B4-1FE88A4455DF}" srcOrd="0" destOrd="0" presId="urn:microsoft.com/office/officeart/2005/8/layout/hierarchy2"/>
    <dgm:cxn modelId="{75DB17FF-0A0E-4145-9ECF-7EAABEF6FB05}" type="presOf" srcId="{579C6892-DC21-4B0A-A83B-80A672C7B619}" destId="{F7F7605A-B5CD-4D6F-989F-FE7919891DCC}" srcOrd="0" destOrd="0" presId="urn:microsoft.com/office/officeart/2005/8/layout/hierarchy2"/>
    <dgm:cxn modelId="{F4FDC005-78EE-4562-85FC-CB8E78A67C9B}" srcId="{B9578F9F-3254-4251-807F-112882036FB6}" destId="{0F8FB530-9F94-4A0C-A9FC-B7E22B51D0F2}" srcOrd="0" destOrd="0" parTransId="{D79B171F-06AC-4A41-842B-F2F920E60851}" sibTransId="{7F820F26-5D93-412B-9000-67E3E4C966FF}"/>
    <dgm:cxn modelId="{D91C7E73-E3EC-406A-A983-0F17C70CDD9C}" type="presOf" srcId="{579C6892-DC21-4B0A-A83B-80A672C7B619}" destId="{321C2112-CBE0-473A-A3AD-970F4619B029}" srcOrd="1" destOrd="0" presId="urn:microsoft.com/office/officeart/2005/8/layout/hierarchy2"/>
    <dgm:cxn modelId="{B5C3350D-99C7-4B33-89FD-9E809FCC0A82}" srcId="{0F8FB530-9F94-4A0C-A9FC-B7E22B51D0F2}" destId="{B1469DBF-D0EA-4E5C-9BBF-89A4E4BB77B7}" srcOrd="1" destOrd="0" parTransId="{E8A109D0-CA17-451B-BBC9-26B029A9DCCD}" sibTransId="{0AA4489A-A488-4348-B2D2-0746B30EDD5F}"/>
    <dgm:cxn modelId="{0199D556-1D51-4E36-A9BC-FE7794552705}" type="presOf" srcId="{04F2BCE8-B5D8-422B-92A8-1D0A0D1E7197}" destId="{D4E58C2A-7E33-4C86-99BD-AB530270551A}" srcOrd="0" destOrd="0" presId="urn:microsoft.com/office/officeart/2005/8/layout/hierarchy2"/>
    <dgm:cxn modelId="{08929EDC-02A2-41EE-AE7D-37A5BA4CDCF6}" srcId="{FC347630-256C-44A0-9322-458E76794A26}" destId="{4C7360C2-4ACE-422E-9764-82FB2D5D7D4C}" srcOrd="0" destOrd="0" parTransId="{579C6892-DC21-4B0A-A83B-80A672C7B619}" sibTransId="{7575651C-2DD8-4C80-B0AF-536510C32881}"/>
    <dgm:cxn modelId="{FAD28F3D-0C29-40D8-99F4-DD3176133F7F}" srcId="{B1469DBF-D0EA-4E5C-9BBF-89A4E4BB77B7}" destId="{E1675F9D-C578-4478-81F9-8C012BFD7B00}" srcOrd="0" destOrd="0" parTransId="{A4743A4D-EE64-493C-BBA6-8836DC218EC6}" sibTransId="{22F0D3AB-E5A7-48A4-A446-7D98E318316A}"/>
    <dgm:cxn modelId="{94EB8486-D8F5-4C08-AFD8-1C9670B70DB1}" type="presOf" srcId="{BD918B56-F1A3-443D-9702-42D776DBEB3F}" destId="{75BAEBFF-0305-4929-9AA4-33BF7D7F5E12}" srcOrd="1" destOrd="0" presId="urn:microsoft.com/office/officeart/2005/8/layout/hierarchy2"/>
    <dgm:cxn modelId="{9415B795-588E-4522-9CEE-C11A44436EF6}" srcId="{0F8FB530-9F94-4A0C-A9FC-B7E22B51D0F2}" destId="{ECFCF4C9-7939-4C4E-B8A8-201763384876}" srcOrd="0" destOrd="0" parTransId="{04F2BCE8-B5D8-422B-92A8-1D0A0D1E7197}" sibTransId="{D0CFD284-5A79-492B-981B-8AC609AE5BE7}"/>
    <dgm:cxn modelId="{3AAEB01D-F476-4635-82D5-0483D53957B1}" type="presOf" srcId="{E8A109D0-CA17-451B-BBC9-26B029A9DCCD}" destId="{FD1164E8-4429-4D7E-8FC5-23CF050DA122}" srcOrd="1" destOrd="0" presId="urn:microsoft.com/office/officeart/2005/8/layout/hierarchy2"/>
    <dgm:cxn modelId="{ABB678BF-72E1-452E-89AE-30A15FD1DC0C}" type="presOf" srcId="{5D6B8D3D-BF41-4C81-8E85-58FE664D5005}" destId="{EDF2BD4D-AE2B-4D5F-A1AF-F442E7F60CDF}" srcOrd="0" destOrd="0" presId="urn:microsoft.com/office/officeart/2005/8/layout/hierarchy2"/>
    <dgm:cxn modelId="{7EB79FC8-7003-4692-8EBD-65D273396C45}" type="presOf" srcId="{AAD0596C-A2DA-4F10-A4B4-6D31F29A0C0B}" destId="{71413414-7EE7-486D-8365-B32700AAE497}" srcOrd="0" destOrd="0" presId="urn:microsoft.com/office/officeart/2005/8/layout/hierarchy2"/>
    <dgm:cxn modelId="{2D3E6F54-B97B-4B1C-B161-1C37D5E4958A}" type="presOf" srcId="{04F2BCE8-B5D8-422B-92A8-1D0A0D1E7197}" destId="{3A893189-FD01-4C3E-92E1-A08F86AFA069}" srcOrd="1" destOrd="0" presId="urn:microsoft.com/office/officeart/2005/8/layout/hierarchy2"/>
    <dgm:cxn modelId="{21866857-5FF5-41E4-B5D2-9B7B37D6BA88}" type="presOf" srcId="{5D6B8D3D-BF41-4C81-8E85-58FE664D5005}" destId="{283C10B9-624C-451A-8DF4-9724AF1B40ED}" srcOrd="1" destOrd="0" presId="urn:microsoft.com/office/officeart/2005/8/layout/hierarchy2"/>
    <dgm:cxn modelId="{2D7A3A86-28A4-4524-A367-95DAA6A3DC87}" type="presOf" srcId="{A4743A4D-EE64-493C-BBA6-8836DC218EC6}" destId="{908516C7-84F8-49DA-902E-1CC1AEA8E2DB}" srcOrd="0" destOrd="0" presId="urn:microsoft.com/office/officeart/2005/8/layout/hierarchy2"/>
    <dgm:cxn modelId="{97601706-D0E0-42E2-AB97-8ED4FE537763}" type="presParOf" srcId="{19D1B818-BF16-40A4-8E3C-2D005AAF01E6}" destId="{4E4CEEA8-144D-4122-9580-1E32C253FADA}" srcOrd="0" destOrd="0" presId="urn:microsoft.com/office/officeart/2005/8/layout/hierarchy2"/>
    <dgm:cxn modelId="{25D797D4-2F86-4DAE-A682-58800AD9D61D}" type="presParOf" srcId="{4E4CEEA8-144D-4122-9580-1E32C253FADA}" destId="{74610018-3D36-4EDD-9070-4E51542C8676}" srcOrd="0" destOrd="0" presId="urn:microsoft.com/office/officeart/2005/8/layout/hierarchy2"/>
    <dgm:cxn modelId="{297ED94E-23C0-444B-8E41-803607E3923F}" type="presParOf" srcId="{4E4CEEA8-144D-4122-9580-1E32C253FADA}" destId="{0C987F16-EC12-4DC9-A667-A81E6D5B79C0}" srcOrd="1" destOrd="0" presId="urn:microsoft.com/office/officeart/2005/8/layout/hierarchy2"/>
    <dgm:cxn modelId="{675739F0-6190-4CA7-9008-B1804E3A0222}" type="presParOf" srcId="{0C987F16-EC12-4DC9-A667-A81E6D5B79C0}" destId="{D4E58C2A-7E33-4C86-99BD-AB530270551A}" srcOrd="0" destOrd="0" presId="urn:microsoft.com/office/officeart/2005/8/layout/hierarchy2"/>
    <dgm:cxn modelId="{37C64C0E-088E-45E1-81F4-558BDE1B50B9}" type="presParOf" srcId="{D4E58C2A-7E33-4C86-99BD-AB530270551A}" destId="{3A893189-FD01-4C3E-92E1-A08F86AFA069}" srcOrd="0" destOrd="0" presId="urn:microsoft.com/office/officeart/2005/8/layout/hierarchy2"/>
    <dgm:cxn modelId="{D47FBD55-4D3D-4D5F-9AA5-B0F76035C082}" type="presParOf" srcId="{0C987F16-EC12-4DC9-A667-A81E6D5B79C0}" destId="{43856204-A2A1-49B0-A6DE-8BE99005FA50}" srcOrd="1" destOrd="0" presId="urn:microsoft.com/office/officeart/2005/8/layout/hierarchy2"/>
    <dgm:cxn modelId="{6A21DF21-BB4F-4D00-AC29-B9FE7531B217}" type="presParOf" srcId="{43856204-A2A1-49B0-A6DE-8BE99005FA50}" destId="{0B6D4C00-63F8-40BF-9CD5-1C288F1BEDDF}" srcOrd="0" destOrd="0" presId="urn:microsoft.com/office/officeart/2005/8/layout/hierarchy2"/>
    <dgm:cxn modelId="{B0239162-6438-4259-A5DC-F19954435E96}" type="presParOf" srcId="{43856204-A2A1-49B0-A6DE-8BE99005FA50}" destId="{8E3BCD1D-DFA6-45D0-9D59-46251E9C2F10}" srcOrd="1" destOrd="0" presId="urn:microsoft.com/office/officeart/2005/8/layout/hierarchy2"/>
    <dgm:cxn modelId="{1FD0C9B0-D2FA-4024-9B07-696ED45047FD}" type="presParOf" srcId="{8E3BCD1D-DFA6-45D0-9D59-46251E9C2F10}" destId="{EDF2BD4D-AE2B-4D5F-A1AF-F442E7F60CDF}" srcOrd="0" destOrd="0" presId="urn:microsoft.com/office/officeart/2005/8/layout/hierarchy2"/>
    <dgm:cxn modelId="{27568B25-03E0-4F06-8E1F-4B01B5221060}" type="presParOf" srcId="{EDF2BD4D-AE2B-4D5F-A1AF-F442E7F60CDF}" destId="{283C10B9-624C-451A-8DF4-9724AF1B40ED}" srcOrd="0" destOrd="0" presId="urn:microsoft.com/office/officeart/2005/8/layout/hierarchy2"/>
    <dgm:cxn modelId="{DC685675-9C70-41FC-ADBE-247FE84483A1}" type="presParOf" srcId="{8E3BCD1D-DFA6-45D0-9D59-46251E9C2F10}" destId="{898A7526-0BAD-4A54-906B-F1A064BBE7BF}" srcOrd="1" destOrd="0" presId="urn:microsoft.com/office/officeart/2005/8/layout/hierarchy2"/>
    <dgm:cxn modelId="{361B9991-2562-421F-8CDC-0B561C394527}" type="presParOf" srcId="{898A7526-0BAD-4A54-906B-F1A064BBE7BF}" destId="{71413414-7EE7-486D-8365-B32700AAE497}" srcOrd="0" destOrd="0" presId="urn:microsoft.com/office/officeart/2005/8/layout/hierarchy2"/>
    <dgm:cxn modelId="{FB48AC4D-9286-4C5C-BAC8-A8F180BCC730}" type="presParOf" srcId="{898A7526-0BAD-4A54-906B-F1A064BBE7BF}" destId="{AA595F67-E100-4749-9185-052F23857AB4}" srcOrd="1" destOrd="0" presId="urn:microsoft.com/office/officeart/2005/8/layout/hierarchy2"/>
    <dgm:cxn modelId="{BE45B5D7-9C49-4420-A218-4DB69CBDE1B1}" type="presParOf" srcId="{0C987F16-EC12-4DC9-A667-A81E6D5B79C0}" destId="{9C0CD517-01C8-4B52-8C0B-9F48444C0CD1}" srcOrd="2" destOrd="0" presId="urn:microsoft.com/office/officeart/2005/8/layout/hierarchy2"/>
    <dgm:cxn modelId="{66FDB023-0BCF-422F-B0D7-24A4EF8E3277}" type="presParOf" srcId="{9C0CD517-01C8-4B52-8C0B-9F48444C0CD1}" destId="{FD1164E8-4429-4D7E-8FC5-23CF050DA122}" srcOrd="0" destOrd="0" presId="urn:microsoft.com/office/officeart/2005/8/layout/hierarchy2"/>
    <dgm:cxn modelId="{6279224B-B023-40D1-832C-6119C46578A0}" type="presParOf" srcId="{0C987F16-EC12-4DC9-A667-A81E6D5B79C0}" destId="{EEBF0CA8-7E58-460D-8756-94FE6556DEC2}" srcOrd="3" destOrd="0" presId="urn:microsoft.com/office/officeart/2005/8/layout/hierarchy2"/>
    <dgm:cxn modelId="{D97827B1-F76B-4522-8F3C-F4C5CD4FFBD7}" type="presParOf" srcId="{EEBF0CA8-7E58-460D-8756-94FE6556DEC2}" destId="{CF7BB916-7735-4685-97C0-9A95703B36F7}" srcOrd="0" destOrd="0" presId="urn:microsoft.com/office/officeart/2005/8/layout/hierarchy2"/>
    <dgm:cxn modelId="{CCED30AC-62F1-48E5-9664-25541DE583AC}" type="presParOf" srcId="{EEBF0CA8-7E58-460D-8756-94FE6556DEC2}" destId="{C9D70A32-2217-4AF3-94C4-FBEC809CE65C}" srcOrd="1" destOrd="0" presId="urn:microsoft.com/office/officeart/2005/8/layout/hierarchy2"/>
    <dgm:cxn modelId="{27C48A01-35AA-4FAC-985B-CCF5E8FD3A0D}" type="presParOf" srcId="{C9D70A32-2217-4AF3-94C4-FBEC809CE65C}" destId="{908516C7-84F8-49DA-902E-1CC1AEA8E2DB}" srcOrd="0" destOrd="0" presId="urn:microsoft.com/office/officeart/2005/8/layout/hierarchy2"/>
    <dgm:cxn modelId="{AD12E1D3-A0E7-4429-BB0B-147D05BE27F7}" type="presParOf" srcId="{908516C7-84F8-49DA-902E-1CC1AEA8E2DB}" destId="{CA01A8FC-A081-4583-852A-7E47F8C76664}" srcOrd="0" destOrd="0" presId="urn:microsoft.com/office/officeart/2005/8/layout/hierarchy2"/>
    <dgm:cxn modelId="{0B8CE1BE-9927-4B1D-A6DF-7FB206686539}" type="presParOf" srcId="{C9D70A32-2217-4AF3-94C4-FBEC809CE65C}" destId="{7F327DB1-534C-4AAE-B1FC-B067D8B17C6B}" srcOrd="1" destOrd="0" presId="urn:microsoft.com/office/officeart/2005/8/layout/hierarchy2"/>
    <dgm:cxn modelId="{AF234BA7-E19A-4D89-AB55-85C0ACF891E5}" type="presParOf" srcId="{7F327DB1-534C-4AAE-B1FC-B067D8B17C6B}" destId="{59254E1C-AD6A-4C0F-B3B4-1FE88A4455DF}" srcOrd="0" destOrd="0" presId="urn:microsoft.com/office/officeart/2005/8/layout/hierarchy2"/>
    <dgm:cxn modelId="{D5E45131-A718-4DEB-A33C-C5962BDBA8F6}" type="presParOf" srcId="{7F327DB1-534C-4AAE-B1FC-B067D8B17C6B}" destId="{CC141EFE-3B2C-482C-A29E-786B892C30C1}" srcOrd="1" destOrd="0" presId="urn:microsoft.com/office/officeart/2005/8/layout/hierarchy2"/>
    <dgm:cxn modelId="{21B19060-BBD5-4ACF-B128-4B88F157428F}" type="presParOf" srcId="{0C987F16-EC12-4DC9-A667-A81E6D5B79C0}" destId="{166AE205-1450-4DAA-8CD6-1CF339EFCA36}" srcOrd="4" destOrd="0" presId="urn:microsoft.com/office/officeart/2005/8/layout/hierarchy2"/>
    <dgm:cxn modelId="{70FEF131-8B27-48F8-AFB0-CD67BC3B77BB}" type="presParOf" srcId="{166AE205-1450-4DAA-8CD6-1CF339EFCA36}" destId="{75BAEBFF-0305-4929-9AA4-33BF7D7F5E12}" srcOrd="0" destOrd="0" presId="urn:microsoft.com/office/officeart/2005/8/layout/hierarchy2"/>
    <dgm:cxn modelId="{02AD7457-999D-42F5-ACDE-3C7DC29D5438}" type="presParOf" srcId="{0C987F16-EC12-4DC9-A667-A81E6D5B79C0}" destId="{0319FFAC-4168-4303-B061-F535EC2E0B34}" srcOrd="5" destOrd="0" presId="urn:microsoft.com/office/officeart/2005/8/layout/hierarchy2"/>
    <dgm:cxn modelId="{3E8CA8D0-7727-42A3-AC99-63437E0BB1D3}" type="presParOf" srcId="{0319FFAC-4168-4303-B061-F535EC2E0B34}" destId="{982ECDF8-16F6-48DB-BEB5-CE6533149317}" srcOrd="0" destOrd="0" presId="urn:microsoft.com/office/officeart/2005/8/layout/hierarchy2"/>
    <dgm:cxn modelId="{47907A91-4F53-4282-93F9-2A80887F4A53}" type="presParOf" srcId="{0319FFAC-4168-4303-B061-F535EC2E0B34}" destId="{1919EFD7-BDBB-482A-B62D-170D4CC14643}" srcOrd="1" destOrd="0" presId="urn:microsoft.com/office/officeart/2005/8/layout/hierarchy2"/>
    <dgm:cxn modelId="{E46EDC63-2708-424A-9C9F-77F33B9E66E2}" type="presParOf" srcId="{1919EFD7-BDBB-482A-B62D-170D4CC14643}" destId="{F7F7605A-B5CD-4D6F-989F-FE7919891DCC}" srcOrd="0" destOrd="0" presId="urn:microsoft.com/office/officeart/2005/8/layout/hierarchy2"/>
    <dgm:cxn modelId="{1A2D3ACF-4C95-4F5C-983F-6062A932C839}" type="presParOf" srcId="{F7F7605A-B5CD-4D6F-989F-FE7919891DCC}" destId="{321C2112-CBE0-473A-A3AD-970F4619B029}" srcOrd="0" destOrd="0" presId="urn:microsoft.com/office/officeart/2005/8/layout/hierarchy2"/>
    <dgm:cxn modelId="{6FA712C2-9577-4DA4-81DC-1AA8094D8E38}" type="presParOf" srcId="{1919EFD7-BDBB-482A-B62D-170D4CC14643}" destId="{66E07184-5E8D-42CE-921D-739B7F4D70D0}" srcOrd="1" destOrd="0" presId="urn:microsoft.com/office/officeart/2005/8/layout/hierarchy2"/>
    <dgm:cxn modelId="{0B5D4B0F-4AF7-4BC9-9F35-104FFD0394E5}" type="presParOf" srcId="{66E07184-5E8D-42CE-921D-739B7F4D70D0}" destId="{1AE6E932-5539-42F6-907F-5D11658453A0}" srcOrd="0" destOrd="0" presId="urn:microsoft.com/office/officeart/2005/8/layout/hierarchy2"/>
    <dgm:cxn modelId="{7CFA72E5-310C-499F-80DA-A4E28DA675A0}" type="presParOf" srcId="{66E07184-5E8D-42CE-921D-739B7F4D70D0}" destId="{742F9A6A-6410-4517-917F-FA7F4B6BE9E5}"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D14BDC-3662-4864-AC34-28CE09D45B13}"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en-US"/>
        </a:p>
      </dgm:t>
    </dgm:pt>
    <dgm:pt modelId="{EAD2F8D7-B473-4F51-B3BD-54A47264F7EF}">
      <dgm:prSet custT="1"/>
      <dgm:spPr>
        <a:xfrm>
          <a:off x="1208243" y="62344"/>
          <a:ext cx="729231" cy="463062"/>
        </a:xfr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ln>
        <a:effectLst/>
      </dgm:spPr>
      <dgm:t>
        <a:bodyPr/>
        <a:lstStyle/>
        <a:p>
          <a:r>
            <a:rPr lang="en-US" sz="1800" dirty="0" err="1">
              <a:solidFill>
                <a:sysClr val="windowText" lastClr="000000">
                  <a:hueOff val="0"/>
                  <a:satOff val="0"/>
                  <a:lumOff val="0"/>
                  <a:alphaOff val="0"/>
                </a:sysClr>
              </a:solidFill>
              <a:latin typeface="Calibri"/>
              <a:ea typeface="+mn-ea"/>
              <a:cs typeface="+mn-cs"/>
            </a:rPr>
            <a:t>Energía</a:t>
          </a:r>
          <a:r>
            <a:rPr lang="en-US" sz="1800" dirty="0">
              <a:solidFill>
                <a:sysClr val="windowText" lastClr="000000">
                  <a:hueOff val="0"/>
                  <a:satOff val="0"/>
                  <a:lumOff val="0"/>
                  <a:alphaOff val="0"/>
                </a:sysClr>
              </a:solidFill>
              <a:latin typeface="Calibri"/>
              <a:ea typeface="+mn-ea"/>
              <a:cs typeface="+mn-cs"/>
            </a:rPr>
            <a:t> </a:t>
          </a:r>
          <a:r>
            <a:rPr lang="en-US" sz="1800" dirty="0" err="1">
              <a:solidFill>
                <a:sysClr val="windowText" lastClr="000000">
                  <a:hueOff val="0"/>
                  <a:satOff val="0"/>
                  <a:lumOff val="0"/>
                  <a:alphaOff val="0"/>
                </a:sysClr>
              </a:solidFill>
              <a:latin typeface="Calibri"/>
              <a:ea typeface="+mn-ea"/>
              <a:cs typeface="+mn-cs"/>
            </a:rPr>
            <a:t>eléctrica</a:t>
          </a:r>
          <a:r>
            <a:rPr lang="en-US" sz="1800" dirty="0">
              <a:solidFill>
                <a:sysClr val="windowText" lastClr="000000">
                  <a:hueOff val="0"/>
                  <a:satOff val="0"/>
                  <a:lumOff val="0"/>
                  <a:alphaOff val="0"/>
                </a:sysClr>
              </a:solidFill>
              <a:latin typeface="Calibri"/>
              <a:ea typeface="+mn-ea"/>
              <a:cs typeface="+mn-cs"/>
            </a:rPr>
            <a:t> de </a:t>
          </a:r>
          <a:r>
            <a:rPr lang="en-US" sz="1800" dirty="0" err="1">
              <a:solidFill>
                <a:sysClr val="windowText" lastClr="000000">
                  <a:hueOff val="0"/>
                  <a:satOff val="0"/>
                  <a:lumOff val="0"/>
                  <a:alphaOff val="0"/>
                </a:sysClr>
              </a:solidFill>
              <a:latin typeface="Calibri"/>
              <a:ea typeface="+mn-ea"/>
              <a:cs typeface="+mn-cs"/>
            </a:rPr>
            <a:t>entrada</a:t>
          </a:r>
          <a:endParaRPr lang="en-US" sz="1800" dirty="0">
            <a:solidFill>
              <a:sysClr val="windowText" lastClr="000000">
                <a:hueOff val="0"/>
                <a:satOff val="0"/>
                <a:lumOff val="0"/>
                <a:alphaOff val="0"/>
              </a:sysClr>
            </a:solidFill>
            <a:latin typeface="Calibri"/>
            <a:ea typeface="+mn-ea"/>
            <a:cs typeface="+mn-cs"/>
          </a:endParaRPr>
        </a:p>
      </dgm:t>
    </dgm:pt>
    <dgm:pt modelId="{1AE59B31-5F2E-4E73-9ACE-C236A032EDE5}" type="parTrans" cxnId="{6689CDD7-36EE-4B8F-8B3B-4A99B049345E}">
      <dgm:prSet/>
      <dgm:spPr/>
      <dgm:t>
        <a:bodyPr/>
        <a:lstStyle/>
        <a:p>
          <a:endParaRPr lang="en-US" sz="1800"/>
        </a:p>
      </dgm:t>
    </dgm:pt>
    <dgm:pt modelId="{80DF520C-DBAD-4971-92EA-32BF3BBAD372}" type="sibTrans" cxnId="{6689CDD7-36EE-4B8F-8B3B-4A99B049345E}">
      <dgm:prSet/>
      <dgm:spPr/>
      <dgm:t>
        <a:bodyPr/>
        <a:lstStyle/>
        <a:p>
          <a:endParaRPr lang="en-US" sz="1800"/>
        </a:p>
      </dgm:t>
    </dgm:pt>
    <dgm:pt modelId="{67F59726-48A0-410F-A5E3-14092E88566E}">
      <dgm:prSet phldrT="[Texto]" custT="1"/>
      <dgm:spPr>
        <a:xfrm>
          <a:off x="3611620" y="85169"/>
          <a:ext cx="729231" cy="463062"/>
        </a:xfr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ln>
        <a:effectLst/>
      </dgm:spPr>
      <dgm:t>
        <a:bodyPr/>
        <a:lstStyle/>
        <a:p>
          <a:r>
            <a:rPr lang="en-US" sz="1800" dirty="0" err="1">
              <a:solidFill>
                <a:sysClr val="windowText" lastClr="000000">
                  <a:hueOff val="0"/>
                  <a:satOff val="0"/>
                  <a:lumOff val="0"/>
                  <a:alphaOff val="0"/>
                </a:sysClr>
              </a:solidFill>
              <a:latin typeface="Calibri"/>
              <a:ea typeface="+mn-ea"/>
              <a:cs typeface="+mn-cs"/>
            </a:rPr>
            <a:t>Carga</a:t>
          </a:r>
          <a:endParaRPr lang="en-US" sz="1800" dirty="0">
            <a:solidFill>
              <a:sysClr val="windowText" lastClr="000000">
                <a:hueOff val="0"/>
                <a:satOff val="0"/>
                <a:lumOff val="0"/>
                <a:alphaOff val="0"/>
              </a:sysClr>
            </a:solidFill>
            <a:latin typeface="Calibri"/>
            <a:ea typeface="+mn-ea"/>
            <a:cs typeface="+mn-cs"/>
          </a:endParaRPr>
        </a:p>
      </dgm:t>
    </dgm:pt>
    <dgm:pt modelId="{B9C59139-E233-44BA-A675-2ABDAA4CA4C3}" type="parTrans" cxnId="{54DBB335-5667-4B1B-81C3-5044990953A1}">
      <dgm:prSet/>
      <dgm:spPr/>
      <dgm:t>
        <a:bodyPr/>
        <a:lstStyle/>
        <a:p>
          <a:endParaRPr lang="en-US" sz="1800"/>
        </a:p>
      </dgm:t>
    </dgm:pt>
    <dgm:pt modelId="{F06C22EB-F348-4A1F-B259-F0B8987352B3}" type="sibTrans" cxnId="{54DBB335-5667-4B1B-81C3-5044990953A1}">
      <dgm:prSet/>
      <dgm:spPr/>
      <dgm:t>
        <a:bodyPr/>
        <a:lstStyle/>
        <a:p>
          <a:endParaRPr lang="en-US" sz="1800"/>
        </a:p>
      </dgm:t>
    </dgm:pt>
    <dgm:pt modelId="{0CB133E4-C1EA-4884-990D-2AFFE0456789}">
      <dgm:prSet phldrT="[Texto]" custT="1"/>
      <dgm:spPr>
        <a:xfrm>
          <a:off x="2841878" y="1427855"/>
          <a:ext cx="729231" cy="463062"/>
        </a:xfrm>
        <a:solidFill>
          <a:sysClr val="window" lastClr="FFFFFF">
            <a:alpha val="90000"/>
            <a:hueOff val="0"/>
            <a:satOff val="0"/>
            <a:lumOff val="0"/>
            <a:alphaOff val="0"/>
          </a:sysClr>
        </a:solidFill>
        <a:ln w="25400" cap="flat" cmpd="sng" algn="ctr">
          <a:solidFill>
            <a:srgbClr val="F79646">
              <a:hueOff val="0"/>
              <a:satOff val="0"/>
              <a:lumOff val="0"/>
              <a:alphaOff val="0"/>
            </a:srgbClr>
          </a:solidFill>
          <a:prstDash val="solid"/>
        </a:ln>
        <a:effectLst/>
      </dgm:spPr>
      <dgm:t>
        <a:bodyPr/>
        <a:lstStyle/>
        <a:p>
          <a:r>
            <a:rPr lang="en-US" sz="1800" dirty="0" err="1">
              <a:solidFill>
                <a:sysClr val="windowText" lastClr="000000">
                  <a:hueOff val="0"/>
                  <a:satOff val="0"/>
                  <a:lumOff val="0"/>
                  <a:alphaOff val="0"/>
                </a:sysClr>
              </a:solidFill>
              <a:latin typeface="Calibri"/>
              <a:ea typeface="+mn-ea"/>
              <a:cs typeface="+mn-cs"/>
            </a:rPr>
            <a:t>Circuito</a:t>
          </a:r>
          <a:r>
            <a:rPr lang="en-US" sz="1800" dirty="0">
              <a:solidFill>
                <a:sysClr val="windowText" lastClr="000000">
                  <a:hueOff val="0"/>
                  <a:satOff val="0"/>
                  <a:lumOff val="0"/>
                  <a:alphaOff val="0"/>
                </a:sysClr>
              </a:solidFill>
              <a:latin typeface="Calibri"/>
              <a:ea typeface="+mn-ea"/>
              <a:cs typeface="+mn-cs"/>
            </a:rPr>
            <a:t> de control</a:t>
          </a:r>
        </a:p>
      </dgm:t>
    </dgm:pt>
    <dgm:pt modelId="{2BB561DF-4048-4C9D-9F5B-CA9E8F0FEA42}">
      <dgm:prSet phldrT="[Texto]" custT="1"/>
      <dgm:spPr>
        <a:xfrm>
          <a:off x="1950595" y="1427855"/>
          <a:ext cx="729231" cy="463062"/>
        </a:xfrm>
        <a:solidFill>
          <a:sysClr val="window" lastClr="FFFFFF">
            <a:alpha val="90000"/>
            <a:hueOff val="0"/>
            <a:satOff val="0"/>
            <a:lumOff val="0"/>
            <a:alphaOff val="0"/>
          </a:sysClr>
        </a:solidFill>
        <a:ln w="25400" cap="flat" cmpd="sng" algn="ctr">
          <a:solidFill>
            <a:srgbClr val="F79646">
              <a:hueOff val="0"/>
              <a:satOff val="0"/>
              <a:lumOff val="0"/>
              <a:alphaOff val="0"/>
            </a:srgbClr>
          </a:solidFill>
          <a:prstDash val="solid"/>
        </a:ln>
        <a:effectLst/>
      </dgm:spPr>
      <dgm:t>
        <a:bodyPr/>
        <a:lstStyle/>
        <a:p>
          <a:r>
            <a:rPr lang="en-US" sz="2000" dirty="0" err="1">
              <a:solidFill>
                <a:sysClr val="windowText" lastClr="000000">
                  <a:hueOff val="0"/>
                  <a:satOff val="0"/>
                  <a:lumOff val="0"/>
                  <a:alphaOff val="0"/>
                </a:sysClr>
              </a:solidFill>
              <a:latin typeface="Calibri"/>
              <a:ea typeface="+mn-ea"/>
              <a:cs typeface="+mn-cs"/>
            </a:rPr>
            <a:t>Circuito</a:t>
          </a:r>
          <a:r>
            <a:rPr lang="en-US" sz="2000" dirty="0">
              <a:solidFill>
                <a:sysClr val="windowText" lastClr="000000">
                  <a:hueOff val="0"/>
                  <a:satOff val="0"/>
                  <a:lumOff val="0"/>
                  <a:alphaOff val="0"/>
                </a:sysClr>
              </a:solidFill>
              <a:latin typeface="Calibri"/>
              <a:ea typeface="+mn-ea"/>
              <a:cs typeface="+mn-cs"/>
            </a:rPr>
            <a:t> de </a:t>
          </a:r>
          <a:r>
            <a:rPr lang="en-US" sz="2000" dirty="0" err="1">
              <a:solidFill>
                <a:sysClr val="windowText" lastClr="000000">
                  <a:hueOff val="0"/>
                  <a:satOff val="0"/>
                  <a:lumOff val="0"/>
                  <a:alphaOff val="0"/>
                </a:sysClr>
              </a:solidFill>
              <a:latin typeface="Calibri"/>
              <a:ea typeface="+mn-ea"/>
              <a:cs typeface="+mn-cs"/>
            </a:rPr>
            <a:t>disparo</a:t>
          </a:r>
          <a:r>
            <a:rPr lang="en-US" sz="2000" dirty="0">
              <a:solidFill>
                <a:sysClr val="windowText" lastClr="000000">
                  <a:hueOff val="0"/>
                  <a:satOff val="0"/>
                  <a:lumOff val="0"/>
                  <a:alphaOff val="0"/>
                </a:sysClr>
              </a:solidFill>
              <a:latin typeface="Calibri"/>
              <a:ea typeface="+mn-ea"/>
              <a:cs typeface="+mn-cs"/>
            </a:rPr>
            <a:t> y </a:t>
          </a:r>
          <a:r>
            <a:rPr lang="en-US" sz="2000" dirty="0" err="1">
              <a:solidFill>
                <a:sysClr val="windowText" lastClr="000000">
                  <a:hueOff val="0"/>
                  <a:satOff val="0"/>
                  <a:lumOff val="0"/>
                  <a:alphaOff val="0"/>
                </a:sysClr>
              </a:solidFill>
              <a:latin typeface="Calibri"/>
              <a:ea typeface="+mn-ea"/>
              <a:cs typeface="+mn-cs"/>
            </a:rPr>
            <a:t>bloqueo</a:t>
          </a:r>
          <a:r>
            <a:rPr lang="en-US" sz="2000" dirty="0">
              <a:solidFill>
                <a:sysClr val="windowText" lastClr="000000">
                  <a:hueOff val="0"/>
                  <a:satOff val="0"/>
                  <a:lumOff val="0"/>
                  <a:alphaOff val="0"/>
                </a:sysClr>
              </a:solidFill>
              <a:latin typeface="Calibri"/>
              <a:ea typeface="+mn-ea"/>
              <a:cs typeface="+mn-cs"/>
            </a:rPr>
            <a:t> (</a:t>
          </a:r>
          <a:r>
            <a:rPr lang="en-US" sz="1800" dirty="0">
              <a:solidFill>
                <a:sysClr val="windowText" lastClr="000000">
                  <a:hueOff val="0"/>
                  <a:satOff val="0"/>
                  <a:lumOff val="0"/>
                  <a:alphaOff val="0"/>
                </a:sysClr>
              </a:solidFill>
              <a:latin typeface="Calibri"/>
              <a:ea typeface="+mn-ea"/>
              <a:cs typeface="+mn-cs"/>
            </a:rPr>
            <a:t>driver</a:t>
          </a:r>
          <a:r>
            <a:rPr lang="en-US" sz="2000" dirty="0">
              <a:solidFill>
                <a:sysClr val="windowText" lastClr="000000">
                  <a:hueOff val="0"/>
                  <a:satOff val="0"/>
                  <a:lumOff val="0"/>
                  <a:alphaOff val="0"/>
                </a:sysClr>
              </a:solidFill>
              <a:latin typeface="Calibri"/>
              <a:ea typeface="+mn-ea"/>
              <a:cs typeface="+mn-cs"/>
            </a:rPr>
            <a:t>)</a:t>
          </a:r>
        </a:p>
      </dgm:t>
    </dgm:pt>
    <dgm:pt modelId="{152D665B-184D-4052-A2E7-72A0CAB52D66}">
      <dgm:prSet phldrT="[Texto]" custT="1"/>
      <dgm:spPr>
        <a:xfrm>
          <a:off x="2396236" y="752708"/>
          <a:ext cx="729231" cy="463062"/>
        </a:xfrm>
        <a:solidFill>
          <a:sysClr val="window" lastClr="FFFFFF">
            <a:alpha val="90000"/>
            <a:hueOff val="0"/>
            <a:satOff val="0"/>
            <a:lumOff val="0"/>
            <a:alphaOff val="0"/>
          </a:sysClr>
        </a:solidFill>
        <a:ln w="25400" cap="flat" cmpd="sng" algn="ctr">
          <a:solidFill>
            <a:srgbClr val="4BACC6">
              <a:hueOff val="0"/>
              <a:satOff val="0"/>
              <a:lumOff val="0"/>
              <a:alphaOff val="0"/>
            </a:srgbClr>
          </a:solidFill>
          <a:prstDash val="solid"/>
        </a:ln>
        <a:effectLst/>
      </dgm:spPr>
      <dgm:t>
        <a:bodyPr/>
        <a:lstStyle/>
        <a:p>
          <a:r>
            <a:rPr lang="en-US" sz="1800" dirty="0" err="1">
              <a:solidFill>
                <a:sysClr val="windowText" lastClr="000000">
                  <a:hueOff val="0"/>
                  <a:satOff val="0"/>
                  <a:lumOff val="0"/>
                  <a:alphaOff val="0"/>
                </a:sysClr>
              </a:solidFill>
              <a:latin typeface="Calibri"/>
              <a:ea typeface="+mn-ea"/>
              <a:cs typeface="+mn-cs"/>
            </a:rPr>
            <a:t>Circuito</a:t>
          </a:r>
          <a:endParaRPr lang="en-US" sz="1800" dirty="0">
            <a:solidFill>
              <a:sysClr val="windowText" lastClr="000000">
                <a:hueOff val="0"/>
                <a:satOff val="0"/>
                <a:lumOff val="0"/>
                <a:alphaOff val="0"/>
              </a:sysClr>
            </a:solidFill>
            <a:latin typeface="Calibri"/>
            <a:ea typeface="+mn-ea"/>
            <a:cs typeface="+mn-cs"/>
          </a:endParaRPr>
        </a:p>
      </dgm:t>
    </dgm:pt>
    <dgm:pt modelId="{0C4338A2-BF95-4DE9-AA84-20657116C620}" type="sibTrans" cxnId="{E0CEC969-2890-4A8A-93B4-48304FFA9A3E}">
      <dgm:prSet/>
      <dgm:spPr/>
      <dgm:t>
        <a:bodyPr/>
        <a:lstStyle/>
        <a:p>
          <a:endParaRPr lang="en-US" sz="1800"/>
        </a:p>
      </dgm:t>
    </dgm:pt>
    <dgm:pt modelId="{15A0A6DE-CE7C-4413-BB96-B0DC1A55D825}" type="parTrans" cxnId="{E0CEC969-2890-4A8A-93B4-48304FFA9A3E}">
      <dgm:prSet/>
      <dgm:spPr>
        <a:xfrm>
          <a:off x="2679827" y="1138795"/>
          <a:ext cx="445641" cy="212084"/>
        </a:xfrm>
        <a:noFill/>
        <a:ln w="25400" cap="flat" cmpd="sng" algn="ctr">
          <a:solidFill>
            <a:srgbClr val="F79646">
              <a:hueOff val="0"/>
              <a:satOff val="0"/>
              <a:lumOff val="0"/>
              <a:alphaOff val="0"/>
            </a:srgbClr>
          </a:solidFill>
          <a:prstDash val="solid"/>
        </a:ln>
        <a:effectLst/>
      </dgm:spPr>
      <dgm:t>
        <a:bodyPr/>
        <a:lstStyle/>
        <a:p>
          <a:endParaRPr lang="en-US" sz="1800"/>
        </a:p>
      </dgm:t>
    </dgm:pt>
    <dgm:pt modelId="{7CD9F2AC-DBC8-4E06-A855-70DCFDE3B730}" type="sibTrans" cxnId="{D155337C-F6E6-4846-9753-7943D2CCEDAA}">
      <dgm:prSet/>
      <dgm:spPr/>
      <dgm:t>
        <a:bodyPr/>
        <a:lstStyle/>
        <a:p>
          <a:endParaRPr lang="en-US" sz="1800"/>
        </a:p>
      </dgm:t>
    </dgm:pt>
    <dgm:pt modelId="{95C54261-C9E5-4D57-949A-805F7D9F1B77}" type="parTrans" cxnId="{D155337C-F6E6-4846-9753-7943D2CCEDAA}">
      <dgm:prSet/>
      <dgm:spPr>
        <a:xfrm>
          <a:off x="2234185" y="1138795"/>
          <a:ext cx="445641" cy="212084"/>
        </a:xfrm>
        <a:noFill/>
        <a:ln w="25400" cap="flat" cmpd="sng" algn="ctr">
          <a:solidFill>
            <a:srgbClr val="F79646">
              <a:hueOff val="0"/>
              <a:satOff val="0"/>
              <a:lumOff val="0"/>
              <a:alphaOff val="0"/>
            </a:srgbClr>
          </a:solidFill>
          <a:prstDash val="solid"/>
        </a:ln>
        <a:effectLst/>
      </dgm:spPr>
      <dgm:t>
        <a:bodyPr/>
        <a:lstStyle/>
        <a:p>
          <a:endParaRPr lang="en-US" sz="1800"/>
        </a:p>
      </dgm:t>
    </dgm:pt>
    <dgm:pt modelId="{D5013E99-23E3-4423-B886-24B265B40BE1}">
      <dgm:prSet phldrT="[Texto]" custT="1"/>
      <dgm:spPr>
        <a:xfrm>
          <a:off x="2396236" y="77561"/>
          <a:ext cx="729231" cy="463062"/>
        </a:xfrm>
        <a:solidFill>
          <a:sysClr val="window" lastClr="FFFFFF">
            <a:alpha val="90000"/>
            <a:hueOff val="0"/>
            <a:satOff val="0"/>
            <a:lumOff val="0"/>
            <a:alphaOff val="0"/>
          </a:sysClr>
        </a:solidFill>
        <a:ln w="25400" cap="flat" cmpd="sng" algn="ctr">
          <a:solidFill>
            <a:srgbClr val="7030A0"/>
          </a:solidFill>
          <a:prstDash val="solid"/>
        </a:ln>
        <a:effectLst/>
      </dgm:spPr>
      <dgm:t>
        <a:bodyPr/>
        <a:lstStyle/>
        <a:p>
          <a:r>
            <a:rPr lang="en-US" sz="1800" dirty="0">
              <a:solidFill>
                <a:sysClr val="windowText" lastClr="000000">
                  <a:hueOff val="0"/>
                  <a:satOff val="0"/>
                  <a:lumOff val="0"/>
                  <a:alphaOff val="0"/>
                </a:sysClr>
              </a:solidFill>
              <a:latin typeface="Calibri"/>
              <a:ea typeface="+mn-ea"/>
              <a:cs typeface="+mn-cs"/>
            </a:rPr>
            <a:t>CIRCUITO DE POTENCIA</a:t>
          </a:r>
        </a:p>
      </dgm:t>
    </dgm:pt>
    <dgm:pt modelId="{080E1698-1B58-429B-BCC9-F290855CB611}" type="sibTrans" cxnId="{7FC11B73-21B5-41F7-B9D0-70824DB30559}">
      <dgm:prSet/>
      <dgm:spPr/>
      <dgm:t>
        <a:bodyPr/>
        <a:lstStyle/>
        <a:p>
          <a:endParaRPr lang="en-US" sz="1800"/>
        </a:p>
      </dgm:t>
    </dgm:pt>
    <dgm:pt modelId="{393D3E0A-8DA6-4AF1-AFC1-108D22F7351A}" type="parTrans" cxnId="{7FC11B73-21B5-41F7-B9D0-70824DB30559}">
      <dgm:prSet/>
      <dgm:spPr/>
      <dgm:t>
        <a:bodyPr/>
        <a:lstStyle/>
        <a:p>
          <a:endParaRPr lang="en-US" sz="1800"/>
        </a:p>
      </dgm:t>
    </dgm:pt>
    <dgm:pt modelId="{98C33515-E739-424E-81E0-258958231FCF}" type="sibTrans" cxnId="{F1358CA8-AEC3-4089-B41C-5C839AB0FAE5}">
      <dgm:prSet/>
      <dgm:spPr/>
      <dgm:t>
        <a:bodyPr/>
        <a:lstStyle/>
        <a:p>
          <a:endParaRPr lang="en-US" sz="1800"/>
        </a:p>
      </dgm:t>
    </dgm:pt>
    <dgm:pt modelId="{43D21189-C6E7-421F-BED3-859476C55326}" type="parTrans" cxnId="{F1358CA8-AEC3-4089-B41C-5C839AB0FAE5}">
      <dgm:prSet/>
      <dgm:spPr>
        <a:xfrm>
          <a:off x="2634107" y="463648"/>
          <a:ext cx="91440" cy="212084"/>
        </a:xfrm>
        <a:noFill/>
        <a:ln w="25400" cap="flat" cmpd="sng" algn="ctr">
          <a:solidFill>
            <a:srgbClr val="4BACC6">
              <a:hueOff val="0"/>
              <a:satOff val="0"/>
              <a:lumOff val="0"/>
              <a:alphaOff val="0"/>
            </a:srgbClr>
          </a:solidFill>
          <a:prstDash val="solid"/>
        </a:ln>
        <a:effectLst/>
      </dgm:spPr>
      <dgm:t>
        <a:bodyPr/>
        <a:lstStyle/>
        <a:p>
          <a:endParaRPr lang="en-US" sz="1800"/>
        </a:p>
      </dgm:t>
    </dgm:pt>
    <dgm:pt modelId="{D1FB453D-B3C3-497D-B2CB-0EED302BE5B1}" type="pres">
      <dgm:prSet presAssocID="{02D14BDC-3662-4864-AC34-28CE09D45B13}" presName="hierChild1" presStyleCnt="0">
        <dgm:presLayoutVars>
          <dgm:chPref val="1"/>
          <dgm:dir/>
          <dgm:animOne val="branch"/>
          <dgm:animLvl val="lvl"/>
          <dgm:resizeHandles/>
        </dgm:presLayoutVars>
      </dgm:prSet>
      <dgm:spPr/>
      <dgm:t>
        <a:bodyPr/>
        <a:lstStyle/>
        <a:p>
          <a:endParaRPr lang="en-US"/>
        </a:p>
      </dgm:t>
    </dgm:pt>
    <dgm:pt modelId="{BC49F000-B8BD-4539-8983-A0F3B471C9DC}" type="pres">
      <dgm:prSet presAssocID="{EAD2F8D7-B473-4F51-B3BD-54A47264F7EF}" presName="hierRoot1" presStyleCnt="0"/>
      <dgm:spPr/>
    </dgm:pt>
    <dgm:pt modelId="{4C94A2E8-BD04-48B0-9E4F-533E8BD94AA4}" type="pres">
      <dgm:prSet presAssocID="{EAD2F8D7-B473-4F51-B3BD-54A47264F7EF}" presName="composite" presStyleCnt="0"/>
      <dgm:spPr/>
    </dgm:pt>
    <dgm:pt modelId="{F7379770-AEB8-499A-BD72-9DEB20482273}" type="pres">
      <dgm:prSet presAssocID="{EAD2F8D7-B473-4F51-B3BD-54A47264F7EF}" presName="background" presStyleLbl="node0" presStyleIdx="0" presStyleCnt="3"/>
      <dgm:spPr>
        <a:xfrm>
          <a:off x="1127218" y="-14629"/>
          <a:ext cx="729231" cy="463062"/>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a:p>
      </dgm:t>
    </dgm:pt>
    <dgm:pt modelId="{F5AA6C9E-FAB3-43B5-B089-19C8582B9941}" type="pres">
      <dgm:prSet presAssocID="{EAD2F8D7-B473-4F51-B3BD-54A47264F7EF}" presName="text" presStyleLbl="fgAcc0" presStyleIdx="0" presStyleCnt="3" custLinFactNeighborX="-40688" custLinFactNeighborY="-3286">
        <dgm:presLayoutVars>
          <dgm:chPref val="3"/>
        </dgm:presLayoutVars>
      </dgm:prSet>
      <dgm:spPr>
        <a:prstGeom prst="roundRect">
          <a:avLst>
            <a:gd name="adj" fmla="val 10000"/>
          </a:avLst>
        </a:prstGeom>
      </dgm:spPr>
      <dgm:t>
        <a:bodyPr/>
        <a:lstStyle/>
        <a:p>
          <a:endParaRPr lang="en-US"/>
        </a:p>
      </dgm:t>
    </dgm:pt>
    <dgm:pt modelId="{8B03768F-8C30-4F71-85D6-32A53257628A}" type="pres">
      <dgm:prSet presAssocID="{EAD2F8D7-B473-4F51-B3BD-54A47264F7EF}" presName="hierChild2" presStyleCnt="0"/>
      <dgm:spPr/>
    </dgm:pt>
    <dgm:pt modelId="{27CE402C-3299-41B6-95B5-79C0B6A511D3}" type="pres">
      <dgm:prSet presAssocID="{D5013E99-23E3-4423-B886-24B265B40BE1}" presName="hierRoot1" presStyleCnt="0"/>
      <dgm:spPr/>
    </dgm:pt>
    <dgm:pt modelId="{F128E1FF-BBAF-48F5-9C5C-803D1E0C0160}" type="pres">
      <dgm:prSet presAssocID="{D5013E99-23E3-4423-B886-24B265B40BE1}" presName="composite" presStyleCnt="0"/>
      <dgm:spPr/>
    </dgm:pt>
    <dgm:pt modelId="{27ABEB2D-163E-4436-91D8-F8B099810D20}" type="pres">
      <dgm:prSet presAssocID="{D5013E99-23E3-4423-B886-24B265B40BE1}" presName="background" presStyleLbl="node0" presStyleIdx="1" presStyleCnt="3"/>
      <dgm:spPr>
        <a:xfrm>
          <a:off x="2315211" y="586"/>
          <a:ext cx="729231" cy="463062"/>
        </a:xfrm>
        <a:prstGeom prst="roundRect">
          <a:avLst>
            <a:gd name="adj" fmla="val 10000"/>
          </a:avLst>
        </a:prstGeom>
        <a:solidFill>
          <a:srgbClr val="7030A0"/>
        </a:solidFill>
        <a:ln w="25400" cap="flat" cmpd="sng" algn="ctr">
          <a:solidFill>
            <a:srgbClr val="7030A0"/>
          </a:solidFill>
          <a:prstDash val="solid"/>
        </a:ln>
        <a:effectLst/>
      </dgm:spPr>
      <dgm:t>
        <a:bodyPr/>
        <a:lstStyle/>
        <a:p>
          <a:endParaRPr lang="en-US"/>
        </a:p>
      </dgm:t>
    </dgm:pt>
    <dgm:pt modelId="{D5A5FBE0-9118-4ED8-B8D4-EB7D2AA917CF}" type="pres">
      <dgm:prSet presAssocID="{D5013E99-23E3-4423-B886-24B265B40BE1}" presName="text" presStyleLbl="fgAcc0" presStyleIdx="1" presStyleCnt="3">
        <dgm:presLayoutVars>
          <dgm:chPref val="3"/>
        </dgm:presLayoutVars>
      </dgm:prSet>
      <dgm:spPr>
        <a:prstGeom prst="roundRect">
          <a:avLst>
            <a:gd name="adj" fmla="val 10000"/>
          </a:avLst>
        </a:prstGeom>
      </dgm:spPr>
      <dgm:t>
        <a:bodyPr/>
        <a:lstStyle/>
        <a:p>
          <a:endParaRPr lang="en-US"/>
        </a:p>
      </dgm:t>
    </dgm:pt>
    <dgm:pt modelId="{91F508BD-6871-4FB0-9A07-954D26156043}" type="pres">
      <dgm:prSet presAssocID="{D5013E99-23E3-4423-B886-24B265B40BE1}" presName="hierChild2" presStyleCnt="0"/>
      <dgm:spPr/>
    </dgm:pt>
    <dgm:pt modelId="{B755AA20-15EF-4FFF-9A5B-EC464C4584AF}" type="pres">
      <dgm:prSet presAssocID="{43D21189-C6E7-421F-BED3-859476C55326}" presName="Name10" presStyleLbl="parChTrans1D2" presStyleIdx="0" presStyleCnt="1"/>
      <dgm:spPr>
        <a:custGeom>
          <a:avLst/>
          <a:gdLst/>
          <a:ahLst/>
          <a:cxnLst/>
          <a:rect l="0" t="0" r="0" b="0"/>
          <a:pathLst>
            <a:path>
              <a:moveTo>
                <a:pt x="45720" y="0"/>
              </a:moveTo>
              <a:lnTo>
                <a:pt x="45720" y="212084"/>
              </a:lnTo>
            </a:path>
          </a:pathLst>
        </a:custGeom>
      </dgm:spPr>
      <dgm:t>
        <a:bodyPr/>
        <a:lstStyle/>
        <a:p>
          <a:endParaRPr lang="en-US"/>
        </a:p>
      </dgm:t>
    </dgm:pt>
    <dgm:pt modelId="{FC2A423E-648C-4B6E-9023-D5D385638AF9}" type="pres">
      <dgm:prSet presAssocID="{152D665B-184D-4052-A2E7-72A0CAB52D66}" presName="hierRoot2" presStyleCnt="0"/>
      <dgm:spPr/>
    </dgm:pt>
    <dgm:pt modelId="{A31F2B02-3327-426F-AD4F-42E56C89017C}" type="pres">
      <dgm:prSet presAssocID="{152D665B-184D-4052-A2E7-72A0CAB52D66}" presName="composite2" presStyleCnt="0"/>
      <dgm:spPr/>
    </dgm:pt>
    <dgm:pt modelId="{B7ECB589-9F58-42BA-A22B-E17D5ABB94C2}" type="pres">
      <dgm:prSet presAssocID="{152D665B-184D-4052-A2E7-72A0CAB52D66}" presName="background2" presStyleLbl="node2" presStyleIdx="0" presStyleCnt="1"/>
      <dgm:spPr>
        <a:xfrm>
          <a:off x="2315211" y="675733"/>
          <a:ext cx="729231" cy="463062"/>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a:p>
      </dgm:t>
    </dgm:pt>
    <dgm:pt modelId="{74B91F3D-D6F4-4794-97C8-2CE2B1134FF5}" type="pres">
      <dgm:prSet presAssocID="{152D665B-184D-4052-A2E7-72A0CAB52D66}" presName="text2" presStyleLbl="fgAcc2" presStyleIdx="0" presStyleCnt="1">
        <dgm:presLayoutVars>
          <dgm:chPref val="3"/>
        </dgm:presLayoutVars>
      </dgm:prSet>
      <dgm:spPr>
        <a:prstGeom prst="roundRect">
          <a:avLst>
            <a:gd name="adj" fmla="val 10000"/>
          </a:avLst>
        </a:prstGeom>
      </dgm:spPr>
      <dgm:t>
        <a:bodyPr/>
        <a:lstStyle/>
        <a:p>
          <a:endParaRPr lang="en-US"/>
        </a:p>
      </dgm:t>
    </dgm:pt>
    <dgm:pt modelId="{054DD8C5-DF6D-410D-B661-073309B9ABA7}" type="pres">
      <dgm:prSet presAssocID="{152D665B-184D-4052-A2E7-72A0CAB52D66}" presName="hierChild3" presStyleCnt="0"/>
      <dgm:spPr/>
    </dgm:pt>
    <dgm:pt modelId="{CD9D92FA-24A9-4E09-92A4-C94D51B57453}" type="pres">
      <dgm:prSet presAssocID="{95C54261-C9E5-4D57-949A-805F7D9F1B77}" presName="Name17" presStyleLbl="parChTrans1D3" presStyleIdx="0" presStyleCnt="2"/>
      <dgm:spPr>
        <a:custGeom>
          <a:avLst/>
          <a:gdLst/>
          <a:ahLst/>
          <a:cxnLst/>
          <a:rect l="0" t="0" r="0" b="0"/>
          <a:pathLst>
            <a:path>
              <a:moveTo>
                <a:pt x="445641" y="0"/>
              </a:moveTo>
              <a:lnTo>
                <a:pt x="445641" y="144529"/>
              </a:lnTo>
              <a:lnTo>
                <a:pt x="0" y="144529"/>
              </a:lnTo>
              <a:lnTo>
                <a:pt x="0" y="212084"/>
              </a:lnTo>
            </a:path>
          </a:pathLst>
        </a:custGeom>
      </dgm:spPr>
      <dgm:t>
        <a:bodyPr/>
        <a:lstStyle/>
        <a:p>
          <a:endParaRPr lang="en-US"/>
        </a:p>
      </dgm:t>
    </dgm:pt>
    <dgm:pt modelId="{004136E5-7344-4CF0-BB12-D716312D173D}" type="pres">
      <dgm:prSet presAssocID="{2BB561DF-4048-4C9D-9F5B-CA9E8F0FEA42}" presName="hierRoot3" presStyleCnt="0"/>
      <dgm:spPr/>
    </dgm:pt>
    <dgm:pt modelId="{7DB1DC25-3603-4154-9A87-83D72168ADCD}" type="pres">
      <dgm:prSet presAssocID="{2BB561DF-4048-4C9D-9F5B-CA9E8F0FEA42}" presName="composite3" presStyleCnt="0"/>
      <dgm:spPr/>
    </dgm:pt>
    <dgm:pt modelId="{539A170F-2FD3-43E5-84EC-E199B0C19932}" type="pres">
      <dgm:prSet presAssocID="{2BB561DF-4048-4C9D-9F5B-CA9E8F0FEA42}" presName="background3" presStyleLbl="node3" presStyleIdx="0" presStyleCnt="2"/>
      <dgm:spPr>
        <a:xfrm>
          <a:off x="1869569" y="1350880"/>
          <a:ext cx="729231" cy="463062"/>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a:p>
      </dgm:t>
    </dgm:pt>
    <dgm:pt modelId="{819C148C-8D1B-4304-9823-98723797D8F4}" type="pres">
      <dgm:prSet presAssocID="{2BB561DF-4048-4C9D-9F5B-CA9E8F0FEA42}" presName="text3" presStyleLbl="fgAcc3" presStyleIdx="0" presStyleCnt="2">
        <dgm:presLayoutVars>
          <dgm:chPref val="3"/>
        </dgm:presLayoutVars>
      </dgm:prSet>
      <dgm:spPr>
        <a:prstGeom prst="roundRect">
          <a:avLst>
            <a:gd name="adj" fmla="val 10000"/>
          </a:avLst>
        </a:prstGeom>
      </dgm:spPr>
      <dgm:t>
        <a:bodyPr/>
        <a:lstStyle/>
        <a:p>
          <a:endParaRPr lang="en-US"/>
        </a:p>
      </dgm:t>
    </dgm:pt>
    <dgm:pt modelId="{8A1434E8-DD56-44D5-AFEB-20478DDD3AEB}" type="pres">
      <dgm:prSet presAssocID="{2BB561DF-4048-4C9D-9F5B-CA9E8F0FEA42}" presName="hierChild4" presStyleCnt="0"/>
      <dgm:spPr/>
    </dgm:pt>
    <dgm:pt modelId="{5356FA5C-5923-4DA9-8205-6FA2F0C76112}" type="pres">
      <dgm:prSet presAssocID="{15A0A6DE-CE7C-4413-BB96-B0DC1A55D825}" presName="Name17" presStyleLbl="parChTrans1D3" presStyleIdx="1" presStyleCnt="2"/>
      <dgm:spPr>
        <a:custGeom>
          <a:avLst/>
          <a:gdLst/>
          <a:ahLst/>
          <a:cxnLst/>
          <a:rect l="0" t="0" r="0" b="0"/>
          <a:pathLst>
            <a:path>
              <a:moveTo>
                <a:pt x="0" y="0"/>
              </a:moveTo>
              <a:lnTo>
                <a:pt x="0" y="144529"/>
              </a:lnTo>
              <a:lnTo>
                <a:pt x="445641" y="144529"/>
              </a:lnTo>
              <a:lnTo>
                <a:pt x="445641" y="212084"/>
              </a:lnTo>
            </a:path>
          </a:pathLst>
        </a:custGeom>
      </dgm:spPr>
      <dgm:t>
        <a:bodyPr/>
        <a:lstStyle/>
        <a:p>
          <a:endParaRPr lang="en-US"/>
        </a:p>
      </dgm:t>
    </dgm:pt>
    <dgm:pt modelId="{0B0F6308-7B83-4A56-AA52-8B4A17391AB9}" type="pres">
      <dgm:prSet presAssocID="{0CB133E4-C1EA-4884-990D-2AFFE0456789}" presName="hierRoot3" presStyleCnt="0"/>
      <dgm:spPr/>
    </dgm:pt>
    <dgm:pt modelId="{1EB671C3-EF4A-41D0-AFA1-7944A92769C7}" type="pres">
      <dgm:prSet presAssocID="{0CB133E4-C1EA-4884-990D-2AFFE0456789}" presName="composite3" presStyleCnt="0"/>
      <dgm:spPr/>
    </dgm:pt>
    <dgm:pt modelId="{A63B4093-7E1B-45A1-B640-4D71096457D2}" type="pres">
      <dgm:prSet presAssocID="{0CB133E4-C1EA-4884-990D-2AFFE0456789}" presName="background3" presStyleLbl="node3" presStyleIdx="1" presStyleCnt="2"/>
      <dgm:spPr>
        <a:xfrm>
          <a:off x="2760852" y="1350880"/>
          <a:ext cx="729231" cy="463062"/>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a:p>
      </dgm:t>
    </dgm:pt>
    <dgm:pt modelId="{8D66CB56-D858-47E0-A72E-ED66A44007B5}" type="pres">
      <dgm:prSet presAssocID="{0CB133E4-C1EA-4884-990D-2AFFE0456789}" presName="text3" presStyleLbl="fgAcc3" presStyleIdx="1" presStyleCnt="2">
        <dgm:presLayoutVars>
          <dgm:chPref val="3"/>
        </dgm:presLayoutVars>
      </dgm:prSet>
      <dgm:spPr>
        <a:prstGeom prst="roundRect">
          <a:avLst>
            <a:gd name="adj" fmla="val 10000"/>
          </a:avLst>
        </a:prstGeom>
      </dgm:spPr>
      <dgm:t>
        <a:bodyPr/>
        <a:lstStyle/>
        <a:p>
          <a:endParaRPr lang="en-US"/>
        </a:p>
      </dgm:t>
    </dgm:pt>
    <dgm:pt modelId="{30B48BE3-BFE2-4070-AF9D-7CA6362A908F}" type="pres">
      <dgm:prSet presAssocID="{0CB133E4-C1EA-4884-990D-2AFFE0456789}" presName="hierChild4" presStyleCnt="0"/>
      <dgm:spPr/>
    </dgm:pt>
    <dgm:pt modelId="{83D01DD2-07D3-4F70-9083-DAB63B31B575}" type="pres">
      <dgm:prSet presAssocID="{67F59726-48A0-410F-A5E3-14092E88566E}" presName="hierRoot1" presStyleCnt="0"/>
      <dgm:spPr/>
    </dgm:pt>
    <dgm:pt modelId="{F7FA639B-8750-4763-939A-2071EACFCB2F}" type="pres">
      <dgm:prSet presAssocID="{67F59726-48A0-410F-A5E3-14092E88566E}" presName="composite" presStyleCnt="0"/>
      <dgm:spPr/>
    </dgm:pt>
    <dgm:pt modelId="{2CBD07F3-7EA1-4A72-BE73-5DB192BF87FA}" type="pres">
      <dgm:prSet presAssocID="{67F59726-48A0-410F-A5E3-14092E88566E}" presName="background" presStyleLbl="node0" presStyleIdx="2" presStyleCnt="3"/>
      <dgm:spPr>
        <a:xfrm>
          <a:off x="3530594" y="8194"/>
          <a:ext cx="729231" cy="463062"/>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a:p>
      </dgm:t>
    </dgm:pt>
    <dgm:pt modelId="{895DFB7F-CAAA-4BB5-B897-9FBC4EF1476B}" type="pres">
      <dgm:prSet presAssocID="{67F59726-48A0-410F-A5E3-14092E88566E}" presName="text" presStyleLbl="fgAcc0" presStyleIdx="2" presStyleCnt="3" custLinFactNeighborX="44444" custLinFactNeighborY="1643">
        <dgm:presLayoutVars>
          <dgm:chPref val="3"/>
        </dgm:presLayoutVars>
      </dgm:prSet>
      <dgm:spPr>
        <a:prstGeom prst="roundRect">
          <a:avLst>
            <a:gd name="adj" fmla="val 10000"/>
          </a:avLst>
        </a:prstGeom>
      </dgm:spPr>
      <dgm:t>
        <a:bodyPr/>
        <a:lstStyle/>
        <a:p>
          <a:endParaRPr lang="en-US"/>
        </a:p>
      </dgm:t>
    </dgm:pt>
    <dgm:pt modelId="{FC85920A-D8AF-49E0-8B39-98C3BEB9F4E4}" type="pres">
      <dgm:prSet presAssocID="{67F59726-48A0-410F-A5E3-14092E88566E}" presName="hierChild2" presStyleCnt="0"/>
      <dgm:spPr/>
    </dgm:pt>
  </dgm:ptLst>
  <dgm:cxnLst>
    <dgm:cxn modelId="{AD9427F2-CE21-485C-A676-E7B3BF4AF4F9}" type="presOf" srcId="{02D14BDC-3662-4864-AC34-28CE09D45B13}" destId="{D1FB453D-B3C3-497D-B2CB-0EED302BE5B1}" srcOrd="0" destOrd="0" presId="urn:microsoft.com/office/officeart/2005/8/layout/hierarchy1"/>
    <dgm:cxn modelId="{50052C4C-BF36-46F9-BD9D-FD5ABA60DA2D}" type="presOf" srcId="{D5013E99-23E3-4423-B886-24B265B40BE1}" destId="{D5A5FBE0-9118-4ED8-B8D4-EB7D2AA917CF}" srcOrd="0" destOrd="0" presId="urn:microsoft.com/office/officeart/2005/8/layout/hierarchy1"/>
    <dgm:cxn modelId="{FBF4F8F2-CD72-4662-8F70-153CC4566E50}" type="presOf" srcId="{15A0A6DE-CE7C-4413-BB96-B0DC1A55D825}" destId="{5356FA5C-5923-4DA9-8205-6FA2F0C76112}" srcOrd="0" destOrd="0" presId="urn:microsoft.com/office/officeart/2005/8/layout/hierarchy1"/>
    <dgm:cxn modelId="{D155337C-F6E6-4846-9753-7943D2CCEDAA}" srcId="{152D665B-184D-4052-A2E7-72A0CAB52D66}" destId="{2BB561DF-4048-4C9D-9F5B-CA9E8F0FEA42}" srcOrd="0" destOrd="0" parTransId="{95C54261-C9E5-4D57-949A-805F7D9F1B77}" sibTransId="{7CD9F2AC-DBC8-4E06-A855-70DCFDE3B730}"/>
    <dgm:cxn modelId="{5FF58262-D240-4584-BCC3-5194823EB160}" type="presOf" srcId="{95C54261-C9E5-4D57-949A-805F7D9F1B77}" destId="{CD9D92FA-24A9-4E09-92A4-C94D51B57453}" srcOrd="0" destOrd="0" presId="urn:microsoft.com/office/officeart/2005/8/layout/hierarchy1"/>
    <dgm:cxn modelId="{F1358CA8-AEC3-4089-B41C-5C839AB0FAE5}" srcId="{D5013E99-23E3-4423-B886-24B265B40BE1}" destId="{152D665B-184D-4052-A2E7-72A0CAB52D66}" srcOrd="0" destOrd="0" parTransId="{43D21189-C6E7-421F-BED3-859476C55326}" sibTransId="{98C33515-E739-424E-81E0-258958231FCF}"/>
    <dgm:cxn modelId="{E0CEC969-2890-4A8A-93B4-48304FFA9A3E}" srcId="{152D665B-184D-4052-A2E7-72A0CAB52D66}" destId="{0CB133E4-C1EA-4884-990D-2AFFE0456789}" srcOrd="1" destOrd="0" parTransId="{15A0A6DE-CE7C-4413-BB96-B0DC1A55D825}" sibTransId="{0C4338A2-BF95-4DE9-AA84-20657116C620}"/>
    <dgm:cxn modelId="{17944A18-0A6B-45A5-9A4D-0D68D00918DB}" type="presOf" srcId="{152D665B-184D-4052-A2E7-72A0CAB52D66}" destId="{74B91F3D-D6F4-4794-97C8-2CE2B1134FF5}" srcOrd="0" destOrd="0" presId="urn:microsoft.com/office/officeart/2005/8/layout/hierarchy1"/>
    <dgm:cxn modelId="{7FC11B73-21B5-41F7-B9D0-70824DB30559}" srcId="{02D14BDC-3662-4864-AC34-28CE09D45B13}" destId="{D5013E99-23E3-4423-B886-24B265B40BE1}" srcOrd="1" destOrd="0" parTransId="{393D3E0A-8DA6-4AF1-AFC1-108D22F7351A}" sibTransId="{080E1698-1B58-429B-BCC9-F290855CB611}"/>
    <dgm:cxn modelId="{15019802-3B7E-4F74-91F1-D4CFAE8CA7D7}" type="presOf" srcId="{2BB561DF-4048-4C9D-9F5B-CA9E8F0FEA42}" destId="{819C148C-8D1B-4304-9823-98723797D8F4}" srcOrd="0" destOrd="0" presId="urn:microsoft.com/office/officeart/2005/8/layout/hierarchy1"/>
    <dgm:cxn modelId="{657E26C3-9877-4FA4-B661-C3A322D8F61D}" type="presOf" srcId="{0CB133E4-C1EA-4884-990D-2AFFE0456789}" destId="{8D66CB56-D858-47E0-A72E-ED66A44007B5}" srcOrd="0" destOrd="0" presId="urn:microsoft.com/office/officeart/2005/8/layout/hierarchy1"/>
    <dgm:cxn modelId="{2F903558-F88F-472C-B9F6-A98E274BC41D}" type="presOf" srcId="{43D21189-C6E7-421F-BED3-859476C55326}" destId="{B755AA20-15EF-4FFF-9A5B-EC464C4584AF}" srcOrd="0" destOrd="0" presId="urn:microsoft.com/office/officeart/2005/8/layout/hierarchy1"/>
    <dgm:cxn modelId="{54DBB335-5667-4B1B-81C3-5044990953A1}" srcId="{02D14BDC-3662-4864-AC34-28CE09D45B13}" destId="{67F59726-48A0-410F-A5E3-14092E88566E}" srcOrd="2" destOrd="0" parTransId="{B9C59139-E233-44BA-A675-2ABDAA4CA4C3}" sibTransId="{F06C22EB-F348-4A1F-B259-F0B8987352B3}"/>
    <dgm:cxn modelId="{779F448B-782D-41D1-8A25-8280F07B7B5E}" type="presOf" srcId="{67F59726-48A0-410F-A5E3-14092E88566E}" destId="{895DFB7F-CAAA-4BB5-B897-9FBC4EF1476B}" srcOrd="0" destOrd="0" presId="urn:microsoft.com/office/officeart/2005/8/layout/hierarchy1"/>
    <dgm:cxn modelId="{C1987521-F80E-42F4-8F3B-C046254B414F}" type="presOf" srcId="{EAD2F8D7-B473-4F51-B3BD-54A47264F7EF}" destId="{F5AA6C9E-FAB3-43B5-B089-19C8582B9941}" srcOrd="0" destOrd="0" presId="urn:microsoft.com/office/officeart/2005/8/layout/hierarchy1"/>
    <dgm:cxn modelId="{6689CDD7-36EE-4B8F-8B3B-4A99B049345E}" srcId="{02D14BDC-3662-4864-AC34-28CE09D45B13}" destId="{EAD2F8D7-B473-4F51-B3BD-54A47264F7EF}" srcOrd="0" destOrd="0" parTransId="{1AE59B31-5F2E-4E73-9ACE-C236A032EDE5}" sibTransId="{80DF520C-DBAD-4971-92EA-32BF3BBAD372}"/>
    <dgm:cxn modelId="{D7BAB961-A058-4EDE-99F9-1B8EDBE199EB}" type="presParOf" srcId="{D1FB453D-B3C3-497D-B2CB-0EED302BE5B1}" destId="{BC49F000-B8BD-4539-8983-A0F3B471C9DC}" srcOrd="0" destOrd="0" presId="urn:microsoft.com/office/officeart/2005/8/layout/hierarchy1"/>
    <dgm:cxn modelId="{3146A849-61BE-4804-BA74-45E844E54724}" type="presParOf" srcId="{BC49F000-B8BD-4539-8983-A0F3B471C9DC}" destId="{4C94A2E8-BD04-48B0-9E4F-533E8BD94AA4}" srcOrd="0" destOrd="0" presId="urn:microsoft.com/office/officeart/2005/8/layout/hierarchy1"/>
    <dgm:cxn modelId="{A219A294-4861-4EC0-B0AC-6D88A03A8CBF}" type="presParOf" srcId="{4C94A2E8-BD04-48B0-9E4F-533E8BD94AA4}" destId="{F7379770-AEB8-499A-BD72-9DEB20482273}" srcOrd="0" destOrd="0" presId="urn:microsoft.com/office/officeart/2005/8/layout/hierarchy1"/>
    <dgm:cxn modelId="{EA6C8923-AEDA-4490-B847-A0F715C9EB98}" type="presParOf" srcId="{4C94A2E8-BD04-48B0-9E4F-533E8BD94AA4}" destId="{F5AA6C9E-FAB3-43B5-B089-19C8582B9941}" srcOrd="1" destOrd="0" presId="urn:microsoft.com/office/officeart/2005/8/layout/hierarchy1"/>
    <dgm:cxn modelId="{EF0159DB-6397-434C-8C49-6BF551825063}" type="presParOf" srcId="{BC49F000-B8BD-4539-8983-A0F3B471C9DC}" destId="{8B03768F-8C30-4F71-85D6-32A53257628A}" srcOrd="1" destOrd="0" presId="urn:microsoft.com/office/officeart/2005/8/layout/hierarchy1"/>
    <dgm:cxn modelId="{7334EAC3-2907-4443-A3D4-0F7ED8AD73C1}" type="presParOf" srcId="{D1FB453D-B3C3-497D-B2CB-0EED302BE5B1}" destId="{27CE402C-3299-41B6-95B5-79C0B6A511D3}" srcOrd="1" destOrd="0" presId="urn:microsoft.com/office/officeart/2005/8/layout/hierarchy1"/>
    <dgm:cxn modelId="{EE61B069-F231-4911-B8C8-EBECE80F242C}" type="presParOf" srcId="{27CE402C-3299-41B6-95B5-79C0B6A511D3}" destId="{F128E1FF-BBAF-48F5-9C5C-803D1E0C0160}" srcOrd="0" destOrd="0" presId="urn:microsoft.com/office/officeart/2005/8/layout/hierarchy1"/>
    <dgm:cxn modelId="{A7F53A31-786E-417F-8924-13EC0B937FB1}" type="presParOf" srcId="{F128E1FF-BBAF-48F5-9C5C-803D1E0C0160}" destId="{27ABEB2D-163E-4436-91D8-F8B099810D20}" srcOrd="0" destOrd="0" presId="urn:microsoft.com/office/officeart/2005/8/layout/hierarchy1"/>
    <dgm:cxn modelId="{4C127807-F7CA-48C1-B051-3373E095C4AC}" type="presParOf" srcId="{F128E1FF-BBAF-48F5-9C5C-803D1E0C0160}" destId="{D5A5FBE0-9118-4ED8-B8D4-EB7D2AA917CF}" srcOrd="1" destOrd="0" presId="urn:microsoft.com/office/officeart/2005/8/layout/hierarchy1"/>
    <dgm:cxn modelId="{9E262C0C-2AB2-4E03-A67A-2D576D68DA66}" type="presParOf" srcId="{27CE402C-3299-41B6-95B5-79C0B6A511D3}" destId="{91F508BD-6871-4FB0-9A07-954D26156043}" srcOrd="1" destOrd="0" presId="urn:microsoft.com/office/officeart/2005/8/layout/hierarchy1"/>
    <dgm:cxn modelId="{D15B6373-0952-4DFF-BF56-3939BCE51DF7}" type="presParOf" srcId="{91F508BD-6871-4FB0-9A07-954D26156043}" destId="{B755AA20-15EF-4FFF-9A5B-EC464C4584AF}" srcOrd="0" destOrd="0" presId="urn:microsoft.com/office/officeart/2005/8/layout/hierarchy1"/>
    <dgm:cxn modelId="{02562B17-439E-4C6E-B7E9-4AE6F7287139}" type="presParOf" srcId="{91F508BD-6871-4FB0-9A07-954D26156043}" destId="{FC2A423E-648C-4B6E-9023-D5D385638AF9}" srcOrd="1" destOrd="0" presId="urn:microsoft.com/office/officeart/2005/8/layout/hierarchy1"/>
    <dgm:cxn modelId="{18D4EF8C-8466-43CB-BABA-8CC387091007}" type="presParOf" srcId="{FC2A423E-648C-4B6E-9023-D5D385638AF9}" destId="{A31F2B02-3327-426F-AD4F-42E56C89017C}" srcOrd="0" destOrd="0" presId="urn:microsoft.com/office/officeart/2005/8/layout/hierarchy1"/>
    <dgm:cxn modelId="{F3F134E1-19B9-42DF-B921-EB8283A1A045}" type="presParOf" srcId="{A31F2B02-3327-426F-AD4F-42E56C89017C}" destId="{B7ECB589-9F58-42BA-A22B-E17D5ABB94C2}" srcOrd="0" destOrd="0" presId="urn:microsoft.com/office/officeart/2005/8/layout/hierarchy1"/>
    <dgm:cxn modelId="{514B40D6-E739-4B14-B80C-82594E5A6CE5}" type="presParOf" srcId="{A31F2B02-3327-426F-AD4F-42E56C89017C}" destId="{74B91F3D-D6F4-4794-97C8-2CE2B1134FF5}" srcOrd="1" destOrd="0" presId="urn:microsoft.com/office/officeart/2005/8/layout/hierarchy1"/>
    <dgm:cxn modelId="{8FB4FDCF-EA2D-496A-8CA4-6289B7827153}" type="presParOf" srcId="{FC2A423E-648C-4B6E-9023-D5D385638AF9}" destId="{054DD8C5-DF6D-410D-B661-073309B9ABA7}" srcOrd="1" destOrd="0" presId="urn:microsoft.com/office/officeart/2005/8/layout/hierarchy1"/>
    <dgm:cxn modelId="{26AE316C-7812-4C24-AAE7-4979351EF53F}" type="presParOf" srcId="{054DD8C5-DF6D-410D-B661-073309B9ABA7}" destId="{CD9D92FA-24A9-4E09-92A4-C94D51B57453}" srcOrd="0" destOrd="0" presId="urn:microsoft.com/office/officeart/2005/8/layout/hierarchy1"/>
    <dgm:cxn modelId="{49F9DD4E-BEDE-452D-9F0B-F9AE42980CBA}" type="presParOf" srcId="{054DD8C5-DF6D-410D-B661-073309B9ABA7}" destId="{004136E5-7344-4CF0-BB12-D716312D173D}" srcOrd="1" destOrd="0" presId="urn:microsoft.com/office/officeart/2005/8/layout/hierarchy1"/>
    <dgm:cxn modelId="{CA57692A-380C-4A87-99BC-F25EA2F2E96B}" type="presParOf" srcId="{004136E5-7344-4CF0-BB12-D716312D173D}" destId="{7DB1DC25-3603-4154-9A87-83D72168ADCD}" srcOrd="0" destOrd="0" presId="urn:microsoft.com/office/officeart/2005/8/layout/hierarchy1"/>
    <dgm:cxn modelId="{82A9DCCC-DD86-4756-8ECE-04A475BEC523}" type="presParOf" srcId="{7DB1DC25-3603-4154-9A87-83D72168ADCD}" destId="{539A170F-2FD3-43E5-84EC-E199B0C19932}" srcOrd="0" destOrd="0" presId="urn:microsoft.com/office/officeart/2005/8/layout/hierarchy1"/>
    <dgm:cxn modelId="{BCC72AE2-92B8-4ADB-AD8C-D39AFA4C718B}" type="presParOf" srcId="{7DB1DC25-3603-4154-9A87-83D72168ADCD}" destId="{819C148C-8D1B-4304-9823-98723797D8F4}" srcOrd="1" destOrd="0" presId="urn:microsoft.com/office/officeart/2005/8/layout/hierarchy1"/>
    <dgm:cxn modelId="{304D632C-675D-45FC-8B4C-864F50C08B75}" type="presParOf" srcId="{004136E5-7344-4CF0-BB12-D716312D173D}" destId="{8A1434E8-DD56-44D5-AFEB-20478DDD3AEB}" srcOrd="1" destOrd="0" presId="urn:microsoft.com/office/officeart/2005/8/layout/hierarchy1"/>
    <dgm:cxn modelId="{64F3E924-BA00-47E5-91B6-312A2BD02097}" type="presParOf" srcId="{054DD8C5-DF6D-410D-B661-073309B9ABA7}" destId="{5356FA5C-5923-4DA9-8205-6FA2F0C76112}" srcOrd="2" destOrd="0" presId="urn:microsoft.com/office/officeart/2005/8/layout/hierarchy1"/>
    <dgm:cxn modelId="{1DADE00D-C8F0-4BB2-B434-F8FE80045600}" type="presParOf" srcId="{054DD8C5-DF6D-410D-B661-073309B9ABA7}" destId="{0B0F6308-7B83-4A56-AA52-8B4A17391AB9}" srcOrd="3" destOrd="0" presId="urn:microsoft.com/office/officeart/2005/8/layout/hierarchy1"/>
    <dgm:cxn modelId="{A4147F0A-FE62-4A0B-BAEE-932D9C7F5C08}" type="presParOf" srcId="{0B0F6308-7B83-4A56-AA52-8B4A17391AB9}" destId="{1EB671C3-EF4A-41D0-AFA1-7944A92769C7}" srcOrd="0" destOrd="0" presId="urn:microsoft.com/office/officeart/2005/8/layout/hierarchy1"/>
    <dgm:cxn modelId="{AE39E8DB-D738-443E-832A-97DF5D1F4380}" type="presParOf" srcId="{1EB671C3-EF4A-41D0-AFA1-7944A92769C7}" destId="{A63B4093-7E1B-45A1-B640-4D71096457D2}" srcOrd="0" destOrd="0" presId="urn:microsoft.com/office/officeart/2005/8/layout/hierarchy1"/>
    <dgm:cxn modelId="{15EC1FBC-AA2F-416F-8B62-C0360CC3B6E2}" type="presParOf" srcId="{1EB671C3-EF4A-41D0-AFA1-7944A92769C7}" destId="{8D66CB56-D858-47E0-A72E-ED66A44007B5}" srcOrd="1" destOrd="0" presId="urn:microsoft.com/office/officeart/2005/8/layout/hierarchy1"/>
    <dgm:cxn modelId="{2B823309-7389-4D06-8E70-474A6AF16B3F}" type="presParOf" srcId="{0B0F6308-7B83-4A56-AA52-8B4A17391AB9}" destId="{30B48BE3-BFE2-4070-AF9D-7CA6362A908F}" srcOrd="1" destOrd="0" presId="urn:microsoft.com/office/officeart/2005/8/layout/hierarchy1"/>
    <dgm:cxn modelId="{5E31F292-A312-49FB-9C65-4E4D8791EC1D}" type="presParOf" srcId="{D1FB453D-B3C3-497D-B2CB-0EED302BE5B1}" destId="{83D01DD2-07D3-4F70-9083-DAB63B31B575}" srcOrd="2" destOrd="0" presId="urn:microsoft.com/office/officeart/2005/8/layout/hierarchy1"/>
    <dgm:cxn modelId="{03017E87-2D42-4BEB-BE9B-193B8B1D9A3B}" type="presParOf" srcId="{83D01DD2-07D3-4F70-9083-DAB63B31B575}" destId="{F7FA639B-8750-4763-939A-2071EACFCB2F}" srcOrd="0" destOrd="0" presId="urn:microsoft.com/office/officeart/2005/8/layout/hierarchy1"/>
    <dgm:cxn modelId="{FF968CA1-10DD-4B0A-BA20-5D05ED739CE7}" type="presParOf" srcId="{F7FA639B-8750-4763-939A-2071EACFCB2F}" destId="{2CBD07F3-7EA1-4A72-BE73-5DB192BF87FA}" srcOrd="0" destOrd="0" presId="urn:microsoft.com/office/officeart/2005/8/layout/hierarchy1"/>
    <dgm:cxn modelId="{ACA4065D-4AB6-4B06-83CA-39999DF7D39C}" type="presParOf" srcId="{F7FA639B-8750-4763-939A-2071EACFCB2F}" destId="{895DFB7F-CAAA-4BB5-B897-9FBC4EF1476B}" srcOrd="1" destOrd="0" presId="urn:microsoft.com/office/officeart/2005/8/layout/hierarchy1"/>
    <dgm:cxn modelId="{3E9E26EB-E403-44CA-9F05-FAFD68432B96}" type="presParOf" srcId="{83D01DD2-07D3-4F70-9083-DAB63B31B575}" destId="{FC85920A-D8AF-49E0-8B39-98C3BEB9F4E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64118C-3311-4B7F-8CF9-0DC72FD2298E}" type="doc">
      <dgm:prSet loTypeId="urn:microsoft.com/office/officeart/2005/8/layout/lProcess1" loCatId="process" qsTypeId="urn:microsoft.com/office/officeart/2005/8/quickstyle/3d4" qsCatId="3D" csTypeId="urn:microsoft.com/office/officeart/2005/8/colors/colorful4" csCatId="colorful" phldr="1"/>
      <dgm:spPr/>
      <dgm:t>
        <a:bodyPr/>
        <a:lstStyle/>
        <a:p>
          <a:endParaRPr lang="en-US"/>
        </a:p>
      </dgm:t>
    </dgm:pt>
    <dgm:pt modelId="{8F3B16AD-9EB1-4F2A-A427-885FE5B991E4}">
      <dgm:prSet phldrT="[Texto]" custT="1"/>
      <dgm:spPr/>
      <dgm:t>
        <a:bodyPr/>
        <a:lstStyle/>
        <a:p>
          <a:pPr algn="just"/>
          <a:r>
            <a:rPr lang="es-ES" sz="1600" dirty="0" smtClean="0"/>
            <a:t>También llamada unidad de mando </a:t>
          </a:r>
          <a:endParaRPr lang="en-US" sz="1600" dirty="0"/>
        </a:p>
      </dgm:t>
    </dgm:pt>
    <dgm:pt modelId="{87F77621-EA0B-4891-9FE7-697AFFF8F814}" type="parTrans" cxnId="{D8059516-94B6-45A3-BF78-52B41B52F29E}">
      <dgm:prSet/>
      <dgm:spPr/>
      <dgm:t>
        <a:bodyPr/>
        <a:lstStyle/>
        <a:p>
          <a:pPr algn="just"/>
          <a:endParaRPr lang="en-US" sz="4000"/>
        </a:p>
      </dgm:t>
    </dgm:pt>
    <dgm:pt modelId="{E461F710-A271-44A3-929E-2BD84200BD3A}" type="sibTrans" cxnId="{D8059516-94B6-45A3-BF78-52B41B52F29E}">
      <dgm:prSet/>
      <dgm:spPr/>
      <dgm:t>
        <a:bodyPr/>
        <a:lstStyle/>
        <a:p>
          <a:pPr algn="just"/>
          <a:endParaRPr lang="en-US" sz="4000"/>
        </a:p>
      </dgm:t>
    </dgm:pt>
    <dgm:pt modelId="{74B4C2CC-A9FD-4CC9-8594-D7EE10B5A3AE}">
      <dgm:prSet phldrT="[Texto]" custT="1"/>
      <dgm:spPr/>
      <dgm:t>
        <a:bodyPr/>
        <a:lstStyle/>
        <a:p>
          <a:pPr algn="just"/>
          <a:r>
            <a:rPr lang="es-ES" sz="1600" dirty="0" smtClean="0"/>
            <a:t>Elabora la información proporcionada por el circuito de potencia </a:t>
          </a:r>
          <a:endParaRPr lang="en-US" sz="1600" dirty="0"/>
        </a:p>
      </dgm:t>
    </dgm:pt>
    <dgm:pt modelId="{AEFF7D34-608C-449D-A939-40CEA41D6A2F}" type="parTrans" cxnId="{9B688B8D-8129-47F7-B82A-879493294314}">
      <dgm:prSet/>
      <dgm:spPr/>
      <dgm:t>
        <a:bodyPr/>
        <a:lstStyle/>
        <a:p>
          <a:pPr algn="just"/>
          <a:endParaRPr lang="en-US" sz="4000"/>
        </a:p>
      </dgm:t>
    </dgm:pt>
    <dgm:pt modelId="{606294A8-4C58-475D-9789-B6A59F234B8C}" type="sibTrans" cxnId="{9B688B8D-8129-47F7-B82A-879493294314}">
      <dgm:prSet/>
      <dgm:spPr/>
      <dgm:t>
        <a:bodyPr/>
        <a:lstStyle/>
        <a:p>
          <a:pPr algn="just"/>
          <a:endParaRPr lang="en-US" sz="4000"/>
        </a:p>
      </dgm:t>
    </dgm:pt>
    <dgm:pt modelId="{CB5ED6C9-4BC2-45CE-941D-7D4E6A0FC41A}">
      <dgm:prSet phldrT="[Texto]" custT="1"/>
      <dgm:spPr/>
      <dgm:t>
        <a:bodyPr/>
        <a:lstStyle/>
        <a:p>
          <a:pPr algn="just"/>
          <a:r>
            <a:rPr lang="es-ES" sz="1600" dirty="0" smtClean="0"/>
            <a:t>Genera unas señales de excitación que determinan la conducción de los semiconductores controlados con una fase y secuencia conveniente.</a:t>
          </a:r>
          <a:endParaRPr lang="en-US" sz="1600" dirty="0"/>
        </a:p>
      </dgm:t>
    </dgm:pt>
    <dgm:pt modelId="{B2FD56EC-4403-4653-8C5F-27497F7A3506}" type="parTrans" cxnId="{E060EDF0-36B2-4EBC-B08B-B806372C1762}">
      <dgm:prSet/>
      <dgm:spPr/>
      <dgm:t>
        <a:bodyPr/>
        <a:lstStyle/>
        <a:p>
          <a:pPr algn="just"/>
          <a:endParaRPr lang="en-US" sz="4000"/>
        </a:p>
      </dgm:t>
    </dgm:pt>
    <dgm:pt modelId="{532D486C-C0CC-4DAF-A283-D4F66E02E257}" type="sibTrans" cxnId="{E060EDF0-36B2-4EBC-B08B-B806372C1762}">
      <dgm:prSet/>
      <dgm:spPr/>
      <dgm:t>
        <a:bodyPr/>
        <a:lstStyle/>
        <a:p>
          <a:pPr algn="just"/>
          <a:endParaRPr lang="en-US" sz="4000"/>
        </a:p>
      </dgm:t>
    </dgm:pt>
    <dgm:pt modelId="{E8E2AC6B-12C0-4F4C-968E-AA8026AAA556}">
      <dgm:prSet phldrT="[Texto]" custT="1"/>
      <dgm:spPr/>
      <dgm:t>
        <a:bodyPr/>
        <a:lstStyle/>
        <a:p>
          <a:pPr algn="just"/>
          <a:r>
            <a:rPr lang="es-ES" sz="1600" dirty="0" smtClean="0"/>
            <a:t>También conocida como el circuito de potencia o disparo</a:t>
          </a:r>
          <a:endParaRPr lang="en-US" sz="1600" dirty="0"/>
        </a:p>
      </dgm:t>
    </dgm:pt>
    <dgm:pt modelId="{A1D4DA1F-26F1-4E48-A75E-4A47C58FBD2D}" type="parTrans" cxnId="{9AAA2B3D-3E9E-408C-97CC-A3ACBCED323B}">
      <dgm:prSet/>
      <dgm:spPr/>
      <dgm:t>
        <a:bodyPr/>
        <a:lstStyle/>
        <a:p>
          <a:pPr algn="just"/>
          <a:endParaRPr lang="en-US" sz="4000"/>
        </a:p>
      </dgm:t>
    </dgm:pt>
    <dgm:pt modelId="{8334788F-1D35-4C5A-AB1B-65B769296ABF}" type="sibTrans" cxnId="{9AAA2B3D-3E9E-408C-97CC-A3ACBCED323B}">
      <dgm:prSet/>
      <dgm:spPr/>
      <dgm:t>
        <a:bodyPr/>
        <a:lstStyle/>
        <a:p>
          <a:pPr algn="just"/>
          <a:endParaRPr lang="en-US" sz="4000"/>
        </a:p>
      </dgm:t>
    </dgm:pt>
    <dgm:pt modelId="{10E2FA29-00B3-4BE8-B1C5-27AA5C134E74}">
      <dgm:prSet phldrT="[Texto]" custT="1"/>
      <dgm:spPr/>
      <dgm:t>
        <a:bodyPr/>
        <a:lstStyle/>
        <a:p>
          <a:pPr algn="just"/>
          <a:r>
            <a:rPr lang="es-ES" sz="1600" dirty="0" smtClean="0"/>
            <a:t>Está compuesto de semiconductores de potencia y elementos pasivos</a:t>
          </a:r>
          <a:endParaRPr lang="en-US" sz="1600" dirty="0"/>
        </a:p>
      </dgm:t>
    </dgm:pt>
    <dgm:pt modelId="{232DACB6-3A12-4A8B-BC74-B58E7E259EF2}" type="parTrans" cxnId="{94F10A25-325D-4154-B201-782F9D32123E}">
      <dgm:prSet/>
      <dgm:spPr/>
      <dgm:t>
        <a:bodyPr/>
        <a:lstStyle/>
        <a:p>
          <a:pPr algn="just"/>
          <a:endParaRPr lang="en-US" sz="4000"/>
        </a:p>
      </dgm:t>
    </dgm:pt>
    <dgm:pt modelId="{83D070BD-12CF-494A-9932-6E580B4D5E3A}" type="sibTrans" cxnId="{94F10A25-325D-4154-B201-782F9D32123E}">
      <dgm:prSet/>
      <dgm:spPr/>
      <dgm:t>
        <a:bodyPr/>
        <a:lstStyle/>
        <a:p>
          <a:pPr algn="just"/>
          <a:endParaRPr lang="en-US" sz="4000"/>
        </a:p>
      </dgm:t>
    </dgm:pt>
    <dgm:pt modelId="{BD8E9417-21FD-454E-801F-E0B241EB18CF}">
      <dgm:prSet phldrT="[Texto]" custT="1"/>
      <dgm:spPr/>
      <dgm:t>
        <a:bodyPr/>
        <a:lstStyle/>
        <a:p>
          <a:pPr algn="just"/>
          <a:r>
            <a:rPr lang="es-ES" sz="1600" dirty="0" smtClean="0"/>
            <a:t>En estos circuitos no se utilizan resistencias debido a su elevada disipación de potencia, transformándose esta en calor.</a:t>
          </a:r>
          <a:endParaRPr lang="en-US" sz="1600" dirty="0"/>
        </a:p>
      </dgm:t>
    </dgm:pt>
    <dgm:pt modelId="{F3897EF2-101D-4D03-BA0C-9766CA64192E}" type="parTrans" cxnId="{12F2B65F-AB59-4C30-89B6-4D11724F60E1}">
      <dgm:prSet/>
      <dgm:spPr/>
      <dgm:t>
        <a:bodyPr/>
        <a:lstStyle/>
        <a:p>
          <a:pPr algn="just"/>
          <a:endParaRPr lang="en-US" sz="4000"/>
        </a:p>
      </dgm:t>
    </dgm:pt>
    <dgm:pt modelId="{B81706B0-13E1-454B-8F64-99A3A96AEDB9}" type="sibTrans" cxnId="{12F2B65F-AB59-4C30-89B6-4D11724F60E1}">
      <dgm:prSet/>
      <dgm:spPr/>
      <dgm:t>
        <a:bodyPr/>
        <a:lstStyle/>
        <a:p>
          <a:pPr algn="just"/>
          <a:endParaRPr lang="en-US" sz="4000"/>
        </a:p>
      </dgm:t>
    </dgm:pt>
    <dgm:pt modelId="{33E66647-CF0F-41CC-8CA1-377716DCB595}">
      <dgm:prSet phldrT="[Texto]" custT="1"/>
      <dgm:spPr/>
      <dgm:t>
        <a:bodyPr/>
        <a:lstStyle/>
        <a:p>
          <a:pPr algn="ctr"/>
          <a:r>
            <a:rPr lang="en-US" sz="2400" dirty="0" err="1" smtClean="0"/>
            <a:t>Unidad</a:t>
          </a:r>
          <a:r>
            <a:rPr lang="en-US" sz="2400" dirty="0" smtClean="0"/>
            <a:t> de </a:t>
          </a:r>
          <a:r>
            <a:rPr lang="en-US" sz="2400" dirty="0" err="1" smtClean="0"/>
            <a:t>potencia</a:t>
          </a:r>
          <a:endParaRPr lang="en-US" sz="2400" dirty="0"/>
        </a:p>
      </dgm:t>
    </dgm:pt>
    <dgm:pt modelId="{C8DB5EF6-4FA1-4897-B0AB-530E8809C8DA}" type="parTrans" cxnId="{C1A7CEF0-A108-4D64-AA5D-54383995DF09}">
      <dgm:prSet/>
      <dgm:spPr/>
      <dgm:t>
        <a:bodyPr/>
        <a:lstStyle/>
        <a:p>
          <a:endParaRPr lang="en-US"/>
        </a:p>
      </dgm:t>
    </dgm:pt>
    <dgm:pt modelId="{EA35891B-1B02-4067-BD74-87ADA895673C}" type="sibTrans" cxnId="{C1A7CEF0-A108-4D64-AA5D-54383995DF09}">
      <dgm:prSet/>
      <dgm:spPr/>
      <dgm:t>
        <a:bodyPr/>
        <a:lstStyle/>
        <a:p>
          <a:endParaRPr lang="en-US"/>
        </a:p>
      </dgm:t>
    </dgm:pt>
    <dgm:pt modelId="{A8A7F50F-3C1F-4ABB-B3A0-31F11835F0C5}">
      <dgm:prSet phldrT="[Texto]" custT="1"/>
      <dgm:spPr/>
      <dgm:t>
        <a:bodyPr/>
        <a:lstStyle/>
        <a:p>
          <a:pPr algn="ctr"/>
          <a:r>
            <a:rPr lang="en-US" sz="2400" dirty="0" err="1" smtClean="0"/>
            <a:t>Unidad</a:t>
          </a:r>
          <a:r>
            <a:rPr lang="en-US" sz="2400" dirty="0" smtClean="0"/>
            <a:t> de control</a:t>
          </a:r>
          <a:endParaRPr lang="en-US" sz="2000" dirty="0"/>
        </a:p>
      </dgm:t>
    </dgm:pt>
    <dgm:pt modelId="{457BEE4D-3580-412A-9BF2-688C0BE84C3F}" type="parTrans" cxnId="{8AB60BE6-31FD-4A58-B28D-2D165DA9665E}">
      <dgm:prSet/>
      <dgm:spPr/>
      <dgm:t>
        <a:bodyPr/>
        <a:lstStyle/>
        <a:p>
          <a:endParaRPr lang="en-US"/>
        </a:p>
      </dgm:t>
    </dgm:pt>
    <dgm:pt modelId="{FAE58B86-2879-4AE3-9079-CCFB86EF5704}" type="sibTrans" cxnId="{8AB60BE6-31FD-4A58-B28D-2D165DA9665E}">
      <dgm:prSet/>
      <dgm:spPr/>
      <dgm:t>
        <a:bodyPr/>
        <a:lstStyle/>
        <a:p>
          <a:endParaRPr lang="en-US"/>
        </a:p>
      </dgm:t>
    </dgm:pt>
    <dgm:pt modelId="{C87F59A9-F0FF-4516-AE06-32F9EFC58859}" type="pres">
      <dgm:prSet presAssocID="{AF64118C-3311-4B7F-8CF9-0DC72FD2298E}" presName="Name0" presStyleCnt="0">
        <dgm:presLayoutVars>
          <dgm:dir/>
          <dgm:animLvl val="lvl"/>
          <dgm:resizeHandles val="exact"/>
        </dgm:presLayoutVars>
      </dgm:prSet>
      <dgm:spPr/>
      <dgm:t>
        <a:bodyPr/>
        <a:lstStyle/>
        <a:p>
          <a:endParaRPr lang="en-US"/>
        </a:p>
      </dgm:t>
    </dgm:pt>
    <dgm:pt modelId="{DCFA7DF7-8FEE-4278-8AE8-668BDB93511A}" type="pres">
      <dgm:prSet presAssocID="{33E66647-CF0F-41CC-8CA1-377716DCB595}" presName="vertFlow" presStyleCnt="0"/>
      <dgm:spPr/>
    </dgm:pt>
    <dgm:pt modelId="{F13B5303-7C8F-49E9-BA65-D708D509B019}" type="pres">
      <dgm:prSet presAssocID="{33E66647-CF0F-41CC-8CA1-377716DCB595}" presName="header" presStyleLbl="node1" presStyleIdx="0" presStyleCnt="2"/>
      <dgm:spPr/>
      <dgm:t>
        <a:bodyPr/>
        <a:lstStyle/>
        <a:p>
          <a:endParaRPr lang="en-US"/>
        </a:p>
      </dgm:t>
    </dgm:pt>
    <dgm:pt modelId="{4F44E6A6-E0CD-4626-9F00-A3649B7599EF}" type="pres">
      <dgm:prSet presAssocID="{A1D4DA1F-26F1-4E48-A75E-4A47C58FBD2D}" presName="parTrans" presStyleLbl="sibTrans2D1" presStyleIdx="0" presStyleCnt="6"/>
      <dgm:spPr/>
      <dgm:t>
        <a:bodyPr/>
        <a:lstStyle/>
        <a:p>
          <a:endParaRPr lang="en-US"/>
        </a:p>
      </dgm:t>
    </dgm:pt>
    <dgm:pt modelId="{E0FF15C3-8A69-4581-BBE1-F9B41B7647F3}" type="pres">
      <dgm:prSet presAssocID="{E8E2AC6B-12C0-4F4C-968E-AA8026AAA556}" presName="child" presStyleLbl="alignAccFollowNode1" presStyleIdx="0" presStyleCnt="6">
        <dgm:presLayoutVars>
          <dgm:chMax val="0"/>
          <dgm:bulletEnabled val="1"/>
        </dgm:presLayoutVars>
      </dgm:prSet>
      <dgm:spPr/>
      <dgm:t>
        <a:bodyPr/>
        <a:lstStyle/>
        <a:p>
          <a:endParaRPr lang="en-US"/>
        </a:p>
      </dgm:t>
    </dgm:pt>
    <dgm:pt modelId="{1D977D0E-29A3-45F0-9C42-32EBDCD12099}" type="pres">
      <dgm:prSet presAssocID="{8334788F-1D35-4C5A-AB1B-65B769296ABF}" presName="sibTrans" presStyleLbl="sibTrans2D1" presStyleIdx="1" presStyleCnt="6"/>
      <dgm:spPr/>
      <dgm:t>
        <a:bodyPr/>
        <a:lstStyle/>
        <a:p>
          <a:endParaRPr lang="en-US"/>
        </a:p>
      </dgm:t>
    </dgm:pt>
    <dgm:pt modelId="{6BBB9278-886A-4D0F-80E5-68A77EE5666F}" type="pres">
      <dgm:prSet presAssocID="{10E2FA29-00B3-4BE8-B1C5-27AA5C134E74}" presName="child" presStyleLbl="alignAccFollowNode1" presStyleIdx="1" presStyleCnt="6">
        <dgm:presLayoutVars>
          <dgm:chMax val="0"/>
          <dgm:bulletEnabled val="1"/>
        </dgm:presLayoutVars>
      </dgm:prSet>
      <dgm:spPr/>
      <dgm:t>
        <a:bodyPr/>
        <a:lstStyle/>
        <a:p>
          <a:endParaRPr lang="en-US"/>
        </a:p>
      </dgm:t>
    </dgm:pt>
    <dgm:pt modelId="{ACBF4679-E544-4D38-A4AD-873590954D1F}" type="pres">
      <dgm:prSet presAssocID="{83D070BD-12CF-494A-9932-6E580B4D5E3A}" presName="sibTrans" presStyleLbl="sibTrans2D1" presStyleIdx="2" presStyleCnt="6"/>
      <dgm:spPr/>
      <dgm:t>
        <a:bodyPr/>
        <a:lstStyle/>
        <a:p>
          <a:endParaRPr lang="en-US"/>
        </a:p>
      </dgm:t>
    </dgm:pt>
    <dgm:pt modelId="{DDF8E0F8-44CA-438F-96D8-921590CDFE39}" type="pres">
      <dgm:prSet presAssocID="{BD8E9417-21FD-454E-801F-E0B241EB18CF}" presName="child" presStyleLbl="alignAccFollowNode1" presStyleIdx="2" presStyleCnt="6">
        <dgm:presLayoutVars>
          <dgm:chMax val="0"/>
          <dgm:bulletEnabled val="1"/>
        </dgm:presLayoutVars>
      </dgm:prSet>
      <dgm:spPr/>
      <dgm:t>
        <a:bodyPr/>
        <a:lstStyle/>
        <a:p>
          <a:endParaRPr lang="en-US"/>
        </a:p>
      </dgm:t>
    </dgm:pt>
    <dgm:pt modelId="{7F2082EE-A87C-4FD1-A633-9A4A59FD6F22}" type="pres">
      <dgm:prSet presAssocID="{33E66647-CF0F-41CC-8CA1-377716DCB595}" presName="hSp" presStyleCnt="0"/>
      <dgm:spPr/>
    </dgm:pt>
    <dgm:pt modelId="{486EF25D-FCDA-4DE3-A852-8E85755028ED}" type="pres">
      <dgm:prSet presAssocID="{A8A7F50F-3C1F-4ABB-B3A0-31F11835F0C5}" presName="vertFlow" presStyleCnt="0"/>
      <dgm:spPr/>
    </dgm:pt>
    <dgm:pt modelId="{8BC0B9B6-730E-4B1D-AAF6-0567D3582177}" type="pres">
      <dgm:prSet presAssocID="{A8A7F50F-3C1F-4ABB-B3A0-31F11835F0C5}" presName="header" presStyleLbl="node1" presStyleIdx="1" presStyleCnt="2"/>
      <dgm:spPr/>
      <dgm:t>
        <a:bodyPr/>
        <a:lstStyle/>
        <a:p>
          <a:endParaRPr lang="en-US"/>
        </a:p>
      </dgm:t>
    </dgm:pt>
    <dgm:pt modelId="{F624DDFD-E9F0-44F4-8119-A4BE43073F56}" type="pres">
      <dgm:prSet presAssocID="{87F77621-EA0B-4891-9FE7-697AFFF8F814}" presName="parTrans" presStyleLbl="sibTrans2D1" presStyleIdx="3" presStyleCnt="6"/>
      <dgm:spPr/>
      <dgm:t>
        <a:bodyPr/>
        <a:lstStyle/>
        <a:p>
          <a:endParaRPr lang="en-US"/>
        </a:p>
      </dgm:t>
    </dgm:pt>
    <dgm:pt modelId="{2713A385-F154-4C37-AFEB-98C8C84BCBB1}" type="pres">
      <dgm:prSet presAssocID="{8F3B16AD-9EB1-4F2A-A427-885FE5B991E4}" presName="child" presStyleLbl="alignAccFollowNode1" presStyleIdx="3" presStyleCnt="6">
        <dgm:presLayoutVars>
          <dgm:chMax val="0"/>
          <dgm:bulletEnabled val="1"/>
        </dgm:presLayoutVars>
      </dgm:prSet>
      <dgm:spPr/>
      <dgm:t>
        <a:bodyPr/>
        <a:lstStyle/>
        <a:p>
          <a:endParaRPr lang="en-US"/>
        </a:p>
      </dgm:t>
    </dgm:pt>
    <dgm:pt modelId="{141558C3-C701-40FB-9438-5ABFE6EDC91A}" type="pres">
      <dgm:prSet presAssocID="{E461F710-A271-44A3-929E-2BD84200BD3A}" presName="sibTrans" presStyleLbl="sibTrans2D1" presStyleIdx="4" presStyleCnt="6"/>
      <dgm:spPr/>
      <dgm:t>
        <a:bodyPr/>
        <a:lstStyle/>
        <a:p>
          <a:endParaRPr lang="en-US"/>
        </a:p>
      </dgm:t>
    </dgm:pt>
    <dgm:pt modelId="{59B43939-623B-4ACE-9360-F10A8605F7BF}" type="pres">
      <dgm:prSet presAssocID="{74B4C2CC-A9FD-4CC9-8594-D7EE10B5A3AE}" presName="child" presStyleLbl="alignAccFollowNode1" presStyleIdx="4" presStyleCnt="6">
        <dgm:presLayoutVars>
          <dgm:chMax val="0"/>
          <dgm:bulletEnabled val="1"/>
        </dgm:presLayoutVars>
      </dgm:prSet>
      <dgm:spPr/>
      <dgm:t>
        <a:bodyPr/>
        <a:lstStyle/>
        <a:p>
          <a:endParaRPr lang="en-US"/>
        </a:p>
      </dgm:t>
    </dgm:pt>
    <dgm:pt modelId="{FF32913F-02E3-4485-BC96-E37F23456C80}" type="pres">
      <dgm:prSet presAssocID="{606294A8-4C58-475D-9789-B6A59F234B8C}" presName="sibTrans" presStyleLbl="sibTrans2D1" presStyleIdx="5" presStyleCnt="6"/>
      <dgm:spPr/>
      <dgm:t>
        <a:bodyPr/>
        <a:lstStyle/>
        <a:p>
          <a:endParaRPr lang="en-US"/>
        </a:p>
      </dgm:t>
    </dgm:pt>
    <dgm:pt modelId="{884F8E52-6705-4F86-BCF2-F74338E69846}" type="pres">
      <dgm:prSet presAssocID="{CB5ED6C9-4BC2-45CE-941D-7D4E6A0FC41A}" presName="child" presStyleLbl="alignAccFollowNode1" presStyleIdx="5" presStyleCnt="6">
        <dgm:presLayoutVars>
          <dgm:chMax val="0"/>
          <dgm:bulletEnabled val="1"/>
        </dgm:presLayoutVars>
      </dgm:prSet>
      <dgm:spPr/>
      <dgm:t>
        <a:bodyPr/>
        <a:lstStyle/>
        <a:p>
          <a:endParaRPr lang="en-US"/>
        </a:p>
      </dgm:t>
    </dgm:pt>
  </dgm:ptLst>
  <dgm:cxnLst>
    <dgm:cxn modelId="{C472B085-B61D-454C-B847-42AC01CD9069}" type="presOf" srcId="{33E66647-CF0F-41CC-8CA1-377716DCB595}" destId="{F13B5303-7C8F-49E9-BA65-D708D509B019}" srcOrd="0" destOrd="0" presId="urn:microsoft.com/office/officeart/2005/8/layout/lProcess1"/>
    <dgm:cxn modelId="{8AB60BE6-31FD-4A58-B28D-2D165DA9665E}" srcId="{AF64118C-3311-4B7F-8CF9-0DC72FD2298E}" destId="{A8A7F50F-3C1F-4ABB-B3A0-31F11835F0C5}" srcOrd="1" destOrd="0" parTransId="{457BEE4D-3580-412A-9BF2-688C0BE84C3F}" sibTransId="{FAE58B86-2879-4AE3-9079-CCFB86EF5704}"/>
    <dgm:cxn modelId="{C9F89005-F991-4F63-9D61-76C15389B429}" type="presOf" srcId="{8F3B16AD-9EB1-4F2A-A427-885FE5B991E4}" destId="{2713A385-F154-4C37-AFEB-98C8C84BCBB1}" srcOrd="0" destOrd="0" presId="urn:microsoft.com/office/officeart/2005/8/layout/lProcess1"/>
    <dgm:cxn modelId="{1297B6AA-61A0-45B3-8A2B-B58C7D48C3F5}" type="presOf" srcId="{83D070BD-12CF-494A-9932-6E580B4D5E3A}" destId="{ACBF4679-E544-4D38-A4AD-873590954D1F}" srcOrd="0" destOrd="0" presId="urn:microsoft.com/office/officeart/2005/8/layout/lProcess1"/>
    <dgm:cxn modelId="{D086BA86-07C3-41AD-8D62-2587DCA15324}" type="presOf" srcId="{74B4C2CC-A9FD-4CC9-8594-D7EE10B5A3AE}" destId="{59B43939-623B-4ACE-9360-F10A8605F7BF}" srcOrd="0" destOrd="0" presId="urn:microsoft.com/office/officeart/2005/8/layout/lProcess1"/>
    <dgm:cxn modelId="{94F10A25-325D-4154-B201-782F9D32123E}" srcId="{33E66647-CF0F-41CC-8CA1-377716DCB595}" destId="{10E2FA29-00B3-4BE8-B1C5-27AA5C134E74}" srcOrd="1" destOrd="0" parTransId="{232DACB6-3A12-4A8B-BC74-B58E7E259EF2}" sibTransId="{83D070BD-12CF-494A-9932-6E580B4D5E3A}"/>
    <dgm:cxn modelId="{CC80C291-FB31-47BC-AABB-90018A209756}" type="presOf" srcId="{10E2FA29-00B3-4BE8-B1C5-27AA5C134E74}" destId="{6BBB9278-886A-4D0F-80E5-68A77EE5666F}" srcOrd="0" destOrd="0" presId="urn:microsoft.com/office/officeart/2005/8/layout/lProcess1"/>
    <dgm:cxn modelId="{0F8870F3-2A98-463F-B1C2-1A3167196F0A}" type="presOf" srcId="{AF64118C-3311-4B7F-8CF9-0DC72FD2298E}" destId="{C87F59A9-F0FF-4516-AE06-32F9EFC58859}" srcOrd="0" destOrd="0" presId="urn:microsoft.com/office/officeart/2005/8/layout/lProcess1"/>
    <dgm:cxn modelId="{8B0077F5-6F39-42A3-8690-3D9383A44481}" type="presOf" srcId="{BD8E9417-21FD-454E-801F-E0B241EB18CF}" destId="{DDF8E0F8-44CA-438F-96D8-921590CDFE39}" srcOrd="0" destOrd="0" presId="urn:microsoft.com/office/officeart/2005/8/layout/lProcess1"/>
    <dgm:cxn modelId="{30C6633E-8D33-4E39-9BD3-4455AB7D29E7}" type="presOf" srcId="{E461F710-A271-44A3-929E-2BD84200BD3A}" destId="{141558C3-C701-40FB-9438-5ABFE6EDC91A}" srcOrd="0" destOrd="0" presId="urn:microsoft.com/office/officeart/2005/8/layout/lProcess1"/>
    <dgm:cxn modelId="{0D536F09-6AD2-4A22-981C-C62BE81B417E}" type="presOf" srcId="{A1D4DA1F-26F1-4E48-A75E-4A47C58FBD2D}" destId="{4F44E6A6-E0CD-4626-9F00-A3649B7599EF}" srcOrd="0" destOrd="0" presId="urn:microsoft.com/office/officeart/2005/8/layout/lProcess1"/>
    <dgm:cxn modelId="{54ED2B54-0B4E-4301-915E-283943EF663D}" type="presOf" srcId="{A8A7F50F-3C1F-4ABB-B3A0-31F11835F0C5}" destId="{8BC0B9B6-730E-4B1D-AAF6-0567D3582177}" srcOrd="0" destOrd="0" presId="urn:microsoft.com/office/officeart/2005/8/layout/lProcess1"/>
    <dgm:cxn modelId="{1233D8DC-A6DE-4B3D-B720-20211125C89D}" type="presOf" srcId="{606294A8-4C58-475D-9789-B6A59F234B8C}" destId="{FF32913F-02E3-4485-BC96-E37F23456C80}" srcOrd="0" destOrd="0" presId="urn:microsoft.com/office/officeart/2005/8/layout/lProcess1"/>
    <dgm:cxn modelId="{0E45EBF5-6876-4837-99B3-5A009B9B6641}" type="presOf" srcId="{E8E2AC6B-12C0-4F4C-968E-AA8026AAA556}" destId="{E0FF15C3-8A69-4581-BBE1-F9B41B7647F3}" srcOrd="0" destOrd="0" presId="urn:microsoft.com/office/officeart/2005/8/layout/lProcess1"/>
    <dgm:cxn modelId="{9AAA2B3D-3E9E-408C-97CC-A3ACBCED323B}" srcId="{33E66647-CF0F-41CC-8CA1-377716DCB595}" destId="{E8E2AC6B-12C0-4F4C-968E-AA8026AAA556}" srcOrd="0" destOrd="0" parTransId="{A1D4DA1F-26F1-4E48-A75E-4A47C58FBD2D}" sibTransId="{8334788F-1D35-4C5A-AB1B-65B769296ABF}"/>
    <dgm:cxn modelId="{A44D9756-521D-4253-AC4A-681515C36FF9}" type="presOf" srcId="{87F77621-EA0B-4891-9FE7-697AFFF8F814}" destId="{F624DDFD-E9F0-44F4-8119-A4BE43073F56}" srcOrd="0" destOrd="0" presId="urn:microsoft.com/office/officeart/2005/8/layout/lProcess1"/>
    <dgm:cxn modelId="{C1A7CEF0-A108-4D64-AA5D-54383995DF09}" srcId="{AF64118C-3311-4B7F-8CF9-0DC72FD2298E}" destId="{33E66647-CF0F-41CC-8CA1-377716DCB595}" srcOrd="0" destOrd="0" parTransId="{C8DB5EF6-4FA1-4897-B0AB-530E8809C8DA}" sibTransId="{EA35891B-1B02-4067-BD74-87ADA895673C}"/>
    <dgm:cxn modelId="{9B688B8D-8129-47F7-B82A-879493294314}" srcId="{A8A7F50F-3C1F-4ABB-B3A0-31F11835F0C5}" destId="{74B4C2CC-A9FD-4CC9-8594-D7EE10B5A3AE}" srcOrd="1" destOrd="0" parTransId="{AEFF7D34-608C-449D-A939-40CEA41D6A2F}" sibTransId="{606294A8-4C58-475D-9789-B6A59F234B8C}"/>
    <dgm:cxn modelId="{E54FBA45-2252-4622-A7CE-EC3085B13CCA}" type="presOf" srcId="{CB5ED6C9-4BC2-45CE-941D-7D4E6A0FC41A}" destId="{884F8E52-6705-4F86-BCF2-F74338E69846}" srcOrd="0" destOrd="0" presId="urn:microsoft.com/office/officeart/2005/8/layout/lProcess1"/>
    <dgm:cxn modelId="{E060EDF0-36B2-4EBC-B08B-B806372C1762}" srcId="{A8A7F50F-3C1F-4ABB-B3A0-31F11835F0C5}" destId="{CB5ED6C9-4BC2-45CE-941D-7D4E6A0FC41A}" srcOrd="2" destOrd="0" parTransId="{B2FD56EC-4403-4653-8C5F-27497F7A3506}" sibTransId="{532D486C-C0CC-4DAF-A283-D4F66E02E257}"/>
    <dgm:cxn modelId="{D8059516-94B6-45A3-BF78-52B41B52F29E}" srcId="{A8A7F50F-3C1F-4ABB-B3A0-31F11835F0C5}" destId="{8F3B16AD-9EB1-4F2A-A427-885FE5B991E4}" srcOrd="0" destOrd="0" parTransId="{87F77621-EA0B-4891-9FE7-697AFFF8F814}" sibTransId="{E461F710-A271-44A3-929E-2BD84200BD3A}"/>
    <dgm:cxn modelId="{37F89FBE-CD61-4D29-9422-F1D9B7233A1C}" type="presOf" srcId="{8334788F-1D35-4C5A-AB1B-65B769296ABF}" destId="{1D977D0E-29A3-45F0-9C42-32EBDCD12099}" srcOrd="0" destOrd="0" presId="urn:microsoft.com/office/officeart/2005/8/layout/lProcess1"/>
    <dgm:cxn modelId="{12F2B65F-AB59-4C30-89B6-4D11724F60E1}" srcId="{33E66647-CF0F-41CC-8CA1-377716DCB595}" destId="{BD8E9417-21FD-454E-801F-E0B241EB18CF}" srcOrd="2" destOrd="0" parTransId="{F3897EF2-101D-4D03-BA0C-9766CA64192E}" sibTransId="{B81706B0-13E1-454B-8F64-99A3A96AEDB9}"/>
    <dgm:cxn modelId="{70AD2778-8616-4733-A7CD-E8DB8F37237E}" type="presParOf" srcId="{C87F59A9-F0FF-4516-AE06-32F9EFC58859}" destId="{DCFA7DF7-8FEE-4278-8AE8-668BDB93511A}" srcOrd="0" destOrd="0" presId="urn:microsoft.com/office/officeart/2005/8/layout/lProcess1"/>
    <dgm:cxn modelId="{86963203-41B8-4458-9FA4-435E9D08E17E}" type="presParOf" srcId="{DCFA7DF7-8FEE-4278-8AE8-668BDB93511A}" destId="{F13B5303-7C8F-49E9-BA65-D708D509B019}" srcOrd="0" destOrd="0" presId="urn:microsoft.com/office/officeart/2005/8/layout/lProcess1"/>
    <dgm:cxn modelId="{E20A8B95-9E2D-451C-B437-E67161504359}" type="presParOf" srcId="{DCFA7DF7-8FEE-4278-8AE8-668BDB93511A}" destId="{4F44E6A6-E0CD-4626-9F00-A3649B7599EF}" srcOrd="1" destOrd="0" presId="urn:microsoft.com/office/officeart/2005/8/layout/lProcess1"/>
    <dgm:cxn modelId="{1DCCD328-591B-425D-B663-0C7D9FA69E54}" type="presParOf" srcId="{DCFA7DF7-8FEE-4278-8AE8-668BDB93511A}" destId="{E0FF15C3-8A69-4581-BBE1-F9B41B7647F3}" srcOrd="2" destOrd="0" presId="urn:microsoft.com/office/officeart/2005/8/layout/lProcess1"/>
    <dgm:cxn modelId="{97F8D28B-7E3D-4B4D-A32E-9F51D49FA9FF}" type="presParOf" srcId="{DCFA7DF7-8FEE-4278-8AE8-668BDB93511A}" destId="{1D977D0E-29A3-45F0-9C42-32EBDCD12099}" srcOrd="3" destOrd="0" presId="urn:microsoft.com/office/officeart/2005/8/layout/lProcess1"/>
    <dgm:cxn modelId="{D3083A0C-DE80-4033-A67C-7B3DC9C5C9CB}" type="presParOf" srcId="{DCFA7DF7-8FEE-4278-8AE8-668BDB93511A}" destId="{6BBB9278-886A-4D0F-80E5-68A77EE5666F}" srcOrd="4" destOrd="0" presId="urn:microsoft.com/office/officeart/2005/8/layout/lProcess1"/>
    <dgm:cxn modelId="{79B93447-2390-41A6-8506-567EE634E9E9}" type="presParOf" srcId="{DCFA7DF7-8FEE-4278-8AE8-668BDB93511A}" destId="{ACBF4679-E544-4D38-A4AD-873590954D1F}" srcOrd="5" destOrd="0" presId="urn:microsoft.com/office/officeart/2005/8/layout/lProcess1"/>
    <dgm:cxn modelId="{B896F9FA-F229-42F7-BCE0-3DEAB9C53BCD}" type="presParOf" srcId="{DCFA7DF7-8FEE-4278-8AE8-668BDB93511A}" destId="{DDF8E0F8-44CA-438F-96D8-921590CDFE39}" srcOrd="6" destOrd="0" presId="urn:microsoft.com/office/officeart/2005/8/layout/lProcess1"/>
    <dgm:cxn modelId="{BDB81152-42AD-49B4-9C51-5D94DF313BEB}" type="presParOf" srcId="{C87F59A9-F0FF-4516-AE06-32F9EFC58859}" destId="{7F2082EE-A87C-4FD1-A633-9A4A59FD6F22}" srcOrd="1" destOrd="0" presId="urn:microsoft.com/office/officeart/2005/8/layout/lProcess1"/>
    <dgm:cxn modelId="{4AE33970-9186-48DF-B9B0-8E553C0E33F8}" type="presParOf" srcId="{C87F59A9-F0FF-4516-AE06-32F9EFC58859}" destId="{486EF25D-FCDA-4DE3-A852-8E85755028ED}" srcOrd="2" destOrd="0" presId="urn:microsoft.com/office/officeart/2005/8/layout/lProcess1"/>
    <dgm:cxn modelId="{50C1657F-6635-48B2-8551-8F7CE0543991}" type="presParOf" srcId="{486EF25D-FCDA-4DE3-A852-8E85755028ED}" destId="{8BC0B9B6-730E-4B1D-AAF6-0567D3582177}" srcOrd="0" destOrd="0" presId="urn:microsoft.com/office/officeart/2005/8/layout/lProcess1"/>
    <dgm:cxn modelId="{F821D5D9-6DD3-44BA-99AA-F39743BB9E8D}" type="presParOf" srcId="{486EF25D-FCDA-4DE3-A852-8E85755028ED}" destId="{F624DDFD-E9F0-44F4-8119-A4BE43073F56}" srcOrd="1" destOrd="0" presId="urn:microsoft.com/office/officeart/2005/8/layout/lProcess1"/>
    <dgm:cxn modelId="{3297C319-F0FC-4CD4-BE90-6246F6960690}" type="presParOf" srcId="{486EF25D-FCDA-4DE3-A852-8E85755028ED}" destId="{2713A385-F154-4C37-AFEB-98C8C84BCBB1}" srcOrd="2" destOrd="0" presId="urn:microsoft.com/office/officeart/2005/8/layout/lProcess1"/>
    <dgm:cxn modelId="{D0987B30-A713-4686-A37C-52A44BDE48DD}" type="presParOf" srcId="{486EF25D-FCDA-4DE3-A852-8E85755028ED}" destId="{141558C3-C701-40FB-9438-5ABFE6EDC91A}" srcOrd="3" destOrd="0" presId="urn:microsoft.com/office/officeart/2005/8/layout/lProcess1"/>
    <dgm:cxn modelId="{A3B23416-8D64-46D1-B125-762B8F67D5E2}" type="presParOf" srcId="{486EF25D-FCDA-4DE3-A852-8E85755028ED}" destId="{59B43939-623B-4ACE-9360-F10A8605F7BF}" srcOrd="4" destOrd="0" presId="urn:microsoft.com/office/officeart/2005/8/layout/lProcess1"/>
    <dgm:cxn modelId="{201610B9-8802-48D6-97B4-E2A2DBB9FC02}" type="presParOf" srcId="{486EF25D-FCDA-4DE3-A852-8E85755028ED}" destId="{FF32913F-02E3-4485-BC96-E37F23456C80}" srcOrd="5" destOrd="0" presId="urn:microsoft.com/office/officeart/2005/8/layout/lProcess1"/>
    <dgm:cxn modelId="{24F943D2-73CE-4B64-98C3-E5474936573D}" type="presParOf" srcId="{486EF25D-FCDA-4DE3-A852-8E85755028ED}" destId="{884F8E52-6705-4F86-BCF2-F74338E69846}" srcOrd="6"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8146E64-9A1D-4ACD-B300-B766DD31E755}" type="doc">
      <dgm:prSet loTypeId="urn:microsoft.com/office/officeart/2005/8/layout/process4" loCatId="list" qsTypeId="urn:microsoft.com/office/officeart/2005/8/quickstyle/simple3" qsCatId="simple" csTypeId="urn:microsoft.com/office/officeart/2005/8/colors/colorful5" csCatId="colorful" phldr="1"/>
      <dgm:spPr/>
      <dgm:t>
        <a:bodyPr/>
        <a:lstStyle/>
        <a:p>
          <a:endParaRPr lang="en-US"/>
        </a:p>
      </dgm:t>
    </dgm:pt>
    <dgm:pt modelId="{0362EF39-1CF9-4449-9D01-FB512F64D61F}">
      <dgm:prSet custT="1"/>
      <dgm:spPr/>
      <dgm:t>
        <a:bodyPr/>
        <a:lstStyle/>
        <a:p>
          <a:r>
            <a:rPr lang="es-ES" sz="2000" b="1" dirty="0" smtClean="0"/>
            <a:t>Sistema: </a:t>
          </a:r>
          <a:endParaRPr lang="en-US" sz="2000" dirty="0"/>
        </a:p>
      </dgm:t>
    </dgm:pt>
    <dgm:pt modelId="{1E8F5E2E-3446-4AFC-8F15-5C23AF649214}" type="parTrans" cxnId="{AE9929B7-2CEF-43BA-8DCE-55C8B07D1B49}">
      <dgm:prSet/>
      <dgm:spPr/>
      <dgm:t>
        <a:bodyPr/>
        <a:lstStyle/>
        <a:p>
          <a:endParaRPr lang="en-US" sz="2000"/>
        </a:p>
      </dgm:t>
    </dgm:pt>
    <dgm:pt modelId="{3E3ACD45-CF31-4FF1-8A26-EF15A7F6265C}" type="sibTrans" cxnId="{AE9929B7-2CEF-43BA-8DCE-55C8B07D1B49}">
      <dgm:prSet/>
      <dgm:spPr/>
      <dgm:t>
        <a:bodyPr/>
        <a:lstStyle/>
        <a:p>
          <a:endParaRPr lang="en-US" sz="2000"/>
        </a:p>
      </dgm:t>
    </dgm:pt>
    <dgm:pt modelId="{4EA14E5B-21CE-49D5-8720-98A65CB54E33}">
      <dgm:prSet custT="1"/>
      <dgm:spPr/>
      <dgm:t>
        <a:bodyPr/>
        <a:lstStyle/>
        <a:p>
          <a:r>
            <a:rPr lang="es-ES" sz="2000" dirty="0" smtClean="0"/>
            <a:t>Es la combinación de componentes que actúan conjuntamente y cumplen un determinado objetivo.</a:t>
          </a:r>
          <a:endParaRPr lang="en-US" sz="2000" dirty="0"/>
        </a:p>
      </dgm:t>
    </dgm:pt>
    <dgm:pt modelId="{0DD6F101-51DA-4C11-8AC9-CCD6B3FC2BDD}" type="parTrans" cxnId="{BF5C17FA-61A0-40B1-8333-3605F45B887A}">
      <dgm:prSet/>
      <dgm:spPr/>
      <dgm:t>
        <a:bodyPr/>
        <a:lstStyle/>
        <a:p>
          <a:endParaRPr lang="en-US" sz="2000"/>
        </a:p>
      </dgm:t>
    </dgm:pt>
    <dgm:pt modelId="{83C45500-4324-4530-A88A-D3F765C434AE}" type="sibTrans" cxnId="{BF5C17FA-61A0-40B1-8333-3605F45B887A}">
      <dgm:prSet/>
      <dgm:spPr/>
      <dgm:t>
        <a:bodyPr/>
        <a:lstStyle/>
        <a:p>
          <a:endParaRPr lang="en-US" sz="2000"/>
        </a:p>
      </dgm:t>
    </dgm:pt>
    <dgm:pt modelId="{EB7E4458-3018-40D4-A071-BD481AFCE89D}">
      <dgm:prSet custT="1"/>
      <dgm:spPr/>
      <dgm:t>
        <a:bodyPr/>
        <a:lstStyle/>
        <a:p>
          <a:r>
            <a:rPr lang="es-ES" sz="2000" b="1" dirty="0" smtClean="0"/>
            <a:t>Variable de entrada:</a:t>
          </a:r>
          <a:endParaRPr lang="en-US" sz="2000" dirty="0"/>
        </a:p>
      </dgm:t>
    </dgm:pt>
    <dgm:pt modelId="{61906D4B-4671-4CC3-8B85-82C4E52710A7}" type="parTrans" cxnId="{2755E724-ABE6-4EC4-AE98-6CB9CED28AB2}">
      <dgm:prSet/>
      <dgm:spPr/>
      <dgm:t>
        <a:bodyPr/>
        <a:lstStyle/>
        <a:p>
          <a:endParaRPr lang="en-US" sz="2000"/>
        </a:p>
      </dgm:t>
    </dgm:pt>
    <dgm:pt modelId="{F58467FA-FAC8-4E3E-A90C-74BE78EF4D6C}" type="sibTrans" cxnId="{2755E724-ABE6-4EC4-AE98-6CB9CED28AB2}">
      <dgm:prSet/>
      <dgm:spPr/>
      <dgm:t>
        <a:bodyPr/>
        <a:lstStyle/>
        <a:p>
          <a:endParaRPr lang="en-US" sz="2000"/>
        </a:p>
      </dgm:t>
    </dgm:pt>
    <dgm:pt modelId="{42AED4BF-F2D7-428D-8AD7-E76130869481}">
      <dgm:prSet custT="1"/>
      <dgm:spPr/>
      <dgm:t>
        <a:bodyPr/>
        <a:lstStyle/>
        <a:p>
          <a:r>
            <a:rPr lang="es-ES" sz="2000" dirty="0" smtClean="0"/>
            <a:t>Es una variable del sistema tal que una modificación de su magnitud o condición puede alterar el estado del sistema.</a:t>
          </a:r>
          <a:endParaRPr lang="en-US" sz="2000" dirty="0"/>
        </a:p>
      </dgm:t>
    </dgm:pt>
    <dgm:pt modelId="{03F98396-D07E-4B92-9310-6082352C030B}" type="parTrans" cxnId="{C0B1C422-2477-48DE-BD65-7E5739FEAE96}">
      <dgm:prSet/>
      <dgm:spPr/>
      <dgm:t>
        <a:bodyPr/>
        <a:lstStyle/>
        <a:p>
          <a:endParaRPr lang="en-US" sz="2000"/>
        </a:p>
      </dgm:t>
    </dgm:pt>
    <dgm:pt modelId="{3053C6B2-19D6-4335-9213-FFBDFB61D131}" type="sibTrans" cxnId="{C0B1C422-2477-48DE-BD65-7E5739FEAE96}">
      <dgm:prSet/>
      <dgm:spPr/>
      <dgm:t>
        <a:bodyPr/>
        <a:lstStyle/>
        <a:p>
          <a:endParaRPr lang="en-US" sz="2000"/>
        </a:p>
      </dgm:t>
    </dgm:pt>
    <dgm:pt modelId="{0525691A-319A-4BBF-8829-9A1B6E4ED769}">
      <dgm:prSet custT="1"/>
      <dgm:spPr/>
      <dgm:t>
        <a:bodyPr/>
        <a:lstStyle/>
        <a:p>
          <a:r>
            <a:rPr lang="es-ES" sz="2000" b="1" dirty="0" smtClean="0"/>
            <a:t>Variable de salida: </a:t>
          </a:r>
          <a:endParaRPr lang="en-US" sz="2000" dirty="0"/>
        </a:p>
      </dgm:t>
    </dgm:pt>
    <dgm:pt modelId="{F02D6080-C93B-4C5C-A520-C38053413B4A}" type="parTrans" cxnId="{535E2F64-5280-4E80-9878-6FB1ACE19483}">
      <dgm:prSet/>
      <dgm:spPr/>
      <dgm:t>
        <a:bodyPr/>
        <a:lstStyle/>
        <a:p>
          <a:endParaRPr lang="en-US" sz="2000"/>
        </a:p>
      </dgm:t>
    </dgm:pt>
    <dgm:pt modelId="{5DF1BBFC-9A7C-4B3C-BBA6-666B6FD65F60}" type="sibTrans" cxnId="{535E2F64-5280-4E80-9878-6FB1ACE19483}">
      <dgm:prSet/>
      <dgm:spPr/>
      <dgm:t>
        <a:bodyPr/>
        <a:lstStyle/>
        <a:p>
          <a:endParaRPr lang="en-US" sz="2000"/>
        </a:p>
      </dgm:t>
    </dgm:pt>
    <dgm:pt modelId="{20229A81-E4AA-49BC-891E-B6AAC5536293}">
      <dgm:prSet custT="1"/>
      <dgm:spPr/>
      <dgm:t>
        <a:bodyPr/>
        <a:lstStyle/>
        <a:p>
          <a:r>
            <a:rPr lang="es-ES" sz="2000" dirty="0" smtClean="0"/>
            <a:t>Es una variable del sistema cuya magnitud o condición se mide.</a:t>
          </a:r>
          <a:endParaRPr lang="en-US" sz="2000" dirty="0"/>
        </a:p>
      </dgm:t>
    </dgm:pt>
    <dgm:pt modelId="{1564973A-DCDA-43BD-BD4D-AE5C2A27283C}" type="parTrans" cxnId="{2F599265-58A1-4D80-A0E5-06A7CE5FC725}">
      <dgm:prSet/>
      <dgm:spPr/>
      <dgm:t>
        <a:bodyPr/>
        <a:lstStyle/>
        <a:p>
          <a:endParaRPr lang="en-US" sz="2000"/>
        </a:p>
      </dgm:t>
    </dgm:pt>
    <dgm:pt modelId="{47622D27-AF96-4D96-97AF-8E144C068C9B}" type="sibTrans" cxnId="{2F599265-58A1-4D80-A0E5-06A7CE5FC725}">
      <dgm:prSet/>
      <dgm:spPr/>
      <dgm:t>
        <a:bodyPr/>
        <a:lstStyle/>
        <a:p>
          <a:endParaRPr lang="en-US" sz="2000"/>
        </a:p>
      </dgm:t>
    </dgm:pt>
    <dgm:pt modelId="{0F06B3E9-83CF-4210-A489-47ED326F1660}">
      <dgm:prSet custT="1"/>
      <dgm:spPr/>
      <dgm:t>
        <a:bodyPr/>
        <a:lstStyle/>
        <a:p>
          <a:r>
            <a:rPr lang="es-ES" sz="2000" b="1" dirty="0" smtClean="0"/>
            <a:t>Perturbación: </a:t>
          </a:r>
          <a:endParaRPr lang="en-US" sz="2000" dirty="0"/>
        </a:p>
      </dgm:t>
    </dgm:pt>
    <dgm:pt modelId="{EA23D8CB-2790-4F67-8DAC-047FF4F5131F}" type="parTrans" cxnId="{A89AA508-3A95-43A5-B83A-90CA9A5725AB}">
      <dgm:prSet/>
      <dgm:spPr/>
      <dgm:t>
        <a:bodyPr/>
        <a:lstStyle/>
        <a:p>
          <a:endParaRPr lang="en-US" sz="2000"/>
        </a:p>
      </dgm:t>
    </dgm:pt>
    <dgm:pt modelId="{B37C9923-8A10-49A3-B153-5D9170ED9FDF}" type="sibTrans" cxnId="{A89AA508-3A95-43A5-B83A-90CA9A5725AB}">
      <dgm:prSet/>
      <dgm:spPr/>
      <dgm:t>
        <a:bodyPr/>
        <a:lstStyle/>
        <a:p>
          <a:endParaRPr lang="en-US" sz="2000"/>
        </a:p>
      </dgm:t>
    </dgm:pt>
    <dgm:pt modelId="{DA83BD0D-231C-4460-9CDC-6F4D680DECAF}">
      <dgm:prSet custT="1"/>
      <dgm:spPr/>
      <dgm:t>
        <a:bodyPr/>
        <a:lstStyle/>
        <a:p>
          <a:r>
            <a:rPr lang="es-ES" sz="2000" dirty="0" smtClean="0"/>
            <a:t>Es una señal que tiende a afectar el valor de la salida de un sistema..</a:t>
          </a:r>
          <a:endParaRPr lang="en-US" sz="2000" dirty="0"/>
        </a:p>
      </dgm:t>
    </dgm:pt>
    <dgm:pt modelId="{D65BD8A7-2D1E-4F6E-9805-EB9517337E60}" type="parTrans" cxnId="{F331360B-9A59-4C0A-8512-CBF5C05708EC}">
      <dgm:prSet/>
      <dgm:spPr/>
      <dgm:t>
        <a:bodyPr/>
        <a:lstStyle/>
        <a:p>
          <a:endParaRPr lang="en-US" sz="2000"/>
        </a:p>
      </dgm:t>
    </dgm:pt>
    <dgm:pt modelId="{BE5B3D29-BDEF-4496-9838-00AB41912745}" type="sibTrans" cxnId="{F331360B-9A59-4C0A-8512-CBF5C05708EC}">
      <dgm:prSet/>
      <dgm:spPr/>
      <dgm:t>
        <a:bodyPr/>
        <a:lstStyle/>
        <a:p>
          <a:endParaRPr lang="en-US" sz="2000"/>
        </a:p>
      </dgm:t>
    </dgm:pt>
    <dgm:pt modelId="{4FD4F313-B337-4E84-A92D-E0609B46E369}" type="pres">
      <dgm:prSet presAssocID="{68146E64-9A1D-4ACD-B300-B766DD31E755}" presName="Name0" presStyleCnt="0">
        <dgm:presLayoutVars>
          <dgm:dir/>
          <dgm:animLvl val="lvl"/>
          <dgm:resizeHandles val="exact"/>
        </dgm:presLayoutVars>
      </dgm:prSet>
      <dgm:spPr/>
      <dgm:t>
        <a:bodyPr/>
        <a:lstStyle/>
        <a:p>
          <a:endParaRPr lang="en-US"/>
        </a:p>
      </dgm:t>
    </dgm:pt>
    <dgm:pt modelId="{F05F7BD9-0202-4764-867B-74012D75D228}" type="pres">
      <dgm:prSet presAssocID="{0F06B3E9-83CF-4210-A489-47ED326F1660}" presName="boxAndChildren" presStyleCnt="0"/>
      <dgm:spPr/>
      <dgm:t>
        <a:bodyPr/>
        <a:lstStyle/>
        <a:p>
          <a:endParaRPr lang="en-US"/>
        </a:p>
      </dgm:t>
    </dgm:pt>
    <dgm:pt modelId="{B59906D2-2117-463F-BBC3-B98F59B51940}" type="pres">
      <dgm:prSet presAssocID="{0F06B3E9-83CF-4210-A489-47ED326F1660}" presName="parentTextBox" presStyleLbl="node1" presStyleIdx="0" presStyleCnt="4"/>
      <dgm:spPr/>
      <dgm:t>
        <a:bodyPr/>
        <a:lstStyle/>
        <a:p>
          <a:endParaRPr lang="en-US"/>
        </a:p>
      </dgm:t>
    </dgm:pt>
    <dgm:pt modelId="{DD9DB5DF-1489-4F0C-9461-33A72CFF3CD1}" type="pres">
      <dgm:prSet presAssocID="{0F06B3E9-83CF-4210-A489-47ED326F1660}" presName="entireBox" presStyleLbl="node1" presStyleIdx="0" presStyleCnt="4"/>
      <dgm:spPr/>
      <dgm:t>
        <a:bodyPr/>
        <a:lstStyle/>
        <a:p>
          <a:endParaRPr lang="en-US"/>
        </a:p>
      </dgm:t>
    </dgm:pt>
    <dgm:pt modelId="{6D2101EE-F8A1-40E5-81C4-9A9AF3BD2A7B}" type="pres">
      <dgm:prSet presAssocID="{0F06B3E9-83CF-4210-A489-47ED326F1660}" presName="descendantBox" presStyleCnt="0"/>
      <dgm:spPr/>
      <dgm:t>
        <a:bodyPr/>
        <a:lstStyle/>
        <a:p>
          <a:endParaRPr lang="en-US"/>
        </a:p>
      </dgm:t>
    </dgm:pt>
    <dgm:pt modelId="{D3247E5E-9C97-428D-BC10-4BCFDD1286A3}" type="pres">
      <dgm:prSet presAssocID="{DA83BD0D-231C-4460-9CDC-6F4D680DECAF}" presName="childTextBox" presStyleLbl="fgAccFollowNode1" presStyleIdx="0" presStyleCnt="4">
        <dgm:presLayoutVars>
          <dgm:bulletEnabled val="1"/>
        </dgm:presLayoutVars>
      </dgm:prSet>
      <dgm:spPr/>
      <dgm:t>
        <a:bodyPr/>
        <a:lstStyle/>
        <a:p>
          <a:endParaRPr lang="en-US"/>
        </a:p>
      </dgm:t>
    </dgm:pt>
    <dgm:pt modelId="{09E8BCC9-CAF2-445E-A675-E6D51B62E56E}" type="pres">
      <dgm:prSet presAssocID="{5DF1BBFC-9A7C-4B3C-BBA6-666B6FD65F60}" presName="sp" presStyleCnt="0"/>
      <dgm:spPr/>
      <dgm:t>
        <a:bodyPr/>
        <a:lstStyle/>
        <a:p>
          <a:endParaRPr lang="en-US"/>
        </a:p>
      </dgm:t>
    </dgm:pt>
    <dgm:pt modelId="{C6B7375E-6F1C-47C6-94AF-D40F5347C99E}" type="pres">
      <dgm:prSet presAssocID="{0525691A-319A-4BBF-8829-9A1B6E4ED769}" presName="arrowAndChildren" presStyleCnt="0"/>
      <dgm:spPr/>
      <dgm:t>
        <a:bodyPr/>
        <a:lstStyle/>
        <a:p>
          <a:endParaRPr lang="en-US"/>
        </a:p>
      </dgm:t>
    </dgm:pt>
    <dgm:pt modelId="{F858C2D4-5EC7-4B16-8D00-5CA904B99E40}" type="pres">
      <dgm:prSet presAssocID="{0525691A-319A-4BBF-8829-9A1B6E4ED769}" presName="parentTextArrow" presStyleLbl="node1" presStyleIdx="0" presStyleCnt="4"/>
      <dgm:spPr/>
      <dgm:t>
        <a:bodyPr/>
        <a:lstStyle/>
        <a:p>
          <a:endParaRPr lang="en-US"/>
        </a:p>
      </dgm:t>
    </dgm:pt>
    <dgm:pt modelId="{6A7F6C6A-49EE-4A87-836B-A322E41B421A}" type="pres">
      <dgm:prSet presAssocID="{0525691A-319A-4BBF-8829-9A1B6E4ED769}" presName="arrow" presStyleLbl="node1" presStyleIdx="1" presStyleCnt="4"/>
      <dgm:spPr/>
      <dgm:t>
        <a:bodyPr/>
        <a:lstStyle/>
        <a:p>
          <a:endParaRPr lang="en-US"/>
        </a:p>
      </dgm:t>
    </dgm:pt>
    <dgm:pt modelId="{AD7E0614-2977-49EE-BB7E-7E524F84EC2E}" type="pres">
      <dgm:prSet presAssocID="{0525691A-319A-4BBF-8829-9A1B6E4ED769}" presName="descendantArrow" presStyleCnt="0"/>
      <dgm:spPr/>
      <dgm:t>
        <a:bodyPr/>
        <a:lstStyle/>
        <a:p>
          <a:endParaRPr lang="en-US"/>
        </a:p>
      </dgm:t>
    </dgm:pt>
    <dgm:pt modelId="{CC164F18-8C88-423C-985A-DC174CBACE14}" type="pres">
      <dgm:prSet presAssocID="{20229A81-E4AA-49BC-891E-B6AAC5536293}" presName="childTextArrow" presStyleLbl="fgAccFollowNode1" presStyleIdx="1" presStyleCnt="4">
        <dgm:presLayoutVars>
          <dgm:bulletEnabled val="1"/>
        </dgm:presLayoutVars>
      </dgm:prSet>
      <dgm:spPr/>
      <dgm:t>
        <a:bodyPr/>
        <a:lstStyle/>
        <a:p>
          <a:endParaRPr lang="en-US"/>
        </a:p>
      </dgm:t>
    </dgm:pt>
    <dgm:pt modelId="{1A747C5D-42D9-4703-B60D-23A9EFE2A38F}" type="pres">
      <dgm:prSet presAssocID="{F58467FA-FAC8-4E3E-A90C-74BE78EF4D6C}" presName="sp" presStyleCnt="0"/>
      <dgm:spPr/>
      <dgm:t>
        <a:bodyPr/>
        <a:lstStyle/>
        <a:p>
          <a:endParaRPr lang="en-US"/>
        </a:p>
      </dgm:t>
    </dgm:pt>
    <dgm:pt modelId="{9D3C547C-5C2A-4E13-ACE7-6B14EF73D148}" type="pres">
      <dgm:prSet presAssocID="{EB7E4458-3018-40D4-A071-BD481AFCE89D}" presName="arrowAndChildren" presStyleCnt="0"/>
      <dgm:spPr/>
      <dgm:t>
        <a:bodyPr/>
        <a:lstStyle/>
        <a:p>
          <a:endParaRPr lang="en-US"/>
        </a:p>
      </dgm:t>
    </dgm:pt>
    <dgm:pt modelId="{E499C065-A698-444D-B22B-2FC8CF73AE06}" type="pres">
      <dgm:prSet presAssocID="{EB7E4458-3018-40D4-A071-BD481AFCE89D}" presName="parentTextArrow" presStyleLbl="node1" presStyleIdx="1" presStyleCnt="4"/>
      <dgm:spPr/>
      <dgm:t>
        <a:bodyPr/>
        <a:lstStyle/>
        <a:p>
          <a:endParaRPr lang="en-US"/>
        </a:p>
      </dgm:t>
    </dgm:pt>
    <dgm:pt modelId="{803B2BBE-7CB4-4FDA-B482-960FD5B6C90D}" type="pres">
      <dgm:prSet presAssocID="{EB7E4458-3018-40D4-A071-BD481AFCE89D}" presName="arrow" presStyleLbl="node1" presStyleIdx="2" presStyleCnt="4"/>
      <dgm:spPr/>
      <dgm:t>
        <a:bodyPr/>
        <a:lstStyle/>
        <a:p>
          <a:endParaRPr lang="en-US"/>
        </a:p>
      </dgm:t>
    </dgm:pt>
    <dgm:pt modelId="{351A5F03-56DB-4660-AA62-141A8D1D894D}" type="pres">
      <dgm:prSet presAssocID="{EB7E4458-3018-40D4-A071-BD481AFCE89D}" presName="descendantArrow" presStyleCnt="0"/>
      <dgm:spPr/>
      <dgm:t>
        <a:bodyPr/>
        <a:lstStyle/>
        <a:p>
          <a:endParaRPr lang="en-US"/>
        </a:p>
      </dgm:t>
    </dgm:pt>
    <dgm:pt modelId="{302D085E-10CF-445B-B5CE-D2298FC88ED3}" type="pres">
      <dgm:prSet presAssocID="{42AED4BF-F2D7-428D-8AD7-E76130869481}" presName="childTextArrow" presStyleLbl="fgAccFollowNode1" presStyleIdx="2" presStyleCnt="4">
        <dgm:presLayoutVars>
          <dgm:bulletEnabled val="1"/>
        </dgm:presLayoutVars>
      </dgm:prSet>
      <dgm:spPr/>
      <dgm:t>
        <a:bodyPr/>
        <a:lstStyle/>
        <a:p>
          <a:endParaRPr lang="en-US"/>
        </a:p>
      </dgm:t>
    </dgm:pt>
    <dgm:pt modelId="{334EDCAD-CFF9-497C-BDC6-C827CE8B90EE}" type="pres">
      <dgm:prSet presAssocID="{3E3ACD45-CF31-4FF1-8A26-EF15A7F6265C}" presName="sp" presStyleCnt="0"/>
      <dgm:spPr/>
      <dgm:t>
        <a:bodyPr/>
        <a:lstStyle/>
        <a:p>
          <a:endParaRPr lang="en-US"/>
        </a:p>
      </dgm:t>
    </dgm:pt>
    <dgm:pt modelId="{6D3204E2-8E35-48CA-BF3D-7EF2BE511099}" type="pres">
      <dgm:prSet presAssocID="{0362EF39-1CF9-4449-9D01-FB512F64D61F}" presName="arrowAndChildren" presStyleCnt="0"/>
      <dgm:spPr/>
      <dgm:t>
        <a:bodyPr/>
        <a:lstStyle/>
        <a:p>
          <a:endParaRPr lang="en-US"/>
        </a:p>
      </dgm:t>
    </dgm:pt>
    <dgm:pt modelId="{048ED044-D5F8-4169-95FF-20185D90266E}" type="pres">
      <dgm:prSet presAssocID="{0362EF39-1CF9-4449-9D01-FB512F64D61F}" presName="parentTextArrow" presStyleLbl="node1" presStyleIdx="2" presStyleCnt="4"/>
      <dgm:spPr/>
      <dgm:t>
        <a:bodyPr/>
        <a:lstStyle/>
        <a:p>
          <a:endParaRPr lang="en-US"/>
        </a:p>
      </dgm:t>
    </dgm:pt>
    <dgm:pt modelId="{B2E1A123-46E7-4ADF-8A2B-29801C702BB8}" type="pres">
      <dgm:prSet presAssocID="{0362EF39-1CF9-4449-9D01-FB512F64D61F}" presName="arrow" presStyleLbl="node1" presStyleIdx="3" presStyleCnt="4"/>
      <dgm:spPr/>
      <dgm:t>
        <a:bodyPr/>
        <a:lstStyle/>
        <a:p>
          <a:endParaRPr lang="en-US"/>
        </a:p>
      </dgm:t>
    </dgm:pt>
    <dgm:pt modelId="{DB985E79-1C6D-465D-8233-6E86A7E8AF28}" type="pres">
      <dgm:prSet presAssocID="{0362EF39-1CF9-4449-9D01-FB512F64D61F}" presName="descendantArrow" presStyleCnt="0"/>
      <dgm:spPr/>
      <dgm:t>
        <a:bodyPr/>
        <a:lstStyle/>
        <a:p>
          <a:endParaRPr lang="en-US"/>
        </a:p>
      </dgm:t>
    </dgm:pt>
    <dgm:pt modelId="{BABB3F87-99EE-450D-A26A-EB5EEA049362}" type="pres">
      <dgm:prSet presAssocID="{4EA14E5B-21CE-49D5-8720-98A65CB54E33}" presName="childTextArrow" presStyleLbl="fgAccFollowNode1" presStyleIdx="3" presStyleCnt="4">
        <dgm:presLayoutVars>
          <dgm:bulletEnabled val="1"/>
        </dgm:presLayoutVars>
      </dgm:prSet>
      <dgm:spPr/>
      <dgm:t>
        <a:bodyPr/>
        <a:lstStyle/>
        <a:p>
          <a:endParaRPr lang="en-US"/>
        </a:p>
      </dgm:t>
    </dgm:pt>
  </dgm:ptLst>
  <dgm:cxnLst>
    <dgm:cxn modelId="{268D3DDE-068C-4016-AA2A-0F964C4C3591}" type="presOf" srcId="{0F06B3E9-83CF-4210-A489-47ED326F1660}" destId="{B59906D2-2117-463F-BBC3-B98F59B51940}" srcOrd="0" destOrd="0" presId="urn:microsoft.com/office/officeart/2005/8/layout/process4"/>
    <dgm:cxn modelId="{F6E794CC-60A7-44BD-9B48-0FB1497EFB7B}" type="presOf" srcId="{20229A81-E4AA-49BC-891E-B6AAC5536293}" destId="{CC164F18-8C88-423C-985A-DC174CBACE14}" srcOrd="0" destOrd="0" presId="urn:microsoft.com/office/officeart/2005/8/layout/process4"/>
    <dgm:cxn modelId="{B23F469F-C57A-45C3-A740-61459CC545BF}" type="presOf" srcId="{0525691A-319A-4BBF-8829-9A1B6E4ED769}" destId="{F858C2D4-5EC7-4B16-8D00-5CA904B99E40}" srcOrd="0" destOrd="0" presId="urn:microsoft.com/office/officeart/2005/8/layout/process4"/>
    <dgm:cxn modelId="{5E8B0612-1854-4766-80C8-56261C1F6740}" type="presOf" srcId="{42AED4BF-F2D7-428D-8AD7-E76130869481}" destId="{302D085E-10CF-445B-B5CE-D2298FC88ED3}" srcOrd="0" destOrd="0" presId="urn:microsoft.com/office/officeart/2005/8/layout/process4"/>
    <dgm:cxn modelId="{BF5C17FA-61A0-40B1-8333-3605F45B887A}" srcId="{0362EF39-1CF9-4449-9D01-FB512F64D61F}" destId="{4EA14E5B-21CE-49D5-8720-98A65CB54E33}" srcOrd="0" destOrd="0" parTransId="{0DD6F101-51DA-4C11-8AC9-CCD6B3FC2BDD}" sibTransId="{83C45500-4324-4530-A88A-D3F765C434AE}"/>
    <dgm:cxn modelId="{3775695C-5205-4A50-9F35-1F034F537B23}" type="presOf" srcId="{4EA14E5B-21CE-49D5-8720-98A65CB54E33}" destId="{BABB3F87-99EE-450D-A26A-EB5EEA049362}" srcOrd="0" destOrd="0" presId="urn:microsoft.com/office/officeart/2005/8/layout/process4"/>
    <dgm:cxn modelId="{4D745CDA-062A-4B70-A9A5-7FA27814568A}" type="presOf" srcId="{EB7E4458-3018-40D4-A071-BD481AFCE89D}" destId="{E499C065-A698-444D-B22B-2FC8CF73AE06}" srcOrd="0" destOrd="0" presId="urn:microsoft.com/office/officeart/2005/8/layout/process4"/>
    <dgm:cxn modelId="{260C417F-E642-4CD6-AF6E-0570505ED934}" type="presOf" srcId="{0525691A-319A-4BBF-8829-9A1B6E4ED769}" destId="{6A7F6C6A-49EE-4A87-836B-A322E41B421A}" srcOrd="1" destOrd="0" presId="urn:microsoft.com/office/officeart/2005/8/layout/process4"/>
    <dgm:cxn modelId="{C0B1C422-2477-48DE-BD65-7E5739FEAE96}" srcId="{EB7E4458-3018-40D4-A071-BD481AFCE89D}" destId="{42AED4BF-F2D7-428D-8AD7-E76130869481}" srcOrd="0" destOrd="0" parTransId="{03F98396-D07E-4B92-9310-6082352C030B}" sibTransId="{3053C6B2-19D6-4335-9213-FFBDFB61D131}"/>
    <dgm:cxn modelId="{535E2F64-5280-4E80-9878-6FB1ACE19483}" srcId="{68146E64-9A1D-4ACD-B300-B766DD31E755}" destId="{0525691A-319A-4BBF-8829-9A1B6E4ED769}" srcOrd="2" destOrd="0" parTransId="{F02D6080-C93B-4C5C-A520-C38053413B4A}" sibTransId="{5DF1BBFC-9A7C-4B3C-BBA6-666B6FD65F60}"/>
    <dgm:cxn modelId="{AE9929B7-2CEF-43BA-8DCE-55C8B07D1B49}" srcId="{68146E64-9A1D-4ACD-B300-B766DD31E755}" destId="{0362EF39-1CF9-4449-9D01-FB512F64D61F}" srcOrd="0" destOrd="0" parTransId="{1E8F5E2E-3446-4AFC-8F15-5C23AF649214}" sibTransId="{3E3ACD45-CF31-4FF1-8A26-EF15A7F6265C}"/>
    <dgm:cxn modelId="{2755E724-ABE6-4EC4-AE98-6CB9CED28AB2}" srcId="{68146E64-9A1D-4ACD-B300-B766DD31E755}" destId="{EB7E4458-3018-40D4-A071-BD481AFCE89D}" srcOrd="1" destOrd="0" parTransId="{61906D4B-4671-4CC3-8B85-82C4E52710A7}" sibTransId="{F58467FA-FAC8-4E3E-A90C-74BE78EF4D6C}"/>
    <dgm:cxn modelId="{C8303A3A-07A6-488C-9D90-A1C2243A1C2C}" type="presOf" srcId="{EB7E4458-3018-40D4-A071-BD481AFCE89D}" destId="{803B2BBE-7CB4-4FDA-B482-960FD5B6C90D}" srcOrd="1" destOrd="0" presId="urn:microsoft.com/office/officeart/2005/8/layout/process4"/>
    <dgm:cxn modelId="{A89AA508-3A95-43A5-B83A-90CA9A5725AB}" srcId="{68146E64-9A1D-4ACD-B300-B766DD31E755}" destId="{0F06B3E9-83CF-4210-A489-47ED326F1660}" srcOrd="3" destOrd="0" parTransId="{EA23D8CB-2790-4F67-8DAC-047FF4F5131F}" sibTransId="{B37C9923-8A10-49A3-B153-5D9170ED9FDF}"/>
    <dgm:cxn modelId="{D71B48F9-409D-4605-996A-A3AC2CE3142E}" type="presOf" srcId="{DA83BD0D-231C-4460-9CDC-6F4D680DECAF}" destId="{D3247E5E-9C97-428D-BC10-4BCFDD1286A3}" srcOrd="0" destOrd="0" presId="urn:microsoft.com/office/officeart/2005/8/layout/process4"/>
    <dgm:cxn modelId="{2F599265-58A1-4D80-A0E5-06A7CE5FC725}" srcId="{0525691A-319A-4BBF-8829-9A1B6E4ED769}" destId="{20229A81-E4AA-49BC-891E-B6AAC5536293}" srcOrd="0" destOrd="0" parTransId="{1564973A-DCDA-43BD-BD4D-AE5C2A27283C}" sibTransId="{47622D27-AF96-4D96-97AF-8E144C068C9B}"/>
    <dgm:cxn modelId="{2DD888A7-73AE-4B77-A4DA-9BB49B3D491E}" type="presOf" srcId="{0362EF39-1CF9-4449-9D01-FB512F64D61F}" destId="{B2E1A123-46E7-4ADF-8A2B-29801C702BB8}" srcOrd="1" destOrd="0" presId="urn:microsoft.com/office/officeart/2005/8/layout/process4"/>
    <dgm:cxn modelId="{441186F1-655F-4927-8569-91931D60A088}" type="presOf" srcId="{68146E64-9A1D-4ACD-B300-B766DD31E755}" destId="{4FD4F313-B337-4E84-A92D-E0609B46E369}" srcOrd="0" destOrd="0" presId="urn:microsoft.com/office/officeart/2005/8/layout/process4"/>
    <dgm:cxn modelId="{F331360B-9A59-4C0A-8512-CBF5C05708EC}" srcId="{0F06B3E9-83CF-4210-A489-47ED326F1660}" destId="{DA83BD0D-231C-4460-9CDC-6F4D680DECAF}" srcOrd="0" destOrd="0" parTransId="{D65BD8A7-2D1E-4F6E-9805-EB9517337E60}" sibTransId="{BE5B3D29-BDEF-4496-9838-00AB41912745}"/>
    <dgm:cxn modelId="{940CAA75-483F-4D21-BB69-DE34DAA57FAA}" type="presOf" srcId="{0362EF39-1CF9-4449-9D01-FB512F64D61F}" destId="{048ED044-D5F8-4169-95FF-20185D90266E}" srcOrd="0" destOrd="0" presId="urn:microsoft.com/office/officeart/2005/8/layout/process4"/>
    <dgm:cxn modelId="{135F4130-B19A-4403-867E-3BDFBB54DF9B}" type="presOf" srcId="{0F06B3E9-83CF-4210-A489-47ED326F1660}" destId="{DD9DB5DF-1489-4F0C-9461-33A72CFF3CD1}" srcOrd="1" destOrd="0" presId="urn:microsoft.com/office/officeart/2005/8/layout/process4"/>
    <dgm:cxn modelId="{99740595-39CA-4DEC-B875-AC96612E99AD}" type="presParOf" srcId="{4FD4F313-B337-4E84-A92D-E0609B46E369}" destId="{F05F7BD9-0202-4764-867B-74012D75D228}" srcOrd="0" destOrd="0" presId="urn:microsoft.com/office/officeart/2005/8/layout/process4"/>
    <dgm:cxn modelId="{3C36451A-2DAB-4FEC-9503-5F0A6A2C7374}" type="presParOf" srcId="{F05F7BD9-0202-4764-867B-74012D75D228}" destId="{B59906D2-2117-463F-BBC3-B98F59B51940}" srcOrd="0" destOrd="0" presId="urn:microsoft.com/office/officeart/2005/8/layout/process4"/>
    <dgm:cxn modelId="{1CD35BAB-BC1D-4488-827E-CAA0CDB73A77}" type="presParOf" srcId="{F05F7BD9-0202-4764-867B-74012D75D228}" destId="{DD9DB5DF-1489-4F0C-9461-33A72CFF3CD1}" srcOrd="1" destOrd="0" presId="urn:microsoft.com/office/officeart/2005/8/layout/process4"/>
    <dgm:cxn modelId="{334A50F2-AC52-4C0B-BAFD-4C0435A9FF37}" type="presParOf" srcId="{F05F7BD9-0202-4764-867B-74012D75D228}" destId="{6D2101EE-F8A1-40E5-81C4-9A9AF3BD2A7B}" srcOrd="2" destOrd="0" presId="urn:microsoft.com/office/officeart/2005/8/layout/process4"/>
    <dgm:cxn modelId="{EAA7F26D-62EF-4CCD-A829-0AC02D0804E1}" type="presParOf" srcId="{6D2101EE-F8A1-40E5-81C4-9A9AF3BD2A7B}" destId="{D3247E5E-9C97-428D-BC10-4BCFDD1286A3}" srcOrd="0" destOrd="0" presId="urn:microsoft.com/office/officeart/2005/8/layout/process4"/>
    <dgm:cxn modelId="{B670C4B5-B699-4214-A55F-10CCA8B48C87}" type="presParOf" srcId="{4FD4F313-B337-4E84-A92D-E0609B46E369}" destId="{09E8BCC9-CAF2-445E-A675-E6D51B62E56E}" srcOrd="1" destOrd="0" presId="urn:microsoft.com/office/officeart/2005/8/layout/process4"/>
    <dgm:cxn modelId="{12B37307-CE4F-43FB-B597-40445A7A2752}" type="presParOf" srcId="{4FD4F313-B337-4E84-A92D-E0609B46E369}" destId="{C6B7375E-6F1C-47C6-94AF-D40F5347C99E}" srcOrd="2" destOrd="0" presId="urn:microsoft.com/office/officeart/2005/8/layout/process4"/>
    <dgm:cxn modelId="{3C40AAFB-3952-4A0F-AB41-6EAD447E2522}" type="presParOf" srcId="{C6B7375E-6F1C-47C6-94AF-D40F5347C99E}" destId="{F858C2D4-5EC7-4B16-8D00-5CA904B99E40}" srcOrd="0" destOrd="0" presId="urn:microsoft.com/office/officeart/2005/8/layout/process4"/>
    <dgm:cxn modelId="{2D249417-03D1-43F3-8DAA-E6A7031689BA}" type="presParOf" srcId="{C6B7375E-6F1C-47C6-94AF-D40F5347C99E}" destId="{6A7F6C6A-49EE-4A87-836B-A322E41B421A}" srcOrd="1" destOrd="0" presId="urn:microsoft.com/office/officeart/2005/8/layout/process4"/>
    <dgm:cxn modelId="{1BCB7D3A-A870-48F7-96D1-6D8E58723733}" type="presParOf" srcId="{C6B7375E-6F1C-47C6-94AF-D40F5347C99E}" destId="{AD7E0614-2977-49EE-BB7E-7E524F84EC2E}" srcOrd="2" destOrd="0" presId="urn:microsoft.com/office/officeart/2005/8/layout/process4"/>
    <dgm:cxn modelId="{B5BFD1B1-BA08-40B0-9D1B-8CE33633D63A}" type="presParOf" srcId="{AD7E0614-2977-49EE-BB7E-7E524F84EC2E}" destId="{CC164F18-8C88-423C-985A-DC174CBACE14}" srcOrd="0" destOrd="0" presId="urn:microsoft.com/office/officeart/2005/8/layout/process4"/>
    <dgm:cxn modelId="{6E5AD583-DBEF-4D51-8DA7-EF3FA849857A}" type="presParOf" srcId="{4FD4F313-B337-4E84-A92D-E0609B46E369}" destId="{1A747C5D-42D9-4703-B60D-23A9EFE2A38F}" srcOrd="3" destOrd="0" presId="urn:microsoft.com/office/officeart/2005/8/layout/process4"/>
    <dgm:cxn modelId="{2D667192-93AE-4BAF-8949-357E7B317712}" type="presParOf" srcId="{4FD4F313-B337-4E84-A92D-E0609B46E369}" destId="{9D3C547C-5C2A-4E13-ACE7-6B14EF73D148}" srcOrd="4" destOrd="0" presId="urn:microsoft.com/office/officeart/2005/8/layout/process4"/>
    <dgm:cxn modelId="{16DDFF05-5656-49FA-8555-6234AA0BB5C7}" type="presParOf" srcId="{9D3C547C-5C2A-4E13-ACE7-6B14EF73D148}" destId="{E499C065-A698-444D-B22B-2FC8CF73AE06}" srcOrd="0" destOrd="0" presId="urn:microsoft.com/office/officeart/2005/8/layout/process4"/>
    <dgm:cxn modelId="{D25AC0E1-66D5-4467-8E6F-0FF35D33CA69}" type="presParOf" srcId="{9D3C547C-5C2A-4E13-ACE7-6B14EF73D148}" destId="{803B2BBE-7CB4-4FDA-B482-960FD5B6C90D}" srcOrd="1" destOrd="0" presId="urn:microsoft.com/office/officeart/2005/8/layout/process4"/>
    <dgm:cxn modelId="{DECB9088-0DCF-493E-AF2A-8AD8FDC151C9}" type="presParOf" srcId="{9D3C547C-5C2A-4E13-ACE7-6B14EF73D148}" destId="{351A5F03-56DB-4660-AA62-141A8D1D894D}" srcOrd="2" destOrd="0" presId="urn:microsoft.com/office/officeart/2005/8/layout/process4"/>
    <dgm:cxn modelId="{9C977E81-4BCD-44E0-A507-DCF9DBA444CA}" type="presParOf" srcId="{351A5F03-56DB-4660-AA62-141A8D1D894D}" destId="{302D085E-10CF-445B-B5CE-D2298FC88ED3}" srcOrd="0" destOrd="0" presId="urn:microsoft.com/office/officeart/2005/8/layout/process4"/>
    <dgm:cxn modelId="{FE64C92C-FF38-48D2-B712-FA8928C858C4}" type="presParOf" srcId="{4FD4F313-B337-4E84-A92D-E0609B46E369}" destId="{334EDCAD-CFF9-497C-BDC6-C827CE8B90EE}" srcOrd="5" destOrd="0" presId="urn:microsoft.com/office/officeart/2005/8/layout/process4"/>
    <dgm:cxn modelId="{526190E9-9F9A-4337-9D54-94BEA72375BC}" type="presParOf" srcId="{4FD4F313-B337-4E84-A92D-E0609B46E369}" destId="{6D3204E2-8E35-48CA-BF3D-7EF2BE511099}" srcOrd="6" destOrd="0" presId="urn:microsoft.com/office/officeart/2005/8/layout/process4"/>
    <dgm:cxn modelId="{69239422-0877-4C40-98F1-279A887038DA}" type="presParOf" srcId="{6D3204E2-8E35-48CA-BF3D-7EF2BE511099}" destId="{048ED044-D5F8-4169-95FF-20185D90266E}" srcOrd="0" destOrd="0" presId="urn:microsoft.com/office/officeart/2005/8/layout/process4"/>
    <dgm:cxn modelId="{6AA31EDA-0819-4574-9029-3491C36345AB}" type="presParOf" srcId="{6D3204E2-8E35-48CA-BF3D-7EF2BE511099}" destId="{B2E1A123-46E7-4ADF-8A2B-29801C702BB8}" srcOrd="1" destOrd="0" presId="urn:microsoft.com/office/officeart/2005/8/layout/process4"/>
    <dgm:cxn modelId="{6CEAB720-CD22-43BD-B0F6-E9FCBFF6B689}" type="presParOf" srcId="{6D3204E2-8E35-48CA-BF3D-7EF2BE511099}" destId="{DB985E79-1C6D-465D-8233-6E86A7E8AF28}" srcOrd="2" destOrd="0" presId="urn:microsoft.com/office/officeart/2005/8/layout/process4"/>
    <dgm:cxn modelId="{8581E8B6-1F96-4BF8-8E81-971AC6E7396B}" type="presParOf" srcId="{DB985E79-1C6D-465D-8233-6E86A7E8AF28}" destId="{BABB3F87-99EE-450D-A26A-EB5EEA04936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AF2EC8-5371-4FAD-9A51-7EE9483EDE28}" type="doc">
      <dgm:prSet loTypeId="urn:microsoft.com/office/officeart/2005/8/layout/process1" loCatId="process" qsTypeId="urn:microsoft.com/office/officeart/2005/8/quickstyle/simple1" qsCatId="simple" csTypeId="urn:microsoft.com/office/officeart/2005/8/colors/colorful3" csCatId="colorful" phldr="1"/>
      <dgm:spPr/>
    </dgm:pt>
    <dgm:pt modelId="{670A10FC-6314-43C9-A413-ECF10BD67791}">
      <dgm:prSet phldrT="[Texto]"/>
      <dgm:spPr/>
      <dgm:t>
        <a:bodyPr/>
        <a:lstStyle/>
        <a:p>
          <a:r>
            <a:rPr lang="en-US" dirty="0" err="1"/>
            <a:t>Entrada</a:t>
          </a:r>
          <a:r>
            <a:rPr lang="en-US" dirty="0"/>
            <a:t> </a:t>
          </a:r>
        </a:p>
      </dgm:t>
    </dgm:pt>
    <dgm:pt modelId="{93FF99E9-2514-450F-A540-D978C6FB2807}" type="parTrans" cxnId="{EC060E06-3F7B-4021-BC4F-90A363F13398}">
      <dgm:prSet/>
      <dgm:spPr/>
      <dgm:t>
        <a:bodyPr/>
        <a:lstStyle/>
        <a:p>
          <a:endParaRPr lang="en-US"/>
        </a:p>
      </dgm:t>
    </dgm:pt>
    <dgm:pt modelId="{8024CC0A-DBE8-42B0-A3CF-377AE7E7406F}" type="sibTrans" cxnId="{EC060E06-3F7B-4021-BC4F-90A363F13398}">
      <dgm:prSet/>
      <dgm:spPr/>
      <dgm:t>
        <a:bodyPr/>
        <a:lstStyle/>
        <a:p>
          <a:endParaRPr lang="en-US"/>
        </a:p>
      </dgm:t>
    </dgm:pt>
    <dgm:pt modelId="{B9AB407F-C17E-47F6-AEF1-896E8170C603}">
      <dgm:prSet phldrT="[Texto]"/>
      <dgm:spPr/>
      <dgm:t>
        <a:bodyPr/>
        <a:lstStyle/>
        <a:p>
          <a:r>
            <a:rPr lang="en-US" dirty="0"/>
            <a:t>SISTEMA</a:t>
          </a:r>
        </a:p>
      </dgm:t>
    </dgm:pt>
    <dgm:pt modelId="{4471D3BB-BA2F-418B-AA4A-724243250635}" type="parTrans" cxnId="{CE54D759-2557-44D5-A19C-A8B742722E76}">
      <dgm:prSet/>
      <dgm:spPr/>
      <dgm:t>
        <a:bodyPr/>
        <a:lstStyle/>
        <a:p>
          <a:endParaRPr lang="en-US"/>
        </a:p>
      </dgm:t>
    </dgm:pt>
    <dgm:pt modelId="{BD5F89D0-9F54-428C-A991-B71282268FD8}" type="sibTrans" cxnId="{CE54D759-2557-44D5-A19C-A8B742722E76}">
      <dgm:prSet/>
      <dgm:spPr/>
      <dgm:t>
        <a:bodyPr/>
        <a:lstStyle/>
        <a:p>
          <a:endParaRPr lang="en-US"/>
        </a:p>
      </dgm:t>
    </dgm:pt>
    <dgm:pt modelId="{4AA17350-2AE8-469F-9FE3-CB2F7A508A5D}">
      <dgm:prSet phldrT="[Texto]"/>
      <dgm:spPr/>
      <dgm:t>
        <a:bodyPr/>
        <a:lstStyle/>
        <a:p>
          <a:r>
            <a:rPr lang="en-US" dirty="0" err="1"/>
            <a:t>Salida</a:t>
          </a:r>
          <a:endParaRPr lang="en-US" dirty="0"/>
        </a:p>
      </dgm:t>
    </dgm:pt>
    <dgm:pt modelId="{6F90B969-E23A-4B03-8A74-FCC1FDEA9937}" type="parTrans" cxnId="{52032A02-7D90-4F3D-9FC1-2F1FD28FB0D2}">
      <dgm:prSet/>
      <dgm:spPr/>
      <dgm:t>
        <a:bodyPr/>
        <a:lstStyle/>
        <a:p>
          <a:endParaRPr lang="en-US"/>
        </a:p>
      </dgm:t>
    </dgm:pt>
    <dgm:pt modelId="{153052DA-19F7-483D-B2CB-453BD0CAAFF7}" type="sibTrans" cxnId="{52032A02-7D90-4F3D-9FC1-2F1FD28FB0D2}">
      <dgm:prSet/>
      <dgm:spPr/>
      <dgm:t>
        <a:bodyPr/>
        <a:lstStyle/>
        <a:p>
          <a:endParaRPr lang="en-US"/>
        </a:p>
      </dgm:t>
    </dgm:pt>
    <dgm:pt modelId="{A2AB6FA8-E6EB-45B5-97AE-45874015496B}" type="pres">
      <dgm:prSet presAssocID="{7FAF2EC8-5371-4FAD-9A51-7EE9483EDE28}" presName="Name0" presStyleCnt="0">
        <dgm:presLayoutVars>
          <dgm:dir/>
          <dgm:resizeHandles val="exact"/>
        </dgm:presLayoutVars>
      </dgm:prSet>
      <dgm:spPr/>
    </dgm:pt>
    <dgm:pt modelId="{CF91D0AD-4A6B-4E61-A5F5-B337F3E5E293}" type="pres">
      <dgm:prSet presAssocID="{670A10FC-6314-43C9-A413-ECF10BD67791}" presName="node" presStyleLbl="node1" presStyleIdx="0" presStyleCnt="3">
        <dgm:presLayoutVars>
          <dgm:bulletEnabled val="1"/>
        </dgm:presLayoutVars>
      </dgm:prSet>
      <dgm:spPr/>
      <dgm:t>
        <a:bodyPr/>
        <a:lstStyle/>
        <a:p>
          <a:endParaRPr lang="en-US"/>
        </a:p>
      </dgm:t>
    </dgm:pt>
    <dgm:pt modelId="{F3A15E60-FF3B-4079-9E11-DCFDFED34CE3}" type="pres">
      <dgm:prSet presAssocID="{8024CC0A-DBE8-42B0-A3CF-377AE7E7406F}" presName="sibTrans" presStyleLbl="sibTrans2D1" presStyleIdx="0" presStyleCnt="2"/>
      <dgm:spPr/>
      <dgm:t>
        <a:bodyPr/>
        <a:lstStyle/>
        <a:p>
          <a:endParaRPr lang="en-US"/>
        </a:p>
      </dgm:t>
    </dgm:pt>
    <dgm:pt modelId="{A8A0E39F-3419-4429-A1CC-12B3417A5955}" type="pres">
      <dgm:prSet presAssocID="{8024CC0A-DBE8-42B0-A3CF-377AE7E7406F}" presName="connectorText" presStyleLbl="sibTrans2D1" presStyleIdx="0" presStyleCnt="2"/>
      <dgm:spPr/>
      <dgm:t>
        <a:bodyPr/>
        <a:lstStyle/>
        <a:p>
          <a:endParaRPr lang="en-US"/>
        </a:p>
      </dgm:t>
    </dgm:pt>
    <dgm:pt modelId="{EA2A1DB3-09D1-43CD-A1A7-C7568868061E}" type="pres">
      <dgm:prSet presAssocID="{B9AB407F-C17E-47F6-AEF1-896E8170C603}" presName="node" presStyleLbl="node1" presStyleIdx="1" presStyleCnt="3">
        <dgm:presLayoutVars>
          <dgm:bulletEnabled val="1"/>
        </dgm:presLayoutVars>
      </dgm:prSet>
      <dgm:spPr/>
      <dgm:t>
        <a:bodyPr/>
        <a:lstStyle/>
        <a:p>
          <a:endParaRPr lang="en-US"/>
        </a:p>
      </dgm:t>
    </dgm:pt>
    <dgm:pt modelId="{A5E8B09A-FF8C-41D2-A57B-077E5B4F5566}" type="pres">
      <dgm:prSet presAssocID="{BD5F89D0-9F54-428C-A991-B71282268FD8}" presName="sibTrans" presStyleLbl="sibTrans2D1" presStyleIdx="1" presStyleCnt="2"/>
      <dgm:spPr/>
      <dgm:t>
        <a:bodyPr/>
        <a:lstStyle/>
        <a:p>
          <a:endParaRPr lang="en-US"/>
        </a:p>
      </dgm:t>
    </dgm:pt>
    <dgm:pt modelId="{E41C4A0E-8243-453E-8D4A-56F142A48805}" type="pres">
      <dgm:prSet presAssocID="{BD5F89D0-9F54-428C-A991-B71282268FD8}" presName="connectorText" presStyleLbl="sibTrans2D1" presStyleIdx="1" presStyleCnt="2"/>
      <dgm:spPr/>
      <dgm:t>
        <a:bodyPr/>
        <a:lstStyle/>
        <a:p>
          <a:endParaRPr lang="en-US"/>
        </a:p>
      </dgm:t>
    </dgm:pt>
    <dgm:pt modelId="{B7590568-F1E2-4A50-8AA9-0070987834C2}" type="pres">
      <dgm:prSet presAssocID="{4AA17350-2AE8-469F-9FE3-CB2F7A508A5D}" presName="node" presStyleLbl="node1" presStyleIdx="2" presStyleCnt="3">
        <dgm:presLayoutVars>
          <dgm:bulletEnabled val="1"/>
        </dgm:presLayoutVars>
      </dgm:prSet>
      <dgm:spPr/>
      <dgm:t>
        <a:bodyPr/>
        <a:lstStyle/>
        <a:p>
          <a:endParaRPr lang="en-US"/>
        </a:p>
      </dgm:t>
    </dgm:pt>
  </dgm:ptLst>
  <dgm:cxnLst>
    <dgm:cxn modelId="{52032A02-7D90-4F3D-9FC1-2F1FD28FB0D2}" srcId="{7FAF2EC8-5371-4FAD-9A51-7EE9483EDE28}" destId="{4AA17350-2AE8-469F-9FE3-CB2F7A508A5D}" srcOrd="2" destOrd="0" parTransId="{6F90B969-E23A-4B03-8A74-FCC1FDEA9937}" sibTransId="{153052DA-19F7-483D-B2CB-453BD0CAAFF7}"/>
    <dgm:cxn modelId="{EC060E06-3F7B-4021-BC4F-90A363F13398}" srcId="{7FAF2EC8-5371-4FAD-9A51-7EE9483EDE28}" destId="{670A10FC-6314-43C9-A413-ECF10BD67791}" srcOrd="0" destOrd="0" parTransId="{93FF99E9-2514-450F-A540-D978C6FB2807}" sibTransId="{8024CC0A-DBE8-42B0-A3CF-377AE7E7406F}"/>
    <dgm:cxn modelId="{79D7755D-4522-4383-9AB5-130EC84264FC}" type="presOf" srcId="{7FAF2EC8-5371-4FAD-9A51-7EE9483EDE28}" destId="{A2AB6FA8-E6EB-45B5-97AE-45874015496B}" srcOrd="0" destOrd="0" presId="urn:microsoft.com/office/officeart/2005/8/layout/process1"/>
    <dgm:cxn modelId="{615E6C42-365F-44B4-935F-A9DDDAAC6BE2}" type="presOf" srcId="{8024CC0A-DBE8-42B0-A3CF-377AE7E7406F}" destId="{A8A0E39F-3419-4429-A1CC-12B3417A5955}" srcOrd="1" destOrd="0" presId="urn:microsoft.com/office/officeart/2005/8/layout/process1"/>
    <dgm:cxn modelId="{FCD3064E-A482-4E58-9551-FC153D3C01FD}" type="presOf" srcId="{B9AB407F-C17E-47F6-AEF1-896E8170C603}" destId="{EA2A1DB3-09D1-43CD-A1A7-C7568868061E}" srcOrd="0" destOrd="0" presId="urn:microsoft.com/office/officeart/2005/8/layout/process1"/>
    <dgm:cxn modelId="{9E14D883-D533-46C5-A55D-EC1B0A2FEFEC}" type="presOf" srcId="{BD5F89D0-9F54-428C-A991-B71282268FD8}" destId="{A5E8B09A-FF8C-41D2-A57B-077E5B4F5566}" srcOrd="0" destOrd="0" presId="urn:microsoft.com/office/officeart/2005/8/layout/process1"/>
    <dgm:cxn modelId="{10EF9285-2670-41EB-B6A9-890B9D7EC186}" type="presOf" srcId="{BD5F89D0-9F54-428C-A991-B71282268FD8}" destId="{E41C4A0E-8243-453E-8D4A-56F142A48805}" srcOrd="1" destOrd="0" presId="urn:microsoft.com/office/officeart/2005/8/layout/process1"/>
    <dgm:cxn modelId="{CE54D759-2557-44D5-A19C-A8B742722E76}" srcId="{7FAF2EC8-5371-4FAD-9A51-7EE9483EDE28}" destId="{B9AB407F-C17E-47F6-AEF1-896E8170C603}" srcOrd="1" destOrd="0" parTransId="{4471D3BB-BA2F-418B-AA4A-724243250635}" sibTransId="{BD5F89D0-9F54-428C-A991-B71282268FD8}"/>
    <dgm:cxn modelId="{1C33A67A-D7C0-411C-B092-93AF235D6375}" type="presOf" srcId="{8024CC0A-DBE8-42B0-A3CF-377AE7E7406F}" destId="{F3A15E60-FF3B-4079-9E11-DCFDFED34CE3}" srcOrd="0" destOrd="0" presId="urn:microsoft.com/office/officeart/2005/8/layout/process1"/>
    <dgm:cxn modelId="{45DF4887-F446-4419-A7D6-B8E5F7E603FE}" type="presOf" srcId="{4AA17350-2AE8-469F-9FE3-CB2F7A508A5D}" destId="{B7590568-F1E2-4A50-8AA9-0070987834C2}" srcOrd="0" destOrd="0" presId="urn:microsoft.com/office/officeart/2005/8/layout/process1"/>
    <dgm:cxn modelId="{1FA0BFED-6D28-4FB9-94C5-1210CCB923C0}" type="presOf" srcId="{670A10FC-6314-43C9-A413-ECF10BD67791}" destId="{CF91D0AD-4A6B-4E61-A5F5-B337F3E5E293}" srcOrd="0" destOrd="0" presId="urn:microsoft.com/office/officeart/2005/8/layout/process1"/>
    <dgm:cxn modelId="{A5D15BC7-CB5C-46D2-88E7-4541BE669C90}" type="presParOf" srcId="{A2AB6FA8-E6EB-45B5-97AE-45874015496B}" destId="{CF91D0AD-4A6B-4E61-A5F5-B337F3E5E293}" srcOrd="0" destOrd="0" presId="urn:microsoft.com/office/officeart/2005/8/layout/process1"/>
    <dgm:cxn modelId="{54E64DC5-6F6A-45EA-8755-A74D0EC6971A}" type="presParOf" srcId="{A2AB6FA8-E6EB-45B5-97AE-45874015496B}" destId="{F3A15E60-FF3B-4079-9E11-DCFDFED34CE3}" srcOrd="1" destOrd="0" presId="urn:microsoft.com/office/officeart/2005/8/layout/process1"/>
    <dgm:cxn modelId="{9B93A4AC-7208-4DE2-8E54-18E38625230C}" type="presParOf" srcId="{F3A15E60-FF3B-4079-9E11-DCFDFED34CE3}" destId="{A8A0E39F-3419-4429-A1CC-12B3417A5955}" srcOrd="0" destOrd="0" presId="urn:microsoft.com/office/officeart/2005/8/layout/process1"/>
    <dgm:cxn modelId="{960C50EA-A880-4209-84BF-62E06012006D}" type="presParOf" srcId="{A2AB6FA8-E6EB-45B5-97AE-45874015496B}" destId="{EA2A1DB3-09D1-43CD-A1A7-C7568868061E}" srcOrd="2" destOrd="0" presId="urn:microsoft.com/office/officeart/2005/8/layout/process1"/>
    <dgm:cxn modelId="{2C753D8E-C88C-432B-8527-C6C9AD916D8E}" type="presParOf" srcId="{A2AB6FA8-E6EB-45B5-97AE-45874015496B}" destId="{A5E8B09A-FF8C-41D2-A57B-077E5B4F5566}" srcOrd="3" destOrd="0" presId="urn:microsoft.com/office/officeart/2005/8/layout/process1"/>
    <dgm:cxn modelId="{EB7ED694-DBF2-46F1-8A00-8BFF0B5A1862}" type="presParOf" srcId="{A5E8B09A-FF8C-41D2-A57B-077E5B4F5566}" destId="{E41C4A0E-8243-453E-8D4A-56F142A48805}" srcOrd="0" destOrd="0" presId="urn:microsoft.com/office/officeart/2005/8/layout/process1"/>
    <dgm:cxn modelId="{E6A9FB29-A3E0-4AA8-9C79-DBD2B5B02C12}" type="presParOf" srcId="{A2AB6FA8-E6EB-45B5-97AE-45874015496B}" destId="{B7590568-F1E2-4A50-8AA9-0070987834C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D3EF268-3456-42B0-9AA6-BC77D27B2F1A}" type="doc">
      <dgm:prSet loTypeId="urn:microsoft.com/office/officeart/2005/8/layout/hProcess9" loCatId="process" qsTypeId="urn:microsoft.com/office/officeart/2005/8/quickstyle/3d1" qsCatId="3D" csTypeId="urn:microsoft.com/office/officeart/2005/8/colors/colorful4" csCatId="colorful" phldr="1"/>
      <dgm:spPr/>
    </dgm:pt>
    <dgm:pt modelId="{5E335D9E-AE14-46DD-BB69-02A8ED6294CE}">
      <dgm:prSet phldrT="[Texto]"/>
      <dgm:spPr/>
      <dgm:t>
        <a:bodyPr/>
        <a:lstStyle/>
        <a:p>
          <a:pPr algn="ctr"/>
          <a:r>
            <a:rPr lang="en-US" dirty="0" err="1"/>
            <a:t>Elemento</a:t>
          </a:r>
          <a:r>
            <a:rPr lang="en-US" dirty="0"/>
            <a:t> de control</a:t>
          </a:r>
        </a:p>
      </dgm:t>
    </dgm:pt>
    <dgm:pt modelId="{0515CB75-2DE1-4958-B6DA-9E709FD4D809}" type="parTrans" cxnId="{6AD128D3-684F-497C-B6CD-DFF77B77965B}">
      <dgm:prSet/>
      <dgm:spPr/>
      <dgm:t>
        <a:bodyPr/>
        <a:lstStyle/>
        <a:p>
          <a:pPr algn="ctr"/>
          <a:endParaRPr lang="en-US"/>
        </a:p>
      </dgm:t>
    </dgm:pt>
    <dgm:pt modelId="{3DF7AE63-D8DD-4C74-80BD-DC3BA47FBEA3}" type="sibTrans" cxnId="{6AD128D3-684F-497C-B6CD-DFF77B77965B}">
      <dgm:prSet/>
      <dgm:spPr/>
      <dgm:t>
        <a:bodyPr/>
        <a:lstStyle/>
        <a:p>
          <a:pPr algn="ctr"/>
          <a:endParaRPr lang="en-US"/>
        </a:p>
      </dgm:t>
    </dgm:pt>
    <dgm:pt modelId="{71BB0183-244C-4FAE-AC51-3FB37DF66C93}">
      <dgm:prSet phldrT="[Texto]"/>
      <dgm:spPr/>
      <dgm:t>
        <a:bodyPr/>
        <a:lstStyle/>
        <a:p>
          <a:pPr algn="ctr"/>
          <a:r>
            <a:rPr lang="en-US" dirty="0" err="1"/>
            <a:t>Actuador</a:t>
          </a:r>
          <a:endParaRPr lang="en-US" dirty="0"/>
        </a:p>
      </dgm:t>
    </dgm:pt>
    <dgm:pt modelId="{E51E18FD-4609-4127-9E25-A1524C2DD5A6}" type="parTrans" cxnId="{1CE00BF3-3E56-4438-A2F5-B190EE50CFE2}">
      <dgm:prSet/>
      <dgm:spPr/>
      <dgm:t>
        <a:bodyPr/>
        <a:lstStyle/>
        <a:p>
          <a:pPr algn="ctr"/>
          <a:endParaRPr lang="en-US"/>
        </a:p>
      </dgm:t>
    </dgm:pt>
    <dgm:pt modelId="{30B45603-4492-4375-AA48-1AC1110F19A3}" type="sibTrans" cxnId="{1CE00BF3-3E56-4438-A2F5-B190EE50CFE2}">
      <dgm:prSet/>
      <dgm:spPr/>
      <dgm:t>
        <a:bodyPr/>
        <a:lstStyle/>
        <a:p>
          <a:pPr algn="ctr"/>
          <a:endParaRPr lang="en-US"/>
        </a:p>
      </dgm:t>
    </dgm:pt>
    <dgm:pt modelId="{C3836426-7F25-47E6-A192-B9ABA35576D6}" type="pres">
      <dgm:prSet presAssocID="{4D3EF268-3456-42B0-9AA6-BC77D27B2F1A}" presName="CompostProcess" presStyleCnt="0">
        <dgm:presLayoutVars>
          <dgm:dir/>
          <dgm:resizeHandles val="exact"/>
        </dgm:presLayoutVars>
      </dgm:prSet>
      <dgm:spPr/>
    </dgm:pt>
    <dgm:pt modelId="{7AD5C1A0-D912-4F8F-B57F-89D2262B37A8}" type="pres">
      <dgm:prSet presAssocID="{4D3EF268-3456-42B0-9AA6-BC77D27B2F1A}" presName="arrow" presStyleLbl="bgShp" presStyleIdx="0" presStyleCnt="1" custScaleX="117647" custLinFactY="38547" custLinFactNeighborX="84706" custLinFactNeighborY="100000"/>
      <dgm:spPr/>
    </dgm:pt>
    <dgm:pt modelId="{77621FB1-8F7B-404B-84BA-25C626BE3265}" type="pres">
      <dgm:prSet presAssocID="{4D3EF268-3456-42B0-9AA6-BC77D27B2F1A}" presName="linearProcess" presStyleCnt="0"/>
      <dgm:spPr/>
    </dgm:pt>
    <dgm:pt modelId="{5CF1BDAA-1A2D-428D-9519-7D27CF66B6B4}" type="pres">
      <dgm:prSet presAssocID="{5E335D9E-AE14-46DD-BB69-02A8ED6294CE}" presName="textNode" presStyleLbl="node1" presStyleIdx="0" presStyleCnt="2" custScaleX="72636" custLinFactX="-26972" custLinFactNeighborX="-100000" custLinFactNeighborY="-2794">
        <dgm:presLayoutVars>
          <dgm:bulletEnabled val="1"/>
        </dgm:presLayoutVars>
      </dgm:prSet>
      <dgm:spPr/>
      <dgm:t>
        <a:bodyPr/>
        <a:lstStyle/>
        <a:p>
          <a:endParaRPr lang="en-US"/>
        </a:p>
      </dgm:t>
    </dgm:pt>
    <dgm:pt modelId="{6DFFC04B-1EC4-4517-B80B-7D2C58D79A8A}" type="pres">
      <dgm:prSet presAssocID="{3DF7AE63-D8DD-4C74-80BD-DC3BA47FBEA3}" presName="sibTrans" presStyleCnt="0"/>
      <dgm:spPr/>
    </dgm:pt>
    <dgm:pt modelId="{1F61147E-40B4-4689-8793-C9FF244808AA}" type="pres">
      <dgm:prSet presAssocID="{71BB0183-244C-4FAE-AC51-3FB37DF66C93}" presName="textNode" presStyleLbl="node1" presStyleIdx="1" presStyleCnt="2" custScaleX="73409" custLinFactX="-4803" custLinFactNeighborX="-100000" custLinFactNeighborY="-3571">
        <dgm:presLayoutVars>
          <dgm:bulletEnabled val="1"/>
        </dgm:presLayoutVars>
      </dgm:prSet>
      <dgm:spPr/>
      <dgm:t>
        <a:bodyPr/>
        <a:lstStyle/>
        <a:p>
          <a:endParaRPr lang="en-US"/>
        </a:p>
      </dgm:t>
    </dgm:pt>
  </dgm:ptLst>
  <dgm:cxnLst>
    <dgm:cxn modelId="{1CE00BF3-3E56-4438-A2F5-B190EE50CFE2}" srcId="{4D3EF268-3456-42B0-9AA6-BC77D27B2F1A}" destId="{71BB0183-244C-4FAE-AC51-3FB37DF66C93}" srcOrd="1" destOrd="0" parTransId="{E51E18FD-4609-4127-9E25-A1524C2DD5A6}" sibTransId="{30B45603-4492-4375-AA48-1AC1110F19A3}"/>
    <dgm:cxn modelId="{08AA0798-1BCD-485E-AED5-7DE8E4BBC767}" type="presOf" srcId="{4D3EF268-3456-42B0-9AA6-BC77D27B2F1A}" destId="{C3836426-7F25-47E6-A192-B9ABA35576D6}" srcOrd="0" destOrd="0" presId="urn:microsoft.com/office/officeart/2005/8/layout/hProcess9"/>
    <dgm:cxn modelId="{7BAD0C21-E2B5-40DF-89E9-DC2E39CBB4C4}" type="presOf" srcId="{71BB0183-244C-4FAE-AC51-3FB37DF66C93}" destId="{1F61147E-40B4-4689-8793-C9FF244808AA}" srcOrd="0" destOrd="0" presId="urn:microsoft.com/office/officeart/2005/8/layout/hProcess9"/>
    <dgm:cxn modelId="{51CB75FE-54E7-4ED0-A634-A6D4D1BAAC6D}" type="presOf" srcId="{5E335D9E-AE14-46DD-BB69-02A8ED6294CE}" destId="{5CF1BDAA-1A2D-428D-9519-7D27CF66B6B4}" srcOrd="0" destOrd="0" presId="urn:microsoft.com/office/officeart/2005/8/layout/hProcess9"/>
    <dgm:cxn modelId="{6AD128D3-684F-497C-B6CD-DFF77B77965B}" srcId="{4D3EF268-3456-42B0-9AA6-BC77D27B2F1A}" destId="{5E335D9E-AE14-46DD-BB69-02A8ED6294CE}" srcOrd="0" destOrd="0" parTransId="{0515CB75-2DE1-4958-B6DA-9E709FD4D809}" sibTransId="{3DF7AE63-D8DD-4C74-80BD-DC3BA47FBEA3}"/>
    <dgm:cxn modelId="{C4E82039-F9CE-4EE2-95F3-CAB846C4B6D3}" type="presParOf" srcId="{C3836426-7F25-47E6-A192-B9ABA35576D6}" destId="{7AD5C1A0-D912-4F8F-B57F-89D2262B37A8}" srcOrd="0" destOrd="0" presId="urn:microsoft.com/office/officeart/2005/8/layout/hProcess9"/>
    <dgm:cxn modelId="{8025F814-7454-4C19-B514-3EF3B04B28A6}" type="presParOf" srcId="{C3836426-7F25-47E6-A192-B9ABA35576D6}" destId="{77621FB1-8F7B-404B-84BA-25C626BE3265}" srcOrd="1" destOrd="0" presId="urn:microsoft.com/office/officeart/2005/8/layout/hProcess9"/>
    <dgm:cxn modelId="{B0185692-81F8-4E67-BC91-E752E8FC2EA7}" type="presParOf" srcId="{77621FB1-8F7B-404B-84BA-25C626BE3265}" destId="{5CF1BDAA-1A2D-428D-9519-7D27CF66B6B4}" srcOrd="0" destOrd="0" presId="urn:microsoft.com/office/officeart/2005/8/layout/hProcess9"/>
    <dgm:cxn modelId="{48497949-5530-4B9E-AD47-666D90B0915A}" type="presParOf" srcId="{77621FB1-8F7B-404B-84BA-25C626BE3265}" destId="{6DFFC04B-1EC4-4517-B80B-7D2C58D79A8A}" srcOrd="1" destOrd="0" presId="urn:microsoft.com/office/officeart/2005/8/layout/hProcess9"/>
    <dgm:cxn modelId="{6F048D50-3AB4-4E54-9BCF-6143428475BC}" type="presParOf" srcId="{77621FB1-8F7B-404B-84BA-25C626BE3265}" destId="{1F61147E-40B4-4689-8793-C9FF244808AA}"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186389-F21F-4CC7-8180-A8290573C7A0}" type="doc">
      <dgm:prSet loTypeId="urn:microsoft.com/office/officeart/2005/8/layout/process1" loCatId="process" qsTypeId="urn:microsoft.com/office/officeart/2005/8/quickstyle/3d1" qsCatId="3D" csTypeId="urn:microsoft.com/office/officeart/2005/8/colors/colorful3" csCatId="colorful" phldr="1"/>
      <dgm:spPr/>
    </dgm:pt>
    <dgm:pt modelId="{0AFA83C5-389A-46A5-A6BB-1AA2305B1EB1}">
      <dgm:prSet custT="1"/>
      <dgm:spPr/>
      <dgm:t>
        <a:bodyPr/>
        <a:lstStyle/>
        <a:p>
          <a:pPr algn="ctr"/>
          <a:r>
            <a:rPr lang="en-US" sz="4000" u="none" dirty="0">
              <a:latin typeface="Arial" pitchFamily="34" charset="0"/>
              <a:cs typeface="Arial" pitchFamily="34" charset="0"/>
            </a:rPr>
            <a:t>C(s)</a:t>
          </a:r>
        </a:p>
      </dgm:t>
    </dgm:pt>
    <dgm:pt modelId="{3A92D489-7836-4460-94D2-534EE856DF22}" type="parTrans" cxnId="{E47C115C-51CD-4997-A306-F01857398D28}">
      <dgm:prSet/>
      <dgm:spPr/>
      <dgm:t>
        <a:bodyPr/>
        <a:lstStyle/>
        <a:p>
          <a:pPr algn="ctr"/>
          <a:endParaRPr lang="en-US" sz="4000">
            <a:latin typeface="Arial" pitchFamily="34" charset="0"/>
            <a:cs typeface="Arial" pitchFamily="34" charset="0"/>
          </a:endParaRPr>
        </a:p>
      </dgm:t>
    </dgm:pt>
    <dgm:pt modelId="{39FA14C3-8FBE-44D0-B741-517ACA181964}" type="sibTrans" cxnId="{E47C115C-51CD-4997-A306-F01857398D28}">
      <dgm:prSet custT="1"/>
      <dgm:spPr/>
      <dgm:t>
        <a:bodyPr/>
        <a:lstStyle/>
        <a:p>
          <a:pPr algn="ctr"/>
          <a:endParaRPr lang="en-US" sz="4000">
            <a:latin typeface="Arial" pitchFamily="34" charset="0"/>
            <a:cs typeface="Arial" pitchFamily="34" charset="0"/>
          </a:endParaRPr>
        </a:p>
      </dgm:t>
    </dgm:pt>
    <dgm:pt modelId="{B8211FDA-FA0D-4495-AC5E-4184138352F0}">
      <dgm:prSet custT="1"/>
      <dgm:spPr/>
      <dgm:t>
        <a:bodyPr/>
        <a:lstStyle/>
        <a:p>
          <a:pPr algn="ctr"/>
          <a:r>
            <a:rPr lang="en-US" sz="4000" dirty="0">
              <a:latin typeface="Arial" pitchFamily="34" charset="0"/>
              <a:cs typeface="Arial" pitchFamily="34" charset="0"/>
            </a:rPr>
            <a:t>P(s)</a:t>
          </a:r>
        </a:p>
      </dgm:t>
    </dgm:pt>
    <dgm:pt modelId="{39D35D70-2990-40CE-B551-EC0E1FB80589}" type="parTrans" cxnId="{741F86EC-04F6-4583-91A3-D858A07AC5B8}">
      <dgm:prSet/>
      <dgm:spPr/>
      <dgm:t>
        <a:bodyPr/>
        <a:lstStyle/>
        <a:p>
          <a:pPr algn="ctr"/>
          <a:endParaRPr lang="en-US" sz="4000">
            <a:latin typeface="Arial" pitchFamily="34" charset="0"/>
            <a:cs typeface="Arial" pitchFamily="34" charset="0"/>
          </a:endParaRPr>
        </a:p>
      </dgm:t>
    </dgm:pt>
    <dgm:pt modelId="{E34DD190-EDDF-4A64-A16E-EE73A97EE388}" type="sibTrans" cxnId="{741F86EC-04F6-4583-91A3-D858A07AC5B8}">
      <dgm:prSet/>
      <dgm:spPr/>
      <dgm:t>
        <a:bodyPr/>
        <a:lstStyle/>
        <a:p>
          <a:pPr algn="ctr"/>
          <a:endParaRPr lang="en-US" sz="4000">
            <a:latin typeface="Arial" pitchFamily="34" charset="0"/>
            <a:cs typeface="Arial" pitchFamily="34" charset="0"/>
          </a:endParaRPr>
        </a:p>
      </dgm:t>
    </dgm:pt>
    <dgm:pt modelId="{F58473DD-7001-4EC0-9FFB-353411562A77}" type="pres">
      <dgm:prSet presAssocID="{2D186389-F21F-4CC7-8180-A8290573C7A0}" presName="Name0" presStyleCnt="0">
        <dgm:presLayoutVars>
          <dgm:dir/>
          <dgm:resizeHandles val="exact"/>
        </dgm:presLayoutVars>
      </dgm:prSet>
      <dgm:spPr/>
    </dgm:pt>
    <dgm:pt modelId="{E64ABA39-DC0D-4460-9884-25A4CF9DFBED}" type="pres">
      <dgm:prSet presAssocID="{0AFA83C5-389A-46A5-A6BB-1AA2305B1EB1}" presName="node" presStyleLbl="node1" presStyleIdx="0" presStyleCnt="2">
        <dgm:presLayoutVars>
          <dgm:bulletEnabled val="1"/>
        </dgm:presLayoutVars>
      </dgm:prSet>
      <dgm:spPr/>
      <dgm:t>
        <a:bodyPr/>
        <a:lstStyle/>
        <a:p>
          <a:endParaRPr lang="en-US"/>
        </a:p>
      </dgm:t>
    </dgm:pt>
    <dgm:pt modelId="{1353CCFE-0ABF-4012-8DDA-DBA5A050733F}" type="pres">
      <dgm:prSet presAssocID="{39FA14C3-8FBE-44D0-B741-517ACA181964}" presName="sibTrans" presStyleLbl="sibTrans2D1" presStyleIdx="0" presStyleCnt="1"/>
      <dgm:spPr/>
      <dgm:t>
        <a:bodyPr/>
        <a:lstStyle/>
        <a:p>
          <a:endParaRPr lang="en-US"/>
        </a:p>
      </dgm:t>
    </dgm:pt>
    <dgm:pt modelId="{5D1070E8-ADD3-4AD8-AF3D-85EF626FD482}" type="pres">
      <dgm:prSet presAssocID="{39FA14C3-8FBE-44D0-B741-517ACA181964}" presName="connectorText" presStyleLbl="sibTrans2D1" presStyleIdx="0" presStyleCnt="1"/>
      <dgm:spPr/>
      <dgm:t>
        <a:bodyPr/>
        <a:lstStyle/>
        <a:p>
          <a:endParaRPr lang="en-US"/>
        </a:p>
      </dgm:t>
    </dgm:pt>
    <dgm:pt modelId="{444E058E-539F-45C7-9A0F-3A9902E505B6}" type="pres">
      <dgm:prSet presAssocID="{B8211FDA-FA0D-4495-AC5E-4184138352F0}" presName="node" presStyleLbl="node1" presStyleIdx="1" presStyleCnt="2">
        <dgm:presLayoutVars>
          <dgm:bulletEnabled val="1"/>
        </dgm:presLayoutVars>
      </dgm:prSet>
      <dgm:spPr/>
      <dgm:t>
        <a:bodyPr/>
        <a:lstStyle/>
        <a:p>
          <a:endParaRPr lang="en-US"/>
        </a:p>
      </dgm:t>
    </dgm:pt>
  </dgm:ptLst>
  <dgm:cxnLst>
    <dgm:cxn modelId="{CB8305A0-0A08-4E86-98B2-4CE9862AE8A1}" type="presOf" srcId="{39FA14C3-8FBE-44D0-B741-517ACA181964}" destId="{5D1070E8-ADD3-4AD8-AF3D-85EF626FD482}" srcOrd="1" destOrd="0" presId="urn:microsoft.com/office/officeart/2005/8/layout/process1"/>
    <dgm:cxn modelId="{216905D7-3D91-48C6-978D-481A205AC8D4}" type="presOf" srcId="{39FA14C3-8FBE-44D0-B741-517ACA181964}" destId="{1353CCFE-0ABF-4012-8DDA-DBA5A050733F}" srcOrd="0" destOrd="0" presId="urn:microsoft.com/office/officeart/2005/8/layout/process1"/>
    <dgm:cxn modelId="{CD0E09BD-5F20-435A-B675-226CDBF4A5CB}" type="presOf" srcId="{B8211FDA-FA0D-4495-AC5E-4184138352F0}" destId="{444E058E-539F-45C7-9A0F-3A9902E505B6}" srcOrd="0" destOrd="0" presId="urn:microsoft.com/office/officeart/2005/8/layout/process1"/>
    <dgm:cxn modelId="{741F86EC-04F6-4583-91A3-D858A07AC5B8}" srcId="{2D186389-F21F-4CC7-8180-A8290573C7A0}" destId="{B8211FDA-FA0D-4495-AC5E-4184138352F0}" srcOrd="1" destOrd="0" parTransId="{39D35D70-2990-40CE-B551-EC0E1FB80589}" sibTransId="{E34DD190-EDDF-4A64-A16E-EE73A97EE388}"/>
    <dgm:cxn modelId="{440F7496-2143-463C-8F5A-2F2DFA00969A}" type="presOf" srcId="{2D186389-F21F-4CC7-8180-A8290573C7A0}" destId="{F58473DD-7001-4EC0-9FFB-353411562A77}" srcOrd="0" destOrd="0" presId="urn:microsoft.com/office/officeart/2005/8/layout/process1"/>
    <dgm:cxn modelId="{E47C115C-51CD-4997-A306-F01857398D28}" srcId="{2D186389-F21F-4CC7-8180-A8290573C7A0}" destId="{0AFA83C5-389A-46A5-A6BB-1AA2305B1EB1}" srcOrd="0" destOrd="0" parTransId="{3A92D489-7836-4460-94D2-534EE856DF22}" sibTransId="{39FA14C3-8FBE-44D0-B741-517ACA181964}"/>
    <dgm:cxn modelId="{2C70E410-BC4E-4512-86E3-2E28A773A612}" type="presOf" srcId="{0AFA83C5-389A-46A5-A6BB-1AA2305B1EB1}" destId="{E64ABA39-DC0D-4460-9884-25A4CF9DFBED}" srcOrd="0" destOrd="0" presId="urn:microsoft.com/office/officeart/2005/8/layout/process1"/>
    <dgm:cxn modelId="{3A425528-C0E3-4C29-A00E-2462931848FD}" type="presParOf" srcId="{F58473DD-7001-4EC0-9FFB-353411562A77}" destId="{E64ABA39-DC0D-4460-9884-25A4CF9DFBED}" srcOrd="0" destOrd="0" presId="urn:microsoft.com/office/officeart/2005/8/layout/process1"/>
    <dgm:cxn modelId="{7787FBC7-31A3-42D4-B59D-5535FE89E33C}" type="presParOf" srcId="{F58473DD-7001-4EC0-9FFB-353411562A77}" destId="{1353CCFE-0ABF-4012-8DDA-DBA5A050733F}" srcOrd="1" destOrd="0" presId="urn:microsoft.com/office/officeart/2005/8/layout/process1"/>
    <dgm:cxn modelId="{2E4AC4D4-0C7A-4ECB-8D4B-6E7C2F66C9EB}" type="presParOf" srcId="{1353CCFE-0ABF-4012-8DDA-DBA5A050733F}" destId="{5D1070E8-ADD3-4AD8-AF3D-85EF626FD482}" srcOrd="0" destOrd="0" presId="urn:microsoft.com/office/officeart/2005/8/layout/process1"/>
    <dgm:cxn modelId="{82F46D3E-8A08-4BE0-A49F-5EAFA3CA1248}" type="presParOf" srcId="{F58473DD-7001-4EC0-9FFB-353411562A77}" destId="{444E058E-539F-45C7-9A0F-3A9902E505B6}"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3FEC9-F2C3-43B7-BE68-121CFE127C74}">
      <dsp:nvSpPr>
        <dsp:cNvPr id="0" name=""/>
        <dsp:cNvSpPr/>
      </dsp:nvSpPr>
      <dsp:spPr>
        <a:xfrm>
          <a:off x="2598190" y="624978"/>
          <a:ext cx="480360" cy="91440"/>
        </a:xfrm>
        <a:custGeom>
          <a:avLst/>
          <a:gdLst/>
          <a:ahLst/>
          <a:cxnLst/>
          <a:rect l="0" t="0" r="0" b="0"/>
          <a:pathLst>
            <a:path>
              <a:moveTo>
                <a:pt x="0" y="45720"/>
              </a:moveTo>
              <a:lnTo>
                <a:pt x="480360"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Arial" pitchFamily="34" charset="0"/>
            <a:cs typeface="Arial" pitchFamily="34" charset="0"/>
          </a:endParaRPr>
        </a:p>
      </dsp:txBody>
      <dsp:txXfrm>
        <a:off x="2825596" y="668140"/>
        <a:ext cx="25548" cy="5114"/>
      </dsp:txXfrm>
    </dsp:sp>
    <dsp:sp modelId="{04138469-0B97-4A35-B037-AB7C5DD01BF9}">
      <dsp:nvSpPr>
        <dsp:cNvPr id="0" name=""/>
        <dsp:cNvSpPr/>
      </dsp:nvSpPr>
      <dsp:spPr>
        <a:xfrm>
          <a:off x="378421" y="4227"/>
          <a:ext cx="2221568" cy="1332941"/>
        </a:xfrm>
        <a:prstGeom prst="rect">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a:latin typeface="Arial" pitchFamily="34" charset="0"/>
              <a:cs typeface="Arial" pitchFamily="34" charset="0"/>
            </a:rPr>
            <a:t>Configuación</a:t>
          </a:r>
          <a:r>
            <a:rPr lang="en-US" sz="2000" kern="1200" dirty="0">
              <a:latin typeface="Arial" pitchFamily="34" charset="0"/>
              <a:cs typeface="Arial" pitchFamily="34" charset="0"/>
            </a:rPr>
            <a:t> del microcontrolador</a:t>
          </a:r>
        </a:p>
      </dsp:txBody>
      <dsp:txXfrm>
        <a:off x="378421" y="4227"/>
        <a:ext cx="2221568" cy="1332941"/>
      </dsp:txXfrm>
    </dsp:sp>
    <dsp:sp modelId="{DC957199-1F18-42F1-BEB5-AB876991EF47}">
      <dsp:nvSpPr>
        <dsp:cNvPr id="0" name=""/>
        <dsp:cNvSpPr/>
      </dsp:nvSpPr>
      <dsp:spPr>
        <a:xfrm>
          <a:off x="5330719" y="624978"/>
          <a:ext cx="480360" cy="91440"/>
        </a:xfrm>
        <a:custGeom>
          <a:avLst/>
          <a:gdLst/>
          <a:ahLst/>
          <a:cxnLst/>
          <a:rect l="0" t="0" r="0" b="0"/>
          <a:pathLst>
            <a:path>
              <a:moveTo>
                <a:pt x="0" y="45720"/>
              </a:moveTo>
              <a:lnTo>
                <a:pt x="480360"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Arial" pitchFamily="34" charset="0"/>
            <a:cs typeface="Arial" pitchFamily="34" charset="0"/>
          </a:endParaRPr>
        </a:p>
      </dsp:txBody>
      <dsp:txXfrm>
        <a:off x="5558125" y="668140"/>
        <a:ext cx="25548" cy="5114"/>
      </dsp:txXfrm>
    </dsp:sp>
    <dsp:sp modelId="{4C506768-E64A-414D-9896-55DA426490DB}">
      <dsp:nvSpPr>
        <dsp:cNvPr id="0" name=""/>
        <dsp:cNvSpPr/>
      </dsp:nvSpPr>
      <dsp:spPr>
        <a:xfrm>
          <a:off x="3110950" y="4227"/>
          <a:ext cx="2221568" cy="1332941"/>
        </a:xfrm>
        <a:prstGeom prst="rect">
          <a:avLst/>
        </a:prstGeom>
        <a:gradFill rotWithShape="0">
          <a:gsLst>
            <a:gs pos="0">
              <a:schemeClr val="accent3">
                <a:hueOff val="0"/>
                <a:satOff val="0"/>
                <a:lumOff val="0"/>
                <a:alphaOff val="0"/>
                <a:tint val="64000"/>
                <a:lumMod val="118000"/>
              </a:schemeClr>
            </a:gs>
            <a:gs pos="100000">
              <a:schemeClr val="accent3">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a:latin typeface="Arial" pitchFamily="34" charset="0"/>
              <a:cs typeface="Arial" pitchFamily="34" charset="0"/>
            </a:rPr>
            <a:t>Declaración</a:t>
          </a:r>
          <a:r>
            <a:rPr lang="en-US" sz="2000" kern="1200" dirty="0">
              <a:latin typeface="Arial" pitchFamily="34" charset="0"/>
              <a:cs typeface="Arial" pitchFamily="34" charset="0"/>
            </a:rPr>
            <a:t> de </a:t>
          </a:r>
          <a:r>
            <a:rPr lang="en-US" sz="2000" kern="1200" dirty="0" err="1">
              <a:latin typeface="Arial" pitchFamily="34" charset="0"/>
              <a:cs typeface="Arial" pitchFamily="34" charset="0"/>
            </a:rPr>
            <a:t>varables</a:t>
          </a:r>
          <a:endParaRPr lang="en-US" sz="2000" kern="1200" dirty="0">
            <a:latin typeface="Arial" pitchFamily="34" charset="0"/>
            <a:cs typeface="Arial" pitchFamily="34" charset="0"/>
          </a:endParaRPr>
        </a:p>
      </dsp:txBody>
      <dsp:txXfrm>
        <a:off x="3110950" y="4227"/>
        <a:ext cx="2221568" cy="1332941"/>
      </dsp:txXfrm>
    </dsp:sp>
    <dsp:sp modelId="{75D673D3-28FF-4EB0-BB41-12594D53A77F}">
      <dsp:nvSpPr>
        <dsp:cNvPr id="0" name=""/>
        <dsp:cNvSpPr/>
      </dsp:nvSpPr>
      <dsp:spPr>
        <a:xfrm>
          <a:off x="8063249" y="624978"/>
          <a:ext cx="480360" cy="91440"/>
        </a:xfrm>
        <a:custGeom>
          <a:avLst/>
          <a:gdLst/>
          <a:ahLst/>
          <a:cxnLst/>
          <a:rect l="0" t="0" r="0" b="0"/>
          <a:pathLst>
            <a:path>
              <a:moveTo>
                <a:pt x="0" y="45720"/>
              </a:moveTo>
              <a:lnTo>
                <a:pt x="480360" y="45720"/>
              </a:lnTo>
            </a:path>
          </a:pathLst>
        </a:custGeom>
        <a:noFill/>
        <a:ln w="9525"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Arial" pitchFamily="34" charset="0"/>
            <a:cs typeface="Arial" pitchFamily="34" charset="0"/>
          </a:endParaRPr>
        </a:p>
      </dsp:txBody>
      <dsp:txXfrm>
        <a:off x="8290655" y="668140"/>
        <a:ext cx="25548" cy="5114"/>
      </dsp:txXfrm>
    </dsp:sp>
    <dsp:sp modelId="{7D6D2FC1-7A98-47E5-A0CE-B3E4824ACC3B}">
      <dsp:nvSpPr>
        <dsp:cNvPr id="0" name=""/>
        <dsp:cNvSpPr/>
      </dsp:nvSpPr>
      <dsp:spPr>
        <a:xfrm>
          <a:off x="5843480" y="4227"/>
          <a:ext cx="2221568" cy="1332941"/>
        </a:xfrm>
        <a:prstGeom prst="rect">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a:latin typeface="Arial" pitchFamily="34" charset="0"/>
              <a:cs typeface="Arial" pitchFamily="34" charset="0"/>
            </a:rPr>
            <a:t>Configuración</a:t>
          </a:r>
          <a:r>
            <a:rPr lang="en-US" sz="2000" kern="1200" dirty="0">
              <a:latin typeface="Arial" pitchFamily="34" charset="0"/>
              <a:cs typeface="Arial" pitchFamily="34" charset="0"/>
            </a:rPr>
            <a:t> de </a:t>
          </a:r>
          <a:r>
            <a:rPr lang="en-US" sz="2000" kern="1200" dirty="0" err="1">
              <a:latin typeface="Arial" pitchFamily="34" charset="0"/>
              <a:cs typeface="Arial" pitchFamily="34" charset="0"/>
            </a:rPr>
            <a:t>puertos</a:t>
          </a:r>
          <a:endParaRPr lang="en-US" sz="2000" kern="1200" dirty="0">
            <a:latin typeface="Arial" pitchFamily="34" charset="0"/>
            <a:cs typeface="Arial" pitchFamily="34" charset="0"/>
          </a:endParaRPr>
        </a:p>
      </dsp:txBody>
      <dsp:txXfrm>
        <a:off x="5843480" y="4227"/>
        <a:ext cx="2221568" cy="1332941"/>
      </dsp:txXfrm>
    </dsp:sp>
    <dsp:sp modelId="{9940849E-0CB8-4EB6-9425-D4361071A1A2}">
      <dsp:nvSpPr>
        <dsp:cNvPr id="0" name=""/>
        <dsp:cNvSpPr/>
      </dsp:nvSpPr>
      <dsp:spPr>
        <a:xfrm>
          <a:off x="1489205" y="1335368"/>
          <a:ext cx="8197588" cy="480360"/>
        </a:xfrm>
        <a:custGeom>
          <a:avLst/>
          <a:gdLst/>
          <a:ahLst/>
          <a:cxnLst/>
          <a:rect l="0" t="0" r="0" b="0"/>
          <a:pathLst>
            <a:path>
              <a:moveTo>
                <a:pt x="8197588" y="0"/>
              </a:moveTo>
              <a:lnTo>
                <a:pt x="8197588" y="257280"/>
              </a:lnTo>
              <a:lnTo>
                <a:pt x="0" y="257280"/>
              </a:lnTo>
              <a:lnTo>
                <a:pt x="0" y="48036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Arial" pitchFamily="34" charset="0"/>
            <a:cs typeface="Arial" pitchFamily="34" charset="0"/>
          </a:endParaRPr>
        </a:p>
      </dsp:txBody>
      <dsp:txXfrm>
        <a:off x="5382662" y="1572991"/>
        <a:ext cx="410674" cy="5114"/>
      </dsp:txXfrm>
    </dsp:sp>
    <dsp:sp modelId="{2EE5B9B9-739B-4D15-A97F-D168AA96A0A9}">
      <dsp:nvSpPr>
        <dsp:cNvPr id="0" name=""/>
        <dsp:cNvSpPr/>
      </dsp:nvSpPr>
      <dsp:spPr>
        <a:xfrm>
          <a:off x="8576009" y="4227"/>
          <a:ext cx="2221568" cy="1332941"/>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a:latin typeface="Arial" pitchFamily="34" charset="0"/>
              <a:cs typeface="Arial" pitchFamily="34" charset="0"/>
            </a:rPr>
            <a:t>Configuración</a:t>
          </a:r>
          <a:r>
            <a:rPr lang="en-US" sz="2000" kern="1200" dirty="0">
              <a:latin typeface="Arial" pitchFamily="34" charset="0"/>
              <a:cs typeface="Arial" pitchFamily="34" charset="0"/>
            </a:rPr>
            <a:t> GLCD</a:t>
          </a:r>
        </a:p>
      </dsp:txBody>
      <dsp:txXfrm>
        <a:off x="8576009" y="4227"/>
        <a:ext cx="2221568" cy="1332941"/>
      </dsp:txXfrm>
    </dsp:sp>
    <dsp:sp modelId="{F5AB3017-5F22-42BD-9373-E4A8B4925B5B}">
      <dsp:nvSpPr>
        <dsp:cNvPr id="0" name=""/>
        <dsp:cNvSpPr/>
      </dsp:nvSpPr>
      <dsp:spPr>
        <a:xfrm>
          <a:off x="2598190" y="2468880"/>
          <a:ext cx="480360" cy="91440"/>
        </a:xfrm>
        <a:custGeom>
          <a:avLst/>
          <a:gdLst/>
          <a:ahLst/>
          <a:cxnLst/>
          <a:rect l="0" t="0" r="0" b="0"/>
          <a:pathLst>
            <a:path>
              <a:moveTo>
                <a:pt x="0" y="45720"/>
              </a:moveTo>
              <a:lnTo>
                <a:pt x="480360" y="45720"/>
              </a:lnTo>
            </a:path>
          </a:pathLst>
        </a:custGeom>
        <a:noFill/>
        <a:ln w="9525"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Arial" pitchFamily="34" charset="0"/>
            <a:cs typeface="Arial" pitchFamily="34" charset="0"/>
          </a:endParaRPr>
        </a:p>
      </dsp:txBody>
      <dsp:txXfrm>
        <a:off x="2825596" y="2512042"/>
        <a:ext cx="25548" cy="5114"/>
      </dsp:txXfrm>
    </dsp:sp>
    <dsp:sp modelId="{49635E19-A08C-4F75-8D37-A6EF68CC4871}">
      <dsp:nvSpPr>
        <dsp:cNvPr id="0" name=""/>
        <dsp:cNvSpPr/>
      </dsp:nvSpPr>
      <dsp:spPr>
        <a:xfrm>
          <a:off x="378421" y="1848129"/>
          <a:ext cx="2221568" cy="1332941"/>
        </a:xfrm>
        <a:prstGeom prst="rect">
          <a:avLst/>
        </a:prstGeom>
        <a:gradFill rotWithShape="0">
          <a:gsLst>
            <a:gs pos="0">
              <a:schemeClr val="accent6">
                <a:hueOff val="0"/>
                <a:satOff val="0"/>
                <a:lumOff val="0"/>
                <a:alphaOff val="0"/>
                <a:tint val="64000"/>
                <a:lumMod val="118000"/>
              </a:schemeClr>
            </a:gs>
            <a:gs pos="100000">
              <a:schemeClr val="accent6">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a:latin typeface="Arial" pitchFamily="34" charset="0"/>
              <a:cs typeface="Arial" pitchFamily="34" charset="0"/>
            </a:rPr>
            <a:t>Configuración</a:t>
          </a:r>
          <a:r>
            <a:rPr lang="en-US" sz="2000" kern="1200" dirty="0">
              <a:latin typeface="Arial" pitchFamily="34" charset="0"/>
              <a:cs typeface="Arial" pitchFamily="34" charset="0"/>
            </a:rPr>
            <a:t>  ADC</a:t>
          </a:r>
        </a:p>
      </dsp:txBody>
      <dsp:txXfrm>
        <a:off x="378421" y="1848129"/>
        <a:ext cx="2221568" cy="1332941"/>
      </dsp:txXfrm>
    </dsp:sp>
    <dsp:sp modelId="{F5A2F96E-C6C7-4105-9637-EFC78E8B2892}">
      <dsp:nvSpPr>
        <dsp:cNvPr id="0" name=""/>
        <dsp:cNvSpPr/>
      </dsp:nvSpPr>
      <dsp:spPr>
        <a:xfrm>
          <a:off x="5330719" y="2468880"/>
          <a:ext cx="480360" cy="91440"/>
        </a:xfrm>
        <a:custGeom>
          <a:avLst/>
          <a:gdLst/>
          <a:ahLst/>
          <a:cxnLst/>
          <a:rect l="0" t="0" r="0" b="0"/>
          <a:pathLst>
            <a:path>
              <a:moveTo>
                <a:pt x="0" y="45720"/>
              </a:moveTo>
              <a:lnTo>
                <a:pt x="480360"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Arial" pitchFamily="34" charset="0"/>
            <a:cs typeface="Arial" pitchFamily="34" charset="0"/>
          </a:endParaRPr>
        </a:p>
      </dsp:txBody>
      <dsp:txXfrm>
        <a:off x="5558125" y="2512042"/>
        <a:ext cx="25548" cy="5114"/>
      </dsp:txXfrm>
    </dsp:sp>
    <dsp:sp modelId="{BDC2F964-8315-4937-906E-1CDECC451829}">
      <dsp:nvSpPr>
        <dsp:cNvPr id="0" name=""/>
        <dsp:cNvSpPr/>
      </dsp:nvSpPr>
      <dsp:spPr>
        <a:xfrm>
          <a:off x="3110950" y="1848129"/>
          <a:ext cx="2221568" cy="1332941"/>
        </a:xfrm>
        <a:prstGeom prst="rect">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a:latin typeface="Arial" pitchFamily="34" charset="0"/>
              <a:cs typeface="Arial" pitchFamily="34" charset="0"/>
            </a:rPr>
            <a:t>Configuación</a:t>
          </a:r>
          <a:r>
            <a:rPr lang="en-US" sz="2000" kern="1200" dirty="0">
              <a:latin typeface="Arial" pitchFamily="34" charset="0"/>
              <a:cs typeface="Arial" pitchFamily="34" charset="0"/>
            </a:rPr>
            <a:t> PWM de </a:t>
          </a:r>
          <a:r>
            <a:rPr lang="en-US" sz="2000" kern="1200" dirty="0" err="1">
              <a:latin typeface="Arial" pitchFamily="34" charset="0"/>
              <a:cs typeface="Arial" pitchFamily="34" charset="0"/>
            </a:rPr>
            <a:t>válvulas</a:t>
          </a:r>
          <a:endParaRPr lang="en-US" sz="2000" kern="1200" dirty="0">
            <a:latin typeface="Arial" pitchFamily="34" charset="0"/>
            <a:cs typeface="Arial" pitchFamily="34" charset="0"/>
          </a:endParaRPr>
        </a:p>
      </dsp:txBody>
      <dsp:txXfrm>
        <a:off x="3110950" y="1848129"/>
        <a:ext cx="2221568" cy="1332941"/>
      </dsp:txXfrm>
    </dsp:sp>
    <dsp:sp modelId="{BBD8B37E-A5B4-4D67-A77D-391021C4C5D7}">
      <dsp:nvSpPr>
        <dsp:cNvPr id="0" name=""/>
        <dsp:cNvSpPr/>
      </dsp:nvSpPr>
      <dsp:spPr>
        <a:xfrm>
          <a:off x="8063249" y="2468880"/>
          <a:ext cx="480360" cy="91440"/>
        </a:xfrm>
        <a:custGeom>
          <a:avLst/>
          <a:gdLst/>
          <a:ahLst/>
          <a:cxnLst/>
          <a:rect l="0" t="0" r="0" b="0"/>
          <a:pathLst>
            <a:path>
              <a:moveTo>
                <a:pt x="0" y="45720"/>
              </a:moveTo>
              <a:lnTo>
                <a:pt x="480360"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Arial" pitchFamily="34" charset="0"/>
            <a:cs typeface="Arial" pitchFamily="34" charset="0"/>
          </a:endParaRPr>
        </a:p>
      </dsp:txBody>
      <dsp:txXfrm>
        <a:off x="8290655" y="2512042"/>
        <a:ext cx="25548" cy="5114"/>
      </dsp:txXfrm>
    </dsp:sp>
    <dsp:sp modelId="{7D87DBEE-17E5-49E4-AA9D-41CBEEEE1258}">
      <dsp:nvSpPr>
        <dsp:cNvPr id="0" name=""/>
        <dsp:cNvSpPr/>
      </dsp:nvSpPr>
      <dsp:spPr>
        <a:xfrm>
          <a:off x="5843480" y="1848129"/>
          <a:ext cx="2221568" cy="1332941"/>
        </a:xfrm>
        <a:prstGeom prst="rect">
          <a:avLst/>
        </a:prstGeom>
        <a:gradFill rotWithShape="0">
          <a:gsLst>
            <a:gs pos="0">
              <a:schemeClr val="accent3">
                <a:hueOff val="0"/>
                <a:satOff val="0"/>
                <a:lumOff val="0"/>
                <a:alphaOff val="0"/>
                <a:tint val="64000"/>
                <a:lumMod val="118000"/>
              </a:schemeClr>
            </a:gs>
            <a:gs pos="100000">
              <a:schemeClr val="accent3">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a:latin typeface="Arial" pitchFamily="34" charset="0"/>
              <a:cs typeface="Arial" pitchFamily="34" charset="0"/>
            </a:rPr>
            <a:t>Inicio</a:t>
          </a:r>
          <a:r>
            <a:rPr lang="en-US" sz="2000" kern="1200" dirty="0">
              <a:latin typeface="Arial" pitchFamily="34" charset="0"/>
              <a:cs typeface="Arial" pitchFamily="34" charset="0"/>
            </a:rPr>
            <a:t> de </a:t>
          </a:r>
          <a:r>
            <a:rPr lang="en-US" sz="2000" kern="1200" dirty="0" err="1">
              <a:latin typeface="Arial" pitchFamily="34" charset="0"/>
              <a:cs typeface="Arial" pitchFamily="34" charset="0"/>
            </a:rPr>
            <a:t>programa</a:t>
          </a:r>
          <a:endParaRPr lang="en-US" sz="2000" kern="1200" dirty="0">
            <a:latin typeface="Arial" pitchFamily="34" charset="0"/>
            <a:cs typeface="Arial" pitchFamily="34" charset="0"/>
          </a:endParaRPr>
        </a:p>
      </dsp:txBody>
      <dsp:txXfrm>
        <a:off x="5843480" y="1848129"/>
        <a:ext cx="2221568" cy="1332941"/>
      </dsp:txXfrm>
    </dsp:sp>
    <dsp:sp modelId="{D0C2C04B-9D55-4591-AEFE-022C145B2C2A}">
      <dsp:nvSpPr>
        <dsp:cNvPr id="0" name=""/>
        <dsp:cNvSpPr/>
      </dsp:nvSpPr>
      <dsp:spPr>
        <a:xfrm>
          <a:off x="1489205" y="3179270"/>
          <a:ext cx="8197588" cy="480360"/>
        </a:xfrm>
        <a:custGeom>
          <a:avLst/>
          <a:gdLst/>
          <a:ahLst/>
          <a:cxnLst/>
          <a:rect l="0" t="0" r="0" b="0"/>
          <a:pathLst>
            <a:path>
              <a:moveTo>
                <a:pt x="8197588" y="0"/>
              </a:moveTo>
              <a:lnTo>
                <a:pt x="8197588" y="257280"/>
              </a:lnTo>
              <a:lnTo>
                <a:pt x="0" y="257280"/>
              </a:lnTo>
              <a:lnTo>
                <a:pt x="0" y="480360"/>
              </a:lnTo>
            </a:path>
          </a:pathLst>
        </a:custGeom>
        <a:noFill/>
        <a:ln w="9525"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Arial" pitchFamily="34" charset="0"/>
            <a:cs typeface="Arial" pitchFamily="34" charset="0"/>
          </a:endParaRPr>
        </a:p>
      </dsp:txBody>
      <dsp:txXfrm>
        <a:off x="5382662" y="3416893"/>
        <a:ext cx="410674" cy="5114"/>
      </dsp:txXfrm>
    </dsp:sp>
    <dsp:sp modelId="{631DECA3-D0F2-4FF9-9C06-723FEF99A1A8}">
      <dsp:nvSpPr>
        <dsp:cNvPr id="0" name=""/>
        <dsp:cNvSpPr/>
      </dsp:nvSpPr>
      <dsp:spPr>
        <a:xfrm>
          <a:off x="8576009" y="1848129"/>
          <a:ext cx="2221568" cy="1332941"/>
        </a:xfrm>
        <a:prstGeom prst="rect">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t" anchorCtr="0">
          <a:noAutofit/>
        </a:bodyPr>
        <a:lstStyle/>
        <a:p>
          <a:pPr lvl="0" algn="l" defTabSz="889000">
            <a:lnSpc>
              <a:spcPct val="90000"/>
            </a:lnSpc>
            <a:spcBef>
              <a:spcPct val="0"/>
            </a:spcBef>
            <a:spcAft>
              <a:spcPct val="35000"/>
            </a:spcAft>
          </a:pPr>
          <a:r>
            <a:rPr lang="en-US" sz="2000" kern="1200" dirty="0" err="1">
              <a:latin typeface="Arial" pitchFamily="34" charset="0"/>
              <a:cs typeface="Arial" pitchFamily="34" charset="0"/>
            </a:rPr>
            <a:t>Programa</a:t>
          </a:r>
          <a:r>
            <a:rPr lang="en-US" sz="2000" kern="1200" dirty="0">
              <a:latin typeface="Arial" pitchFamily="34" charset="0"/>
              <a:cs typeface="Arial" pitchFamily="34" charset="0"/>
            </a:rPr>
            <a:t> principal</a:t>
          </a:r>
        </a:p>
        <a:p>
          <a:pPr marL="228600" lvl="1" indent="-228600" algn="l" defTabSz="889000">
            <a:lnSpc>
              <a:spcPct val="90000"/>
            </a:lnSpc>
            <a:spcBef>
              <a:spcPct val="0"/>
            </a:spcBef>
            <a:spcAft>
              <a:spcPct val="15000"/>
            </a:spcAft>
            <a:buChar char="••"/>
          </a:pPr>
          <a:r>
            <a:rPr lang="en-US" sz="2000" kern="1200" dirty="0" err="1">
              <a:latin typeface="Arial" pitchFamily="34" charset="0"/>
              <a:cs typeface="Arial" pitchFamily="34" charset="0"/>
            </a:rPr>
            <a:t>Modo</a:t>
          </a:r>
          <a:r>
            <a:rPr lang="en-US" sz="2000" kern="1200" dirty="0">
              <a:latin typeface="Arial" pitchFamily="34" charset="0"/>
              <a:cs typeface="Arial" pitchFamily="34" charset="0"/>
            </a:rPr>
            <a:t> gas</a:t>
          </a:r>
        </a:p>
        <a:p>
          <a:pPr marL="228600" lvl="1" indent="-228600" algn="l" defTabSz="889000">
            <a:lnSpc>
              <a:spcPct val="90000"/>
            </a:lnSpc>
            <a:spcBef>
              <a:spcPct val="0"/>
            </a:spcBef>
            <a:spcAft>
              <a:spcPct val="15000"/>
            </a:spcAft>
            <a:buChar char="••"/>
          </a:pPr>
          <a:r>
            <a:rPr lang="en-US" sz="2000" kern="1200" dirty="0" err="1">
              <a:latin typeface="Arial" pitchFamily="34" charset="0"/>
              <a:cs typeface="Arial" pitchFamily="34" charset="0"/>
            </a:rPr>
            <a:t>Modo</a:t>
          </a:r>
          <a:r>
            <a:rPr lang="en-US" sz="2000" kern="1200" dirty="0">
              <a:latin typeface="Arial" pitchFamily="34" charset="0"/>
              <a:cs typeface="Arial" pitchFamily="34" charset="0"/>
            </a:rPr>
            <a:t> </a:t>
          </a:r>
          <a:r>
            <a:rPr lang="en-US" sz="2000" kern="1200" dirty="0" err="1">
              <a:latin typeface="Arial" pitchFamily="34" charset="0"/>
              <a:cs typeface="Arial" pitchFamily="34" charset="0"/>
            </a:rPr>
            <a:t>gasolina</a:t>
          </a:r>
          <a:endParaRPr lang="en-US" sz="2000" kern="1200" dirty="0">
            <a:latin typeface="Arial" pitchFamily="34" charset="0"/>
            <a:cs typeface="Arial" pitchFamily="34" charset="0"/>
          </a:endParaRPr>
        </a:p>
      </dsp:txBody>
      <dsp:txXfrm>
        <a:off x="8576009" y="1848129"/>
        <a:ext cx="2221568" cy="1332941"/>
      </dsp:txXfrm>
    </dsp:sp>
    <dsp:sp modelId="{CE1E184D-305D-4E4F-A29B-EC31E280C474}">
      <dsp:nvSpPr>
        <dsp:cNvPr id="0" name=""/>
        <dsp:cNvSpPr/>
      </dsp:nvSpPr>
      <dsp:spPr>
        <a:xfrm>
          <a:off x="378421" y="3692031"/>
          <a:ext cx="2221568" cy="1332941"/>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a:latin typeface="Arial" pitchFamily="34" charset="0"/>
              <a:cs typeface="Arial" pitchFamily="34" charset="0"/>
            </a:rPr>
            <a:t>Configuración</a:t>
          </a:r>
          <a:r>
            <a:rPr lang="en-US" sz="2000" kern="1200" dirty="0">
              <a:latin typeface="Arial" pitchFamily="34" charset="0"/>
              <a:cs typeface="Arial" pitchFamily="34" charset="0"/>
            </a:rPr>
            <a:t> de touch</a:t>
          </a:r>
        </a:p>
      </dsp:txBody>
      <dsp:txXfrm>
        <a:off x="378421" y="3692031"/>
        <a:ext cx="2221568" cy="13329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6FA5C-5923-4DA9-8205-6FA2F0C76112}">
      <dsp:nvSpPr>
        <dsp:cNvPr id="0" name=""/>
        <dsp:cNvSpPr/>
      </dsp:nvSpPr>
      <dsp:spPr>
        <a:xfrm>
          <a:off x="5078752" y="2890369"/>
          <a:ext cx="1131324" cy="538407"/>
        </a:xfrm>
        <a:custGeom>
          <a:avLst/>
          <a:gdLst/>
          <a:ahLst/>
          <a:cxnLst/>
          <a:rect l="0" t="0" r="0" b="0"/>
          <a:pathLst>
            <a:path>
              <a:moveTo>
                <a:pt x="0" y="0"/>
              </a:moveTo>
              <a:lnTo>
                <a:pt x="0" y="144529"/>
              </a:lnTo>
              <a:lnTo>
                <a:pt x="445641" y="144529"/>
              </a:lnTo>
              <a:lnTo>
                <a:pt x="445641" y="212084"/>
              </a:lnTo>
            </a:path>
          </a:pathLst>
        </a:custGeom>
        <a:noFill/>
        <a:ln w="25400" cap="flat" cmpd="sng" algn="ctr">
          <a:solidFill>
            <a:srgbClr val="F79646">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CD9D92FA-24A9-4E09-92A4-C94D51B57453}">
      <dsp:nvSpPr>
        <dsp:cNvPr id="0" name=""/>
        <dsp:cNvSpPr/>
      </dsp:nvSpPr>
      <dsp:spPr>
        <a:xfrm>
          <a:off x="3947427" y="2890369"/>
          <a:ext cx="1131324" cy="538407"/>
        </a:xfrm>
        <a:custGeom>
          <a:avLst/>
          <a:gdLst/>
          <a:ahLst/>
          <a:cxnLst/>
          <a:rect l="0" t="0" r="0" b="0"/>
          <a:pathLst>
            <a:path>
              <a:moveTo>
                <a:pt x="445641" y="0"/>
              </a:moveTo>
              <a:lnTo>
                <a:pt x="445641" y="144529"/>
              </a:lnTo>
              <a:lnTo>
                <a:pt x="0" y="144529"/>
              </a:lnTo>
              <a:lnTo>
                <a:pt x="0" y="212084"/>
              </a:lnTo>
            </a:path>
          </a:pathLst>
        </a:custGeom>
        <a:noFill/>
        <a:ln w="25400" cap="flat" cmpd="sng" algn="ctr">
          <a:solidFill>
            <a:srgbClr val="F79646">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B755AA20-15EF-4FFF-9A5B-EC464C4584AF}">
      <dsp:nvSpPr>
        <dsp:cNvPr id="0" name=""/>
        <dsp:cNvSpPr/>
      </dsp:nvSpPr>
      <dsp:spPr>
        <a:xfrm>
          <a:off x="5033032" y="1176412"/>
          <a:ext cx="91440" cy="538407"/>
        </a:xfrm>
        <a:custGeom>
          <a:avLst/>
          <a:gdLst/>
          <a:ahLst/>
          <a:cxnLst/>
          <a:rect l="0" t="0" r="0" b="0"/>
          <a:pathLst>
            <a:path>
              <a:moveTo>
                <a:pt x="45720" y="0"/>
              </a:moveTo>
              <a:lnTo>
                <a:pt x="45720" y="212084"/>
              </a:lnTo>
            </a:path>
          </a:pathLst>
        </a:custGeom>
        <a:noFill/>
        <a:ln w="25400" cap="flat" cmpd="sng" algn="ctr">
          <a:solidFill>
            <a:srgbClr val="4BACC6">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7379770-AEB8-499A-BD72-9DEB20482273}">
      <dsp:nvSpPr>
        <dsp:cNvPr id="0" name=""/>
        <dsp:cNvSpPr/>
      </dsp:nvSpPr>
      <dsp:spPr>
        <a:xfrm>
          <a:off x="1137234" y="-37764"/>
          <a:ext cx="1851258" cy="1175548"/>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5AA6C9E-FAB3-43B5-B089-19C8582B9941}">
      <dsp:nvSpPr>
        <dsp:cNvPr id="0" name=""/>
        <dsp:cNvSpPr/>
      </dsp:nvSpPr>
      <dsp:spPr>
        <a:xfrm>
          <a:off x="1342929" y="157645"/>
          <a:ext cx="1851258" cy="1175548"/>
        </a:xfrm>
        <a:prstGeom prst="roundRect">
          <a:avLst>
            <a:gd name="adj" fmla="val 10000"/>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a:solidFill>
                <a:sysClr val="windowText" lastClr="000000">
                  <a:hueOff val="0"/>
                  <a:satOff val="0"/>
                  <a:lumOff val="0"/>
                  <a:alphaOff val="0"/>
                </a:sysClr>
              </a:solidFill>
              <a:latin typeface="Calibri"/>
              <a:ea typeface="+mn-ea"/>
              <a:cs typeface="+mn-cs"/>
            </a:rPr>
            <a:t>Energía</a:t>
          </a:r>
          <a:r>
            <a:rPr lang="en-US" sz="1800" kern="1200" dirty="0">
              <a:solidFill>
                <a:sysClr val="windowText" lastClr="000000">
                  <a:hueOff val="0"/>
                  <a:satOff val="0"/>
                  <a:lumOff val="0"/>
                  <a:alphaOff val="0"/>
                </a:sysClr>
              </a:solidFill>
              <a:latin typeface="Calibri"/>
              <a:ea typeface="+mn-ea"/>
              <a:cs typeface="+mn-cs"/>
            </a:rPr>
            <a:t> </a:t>
          </a:r>
          <a:r>
            <a:rPr lang="en-US" sz="1800" kern="1200" dirty="0" err="1">
              <a:solidFill>
                <a:sysClr val="windowText" lastClr="000000">
                  <a:hueOff val="0"/>
                  <a:satOff val="0"/>
                  <a:lumOff val="0"/>
                  <a:alphaOff val="0"/>
                </a:sysClr>
              </a:solidFill>
              <a:latin typeface="Calibri"/>
              <a:ea typeface="+mn-ea"/>
              <a:cs typeface="+mn-cs"/>
            </a:rPr>
            <a:t>eléctrica</a:t>
          </a:r>
          <a:r>
            <a:rPr lang="en-US" sz="1800" kern="1200" dirty="0">
              <a:solidFill>
                <a:sysClr val="windowText" lastClr="000000">
                  <a:hueOff val="0"/>
                  <a:satOff val="0"/>
                  <a:lumOff val="0"/>
                  <a:alphaOff val="0"/>
                </a:sysClr>
              </a:solidFill>
              <a:latin typeface="Calibri"/>
              <a:ea typeface="+mn-ea"/>
              <a:cs typeface="+mn-cs"/>
            </a:rPr>
            <a:t> de </a:t>
          </a:r>
          <a:r>
            <a:rPr lang="en-US" sz="1800" kern="1200" dirty="0" err="1">
              <a:solidFill>
                <a:sysClr val="windowText" lastClr="000000">
                  <a:hueOff val="0"/>
                  <a:satOff val="0"/>
                  <a:lumOff val="0"/>
                  <a:alphaOff val="0"/>
                </a:sysClr>
              </a:solidFill>
              <a:latin typeface="Calibri"/>
              <a:ea typeface="+mn-ea"/>
              <a:cs typeface="+mn-cs"/>
            </a:rPr>
            <a:t>entrada</a:t>
          </a:r>
          <a:endParaRPr lang="en-US" sz="1800" kern="1200" dirty="0">
            <a:solidFill>
              <a:sysClr val="windowText" lastClr="000000">
                <a:hueOff val="0"/>
                <a:satOff val="0"/>
                <a:lumOff val="0"/>
                <a:alphaOff val="0"/>
              </a:sysClr>
            </a:solidFill>
            <a:latin typeface="Calibri"/>
            <a:ea typeface="+mn-ea"/>
            <a:cs typeface="+mn-cs"/>
          </a:endParaRPr>
        </a:p>
      </dsp:txBody>
      <dsp:txXfrm>
        <a:off x="1377360" y="192076"/>
        <a:ext cx="1782396" cy="1106686"/>
      </dsp:txXfrm>
    </dsp:sp>
    <dsp:sp modelId="{27ABEB2D-163E-4436-91D8-F8B099810D20}">
      <dsp:nvSpPr>
        <dsp:cNvPr id="0" name=""/>
        <dsp:cNvSpPr/>
      </dsp:nvSpPr>
      <dsp:spPr>
        <a:xfrm>
          <a:off x="4153123" y="863"/>
          <a:ext cx="1851258" cy="1175548"/>
        </a:xfrm>
        <a:prstGeom prst="roundRect">
          <a:avLst>
            <a:gd name="adj" fmla="val 10000"/>
          </a:avLst>
        </a:prstGeom>
        <a:solidFill>
          <a:srgbClr val="7030A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sp>
    <dsp:sp modelId="{D5A5FBE0-9118-4ED8-B8D4-EB7D2AA917CF}">
      <dsp:nvSpPr>
        <dsp:cNvPr id="0" name=""/>
        <dsp:cNvSpPr/>
      </dsp:nvSpPr>
      <dsp:spPr>
        <a:xfrm>
          <a:off x="4358818" y="196274"/>
          <a:ext cx="1851258" cy="1175548"/>
        </a:xfrm>
        <a:prstGeom prst="roundRect">
          <a:avLst>
            <a:gd name="adj" fmla="val 10000"/>
          </a:avLst>
        </a:prstGeom>
        <a:solidFill>
          <a:sysClr val="window" lastClr="FFFFFF">
            <a:alpha val="90000"/>
            <a:hueOff val="0"/>
            <a:satOff val="0"/>
            <a:lumOff val="0"/>
            <a:alphaOff val="0"/>
          </a:sys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ysClr val="windowText" lastClr="000000">
                  <a:hueOff val="0"/>
                  <a:satOff val="0"/>
                  <a:lumOff val="0"/>
                  <a:alphaOff val="0"/>
                </a:sysClr>
              </a:solidFill>
              <a:latin typeface="Calibri"/>
              <a:ea typeface="+mn-ea"/>
              <a:cs typeface="+mn-cs"/>
            </a:rPr>
            <a:t>CIRCUITO DE POTENCIA</a:t>
          </a:r>
        </a:p>
      </dsp:txBody>
      <dsp:txXfrm>
        <a:off x="4393249" y="230705"/>
        <a:ext cx="1782396" cy="1106686"/>
      </dsp:txXfrm>
    </dsp:sp>
    <dsp:sp modelId="{B7ECB589-9F58-42BA-A22B-E17D5ABB94C2}">
      <dsp:nvSpPr>
        <dsp:cNvPr id="0" name=""/>
        <dsp:cNvSpPr/>
      </dsp:nvSpPr>
      <dsp:spPr>
        <a:xfrm>
          <a:off x="4153123" y="1714820"/>
          <a:ext cx="1851258" cy="1175548"/>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4B91F3D-D6F4-4794-97C8-2CE2B1134FF5}">
      <dsp:nvSpPr>
        <dsp:cNvPr id="0" name=""/>
        <dsp:cNvSpPr/>
      </dsp:nvSpPr>
      <dsp:spPr>
        <a:xfrm>
          <a:off x="4358818" y="1910230"/>
          <a:ext cx="1851258" cy="1175548"/>
        </a:xfrm>
        <a:prstGeom prst="roundRect">
          <a:avLst>
            <a:gd name="adj" fmla="val 10000"/>
          </a:avLst>
        </a:prstGeom>
        <a:solidFill>
          <a:sysClr val="window" lastClr="FFFFFF">
            <a:alpha val="90000"/>
            <a:hueOff val="0"/>
            <a:satOff val="0"/>
            <a:lumOff val="0"/>
            <a:alphaOff val="0"/>
          </a:sysClr>
        </a:solidFill>
        <a:ln w="25400" cap="flat" cmpd="sng" algn="ctr">
          <a:solidFill>
            <a:srgbClr val="4BACC6">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a:solidFill>
                <a:sysClr val="windowText" lastClr="000000">
                  <a:hueOff val="0"/>
                  <a:satOff val="0"/>
                  <a:lumOff val="0"/>
                  <a:alphaOff val="0"/>
                </a:sysClr>
              </a:solidFill>
              <a:latin typeface="Calibri"/>
              <a:ea typeface="+mn-ea"/>
              <a:cs typeface="+mn-cs"/>
            </a:rPr>
            <a:t>Circuito</a:t>
          </a:r>
          <a:endParaRPr lang="en-US" sz="1800" kern="1200" dirty="0">
            <a:solidFill>
              <a:sysClr val="windowText" lastClr="000000">
                <a:hueOff val="0"/>
                <a:satOff val="0"/>
                <a:lumOff val="0"/>
                <a:alphaOff val="0"/>
              </a:sysClr>
            </a:solidFill>
            <a:latin typeface="Calibri"/>
            <a:ea typeface="+mn-ea"/>
            <a:cs typeface="+mn-cs"/>
          </a:endParaRPr>
        </a:p>
      </dsp:txBody>
      <dsp:txXfrm>
        <a:off x="4393249" y="1944661"/>
        <a:ext cx="1782396" cy="1106686"/>
      </dsp:txXfrm>
    </dsp:sp>
    <dsp:sp modelId="{539A170F-2FD3-43E5-84EC-E199B0C19932}">
      <dsp:nvSpPr>
        <dsp:cNvPr id="0" name=""/>
        <dsp:cNvSpPr/>
      </dsp:nvSpPr>
      <dsp:spPr>
        <a:xfrm>
          <a:off x="3021798" y="3428776"/>
          <a:ext cx="1851258" cy="1175548"/>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819C148C-8D1B-4304-9823-98723797D8F4}">
      <dsp:nvSpPr>
        <dsp:cNvPr id="0" name=""/>
        <dsp:cNvSpPr/>
      </dsp:nvSpPr>
      <dsp:spPr>
        <a:xfrm>
          <a:off x="3227494" y="3624187"/>
          <a:ext cx="1851258" cy="1175548"/>
        </a:xfrm>
        <a:prstGeom prst="roundRect">
          <a:avLst>
            <a:gd name="adj" fmla="val 10000"/>
          </a:avLst>
        </a:prstGeom>
        <a:solidFill>
          <a:sysClr val="window" lastClr="FFFFFF">
            <a:alpha val="90000"/>
            <a:hueOff val="0"/>
            <a:satOff val="0"/>
            <a:lumOff val="0"/>
            <a:alphaOff val="0"/>
          </a:sysClr>
        </a:solidFill>
        <a:ln w="25400" cap="flat" cmpd="sng" algn="ctr">
          <a:solidFill>
            <a:srgbClr val="F79646">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a:solidFill>
                <a:sysClr val="windowText" lastClr="000000">
                  <a:hueOff val="0"/>
                  <a:satOff val="0"/>
                  <a:lumOff val="0"/>
                  <a:alphaOff val="0"/>
                </a:sysClr>
              </a:solidFill>
              <a:latin typeface="Calibri"/>
              <a:ea typeface="+mn-ea"/>
              <a:cs typeface="+mn-cs"/>
            </a:rPr>
            <a:t>Circuito</a:t>
          </a:r>
          <a:r>
            <a:rPr lang="en-US" sz="2000" kern="1200" dirty="0">
              <a:solidFill>
                <a:sysClr val="windowText" lastClr="000000">
                  <a:hueOff val="0"/>
                  <a:satOff val="0"/>
                  <a:lumOff val="0"/>
                  <a:alphaOff val="0"/>
                </a:sysClr>
              </a:solidFill>
              <a:latin typeface="Calibri"/>
              <a:ea typeface="+mn-ea"/>
              <a:cs typeface="+mn-cs"/>
            </a:rPr>
            <a:t> de </a:t>
          </a:r>
          <a:r>
            <a:rPr lang="en-US" sz="2000" kern="1200" dirty="0" err="1">
              <a:solidFill>
                <a:sysClr val="windowText" lastClr="000000">
                  <a:hueOff val="0"/>
                  <a:satOff val="0"/>
                  <a:lumOff val="0"/>
                  <a:alphaOff val="0"/>
                </a:sysClr>
              </a:solidFill>
              <a:latin typeface="Calibri"/>
              <a:ea typeface="+mn-ea"/>
              <a:cs typeface="+mn-cs"/>
            </a:rPr>
            <a:t>disparo</a:t>
          </a:r>
          <a:r>
            <a:rPr lang="en-US" sz="2000" kern="1200" dirty="0">
              <a:solidFill>
                <a:sysClr val="windowText" lastClr="000000">
                  <a:hueOff val="0"/>
                  <a:satOff val="0"/>
                  <a:lumOff val="0"/>
                  <a:alphaOff val="0"/>
                </a:sysClr>
              </a:solidFill>
              <a:latin typeface="Calibri"/>
              <a:ea typeface="+mn-ea"/>
              <a:cs typeface="+mn-cs"/>
            </a:rPr>
            <a:t> y </a:t>
          </a:r>
          <a:r>
            <a:rPr lang="en-US" sz="2000" kern="1200" dirty="0" err="1">
              <a:solidFill>
                <a:sysClr val="windowText" lastClr="000000">
                  <a:hueOff val="0"/>
                  <a:satOff val="0"/>
                  <a:lumOff val="0"/>
                  <a:alphaOff val="0"/>
                </a:sysClr>
              </a:solidFill>
              <a:latin typeface="Calibri"/>
              <a:ea typeface="+mn-ea"/>
              <a:cs typeface="+mn-cs"/>
            </a:rPr>
            <a:t>bloqueo</a:t>
          </a:r>
          <a:r>
            <a:rPr lang="en-US" sz="2000" kern="1200" dirty="0">
              <a:solidFill>
                <a:sysClr val="windowText" lastClr="000000">
                  <a:hueOff val="0"/>
                  <a:satOff val="0"/>
                  <a:lumOff val="0"/>
                  <a:alphaOff val="0"/>
                </a:sysClr>
              </a:solidFill>
              <a:latin typeface="Calibri"/>
              <a:ea typeface="+mn-ea"/>
              <a:cs typeface="+mn-cs"/>
            </a:rPr>
            <a:t> (</a:t>
          </a:r>
          <a:r>
            <a:rPr lang="en-US" sz="1800" kern="1200" dirty="0">
              <a:solidFill>
                <a:sysClr val="windowText" lastClr="000000">
                  <a:hueOff val="0"/>
                  <a:satOff val="0"/>
                  <a:lumOff val="0"/>
                  <a:alphaOff val="0"/>
                </a:sysClr>
              </a:solidFill>
              <a:latin typeface="Calibri"/>
              <a:ea typeface="+mn-ea"/>
              <a:cs typeface="+mn-cs"/>
            </a:rPr>
            <a:t>driver</a:t>
          </a:r>
          <a:r>
            <a:rPr lang="en-US" sz="2000" kern="1200" dirty="0">
              <a:solidFill>
                <a:sysClr val="windowText" lastClr="000000">
                  <a:hueOff val="0"/>
                  <a:satOff val="0"/>
                  <a:lumOff val="0"/>
                  <a:alphaOff val="0"/>
                </a:sysClr>
              </a:solidFill>
              <a:latin typeface="Calibri"/>
              <a:ea typeface="+mn-ea"/>
              <a:cs typeface="+mn-cs"/>
            </a:rPr>
            <a:t>)</a:t>
          </a:r>
        </a:p>
      </dsp:txBody>
      <dsp:txXfrm>
        <a:off x="3261925" y="3658618"/>
        <a:ext cx="1782396" cy="1106686"/>
      </dsp:txXfrm>
    </dsp:sp>
    <dsp:sp modelId="{A63B4093-7E1B-45A1-B640-4D71096457D2}">
      <dsp:nvSpPr>
        <dsp:cNvPr id="0" name=""/>
        <dsp:cNvSpPr/>
      </dsp:nvSpPr>
      <dsp:spPr>
        <a:xfrm>
          <a:off x="5284447" y="3428776"/>
          <a:ext cx="1851258" cy="1175548"/>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8D66CB56-D858-47E0-A72E-ED66A44007B5}">
      <dsp:nvSpPr>
        <dsp:cNvPr id="0" name=""/>
        <dsp:cNvSpPr/>
      </dsp:nvSpPr>
      <dsp:spPr>
        <a:xfrm>
          <a:off x="5490143" y="3624187"/>
          <a:ext cx="1851258" cy="1175548"/>
        </a:xfrm>
        <a:prstGeom prst="roundRect">
          <a:avLst>
            <a:gd name="adj" fmla="val 10000"/>
          </a:avLst>
        </a:prstGeom>
        <a:solidFill>
          <a:sysClr val="window" lastClr="FFFFFF">
            <a:alpha val="90000"/>
            <a:hueOff val="0"/>
            <a:satOff val="0"/>
            <a:lumOff val="0"/>
            <a:alphaOff val="0"/>
          </a:sysClr>
        </a:solidFill>
        <a:ln w="25400" cap="flat" cmpd="sng" algn="ctr">
          <a:solidFill>
            <a:srgbClr val="F79646">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a:solidFill>
                <a:sysClr val="windowText" lastClr="000000">
                  <a:hueOff val="0"/>
                  <a:satOff val="0"/>
                  <a:lumOff val="0"/>
                  <a:alphaOff val="0"/>
                </a:sysClr>
              </a:solidFill>
              <a:latin typeface="Calibri"/>
              <a:ea typeface="+mn-ea"/>
              <a:cs typeface="+mn-cs"/>
            </a:rPr>
            <a:t>Circuito</a:t>
          </a:r>
          <a:r>
            <a:rPr lang="en-US" sz="1800" kern="1200" dirty="0">
              <a:solidFill>
                <a:sysClr val="windowText" lastClr="000000">
                  <a:hueOff val="0"/>
                  <a:satOff val="0"/>
                  <a:lumOff val="0"/>
                  <a:alphaOff val="0"/>
                </a:sysClr>
              </a:solidFill>
              <a:latin typeface="Calibri"/>
              <a:ea typeface="+mn-ea"/>
              <a:cs typeface="+mn-cs"/>
            </a:rPr>
            <a:t> de control</a:t>
          </a:r>
        </a:p>
      </dsp:txBody>
      <dsp:txXfrm>
        <a:off x="5524574" y="3658618"/>
        <a:ext cx="1782396" cy="1106686"/>
      </dsp:txXfrm>
    </dsp:sp>
    <dsp:sp modelId="{2CBD07F3-7EA1-4A72-BE73-5DB192BF87FA}">
      <dsp:nvSpPr>
        <dsp:cNvPr id="0" name=""/>
        <dsp:cNvSpPr/>
      </dsp:nvSpPr>
      <dsp:spPr>
        <a:xfrm>
          <a:off x="7238545" y="20177"/>
          <a:ext cx="1851258" cy="1175548"/>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895DFB7F-CAAA-4BB5-B897-9FBC4EF1476B}">
      <dsp:nvSpPr>
        <dsp:cNvPr id="0" name=""/>
        <dsp:cNvSpPr/>
      </dsp:nvSpPr>
      <dsp:spPr>
        <a:xfrm>
          <a:off x="7444240" y="215588"/>
          <a:ext cx="1851258" cy="1175548"/>
        </a:xfrm>
        <a:prstGeom prst="roundRect">
          <a:avLst>
            <a:gd name="adj" fmla="val 10000"/>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a:solidFill>
                <a:sysClr val="windowText" lastClr="000000">
                  <a:hueOff val="0"/>
                  <a:satOff val="0"/>
                  <a:lumOff val="0"/>
                  <a:alphaOff val="0"/>
                </a:sysClr>
              </a:solidFill>
              <a:latin typeface="Calibri"/>
              <a:ea typeface="+mn-ea"/>
              <a:cs typeface="+mn-cs"/>
            </a:rPr>
            <a:t>Carga</a:t>
          </a:r>
          <a:endParaRPr lang="en-US" sz="1800" kern="1200" dirty="0">
            <a:solidFill>
              <a:sysClr val="windowText" lastClr="000000">
                <a:hueOff val="0"/>
                <a:satOff val="0"/>
                <a:lumOff val="0"/>
                <a:alphaOff val="0"/>
              </a:sysClr>
            </a:solidFill>
            <a:latin typeface="Calibri"/>
            <a:ea typeface="+mn-ea"/>
            <a:cs typeface="+mn-cs"/>
          </a:endParaRPr>
        </a:p>
      </dsp:txBody>
      <dsp:txXfrm>
        <a:off x="7478671" y="250019"/>
        <a:ext cx="1782396" cy="11066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1D0AD-4A6B-4E61-A5F5-B337F3E5E293}">
      <dsp:nvSpPr>
        <dsp:cNvPr id="0" name=""/>
        <dsp:cNvSpPr/>
      </dsp:nvSpPr>
      <dsp:spPr>
        <a:xfrm>
          <a:off x="7768" y="211337"/>
          <a:ext cx="2322016" cy="1393209"/>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err="1"/>
            <a:t>Entrada</a:t>
          </a:r>
          <a:r>
            <a:rPr lang="en-US" sz="3900" kern="1200" dirty="0"/>
            <a:t> </a:t>
          </a:r>
        </a:p>
      </dsp:txBody>
      <dsp:txXfrm>
        <a:off x="48574" y="252143"/>
        <a:ext cx="2240404" cy="1311597"/>
      </dsp:txXfrm>
    </dsp:sp>
    <dsp:sp modelId="{F3A15E60-FF3B-4079-9E11-DCFDFED34CE3}">
      <dsp:nvSpPr>
        <dsp:cNvPr id="0" name=""/>
        <dsp:cNvSpPr/>
      </dsp:nvSpPr>
      <dsp:spPr>
        <a:xfrm>
          <a:off x="2561986" y="620012"/>
          <a:ext cx="492267" cy="57586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2561986" y="735184"/>
        <a:ext cx="344587" cy="345516"/>
      </dsp:txXfrm>
    </dsp:sp>
    <dsp:sp modelId="{EA2A1DB3-09D1-43CD-A1A7-C7568868061E}">
      <dsp:nvSpPr>
        <dsp:cNvPr id="0" name=""/>
        <dsp:cNvSpPr/>
      </dsp:nvSpPr>
      <dsp:spPr>
        <a:xfrm>
          <a:off x="3258591" y="211337"/>
          <a:ext cx="2322016" cy="1393209"/>
        </a:xfrm>
        <a:prstGeom prst="roundRect">
          <a:avLst>
            <a:gd name="adj" fmla="val 10000"/>
          </a:avLst>
        </a:prstGeom>
        <a:solidFill>
          <a:schemeClr val="accent3">
            <a:hueOff val="3283952"/>
            <a:satOff val="-25316"/>
            <a:lumOff val="68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a:t>SISTEMA</a:t>
          </a:r>
        </a:p>
      </dsp:txBody>
      <dsp:txXfrm>
        <a:off x="3299397" y="252143"/>
        <a:ext cx="2240404" cy="1311597"/>
      </dsp:txXfrm>
    </dsp:sp>
    <dsp:sp modelId="{A5E8B09A-FF8C-41D2-A57B-077E5B4F5566}">
      <dsp:nvSpPr>
        <dsp:cNvPr id="0" name=""/>
        <dsp:cNvSpPr/>
      </dsp:nvSpPr>
      <dsp:spPr>
        <a:xfrm>
          <a:off x="5812809" y="620012"/>
          <a:ext cx="492267" cy="575860"/>
        </a:xfrm>
        <a:prstGeom prst="rightArrow">
          <a:avLst>
            <a:gd name="adj1" fmla="val 60000"/>
            <a:gd name="adj2" fmla="val 50000"/>
          </a:avLst>
        </a:prstGeom>
        <a:solidFill>
          <a:schemeClr val="accent3">
            <a:hueOff val="6567904"/>
            <a:satOff val="-50632"/>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5812809" y="735184"/>
        <a:ext cx="344587" cy="345516"/>
      </dsp:txXfrm>
    </dsp:sp>
    <dsp:sp modelId="{B7590568-F1E2-4A50-8AA9-0070987834C2}">
      <dsp:nvSpPr>
        <dsp:cNvPr id="0" name=""/>
        <dsp:cNvSpPr/>
      </dsp:nvSpPr>
      <dsp:spPr>
        <a:xfrm>
          <a:off x="6509414" y="211337"/>
          <a:ext cx="2322016" cy="1393209"/>
        </a:xfrm>
        <a:prstGeom prst="roundRect">
          <a:avLst>
            <a:gd name="adj" fmla="val 10000"/>
          </a:avLst>
        </a:prstGeom>
        <a:solidFill>
          <a:schemeClr val="accent3">
            <a:hueOff val="6567904"/>
            <a:satOff val="-50632"/>
            <a:lumOff val="137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err="1"/>
            <a:t>Salida</a:t>
          </a:r>
          <a:endParaRPr lang="en-US" sz="3900" kern="1200" dirty="0"/>
        </a:p>
      </dsp:txBody>
      <dsp:txXfrm>
        <a:off x="6550220" y="252143"/>
        <a:ext cx="2240404" cy="13115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5C1A0-D912-4F8F-B57F-89D2262B37A8}">
      <dsp:nvSpPr>
        <dsp:cNvPr id="0" name=""/>
        <dsp:cNvSpPr/>
      </dsp:nvSpPr>
      <dsp:spPr>
        <a:xfrm>
          <a:off x="4" y="0"/>
          <a:ext cx="9320035" cy="2519822"/>
        </a:xfrm>
        <a:prstGeom prst="rightArrow">
          <a:avLst/>
        </a:prstGeom>
        <a:gradFill rotWithShape="0">
          <a:gsLst>
            <a:gs pos="0">
              <a:schemeClr val="accent4">
                <a:tint val="40000"/>
                <a:hueOff val="0"/>
                <a:satOff val="0"/>
                <a:lumOff val="0"/>
                <a:alphaOff val="0"/>
                <a:tint val="98000"/>
                <a:lumMod val="114000"/>
              </a:schemeClr>
            </a:gs>
            <a:gs pos="100000">
              <a:schemeClr val="accent4">
                <a:tint val="40000"/>
                <a:hueOff val="0"/>
                <a:satOff val="0"/>
                <a:lumOff val="0"/>
                <a:alphaOff val="0"/>
                <a:shade val="90000"/>
                <a:lumMod val="84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5CF1BDAA-1A2D-428D-9519-7D27CF66B6B4}">
      <dsp:nvSpPr>
        <dsp:cNvPr id="0" name=""/>
        <dsp:cNvSpPr/>
      </dsp:nvSpPr>
      <dsp:spPr>
        <a:xfrm>
          <a:off x="0" y="727785"/>
          <a:ext cx="3215609" cy="1007929"/>
        </a:xfrm>
        <a:prstGeom prst="round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err="1"/>
            <a:t>Elemento</a:t>
          </a:r>
          <a:r>
            <a:rPr lang="en-US" sz="2500" kern="1200" dirty="0"/>
            <a:t> de control</a:t>
          </a:r>
        </a:p>
      </dsp:txBody>
      <dsp:txXfrm>
        <a:off x="49203" y="776988"/>
        <a:ext cx="3117203" cy="909523"/>
      </dsp:txXfrm>
    </dsp:sp>
    <dsp:sp modelId="{1F61147E-40B4-4689-8793-C9FF244808AA}">
      <dsp:nvSpPr>
        <dsp:cNvPr id="0" name=""/>
        <dsp:cNvSpPr/>
      </dsp:nvSpPr>
      <dsp:spPr>
        <a:xfrm>
          <a:off x="4269409" y="719953"/>
          <a:ext cx="3249830" cy="1007929"/>
        </a:xfrm>
        <a:prstGeom prst="roundRect">
          <a:avLst/>
        </a:prstGeom>
        <a:gradFill rotWithShape="0">
          <a:gsLst>
            <a:gs pos="0">
              <a:schemeClr val="accent4">
                <a:hueOff val="2658761"/>
                <a:satOff val="962"/>
                <a:lumOff val="-7843"/>
                <a:alphaOff val="0"/>
                <a:tint val="98000"/>
                <a:lumMod val="114000"/>
              </a:schemeClr>
            </a:gs>
            <a:gs pos="100000">
              <a:schemeClr val="accent4">
                <a:hueOff val="2658761"/>
                <a:satOff val="962"/>
                <a:lumOff val="-7843"/>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err="1"/>
            <a:t>Actuador</a:t>
          </a:r>
          <a:endParaRPr lang="en-US" sz="2500" kern="1200" dirty="0"/>
        </a:p>
      </dsp:txBody>
      <dsp:txXfrm>
        <a:off x="4318612" y="769156"/>
        <a:ext cx="3151424" cy="9095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pPr/>
              <a:t>11/18/2013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pPr/>
              <a:t>11/18/2013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pPr/>
              <a:t>11/18/2013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pPr/>
              <a:t>11/18/2013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pPr/>
              <a:t>11/18/2013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pPr/>
              <a:t>11/18/2013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pPr/>
              <a:t>11/18/2013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pPr/>
              <a:t>11/18/2013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pPr/>
              <a:t>11/18/2013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pPr/>
              <a:t>11/18/2013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796027F-7875-4030-9381-8BD8C4F21935}" type="datetimeFigureOut">
              <a:rPr lang="en-US" dirty="0"/>
              <a:pPr/>
              <a:t>11/18/2013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pPr/>
              <a:t>11/18/2013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pPr/>
              <a:t>11/18/2013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pPr/>
              <a:t>11/18/2013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pPr/>
              <a:t>11/18/2013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pPr/>
              <a:t>11/18/2013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pPr/>
              <a:t>11/18/2013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pPr/>
              <a:t>11/18/2013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0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10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0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1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39.emf"/></Relationships>
</file>

<file path=ppt/slides/_rels/slide142.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2.xml"/><Relationship Id="rId5" Type="http://schemas.openxmlformats.org/officeDocument/2006/relationships/image" Target="../media/image145.JPG"/><Relationship Id="rId4" Type="http://schemas.openxmlformats.org/officeDocument/2006/relationships/image" Target="../media/image144.JPG"/></Relationships>
</file>

<file path=ppt/slides/_rels/slide14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6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JPG"/><Relationship Id="rId1" Type="http://schemas.openxmlformats.org/officeDocument/2006/relationships/slideLayout" Target="../slideLayouts/slideLayout5.xml"/><Relationship Id="rId4" Type="http://schemas.openxmlformats.org/officeDocument/2006/relationships/image" Target="../media/image178.JPG"/></Relationships>
</file>

<file path=ppt/slides/_rels/slide166.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8.JPG"/><Relationship Id="rId1" Type="http://schemas.openxmlformats.org/officeDocument/2006/relationships/slideLayout" Target="../slideLayouts/slideLayout5.xml"/><Relationship Id="rId4" Type="http://schemas.openxmlformats.org/officeDocument/2006/relationships/image" Target="../media/image180.JPG"/></Relationships>
</file>

<file path=ppt/slides/_rels/slide167.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1.JPG"/><Relationship Id="rId1" Type="http://schemas.openxmlformats.org/officeDocument/2006/relationships/slideLayout" Target="../slideLayouts/slideLayout5.xml"/><Relationship Id="rId4" Type="http://schemas.openxmlformats.org/officeDocument/2006/relationships/image" Target="../media/image183.JPG"/></Relationships>
</file>

<file path=ppt/slides/_rels/slide168.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84.JPG"/><Relationship Id="rId1" Type="http://schemas.openxmlformats.org/officeDocument/2006/relationships/slideLayout" Target="../slideLayouts/slideLayout5.xml"/><Relationship Id="rId4" Type="http://schemas.openxmlformats.org/officeDocument/2006/relationships/image" Target="../media/image186.JPG"/></Relationships>
</file>

<file path=ppt/slides/_rels/slide169.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image" Target="../media/image187.JPG"/><Relationship Id="rId1" Type="http://schemas.openxmlformats.org/officeDocument/2006/relationships/slideLayout" Target="../slideLayouts/slideLayout5.xml"/><Relationship Id="rId5" Type="http://schemas.openxmlformats.org/officeDocument/2006/relationships/image" Target="../media/image190.JPG"/><Relationship Id="rId4" Type="http://schemas.openxmlformats.org/officeDocument/2006/relationships/image" Target="../media/image189.JPG"/></Relationships>
</file>

<file path=ppt/slides/_rels/slide1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chart" Target="../charts/chart4.xml"/></Relationships>
</file>

<file path=ppt/slides/_rels/slide17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Carlos\Desktop\tesis\GASIFICADOR.wmv" TargetMode="External"/><Relationship Id="rId1" Type="http://schemas.microsoft.com/office/2007/relationships/media" Target="file:///C:\Users\Carlos\Desktop\tesis\GASIFICADOR.wmv" TargetMode="External"/><Relationship Id="rId4" Type="http://schemas.openxmlformats.org/officeDocument/2006/relationships/image" Target="../media/image195.png"/></Relationships>
</file>

<file path=ppt/slides/_rels/slide183.xml.rels><?xml version="1.0" encoding="UTF-8" standalone="yes"?>
<Relationships xmlns="http://schemas.openxmlformats.org/package/2006/relationships"><Relationship Id="rId2" Type="http://schemas.openxmlformats.org/officeDocument/2006/relationships/image" Target="../media/image19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package" Target="../embeddings/Documento_de_Microsoft_Word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9.emf"/></Relationships>
</file>

<file path=ppt/slides/_rels/slide5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package" Target="../embeddings/Documento_de_Microsoft_Word2.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6.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package" Target="../embeddings/Documento_de_Microsoft_Word3.doc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7.emf"/></Relationships>
</file>

<file path=ppt/slides/_rels/slide6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46.emf"/><Relationship Id="rId4" Type="http://schemas.openxmlformats.org/officeDocument/2006/relationships/package" Target="../embeddings/Documento_de_Microsoft_Word4.docx"/></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package" Target="../embeddings/Documento_de_Microsoft_Word5.doc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5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package" Target="../embeddings/Documento_de_Microsoft_Word6.docx"/><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51.emf"/></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8.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descr="https://encrypted-tbn1.gstatic.com/images?q=tbn:ANd9GcRMrHxBKRg7CSmJwcFUR6COLJ-5Qs3kxNCpmxkF2EgqeKzRTSX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8612" name="Picture 4" descr="https://encrypted-tbn1.gstatic.com/images?q=tbn:ANd9GcRMrHxBKRg7CSmJwcFUR6COLJ-5Qs3kxNCpmxkF2EgqeKzRTSXF"/>
          <p:cNvPicPr>
            <a:picLocks noChangeAspect="1" noChangeArrowheads="1"/>
          </p:cNvPicPr>
          <p:nvPr/>
        </p:nvPicPr>
        <p:blipFill>
          <a:blip r:embed="rId2"/>
          <a:srcRect/>
          <a:stretch>
            <a:fillRect/>
          </a:stretch>
        </p:blipFill>
        <p:spPr bwMode="auto">
          <a:xfrm>
            <a:off x="400050" y="4086225"/>
            <a:ext cx="2570109" cy="2228850"/>
          </a:xfrm>
          <a:prstGeom prst="rect">
            <a:avLst/>
          </a:prstGeom>
          <a:noFill/>
        </p:spPr>
      </p:pic>
      <p:pic>
        <p:nvPicPr>
          <p:cNvPr id="68614" name="Picture 6" descr="http://blogs.espe.edu.ec/wp-content/uploads/2013/09/Logo-RP-UFA-ESPE.jpg"/>
          <p:cNvPicPr>
            <a:picLocks noChangeAspect="1" noChangeArrowheads="1"/>
          </p:cNvPicPr>
          <p:nvPr/>
        </p:nvPicPr>
        <p:blipFill>
          <a:blip r:embed="rId3"/>
          <a:srcRect b="18530"/>
          <a:stretch>
            <a:fillRect/>
          </a:stretch>
        </p:blipFill>
        <p:spPr bwMode="auto">
          <a:xfrm>
            <a:off x="1114425" y="0"/>
            <a:ext cx="10040471" cy="2000250"/>
          </a:xfrm>
          <a:prstGeom prst="rect">
            <a:avLst/>
          </a:prstGeom>
          <a:noFill/>
        </p:spPr>
      </p:pic>
      <p:sp>
        <p:nvSpPr>
          <p:cNvPr id="8" name="7 Título"/>
          <p:cNvSpPr>
            <a:spLocks noGrp="1"/>
          </p:cNvSpPr>
          <p:nvPr>
            <p:ph type="title"/>
          </p:nvPr>
        </p:nvSpPr>
        <p:spPr>
          <a:xfrm>
            <a:off x="371476" y="2276475"/>
            <a:ext cx="11372850" cy="1981200"/>
          </a:xfrm>
        </p:spPr>
        <p:txBody>
          <a:bodyPr/>
          <a:lstStyle/>
          <a:p>
            <a:pPr algn="ctr"/>
            <a:r>
              <a:rPr lang="es-EC" sz="2800" b="1" dirty="0" smtClean="0"/>
              <a:t>DISEÑO Y CONSTRUCCIÓN DE UN SISTEMA DE GENERACIÓN DE COMBUSTIBLE ALTERNATIVO A TRAVÉS DE BIOMASA CONTROLADO ELECTRÓNICAMENTE PARA SU APLICACIÓN EN UN JEEP WILLYS 1974</a:t>
            </a:r>
            <a:r>
              <a:rPr lang="en-US" sz="2800" dirty="0" smtClean="0"/>
              <a:t/>
            </a:r>
            <a:br>
              <a:rPr lang="en-US" sz="2800" dirty="0" smtClean="0"/>
            </a:br>
            <a:endParaRPr lang="en-US" sz="2800" dirty="0"/>
          </a:p>
        </p:txBody>
      </p:sp>
      <p:sp>
        <p:nvSpPr>
          <p:cNvPr id="9" name="8 Marcador de texto"/>
          <p:cNvSpPr>
            <a:spLocks noGrp="1"/>
          </p:cNvSpPr>
          <p:nvPr>
            <p:ph type="body" sz="half" idx="2"/>
          </p:nvPr>
        </p:nvSpPr>
        <p:spPr>
          <a:xfrm>
            <a:off x="3366341" y="4429125"/>
            <a:ext cx="8825659" cy="2362200"/>
          </a:xfrm>
        </p:spPr>
        <p:txBody>
          <a:bodyPr>
            <a:normAutofit lnSpcReduction="10000"/>
          </a:bodyPr>
          <a:lstStyle/>
          <a:p>
            <a:pPr algn="ctr"/>
            <a:r>
              <a:rPr lang="es-EC" b="1" dirty="0" smtClean="0"/>
              <a:t>DEPARTAMENTO DE CIENCIAS DE LA ENERGÍA Y MECÁNICA</a:t>
            </a:r>
            <a:endParaRPr lang="en-US" dirty="0" smtClean="0"/>
          </a:p>
          <a:p>
            <a:pPr algn="ctr"/>
            <a:r>
              <a:rPr lang="es-EC" b="1" dirty="0" smtClean="0"/>
              <a:t>CARRERA DE INGENIERÍA MECÁNICA</a:t>
            </a:r>
            <a:endParaRPr lang="en-US" dirty="0" smtClean="0"/>
          </a:p>
          <a:p>
            <a:pPr algn="ctr"/>
            <a:r>
              <a:rPr lang="es-EC" b="1" dirty="0" smtClean="0"/>
              <a:t>CARRERA DE INGENIERÍA MECATRÓNICA</a:t>
            </a:r>
            <a:endParaRPr lang="en-US" dirty="0" smtClean="0"/>
          </a:p>
          <a:p>
            <a:endParaRPr lang="es-EC" dirty="0" smtClean="0"/>
          </a:p>
          <a:p>
            <a:r>
              <a:rPr lang="es-EC" b="1" dirty="0" smtClean="0"/>
              <a:t>CARLOS WLADIMIR HARO SALTOS</a:t>
            </a:r>
            <a:endParaRPr lang="en-US" dirty="0" smtClean="0"/>
          </a:p>
          <a:p>
            <a:r>
              <a:rPr lang="es-EC" b="1" dirty="0" smtClean="0"/>
              <a:t>MÉLANY JAZMÍN YARAD JÁCOME</a:t>
            </a:r>
            <a:endParaRPr lang="en-US" dirty="0" smtClean="0"/>
          </a:p>
          <a:p>
            <a:endParaRPr lang="en-US" dirty="0" smtClean="0"/>
          </a:p>
        </p:txBody>
      </p:sp>
      <p:pic>
        <p:nvPicPr>
          <p:cNvPr id="68616" name="Picture 8" descr="http://www.espe.edu.ec/portal/images/section/lmecanica.jpg"/>
          <p:cNvPicPr>
            <a:picLocks noChangeAspect="1" noChangeArrowheads="1"/>
          </p:cNvPicPr>
          <p:nvPr/>
        </p:nvPicPr>
        <p:blipFill>
          <a:blip r:embed="rId4"/>
          <a:srcRect/>
          <a:stretch>
            <a:fillRect/>
          </a:stretch>
        </p:blipFill>
        <p:spPr bwMode="auto">
          <a:xfrm>
            <a:off x="10658475" y="5400674"/>
            <a:ext cx="1533525" cy="1457326"/>
          </a:xfrm>
          <a:prstGeom prst="rect">
            <a:avLst/>
          </a:prstGeom>
          <a:noFill/>
        </p:spPr>
      </p:pic>
    </p:spTree>
    <p:extLst>
      <p:ext uri="{BB962C8B-B14F-4D97-AF65-F5344CB8AC3E}">
        <p14:creationId xmlns:p14="http://schemas.microsoft.com/office/powerpoint/2010/main" val="3840520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7811" y="630518"/>
            <a:ext cx="9404723" cy="728382"/>
          </a:xfrm>
        </p:spPr>
        <p:txBody>
          <a:bodyPr/>
          <a:lstStyle/>
          <a:p>
            <a:pPr algn="ctr"/>
            <a:r>
              <a:rPr lang="es-EC" sz="3200" dirty="0" smtClean="0"/>
              <a:t>Fuentes de </a:t>
            </a:r>
            <a:r>
              <a:rPr lang="es-EC" sz="3200" dirty="0" err="1" smtClean="0"/>
              <a:t>Bio</a:t>
            </a:r>
            <a:r>
              <a:rPr lang="es-EC" sz="3200" dirty="0" smtClean="0"/>
              <a:t>-Masa</a:t>
            </a:r>
            <a:endParaRPr lang="es-EC" sz="32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080274506"/>
              </p:ext>
            </p:extLst>
          </p:nvPr>
        </p:nvGraphicFramePr>
        <p:xfrm>
          <a:off x="1117601" y="1663700"/>
          <a:ext cx="8356600" cy="3740452"/>
        </p:xfrm>
        <a:graphic>
          <a:graphicData uri="http://schemas.openxmlformats.org/drawingml/2006/table">
            <a:tbl>
              <a:tblPr>
                <a:tableStyleId>{5C22544A-7EE6-4342-B048-85BDC9FD1C3A}</a:tableStyleId>
              </a:tblPr>
              <a:tblGrid>
                <a:gridCol w="2108199"/>
                <a:gridCol w="6248401"/>
              </a:tblGrid>
              <a:tr h="468000">
                <a:tc gridSpan="2">
                  <a:txBody>
                    <a:bodyPr/>
                    <a:lstStyle/>
                    <a:p>
                      <a:pPr marL="777240" indent="22860" algn="ctr">
                        <a:spcAft>
                          <a:spcPts val="0"/>
                        </a:spcAft>
                      </a:pPr>
                      <a:r>
                        <a:rPr lang="es-ES" sz="1200" b="1" dirty="0">
                          <a:effectLst/>
                        </a:rPr>
                        <a:t>BIOMASA</a:t>
                      </a:r>
                      <a:endParaRPr lang="es-EC" sz="1200" b="1"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68409" marR="68409" marT="0" marB="0" anchor="ctr"/>
                </a:tc>
                <a:tc hMerge="1">
                  <a:txBody>
                    <a:bodyPr/>
                    <a:lstStyle/>
                    <a:p>
                      <a:endParaRPr lang="es-EC"/>
                    </a:p>
                  </a:txBody>
                  <a:tcPr/>
                </a:tc>
              </a:tr>
              <a:tr h="432000">
                <a:tc>
                  <a:txBody>
                    <a:bodyPr/>
                    <a:lstStyle/>
                    <a:p>
                      <a:pPr marL="0" indent="0" algn="ctr" defTabSz="450850">
                        <a:spcAft>
                          <a:spcPts val="0"/>
                        </a:spcAft>
                      </a:pPr>
                      <a:r>
                        <a:rPr lang="es-ES" sz="1200" b="1" dirty="0">
                          <a:effectLst/>
                        </a:rPr>
                        <a:t>Fuentes</a:t>
                      </a:r>
                      <a:endParaRPr lang="es-EC" sz="1200" b="1"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68409" marR="68409" marT="0" marB="0" anchor="ctr"/>
                </a:tc>
                <a:tc>
                  <a:txBody>
                    <a:bodyPr/>
                    <a:lstStyle/>
                    <a:p>
                      <a:pPr marL="9525" indent="-9525" algn="ctr">
                        <a:spcAft>
                          <a:spcPts val="0"/>
                        </a:spcAft>
                      </a:pPr>
                      <a:r>
                        <a:rPr lang="es-ES" sz="1200" b="1" dirty="0">
                          <a:effectLst/>
                        </a:rPr>
                        <a:t>Tipos</a:t>
                      </a:r>
                      <a:endParaRPr lang="es-EC" sz="1200" b="1"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68409" marR="68409" marT="0" marB="0" anchor="ctr"/>
                </a:tc>
              </a:tr>
              <a:tr h="710113">
                <a:tc>
                  <a:txBody>
                    <a:bodyPr/>
                    <a:lstStyle/>
                    <a:p>
                      <a:pPr marL="0" indent="0" algn="ctr">
                        <a:spcAft>
                          <a:spcPts val="0"/>
                        </a:spcAft>
                        <a:tabLst/>
                      </a:pPr>
                      <a:r>
                        <a:rPr lang="es-ES" sz="1200" dirty="0">
                          <a:effectLst/>
                        </a:rPr>
                        <a:t>Residuos Agrícolas</a:t>
                      </a:r>
                      <a:endParaRPr lang="es-EC" sz="12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68409" marR="68409" marT="0" marB="0" anchor="ctr"/>
                </a:tc>
                <a:tc>
                  <a:txBody>
                    <a:bodyPr/>
                    <a:lstStyle/>
                    <a:p>
                      <a:pPr marL="0" indent="0" algn="just">
                        <a:spcAft>
                          <a:spcPts val="0"/>
                        </a:spcAft>
                        <a:tabLst/>
                      </a:pPr>
                      <a:r>
                        <a:rPr lang="es-ES" sz="1200" dirty="0">
                          <a:effectLst/>
                        </a:rPr>
                        <a:t>Pasto, deshechos de la producción de maíz y de frutas, cáscara de arroz, cáscara de nueces, residuos de la producción de aceite de soya y de girasol, bagazo de la producción de la caña de azúcar.</a:t>
                      </a:r>
                      <a:endParaRPr lang="es-EC" sz="12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68409" marR="68409" marT="0" marB="0" anchor="ctr"/>
                </a:tc>
              </a:tr>
              <a:tr h="710113">
                <a:tc>
                  <a:txBody>
                    <a:bodyPr/>
                    <a:lstStyle/>
                    <a:p>
                      <a:pPr marL="0" indent="0" algn="ctr">
                        <a:spcAft>
                          <a:spcPts val="0"/>
                        </a:spcAft>
                      </a:pPr>
                      <a:r>
                        <a:rPr lang="es-ES" sz="1200" dirty="0">
                          <a:effectLst/>
                        </a:rPr>
                        <a:t>Desechos Orgánicos</a:t>
                      </a:r>
                      <a:endParaRPr lang="es-EC" sz="12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68409" marR="68409" marT="0" marB="0" anchor="ctr"/>
                </a:tc>
                <a:tc>
                  <a:txBody>
                    <a:bodyPr/>
                    <a:lstStyle/>
                    <a:p>
                      <a:pPr marL="0" indent="0" algn="just">
                        <a:spcAft>
                          <a:spcPts val="0"/>
                        </a:spcAft>
                      </a:pPr>
                      <a:r>
                        <a:rPr lang="es-ES" sz="1200" dirty="0">
                          <a:effectLst/>
                        </a:rPr>
                        <a:t>Basura doméstica e industrial y deshechos de papel</a:t>
                      </a:r>
                      <a:endParaRPr lang="es-EC" sz="12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68409" marR="68409" marT="0" marB="0" anchor="ctr"/>
                </a:tc>
              </a:tr>
              <a:tr h="710113">
                <a:tc>
                  <a:txBody>
                    <a:bodyPr/>
                    <a:lstStyle/>
                    <a:p>
                      <a:pPr marL="0" indent="0" algn="ctr">
                        <a:spcAft>
                          <a:spcPts val="0"/>
                        </a:spcAft>
                      </a:pPr>
                      <a:r>
                        <a:rPr lang="es-ES" sz="1200" dirty="0">
                          <a:effectLst/>
                        </a:rPr>
                        <a:t>Madera</a:t>
                      </a:r>
                      <a:endParaRPr lang="es-EC" sz="12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68409" marR="68409" marT="0" marB="0" anchor="ctr"/>
                </a:tc>
                <a:tc>
                  <a:txBody>
                    <a:bodyPr/>
                    <a:lstStyle/>
                    <a:p>
                      <a:pPr marL="0" indent="0" algn="just">
                        <a:spcAft>
                          <a:spcPts val="0"/>
                        </a:spcAft>
                      </a:pPr>
                      <a:r>
                        <a:rPr lang="es-ES" sz="1200" dirty="0">
                          <a:effectLst/>
                        </a:rPr>
                        <a:t>Madera de desecho de la industria de muebles y puertos, deshechos de los jardines y de parques naturales, madera de demolición.</a:t>
                      </a:r>
                      <a:endParaRPr lang="es-EC" sz="12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68409" marR="68409" marT="0" marB="0" anchor="ctr"/>
                </a:tc>
              </a:tr>
              <a:tr h="710113">
                <a:tc>
                  <a:txBody>
                    <a:bodyPr/>
                    <a:lstStyle/>
                    <a:p>
                      <a:pPr marL="0" indent="0" algn="ctr">
                        <a:spcAft>
                          <a:spcPts val="0"/>
                        </a:spcAft>
                      </a:pPr>
                      <a:r>
                        <a:rPr lang="es-ES" sz="1200" dirty="0">
                          <a:effectLst/>
                        </a:rPr>
                        <a:t>Lodos</a:t>
                      </a:r>
                      <a:endParaRPr lang="es-EC" sz="12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68409" marR="68409" marT="0" marB="0" anchor="ctr"/>
                </a:tc>
                <a:tc>
                  <a:txBody>
                    <a:bodyPr/>
                    <a:lstStyle/>
                    <a:p>
                      <a:pPr marL="0" indent="0" algn="just">
                        <a:spcAft>
                          <a:spcPts val="0"/>
                        </a:spcAft>
                      </a:pPr>
                      <a:r>
                        <a:rPr lang="es-ES" sz="1200" dirty="0">
                          <a:effectLst/>
                        </a:rPr>
                        <a:t>Residuos del tratamiento de aguas negras y líneas de conducción de las mismas.</a:t>
                      </a:r>
                      <a:endParaRPr lang="es-EC" sz="12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68409" marR="68409" marT="0" marB="0" anchor="ctr"/>
                </a:tc>
              </a:tr>
            </a:tbl>
          </a:graphicData>
        </a:graphic>
      </p:graphicFrame>
    </p:spTree>
    <p:extLst>
      <p:ext uri="{BB962C8B-B14F-4D97-AF65-F5344CB8AC3E}">
        <p14:creationId xmlns:p14="http://schemas.microsoft.com/office/powerpoint/2010/main" val="69374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609600" y="762000"/>
            <a:ext cx="8926286" cy="5791200"/>
          </a:xfrm>
        </p:spPr>
        <p:txBody>
          <a:bodyPr/>
          <a:lstStyle/>
          <a:p>
            <a:pPr algn="just">
              <a:buNone/>
            </a:pPr>
            <a:r>
              <a:rPr lang="es-EC" dirty="0" smtClean="0"/>
              <a:t>	Ahora se desea controlar este sistema, como se trata de un control de velocidad, se realizará un controlador Proporcional-Integral (PI)</a:t>
            </a:r>
            <a:endParaRPr lang="en-US" dirty="0" smtClean="0"/>
          </a:p>
          <a:p>
            <a:endParaRPr lang="en-US" dirty="0"/>
          </a:p>
        </p:txBody>
      </p:sp>
      <p:pic>
        <p:nvPicPr>
          <p:cNvPr id="77825" name="Picture 1"/>
          <p:cNvPicPr>
            <a:picLocks noChangeAspect="1" noChangeArrowheads="1"/>
          </p:cNvPicPr>
          <p:nvPr/>
        </p:nvPicPr>
        <p:blipFill>
          <a:blip r:embed="rId2" cstate="print">
            <a:clrChange>
              <a:clrFrom>
                <a:srgbClr val="FFFFFF"/>
              </a:clrFrom>
              <a:clrTo>
                <a:srgbClr val="FFFFFF">
                  <a:alpha val="0"/>
                </a:srgbClr>
              </a:clrTo>
            </a:clrChange>
          </a:blip>
          <a:srcRect b="25091"/>
          <a:stretch>
            <a:fillRect/>
          </a:stretch>
        </p:blipFill>
        <p:spPr bwMode="auto">
          <a:xfrm>
            <a:off x="3962400" y="2514600"/>
            <a:ext cx="40640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7827" name="Rectangle 3"/>
          <p:cNvSpPr>
            <a:spLocks noChangeArrowheads="1"/>
          </p:cNvSpPr>
          <p:nvPr/>
        </p:nvSpPr>
        <p:spPr bwMode="auto">
          <a:xfrm>
            <a:off x="1462617" y="79640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7" name="6 Diagrama"/>
          <p:cNvGraphicFramePr/>
          <p:nvPr/>
        </p:nvGraphicFramePr>
        <p:xfrm>
          <a:off x="2235200" y="4267200"/>
          <a:ext cx="774192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7825"/>
                                        </p:tgtEl>
                                        <p:attrNameLst>
                                          <p:attrName>style.visibility</p:attrName>
                                        </p:attrNameLst>
                                      </p:cBhvr>
                                      <p:to>
                                        <p:strVal val="visible"/>
                                      </p:to>
                                    </p:set>
                                    <p:anim calcmode="lin" valueType="num">
                                      <p:cBhvr additive="base">
                                        <p:cTn id="12" dur="500" fill="hold"/>
                                        <p:tgtEl>
                                          <p:spTgt spid="77825"/>
                                        </p:tgtEl>
                                        <p:attrNameLst>
                                          <p:attrName>ppt_x</p:attrName>
                                        </p:attrNameLst>
                                      </p:cBhvr>
                                      <p:tavLst>
                                        <p:tav tm="0">
                                          <p:val>
                                            <p:strVal val="#ppt_x"/>
                                          </p:val>
                                        </p:tav>
                                        <p:tav tm="100000">
                                          <p:val>
                                            <p:strVal val="#ppt_x"/>
                                          </p:val>
                                        </p:tav>
                                      </p:tavLst>
                                    </p:anim>
                                    <p:anim calcmode="lin" valueType="num">
                                      <p:cBhvr additive="base">
                                        <p:cTn id="13" dur="500" fill="hold"/>
                                        <p:tgtEl>
                                          <p:spTgt spid="778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graphicEl>
                                              <a:dgm id="{E64ABA39-DC0D-4460-9884-25A4CF9DFBED}"/>
                                            </p:graphicEl>
                                          </p:spTgt>
                                        </p:tgtEl>
                                        <p:attrNameLst>
                                          <p:attrName>style.visibility</p:attrName>
                                        </p:attrNameLst>
                                      </p:cBhvr>
                                      <p:to>
                                        <p:strVal val="visible"/>
                                      </p:to>
                                    </p:set>
                                    <p:animEffect transition="in" filter="wipe(down)">
                                      <p:cBhvr>
                                        <p:cTn id="18" dur="500"/>
                                        <p:tgtEl>
                                          <p:spTgt spid="7">
                                            <p:graphicEl>
                                              <a:dgm id="{E64ABA39-DC0D-4460-9884-25A4CF9DFBED}"/>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graphicEl>
                                              <a:dgm id="{1353CCFE-0ABF-4012-8DDA-DBA5A050733F}"/>
                                            </p:graphicEl>
                                          </p:spTgt>
                                        </p:tgtEl>
                                        <p:attrNameLst>
                                          <p:attrName>style.visibility</p:attrName>
                                        </p:attrNameLst>
                                      </p:cBhvr>
                                      <p:to>
                                        <p:strVal val="visible"/>
                                      </p:to>
                                    </p:set>
                                    <p:animEffect transition="in" filter="wipe(down)">
                                      <p:cBhvr>
                                        <p:cTn id="21" dur="500"/>
                                        <p:tgtEl>
                                          <p:spTgt spid="7">
                                            <p:graphicEl>
                                              <a:dgm id="{1353CCFE-0ABF-4012-8DDA-DBA5A050733F}"/>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graphicEl>
                                              <a:dgm id="{444E058E-539F-45C7-9A0F-3A9902E505B6}"/>
                                            </p:graphicEl>
                                          </p:spTgt>
                                        </p:tgtEl>
                                        <p:attrNameLst>
                                          <p:attrName>style.visibility</p:attrName>
                                        </p:attrNameLst>
                                      </p:cBhvr>
                                      <p:to>
                                        <p:strVal val="visible"/>
                                      </p:to>
                                    </p:set>
                                    <p:animEffect transition="in" filter="wipe(down)">
                                      <p:cBhvr>
                                        <p:cTn id="24" dur="500"/>
                                        <p:tgtEl>
                                          <p:spTgt spid="7">
                                            <p:graphicEl>
                                              <a:dgm id="{444E058E-539F-45C7-9A0F-3A9902E505B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7" grpId="0">
        <p:bldSub>
          <a:bldDgm/>
        </p:bldSub>
      </p:bldGraphic>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8849" name="Picture 1"/>
          <p:cNvPicPr>
            <a:picLocks noChangeAspect="1" noChangeArrowheads="1"/>
          </p:cNvPicPr>
          <p:nvPr/>
        </p:nvPicPr>
        <p:blipFill>
          <a:blip r:embed="rId2" cstate="print">
            <a:clrChange>
              <a:clrFrom>
                <a:srgbClr val="FFFFFF"/>
              </a:clrFrom>
              <a:clrTo>
                <a:srgbClr val="FFFFFF">
                  <a:alpha val="0"/>
                </a:srgbClr>
              </a:clrTo>
            </a:clrChange>
          </a:blip>
          <a:srcRect b="20827"/>
          <a:stretch>
            <a:fillRect/>
          </a:stretch>
        </p:blipFill>
        <p:spPr bwMode="auto">
          <a:xfrm>
            <a:off x="2032000" y="457200"/>
            <a:ext cx="76200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8852" name="Picture 4"/>
          <p:cNvPicPr>
            <a:picLocks noChangeAspect="1" noChangeArrowheads="1"/>
          </p:cNvPicPr>
          <p:nvPr/>
        </p:nvPicPr>
        <p:blipFill>
          <a:blip r:embed="rId3" cstate="print">
            <a:clrChange>
              <a:clrFrom>
                <a:srgbClr val="FFFFFF"/>
              </a:clrFrom>
              <a:clrTo>
                <a:srgbClr val="FFFFFF">
                  <a:alpha val="0"/>
                </a:srgbClr>
              </a:clrTo>
            </a:clrChange>
          </a:blip>
          <a:srcRect b="40032"/>
          <a:stretch>
            <a:fillRect/>
          </a:stretch>
        </p:blipFill>
        <p:spPr bwMode="auto">
          <a:xfrm>
            <a:off x="4165600" y="1600200"/>
            <a:ext cx="33528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8851" name="Picture 3"/>
          <p:cNvPicPr>
            <a:picLocks noChangeAspect="1" noChangeArrowheads="1"/>
          </p:cNvPicPr>
          <p:nvPr/>
        </p:nvPicPr>
        <p:blipFill>
          <a:blip r:embed="rId4" cstate="print">
            <a:clrChange>
              <a:clrFrom>
                <a:srgbClr val="FFFFFF"/>
              </a:clrFrom>
              <a:clrTo>
                <a:srgbClr val="FFFFFF">
                  <a:alpha val="0"/>
                </a:srgbClr>
              </a:clrTo>
            </a:clrChange>
          </a:blip>
          <a:srcRect b="24682"/>
          <a:stretch>
            <a:fillRect/>
          </a:stretch>
        </p:blipFill>
        <p:spPr bwMode="auto">
          <a:xfrm>
            <a:off x="4368800" y="2590800"/>
            <a:ext cx="29464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8853" name="Rectangle 5"/>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54" name="Rectangle 6"/>
          <p:cNvSpPr>
            <a:spLocks noChangeArrowheads="1"/>
          </p:cNvSpPr>
          <p:nvPr/>
        </p:nvSpPr>
        <p:spPr bwMode="auto">
          <a:xfrm>
            <a:off x="1462617" y="634484"/>
            <a:ext cx="443070"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5588"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8855" name="Rectangle 7"/>
          <p:cNvSpPr>
            <a:spLocks noChangeArrowheads="1"/>
          </p:cNvSpPr>
          <p:nvPr/>
        </p:nvSpPr>
        <p:spPr bwMode="auto">
          <a:xfrm>
            <a:off x="1462617" y="9964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8857" name="Rectangle 9"/>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8856" name="Picture 8"/>
          <p:cNvPicPr>
            <a:picLocks noChangeAspect="1" noChangeArrowheads="1"/>
          </p:cNvPicPr>
          <p:nvPr/>
        </p:nvPicPr>
        <p:blipFill>
          <a:blip r:embed="rId5" cstate="print">
            <a:clrChange>
              <a:clrFrom>
                <a:srgbClr val="FFFFFF"/>
              </a:clrFrom>
              <a:clrTo>
                <a:srgbClr val="FFFFFF">
                  <a:alpha val="0"/>
                </a:srgbClr>
              </a:clrTo>
            </a:clrChange>
          </a:blip>
          <a:srcRect b="19686"/>
          <a:stretch>
            <a:fillRect/>
          </a:stretch>
        </p:blipFill>
        <p:spPr bwMode="auto">
          <a:xfrm>
            <a:off x="1219200" y="3581400"/>
            <a:ext cx="5892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8859" name="Rectangle 11"/>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8858" name="Picture 10"/>
          <p:cNvPicPr>
            <a:picLocks noChangeAspect="1" noChangeArrowheads="1"/>
          </p:cNvPicPr>
          <p:nvPr/>
        </p:nvPicPr>
        <p:blipFill>
          <a:blip r:embed="rId6" cstate="print">
            <a:clrChange>
              <a:clrFrom>
                <a:srgbClr val="FFFFFF"/>
              </a:clrFrom>
              <a:clrTo>
                <a:srgbClr val="FFFFFF">
                  <a:alpha val="0"/>
                </a:srgbClr>
              </a:clrTo>
            </a:clrChange>
          </a:blip>
          <a:srcRect b="18370"/>
          <a:stretch>
            <a:fillRect/>
          </a:stretch>
        </p:blipFill>
        <p:spPr bwMode="auto">
          <a:xfrm>
            <a:off x="7620000" y="3581400"/>
            <a:ext cx="29464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8861" name="Rectangle 13"/>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8860" name="Picture 12"/>
          <p:cNvPicPr>
            <a:picLocks noChangeAspect="1" noChangeArrowheads="1"/>
          </p:cNvPicPr>
          <p:nvPr/>
        </p:nvPicPr>
        <p:blipFill>
          <a:blip r:embed="rId7" cstate="print">
            <a:clrChange>
              <a:clrFrom>
                <a:srgbClr val="FFFFFF"/>
              </a:clrFrom>
              <a:clrTo>
                <a:srgbClr val="FFFFFF">
                  <a:alpha val="0"/>
                </a:srgbClr>
              </a:clrTo>
            </a:clrChange>
          </a:blip>
          <a:srcRect b="24451"/>
          <a:stretch>
            <a:fillRect/>
          </a:stretch>
        </p:blipFill>
        <p:spPr bwMode="auto">
          <a:xfrm>
            <a:off x="3454400" y="5029200"/>
            <a:ext cx="5342221"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849"/>
                                        </p:tgtEl>
                                        <p:attrNameLst>
                                          <p:attrName>style.visibility</p:attrName>
                                        </p:attrNameLst>
                                      </p:cBhvr>
                                      <p:to>
                                        <p:strVal val="visible"/>
                                      </p:to>
                                    </p:set>
                                    <p:animEffect transition="in" filter="fade">
                                      <p:cBhvr>
                                        <p:cTn id="7" dur="2000"/>
                                        <p:tgtEl>
                                          <p:spTgt spid="788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8852"/>
                                        </p:tgtEl>
                                        <p:attrNameLst>
                                          <p:attrName>style.visibility</p:attrName>
                                        </p:attrNameLst>
                                      </p:cBhvr>
                                      <p:to>
                                        <p:strVal val="visible"/>
                                      </p:to>
                                    </p:set>
                                    <p:animEffect transition="in" filter="wipe(down)">
                                      <p:cBhvr>
                                        <p:cTn id="12" dur="500"/>
                                        <p:tgtEl>
                                          <p:spTgt spid="788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851"/>
                                        </p:tgtEl>
                                        <p:attrNameLst>
                                          <p:attrName>style.visibility</p:attrName>
                                        </p:attrNameLst>
                                      </p:cBhvr>
                                      <p:to>
                                        <p:strVal val="visible"/>
                                      </p:to>
                                    </p:set>
                                    <p:animEffect transition="in" filter="fade">
                                      <p:cBhvr>
                                        <p:cTn id="17" dur="2000"/>
                                        <p:tgtEl>
                                          <p:spTgt spid="788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856"/>
                                        </p:tgtEl>
                                        <p:attrNameLst>
                                          <p:attrName>style.visibility</p:attrName>
                                        </p:attrNameLst>
                                      </p:cBhvr>
                                      <p:to>
                                        <p:strVal val="visible"/>
                                      </p:to>
                                    </p:set>
                                    <p:animEffect transition="in" filter="fade">
                                      <p:cBhvr>
                                        <p:cTn id="22" dur="2000"/>
                                        <p:tgtEl>
                                          <p:spTgt spid="788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8858"/>
                                        </p:tgtEl>
                                        <p:attrNameLst>
                                          <p:attrName>style.visibility</p:attrName>
                                        </p:attrNameLst>
                                      </p:cBhvr>
                                      <p:to>
                                        <p:strVal val="visible"/>
                                      </p:to>
                                    </p:set>
                                    <p:animEffect transition="in" filter="fade">
                                      <p:cBhvr>
                                        <p:cTn id="27" dur="2000"/>
                                        <p:tgtEl>
                                          <p:spTgt spid="788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8860"/>
                                        </p:tgtEl>
                                        <p:attrNameLst>
                                          <p:attrName>style.visibility</p:attrName>
                                        </p:attrNameLst>
                                      </p:cBhvr>
                                      <p:to>
                                        <p:strVal val="visible"/>
                                      </p:to>
                                    </p:set>
                                    <p:animEffect transition="in" filter="fade">
                                      <p:cBhvr>
                                        <p:cTn id="32" dur="2000"/>
                                        <p:tgtEl>
                                          <p:spTgt spid="78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a:stretch>
            <a:fillRect/>
          </a:stretch>
        </p:blipFill>
        <p:spPr bwMode="auto">
          <a:xfrm>
            <a:off x="1117600" y="533400"/>
            <a:ext cx="9652000" cy="533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16489" t="17612" r="37299" b="28358"/>
          <a:stretch>
            <a:fillRect/>
          </a:stretch>
        </p:blipFill>
        <p:spPr bwMode="auto">
          <a:xfrm>
            <a:off x="914400" y="609600"/>
            <a:ext cx="10058400" cy="548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914400" y="1219200"/>
          <a:ext cx="108712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2 Título"/>
          <p:cNvSpPr txBox="1">
            <a:spLocks/>
          </p:cNvSpPr>
          <p:nvPr/>
        </p:nvSpPr>
        <p:spPr>
          <a:xfrm>
            <a:off x="711200" y="-152400"/>
            <a:ext cx="10972800" cy="1219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4200" b="1"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Sensores </a:t>
            </a:r>
            <a:endParaRPr kumimoji="0" lang="en-US" sz="4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820D5188-6B9E-4617-8C4A-9563C48A32A3}"/>
                                            </p:graphicEl>
                                          </p:spTgt>
                                        </p:tgtEl>
                                        <p:attrNameLst>
                                          <p:attrName>style.visibility</p:attrName>
                                        </p:attrNameLst>
                                      </p:cBhvr>
                                      <p:to>
                                        <p:strVal val="visible"/>
                                      </p:to>
                                    </p:set>
                                    <p:animEffect transition="in" filter="wipe(down)">
                                      <p:cBhvr>
                                        <p:cTn id="7" dur="500"/>
                                        <p:tgtEl>
                                          <p:spTgt spid="4">
                                            <p:graphicEl>
                                              <a:dgm id="{820D5188-6B9E-4617-8C4A-9563C48A32A3}"/>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graphicEl>
                                              <a:dgm id="{B3239088-D17A-44C4-8F12-BE7326323322}"/>
                                            </p:graphicEl>
                                          </p:spTgt>
                                        </p:tgtEl>
                                        <p:attrNameLst>
                                          <p:attrName>style.visibility</p:attrName>
                                        </p:attrNameLst>
                                      </p:cBhvr>
                                      <p:to>
                                        <p:strVal val="visible"/>
                                      </p:to>
                                    </p:set>
                                    <p:animEffect transition="in" filter="wipe(down)">
                                      <p:cBhvr>
                                        <p:cTn id="10" dur="500"/>
                                        <p:tgtEl>
                                          <p:spTgt spid="4">
                                            <p:graphicEl>
                                              <a:dgm id="{B3239088-D17A-44C4-8F12-BE732632332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graphicEl>
                                              <a:dgm id="{B55C92A5-8986-4940-8F9B-231F8A40F159}"/>
                                            </p:graphicEl>
                                          </p:spTgt>
                                        </p:tgtEl>
                                        <p:attrNameLst>
                                          <p:attrName>style.visibility</p:attrName>
                                        </p:attrNameLst>
                                      </p:cBhvr>
                                      <p:to>
                                        <p:strVal val="visible"/>
                                      </p:to>
                                    </p:set>
                                    <p:animEffect transition="in" filter="wipe(down)">
                                      <p:cBhvr>
                                        <p:cTn id="15" dur="500"/>
                                        <p:tgtEl>
                                          <p:spTgt spid="4">
                                            <p:graphicEl>
                                              <a:dgm id="{B55C92A5-8986-4940-8F9B-231F8A40F159}"/>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graphicEl>
                                              <a:dgm id="{7CA73F6E-9B32-495F-85F4-AAAF78EE4DA7}"/>
                                            </p:graphicEl>
                                          </p:spTgt>
                                        </p:tgtEl>
                                        <p:attrNameLst>
                                          <p:attrName>style.visibility</p:attrName>
                                        </p:attrNameLst>
                                      </p:cBhvr>
                                      <p:to>
                                        <p:strVal val="visible"/>
                                      </p:to>
                                    </p:set>
                                    <p:animEffect transition="in" filter="wipe(down)">
                                      <p:cBhvr>
                                        <p:cTn id="18" dur="500"/>
                                        <p:tgtEl>
                                          <p:spTgt spid="4">
                                            <p:graphicEl>
                                              <a:dgm id="{7CA73F6E-9B32-495F-85F4-AAAF78EE4DA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graphicEl>
                                              <a:dgm id="{9928C0AF-394E-40C4-80D1-DE22E440D05A}"/>
                                            </p:graphicEl>
                                          </p:spTgt>
                                        </p:tgtEl>
                                        <p:attrNameLst>
                                          <p:attrName>style.visibility</p:attrName>
                                        </p:attrNameLst>
                                      </p:cBhvr>
                                      <p:to>
                                        <p:strVal val="visible"/>
                                      </p:to>
                                    </p:set>
                                    <p:animEffect transition="in" filter="wipe(down)">
                                      <p:cBhvr>
                                        <p:cTn id="23" dur="500"/>
                                        <p:tgtEl>
                                          <p:spTgt spid="4">
                                            <p:graphicEl>
                                              <a:dgm id="{9928C0AF-394E-40C4-80D1-DE22E440D05A}"/>
                                            </p:graphic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graphicEl>
                                              <a:dgm id="{A144B21A-7A87-470C-81D3-123681F071CF}"/>
                                            </p:graphicEl>
                                          </p:spTgt>
                                        </p:tgtEl>
                                        <p:attrNameLst>
                                          <p:attrName>style.visibility</p:attrName>
                                        </p:attrNameLst>
                                      </p:cBhvr>
                                      <p:to>
                                        <p:strVal val="visible"/>
                                      </p:to>
                                    </p:set>
                                    <p:animEffect transition="in" filter="wipe(down)">
                                      <p:cBhvr>
                                        <p:cTn id="26" dur="500"/>
                                        <p:tgtEl>
                                          <p:spTgt spid="4">
                                            <p:graphicEl>
                                              <a:dgm id="{A144B21A-7A87-470C-81D3-123681F071CF}"/>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C" dirty="0" smtClean="0"/>
              <a:t>Sensor de temperatura</a:t>
            </a:r>
            <a:endParaRPr lang="en-US" dirty="0"/>
          </a:p>
        </p:txBody>
      </p:sp>
      <p:graphicFrame>
        <p:nvGraphicFramePr>
          <p:cNvPr id="5" name="4 Tabla"/>
          <p:cNvGraphicFramePr>
            <a:graphicFrameLocks noGrp="1"/>
          </p:cNvGraphicFramePr>
          <p:nvPr/>
        </p:nvGraphicFramePr>
        <p:xfrm>
          <a:off x="711199" y="1384839"/>
          <a:ext cx="10769600" cy="2852841"/>
        </p:xfrm>
        <a:graphic>
          <a:graphicData uri="http://schemas.openxmlformats.org/drawingml/2006/table">
            <a:tbl>
              <a:tblPr/>
              <a:tblGrid>
                <a:gridCol w="5384800"/>
                <a:gridCol w="5384800"/>
              </a:tblGrid>
              <a:tr h="160834">
                <a:tc>
                  <a:txBody>
                    <a:bodyPr/>
                    <a:lstStyle/>
                    <a:p>
                      <a:pPr marL="0" marR="0" indent="0" algn="ctr">
                        <a:lnSpc>
                          <a:spcPct val="100000"/>
                        </a:lnSpc>
                        <a:spcBef>
                          <a:spcPts val="0"/>
                        </a:spcBef>
                        <a:spcAft>
                          <a:spcPts val="0"/>
                        </a:spcAft>
                      </a:pPr>
                      <a:r>
                        <a:rPr lang="es-ES" sz="1400" b="1" dirty="0">
                          <a:solidFill>
                            <a:schemeClr val="tx1"/>
                          </a:solidFill>
                          <a:latin typeface="Arial"/>
                          <a:ea typeface="PMingLiU"/>
                          <a:cs typeface="Times New Roman"/>
                        </a:rPr>
                        <a:t>SENSOR</a:t>
                      </a:r>
                      <a:endParaRPr lang="en-US" sz="1200" dirty="0">
                        <a:solidFill>
                          <a:schemeClr val="tx1"/>
                        </a:solidFill>
                        <a:latin typeface="Calibri"/>
                        <a:ea typeface="PMingLiU"/>
                        <a:cs typeface="Times New Roman"/>
                      </a:endParaRPr>
                    </a:p>
                  </a:txBody>
                  <a:tcPr marL="61576" marR="61576"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solidFill>
                      <a:srgbClr val="4F81BD"/>
                    </a:solidFill>
                  </a:tcPr>
                </a:tc>
                <a:tc>
                  <a:txBody>
                    <a:bodyPr/>
                    <a:lstStyle/>
                    <a:p>
                      <a:pPr marL="0" marR="0" indent="0" algn="ctr">
                        <a:lnSpc>
                          <a:spcPct val="100000"/>
                        </a:lnSpc>
                        <a:spcBef>
                          <a:spcPts val="0"/>
                        </a:spcBef>
                        <a:spcAft>
                          <a:spcPts val="0"/>
                        </a:spcAft>
                      </a:pPr>
                      <a:r>
                        <a:rPr lang="es-ES" sz="1400" b="1">
                          <a:solidFill>
                            <a:schemeClr val="tx1"/>
                          </a:solidFill>
                          <a:latin typeface="Arial"/>
                          <a:ea typeface="PMingLiU"/>
                          <a:cs typeface="Times New Roman"/>
                        </a:rPr>
                        <a:t>CARACTERISTICA</a:t>
                      </a:r>
                      <a:endParaRPr lang="en-US" sz="1200">
                        <a:solidFill>
                          <a:schemeClr val="tx1"/>
                        </a:solidFill>
                        <a:latin typeface="Calibri"/>
                        <a:ea typeface="PMingLiU"/>
                        <a:cs typeface="Times New Roman"/>
                      </a:endParaRPr>
                    </a:p>
                  </a:txBody>
                  <a:tcPr marL="61576" marR="61576"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4F81BD"/>
                    </a:solidFill>
                  </a:tcPr>
                </a:tc>
              </a:tr>
              <a:tr h="1125838">
                <a:tc>
                  <a:txBody>
                    <a:bodyPr/>
                    <a:lstStyle/>
                    <a:p>
                      <a:pPr marL="0" marR="0" indent="0" algn="ctr">
                        <a:lnSpc>
                          <a:spcPct val="100000"/>
                        </a:lnSpc>
                        <a:spcBef>
                          <a:spcPts val="0"/>
                        </a:spcBef>
                        <a:spcAft>
                          <a:spcPts val="0"/>
                        </a:spcAft>
                      </a:pPr>
                      <a:r>
                        <a:rPr lang="es-ES" sz="1400" b="1" dirty="0">
                          <a:solidFill>
                            <a:schemeClr val="tx1"/>
                          </a:solidFill>
                          <a:latin typeface="Arial"/>
                          <a:ea typeface="PMingLiU"/>
                          <a:cs typeface="Times New Roman"/>
                        </a:rPr>
                        <a:t>Termopar</a:t>
                      </a:r>
                      <a:endParaRPr lang="en-US" sz="1200" dirty="0">
                        <a:solidFill>
                          <a:schemeClr val="tx1"/>
                        </a:solidFill>
                        <a:latin typeface="Calibri"/>
                        <a:ea typeface="PMingLiU"/>
                        <a:cs typeface="Times New Roman"/>
                      </a:endParaRPr>
                    </a:p>
                  </a:txBody>
                  <a:tcPr marL="61576" marR="61576" marT="0" marB="0" anchor="ctr">
                    <a:lnL w="12700" cap="flat" cmpd="sng" algn="ctr">
                      <a:solidFill>
                        <a:srgbClr val="4F81BD"/>
                      </a:solidFill>
                      <a:prstDash val="solid"/>
                      <a:round/>
                      <a:headEnd type="none" w="med" len="med"/>
                      <a:tailEnd type="none" w="med" len="med"/>
                    </a:lnL>
                    <a:lnR>
                      <a:noFill/>
                    </a:lnR>
                    <a:lnT>
                      <a:noFill/>
                    </a:lnT>
                    <a:lnB>
                      <a:noFill/>
                    </a:lnB>
                  </a:tcPr>
                </a:tc>
                <a:tc>
                  <a:txBody>
                    <a:bodyPr/>
                    <a:lstStyle/>
                    <a:p>
                      <a:pPr marL="342900" marR="0" lvl="0" indent="-342900" algn="just">
                        <a:lnSpc>
                          <a:spcPct val="100000"/>
                        </a:lnSpc>
                        <a:spcBef>
                          <a:spcPts val="0"/>
                        </a:spcBef>
                        <a:spcAft>
                          <a:spcPts val="0"/>
                        </a:spcAft>
                        <a:buFont typeface="Symbol"/>
                        <a:buChar char=""/>
                      </a:pPr>
                      <a:r>
                        <a:rPr lang="es-ES" sz="1400" dirty="0">
                          <a:solidFill>
                            <a:schemeClr val="tx1"/>
                          </a:solidFill>
                          <a:latin typeface="Arial"/>
                          <a:ea typeface="PMingLiU"/>
                          <a:cs typeface="Times New Roman"/>
                        </a:rPr>
                        <a:t>Sensores precisos relativamente económicos.</a:t>
                      </a:r>
                      <a:endParaRPr lang="en-US" sz="1200" dirty="0">
                        <a:solidFill>
                          <a:schemeClr val="tx1"/>
                        </a:solidFill>
                        <a:latin typeface="Calibri"/>
                        <a:ea typeface="PMingLiU"/>
                        <a:cs typeface="Times New Roman"/>
                      </a:endParaRPr>
                    </a:p>
                    <a:p>
                      <a:pPr marL="342900" marR="0" lvl="0" indent="-342900" algn="just">
                        <a:lnSpc>
                          <a:spcPct val="100000"/>
                        </a:lnSpc>
                        <a:spcBef>
                          <a:spcPts val="0"/>
                        </a:spcBef>
                        <a:spcAft>
                          <a:spcPts val="0"/>
                        </a:spcAft>
                        <a:buFont typeface="Symbol"/>
                        <a:buChar char=""/>
                      </a:pPr>
                      <a:r>
                        <a:rPr lang="es-ES" sz="1400" dirty="0">
                          <a:solidFill>
                            <a:schemeClr val="tx1"/>
                          </a:solidFill>
                          <a:latin typeface="Arial"/>
                          <a:ea typeface="PMingLiU"/>
                          <a:cs typeface="Times New Roman"/>
                        </a:rPr>
                        <a:t>Operan en un amplio rango de temperaturas.</a:t>
                      </a:r>
                      <a:endParaRPr lang="en-US" sz="1200" dirty="0">
                        <a:solidFill>
                          <a:schemeClr val="tx1"/>
                        </a:solidFill>
                        <a:latin typeface="Calibri"/>
                        <a:ea typeface="PMingLiU"/>
                        <a:cs typeface="Times New Roman"/>
                      </a:endParaRPr>
                    </a:p>
                    <a:p>
                      <a:pPr marL="342900" marR="0" lvl="0" indent="-342900" algn="just">
                        <a:lnSpc>
                          <a:spcPct val="100000"/>
                        </a:lnSpc>
                        <a:spcBef>
                          <a:spcPts val="0"/>
                        </a:spcBef>
                        <a:spcAft>
                          <a:spcPts val="0"/>
                        </a:spcAft>
                        <a:buFont typeface="Symbol"/>
                        <a:buChar char=""/>
                      </a:pPr>
                      <a:r>
                        <a:rPr lang="es-ES" sz="1400" dirty="0">
                          <a:solidFill>
                            <a:schemeClr val="tx1"/>
                          </a:solidFill>
                          <a:latin typeface="Arial"/>
                          <a:ea typeface="PMingLiU"/>
                          <a:cs typeface="Times New Roman"/>
                        </a:rPr>
                        <a:t>Diferentes tipos de termopares, dependiendo del rango de temperatura</a:t>
                      </a:r>
                      <a:endParaRPr lang="en-US" sz="1200" dirty="0">
                        <a:solidFill>
                          <a:schemeClr val="tx1"/>
                        </a:solidFill>
                        <a:latin typeface="Calibri"/>
                        <a:ea typeface="PMingLiU"/>
                        <a:cs typeface="Times New Roman"/>
                      </a:endParaRPr>
                    </a:p>
                  </a:txBody>
                  <a:tcPr marL="61576" marR="61576" marT="0" marB="0">
                    <a:lnL>
                      <a:noFill/>
                    </a:lnL>
                    <a:lnR w="12700" cap="flat" cmpd="sng" algn="ctr">
                      <a:solidFill>
                        <a:srgbClr val="4F81BD"/>
                      </a:solidFill>
                      <a:prstDash val="solid"/>
                      <a:round/>
                      <a:headEnd type="none" w="med" len="med"/>
                      <a:tailEnd type="none" w="med" len="med"/>
                    </a:lnR>
                    <a:lnT>
                      <a:noFill/>
                    </a:lnT>
                    <a:lnB>
                      <a:noFill/>
                    </a:lnB>
                  </a:tcPr>
                </a:tc>
              </a:tr>
              <a:tr h="965003">
                <a:tc>
                  <a:txBody>
                    <a:bodyPr/>
                    <a:lstStyle/>
                    <a:p>
                      <a:pPr marL="0" marR="0" indent="0" algn="ctr">
                        <a:lnSpc>
                          <a:spcPct val="100000"/>
                        </a:lnSpc>
                        <a:spcBef>
                          <a:spcPts val="0"/>
                        </a:spcBef>
                        <a:spcAft>
                          <a:spcPts val="0"/>
                        </a:spcAft>
                      </a:pPr>
                      <a:r>
                        <a:rPr lang="es-ES" sz="1400" b="1">
                          <a:solidFill>
                            <a:schemeClr val="tx1"/>
                          </a:solidFill>
                          <a:latin typeface="Arial"/>
                          <a:ea typeface="PMingLiU"/>
                          <a:cs typeface="Times New Roman"/>
                        </a:rPr>
                        <a:t>Termistor</a:t>
                      </a:r>
                      <a:endParaRPr lang="en-US" sz="1200">
                        <a:solidFill>
                          <a:schemeClr val="tx1"/>
                        </a:solidFill>
                        <a:latin typeface="Calibri"/>
                        <a:ea typeface="PMingLiU"/>
                        <a:cs typeface="Times New Roman"/>
                      </a:endParaRPr>
                    </a:p>
                  </a:txBody>
                  <a:tcPr marL="61576" marR="61576" marT="0" marB="0" anchor="ctr">
                    <a:lnL w="12700" cap="flat" cmpd="sng" algn="ctr">
                      <a:solidFill>
                        <a:srgbClr val="4F81BD"/>
                      </a:solidFill>
                      <a:prstDash val="solid"/>
                      <a:round/>
                      <a:headEnd type="none" w="med" len="med"/>
                      <a:tailEnd type="none" w="med" len="med"/>
                    </a:lnL>
                    <a:lnR>
                      <a:noFill/>
                    </a:lnR>
                    <a:lnT>
                      <a:noFill/>
                    </a:lnT>
                    <a:lnB>
                      <a:noFill/>
                    </a:lnB>
                  </a:tcPr>
                </a:tc>
                <a:tc>
                  <a:txBody>
                    <a:bodyPr/>
                    <a:lstStyle/>
                    <a:p>
                      <a:pPr marL="342900" marR="0" lvl="0" indent="-342900" algn="just">
                        <a:lnSpc>
                          <a:spcPct val="100000"/>
                        </a:lnSpc>
                        <a:spcBef>
                          <a:spcPts val="0"/>
                        </a:spcBef>
                        <a:spcAft>
                          <a:spcPts val="0"/>
                        </a:spcAft>
                        <a:buFont typeface="Symbol"/>
                        <a:buChar char=""/>
                      </a:pPr>
                      <a:r>
                        <a:rPr lang="es-ES" sz="1400">
                          <a:solidFill>
                            <a:schemeClr val="tx1"/>
                          </a:solidFill>
                          <a:latin typeface="Arial"/>
                          <a:ea typeface="PMingLiU"/>
                          <a:cs typeface="Times New Roman"/>
                        </a:rPr>
                        <a:t>Soportan altas temperaturas.</a:t>
                      </a:r>
                      <a:endParaRPr lang="en-US" sz="1200">
                        <a:solidFill>
                          <a:schemeClr val="tx1"/>
                        </a:solidFill>
                        <a:latin typeface="Calibri"/>
                        <a:ea typeface="PMingLiU"/>
                        <a:cs typeface="Times New Roman"/>
                      </a:endParaRPr>
                    </a:p>
                    <a:p>
                      <a:pPr marL="342900" marR="0" lvl="0" indent="-342900" algn="just">
                        <a:lnSpc>
                          <a:spcPct val="100000"/>
                        </a:lnSpc>
                        <a:spcBef>
                          <a:spcPts val="0"/>
                        </a:spcBef>
                        <a:spcAft>
                          <a:spcPts val="0"/>
                        </a:spcAft>
                        <a:buFont typeface="Symbol"/>
                        <a:buChar char=""/>
                      </a:pPr>
                      <a:r>
                        <a:rPr lang="es-ES" sz="1400">
                          <a:solidFill>
                            <a:schemeClr val="tx1"/>
                          </a:solidFill>
                          <a:latin typeface="Arial"/>
                          <a:ea typeface="PMingLiU"/>
                          <a:cs typeface="Times New Roman"/>
                        </a:rPr>
                        <a:t>Tienen una alta resistencia (2,000 a 10,000 Ω).</a:t>
                      </a:r>
                      <a:endParaRPr lang="en-US" sz="1200">
                        <a:solidFill>
                          <a:schemeClr val="tx1"/>
                        </a:solidFill>
                        <a:latin typeface="Calibri"/>
                        <a:ea typeface="PMingLiU"/>
                        <a:cs typeface="Times New Roman"/>
                      </a:endParaRPr>
                    </a:p>
                    <a:p>
                      <a:pPr marL="342900" marR="0" lvl="0" indent="-342900" algn="just">
                        <a:lnSpc>
                          <a:spcPct val="100000"/>
                        </a:lnSpc>
                        <a:spcBef>
                          <a:spcPts val="0"/>
                        </a:spcBef>
                        <a:spcAft>
                          <a:spcPts val="0"/>
                        </a:spcAft>
                        <a:buFont typeface="Symbol"/>
                        <a:buChar char=""/>
                      </a:pPr>
                      <a:r>
                        <a:rPr lang="es-ES" sz="1400">
                          <a:solidFill>
                            <a:schemeClr val="tx1"/>
                          </a:solidFill>
                          <a:latin typeface="Arial"/>
                          <a:ea typeface="PMingLiU"/>
                          <a:cs typeface="Times New Roman"/>
                        </a:rPr>
                        <a:t>La sensibilidad es alta (~200 Ω/°C).</a:t>
                      </a:r>
                      <a:endParaRPr lang="en-US" sz="1200">
                        <a:solidFill>
                          <a:schemeClr val="tx1"/>
                        </a:solidFill>
                        <a:latin typeface="Calibri"/>
                        <a:ea typeface="PMingLiU"/>
                        <a:cs typeface="Times New Roman"/>
                      </a:endParaRPr>
                    </a:p>
                    <a:p>
                      <a:pPr marL="342900" marR="0" lvl="0" indent="-342900" algn="just">
                        <a:lnSpc>
                          <a:spcPct val="100000"/>
                        </a:lnSpc>
                        <a:spcBef>
                          <a:spcPts val="0"/>
                        </a:spcBef>
                        <a:spcAft>
                          <a:spcPts val="0"/>
                        </a:spcAft>
                        <a:buFont typeface="Symbol"/>
                        <a:buChar char=""/>
                      </a:pPr>
                      <a:r>
                        <a:rPr lang="es-ES" sz="1400">
                          <a:solidFill>
                            <a:schemeClr val="tx1"/>
                          </a:solidFill>
                          <a:latin typeface="Arial"/>
                          <a:ea typeface="PMingLiU"/>
                          <a:cs typeface="Times New Roman"/>
                        </a:rPr>
                        <a:t>Rango de temperatura limitado (hasta 300 °C).</a:t>
                      </a:r>
                      <a:endParaRPr lang="en-US" sz="1200">
                        <a:solidFill>
                          <a:schemeClr val="tx1"/>
                        </a:solidFill>
                        <a:latin typeface="Calibri"/>
                        <a:ea typeface="PMingLiU"/>
                        <a:cs typeface="Times New Roman"/>
                      </a:endParaRPr>
                    </a:p>
                  </a:txBody>
                  <a:tcPr marL="61576" marR="61576" marT="0" marB="0">
                    <a:lnL>
                      <a:noFill/>
                    </a:lnL>
                    <a:lnR w="12700" cap="flat" cmpd="sng" algn="ctr">
                      <a:solidFill>
                        <a:srgbClr val="4F81BD"/>
                      </a:solidFill>
                      <a:prstDash val="solid"/>
                      <a:round/>
                      <a:headEnd type="none" w="med" len="med"/>
                      <a:tailEnd type="none" w="med" len="med"/>
                    </a:lnR>
                    <a:lnT>
                      <a:noFill/>
                    </a:lnT>
                    <a:lnB>
                      <a:noFill/>
                    </a:lnB>
                  </a:tcPr>
                </a:tc>
              </a:tr>
              <a:tr h="402086">
                <a:tc>
                  <a:txBody>
                    <a:bodyPr/>
                    <a:lstStyle/>
                    <a:p>
                      <a:pPr marL="0" marR="0" indent="0" algn="ctr">
                        <a:lnSpc>
                          <a:spcPct val="100000"/>
                        </a:lnSpc>
                        <a:spcBef>
                          <a:spcPts val="0"/>
                        </a:spcBef>
                        <a:spcAft>
                          <a:spcPts val="0"/>
                        </a:spcAft>
                      </a:pPr>
                      <a:r>
                        <a:rPr lang="es-ES" sz="1200" b="1">
                          <a:solidFill>
                            <a:schemeClr val="tx1"/>
                          </a:solidFill>
                          <a:latin typeface="Arial"/>
                          <a:ea typeface="PMingLiU"/>
                          <a:cs typeface="Times New Roman"/>
                        </a:rPr>
                        <a:t>RTD</a:t>
                      </a:r>
                      <a:endParaRPr lang="en-US" sz="1200">
                        <a:solidFill>
                          <a:schemeClr val="tx1"/>
                        </a:solidFill>
                        <a:latin typeface="Calibri"/>
                        <a:ea typeface="PMingLiU"/>
                        <a:cs typeface="Times New Roman"/>
                      </a:endParaRPr>
                    </a:p>
                  </a:txBody>
                  <a:tcPr marL="61576" marR="61576" marT="0" marB="0" anchor="ctr">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solidFill>
                      <a:srgbClr val="92D050"/>
                    </a:solidFill>
                  </a:tcPr>
                </a:tc>
                <a:tc>
                  <a:txBody>
                    <a:bodyPr/>
                    <a:lstStyle/>
                    <a:p>
                      <a:pPr marL="342900" marR="0" lvl="0" indent="-342900" algn="just">
                        <a:lnSpc>
                          <a:spcPct val="100000"/>
                        </a:lnSpc>
                        <a:spcBef>
                          <a:spcPts val="0"/>
                        </a:spcBef>
                        <a:spcAft>
                          <a:spcPts val="0"/>
                        </a:spcAft>
                        <a:buFont typeface="Symbol"/>
                        <a:buChar char=""/>
                      </a:pPr>
                      <a:r>
                        <a:rPr lang="es-ES" sz="1200" dirty="0">
                          <a:solidFill>
                            <a:schemeClr val="tx1"/>
                          </a:solidFill>
                          <a:latin typeface="Arial"/>
                          <a:ea typeface="PMingLiU"/>
                          <a:cs typeface="Times New Roman"/>
                        </a:rPr>
                        <a:t>Son lineales.</a:t>
                      </a:r>
                      <a:endParaRPr lang="en-US" sz="1200" dirty="0">
                        <a:solidFill>
                          <a:schemeClr val="tx1"/>
                        </a:solidFill>
                        <a:latin typeface="Calibri"/>
                        <a:ea typeface="PMingLiU"/>
                        <a:cs typeface="Times New Roman"/>
                      </a:endParaRPr>
                    </a:p>
                    <a:p>
                      <a:pPr marL="342900" marR="0" lvl="0" indent="-342900" algn="just">
                        <a:lnSpc>
                          <a:spcPct val="100000"/>
                        </a:lnSpc>
                        <a:spcBef>
                          <a:spcPts val="0"/>
                        </a:spcBef>
                        <a:spcAft>
                          <a:spcPts val="0"/>
                        </a:spcAft>
                        <a:buFont typeface="Symbol"/>
                        <a:buChar char=""/>
                      </a:pPr>
                      <a:r>
                        <a:rPr lang="es-ES" sz="1200" dirty="0">
                          <a:solidFill>
                            <a:schemeClr val="tx1"/>
                          </a:solidFill>
                          <a:latin typeface="Arial"/>
                          <a:ea typeface="PMingLiU"/>
                          <a:cs typeface="Times New Roman"/>
                        </a:rPr>
                        <a:t>Envío de señal con rapidez.</a:t>
                      </a:r>
                      <a:endParaRPr lang="en-US" sz="1200" dirty="0">
                        <a:solidFill>
                          <a:schemeClr val="tx1"/>
                        </a:solidFill>
                        <a:latin typeface="Calibri"/>
                        <a:ea typeface="PMingLiU"/>
                        <a:cs typeface="Times New Roman"/>
                      </a:endParaRPr>
                    </a:p>
                    <a:p>
                      <a:pPr marL="342900" marR="0" lvl="0" indent="-342900" algn="just">
                        <a:lnSpc>
                          <a:spcPct val="100000"/>
                        </a:lnSpc>
                        <a:spcBef>
                          <a:spcPts val="0"/>
                        </a:spcBef>
                        <a:spcAft>
                          <a:spcPts val="0"/>
                        </a:spcAft>
                        <a:buFont typeface="Symbol"/>
                        <a:buChar char=""/>
                      </a:pPr>
                      <a:r>
                        <a:rPr lang="es-ES" sz="1200" dirty="0">
                          <a:solidFill>
                            <a:schemeClr val="tx1"/>
                          </a:solidFill>
                          <a:latin typeface="Arial"/>
                          <a:ea typeface="PMingLiU"/>
                          <a:cs typeface="Times New Roman"/>
                        </a:rPr>
                        <a:t>Margen de temperatura [-200ºC, 800ºC]</a:t>
                      </a:r>
                      <a:endParaRPr lang="en-US" sz="1200" dirty="0">
                        <a:solidFill>
                          <a:schemeClr val="tx1"/>
                        </a:solidFill>
                        <a:latin typeface="Calibri"/>
                        <a:ea typeface="PMingLiU"/>
                        <a:cs typeface="Times New Roman"/>
                      </a:endParaRPr>
                    </a:p>
                  </a:txBody>
                  <a:tcPr marL="61576" marR="61576"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92D050"/>
                    </a:solidFill>
                  </a:tcPr>
                </a:tc>
              </a:tr>
            </a:tbl>
          </a:graphicData>
        </a:graphic>
      </p:graphicFrame>
      <p:pic>
        <p:nvPicPr>
          <p:cNvPr id="6" name="5 Imagen" descr="http://www.electroindel.com/templates/aplicacion/repositorio/Fotos_producto/son-termopar_especial.JPG"/>
          <p:cNvPicPr/>
          <p:nvPr/>
        </p:nvPicPr>
        <p:blipFill>
          <a:blip r:embed="rId2" cstate="print"/>
          <a:srcRect/>
          <a:stretch>
            <a:fillRect/>
          </a:stretch>
        </p:blipFill>
        <p:spPr bwMode="auto">
          <a:xfrm>
            <a:off x="3962400" y="4648200"/>
            <a:ext cx="3882835" cy="159129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8" presetClass="entr" presetSubtype="0" accel="5000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89346" y="1156866"/>
            <a:ext cx="9665854" cy="6324600"/>
          </a:xfrm>
        </p:spPr>
        <p:txBody>
          <a:bodyPr>
            <a:normAutofit/>
          </a:bodyPr>
          <a:lstStyle/>
          <a:p>
            <a:pPr algn="just">
              <a:buNone/>
            </a:pPr>
            <a:r>
              <a:rPr lang="es-EC" dirty="0" smtClean="0"/>
              <a:t>	El PT100 es un sensor de temperatura que basa su funcionamiento en la variación de resistencia a cambios de temperatura del medio.</a:t>
            </a:r>
          </a:p>
          <a:p>
            <a:pPr algn="just">
              <a:buNone/>
            </a:pPr>
            <a:r>
              <a:rPr lang="es-ES" dirty="0" smtClean="0"/>
              <a:t>	Posee una escala de trabajo que va de -200 a 650ºC.  </a:t>
            </a:r>
          </a:p>
          <a:p>
            <a:pPr algn="just">
              <a:buNone/>
            </a:pPr>
            <a:endParaRPr lang="es-ES" dirty="0" smtClean="0"/>
          </a:p>
          <a:p>
            <a:pPr algn="just">
              <a:buNone/>
            </a:pPr>
            <a:endParaRPr lang="es-ES" dirty="0" smtClean="0"/>
          </a:p>
          <a:p>
            <a:pPr algn="just">
              <a:buNone/>
            </a:pPr>
            <a:endParaRPr lang="es-ES" dirty="0" smtClean="0"/>
          </a:p>
          <a:p>
            <a:pPr algn="just"/>
            <a:r>
              <a:rPr lang="es-ES" dirty="0" err="1" smtClean="0"/>
              <a:t>Rt</a:t>
            </a:r>
            <a:r>
              <a:rPr lang="es-ES" dirty="0" smtClean="0"/>
              <a:t> 	Resistencia buscada</a:t>
            </a:r>
            <a:endParaRPr lang="en-US" dirty="0" smtClean="0"/>
          </a:p>
          <a:p>
            <a:pPr algn="just"/>
            <a:r>
              <a:rPr lang="es-ES" dirty="0" smtClean="0"/>
              <a:t>Ro 	Resistencia </a:t>
            </a:r>
            <a:r>
              <a:rPr lang="es-EC" dirty="0" smtClean="0"/>
              <a:t>a la temperatura de referencia T=0°C</a:t>
            </a:r>
            <a:endParaRPr lang="en-US" dirty="0" smtClean="0"/>
          </a:p>
          <a:p>
            <a:pPr algn="just"/>
            <a:r>
              <a:rPr lang="el-GR" dirty="0" smtClean="0"/>
              <a:t>α</a:t>
            </a:r>
            <a:r>
              <a:rPr lang="es-EC" dirty="0" smtClean="0"/>
              <a:t>  	Coeficiente de temperatura del conductor especificado a 0°C, interesa que sea de gran valor y constante con la temperatura </a:t>
            </a:r>
            <a:endParaRPr lang="en-US" dirty="0" smtClean="0"/>
          </a:p>
          <a:p>
            <a:pPr algn="just"/>
            <a:r>
              <a:rPr lang="el-GR" dirty="0" smtClean="0"/>
              <a:t>Δ</a:t>
            </a:r>
            <a:r>
              <a:rPr lang="es-EC" dirty="0" smtClean="0"/>
              <a:t>T 	</a:t>
            </a:r>
            <a:r>
              <a:rPr lang="es-ES" dirty="0" smtClean="0"/>
              <a:t>D</a:t>
            </a:r>
            <a:r>
              <a:rPr lang="es-EC" dirty="0" err="1" smtClean="0"/>
              <a:t>esviación</a:t>
            </a:r>
            <a:r>
              <a:rPr lang="es-EC" dirty="0" smtClean="0"/>
              <a:t> de temperatura respecto a T=0°C</a:t>
            </a:r>
            <a:endParaRPr lang="en-US" dirty="0" smtClean="0"/>
          </a:p>
          <a:p>
            <a:pPr algn="just">
              <a:buNone/>
            </a:pPr>
            <a:endParaRPr lang="en-US" dirty="0" smtClean="0"/>
          </a:p>
          <a:p>
            <a:pPr algn="just">
              <a:buNone/>
            </a:pPr>
            <a:endParaRPr lang="en-US" dirty="0"/>
          </a:p>
        </p:txBody>
      </p:sp>
      <p:pic>
        <p:nvPicPr>
          <p:cNvPr id="67588" name="Picture 4"/>
          <p:cNvPicPr>
            <a:picLocks noChangeAspect="1" noChangeArrowheads="1"/>
          </p:cNvPicPr>
          <p:nvPr/>
        </p:nvPicPr>
        <p:blipFill>
          <a:blip r:embed="rId2" cstate="print">
            <a:clrChange>
              <a:clrFrom>
                <a:srgbClr val="FFFFFF"/>
              </a:clrFrom>
              <a:clrTo>
                <a:srgbClr val="FFFFFF">
                  <a:alpha val="0"/>
                </a:srgbClr>
              </a:clrTo>
            </a:clrChange>
          </a:blip>
          <a:srcRect b="38322"/>
          <a:stretch>
            <a:fillRect/>
          </a:stretch>
        </p:blipFill>
        <p:spPr bwMode="auto">
          <a:xfrm>
            <a:off x="3454400" y="2667000"/>
            <a:ext cx="4876800"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7590" name="Rectangle 6"/>
          <p:cNvSpPr>
            <a:spLocks noChangeArrowheads="1"/>
          </p:cNvSpPr>
          <p:nvPr/>
        </p:nvSpPr>
        <p:spPr bwMode="auto">
          <a:xfrm>
            <a:off x="1452033" y="6344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685800"/>
            <a:ext cx="4876800" cy="5562600"/>
          </a:xfrm>
          <a:prstGeom prst="rect">
            <a:avLst/>
          </a:prstGeom>
          <a:noFill/>
          <a:ln>
            <a:noFill/>
          </a:ln>
        </p:spPr>
      </p:pic>
      <p:sp>
        <p:nvSpPr>
          <p:cNvPr id="6861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8612"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8611" name="Picture 3"/>
          <p:cNvPicPr>
            <a:picLocks noChangeAspect="1" noChangeArrowheads="1"/>
          </p:cNvPicPr>
          <p:nvPr/>
        </p:nvPicPr>
        <p:blipFill>
          <a:blip r:embed="rId3" cstate="print">
            <a:clrChange>
              <a:clrFrom>
                <a:srgbClr val="FFFFFF"/>
              </a:clrFrom>
              <a:clrTo>
                <a:srgbClr val="FFFFFF">
                  <a:alpha val="0"/>
                </a:srgbClr>
              </a:clrTo>
            </a:clrChange>
          </a:blip>
          <a:srcRect b="33184"/>
          <a:stretch>
            <a:fillRect/>
          </a:stretch>
        </p:blipFill>
        <p:spPr bwMode="auto">
          <a:xfrm>
            <a:off x="6908800" y="381000"/>
            <a:ext cx="34544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8614" name="Rectangle 6"/>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8613" name="Picture 5"/>
          <p:cNvPicPr>
            <a:picLocks noChangeAspect="1" noChangeArrowheads="1"/>
          </p:cNvPicPr>
          <p:nvPr/>
        </p:nvPicPr>
        <p:blipFill>
          <a:blip r:embed="rId4" cstate="print">
            <a:clrChange>
              <a:clrFrom>
                <a:srgbClr val="FFFFFF"/>
              </a:clrFrom>
              <a:clrTo>
                <a:srgbClr val="FFFFFF">
                  <a:alpha val="0"/>
                </a:srgbClr>
              </a:clrTo>
            </a:clrChange>
          </a:blip>
          <a:srcRect b="30730"/>
          <a:stretch>
            <a:fillRect/>
          </a:stretch>
        </p:blipFill>
        <p:spPr bwMode="auto">
          <a:xfrm>
            <a:off x="6908802" y="1447800"/>
            <a:ext cx="3454399" cy="527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8615" name="Rectangle 7"/>
          <p:cNvSpPr>
            <a:spLocks noChangeArrowheads="1"/>
          </p:cNvSpPr>
          <p:nvPr/>
        </p:nvSpPr>
        <p:spPr bwMode="auto">
          <a:xfrm>
            <a:off x="1452033" y="6344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8619" name="Picture 11"/>
          <p:cNvPicPr>
            <a:picLocks noChangeAspect="1" noChangeArrowheads="1"/>
          </p:cNvPicPr>
          <p:nvPr/>
        </p:nvPicPr>
        <p:blipFill>
          <a:blip r:embed="rId5" cstate="print">
            <a:clrChange>
              <a:clrFrom>
                <a:srgbClr val="FFFFFF"/>
              </a:clrFrom>
              <a:clrTo>
                <a:srgbClr val="FFFFFF">
                  <a:alpha val="0"/>
                </a:srgbClr>
              </a:clrTo>
            </a:clrChange>
          </a:blip>
          <a:srcRect b="30945"/>
          <a:stretch>
            <a:fillRect/>
          </a:stretch>
        </p:blipFill>
        <p:spPr bwMode="auto">
          <a:xfrm>
            <a:off x="6908802" y="1981200"/>
            <a:ext cx="3454399"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8617" name="Picture 9"/>
          <p:cNvPicPr>
            <a:picLocks noChangeAspect="1" noChangeArrowheads="1"/>
          </p:cNvPicPr>
          <p:nvPr/>
        </p:nvPicPr>
        <p:blipFill>
          <a:blip r:embed="rId6" cstate="print">
            <a:clrChange>
              <a:clrFrom>
                <a:srgbClr val="FFFFFF"/>
              </a:clrFrom>
              <a:clrTo>
                <a:srgbClr val="FFFFFF">
                  <a:alpha val="0"/>
                </a:srgbClr>
              </a:clrTo>
            </a:clrChange>
          </a:blip>
          <a:srcRect b="46667"/>
          <a:stretch>
            <a:fillRect/>
          </a:stretch>
        </p:blipFill>
        <p:spPr bwMode="auto">
          <a:xfrm>
            <a:off x="6908800" y="2438400"/>
            <a:ext cx="3454400" cy="457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8621" name="Rectangle 13"/>
          <p:cNvSpPr>
            <a:spLocks noChangeArrowheads="1"/>
          </p:cNvSpPr>
          <p:nvPr/>
        </p:nvSpPr>
        <p:spPr bwMode="auto">
          <a:xfrm>
            <a:off x="762000" y="6344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715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622" name="Rectangle 14"/>
          <p:cNvSpPr>
            <a:spLocks noChangeArrowheads="1"/>
          </p:cNvSpPr>
          <p:nvPr/>
        </p:nvSpPr>
        <p:spPr bwMode="auto">
          <a:xfrm>
            <a:off x="762000" y="9964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623" name="Rectangle 15"/>
          <p:cNvSpPr>
            <a:spLocks noChangeArrowheads="1"/>
          </p:cNvSpPr>
          <p:nvPr/>
        </p:nvSpPr>
        <p:spPr bwMode="auto">
          <a:xfrm>
            <a:off x="762000" y="13583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624" name="Rectangle 16"/>
          <p:cNvSpPr>
            <a:spLocks noChangeArrowheads="1"/>
          </p:cNvSpPr>
          <p:nvPr/>
        </p:nvSpPr>
        <p:spPr bwMode="auto">
          <a:xfrm>
            <a:off x="762000" y="17203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626" name="Rectangle 18"/>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8625" name="Picture 17"/>
          <p:cNvPicPr>
            <a:picLocks noChangeAspect="1" noChangeArrowheads="1"/>
          </p:cNvPicPr>
          <p:nvPr/>
        </p:nvPicPr>
        <p:blipFill>
          <a:blip r:embed="rId7" cstate="print">
            <a:clrChange>
              <a:clrFrom>
                <a:srgbClr val="FFFFFF"/>
              </a:clrFrom>
              <a:clrTo>
                <a:srgbClr val="FFFFFF">
                  <a:alpha val="0"/>
                </a:srgbClr>
              </a:clrTo>
            </a:clrChange>
          </a:blip>
          <a:srcRect b="21037"/>
          <a:stretch>
            <a:fillRect/>
          </a:stretch>
        </p:blipFill>
        <p:spPr bwMode="auto">
          <a:xfrm>
            <a:off x="6908800" y="3810000"/>
            <a:ext cx="34544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8628" name="Rectangle 20"/>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8627" name="Picture 1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299200" y="5181601"/>
            <a:ext cx="4978400" cy="7129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914"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913" name="Picture 1"/>
          <p:cNvPicPr>
            <a:picLocks noChangeAspect="1" noChangeArrowheads="1"/>
          </p:cNvPicPr>
          <p:nvPr/>
        </p:nvPicPr>
        <p:blipFill>
          <a:blip r:embed="rId9" cstate="print">
            <a:clrChange>
              <a:clrFrom>
                <a:srgbClr val="FFFFFF"/>
              </a:clrFrom>
              <a:clrTo>
                <a:srgbClr val="FFFFFF">
                  <a:alpha val="0"/>
                </a:srgbClr>
              </a:clrTo>
            </a:clrChange>
          </a:blip>
          <a:srcRect b="30000"/>
          <a:stretch>
            <a:fillRect/>
          </a:stretch>
        </p:blipFill>
        <p:spPr bwMode="auto">
          <a:xfrm>
            <a:off x="6908800" y="914400"/>
            <a:ext cx="34544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916"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915" name="Picture 3"/>
          <p:cNvPicPr>
            <a:picLocks noChangeAspect="1" noChangeArrowheads="1"/>
          </p:cNvPicPr>
          <p:nvPr/>
        </p:nvPicPr>
        <p:blipFill>
          <a:blip r:embed="rId10" cstate="print">
            <a:clrChange>
              <a:clrFrom>
                <a:srgbClr val="FFFFFF"/>
              </a:clrFrom>
              <a:clrTo>
                <a:srgbClr val="FFFFFF">
                  <a:alpha val="0"/>
                </a:srgbClr>
              </a:clrTo>
            </a:clrChange>
          </a:blip>
          <a:srcRect b="44737"/>
          <a:stretch>
            <a:fillRect/>
          </a:stretch>
        </p:blipFill>
        <p:spPr bwMode="auto">
          <a:xfrm>
            <a:off x="6908800" y="2895600"/>
            <a:ext cx="3454400"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918" name="Rectangle 6"/>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917" name="Picture 5"/>
          <p:cNvPicPr>
            <a:picLocks noChangeAspect="1" noChangeArrowheads="1"/>
          </p:cNvPicPr>
          <p:nvPr/>
        </p:nvPicPr>
        <p:blipFill>
          <a:blip r:embed="rId11" cstate="print">
            <a:clrChange>
              <a:clrFrom>
                <a:srgbClr val="FFFFFF"/>
              </a:clrFrom>
              <a:clrTo>
                <a:srgbClr val="FFFFFF">
                  <a:alpha val="0"/>
                </a:srgbClr>
              </a:clrTo>
            </a:clrChange>
          </a:blip>
          <a:srcRect b="30921"/>
          <a:stretch>
            <a:fillRect/>
          </a:stretch>
        </p:blipFill>
        <p:spPr bwMode="auto">
          <a:xfrm>
            <a:off x="6908800" y="3352801"/>
            <a:ext cx="3454400" cy="457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8611"/>
                                        </p:tgtEl>
                                        <p:attrNameLst>
                                          <p:attrName>style.visibility</p:attrName>
                                        </p:attrNameLst>
                                      </p:cBhvr>
                                      <p:to>
                                        <p:strVal val="visible"/>
                                      </p:to>
                                    </p:set>
                                    <p:anim calcmode="lin" valueType="num">
                                      <p:cBhvr>
                                        <p:cTn id="14" dur="1000" fill="hold"/>
                                        <p:tgtEl>
                                          <p:spTgt spid="68611"/>
                                        </p:tgtEl>
                                        <p:attrNameLst>
                                          <p:attrName>ppt_x</p:attrName>
                                        </p:attrNameLst>
                                      </p:cBhvr>
                                      <p:tavLst>
                                        <p:tav tm="0">
                                          <p:val>
                                            <p:strVal val="#ppt_x-.2"/>
                                          </p:val>
                                        </p:tav>
                                        <p:tav tm="100000">
                                          <p:val>
                                            <p:strVal val="#ppt_x"/>
                                          </p:val>
                                        </p:tav>
                                      </p:tavLst>
                                    </p:anim>
                                    <p:anim calcmode="lin" valueType="num">
                                      <p:cBhvr>
                                        <p:cTn id="15" dur="1000" fill="hold"/>
                                        <p:tgtEl>
                                          <p:spTgt spid="6861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8611"/>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8913"/>
                                        </p:tgtEl>
                                        <p:attrNameLst>
                                          <p:attrName>style.visibility</p:attrName>
                                        </p:attrNameLst>
                                      </p:cBhvr>
                                      <p:to>
                                        <p:strVal val="visible"/>
                                      </p:to>
                                    </p:set>
                                    <p:anim calcmode="lin" valueType="num">
                                      <p:cBhvr>
                                        <p:cTn id="21" dur="1000" fill="hold"/>
                                        <p:tgtEl>
                                          <p:spTgt spid="38913"/>
                                        </p:tgtEl>
                                        <p:attrNameLst>
                                          <p:attrName>ppt_x</p:attrName>
                                        </p:attrNameLst>
                                      </p:cBhvr>
                                      <p:tavLst>
                                        <p:tav tm="0">
                                          <p:val>
                                            <p:strVal val="#ppt_x-.2"/>
                                          </p:val>
                                        </p:tav>
                                        <p:tav tm="100000">
                                          <p:val>
                                            <p:strVal val="#ppt_x"/>
                                          </p:val>
                                        </p:tav>
                                      </p:tavLst>
                                    </p:anim>
                                    <p:anim calcmode="lin" valueType="num">
                                      <p:cBhvr>
                                        <p:cTn id="22" dur="1000" fill="hold"/>
                                        <p:tgtEl>
                                          <p:spTgt spid="3891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8913"/>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8613"/>
                                        </p:tgtEl>
                                        <p:attrNameLst>
                                          <p:attrName>style.visibility</p:attrName>
                                        </p:attrNameLst>
                                      </p:cBhvr>
                                      <p:to>
                                        <p:strVal val="visible"/>
                                      </p:to>
                                    </p:set>
                                    <p:anim calcmode="lin" valueType="num">
                                      <p:cBhvr>
                                        <p:cTn id="28" dur="1000" fill="hold"/>
                                        <p:tgtEl>
                                          <p:spTgt spid="68613"/>
                                        </p:tgtEl>
                                        <p:attrNameLst>
                                          <p:attrName>ppt_x</p:attrName>
                                        </p:attrNameLst>
                                      </p:cBhvr>
                                      <p:tavLst>
                                        <p:tav tm="0">
                                          <p:val>
                                            <p:strVal val="#ppt_x-.2"/>
                                          </p:val>
                                        </p:tav>
                                        <p:tav tm="100000">
                                          <p:val>
                                            <p:strVal val="#ppt_x"/>
                                          </p:val>
                                        </p:tav>
                                      </p:tavLst>
                                    </p:anim>
                                    <p:anim calcmode="lin" valueType="num">
                                      <p:cBhvr>
                                        <p:cTn id="29" dur="1000" fill="hold"/>
                                        <p:tgtEl>
                                          <p:spTgt spid="68613"/>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8613"/>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68619"/>
                                        </p:tgtEl>
                                        <p:attrNameLst>
                                          <p:attrName>style.visibility</p:attrName>
                                        </p:attrNameLst>
                                      </p:cBhvr>
                                      <p:to>
                                        <p:strVal val="visible"/>
                                      </p:to>
                                    </p:set>
                                    <p:anim calcmode="lin" valueType="num">
                                      <p:cBhvr>
                                        <p:cTn id="35" dur="1000" fill="hold"/>
                                        <p:tgtEl>
                                          <p:spTgt spid="68619"/>
                                        </p:tgtEl>
                                        <p:attrNameLst>
                                          <p:attrName>ppt_x</p:attrName>
                                        </p:attrNameLst>
                                      </p:cBhvr>
                                      <p:tavLst>
                                        <p:tav tm="0">
                                          <p:val>
                                            <p:strVal val="#ppt_x-.2"/>
                                          </p:val>
                                        </p:tav>
                                        <p:tav tm="100000">
                                          <p:val>
                                            <p:strVal val="#ppt_x"/>
                                          </p:val>
                                        </p:tav>
                                      </p:tavLst>
                                    </p:anim>
                                    <p:anim calcmode="lin" valueType="num">
                                      <p:cBhvr>
                                        <p:cTn id="36" dur="1000" fill="hold"/>
                                        <p:tgtEl>
                                          <p:spTgt spid="68619"/>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8619"/>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68617"/>
                                        </p:tgtEl>
                                        <p:attrNameLst>
                                          <p:attrName>style.visibility</p:attrName>
                                        </p:attrNameLst>
                                      </p:cBhvr>
                                      <p:to>
                                        <p:strVal val="visible"/>
                                      </p:to>
                                    </p:set>
                                    <p:anim calcmode="lin" valueType="num">
                                      <p:cBhvr>
                                        <p:cTn id="42" dur="1000" fill="hold"/>
                                        <p:tgtEl>
                                          <p:spTgt spid="68617"/>
                                        </p:tgtEl>
                                        <p:attrNameLst>
                                          <p:attrName>ppt_x</p:attrName>
                                        </p:attrNameLst>
                                      </p:cBhvr>
                                      <p:tavLst>
                                        <p:tav tm="0">
                                          <p:val>
                                            <p:strVal val="#ppt_x-.2"/>
                                          </p:val>
                                        </p:tav>
                                        <p:tav tm="100000">
                                          <p:val>
                                            <p:strVal val="#ppt_x"/>
                                          </p:val>
                                        </p:tav>
                                      </p:tavLst>
                                    </p:anim>
                                    <p:anim calcmode="lin" valueType="num">
                                      <p:cBhvr>
                                        <p:cTn id="43" dur="1000" fill="hold"/>
                                        <p:tgtEl>
                                          <p:spTgt spid="68617"/>
                                        </p:tgtEl>
                                        <p:attrNameLst>
                                          <p:attrName>ppt_y</p:attrName>
                                        </p:attrNameLst>
                                      </p:cBhvr>
                                      <p:tavLst>
                                        <p:tav tm="0">
                                          <p:val>
                                            <p:strVal val="#ppt_y"/>
                                          </p:val>
                                        </p:tav>
                                        <p:tav tm="100000">
                                          <p:val>
                                            <p:strVal val="#ppt_y"/>
                                          </p:val>
                                        </p:tav>
                                      </p:tavLst>
                                    </p:anim>
                                    <p:animEffect transition="in" filter="wipe(right)" prLst="gradientSize: 0.1">
                                      <p:cBhvr>
                                        <p:cTn id="44" dur="1000"/>
                                        <p:tgtEl>
                                          <p:spTgt spid="68617"/>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38915"/>
                                        </p:tgtEl>
                                        <p:attrNameLst>
                                          <p:attrName>style.visibility</p:attrName>
                                        </p:attrNameLst>
                                      </p:cBhvr>
                                      <p:to>
                                        <p:strVal val="visible"/>
                                      </p:to>
                                    </p:set>
                                    <p:anim calcmode="lin" valueType="num">
                                      <p:cBhvr>
                                        <p:cTn id="49" dur="1000" fill="hold"/>
                                        <p:tgtEl>
                                          <p:spTgt spid="38915"/>
                                        </p:tgtEl>
                                        <p:attrNameLst>
                                          <p:attrName>ppt_x</p:attrName>
                                        </p:attrNameLst>
                                      </p:cBhvr>
                                      <p:tavLst>
                                        <p:tav tm="0">
                                          <p:val>
                                            <p:strVal val="#ppt_x-.2"/>
                                          </p:val>
                                        </p:tav>
                                        <p:tav tm="100000">
                                          <p:val>
                                            <p:strVal val="#ppt_x"/>
                                          </p:val>
                                        </p:tav>
                                      </p:tavLst>
                                    </p:anim>
                                    <p:anim calcmode="lin" valueType="num">
                                      <p:cBhvr>
                                        <p:cTn id="50" dur="1000" fill="hold"/>
                                        <p:tgtEl>
                                          <p:spTgt spid="38915"/>
                                        </p:tgtEl>
                                        <p:attrNameLst>
                                          <p:attrName>ppt_y</p:attrName>
                                        </p:attrNameLst>
                                      </p:cBhvr>
                                      <p:tavLst>
                                        <p:tav tm="0">
                                          <p:val>
                                            <p:strVal val="#ppt_y"/>
                                          </p:val>
                                        </p:tav>
                                        <p:tav tm="100000">
                                          <p:val>
                                            <p:strVal val="#ppt_y"/>
                                          </p:val>
                                        </p:tav>
                                      </p:tavLst>
                                    </p:anim>
                                    <p:animEffect transition="in" filter="wipe(right)" prLst="gradientSize: 0.1">
                                      <p:cBhvr>
                                        <p:cTn id="51" dur="1000"/>
                                        <p:tgtEl>
                                          <p:spTgt spid="38915"/>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nodeType="clickEffect">
                                  <p:stCondLst>
                                    <p:cond delay="0"/>
                                  </p:stCondLst>
                                  <p:childTnLst>
                                    <p:set>
                                      <p:cBhvr>
                                        <p:cTn id="55" dur="1" fill="hold">
                                          <p:stCondLst>
                                            <p:cond delay="0"/>
                                          </p:stCondLst>
                                        </p:cTn>
                                        <p:tgtEl>
                                          <p:spTgt spid="38917"/>
                                        </p:tgtEl>
                                        <p:attrNameLst>
                                          <p:attrName>style.visibility</p:attrName>
                                        </p:attrNameLst>
                                      </p:cBhvr>
                                      <p:to>
                                        <p:strVal val="visible"/>
                                      </p:to>
                                    </p:set>
                                    <p:anim calcmode="lin" valueType="num">
                                      <p:cBhvr>
                                        <p:cTn id="56" dur="1000" fill="hold"/>
                                        <p:tgtEl>
                                          <p:spTgt spid="38917"/>
                                        </p:tgtEl>
                                        <p:attrNameLst>
                                          <p:attrName>ppt_x</p:attrName>
                                        </p:attrNameLst>
                                      </p:cBhvr>
                                      <p:tavLst>
                                        <p:tav tm="0">
                                          <p:val>
                                            <p:strVal val="#ppt_x-.2"/>
                                          </p:val>
                                        </p:tav>
                                        <p:tav tm="100000">
                                          <p:val>
                                            <p:strVal val="#ppt_x"/>
                                          </p:val>
                                        </p:tav>
                                      </p:tavLst>
                                    </p:anim>
                                    <p:anim calcmode="lin" valueType="num">
                                      <p:cBhvr>
                                        <p:cTn id="57" dur="1000" fill="hold"/>
                                        <p:tgtEl>
                                          <p:spTgt spid="38917"/>
                                        </p:tgtEl>
                                        <p:attrNameLst>
                                          <p:attrName>ppt_y</p:attrName>
                                        </p:attrNameLst>
                                      </p:cBhvr>
                                      <p:tavLst>
                                        <p:tav tm="0">
                                          <p:val>
                                            <p:strVal val="#ppt_y"/>
                                          </p:val>
                                        </p:tav>
                                        <p:tav tm="100000">
                                          <p:val>
                                            <p:strVal val="#ppt_y"/>
                                          </p:val>
                                        </p:tav>
                                      </p:tavLst>
                                    </p:anim>
                                    <p:animEffect transition="in" filter="wipe(right)" prLst="gradientSize: 0.1">
                                      <p:cBhvr>
                                        <p:cTn id="58" dur="1000"/>
                                        <p:tgtEl>
                                          <p:spTgt spid="38917"/>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68625"/>
                                        </p:tgtEl>
                                        <p:attrNameLst>
                                          <p:attrName>style.visibility</p:attrName>
                                        </p:attrNameLst>
                                      </p:cBhvr>
                                      <p:to>
                                        <p:strVal val="visible"/>
                                      </p:to>
                                    </p:set>
                                    <p:anim calcmode="lin" valueType="num">
                                      <p:cBhvr>
                                        <p:cTn id="63" dur="1000" fill="hold"/>
                                        <p:tgtEl>
                                          <p:spTgt spid="68625"/>
                                        </p:tgtEl>
                                        <p:attrNameLst>
                                          <p:attrName>ppt_x</p:attrName>
                                        </p:attrNameLst>
                                      </p:cBhvr>
                                      <p:tavLst>
                                        <p:tav tm="0">
                                          <p:val>
                                            <p:strVal val="#ppt_x-.2"/>
                                          </p:val>
                                        </p:tav>
                                        <p:tav tm="100000">
                                          <p:val>
                                            <p:strVal val="#ppt_x"/>
                                          </p:val>
                                        </p:tav>
                                      </p:tavLst>
                                    </p:anim>
                                    <p:anim calcmode="lin" valueType="num">
                                      <p:cBhvr>
                                        <p:cTn id="64" dur="1000" fill="hold"/>
                                        <p:tgtEl>
                                          <p:spTgt spid="68625"/>
                                        </p:tgtEl>
                                        <p:attrNameLst>
                                          <p:attrName>ppt_y</p:attrName>
                                        </p:attrNameLst>
                                      </p:cBhvr>
                                      <p:tavLst>
                                        <p:tav tm="0">
                                          <p:val>
                                            <p:strVal val="#ppt_y"/>
                                          </p:val>
                                        </p:tav>
                                        <p:tav tm="100000">
                                          <p:val>
                                            <p:strVal val="#ppt_y"/>
                                          </p:val>
                                        </p:tav>
                                      </p:tavLst>
                                    </p:anim>
                                    <p:animEffect transition="in" filter="wipe(right)" prLst="gradientSize: 0.1">
                                      <p:cBhvr>
                                        <p:cTn id="65" dur="1000"/>
                                        <p:tgtEl>
                                          <p:spTgt spid="68625"/>
                                        </p:tgtEl>
                                      </p:cBhvr>
                                    </p:animEffect>
                                  </p:childTnLst>
                                </p:cTn>
                              </p:par>
                            </p:childTnLst>
                          </p:cTn>
                        </p:par>
                      </p:childTnLst>
                    </p:cTn>
                  </p:par>
                  <p:par>
                    <p:cTn id="66" fill="hold">
                      <p:stCondLst>
                        <p:cond delay="indefinite"/>
                      </p:stCondLst>
                      <p:childTnLst>
                        <p:par>
                          <p:cTn id="67" fill="hold">
                            <p:stCondLst>
                              <p:cond delay="0"/>
                            </p:stCondLst>
                            <p:childTnLst>
                              <p:par>
                                <p:cTn id="68" presetID="29" presetClass="entr" presetSubtype="0" fill="hold" nodeType="clickEffect">
                                  <p:stCondLst>
                                    <p:cond delay="0"/>
                                  </p:stCondLst>
                                  <p:childTnLst>
                                    <p:set>
                                      <p:cBhvr>
                                        <p:cTn id="69" dur="1" fill="hold">
                                          <p:stCondLst>
                                            <p:cond delay="0"/>
                                          </p:stCondLst>
                                        </p:cTn>
                                        <p:tgtEl>
                                          <p:spTgt spid="68627"/>
                                        </p:tgtEl>
                                        <p:attrNameLst>
                                          <p:attrName>style.visibility</p:attrName>
                                        </p:attrNameLst>
                                      </p:cBhvr>
                                      <p:to>
                                        <p:strVal val="visible"/>
                                      </p:to>
                                    </p:set>
                                    <p:anim calcmode="lin" valueType="num">
                                      <p:cBhvr>
                                        <p:cTn id="70" dur="1000" fill="hold"/>
                                        <p:tgtEl>
                                          <p:spTgt spid="68627"/>
                                        </p:tgtEl>
                                        <p:attrNameLst>
                                          <p:attrName>ppt_x</p:attrName>
                                        </p:attrNameLst>
                                      </p:cBhvr>
                                      <p:tavLst>
                                        <p:tav tm="0">
                                          <p:val>
                                            <p:strVal val="#ppt_x-.2"/>
                                          </p:val>
                                        </p:tav>
                                        <p:tav tm="100000">
                                          <p:val>
                                            <p:strVal val="#ppt_x"/>
                                          </p:val>
                                        </p:tav>
                                      </p:tavLst>
                                    </p:anim>
                                    <p:anim calcmode="lin" valueType="num">
                                      <p:cBhvr>
                                        <p:cTn id="71" dur="1000" fill="hold"/>
                                        <p:tgtEl>
                                          <p:spTgt spid="68627"/>
                                        </p:tgtEl>
                                        <p:attrNameLst>
                                          <p:attrName>ppt_y</p:attrName>
                                        </p:attrNameLst>
                                      </p:cBhvr>
                                      <p:tavLst>
                                        <p:tav tm="0">
                                          <p:val>
                                            <p:strVal val="#ppt_y"/>
                                          </p:val>
                                        </p:tav>
                                        <p:tav tm="100000">
                                          <p:val>
                                            <p:strVal val="#ppt_y"/>
                                          </p:val>
                                        </p:tav>
                                      </p:tavLst>
                                    </p:anim>
                                    <p:animEffect transition="in" filter="wipe(right)" prLst="gradientSize: 0.1">
                                      <p:cBhvr>
                                        <p:cTn id="72" dur="1000"/>
                                        <p:tgtEl>
                                          <p:spTgt spid="68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2" cstate="print"/>
          <a:srcRect/>
          <a:stretch>
            <a:fillRect/>
          </a:stretch>
        </p:blipFill>
        <p:spPr bwMode="auto">
          <a:xfrm>
            <a:off x="812800" y="2057400"/>
            <a:ext cx="6604000" cy="3581400"/>
          </a:xfrm>
          <a:prstGeom prst="rect">
            <a:avLst/>
          </a:prstGeom>
          <a:noFill/>
          <a:ln w="9525">
            <a:noFill/>
            <a:miter lim="800000"/>
            <a:headEnd/>
            <a:tailEnd/>
          </a:ln>
        </p:spPr>
      </p:pic>
      <p:sp>
        <p:nvSpPr>
          <p:cNvPr id="7" name="6 Marcador de contenido"/>
          <p:cNvSpPr>
            <a:spLocks noGrp="1"/>
          </p:cNvSpPr>
          <p:nvPr>
            <p:ph idx="1"/>
          </p:nvPr>
        </p:nvSpPr>
        <p:spPr>
          <a:xfrm>
            <a:off x="609600" y="914400"/>
            <a:ext cx="10972800" cy="4572000"/>
          </a:xfrm>
        </p:spPr>
        <p:txBody>
          <a:bodyPr/>
          <a:lstStyle/>
          <a:p>
            <a:r>
              <a:rPr lang="es-EC" dirty="0" smtClean="0"/>
              <a:t>Proceso de determinación de ganancia para los amplificadores</a:t>
            </a:r>
            <a:endParaRPr lang="en-US" dirty="0"/>
          </a:p>
        </p:txBody>
      </p:sp>
      <p:pic>
        <p:nvPicPr>
          <p:cNvPr id="68612" name="Picture 4"/>
          <p:cNvPicPr>
            <a:picLocks noChangeAspect="1" noChangeArrowheads="1"/>
          </p:cNvPicPr>
          <p:nvPr/>
        </p:nvPicPr>
        <p:blipFill>
          <a:blip r:embed="rId3" cstate="print">
            <a:clrChange>
              <a:clrFrom>
                <a:srgbClr val="FFFFFF"/>
              </a:clrFrom>
              <a:clrTo>
                <a:srgbClr val="FFFFFF">
                  <a:alpha val="0"/>
                </a:srgbClr>
              </a:clrTo>
            </a:clrChange>
          </a:blip>
          <a:srcRect b="30359"/>
          <a:stretch>
            <a:fillRect/>
          </a:stretch>
        </p:blipFill>
        <p:spPr bwMode="auto">
          <a:xfrm>
            <a:off x="8636000" y="2514600"/>
            <a:ext cx="25400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861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636000" y="3048001"/>
            <a:ext cx="2540000" cy="550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8610"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620000" y="3581400"/>
            <a:ext cx="4114800" cy="590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8609"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737600" y="4114800"/>
            <a:ext cx="2032000" cy="46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8613" name="Rectangle 5"/>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8614" name="Rectangle 6"/>
          <p:cNvSpPr>
            <a:spLocks noChangeArrowheads="1"/>
          </p:cNvSpPr>
          <p:nvPr/>
        </p:nvSpPr>
        <p:spPr bwMode="auto">
          <a:xfrm>
            <a:off x="0" y="87260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8615" name="Rectangle 7"/>
          <p:cNvSpPr>
            <a:spLocks noChangeArrowheads="1"/>
          </p:cNvSpPr>
          <p:nvPr/>
        </p:nvSpPr>
        <p:spPr bwMode="auto">
          <a:xfrm>
            <a:off x="1524000" y="1472684"/>
            <a:ext cx="41549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285750" algn="l"/>
                <a:tab pos="13716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616" name="Rectangle 8"/>
          <p:cNvSpPr>
            <a:spLocks noChangeArrowheads="1"/>
          </p:cNvSpPr>
          <p:nvPr/>
        </p:nvSpPr>
        <p:spPr bwMode="auto">
          <a:xfrm>
            <a:off x="1524000" y="2063234"/>
            <a:ext cx="41549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285750" algn="l"/>
                <a:tab pos="13716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617" name="Rectangle 9"/>
          <p:cNvSpPr>
            <a:spLocks noChangeArrowheads="1"/>
          </p:cNvSpPr>
          <p:nvPr/>
        </p:nvSpPr>
        <p:spPr bwMode="auto">
          <a:xfrm>
            <a:off x="1524000" y="243470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 algn="l"/>
                <a:tab pos="13716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612"/>
                                        </p:tgtEl>
                                        <p:attrNameLst>
                                          <p:attrName>style.visibility</p:attrName>
                                        </p:attrNameLst>
                                      </p:cBhvr>
                                      <p:to>
                                        <p:strVal val="visible"/>
                                      </p:to>
                                    </p:set>
                                    <p:animEffect transition="in" filter="fade">
                                      <p:cBhvr>
                                        <p:cTn id="20" dur="2000"/>
                                        <p:tgtEl>
                                          <p:spTgt spid="686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8611"/>
                                        </p:tgtEl>
                                        <p:attrNameLst>
                                          <p:attrName>style.visibility</p:attrName>
                                        </p:attrNameLst>
                                      </p:cBhvr>
                                      <p:to>
                                        <p:strVal val="visible"/>
                                      </p:to>
                                    </p:set>
                                    <p:animEffect transition="in" filter="fade">
                                      <p:cBhvr>
                                        <p:cTn id="25" dur="2000"/>
                                        <p:tgtEl>
                                          <p:spTgt spid="686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8610"/>
                                        </p:tgtEl>
                                        <p:attrNameLst>
                                          <p:attrName>style.visibility</p:attrName>
                                        </p:attrNameLst>
                                      </p:cBhvr>
                                      <p:to>
                                        <p:strVal val="visible"/>
                                      </p:to>
                                    </p:set>
                                    <p:animEffect transition="in" filter="fade">
                                      <p:cBhvr>
                                        <p:cTn id="30" dur="2000"/>
                                        <p:tgtEl>
                                          <p:spTgt spid="686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8609"/>
                                        </p:tgtEl>
                                        <p:attrNameLst>
                                          <p:attrName>style.visibility</p:attrName>
                                        </p:attrNameLst>
                                      </p:cBhvr>
                                      <p:to>
                                        <p:strVal val="visible"/>
                                      </p:to>
                                    </p:set>
                                    <p:animEffect transition="in" filter="fade">
                                      <p:cBhvr>
                                        <p:cTn id="35" dur="2000"/>
                                        <p:tgtEl>
                                          <p:spTgt spid="68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711200" y="762000"/>
            <a:ext cx="10972800" cy="4572000"/>
          </a:xfrm>
        </p:spPr>
        <p:txBody>
          <a:bodyPr/>
          <a:lstStyle/>
          <a:p>
            <a:pPr>
              <a:buNone/>
            </a:pPr>
            <a:r>
              <a:rPr lang="en-US" dirty="0" smtClean="0"/>
              <a:t>	</a:t>
            </a:r>
            <a:r>
              <a:rPr lang="en-US" dirty="0" err="1" smtClean="0"/>
              <a:t>Ganancia</a:t>
            </a:r>
            <a:r>
              <a:rPr lang="en-US" dirty="0" smtClean="0"/>
              <a:t> </a:t>
            </a:r>
            <a:endParaRPr lang="en-US" dirty="0"/>
          </a:p>
        </p:txBody>
      </p:sp>
      <p:pic>
        <p:nvPicPr>
          <p:cNvPr id="69638" name="Picture 6"/>
          <p:cNvPicPr>
            <a:picLocks noChangeAspect="1" noChangeArrowheads="1"/>
          </p:cNvPicPr>
          <p:nvPr/>
        </p:nvPicPr>
        <p:blipFill>
          <a:blip r:embed="rId2" cstate="print">
            <a:clrChange>
              <a:clrFrom>
                <a:srgbClr val="FFFFFF"/>
              </a:clrFrom>
              <a:clrTo>
                <a:srgbClr val="FFFFFF">
                  <a:alpha val="0"/>
                </a:srgbClr>
              </a:clrTo>
            </a:clrChange>
          </a:blip>
          <a:srcRect b="23077"/>
          <a:stretch>
            <a:fillRect/>
          </a:stretch>
        </p:blipFill>
        <p:spPr bwMode="auto">
          <a:xfrm>
            <a:off x="812800" y="1600200"/>
            <a:ext cx="2946400" cy="761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9637" name="Picture 5"/>
          <p:cNvPicPr>
            <a:picLocks noChangeAspect="1" noChangeArrowheads="1"/>
          </p:cNvPicPr>
          <p:nvPr/>
        </p:nvPicPr>
        <p:blipFill>
          <a:blip r:embed="rId3" cstate="print">
            <a:clrChange>
              <a:clrFrom>
                <a:srgbClr val="FFFFFF"/>
              </a:clrFrom>
              <a:clrTo>
                <a:srgbClr val="FFFFFF">
                  <a:alpha val="0"/>
                </a:srgbClr>
              </a:clrTo>
            </a:clrChange>
          </a:blip>
          <a:srcRect b="50105"/>
          <a:stretch>
            <a:fillRect/>
          </a:stretch>
        </p:blipFill>
        <p:spPr bwMode="auto">
          <a:xfrm>
            <a:off x="812800" y="2362199"/>
            <a:ext cx="2946400"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9636" name="Picture 4"/>
          <p:cNvPicPr>
            <a:picLocks noChangeAspect="1" noChangeArrowheads="1"/>
          </p:cNvPicPr>
          <p:nvPr/>
        </p:nvPicPr>
        <p:blipFill>
          <a:blip r:embed="rId4" cstate="print">
            <a:clrChange>
              <a:clrFrom>
                <a:srgbClr val="FFFFFF"/>
              </a:clrFrom>
              <a:clrTo>
                <a:srgbClr val="FFFFFF">
                  <a:alpha val="0"/>
                </a:srgbClr>
              </a:clrTo>
            </a:clrChange>
          </a:blip>
          <a:srcRect b="16000"/>
          <a:stretch>
            <a:fillRect/>
          </a:stretch>
        </p:blipFill>
        <p:spPr bwMode="auto">
          <a:xfrm>
            <a:off x="812800" y="2819399"/>
            <a:ext cx="29464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9635" name="Picture 3"/>
          <p:cNvPicPr>
            <a:picLocks noChangeAspect="1" noChangeArrowheads="1"/>
          </p:cNvPicPr>
          <p:nvPr/>
        </p:nvPicPr>
        <p:blipFill>
          <a:blip r:embed="rId5" cstate="print">
            <a:clrChange>
              <a:clrFrom>
                <a:srgbClr val="FFFFFF"/>
              </a:clrFrom>
              <a:clrTo>
                <a:srgbClr val="FFFFFF">
                  <a:alpha val="0"/>
                </a:srgbClr>
              </a:clrTo>
            </a:clrChange>
          </a:blip>
          <a:srcRect b="36842"/>
          <a:stretch>
            <a:fillRect/>
          </a:stretch>
        </p:blipFill>
        <p:spPr bwMode="auto">
          <a:xfrm>
            <a:off x="812800" y="3581399"/>
            <a:ext cx="29464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9634" name="Picture 2"/>
          <p:cNvPicPr>
            <a:picLocks noChangeAspect="1" noChangeArrowheads="1"/>
          </p:cNvPicPr>
          <p:nvPr/>
        </p:nvPicPr>
        <p:blipFill>
          <a:blip r:embed="rId6" cstate="print">
            <a:clrChange>
              <a:clrFrom>
                <a:srgbClr val="FFFFFF"/>
              </a:clrFrom>
              <a:clrTo>
                <a:srgbClr val="FFFFFF">
                  <a:alpha val="0"/>
                </a:srgbClr>
              </a:clrTo>
            </a:clrChange>
          </a:blip>
          <a:srcRect b="43320"/>
          <a:stretch>
            <a:fillRect/>
          </a:stretch>
        </p:blipFill>
        <p:spPr bwMode="auto">
          <a:xfrm>
            <a:off x="812800" y="4190999"/>
            <a:ext cx="29464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9633" name="Picture 1"/>
          <p:cNvPicPr>
            <a:picLocks noChangeAspect="1" noChangeArrowheads="1"/>
          </p:cNvPicPr>
          <p:nvPr/>
        </p:nvPicPr>
        <p:blipFill>
          <a:blip r:embed="rId7" cstate="print">
            <a:clrChange>
              <a:clrFrom>
                <a:srgbClr val="FFFFFF"/>
              </a:clrFrom>
              <a:clrTo>
                <a:srgbClr val="FFFFFF">
                  <a:alpha val="0"/>
                </a:srgbClr>
              </a:clrTo>
            </a:clrChange>
          </a:blip>
          <a:srcRect b="36382"/>
          <a:stretch>
            <a:fillRect/>
          </a:stretch>
        </p:blipFill>
        <p:spPr bwMode="auto">
          <a:xfrm>
            <a:off x="812800" y="4724399"/>
            <a:ext cx="29464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9639" name="Rectangle 7"/>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9640" name="Rectangle 8"/>
          <p:cNvSpPr>
            <a:spLocks noChangeArrowheads="1"/>
          </p:cNvSpPr>
          <p:nvPr/>
        </p:nvSpPr>
        <p:spPr bwMode="auto">
          <a:xfrm>
            <a:off x="1524000" y="796409"/>
            <a:ext cx="41549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285750" algn="l"/>
                <a:tab pos="13716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641" name="Rectangle 9"/>
          <p:cNvSpPr>
            <a:spLocks noChangeArrowheads="1"/>
          </p:cNvSpPr>
          <p:nvPr/>
        </p:nvSpPr>
        <p:spPr bwMode="auto">
          <a:xfrm>
            <a:off x="1524000" y="1158359"/>
            <a:ext cx="41549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285750" algn="l"/>
                <a:tab pos="13716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642" name="Rectangle 10"/>
          <p:cNvSpPr>
            <a:spLocks noChangeArrowheads="1"/>
          </p:cNvSpPr>
          <p:nvPr/>
        </p:nvSpPr>
        <p:spPr bwMode="auto">
          <a:xfrm>
            <a:off x="1524000" y="1682234"/>
            <a:ext cx="41549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285750" algn="l"/>
                <a:tab pos="13716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643" name="Rectangle 11"/>
          <p:cNvSpPr>
            <a:spLocks noChangeArrowheads="1"/>
          </p:cNvSpPr>
          <p:nvPr/>
        </p:nvSpPr>
        <p:spPr bwMode="auto">
          <a:xfrm>
            <a:off x="1524000" y="2044184"/>
            <a:ext cx="41549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285750" algn="l"/>
                <a:tab pos="13716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644" name="Rectangle 12"/>
          <p:cNvSpPr>
            <a:spLocks noChangeArrowheads="1"/>
          </p:cNvSpPr>
          <p:nvPr/>
        </p:nvSpPr>
        <p:spPr bwMode="auto">
          <a:xfrm>
            <a:off x="1524000" y="2406134"/>
            <a:ext cx="41549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tab pos="285750" algn="l"/>
                <a:tab pos="13716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645" name="Rectangle 13"/>
          <p:cNvSpPr>
            <a:spLocks noChangeArrowheads="1"/>
          </p:cNvSpPr>
          <p:nvPr/>
        </p:nvSpPr>
        <p:spPr bwMode="auto">
          <a:xfrm>
            <a:off x="1524000" y="27680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 algn="l"/>
                <a:tab pos="13716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7" name="16 Imagen"/>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5600" y="1752600"/>
            <a:ext cx="7416800" cy="3276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638"/>
                                        </p:tgtEl>
                                        <p:attrNameLst>
                                          <p:attrName>style.visibility</p:attrName>
                                        </p:attrNameLst>
                                      </p:cBhvr>
                                      <p:to>
                                        <p:strVal val="visible"/>
                                      </p:to>
                                    </p:set>
                                    <p:anim calcmode="lin" valueType="num">
                                      <p:cBhvr additive="base">
                                        <p:cTn id="7" dur="500" fill="hold"/>
                                        <p:tgtEl>
                                          <p:spTgt spid="69638"/>
                                        </p:tgtEl>
                                        <p:attrNameLst>
                                          <p:attrName>ppt_x</p:attrName>
                                        </p:attrNameLst>
                                      </p:cBhvr>
                                      <p:tavLst>
                                        <p:tav tm="0">
                                          <p:val>
                                            <p:strVal val="#ppt_x"/>
                                          </p:val>
                                        </p:tav>
                                        <p:tav tm="100000">
                                          <p:val>
                                            <p:strVal val="#ppt_x"/>
                                          </p:val>
                                        </p:tav>
                                      </p:tavLst>
                                    </p:anim>
                                    <p:anim calcmode="lin" valueType="num">
                                      <p:cBhvr additive="base">
                                        <p:cTn id="8" dur="500" fill="hold"/>
                                        <p:tgtEl>
                                          <p:spTgt spid="696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637"/>
                                        </p:tgtEl>
                                        <p:attrNameLst>
                                          <p:attrName>style.visibility</p:attrName>
                                        </p:attrNameLst>
                                      </p:cBhvr>
                                      <p:to>
                                        <p:strVal val="visible"/>
                                      </p:to>
                                    </p:set>
                                    <p:anim calcmode="lin" valueType="num">
                                      <p:cBhvr additive="base">
                                        <p:cTn id="13" dur="500" fill="hold"/>
                                        <p:tgtEl>
                                          <p:spTgt spid="69637"/>
                                        </p:tgtEl>
                                        <p:attrNameLst>
                                          <p:attrName>ppt_x</p:attrName>
                                        </p:attrNameLst>
                                      </p:cBhvr>
                                      <p:tavLst>
                                        <p:tav tm="0">
                                          <p:val>
                                            <p:strVal val="#ppt_x"/>
                                          </p:val>
                                        </p:tav>
                                        <p:tav tm="100000">
                                          <p:val>
                                            <p:strVal val="#ppt_x"/>
                                          </p:val>
                                        </p:tav>
                                      </p:tavLst>
                                    </p:anim>
                                    <p:anim calcmode="lin" valueType="num">
                                      <p:cBhvr additive="base">
                                        <p:cTn id="14" dur="500" fill="hold"/>
                                        <p:tgtEl>
                                          <p:spTgt spid="696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9636"/>
                                        </p:tgtEl>
                                        <p:attrNameLst>
                                          <p:attrName>style.visibility</p:attrName>
                                        </p:attrNameLst>
                                      </p:cBhvr>
                                      <p:to>
                                        <p:strVal val="visible"/>
                                      </p:to>
                                    </p:set>
                                    <p:anim calcmode="lin" valueType="num">
                                      <p:cBhvr additive="base">
                                        <p:cTn id="19" dur="500" fill="hold"/>
                                        <p:tgtEl>
                                          <p:spTgt spid="69636"/>
                                        </p:tgtEl>
                                        <p:attrNameLst>
                                          <p:attrName>ppt_x</p:attrName>
                                        </p:attrNameLst>
                                      </p:cBhvr>
                                      <p:tavLst>
                                        <p:tav tm="0">
                                          <p:val>
                                            <p:strVal val="#ppt_x"/>
                                          </p:val>
                                        </p:tav>
                                        <p:tav tm="100000">
                                          <p:val>
                                            <p:strVal val="#ppt_x"/>
                                          </p:val>
                                        </p:tav>
                                      </p:tavLst>
                                    </p:anim>
                                    <p:anim calcmode="lin" valueType="num">
                                      <p:cBhvr additive="base">
                                        <p:cTn id="20" dur="500" fill="hold"/>
                                        <p:tgtEl>
                                          <p:spTgt spid="696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9635"/>
                                        </p:tgtEl>
                                        <p:attrNameLst>
                                          <p:attrName>style.visibility</p:attrName>
                                        </p:attrNameLst>
                                      </p:cBhvr>
                                      <p:to>
                                        <p:strVal val="visible"/>
                                      </p:to>
                                    </p:set>
                                    <p:anim calcmode="lin" valueType="num">
                                      <p:cBhvr additive="base">
                                        <p:cTn id="25" dur="500" fill="hold"/>
                                        <p:tgtEl>
                                          <p:spTgt spid="69635"/>
                                        </p:tgtEl>
                                        <p:attrNameLst>
                                          <p:attrName>ppt_x</p:attrName>
                                        </p:attrNameLst>
                                      </p:cBhvr>
                                      <p:tavLst>
                                        <p:tav tm="0">
                                          <p:val>
                                            <p:strVal val="#ppt_x"/>
                                          </p:val>
                                        </p:tav>
                                        <p:tav tm="100000">
                                          <p:val>
                                            <p:strVal val="#ppt_x"/>
                                          </p:val>
                                        </p:tav>
                                      </p:tavLst>
                                    </p:anim>
                                    <p:anim calcmode="lin" valueType="num">
                                      <p:cBhvr additive="base">
                                        <p:cTn id="26"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9634"/>
                                        </p:tgtEl>
                                        <p:attrNameLst>
                                          <p:attrName>style.visibility</p:attrName>
                                        </p:attrNameLst>
                                      </p:cBhvr>
                                      <p:to>
                                        <p:strVal val="visible"/>
                                      </p:to>
                                    </p:set>
                                    <p:anim calcmode="lin" valueType="num">
                                      <p:cBhvr additive="base">
                                        <p:cTn id="31" dur="500" fill="hold"/>
                                        <p:tgtEl>
                                          <p:spTgt spid="69634"/>
                                        </p:tgtEl>
                                        <p:attrNameLst>
                                          <p:attrName>ppt_x</p:attrName>
                                        </p:attrNameLst>
                                      </p:cBhvr>
                                      <p:tavLst>
                                        <p:tav tm="0">
                                          <p:val>
                                            <p:strVal val="#ppt_x"/>
                                          </p:val>
                                        </p:tav>
                                        <p:tav tm="100000">
                                          <p:val>
                                            <p:strVal val="#ppt_x"/>
                                          </p:val>
                                        </p:tav>
                                      </p:tavLst>
                                    </p:anim>
                                    <p:anim calcmode="lin" valueType="num">
                                      <p:cBhvr additive="base">
                                        <p:cTn id="32" dur="500" fill="hold"/>
                                        <p:tgtEl>
                                          <p:spTgt spid="696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9633"/>
                                        </p:tgtEl>
                                        <p:attrNameLst>
                                          <p:attrName>style.visibility</p:attrName>
                                        </p:attrNameLst>
                                      </p:cBhvr>
                                      <p:to>
                                        <p:strVal val="visible"/>
                                      </p:to>
                                    </p:set>
                                    <p:anim calcmode="lin" valueType="num">
                                      <p:cBhvr additive="base">
                                        <p:cTn id="37" dur="500" fill="hold"/>
                                        <p:tgtEl>
                                          <p:spTgt spid="69633"/>
                                        </p:tgtEl>
                                        <p:attrNameLst>
                                          <p:attrName>ppt_x</p:attrName>
                                        </p:attrNameLst>
                                      </p:cBhvr>
                                      <p:tavLst>
                                        <p:tav tm="0">
                                          <p:val>
                                            <p:strVal val="#ppt_x"/>
                                          </p:val>
                                        </p:tav>
                                        <p:tav tm="100000">
                                          <p:val>
                                            <p:strVal val="#ppt_x"/>
                                          </p:val>
                                        </p:tav>
                                      </p:tavLst>
                                    </p:anim>
                                    <p:anim calcmode="lin" valueType="num">
                                      <p:cBhvr additive="base">
                                        <p:cTn id="38" dur="500" fill="hold"/>
                                        <p:tgtEl>
                                          <p:spTgt spid="6963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1011" y="821018"/>
            <a:ext cx="9404723" cy="791882"/>
          </a:xfrm>
        </p:spPr>
        <p:txBody>
          <a:bodyPr/>
          <a:lstStyle/>
          <a:p>
            <a:pPr algn="ctr"/>
            <a:r>
              <a:rPr lang="es-EC" sz="3200" dirty="0" smtClean="0"/>
              <a:t>Granulometría y Calidad de Gas</a:t>
            </a:r>
            <a:endParaRPr lang="es-EC" sz="32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52859250"/>
              </p:ext>
            </p:extLst>
          </p:nvPr>
        </p:nvGraphicFramePr>
        <p:xfrm>
          <a:off x="2082800" y="1892182"/>
          <a:ext cx="6283008" cy="3433343"/>
        </p:xfrm>
        <a:graphic>
          <a:graphicData uri="http://schemas.openxmlformats.org/drawingml/2006/table">
            <a:tbl>
              <a:tblPr firstRow="1" firstCol="1" bandRow="1">
                <a:tableStyleId>{5C22544A-7EE6-4342-B048-85BDC9FD1C3A}</a:tableStyleId>
              </a:tblPr>
              <a:tblGrid>
                <a:gridCol w="1627974"/>
                <a:gridCol w="1544287"/>
                <a:gridCol w="1562884"/>
                <a:gridCol w="1547863"/>
              </a:tblGrid>
              <a:tr h="731401">
                <a:tc>
                  <a:txBody>
                    <a:bodyPr/>
                    <a:lstStyle/>
                    <a:p>
                      <a:pPr marL="0" indent="0" algn="ctr">
                        <a:lnSpc>
                          <a:spcPct val="200000"/>
                        </a:lnSpc>
                        <a:spcAft>
                          <a:spcPts val="0"/>
                        </a:spcAft>
                      </a:pPr>
                      <a:r>
                        <a:rPr lang="es-ES" sz="1200" dirty="0">
                          <a:effectLst/>
                        </a:rPr>
                        <a:t>Componente</a:t>
                      </a:r>
                      <a:endParaRPr lang="es-EC" sz="1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indent="0" algn="ctr">
                        <a:lnSpc>
                          <a:spcPct val="200000"/>
                        </a:lnSpc>
                        <a:spcAft>
                          <a:spcPts val="0"/>
                        </a:spcAft>
                      </a:pPr>
                      <a:r>
                        <a:rPr lang="es-ES" sz="1200" dirty="0">
                          <a:effectLst/>
                        </a:rPr>
                        <a:t>Tronco</a:t>
                      </a:r>
                      <a:endParaRPr lang="es-EC" sz="1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indent="0" algn="ctr">
                        <a:lnSpc>
                          <a:spcPct val="200000"/>
                        </a:lnSpc>
                        <a:spcAft>
                          <a:spcPts val="0"/>
                        </a:spcAft>
                      </a:pPr>
                      <a:r>
                        <a:rPr lang="es-ES" sz="1200" dirty="0">
                          <a:effectLst/>
                        </a:rPr>
                        <a:t>Pedazos de madera</a:t>
                      </a:r>
                      <a:endParaRPr lang="es-EC" sz="1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indent="0" algn="ctr">
                        <a:lnSpc>
                          <a:spcPct val="200000"/>
                        </a:lnSpc>
                        <a:spcAft>
                          <a:spcPts val="0"/>
                        </a:spcAft>
                      </a:pPr>
                      <a:r>
                        <a:rPr lang="es-ES" sz="1200" dirty="0">
                          <a:effectLst/>
                        </a:rPr>
                        <a:t>Aserrín</a:t>
                      </a:r>
                      <a:endParaRPr lang="es-EC" sz="1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nchor="ctr"/>
                </a:tc>
              </a:tr>
              <a:tr h="2701823">
                <a:tc>
                  <a:txBody>
                    <a:bodyPr/>
                    <a:lstStyle/>
                    <a:p>
                      <a:pPr marL="0" indent="0" algn="ctr">
                        <a:lnSpc>
                          <a:spcPct val="200000"/>
                        </a:lnSpc>
                        <a:spcAft>
                          <a:spcPts val="0"/>
                        </a:spcAft>
                      </a:pPr>
                      <a:r>
                        <a:rPr lang="pt-BR" sz="1200" dirty="0">
                          <a:effectLst/>
                        </a:rPr>
                        <a:t>CO</a:t>
                      </a:r>
                      <a:endParaRPr lang="es-EC" sz="1100" dirty="0">
                        <a:effectLst/>
                      </a:endParaRPr>
                    </a:p>
                    <a:p>
                      <a:pPr marL="0" indent="0" algn="ctr">
                        <a:lnSpc>
                          <a:spcPct val="200000"/>
                        </a:lnSpc>
                        <a:spcAft>
                          <a:spcPts val="0"/>
                        </a:spcAft>
                      </a:pPr>
                      <a:r>
                        <a:rPr lang="pt-BR" sz="1200" dirty="0">
                          <a:effectLst/>
                        </a:rPr>
                        <a:t>CO</a:t>
                      </a:r>
                      <a:r>
                        <a:rPr lang="pt-BR" sz="1200" baseline="-25000" dirty="0">
                          <a:effectLst/>
                        </a:rPr>
                        <a:t>2</a:t>
                      </a:r>
                      <a:endParaRPr lang="es-EC" sz="1100" dirty="0">
                        <a:effectLst/>
                      </a:endParaRPr>
                    </a:p>
                    <a:p>
                      <a:pPr marL="0" indent="0" algn="ctr">
                        <a:lnSpc>
                          <a:spcPct val="200000"/>
                        </a:lnSpc>
                        <a:spcAft>
                          <a:spcPts val="0"/>
                        </a:spcAft>
                      </a:pPr>
                      <a:r>
                        <a:rPr lang="pt-BR" sz="1200" dirty="0">
                          <a:effectLst/>
                        </a:rPr>
                        <a:t>H</a:t>
                      </a:r>
                      <a:r>
                        <a:rPr lang="pt-BR" sz="1200" baseline="-25000" dirty="0">
                          <a:effectLst/>
                        </a:rPr>
                        <a:t>2</a:t>
                      </a:r>
                      <a:endParaRPr lang="es-EC" sz="1100" dirty="0">
                        <a:effectLst/>
                      </a:endParaRPr>
                    </a:p>
                    <a:p>
                      <a:pPr marL="0" indent="0" algn="ctr">
                        <a:lnSpc>
                          <a:spcPct val="200000"/>
                        </a:lnSpc>
                        <a:spcAft>
                          <a:spcPts val="0"/>
                        </a:spcAft>
                      </a:pPr>
                      <a:r>
                        <a:rPr lang="pt-BR" sz="1200" dirty="0">
                          <a:effectLst/>
                        </a:rPr>
                        <a:t>CH</a:t>
                      </a:r>
                      <a:r>
                        <a:rPr lang="pt-BR" sz="1200" baseline="-25000" dirty="0">
                          <a:effectLst/>
                        </a:rPr>
                        <a:t>4</a:t>
                      </a:r>
                      <a:endParaRPr lang="es-EC" sz="1100" dirty="0">
                        <a:effectLst/>
                      </a:endParaRPr>
                    </a:p>
                    <a:p>
                      <a:pPr marL="0" indent="0" algn="ctr">
                        <a:lnSpc>
                          <a:spcPct val="200000"/>
                        </a:lnSpc>
                        <a:spcAft>
                          <a:spcPts val="0"/>
                        </a:spcAft>
                      </a:pPr>
                      <a:r>
                        <a:rPr lang="pt-BR" sz="1200" dirty="0">
                          <a:effectLst/>
                        </a:rPr>
                        <a:t>O</a:t>
                      </a:r>
                      <a:r>
                        <a:rPr lang="pt-BR" sz="1200" baseline="-25000" dirty="0">
                          <a:effectLst/>
                        </a:rPr>
                        <a:t>2</a:t>
                      </a:r>
                      <a:endParaRPr lang="es-EC" sz="1100" dirty="0">
                        <a:effectLst/>
                      </a:endParaRPr>
                    </a:p>
                    <a:p>
                      <a:pPr marL="0" indent="0" algn="ctr">
                        <a:lnSpc>
                          <a:spcPct val="200000"/>
                        </a:lnSpc>
                        <a:spcAft>
                          <a:spcPts val="0"/>
                        </a:spcAft>
                      </a:pPr>
                      <a:r>
                        <a:rPr lang="pt-BR" sz="1200" dirty="0">
                          <a:effectLst/>
                        </a:rPr>
                        <a:t>N</a:t>
                      </a:r>
                      <a:r>
                        <a:rPr lang="pt-BR" sz="1200" baseline="-25000" dirty="0">
                          <a:effectLst/>
                        </a:rPr>
                        <a:t>2</a:t>
                      </a:r>
                      <a:endParaRPr lang="es-EC" sz="1100" dirty="0">
                        <a:effectLst/>
                      </a:endParaRPr>
                    </a:p>
                    <a:p>
                      <a:pPr marL="0" indent="0" algn="ctr">
                        <a:lnSpc>
                          <a:spcPct val="200000"/>
                        </a:lnSpc>
                        <a:spcAft>
                          <a:spcPts val="0"/>
                        </a:spcAft>
                      </a:pPr>
                      <a:r>
                        <a:rPr lang="pt-BR" sz="1200" dirty="0">
                          <a:effectLst/>
                        </a:rPr>
                        <a:t>PCI(kcal/nm</a:t>
                      </a:r>
                      <a:r>
                        <a:rPr lang="pt-BR" sz="1200" baseline="30000" dirty="0">
                          <a:effectLst/>
                        </a:rPr>
                        <a:t>3</a:t>
                      </a:r>
                      <a:r>
                        <a:rPr lang="pt-BR" sz="1200" dirty="0">
                          <a:effectLst/>
                        </a:rPr>
                        <a:t>)</a:t>
                      </a:r>
                      <a:endParaRPr lang="es-EC" sz="1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indent="0" algn="ctr">
                        <a:lnSpc>
                          <a:spcPct val="200000"/>
                        </a:lnSpc>
                        <a:spcAft>
                          <a:spcPts val="0"/>
                        </a:spcAft>
                      </a:pPr>
                      <a:r>
                        <a:rPr lang="es-ES" sz="1200" dirty="0">
                          <a:effectLst/>
                        </a:rPr>
                        <a:t>29,0</a:t>
                      </a:r>
                      <a:endParaRPr lang="es-EC" sz="1100" dirty="0">
                        <a:effectLst/>
                      </a:endParaRPr>
                    </a:p>
                    <a:p>
                      <a:pPr marL="0" indent="0" algn="ctr">
                        <a:lnSpc>
                          <a:spcPct val="200000"/>
                        </a:lnSpc>
                        <a:spcAft>
                          <a:spcPts val="0"/>
                        </a:spcAft>
                      </a:pPr>
                      <a:r>
                        <a:rPr lang="es-ES" sz="1200" dirty="0">
                          <a:effectLst/>
                        </a:rPr>
                        <a:t>6,6</a:t>
                      </a:r>
                      <a:endParaRPr lang="es-EC" sz="1100" dirty="0">
                        <a:effectLst/>
                      </a:endParaRPr>
                    </a:p>
                    <a:p>
                      <a:pPr marL="0" indent="0" algn="ctr">
                        <a:lnSpc>
                          <a:spcPct val="200000"/>
                        </a:lnSpc>
                        <a:spcAft>
                          <a:spcPts val="0"/>
                        </a:spcAft>
                      </a:pPr>
                      <a:r>
                        <a:rPr lang="es-ES" sz="1200" dirty="0">
                          <a:effectLst/>
                        </a:rPr>
                        <a:t>13,0</a:t>
                      </a:r>
                      <a:endParaRPr lang="es-EC" sz="1100" dirty="0">
                        <a:effectLst/>
                      </a:endParaRPr>
                    </a:p>
                    <a:p>
                      <a:pPr marL="0" indent="0" algn="ctr">
                        <a:lnSpc>
                          <a:spcPct val="200000"/>
                        </a:lnSpc>
                        <a:spcAft>
                          <a:spcPts val="0"/>
                        </a:spcAft>
                      </a:pPr>
                      <a:r>
                        <a:rPr lang="es-ES" sz="1200" dirty="0">
                          <a:effectLst/>
                        </a:rPr>
                        <a:t>4,2</a:t>
                      </a:r>
                      <a:endParaRPr lang="es-EC" sz="1100" dirty="0">
                        <a:effectLst/>
                      </a:endParaRPr>
                    </a:p>
                    <a:p>
                      <a:pPr marL="0" indent="0" algn="ctr">
                        <a:lnSpc>
                          <a:spcPct val="200000"/>
                        </a:lnSpc>
                        <a:spcAft>
                          <a:spcPts val="0"/>
                        </a:spcAft>
                      </a:pPr>
                      <a:r>
                        <a:rPr lang="es-ES" sz="1200" dirty="0">
                          <a:effectLst/>
                        </a:rPr>
                        <a:t>0,2</a:t>
                      </a:r>
                      <a:endParaRPr lang="es-EC" sz="1100" dirty="0">
                        <a:effectLst/>
                      </a:endParaRPr>
                    </a:p>
                    <a:p>
                      <a:pPr marL="0" indent="0" algn="ctr">
                        <a:lnSpc>
                          <a:spcPct val="200000"/>
                        </a:lnSpc>
                        <a:spcAft>
                          <a:spcPts val="0"/>
                        </a:spcAft>
                      </a:pPr>
                      <a:r>
                        <a:rPr lang="es-ES" sz="1200" dirty="0">
                          <a:effectLst/>
                        </a:rPr>
                        <a:t>47,0</a:t>
                      </a:r>
                      <a:endParaRPr lang="es-EC" sz="1100" dirty="0">
                        <a:effectLst/>
                      </a:endParaRPr>
                    </a:p>
                    <a:p>
                      <a:pPr marL="0" indent="0" algn="ctr">
                        <a:lnSpc>
                          <a:spcPct val="200000"/>
                        </a:lnSpc>
                        <a:spcAft>
                          <a:spcPts val="0"/>
                        </a:spcAft>
                      </a:pPr>
                      <a:r>
                        <a:rPr lang="es-ES" sz="1200" dirty="0">
                          <a:effectLst/>
                        </a:rPr>
                        <a:t>1570</a:t>
                      </a:r>
                      <a:endParaRPr lang="es-EC" sz="1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indent="0" algn="ctr">
                        <a:lnSpc>
                          <a:spcPct val="200000"/>
                        </a:lnSpc>
                        <a:spcAft>
                          <a:spcPts val="0"/>
                        </a:spcAft>
                      </a:pPr>
                      <a:r>
                        <a:rPr lang="es-ES" sz="1200" dirty="0">
                          <a:effectLst/>
                        </a:rPr>
                        <a:t>21,0</a:t>
                      </a:r>
                      <a:endParaRPr lang="es-EC" sz="1100" dirty="0">
                        <a:effectLst/>
                      </a:endParaRPr>
                    </a:p>
                    <a:p>
                      <a:pPr marL="0" indent="0" algn="ctr">
                        <a:lnSpc>
                          <a:spcPct val="200000"/>
                        </a:lnSpc>
                        <a:spcAft>
                          <a:spcPts val="0"/>
                        </a:spcAft>
                      </a:pPr>
                      <a:r>
                        <a:rPr lang="es-ES" sz="1200" dirty="0">
                          <a:effectLst/>
                        </a:rPr>
                        <a:t>10,0</a:t>
                      </a:r>
                      <a:endParaRPr lang="es-EC" sz="1100" dirty="0">
                        <a:effectLst/>
                      </a:endParaRPr>
                    </a:p>
                    <a:p>
                      <a:pPr marL="0" indent="0" algn="ctr">
                        <a:lnSpc>
                          <a:spcPct val="200000"/>
                        </a:lnSpc>
                        <a:spcAft>
                          <a:spcPts val="0"/>
                        </a:spcAft>
                      </a:pPr>
                      <a:r>
                        <a:rPr lang="es-ES" sz="1200" dirty="0">
                          <a:effectLst/>
                        </a:rPr>
                        <a:t>18,0</a:t>
                      </a:r>
                      <a:endParaRPr lang="es-EC" sz="1100" dirty="0">
                        <a:effectLst/>
                      </a:endParaRPr>
                    </a:p>
                    <a:p>
                      <a:pPr marL="0" indent="0" algn="ctr">
                        <a:lnSpc>
                          <a:spcPct val="200000"/>
                        </a:lnSpc>
                        <a:spcAft>
                          <a:spcPts val="0"/>
                        </a:spcAft>
                      </a:pPr>
                      <a:r>
                        <a:rPr lang="es-ES" sz="1200" dirty="0">
                          <a:effectLst/>
                        </a:rPr>
                        <a:t>3,6</a:t>
                      </a:r>
                      <a:endParaRPr lang="es-EC" sz="1100" dirty="0">
                        <a:effectLst/>
                      </a:endParaRPr>
                    </a:p>
                    <a:p>
                      <a:pPr marL="0" indent="0" algn="ctr">
                        <a:lnSpc>
                          <a:spcPct val="200000"/>
                        </a:lnSpc>
                        <a:spcAft>
                          <a:spcPts val="0"/>
                        </a:spcAft>
                      </a:pPr>
                      <a:r>
                        <a:rPr lang="es-ES" sz="1200" dirty="0">
                          <a:effectLst/>
                        </a:rPr>
                        <a:t>0,6</a:t>
                      </a:r>
                      <a:endParaRPr lang="es-EC" sz="1100" dirty="0">
                        <a:effectLst/>
                      </a:endParaRPr>
                    </a:p>
                    <a:p>
                      <a:pPr marL="0" indent="0" algn="ctr">
                        <a:lnSpc>
                          <a:spcPct val="200000"/>
                        </a:lnSpc>
                        <a:spcAft>
                          <a:spcPts val="0"/>
                        </a:spcAft>
                      </a:pPr>
                      <a:r>
                        <a:rPr lang="es-ES" sz="1200" dirty="0">
                          <a:effectLst/>
                        </a:rPr>
                        <a:t>46,6</a:t>
                      </a:r>
                      <a:endParaRPr lang="es-EC" sz="1100" dirty="0">
                        <a:effectLst/>
                      </a:endParaRPr>
                    </a:p>
                    <a:p>
                      <a:pPr marL="0" indent="0" algn="ctr">
                        <a:lnSpc>
                          <a:spcPct val="200000"/>
                        </a:lnSpc>
                        <a:spcAft>
                          <a:spcPts val="0"/>
                        </a:spcAft>
                      </a:pPr>
                      <a:r>
                        <a:rPr lang="es-ES" sz="1200" dirty="0">
                          <a:effectLst/>
                        </a:rPr>
                        <a:t>1406</a:t>
                      </a:r>
                      <a:endParaRPr lang="es-EC" sz="1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indent="0" algn="ctr">
                        <a:lnSpc>
                          <a:spcPct val="200000"/>
                        </a:lnSpc>
                        <a:spcAft>
                          <a:spcPts val="0"/>
                        </a:spcAft>
                      </a:pPr>
                      <a:r>
                        <a:rPr lang="es-ES" sz="1200" dirty="0">
                          <a:effectLst/>
                        </a:rPr>
                        <a:t>18,2</a:t>
                      </a:r>
                      <a:endParaRPr lang="es-EC" sz="1100" dirty="0">
                        <a:effectLst/>
                      </a:endParaRPr>
                    </a:p>
                    <a:p>
                      <a:pPr marL="0" indent="0" algn="ctr">
                        <a:lnSpc>
                          <a:spcPct val="200000"/>
                        </a:lnSpc>
                        <a:spcAft>
                          <a:spcPts val="0"/>
                        </a:spcAft>
                      </a:pPr>
                      <a:r>
                        <a:rPr lang="es-ES" sz="1200" dirty="0">
                          <a:effectLst/>
                        </a:rPr>
                        <a:t>12,2</a:t>
                      </a:r>
                      <a:endParaRPr lang="es-EC" sz="1100" dirty="0">
                        <a:effectLst/>
                      </a:endParaRPr>
                    </a:p>
                    <a:p>
                      <a:pPr marL="0" indent="0" algn="ctr">
                        <a:lnSpc>
                          <a:spcPct val="200000"/>
                        </a:lnSpc>
                        <a:spcAft>
                          <a:spcPts val="0"/>
                        </a:spcAft>
                      </a:pPr>
                      <a:r>
                        <a:rPr lang="es-ES" sz="1200" dirty="0">
                          <a:effectLst/>
                        </a:rPr>
                        <a:t>10,2</a:t>
                      </a:r>
                      <a:endParaRPr lang="es-EC" sz="1100" dirty="0">
                        <a:effectLst/>
                      </a:endParaRPr>
                    </a:p>
                    <a:p>
                      <a:pPr marL="0" indent="0" algn="ctr">
                        <a:lnSpc>
                          <a:spcPct val="200000"/>
                        </a:lnSpc>
                        <a:spcAft>
                          <a:spcPts val="0"/>
                        </a:spcAft>
                      </a:pPr>
                      <a:r>
                        <a:rPr lang="es-ES" sz="1200" dirty="0">
                          <a:effectLst/>
                        </a:rPr>
                        <a:t>3,2</a:t>
                      </a:r>
                      <a:endParaRPr lang="es-EC" sz="1100" dirty="0">
                        <a:effectLst/>
                      </a:endParaRPr>
                    </a:p>
                    <a:p>
                      <a:pPr marL="0" indent="0" algn="ctr">
                        <a:lnSpc>
                          <a:spcPct val="200000"/>
                        </a:lnSpc>
                        <a:spcAft>
                          <a:spcPts val="0"/>
                        </a:spcAft>
                      </a:pPr>
                      <a:r>
                        <a:rPr lang="es-ES" sz="1200" dirty="0">
                          <a:effectLst/>
                        </a:rPr>
                        <a:t>0,8</a:t>
                      </a:r>
                      <a:endParaRPr lang="es-EC" sz="1100" dirty="0">
                        <a:effectLst/>
                      </a:endParaRPr>
                    </a:p>
                    <a:p>
                      <a:pPr marL="0" indent="0" algn="ctr">
                        <a:lnSpc>
                          <a:spcPct val="200000"/>
                        </a:lnSpc>
                        <a:spcAft>
                          <a:spcPts val="0"/>
                        </a:spcAft>
                      </a:pPr>
                      <a:r>
                        <a:rPr lang="es-ES" sz="1200" dirty="0">
                          <a:effectLst/>
                        </a:rPr>
                        <a:t>55,4</a:t>
                      </a:r>
                      <a:endParaRPr lang="es-EC" sz="1100" dirty="0">
                        <a:effectLst/>
                      </a:endParaRPr>
                    </a:p>
                    <a:p>
                      <a:pPr marL="0" indent="0" algn="ctr">
                        <a:lnSpc>
                          <a:spcPct val="200000"/>
                        </a:lnSpc>
                        <a:spcAft>
                          <a:spcPts val="0"/>
                        </a:spcAft>
                      </a:pPr>
                      <a:r>
                        <a:rPr lang="es-ES" sz="1200" dirty="0">
                          <a:effectLst/>
                        </a:rPr>
                        <a:t>1090</a:t>
                      </a:r>
                      <a:endParaRPr lang="es-EC" sz="1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59023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609600" y="261252"/>
            <a:ext cx="10972800" cy="1219200"/>
          </a:xfrm>
        </p:spPr>
        <p:txBody>
          <a:bodyPr>
            <a:normAutofit/>
          </a:bodyPr>
          <a:lstStyle/>
          <a:p>
            <a:r>
              <a:rPr lang="es-EC" dirty="0" smtClean="0"/>
              <a:t>Sensor de gas</a:t>
            </a:r>
            <a:endParaRPr lang="en-US" dirty="0"/>
          </a:p>
        </p:txBody>
      </p:sp>
      <p:graphicFrame>
        <p:nvGraphicFramePr>
          <p:cNvPr id="4" name="3 Tabla"/>
          <p:cNvGraphicFramePr>
            <a:graphicFrameLocks noGrp="1"/>
          </p:cNvGraphicFramePr>
          <p:nvPr/>
        </p:nvGraphicFramePr>
        <p:xfrm>
          <a:off x="609600" y="1219200"/>
          <a:ext cx="11074400" cy="2971800"/>
        </p:xfrm>
        <a:graphic>
          <a:graphicData uri="http://schemas.openxmlformats.org/drawingml/2006/table">
            <a:tbl>
              <a:tblPr/>
              <a:tblGrid>
                <a:gridCol w="1623928"/>
                <a:gridCol w="9450472"/>
              </a:tblGrid>
              <a:tr h="245983">
                <a:tc>
                  <a:txBody>
                    <a:bodyPr/>
                    <a:lstStyle/>
                    <a:p>
                      <a:pPr marL="0" marR="0" indent="0" algn="ctr">
                        <a:lnSpc>
                          <a:spcPct val="100000"/>
                        </a:lnSpc>
                        <a:spcBef>
                          <a:spcPts val="0"/>
                        </a:spcBef>
                        <a:spcAft>
                          <a:spcPts val="0"/>
                        </a:spcAft>
                      </a:pPr>
                      <a:r>
                        <a:rPr lang="es-ES" sz="1600" b="1" dirty="0">
                          <a:solidFill>
                            <a:srgbClr val="FFFFFF"/>
                          </a:solidFill>
                          <a:latin typeface="Arial"/>
                          <a:ea typeface="PMingLiU"/>
                          <a:cs typeface="Times New Roman"/>
                        </a:rPr>
                        <a:t>SENSOR</a:t>
                      </a:r>
                      <a:endParaRPr lang="en-US" sz="1400" dirty="0">
                        <a:latin typeface="Calibri"/>
                        <a:ea typeface="PMingLiU"/>
                        <a:cs typeface="Times New Roman"/>
                      </a:endParaRPr>
                    </a:p>
                  </a:txBody>
                  <a:tcPr marL="72572" marR="72572"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solidFill>
                      <a:srgbClr val="4F81BD"/>
                    </a:solidFill>
                  </a:tcPr>
                </a:tc>
                <a:tc>
                  <a:txBody>
                    <a:bodyPr/>
                    <a:lstStyle/>
                    <a:p>
                      <a:pPr marL="0" marR="0" indent="0" algn="ctr">
                        <a:lnSpc>
                          <a:spcPct val="100000"/>
                        </a:lnSpc>
                        <a:spcBef>
                          <a:spcPts val="0"/>
                        </a:spcBef>
                        <a:spcAft>
                          <a:spcPts val="0"/>
                        </a:spcAft>
                      </a:pPr>
                      <a:r>
                        <a:rPr lang="es-ES" sz="1600" b="1">
                          <a:solidFill>
                            <a:srgbClr val="FFFFFF"/>
                          </a:solidFill>
                          <a:latin typeface="Arial"/>
                          <a:ea typeface="PMingLiU"/>
                          <a:cs typeface="Times New Roman"/>
                        </a:rPr>
                        <a:t>CARACTERISTICA</a:t>
                      </a:r>
                      <a:endParaRPr lang="en-US" sz="1400">
                        <a:latin typeface="Calibri"/>
                        <a:ea typeface="PMingLiU"/>
                        <a:cs typeface="Times New Roman"/>
                      </a:endParaRPr>
                    </a:p>
                  </a:txBody>
                  <a:tcPr marL="72572" marR="72572"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4F81BD"/>
                    </a:solidFill>
                  </a:tcPr>
                </a:tc>
              </a:tr>
              <a:tr h="1249916">
                <a:tc>
                  <a:txBody>
                    <a:bodyPr/>
                    <a:lstStyle/>
                    <a:p>
                      <a:pPr marL="0" marR="0" indent="0" algn="ctr">
                        <a:lnSpc>
                          <a:spcPct val="100000"/>
                        </a:lnSpc>
                        <a:spcBef>
                          <a:spcPts val="0"/>
                        </a:spcBef>
                        <a:spcAft>
                          <a:spcPts val="0"/>
                        </a:spcAft>
                      </a:pPr>
                      <a:r>
                        <a:rPr lang="es-ES" sz="1600" b="1">
                          <a:latin typeface="Arial"/>
                          <a:ea typeface="PMingLiU"/>
                          <a:cs typeface="Times New Roman"/>
                        </a:rPr>
                        <a:t>FCC-380</a:t>
                      </a:r>
                      <a:endParaRPr lang="en-US" sz="1400">
                        <a:latin typeface="Calibri"/>
                        <a:ea typeface="PMingLiU"/>
                        <a:cs typeface="Times New Roman"/>
                      </a:endParaRPr>
                    </a:p>
                  </a:txBody>
                  <a:tcPr marL="72572" marR="72572" marT="0" marB="0" anchor="ctr">
                    <a:lnL w="12700" cap="flat" cmpd="sng" algn="ctr">
                      <a:solidFill>
                        <a:srgbClr val="4F81BD"/>
                      </a:solidFill>
                      <a:prstDash val="solid"/>
                      <a:round/>
                      <a:headEnd type="none" w="med" len="med"/>
                      <a:tailEnd type="none" w="med" len="med"/>
                    </a:lnL>
                    <a:lnR>
                      <a:noFill/>
                    </a:lnR>
                    <a:lnT>
                      <a:noFill/>
                    </a:lnT>
                    <a:lnB>
                      <a:noFill/>
                    </a:lnB>
                  </a:tcPr>
                </a:tc>
                <a:tc>
                  <a:txBody>
                    <a:bodyPr/>
                    <a:lstStyle/>
                    <a:p>
                      <a:pPr marL="342900" marR="0" lvl="0" indent="-342900" algn="just">
                        <a:lnSpc>
                          <a:spcPct val="100000"/>
                        </a:lnSpc>
                        <a:spcBef>
                          <a:spcPts val="0"/>
                        </a:spcBef>
                        <a:spcAft>
                          <a:spcPts val="0"/>
                        </a:spcAft>
                        <a:buFont typeface="Symbol"/>
                        <a:buChar char=""/>
                      </a:pPr>
                      <a:r>
                        <a:rPr lang="es-ES" sz="1600" dirty="0">
                          <a:latin typeface="Arial"/>
                          <a:ea typeface="PMingLiU"/>
                          <a:cs typeface="Times New Roman"/>
                        </a:rPr>
                        <a:t>Sensor de estado sólido sin necesidad de mantenimiento</a:t>
                      </a:r>
                      <a:endParaRPr lang="en-US" sz="1400" dirty="0">
                        <a:latin typeface="Calibri"/>
                        <a:ea typeface="PMingLiU"/>
                        <a:cs typeface="Times New Roman"/>
                      </a:endParaRPr>
                    </a:p>
                    <a:p>
                      <a:pPr marL="342900" marR="0" lvl="0" indent="-342900" algn="just">
                        <a:lnSpc>
                          <a:spcPct val="100000"/>
                        </a:lnSpc>
                        <a:spcBef>
                          <a:spcPts val="0"/>
                        </a:spcBef>
                        <a:spcAft>
                          <a:spcPts val="0"/>
                        </a:spcAft>
                        <a:buFont typeface="Symbol"/>
                        <a:buChar char=""/>
                      </a:pPr>
                      <a:r>
                        <a:rPr lang="es-ES" sz="1600" dirty="0">
                          <a:latin typeface="Arial"/>
                          <a:ea typeface="PMingLiU"/>
                          <a:cs typeface="Times New Roman"/>
                        </a:rPr>
                        <a:t>Sistema de control con microprocesador que permite un funcionamiento automático virtual</a:t>
                      </a:r>
                      <a:endParaRPr lang="en-US" sz="1400" dirty="0">
                        <a:latin typeface="Calibri"/>
                        <a:ea typeface="PMingLiU"/>
                        <a:cs typeface="Times New Roman"/>
                      </a:endParaRPr>
                    </a:p>
                    <a:p>
                      <a:pPr marL="342900" marR="0" lvl="0" indent="-342900" algn="just">
                        <a:lnSpc>
                          <a:spcPct val="100000"/>
                        </a:lnSpc>
                        <a:spcBef>
                          <a:spcPts val="0"/>
                        </a:spcBef>
                        <a:spcAft>
                          <a:spcPts val="0"/>
                        </a:spcAft>
                        <a:buFont typeface="Symbol"/>
                        <a:buChar char=""/>
                      </a:pPr>
                      <a:r>
                        <a:rPr lang="es-ES" sz="1600" dirty="0">
                          <a:latin typeface="Arial"/>
                          <a:ea typeface="PMingLiU"/>
                          <a:cs typeface="Times New Roman"/>
                        </a:rPr>
                        <a:t>Alimentación de 9 VCC a 32 VCC, compatible con sistemas de 12</a:t>
                      </a:r>
                      <a:r>
                        <a:rPr lang="zh-TW" sz="1600" dirty="0">
                          <a:latin typeface="Calibri"/>
                          <a:ea typeface="MS Gothic"/>
                          <a:cs typeface="MS Gothic"/>
                        </a:rPr>
                        <a:t>‑</a:t>
                      </a:r>
                      <a:r>
                        <a:rPr lang="es-ES" sz="1600" dirty="0">
                          <a:latin typeface="Arial"/>
                          <a:ea typeface="PMingLiU"/>
                          <a:cs typeface="Times New Roman"/>
                        </a:rPr>
                        <a:t>V y 24 V</a:t>
                      </a:r>
                      <a:endParaRPr lang="en-US" sz="1400" dirty="0">
                        <a:latin typeface="Calibri"/>
                        <a:ea typeface="PMingLiU"/>
                        <a:cs typeface="Times New Roman"/>
                      </a:endParaRPr>
                    </a:p>
                    <a:p>
                      <a:pPr marL="342900" marR="0" lvl="0" indent="-342900" algn="just">
                        <a:lnSpc>
                          <a:spcPct val="100000"/>
                        </a:lnSpc>
                        <a:spcBef>
                          <a:spcPts val="0"/>
                        </a:spcBef>
                        <a:spcAft>
                          <a:spcPts val="0"/>
                        </a:spcAft>
                        <a:buFont typeface="Symbol"/>
                        <a:buChar char=""/>
                      </a:pPr>
                      <a:r>
                        <a:rPr lang="es-ES" sz="1600" dirty="0">
                          <a:latin typeface="Arial"/>
                          <a:ea typeface="PMingLiU"/>
                          <a:cs typeface="Times New Roman"/>
                        </a:rPr>
                        <a:t>Tecnología de cuatro cables que permite la conexión de cualquier panel de control con certificación UL</a:t>
                      </a:r>
                      <a:endParaRPr lang="en-US" sz="1400" dirty="0">
                        <a:latin typeface="Calibri"/>
                        <a:ea typeface="PMingLiU"/>
                        <a:cs typeface="Times New Roman"/>
                      </a:endParaRPr>
                    </a:p>
                  </a:txBody>
                  <a:tcPr marL="72572" marR="72572" marT="0" marB="0" anchor="ctr">
                    <a:lnL>
                      <a:noFill/>
                    </a:lnL>
                    <a:lnR w="12700" cap="flat" cmpd="sng" algn="ctr">
                      <a:solidFill>
                        <a:srgbClr val="4F81BD"/>
                      </a:solidFill>
                      <a:prstDash val="solid"/>
                      <a:round/>
                      <a:headEnd type="none" w="med" len="med"/>
                      <a:tailEnd type="none" w="med" len="med"/>
                    </a:lnR>
                    <a:lnT>
                      <a:noFill/>
                    </a:lnT>
                    <a:lnB>
                      <a:noFill/>
                    </a:lnB>
                  </a:tcPr>
                </a:tc>
              </a:tr>
              <a:tr h="1475901">
                <a:tc>
                  <a:txBody>
                    <a:bodyPr/>
                    <a:lstStyle/>
                    <a:p>
                      <a:pPr marL="0" marR="0" indent="0" algn="ctr">
                        <a:lnSpc>
                          <a:spcPct val="100000"/>
                        </a:lnSpc>
                        <a:spcBef>
                          <a:spcPts val="0"/>
                        </a:spcBef>
                        <a:spcAft>
                          <a:spcPts val="0"/>
                        </a:spcAft>
                      </a:pPr>
                      <a:r>
                        <a:rPr lang="es-ES" sz="1600" b="1">
                          <a:latin typeface="Arial"/>
                          <a:ea typeface="PMingLiU"/>
                          <a:cs typeface="Times New Roman"/>
                        </a:rPr>
                        <a:t>MQ-7</a:t>
                      </a:r>
                      <a:endParaRPr lang="en-US" sz="1400">
                        <a:latin typeface="Calibri"/>
                        <a:ea typeface="PMingLiU"/>
                        <a:cs typeface="Times New Roman"/>
                      </a:endParaRPr>
                    </a:p>
                  </a:txBody>
                  <a:tcPr marL="72572" marR="72572" marT="0" marB="0" anchor="ctr">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solidFill>
                      <a:srgbClr val="92D050"/>
                    </a:solidFill>
                  </a:tcPr>
                </a:tc>
                <a:tc>
                  <a:txBody>
                    <a:bodyPr/>
                    <a:lstStyle/>
                    <a:p>
                      <a:pPr marL="342900" marR="0" lvl="0" indent="-342900" algn="just">
                        <a:lnSpc>
                          <a:spcPct val="100000"/>
                        </a:lnSpc>
                        <a:spcBef>
                          <a:spcPts val="0"/>
                        </a:spcBef>
                        <a:spcAft>
                          <a:spcPts val="0"/>
                        </a:spcAft>
                        <a:buFont typeface="Symbol"/>
                        <a:buChar char=""/>
                      </a:pPr>
                      <a:r>
                        <a:rPr lang="es-ES" sz="1600" dirty="0">
                          <a:latin typeface="Arial"/>
                          <a:ea typeface="PMingLiU"/>
                          <a:cs typeface="Times New Roman"/>
                        </a:rPr>
                        <a:t>Necesidades de alimentación: 5V</a:t>
                      </a:r>
                      <a:endParaRPr lang="en-US" sz="1400" dirty="0">
                        <a:latin typeface="Calibri"/>
                        <a:ea typeface="PMingLiU"/>
                        <a:cs typeface="Times New Roman"/>
                      </a:endParaRPr>
                    </a:p>
                    <a:p>
                      <a:pPr marL="342900" marR="0" lvl="0" indent="-342900" algn="just">
                        <a:lnSpc>
                          <a:spcPct val="100000"/>
                        </a:lnSpc>
                        <a:spcBef>
                          <a:spcPts val="0"/>
                        </a:spcBef>
                        <a:spcAft>
                          <a:spcPts val="0"/>
                        </a:spcAft>
                        <a:buFont typeface="Symbol"/>
                        <a:buChar char=""/>
                      </a:pPr>
                      <a:r>
                        <a:rPr lang="es-ES" sz="1600" dirty="0">
                          <a:latin typeface="Arial"/>
                          <a:ea typeface="PMingLiU"/>
                          <a:cs typeface="Times New Roman"/>
                        </a:rPr>
                        <a:t>Tipo de interfaz: Analógico.</a:t>
                      </a:r>
                      <a:endParaRPr lang="en-US" sz="1400" dirty="0">
                        <a:latin typeface="Calibri"/>
                        <a:ea typeface="PMingLiU"/>
                        <a:cs typeface="Times New Roman"/>
                      </a:endParaRPr>
                    </a:p>
                    <a:p>
                      <a:pPr marL="342900" marR="0" lvl="0" indent="-342900" algn="just">
                        <a:lnSpc>
                          <a:spcPct val="100000"/>
                        </a:lnSpc>
                        <a:spcBef>
                          <a:spcPts val="0"/>
                        </a:spcBef>
                        <a:spcAft>
                          <a:spcPts val="0"/>
                        </a:spcAft>
                        <a:buFont typeface="Symbol"/>
                        <a:buChar char=""/>
                      </a:pPr>
                      <a:r>
                        <a:rPr lang="es-ES" sz="1600" dirty="0">
                          <a:latin typeface="Arial"/>
                          <a:ea typeface="PMingLiU"/>
                          <a:cs typeface="Times New Roman"/>
                        </a:rPr>
                        <a:t>Pin Definición: 1-salida, 2 GND, 3-VCC</a:t>
                      </a:r>
                      <a:endParaRPr lang="en-US" sz="1400" dirty="0">
                        <a:latin typeface="Calibri"/>
                        <a:ea typeface="PMingLiU"/>
                        <a:cs typeface="Times New Roman"/>
                      </a:endParaRPr>
                    </a:p>
                    <a:p>
                      <a:pPr marL="342900" marR="0" lvl="0" indent="-342900" algn="just">
                        <a:lnSpc>
                          <a:spcPct val="100000"/>
                        </a:lnSpc>
                        <a:spcBef>
                          <a:spcPts val="0"/>
                        </a:spcBef>
                        <a:spcAft>
                          <a:spcPts val="0"/>
                        </a:spcAft>
                        <a:buFont typeface="Symbol"/>
                        <a:buChar char=""/>
                      </a:pPr>
                      <a:r>
                        <a:rPr lang="es-ES" sz="1600" dirty="0">
                          <a:latin typeface="Arial"/>
                          <a:ea typeface="PMingLiU"/>
                          <a:cs typeface="Times New Roman"/>
                        </a:rPr>
                        <a:t>Alta sensibilidad al monóxido de carbono.</a:t>
                      </a:r>
                      <a:endParaRPr lang="en-US" sz="1400" dirty="0">
                        <a:latin typeface="Calibri"/>
                        <a:ea typeface="PMingLiU"/>
                        <a:cs typeface="Times New Roman"/>
                      </a:endParaRPr>
                    </a:p>
                    <a:p>
                      <a:pPr marL="342900" marR="0" lvl="0" indent="-342900" algn="just">
                        <a:lnSpc>
                          <a:spcPct val="100000"/>
                        </a:lnSpc>
                        <a:spcBef>
                          <a:spcPts val="0"/>
                        </a:spcBef>
                        <a:spcAft>
                          <a:spcPts val="0"/>
                        </a:spcAft>
                        <a:buFont typeface="Symbol"/>
                        <a:buChar char=""/>
                      </a:pPr>
                      <a:r>
                        <a:rPr lang="es-ES" sz="1600" dirty="0">
                          <a:latin typeface="Arial"/>
                          <a:ea typeface="PMingLiU"/>
                          <a:cs typeface="Times New Roman"/>
                        </a:rPr>
                        <a:t>Rápida respuesta.</a:t>
                      </a:r>
                      <a:endParaRPr lang="en-US" sz="1400" dirty="0">
                        <a:latin typeface="Calibri"/>
                        <a:ea typeface="PMingLiU"/>
                        <a:cs typeface="Times New Roman"/>
                      </a:endParaRPr>
                    </a:p>
                    <a:p>
                      <a:pPr marL="342900" marR="0" lvl="0" indent="-342900" algn="just">
                        <a:lnSpc>
                          <a:spcPct val="100000"/>
                        </a:lnSpc>
                        <a:spcBef>
                          <a:spcPts val="0"/>
                        </a:spcBef>
                        <a:spcAft>
                          <a:spcPts val="0"/>
                        </a:spcAft>
                        <a:buFont typeface="Symbol"/>
                        <a:buChar char=""/>
                      </a:pPr>
                      <a:r>
                        <a:rPr lang="es-ES" sz="1600" dirty="0">
                          <a:latin typeface="Arial"/>
                          <a:ea typeface="PMingLiU"/>
                          <a:cs typeface="Times New Roman"/>
                        </a:rPr>
                        <a:t>Tamaño: 40x20mm.</a:t>
                      </a:r>
                      <a:endParaRPr lang="en-US" sz="1400" dirty="0">
                        <a:latin typeface="Calibri"/>
                        <a:ea typeface="PMingLiU"/>
                        <a:cs typeface="Times New Roman"/>
                      </a:endParaRPr>
                    </a:p>
                  </a:txBody>
                  <a:tcPr marL="72572" marR="72572" marT="0" marB="0" anchor="ctr">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92D050"/>
                    </a:solidFill>
                  </a:tcPr>
                </a:tc>
              </a:tr>
            </a:tbl>
          </a:graphicData>
        </a:graphic>
      </p:graphicFrame>
      <p:pic>
        <p:nvPicPr>
          <p:cNvPr id="5" name="4 Imagen" descr="http://www.dynamoelectronics.com/components/com_virtuemart/shop_image/product/Sensor_de_monoxi_4c363a4daa48b.jpg"/>
          <p:cNvPicPr/>
          <p:nvPr/>
        </p:nvPicPr>
        <p:blipFill>
          <a:blip r:embed="rId2" cstate="print"/>
          <a:srcRect l="24804" t="6936" r="17939" b="12717"/>
          <a:stretch>
            <a:fillRect/>
          </a:stretch>
        </p:blipFill>
        <p:spPr bwMode="auto">
          <a:xfrm>
            <a:off x="4876800" y="4644571"/>
            <a:ext cx="2525486" cy="180669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609600" y="631368"/>
            <a:ext cx="9535886" cy="4572000"/>
          </a:xfrm>
        </p:spPr>
        <p:txBody>
          <a:bodyPr/>
          <a:lstStyle/>
          <a:p>
            <a:pPr algn="just">
              <a:buNone/>
            </a:pPr>
            <a:r>
              <a:rPr lang="es-ES" dirty="0" smtClean="0"/>
              <a:t>	Este sensor estará ubicado en el acumulador del gas, es ideal ya que por su pequeño tamaño ayuda mucho, al igual que por sus parámetros de funcionamiento, especialmente por su velocidad de respuesta, ya que al ser rápida genera un control óptimo en el proceso de la producción del gas dentro del gasificador. </a:t>
            </a:r>
            <a:endParaRPr lang="en-US" dirty="0" smtClean="0"/>
          </a:p>
          <a:p>
            <a:pPr algn="just"/>
            <a:endParaRPr lang="en-US" dirty="0"/>
          </a:p>
        </p:txBody>
      </p:sp>
      <p:pic>
        <p:nvPicPr>
          <p:cNvPr id="4" name="3 Imagen"/>
          <p:cNvPicPr/>
          <p:nvPr/>
        </p:nvPicPr>
        <p:blipFill>
          <a:blip r:embed="rId2" cstate="print"/>
          <a:srcRect l="26309" t="21912" r="18158" b="23108"/>
          <a:stretch>
            <a:fillRect/>
          </a:stretch>
        </p:blipFill>
        <p:spPr bwMode="auto">
          <a:xfrm>
            <a:off x="1175657" y="2786742"/>
            <a:ext cx="8752114" cy="338182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8" presetClass="entr" presetSubtype="0" accel="5000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p:txBody>
          <a:bodyPr/>
          <a:lstStyle/>
          <a:p>
            <a:pPr algn="just"/>
            <a:r>
              <a:rPr lang="es-ES" dirty="0" smtClean="0"/>
              <a:t>Su función es medir o detectar la posición de un determinado objeto en el espacio.</a:t>
            </a:r>
          </a:p>
          <a:p>
            <a:pPr algn="just"/>
            <a:r>
              <a:rPr lang="es-ES" dirty="0" smtClean="0"/>
              <a:t>Potenciómetros lineales. La resistencia es proporcional al ángulo de giro.</a:t>
            </a:r>
            <a:endParaRPr lang="en-US" dirty="0" smtClean="0"/>
          </a:p>
          <a:p>
            <a:pPr algn="just"/>
            <a:endParaRPr lang="en-US" dirty="0" smtClean="0"/>
          </a:p>
          <a:p>
            <a:endParaRPr lang="en-US" dirty="0"/>
          </a:p>
        </p:txBody>
      </p:sp>
      <p:sp>
        <p:nvSpPr>
          <p:cNvPr id="3" name="2 Título"/>
          <p:cNvSpPr>
            <a:spLocks noGrp="1"/>
          </p:cNvSpPr>
          <p:nvPr>
            <p:ph type="title"/>
          </p:nvPr>
        </p:nvSpPr>
        <p:spPr/>
        <p:txBody>
          <a:bodyPr/>
          <a:lstStyle/>
          <a:p>
            <a:r>
              <a:rPr lang="es-EC" dirty="0" smtClean="0"/>
              <a:t>Sensor de posición</a:t>
            </a:r>
            <a:endParaRPr lang="en-US" dirty="0"/>
          </a:p>
        </p:txBody>
      </p:sp>
      <p:pic>
        <p:nvPicPr>
          <p:cNvPr id="6" name="5 Imagen" descr="http://2.bp.blogspot.com/_QpF9zzNmOrA/SNK6dLphMqI/AAAAAAAAAL8/Bm62AFplwKg/s320/Potenciometro+lineal.jpg"/>
          <p:cNvPicPr/>
          <p:nvPr/>
        </p:nvPicPr>
        <p:blipFill>
          <a:blip r:embed="rId2" cstate="print"/>
          <a:srcRect l="21644" r="18835"/>
          <a:stretch>
            <a:fillRect/>
          </a:stretch>
        </p:blipFill>
        <p:spPr bwMode="auto">
          <a:xfrm rot="16200000">
            <a:off x="5066085" y="2274516"/>
            <a:ext cx="2276156" cy="4889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609600" y="1625600"/>
            <a:ext cx="9681029" cy="4572000"/>
          </a:xfrm>
        </p:spPr>
        <p:txBody>
          <a:bodyPr/>
          <a:lstStyle/>
          <a:p>
            <a:pPr algn="just">
              <a:buNone/>
            </a:pPr>
            <a:r>
              <a:rPr lang="es-ES" dirty="0" smtClean="0"/>
              <a:t>	No se puede hablar de los sensores sin sus acondicionadores de señal, ya normalmente los sensores ofrecen una variación de señal muy pequeña y es muy importante equilibrar las características del sensor con las del circuito que le permite medir, acondicionar, procesar y actuar con dichas medidas</a:t>
            </a:r>
          </a:p>
          <a:p>
            <a:pPr algn="just">
              <a:buNone/>
            </a:pPr>
            <a:r>
              <a:rPr lang="es-ES" dirty="0" smtClean="0"/>
              <a:t>	La caracterización de un sensor consiste en el cálculo de la ecuación característica de su comportamiento</a:t>
            </a:r>
            <a:endParaRPr lang="en-US" dirty="0" smtClean="0"/>
          </a:p>
          <a:p>
            <a:pPr algn="just">
              <a:buNone/>
            </a:pPr>
            <a:endParaRPr lang="en-US" dirty="0"/>
          </a:p>
        </p:txBody>
      </p:sp>
      <p:sp>
        <p:nvSpPr>
          <p:cNvPr id="3" name="2 Título"/>
          <p:cNvSpPr>
            <a:spLocks noGrp="1"/>
          </p:cNvSpPr>
          <p:nvPr>
            <p:ph type="title"/>
          </p:nvPr>
        </p:nvSpPr>
        <p:spPr>
          <a:xfrm>
            <a:off x="609600" y="326571"/>
            <a:ext cx="10972800" cy="1219200"/>
          </a:xfrm>
        </p:spPr>
        <p:txBody>
          <a:bodyPr/>
          <a:lstStyle/>
          <a:p>
            <a:r>
              <a:rPr lang="en-US" dirty="0" err="1" smtClean="0"/>
              <a:t>Acondicionamiento</a:t>
            </a:r>
            <a:r>
              <a:rPr lang="en-US" dirty="0" smtClean="0"/>
              <a:t> de </a:t>
            </a:r>
            <a:r>
              <a:rPr lang="en-US" dirty="0" err="1" smtClean="0"/>
              <a:t>sensores</a:t>
            </a:r>
            <a:endParaRPr lang="en-US" dirty="0"/>
          </a:p>
        </p:txBody>
      </p:sp>
      <p:pic>
        <p:nvPicPr>
          <p:cNvPr id="4" name="3 Imagen" descr="http://www.scielo.org.co/img/revistas/ring/n23/n23a5f2.jpg"/>
          <p:cNvPicPr/>
          <p:nvPr/>
        </p:nvPicPr>
        <p:blipFill>
          <a:blip r:embed="rId2" cstate="print"/>
          <a:srcRect t="21094"/>
          <a:stretch>
            <a:fillRect/>
          </a:stretch>
        </p:blipFill>
        <p:spPr bwMode="auto">
          <a:xfrm>
            <a:off x="1219199" y="4165600"/>
            <a:ext cx="9927771" cy="193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pPr lvl="0"/>
            <a:r>
              <a:rPr lang="en-US" dirty="0" smtClean="0"/>
              <a:t/>
            </a:r>
            <a:br>
              <a:rPr lang="en-US" dirty="0" smtClean="0"/>
            </a:br>
            <a:r>
              <a:rPr lang="es-ES" b="1" dirty="0" smtClean="0"/>
              <a:t>Actuadores </a:t>
            </a:r>
            <a:endParaRPr lang="en-US" dirty="0"/>
          </a:p>
        </p:txBody>
      </p:sp>
      <p:sp>
        <p:nvSpPr>
          <p:cNvPr id="2" name="1 Marcador de contenido"/>
          <p:cNvSpPr>
            <a:spLocks noGrp="1"/>
          </p:cNvSpPr>
          <p:nvPr>
            <p:ph sz="half" idx="1"/>
          </p:nvPr>
        </p:nvSpPr>
        <p:spPr/>
        <p:txBody>
          <a:bodyPr>
            <a:normAutofit/>
          </a:bodyPr>
          <a:lstStyle/>
          <a:p>
            <a:pPr algn="just">
              <a:buNone/>
            </a:pPr>
            <a:r>
              <a:rPr lang="es-ES" dirty="0" smtClean="0"/>
              <a:t>	Un actuador es un dispositivo inherentemente mecánico cuya función es proporcionar fuerza para mover o “actuar” otro dispositivo mecánico. Dependiendo del origen de la fuerza el actuador se denomina “neumático”, “hidráulico” o “eléctrico”.</a:t>
            </a:r>
            <a:endParaRPr lang="en-US" dirty="0" smtClean="0"/>
          </a:p>
          <a:p>
            <a:pPr algn="just">
              <a:buNone/>
            </a:pPr>
            <a:endParaRPr lang="en-US" dirty="0"/>
          </a:p>
        </p:txBody>
      </p:sp>
      <p:pic>
        <p:nvPicPr>
          <p:cNvPr id="6" name="5 Marcador de contenido" descr="PA010301.JPG"/>
          <p:cNvPicPr>
            <a:picLocks noGrp="1" noChangeAspect="1"/>
          </p:cNvPicPr>
          <p:nvPr>
            <p:ph sz="half" idx="2"/>
          </p:nvPr>
        </p:nvPicPr>
        <p:blipFill>
          <a:blip r:embed="rId2" cstate="print"/>
          <a:stretch>
            <a:fillRect/>
          </a:stretch>
        </p:blipFill>
        <p:spPr>
          <a:xfrm>
            <a:off x="6197600" y="2287786"/>
            <a:ext cx="5412317" cy="3044429"/>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609600" y="1828800"/>
            <a:ext cx="9434286" cy="4572000"/>
          </a:xfrm>
        </p:spPr>
        <p:txBody>
          <a:bodyPr/>
          <a:lstStyle/>
          <a:p>
            <a:pPr algn="just">
              <a:buNone/>
            </a:pPr>
            <a:r>
              <a:rPr lang="es-ES" dirty="0" smtClean="0"/>
              <a:t>	Los actuadores tienen como misión generar el movimiento de los elementos, según las órdenes dadas por la  unidad de control. Los actuadores utilizados en la parte electrónica de este proyecto emplean energía eléctrica</a:t>
            </a:r>
          </a:p>
          <a:p>
            <a:pPr algn="just">
              <a:buNone/>
            </a:pPr>
            <a:r>
              <a:rPr lang="es-ES" dirty="0" smtClean="0"/>
              <a:t>	Las características de control, sencillez y precisión de los accionamientos eléctricos han hecho que sean los más usados en los procesos electrónicos  industriales actuales</a:t>
            </a:r>
            <a:endParaRPr lang="en-US" dirty="0"/>
          </a:p>
        </p:txBody>
      </p:sp>
      <p:sp>
        <p:nvSpPr>
          <p:cNvPr id="5" name="4 Título"/>
          <p:cNvSpPr>
            <a:spLocks noGrp="1"/>
          </p:cNvSpPr>
          <p:nvPr>
            <p:ph type="title"/>
          </p:nvPr>
        </p:nvSpPr>
        <p:spPr/>
        <p:txBody>
          <a:bodyPr/>
          <a:lstStyle/>
          <a:p>
            <a:r>
              <a:rPr lang="en-US" dirty="0" smtClean="0"/>
              <a:t>Control de </a:t>
            </a:r>
            <a:r>
              <a:rPr lang="en-US" dirty="0" err="1" smtClean="0"/>
              <a:t>actuadores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609600" y="1523999"/>
          <a:ext cx="9187543" cy="4731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p:txBody>
          <a:bodyPr/>
          <a:lstStyle/>
          <a:p>
            <a:r>
              <a:rPr lang="en-US" dirty="0" err="1" smtClean="0"/>
              <a:t>Actuadores</a:t>
            </a:r>
            <a:r>
              <a:rPr lang="en-US" dirty="0" smtClean="0"/>
              <a:t> </a:t>
            </a:r>
            <a:r>
              <a:rPr lang="en-US" dirty="0" err="1" smtClean="0"/>
              <a:t>utilizados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graphicEl>
                                              <a:dgm id="{6D0D9667-9E0F-4CF7-A018-C089567F6CD3}"/>
                                            </p:graphicEl>
                                          </p:spTgt>
                                        </p:tgtEl>
                                        <p:attrNameLst>
                                          <p:attrName>style.visibility</p:attrName>
                                        </p:attrNameLst>
                                      </p:cBhvr>
                                      <p:to>
                                        <p:strVal val="visible"/>
                                      </p:to>
                                    </p:set>
                                    <p:anim calcmode="lin" valueType="num">
                                      <p:cBhvr additive="base">
                                        <p:cTn id="15" dur="500" fill="hold"/>
                                        <p:tgtEl>
                                          <p:spTgt spid="4">
                                            <p:graphicEl>
                                              <a:dgm id="{6D0D9667-9E0F-4CF7-A018-C089567F6CD3}"/>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graphicEl>
                                              <a:dgm id="{6D0D9667-9E0F-4CF7-A018-C089567F6CD3}"/>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graphicEl>
                                              <a:dgm id="{55A7B6F7-47F0-454D-9F81-B6387870FC76}"/>
                                            </p:graphicEl>
                                          </p:spTgt>
                                        </p:tgtEl>
                                        <p:attrNameLst>
                                          <p:attrName>style.visibility</p:attrName>
                                        </p:attrNameLst>
                                      </p:cBhvr>
                                      <p:to>
                                        <p:strVal val="visible"/>
                                      </p:to>
                                    </p:set>
                                    <p:anim calcmode="lin" valueType="num">
                                      <p:cBhvr additive="base">
                                        <p:cTn id="21" dur="500" fill="hold"/>
                                        <p:tgtEl>
                                          <p:spTgt spid="4">
                                            <p:graphicEl>
                                              <a:dgm id="{55A7B6F7-47F0-454D-9F81-B6387870FC76}"/>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graphicEl>
                                              <a:dgm id="{55A7B6F7-47F0-454D-9F81-B6387870FC76}"/>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graphicEl>
                                              <a:dgm id="{64C2C2BF-2125-40D3-ADBA-D79F9DFA157B}"/>
                                            </p:graphicEl>
                                          </p:spTgt>
                                        </p:tgtEl>
                                        <p:attrNameLst>
                                          <p:attrName>style.visibility</p:attrName>
                                        </p:attrNameLst>
                                      </p:cBhvr>
                                      <p:to>
                                        <p:strVal val="visible"/>
                                      </p:to>
                                    </p:set>
                                    <p:anim calcmode="lin" valueType="num">
                                      <p:cBhvr additive="base">
                                        <p:cTn id="27" dur="500" fill="hold"/>
                                        <p:tgtEl>
                                          <p:spTgt spid="4">
                                            <p:graphicEl>
                                              <a:dgm id="{64C2C2BF-2125-40D3-ADBA-D79F9DFA157B}"/>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graphicEl>
                                              <a:dgm id="{64C2C2BF-2125-40D3-ADBA-D79F9DFA157B}"/>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graphicEl>
                                              <a:dgm id="{165736E9-A120-4B3A-A8CD-1B8040EF1622}"/>
                                            </p:graphicEl>
                                          </p:spTgt>
                                        </p:tgtEl>
                                        <p:attrNameLst>
                                          <p:attrName>style.visibility</p:attrName>
                                        </p:attrNameLst>
                                      </p:cBhvr>
                                      <p:to>
                                        <p:strVal val="visible"/>
                                      </p:to>
                                    </p:set>
                                    <p:anim calcmode="lin" valueType="num">
                                      <p:cBhvr additive="base">
                                        <p:cTn id="33" dur="500" fill="hold"/>
                                        <p:tgtEl>
                                          <p:spTgt spid="4">
                                            <p:graphicEl>
                                              <a:dgm id="{165736E9-A120-4B3A-A8CD-1B8040EF1622}"/>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graphicEl>
                                              <a:dgm id="{165736E9-A120-4B3A-A8CD-1B8040EF1622}"/>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EC" dirty="0" smtClean="0"/>
              <a:t>Diseño de válvulas de selección</a:t>
            </a:r>
            <a:endParaRPr lang="en-US" dirty="0"/>
          </a:p>
        </p:txBody>
      </p:sp>
      <p:sp>
        <p:nvSpPr>
          <p:cNvPr id="7" name="6 Marcador de contenido"/>
          <p:cNvSpPr>
            <a:spLocks noGrp="1"/>
          </p:cNvSpPr>
          <p:nvPr>
            <p:ph idx="1"/>
          </p:nvPr>
        </p:nvSpPr>
        <p:spPr/>
        <p:txBody>
          <a:bodyPr/>
          <a:lstStyle/>
          <a:p>
            <a:pPr algn="just">
              <a:buNone/>
            </a:pPr>
            <a:r>
              <a:rPr lang="es-ES" dirty="0" smtClean="0"/>
              <a:t>	Teniendo como referencia el funcionamiento de las electroválvulas, se diseñó un componente que realice el mismo trabajo, pero con un costo mucho más bajo. Partiendo de este antecedente, primero se diseñó el modelo CAD para posteriormente efectuar su maquinado y darle el funcionamiento con la parte electrónica.</a:t>
            </a:r>
            <a:endParaRPr lang="en-US" dirty="0" smtClean="0"/>
          </a:p>
          <a:p>
            <a:endParaRPr lang="en-US" dirty="0"/>
          </a:p>
        </p:txBody>
      </p:sp>
      <p:pic>
        <p:nvPicPr>
          <p:cNvPr id="1026" name="Imagen 5"/>
          <p:cNvPicPr>
            <a:picLocks noChangeAspect="1" noChangeArrowheads="1"/>
          </p:cNvPicPr>
          <p:nvPr/>
        </p:nvPicPr>
        <p:blipFill>
          <a:blip r:embed="rId2" cstate="print"/>
          <a:srcRect l="40977" t="23206" r="23055" b="24234"/>
          <a:stretch>
            <a:fillRect/>
          </a:stretch>
        </p:blipFill>
        <p:spPr bwMode="auto">
          <a:xfrm>
            <a:off x="3352801" y="4267201"/>
            <a:ext cx="3009900" cy="1971675"/>
          </a:xfrm>
          <a:prstGeom prst="rect">
            <a:avLst/>
          </a:prstGeom>
          <a:noFill/>
        </p:spPr>
      </p:pic>
      <p:pic>
        <p:nvPicPr>
          <p:cNvPr id="1025" name="Imagen 9"/>
          <p:cNvPicPr>
            <a:picLocks noChangeAspect="1" noChangeArrowheads="1"/>
          </p:cNvPicPr>
          <p:nvPr/>
        </p:nvPicPr>
        <p:blipFill>
          <a:blip r:embed="rId3" cstate="print"/>
          <a:srcRect l="42484" t="23677" r="24391" b="23955"/>
          <a:stretch>
            <a:fillRect/>
          </a:stretch>
        </p:blipFill>
        <p:spPr bwMode="auto">
          <a:xfrm>
            <a:off x="6604001" y="4267201"/>
            <a:ext cx="2781300" cy="1971675"/>
          </a:xfrm>
          <a:prstGeom prst="rect">
            <a:avLst/>
          </a:prstGeom>
          <a:noFill/>
        </p:spPr>
      </p:pic>
      <p:sp>
        <p:nvSpPr>
          <p:cNvPr id="1027" name="Rectangle 3"/>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5"/>
                                        </p:tgtEl>
                                        <p:attrNameLst>
                                          <p:attrName>style.visibility</p:attrName>
                                        </p:attrNameLst>
                                      </p:cBhvr>
                                      <p:to>
                                        <p:strVal val="visible"/>
                                      </p:to>
                                    </p:set>
                                    <p:animEffect transition="in" filter="wipe(down)">
                                      <p:cBhvr>
                                        <p:cTn id="22"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609600" y="925278"/>
            <a:ext cx="9622971" cy="5791200"/>
          </a:xfrm>
        </p:spPr>
        <p:txBody>
          <a:bodyPr>
            <a:normAutofit/>
          </a:bodyPr>
          <a:lstStyle/>
          <a:p>
            <a:pPr algn="just">
              <a:buNone/>
            </a:pPr>
            <a:r>
              <a:rPr lang="es-ES" dirty="0" smtClean="0"/>
              <a:t>	Conociendo que el torque depende directamente de la fuerza, se puede dimensionar el motor necesario para el funcionamiento de las válvulas</a:t>
            </a:r>
          </a:p>
          <a:p>
            <a:pPr algn="just">
              <a:buNone/>
            </a:pPr>
            <a:endParaRPr lang="es-ES" dirty="0" smtClean="0"/>
          </a:p>
          <a:p>
            <a:pPr algn="just">
              <a:buNone/>
            </a:pPr>
            <a:endParaRPr lang="es-ES" dirty="0" smtClean="0"/>
          </a:p>
          <a:p>
            <a:pPr algn="just">
              <a:buNone/>
            </a:pPr>
            <a:endParaRPr lang="es-ES" dirty="0" smtClean="0"/>
          </a:p>
          <a:p>
            <a:pPr algn="just">
              <a:buNone/>
            </a:pPr>
            <a:endParaRPr lang="es-ES" dirty="0" smtClean="0"/>
          </a:p>
          <a:p>
            <a:pPr algn="just">
              <a:buNone/>
            </a:pPr>
            <a:r>
              <a:rPr lang="es-ES" dirty="0" smtClean="0"/>
              <a:t>	Una vez obtenido el valor de torque se procedió a diseñar el mecanismo de apertura y cierre hermético </a:t>
            </a:r>
          </a:p>
          <a:p>
            <a:pPr algn="just">
              <a:buNone/>
            </a:pPr>
            <a:r>
              <a:rPr lang="es-ES" dirty="0" smtClean="0"/>
              <a:t>	Una vez que se ha realizado el diseño de las válvulas, bajo los parámetros requeridos se escoge el material adecuado para tener una buena operación de la pieza, conociendo las condiciones de trabajo.</a:t>
            </a:r>
            <a:endParaRPr lang="en-US" dirty="0" smtClean="0"/>
          </a:p>
          <a:p>
            <a:pPr algn="just">
              <a:buNone/>
            </a:pPr>
            <a:endParaRPr lang="en-US" dirty="0"/>
          </a:p>
        </p:txBody>
      </p:sp>
      <p:sp>
        <p:nvSpPr>
          <p:cNvPr id="50178" name="Rectangle 2"/>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0179" name="Rectangle 3"/>
          <p:cNvSpPr>
            <a:spLocks noChangeArrowheads="1"/>
          </p:cNvSpPr>
          <p:nvPr/>
        </p:nvSpPr>
        <p:spPr bwMode="auto">
          <a:xfrm>
            <a:off x="1037167" y="6344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0181" name="Rectangle 5"/>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3" name="9 Grupo"/>
          <p:cNvGrpSpPr/>
          <p:nvPr/>
        </p:nvGrpSpPr>
        <p:grpSpPr>
          <a:xfrm>
            <a:off x="3860800" y="2108200"/>
            <a:ext cx="4064000" cy="1320800"/>
            <a:chOff x="2895600" y="1981200"/>
            <a:chExt cx="3048000" cy="1320800"/>
          </a:xfrm>
        </p:grpSpPr>
        <p:pic>
          <p:nvPicPr>
            <p:cNvPr id="5017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895600" y="1981200"/>
              <a:ext cx="3048000"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0180" name="Picture 4"/>
            <p:cNvPicPr>
              <a:picLocks noChangeAspect="1" noChangeArrowheads="1"/>
            </p:cNvPicPr>
            <p:nvPr/>
          </p:nvPicPr>
          <p:blipFill>
            <a:blip r:embed="rId3" cstate="print">
              <a:clrChange>
                <a:clrFrom>
                  <a:srgbClr val="FFFFFF"/>
                </a:clrFrom>
                <a:clrTo>
                  <a:srgbClr val="FFFFFF">
                    <a:alpha val="0"/>
                  </a:srgbClr>
                </a:clrTo>
              </a:clrChange>
            </a:blip>
            <a:srcRect b="30000"/>
            <a:stretch>
              <a:fillRect/>
            </a:stretch>
          </p:blipFill>
          <p:spPr bwMode="auto">
            <a:xfrm>
              <a:off x="2895600" y="2590800"/>
              <a:ext cx="3048000" cy="71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50182" name="Rectangle 6"/>
          <p:cNvSpPr>
            <a:spLocks noChangeArrowheads="1"/>
          </p:cNvSpPr>
          <p:nvPr/>
        </p:nvSpPr>
        <p:spPr bwMode="auto">
          <a:xfrm>
            <a:off x="1037167" y="6344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238625"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20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711200" y="1219200"/>
            <a:ext cx="9492343" cy="4572000"/>
          </a:xfrm>
        </p:spPr>
        <p:txBody>
          <a:bodyPr/>
          <a:lstStyle/>
          <a:p>
            <a:pPr algn="just">
              <a:buNone/>
            </a:pPr>
            <a:r>
              <a:rPr lang="es-ES" dirty="0" smtClean="0"/>
              <a:t>	Para la selección del material se realizó una tabla de ventajas y desventajas de diferentes tipos de metales, y así poder hacer una selección óptima.</a:t>
            </a:r>
            <a:endParaRPr lang="en-US" dirty="0" smtClean="0"/>
          </a:p>
          <a:p>
            <a:endParaRPr lang="en-US" dirty="0"/>
          </a:p>
        </p:txBody>
      </p:sp>
      <p:graphicFrame>
        <p:nvGraphicFramePr>
          <p:cNvPr id="4" name="3 Tabla"/>
          <p:cNvGraphicFramePr>
            <a:graphicFrameLocks noGrp="1"/>
          </p:cNvGraphicFramePr>
          <p:nvPr/>
        </p:nvGraphicFramePr>
        <p:xfrm>
          <a:off x="1016000" y="2743201"/>
          <a:ext cx="10464799" cy="2296023"/>
        </p:xfrm>
        <a:graphic>
          <a:graphicData uri="http://schemas.openxmlformats.org/drawingml/2006/table">
            <a:tbl>
              <a:tblPr/>
              <a:tblGrid>
                <a:gridCol w="1950429"/>
                <a:gridCol w="4257185"/>
                <a:gridCol w="4257185"/>
              </a:tblGrid>
              <a:tr h="310017">
                <a:tc>
                  <a:txBody>
                    <a:bodyPr/>
                    <a:lstStyle/>
                    <a:p>
                      <a:pPr marL="0" marR="0" indent="0" algn="ctr">
                        <a:lnSpc>
                          <a:spcPct val="200000"/>
                        </a:lnSpc>
                        <a:spcBef>
                          <a:spcPts val="0"/>
                        </a:spcBef>
                        <a:spcAft>
                          <a:spcPts val="0"/>
                        </a:spcAft>
                      </a:pPr>
                      <a:r>
                        <a:rPr lang="es-ES" sz="1400" b="1" dirty="0">
                          <a:solidFill>
                            <a:srgbClr val="000000"/>
                          </a:solidFill>
                          <a:latin typeface="Arial"/>
                          <a:ea typeface="Times New Roman"/>
                          <a:cs typeface="Times New Roman"/>
                        </a:rPr>
                        <a:t>MATERIAL</a:t>
                      </a:r>
                      <a:endParaRPr lang="en-US" sz="1200" dirty="0">
                        <a:latin typeface="Calibri"/>
                        <a:ea typeface="PMingLiU"/>
                        <a:cs typeface="Times New Roman"/>
                      </a:endParaRPr>
                    </a:p>
                  </a:txBody>
                  <a:tcPr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solidFill>
                      <a:srgbClr val="4F81BD"/>
                    </a:solidFill>
                  </a:tcPr>
                </a:tc>
                <a:tc>
                  <a:txBody>
                    <a:bodyPr/>
                    <a:lstStyle/>
                    <a:p>
                      <a:pPr marL="0" marR="0" indent="0" algn="ctr">
                        <a:lnSpc>
                          <a:spcPct val="200000"/>
                        </a:lnSpc>
                        <a:spcBef>
                          <a:spcPts val="0"/>
                        </a:spcBef>
                        <a:spcAft>
                          <a:spcPts val="0"/>
                        </a:spcAft>
                      </a:pPr>
                      <a:r>
                        <a:rPr lang="es-ES" sz="1400" b="1" dirty="0">
                          <a:solidFill>
                            <a:srgbClr val="000000"/>
                          </a:solidFill>
                          <a:latin typeface="Arial"/>
                          <a:ea typeface="Times New Roman"/>
                          <a:cs typeface="Times New Roman"/>
                        </a:rPr>
                        <a:t>VENTAJA</a:t>
                      </a:r>
                      <a:endParaRPr lang="en-US" sz="1200" dirty="0">
                        <a:latin typeface="Calibri"/>
                        <a:ea typeface="PMingLiU"/>
                        <a:cs typeface="Times New Roman"/>
                      </a:endParaRPr>
                    </a:p>
                  </a:txBody>
                  <a:tcPr marT="0" marB="0" anchor="ctr">
                    <a:lnL>
                      <a:noFill/>
                    </a:lnL>
                    <a:lnR>
                      <a:noFill/>
                    </a:lnR>
                    <a:lnT w="12700" cap="flat" cmpd="sng" algn="ctr">
                      <a:solidFill>
                        <a:srgbClr val="4F81BD"/>
                      </a:solidFill>
                      <a:prstDash val="solid"/>
                      <a:round/>
                      <a:headEnd type="none" w="med" len="med"/>
                      <a:tailEnd type="none" w="med" len="med"/>
                    </a:lnT>
                    <a:lnB>
                      <a:noFill/>
                    </a:lnB>
                    <a:solidFill>
                      <a:srgbClr val="4F81BD"/>
                    </a:solidFill>
                  </a:tcPr>
                </a:tc>
                <a:tc>
                  <a:txBody>
                    <a:bodyPr/>
                    <a:lstStyle/>
                    <a:p>
                      <a:pPr marL="0" marR="0" indent="0" algn="ctr">
                        <a:lnSpc>
                          <a:spcPct val="200000"/>
                        </a:lnSpc>
                        <a:spcBef>
                          <a:spcPts val="0"/>
                        </a:spcBef>
                        <a:spcAft>
                          <a:spcPts val="0"/>
                        </a:spcAft>
                      </a:pPr>
                      <a:r>
                        <a:rPr lang="es-ES" sz="1400" b="1" dirty="0">
                          <a:solidFill>
                            <a:srgbClr val="000000"/>
                          </a:solidFill>
                          <a:latin typeface="Arial"/>
                          <a:ea typeface="Times New Roman"/>
                          <a:cs typeface="Times New Roman"/>
                        </a:rPr>
                        <a:t>DESVENTAJA</a:t>
                      </a:r>
                      <a:endParaRPr lang="en-US" sz="1200" dirty="0">
                        <a:latin typeface="Calibri"/>
                        <a:ea typeface="PMingLiU"/>
                        <a:cs typeface="Times New Roman"/>
                      </a:endParaRPr>
                    </a:p>
                  </a:txBody>
                  <a:tcPr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4F81BD"/>
                    </a:solidFill>
                  </a:tcPr>
                </a:tc>
              </a:tr>
              <a:tr h="598177">
                <a:tc>
                  <a:txBody>
                    <a:bodyPr/>
                    <a:lstStyle/>
                    <a:p>
                      <a:pPr marL="0" marR="0" indent="0" algn="ctr">
                        <a:lnSpc>
                          <a:spcPct val="100000"/>
                        </a:lnSpc>
                        <a:spcBef>
                          <a:spcPts val="0"/>
                        </a:spcBef>
                        <a:spcAft>
                          <a:spcPts val="0"/>
                        </a:spcAft>
                      </a:pPr>
                      <a:r>
                        <a:rPr lang="es-ES" sz="1600" b="1" dirty="0">
                          <a:solidFill>
                            <a:srgbClr val="000000"/>
                          </a:solidFill>
                          <a:latin typeface="Calibri"/>
                          <a:ea typeface="Times New Roman"/>
                          <a:cs typeface="Times New Roman"/>
                        </a:rPr>
                        <a:t>Acero</a:t>
                      </a:r>
                      <a:endParaRPr lang="en-US" sz="1400" dirty="0">
                        <a:latin typeface="Calibri"/>
                        <a:ea typeface="PMingLiU"/>
                        <a:cs typeface="Times New Roman"/>
                      </a:endParaRPr>
                    </a:p>
                  </a:txBody>
                  <a:tcPr marT="0" marB="0" anchor="ctr">
                    <a:lnL w="12700" cap="flat" cmpd="sng" algn="ctr">
                      <a:solidFill>
                        <a:srgbClr val="4F81BD"/>
                      </a:solidFill>
                      <a:prstDash val="solid"/>
                      <a:round/>
                      <a:headEnd type="none" w="med" len="med"/>
                      <a:tailEnd type="none" w="med" len="med"/>
                    </a:lnL>
                    <a:lnR>
                      <a:noFill/>
                    </a:lnR>
                    <a:lnT>
                      <a:noFill/>
                    </a:lnT>
                    <a:lnB>
                      <a:noFill/>
                    </a:lnB>
                  </a:tcPr>
                </a:tc>
                <a:tc>
                  <a:txBody>
                    <a:bodyPr/>
                    <a:lstStyle/>
                    <a:p>
                      <a:pPr marL="0" marR="0" indent="0" algn="just">
                        <a:lnSpc>
                          <a:spcPct val="100000"/>
                        </a:lnSpc>
                        <a:spcBef>
                          <a:spcPts val="0"/>
                        </a:spcBef>
                        <a:spcAft>
                          <a:spcPts val="0"/>
                        </a:spcAft>
                      </a:pPr>
                      <a:r>
                        <a:rPr lang="es-ES" sz="1600" dirty="0">
                          <a:solidFill>
                            <a:srgbClr val="000000"/>
                          </a:solidFill>
                          <a:latin typeface="Calibri"/>
                          <a:ea typeface="Times New Roman"/>
                          <a:cs typeface="Times New Roman"/>
                        </a:rPr>
                        <a:t>Se produce menos desgaste</a:t>
                      </a:r>
                      <a:endParaRPr lang="en-US" sz="1400" dirty="0">
                        <a:latin typeface="Calibri"/>
                        <a:ea typeface="PMingLiU"/>
                        <a:cs typeface="Times New Roman"/>
                      </a:endParaRPr>
                    </a:p>
                  </a:txBody>
                  <a:tcPr marT="0" marB="0" anchor="ctr">
                    <a:lnL>
                      <a:noFill/>
                    </a:lnL>
                    <a:lnR>
                      <a:noFill/>
                    </a:lnR>
                    <a:lnT>
                      <a:noFill/>
                    </a:lnT>
                    <a:lnB>
                      <a:noFill/>
                    </a:lnB>
                  </a:tcPr>
                </a:tc>
                <a:tc>
                  <a:txBody>
                    <a:bodyPr/>
                    <a:lstStyle/>
                    <a:p>
                      <a:pPr marL="0" marR="0" indent="0" algn="just">
                        <a:lnSpc>
                          <a:spcPct val="100000"/>
                        </a:lnSpc>
                        <a:spcBef>
                          <a:spcPts val="0"/>
                        </a:spcBef>
                        <a:spcAft>
                          <a:spcPts val="0"/>
                        </a:spcAft>
                      </a:pPr>
                      <a:r>
                        <a:rPr lang="es-ES" sz="1600">
                          <a:solidFill>
                            <a:srgbClr val="000000"/>
                          </a:solidFill>
                          <a:latin typeface="Calibri"/>
                          <a:ea typeface="Times New Roman"/>
                          <a:cs typeface="Times New Roman"/>
                        </a:rPr>
                        <a:t>El maquinado es complejo y más costoso</a:t>
                      </a:r>
                      <a:endParaRPr lang="en-US" sz="1400">
                        <a:latin typeface="Calibri"/>
                        <a:ea typeface="PMingLiU"/>
                        <a:cs typeface="Times New Roman"/>
                      </a:endParaRPr>
                    </a:p>
                  </a:txBody>
                  <a:tcPr marT="0" marB="0" anchor="ctr">
                    <a:lnL>
                      <a:noFill/>
                    </a:lnL>
                    <a:lnR w="12700" cap="flat" cmpd="sng" algn="ctr">
                      <a:solidFill>
                        <a:srgbClr val="4F81BD"/>
                      </a:solidFill>
                      <a:prstDash val="solid"/>
                      <a:round/>
                      <a:headEnd type="none" w="med" len="med"/>
                      <a:tailEnd type="none" w="med" len="med"/>
                    </a:lnR>
                    <a:lnT>
                      <a:noFill/>
                    </a:lnT>
                    <a:lnB>
                      <a:noFill/>
                    </a:lnB>
                  </a:tcPr>
                </a:tc>
              </a:tr>
              <a:tr h="635563">
                <a:tc>
                  <a:txBody>
                    <a:bodyPr/>
                    <a:lstStyle/>
                    <a:p>
                      <a:pPr marL="0" marR="0" indent="0" algn="ctr">
                        <a:lnSpc>
                          <a:spcPct val="100000"/>
                        </a:lnSpc>
                        <a:spcBef>
                          <a:spcPts val="0"/>
                        </a:spcBef>
                        <a:spcAft>
                          <a:spcPts val="0"/>
                        </a:spcAft>
                      </a:pPr>
                      <a:r>
                        <a:rPr lang="es-ES" sz="1600" b="1">
                          <a:solidFill>
                            <a:srgbClr val="000000"/>
                          </a:solidFill>
                          <a:latin typeface="Calibri"/>
                          <a:ea typeface="Times New Roman"/>
                          <a:cs typeface="Times New Roman"/>
                        </a:rPr>
                        <a:t>Aluminio</a:t>
                      </a:r>
                      <a:endParaRPr lang="en-US" sz="1400">
                        <a:latin typeface="Calibri"/>
                        <a:ea typeface="PMingLiU"/>
                        <a:cs typeface="Times New Roman"/>
                      </a:endParaRPr>
                    </a:p>
                  </a:txBody>
                  <a:tcPr marT="0" marB="0" anchor="ctr">
                    <a:lnL w="12700" cap="flat" cmpd="sng" algn="ctr">
                      <a:solidFill>
                        <a:srgbClr val="4F81BD"/>
                      </a:solidFill>
                      <a:prstDash val="solid"/>
                      <a:round/>
                      <a:headEnd type="none" w="med" len="med"/>
                      <a:tailEnd type="none" w="med" len="med"/>
                    </a:lnL>
                    <a:lnR>
                      <a:noFill/>
                    </a:lnR>
                    <a:lnT>
                      <a:noFill/>
                    </a:lnT>
                    <a:lnB>
                      <a:noFill/>
                    </a:lnB>
                    <a:solidFill>
                      <a:srgbClr val="92D050"/>
                    </a:solidFill>
                  </a:tcPr>
                </a:tc>
                <a:tc>
                  <a:txBody>
                    <a:bodyPr/>
                    <a:lstStyle/>
                    <a:p>
                      <a:pPr marL="0" marR="0" indent="0" algn="just">
                        <a:lnSpc>
                          <a:spcPct val="100000"/>
                        </a:lnSpc>
                        <a:spcBef>
                          <a:spcPts val="0"/>
                        </a:spcBef>
                        <a:spcAft>
                          <a:spcPts val="0"/>
                        </a:spcAft>
                      </a:pPr>
                      <a:r>
                        <a:rPr lang="es-ES" sz="1600" dirty="0">
                          <a:solidFill>
                            <a:srgbClr val="000000"/>
                          </a:solidFill>
                          <a:latin typeface="Calibri"/>
                          <a:ea typeface="Times New Roman"/>
                          <a:cs typeface="Times New Roman"/>
                        </a:rPr>
                        <a:t>Es un material de fácil maquinado y adquirirlo no es muy costoso</a:t>
                      </a:r>
                      <a:endParaRPr lang="en-US" sz="1400" dirty="0">
                        <a:latin typeface="Calibri"/>
                        <a:ea typeface="PMingLiU"/>
                        <a:cs typeface="Times New Roman"/>
                      </a:endParaRPr>
                    </a:p>
                  </a:txBody>
                  <a:tcPr marT="0" marB="0" anchor="ctr">
                    <a:lnL>
                      <a:noFill/>
                    </a:lnL>
                    <a:lnR>
                      <a:noFill/>
                    </a:lnR>
                    <a:lnT>
                      <a:noFill/>
                    </a:lnT>
                    <a:lnB>
                      <a:noFill/>
                    </a:lnB>
                    <a:solidFill>
                      <a:srgbClr val="92D050"/>
                    </a:solidFill>
                  </a:tcPr>
                </a:tc>
                <a:tc>
                  <a:txBody>
                    <a:bodyPr/>
                    <a:lstStyle/>
                    <a:p>
                      <a:pPr marL="0" marR="0" indent="0" algn="just">
                        <a:lnSpc>
                          <a:spcPct val="100000"/>
                        </a:lnSpc>
                        <a:spcBef>
                          <a:spcPts val="0"/>
                        </a:spcBef>
                        <a:spcAft>
                          <a:spcPts val="0"/>
                        </a:spcAft>
                      </a:pPr>
                      <a:r>
                        <a:rPr lang="es-ES" sz="1600" dirty="0">
                          <a:solidFill>
                            <a:srgbClr val="000000"/>
                          </a:solidFill>
                          <a:latin typeface="Calibri"/>
                          <a:ea typeface="Times New Roman"/>
                          <a:cs typeface="Times New Roman"/>
                        </a:rPr>
                        <a:t>El material es frágil</a:t>
                      </a:r>
                      <a:endParaRPr lang="en-US" sz="1400" dirty="0">
                        <a:latin typeface="Calibri"/>
                        <a:ea typeface="PMingLiU"/>
                        <a:cs typeface="Times New Roman"/>
                      </a:endParaRPr>
                    </a:p>
                  </a:txBody>
                  <a:tcPr marT="0" marB="0" anchor="ctr">
                    <a:lnL>
                      <a:noFill/>
                    </a:lnL>
                    <a:lnR w="12700" cap="flat" cmpd="sng" algn="ctr">
                      <a:solidFill>
                        <a:srgbClr val="4F81BD"/>
                      </a:solidFill>
                      <a:prstDash val="solid"/>
                      <a:round/>
                      <a:headEnd type="none" w="med" len="med"/>
                      <a:tailEnd type="none" w="med" len="med"/>
                    </a:lnR>
                    <a:lnT>
                      <a:noFill/>
                    </a:lnT>
                    <a:lnB>
                      <a:noFill/>
                    </a:lnB>
                    <a:solidFill>
                      <a:srgbClr val="92D050"/>
                    </a:solidFill>
                  </a:tcPr>
                </a:tc>
              </a:tr>
              <a:tr h="635563">
                <a:tc>
                  <a:txBody>
                    <a:bodyPr/>
                    <a:lstStyle/>
                    <a:p>
                      <a:pPr marL="0" marR="0" indent="0" algn="ctr">
                        <a:lnSpc>
                          <a:spcPct val="100000"/>
                        </a:lnSpc>
                        <a:spcBef>
                          <a:spcPts val="0"/>
                        </a:spcBef>
                        <a:spcAft>
                          <a:spcPts val="0"/>
                        </a:spcAft>
                      </a:pPr>
                      <a:r>
                        <a:rPr lang="es-ES" sz="1600" b="1">
                          <a:solidFill>
                            <a:srgbClr val="000000"/>
                          </a:solidFill>
                          <a:latin typeface="Calibri"/>
                          <a:ea typeface="Times New Roman"/>
                          <a:cs typeface="Times New Roman"/>
                        </a:rPr>
                        <a:t>Bronce</a:t>
                      </a:r>
                      <a:endParaRPr lang="en-US" sz="1400">
                        <a:latin typeface="Calibri"/>
                        <a:ea typeface="PMingLiU"/>
                        <a:cs typeface="Times New Roman"/>
                      </a:endParaRPr>
                    </a:p>
                  </a:txBody>
                  <a:tcPr marT="0" marB="0" anchor="ctr">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marL="0" marR="0" indent="0" algn="just">
                        <a:lnSpc>
                          <a:spcPct val="100000"/>
                        </a:lnSpc>
                        <a:spcBef>
                          <a:spcPts val="0"/>
                        </a:spcBef>
                        <a:spcAft>
                          <a:spcPts val="0"/>
                        </a:spcAft>
                      </a:pPr>
                      <a:r>
                        <a:rPr lang="es-ES" sz="1600">
                          <a:solidFill>
                            <a:srgbClr val="000000"/>
                          </a:solidFill>
                          <a:latin typeface="Calibri"/>
                          <a:ea typeface="Times New Roman"/>
                          <a:cs typeface="Times New Roman"/>
                        </a:rPr>
                        <a:t>Es un material fácil de maquinar y mantiene propiedades ante fricción</a:t>
                      </a:r>
                      <a:endParaRPr lang="en-US" sz="1400">
                        <a:latin typeface="Calibri"/>
                        <a:ea typeface="PMingLiU"/>
                        <a:cs typeface="Times New Roman"/>
                      </a:endParaRPr>
                    </a:p>
                  </a:txBody>
                  <a:tcPr marT="0" marB="0" anchor="ctr">
                    <a:lnL>
                      <a:noFill/>
                    </a:lnL>
                    <a:lnR>
                      <a:noFill/>
                    </a:lnR>
                    <a:lnT>
                      <a:noFill/>
                    </a:lnT>
                    <a:lnB w="12700" cap="flat" cmpd="sng" algn="ctr">
                      <a:solidFill>
                        <a:srgbClr val="4F81BD"/>
                      </a:solidFill>
                      <a:prstDash val="solid"/>
                      <a:round/>
                      <a:headEnd type="none" w="med" len="med"/>
                      <a:tailEnd type="none" w="med" len="med"/>
                    </a:lnB>
                  </a:tcPr>
                </a:tc>
                <a:tc>
                  <a:txBody>
                    <a:bodyPr/>
                    <a:lstStyle/>
                    <a:p>
                      <a:pPr marL="0" marR="0" indent="0" algn="just">
                        <a:lnSpc>
                          <a:spcPct val="100000"/>
                        </a:lnSpc>
                        <a:spcBef>
                          <a:spcPts val="0"/>
                        </a:spcBef>
                        <a:spcAft>
                          <a:spcPts val="0"/>
                        </a:spcAft>
                      </a:pPr>
                      <a:r>
                        <a:rPr lang="es-ES" sz="1600" dirty="0">
                          <a:solidFill>
                            <a:srgbClr val="000000"/>
                          </a:solidFill>
                          <a:latin typeface="Calibri"/>
                          <a:ea typeface="Times New Roman"/>
                          <a:cs typeface="Times New Roman"/>
                        </a:rPr>
                        <a:t>El coso de adquisición es elevado</a:t>
                      </a:r>
                      <a:endParaRPr lang="en-US" sz="1400" dirty="0">
                        <a:latin typeface="Calibri"/>
                        <a:ea typeface="PMingLiU"/>
                        <a:cs typeface="Times New Roman"/>
                      </a:endParaRPr>
                    </a:p>
                  </a:txBody>
                  <a:tcPr marT="0" marB="0" anchor="ctr">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15682"/>
          </a:xfrm>
        </p:spPr>
        <p:txBody>
          <a:bodyPr/>
          <a:lstStyle/>
          <a:p>
            <a:r>
              <a:rPr lang="es-EC" dirty="0" smtClean="0"/>
              <a:t>Gasificadores</a:t>
            </a:r>
            <a:endParaRPr lang="es-EC" dirty="0"/>
          </a:p>
        </p:txBody>
      </p:sp>
      <p:sp>
        <p:nvSpPr>
          <p:cNvPr id="3" name="Marcador de contenido 2"/>
          <p:cNvSpPr>
            <a:spLocks noGrp="1"/>
          </p:cNvSpPr>
          <p:nvPr>
            <p:ph idx="1"/>
          </p:nvPr>
        </p:nvSpPr>
        <p:spPr>
          <a:xfrm>
            <a:off x="646111" y="1417918"/>
            <a:ext cx="8946541" cy="4195481"/>
          </a:xfrm>
        </p:spPr>
        <p:txBody>
          <a:bodyPr>
            <a:normAutofit lnSpcReduction="10000"/>
          </a:bodyPr>
          <a:lstStyle/>
          <a:p>
            <a:pPr algn="just"/>
            <a:r>
              <a:rPr lang="es-ES" dirty="0"/>
              <a:t>Se trata del sistema donde se realiza el proceso de transformación termoquímica de la materia solida de origen orgánico, proceso que tendrá como resultado gas de bajo poder calórico.</a:t>
            </a:r>
            <a:endParaRPr lang="es-EC" dirty="0"/>
          </a:p>
          <a:p>
            <a:pPr algn="just"/>
            <a:r>
              <a:rPr lang="es-ES" dirty="0" smtClean="0"/>
              <a:t>Combustión </a:t>
            </a:r>
            <a:r>
              <a:rPr lang="es-ES" dirty="0"/>
              <a:t>parcial del combustible sólido que se realiza a través de la reacción de este con el aire inyectado directo en la zona de oxidación del Reactor </a:t>
            </a:r>
          </a:p>
          <a:p>
            <a:pPr algn="just"/>
            <a:r>
              <a:rPr lang="es-ES" dirty="0" smtClean="0"/>
              <a:t>Un </a:t>
            </a:r>
            <a:r>
              <a:rPr lang="es-ES" dirty="0"/>
              <a:t>gasificador </a:t>
            </a:r>
            <a:r>
              <a:rPr lang="es-ES" dirty="0" smtClean="0"/>
              <a:t>básicamente </a:t>
            </a:r>
            <a:r>
              <a:rPr lang="es-ES" dirty="0"/>
              <a:t>está </a:t>
            </a:r>
            <a:r>
              <a:rPr lang="es-ES" dirty="0" smtClean="0"/>
              <a:t>compuesto de:</a:t>
            </a:r>
          </a:p>
          <a:p>
            <a:pPr marL="901700" algn="just"/>
            <a:r>
              <a:rPr lang="es-ES" dirty="0"/>
              <a:t>U</a:t>
            </a:r>
            <a:r>
              <a:rPr lang="es-ES" dirty="0" smtClean="0"/>
              <a:t>n </a:t>
            </a:r>
            <a:r>
              <a:rPr lang="es-ES" dirty="0"/>
              <a:t>recipiente o tolva </a:t>
            </a:r>
            <a:endParaRPr lang="es-ES" dirty="0" smtClean="0"/>
          </a:p>
          <a:p>
            <a:pPr marL="901700" algn="just"/>
            <a:r>
              <a:rPr lang="es-ES" dirty="0" smtClean="0"/>
              <a:t>Un compartimento </a:t>
            </a:r>
            <a:r>
              <a:rPr lang="es-ES" dirty="0"/>
              <a:t>diseñado para realizar la quima parcial del material </a:t>
            </a:r>
            <a:r>
              <a:rPr lang="es-ES" dirty="0" smtClean="0"/>
              <a:t>mencionad.</a:t>
            </a:r>
          </a:p>
          <a:p>
            <a:pPr marL="901700" algn="just"/>
            <a:r>
              <a:rPr lang="es-ES" dirty="0"/>
              <a:t>M</a:t>
            </a:r>
            <a:r>
              <a:rPr lang="es-ES" dirty="0" smtClean="0"/>
              <a:t>edios </a:t>
            </a:r>
            <a:r>
              <a:rPr lang="es-ES" dirty="0"/>
              <a:t>de eliminación de </a:t>
            </a:r>
            <a:r>
              <a:rPr lang="es-ES" dirty="0" smtClean="0"/>
              <a:t>cenizas. </a:t>
            </a:r>
          </a:p>
          <a:p>
            <a:pPr marL="901700" algn="just"/>
            <a:r>
              <a:rPr lang="es-ES" dirty="0" smtClean="0"/>
              <a:t>Ductos de </a:t>
            </a:r>
            <a:r>
              <a:rPr lang="es-ES" dirty="0"/>
              <a:t>inyección de aire, y de salida del gas </a:t>
            </a:r>
            <a:r>
              <a:rPr lang="es-ES" dirty="0" smtClean="0"/>
              <a:t>producido.</a:t>
            </a:r>
            <a:endParaRPr lang="es-EC" dirty="0"/>
          </a:p>
        </p:txBody>
      </p:sp>
    </p:spTree>
    <p:extLst>
      <p:ext uri="{BB962C8B-B14F-4D97-AF65-F5344CB8AC3E}">
        <p14:creationId xmlns:p14="http://schemas.microsoft.com/office/powerpoint/2010/main" val="123360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down)">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A010301.JPG"/>
          <p:cNvPicPr>
            <a:picLocks noChangeAspect="1" noChangeArrowheads="1"/>
          </p:cNvPicPr>
          <p:nvPr/>
        </p:nvPicPr>
        <p:blipFill>
          <a:blip r:embed="rId2" cstate="print"/>
          <a:srcRect l="22340" t="30496" r="56383" b="24113"/>
          <a:stretch>
            <a:fillRect/>
          </a:stretch>
        </p:blipFill>
        <p:spPr bwMode="auto">
          <a:xfrm>
            <a:off x="5994400" y="685801"/>
            <a:ext cx="2641600" cy="3172899"/>
          </a:xfrm>
          <a:prstGeom prst="rect">
            <a:avLst/>
          </a:prstGeom>
          <a:noFill/>
        </p:spPr>
      </p:pic>
      <p:pic>
        <p:nvPicPr>
          <p:cNvPr id="52225" name="26 Imagen" descr="PA010301.JPG"/>
          <p:cNvPicPr>
            <a:picLocks noChangeAspect="1" noChangeArrowheads="1"/>
          </p:cNvPicPr>
          <p:nvPr/>
        </p:nvPicPr>
        <p:blipFill>
          <a:blip r:embed="rId3" cstate="print"/>
          <a:srcRect l="62500" t="27660" r="19681" b="32979"/>
          <a:stretch>
            <a:fillRect/>
          </a:stretch>
        </p:blipFill>
        <p:spPr bwMode="auto">
          <a:xfrm rot="10800000">
            <a:off x="9042400" y="3048000"/>
            <a:ext cx="2438400" cy="3043238"/>
          </a:xfrm>
          <a:prstGeom prst="rect">
            <a:avLst/>
          </a:prstGeom>
          <a:noFill/>
        </p:spPr>
      </p:pic>
      <p:sp>
        <p:nvSpPr>
          <p:cNvPr id="52227" name="Rectangle 3"/>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2228" name="Rectangle 4"/>
          <p:cNvSpPr>
            <a:spLocks noChangeArrowheads="1"/>
          </p:cNvSpPr>
          <p:nvPr/>
        </p:nvSpPr>
        <p:spPr bwMode="auto">
          <a:xfrm>
            <a:off x="1462617" y="43301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8 Marcador de contenido"/>
          <p:cNvSpPr>
            <a:spLocks noGrp="1"/>
          </p:cNvSpPr>
          <p:nvPr>
            <p:ph sz="half" idx="1"/>
          </p:nvPr>
        </p:nvSpPr>
        <p:spPr>
          <a:xfrm>
            <a:off x="406400" y="914400"/>
            <a:ext cx="5413248" cy="5410200"/>
          </a:xfrm>
        </p:spPr>
        <p:txBody>
          <a:bodyPr>
            <a:normAutofit/>
          </a:bodyPr>
          <a:lstStyle/>
          <a:p>
            <a:pPr algn="just">
              <a:buNone/>
            </a:pPr>
            <a:r>
              <a:rPr lang="es-ES" sz="2800" dirty="0" smtClean="0"/>
              <a:t>	El objetivo de utilizar estas válvulas mecatrónicas es facilitar el ingreso de aire hacia el motor del carro, es decir para que este no se ahogue por falta de aire al momento de proporcionar la aceleración</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52226"/>
                                        </p:tgtEl>
                                        <p:attrNameLst>
                                          <p:attrName>style.visibility</p:attrName>
                                        </p:attrNameLst>
                                      </p:cBhvr>
                                      <p:to>
                                        <p:strVal val="visible"/>
                                      </p:to>
                                    </p:set>
                                    <p:anim calcmode="lin" valueType="num">
                                      <p:cBhvr>
                                        <p:cTn id="13" dur="1000" fill="hold"/>
                                        <p:tgtEl>
                                          <p:spTgt spid="52226"/>
                                        </p:tgtEl>
                                        <p:attrNameLst>
                                          <p:attrName>ppt_x</p:attrName>
                                        </p:attrNameLst>
                                      </p:cBhvr>
                                      <p:tavLst>
                                        <p:tav tm="0">
                                          <p:val>
                                            <p:strVal val="#ppt_x-.2"/>
                                          </p:val>
                                        </p:tav>
                                        <p:tav tm="100000">
                                          <p:val>
                                            <p:strVal val="#ppt_x"/>
                                          </p:val>
                                        </p:tav>
                                      </p:tavLst>
                                    </p:anim>
                                    <p:anim calcmode="lin" valueType="num">
                                      <p:cBhvr>
                                        <p:cTn id="14" dur="1000" fill="hold"/>
                                        <p:tgtEl>
                                          <p:spTgt spid="5222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2226"/>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nodeType="clickEffect">
                                  <p:stCondLst>
                                    <p:cond delay="0"/>
                                  </p:stCondLst>
                                  <p:childTnLst>
                                    <p:set>
                                      <p:cBhvr>
                                        <p:cTn id="19" dur="1" fill="hold">
                                          <p:stCondLst>
                                            <p:cond delay="0"/>
                                          </p:stCondLst>
                                        </p:cTn>
                                        <p:tgtEl>
                                          <p:spTgt spid="52225"/>
                                        </p:tgtEl>
                                        <p:attrNameLst>
                                          <p:attrName>style.visibility</p:attrName>
                                        </p:attrNameLst>
                                      </p:cBhvr>
                                      <p:to>
                                        <p:strVal val="visible"/>
                                      </p:to>
                                    </p:set>
                                    <p:anim calcmode="lin" valueType="num">
                                      <p:cBhvr>
                                        <p:cTn id="20" dur="1000" fill="hold"/>
                                        <p:tgtEl>
                                          <p:spTgt spid="52225"/>
                                        </p:tgtEl>
                                        <p:attrNameLst>
                                          <p:attrName>ppt_x</p:attrName>
                                        </p:attrNameLst>
                                      </p:cBhvr>
                                      <p:tavLst>
                                        <p:tav tm="0">
                                          <p:val>
                                            <p:strVal val="#ppt_x-.2"/>
                                          </p:val>
                                        </p:tav>
                                        <p:tav tm="100000">
                                          <p:val>
                                            <p:strVal val="#ppt_x"/>
                                          </p:val>
                                        </p:tav>
                                      </p:tavLst>
                                    </p:anim>
                                    <p:anim calcmode="lin" valueType="num">
                                      <p:cBhvr>
                                        <p:cTn id="21" dur="1000" fill="hold"/>
                                        <p:tgtEl>
                                          <p:spTgt spid="52225"/>
                                        </p:tgtEl>
                                        <p:attrNameLst>
                                          <p:attrName>ppt_y</p:attrName>
                                        </p:attrNameLst>
                                      </p:cBhvr>
                                      <p:tavLst>
                                        <p:tav tm="0">
                                          <p:val>
                                            <p:strVal val="#ppt_y"/>
                                          </p:val>
                                        </p:tav>
                                        <p:tav tm="100000">
                                          <p:val>
                                            <p:strVal val="#ppt_y"/>
                                          </p:val>
                                        </p:tav>
                                      </p:tavLst>
                                    </p:anim>
                                    <p:animEffect transition="in" filter="wipe(right)" prLst="gradientSize: 0.1">
                                      <p:cBhvr>
                                        <p:cTn id="22" dur="10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1016000" y="685800"/>
          <a:ext cx="10363200" cy="5465085"/>
        </p:xfrm>
        <a:graphic>
          <a:graphicData uri="http://schemas.openxmlformats.org/drawingml/2006/table">
            <a:tbl>
              <a:tblPr/>
              <a:tblGrid>
                <a:gridCol w="1553975"/>
                <a:gridCol w="1279596"/>
                <a:gridCol w="2377112"/>
                <a:gridCol w="2076180"/>
                <a:gridCol w="1596965"/>
                <a:gridCol w="1479372"/>
              </a:tblGrid>
              <a:tr h="588285">
                <a:tc>
                  <a:txBody>
                    <a:bodyPr/>
                    <a:lstStyle/>
                    <a:p>
                      <a:pPr marL="0" marR="0" indent="0" algn="ctr">
                        <a:lnSpc>
                          <a:spcPct val="200000"/>
                        </a:lnSpc>
                        <a:spcBef>
                          <a:spcPts val="0"/>
                        </a:spcBef>
                        <a:spcAft>
                          <a:spcPts val="0"/>
                        </a:spcAft>
                      </a:pPr>
                      <a:r>
                        <a:rPr lang="es-ES" sz="1600" b="1" dirty="0">
                          <a:solidFill>
                            <a:srgbClr val="FFFFFF"/>
                          </a:solidFill>
                          <a:latin typeface="Arial"/>
                          <a:ea typeface="PMingLiU"/>
                          <a:cs typeface="Times New Roman"/>
                        </a:rPr>
                        <a:t>MODELO</a:t>
                      </a:r>
                      <a:endParaRPr lang="en-US" sz="2000" dirty="0">
                        <a:latin typeface="Calibri"/>
                        <a:ea typeface="PMingLiU"/>
                        <a:cs typeface="Times New Roman"/>
                      </a:endParaRPr>
                    </a:p>
                  </a:txBody>
                  <a:tcPr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solidFill>
                      <a:srgbClr val="4F81BD"/>
                    </a:solidFill>
                  </a:tcPr>
                </a:tc>
                <a:tc>
                  <a:txBody>
                    <a:bodyPr/>
                    <a:lstStyle/>
                    <a:p>
                      <a:pPr marL="0" marR="0" indent="0" algn="ctr">
                        <a:lnSpc>
                          <a:spcPct val="200000"/>
                        </a:lnSpc>
                        <a:spcBef>
                          <a:spcPts val="0"/>
                        </a:spcBef>
                        <a:spcAft>
                          <a:spcPts val="0"/>
                        </a:spcAft>
                      </a:pPr>
                      <a:r>
                        <a:rPr lang="es-ES" sz="1600" b="1">
                          <a:solidFill>
                            <a:srgbClr val="FFFFFF"/>
                          </a:solidFill>
                          <a:latin typeface="Arial"/>
                          <a:ea typeface="PMingLiU"/>
                          <a:cs typeface="Times New Roman"/>
                        </a:rPr>
                        <a:t>SEÑAL</a:t>
                      </a:r>
                      <a:endParaRPr lang="en-US" sz="2000">
                        <a:latin typeface="Calibri"/>
                        <a:ea typeface="PMingLiU"/>
                        <a:cs typeface="Times New Roman"/>
                      </a:endParaRPr>
                    </a:p>
                  </a:txBody>
                  <a:tcPr marT="0" marB="0">
                    <a:lnL>
                      <a:noFill/>
                    </a:lnL>
                    <a:lnR>
                      <a:noFill/>
                    </a:lnR>
                    <a:lnT w="12700" cap="flat" cmpd="sng" algn="ctr">
                      <a:solidFill>
                        <a:srgbClr val="4F81BD"/>
                      </a:solidFill>
                      <a:prstDash val="solid"/>
                      <a:round/>
                      <a:headEnd type="none" w="med" len="med"/>
                      <a:tailEnd type="none" w="med" len="med"/>
                    </a:lnT>
                    <a:lnB>
                      <a:noFill/>
                    </a:lnB>
                    <a:solidFill>
                      <a:srgbClr val="4F81BD"/>
                    </a:solidFill>
                  </a:tcPr>
                </a:tc>
                <a:tc>
                  <a:txBody>
                    <a:bodyPr/>
                    <a:lstStyle/>
                    <a:p>
                      <a:pPr marL="0" marR="0" indent="0" algn="ctr">
                        <a:lnSpc>
                          <a:spcPct val="200000"/>
                        </a:lnSpc>
                        <a:spcBef>
                          <a:spcPts val="0"/>
                        </a:spcBef>
                        <a:spcAft>
                          <a:spcPts val="0"/>
                        </a:spcAft>
                      </a:pPr>
                      <a:r>
                        <a:rPr lang="es-ES" sz="1600" b="1">
                          <a:solidFill>
                            <a:srgbClr val="FFFFFF"/>
                          </a:solidFill>
                          <a:latin typeface="Arial"/>
                          <a:ea typeface="PMingLiU"/>
                          <a:cs typeface="Times New Roman"/>
                        </a:rPr>
                        <a:t>TORQUE (Kgxcm)</a:t>
                      </a:r>
                      <a:endParaRPr lang="en-US" sz="2000">
                        <a:latin typeface="Calibri"/>
                        <a:ea typeface="PMingLiU"/>
                        <a:cs typeface="Times New Roman"/>
                      </a:endParaRPr>
                    </a:p>
                  </a:txBody>
                  <a:tcPr marT="0" marB="0">
                    <a:lnL>
                      <a:noFill/>
                    </a:lnL>
                    <a:lnR>
                      <a:noFill/>
                    </a:lnR>
                    <a:lnT w="12700" cap="flat" cmpd="sng" algn="ctr">
                      <a:solidFill>
                        <a:srgbClr val="4F81BD"/>
                      </a:solidFill>
                      <a:prstDash val="solid"/>
                      <a:round/>
                      <a:headEnd type="none" w="med" len="med"/>
                      <a:tailEnd type="none" w="med" len="med"/>
                    </a:lnT>
                    <a:lnB>
                      <a:noFill/>
                    </a:lnB>
                    <a:solidFill>
                      <a:srgbClr val="4F81BD"/>
                    </a:solidFill>
                  </a:tcPr>
                </a:tc>
                <a:tc>
                  <a:txBody>
                    <a:bodyPr/>
                    <a:lstStyle/>
                    <a:p>
                      <a:pPr marL="0" marR="0" indent="0" algn="ctr">
                        <a:lnSpc>
                          <a:spcPct val="200000"/>
                        </a:lnSpc>
                        <a:spcBef>
                          <a:spcPts val="0"/>
                        </a:spcBef>
                        <a:spcAft>
                          <a:spcPts val="0"/>
                        </a:spcAft>
                      </a:pPr>
                      <a:r>
                        <a:rPr lang="es-ES" sz="1600" b="1">
                          <a:solidFill>
                            <a:srgbClr val="FFFFFF"/>
                          </a:solidFill>
                          <a:latin typeface="Arial"/>
                          <a:ea typeface="PMingLiU"/>
                          <a:cs typeface="Times New Roman"/>
                        </a:rPr>
                        <a:t>VELOCIDAD</a:t>
                      </a:r>
                      <a:endParaRPr lang="en-US" sz="2000">
                        <a:latin typeface="Calibri"/>
                        <a:ea typeface="PMingLiU"/>
                        <a:cs typeface="Times New Roman"/>
                      </a:endParaRPr>
                    </a:p>
                  </a:txBody>
                  <a:tcPr marT="0" marB="0">
                    <a:lnL>
                      <a:noFill/>
                    </a:lnL>
                    <a:lnR>
                      <a:noFill/>
                    </a:lnR>
                    <a:lnT w="12700" cap="flat" cmpd="sng" algn="ctr">
                      <a:solidFill>
                        <a:srgbClr val="4F81BD"/>
                      </a:solidFill>
                      <a:prstDash val="solid"/>
                      <a:round/>
                      <a:headEnd type="none" w="med" len="med"/>
                      <a:tailEnd type="none" w="med" len="med"/>
                    </a:lnT>
                    <a:lnB>
                      <a:noFill/>
                    </a:lnB>
                    <a:solidFill>
                      <a:srgbClr val="4F81BD"/>
                    </a:solidFill>
                  </a:tcPr>
                </a:tc>
                <a:tc>
                  <a:txBody>
                    <a:bodyPr/>
                    <a:lstStyle/>
                    <a:p>
                      <a:pPr marL="0" marR="0" indent="0" algn="ctr">
                        <a:lnSpc>
                          <a:spcPct val="200000"/>
                        </a:lnSpc>
                        <a:spcBef>
                          <a:spcPts val="0"/>
                        </a:spcBef>
                        <a:spcAft>
                          <a:spcPts val="0"/>
                        </a:spcAft>
                      </a:pPr>
                      <a:r>
                        <a:rPr lang="es-ES" sz="1600" b="1">
                          <a:solidFill>
                            <a:srgbClr val="FFFFFF"/>
                          </a:solidFill>
                          <a:latin typeface="Arial"/>
                          <a:ea typeface="PMingLiU"/>
                          <a:cs typeface="Times New Roman"/>
                        </a:rPr>
                        <a:t>MATERIAL</a:t>
                      </a:r>
                      <a:endParaRPr lang="en-US" sz="2000">
                        <a:latin typeface="Calibri"/>
                        <a:ea typeface="PMingLiU"/>
                        <a:cs typeface="Times New Roman"/>
                      </a:endParaRPr>
                    </a:p>
                  </a:txBody>
                  <a:tcPr marT="0" marB="0">
                    <a:lnL>
                      <a:noFill/>
                    </a:lnL>
                    <a:lnR>
                      <a:noFill/>
                    </a:lnR>
                    <a:lnT w="12700" cap="flat" cmpd="sng" algn="ctr">
                      <a:solidFill>
                        <a:srgbClr val="4F81BD"/>
                      </a:solidFill>
                      <a:prstDash val="solid"/>
                      <a:round/>
                      <a:headEnd type="none" w="med" len="med"/>
                      <a:tailEnd type="none" w="med" len="med"/>
                    </a:lnT>
                    <a:lnB>
                      <a:noFill/>
                    </a:lnB>
                    <a:solidFill>
                      <a:srgbClr val="4F81BD"/>
                    </a:solidFill>
                  </a:tcPr>
                </a:tc>
                <a:tc>
                  <a:txBody>
                    <a:bodyPr/>
                    <a:lstStyle/>
                    <a:p>
                      <a:pPr marL="0" marR="0" indent="0" algn="ctr">
                        <a:lnSpc>
                          <a:spcPct val="200000"/>
                        </a:lnSpc>
                        <a:spcBef>
                          <a:spcPts val="0"/>
                        </a:spcBef>
                        <a:spcAft>
                          <a:spcPts val="0"/>
                        </a:spcAft>
                      </a:pPr>
                      <a:r>
                        <a:rPr lang="es-ES" sz="1600" b="1">
                          <a:solidFill>
                            <a:srgbClr val="FFFFFF"/>
                          </a:solidFill>
                          <a:latin typeface="Arial"/>
                          <a:ea typeface="PMingLiU"/>
                          <a:cs typeface="Times New Roman"/>
                        </a:rPr>
                        <a:t>POLOS</a:t>
                      </a:r>
                      <a:endParaRPr lang="en-US" sz="2000">
                        <a:latin typeface="Calibri"/>
                        <a:ea typeface="PMingLiU"/>
                        <a:cs typeface="Times New Roman"/>
                      </a:endParaRPr>
                    </a:p>
                  </a:txBody>
                  <a:tcPr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4F81BD"/>
                    </a:solidFill>
                  </a:tcPr>
                </a:tc>
              </a:tr>
              <a:tr h="613863">
                <a:tc>
                  <a:txBody>
                    <a:bodyPr/>
                    <a:lstStyle/>
                    <a:p>
                      <a:pPr marL="0" marR="0" indent="0" algn="ctr">
                        <a:lnSpc>
                          <a:spcPct val="200000"/>
                        </a:lnSpc>
                        <a:spcBef>
                          <a:spcPts val="0"/>
                        </a:spcBef>
                        <a:spcAft>
                          <a:spcPts val="0"/>
                        </a:spcAft>
                      </a:pPr>
                      <a:r>
                        <a:rPr lang="es-ES" sz="1600" b="1">
                          <a:latin typeface="Arial"/>
                          <a:ea typeface="PMingLiU"/>
                          <a:cs typeface="Times New Roman"/>
                        </a:rPr>
                        <a:t>HDS-577</a:t>
                      </a:r>
                      <a:endParaRPr lang="en-US" sz="2000">
                        <a:latin typeface="Calibri"/>
                        <a:ea typeface="PMingLiU"/>
                        <a:cs typeface="Times New Roman"/>
                      </a:endParaRPr>
                    </a:p>
                  </a:txBody>
                  <a:tcPr marT="0" marB="0" anchor="ctr">
                    <a:lnL w="12700" cap="flat" cmpd="sng" algn="ctr">
                      <a:solidFill>
                        <a:srgbClr val="4F81BD"/>
                      </a:solidFill>
                      <a:prstDash val="solid"/>
                      <a:round/>
                      <a:headEnd type="none" w="med" len="med"/>
                      <a:tailEnd type="none" w="med" len="med"/>
                    </a:lnL>
                    <a:lnR>
                      <a:noFill/>
                    </a:lnR>
                    <a:lnT>
                      <a:noFill/>
                    </a:lnT>
                    <a:lnB>
                      <a:noFill/>
                    </a:lnB>
                  </a:tcPr>
                </a:tc>
                <a:tc>
                  <a:txBody>
                    <a:bodyPr/>
                    <a:lstStyle/>
                    <a:p>
                      <a:pPr marL="0" marR="0" indent="0" algn="ctr">
                        <a:lnSpc>
                          <a:spcPct val="200000"/>
                        </a:lnSpc>
                        <a:spcBef>
                          <a:spcPts val="0"/>
                        </a:spcBef>
                        <a:spcAft>
                          <a:spcPts val="0"/>
                        </a:spcAft>
                      </a:pPr>
                      <a:r>
                        <a:rPr lang="es-ES" sz="1600">
                          <a:latin typeface="Arial"/>
                          <a:ea typeface="PMingLiU"/>
                          <a:cs typeface="Times New Roman"/>
                        </a:rPr>
                        <a:t>----</a:t>
                      </a:r>
                      <a:endParaRPr lang="en-US" sz="2000">
                        <a:latin typeface="Calibri"/>
                        <a:ea typeface="PMingLiU"/>
                        <a:cs typeface="Times New Roman"/>
                      </a:endParaRPr>
                    </a:p>
                  </a:txBody>
                  <a:tcPr marT="0" marB="0" anchor="ctr">
                    <a:lnL>
                      <a:noFill/>
                    </a:lnL>
                    <a:lnR>
                      <a:noFill/>
                    </a:lnR>
                    <a:lnT>
                      <a:noFill/>
                    </a:lnT>
                    <a:lnB>
                      <a:noFill/>
                    </a:lnB>
                  </a:tcPr>
                </a:tc>
                <a:tc>
                  <a:txBody>
                    <a:bodyPr/>
                    <a:lstStyle/>
                    <a:p>
                      <a:pPr marL="0" marR="0" indent="0" algn="ctr">
                        <a:lnSpc>
                          <a:spcPct val="200000"/>
                        </a:lnSpc>
                        <a:spcBef>
                          <a:spcPts val="0"/>
                        </a:spcBef>
                        <a:spcAft>
                          <a:spcPts val="0"/>
                        </a:spcAft>
                      </a:pPr>
                      <a:r>
                        <a:rPr lang="es-ES" sz="1600">
                          <a:latin typeface="Arial"/>
                          <a:ea typeface="PMingLiU"/>
                          <a:cs typeface="Times New Roman"/>
                        </a:rPr>
                        <a:t>3.0 – 3.5</a:t>
                      </a:r>
                      <a:endParaRPr lang="en-US" sz="2000">
                        <a:latin typeface="Calibri"/>
                        <a:ea typeface="PMingLiU"/>
                        <a:cs typeface="Times New Roman"/>
                      </a:endParaRPr>
                    </a:p>
                  </a:txBody>
                  <a:tcPr marT="0" marB="0" anchor="ctr">
                    <a:lnL>
                      <a:noFill/>
                    </a:lnL>
                    <a:lnR>
                      <a:noFill/>
                    </a:lnR>
                    <a:lnT>
                      <a:noFill/>
                    </a:lnT>
                    <a:lnB>
                      <a:noFill/>
                    </a:lnB>
                  </a:tcPr>
                </a:tc>
                <a:tc>
                  <a:txBody>
                    <a:bodyPr/>
                    <a:lstStyle/>
                    <a:p>
                      <a:pPr marL="0" marR="0" indent="0" algn="ctr">
                        <a:lnSpc>
                          <a:spcPct val="200000"/>
                        </a:lnSpc>
                        <a:spcBef>
                          <a:spcPts val="0"/>
                        </a:spcBef>
                        <a:spcAft>
                          <a:spcPts val="0"/>
                        </a:spcAft>
                      </a:pPr>
                      <a:r>
                        <a:rPr lang="es-ES" sz="1600">
                          <a:latin typeface="Arial"/>
                          <a:ea typeface="PMingLiU"/>
                          <a:cs typeface="Times New Roman"/>
                        </a:rPr>
                        <a:t>4.8V 0.12s/60°</a:t>
                      </a:r>
                      <a:endParaRPr lang="en-US" sz="2000">
                        <a:latin typeface="Calibri"/>
                        <a:ea typeface="PMingLiU"/>
                        <a:cs typeface="Times New Roman"/>
                      </a:endParaRPr>
                    </a:p>
                    <a:p>
                      <a:pPr marL="0" marR="0" indent="0" algn="ctr">
                        <a:lnSpc>
                          <a:spcPct val="200000"/>
                        </a:lnSpc>
                        <a:spcBef>
                          <a:spcPts val="0"/>
                        </a:spcBef>
                        <a:spcAft>
                          <a:spcPts val="0"/>
                        </a:spcAft>
                      </a:pPr>
                      <a:r>
                        <a:rPr lang="es-ES" sz="1600">
                          <a:latin typeface="Arial"/>
                          <a:ea typeface="PMingLiU"/>
                          <a:cs typeface="Times New Roman"/>
                        </a:rPr>
                        <a:t>6.0V 0.10s/60°</a:t>
                      </a:r>
                      <a:endParaRPr lang="en-US" sz="2000">
                        <a:latin typeface="Calibri"/>
                        <a:ea typeface="PMingLiU"/>
                        <a:cs typeface="Times New Roman"/>
                      </a:endParaRPr>
                    </a:p>
                  </a:txBody>
                  <a:tcPr marT="0" marB="0" anchor="ctr">
                    <a:lnL>
                      <a:noFill/>
                    </a:lnL>
                    <a:lnR>
                      <a:noFill/>
                    </a:lnR>
                    <a:lnT>
                      <a:noFill/>
                    </a:lnT>
                    <a:lnB>
                      <a:noFill/>
                    </a:lnB>
                  </a:tcPr>
                </a:tc>
                <a:tc>
                  <a:txBody>
                    <a:bodyPr/>
                    <a:lstStyle/>
                    <a:p>
                      <a:pPr marL="0" marR="0" indent="0" algn="ctr">
                        <a:lnSpc>
                          <a:spcPct val="200000"/>
                        </a:lnSpc>
                        <a:spcBef>
                          <a:spcPts val="0"/>
                        </a:spcBef>
                        <a:spcAft>
                          <a:spcPts val="0"/>
                        </a:spcAft>
                      </a:pPr>
                      <a:r>
                        <a:rPr lang="es-ES" sz="1600">
                          <a:latin typeface="Arial"/>
                          <a:ea typeface="PMingLiU"/>
                          <a:cs typeface="Times New Roman"/>
                        </a:rPr>
                        <a:t>----</a:t>
                      </a:r>
                      <a:endParaRPr lang="en-US" sz="2000">
                        <a:latin typeface="Calibri"/>
                        <a:ea typeface="PMingLiU"/>
                        <a:cs typeface="Times New Roman"/>
                      </a:endParaRPr>
                    </a:p>
                  </a:txBody>
                  <a:tcPr marT="0" marB="0" anchor="ctr">
                    <a:lnL>
                      <a:noFill/>
                    </a:lnL>
                    <a:lnR>
                      <a:noFill/>
                    </a:lnR>
                    <a:lnT>
                      <a:noFill/>
                    </a:lnT>
                    <a:lnB>
                      <a:noFill/>
                    </a:lnB>
                  </a:tcPr>
                </a:tc>
                <a:tc>
                  <a:txBody>
                    <a:bodyPr/>
                    <a:lstStyle/>
                    <a:p>
                      <a:pPr marL="0" marR="0" indent="0" algn="ctr">
                        <a:lnSpc>
                          <a:spcPct val="200000"/>
                        </a:lnSpc>
                        <a:spcBef>
                          <a:spcPts val="0"/>
                        </a:spcBef>
                        <a:spcAft>
                          <a:spcPts val="0"/>
                        </a:spcAft>
                      </a:pPr>
                      <a:r>
                        <a:rPr lang="es-ES" sz="1600">
                          <a:latin typeface="Arial"/>
                          <a:ea typeface="PMingLiU"/>
                          <a:cs typeface="Times New Roman"/>
                        </a:rPr>
                        <a:t>---</a:t>
                      </a:r>
                      <a:endParaRPr lang="en-US" sz="2000">
                        <a:latin typeface="Calibri"/>
                        <a:ea typeface="PMingLiU"/>
                        <a:cs typeface="Times New Roman"/>
                      </a:endParaRPr>
                    </a:p>
                  </a:txBody>
                  <a:tcPr marT="0" marB="0" anchor="ctr">
                    <a:lnL>
                      <a:noFill/>
                    </a:lnL>
                    <a:lnR w="12700" cap="flat" cmpd="sng" algn="ctr">
                      <a:solidFill>
                        <a:srgbClr val="4F81BD"/>
                      </a:solidFill>
                      <a:prstDash val="solid"/>
                      <a:round/>
                      <a:headEnd type="none" w="med" len="med"/>
                      <a:tailEnd type="none" w="med" len="med"/>
                    </a:lnR>
                    <a:lnT>
                      <a:noFill/>
                    </a:lnT>
                    <a:lnB>
                      <a:noFill/>
                    </a:lnB>
                  </a:tcPr>
                </a:tc>
              </a:tr>
              <a:tr h="613863">
                <a:tc>
                  <a:txBody>
                    <a:bodyPr/>
                    <a:lstStyle/>
                    <a:p>
                      <a:pPr marL="0" marR="0" indent="0" algn="ctr">
                        <a:lnSpc>
                          <a:spcPct val="200000"/>
                        </a:lnSpc>
                        <a:spcBef>
                          <a:spcPts val="0"/>
                        </a:spcBef>
                        <a:spcAft>
                          <a:spcPts val="0"/>
                        </a:spcAft>
                      </a:pPr>
                      <a:r>
                        <a:rPr lang="es-ES" sz="1600" b="1">
                          <a:latin typeface="Arial"/>
                          <a:ea typeface="PMingLiU"/>
                          <a:cs typeface="Times New Roman"/>
                        </a:rPr>
                        <a:t>HS-125MG</a:t>
                      </a:r>
                      <a:endParaRPr lang="en-US" sz="2000">
                        <a:latin typeface="Calibri"/>
                        <a:ea typeface="PMingLiU"/>
                        <a:cs typeface="Times New Roman"/>
                      </a:endParaRPr>
                    </a:p>
                  </a:txBody>
                  <a:tcPr marT="0" marB="0" anchor="ctr">
                    <a:lnL w="12700" cap="flat" cmpd="sng" algn="ctr">
                      <a:solidFill>
                        <a:srgbClr val="4F81BD"/>
                      </a:solidFill>
                      <a:prstDash val="solid"/>
                      <a:round/>
                      <a:headEnd type="none" w="med" len="med"/>
                      <a:tailEnd type="none" w="med" len="med"/>
                    </a:lnL>
                    <a:lnR>
                      <a:noFill/>
                    </a:lnR>
                    <a:lnT>
                      <a:noFill/>
                    </a:lnT>
                    <a:lnB>
                      <a:noFill/>
                    </a:lnB>
                  </a:tcPr>
                </a:tc>
                <a:tc>
                  <a:txBody>
                    <a:bodyPr/>
                    <a:lstStyle/>
                    <a:p>
                      <a:pPr marL="0" marR="0" indent="0" algn="ctr">
                        <a:lnSpc>
                          <a:spcPct val="200000"/>
                        </a:lnSpc>
                        <a:spcBef>
                          <a:spcPts val="0"/>
                        </a:spcBef>
                        <a:spcAft>
                          <a:spcPts val="0"/>
                        </a:spcAft>
                      </a:pPr>
                      <a:r>
                        <a:rPr lang="es-ES" sz="1600">
                          <a:latin typeface="Arial"/>
                          <a:ea typeface="PMingLiU"/>
                          <a:cs typeface="Times New Roman"/>
                        </a:rPr>
                        <a:t>Análoga</a:t>
                      </a:r>
                      <a:endParaRPr lang="en-US" sz="2000">
                        <a:latin typeface="Calibri"/>
                        <a:ea typeface="PMingLiU"/>
                        <a:cs typeface="Times New Roman"/>
                      </a:endParaRPr>
                    </a:p>
                  </a:txBody>
                  <a:tcPr marT="0" marB="0" anchor="ctr">
                    <a:lnL>
                      <a:noFill/>
                    </a:lnL>
                    <a:lnR>
                      <a:noFill/>
                    </a:lnR>
                    <a:lnT>
                      <a:noFill/>
                    </a:lnT>
                    <a:lnB>
                      <a:noFill/>
                    </a:lnB>
                  </a:tcPr>
                </a:tc>
                <a:tc>
                  <a:txBody>
                    <a:bodyPr/>
                    <a:lstStyle/>
                    <a:p>
                      <a:pPr marL="0" marR="0" indent="0" algn="ctr">
                        <a:lnSpc>
                          <a:spcPct val="200000"/>
                        </a:lnSpc>
                        <a:spcBef>
                          <a:spcPts val="0"/>
                        </a:spcBef>
                        <a:spcAft>
                          <a:spcPts val="0"/>
                        </a:spcAft>
                      </a:pPr>
                      <a:r>
                        <a:rPr lang="es-ES" sz="1600">
                          <a:latin typeface="Arial"/>
                          <a:ea typeface="PMingLiU"/>
                          <a:cs typeface="Times New Roman"/>
                        </a:rPr>
                        <a:t>3.0 – 3.5</a:t>
                      </a:r>
                      <a:endParaRPr lang="en-US" sz="2000">
                        <a:latin typeface="Calibri"/>
                        <a:ea typeface="PMingLiU"/>
                        <a:cs typeface="Times New Roman"/>
                      </a:endParaRPr>
                    </a:p>
                  </a:txBody>
                  <a:tcPr marT="0" marB="0" anchor="ctr">
                    <a:lnL>
                      <a:noFill/>
                    </a:lnL>
                    <a:lnR>
                      <a:noFill/>
                    </a:lnR>
                    <a:lnT>
                      <a:noFill/>
                    </a:lnT>
                    <a:lnB>
                      <a:noFill/>
                    </a:lnB>
                  </a:tcPr>
                </a:tc>
                <a:tc>
                  <a:txBody>
                    <a:bodyPr/>
                    <a:lstStyle/>
                    <a:p>
                      <a:pPr marL="0" marR="0" indent="0" algn="ctr">
                        <a:lnSpc>
                          <a:spcPct val="200000"/>
                        </a:lnSpc>
                        <a:spcBef>
                          <a:spcPts val="0"/>
                        </a:spcBef>
                        <a:spcAft>
                          <a:spcPts val="0"/>
                        </a:spcAft>
                      </a:pPr>
                      <a:r>
                        <a:rPr lang="es-ES" sz="1600">
                          <a:latin typeface="Arial"/>
                          <a:ea typeface="PMingLiU"/>
                          <a:cs typeface="Times New Roman"/>
                        </a:rPr>
                        <a:t>4.8V 0.17s/60°</a:t>
                      </a:r>
                      <a:endParaRPr lang="en-US" sz="2000">
                        <a:latin typeface="Calibri"/>
                        <a:ea typeface="PMingLiU"/>
                        <a:cs typeface="Times New Roman"/>
                      </a:endParaRPr>
                    </a:p>
                    <a:p>
                      <a:pPr marL="0" marR="0" indent="0" algn="ctr">
                        <a:lnSpc>
                          <a:spcPct val="200000"/>
                        </a:lnSpc>
                        <a:spcBef>
                          <a:spcPts val="0"/>
                        </a:spcBef>
                        <a:spcAft>
                          <a:spcPts val="0"/>
                        </a:spcAft>
                      </a:pPr>
                      <a:r>
                        <a:rPr lang="es-ES" sz="1600">
                          <a:latin typeface="Arial"/>
                          <a:ea typeface="PMingLiU"/>
                          <a:cs typeface="Times New Roman"/>
                        </a:rPr>
                        <a:t>6.0V 0.13s/60°</a:t>
                      </a:r>
                      <a:endParaRPr lang="en-US" sz="2000">
                        <a:latin typeface="Calibri"/>
                        <a:ea typeface="PMingLiU"/>
                        <a:cs typeface="Times New Roman"/>
                      </a:endParaRPr>
                    </a:p>
                  </a:txBody>
                  <a:tcPr marT="0" marB="0" anchor="ctr">
                    <a:lnL>
                      <a:noFill/>
                    </a:lnL>
                    <a:lnR>
                      <a:noFill/>
                    </a:lnR>
                    <a:lnT>
                      <a:noFill/>
                    </a:lnT>
                    <a:lnB>
                      <a:noFill/>
                    </a:lnB>
                  </a:tcPr>
                </a:tc>
                <a:tc>
                  <a:txBody>
                    <a:bodyPr/>
                    <a:lstStyle/>
                    <a:p>
                      <a:pPr marL="0" marR="0" indent="0" algn="ctr">
                        <a:lnSpc>
                          <a:spcPct val="200000"/>
                        </a:lnSpc>
                        <a:spcBef>
                          <a:spcPts val="0"/>
                        </a:spcBef>
                        <a:spcAft>
                          <a:spcPts val="0"/>
                        </a:spcAft>
                      </a:pPr>
                      <a:r>
                        <a:rPr lang="es-ES" sz="1600">
                          <a:latin typeface="Arial"/>
                          <a:ea typeface="PMingLiU"/>
                          <a:cs typeface="Times New Roman"/>
                        </a:rPr>
                        <a:t>Metal</a:t>
                      </a:r>
                      <a:endParaRPr lang="en-US" sz="2000">
                        <a:latin typeface="Calibri"/>
                        <a:ea typeface="PMingLiU"/>
                        <a:cs typeface="Times New Roman"/>
                      </a:endParaRPr>
                    </a:p>
                  </a:txBody>
                  <a:tcPr marT="0" marB="0" anchor="ctr">
                    <a:lnL>
                      <a:noFill/>
                    </a:lnL>
                    <a:lnR>
                      <a:noFill/>
                    </a:lnR>
                    <a:lnT>
                      <a:noFill/>
                    </a:lnT>
                    <a:lnB>
                      <a:noFill/>
                    </a:lnB>
                  </a:tcPr>
                </a:tc>
                <a:tc>
                  <a:txBody>
                    <a:bodyPr/>
                    <a:lstStyle/>
                    <a:p>
                      <a:pPr marL="0" marR="0" indent="0" algn="ctr">
                        <a:lnSpc>
                          <a:spcPct val="200000"/>
                        </a:lnSpc>
                        <a:spcBef>
                          <a:spcPts val="0"/>
                        </a:spcBef>
                        <a:spcAft>
                          <a:spcPts val="0"/>
                        </a:spcAft>
                      </a:pPr>
                      <a:r>
                        <a:rPr lang="es-ES" sz="1600">
                          <a:latin typeface="Arial"/>
                          <a:ea typeface="PMingLiU"/>
                          <a:cs typeface="Times New Roman"/>
                        </a:rPr>
                        <a:t>3</a:t>
                      </a:r>
                      <a:endParaRPr lang="en-US" sz="2000">
                        <a:latin typeface="Calibri"/>
                        <a:ea typeface="PMingLiU"/>
                        <a:cs typeface="Times New Roman"/>
                      </a:endParaRPr>
                    </a:p>
                  </a:txBody>
                  <a:tcPr marT="0" marB="0" anchor="ctr">
                    <a:lnL>
                      <a:noFill/>
                    </a:lnL>
                    <a:lnR w="12700" cap="flat" cmpd="sng" algn="ctr">
                      <a:solidFill>
                        <a:srgbClr val="4F81BD"/>
                      </a:solidFill>
                      <a:prstDash val="solid"/>
                      <a:round/>
                      <a:headEnd type="none" w="med" len="med"/>
                      <a:tailEnd type="none" w="med" len="med"/>
                    </a:lnR>
                    <a:lnT>
                      <a:noFill/>
                    </a:lnT>
                    <a:lnB>
                      <a:noFill/>
                    </a:lnB>
                  </a:tcPr>
                </a:tc>
              </a:tr>
              <a:tr h="613863">
                <a:tc>
                  <a:txBody>
                    <a:bodyPr/>
                    <a:lstStyle/>
                    <a:p>
                      <a:pPr marL="0" marR="0" indent="0" algn="ctr">
                        <a:lnSpc>
                          <a:spcPct val="200000"/>
                        </a:lnSpc>
                        <a:spcBef>
                          <a:spcPts val="0"/>
                        </a:spcBef>
                        <a:spcAft>
                          <a:spcPts val="0"/>
                        </a:spcAft>
                      </a:pPr>
                      <a:r>
                        <a:rPr lang="es-ES" sz="1600" b="1">
                          <a:latin typeface="Arial"/>
                          <a:ea typeface="PMingLiU"/>
                          <a:cs typeface="Times New Roman"/>
                        </a:rPr>
                        <a:t>HS-303</a:t>
                      </a:r>
                      <a:endParaRPr lang="en-US" sz="2000">
                        <a:latin typeface="Calibri"/>
                        <a:ea typeface="PMingLiU"/>
                        <a:cs typeface="Times New Roman"/>
                      </a:endParaRPr>
                    </a:p>
                  </a:txBody>
                  <a:tcPr marT="0" marB="0" anchor="ctr">
                    <a:lnL w="12700" cap="flat" cmpd="sng" algn="ctr">
                      <a:solidFill>
                        <a:srgbClr val="4F81BD"/>
                      </a:solidFill>
                      <a:prstDash val="solid"/>
                      <a:round/>
                      <a:headEnd type="none" w="med" len="med"/>
                      <a:tailEnd type="none" w="med" len="med"/>
                    </a:lnL>
                    <a:lnR>
                      <a:noFill/>
                    </a:lnR>
                    <a:lnT>
                      <a:noFill/>
                    </a:lnT>
                    <a:lnB>
                      <a:noFill/>
                    </a:lnB>
                  </a:tcPr>
                </a:tc>
                <a:tc>
                  <a:txBody>
                    <a:bodyPr/>
                    <a:lstStyle/>
                    <a:p>
                      <a:pPr marL="0" marR="0" indent="0" algn="ctr">
                        <a:lnSpc>
                          <a:spcPct val="200000"/>
                        </a:lnSpc>
                        <a:spcBef>
                          <a:spcPts val="0"/>
                        </a:spcBef>
                        <a:spcAft>
                          <a:spcPts val="0"/>
                        </a:spcAft>
                      </a:pPr>
                      <a:r>
                        <a:rPr lang="es-ES" sz="1600">
                          <a:latin typeface="Arial"/>
                          <a:ea typeface="PMingLiU"/>
                          <a:cs typeface="Times New Roman"/>
                        </a:rPr>
                        <a:t>Análoga</a:t>
                      </a:r>
                      <a:endParaRPr lang="en-US" sz="2000">
                        <a:latin typeface="Calibri"/>
                        <a:ea typeface="PMingLiU"/>
                        <a:cs typeface="Times New Roman"/>
                      </a:endParaRPr>
                    </a:p>
                  </a:txBody>
                  <a:tcPr marT="0" marB="0" anchor="ctr">
                    <a:lnL>
                      <a:noFill/>
                    </a:lnL>
                    <a:lnR>
                      <a:noFill/>
                    </a:lnR>
                    <a:lnT>
                      <a:noFill/>
                    </a:lnT>
                    <a:lnB>
                      <a:noFill/>
                    </a:lnB>
                  </a:tcPr>
                </a:tc>
                <a:tc>
                  <a:txBody>
                    <a:bodyPr/>
                    <a:lstStyle/>
                    <a:p>
                      <a:pPr marL="0" marR="0" indent="0" algn="ctr">
                        <a:lnSpc>
                          <a:spcPct val="200000"/>
                        </a:lnSpc>
                        <a:spcBef>
                          <a:spcPts val="0"/>
                        </a:spcBef>
                        <a:spcAft>
                          <a:spcPts val="0"/>
                        </a:spcAft>
                      </a:pPr>
                      <a:r>
                        <a:rPr lang="es-ES" sz="1600">
                          <a:latin typeface="Arial"/>
                          <a:ea typeface="PMingLiU"/>
                          <a:cs typeface="Times New Roman"/>
                        </a:rPr>
                        <a:t>3.5</a:t>
                      </a:r>
                      <a:endParaRPr lang="en-US" sz="2000">
                        <a:latin typeface="Calibri"/>
                        <a:ea typeface="PMingLiU"/>
                        <a:cs typeface="Times New Roman"/>
                      </a:endParaRPr>
                    </a:p>
                  </a:txBody>
                  <a:tcPr marT="0" marB="0" anchor="ctr">
                    <a:lnL>
                      <a:noFill/>
                    </a:lnL>
                    <a:lnR>
                      <a:noFill/>
                    </a:lnR>
                    <a:lnT>
                      <a:noFill/>
                    </a:lnT>
                    <a:lnB>
                      <a:noFill/>
                    </a:lnB>
                  </a:tcPr>
                </a:tc>
                <a:tc>
                  <a:txBody>
                    <a:bodyPr/>
                    <a:lstStyle/>
                    <a:p>
                      <a:pPr marL="0" marR="0" indent="0" algn="ctr">
                        <a:lnSpc>
                          <a:spcPct val="200000"/>
                        </a:lnSpc>
                        <a:spcBef>
                          <a:spcPts val="0"/>
                        </a:spcBef>
                        <a:spcAft>
                          <a:spcPts val="0"/>
                        </a:spcAft>
                      </a:pPr>
                      <a:r>
                        <a:rPr lang="es-ES" sz="1600">
                          <a:latin typeface="Arial"/>
                          <a:ea typeface="PMingLiU"/>
                          <a:cs typeface="Times New Roman"/>
                        </a:rPr>
                        <a:t>4.8V 0.19s/60°</a:t>
                      </a:r>
                      <a:endParaRPr lang="en-US" sz="2000">
                        <a:latin typeface="Calibri"/>
                        <a:ea typeface="PMingLiU"/>
                        <a:cs typeface="Times New Roman"/>
                      </a:endParaRPr>
                    </a:p>
                    <a:p>
                      <a:pPr marL="0" marR="0" indent="0" algn="ctr">
                        <a:lnSpc>
                          <a:spcPct val="200000"/>
                        </a:lnSpc>
                        <a:spcBef>
                          <a:spcPts val="0"/>
                        </a:spcBef>
                        <a:spcAft>
                          <a:spcPts val="0"/>
                        </a:spcAft>
                      </a:pPr>
                      <a:r>
                        <a:rPr lang="es-ES" sz="1600">
                          <a:latin typeface="Arial"/>
                          <a:ea typeface="PMingLiU"/>
                          <a:cs typeface="Times New Roman"/>
                        </a:rPr>
                        <a:t>6.0V 0.15s/60°</a:t>
                      </a:r>
                      <a:endParaRPr lang="en-US" sz="2000">
                        <a:latin typeface="Calibri"/>
                        <a:ea typeface="PMingLiU"/>
                        <a:cs typeface="Times New Roman"/>
                      </a:endParaRPr>
                    </a:p>
                  </a:txBody>
                  <a:tcPr marT="0" marB="0" anchor="ctr">
                    <a:lnL>
                      <a:noFill/>
                    </a:lnL>
                    <a:lnR>
                      <a:noFill/>
                    </a:lnR>
                    <a:lnT>
                      <a:noFill/>
                    </a:lnT>
                    <a:lnB>
                      <a:noFill/>
                    </a:lnB>
                  </a:tcPr>
                </a:tc>
                <a:tc>
                  <a:txBody>
                    <a:bodyPr/>
                    <a:lstStyle/>
                    <a:p>
                      <a:pPr marL="0" marR="0" indent="0" algn="ctr">
                        <a:lnSpc>
                          <a:spcPct val="200000"/>
                        </a:lnSpc>
                        <a:spcBef>
                          <a:spcPts val="0"/>
                        </a:spcBef>
                        <a:spcAft>
                          <a:spcPts val="0"/>
                        </a:spcAft>
                      </a:pPr>
                      <a:r>
                        <a:rPr lang="es-ES" sz="1600">
                          <a:latin typeface="Arial"/>
                          <a:ea typeface="PMingLiU"/>
                          <a:cs typeface="Times New Roman"/>
                        </a:rPr>
                        <a:t>Plástico</a:t>
                      </a:r>
                      <a:endParaRPr lang="en-US" sz="2000">
                        <a:latin typeface="Calibri"/>
                        <a:ea typeface="PMingLiU"/>
                        <a:cs typeface="Times New Roman"/>
                      </a:endParaRPr>
                    </a:p>
                  </a:txBody>
                  <a:tcPr marT="0" marB="0" anchor="ctr">
                    <a:lnL>
                      <a:noFill/>
                    </a:lnL>
                    <a:lnR>
                      <a:noFill/>
                    </a:lnR>
                    <a:lnT>
                      <a:noFill/>
                    </a:lnT>
                    <a:lnB>
                      <a:noFill/>
                    </a:lnB>
                  </a:tcPr>
                </a:tc>
                <a:tc>
                  <a:txBody>
                    <a:bodyPr/>
                    <a:lstStyle/>
                    <a:p>
                      <a:pPr marL="0" marR="0" indent="0" algn="ctr">
                        <a:lnSpc>
                          <a:spcPct val="200000"/>
                        </a:lnSpc>
                        <a:spcBef>
                          <a:spcPts val="0"/>
                        </a:spcBef>
                        <a:spcAft>
                          <a:spcPts val="0"/>
                        </a:spcAft>
                      </a:pPr>
                      <a:r>
                        <a:rPr lang="es-ES" sz="1600">
                          <a:latin typeface="Arial"/>
                          <a:ea typeface="PMingLiU"/>
                          <a:cs typeface="Times New Roman"/>
                        </a:rPr>
                        <a:t>3</a:t>
                      </a:r>
                      <a:endParaRPr lang="en-US" sz="2000">
                        <a:latin typeface="Calibri"/>
                        <a:ea typeface="PMingLiU"/>
                        <a:cs typeface="Times New Roman"/>
                      </a:endParaRPr>
                    </a:p>
                  </a:txBody>
                  <a:tcPr marT="0" marB="0" anchor="ctr">
                    <a:lnL>
                      <a:noFill/>
                    </a:lnL>
                    <a:lnR w="12700" cap="flat" cmpd="sng" algn="ctr">
                      <a:solidFill>
                        <a:srgbClr val="4F81BD"/>
                      </a:solidFill>
                      <a:prstDash val="solid"/>
                      <a:round/>
                      <a:headEnd type="none" w="med" len="med"/>
                      <a:tailEnd type="none" w="med" len="med"/>
                    </a:lnR>
                    <a:lnT>
                      <a:noFill/>
                    </a:lnT>
                    <a:lnB>
                      <a:noFill/>
                    </a:lnB>
                  </a:tcPr>
                </a:tc>
              </a:tr>
              <a:tr h="613863">
                <a:tc>
                  <a:txBody>
                    <a:bodyPr/>
                    <a:lstStyle/>
                    <a:p>
                      <a:pPr marL="0" marR="0" indent="0" algn="ctr">
                        <a:lnSpc>
                          <a:spcPct val="200000"/>
                        </a:lnSpc>
                        <a:spcBef>
                          <a:spcPts val="0"/>
                        </a:spcBef>
                        <a:spcAft>
                          <a:spcPts val="0"/>
                        </a:spcAft>
                      </a:pPr>
                      <a:r>
                        <a:rPr lang="es-ES" sz="1600" b="1">
                          <a:latin typeface="Arial"/>
                          <a:ea typeface="PMingLiU"/>
                          <a:cs typeface="Times New Roman"/>
                        </a:rPr>
                        <a:t>HS-311</a:t>
                      </a:r>
                      <a:endParaRPr lang="en-US" sz="2000">
                        <a:latin typeface="Calibri"/>
                        <a:ea typeface="PMingLiU"/>
                        <a:cs typeface="Times New Roman"/>
                      </a:endParaRPr>
                    </a:p>
                  </a:txBody>
                  <a:tcPr marT="0" marB="0" anchor="ctr">
                    <a:lnL w="12700" cap="flat" cmpd="sng" algn="ctr">
                      <a:solidFill>
                        <a:srgbClr val="4F81BD"/>
                      </a:solidFill>
                      <a:prstDash val="solid"/>
                      <a:round/>
                      <a:headEnd type="none" w="med" len="med"/>
                      <a:tailEnd type="none" w="med" len="med"/>
                    </a:lnL>
                    <a:lnR>
                      <a:noFill/>
                    </a:lnR>
                    <a:lnT>
                      <a:noFill/>
                    </a:lnT>
                    <a:lnB>
                      <a:noFill/>
                    </a:lnB>
                    <a:solidFill>
                      <a:srgbClr val="92D050"/>
                    </a:solidFill>
                  </a:tcPr>
                </a:tc>
                <a:tc>
                  <a:txBody>
                    <a:bodyPr/>
                    <a:lstStyle/>
                    <a:p>
                      <a:pPr marL="0" marR="0" indent="0" algn="ctr">
                        <a:lnSpc>
                          <a:spcPct val="200000"/>
                        </a:lnSpc>
                        <a:spcBef>
                          <a:spcPts val="0"/>
                        </a:spcBef>
                        <a:spcAft>
                          <a:spcPts val="0"/>
                        </a:spcAft>
                      </a:pPr>
                      <a:r>
                        <a:rPr lang="es-ES" sz="1600">
                          <a:latin typeface="Arial"/>
                          <a:ea typeface="PMingLiU"/>
                          <a:cs typeface="Times New Roman"/>
                        </a:rPr>
                        <a:t>Análoga</a:t>
                      </a:r>
                      <a:endParaRPr lang="en-US" sz="2000">
                        <a:latin typeface="Calibri"/>
                        <a:ea typeface="PMingLiU"/>
                        <a:cs typeface="Times New Roman"/>
                      </a:endParaRPr>
                    </a:p>
                  </a:txBody>
                  <a:tcPr marT="0" marB="0" anchor="ctr">
                    <a:lnL>
                      <a:noFill/>
                    </a:lnL>
                    <a:lnR>
                      <a:noFill/>
                    </a:lnR>
                    <a:lnT>
                      <a:noFill/>
                    </a:lnT>
                    <a:lnB>
                      <a:noFill/>
                    </a:lnB>
                    <a:solidFill>
                      <a:srgbClr val="92D050"/>
                    </a:solidFill>
                  </a:tcPr>
                </a:tc>
                <a:tc>
                  <a:txBody>
                    <a:bodyPr/>
                    <a:lstStyle/>
                    <a:p>
                      <a:pPr marL="0" marR="0" indent="0" algn="ctr">
                        <a:lnSpc>
                          <a:spcPct val="200000"/>
                        </a:lnSpc>
                        <a:spcBef>
                          <a:spcPts val="0"/>
                        </a:spcBef>
                        <a:spcAft>
                          <a:spcPts val="0"/>
                        </a:spcAft>
                      </a:pPr>
                      <a:r>
                        <a:rPr lang="es-ES" sz="1600">
                          <a:latin typeface="Arial"/>
                          <a:ea typeface="PMingLiU"/>
                          <a:cs typeface="Times New Roman"/>
                        </a:rPr>
                        <a:t>3.0 – 3.5</a:t>
                      </a:r>
                      <a:endParaRPr lang="en-US" sz="2000">
                        <a:latin typeface="Calibri"/>
                        <a:ea typeface="PMingLiU"/>
                        <a:cs typeface="Times New Roman"/>
                      </a:endParaRPr>
                    </a:p>
                  </a:txBody>
                  <a:tcPr marT="0" marB="0" anchor="ctr">
                    <a:lnL>
                      <a:noFill/>
                    </a:lnL>
                    <a:lnR>
                      <a:noFill/>
                    </a:lnR>
                    <a:lnT>
                      <a:noFill/>
                    </a:lnT>
                    <a:lnB>
                      <a:noFill/>
                    </a:lnB>
                    <a:solidFill>
                      <a:srgbClr val="92D050"/>
                    </a:solidFill>
                  </a:tcPr>
                </a:tc>
                <a:tc>
                  <a:txBody>
                    <a:bodyPr/>
                    <a:lstStyle/>
                    <a:p>
                      <a:pPr marL="0" marR="0" indent="0" algn="ctr">
                        <a:lnSpc>
                          <a:spcPct val="200000"/>
                        </a:lnSpc>
                        <a:spcBef>
                          <a:spcPts val="0"/>
                        </a:spcBef>
                        <a:spcAft>
                          <a:spcPts val="0"/>
                        </a:spcAft>
                      </a:pPr>
                      <a:r>
                        <a:rPr lang="es-ES" sz="1600">
                          <a:latin typeface="Arial"/>
                          <a:ea typeface="PMingLiU"/>
                          <a:cs typeface="Times New Roman"/>
                        </a:rPr>
                        <a:t>4.8V 0.19s/60°</a:t>
                      </a:r>
                      <a:endParaRPr lang="en-US" sz="2000">
                        <a:latin typeface="Calibri"/>
                        <a:ea typeface="PMingLiU"/>
                        <a:cs typeface="Times New Roman"/>
                      </a:endParaRPr>
                    </a:p>
                    <a:p>
                      <a:pPr marL="0" marR="0" indent="0" algn="ctr">
                        <a:lnSpc>
                          <a:spcPct val="200000"/>
                        </a:lnSpc>
                        <a:spcBef>
                          <a:spcPts val="0"/>
                        </a:spcBef>
                        <a:spcAft>
                          <a:spcPts val="0"/>
                        </a:spcAft>
                      </a:pPr>
                      <a:r>
                        <a:rPr lang="es-ES" sz="1600">
                          <a:latin typeface="Arial"/>
                          <a:ea typeface="PMingLiU"/>
                          <a:cs typeface="Times New Roman"/>
                        </a:rPr>
                        <a:t>6.0V 0.15s/60°</a:t>
                      </a:r>
                      <a:endParaRPr lang="en-US" sz="2000">
                        <a:latin typeface="Calibri"/>
                        <a:ea typeface="PMingLiU"/>
                        <a:cs typeface="Times New Roman"/>
                      </a:endParaRPr>
                    </a:p>
                  </a:txBody>
                  <a:tcPr marT="0" marB="0" anchor="ctr">
                    <a:lnL>
                      <a:noFill/>
                    </a:lnL>
                    <a:lnR>
                      <a:noFill/>
                    </a:lnR>
                    <a:lnT>
                      <a:noFill/>
                    </a:lnT>
                    <a:lnB>
                      <a:noFill/>
                    </a:lnB>
                    <a:solidFill>
                      <a:srgbClr val="92D050"/>
                    </a:solidFill>
                  </a:tcPr>
                </a:tc>
                <a:tc>
                  <a:txBody>
                    <a:bodyPr/>
                    <a:lstStyle/>
                    <a:p>
                      <a:pPr marL="0" marR="0" indent="0" algn="ctr">
                        <a:lnSpc>
                          <a:spcPct val="200000"/>
                        </a:lnSpc>
                        <a:spcBef>
                          <a:spcPts val="0"/>
                        </a:spcBef>
                        <a:spcAft>
                          <a:spcPts val="0"/>
                        </a:spcAft>
                      </a:pPr>
                      <a:r>
                        <a:rPr lang="es-ES" sz="1600">
                          <a:latin typeface="Arial"/>
                          <a:ea typeface="PMingLiU"/>
                          <a:cs typeface="Times New Roman"/>
                        </a:rPr>
                        <a:t>Plástico</a:t>
                      </a:r>
                      <a:endParaRPr lang="en-US" sz="2000">
                        <a:latin typeface="Calibri"/>
                        <a:ea typeface="PMingLiU"/>
                        <a:cs typeface="Times New Roman"/>
                      </a:endParaRPr>
                    </a:p>
                  </a:txBody>
                  <a:tcPr marT="0" marB="0" anchor="ctr">
                    <a:lnL>
                      <a:noFill/>
                    </a:lnL>
                    <a:lnR>
                      <a:noFill/>
                    </a:lnR>
                    <a:lnT>
                      <a:noFill/>
                    </a:lnT>
                    <a:lnB>
                      <a:noFill/>
                    </a:lnB>
                    <a:solidFill>
                      <a:srgbClr val="92D050"/>
                    </a:solidFill>
                  </a:tcPr>
                </a:tc>
                <a:tc>
                  <a:txBody>
                    <a:bodyPr/>
                    <a:lstStyle/>
                    <a:p>
                      <a:pPr marL="0" marR="0" indent="0" algn="ctr">
                        <a:lnSpc>
                          <a:spcPct val="200000"/>
                        </a:lnSpc>
                        <a:spcBef>
                          <a:spcPts val="0"/>
                        </a:spcBef>
                        <a:spcAft>
                          <a:spcPts val="0"/>
                        </a:spcAft>
                      </a:pPr>
                      <a:r>
                        <a:rPr lang="es-ES" sz="1600">
                          <a:latin typeface="Arial"/>
                          <a:ea typeface="PMingLiU"/>
                          <a:cs typeface="Times New Roman"/>
                        </a:rPr>
                        <a:t>3</a:t>
                      </a:r>
                      <a:endParaRPr lang="en-US" sz="2000">
                        <a:latin typeface="Calibri"/>
                        <a:ea typeface="PMingLiU"/>
                        <a:cs typeface="Times New Roman"/>
                      </a:endParaRPr>
                    </a:p>
                  </a:txBody>
                  <a:tcPr marT="0" marB="0" anchor="ctr">
                    <a:lnL>
                      <a:noFill/>
                    </a:lnL>
                    <a:lnR w="12700" cap="flat" cmpd="sng" algn="ctr">
                      <a:solidFill>
                        <a:srgbClr val="4F81BD"/>
                      </a:solidFill>
                      <a:prstDash val="solid"/>
                      <a:round/>
                      <a:headEnd type="none" w="med" len="med"/>
                      <a:tailEnd type="none" w="med" len="med"/>
                    </a:lnR>
                    <a:lnT>
                      <a:noFill/>
                    </a:lnT>
                    <a:lnB>
                      <a:noFill/>
                    </a:lnB>
                    <a:solidFill>
                      <a:srgbClr val="92D050"/>
                    </a:solidFill>
                  </a:tcPr>
                </a:tc>
              </a:tr>
              <a:tr h="613863">
                <a:tc>
                  <a:txBody>
                    <a:bodyPr/>
                    <a:lstStyle/>
                    <a:p>
                      <a:pPr marL="0" marR="0" indent="0" algn="ctr">
                        <a:lnSpc>
                          <a:spcPct val="200000"/>
                        </a:lnSpc>
                        <a:spcBef>
                          <a:spcPts val="0"/>
                        </a:spcBef>
                        <a:spcAft>
                          <a:spcPts val="0"/>
                        </a:spcAft>
                      </a:pPr>
                      <a:r>
                        <a:rPr lang="es-ES" sz="1600" b="1" dirty="0">
                          <a:latin typeface="Arial"/>
                          <a:ea typeface="PMingLiU"/>
                          <a:cs typeface="Times New Roman"/>
                        </a:rPr>
                        <a:t>HS-5125MG</a:t>
                      </a:r>
                      <a:endParaRPr lang="en-US" sz="2000" dirty="0">
                        <a:latin typeface="Calibri"/>
                        <a:ea typeface="PMingLiU"/>
                        <a:cs typeface="Times New Roman"/>
                      </a:endParaRPr>
                    </a:p>
                  </a:txBody>
                  <a:tcPr marT="0" marB="0" anchor="ctr">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s-ES" sz="1600">
                          <a:latin typeface="Arial"/>
                          <a:ea typeface="PMingLiU"/>
                          <a:cs typeface="Times New Roman"/>
                        </a:rPr>
                        <a:t>Digital</a:t>
                      </a:r>
                      <a:endParaRPr lang="en-US" sz="2000">
                        <a:latin typeface="Calibri"/>
                        <a:ea typeface="PMingLiU"/>
                        <a:cs typeface="Times New Roman"/>
                      </a:endParaRPr>
                    </a:p>
                  </a:txBody>
                  <a:tcPr marT="0" marB="0" anchor="ctr">
                    <a:lnL>
                      <a:noFill/>
                    </a:lnL>
                    <a:lnR>
                      <a:noFill/>
                    </a:lnR>
                    <a:lnT>
                      <a:noFill/>
                    </a:lnT>
                    <a:lnB w="12700" cap="flat" cmpd="sng" algn="ctr">
                      <a:solidFill>
                        <a:srgbClr val="4F81BD"/>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s-ES" sz="1600">
                          <a:latin typeface="Arial"/>
                          <a:ea typeface="PMingLiU"/>
                          <a:cs typeface="Times New Roman"/>
                        </a:rPr>
                        <a:t>3.0 – 3.5</a:t>
                      </a:r>
                      <a:endParaRPr lang="en-US" sz="2000">
                        <a:latin typeface="Calibri"/>
                        <a:ea typeface="PMingLiU"/>
                        <a:cs typeface="Times New Roman"/>
                      </a:endParaRPr>
                    </a:p>
                  </a:txBody>
                  <a:tcPr marT="0" marB="0" anchor="ctr">
                    <a:lnL>
                      <a:noFill/>
                    </a:lnL>
                    <a:lnR>
                      <a:noFill/>
                    </a:lnR>
                    <a:lnT>
                      <a:noFill/>
                    </a:lnT>
                    <a:lnB w="12700" cap="flat" cmpd="sng" algn="ctr">
                      <a:solidFill>
                        <a:srgbClr val="4F81BD"/>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s-ES" sz="1600">
                          <a:latin typeface="Arial"/>
                          <a:ea typeface="PMingLiU"/>
                          <a:cs typeface="Times New Roman"/>
                        </a:rPr>
                        <a:t>4.8V 0.17s/60°</a:t>
                      </a:r>
                      <a:endParaRPr lang="en-US" sz="2000">
                        <a:latin typeface="Calibri"/>
                        <a:ea typeface="PMingLiU"/>
                        <a:cs typeface="Times New Roman"/>
                      </a:endParaRPr>
                    </a:p>
                    <a:p>
                      <a:pPr marL="0" marR="0" indent="0" algn="ctr">
                        <a:lnSpc>
                          <a:spcPct val="200000"/>
                        </a:lnSpc>
                        <a:spcBef>
                          <a:spcPts val="0"/>
                        </a:spcBef>
                        <a:spcAft>
                          <a:spcPts val="0"/>
                        </a:spcAft>
                      </a:pPr>
                      <a:r>
                        <a:rPr lang="es-ES" sz="1600">
                          <a:latin typeface="Arial"/>
                          <a:ea typeface="PMingLiU"/>
                          <a:cs typeface="Times New Roman"/>
                        </a:rPr>
                        <a:t>6.0V 0.13s/60°</a:t>
                      </a:r>
                      <a:endParaRPr lang="en-US" sz="2000">
                        <a:latin typeface="Calibri"/>
                        <a:ea typeface="PMingLiU"/>
                        <a:cs typeface="Times New Roman"/>
                      </a:endParaRPr>
                    </a:p>
                  </a:txBody>
                  <a:tcPr marT="0" marB="0" anchor="ctr">
                    <a:lnL>
                      <a:noFill/>
                    </a:lnL>
                    <a:lnR>
                      <a:noFill/>
                    </a:lnR>
                    <a:lnT>
                      <a:noFill/>
                    </a:lnT>
                    <a:lnB w="12700" cap="flat" cmpd="sng" algn="ctr">
                      <a:solidFill>
                        <a:srgbClr val="4F81BD"/>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s-ES" sz="1600">
                          <a:latin typeface="Arial"/>
                          <a:ea typeface="PMingLiU"/>
                          <a:cs typeface="Times New Roman"/>
                        </a:rPr>
                        <a:t>Metal</a:t>
                      </a:r>
                      <a:endParaRPr lang="en-US" sz="2000">
                        <a:latin typeface="Calibri"/>
                        <a:ea typeface="PMingLiU"/>
                        <a:cs typeface="Times New Roman"/>
                      </a:endParaRPr>
                    </a:p>
                  </a:txBody>
                  <a:tcPr marT="0" marB="0" anchor="ctr">
                    <a:lnL>
                      <a:noFill/>
                    </a:lnL>
                    <a:lnR>
                      <a:noFill/>
                    </a:lnR>
                    <a:lnT>
                      <a:noFill/>
                    </a:lnT>
                    <a:lnB w="12700" cap="flat" cmpd="sng" algn="ctr">
                      <a:solidFill>
                        <a:srgbClr val="4F81BD"/>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s-ES" sz="1600" dirty="0">
                          <a:latin typeface="Arial"/>
                          <a:ea typeface="PMingLiU"/>
                          <a:cs typeface="Times New Roman"/>
                        </a:rPr>
                        <a:t>3</a:t>
                      </a:r>
                      <a:endParaRPr lang="en-US" sz="2000" dirty="0">
                        <a:latin typeface="Calibri"/>
                        <a:ea typeface="PMingLiU"/>
                        <a:cs typeface="Times New Roman"/>
                      </a:endParaRPr>
                    </a:p>
                  </a:txBody>
                  <a:tcPr marT="0" marB="0" anchor="ctr">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638628" y="1393367"/>
            <a:ext cx="9448800" cy="4572000"/>
          </a:xfrm>
        </p:spPr>
        <p:txBody>
          <a:bodyPr/>
          <a:lstStyle/>
          <a:p>
            <a:pPr algn="just">
              <a:buNone/>
            </a:pPr>
            <a:r>
              <a:rPr lang="es-EC" dirty="0" smtClean="0"/>
              <a:t>	Esta válvula se mueve en base al movimiento o variación del potenciómetro instalado en el pedal de acelerador.</a:t>
            </a:r>
          </a:p>
          <a:p>
            <a:pPr marL="1092200" lvl="0" indent="-273050"/>
            <a:r>
              <a:rPr lang="es-EC" dirty="0" smtClean="0"/>
              <a:t>Sin presionar el pedal: 520 (cerrada)</a:t>
            </a:r>
            <a:endParaRPr lang="en-US" dirty="0" smtClean="0"/>
          </a:p>
          <a:p>
            <a:pPr marL="1092200" lvl="0" indent="-273050"/>
            <a:r>
              <a:rPr lang="es-EC" dirty="0" smtClean="0"/>
              <a:t>Presionado el pedal: 528 (abierta)</a:t>
            </a:r>
          </a:p>
          <a:p>
            <a:pPr marL="273050" indent="-273050" algn="just">
              <a:buNone/>
            </a:pPr>
            <a:r>
              <a:rPr lang="es-EC" dirty="0" smtClean="0"/>
              <a:t>	Por lo que se debe relacionar el valor de pedal con la salida de PWM que se debe ingresar al servo de esta válvula, para lo cual se calculó la siguiente formula, que permite realizar esta conversión:</a:t>
            </a:r>
            <a:endParaRPr lang="en-US" dirty="0" smtClean="0"/>
          </a:p>
          <a:p>
            <a:pPr marL="1092200" lvl="0" indent="-273050"/>
            <a:endParaRPr lang="en-US" dirty="0" smtClean="0"/>
          </a:p>
          <a:p>
            <a:pPr algn="just">
              <a:buNone/>
            </a:pPr>
            <a:endParaRPr lang="en-US" dirty="0"/>
          </a:p>
        </p:txBody>
      </p:sp>
      <p:sp>
        <p:nvSpPr>
          <p:cNvPr id="5" name="4 Título"/>
          <p:cNvSpPr>
            <a:spLocks noGrp="1"/>
          </p:cNvSpPr>
          <p:nvPr>
            <p:ph type="title"/>
          </p:nvPr>
        </p:nvSpPr>
        <p:spPr>
          <a:xfrm>
            <a:off x="609600" y="420918"/>
            <a:ext cx="10972800" cy="1219200"/>
          </a:xfrm>
        </p:spPr>
        <p:txBody>
          <a:bodyPr/>
          <a:lstStyle/>
          <a:p>
            <a:r>
              <a:rPr lang="es-EC" dirty="0" smtClean="0"/>
              <a:t>Servomotor válvula pequeña</a:t>
            </a:r>
            <a:endParaRPr lang="en-US" dirty="0"/>
          </a:p>
        </p:txBody>
      </p:sp>
      <p:pic>
        <p:nvPicPr>
          <p:cNvPr id="61441" name="Picture 1"/>
          <p:cNvPicPr>
            <a:picLocks noChangeAspect="1" noChangeArrowheads="1"/>
          </p:cNvPicPr>
          <p:nvPr/>
        </p:nvPicPr>
        <p:blipFill>
          <a:blip r:embed="rId2" cstate="print">
            <a:clrChange>
              <a:clrFrom>
                <a:srgbClr val="FFFFFF"/>
              </a:clrFrom>
              <a:clrTo>
                <a:srgbClr val="FFFFFF">
                  <a:alpha val="0"/>
                </a:srgbClr>
              </a:clrTo>
            </a:clrChange>
          </a:blip>
          <a:srcRect b="39545"/>
          <a:stretch>
            <a:fillRect/>
          </a:stretch>
        </p:blipFill>
        <p:spPr bwMode="auto">
          <a:xfrm>
            <a:off x="1567543" y="4430482"/>
            <a:ext cx="7518400" cy="38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8 Rectángulo"/>
          <p:cNvSpPr/>
          <p:nvPr/>
        </p:nvSpPr>
        <p:spPr>
          <a:xfrm>
            <a:off x="914400" y="5025572"/>
            <a:ext cx="11277600" cy="1077218"/>
          </a:xfrm>
          <a:prstGeom prst="rect">
            <a:avLst/>
          </a:prstGeom>
        </p:spPr>
        <p:txBody>
          <a:bodyPr wrap="square">
            <a:spAutoFit/>
          </a:bodyPr>
          <a:lstStyle/>
          <a:p>
            <a:r>
              <a:rPr lang="es-EC" sz="3200" dirty="0" err="1" smtClean="0">
                <a:solidFill>
                  <a:srgbClr val="FF0000"/>
                </a:solidFill>
              </a:rPr>
              <a:t>PWM_servo</a:t>
            </a:r>
            <a:r>
              <a:rPr lang="es-EC" sz="3200" dirty="0" smtClean="0">
                <a:solidFill>
                  <a:srgbClr val="FF0000"/>
                </a:solidFill>
              </a:rPr>
              <a:t>=700 </a:t>
            </a:r>
            <a:r>
              <a:rPr lang="es-EC" sz="3200" dirty="0" smtClean="0">
                <a:solidFill>
                  <a:srgbClr val="FF0000"/>
                </a:solidFill>
                <a:sym typeface="Wingdings" pitchFamily="2" charset="2"/>
              </a:rPr>
              <a:t> </a:t>
            </a:r>
            <a:r>
              <a:rPr lang="es-EC" sz="3200" dirty="0" smtClean="0">
                <a:solidFill>
                  <a:srgbClr val="FF0000"/>
                </a:solidFill>
              </a:rPr>
              <a:t>ancho de pulso de 575 </a:t>
            </a:r>
            <a:r>
              <a:rPr lang="es-EC" sz="3200" dirty="0" err="1" smtClean="0">
                <a:solidFill>
                  <a:srgbClr val="FF0000"/>
                </a:solidFill>
              </a:rPr>
              <a:t>us</a:t>
            </a:r>
            <a:endParaRPr lang="en-US" sz="3200" dirty="0" smtClean="0">
              <a:solidFill>
                <a:srgbClr val="FF0000"/>
              </a:solidFill>
            </a:endParaRPr>
          </a:p>
          <a:p>
            <a:endParaRPr lang="en-US"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additive="base">
                                        <p:cTn id="2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 calcmode="lin" valueType="num">
                                      <p:cBhvr additive="base">
                                        <p:cTn id="30"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1441"/>
                                        </p:tgtEl>
                                        <p:attrNameLst>
                                          <p:attrName>style.visibility</p:attrName>
                                        </p:attrNameLst>
                                      </p:cBhvr>
                                      <p:to>
                                        <p:strVal val="visible"/>
                                      </p:to>
                                    </p:set>
                                    <p:anim calcmode="lin" valueType="num">
                                      <p:cBhvr additive="base">
                                        <p:cTn id="36" dur="500" fill="hold"/>
                                        <p:tgtEl>
                                          <p:spTgt spid="61441"/>
                                        </p:tgtEl>
                                        <p:attrNameLst>
                                          <p:attrName>ppt_x</p:attrName>
                                        </p:attrNameLst>
                                      </p:cBhvr>
                                      <p:tavLst>
                                        <p:tav tm="0">
                                          <p:val>
                                            <p:strVal val="#ppt_x"/>
                                          </p:val>
                                        </p:tav>
                                        <p:tav tm="100000">
                                          <p:val>
                                            <p:strVal val="#ppt_x"/>
                                          </p:val>
                                        </p:tav>
                                      </p:tavLst>
                                    </p:anim>
                                    <p:anim calcmode="lin" valueType="num">
                                      <p:cBhvr additive="base">
                                        <p:cTn id="37" dur="500" fill="hold"/>
                                        <p:tgtEl>
                                          <p:spTgt spid="6144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wipe(down)">
                                      <p:cBhvr>
                                        <p:cTn id="4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P spid="9"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tretch>
            <a:fillRect/>
          </a:stretch>
        </p:blipFill>
        <p:spPr>
          <a:xfrm>
            <a:off x="406400" y="457201"/>
            <a:ext cx="11176000" cy="4191000"/>
          </a:xfrm>
          <a:prstGeom prst="rect">
            <a:avLst/>
          </a:prstGeom>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1601" y="4724400"/>
            <a:ext cx="6507431" cy="17196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08000" y="609600"/>
            <a:ext cx="11277600" cy="1077218"/>
          </a:xfrm>
          <a:prstGeom prst="rect">
            <a:avLst/>
          </a:prstGeom>
        </p:spPr>
        <p:txBody>
          <a:bodyPr wrap="square">
            <a:spAutoFit/>
          </a:bodyPr>
          <a:lstStyle/>
          <a:p>
            <a:r>
              <a:rPr lang="es-EC" sz="3200" dirty="0" err="1" smtClean="0">
                <a:solidFill>
                  <a:srgbClr val="FF0000"/>
                </a:solidFill>
              </a:rPr>
              <a:t>PWM_servo</a:t>
            </a:r>
            <a:r>
              <a:rPr lang="es-EC" sz="3200" dirty="0" smtClean="0">
                <a:solidFill>
                  <a:srgbClr val="FF0000"/>
                </a:solidFill>
              </a:rPr>
              <a:t>=310 </a:t>
            </a:r>
            <a:r>
              <a:rPr lang="es-EC" sz="3200" dirty="0" smtClean="0">
                <a:solidFill>
                  <a:srgbClr val="FF0000"/>
                </a:solidFill>
                <a:sym typeface="Wingdings" pitchFamily="2" charset="2"/>
              </a:rPr>
              <a:t> </a:t>
            </a:r>
            <a:r>
              <a:rPr lang="es-EC" sz="3200" dirty="0" smtClean="0">
                <a:solidFill>
                  <a:srgbClr val="FF0000"/>
                </a:solidFill>
              </a:rPr>
              <a:t>ancho de pulso de 1.4ms</a:t>
            </a:r>
            <a:endParaRPr lang="en-US" sz="3200" dirty="0" smtClean="0">
              <a:solidFill>
                <a:srgbClr val="FF0000"/>
              </a:solidFill>
            </a:endParaRPr>
          </a:p>
          <a:p>
            <a:endParaRPr lang="en-US" sz="3200" dirty="0">
              <a:solidFill>
                <a:srgbClr val="FF0000"/>
              </a:solidFill>
            </a:endParaRPr>
          </a:p>
        </p:txBody>
      </p:sp>
      <p:pic>
        <p:nvPicPr>
          <p:cNvPr id="5" name="4 Imagen"/>
          <p:cNvPicPr/>
          <p:nvPr/>
        </p:nvPicPr>
        <p:blipFill>
          <a:blip r:embed="rId2" cstate="print"/>
          <a:stretch>
            <a:fillRect/>
          </a:stretch>
        </p:blipFill>
        <p:spPr>
          <a:xfrm>
            <a:off x="609600" y="1371601"/>
            <a:ext cx="10972800" cy="4653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609600" y="359229"/>
            <a:ext cx="10972800" cy="1219200"/>
          </a:xfrm>
        </p:spPr>
        <p:txBody>
          <a:bodyPr/>
          <a:lstStyle/>
          <a:p>
            <a:r>
              <a:rPr lang="es-EC" dirty="0" smtClean="0"/>
              <a:t>Servomotor válvula grande</a:t>
            </a:r>
            <a:endParaRPr lang="en-US" dirty="0"/>
          </a:p>
        </p:txBody>
      </p:sp>
      <p:pic>
        <p:nvPicPr>
          <p:cNvPr id="4" name="3 Imagen"/>
          <p:cNvPicPr/>
          <p:nvPr/>
        </p:nvPicPr>
        <p:blipFill rotWithShape="1">
          <a:blip r:embed="rId2" cstate="print"/>
          <a:srcRect l="39457" t="18468" r="9584" b="23285"/>
          <a:stretch/>
        </p:blipFill>
        <p:spPr bwMode="auto">
          <a:xfrm>
            <a:off x="508000" y="1371600"/>
            <a:ext cx="11176000" cy="4038600"/>
          </a:xfrm>
          <a:prstGeom prst="rect">
            <a:avLst/>
          </a:prstGeom>
          <a:ln>
            <a:noFill/>
          </a:ln>
          <a:extLst>
            <a:ext uri="{53640926-AAD7-44D8-BBD7-CCE9431645EC}">
              <a14:shadowObscured xmlns:a14="http://schemas.microsoft.com/office/drawing/2010/main"/>
            </a:ext>
          </a:extLst>
        </p:spPr>
      </p:pic>
      <p:sp>
        <p:nvSpPr>
          <p:cNvPr id="6" name="5 Rectángulo"/>
          <p:cNvSpPr/>
          <p:nvPr/>
        </p:nvSpPr>
        <p:spPr>
          <a:xfrm>
            <a:off x="406400" y="5704582"/>
            <a:ext cx="11277600" cy="1077218"/>
          </a:xfrm>
          <a:prstGeom prst="rect">
            <a:avLst/>
          </a:prstGeom>
        </p:spPr>
        <p:txBody>
          <a:bodyPr wrap="square">
            <a:spAutoFit/>
          </a:bodyPr>
          <a:lstStyle/>
          <a:p>
            <a:r>
              <a:rPr lang="es-EC" sz="3200" dirty="0" smtClean="0">
                <a:solidFill>
                  <a:srgbClr val="FF0000"/>
                </a:solidFill>
              </a:rPr>
              <a:t>Cerrada </a:t>
            </a:r>
            <a:r>
              <a:rPr lang="es-EC" sz="3200" dirty="0" smtClean="0">
                <a:solidFill>
                  <a:srgbClr val="FF0000"/>
                </a:solidFill>
                <a:sym typeface="Wingdings" pitchFamily="2" charset="2"/>
              </a:rPr>
              <a:t> </a:t>
            </a:r>
            <a:r>
              <a:rPr lang="es-EC" sz="3200" dirty="0" smtClean="0">
                <a:solidFill>
                  <a:srgbClr val="FF0000"/>
                </a:solidFill>
              </a:rPr>
              <a:t>ancho de pulso de 1.4ms</a:t>
            </a:r>
            <a:endParaRPr lang="en-US" sz="3200" dirty="0" smtClean="0">
              <a:solidFill>
                <a:srgbClr val="FF0000"/>
              </a:solidFill>
            </a:endParaRPr>
          </a:p>
          <a:p>
            <a:endParaRPr lang="en-US"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6"/>
                                        </p:tgtEl>
                                        <p:attrNameLst>
                                          <p:attrName>ppt_y</p:attrName>
                                        </p:attrNameLst>
                                      </p:cBhvr>
                                      <p:tavLst>
                                        <p:tav tm="0">
                                          <p:val>
                                            <p:strVal val="#ppt_y"/>
                                          </p:val>
                                        </p:tav>
                                        <p:tav tm="100000">
                                          <p:val>
                                            <p:strVal val="#ppt_y"/>
                                          </p:val>
                                        </p:tav>
                                      </p:tavLst>
                                    </p:anim>
                                    <p:anim calcmode="lin" valueType="num">
                                      <p:cBhvr>
                                        <p:cTn id="22"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tretch>
            <a:fillRect/>
          </a:stretch>
        </p:blipFill>
        <p:spPr>
          <a:xfrm>
            <a:off x="609600" y="990601"/>
            <a:ext cx="10871200" cy="4343399"/>
          </a:xfrm>
          <a:prstGeom prst="rect">
            <a:avLst/>
          </a:prstGeom>
        </p:spPr>
      </p:pic>
      <p:sp>
        <p:nvSpPr>
          <p:cNvPr id="5" name="4 Rectángulo"/>
          <p:cNvSpPr/>
          <p:nvPr/>
        </p:nvSpPr>
        <p:spPr>
          <a:xfrm>
            <a:off x="406400" y="5704582"/>
            <a:ext cx="11277600" cy="1077218"/>
          </a:xfrm>
          <a:prstGeom prst="rect">
            <a:avLst/>
          </a:prstGeom>
        </p:spPr>
        <p:txBody>
          <a:bodyPr wrap="square">
            <a:spAutoFit/>
          </a:bodyPr>
          <a:lstStyle/>
          <a:p>
            <a:r>
              <a:rPr lang="es-EC" sz="3200" dirty="0" smtClean="0">
                <a:solidFill>
                  <a:srgbClr val="FF0000"/>
                </a:solidFill>
              </a:rPr>
              <a:t>Abierta </a:t>
            </a:r>
            <a:r>
              <a:rPr lang="es-EC" sz="3200" dirty="0" smtClean="0">
                <a:solidFill>
                  <a:srgbClr val="FF0000"/>
                </a:solidFill>
                <a:sym typeface="Wingdings" pitchFamily="2" charset="2"/>
              </a:rPr>
              <a:t> </a:t>
            </a:r>
            <a:r>
              <a:rPr lang="es-EC" sz="3200" dirty="0" smtClean="0">
                <a:solidFill>
                  <a:srgbClr val="FF0000"/>
                </a:solidFill>
              </a:rPr>
              <a:t>ancho de pulso de 500us</a:t>
            </a:r>
            <a:endParaRPr lang="en-US" sz="3200" dirty="0" smtClean="0">
              <a:solidFill>
                <a:srgbClr val="FF0000"/>
              </a:solidFill>
            </a:endParaRPr>
          </a:p>
          <a:p>
            <a:endParaRPr lang="en-US"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508000" y="1113972"/>
            <a:ext cx="9753600" cy="5943600"/>
          </a:xfrm>
        </p:spPr>
        <p:txBody>
          <a:bodyPr>
            <a:normAutofit/>
          </a:bodyPr>
          <a:lstStyle/>
          <a:p>
            <a:pPr algn="just">
              <a:buNone/>
            </a:pPr>
            <a:r>
              <a:rPr lang="es-ES" dirty="0" smtClean="0"/>
              <a:t>	Para un trabajo eficiente en la selección del sistema hibrido gas gasolina es imprescindible instalar un nuevo depurador de aire, tomando en cuenta que no es posible alterar de ninguna manera ninguna pieza que compone el motor.</a:t>
            </a:r>
          </a:p>
          <a:p>
            <a:endParaRPr lang="es-ES" b="1" dirty="0" smtClean="0"/>
          </a:p>
          <a:p>
            <a:pPr algn="ctr">
              <a:buNone/>
            </a:pPr>
            <a:r>
              <a:rPr lang="es-ES" b="1" dirty="0" smtClean="0"/>
              <a:t>	Criterios de selección</a:t>
            </a:r>
            <a:endParaRPr lang="en-US" dirty="0" smtClean="0"/>
          </a:p>
          <a:p>
            <a:pPr lvl="0"/>
            <a:r>
              <a:rPr lang="es-ES" dirty="0" smtClean="0"/>
              <a:t>Es necesario contar con dos entradas de igual sección de entrada de aire o en caso que varíe, esta variación no sea significativa</a:t>
            </a:r>
            <a:r>
              <a:rPr lang="es-ES" b="1" dirty="0" smtClean="0"/>
              <a:t>.</a:t>
            </a:r>
            <a:endParaRPr lang="en-US" dirty="0" smtClean="0"/>
          </a:p>
          <a:p>
            <a:pPr lvl="0"/>
            <a:r>
              <a:rPr lang="es-ES" dirty="0" smtClean="0"/>
              <a:t>Contar con una entrada directa al interior del depurador</a:t>
            </a:r>
            <a:endParaRPr lang="en-US" dirty="0" smtClean="0"/>
          </a:p>
          <a:p>
            <a:pPr lvl="0"/>
            <a:r>
              <a:rPr lang="es-ES" dirty="0" smtClean="0"/>
              <a:t>El diámetro de acople del depurador al carburador no debe tener una diferencia grande con el diámetro del carburador del Jeep </a:t>
            </a:r>
            <a:r>
              <a:rPr lang="es-ES" dirty="0" err="1" smtClean="0"/>
              <a:t>Willys</a:t>
            </a:r>
            <a:r>
              <a:rPr lang="es-ES" dirty="0" smtClean="0"/>
              <a:t>, para que su adaptación sea sencilla</a:t>
            </a:r>
            <a:r>
              <a:rPr lang="es-ES" b="1" dirty="0" smtClean="0"/>
              <a:t>.</a:t>
            </a:r>
            <a:endParaRPr lang="en-US" dirty="0" smtClean="0"/>
          </a:p>
          <a:p>
            <a:pPr lvl="0"/>
            <a:r>
              <a:rPr lang="es-ES" dirty="0" smtClean="0"/>
              <a:t>La hermeticidad a lo largo del cuerpo del depurador debe ser alta y el ajuste del filtro también. </a:t>
            </a:r>
            <a:endParaRPr lang="en-US" dirty="0" smtClean="0"/>
          </a:p>
          <a:p>
            <a:pPr algn="just">
              <a:buNone/>
            </a:pPr>
            <a:endParaRPr lang="es-E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ipe(down)">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71 Imagen" descr="IMG_1138.JPG"/>
          <p:cNvPicPr/>
          <p:nvPr/>
        </p:nvPicPr>
        <p:blipFill>
          <a:blip r:embed="rId2" cstate="print"/>
          <a:srcRect l="28663" t="9091" r="37831" b="37423"/>
          <a:stretch>
            <a:fillRect/>
          </a:stretch>
        </p:blipFill>
        <p:spPr>
          <a:xfrm>
            <a:off x="3251200" y="990600"/>
            <a:ext cx="5689600" cy="480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41311" y="205975"/>
            <a:ext cx="9404723" cy="1400530"/>
          </a:xfrm>
        </p:spPr>
        <p:txBody>
          <a:bodyPr>
            <a:normAutofit/>
          </a:bodyPr>
          <a:lstStyle/>
          <a:p>
            <a:pPr lvl="0"/>
            <a:r>
              <a:rPr lang="en-US" dirty="0" smtClean="0"/>
              <a:t/>
            </a:r>
            <a:br>
              <a:rPr lang="en-US" dirty="0" smtClean="0"/>
            </a:br>
            <a:r>
              <a:rPr lang="es-ES" b="1" dirty="0" smtClean="0"/>
              <a:t>Componentes electrónicos</a:t>
            </a:r>
            <a:endParaRPr lang="en-US" dirty="0"/>
          </a:p>
        </p:txBody>
      </p:sp>
      <p:sp>
        <p:nvSpPr>
          <p:cNvPr id="2" name="1 Marcador de contenido"/>
          <p:cNvSpPr>
            <a:spLocks noGrp="1"/>
          </p:cNvSpPr>
          <p:nvPr>
            <p:ph sz="half" idx="1"/>
          </p:nvPr>
        </p:nvSpPr>
        <p:spPr>
          <a:xfrm>
            <a:off x="203200" y="1676400"/>
            <a:ext cx="6705600" cy="4572000"/>
          </a:xfrm>
        </p:spPr>
        <p:txBody>
          <a:bodyPr>
            <a:noAutofit/>
          </a:bodyPr>
          <a:lstStyle/>
          <a:p>
            <a:pPr algn="just">
              <a:buNone/>
            </a:pPr>
            <a:r>
              <a:rPr lang="es-ES" sz="2400" dirty="0" smtClean="0"/>
              <a:t>	Se denomina componente electrónico a aquel dispositivo que forma parte de un circuito electrónico. Se suele encapsular, generalmente en un material cerámico, metálico o plástico, y terminar en dos o más terminales o patillas metálicas. Se diseñan para ser conectados entre ellos, normalmente mediante soldadura, a un circuito impreso, para formar el mencionado circuito</a:t>
            </a:r>
            <a:endParaRPr lang="en-US" sz="2400" dirty="0"/>
          </a:p>
        </p:txBody>
      </p:sp>
      <p:pic>
        <p:nvPicPr>
          <p:cNvPr id="6" name="5 Imagen" descr="Imagen1.jpg"/>
          <p:cNvPicPr/>
          <p:nvPr/>
        </p:nvPicPr>
        <p:blipFill>
          <a:blip r:embed="rId2" cstate="print"/>
          <a:srcRect/>
          <a:stretch>
            <a:fillRect/>
          </a:stretch>
        </p:blipFill>
        <p:spPr bwMode="auto">
          <a:xfrm>
            <a:off x="7112000" y="2133600"/>
            <a:ext cx="436880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652182"/>
          </a:xfrm>
        </p:spPr>
        <p:txBody>
          <a:bodyPr/>
          <a:lstStyle/>
          <a:p>
            <a:pPr algn="ctr"/>
            <a:r>
              <a:rPr lang="es-EC" sz="3200" dirty="0" smtClean="0"/>
              <a:t>Procesos dentro de un Gasificador</a:t>
            </a:r>
            <a:endParaRPr lang="es-EC" sz="3200" dirty="0"/>
          </a:p>
        </p:txBody>
      </p:sp>
      <p:pic>
        <p:nvPicPr>
          <p:cNvPr id="5" name="Marcador de contenido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2658" y="1302544"/>
            <a:ext cx="5611628" cy="5110956"/>
          </a:xfrm>
          <a:prstGeom prst="rect">
            <a:avLst/>
          </a:prstGeom>
        </p:spPr>
      </p:pic>
    </p:spTree>
    <p:extLst>
      <p:ext uri="{BB962C8B-B14F-4D97-AF65-F5344CB8AC3E}">
        <p14:creationId xmlns:p14="http://schemas.microsoft.com/office/powerpoint/2010/main" val="320058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Marcador de contenido"/>
          <p:cNvGraphicFramePr>
            <a:graphicFrameLocks noGrp="1"/>
          </p:cNvGraphicFramePr>
          <p:nvPr>
            <p:ph idx="1"/>
          </p:nvPr>
        </p:nvGraphicFramePr>
        <p:xfrm>
          <a:off x="508000" y="381000"/>
          <a:ext cx="114808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graphicEl>
                                              <a:dgm id="{18DFB104-5A06-4CEC-9B8F-B50024708468}"/>
                                            </p:graphicEl>
                                          </p:spTgt>
                                        </p:tgtEl>
                                        <p:attrNameLst>
                                          <p:attrName>style.visibility</p:attrName>
                                        </p:attrNameLst>
                                      </p:cBhvr>
                                      <p:to>
                                        <p:strVal val="visible"/>
                                      </p:to>
                                    </p:set>
                                    <p:animEffect transition="in" filter="wipe(down)">
                                      <p:cBhvr>
                                        <p:cTn id="7" dur="500"/>
                                        <p:tgtEl>
                                          <p:spTgt spid="7">
                                            <p:graphicEl>
                                              <a:dgm id="{18DFB104-5A06-4CEC-9B8F-B5002470846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graphicEl>
                                              <a:dgm id="{537C2FD0-359D-4DC3-8C04-E5C08C51D9EB}"/>
                                            </p:graphicEl>
                                          </p:spTgt>
                                        </p:tgtEl>
                                        <p:attrNameLst>
                                          <p:attrName>style.visibility</p:attrName>
                                        </p:attrNameLst>
                                      </p:cBhvr>
                                      <p:to>
                                        <p:strVal val="visible"/>
                                      </p:to>
                                    </p:set>
                                    <p:animEffect transition="in" filter="wipe(down)">
                                      <p:cBhvr>
                                        <p:cTn id="12" dur="500"/>
                                        <p:tgtEl>
                                          <p:spTgt spid="7">
                                            <p:graphicEl>
                                              <a:dgm id="{537C2FD0-359D-4DC3-8C04-E5C08C51D9EB}"/>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graphicEl>
                                              <a:dgm id="{738AD444-E063-4357-92AC-AB3B35276EDA}"/>
                                            </p:graphicEl>
                                          </p:spTgt>
                                        </p:tgtEl>
                                        <p:attrNameLst>
                                          <p:attrName>style.visibility</p:attrName>
                                        </p:attrNameLst>
                                      </p:cBhvr>
                                      <p:to>
                                        <p:strVal val="visible"/>
                                      </p:to>
                                    </p:set>
                                    <p:animEffect transition="in" filter="wipe(down)">
                                      <p:cBhvr>
                                        <p:cTn id="15" dur="500"/>
                                        <p:tgtEl>
                                          <p:spTgt spid="7">
                                            <p:graphicEl>
                                              <a:dgm id="{738AD444-E063-4357-92AC-AB3B35276ED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graphicEl>
                                              <a:dgm id="{CF00D333-8124-43AB-BBE8-24F22528EFAB}"/>
                                            </p:graphicEl>
                                          </p:spTgt>
                                        </p:tgtEl>
                                        <p:attrNameLst>
                                          <p:attrName>style.visibility</p:attrName>
                                        </p:attrNameLst>
                                      </p:cBhvr>
                                      <p:to>
                                        <p:strVal val="visible"/>
                                      </p:to>
                                    </p:set>
                                    <p:animEffect transition="in" filter="wipe(down)">
                                      <p:cBhvr>
                                        <p:cTn id="20" dur="500"/>
                                        <p:tgtEl>
                                          <p:spTgt spid="7">
                                            <p:graphicEl>
                                              <a:dgm id="{CF00D333-8124-43AB-BBE8-24F22528EFAB}"/>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graphicEl>
                                              <a:dgm id="{84B89C47-614F-4EE6-BA5C-1B92F0C259D2}"/>
                                            </p:graphicEl>
                                          </p:spTgt>
                                        </p:tgtEl>
                                        <p:attrNameLst>
                                          <p:attrName>style.visibility</p:attrName>
                                        </p:attrNameLst>
                                      </p:cBhvr>
                                      <p:to>
                                        <p:strVal val="visible"/>
                                      </p:to>
                                    </p:set>
                                    <p:animEffect transition="in" filter="wipe(down)">
                                      <p:cBhvr>
                                        <p:cTn id="25" dur="500"/>
                                        <p:tgtEl>
                                          <p:spTgt spid="7">
                                            <p:graphicEl>
                                              <a:dgm id="{84B89C47-614F-4EE6-BA5C-1B92F0C259D2}"/>
                                            </p:graphic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graphicEl>
                                              <a:dgm id="{228340BB-501E-4EFD-9FA0-1B0F5DA2839F}"/>
                                            </p:graphicEl>
                                          </p:spTgt>
                                        </p:tgtEl>
                                        <p:attrNameLst>
                                          <p:attrName>style.visibility</p:attrName>
                                        </p:attrNameLst>
                                      </p:cBhvr>
                                      <p:to>
                                        <p:strVal val="visible"/>
                                      </p:to>
                                    </p:set>
                                    <p:animEffect transition="in" filter="wipe(down)">
                                      <p:cBhvr>
                                        <p:cTn id="28" dur="500"/>
                                        <p:tgtEl>
                                          <p:spTgt spid="7">
                                            <p:graphicEl>
                                              <a:dgm id="{228340BB-501E-4EFD-9FA0-1B0F5DA2839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06399" y="1436915"/>
          <a:ext cx="10218057" cy="4818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638629" y="319308"/>
            <a:ext cx="10972800" cy="1219200"/>
          </a:xfrm>
        </p:spPr>
        <p:txBody>
          <a:bodyPr/>
          <a:lstStyle/>
          <a:p>
            <a:r>
              <a:rPr lang="en-US" dirty="0" err="1" smtClean="0"/>
              <a:t>Componentes</a:t>
            </a:r>
            <a:r>
              <a:rPr lang="en-US" dirty="0" smtClean="0"/>
              <a:t> </a:t>
            </a:r>
            <a:r>
              <a:rPr lang="en-US" dirty="0" err="1" smtClean="0"/>
              <a:t>utilizados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4DF19630-DB55-457D-A853-A10A4C13D478}"/>
                                            </p:graphicEl>
                                          </p:spTgt>
                                        </p:tgtEl>
                                        <p:attrNameLst>
                                          <p:attrName>style.visibility</p:attrName>
                                        </p:attrNameLst>
                                      </p:cBhvr>
                                      <p:to>
                                        <p:strVal val="visible"/>
                                      </p:to>
                                    </p:set>
                                    <p:animEffect transition="in" filter="fade">
                                      <p:cBhvr>
                                        <p:cTn id="12" dur="2000"/>
                                        <p:tgtEl>
                                          <p:spTgt spid="4">
                                            <p:graphicEl>
                                              <a:dgm id="{4DF19630-DB55-457D-A853-A10A4C13D47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7573E19A-1796-4364-BE14-D2D71239614A}"/>
                                            </p:graphicEl>
                                          </p:spTgt>
                                        </p:tgtEl>
                                        <p:attrNameLst>
                                          <p:attrName>style.visibility</p:attrName>
                                        </p:attrNameLst>
                                      </p:cBhvr>
                                      <p:to>
                                        <p:strVal val="visible"/>
                                      </p:to>
                                    </p:set>
                                    <p:animEffect transition="in" filter="fade">
                                      <p:cBhvr>
                                        <p:cTn id="17" dur="2000"/>
                                        <p:tgtEl>
                                          <p:spTgt spid="4">
                                            <p:graphicEl>
                                              <a:dgm id="{7573E19A-1796-4364-BE14-D2D71239614A}"/>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graphicEl>
                                              <a:dgm id="{39D08A37-0A10-4278-8526-3BB4F2EB6070}"/>
                                            </p:graphicEl>
                                          </p:spTgt>
                                        </p:tgtEl>
                                        <p:attrNameLst>
                                          <p:attrName>style.visibility</p:attrName>
                                        </p:attrNameLst>
                                      </p:cBhvr>
                                      <p:to>
                                        <p:strVal val="visible"/>
                                      </p:to>
                                    </p:set>
                                    <p:animEffect transition="in" filter="fade">
                                      <p:cBhvr>
                                        <p:cTn id="20" dur="2000"/>
                                        <p:tgtEl>
                                          <p:spTgt spid="4">
                                            <p:graphicEl>
                                              <a:dgm id="{39D08A37-0A10-4278-8526-3BB4F2EB6070}"/>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graphicEl>
                                              <a:dgm id="{8DB1C8B4-6534-4D70-9E87-3438722B533A}"/>
                                            </p:graphicEl>
                                          </p:spTgt>
                                        </p:tgtEl>
                                        <p:attrNameLst>
                                          <p:attrName>style.visibility</p:attrName>
                                        </p:attrNameLst>
                                      </p:cBhvr>
                                      <p:to>
                                        <p:strVal val="visible"/>
                                      </p:to>
                                    </p:set>
                                    <p:animEffect transition="in" filter="fade">
                                      <p:cBhvr>
                                        <p:cTn id="25" dur="2000"/>
                                        <p:tgtEl>
                                          <p:spTgt spid="4">
                                            <p:graphicEl>
                                              <a:dgm id="{8DB1C8B4-6534-4D70-9E87-3438722B533A}"/>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graphicEl>
                                              <a:dgm id="{0EE84A4B-5A2F-467F-BC86-603C5E1FB483}"/>
                                            </p:graphicEl>
                                          </p:spTgt>
                                        </p:tgtEl>
                                        <p:attrNameLst>
                                          <p:attrName>style.visibility</p:attrName>
                                        </p:attrNameLst>
                                      </p:cBhvr>
                                      <p:to>
                                        <p:strVal val="visible"/>
                                      </p:to>
                                    </p:set>
                                    <p:animEffect transition="in" filter="fade">
                                      <p:cBhvr>
                                        <p:cTn id="28" dur="2000"/>
                                        <p:tgtEl>
                                          <p:spTgt spid="4">
                                            <p:graphicEl>
                                              <a:dgm id="{0EE84A4B-5A2F-467F-BC86-603C5E1FB483}"/>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graphicEl>
                                              <a:dgm id="{CD71B16A-00DC-4BC4-B07B-7B367CC39EEB}"/>
                                            </p:graphicEl>
                                          </p:spTgt>
                                        </p:tgtEl>
                                        <p:attrNameLst>
                                          <p:attrName>style.visibility</p:attrName>
                                        </p:attrNameLst>
                                      </p:cBhvr>
                                      <p:to>
                                        <p:strVal val="visible"/>
                                      </p:to>
                                    </p:set>
                                    <p:animEffect transition="in" filter="fade">
                                      <p:cBhvr>
                                        <p:cTn id="33" dur="2000"/>
                                        <p:tgtEl>
                                          <p:spTgt spid="4">
                                            <p:graphicEl>
                                              <a:dgm id="{CD71B16A-00DC-4BC4-B07B-7B367CC39EEB}"/>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graphicEl>
                                              <a:dgm id="{9602A5D4-A867-4FD6-BB21-686A450ECEC3}"/>
                                            </p:graphicEl>
                                          </p:spTgt>
                                        </p:tgtEl>
                                        <p:attrNameLst>
                                          <p:attrName>style.visibility</p:attrName>
                                        </p:attrNameLst>
                                      </p:cBhvr>
                                      <p:to>
                                        <p:strVal val="visible"/>
                                      </p:to>
                                    </p:set>
                                    <p:animEffect transition="in" filter="fade">
                                      <p:cBhvr>
                                        <p:cTn id="36" dur="2000"/>
                                        <p:tgtEl>
                                          <p:spTgt spid="4">
                                            <p:graphicEl>
                                              <a:dgm id="{9602A5D4-A867-4FD6-BB21-686A450ECEC3}"/>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graphicEl>
                                              <a:dgm id="{185B5FE2-26C9-474C-937D-8C275B3AA261}"/>
                                            </p:graphicEl>
                                          </p:spTgt>
                                        </p:tgtEl>
                                        <p:attrNameLst>
                                          <p:attrName>style.visibility</p:attrName>
                                        </p:attrNameLst>
                                      </p:cBhvr>
                                      <p:to>
                                        <p:strVal val="visible"/>
                                      </p:to>
                                    </p:set>
                                    <p:animEffect transition="in" filter="fade">
                                      <p:cBhvr>
                                        <p:cTn id="41" dur="2000"/>
                                        <p:tgtEl>
                                          <p:spTgt spid="4">
                                            <p:graphicEl>
                                              <a:dgm id="{185B5FE2-26C9-474C-937D-8C275B3AA261}"/>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graphicEl>
                                              <a:dgm id="{7AA3F6BB-3672-402F-A1D2-15B3450A46CC}"/>
                                            </p:graphicEl>
                                          </p:spTgt>
                                        </p:tgtEl>
                                        <p:attrNameLst>
                                          <p:attrName>style.visibility</p:attrName>
                                        </p:attrNameLst>
                                      </p:cBhvr>
                                      <p:to>
                                        <p:strVal val="visible"/>
                                      </p:to>
                                    </p:set>
                                    <p:animEffect transition="in" filter="fade">
                                      <p:cBhvr>
                                        <p:cTn id="44" dur="2000"/>
                                        <p:tgtEl>
                                          <p:spTgt spid="4">
                                            <p:graphicEl>
                                              <a:dgm id="{7AA3F6BB-3672-402F-A1D2-15B3450A46CC}"/>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graphicEl>
                                              <a:dgm id="{E0B2400F-48C8-400A-8A87-B4FABA2076BE}"/>
                                            </p:graphicEl>
                                          </p:spTgt>
                                        </p:tgtEl>
                                        <p:attrNameLst>
                                          <p:attrName>style.visibility</p:attrName>
                                        </p:attrNameLst>
                                      </p:cBhvr>
                                      <p:to>
                                        <p:strVal val="visible"/>
                                      </p:to>
                                    </p:set>
                                    <p:animEffect transition="in" filter="fade">
                                      <p:cBhvr>
                                        <p:cTn id="49" dur="2000"/>
                                        <p:tgtEl>
                                          <p:spTgt spid="4">
                                            <p:graphicEl>
                                              <a:dgm id="{E0B2400F-48C8-400A-8A87-B4FABA2076BE}"/>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graphicEl>
                                              <a:dgm id="{AFC277B0-FECE-4A9E-B5A2-DA12108A0EC0}"/>
                                            </p:graphicEl>
                                          </p:spTgt>
                                        </p:tgtEl>
                                        <p:attrNameLst>
                                          <p:attrName>style.visibility</p:attrName>
                                        </p:attrNameLst>
                                      </p:cBhvr>
                                      <p:to>
                                        <p:strVal val="visible"/>
                                      </p:to>
                                    </p:set>
                                    <p:animEffect transition="in" filter="fade">
                                      <p:cBhvr>
                                        <p:cTn id="52" dur="2000"/>
                                        <p:tgtEl>
                                          <p:spTgt spid="4">
                                            <p:graphicEl>
                                              <a:dgm id="{AFC277B0-FECE-4A9E-B5A2-DA12108A0EC0}"/>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graphicEl>
                                              <a:dgm id="{045222D9-661C-42CF-95BD-40BC656EB39B}"/>
                                            </p:graphicEl>
                                          </p:spTgt>
                                        </p:tgtEl>
                                        <p:attrNameLst>
                                          <p:attrName>style.visibility</p:attrName>
                                        </p:attrNameLst>
                                      </p:cBhvr>
                                      <p:to>
                                        <p:strVal val="visible"/>
                                      </p:to>
                                    </p:set>
                                    <p:animEffect transition="in" filter="fade">
                                      <p:cBhvr>
                                        <p:cTn id="57" dur="2000"/>
                                        <p:tgtEl>
                                          <p:spTgt spid="4">
                                            <p:graphicEl>
                                              <a:dgm id="{045222D9-661C-42CF-95BD-40BC656EB39B}"/>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
                                            <p:graphicEl>
                                              <a:dgm id="{D462D7EB-4B92-4BF1-9946-72185AB935EB}"/>
                                            </p:graphicEl>
                                          </p:spTgt>
                                        </p:tgtEl>
                                        <p:attrNameLst>
                                          <p:attrName>style.visibility</p:attrName>
                                        </p:attrNameLst>
                                      </p:cBhvr>
                                      <p:to>
                                        <p:strVal val="visible"/>
                                      </p:to>
                                    </p:set>
                                    <p:animEffect transition="in" filter="fade">
                                      <p:cBhvr>
                                        <p:cTn id="60" dur="2000"/>
                                        <p:tgtEl>
                                          <p:spTgt spid="4">
                                            <p:graphicEl>
                                              <a:dgm id="{D462D7EB-4B92-4BF1-9946-72185AB935EB}"/>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
                                            <p:graphicEl>
                                              <a:dgm id="{F824FF21-B038-4470-A63E-251572A2CF6F}"/>
                                            </p:graphicEl>
                                          </p:spTgt>
                                        </p:tgtEl>
                                        <p:attrNameLst>
                                          <p:attrName>style.visibility</p:attrName>
                                        </p:attrNameLst>
                                      </p:cBhvr>
                                      <p:to>
                                        <p:strVal val="visible"/>
                                      </p:to>
                                    </p:set>
                                    <p:animEffect transition="in" filter="fade">
                                      <p:cBhvr>
                                        <p:cTn id="65" dur="2000"/>
                                        <p:tgtEl>
                                          <p:spTgt spid="4">
                                            <p:graphicEl>
                                              <a:dgm id="{F824FF21-B038-4470-A63E-251572A2CF6F}"/>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
                                            <p:graphicEl>
                                              <a:dgm id="{67D5C2C6-AF9A-4DCA-927E-0124F06745C8}"/>
                                            </p:graphicEl>
                                          </p:spTgt>
                                        </p:tgtEl>
                                        <p:attrNameLst>
                                          <p:attrName>style.visibility</p:attrName>
                                        </p:attrNameLst>
                                      </p:cBhvr>
                                      <p:to>
                                        <p:strVal val="visible"/>
                                      </p:to>
                                    </p:set>
                                    <p:animEffect transition="in" filter="fade">
                                      <p:cBhvr>
                                        <p:cTn id="68" dur="2000"/>
                                        <p:tgtEl>
                                          <p:spTgt spid="4">
                                            <p:graphicEl>
                                              <a:dgm id="{67D5C2C6-AF9A-4DCA-927E-0124F06745C8}"/>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
                                            <p:graphicEl>
                                              <a:dgm id="{7C68FD2B-87B5-4F0B-93E5-F855422EB48C}"/>
                                            </p:graphicEl>
                                          </p:spTgt>
                                        </p:tgtEl>
                                        <p:attrNameLst>
                                          <p:attrName>style.visibility</p:attrName>
                                        </p:attrNameLst>
                                      </p:cBhvr>
                                      <p:to>
                                        <p:strVal val="visible"/>
                                      </p:to>
                                    </p:set>
                                    <p:animEffect transition="in" filter="fade">
                                      <p:cBhvr>
                                        <p:cTn id="73" dur="2000"/>
                                        <p:tgtEl>
                                          <p:spTgt spid="4">
                                            <p:graphicEl>
                                              <a:dgm id="{7C68FD2B-87B5-4F0B-93E5-F855422EB48C}"/>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
                                            <p:graphicEl>
                                              <a:dgm id="{BB536F9C-9A9E-473A-AE96-6845128828D2}"/>
                                            </p:graphicEl>
                                          </p:spTgt>
                                        </p:tgtEl>
                                        <p:attrNameLst>
                                          <p:attrName>style.visibility</p:attrName>
                                        </p:attrNameLst>
                                      </p:cBhvr>
                                      <p:to>
                                        <p:strVal val="visible"/>
                                      </p:to>
                                    </p:set>
                                    <p:animEffect transition="in" filter="fade">
                                      <p:cBhvr>
                                        <p:cTn id="76" dur="2000"/>
                                        <p:tgtEl>
                                          <p:spTgt spid="4">
                                            <p:graphicEl>
                                              <a:dgm id="{BB536F9C-9A9E-473A-AE96-6845128828D2}"/>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
                                            <p:graphicEl>
                                              <a:dgm id="{EA77F0F0-EA4E-445A-AFB9-3FE5A71B73A5}"/>
                                            </p:graphicEl>
                                          </p:spTgt>
                                        </p:tgtEl>
                                        <p:attrNameLst>
                                          <p:attrName>style.visibility</p:attrName>
                                        </p:attrNameLst>
                                      </p:cBhvr>
                                      <p:to>
                                        <p:strVal val="visible"/>
                                      </p:to>
                                    </p:set>
                                    <p:animEffect transition="in" filter="fade">
                                      <p:cBhvr>
                                        <p:cTn id="81" dur="2000"/>
                                        <p:tgtEl>
                                          <p:spTgt spid="4">
                                            <p:graphicEl>
                                              <a:dgm id="{EA77F0F0-EA4E-445A-AFB9-3FE5A71B73A5}"/>
                                            </p:graphic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
                                            <p:graphicEl>
                                              <a:dgm id="{CA6D6C57-C2B2-43D0-B885-176CF2146D27}"/>
                                            </p:graphicEl>
                                          </p:spTgt>
                                        </p:tgtEl>
                                        <p:attrNameLst>
                                          <p:attrName>style.visibility</p:attrName>
                                        </p:attrNameLst>
                                      </p:cBhvr>
                                      <p:to>
                                        <p:strVal val="visible"/>
                                      </p:to>
                                    </p:set>
                                    <p:animEffect transition="in" filter="fade">
                                      <p:cBhvr>
                                        <p:cTn id="84" dur="2000"/>
                                        <p:tgtEl>
                                          <p:spTgt spid="4">
                                            <p:graphicEl>
                                              <a:dgm id="{CA6D6C57-C2B2-43D0-B885-176CF2146D27}"/>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
                                            <p:graphicEl>
                                              <a:dgm id="{3BCA199A-23D0-482A-B114-5623F6695878}"/>
                                            </p:graphicEl>
                                          </p:spTgt>
                                        </p:tgtEl>
                                        <p:attrNameLst>
                                          <p:attrName>style.visibility</p:attrName>
                                        </p:attrNameLst>
                                      </p:cBhvr>
                                      <p:to>
                                        <p:strVal val="visible"/>
                                      </p:to>
                                    </p:set>
                                    <p:animEffect transition="in" filter="fade">
                                      <p:cBhvr>
                                        <p:cTn id="89" dur="2000"/>
                                        <p:tgtEl>
                                          <p:spTgt spid="4">
                                            <p:graphicEl>
                                              <a:dgm id="{3BCA199A-23D0-482A-B114-5623F6695878}"/>
                                            </p:graphicEl>
                                          </p:spTgt>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
                                            <p:graphicEl>
                                              <a:dgm id="{0260BFCA-7885-4EA7-BF10-692D29EAD89D}"/>
                                            </p:graphicEl>
                                          </p:spTgt>
                                        </p:tgtEl>
                                        <p:attrNameLst>
                                          <p:attrName>style.visibility</p:attrName>
                                        </p:attrNameLst>
                                      </p:cBhvr>
                                      <p:to>
                                        <p:strVal val="visible"/>
                                      </p:to>
                                    </p:set>
                                    <p:animEffect transition="in" filter="fade">
                                      <p:cBhvr>
                                        <p:cTn id="92" dur="2000"/>
                                        <p:tgtEl>
                                          <p:spTgt spid="4">
                                            <p:graphicEl>
                                              <a:dgm id="{0260BFCA-7885-4EA7-BF10-692D29EAD89D}"/>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
                                            <p:graphicEl>
                                              <a:dgm id="{9F61ADC2-E713-4364-92B1-846BC3DCA238}"/>
                                            </p:graphicEl>
                                          </p:spTgt>
                                        </p:tgtEl>
                                        <p:attrNameLst>
                                          <p:attrName>style.visibility</p:attrName>
                                        </p:attrNameLst>
                                      </p:cBhvr>
                                      <p:to>
                                        <p:strVal val="visible"/>
                                      </p:to>
                                    </p:set>
                                    <p:animEffect transition="in" filter="fade">
                                      <p:cBhvr>
                                        <p:cTn id="97" dur="2000"/>
                                        <p:tgtEl>
                                          <p:spTgt spid="4">
                                            <p:graphicEl>
                                              <a:dgm id="{9F61ADC2-E713-4364-92B1-846BC3DCA238}"/>
                                            </p:graphicEl>
                                          </p:spTgt>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
                                            <p:graphicEl>
                                              <a:dgm id="{1A8DC55A-0155-49EA-921C-41557742EA3D}"/>
                                            </p:graphicEl>
                                          </p:spTgt>
                                        </p:tgtEl>
                                        <p:attrNameLst>
                                          <p:attrName>style.visibility</p:attrName>
                                        </p:attrNameLst>
                                      </p:cBhvr>
                                      <p:to>
                                        <p:strVal val="visible"/>
                                      </p:to>
                                    </p:set>
                                    <p:animEffect transition="in" filter="fade">
                                      <p:cBhvr>
                                        <p:cTn id="100" dur="2000"/>
                                        <p:tgtEl>
                                          <p:spTgt spid="4">
                                            <p:graphicEl>
                                              <a:dgm id="{1A8DC55A-0155-49EA-921C-41557742EA3D}"/>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4">
                                            <p:graphicEl>
                                              <a:dgm id="{90998D8B-28CA-4FF6-8DA4-C1242B1D40A3}"/>
                                            </p:graphicEl>
                                          </p:spTgt>
                                        </p:tgtEl>
                                        <p:attrNameLst>
                                          <p:attrName>style.visibility</p:attrName>
                                        </p:attrNameLst>
                                      </p:cBhvr>
                                      <p:to>
                                        <p:strVal val="visible"/>
                                      </p:to>
                                    </p:set>
                                    <p:animEffect transition="in" filter="fade">
                                      <p:cBhvr>
                                        <p:cTn id="105" dur="2000"/>
                                        <p:tgtEl>
                                          <p:spTgt spid="4">
                                            <p:graphicEl>
                                              <a:dgm id="{90998D8B-28CA-4FF6-8DA4-C1242B1D40A3}"/>
                                            </p:graphicEl>
                                          </p:spTgt>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
                                            <p:graphicEl>
                                              <a:dgm id="{CE26DFFA-7678-46DC-8273-C59929E6154D}"/>
                                            </p:graphicEl>
                                          </p:spTgt>
                                        </p:tgtEl>
                                        <p:attrNameLst>
                                          <p:attrName>style.visibility</p:attrName>
                                        </p:attrNameLst>
                                      </p:cBhvr>
                                      <p:to>
                                        <p:strVal val="visible"/>
                                      </p:to>
                                    </p:set>
                                    <p:animEffect transition="in" filter="fade">
                                      <p:cBhvr>
                                        <p:cTn id="108" dur="2000"/>
                                        <p:tgtEl>
                                          <p:spTgt spid="4">
                                            <p:graphicEl>
                                              <a:dgm id="{CE26DFFA-7678-46DC-8273-C59929E6154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algn="just">
              <a:buNone/>
            </a:pPr>
            <a:r>
              <a:rPr lang="es-ES" dirty="0" smtClean="0"/>
              <a:t>	La computadora que controlará todo el sistema será el cerebro de vehículo, es decir la parte inteligente que logrará que el sistema sea totalmente autónomo después de realizar la selección del sistema al que se quiere poner en funcionamiento al automotor.</a:t>
            </a:r>
          </a:p>
          <a:p>
            <a:pPr algn="just"/>
            <a:endParaRPr lang="es-ES" dirty="0" smtClean="0"/>
          </a:p>
          <a:p>
            <a:pPr algn="just">
              <a:buNone/>
            </a:pPr>
            <a:r>
              <a:rPr lang="es-EC" dirty="0" smtClean="0"/>
              <a:t>	Se determinó que una buena opción es un microcontrolador ATMEGA 164p como cerebro para  receptar las señales </a:t>
            </a:r>
            <a:endParaRPr lang="en-US" dirty="0" smtClean="0"/>
          </a:p>
          <a:p>
            <a:pPr algn="just"/>
            <a:endParaRPr lang="en-US" dirty="0"/>
          </a:p>
        </p:txBody>
      </p:sp>
      <p:sp>
        <p:nvSpPr>
          <p:cNvPr id="3" name="2 Título"/>
          <p:cNvSpPr>
            <a:spLocks noGrp="1"/>
          </p:cNvSpPr>
          <p:nvPr>
            <p:ph type="title"/>
          </p:nvPr>
        </p:nvSpPr>
        <p:spPr/>
        <p:txBody>
          <a:bodyPr/>
          <a:lstStyle/>
          <a:p>
            <a:r>
              <a:rPr lang="es-EC" dirty="0" smtClean="0"/>
              <a:t>Microcontrolador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down)">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lvl="0"/>
            <a:r>
              <a:rPr lang="es-ES" dirty="0" smtClean="0"/>
              <a:t>Trabaja a una frecuencia de 8MHz</a:t>
            </a:r>
            <a:endParaRPr lang="en-US" dirty="0" smtClean="0"/>
          </a:p>
          <a:p>
            <a:pPr lvl="0"/>
            <a:r>
              <a:rPr lang="es-ES" dirty="0" smtClean="0"/>
              <a:t>Cada instrucción la ejecuta a 1 microsegundo, y es imperceptible al ojo humano.</a:t>
            </a:r>
            <a:endParaRPr lang="en-US" dirty="0" smtClean="0"/>
          </a:p>
          <a:p>
            <a:pPr lvl="0"/>
            <a:r>
              <a:rPr lang="es-ES" dirty="0" smtClean="0"/>
              <a:t>Tiene una memoria de 16 bits.</a:t>
            </a:r>
            <a:endParaRPr lang="en-US" dirty="0" smtClean="0"/>
          </a:p>
          <a:p>
            <a:pPr lvl="0"/>
            <a:r>
              <a:rPr lang="pt-BR" dirty="0" smtClean="0"/>
              <a:t>Pórticos A B C D E de 8 </a:t>
            </a:r>
            <a:r>
              <a:rPr lang="pt-BR" dirty="0" err="1" smtClean="0"/>
              <a:t>pines</a:t>
            </a:r>
            <a:endParaRPr lang="en-US" dirty="0" smtClean="0"/>
          </a:p>
          <a:p>
            <a:pPr lvl="0"/>
            <a:r>
              <a:rPr lang="es-ES" dirty="0" smtClean="0"/>
              <a:t>Es inmune al ruido</a:t>
            </a:r>
            <a:endParaRPr lang="en-US" dirty="0" smtClean="0"/>
          </a:p>
          <a:p>
            <a:pPr lvl="0"/>
            <a:r>
              <a:rPr lang="es-ES" dirty="0" smtClean="0"/>
              <a:t>Puede quedar grabado por 20 años</a:t>
            </a:r>
          </a:p>
          <a:p>
            <a:pPr lvl="0"/>
            <a:r>
              <a:rPr lang="es-EC" dirty="0" smtClean="0"/>
              <a:t>El microcontrolador </a:t>
            </a:r>
            <a:r>
              <a:rPr lang="es-EC" dirty="0" err="1" smtClean="0"/>
              <a:t>Atmega</a:t>
            </a:r>
            <a:r>
              <a:rPr lang="es-EC" dirty="0" smtClean="0"/>
              <a:t> 164p es un microcontrolador a 8 bits con 16 </a:t>
            </a:r>
            <a:r>
              <a:rPr lang="es-EC" dirty="0" err="1" smtClean="0"/>
              <a:t>Kbytes</a:t>
            </a:r>
            <a:r>
              <a:rPr lang="es-EC" dirty="0" smtClean="0"/>
              <a:t> de memoria flash programable</a:t>
            </a:r>
            <a:endParaRPr lang="en-US" dirty="0" smtClean="0"/>
          </a:p>
          <a:p>
            <a:endParaRPr lang="en-US" dirty="0"/>
          </a:p>
        </p:txBody>
      </p:sp>
      <p:sp>
        <p:nvSpPr>
          <p:cNvPr id="3" name="2 Título"/>
          <p:cNvSpPr>
            <a:spLocks noGrp="1"/>
          </p:cNvSpPr>
          <p:nvPr>
            <p:ph type="title"/>
          </p:nvPr>
        </p:nvSpPr>
        <p:spPr/>
        <p:txBody>
          <a:bodyPr/>
          <a:lstStyle/>
          <a:p>
            <a:r>
              <a:rPr lang="es-EC" dirty="0" smtClean="0"/>
              <a:t>Características del </a:t>
            </a:r>
            <a:r>
              <a:rPr lang="es-EC" dirty="0" err="1" smtClean="0"/>
              <a:t>microcontolador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additive="base">
                                        <p:cTn id="3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 calcmode="lin" valueType="num">
                                      <p:cBhvr additive="base">
                                        <p:cTn id="3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additive="base">
                                        <p:cTn id="42"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 calcmode="lin" valueType="num">
                                      <p:cBhvr additive="base">
                                        <p:cTn id="48"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extLst>
              <a:ext uri="{28A0092B-C50C-407E-A947-70E740481C1C}">
                <a14:useLocalDpi xmlns:a14="http://schemas.microsoft.com/office/drawing/2010/main" val="0"/>
              </a:ext>
            </a:extLst>
          </a:blip>
          <a:srcRect l="28918" t="19145" r="16953" b="16814"/>
          <a:stretch>
            <a:fillRect/>
          </a:stretch>
        </p:blipFill>
        <p:spPr bwMode="auto">
          <a:xfrm>
            <a:off x="2336800" y="1371600"/>
            <a:ext cx="7416800" cy="4038600"/>
          </a:xfrm>
          <a:prstGeom prst="rect">
            <a:avLst/>
          </a:prstGeom>
          <a:noFill/>
          <a:ln>
            <a:noFill/>
          </a:ln>
        </p:spPr>
      </p:pic>
      <p:sp>
        <p:nvSpPr>
          <p:cNvPr id="6" name="5 Cerrar llave"/>
          <p:cNvSpPr/>
          <p:nvPr/>
        </p:nvSpPr>
        <p:spPr>
          <a:xfrm>
            <a:off x="9448800" y="1295400"/>
            <a:ext cx="101600" cy="2057400"/>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7" name="6 CuadroTexto"/>
          <p:cNvSpPr txBox="1"/>
          <p:nvPr/>
        </p:nvSpPr>
        <p:spPr>
          <a:xfrm>
            <a:off x="9448800" y="1752601"/>
            <a:ext cx="2540000" cy="923330"/>
          </a:xfrm>
          <a:prstGeom prst="rect">
            <a:avLst/>
          </a:prstGeom>
          <a:noFill/>
        </p:spPr>
        <p:txBody>
          <a:bodyPr wrap="square" rtlCol="0">
            <a:spAutoFit/>
          </a:bodyPr>
          <a:lstStyle/>
          <a:p>
            <a:pPr algn="ctr"/>
            <a:r>
              <a:rPr lang="es-EC" b="1" dirty="0" smtClean="0">
                <a:solidFill>
                  <a:schemeClr val="accent2">
                    <a:lumMod val="20000"/>
                    <a:lumOff val="80000"/>
                  </a:schemeClr>
                </a:solidFill>
              </a:rPr>
              <a:t>TOUCH</a:t>
            </a:r>
          </a:p>
          <a:p>
            <a:pPr algn="ctr"/>
            <a:r>
              <a:rPr lang="es-EC" b="1" dirty="0" smtClean="0">
                <a:solidFill>
                  <a:schemeClr val="accent2">
                    <a:lumMod val="20000"/>
                    <a:lumOff val="80000"/>
                  </a:schemeClr>
                </a:solidFill>
              </a:rPr>
              <a:t>ACELERADOR</a:t>
            </a:r>
            <a:r>
              <a:rPr lang="en-US" b="1" dirty="0" smtClean="0">
                <a:solidFill>
                  <a:schemeClr val="accent2">
                    <a:lumMod val="20000"/>
                    <a:lumOff val="80000"/>
                  </a:schemeClr>
                </a:solidFill>
              </a:rPr>
              <a:t> Y TEMPERATURA</a:t>
            </a:r>
            <a:endParaRPr lang="es-EC" b="1" dirty="0" smtClean="0">
              <a:solidFill>
                <a:schemeClr val="accent2">
                  <a:lumMod val="20000"/>
                  <a:lumOff val="80000"/>
                </a:schemeClr>
              </a:solidFill>
            </a:endParaRPr>
          </a:p>
        </p:txBody>
      </p:sp>
      <p:sp>
        <p:nvSpPr>
          <p:cNvPr id="8" name="7 Abrir llave"/>
          <p:cNvSpPr/>
          <p:nvPr/>
        </p:nvSpPr>
        <p:spPr>
          <a:xfrm>
            <a:off x="2336800" y="3886200"/>
            <a:ext cx="203200" cy="1524000"/>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9" name="8 CuadroTexto"/>
          <p:cNvSpPr txBox="1"/>
          <p:nvPr/>
        </p:nvSpPr>
        <p:spPr>
          <a:xfrm>
            <a:off x="203200" y="3932872"/>
            <a:ext cx="2133600" cy="1477328"/>
          </a:xfrm>
          <a:prstGeom prst="rect">
            <a:avLst/>
          </a:prstGeom>
          <a:noFill/>
        </p:spPr>
        <p:txBody>
          <a:bodyPr wrap="square" rtlCol="0">
            <a:spAutoFit/>
          </a:bodyPr>
          <a:lstStyle/>
          <a:p>
            <a:pPr algn="r"/>
            <a:r>
              <a:rPr lang="es-EC" b="1" dirty="0" smtClean="0">
                <a:solidFill>
                  <a:schemeClr val="accent4">
                    <a:lumMod val="20000"/>
                    <a:lumOff val="80000"/>
                  </a:schemeClr>
                </a:solidFill>
              </a:rPr>
              <a:t>RPM</a:t>
            </a:r>
          </a:p>
          <a:p>
            <a:pPr algn="r"/>
            <a:r>
              <a:rPr lang="es-EC" b="1" dirty="0" smtClean="0">
                <a:solidFill>
                  <a:schemeClr val="accent4">
                    <a:lumMod val="20000"/>
                    <a:lumOff val="80000"/>
                  </a:schemeClr>
                </a:solidFill>
              </a:rPr>
              <a:t>NIQUELINA</a:t>
            </a:r>
          </a:p>
          <a:p>
            <a:pPr algn="r"/>
            <a:r>
              <a:rPr lang="es-EC" b="1" dirty="0" smtClean="0">
                <a:solidFill>
                  <a:schemeClr val="accent4">
                    <a:lumMod val="20000"/>
                    <a:lumOff val="80000"/>
                  </a:schemeClr>
                </a:solidFill>
              </a:rPr>
              <a:t>BOMBA</a:t>
            </a:r>
          </a:p>
          <a:p>
            <a:pPr algn="r"/>
            <a:r>
              <a:rPr lang="es-EC" b="1" dirty="0" smtClean="0">
                <a:solidFill>
                  <a:schemeClr val="accent4">
                    <a:lumMod val="20000"/>
                    <a:lumOff val="80000"/>
                  </a:schemeClr>
                </a:solidFill>
              </a:rPr>
              <a:t>SERVOS</a:t>
            </a:r>
          </a:p>
          <a:p>
            <a:pPr algn="r"/>
            <a:r>
              <a:rPr lang="es-EC" b="1" dirty="0" smtClean="0">
                <a:solidFill>
                  <a:schemeClr val="accent4">
                    <a:lumMod val="20000"/>
                    <a:lumOff val="80000"/>
                  </a:schemeClr>
                </a:solidFill>
              </a:rPr>
              <a:t>MOTOR</a:t>
            </a:r>
            <a:endParaRPr lang="en-US" b="1" dirty="0">
              <a:solidFill>
                <a:schemeClr val="accent4">
                  <a:lumMod val="20000"/>
                  <a:lumOff val="80000"/>
                </a:schemeClr>
              </a:solidFill>
            </a:endParaRPr>
          </a:p>
        </p:txBody>
      </p:sp>
      <p:sp>
        <p:nvSpPr>
          <p:cNvPr id="10" name="9 Abrir llave"/>
          <p:cNvSpPr/>
          <p:nvPr/>
        </p:nvSpPr>
        <p:spPr>
          <a:xfrm>
            <a:off x="2336800" y="1447800"/>
            <a:ext cx="203200" cy="1828800"/>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11" name="10 CuadroTexto"/>
          <p:cNvSpPr txBox="1"/>
          <p:nvPr/>
        </p:nvSpPr>
        <p:spPr>
          <a:xfrm>
            <a:off x="-203200" y="1905000"/>
            <a:ext cx="2438400" cy="646331"/>
          </a:xfrm>
          <a:prstGeom prst="rect">
            <a:avLst/>
          </a:prstGeom>
          <a:noFill/>
        </p:spPr>
        <p:txBody>
          <a:bodyPr wrap="square" rtlCol="0">
            <a:spAutoFit/>
          </a:bodyPr>
          <a:lstStyle/>
          <a:p>
            <a:pPr algn="r"/>
            <a:r>
              <a:rPr lang="es-EC" b="1" dirty="0" smtClean="0">
                <a:solidFill>
                  <a:schemeClr val="accent5">
                    <a:lumMod val="20000"/>
                    <a:lumOff val="80000"/>
                  </a:schemeClr>
                </a:solidFill>
              </a:rPr>
              <a:t>GLCD Y ALIMENTA-</a:t>
            </a:r>
          </a:p>
          <a:p>
            <a:pPr algn="r"/>
            <a:r>
              <a:rPr lang="es-EC" b="1" dirty="0" smtClean="0">
                <a:solidFill>
                  <a:schemeClr val="accent5">
                    <a:lumMod val="20000"/>
                    <a:lumOff val="80000"/>
                  </a:schemeClr>
                </a:solidFill>
              </a:rPr>
              <a:t>CION</a:t>
            </a:r>
            <a:endParaRPr lang="en-US" b="1" dirty="0">
              <a:solidFill>
                <a:schemeClr val="accent5">
                  <a:lumMod val="20000"/>
                  <a:lumOff val="80000"/>
                </a:schemeClr>
              </a:solidFill>
            </a:endParaRPr>
          </a:p>
        </p:txBody>
      </p:sp>
      <p:sp>
        <p:nvSpPr>
          <p:cNvPr id="12" name="11 Cerrar llave"/>
          <p:cNvSpPr/>
          <p:nvPr/>
        </p:nvSpPr>
        <p:spPr>
          <a:xfrm>
            <a:off x="9550400" y="3581400"/>
            <a:ext cx="101600" cy="2057400"/>
          </a:xfrm>
          <a:prstGeom prst="righ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13" name="12 CuadroTexto"/>
          <p:cNvSpPr txBox="1"/>
          <p:nvPr/>
        </p:nvSpPr>
        <p:spPr>
          <a:xfrm>
            <a:off x="9855200" y="4230470"/>
            <a:ext cx="1828800" cy="646331"/>
          </a:xfrm>
          <a:prstGeom prst="rect">
            <a:avLst/>
          </a:prstGeom>
          <a:noFill/>
        </p:spPr>
        <p:txBody>
          <a:bodyPr wrap="square" rtlCol="0">
            <a:spAutoFit/>
          </a:bodyPr>
          <a:lstStyle/>
          <a:p>
            <a:r>
              <a:rPr lang="es-EC" b="1" dirty="0" smtClean="0">
                <a:solidFill>
                  <a:schemeClr val="accent3">
                    <a:lumMod val="40000"/>
                    <a:lumOff val="60000"/>
                  </a:schemeClr>
                </a:solidFill>
              </a:rPr>
              <a:t>GLCD Y TOUCH</a:t>
            </a:r>
            <a:endParaRPr lang="en-US" b="1" dirty="0">
              <a:solidFill>
                <a:schemeClr val="accent3">
                  <a:lumMod val="40000"/>
                  <a:lumOff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ppt_x</p:attrName>
                                        </p:attrNameLst>
                                      </p:cBhvr>
                                      <p:tavLst>
                                        <p:tav tm="0">
                                          <p:val>
                                            <p:strVal val="#ppt_x-.2"/>
                                          </p:val>
                                        </p:tav>
                                        <p:tav tm="100000">
                                          <p:val>
                                            <p:strVal val="#ppt_x"/>
                                          </p:val>
                                        </p:tav>
                                      </p:tavLst>
                                    </p:anim>
                                    <p:anim calcmode="lin" valueType="num">
                                      <p:cBhvr>
                                        <p:cTn id="2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5" dur="1000"/>
                                        <p:tgtEl>
                                          <p:spTgt spid="6"/>
                                        </p:tgtEl>
                                      </p:cBhvr>
                                    </p:animEffect>
                                  </p:childTnLst>
                                </p:cTn>
                              </p:par>
                              <p:par>
                                <p:cTn id="26" presetID="29"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ppt_x</p:attrName>
                                        </p:attrNameLst>
                                      </p:cBhvr>
                                      <p:tavLst>
                                        <p:tav tm="0">
                                          <p:val>
                                            <p:strVal val="#ppt_x-.2"/>
                                          </p:val>
                                        </p:tav>
                                        <p:tav tm="100000">
                                          <p:val>
                                            <p:strVal val="#ppt_x"/>
                                          </p:val>
                                        </p:tav>
                                      </p:tavLst>
                                    </p:anim>
                                    <p:anim calcmode="lin" valueType="num">
                                      <p:cBhvr>
                                        <p:cTn id="29"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strVal val="#ppt_w*0.70"/>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Effect transition="in" filter="fade">
                                      <p:cBhvr>
                                        <p:cTn id="37" dur="1000"/>
                                        <p:tgtEl>
                                          <p:spTgt spid="8"/>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strVal val="#ppt_w*0.70"/>
                                          </p:val>
                                        </p:tav>
                                        <p:tav tm="100000">
                                          <p:val>
                                            <p:strVal val="#ppt_w"/>
                                          </p:val>
                                        </p:tav>
                                      </p:tavLst>
                                    </p:anim>
                                    <p:anim calcmode="lin" valueType="num">
                                      <p:cBhvr>
                                        <p:cTn id="41" dur="1000" fill="hold"/>
                                        <p:tgtEl>
                                          <p:spTgt spid="9"/>
                                        </p:tgtEl>
                                        <p:attrNameLst>
                                          <p:attrName>ppt_h</p:attrName>
                                        </p:attrNameLst>
                                      </p:cBhvr>
                                      <p:tavLst>
                                        <p:tav tm="0">
                                          <p:val>
                                            <p:strVal val="#ppt_h"/>
                                          </p:val>
                                        </p:tav>
                                        <p:tav tm="100000">
                                          <p:val>
                                            <p:strVal val="#ppt_h"/>
                                          </p:val>
                                        </p:tav>
                                      </p:tavLst>
                                    </p:anim>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strVal val="#ppt_h"/>
                                          </p:val>
                                        </p:tav>
                                        <p:tav tm="100000">
                                          <p:val>
                                            <p:strVal val="#ppt_h"/>
                                          </p:val>
                                        </p:tav>
                                      </p:tavLst>
                                    </p:anim>
                                  </p:childTnLst>
                                </p:cTn>
                              </p:par>
                              <p:par>
                                <p:cTn id="49" presetID="17" presetClass="entr" presetSubtype="1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2" grpId="0" animBg="1"/>
      <p:bldP spid="1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algn="just">
              <a:buNone/>
            </a:pPr>
            <a:r>
              <a:rPr lang="es-ES" dirty="0" smtClean="0"/>
              <a:t>	Una Pantalla Gráfica de Cristal Líquida o GLCD (acrónimo del inglés </a:t>
            </a:r>
            <a:r>
              <a:rPr lang="es-ES" dirty="0" err="1" smtClean="0"/>
              <a:t>Graphic</a:t>
            </a:r>
            <a:r>
              <a:rPr lang="es-ES" dirty="0" smtClean="0"/>
              <a:t> </a:t>
            </a:r>
            <a:r>
              <a:rPr lang="es-ES" dirty="0" err="1" smtClean="0"/>
              <a:t>Liquid</a:t>
            </a:r>
            <a:r>
              <a:rPr lang="es-ES" dirty="0" smtClean="0"/>
              <a:t> </a:t>
            </a:r>
            <a:r>
              <a:rPr lang="es-ES" dirty="0" err="1" smtClean="0"/>
              <a:t>Crystal</a:t>
            </a:r>
            <a:r>
              <a:rPr lang="es-ES" dirty="0" smtClean="0"/>
              <a:t> </a:t>
            </a:r>
            <a:r>
              <a:rPr lang="es-ES" dirty="0" err="1" smtClean="0"/>
              <a:t>Display</a:t>
            </a:r>
            <a:r>
              <a:rPr lang="es-ES" dirty="0" smtClean="0"/>
              <a:t>) es una pantalla plana formada por una matriz de píxeles monocromos colocados delante de una fuente de luz o reflectora</a:t>
            </a:r>
            <a:endParaRPr lang="en-US" dirty="0"/>
          </a:p>
        </p:txBody>
      </p:sp>
      <p:sp>
        <p:nvSpPr>
          <p:cNvPr id="3" name="2 Título"/>
          <p:cNvSpPr>
            <a:spLocks noGrp="1"/>
          </p:cNvSpPr>
          <p:nvPr>
            <p:ph type="title"/>
          </p:nvPr>
        </p:nvSpPr>
        <p:spPr/>
        <p:txBody>
          <a:bodyPr/>
          <a:lstStyle/>
          <a:p>
            <a:r>
              <a:rPr lang="es-EC" dirty="0" err="1" smtClean="0"/>
              <a:t>Glcd</a:t>
            </a:r>
            <a:endParaRPr lang="en-US" dirty="0"/>
          </a:p>
        </p:txBody>
      </p:sp>
      <p:pic>
        <p:nvPicPr>
          <p:cNvPr id="4" name="3 Imagen"/>
          <p:cNvPicPr/>
          <p:nvPr/>
        </p:nvPicPr>
        <p:blipFill>
          <a:blip r:embed="rId2" cstate="print">
            <a:extLst>
              <a:ext uri="{28A0092B-C50C-407E-A947-70E740481C1C}">
                <a14:useLocalDpi xmlns:a14="http://schemas.microsoft.com/office/drawing/2010/main" val="0"/>
              </a:ext>
            </a:extLst>
          </a:blip>
          <a:srcRect l="5174" t="3361" r="5427"/>
          <a:stretch>
            <a:fillRect/>
          </a:stretch>
        </p:blipFill>
        <p:spPr bwMode="auto">
          <a:xfrm>
            <a:off x="4368800" y="3733801"/>
            <a:ext cx="3183707" cy="20335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algn="just">
              <a:buNone/>
            </a:pPr>
            <a:r>
              <a:rPr lang="es-ES" dirty="0" smtClean="0"/>
              <a:t>	Conmutador eléctrico especializado que permite controlar un dispositivo de gran potencia mediante un dispositivo de potencia mucho menor. </a:t>
            </a:r>
            <a:endParaRPr lang="en-US" dirty="0"/>
          </a:p>
        </p:txBody>
      </p:sp>
      <p:sp>
        <p:nvSpPr>
          <p:cNvPr id="3" name="2 Título"/>
          <p:cNvSpPr>
            <a:spLocks noGrp="1"/>
          </p:cNvSpPr>
          <p:nvPr>
            <p:ph type="title"/>
          </p:nvPr>
        </p:nvSpPr>
        <p:spPr/>
        <p:txBody>
          <a:bodyPr/>
          <a:lstStyle/>
          <a:p>
            <a:r>
              <a:rPr lang="es-EC" dirty="0" smtClean="0"/>
              <a:t>Relés </a:t>
            </a:r>
            <a:endParaRPr lang="en-US" dirty="0"/>
          </a:p>
        </p:txBody>
      </p:sp>
      <p:pic>
        <p:nvPicPr>
          <p:cNvPr id="9218" name="Picture 2" descr="http://elprofe3.files.wordpress.com/2009/12/rele_5.jpg"/>
          <p:cNvPicPr>
            <a:picLocks noChangeAspect="1" noChangeArrowheads="1"/>
          </p:cNvPicPr>
          <p:nvPr/>
        </p:nvPicPr>
        <p:blipFill>
          <a:blip r:embed="rId2" cstate="print"/>
          <a:srcRect/>
          <a:stretch>
            <a:fillRect/>
          </a:stretch>
        </p:blipFill>
        <p:spPr bwMode="auto">
          <a:xfrm>
            <a:off x="2946400" y="3124201"/>
            <a:ext cx="5892800" cy="294345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 calcmode="lin" valueType="num">
                                      <p:cBhvr>
                                        <p:cTn id="17" dur="500" fill="hold"/>
                                        <p:tgtEl>
                                          <p:spTgt spid="9218"/>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9218"/>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9218"/>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92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algn="just"/>
            <a:r>
              <a:rPr lang="es-ES" dirty="0" smtClean="0"/>
              <a:t>Un </a:t>
            </a:r>
            <a:r>
              <a:rPr lang="es-ES" dirty="0" err="1" smtClean="0"/>
              <a:t>optoacoplador</a:t>
            </a:r>
            <a:r>
              <a:rPr lang="es-ES" dirty="0" smtClean="0"/>
              <a:t> combina un dispositivo semiconductor formado por un </a:t>
            </a:r>
            <a:r>
              <a:rPr lang="es-ES" dirty="0" err="1" smtClean="0"/>
              <a:t>fotoemisor</a:t>
            </a:r>
            <a:r>
              <a:rPr lang="es-ES" dirty="0" smtClean="0"/>
              <a:t>, un </a:t>
            </a:r>
            <a:r>
              <a:rPr lang="es-ES" dirty="0" err="1" smtClean="0"/>
              <a:t>fotoreceptor</a:t>
            </a:r>
            <a:r>
              <a:rPr lang="es-ES" dirty="0" smtClean="0"/>
              <a:t> y entre ambos hay un camino por donde se transmite la luz. Todos estos elementos se encuentran dentro de un encapsulado que por lo general es del tipo DIP</a:t>
            </a:r>
            <a:endParaRPr lang="en-US" dirty="0"/>
          </a:p>
        </p:txBody>
      </p:sp>
      <p:sp>
        <p:nvSpPr>
          <p:cNvPr id="3" name="2 Título"/>
          <p:cNvSpPr>
            <a:spLocks noGrp="1"/>
          </p:cNvSpPr>
          <p:nvPr>
            <p:ph type="title"/>
          </p:nvPr>
        </p:nvSpPr>
        <p:spPr/>
        <p:txBody>
          <a:bodyPr/>
          <a:lstStyle/>
          <a:p>
            <a:r>
              <a:rPr lang="es-EC" dirty="0" err="1" smtClean="0"/>
              <a:t>Optoacoplador</a:t>
            </a:r>
            <a:r>
              <a:rPr lang="es-EC" dirty="0" smtClean="0"/>
              <a:t> </a:t>
            </a:r>
            <a:endParaRPr lang="en-US" dirty="0"/>
          </a:p>
        </p:txBody>
      </p:sp>
      <p:pic>
        <p:nvPicPr>
          <p:cNvPr id="4" name="3 Imagen" descr="fotosensores.jpg (11693 bytes)"/>
          <p:cNvPicPr/>
          <p:nvPr/>
        </p:nvPicPr>
        <p:blipFill>
          <a:blip r:embed="rId2" cstate="print"/>
          <a:srcRect/>
          <a:stretch>
            <a:fillRect/>
          </a:stretch>
        </p:blipFill>
        <p:spPr bwMode="auto">
          <a:xfrm>
            <a:off x="6400800" y="3810000"/>
            <a:ext cx="2844800" cy="2667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17127" t="30677" r="2386" b="5179"/>
          <a:stretch>
            <a:fillRect/>
          </a:stretch>
        </p:blipFill>
        <p:spPr bwMode="auto">
          <a:xfrm>
            <a:off x="609600" y="2362200"/>
            <a:ext cx="7721600" cy="2667000"/>
          </a:xfrm>
          <a:prstGeom prst="rect">
            <a:avLst/>
          </a:prstGeom>
          <a:noFill/>
          <a:ln w="9525">
            <a:noFill/>
            <a:miter lim="800000"/>
            <a:headEnd/>
            <a:tailEnd/>
          </a:ln>
        </p:spPr>
      </p:pic>
      <p:pic>
        <p:nvPicPr>
          <p:cNvPr id="81923" name="Picture 3"/>
          <p:cNvPicPr>
            <a:picLocks noChangeAspect="1" noChangeArrowheads="1"/>
          </p:cNvPicPr>
          <p:nvPr/>
        </p:nvPicPr>
        <p:blipFill>
          <a:blip r:embed="rId3" cstate="print">
            <a:clrChange>
              <a:clrFrom>
                <a:srgbClr val="FFFFFF"/>
              </a:clrFrom>
              <a:clrTo>
                <a:srgbClr val="FFFFFF">
                  <a:alpha val="0"/>
                </a:srgbClr>
              </a:clrTo>
            </a:clrChange>
          </a:blip>
          <a:srcRect b="36842"/>
          <a:stretch>
            <a:fillRect/>
          </a:stretch>
        </p:blipFill>
        <p:spPr bwMode="auto">
          <a:xfrm>
            <a:off x="914400" y="5486401"/>
            <a:ext cx="9855200" cy="657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22" name="Picture 2"/>
          <p:cNvPicPr>
            <a:picLocks noChangeAspect="1" noChangeArrowheads="1"/>
          </p:cNvPicPr>
          <p:nvPr/>
        </p:nvPicPr>
        <p:blipFill>
          <a:blip r:embed="rId4" cstate="print">
            <a:clrChange>
              <a:clrFrom>
                <a:srgbClr val="FFFFFF"/>
              </a:clrFrom>
              <a:clrTo>
                <a:srgbClr val="FFFFFF">
                  <a:alpha val="0"/>
                </a:srgbClr>
              </a:clrTo>
            </a:clrChange>
          </a:blip>
          <a:srcRect b="36363"/>
          <a:stretch>
            <a:fillRect/>
          </a:stretch>
        </p:blipFill>
        <p:spPr bwMode="auto">
          <a:xfrm>
            <a:off x="8636000" y="3028950"/>
            <a:ext cx="2801352" cy="400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21" name="Picture 1"/>
          <p:cNvPicPr>
            <a:picLocks noChangeAspect="1" noChangeArrowheads="1"/>
          </p:cNvPicPr>
          <p:nvPr/>
        </p:nvPicPr>
        <p:blipFill>
          <a:blip r:embed="rId5" cstate="print">
            <a:clrChange>
              <a:clrFrom>
                <a:srgbClr val="FFFFFF"/>
              </a:clrFrom>
              <a:clrTo>
                <a:srgbClr val="FFFFFF">
                  <a:alpha val="0"/>
                </a:srgbClr>
              </a:clrTo>
            </a:clrChange>
          </a:blip>
          <a:srcRect b="28205"/>
          <a:stretch>
            <a:fillRect/>
          </a:stretch>
        </p:blipFill>
        <p:spPr bwMode="auto">
          <a:xfrm>
            <a:off x="8636000" y="3886200"/>
            <a:ext cx="2949456"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1924" name="Rectangle 4"/>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5" name="Rectangle 5"/>
          <p:cNvSpPr>
            <a:spLocks noChangeArrowheads="1"/>
          </p:cNvSpPr>
          <p:nvPr/>
        </p:nvSpPr>
        <p:spPr bwMode="auto">
          <a:xfrm>
            <a:off x="1462617" y="634484"/>
            <a:ext cx="443070"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5588"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26" name="Rectangle 6"/>
          <p:cNvSpPr>
            <a:spLocks noChangeArrowheads="1"/>
          </p:cNvSpPr>
          <p:nvPr/>
        </p:nvSpPr>
        <p:spPr bwMode="auto">
          <a:xfrm>
            <a:off x="1462617" y="996434"/>
            <a:ext cx="443070"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5588"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27" name="Rectangle 7"/>
          <p:cNvSpPr>
            <a:spLocks noChangeArrowheads="1"/>
          </p:cNvSpPr>
          <p:nvPr/>
        </p:nvSpPr>
        <p:spPr bwMode="auto">
          <a:xfrm>
            <a:off x="1462617" y="13583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13 Marcador de contenido"/>
          <p:cNvSpPr>
            <a:spLocks noGrp="1"/>
          </p:cNvSpPr>
          <p:nvPr>
            <p:ph idx="1"/>
          </p:nvPr>
        </p:nvSpPr>
        <p:spPr>
          <a:xfrm>
            <a:off x="508000" y="533400"/>
            <a:ext cx="9260114" cy="4572000"/>
          </a:xfrm>
        </p:spPr>
        <p:txBody>
          <a:bodyPr/>
          <a:lstStyle/>
          <a:p>
            <a:pPr algn="just">
              <a:buNone/>
            </a:pPr>
            <a:r>
              <a:rPr lang="es-EC" dirty="0" smtClean="0"/>
              <a:t>	El microcontrolador genera una señal de 5Vdc a una corriente de 25mA, por tal razón se necesita la activación aislada del </a:t>
            </a:r>
            <a:r>
              <a:rPr lang="es-EC" dirty="0" err="1" smtClean="0"/>
              <a:t>optotransistor</a:t>
            </a:r>
            <a:r>
              <a:rPr lang="es-EC" dirty="0" smtClean="0"/>
              <a:t> 4N25</a:t>
            </a: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nodeType="clickEffect">
                                  <p:stCondLst>
                                    <p:cond delay="0"/>
                                  </p:stCondLst>
                                  <p:childTnLst>
                                    <p:set>
                                      <p:cBhvr>
                                        <p:cTn id="11" dur="1" fill="hold">
                                          <p:stCondLst>
                                            <p:cond delay="0"/>
                                          </p:stCondLst>
                                        </p:cTn>
                                        <p:tgtEl>
                                          <p:spTgt spid="81922"/>
                                        </p:tgtEl>
                                        <p:attrNameLst>
                                          <p:attrName>style.visibility</p:attrName>
                                        </p:attrNameLst>
                                      </p:cBhvr>
                                      <p:to>
                                        <p:strVal val="visible"/>
                                      </p:to>
                                    </p:set>
                                    <p:anim calcmode="lin" valueType="num">
                                      <p:cBhvr>
                                        <p:cTn id="12" dur="500" fill="hold"/>
                                        <p:tgtEl>
                                          <p:spTgt spid="81922"/>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81922"/>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81922"/>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819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nodeType="clickEffect">
                                  <p:stCondLst>
                                    <p:cond delay="0"/>
                                  </p:stCondLst>
                                  <p:childTnLst>
                                    <p:set>
                                      <p:cBhvr>
                                        <p:cTn id="19" dur="1" fill="hold">
                                          <p:stCondLst>
                                            <p:cond delay="0"/>
                                          </p:stCondLst>
                                        </p:cTn>
                                        <p:tgtEl>
                                          <p:spTgt spid="81921"/>
                                        </p:tgtEl>
                                        <p:attrNameLst>
                                          <p:attrName>style.visibility</p:attrName>
                                        </p:attrNameLst>
                                      </p:cBhvr>
                                      <p:to>
                                        <p:strVal val="visible"/>
                                      </p:to>
                                    </p:set>
                                    <p:anim calcmode="lin" valueType="num">
                                      <p:cBhvr>
                                        <p:cTn id="20" dur="500" fill="hold"/>
                                        <p:tgtEl>
                                          <p:spTgt spid="81921"/>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81921"/>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81921"/>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8192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nodeType="clickEffect">
                                  <p:stCondLst>
                                    <p:cond delay="0"/>
                                  </p:stCondLst>
                                  <p:childTnLst>
                                    <p:set>
                                      <p:cBhvr>
                                        <p:cTn id="27" dur="1" fill="hold">
                                          <p:stCondLst>
                                            <p:cond delay="0"/>
                                          </p:stCondLst>
                                        </p:cTn>
                                        <p:tgtEl>
                                          <p:spTgt spid="81923"/>
                                        </p:tgtEl>
                                        <p:attrNameLst>
                                          <p:attrName>style.visibility</p:attrName>
                                        </p:attrNameLst>
                                      </p:cBhvr>
                                      <p:to>
                                        <p:strVal val="visible"/>
                                      </p:to>
                                    </p:set>
                                    <p:anim calcmode="lin" valueType="num">
                                      <p:cBhvr>
                                        <p:cTn id="28" dur="500" fill="hold"/>
                                        <p:tgtEl>
                                          <p:spTgt spid="81923"/>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81923"/>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81923"/>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819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2" cstate="print"/>
          <a:srcRect l="15520" t="21831" r="1499" b="13944"/>
          <a:stretch>
            <a:fillRect/>
          </a:stretch>
        </p:blipFill>
        <p:spPr bwMode="auto">
          <a:xfrm>
            <a:off x="1320800" y="2362200"/>
            <a:ext cx="9144000" cy="3657600"/>
          </a:xfrm>
          <a:prstGeom prst="rect">
            <a:avLst/>
          </a:prstGeom>
          <a:noFill/>
          <a:ln w="9525">
            <a:noFill/>
            <a:miter lim="800000"/>
            <a:headEnd/>
            <a:tailEnd/>
          </a:ln>
        </p:spPr>
      </p:pic>
      <p:pic>
        <p:nvPicPr>
          <p:cNvPr id="82946" name="Picture 2"/>
          <p:cNvPicPr>
            <a:picLocks noChangeAspect="1" noChangeArrowheads="1"/>
          </p:cNvPicPr>
          <p:nvPr/>
        </p:nvPicPr>
        <p:blipFill>
          <a:blip r:embed="rId3" cstate="print">
            <a:clrChange>
              <a:clrFrom>
                <a:srgbClr val="FFFFFF"/>
              </a:clrFrom>
              <a:clrTo>
                <a:srgbClr val="FFFFFF">
                  <a:alpha val="0"/>
                </a:srgbClr>
              </a:clrTo>
            </a:clrChange>
          </a:blip>
          <a:srcRect b="21925"/>
          <a:stretch>
            <a:fillRect/>
          </a:stretch>
        </p:blipFill>
        <p:spPr bwMode="auto">
          <a:xfrm>
            <a:off x="2032000" y="533400"/>
            <a:ext cx="2946400" cy="1299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2945" name="Picture 1"/>
          <p:cNvPicPr>
            <a:picLocks noChangeAspect="1" noChangeArrowheads="1"/>
          </p:cNvPicPr>
          <p:nvPr/>
        </p:nvPicPr>
        <p:blipFill>
          <a:blip r:embed="rId4" cstate="print">
            <a:clrChange>
              <a:clrFrom>
                <a:srgbClr val="FFFFFF"/>
              </a:clrFrom>
              <a:clrTo>
                <a:srgbClr val="FFFFFF">
                  <a:alpha val="0"/>
                </a:srgbClr>
              </a:clrTo>
            </a:clrChange>
          </a:blip>
          <a:srcRect b="38713"/>
          <a:stretch>
            <a:fillRect/>
          </a:stretch>
        </p:blipFill>
        <p:spPr bwMode="auto">
          <a:xfrm>
            <a:off x="5486400" y="914400"/>
            <a:ext cx="45720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2947" name="Rectangle 3"/>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2948" name="Rectangle 4"/>
          <p:cNvSpPr>
            <a:spLocks noChangeArrowheads="1"/>
          </p:cNvSpPr>
          <p:nvPr/>
        </p:nvSpPr>
        <p:spPr bwMode="auto">
          <a:xfrm>
            <a:off x="1452033" y="796409"/>
            <a:ext cx="43473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4765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949" name="Rectangle 5"/>
          <p:cNvSpPr>
            <a:spLocks noChangeArrowheads="1"/>
          </p:cNvSpPr>
          <p:nvPr/>
        </p:nvSpPr>
        <p:spPr bwMode="auto">
          <a:xfrm>
            <a:off x="1452033" y="11583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anim calcmode="lin" valueType="num">
                                      <p:cBhvr>
                                        <p:cTn id="7" dur="1000" fill="hold"/>
                                        <p:tgtEl>
                                          <p:spTgt spid="82946"/>
                                        </p:tgtEl>
                                        <p:attrNameLst>
                                          <p:attrName>ppt_x</p:attrName>
                                        </p:attrNameLst>
                                      </p:cBhvr>
                                      <p:tavLst>
                                        <p:tav tm="0">
                                          <p:val>
                                            <p:strVal val="#ppt_x-.2"/>
                                          </p:val>
                                        </p:tav>
                                        <p:tav tm="100000">
                                          <p:val>
                                            <p:strVal val="#ppt_x"/>
                                          </p:val>
                                        </p:tav>
                                      </p:tavLst>
                                    </p:anim>
                                    <p:anim calcmode="lin" valueType="num">
                                      <p:cBhvr>
                                        <p:cTn id="8" dur="1000" fill="hold"/>
                                        <p:tgtEl>
                                          <p:spTgt spid="829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8294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2945"/>
                                        </p:tgtEl>
                                        <p:attrNameLst>
                                          <p:attrName>style.visibility</p:attrName>
                                        </p:attrNameLst>
                                      </p:cBhvr>
                                      <p:to>
                                        <p:strVal val="visible"/>
                                      </p:to>
                                    </p:set>
                                    <p:anim calcmode="lin" valueType="num">
                                      <p:cBhvr>
                                        <p:cTn id="14" dur="1000" fill="hold"/>
                                        <p:tgtEl>
                                          <p:spTgt spid="82945"/>
                                        </p:tgtEl>
                                        <p:attrNameLst>
                                          <p:attrName>ppt_x</p:attrName>
                                        </p:attrNameLst>
                                      </p:cBhvr>
                                      <p:tavLst>
                                        <p:tav tm="0">
                                          <p:val>
                                            <p:strVal val="#ppt_x-.2"/>
                                          </p:val>
                                        </p:tav>
                                        <p:tav tm="100000">
                                          <p:val>
                                            <p:strVal val="#ppt_x"/>
                                          </p:val>
                                        </p:tav>
                                      </p:tavLst>
                                    </p:anim>
                                    <p:anim calcmode="lin" valueType="num">
                                      <p:cBhvr>
                                        <p:cTn id="15" dur="1000" fill="hold"/>
                                        <p:tgtEl>
                                          <p:spTgt spid="8294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2945"/>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ppt_x</p:attrName>
                                        </p:attrNameLst>
                                      </p:cBhvr>
                                      <p:tavLst>
                                        <p:tav tm="0">
                                          <p:val>
                                            <p:strVal val="#ppt_x-.2"/>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614082"/>
          </a:xfrm>
        </p:spPr>
        <p:txBody>
          <a:bodyPr/>
          <a:lstStyle/>
          <a:p>
            <a:pPr algn="ctr"/>
            <a:r>
              <a:rPr lang="es-EC" sz="3200" dirty="0" smtClean="0"/>
              <a:t>Tipos de Gasificadores</a:t>
            </a:r>
            <a:endParaRPr lang="es-EC" sz="3200" dirty="0"/>
          </a:p>
        </p:txBody>
      </p:sp>
      <p:sp>
        <p:nvSpPr>
          <p:cNvPr id="3" name="Marcador de contenido 2"/>
          <p:cNvSpPr>
            <a:spLocks noGrp="1"/>
          </p:cNvSpPr>
          <p:nvPr>
            <p:ph idx="1"/>
          </p:nvPr>
        </p:nvSpPr>
        <p:spPr>
          <a:xfrm>
            <a:off x="875201" y="1278218"/>
            <a:ext cx="8946541" cy="4195481"/>
          </a:xfrm>
        </p:spPr>
        <p:txBody>
          <a:bodyPr>
            <a:normAutofit lnSpcReduction="10000"/>
          </a:bodyPr>
          <a:lstStyle/>
          <a:p>
            <a:pPr algn="just"/>
            <a:r>
              <a:rPr lang="es-ES" dirty="0"/>
              <a:t>Los equipos de gasificación pueden ser clasificados de las siguientes maneras.</a:t>
            </a:r>
            <a:endParaRPr lang="es-EC" dirty="0"/>
          </a:p>
          <a:p>
            <a:pPr lvl="0" algn="just"/>
            <a:r>
              <a:rPr lang="es-ES" dirty="0"/>
              <a:t>Según la fuente de energía para el proceso de Gasificación</a:t>
            </a:r>
            <a:endParaRPr lang="es-EC" dirty="0"/>
          </a:p>
          <a:p>
            <a:pPr marL="901700" algn="just"/>
            <a:r>
              <a:rPr lang="es-ES" b="1" dirty="0" err="1"/>
              <a:t>Alotérmico</a:t>
            </a:r>
            <a:r>
              <a:rPr lang="es-ES" b="1" dirty="0"/>
              <a:t>:</a:t>
            </a:r>
            <a:r>
              <a:rPr lang="es-ES" dirty="0"/>
              <a:t> Cuando la fuente que proporciona la energía al sistema es </a:t>
            </a:r>
            <a:r>
              <a:rPr lang="es-ES" dirty="0" smtClean="0"/>
              <a:t>externa</a:t>
            </a:r>
          </a:p>
          <a:p>
            <a:pPr marL="901700" algn="just"/>
            <a:r>
              <a:rPr lang="es-ES" b="1" dirty="0" err="1"/>
              <a:t>Autotérmico</a:t>
            </a:r>
            <a:r>
              <a:rPr lang="es-ES" b="1" dirty="0"/>
              <a:t>:</a:t>
            </a:r>
            <a:r>
              <a:rPr lang="es-ES" dirty="0"/>
              <a:t> Cuando la combustión parcial de combustible es la que proporciona la </a:t>
            </a:r>
            <a:r>
              <a:rPr lang="es-ES" dirty="0" smtClean="0"/>
              <a:t>energía </a:t>
            </a:r>
            <a:r>
              <a:rPr lang="es-ES" dirty="0"/>
              <a:t>al </a:t>
            </a:r>
            <a:r>
              <a:rPr lang="es-ES" dirty="0" smtClean="0"/>
              <a:t>sistema.</a:t>
            </a:r>
          </a:p>
          <a:p>
            <a:pPr lvl="0" algn="just"/>
            <a:r>
              <a:rPr lang="es-ES" dirty="0"/>
              <a:t>Según la presión de operación de Gasificador</a:t>
            </a:r>
            <a:endParaRPr lang="es-EC" dirty="0"/>
          </a:p>
          <a:p>
            <a:pPr marL="901700" lvl="0" algn="just"/>
            <a:r>
              <a:rPr lang="es-ES" b="1" dirty="0"/>
              <a:t>Baja presión:</a:t>
            </a:r>
            <a:r>
              <a:rPr lang="es-ES" dirty="0"/>
              <a:t> Cuando el gasificador trabaja a presión atmosférica.</a:t>
            </a:r>
            <a:endParaRPr lang="es-EC" dirty="0"/>
          </a:p>
          <a:p>
            <a:pPr marL="901700" algn="just"/>
            <a:r>
              <a:rPr lang="es-ES" b="1" dirty="0"/>
              <a:t>Alta presión:</a:t>
            </a:r>
            <a:r>
              <a:rPr lang="es-ES" dirty="0"/>
              <a:t> Cuando el gasificador opera a presiones entes 1 y 10 atmosferas</a:t>
            </a:r>
            <a:r>
              <a:rPr lang="es-ES" dirty="0" smtClean="0"/>
              <a:t>.</a:t>
            </a:r>
            <a:endParaRPr lang="es-EC" dirty="0"/>
          </a:p>
        </p:txBody>
      </p:sp>
    </p:spTree>
    <p:extLst>
      <p:ext uri="{BB962C8B-B14F-4D97-AF65-F5344CB8AC3E}">
        <p14:creationId xmlns:p14="http://schemas.microsoft.com/office/powerpoint/2010/main" val="7728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2.5"/>
                                          </p:val>
                                        </p:tav>
                                        <p:tav tm="100000">
                                          <p:val>
                                            <p:strVal val="#ppt_w"/>
                                          </p:val>
                                        </p:tav>
                                      </p:tavLst>
                                    </p:anim>
                                    <p:anim calcmode="lin" valueType="num">
                                      <p:cBhvr>
                                        <p:cTn id="8" dur="500" fill="hold"/>
                                        <p:tgtEl>
                                          <p:spTgt spid="2"/>
                                        </p:tgtEl>
                                        <p:attrNameLst>
                                          <p:attrName>ppt_h</p:attrName>
                                        </p:attrNameLst>
                                      </p:cBhvr>
                                      <p:tavLst>
                                        <p:tav tm="0">
                                          <p:val>
                                            <p:strVal val="#ppt_h*0.01"/>
                                          </p:val>
                                        </p:tav>
                                        <p:tav tm="100000">
                                          <p:val>
                                            <p:strVal val="#ppt_h"/>
                                          </p:val>
                                        </p:tav>
                                      </p:tavLst>
                                    </p:anim>
                                    <p:anim calcmode="lin" valueType="num">
                                      <p:cBhvr>
                                        <p:cTn id="9" dur="500" fill="hold"/>
                                        <p:tgtEl>
                                          <p:spTgt spid="2"/>
                                        </p:tgtEl>
                                        <p:attrNameLst>
                                          <p:attrName>ppt_x</p:attrName>
                                        </p:attrNameLst>
                                      </p:cBhvr>
                                      <p:tavLst>
                                        <p:tav tm="0">
                                          <p:val>
                                            <p:strVal val="#ppt_x"/>
                                          </p:val>
                                        </p:tav>
                                        <p:tav tm="100000">
                                          <p:val>
                                            <p:strVal val="#ppt_x"/>
                                          </p:val>
                                        </p:tav>
                                      </p:tavLst>
                                    </p:anim>
                                    <p:anim calcmode="lin" valueType="num">
                                      <p:cBhvr>
                                        <p:cTn id="10" dur="500" fill="hold"/>
                                        <p:tgtEl>
                                          <p:spTgt spid="2"/>
                                        </p:tgtEl>
                                        <p:attrNameLst>
                                          <p:attrName>ppt_y</p:attrName>
                                        </p:attrNameLst>
                                      </p:cBhvr>
                                      <p:tavLst>
                                        <p:tav tm="0">
                                          <p:val>
                                            <p:strVal val="#ppt_h+1"/>
                                          </p:val>
                                        </p:tav>
                                        <p:tav tm="100000">
                                          <p:val>
                                            <p:strVal val="#ppt_y"/>
                                          </p:val>
                                        </p:tav>
                                      </p:tavLst>
                                    </p:anim>
                                    <p:animEffect transition="in" filter="fade">
                                      <p:cBhvr>
                                        <p:cTn id="11" dur="500"/>
                                        <p:tgtEl>
                                          <p:spTgt spid="2"/>
                                        </p:tgtEl>
                                      </p:cBhvr>
                                    </p:animEffect>
                                  </p:childTnLst>
                                </p:cTn>
                              </p:par>
                              <p:par>
                                <p:cTn id="12" presetID="58" presetClass="entr" presetSubtype="0" accel="10000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strVal val="#ppt_w*2.5"/>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0.01"/>
                                          </p:val>
                                        </p:tav>
                                        <p:tav tm="100000">
                                          <p:val>
                                            <p:strVal val="#ppt_h"/>
                                          </p:val>
                                        </p:tav>
                                      </p:tavLst>
                                    </p:anim>
                                    <p:anim calcmode="lin" valueType="num">
                                      <p:cBhvr>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h+1"/>
                                          </p:val>
                                        </p:tav>
                                        <p:tav tm="100000">
                                          <p:val>
                                            <p:strVal val="#ppt_y"/>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8" presetClass="entr" presetSubtype="0" accel="10000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strVal val="#ppt_w*2.5"/>
                                          </p:val>
                                        </p:tav>
                                        <p:tav tm="100000">
                                          <p:val>
                                            <p:strVal val="#ppt_w"/>
                                          </p:val>
                                        </p:tav>
                                      </p:tavLst>
                                    </p:anim>
                                    <p:anim calcmode="lin" valueType="num">
                                      <p:cBhvr>
                                        <p:cTn id="24" dur="500" fill="hold"/>
                                        <p:tgtEl>
                                          <p:spTgt spid="3">
                                            <p:txEl>
                                              <p:pRg st="1" end="1"/>
                                            </p:txEl>
                                          </p:spTgt>
                                        </p:tgtEl>
                                        <p:attrNameLst>
                                          <p:attrName>ppt_h</p:attrName>
                                        </p:attrNameLst>
                                      </p:cBhvr>
                                      <p:tavLst>
                                        <p:tav tm="0">
                                          <p:val>
                                            <p:strVal val="#ppt_h*0.01"/>
                                          </p:val>
                                        </p:tav>
                                        <p:tav tm="100000">
                                          <p:val>
                                            <p:strVal val="#ppt_h"/>
                                          </p:val>
                                        </p:tav>
                                      </p:tavLst>
                                    </p:anim>
                                    <p:anim calcmode="lin" valueType="num">
                                      <p:cBhvr>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1" end="1"/>
                                            </p:txEl>
                                          </p:spTgt>
                                        </p:tgtEl>
                                        <p:attrNameLst>
                                          <p:attrName>ppt_y</p:attrName>
                                        </p:attrNameLst>
                                      </p:cBhvr>
                                      <p:tavLst>
                                        <p:tav tm="0">
                                          <p:val>
                                            <p:strVal val="#ppt_h+1"/>
                                          </p:val>
                                        </p:tav>
                                        <p:tav tm="100000">
                                          <p:val>
                                            <p:strVal val="#ppt_y"/>
                                          </p:val>
                                        </p:tav>
                                      </p:tavLst>
                                    </p:anim>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8" presetClass="entr" presetSubtype="0" accel="10000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fill="hold"/>
                                        <p:tgtEl>
                                          <p:spTgt spid="3">
                                            <p:txEl>
                                              <p:pRg st="2" end="2"/>
                                            </p:txEl>
                                          </p:spTgt>
                                        </p:tgtEl>
                                        <p:attrNameLst>
                                          <p:attrName>ppt_w</p:attrName>
                                        </p:attrNameLst>
                                      </p:cBhvr>
                                      <p:tavLst>
                                        <p:tav tm="0">
                                          <p:val>
                                            <p:strVal val="#ppt_w*2.5"/>
                                          </p:val>
                                        </p:tav>
                                        <p:tav tm="100000">
                                          <p:val>
                                            <p:strVal val="#ppt_w"/>
                                          </p:val>
                                        </p:tav>
                                      </p:tavLst>
                                    </p:anim>
                                    <p:anim calcmode="lin" valueType="num">
                                      <p:cBhvr>
                                        <p:cTn id="33" dur="500" fill="hold"/>
                                        <p:tgtEl>
                                          <p:spTgt spid="3">
                                            <p:txEl>
                                              <p:pRg st="2" end="2"/>
                                            </p:txEl>
                                          </p:spTgt>
                                        </p:tgtEl>
                                        <p:attrNameLst>
                                          <p:attrName>ppt_h</p:attrName>
                                        </p:attrNameLst>
                                      </p:cBhvr>
                                      <p:tavLst>
                                        <p:tav tm="0">
                                          <p:val>
                                            <p:strVal val="#ppt_h*0.01"/>
                                          </p:val>
                                        </p:tav>
                                        <p:tav tm="100000">
                                          <p:val>
                                            <p:strVal val="#ppt_h"/>
                                          </p:val>
                                        </p:tav>
                                      </p:tavLst>
                                    </p:anim>
                                    <p:anim calcmode="lin" valueType="num">
                                      <p:cBhvr>
                                        <p:cTn id="3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500" fill="hold"/>
                                        <p:tgtEl>
                                          <p:spTgt spid="3">
                                            <p:txEl>
                                              <p:pRg st="2" end="2"/>
                                            </p:txEl>
                                          </p:spTgt>
                                        </p:tgtEl>
                                        <p:attrNameLst>
                                          <p:attrName>ppt_y</p:attrName>
                                        </p:attrNameLst>
                                      </p:cBhvr>
                                      <p:tavLst>
                                        <p:tav tm="0">
                                          <p:val>
                                            <p:strVal val="#ppt_h+1"/>
                                          </p:val>
                                        </p:tav>
                                        <p:tav tm="100000">
                                          <p:val>
                                            <p:strVal val="#ppt_y"/>
                                          </p:val>
                                        </p:tav>
                                      </p:tavLst>
                                    </p:anim>
                                    <p:animEffect transition="in" filter="fade">
                                      <p:cBhvr>
                                        <p:cTn id="36" dur="5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8" presetClass="entr" presetSubtype="0" accel="10000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p:cTn id="41" dur="500" fill="hold"/>
                                        <p:tgtEl>
                                          <p:spTgt spid="3">
                                            <p:txEl>
                                              <p:pRg st="3" end="3"/>
                                            </p:txEl>
                                          </p:spTgt>
                                        </p:tgtEl>
                                        <p:attrNameLst>
                                          <p:attrName>ppt_w</p:attrName>
                                        </p:attrNameLst>
                                      </p:cBhvr>
                                      <p:tavLst>
                                        <p:tav tm="0">
                                          <p:val>
                                            <p:strVal val="#ppt_w*2.5"/>
                                          </p:val>
                                        </p:tav>
                                        <p:tav tm="100000">
                                          <p:val>
                                            <p:strVal val="#ppt_w"/>
                                          </p:val>
                                        </p:tav>
                                      </p:tavLst>
                                    </p:anim>
                                    <p:anim calcmode="lin" valueType="num">
                                      <p:cBhvr>
                                        <p:cTn id="42" dur="500" fill="hold"/>
                                        <p:tgtEl>
                                          <p:spTgt spid="3">
                                            <p:txEl>
                                              <p:pRg st="3" end="3"/>
                                            </p:txEl>
                                          </p:spTgt>
                                        </p:tgtEl>
                                        <p:attrNameLst>
                                          <p:attrName>ppt_h</p:attrName>
                                        </p:attrNameLst>
                                      </p:cBhvr>
                                      <p:tavLst>
                                        <p:tav tm="0">
                                          <p:val>
                                            <p:strVal val="#ppt_h*0.01"/>
                                          </p:val>
                                        </p:tav>
                                        <p:tav tm="100000">
                                          <p:val>
                                            <p:strVal val="#ppt_h"/>
                                          </p:val>
                                        </p:tav>
                                      </p:tavLst>
                                    </p:anim>
                                    <p:anim calcmode="lin" valueType="num">
                                      <p:cBhvr>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3" end="3"/>
                                            </p:txEl>
                                          </p:spTgt>
                                        </p:tgtEl>
                                        <p:attrNameLst>
                                          <p:attrName>ppt_y</p:attrName>
                                        </p:attrNameLst>
                                      </p:cBhvr>
                                      <p:tavLst>
                                        <p:tav tm="0">
                                          <p:val>
                                            <p:strVal val="#ppt_h+1"/>
                                          </p:val>
                                        </p:tav>
                                        <p:tav tm="100000">
                                          <p:val>
                                            <p:strVal val="#ppt_y"/>
                                          </p:val>
                                        </p:tav>
                                      </p:tavLst>
                                    </p:anim>
                                    <p:animEffect transition="in" filter="fade">
                                      <p:cBhvr>
                                        <p:cTn id="45" dur="5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8" presetClass="entr" presetSubtype="0" accel="10000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 calcmode="lin" valueType="num">
                                      <p:cBhvr>
                                        <p:cTn id="50" dur="500" fill="hold"/>
                                        <p:tgtEl>
                                          <p:spTgt spid="3">
                                            <p:txEl>
                                              <p:pRg st="4" end="4"/>
                                            </p:txEl>
                                          </p:spTgt>
                                        </p:tgtEl>
                                        <p:attrNameLst>
                                          <p:attrName>ppt_w</p:attrName>
                                        </p:attrNameLst>
                                      </p:cBhvr>
                                      <p:tavLst>
                                        <p:tav tm="0">
                                          <p:val>
                                            <p:strVal val="#ppt_w*2.5"/>
                                          </p:val>
                                        </p:tav>
                                        <p:tav tm="100000">
                                          <p:val>
                                            <p:strVal val="#ppt_w"/>
                                          </p:val>
                                        </p:tav>
                                      </p:tavLst>
                                    </p:anim>
                                    <p:anim calcmode="lin" valueType="num">
                                      <p:cBhvr>
                                        <p:cTn id="51" dur="500" fill="hold"/>
                                        <p:tgtEl>
                                          <p:spTgt spid="3">
                                            <p:txEl>
                                              <p:pRg st="4" end="4"/>
                                            </p:txEl>
                                          </p:spTgt>
                                        </p:tgtEl>
                                        <p:attrNameLst>
                                          <p:attrName>ppt_h</p:attrName>
                                        </p:attrNameLst>
                                      </p:cBhvr>
                                      <p:tavLst>
                                        <p:tav tm="0">
                                          <p:val>
                                            <p:strVal val="#ppt_h*0.01"/>
                                          </p:val>
                                        </p:tav>
                                        <p:tav tm="100000">
                                          <p:val>
                                            <p:strVal val="#ppt_h"/>
                                          </p:val>
                                        </p:tav>
                                      </p:tavLst>
                                    </p:anim>
                                    <p:anim calcmode="lin" valueType="num">
                                      <p:cBhvr>
                                        <p:cTn id="5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3" dur="500" fill="hold"/>
                                        <p:tgtEl>
                                          <p:spTgt spid="3">
                                            <p:txEl>
                                              <p:pRg st="4" end="4"/>
                                            </p:txEl>
                                          </p:spTgt>
                                        </p:tgtEl>
                                        <p:attrNameLst>
                                          <p:attrName>ppt_y</p:attrName>
                                        </p:attrNameLst>
                                      </p:cBhvr>
                                      <p:tavLst>
                                        <p:tav tm="0">
                                          <p:val>
                                            <p:strVal val="#ppt_h+1"/>
                                          </p:val>
                                        </p:tav>
                                        <p:tav tm="100000">
                                          <p:val>
                                            <p:strVal val="#ppt_y"/>
                                          </p:val>
                                        </p:tav>
                                      </p:tavLst>
                                    </p:anim>
                                    <p:animEffect transition="in" filter="fade">
                                      <p:cBhvr>
                                        <p:cTn id="54" dur="500"/>
                                        <p:tgtEl>
                                          <p:spTgt spid="3">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8" presetClass="entr" presetSubtype="0" accel="100000"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 calcmode="lin" valueType="num">
                                      <p:cBhvr>
                                        <p:cTn id="59" dur="500" fill="hold"/>
                                        <p:tgtEl>
                                          <p:spTgt spid="3">
                                            <p:txEl>
                                              <p:pRg st="5" end="5"/>
                                            </p:txEl>
                                          </p:spTgt>
                                        </p:tgtEl>
                                        <p:attrNameLst>
                                          <p:attrName>ppt_w</p:attrName>
                                        </p:attrNameLst>
                                      </p:cBhvr>
                                      <p:tavLst>
                                        <p:tav tm="0">
                                          <p:val>
                                            <p:strVal val="#ppt_w*2.5"/>
                                          </p:val>
                                        </p:tav>
                                        <p:tav tm="100000">
                                          <p:val>
                                            <p:strVal val="#ppt_w"/>
                                          </p:val>
                                        </p:tav>
                                      </p:tavLst>
                                    </p:anim>
                                    <p:anim calcmode="lin" valueType="num">
                                      <p:cBhvr>
                                        <p:cTn id="60" dur="500" fill="hold"/>
                                        <p:tgtEl>
                                          <p:spTgt spid="3">
                                            <p:txEl>
                                              <p:pRg st="5" end="5"/>
                                            </p:txEl>
                                          </p:spTgt>
                                        </p:tgtEl>
                                        <p:attrNameLst>
                                          <p:attrName>ppt_h</p:attrName>
                                        </p:attrNameLst>
                                      </p:cBhvr>
                                      <p:tavLst>
                                        <p:tav tm="0">
                                          <p:val>
                                            <p:strVal val="#ppt_h*0.01"/>
                                          </p:val>
                                        </p:tav>
                                        <p:tav tm="100000">
                                          <p:val>
                                            <p:strVal val="#ppt_h"/>
                                          </p:val>
                                        </p:tav>
                                      </p:tavLst>
                                    </p:anim>
                                    <p:anim calcmode="lin" valueType="num">
                                      <p:cBhvr>
                                        <p:cTn id="6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2" dur="500" fill="hold"/>
                                        <p:tgtEl>
                                          <p:spTgt spid="3">
                                            <p:txEl>
                                              <p:pRg st="5" end="5"/>
                                            </p:txEl>
                                          </p:spTgt>
                                        </p:tgtEl>
                                        <p:attrNameLst>
                                          <p:attrName>ppt_y</p:attrName>
                                        </p:attrNameLst>
                                      </p:cBhvr>
                                      <p:tavLst>
                                        <p:tav tm="0">
                                          <p:val>
                                            <p:strVal val="#ppt_h+1"/>
                                          </p:val>
                                        </p:tav>
                                        <p:tav tm="100000">
                                          <p:val>
                                            <p:strVal val="#ppt_y"/>
                                          </p:val>
                                        </p:tav>
                                      </p:tavLst>
                                    </p:anim>
                                    <p:animEffect transition="in" filter="fade">
                                      <p:cBhvr>
                                        <p:cTn id="63" dur="500"/>
                                        <p:tgtEl>
                                          <p:spTgt spid="3">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8" presetClass="entr" presetSubtype="0" accel="100000" fill="hold" grpId="0" nodeType="clickEffect">
                                  <p:stCondLst>
                                    <p:cond delay="0"/>
                                  </p:stCondLst>
                                  <p:childTnLst>
                                    <p:set>
                                      <p:cBhvr>
                                        <p:cTn id="67" dur="1" fill="hold">
                                          <p:stCondLst>
                                            <p:cond delay="0"/>
                                          </p:stCondLst>
                                        </p:cTn>
                                        <p:tgtEl>
                                          <p:spTgt spid="3">
                                            <p:txEl>
                                              <p:pRg st="6" end="6"/>
                                            </p:txEl>
                                          </p:spTgt>
                                        </p:tgtEl>
                                        <p:attrNameLst>
                                          <p:attrName>style.visibility</p:attrName>
                                        </p:attrNameLst>
                                      </p:cBhvr>
                                      <p:to>
                                        <p:strVal val="visible"/>
                                      </p:to>
                                    </p:set>
                                    <p:anim calcmode="lin" valueType="num">
                                      <p:cBhvr>
                                        <p:cTn id="68" dur="500" fill="hold"/>
                                        <p:tgtEl>
                                          <p:spTgt spid="3">
                                            <p:txEl>
                                              <p:pRg st="6" end="6"/>
                                            </p:txEl>
                                          </p:spTgt>
                                        </p:tgtEl>
                                        <p:attrNameLst>
                                          <p:attrName>ppt_w</p:attrName>
                                        </p:attrNameLst>
                                      </p:cBhvr>
                                      <p:tavLst>
                                        <p:tav tm="0">
                                          <p:val>
                                            <p:strVal val="#ppt_w*2.5"/>
                                          </p:val>
                                        </p:tav>
                                        <p:tav tm="100000">
                                          <p:val>
                                            <p:strVal val="#ppt_w"/>
                                          </p:val>
                                        </p:tav>
                                      </p:tavLst>
                                    </p:anim>
                                    <p:anim calcmode="lin" valueType="num">
                                      <p:cBhvr>
                                        <p:cTn id="69" dur="500" fill="hold"/>
                                        <p:tgtEl>
                                          <p:spTgt spid="3">
                                            <p:txEl>
                                              <p:pRg st="6" end="6"/>
                                            </p:txEl>
                                          </p:spTgt>
                                        </p:tgtEl>
                                        <p:attrNameLst>
                                          <p:attrName>ppt_h</p:attrName>
                                        </p:attrNameLst>
                                      </p:cBhvr>
                                      <p:tavLst>
                                        <p:tav tm="0">
                                          <p:val>
                                            <p:strVal val="#ppt_h*0.01"/>
                                          </p:val>
                                        </p:tav>
                                        <p:tav tm="100000">
                                          <p:val>
                                            <p:strVal val="#ppt_h"/>
                                          </p:val>
                                        </p:tav>
                                      </p:tavLst>
                                    </p:anim>
                                    <p:anim calcmode="lin" valueType="num">
                                      <p:cBhvr>
                                        <p:cTn id="7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71" dur="500" fill="hold"/>
                                        <p:tgtEl>
                                          <p:spTgt spid="3">
                                            <p:txEl>
                                              <p:pRg st="6" end="6"/>
                                            </p:txEl>
                                          </p:spTgt>
                                        </p:tgtEl>
                                        <p:attrNameLst>
                                          <p:attrName>ppt_y</p:attrName>
                                        </p:attrNameLst>
                                      </p:cBhvr>
                                      <p:tavLst>
                                        <p:tav tm="0">
                                          <p:val>
                                            <p:strVal val="#ppt_h+1"/>
                                          </p:val>
                                        </p:tav>
                                        <p:tav tm="100000">
                                          <p:val>
                                            <p:strVal val="#ppt_y"/>
                                          </p:val>
                                        </p:tav>
                                      </p:tavLst>
                                    </p:anim>
                                    <p:animEffect transition="in" filter="fade">
                                      <p:cBhvr>
                                        <p:cTn id="7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646111" y="-101598"/>
            <a:ext cx="9404723" cy="1400530"/>
          </a:xfrm>
        </p:spPr>
        <p:txBody>
          <a:bodyPr>
            <a:normAutofit fontScale="90000"/>
          </a:bodyPr>
          <a:lstStyle/>
          <a:p>
            <a:pPr lvl="0"/>
            <a:r>
              <a:rPr lang="en-US" dirty="0" smtClean="0"/>
              <a:t/>
            </a:r>
            <a:br>
              <a:rPr lang="en-US" dirty="0" smtClean="0"/>
            </a:br>
            <a:r>
              <a:rPr lang="es-ES" b="1" dirty="0" smtClean="0"/>
              <a:t>Programación de la unidad de control</a:t>
            </a:r>
            <a:endParaRPr lang="en-US" dirty="0"/>
          </a:p>
        </p:txBody>
      </p:sp>
      <p:graphicFrame>
        <p:nvGraphicFramePr>
          <p:cNvPr id="5" name="4 Diagrama"/>
          <p:cNvGraphicFramePr/>
          <p:nvPr/>
        </p:nvGraphicFramePr>
        <p:xfrm>
          <a:off x="406400" y="1447800"/>
          <a:ext cx="11176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04138469-0B97-4A35-B037-AB7C5DD01BF9}"/>
                                            </p:graphicEl>
                                          </p:spTgt>
                                        </p:tgtEl>
                                        <p:attrNameLst>
                                          <p:attrName>style.visibility</p:attrName>
                                        </p:attrNameLst>
                                      </p:cBhvr>
                                      <p:to>
                                        <p:strVal val="visible"/>
                                      </p:to>
                                    </p:set>
                                    <p:animEffect transition="in" filter="fade">
                                      <p:cBhvr>
                                        <p:cTn id="12" dur="2000"/>
                                        <p:tgtEl>
                                          <p:spTgt spid="5">
                                            <p:graphicEl>
                                              <a:dgm id="{04138469-0B97-4A35-B037-AB7C5DD01BF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BD43FEC9-F2C3-43B7-BE68-121CFE127C74}"/>
                                            </p:graphicEl>
                                          </p:spTgt>
                                        </p:tgtEl>
                                        <p:attrNameLst>
                                          <p:attrName>style.visibility</p:attrName>
                                        </p:attrNameLst>
                                      </p:cBhvr>
                                      <p:to>
                                        <p:strVal val="visible"/>
                                      </p:to>
                                    </p:set>
                                    <p:animEffect transition="in" filter="fade">
                                      <p:cBhvr>
                                        <p:cTn id="17" dur="2000"/>
                                        <p:tgtEl>
                                          <p:spTgt spid="5">
                                            <p:graphicEl>
                                              <a:dgm id="{BD43FEC9-F2C3-43B7-BE68-121CFE127C74}"/>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graphicEl>
                                              <a:dgm id="{4C506768-E64A-414D-9896-55DA426490DB}"/>
                                            </p:graphicEl>
                                          </p:spTgt>
                                        </p:tgtEl>
                                        <p:attrNameLst>
                                          <p:attrName>style.visibility</p:attrName>
                                        </p:attrNameLst>
                                      </p:cBhvr>
                                      <p:to>
                                        <p:strVal val="visible"/>
                                      </p:to>
                                    </p:set>
                                    <p:animEffect transition="in" filter="fade">
                                      <p:cBhvr>
                                        <p:cTn id="20" dur="2000"/>
                                        <p:tgtEl>
                                          <p:spTgt spid="5">
                                            <p:graphicEl>
                                              <a:dgm id="{4C506768-E64A-414D-9896-55DA426490DB}"/>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graphicEl>
                                              <a:dgm id="{DC957199-1F18-42F1-BEB5-AB876991EF47}"/>
                                            </p:graphicEl>
                                          </p:spTgt>
                                        </p:tgtEl>
                                        <p:attrNameLst>
                                          <p:attrName>style.visibility</p:attrName>
                                        </p:attrNameLst>
                                      </p:cBhvr>
                                      <p:to>
                                        <p:strVal val="visible"/>
                                      </p:to>
                                    </p:set>
                                    <p:animEffect transition="in" filter="fade">
                                      <p:cBhvr>
                                        <p:cTn id="25" dur="2000"/>
                                        <p:tgtEl>
                                          <p:spTgt spid="5">
                                            <p:graphicEl>
                                              <a:dgm id="{DC957199-1F18-42F1-BEB5-AB876991EF47}"/>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graphicEl>
                                              <a:dgm id="{7D6D2FC1-7A98-47E5-A0CE-B3E4824ACC3B}"/>
                                            </p:graphicEl>
                                          </p:spTgt>
                                        </p:tgtEl>
                                        <p:attrNameLst>
                                          <p:attrName>style.visibility</p:attrName>
                                        </p:attrNameLst>
                                      </p:cBhvr>
                                      <p:to>
                                        <p:strVal val="visible"/>
                                      </p:to>
                                    </p:set>
                                    <p:animEffect transition="in" filter="fade">
                                      <p:cBhvr>
                                        <p:cTn id="28" dur="2000"/>
                                        <p:tgtEl>
                                          <p:spTgt spid="5">
                                            <p:graphicEl>
                                              <a:dgm id="{7D6D2FC1-7A98-47E5-A0CE-B3E4824ACC3B}"/>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graphicEl>
                                              <a:dgm id="{75D673D3-28FF-4EB0-BB41-12594D53A77F}"/>
                                            </p:graphicEl>
                                          </p:spTgt>
                                        </p:tgtEl>
                                        <p:attrNameLst>
                                          <p:attrName>style.visibility</p:attrName>
                                        </p:attrNameLst>
                                      </p:cBhvr>
                                      <p:to>
                                        <p:strVal val="visible"/>
                                      </p:to>
                                    </p:set>
                                    <p:animEffect transition="in" filter="fade">
                                      <p:cBhvr>
                                        <p:cTn id="33" dur="2000"/>
                                        <p:tgtEl>
                                          <p:spTgt spid="5">
                                            <p:graphicEl>
                                              <a:dgm id="{75D673D3-28FF-4EB0-BB41-12594D53A77F}"/>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graphicEl>
                                              <a:dgm id="{2EE5B9B9-739B-4D15-A97F-D168AA96A0A9}"/>
                                            </p:graphicEl>
                                          </p:spTgt>
                                        </p:tgtEl>
                                        <p:attrNameLst>
                                          <p:attrName>style.visibility</p:attrName>
                                        </p:attrNameLst>
                                      </p:cBhvr>
                                      <p:to>
                                        <p:strVal val="visible"/>
                                      </p:to>
                                    </p:set>
                                    <p:animEffect transition="in" filter="fade">
                                      <p:cBhvr>
                                        <p:cTn id="36" dur="2000"/>
                                        <p:tgtEl>
                                          <p:spTgt spid="5">
                                            <p:graphicEl>
                                              <a:dgm id="{2EE5B9B9-739B-4D15-A97F-D168AA96A0A9}"/>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graphicEl>
                                              <a:dgm id="{9940849E-0CB8-4EB6-9425-D4361071A1A2}"/>
                                            </p:graphicEl>
                                          </p:spTgt>
                                        </p:tgtEl>
                                        <p:attrNameLst>
                                          <p:attrName>style.visibility</p:attrName>
                                        </p:attrNameLst>
                                      </p:cBhvr>
                                      <p:to>
                                        <p:strVal val="visible"/>
                                      </p:to>
                                    </p:set>
                                    <p:animEffect transition="in" filter="fade">
                                      <p:cBhvr>
                                        <p:cTn id="41" dur="2000"/>
                                        <p:tgtEl>
                                          <p:spTgt spid="5">
                                            <p:graphicEl>
                                              <a:dgm id="{9940849E-0CB8-4EB6-9425-D4361071A1A2}"/>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graphicEl>
                                              <a:dgm id="{49635E19-A08C-4F75-8D37-A6EF68CC4871}"/>
                                            </p:graphicEl>
                                          </p:spTgt>
                                        </p:tgtEl>
                                        <p:attrNameLst>
                                          <p:attrName>style.visibility</p:attrName>
                                        </p:attrNameLst>
                                      </p:cBhvr>
                                      <p:to>
                                        <p:strVal val="visible"/>
                                      </p:to>
                                    </p:set>
                                    <p:animEffect transition="in" filter="fade">
                                      <p:cBhvr>
                                        <p:cTn id="44" dur="2000"/>
                                        <p:tgtEl>
                                          <p:spTgt spid="5">
                                            <p:graphicEl>
                                              <a:dgm id="{49635E19-A08C-4F75-8D37-A6EF68CC4871}"/>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graphicEl>
                                              <a:dgm id="{F5AB3017-5F22-42BD-9373-E4A8B4925B5B}"/>
                                            </p:graphicEl>
                                          </p:spTgt>
                                        </p:tgtEl>
                                        <p:attrNameLst>
                                          <p:attrName>style.visibility</p:attrName>
                                        </p:attrNameLst>
                                      </p:cBhvr>
                                      <p:to>
                                        <p:strVal val="visible"/>
                                      </p:to>
                                    </p:set>
                                    <p:animEffect transition="in" filter="fade">
                                      <p:cBhvr>
                                        <p:cTn id="49" dur="2000"/>
                                        <p:tgtEl>
                                          <p:spTgt spid="5">
                                            <p:graphicEl>
                                              <a:dgm id="{F5AB3017-5F22-42BD-9373-E4A8B4925B5B}"/>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
                                            <p:graphicEl>
                                              <a:dgm id="{BDC2F964-8315-4937-906E-1CDECC451829}"/>
                                            </p:graphicEl>
                                          </p:spTgt>
                                        </p:tgtEl>
                                        <p:attrNameLst>
                                          <p:attrName>style.visibility</p:attrName>
                                        </p:attrNameLst>
                                      </p:cBhvr>
                                      <p:to>
                                        <p:strVal val="visible"/>
                                      </p:to>
                                    </p:set>
                                    <p:animEffect transition="in" filter="fade">
                                      <p:cBhvr>
                                        <p:cTn id="52" dur="2000"/>
                                        <p:tgtEl>
                                          <p:spTgt spid="5">
                                            <p:graphicEl>
                                              <a:dgm id="{BDC2F964-8315-4937-906E-1CDECC451829}"/>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graphicEl>
                                              <a:dgm id="{F5A2F96E-C6C7-4105-9637-EFC78E8B2892}"/>
                                            </p:graphicEl>
                                          </p:spTgt>
                                        </p:tgtEl>
                                        <p:attrNameLst>
                                          <p:attrName>style.visibility</p:attrName>
                                        </p:attrNameLst>
                                      </p:cBhvr>
                                      <p:to>
                                        <p:strVal val="visible"/>
                                      </p:to>
                                    </p:set>
                                    <p:animEffect transition="in" filter="fade">
                                      <p:cBhvr>
                                        <p:cTn id="57" dur="2000"/>
                                        <p:tgtEl>
                                          <p:spTgt spid="5">
                                            <p:graphicEl>
                                              <a:dgm id="{F5A2F96E-C6C7-4105-9637-EFC78E8B2892}"/>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
                                            <p:graphicEl>
                                              <a:dgm id="{7D87DBEE-17E5-49E4-AA9D-41CBEEEE1258}"/>
                                            </p:graphicEl>
                                          </p:spTgt>
                                        </p:tgtEl>
                                        <p:attrNameLst>
                                          <p:attrName>style.visibility</p:attrName>
                                        </p:attrNameLst>
                                      </p:cBhvr>
                                      <p:to>
                                        <p:strVal val="visible"/>
                                      </p:to>
                                    </p:set>
                                    <p:animEffect transition="in" filter="fade">
                                      <p:cBhvr>
                                        <p:cTn id="60" dur="2000"/>
                                        <p:tgtEl>
                                          <p:spTgt spid="5">
                                            <p:graphicEl>
                                              <a:dgm id="{7D87DBEE-17E5-49E4-AA9D-41CBEEEE1258}"/>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
                                            <p:graphicEl>
                                              <a:dgm id="{BBD8B37E-A5B4-4D67-A77D-391021C4C5D7}"/>
                                            </p:graphicEl>
                                          </p:spTgt>
                                        </p:tgtEl>
                                        <p:attrNameLst>
                                          <p:attrName>style.visibility</p:attrName>
                                        </p:attrNameLst>
                                      </p:cBhvr>
                                      <p:to>
                                        <p:strVal val="visible"/>
                                      </p:to>
                                    </p:set>
                                    <p:animEffect transition="in" filter="fade">
                                      <p:cBhvr>
                                        <p:cTn id="65" dur="2000"/>
                                        <p:tgtEl>
                                          <p:spTgt spid="5">
                                            <p:graphicEl>
                                              <a:dgm id="{BBD8B37E-A5B4-4D67-A77D-391021C4C5D7}"/>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
                                            <p:graphicEl>
                                              <a:dgm id="{631DECA3-D0F2-4FF9-9C06-723FEF99A1A8}"/>
                                            </p:graphicEl>
                                          </p:spTgt>
                                        </p:tgtEl>
                                        <p:attrNameLst>
                                          <p:attrName>style.visibility</p:attrName>
                                        </p:attrNameLst>
                                      </p:cBhvr>
                                      <p:to>
                                        <p:strVal val="visible"/>
                                      </p:to>
                                    </p:set>
                                    <p:animEffect transition="in" filter="fade">
                                      <p:cBhvr>
                                        <p:cTn id="68" dur="2000"/>
                                        <p:tgtEl>
                                          <p:spTgt spid="5">
                                            <p:graphicEl>
                                              <a:dgm id="{631DECA3-D0F2-4FF9-9C06-723FEF99A1A8}"/>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
                                            <p:graphicEl>
                                              <a:dgm id="{D0C2C04B-9D55-4591-AEFE-022C145B2C2A}"/>
                                            </p:graphicEl>
                                          </p:spTgt>
                                        </p:tgtEl>
                                        <p:attrNameLst>
                                          <p:attrName>style.visibility</p:attrName>
                                        </p:attrNameLst>
                                      </p:cBhvr>
                                      <p:to>
                                        <p:strVal val="visible"/>
                                      </p:to>
                                    </p:set>
                                    <p:animEffect transition="in" filter="fade">
                                      <p:cBhvr>
                                        <p:cTn id="73" dur="2000"/>
                                        <p:tgtEl>
                                          <p:spTgt spid="5">
                                            <p:graphicEl>
                                              <a:dgm id="{D0C2C04B-9D55-4591-AEFE-022C145B2C2A}"/>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
                                            <p:graphicEl>
                                              <a:dgm id="{CE1E184D-305D-4E4F-A29B-EC31E280C474}"/>
                                            </p:graphicEl>
                                          </p:spTgt>
                                        </p:tgtEl>
                                        <p:attrNameLst>
                                          <p:attrName>style.visibility</p:attrName>
                                        </p:attrNameLst>
                                      </p:cBhvr>
                                      <p:to>
                                        <p:strVal val="visible"/>
                                      </p:to>
                                    </p:set>
                                    <p:animEffect transition="in" filter="fade">
                                      <p:cBhvr>
                                        <p:cTn id="76" dur="2000"/>
                                        <p:tgtEl>
                                          <p:spTgt spid="5">
                                            <p:graphicEl>
                                              <a:dgm id="{CE1E184D-305D-4E4F-A29B-EC31E280C47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Sub>
          <a:bldDgm bld="one"/>
        </p:bldSub>
      </p:bldGraphic>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3969" name="Object 1"/>
          <p:cNvGraphicFramePr>
            <a:graphicFrameLocks noChangeAspect="1"/>
          </p:cNvGraphicFramePr>
          <p:nvPr/>
        </p:nvGraphicFramePr>
        <p:xfrm>
          <a:off x="-43554" y="497114"/>
          <a:ext cx="10668000" cy="5914435"/>
        </p:xfrm>
        <a:graphic>
          <a:graphicData uri="http://schemas.openxmlformats.org/presentationml/2006/ole">
            <mc:AlternateContent xmlns:mc="http://schemas.openxmlformats.org/markup-compatibility/2006">
              <mc:Choice xmlns:v="urn:schemas-microsoft-com:vml" Requires="v">
                <p:oleObj spid="_x0000_s116741" name="Visio" r:id="rId3" imgW="6373017" imgH="4704132" progId="Visio.Drawing.11">
                  <p:embed/>
                </p:oleObj>
              </mc:Choice>
              <mc:Fallback>
                <p:oleObj name="Visio" r:id="rId3" imgW="6373017" imgH="4704132" progId="Visio.Drawing.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4" y="497114"/>
                        <a:ext cx="10668000" cy="59144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3969"/>
                                        </p:tgtEl>
                                        <p:attrNameLst>
                                          <p:attrName>style.visibility</p:attrName>
                                        </p:attrNameLst>
                                      </p:cBhvr>
                                      <p:to>
                                        <p:strVal val="visible"/>
                                      </p:to>
                                    </p:set>
                                    <p:animEffect transition="in" filter="wedge">
                                      <p:cBhvr>
                                        <p:cTn id="7" dur="2000"/>
                                        <p:tgtEl>
                                          <p:spTgt spid="83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1" y="368300"/>
            <a:ext cx="4660900" cy="349567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1" y="1892300"/>
            <a:ext cx="6028267" cy="4521200"/>
          </a:xfrm>
          <a:prstGeom prst="rect">
            <a:avLst/>
          </a:prstGeom>
        </p:spPr>
      </p:pic>
    </p:spTree>
    <p:extLst>
      <p:ext uri="{BB962C8B-B14F-4D97-AF65-F5344CB8AC3E}">
        <p14:creationId xmlns:p14="http://schemas.microsoft.com/office/powerpoint/2010/main" val="253650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33412" y="427318"/>
            <a:ext cx="8946541" cy="4195481"/>
          </a:xfrm>
        </p:spPr>
        <p:txBody>
          <a:bodyPr/>
          <a:lstStyle/>
          <a:p>
            <a:r>
              <a:rPr lang="es-EC" dirty="0" smtClean="0"/>
              <a:t>Selección GASOLINA</a:t>
            </a:r>
          </a:p>
          <a:p>
            <a:endParaRPr lang="es-EC" dirty="0"/>
          </a:p>
          <a:p>
            <a:endParaRPr lang="es-EC" dirty="0" smtClean="0"/>
          </a:p>
          <a:p>
            <a:endParaRPr lang="es-EC" dirty="0"/>
          </a:p>
          <a:p>
            <a:endParaRPr lang="es-EC" dirty="0" smtClean="0"/>
          </a:p>
          <a:p>
            <a:endParaRPr lang="es-EC" dirty="0" smtClean="0"/>
          </a:p>
          <a:p>
            <a:endParaRPr lang="es-EC" dirty="0"/>
          </a:p>
          <a:p>
            <a:r>
              <a:rPr lang="es-EC" dirty="0" smtClean="0"/>
              <a:t>Selección GAS</a:t>
            </a:r>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t="8584" b="9871"/>
          <a:stretch/>
        </p:blipFill>
        <p:spPr>
          <a:xfrm>
            <a:off x="2333319" y="939800"/>
            <a:ext cx="2219325" cy="2413000"/>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11875" b="7187"/>
          <a:stretch/>
        </p:blipFill>
        <p:spPr>
          <a:xfrm>
            <a:off x="4775200" y="939801"/>
            <a:ext cx="2235200" cy="2412154"/>
          </a:xfrm>
          <a:prstGeom prst="rect">
            <a:avLst/>
          </a:prstGeo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t="9062" b="6875"/>
          <a:stretch/>
        </p:blipFill>
        <p:spPr>
          <a:xfrm>
            <a:off x="2333319" y="3865282"/>
            <a:ext cx="2252818" cy="2525033"/>
          </a:xfrm>
          <a:prstGeom prst="rect">
            <a:avLst/>
          </a:prstGeom>
        </p:spPr>
      </p:pic>
      <p:pic>
        <p:nvPicPr>
          <p:cNvPr id="7" name="Imagen 6"/>
          <p:cNvPicPr>
            <a:picLocks noChangeAspect="1"/>
          </p:cNvPicPr>
          <p:nvPr/>
        </p:nvPicPr>
        <p:blipFill rotWithShape="1">
          <a:blip r:embed="rId5">
            <a:extLst>
              <a:ext uri="{28A0092B-C50C-407E-A947-70E740481C1C}">
                <a14:useLocalDpi xmlns:a14="http://schemas.microsoft.com/office/drawing/2010/main" val="0"/>
              </a:ext>
            </a:extLst>
          </a:blip>
          <a:srcRect t="10937" b="5078"/>
          <a:stretch/>
        </p:blipFill>
        <p:spPr>
          <a:xfrm>
            <a:off x="4775200" y="3864438"/>
            <a:ext cx="2255667" cy="2525877"/>
          </a:xfrm>
          <a:prstGeom prst="rect">
            <a:avLst/>
          </a:prstGeom>
        </p:spPr>
      </p:pic>
    </p:spTree>
    <p:extLst>
      <p:ext uri="{BB962C8B-B14F-4D97-AF65-F5344CB8AC3E}">
        <p14:creationId xmlns:p14="http://schemas.microsoft.com/office/powerpoint/2010/main" val="332700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80571" y="188689"/>
            <a:ext cx="9477829" cy="990600"/>
          </a:xfrm>
        </p:spPr>
        <p:txBody>
          <a:bodyPr>
            <a:normAutofit fontScale="90000"/>
          </a:bodyPr>
          <a:lstStyle/>
          <a:p>
            <a:r>
              <a:rPr lang="es-EC" dirty="0" smtClean="0"/>
              <a:t>Diseño de la placa de control y potencia</a:t>
            </a:r>
            <a:endParaRPr lang="en-US" dirty="0"/>
          </a:p>
        </p:txBody>
      </p:sp>
      <p:sp>
        <p:nvSpPr>
          <p:cNvPr id="5" name="4 Marcador de contenido"/>
          <p:cNvSpPr>
            <a:spLocks noGrp="1"/>
          </p:cNvSpPr>
          <p:nvPr>
            <p:ph idx="1"/>
          </p:nvPr>
        </p:nvSpPr>
        <p:spPr>
          <a:xfrm>
            <a:off x="508000" y="1781623"/>
            <a:ext cx="9202057" cy="5334000"/>
          </a:xfrm>
        </p:spPr>
        <p:txBody>
          <a:bodyPr>
            <a:normAutofit/>
          </a:bodyPr>
          <a:lstStyle/>
          <a:p>
            <a:pPr lvl="0"/>
            <a:r>
              <a:rPr lang="es-EC" b="1" dirty="0" smtClean="0"/>
              <a:t>Efecto resistivo.</a:t>
            </a:r>
            <a:endParaRPr lang="en-US" dirty="0" smtClean="0"/>
          </a:p>
          <a:p>
            <a:pPr algn="just">
              <a:buNone/>
            </a:pPr>
            <a:r>
              <a:rPr lang="es-EC" dirty="0" smtClean="0"/>
              <a:t>	Todo material posee una resistividad, y de acuerdo a sus dimensiones se puede obtener una resistencia</a:t>
            </a:r>
          </a:p>
          <a:p>
            <a:pPr algn="just">
              <a:buNone/>
            </a:pPr>
            <a:endParaRPr lang="es-EC" dirty="0" smtClean="0"/>
          </a:p>
          <a:p>
            <a:pPr algn="just">
              <a:buNone/>
            </a:pPr>
            <a:endParaRPr lang="es-EC" dirty="0" smtClean="0"/>
          </a:p>
          <a:p>
            <a:pPr algn="just">
              <a:buNone/>
            </a:pPr>
            <a:endParaRPr lang="es-EC" dirty="0" smtClean="0"/>
          </a:p>
          <a:p>
            <a:pPr algn="just">
              <a:buNone/>
            </a:pPr>
            <a:endParaRPr lang="es-EC" dirty="0" smtClean="0"/>
          </a:p>
          <a:p>
            <a:pPr marL="465138" indent="-273050"/>
            <a:r>
              <a:rPr lang="es-EC" dirty="0" smtClean="0"/>
              <a:t>R: Resistencia eléctrica [Ω].</a:t>
            </a:r>
            <a:endParaRPr lang="en-US" dirty="0" smtClean="0"/>
          </a:p>
          <a:p>
            <a:pPr marL="465138" indent="-273050"/>
            <a:r>
              <a:rPr lang="es-EC" dirty="0" smtClean="0"/>
              <a:t>ρ: Resistividad eléctrica del material [</a:t>
            </a:r>
            <a:r>
              <a:rPr lang="es-EC" dirty="0" err="1" smtClean="0"/>
              <a:t>Ωm</a:t>
            </a:r>
            <a:r>
              <a:rPr lang="es-EC" dirty="0" smtClean="0"/>
              <a:t>].</a:t>
            </a:r>
            <a:endParaRPr lang="en-US" dirty="0" smtClean="0"/>
          </a:p>
          <a:p>
            <a:pPr marL="465138" indent="-273050"/>
            <a:r>
              <a:rPr lang="es-EC" dirty="0" smtClean="0"/>
              <a:t>L: Longitud en metros.</a:t>
            </a:r>
            <a:endParaRPr lang="en-US" dirty="0" smtClean="0"/>
          </a:p>
          <a:p>
            <a:pPr marL="465138" indent="-273050"/>
            <a:r>
              <a:rPr lang="es-EC" dirty="0" smtClean="0"/>
              <a:t>A: Área transversal [m2].</a:t>
            </a:r>
            <a:endParaRPr lang="en-US" dirty="0" smtClean="0"/>
          </a:p>
          <a:p>
            <a:pPr algn="just">
              <a:buNone/>
            </a:pPr>
            <a:endParaRPr lang="en-US" dirty="0"/>
          </a:p>
        </p:txBody>
      </p:sp>
      <p:sp>
        <p:nvSpPr>
          <p:cNvPr id="84994"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4993" name="Picture 1"/>
          <p:cNvPicPr>
            <a:picLocks noChangeAspect="1" noChangeArrowheads="1"/>
          </p:cNvPicPr>
          <p:nvPr/>
        </p:nvPicPr>
        <p:blipFill>
          <a:blip r:embed="rId2" cstate="print">
            <a:clrChange>
              <a:clrFrom>
                <a:srgbClr val="FFFFFF"/>
              </a:clrFrom>
              <a:clrTo>
                <a:srgbClr val="FFFFFF">
                  <a:alpha val="0"/>
                </a:srgbClr>
              </a:clrTo>
            </a:clrChange>
          </a:blip>
          <a:srcRect b="16800"/>
          <a:stretch>
            <a:fillRect/>
          </a:stretch>
        </p:blipFill>
        <p:spPr bwMode="auto">
          <a:xfrm>
            <a:off x="3802742" y="3407229"/>
            <a:ext cx="2540000" cy="970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84993"/>
                                        </p:tgtEl>
                                        <p:attrNameLst>
                                          <p:attrName>style.visibility</p:attrName>
                                        </p:attrNameLst>
                                      </p:cBhvr>
                                      <p:to>
                                        <p:strVal val="visible"/>
                                      </p:to>
                                    </p:set>
                                    <p:anim calcmode="lin" valueType="num">
                                      <p:cBhvr>
                                        <p:cTn id="24" dur="500" fill="hold"/>
                                        <p:tgtEl>
                                          <p:spTgt spid="84993"/>
                                        </p:tgtEl>
                                        <p:attrNameLst>
                                          <p:attrName>ppt_w</p:attrName>
                                        </p:attrNameLst>
                                      </p:cBhvr>
                                      <p:tavLst>
                                        <p:tav tm="0">
                                          <p:val>
                                            <p:fltVal val="0"/>
                                          </p:val>
                                        </p:tav>
                                        <p:tav tm="100000">
                                          <p:val>
                                            <p:strVal val="#ppt_w"/>
                                          </p:val>
                                        </p:tav>
                                      </p:tavLst>
                                    </p:anim>
                                    <p:anim calcmode="lin" valueType="num">
                                      <p:cBhvr>
                                        <p:cTn id="25" dur="500" fill="hold"/>
                                        <p:tgtEl>
                                          <p:spTgt spid="84993"/>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 calcmode="lin" valueType="num">
                                      <p:cBhvr additive="base">
                                        <p:cTn id="30"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 calcmode="lin" valueType="num">
                                      <p:cBhvr additive="base">
                                        <p:cTn id="36"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 calcmode="lin" valueType="num">
                                      <p:cBhvr additive="base">
                                        <p:cTn id="42"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xEl>
                                              <p:pRg st="9" end="9"/>
                                            </p:txEl>
                                          </p:spTgt>
                                        </p:tgtEl>
                                        <p:attrNameLst>
                                          <p:attrName>style.visibility</p:attrName>
                                        </p:attrNameLst>
                                      </p:cBhvr>
                                      <p:to>
                                        <p:strVal val="visible"/>
                                      </p:to>
                                    </p:set>
                                    <p:anim calcmode="lin" valueType="num">
                                      <p:cBhvr additive="base">
                                        <p:cTn id="48"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93485" y="856343"/>
            <a:ext cx="9666514" cy="6477000"/>
          </a:xfrm>
        </p:spPr>
        <p:txBody>
          <a:bodyPr>
            <a:normAutofit/>
          </a:bodyPr>
          <a:lstStyle/>
          <a:p>
            <a:pPr lvl="0" algn="just"/>
            <a:r>
              <a:rPr lang="es-EC" b="1" dirty="0" smtClean="0"/>
              <a:t>Efecto térmico.</a:t>
            </a:r>
            <a:endParaRPr lang="en-US" dirty="0" smtClean="0"/>
          </a:p>
          <a:p>
            <a:pPr algn="just">
              <a:buNone/>
            </a:pPr>
            <a:r>
              <a:rPr lang="es-EC" dirty="0" smtClean="0"/>
              <a:t>	Las condiciones de temperatura pueden provocar ligeras variaciones en el valor de la resistencia en las pistas</a:t>
            </a:r>
          </a:p>
          <a:p>
            <a:pPr algn="just">
              <a:buNone/>
            </a:pPr>
            <a:endParaRPr lang="es-EC" dirty="0" smtClean="0"/>
          </a:p>
          <a:p>
            <a:pPr algn="just">
              <a:buNone/>
            </a:pPr>
            <a:endParaRPr lang="es-EC" dirty="0" smtClean="0"/>
          </a:p>
          <a:p>
            <a:pPr algn="just">
              <a:buNone/>
            </a:pPr>
            <a:endParaRPr lang="es-EC" dirty="0" smtClean="0"/>
          </a:p>
          <a:p>
            <a:pPr marL="633413" indent="-273050"/>
            <a:r>
              <a:rPr lang="es-EC" dirty="0" smtClean="0"/>
              <a:t>α: Coeficiente de temperatura [°C-1].</a:t>
            </a:r>
            <a:endParaRPr lang="en-US" dirty="0" smtClean="0"/>
          </a:p>
          <a:p>
            <a:pPr marL="633413" indent="-273050"/>
            <a:r>
              <a:rPr lang="es-EC" dirty="0" err="1" smtClean="0"/>
              <a:t>ρo</a:t>
            </a:r>
            <a:r>
              <a:rPr lang="es-EC" dirty="0" smtClean="0"/>
              <a:t>: Resistividad eléctrica del material a una temperatura referencial [</a:t>
            </a:r>
            <a:r>
              <a:rPr lang="es-EC" dirty="0" err="1" smtClean="0"/>
              <a:t>Ωm</a:t>
            </a:r>
            <a:r>
              <a:rPr lang="es-EC" dirty="0" smtClean="0"/>
              <a:t>].</a:t>
            </a:r>
            <a:endParaRPr lang="en-US" dirty="0" smtClean="0"/>
          </a:p>
          <a:p>
            <a:pPr marL="633413" indent="-273050"/>
            <a:r>
              <a:rPr lang="es-EC" dirty="0" smtClean="0"/>
              <a:t>T: Temperatura actual [°C].</a:t>
            </a:r>
            <a:endParaRPr lang="en-US" dirty="0" smtClean="0"/>
          </a:p>
          <a:p>
            <a:pPr marL="633413" indent="-273050"/>
            <a:r>
              <a:rPr lang="es-EC" dirty="0" err="1" smtClean="0"/>
              <a:t>To</a:t>
            </a:r>
            <a:r>
              <a:rPr lang="es-EC" dirty="0" smtClean="0"/>
              <a:t>: Temperatura referencial [°C].</a:t>
            </a:r>
            <a:endParaRPr lang="en-US" dirty="0" smtClean="0"/>
          </a:p>
          <a:p>
            <a:pPr algn="just">
              <a:buNone/>
            </a:pPr>
            <a:endParaRPr lang="en-US" dirty="0"/>
          </a:p>
        </p:txBody>
      </p:sp>
      <p:sp>
        <p:nvSpPr>
          <p:cNvPr id="86018"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601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614057" y="2241550"/>
            <a:ext cx="4165600" cy="781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86017"/>
                                        </p:tgtEl>
                                        <p:attrNameLst>
                                          <p:attrName>style.visibility</p:attrName>
                                        </p:attrNameLst>
                                      </p:cBhvr>
                                      <p:to>
                                        <p:strVal val="visible"/>
                                      </p:to>
                                    </p:set>
                                    <p:anim calcmode="lin" valueType="num">
                                      <p:cBhvr>
                                        <p:cTn id="19" dur="1000" fill="hold"/>
                                        <p:tgtEl>
                                          <p:spTgt spid="86017"/>
                                        </p:tgtEl>
                                        <p:attrNameLst>
                                          <p:attrName>ppt_x</p:attrName>
                                        </p:attrNameLst>
                                      </p:cBhvr>
                                      <p:tavLst>
                                        <p:tav tm="0">
                                          <p:val>
                                            <p:strVal val="#ppt_x-.2"/>
                                          </p:val>
                                        </p:tav>
                                        <p:tav tm="100000">
                                          <p:val>
                                            <p:strVal val="#ppt_x"/>
                                          </p:val>
                                        </p:tav>
                                      </p:tavLst>
                                    </p:anim>
                                    <p:anim calcmode="lin" valueType="num">
                                      <p:cBhvr>
                                        <p:cTn id="20" dur="1000" fill="hold"/>
                                        <p:tgtEl>
                                          <p:spTgt spid="8601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601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 calcmode="lin" valueType="num">
                                      <p:cBhvr additive="base">
                                        <p:cTn id="2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 calcmode="lin" valueType="num">
                                      <p:cBhvr additive="base">
                                        <p:cTn id="32"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 calcmode="lin" valueType="num">
                                      <p:cBhvr additive="base">
                                        <p:cTn id="38"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 calcmode="lin" valueType="num">
                                      <p:cBhvr additive="base">
                                        <p:cTn id="44"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609600" y="1295400"/>
            <a:ext cx="9506857" cy="4572000"/>
          </a:xfrm>
        </p:spPr>
        <p:txBody>
          <a:bodyPr>
            <a:normAutofit/>
          </a:bodyPr>
          <a:lstStyle/>
          <a:p>
            <a:pPr lvl="0"/>
            <a:r>
              <a:rPr lang="es-EC" sz="3200" b="1" dirty="0" smtClean="0"/>
              <a:t>El incremento máximo de temperatura.</a:t>
            </a:r>
            <a:endParaRPr lang="en-US" sz="3200" dirty="0" smtClean="0"/>
          </a:p>
          <a:p>
            <a:pPr algn="just">
              <a:buNone/>
            </a:pPr>
            <a:r>
              <a:rPr lang="es-EC" sz="3200" dirty="0" smtClean="0"/>
              <a:t>	Hace referencia a la tolerancia de incremento en la temperatura, así pues si se tiene una temperatura ambiente de 25°C y no se desea nunca que la temperatura sobrepase los 45°C, el incremento de temperatura permitido será 20°C.</a:t>
            </a:r>
            <a:endParaRPr lang="en-US" sz="3200" dirty="0" smtClean="0"/>
          </a:p>
          <a:p>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609600" y="609600"/>
            <a:ext cx="9361714" cy="6248400"/>
          </a:xfrm>
        </p:spPr>
        <p:txBody>
          <a:bodyPr/>
          <a:lstStyle/>
          <a:p>
            <a:pPr lvl="0"/>
            <a:r>
              <a:rPr lang="es-EC" b="1" dirty="0" smtClean="0"/>
              <a:t>Cálculo del ancho de las pistas.</a:t>
            </a:r>
            <a:endParaRPr lang="en-US" dirty="0" smtClean="0"/>
          </a:p>
          <a:p>
            <a:pPr algn="just">
              <a:buNone/>
            </a:pPr>
            <a:r>
              <a:rPr lang="es-EC" dirty="0" smtClean="0"/>
              <a:t>	Conociendo las especificaciones respecto a la corriente, incremento de temperatura y espesor, se puede calcular el ancho de la pista</a:t>
            </a:r>
          </a:p>
          <a:p>
            <a:pPr algn="just">
              <a:buNone/>
            </a:pPr>
            <a:endParaRPr lang="es-EC" dirty="0" smtClean="0"/>
          </a:p>
          <a:p>
            <a:pPr algn="just">
              <a:buNone/>
            </a:pPr>
            <a:endParaRPr lang="es-EC" dirty="0" smtClean="0"/>
          </a:p>
          <a:p>
            <a:pPr algn="just">
              <a:buNone/>
            </a:pPr>
            <a:endParaRPr lang="es-EC" dirty="0" smtClean="0"/>
          </a:p>
          <a:p>
            <a:pPr algn="just">
              <a:buNone/>
            </a:pPr>
            <a:endParaRPr lang="es-EC" dirty="0" smtClean="0"/>
          </a:p>
          <a:p>
            <a:pPr algn="just">
              <a:buNone/>
            </a:pPr>
            <a:endParaRPr lang="es-EC" dirty="0" smtClean="0"/>
          </a:p>
          <a:p>
            <a:pPr algn="just">
              <a:buNone/>
            </a:pPr>
            <a:endParaRPr lang="es-EC" dirty="0" smtClean="0"/>
          </a:p>
          <a:p>
            <a:pPr marL="754063" indent="-273050"/>
            <a:r>
              <a:rPr lang="es-EC" dirty="0" smtClean="0"/>
              <a:t>W: Ancho resultante en </a:t>
            </a:r>
            <a:r>
              <a:rPr lang="es-EC" dirty="0" err="1" smtClean="0"/>
              <a:t>mils</a:t>
            </a:r>
            <a:r>
              <a:rPr lang="es-EC" dirty="0" smtClean="0"/>
              <a:t> (</a:t>
            </a:r>
            <a:r>
              <a:rPr lang="es-EC" dirty="0" err="1" smtClean="0"/>
              <a:t>th</a:t>
            </a:r>
            <a:r>
              <a:rPr lang="es-EC" dirty="0" smtClean="0"/>
              <a:t>).</a:t>
            </a:r>
            <a:endParaRPr lang="en-US" dirty="0" smtClean="0"/>
          </a:p>
          <a:p>
            <a:pPr marL="754063" indent="-273050"/>
            <a:r>
              <a:rPr lang="es-EC" dirty="0" smtClean="0"/>
              <a:t>A: Área transversal en </a:t>
            </a:r>
            <a:r>
              <a:rPr lang="es-EC" dirty="0" err="1" smtClean="0"/>
              <a:t>mils</a:t>
            </a:r>
            <a:r>
              <a:rPr lang="es-EC" dirty="0" smtClean="0"/>
              <a:t> al cuadrado (th2).</a:t>
            </a:r>
            <a:endParaRPr lang="en-US" dirty="0" smtClean="0"/>
          </a:p>
          <a:p>
            <a:pPr marL="754063" indent="-273050"/>
            <a:r>
              <a:rPr lang="es-EC" dirty="0" smtClean="0"/>
              <a:t>L: El grosor expresado en onzas por pie cuadrado.</a:t>
            </a:r>
            <a:endParaRPr lang="en-US" dirty="0" smtClean="0"/>
          </a:p>
          <a:p>
            <a:pPr marL="801688" indent="-273050" algn="just">
              <a:buNone/>
            </a:pPr>
            <a:endParaRPr lang="en-US" dirty="0"/>
          </a:p>
        </p:txBody>
      </p:sp>
      <p:sp>
        <p:nvSpPr>
          <p:cNvPr id="87042"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704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773714" y="2082800"/>
            <a:ext cx="3962400" cy="1728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87041"/>
                                        </p:tgtEl>
                                        <p:attrNameLst>
                                          <p:attrName>style.visibility</p:attrName>
                                        </p:attrNameLst>
                                      </p:cBhvr>
                                      <p:to>
                                        <p:strVal val="visible"/>
                                      </p:to>
                                    </p:set>
                                    <p:anim calcmode="lin" valueType="num">
                                      <p:cBhvr>
                                        <p:cTn id="17" dur="1000" fill="hold"/>
                                        <p:tgtEl>
                                          <p:spTgt spid="8704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87041"/>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87041"/>
                                        </p:tgtEl>
                                        <p:attrNameLst>
                                          <p:attrName>ppt_y</p:attrName>
                                        </p:attrNameLst>
                                      </p:cBhvr>
                                      <p:tavLst>
                                        <p:tav tm="0">
                                          <p:val>
                                            <p:strVal val="#ppt_y"/>
                                          </p:val>
                                        </p:tav>
                                        <p:tav tm="100000">
                                          <p:val>
                                            <p:strVal val="#ppt_y"/>
                                          </p:val>
                                        </p:tav>
                                      </p:tavLst>
                                    </p:anim>
                                    <p:animEffect transition="in" filter="fade">
                                      <p:cBhvr>
                                        <p:cTn id="20" dur="1000"/>
                                        <p:tgtEl>
                                          <p:spTgt spid="870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2000"/>
                                        <p:tgtEl>
                                          <p:spTgt spid="2">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9" end="9"/>
                                            </p:txEl>
                                          </p:spTgt>
                                        </p:tgtEl>
                                        <p:attrNameLst>
                                          <p:attrName>style.visibility</p:attrName>
                                        </p:attrNameLst>
                                      </p:cBhvr>
                                      <p:to>
                                        <p:strVal val="visible"/>
                                      </p:to>
                                    </p:set>
                                    <p:animEffect transition="in" filter="fade">
                                      <p:cBhvr>
                                        <p:cTn id="30" dur="2000"/>
                                        <p:tgtEl>
                                          <p:spTgt spid="2">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fade">
                                      <p:cBhvr>
                                        <p:cTn id="35"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711200" y="609600"/>
            <a:ext cx="9303657" cy="5867400"/>
          </a:xfrm>
        </p:spPr>
        <p:txBody>
          <a:bodyPr>
            <a:normAutofit/>
          </a:bodyPr>
          <a:lstStyle/>
          <a:p>
            <a:pPr algn="just">
              <a:buNone/>
            </a:pPr>
            <a:r>
              <a:rPr lang="es-EC" dirty="0" smtClean="0"/>
              <a:t>	El área transversal a su vez dependerá del incremento de temperatura y de la corriente máxima que va a circular</a:t>
            </a:r>
          </a:p>
          <a:p>
            <a:pPr algn="just"/>
            <a:endParaRPr lang="es-EC" dirty="0" smtClean="0"/>
          </a:p>
          <a:p>
            <a:pPr algn="just"/>
            <a:endParaRPr lang="es-EC" dirty="0" smtClean="0"/>
          </a:p>
          <a:p>
            <a:pPr algn="just"/>
            <a:endParaRPr lang="es-EC" dirty="0" smtClean="0"/>
          </a:p>
          <a:p>
            <a:pPr algn="just"/>
            <a:endParaRPr lang="es-EC" dirty="0" smtClean="0"/>
          </a:p>
          <a:p>
            <a:pPr marL="801688" indent="-273050"/>
            <a:r>
              <a:rPr lang="es-EC" dirty="0" smtClean="0"/>
              <a:t>A: Área transversal en </a:t>
            </a:r>
            <a:r>
              <a:rPr lang="es-EC" dirty="0" err="1" smtClean="0"/>
              <a:t>mils</a:t>
            </a:r>
            <a:r>
              <a:rPr lang="es-EC" dirty="0" smtClean="0"/>
              <a:t> al cuadrado (th2).</a:t>
            </a:r>
            <a:endParaRPr lang="en-US" dirty="0" smtClean="0"/>
          </a:p>
          <a:p>
            <a:pPr marL="801688" indent="-273050"/>
            <a:r>
              <a:rPr lang="es-EC" dirty="0" smtClean="0"/>
              <a:t>I: Corriente máxima.</a:t>
            </a:r>
            <a:endParaRPr lang="en-US" dirty="0" smtClean="0"/>
          </a:p>
          <a:p>
            <a:pPr marL="801688" indent="-273050"/>
            <a:r>
              <a:rPr lang="es-EC" dirty="0" smtClean="0"/>
              <a:t>k1: Constante definida por el estándar aplicado: 0.0150 para placas con más de dos capas y 0.0647 para placas que tienen solo capas externas.</a:t>
            </a:r>
            <a:endParaRPr lang="en-US" dirty="0" smtClean="0"/>
          </a:p>
          <a:p>
            <a:pPr marL="801688" indent="-273050"/>
            <a:r>
              <a:rPr lang="es-EC" dirty="0" smtClean="0"/>
              <a:t>k2: Constante que vale 0.5453 cuando la pista es interna y 0.4281 cuando la pista es externa.</a:t>
            </a:r>
            <a:endParaRPr lang="en-US" dirty="0" smtClean="0"/>
          </a:p>
          <a:p>
            <a:pPr marL="801688" indent="-273050"/>
            <a:r>
              <a:rPr lang="es-EC" dirty="0" smtClean="0"/>
              <a:t>k3: Constante que vale 0.7349 cuando la pista es interna y 0.6732 cuando es externa.</a:t>
            </a:r>
            <a:endParaRPr lang="en-US" dirty="0" smtClean="0"/>
          </a:p>
          <a:p>
            <a:pPr algn="just"/>
            <a:endParaRPr lang="en-US" dirty="0"/>
          </a:p>
        </p:txBody>
      </p:sp>
      <p:sp>
        <p:nvSpPr>
          <p:cNvPr id="8909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908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267200" y="1447800"/>
            <a:ext cx="3297381"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89089"/>
                                        </p:tgtEl>
                                        <p:attrNameLst>
                                          <p:attrName>style.visibility</p:attrName>
                                        </p:attrNameLst>
                                      </p:cBhvr>
                                      <p:to>
                                        <p:strVal val="visible"/>
                                      </p:to>
                                    </p:set>
                                    <p:anim calcmode="lin" valueType="num">
                                      <p:cBhvr>
                                        <p:cTn id="12" dur="1000" fill="hold"/>
                                        <p:tgtEl>
                                          <p:spTgt spid="89089"/>
                                        </p:tgtEl>
                                        <p:attrNameLst>
                                          <p:attrName>ppt_x</p:attrName>
                                        </p:attrNameLst>
                                      </p:cBhvr>
                                      <p:tavLst>
                                        <p:tav tm="0">
                                          <p:val>
                                            <p:strVal val="#ppt_x-.2"/>
                                          </p:val>
                                        </p:tav>
                                        <p:tav tm="100000">
                                          <p:val>
                                            <p:strVal val="#ppt_x"/>
                                          </p:val>
                                        </p:tav>
                                      </p:tavLst>
                                    </p:anim>
                                    <p:anim calcmode="lin" valueType="num">
                                      <p:cBhvr>
                                        <p:cTn id="13" dur="1000" fill="hold"/>
                                        <p:tgtEl>
                                          <p:spTgt spid="8908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908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2000"/>
                                        <p:tgtEl>
                                          <p:spTgt spid="2">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2000"/>
                                        <p:tgtEl>
                                          <p:spTgt spid="2">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fade">
                                      <p:cBhvr>
                                        <p:cTn id="29" dur="2000"/>
                                        <p:tgtEl>
                                          <p:spTgt spid="2">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animEffect transition="in" filter="fade">
                                      <p:cBhvr>
                                        <p:cTn id="34" dur="2000"/>
                                        <p:tgtEl>
                                          <p:spTgt spid="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Effect transition="in" filter="fade">
                                      <p:cBhvr>
                                        <p:cTn id="39"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1"/>
          </p:nvPr>
        </p:nvSpPr>
        <p:spPr>
          <a:xfrm>
            <a:off x="609600" y="1981200"/>
            <a:ext cx="5386917" cy="762000"/>
          </a:xfrm>
        </p:spPr>
        <p:txBody>
          <a:bodyPr/>
          <a:lstStyle/>
          <a:p>
            <a:pPr lvl="0" algn="ctr"/>
            <a:r>
              <a:rPr lang="es-EC" dirty="0" smtClean="0"/>
              <a:t>Gráfica Corriente vs Sección transversal</a:t>
            </a:r>
            <a:endParaRPr lang="en-US" dirty="0" smtClean="0"/>
          </a:p>
        </p:txBody>
      </p:sp>
      <p:sp>
        <p:nvSpPr>
          <p:cNvPr id="4" name="3 Título"/>
          <p:cNvSpPr>
            <a:spLocks noGrp="1"/>
          </p:cNvSpPr>
          <p:nvPr>
            <p:ph type="title"/>
          </p:nvPr>
        </p:nvSpPr>
        <p:spPr/>
        <p:txBody>
          <a:bodyPr>
            <a:normAutofit/>
          </a:bodyPr>
          <a:lstStyle/>
          <a:p>
            <a:r>
              <a:rPr lang="es-EC" b="1" dirty="0" smtClean="0"/>
              <a:t>Cálculo del ancho de las pistas.</a:t>
            </a:r>
            <a:endParaRPr lang="en-US" dirty="0"/>
          </a:p>
        </p:txBody>
      </p:sp>
      <p:sp>
        <p:nvSpPr>
          <p:cNvPr id="6" name="5 Marcador de texto"/>
          <p:cNvSpPr>
            <a:spLocks noGrp="1"/>
          </p:cNvSpPr>
          <p:nvPr>
            <p:ph type="body" idx="3"/>
          </p:nvPr>
        </p:nvSpPr>
        <p:spPr>
          <a:xfrm>
            <a:off x="6197600" y="1981200"/>
            <a:ext cx="5386917" cy="762000"/>
          </a:xfrm>
        </p:spPr>
        <p:txBody>
          <a:bodyPr/>
          <a:lstStyle/>
          <a:p>
            <a:pPr lvl="0" algn="ctr"/>
            <a:r>
              <a:rPr lang="es-EC" dirty="0" smtClean="0"/>
              <a:t>Gráfica Ancho del Conductor vs Sección transversal</a:t>
            </a:r>
            <a:endParaRPr lang="en-US" dirty="0"/>
          </a:p>
        </p:txBody>
      </p:sp>
      <p:pic>
        <p:nvPicPr>
          <p:cNvPr id="8" name="7 Marcador de contenido"/>
          <p:cNvPicPr>
            <a:picLocks noGrp="1"/>
          </p:cNvPicPr>
          <p:nvPr>
            <p:ph sz="half" idx="2"/>
          </p:nvPr>
        </p:nvPicPr>
        <p:blipFill>
          <a:blip r:embed="rId2" cstate="print"/>
          <a:srcRect l="26162" t="22826" r="27291" b="23913"/>
          <a:stretch>
            <a:fillRect/>
          </a:stretch>
        </p:blipFill>
        <p:spPr bwMode="auto">
          <a:xfrm>
            <a:off x="508000" y="3095352"/>
            <a:ext cx="5384800" cy="2888208"/>
          </a:xfrm>
          <a:prstGeom prst="rect">
            <a:avLst/>
          </a:prstGeom>
          <a:noFill/>
          <a:ln w="9525">
            <a:noFill/>
            <a:miter lim="800000"/>
            <a:headEnd/>
            <a:tailEnd/>
          </a:ln>
        </p:spPr>
      </p:pic>
      <p:pic>
        <p:nvPicPr>
          <p:cNvPr id="9" name="8 Marcador de contenido"/>
          <p:cNvPicPr>
            <a:picLocks noGrp="1"/>
          </p:cNvPicPr>
          <p:nvPr>
            <p:ph sz="quarter" idx="4"/>
          </p:nvPr>
        </p:nvPicPr>
        <p:blipFill>
          <a:blip r:embed="rId3" cstate="print"/>
          <a:srcRect l="27155" t="22011" r="27122" b="30435"/>
          <a:stretch>
            <a:fillRect/>
          </a:stretch>
        </p:blipFill>
        <p:spPr bwMode="auto">
          <a:xfrm>
            <a:off x="6098117" y="3048000"/>
            <a:ext cx="5382683" cy="2971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614082"/>
          </a:xfrm>
        </p:spPr>
        <p:txBody>
          <a:bodyPr/>
          <a:lstStyle/>
          <a:p>
            <a:pPr algn="ctr"/>
            <a:r>
              <a:rPr lang="es-EC" sz="3200" dirty="0" smtClean="0"/>
              <a:t>Tipos de Gasificadores</a:t>
            </a:r>
            <a:endParaRPr lang="es-EC" sz="3200" dirty="0"/>
          </a:p>
        </p:txBody>
      </p:sp>
      <p:sp>
        <p:nvSpPr>
          <p:cNvPr id="3" name="Marcador de contenido 2"/>
          <p:cNvSpPr>
            <a:spLocks noGrp="1"/>
          </p:cNvSpPr>
          <p:nvPr>
            <p:ph idx="1"/>
          </p:nvPr>
        </p:nvSpPr>
        <p:spPr>
          <a:xfrm>
            <a:off x="875201" y="1278218"/>
            <a:ext cx="8946541" cy="4347882"/>
          </a:xfrm>
        </p:spPr>
        <p:txBody>
          <a:bodyPr>
            <a:normAutofit lnSpcReduction="10000"/>
          </a:bodyPr>
          <a:lstStyle/>
          <a:p>
            <a:pPr lvl="0" algn="just"/>
            <a:r>
              <a:rPr lang="es-ES" dirty="0"/>
              <a:t>Según la clase del lecho en el Gasificador</a:t>
            </a:r>
            <a:endParaRPr lang="es-EC" dirty="0"/>
          </a:p>
          <a:p>
            <a:pPr marL="901700" lvl="0" algn="just"/>
            <a:r>
              <a:rPr lang="es-ES" b="1" dirty="0"/>
              <a:t>Lecho Fijo: </a:t>
            </a:r>
            <a:r>
              <a:rPr lang="es-ES" dirty="0"/>
              <a:t>Muchos autores consideran este tipo de gasificador, como aquel que mantiene su zona de reacción fija, y es el combustible el que fluye por el gasificador hasta llegar a ella.</a:t>
            </a:r>
            <a:endParaRPr lang="es-EC" dirty="0"/>
          </a:p>
          <a:p>
            <a:pPr marL="901700" lvl="0" algn="just"/>
            <a:r>
              <a:rPr lang="es-ES" b="1" dirty="0"/>
              <a:t>Lecho </a:t>
            </a:r>
            <a:r>
              <a:rPr lang="es-ES" b="1" dirty="0" err="1"/>
              <a:t>Fluidizado</a:t>
            </a:r>
            <a:r>
              <a:rPr lang="es-ES" b="1" dirty="0"/>
              <a:t>: </a:t>
            </a:r>
            <a:r>
              <a:rPr lang="es-ES" dirty="0"/>
              <a:t>Cuando las partículas de combustible se encuentra en suspensión en un líquido</a:t>
            </a:r>
            <a:r>
              <a:rPr lang="es-ES" dirty="0" smtClean="0"/>
              <a:t>.</a:t>
            </a:r>
          </a:p>
          <a:p>
            <a:pPr lvl="0" algn="just"/>
            <a:r>
              <a:rPr lang="es-ES" dirty="0"/>
              <a:t>En cuanto a la forma de cargar combustible y de descargar cenizas. </a:t>
            </a:r>
            <a:endParaRPr lang="es-EC" dirty="0"/>
          </a:p>
          <a:p>
            <a:pPr marL="901700" lvl="0" algn="just">
              <a:tabLst>
                <a:tab pos="812800" algn="l"/>
              </a:tabLst>
            </a:pPr>
            <a:r>
              <a:rPr lang="es-ES" b="1" dirty="0"/>
              <a:t>Intermitente: </a:t>
            </a:r>
            <a:r>
              <a:rPr lang="es-ES" dirty="0"/>
              <a:t>La carga se realiza en grandes cantidades y la descarga se procede con los gasificadores inoperantes</a:t>
            </a:r>
            <a:endParaRPr lang="es-EC" dirty="0"/>
          </a:p>
          <a:p>
            <a:pPr marL="901700" algn="just">
              <a:tabLst>
                <a:tab pos="812800" algn="l"/>
              </a:tabLst>
            </a:pPr>
            <a:r>
              <a:rPr lang="es-ES" b="1" dirty="0"/>
              <a:t>Continuo o </a:t>
            </a:r>
            <a:r>
              <a:rPr lang="es-ES" b="1" dirty="0" err="1"/>
              <a:t>Semi</a:t>
            </a:r>
            <a:r>
              <a:rPr lang="es-ES" b="1" dirty="0"/>
              <a:t>-continuo: </a:t>
            </a:r>
            <a:r>
              <a:rPr lang="es-ES" dirty="0"/>
              <a:t>la carga del combustible y la descarga de las cenizas se la realiza de manera continua con el gasificador en operación</a:t>
            </a:r>
            <a:endParaRPr lang="es-EC" dirty="0"/>
          </a:p>
        </p:txBody>
      </p:sp>
    </p:spTree>
    <p:extLst>
      <p:ext uri="{BB962C8B-B14F-4D97-AF65-F5344CB8AC3E}">
        <p14:creationId xmlns:p14="http://schemas.microsoft.com/office/powerpoint/2010/main" val="272330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2.5"/>
                                          </p:val>
                                        </p:tav>
                                        <p:tav tm="100000">
                                          <p:val>
                                            <p:strVal val="#ppt_w"/>
                                          </p:val>
                                        </p:tav>
                                      </p:tavLst>
                                    </p:anim>
                                    <p:anim calcmode="lin" valueType="num">
                                      <p:cBhvr>
                                        <p:cTn id="8" dur="500" fill="hold"/>
                                        <p:tgtEl>
                                          <p:spTgt spid="2"/>
                                        </p:tgtEl>
                                        <p:attrNameLst>
                                          <p:attrName>ppt_h</p:attrName>
                                        </p:attrNameLst>
                                      </p:cBhvr>
                                      <p:tavLst>
                                        <p:tav tm="0">
                                          <p:val>
                                            <p:strVal val="#ppt_h*0.01"/>
                                          </p:val>
                                        </p:tav>
                                        <p:tav tm="100000">
                                          <p:val>
                                            <p:strVal val="#ppt_h"/>
                                          </p:val>
                                        </p:tav>
                                      </p:tavLst>
                                    </p:anim>
                                    <p:anim calcmode="lin" valueType="num">
                                      <p:cBhvr>
                                        <p:cTn id="9" dur="500" fill="hold"/>
                                        <p:tgtEl>
                                          <p:spTgt spid="2"/>
                                        </p:tgtEl>
                                        <p:attrNameLst>
                                          <p:attrName>ppt_x</p:attrName>
                                        </p:attrNameLst>
                                      </p:cBhvr>
                                      <p:tavLst>
                                        <p:tav tm="0">
                                          <p:val>
                                            <p:strVal val="#ppt_x"/>
                                          </p:val>
                                        </p:tav>
                                        <p:tav tm="100000">
                                          <p:val>
                                            <p:strVal val="#ppt_x"/>
                                          </p:val>
                                        </p:tav>
                                      </p:tavLst>
                                    </p:anim>
                                    <p:anim calcmode="lin" valueType="num">
                                      <p:cBhvr>
                                        <p:cTn id="10" dur="500" fill="hold"/>
                                        <p:tgtEl>
                                          <p:spTgt spid="2"/>
                                        </p:tgtEl>
                                        <p:attrNameLst>
                                          <p:attrName>ppt_y</p:attrName>
                                        </p:attrNameLst>
                                      </p:cBhvr>
                                      <p:tavLst>
                                        <p:tav tm="0">
                                          <p:val>
                                            <p:strVal val="#ppt_h+1"/>
                                          </p:val>
                                        </p:tav>
                                        <p:tav tm="100000">
                                          <p:val>
                                            <p:strVal val="#ppt_y"/>
                                          </p:val>
                                        </p:tav>
                                      </p:tavLst>
                                    </p:anim>
                                    <p:animEffect transition="in" filter="fade">
                                      <p:cBhvr>
                                        <p:cTn id="11" dur="500"/>
                                        <p:tgtEl>
                                          <p:spTgt spid="2"/>
                                        </p:tgtEl>
                                      </p:cBhvr>
                                    </p:animEffect>
                                  </p:childTnLst>
                                </p:cTn>
                              </p:par>
                              <p:par>
                                <p:cTn id="12" presetID="58" presetClass="entr" presetSubtype="0" accel="10000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strVal val="#ppt_w*2.5"/>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0.01"/>
                                          </p:val>
                                        </p:tav>
                                        <p:tav tm="100000">
                                          <p:val>
                                            <p:strVal val="#ppt_h"/>
                                          </p:val>
                                        </p:tav>
                                      </p:tavLst>
                                    </p:anim>
                                    <p:anim calcmode="lin" valueType="num">
                                      <p:cBhvr>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h+1"/>
                                          </p:val>
                                        </p:tav>
                                        <p:tav tm="100000">
                                          <p:val>
                                            <p:strVal val="#ppt_y"/>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8" presetClass="entr" presetSubtype="0" accel="10000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strVal val="#ppt_w*2.5"/>
                                          </p:val>
                                        </p:tav>
                                        <p:tav tm="100000">
                                          <p:val>
                                            <p:strVal val="#ppt_w"/>
                                          </p:val>
                                        </p:tav>
                                      </p:tavLst>
                                    </p:anim>
                                    <p:anim calcmode="lin" valueType="num">
                                      <p:cBhvr>
                                        <p:cTn id="24" dur="500" fill="hold"/>
                                        <p:tgtEl>
                                          <p:spTgt spid="3">
                                            <p:txEl>
                                              <p:pRg st="1" end="1"/>
                                            </p:txEl>
                                          </p:spTgt>
                                        </p:tgtEl>
                                        <p:attrNameLst>
                                          <p:attrName>ppt_h</p:attrName>
                                        </p:attrNameLst>
                                      </p:cBhvr>
                                      <p:tavLst>
                                        <p:tav tm="0">
                                          <p:val>
                                            <p:strVal val="#ppt_h*0.01"/>
                                          </p:val>
                                        </p:tav>
                                        <p:tav tm="100000">
                                          <p:val>
                                            <p:strVal val="#ppt_h"/>
                                          </p:val>
                                        </p:tav>
                                      </p:tavLst>
                                    </p:anim>
                                    <p:anim calcmode="lin" valueType="num">
                                      <p:cBhvr>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1" end="1"/>
                                            </p:txEl>
                                          </p:spTgt>
                                        </p:tgtEl>
                                        <p:attrNameLst>
                                          <p:attrName>ppt_y</p:attrName>
                                        </p:attrNameLst>
                                      </p:cBhvr>
                                      <p:tavLst>
                                        <p:tav tm="0">
                                          <p:val>
                                            <p:strVal val="#ppt_h+1"/>
                                          </p:val>
                                        </p:tav>
                                        <p:tav tm="100000">
                                          <p:val>
                                            <p:strVal val="#ppt_y"/>
                                          </p:val>
                                        </p:tav>
                                      </p:tavLst>
                                    </p:anim>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8" presetClass="entr" presetSubtype="0" accel="10000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fill="hold"/>
                                        <p:tgtEl>
                                          <p:spTgt spid="3">
                                            <p:txEl>
                                              <p:pRg st="2" end="2"/>
                                            </p:txEl>
                                          </p:spTgt>
                                        </p:tgtEl>
                                        <p:attrNameLst>
                                          <p:attrName>ppt_w</p:attrName>
                                        </p:attrNameLst>
                                      </p:cBhvr>
                                      <p:tavLst>
                                        <p:tav tm="0">
                                          <p:val>
                                            <p:strVal val="#ppt_w*2.5"/>
                                          </p:val>
                                        </p:tav>
                                        <p:tav tm="100000">
                                          <p:val>
                                            <p:strVal val="#ppt_w"/>
                                          </p:val>
                                        </p:tav>
                                      </p:tavLst>
                                    </p:anim>
                                    <p:anim calcmode="lin" valueType="num">
                                      <p:cBhvr>
                                        <p:cTn id="33" dur="500" fill="hold"/>
                                        <p:tgtEl>
                                          <p:spTgt spid="3">
                                            <p:txEl>
                                              <p:pRg st="2" end="2"/>
                                            </p:txEl>
                                          </p:spTgt>
                                        </p:tgtEl>
                                        <p:attrNameLst>
                                          <p:attrName>ppt_h</p:attrName>
                                        </p:attrNameLst>
                                      </p:cBhvr>
                                      <p:tavLst>
                                        <p:tav tm="0">
                                          <p:val>
                                            <p:strVal val="#ppt_h*0.01"/>
                                          </p:val>
                                        </p:tav>
                                        <p:tav tm="100000">
                                          <p:val>
                                            <p:strVal val="#ppt_h"/>
                                          </p:val>
                                        </p:tav>
                                      </p:tavLst>
                                    </p:anim>
                                    <p:anim calcmode="lin" valueType="num">
                                      <p:cBhvr>
                                        <p:cTn id="3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500" fill="hold"/>
                                        <p:tgtEl>
                                          <p:spTgt spid="3">
                                            <p:txEl>
                                              <p:pRg st="2" end="2"/>
                                            </p:txEl>
                                          </p:spTgt>
                                        </p:tgtEl>
                                        <p:attrNameLst>
                                          <p:attrName>ppt_y</p:attrName>
                                        </p:attrNameLst>
                                      </p:cBhvr>
                                      <p:tavLst>
                                        <p:tav tm="0">
                                          <p:val>
                                            <p:strVal val="#ppt_h+1"/>
                                          </p:val>
                                        </p:tav>
                                        <p:tav tm="100000">
                                          <p:val>
                                            <p:strVal val="#ppt_y"/>
                                          </p:val>
                                        </p:tav>
                                      </p:tavLst>
                                    </p:anim>
                                    <p:animEffect transition="in" filter="fade">
                                      <p:cBhvr>
                                        <p:cTn id="36" dur="5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8" presetClass="entr" presetSubtype="0" accel="10000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p:cTn id="41" dur="500" fill="hold"/>
                                        <p:tgtEl>
                                          <p:spTgt spid="3">
                                            <p:txEl>
                                              <p:pRg st="3" end="3"/>
                                            </p:txEl>
                                          </p:spTgt>
                                        </p:tgtEl>
                                        <p:attrNameLst>
                                          <p:attrName>ppt_w</p:attrName>
                                        </p:attrNameLst>
                                      </p:cBhvr>
                                      <p:tavLst>
                                        <p:tav tm="0">
                                          <p:val>
                                            <p:strVal val="#ppt_w*2.5"/>
                                          </p:val>
                                        </p:tav>
                                        <p:tav tm="100000">
                                          <p:val>
                                            <p:strVal val="#ppt_w"/>
                                          </p:val>
                                        </p:tav>
                                      </p:tavLst>
                                    </p:anim>
                                    <p:anim calcmode="lin" valueType="num">
                                      <p:cBhvr>
                                        <p:cTn id="42" dur="500" fill="hold"/>
                                        <p:tgtEl>
                                          <p:spTgt spid="3">
                                            <p:txEl>
                                              <p:pRg st="3" end="3"/>
                                            </p:txEl>
                                          </p:spTgt>
                                        </p:tgtEl>
                                        <p:attrNameLst>
                                          <p:attrName>ppt_h</p:attrName>
                                        </p:attrNameLst>
                                      </p:cBhvr>
                                      <p:tavLst>
                                        <p:tav tm="0">
                                          <p:val>
                                            <p:strVal val="#ppt_h*0.01"/>
                                          </p:val>
                                        </p:tav>
                                        <p:tav tm="100000">
                                          <p:val>
                                            <p:strVal val="#ppt_h"/>
                                          </p:val>
                                        </p:tav>
                                      </p:tavLst>
                                    </p:anim>
                                    <p:anim calcmode="lin" valueType="num">
                                      <p:cBhvr>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3" end="3"/>
                                            </p:txEl>
                                          </p:spTgt>
                                        </p:tgtEl>
                                        <p:attrNameLst>
                                          <p:attrName>ppt_y</p:attrName>
                                        </p:attrNameLst>
                                      </p:cBhvr>
                                      <p:tavLst>
                                        <p:tav tm="0">
                                          <p:val>
                                            <p:strVal val="#ppt_h+1"/>
                                          </p:val>
                                        </p:tav>
                                        <p:tav tm="100000">
                                          <p:val>
                                            <p:strVal val="#ppt_y"/>
                                          </p:val>
                                        </p:tav>
                                      </p:tavLst>
                                    </p:anim>
                                    <p:animEffect transition="in" filter="fade">
                                      <p:cBhvr>
                                        <p:cTn id="45" dur="5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8" presetClass="entr" presetSubtype="0" accel="10000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 calcmode="lin" valueType="num">
                                      <p:cBhvr>
                                        <p:cTn id="50" dur="500" fill="hold"/>
                                        <p:tgtEl>
                                          <p:spTgt spid="3">
                                            <p:txEl>
                                              <p:pRg st="4" end="4"/>
                                            </p:txEl>
                                          </p:spTgt>
                                        </p:tgtEl>
                                        <p:attrNameLst>
                                          <p:attrName>ppt_w</p:attrName>
                                        </p:attrNameLst>
                                      </p:cBhvr>
                                      <p:tavLst>
                                        <p:tav tm="0">
                                          <p:val>
                                            <p:strVal val="#ppt_w*2.5"/>
                                          </p:val>
                                        </p:tav>
                                        <p:tav tm="100000">
                                          <p:val>
                                            <p:strVal val="#ppt_w"/>
                                          </p:val>
                                        </p:tav>
                                      </p:tavLst>
                                    </p:anim>
                                    <p:anim calcmode="lin" valueType="num">
                                      <p:cBhvr>
                                        <p:cTn id="51" dur="500" fill="hold"/>
                                        <p:tgtEl>
                                          <p:spTgt spid="3">
                                            <p:txEl>
                                              <p:pRg st="4" end="4"/>
                                            </p:txEl>
                                          </p:spTgt>
                                        </p:tgtEl>
                                        <p:attrNameLst>
                                          <p:attrName>ppt_h</p:attrName>
                                        </p:attrNameLst>
                                      </p:cBhvr>
                                      <p:tavLst>
                                        <p:tav tm="0">
                                          <p:val>
                                            <p:strVal val="#ppt_h*0.01"/>
                                          </p:val>
                                        </p:tav>
                                        <p:tav tm="100000">
                                          <p:val>
                                            <p:strVal val="#ppt_h"/>
                                          </p:val>
                                        </p:tav>
                                      </p:tavLst>
                                    </p:anim>
                                    <p:anim calcmode="lin" valueType="num">
                                      <p:cBhvr>
                                        <p:cTn id="5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3" dur="500" fill="hold"/>
                                        <p:tgtEl>
                                          <p:spTgt spid="3">
                                            <p:txEl>
                                              <p:pRg st="4" end="4"/>
                                            </p:txEl>
                                          </p:spTgt>
                                        </p:tgtEl>
                                        <p:attrNameLst>
                                          <p:attrName>ppt_y</p:attrName>
                                        </p:attrNameLst>
                                      </p:cBhvr>
                                      <p:tavLst>
                                        <p:tav tm="0">
                                          <p:val>
                                            <p:strVal val="#ppt_h+1"/>
                                          </p:val>
                                        </p:tav>
                                        <p:tav tm="100000">
                                          <p:val>
                                            <p:strVal val="#ppt_y"/>
                                          </p:val>
                                        </p:tav>
                                      </p:tavLst>
                                    </p:anim>
                                    <p:animEffect transition="in" filter="fade">
                                      <p:cBhvr>
                                        <p:cTn id="54" dur="500"/>
                                        <p:tgtEl>
                                          <p:spTgt spid="3">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8" presetClass="entr" presetSubtype="0" accel="100000"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 calcmode="lin" valueType="num">
                                      <p:cBhvr>
                                        <p:cTn id="59" dur="500" fill="hold"/>
                                        <p:tgtEl>
                                          <p:spTgt spid="3">
                                            <p:txEl>
                                              <p:pRg st="5" end="5"/>
                                            </p:txEl>
                                          </p:spTgt>
                                        </p:tgtEl>
                                        <p:attrNameLst>
                                          <p:attrName>ppt_w</p:attrName>
                                        </p:attrNameLst>
                                      </p:cBhvr>
                                      <p:tavLst>
                                        <p:tav tm="0">
                                          <p:val>
                                            <p:strVal val="#ppt_w*2.5"/>
                                          </p:val>
                                        </p:tav>
                                        <p:tav tm="100000">
                                          <p:val>
                                            <p:strVal val="#ppt_w"/>
                                          </p:val>
                                        </p:tav>
                                      </p:tavLst>
                                    </p:anim>
                                    <p:anim calcmode="lin" valueType="num">
                                      <p:cBhvr>
                                        <p:cTn id="60" dur="500" fill="hold"/>
                                        <p:tgtEl>
                                          <p:spTgt spid="3">
                                            <p:txEl>
                                              <p:pRg st="5" end="5"/>
                                            </p:txEl>
                                          </p:spTgt>
                                        </p:tgtEl>
                                        <p:attrNameLst>
                                          <p:attrName>ppt_h</p:attrName>
                                        </p:attrNameLst>
                                      </p:cBhvr>
                                      <p:tavLst>
                                        <p:tav tm="0">
                                          <p:val>
                                            <p:strVal val="#ppt_h*0.01"/>
                                          </p:val>
                                        </p:tav>
                                        <p:tav tm="100000">
                                          <p:val>
                                            <p:strVal val="#ppt_h"/>
                                          </p:val>
                                        </p:tav>
                                      </p:tavLst>
                                    </p:anim>
                                    <p:anim calcmode="lin" valueType="num">
                                      <p:cBhvr>
                                        <p:cTn id="6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2" dur="500" fill="hold"/>
                                        <p:tgtEl>
                                          <p:spTgt spid="3">
                                            <p:txEl>
                                              <p:pRg st="5" end="5"/>
                                            </p:txEl>
                                          </p:spTgt>
                                        </p:tgtEl>
                                        <p:attrNameLst>
                                          <p:attrName>ppt_y</p:attrName>
                                        </p:attrNameLst>
                                      </p:cBhvr>
                                      <p:tavLst>
                                        <p:tav tm="0">
                                          <p:val>
                                            <p:strVal val="#ppt_h+1"/>
                                          </p:val>
                                        </p:tav>
                                        <p:tav tm="100000">
                                          <p:val>
                                            <p:strVal val="#ppt_y"/>
                                          </p:val>
                                        </p:tav>
                                      </p:tavLst>
                                    </p:anim>
                                    <p:animEffect transition="in" filter="fade">
                                      <p:cBhvr>
                                        <p:cTn id="6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Marcador de texto"/>
          <p:cNvSpPr>
            <a:spLocks noGrp="1"/>
          </p:cNvSpPr>
          <p:nvPr>
            <p:ph type="body" idx="1"/>
          </p:nvPr>
        </p:nvSpPr>
        <p:spPr>
          <a:xfrm>
            <a:off x="1146856" y="1556657"/>
            <a:ext cx="4396338" cy="576262"/>
          </a:xfrm>
        </p:spPr>
        <p:txBody>
          <a:bodyPr/>
          <a:lstStyle/>
          <a:p>
            <a:pPr algn="ctr"/>
            <a:r>
              <a:rPr lang="es-EC" dirty="0" smtClean="0"/>
              <a:t>Ruteo </a:t>
            </a:r>
            <a:endParaRPr lang="en-US" dirty="0"/>
          </a:p>
        </p:txBody>
      </p:sp>
      <p:sp>
        <p:nvSpPr>
          <p:cNvPr id="7" name="6 Título"/>
          <p:cNvSpPr>
            <a:spLocks noGrp="1"/>
          </p:cNvSpPr>
          <p:nvPr>
            <p:ph type="title"/>
          </p:nvPr>
        </p:nvSpPr>
        <p:spPr/>
        <p:txBody>
          <a:bodyPr/>
          <a:lstStyle/>
          <a:p>
            <a:r>
              <a:rPr lang="es-EC" dirty="0" smtClean="0"/>
              <a:t>Placa de control</a:t>
            </a:r>
            <a:endParaRPr lang="en-US" dirty="0"/>
          </a:p>
        </p:txBody>
      </p:sp>
      <p:sp>
        <p:nvSpPr>
          <p:cNvPr id="14" name="13 Marcador de texto"/>
          <p:cNvSpPr>
            <a:spLocks noGrp="1"/>
          </p:cNvSpPr>
          <p:nvPr>
            <p:ph type="body" idx="3"/>
          </p:nvPr>
        </p:nvSpPr>
        <p:spPr>
          <a:xfrm>
            <a:off x="5625466" y="1527629"/>
            <a:ext cx="4396339" cy="576262"/>
          </a:xfrm>
        </p:spPr>
        <p:txBody>
          <a:bodyPr/>
          <a:lstStyle/>
          <a:p>
            <a:pPr algn="ctr"/>
            <a:r>
              <a:rPr lang="es-EC" dirty="0" smtClean="0"/>
              <a:t>Placa 3D</a:t>
            </a:r>
            <a:endParaRPr lang="en-US" dirty="0"/>
          </a:p>
        </p:txBody>
      </p:sp>
      <p:pic>
        <p:nvPicPr>
          <p:cNvPr id="16" name="15 Marcador de contenido"/>
          <p:cNvPicPr>
            <a:picLocks noGrp="1"/>
          </p:cNvPicPr>
          <p:nvPr>
            <p:ph sz="half" idx="2"/>
          </p:nvPr>
        </p:nvPicPr>
        <p:blipFill>
          <a:blip r:embed="rId2" cstate="print"/>
          <a:srcRect l="31360" t="14343" r="17700" b="9960"/>
          <a:stretch>
            <a:fillRect/>
          </a:stretch>
        </p:blipFill>
        <p:spPr bwMode="auto">
          <a:xfrm>
            <a:off x="609600" y="2433063"/>
            <a:ext cx="5384800" cy="3450789"/>
          </a:xfrm>
          <a:prstGeom prst="rect">
            <a:avLst/>
          </a:prstGeom>
          <a:noFill/>
          <a:ln w="9525">
            <a:noFill/>
            <a:miter lim="800000"/>
            <a:headEnd/>
            <a:tailEnd/>
          </a:ln>
        </p:spPr>
      </p:pic>
      <p:pic>
        <p:nvPicPr>
          <p:cNvPr id="18" name="17 Marcador de contenido"/>
          <p:cNvPicPr>
            <a:picLocks noGrp="1"/>
          </p:cNvPicPr>
          <p:nvPr>
            <p:ph sz="quarter" idx="4"/>
          </p:nvPr>
        </p:nvPicPr>
        <p:blipFill>
          <a:blip r:embed="rId3" cstate="print"/>
          <a:srcRect l="11158" t="11952" r="9539" b="10234"/>
          <a:stretch>
            <a:fillRect/>
          </a:stretch>
        </p:blipFill>
        <p:spPr bwMode="auto">
          <a:xfrm>
            <a:off x="6199717" y="2496457"/>
            <a:ext cx="5426226" cy="32657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16"/>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16"/>
                                        </p:tgtEl>
                                        <p:attrNameLst>
                                          <p:attrName>ppt_y</p:attrName>
                                        </p:attrNameLst>
                                      </p:cBhvr>
                                      <p:tavLst>
                                        <p:tav tm="0">
                                          <p:val>
                                            <p:strVal val="#ppt_y"/>
                                          </p:val>
                                        </p:tav>
                                        <p:tav tm="100000">
                                          <p:val>
                                            <p:strVal val="#ppt_y"/>
                                          </p:val>
                                        </p:tav>
                                      </p:tavLst>
                                    </p:anim>
                                    <p:animEffect transition="in" filter="fade">
                                      <p:cBhvr>
                                        <p:cTn id="20" dur="1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ipe(down)">
                                      <p:cBhvr>
                                        <p:cTn id="25" dur="500"/>
                                        <p:tgtEl>
                                          <p:spTgt spid="1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8" presetClass="entr" presetSubtype="0" accel="5000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1" dur="1000" fill="hold"/>
                                        <p:tgtEl>
                                          <p:spTgt spid="18"/>
                                        </p:tgtEl>
                                        <p:attrNameLst>
                                          <p:attrName>ppt_x</p:attrName>
                                        </p:attrNameLst>
                                      </p:cBhvr>
                                      <p:tavLst>
                                        <p:tav tm="0">
                                          <p:val>
                                            <p:fltVal val="-1"/>
                                          </p:val>
                                        </p:tav>
                                        <p:tav tm="50000">
                                          <p:val>
                                            <p:fltVal val="0.95"/>
                                          </p:val>
                                        </p:tav>
                                        <p:tav tm="100000">
                                          <p:val>
                                            <p:strVal val="#ppt_x"/>
                                          </p:val>
                                        </p:tav>
                                      </p:tavLst>
                                    </p:anim>
                                    <p:anim calcmode="lin" valueType="num">
                                      <p:cBhvr>
                                        <p:cTn id="32" dur="1000" fill="hold"/>
                                        <p:tgtEl>
                                          <p:spTgt spid="18"/>
                                        </p:tgtEl>
                                        <p:attrNameLst>
                                          <p:attrName>ppt_y</p:attrName>
                                        </p:attrNameLst>
                                      </p:cBhvr>
                                      <p:tavLst>
                                        <p:tav tm="0">
                                          <p:val>
                                            <p:strVal val="#ppt_y"/>
                                          </p:val>
                                        </p:tav>
                                        <p:tav tm="100000">
                                          <p:val>
                                            <p:strVal val="#ppt_y"/>
                                          </p:val>
                                        </p:tav>
                                      </p:tavLst>
                                    </p:anim>
                                    <p:animEffect transition="in" filter="fade">
                                      <p:cBhvr>
                                        <p:cTn id="3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7" grpId="0"/>
      <p:bldP spid="14"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p:cNvSpPr>
          <p:nvPr/>
        </p:nvSpPr>
        <p:spPr>
          <a:xfrm>
            <a:off x="1005340" y="2997149"/>
            <a:ext cx="9404723" cy="1400530"/>
          </a:xfrm>
          <a:prstGeom prst="rect">
            <a:avLst/>
          </a:prstGeom>
        </p:spPr>
        <p:txBody>
          <a:bodyPr vert="horz" lIns="91440" tIns="45720" rIns="91440" bIns="45720" rtlCol="0" anchor="t">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s-EC" sz="8000" dirty="0" smtClean="0">
                <a:solidFill>
                  <a:schemeClr val="tx2"/>
                </a:solidFill>
                <a:latin typeface="+mj-lt"/>
                <a:ea typeface="+mj-ea"/>
                <a:cs typeface="+mj-cs"/>
              </a:rPr>
              <a:t>CONSTRUCCIÓN</a:t>
            </a:r>
            <a:endParaRPr kumimoji="0" lang="es-EC" sz="80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C" dirty="0" smtClean="0"/>
              <a:t>Construcción del reactor</a:t>
            </a:r>
            <a:endParaRPr lang="en-US" dirty="0"/>
          </a:p>
        </p:txBody>
      </p:sp>
      <p:pic>
        <p:nvPicPr>
          <p:cNvPr id="7" name="149 Imagen" descr="IMG_1043.JPG"/>
          <p:cNvPicPr>
            <a:picLocks noGrp="1"/>
          </p:cNvPicPr>
          <p:nvPr>
            <p:ph sz="half" idx="1"/>
          </p:nvPr>
        </p:nvPicPr>
        <p:blipFill>
          <a:blip r:embed="rId2" cstate="print"/>
          <a:stretch>
            <a:fillRect/>
          </a:stretch>
        </p:blipFill>
        <p:spPr>
          <a:xfrm>
            <a:off x="1058779" y="1756611"/>
            <a:ext cx="3850105" cy="4162926"/>
          </a:xfrm>
          <a:prstGeom prst="rect">
            <a:avLst/>
          </a:prstGeom>
        </p:spPr>
      </p:pic>
      <p:pic>
        <p:nvPicPr>
          <p:cNvPr id="8" name="155 Imagen" descr="DSC00105.JPG"/>
          <p:cNvPicPr>
            <a:picLocks noGrp="1"/>
          </p:cNvPicPr>
          <p:nvPr>
            <p:ph sz="half" idx="2"/>
          </p:nvPr>
        </p:nvPicPr>
        <p:blipFill>
          <a:blip r:embed="rId3" cstate="print"/>
          <a:stretch>
            <a:fillRect/>
          </a:stretch>
        </p:blipFill>
        <p:spPr>
          <a:xfrm>
            <a:off x="5423338" y="1765739"/>
            <a:ext cx="4627125" cy="40387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51 Imagen" descr="IMG_1040.JPG"/>
          <p:cNvPicPr/>
          <p:nvPr/>
        </p:nvPicPr>
        <p:blipFill>
          <a:blip r:embed="rId2" cstate="print"/>
          <a:stretch>
            <a:fillRect/>
          </a:stretch>
        </p:blipFill>
        <p:spPr>
          <a:xfrm>
            <a:off x="851024" y="1190061"/>
            <a:ext cx="4950685" cy="4548587"/>
          </a:xfrm>
          <a:prstGeom prst="rect">
            <a:avLst/>
          </a:prstGeom>
        </p:spPr>
      </p:pic>
      <p:pic>
        <p:nvPicPr>
          <p:cNvPr id="6" name="154 Imagen" descr="IMG_1045.JPG"/>
          <p:cNvPicPr/>
          <p:nvPr/>
        </p:nvPicPr>
        <p:blipFill>
          <a:blip r:embed="rId3" cstate="print"/>
          <a:srcRect l="31787" t="17352" r="30912" b="26001"/>
          <a:stretch>
            <a:fillRect/>
          </a:stretch>
        </p:blipFill>
        <p:spPr>
          <a:xfrm>
            <a:off x="5969752" y="1146425"/>
            <a:ext cx="4151709" cy="46237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56 Imagen" descr="IMG_1038.JPG"/>
          <p:cNvPicPr/>
          <p:nvPr/>
        </p:nvPicPr>
        <p:blipFill>
          <a:blip r:embed="rId2" cstate="print"/>
          <a:stretch>
            <a:fillRect/>
          </a:stretch>
        </p:blipFill>
        <p:spPr>
          <a:xfrm>
            <a:off x="1149740" y="1258843"/>
            <a:ext cx="3611446" cy="4479805"/>
          </a:xfrm>
          <a:prstGeom prst="rect">
            <a:avLst/>
          </a:prstGeom>
        </p:spPr>
      </p:pic>
      <p:pic>
        <p:nvPicPr>
          <p:cNvPr id="6" name="157 Imagen" descr="DSC00101.JPG"/>
          <p:cNvPicPr/>
          <p:nvPr/>
        </p:nvPicPr>
        <p:blipFill>
          <a:blip r:embed="rId3" cstate="print"/>
          <a:stretch>
            <a:fillRect/>
          </a:stretch>
        </p:blipFill>
        <p:spPr>
          <a:xfrm>
            <a:off x="5127356" y="1330917"/>
            <a:ext cx="4994105" cy="44077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Construcción del separador ciclónico</a:t>
            </a:r>
            <a:endParaRPr lang="en-US" dirty="0"/>
          </a:p>
        </p:txBody>
      </p:sp>
      <p:pic>
        <p:nvPicPr>
          <p:cNvPr id="3" name="158 Imagen" descr="IMG_1073.JPG"/>
          <p:cNvPicPr/>
          <p:nvPr/>
        </p:nvPicPr>
        <p:blipFill>
          <a:blip r:embed="rId2" cstate="print"/>
          <a:srcRect l="44221" t="12263" r="22880" b="50710"/>
          <a:stretch>
            <a:fillRect/>
          </a:stretch>
        </p:blipFill>
        <p:spPr>
          <a:xfrm rot="5400000">
            <a:off x="3617400" y="2198505"/>
            <a:ext cx="3777636" cy="3933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Construcción del filtro de gas</a:t>
            </a:r>
            <a:endParaRPr lang="en-US" dirty="0"/>
          </a:p>
        </p:txBody>
      </p:sp>
      <p:pic>
        <p:nvPicPr>
          <p:cNvPr id="3" name="159 Imagen" descr="IMG_1073.JPG"/>
          <p:cNvPicPr/>
          <p:nvPr/>
        </p:nvPicPr>
        <p:blipFill>
          <a:blip r:embed="rId2" cstate="print"/>
          <a:srcRect l="14555" r="25010" b="53292"/>
          <a:stretch>
            <a:fillRect/>
          </a:stretch>
        </p:blipFill>
        <p:spPr>
          <a:xfrm rot="5400000">
            <a:off x="59954" y="2267130"/>
            <a:ext cx="4405303" cy="3168359"/>
          </a:xfrm>
          <a:prstGeom prst="rect">
            <a:avLst/>
          </a:prstGeom>
        </p:spPr>
      </p:pic>
      <p:pic>
        <p:nvPicPr>
          <p:cNvPr id="4" name="163 Imagen" descr="IMG_1211.JPG"/>
          <p:cNvPicPr/>
          <p:nvPr/>
        </p:nvPicPr>
        <p:blipFill>
          <a:blip r:embed="rId3" cstate="print"/>
          <a:stretch>
            <a:fillRect/>
          </a:stretch>
        </p:blipFill>
        <p:spPr>
          <a:xfrm>
            <a:off x="4537486" y="1730088"/>
            <a:ext cx="4638045" cy="41346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to="" calcmode="lin" valueType="num">
                                      <p:cBhvr>
                                        <p:cTn id="13" dur="1" fill="hold"/>
                                        <p:tgtEl>
                                          <p:spTgt spid="3"/>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48" presetClass="entr" presetSubtype="0" accel="5000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9"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20" dur="1000" fill="hold"/>
                                        <p:tgtEl>
                                          <p:spTgt spid="4"/>
                                        </p:tgtEl>
                                        <p:attrNameLst>
                                          <p:attrName>ppt_y</p:attrName>
                                        </p:attrNameLst>
                                      </p:cBhvr>
                                      <p:tavLst>
                                        <p:tav tm="0">
                                          <p:val>
                                            <p:strVal val="#ppt_y"/>
                                          </p:val>
                                        </p:tav>
                                        <p:tav tm="100000">
                                          <p:val>
                                            <p:strVal val="#ppt_y"/>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005340" y="2997149"/>
            <a:ext cx="9404723" cy="1400530"/>
          </a:xfrm>
          <a:prstGeom prst="rect">
            <a:avLst/>
          </a:prstGeom>
        </p:spPr>
        <p:txBody>
          <a:bodyPr vert="horz" lIns="91440" tIns="45720" rIns="91440" bIns="45720" rtlCol="0" anchor="t">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C" sz="8000" b="0" i="0" u="none" strike="noStrike" kern="1200" cap="none" spc="0" normalizeH="0" baseline="0" noProof="0" dirty="0" smtClean="0">
                <a:ln>
                  <a:noFill/>
                </a:ln>
                <a:solidFill>
                  <a:schemeClr val="tx2"/>
                </a:solidFill>
                <a:effectLst/>
                <a:uLnTx/>
                <a:uFillTx/>
                <a:latin typeface="+mj-lt"/>
                <a:ea typeface="+mj-ea"/>
                <a:cs typeface="+mj-cs"/>
              </a:rPr>
              <a:t>INSTALACIÓN</a:t>
            </a:r>
            <a:endParaRPr kumimoji="0" lang="es-EC" sz="80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5 Grupo"/>
          <p:cNvGrpSpPr/>
          <p:nvPr/>
        </p:nvGrpSpPr>
        <p:grpSpPr>
          <a:xfrm>
            <a:off x="1576552" y="386834"/>
            <a:ext cx="7300748" cy="6084332"/>
            <a:chOff x="1676400" y="228600"/>
            <a:chExt cx="5562600" cy="6084332"/>
          </a:xfrm>
        </p:grpSpPr>
        <p:pic>
          <p:nvPicPr>
            <p:cNvPr id="3" name="Picture 2"/>
            <p:cNvPicPr>
              <a:picLocks noChangeAspect="1" noChangeArrowheads="1"/>
            </p:cNvPicPr>
            <p:nvPr/>
          </p:nvPicPr>
          <p:blipFill>
            <a:blip r:embed="rId2"/>
            <a:srcRect/>
            <a:stretch>
              <a:fillRect/>
            </a:stretch>
          </p:blipFill>
          <p:spPr bwMode="auto">
            <a:xfrm>
              <a:off x="2895600" y="1143000"/>
              <a:ext cx="3429000" cy="4058543"/>
            </a:xfrm>
            <a:prstGeom prst="rect">
              <a:avLst/>
            </a:prstGeom>
            <a:noFill/>
            <a:ln w="9525">
              <a:noFill/>
              <a:miter lim="800000"/>
              <a:headEnd/>
              <a:tailEnd/>
            </a:ln>
          </p:spPr>
        </p:pic>
        <p:sp>
          <p:nvSpPr>
            <p:cNvPr id="4" name="4 Flecha doblada"/>
            <p:cNvSpPr/>
            <p:nvPr/>
          </p:nvSpPr>
          <p:spPr>
            <a:xfrm>
              <a:off x="2057400" y="3886200"/>
              <a:ext cx="1295400" cy="16764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 name="5 Flecha derecha"/>
            <p:cNvSpPr/>
            <p:nvPr/>
          </p:nvSpPr>
          <p:spPr>
            <a:xfrm>
              <a:off x="1676400" y="2438400"/>
              <a:ext cx="1524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6 Flecha abajo"/>
            <p:cNvSpPr/>
            <p:nvPr/>
          </p:nvSpPr>
          <p:spPr>
            <a:xfrm>
              <a:off x="3429000" y="838200"/>
              <a:ext cx="533400" cy="2133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7 Flecha doblada"/>
            <p:cNvSpPr/>
            <p:nvPr/>
          </p:nvSpPr>
          <p:spPr>
            <a:xfrm flipH="1">
              <a:off x="5943600" y="1828800"/>
              <a:ext cx="1295400" cy="1905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 name="8 Flecha abajo"/>
            <p:cNvSpPr/>
            <p:nvPr/>
          </p:nvSpPr>
          <p:spPr>
            <a:xfrm rot="2059102">
              <a:off x="4390266" y="682053"/>
              <a:ext cx="551209" cy="13730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9 CuadroTexto"/>
            <p:cNvSpPr txBox="1"/>
            <p:nvPr/>
          </p:nvSpPr>
          <p:spPr>
            <a:xfrm rot="16200000">
              <a:off x="1632466" y="4768334"/>
              <a:ext cx="12192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ASIENTOS</a:t>
              </a:r>
              <a:endParaRPr lang="en-US" dirty="0"/>
            </a:p>
          </p:txBody>
        </p:sp>
        <p:sp>
          <p:nvSpPr>
            <p:cNvPr id="10" name="10 CuadroTexto"/>
            <p:cNvSpPr txBox="1"/>
            <p:nvPr/>
          </p:nvSpPr>
          <p:spPr>
            <a:xfrm>
              <a:off x="1676400" y="2590800"/>
              <a:ext cx="1295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ENFRIADOR</a:t>
              </a:r>
              <a:endParaRPr lang="en-US" dirty="0"/>
            </a:p>
          </p:txBody>
        </p:sp>
        <p:sp>
          <p:nvSpPr>
            <p:cNvPr id="11" name="11 CuadroTexto"/>
            <p:cNvSpPr txBox="1"/>
            <p:nvPr/>
          </p:nvSpPr>
          <p:spPr>
            <a:xfrm rot="16200000">
              <a:off x="2819400" y="1600200"/>
              <a:ext cx="1752600" cy="3810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SUCCIONADOR</a:t>
              </a:r>
              <a:endParaRPr lang="en-US" dirty="0"/>
            </a:p>
          </p:txBody>
        </p:sp>
        <p:sp>
          <p:nvSpPr>
            <p:cNvPr id="12" name="13 CuadroTexto"/>
            <p:cNvSpPr txBox="1"/>
            <p:nvPr/>
          </p:nvSpPr>
          <p:spPr>
            <a:xfrm rot="16200000">
              <a:off x="6509266" y="2863334"/>
              <a:ext cx="10668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REACTOR</a:t>
              </a:r>
              <a:endParaRPr lang="en-US" dirty="0"/>
            </a:p>
          </p:txBody>
        </p:sp>
        <p:cxnSp>
          <p:nvCxnSpPr>
            <p:cNvPr id="13" name="15 Conector recto de flecha"/>
            <p:cNvCxnSpPr/>
            <p:nvPr/>
          </p:nvCxnSpPr>
          <p:spPr>
            <a:xfrm>
              <a:off x="4648200" y="228600"/>
              <a:ext cx="0" cy="59436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17 Conector recto de flecha"/>
            <p:cNvCxnSpPr/>
            <p:nvPr/>
          </p:nvCxnSpPr>
          <p:spPr>
            <a:xfrm>
              <a:off x="2209800" y="3124200"/>
              <a:ext cx="45720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20 CuadroTexto"/>
            <p:cNvSpPr txBox="1"/>
            <p:nvPr/>
          </p:nvSpPr>
          <p:spPr>
            <a:xfrm>
              <a:off x="4495800" y="228600"/>
              <a:ext cx="3048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N</a:t>
              </a:r>
              <a:endParaRPr lang="en-US" dirty="0"/>
            </a:p>
          </p:txBody>
        </p:sp>
        <p:sp>
          <p:nvSpPr>
            <p:cNvPr id="16" name="21 CuadroTexto"/>
            <p:cNvSpPr txBox="1"/>
            <p:nvPr/>
          </p:nvSpPr>
          <p:spPr>
            <a:xfrm>
              <a:off x="4495800" y="5943600"/>
              <a:ext cx="3048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a:t>
              </a:r>
            </a:p>
          </p:txBody>
        </p:sp>
        <p:sp>
          <p:nvSpPr>
            <p:cNvPr id="17" name="22 CuadroTexto"/>
            <p:cNvSpPr txBox="1"/>
            <p:nvPr/>
          </p:nvSpPr>
          <p:spPr>
            <a:xfrm>
              <a:off x="6553200" y="2971800"/>
              <a:ext cx="3048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a:t>
              </a:r>
            </a:p>
          </p:txBody>
        </p:sp>
        <p:sp>
          <p:nvSpPr>
            <p:cNvPr id="18" name="23 CuadroTexto"/>
            <p:cNvSpPr txBox="1"/>
            <p:nvPr/>
          </p:nvSpPr>
          <p:spPr>
            <a:xfrm>
              <a:off x="2133600" y="2971800"/>
              <a:ext cx="3048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a:t>
              </a:r>
            </a:p>
          </p:txBody>
        </p:sp>
        <p:sp>
          <p:nvSpPr>
            <p:cNvPr id="19" name="12 CuadroTexto"/>
            <p:cNvSpPr txBox="1"/>
            <p:nvPr/>
          </p:nvSpPr>
          <p:spPr>
            <a:xfrm rot="18358942">
              <a:off x="4388252" y="952371"/>
              <a:ext cx="87658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FILTRO</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57655" y="706821"/>
            <a:ext cx="5486400" cy="1090448"/>
          </a:xfrm>
        </p:spPr>
        <p:txBody>
          <a:bodyPr/>
          <a:lstStyle/>
          <a:p>
            <a:pPr algn="ctr"/>
            <a:r>
              <a:rPr lang="es-EC" sz="3600" dirty="0" smtClean="0">
                <a:solidFill>
                  <a:schemeClr val="accent3">
                    <a:lumMod val="40000"/>
                    <a:lumOff val="60000"/>
                  </a:schemeClr>
                </a:solidFill>
              </a:rPr>
              <a:t>Instalación del separador ciclónico</a:t>
            </a:r>
            <a:endParaRPr lang="en-US" sz="3600" dirty="0">
              <a:solidFill>
                <a:schemeClr val="accent3">
                  <a:lumMod val="40000"/>
                  <a:lumOff val="60000"/>
                </a:schemeClr>
              </a:solidFill>
            </a:endParaRPr>
          </a:p>
        </p:txBody>
      </p:sp>
      <p:sp>
        <p:nvSpPr>
          <p:cNvPr id="7" name="2 Marcador de texto"/>
          <p:cNvSpPr>
            <a:spLocks noGrp="1"/>
          </p:cNvSpPr>
          <p:nvPr>
            <p:ph type="body" idx="1"/>
          </p:nvPr>
        </p:nvSpPr>
        <p:spPr>
          <a:xfrm>
            <a:off x="5260422" y="670035"/>
            <a:ext cx="5486400" cy="1090448"/>
          </a:xfrm>
        </p:spPr>
        <p:txBody>
          <a:bodyPr/>
          <a:lstStyle/>
          <a:p>
            <a:pPr algn="ctr"/>
            <a:r>
              <a:rPr lang="es-EC" sz="3600" dirty="0" smtClean="0">
                <a:solidFill>
                  <a:schemeClr val="accent3">
                    <a:lumMod val="40000"/>
                    <a:lumOff val="60000"/>
                  </a:schemeClr>
                </a:solidFill>
              </a:rPr>
              <a:t>Instalación del filtro de gas</a:t>
            </a:r>
            <a:endParaRPr lang="en-US" sz="3600" dirty="0">
              <a:solidFill>
                <a:schemeClr val="accent3">
                  <a:lumMod val="40000"/>
                  <a:lumOff val="60000"/>
                </a:schemeClr>
              </a:solidFill>
            </a:endParaRPr>
          </a:p>
        </p:txBody>
      </p:sp>
      <p:pic>
        <p:nvPicPr>
          <p:cNvPr id="8" name="165 Imagen" descr="IMG_1073.JPG"/>
          <p:cNvPicPr/>
          <p:nvPr/>
        </p:nvPicPr>
        <p:blipFill>
          <a:blip r:embed="rId2" cstate="print"/>
          <a:srcRect l="44115" t="18324" r="38775" b="18040"/>
          <a:stretch>
            <a:fillRect/>
          </a:stretch>
        </p:blipFill>
        <p:spPr>
          <a:xfrm rot="5400000">
            <a:off x="1435247" y="1466778"/>
            <a:ext cx="2978990" cy="4808006"/>
          </a:xfrm>
          <a:prstGeom prst="rect">
            <a:avLst/>
          </a:prstGeom>
        </p:spPr>
      </p:pic>
      <p:pic>
        <p:nvPicPr>
          <p:cNvPr id="9" name="166 Imagen" descr="IMG_1210.JPG"/>
          <p:cNvPicPr/>
          <p:nvPr/>
        </p:nvPicPr>
        <p:blipFill>
          <a:blip r:embed="rId3" cstate="print"/>
          <a:stretch>
            <a:fillRect/>
          </a:stretch>
        </p:blipFill>
        <p:spPr>
          <a:xfrm>
            <a:off x="6244958" y="2381733"/>
            <a:ext cx="3435070" cy="34199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8" presetClass="entr" presetSubtype="0" accel="5000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7" dur="1000" fill="hold"/>
                                        <p:tgtEl>
                                          <p:spTgt spid="9"/>
                                        </p:tgtEl>
                                        <p:attrNameLst>
                                          <p:attrName>ppt_x</p:attrName>
                                        </p:attrNameLst>
                                      </p:cBhvr>
                                      <p:tavLst>
                                        <p:tav tm="0">
                                          <p:val>
                                            <p:fltVal val="-1"/>
                                          </p:val>
                                        </p:tav>
                                        <p:tav tm="50000">
                                          <p:val>
                                            <p:fltVal val="0.95"/>
                                          </p:val>
                                        </p:tav>
                                        <p:tav tm="100000">
                                          <p:val>
                                            <p:strVal val="#ppt_x"/>
                                          </p:val>
                                        </p:tav>
                                      </p:tavLst>
                                    </p:anim>
                                    <p:anim calcmode="lin" valueType="num">
                                      <p:cBhvr>
                                        <p:cTn id="28" dur="1000" fill="hold"/>
                                        <p:tgtEl>
                                          <p:spTgt spid="9"/>
                                        </p:tgtEl>
                                        <p:attrNameLst>
                                          <p:attrName>ppt_y</p:attrName>
                                        </p:attrNameLst>
                                      </p:cBhvr>
                                      <p:tavLst>
                                        <p:tav tm="0">
                                          <p:val>
                                            <p:strVal val="#ppt_y"/>
                                          </p:val>
                                        </p:tav>
                                        <p:tav tm="100000">
                                          <p:val>
                                            <p:strVal val="#ppt_y"/>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614082"/>
          </a:xfrm>
        </p:spPr>
        <p:txBody>
          <a:bodyPr/>
          <a:lstStyle/>
          <a:p>
            <a:pPr algn="ctr"/>
            <a:r>
              <a:rPr lang="es-EC" sz="3200" dirty="0" smtClean="0"/>
              <a:t>Tipos de Gasificadores</a:t>
            </a:r>
            <a:endParaRPr lang="es-EC" sz="3200" dirty="0"/>
          </a:p>
        </p:txBody>
      </p:sp>
      <p:sp>
        <p:nvSpPr>
          <p:cNvPr id="3" name="Marcador de contenido 2"/>
          <p:cNvSpPr>
            <a:spLocks noGrp="1"/>
          </p:cNvSpPr>
          <p:nvPr>
            <p:ph idx="1"/>
          </p:nvPr>
        </p:nvSpPr>
        <p:spPr>
          <a:xfrm>
            <a:off x="824401" y="2116418"/>
            <a:ext cx="4839799" cy="4347882"/>
          </a:xfrm>
        </p:spPr>
        <p:txBody>
          <a:bodyPr>
            <a:normAutofit/>
          </a:bodyPr>
          <a:lstStyle/>
          <a:p>
            <a:pPr lvl="0" algn="just"/>
            <a:r>
              <a:rPr lang="es-ES" dirty="0"/>
              <a:t>Según el movimiento relativo de los gases y el combustible:</a:t>
            </a:r>
            <a:endParaRPr lang="es-EC" dirty="0"/>
          </a:p>
          <a:p>
            <a:pPr lvl="0" algn="just"/>
            <a:r>
              <a:rPr lang="es-ES" b="1" dirty="0"/>
              <a:t>Flujo concurrente: </a:t>
            </a:r>
            <a:r>
              <a:rPr lang="es-ES" dirty="0"/>
              <a:t>El combustible sólido y los gases se mueven en la misma dirección que generalmente es hacia abajo, este sistema es más conocido como “Down </a:t>
            </a:r>
            <a:r>
              <a:rPr lang="es-ES" dirty="0" err="1"/>
              <a:t>Draft</a:t>
            </a:r>
            <a:r>
              <a:rPr lang="es-ES" dirty="0" smtClean="0"/>
              <a:t>”.</a:t>
            </a:r>
            <a:endParaRPr lang="es-EC" dirty="0"/>
          </a:p>
        </p:txBody>
      </p:sp>
      <p:pic>
        <p:nvPicPr>
          <p:cNvPr id="4" name="Imagen 3" descr="http://www.fao.org/docrep/t0512s/t0512s0r.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8712" y="1278218"/>
            <a:ext cx="4040188" cy="4233582"/>
          </a:xfrm>
          <a:prstGeom prst="rect">
            <a:avLst/>
          </a:prstGeom>
          <a:noFill/>
          <a:ln>
            <a:noFill/>
          </a:ln>
        </p:spPr>
      </p:pic>
    </p:spTree>
    <p:extLst>
      <p:ext uri="{BB962C8B-B14F-4D97-AF65-F5344CB8AC3E}">
        <p14:creationId xmlns:p14="http://schemas.microsoft.com/office/powerpoint/2010/main" val="237581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to="" calcmode="lin" valueType="num">
                                      <p:cBhvr>
                                        <p:cTn id="10" dur="1" fill="hold"/>
                                        <p:tgtEl>
                                          <p:spTgt spid="3">
                                            <p:txEl>
                                              <p:pRg st="0" end="0"/>
                                            </p:txEl>
                                          </p:spTgt>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to="" calcmode="lin" valueType="num">
                                      <p:cBhvr>
                                        <p:cTn id="15" dur="1" fill="hold"/>
                                        <p:tgtEl>
                                          <p:spTgt spid="3">
                                            <p:txEl>
                                              <p:pRg st="1" end="1"/>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to="" calcmode="lin" valueType="num">
                                      <p:cBhvr>
                                        <p:cTn id="18"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texto"/>
          <p:cNvSpPr txBox="1">
            <a:spLocks/>
          </p:cNvSpPr>
          <p:nvPr/>
        </p:nvSpPr>
        <p:spPr>
          <a:xfrm>
            <a:off x="157654" y="706821"/>
            <a:ext cx="9175532" cy="1090448"/>
          </a:xfrm>
          <a:prstGeom prst="rect">
            <a:avLst/>
          </a:prstGeom>
        </p:spPr>
        <p:txBody>
          <a:bodyPr/>
          <a:lstStyle/>
          <a:p>
            <a:pPr marL="342900" marR="0" lvl="0" indent="-342900" algn="ctr" defTabSz="457200" rtl="0" eaLnBrk="1" fontAlgn="auto" latinLnBrk="0" hangingPunct="1">
              <a:lnSpc>
                <a:spcPct val="100000"/>
              </a:lnSpc>
              <a:spcBef>
                <a:spcPts val="1000"/>
              </a:spcBef>
              <a:spcAft>
                <a:spcPts val="0"/>
              </a:spcAft>
              <a:buClr>
                <a:schemeClr val="bg2">
                  <a:lumMod val="40000"/>
                  <a:lumOff val="60000"/>
                </a:schemeClr>
              </a:buClr>
              <a:buSzPct val="80000"/>
              <a:tabLst/>
              <a:defRPr/>
            </a:pPr>
            <a:r>
              <a:rPr kumimoji="0" lang="es-EC" sz="3600" b="0" i="0" u="none" strike="noStrike" kern="1200" cap="none" spc="0" normalizeH="0" baseline="0" noProof="0" dirty="0" smtClean="0">
                <a:ln>
                  <a:noFill/>
                </a:ln>
                <a:solidFill>
                  <a:schemeClr val="accent3">
                    <a:lumMod val="40000"/>
                    <a:lumOff val="60000"/>
                  </a:schemeClr>
                </a:solidFill>
                <a:effectLst/>
                <a:uLnTx/>
                <a:uFillTx/>
                <a:latin typeface="+mj-lt"/>
                <a:ea typeface="+mj-ea"/>
                <a:cs typeface="+mj-cs"/>
              </a:rPr>
              <a:t>Instalación del enfriador o intercambiador de calor del gas</a:t>
            </a:r>
            <a:endParaRPr kumimoji="0" lang="en-US" sz="3600" b="0" i="0" u="none" strike="noStrike" kern="1200" cap="none" spc="0" normalizeH="0" baseline="0" noProof="0" dirty="0">
              <a:ln>
                <a:noFill/>
              </a:ln>
              <a:solidFill>
                <a:schemeClr val="accent3">
                  <a:lumMod val="40000"/>
                  <a:lumOff val="60000"/>
                </a:schemeClr>
              </a:solidFill>
              <a:effectLst/>
              <a:uLnTx/>
              <a:uFillTx/>
              <a:latin typeface="+mj-lt"/>
              <a:ea typeface="+mj-ea"/>
              <a:cs typeface="+mj-cs"/>
            </a:endParaRPr>
          </a:p>
        </p:txBody>
      </p:sp>
      <p:pic>
        <p:nvPicPr>
          <p:cNvPr id="3" name="2 Imagen"/>
          <p:cNvPicPr/>
          <p:nvPr/>
        </p:nvPicPr>
        <p:blipFill>
          <a:blip r:embed="rId2" cstate="print"/>
          <a:srcRect l="11672" t="15333" r="57032" b="18991"/>
          <a:stretch>
            <a:fillRect/>
          </a:stretch>
        </p:blipFill>
        <p:spPr bwMode="auto">
          <a:xfrm>
            <a:off x="3370105" y="2133156"/>
            <a:ext cx="3724378" cy="41730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texto"/>
          <p:cNvSpPr txBox="1">
            <a:spLocks/>
          </p:cNvSpPr>
          <p:nvPr/>
        </p:nvSpPr>
        <p:spPr>
          <a:xfrm>
            <a:off x="756745" y="706821"/>
            <a:ext cx="9080937" cy="1090448"/>
          </a:xfrm>
          <a:prstGeom prst="rect">
            <a:avLst/>
          </a:prstGeom>
        </p:spPr>
        <p:txBody>
          <a:bodyPr/>
          <a:lstStyle/>
          <a:p>
            <a:pPr marL="342900" marR="0" lvl="0" indent="-342900" algn="ctr" defTabSz="457200" rtl="0" eaLnBrk="1" fontAlgn="auto" latinLnBrk="0" hangingPunct="1">
              <a:lnSpc>
                <a:spcPct val="100000"/>
              </a:lnSpc>
              <a:spcBef>
                <a:spcPts val="1000"/>
              </a:spcBef>
              <a:spcAft>
                <a:spcPts val="0"/>
              </a:spcAft>
              <a:buClr>
                <a:schemeClr val="bg2">
                  <a:lumMod val="40000"/>
                  <a:lumOff val="60000"/>
                </a:schemeClr>
              </a:buClr>
              <a:buSzPct val="80000"/>
              <a:tabLst/>
              <a:defRPr/>
            </a:pPr>
            <a:r>
              <a:rPr kumimoji="0" lang="es-EC" sz="3600" b="0" i="0" u="none" strike="noStrike" kern="1200" cap="none" spc="0" normalizeH="0" baseline="0" noProof="0" dirty="0" smtClean="0">
                <a:ln>
                  <a:noFill/>
                </a:ln>
                <a:solidFill>
                  <a:schemeClr val="accent3">
                    <a:lumMod val="40000"/>
                    <a:lumOff val="60000"/>
                  </a:schemeClr>
                </a:solidFill>
                <a:effectLst/>
                <a:uLnTx/>
                <a:uFillTx/>
                <a:latin typeface="+mj-lt"/>
                <a:ea typeface="+mj-ea"/>
                <a:cs typeface="+mj-cs"/>
              </a:rPr>
              <a:t>Instalación de los elementos de control</a:t>
            </a:r>
            <a:endParaRPr kumimoji="0" lang="en-US" sz="3600" b="0" i="0" u="none" strike="noStrike" kern="1200" cap="none" spc="0" normalizeH="0" baseline="0" noProof="0" dirty="0">
              <a:ln>
                <a:noFill/>
              </a:ln>
              <a:solidFill>
                <a:schemeClr val="accent3">
                  <a:lumMod val="40000"/>
                  <a:lumOff val="60000"/>
                </a:schemeClr>
              </a:solidFill>
              <a:effectLst/>
              <a:uLnTx/>
              <a:uFillTx/>
              <a:latin typeface="+mj-lt"/>
              <a:ea typeface="+mj-ea"/>
              <a:cs typeface="+mj-cs"/>
            </a:endParaRPr>
          </a:p>
        </p:txBody>
      </p:sp>
      <p:pic>
        <p:nvPicPr>
          <p:cNvPr id="3" name="12 Imagen" descr="IMG_1158.JPG"/>
          <p:cNvPicPr/>
          <p:nvPr/>
        </p:nvPicPr>
        <p:blipFill>
          <a:blip r:embed="rId2" cstate="print"/>
          <a:stretch>
            <a:fillRect/>
          </a:stretch>
        </p:blipFill>
        <p:spPr>
          <a:xfrm>
            <a:off x="783380" y="1769949"/>
            <a:ext cx="4797614" cy="4362838"/>
          </a:xfrm>
          <a:prstGeom prst="rect">
            <a:avLst/>
          </a:prstGeom>
        </p:spPr>
      </p:pic>
      <p:pic>
        <p:nvPicPr>
          <p:cNvPr id="4" name="3 Imagen" descr="IMG_1157.JPG"/>
          <p:cNvPicPr>
            <a:picLocks noChangeAspect="1"/>
          </p:cNvPicPr>
          <p:nvPr/>
        </p:nvPicPr>
        <p:blipFill>
          <a:blip r:embed="rId3"/>
          <a:stretch>
            <a:fillRect/>
          </a:stretch>
        </p:blipFill>
        <p:spPr>
          <a:xfrm rot="5400000">
            <a:off x="5501727" y="2198851"/>
            <a:ext cx="4522952" cy="3392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texto"/>
          <p:cNvSpPr txBox="1">
            <a:spLocks/>
          </p:cNvSpPr>
          <p:nvPr/>
        </p:nvSpPr>
        <p:spPr>
          <a:xfrm>
            <a:off x="157655" y="706821"/>
            <a:ext cx="5486400" cy="1090448"/>
          </a:xfrm>
          <a:prstGeom prst="rect">
            <a:avLst/>
          </a:prstGeom>
        </p:spPr>
        <p:txBody>
          <a:bodyPr/>
          <a:lstStyle/>
          <a:p>
            <a:pPr marL="342900" marR="0" lvl="0" indent="-342900" algn="ctr" defTabSz="457200" rtl="0" eaLnBrk="1" fontAlgn="auto" latinLnBrk="0" hangingPunct="1">
              <a:lnSpc>
                <a:spcPct val="100000"/>
              </a:lnSpc>
              <a:spcBef>
                <a:spcPts val="1000"/>
              </a:spcBef>
              <a:spcAft>
                <a:spcPts val="0"/>
              </a:spcAft>
              <a:buClr>
                <a:schemeClr val="bg2">
                  <a:lumMod val="40000"/>
                  <a:lumOff val="60000"/>
                </a:schemeClr>
              </a:buClr>
              <a:buSzPct val="80000"/>
              <a:tabLst/>
              <a:defRPr/>
            </a:pPr>
            <a:r>
              <a:rPr kumimoji="0" lang="es-EC" sz="3600" b="0" i="0" u="none" strike="noStrike" kern="1200" cap="none" spc="0" normalizeH="0" baseline="0" noProof="0" dirty="0" smtClean="0">
                <a:ln>
                  <a:noFill/>
                </a:ln>
                <a:solidFill>
                  <a:schemeClr val="accent3">
                    <a:lumMod val="40000"/>
                    <a:lumOff val="60000"/>
                  </a:schemeClr>
                </a:solidFill>
                <a:effectLst/>
                <a:uLnTx/>
                <a:uFillTx/>
                <a:latin typeface="+mj-lt"/>
                <a:ea typeface="+mj-ea"/>
                <a:cs typeface="+mj-cs"/>
              </a:rPr>
              <a:t>Instalación</a:t>
            </a:r>
            <a:r>
              <a:rPr kumimoji="0" lang="es-EC" sz="3600" b="0" i="0" u="none" strike="noStrike" kern="1200" cap="none" spc="0" normalizeH="0" noProof="0" dirty="0" smtClean="0">
                <a:ln>
                  <a:noFill/>
                </a:ln>
                <a:solidFill>
                  <a:schemeClr val="accent3">
                    <a:lumMod val="40000"/>
                    <a:lumOff val="60000"/>
                  </a:schemeClr>
                </a:solidFill>
                <a:effectLst/>
                <a:uLnTx/>
                <a:uFillTx/>
                <a:latin typeface="+mj-lt"/>
                <a:ea typeface="+mj-ea"/>
                <a:cs typeface="+mj-cs"/>
              </a:rPr>
              <a:t> sensor de gas</a:t>
            </a:r>
            <a:endParaRPr kumimoji="0" lang="en-US" sz="3600" b="0" i="0" u="none" strike="noStrike" kern="1200" cap="none" spc="0" normalizeH="0" baseline="0" noProof="0" dirty="0">
              <a:ln>
                <a:noFill/>
              </a:ln>
              <a:solidFill>
                <a:schemeClr val="accent3">
                  <a:lumMod val="40000"/>
                  <a:lumOff val="60000"/>
                </a:schemeClr>
              </a:solidFill>
              <a:effectLst/>
              <a:uLnTx/>
              <a:uFillTx/>
              <a:latin typeface="+mj-lt"/>
              <a:ea typeface="+mj-ea"/>
              <a:cs typeface="+mj-cs"/>
            </a:endParaRPr>
          </a:p>
        </p:txBody>
      </p:sp>
      <p:sp>
        <p:nvSpPr>
          <p:cNvPr id="3" name="2 Marcador de texto"/>
          <p:cNvSpPr txBox="1">
            <a:spLocks/>
          </p:cNvSpPr>
          <p:nvPr/>
        </p:nvSpPr>
        <p:spPr>
          <a:xfrm>
            <a:off x="5260422" y="670035"/>
            <a:ext cx="5486400" cy="1090448"/>
          </a:xfrm>
          <a:prstGeom prst="rect">
            <a:avLst/>
          </a:prstGeom>
        </p:spPr>
        <p:txBody>
          <a:bodyPr/>
          <a:lstStyle/>
          <a:p>
            <a:pPr marL="342900" marR="0" lvl="0" indent="-342900" algn="ctr" defTabSz="457200" rtl="0" eaLnBrk="1" fontAlgn="auto" latinLnBrk="0" hangingPunct="1">
              <a:lnSpc>
                <a:spcPct val="100000"/>
              </a:lnSpc>
              <a:spcBef>
                <a:spcPts val="1000"/>
              </a:spcBef>
              <a:spcAft>
                <a:spcPts val="0"/>
              </a:spcAft>
              <a:buClr>
                <a:schemeClr val="bg2">
                  <a:lumMod val="40000"/>
                  <a:lumOff val="60000"/>
                </a:schemeClr>
              </a:buClr>
              <a:buSzPct val="80000"/>
              <a:tabLst/>
              <a:defRPr/>
            </a:pPr>
            <a:r>
              <a:rPr kumimoji="0" lang="es-EC" sz="3600" b="0" i="0" u="none" strike="noStrike" kern="1200" cap="none" spc="0" normalizeH="0" baseline="0" noProof="0" dirty="0" smtClean="0">
                <a:ln>
                  <a:noFill/>
                </a:ln>
                <a:solidFill>
                  <a:schemeClr val="accent3">
                    <a:lumMod val="40000"/>
                    <a:lumOff val="60000"/>
                  </a:schemeClr>
                </a:solidFill>
                <a:effectLst/>
                <a:uLnTx/>
                <a:uFillTx/>
                <a:latin typeface="+mj-lt"/>
                <a:ea typeface="+mj-ea"/>
                <a:cs typeface="+mj-cs"/>
              </a:rPr>
              <a:t>Instalación sensor de temperatura</a:t>
            </a:r>
            <a:endParaRPr kumimoji="0" lang="en-US" sz="3600" b="0" i="0" u="none" strike="noStrike" kern="1200" cap="none" spc="0" normalizeH="0" baseline="0" noProof="0" dirty="0">
              <a:ln>
                <a:noFill/>
              </a:ln>
              <a:solidFill>
                <a:schemeClr val="accent3">
                  <a:lumMod val="40000"/>
                  <a:lumOff val="60000"/>
                </a:schemeClr>
              </a:solidFill>
              <a:effectLst/>
              <a:uLnTx/>
              <a:uFillTx/>
              <a:latin typeface="+mj-lt"/>
              <a:ea typeface="+mj-ea"/>
              <a:cs typeface="+mj-cs"/>
            </a:endParaRPr>
          </a:p>
        </p:txBody>
      </p:sp>
      <p:grpSp>
        <p:nvGrpSpPr>
          <p:cNvPr id="4" name="9 Grupo"/>
          <p:cNvGrpSpPr/>
          <p:nvPr/>
        </p:nvGrpSpPr>
        <p:grpSpPr>
          <a:xfrm>
            <a:off x="751325" y="2272861"/>
            <a:ext cx="4577420" cy="3560379"/>
            <a:chOff x="3048000" y="2819400"/>
            <a:chExt cx="3248025" cy="2438400"/>
          </a:xfrm>
        </p:grpSpPr>
        <p:pic>
          <p:nvPicPr>
            <p:cNvPr id="5" name="29 Imagen" descr="PA010302.JPG"/>
            <p:cNvPicPr>
              <a:picLocks noChangeAspect="1" noChangeArrowheads="1"/>
            </p:cNvPicPr>
            <p:nvPr/>
          </p:nvPicPr>
          <p:blipFill>
            <a:blip r:embed="rId2"/>
            <a:srcRect/>
            <a:stretch>
              <a:fillRect/>
            </a:stretch>
          </p:blipFill>
          <p:spPr bwMode="auto">
            <a:xfrm>
              <a:off x="3048000" y="2819400"/>
              <a:ext cx="3248025" cy="2438400"/>
            </a:xfrm>
            <a:prstGeom prst="rect">
              <a:avLst/>
            </a:prstGeom>
            <a:noFill/>
          </p:spPr>
        </p:pic>
        <p:sp>
          <p:nvSpPr>
            <p:cNvPr id="6" name="AutoShape 2"/>
            <p:cNvSpPr>
              <a:spLocks noChangeArrowheads="1"/>
            </p:cNvSpPr>
            <p:nvPr/>
          </p:nvSpPr>
          <p:spPr bwMode="auto">
            <a:xfrm>
              <a:off x="3200400" y="3581400"/>
              <a:ext cx="977900" cy="787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Text Box 3"/>
            <p:cNvSpPr txBox="1">
              <a:spLocks noChangeArrowheads="1"/>
            </p:cNvSpPr>
            <p:nvPr/>
          </p:nvSpPr>
          <p:spPr bwMode="auto">
            <a:xfrm>
              <a:off x="3048000" y="4495800"/>
              <a:ext cx="2243137" cy="479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55588" algn="l" defTabSz="914400" rtl="0" eaLnBrk="1" fontAlgn="base" latinLnBrk="0" hangingPunct="1">
                <a:lnSpc>
                  <a:spcPct val="100000"/>
                </a:lnSpc>
                <a:spcBef>
                  <a:spcPct val="0"/>
                </a:spcBef>
                <a:spcAft>
                  <a:spcPct val="0"/>
                </a:spcAft>
                <a:buClrTx/>
                <a:buSzTx/>
                <a:buFontTx/>
                <a:buNone/>
                <a:tabLst/>
              </a:pPr>
              <a:r>
                <a:rPr kumimoji="0" lang="es-EC" sz="1800" b="1" i="1" u="none" strike="noStrike" cap="none" normalizeH="0" baseline="0" dirty="0" smtClean="0">
                  <a:ln>
                    <a:noFill/>
                  </a:ln>
                  <a:solidFill>
                    <a:srgbClr val="FF0000"/>
                  </a:solidFill>
                  <a:effectLst/>
                  <a:latin typeface="Calibri" pitchFamily="34" charset="0"/>
                  <a:ea typeface="PMingLiU" pitchFamily="18" charset="-120"/>
                  <a:cs typeface="Times New Roman" pitchFamily="18" charset="0"/>
                </a:rPr>
                <a:t>SENSOR DE GAS</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8" name="15 Grupo"/>
          <p:cNvGrpSpPr/>
          <p:nvPr/>
        </p:nvGrpSpPr>
        <p:grpSpPr>
          <a:xfrm>
            <a:off x="5533697" y="2192207"/>
            <a:ext cx="5791200" cy="3356455"/>
            <a:chOff x="2133600" y="2286000"/>
            <a:chExt cx="5791200" cy="3356455"/>
          </a:xfrm>
        </p:grpSpPr>
        <p:pic>
          <p:nvPicPr>
            <p:cNvPr id="9" name="62 Imagen" descr="la foto 2.JPG"/>
            <p:cNvPicPr/>
            <p:nvPr/>
          </p:nvPicPr>
          <p:blipFill>
            <a:blip r:embed="rId3"/>
            <a:stretch>
              <a:fillRect/>
            </a:stretch>
          </p:blipFill>
          <p:spPr>
            <a:xfrm>
              <a:off x="3505199" y="2286000"/>
              <a:ext cx="2720001" cy="3356455"/>
            </a:xfrm>
            <a:prstGeom prst="rect">
              <a:avLst/>
            </a:prstGeom>
          </p:spPr>
        </p:pic>
        <p:sp>
          <p:nvSpPr>
            <p:cNvPr id="10" name="11 Flecha doblada"/>
            <p:cNvSpPr/>
            <p:nvPr/>
          </p:nvSpPr>
          <p:spPr>
            <a:xfrm>
              <a:off x="3124200" y="2438400"/>
              <a:ext cx="1066800" cy="1905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1" name="12 Flecha izquierda"/>
            <p:cNvSpPr/>
            <p:nvPr/>
          </p:nvSpPr>
          <p:spPr>
            <a:xfrm>
              <a:off x="5334000" y="4495800"/>
              <a:ext cx="1905000" cy="762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13 CuadroTexto"/>
            <p:cNvSpPr txBox="1"/>
            <p:nvPr/>
          </p:nvSpPr>
          <p:spPr>
            <a:xfrm>
              <a:off x="2133600" y="4343400"/>
              <a:ext cx="16002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FF0000"/>
                  </a:solidFill>
                </a:rPr>
                <a:t>RTD ZONA DE PIROLISIS</a:t>
              </a:r>
              <a:endParaRPr lang="en-US" b="1" dirty="0">
                <a:solidFill>
                  <a:srgbClr val="FF0000"/>
                </a:solidFill>
              </a:endParaRPr>
            </a:p>
          </p:txBody>
        </p:sp>
        <p:sp>
          <p:nvSpPr>
            <p:cNvPr id="13" name="14 CuadroTexto"/>
            <p:cNvSpPr txBox="1"/>
            <p:nvPr/>
          </p:nvSpPr>
          <p:spPr>
            <a:xfrm>
              <a:off x="6324600" y="3710152"/>
              <a:ext cx="16002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FF0000"/>
                  </a:solidFill>
                </a:rPr>
                <a:t>RTD ZONA DE OXIDACION</a:t>
              </a:r>
              <a:endParaRPr lang="en-US" b="1"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8" presetClass="entr" presetSubtype="0" accel="5000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4"/>
                                        </p:tgtEl>
                                        <p:attrNameLst>
                                          <p:attrName>ppt_y</p:attrName>
                                        </p:attrNameLst>
                                      </p:cBhvr>
                                      <p:tavLst>
                                        <p:tav tm="0">
                                          <p:val>
                                            <p:strVal val="#ppt_y"/>
                                          </p:val>
                                        </p:tav>
                                        <p:tav tm="100000">
                                          <p:val>
                                            <p:strVal val="#ppt_y"/>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2" dur="1000" fill="hold"/>
                                        <p:tgtEl>
                                          <p:spTgt spid="8"/>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8 Imagen" descr="PA010301.JPG"/>
          <p:cNvPicPr/>
          <p:nvPr/>
        </p:nvPicPr>
        <p:blipFill>
          <a:blip r:embed="rId2" cstate="print"/>
          <a:stretch>
            <a:fillRect/>
          </a:stretch>
        </p:blipFill>
        <p:spPr>
          <a:xfrm>
            <a:off x="710433" y="1511518"/>
            <a:ext cx="4004441" cy="2194251"/>
          </a:xfrm>
          <a:prstGeom prst="rect">
            <a:avLst/>
          </a:prstGeom>
        </p:spPr>
      </p:pic>
      <p:sp>
        <p:nvSpPr>
          <p:cNvPr id="3" name="2 Título"/>
          <p:cNvSpPr>
            <a:spLocks noGrp="1"/>
          </p:cNvSpPr>
          <p:nvPr>
            <p:ph type="title"/>
          </p:nvPr>
        </p:nvSpPr>
        <p:spPr/>
        <p:txBody>
          <a:bodyPr/>
          <a:lstStyle/>
          <a:p>
            <a:r>
              <a:rPr lang="es-EC" dirty="0" smtClean="0"/>
              <a:t>Instalación de válvulas</a:t>
            </a:r>
            <a:endParaRPr lang="en-US" dirty="0"/>
          </a:p>
        </p:txBody>
      </p:sp>
      <p:grpSp>
        <p:nvGrpSpPr>
          <p:cNvPr id="4" name="12 Grupo"/>
          <p:cNvGrpSpPr/>
          <p:nvPr/>
        </p:nvGrpSpPr>
        <p:grpSpPr>
          <a:xfrm>
            <a:off x="5445343" y="1843300"/>
            <a:ext cx="5927835" cy="3586325"/>
            <a:chOff x="2057400" y="1295400"/>
            <a:chExt cx="7543800" cy="5396405"/>
          </a:xfrm>
        </p:grpSpPr>
        <p:pic>
          <p:nvPicPr>
            <p:cNvPr id="5" name="Picture 2" descr="C:\Users\Jazz\Desktop\MELA\ESPE\TESIS\Fotos\salida de gas\IMG_1139.JPG"/>
            <p:cNvPicPr>
              <a:picLocks noChangeAspect="1" noChangeArrowheads="1"/>
            </p:cNvPicPr>
            <p:nvPr/>
          </p:nvPicPr>
          <p:blipFill>
            <a:blip r:embed="rId3"/>
            <a:srcRect/>
            <a:stretch>
              <a:fillRect/>
            </a:stretch>
          </p:blipFill>
          <p:spPr bwMode="auto">
            <a:xfrm>
              <a:off x="2057400" y="1295400"/>
              <a:ext cx="5105400" cy="3813292"/>
            </a:xfrm>
            <a:prstGeom prst="rect">
              <a:avLst/>
            </a:prstGeom>
            <a:noFill/>
          </p:spPr>
        </p:pic>
        <p:sp>
          <p:nvSpPr>
            <p:cNvPr id="6" name="4 Flecha doblada"/>
            <p:cNvSpPr/>
            <p:nvPr/>
          </p:nvSpPr>
          <p:spPr>
            <a:xfrm>
              <a:off x="3200400" y="4419600"/>
              <a:ext cx="1447800" cy="1905000"/>
            </a:xfrm>
            <a:prstGeom prst="bentArrow">
              <a:avLst/>
            </a:prstGeom>
          </p:spPr>
          <p:style>
            <a:lnRef idx="1">
              <a:schemeClr val="accent5"/>
            </a:lnRef>
            <a:fillRef idx="3">
              <a:schemeClr val="accent5"/>
            </a:fillRef>
            <a:effectRef idx="2">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7" name="6 Flecha izquierda"/>
            <p:cNvSpPr/>
            <p:nvPr/>
          </p:nvSpPr>
          <p:spPr>
            <a:xfrm>
              <a:off x="5257800" y="2743200"/>
              <a:ext cx="2819400" cy="838200"/>
            </a:xfrm>
            <a:prstGeom prst="leftArrow">
              <a:avLst/>
            </a:prstGeom>
          </p:spPr>
          <p:style>
            <a:lnRef idx="1">
              <a:schemeClr val="accent5"/>
            </a:lnRef>
            <a:fillRef idx="3">
              <a:schemeClr val="accent5"/>
            </a:fillRef>
            <a:effectRef idx="2">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7 Flecha izquierda"/>
            <p:cNvSpPr/>
            <p:nvPr/>
          </p:nvSpPr>
          <p:spPr>
            <a:xfrm rot="2000509">
              <a:off x="5097453" y="4689177"/>
              <a:ext cx="2895600" cy="838200"/>
            </a:xfrm>
            <a:prstGeom prst="leftArrow">
              <a:avLst/>
            </a:prstGeom>
          </p:spPr>
          <p:style>
            <a:lnRef idx="1">
              <a:schemeClr val="accent5"/>
            </a:lnRef>
            <a:fillRef idx="3">
              <a:schemeClr val="accent5"/>
            </a:fillRef>
            <a:effectRef idx="2">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8 CuadroTexto"/>
            <p:cNvSpPr txBox="1"/>
            <p:nvPr/>
          </p:nvSpPr>
          <p:spPr>
            <a:xfrm>
              <a:off x="3733800" y="5867400"/>
              <a:ext cx="22098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ENTRADA DE GAS</a:t>
              </a:r>
              <a:endParaRPr lang="en-US" dirty="0"/>
            </a:p>
          </p:txBody>
        </p:sp>
        <p:sp>
          <p:nvSpPr>
            <p:cNvPr id="10" name="9 CuadroTexto"/>
            <p:cNvSpPr txBox="1"/>
            <p:nvPr/>
          </p:nvSpPr>
          <p:spPr>
            <a:xfrm>
              <a:off x="6571729" y="6045473"/>
              <a:ext cx="2438400" cy="646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VALVULA GRANDE</a:t>
              </a:r>
            </a:p>
            <a:p>
              <a:r>
                <a:rPr lang="en-US" dirty="0" smtClean="0"/>
                <a:t>NA/NC</a:t>
              </a:r>
              <a:endParaRPr lang="en-US" dirty="0"/>
            </a:p>
          </p:txBody>
        </p:sp>
        <p:sp>
          <p:nvSpPr>
            <p:cNvPr id="11" name="10 CuadroTexto"/>
            <p:cNvSpPr txBox="1"/>
            <p:nvPr/>
          </p:nvSpPr>
          <p:spPr>
            <a:xfrm>
              <a:off x="7162800" y="3429000"/>
              <a:ext cx="2438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VALVULA PEQUE</a:t>
              </a:r>
              <a:r>
                <a:rPr lang="es-EC" dirty="0" smtClean="0"/>
                <a:t>ÑA</a:t>
              </a:r>
              <a:endParaRPr lang="en-US" dirty="0" smtClean="0"/>
            </a:p>
            <a:p>
              <a:r>
                <a:rPr lang="en-US" dirty="0" smtClean="0"/>
                <a:t>VARIABLE</a:t>
              </a:r>
              <a:endParaRPr lang="en-US" dirty="0"/>
            </a:p>
          </p:txBody>
        </p:sp>
      </p:grpSp>
      <p:pic>
        <p:nvPicPr>
          <p:cNvPr id="12" name="11 Imagen" descr="C:\Users\Jazz\Desktop\MELA\ESPE\TESIS\Fotos\salida de gas\IMG_1115.JPG"/>
          <p:cNvPicPr/>
          <p:nvPr/>
        </p:nvPicPr>
        <p:blipFill>
          <a:blip r:embed="rId4" cstate="print"/>
          <a:srcRect/>
          <a:stretch>
            <a:fillRect/>
          </a:stretch>
        </p:blipFill>
        <p:spPr bwMode="auto">
          <a:xfrm>
            <a:off x="709055" y="3908875"/>
            <a:ext cx="3977245" cy="241209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8" presetClass="entr" presetSubtype="0" accel="10000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strVal val="#ppt_w*2.5"/>
                                          </p:val>
                                        </p:tav>
                                        <p:tav tm="100000">
                                          <p:val>
                                            <p:strVal val="#ppt_w"/>
                                          </p:val>
                                        </p:tav>
                                      </p:tavLst>
                                    </p:anim>
                                    <p:anim calcmode="lin" valueType="num">
                                      <p:cBhvr>
                                        <p:cTn id="31" dur="500" fill="hold"/>
                                        <p:tgtEl>
                                          <p:spTgt spid="4"/>
                                        </p:tgtEl>
                                        <p:attrNameLst>
                                          <p:attrName>ppt_h</p:attrName>
                                        </p:attrNameLst>
                                      </p:cBhvr>
                                      <p:tavLst>
                                        <p:tav tm="0">
                                          <p:val>
                                            <p:strVal val="#ppt_h*0.01"/>
                                          </p:val>
                                        </p:tav>
                                        <p:tav tm="100000">
                                          <p:val>
                                            <p:strVal val="#ppt_h"/>
                                          </p:val>
                                        </p:tav>
                                      </p:tavLst>
                                    </p:anim>
                                    <p:anim calcmode="lin" valueType="num">
                                      <p:cBhvr>
                                        <p:cTn id="32" dur="500" fill="hold"/>
                                        <p:tgtEl>
                                          <p:spTgt spid="4"/>
                                        </p:tgtEl>
                                        <p:attrNameLst>
                                          <p:attrName>ppt_x</p:attrName>
                                        </p:attrNameLst>
                                      </p:cBhvr>
                                      <p:tavLst>
                                        <p:tav tm="0">
                                          <p:val>
                                            <p:strVal val="#ppt_x"/>
                                          </p:val>
                                        </p:tav>
                                        <p:tav tm="100000">
                                          <p:val>
                                            <p:strVal val="#ppt_x"/>
                                          </p:val>
                                        </p:tav>
                                      </p:tavLst>
                                    </p:anim>
                                    <p:anim calcmode="lin" valueType="num">
                                      <p:cBhvr>
                                        <p:cTn id="33" dur="500" fill="hold"/>
                                        <p:tgtEl>
                                          <p:spTgt spid="4"/>
                                        </p:tgtEl>
                                        <p:attrNameLst>
                                          <p:attrName>ppt_y</p:attrName>
                                        </p:attrNameLst>
                                      </p:cBhvr>
                                      <p:tavLst>
                                        <p:tav tm="0">
                                          <p:val>
                                            <p:strVal val="#ppt_h+1"/>
                                          </p:val>
                                        </p:tav>
                                        <p:tav tm="100000">
                                          <p:val>
                                            <p:strVal val="#ppt_y"/>
                                          </p:val>
                                        </p:tav>
                                      </p:tavLst>
                                    </p:anim>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Marcador de texto"/>
          <p:cNvSpPr txBox="1">
            <a:spLocks/>
          </p:cNvSpPr>
          <p:nvPr/>
        </p:nvSpPr>
        <p:spPr>
          <a:xfrm>
            <a:off x="157655" y="706821"/>
            <a:ext cx="5486400" cy="1090448"/>
          </a:xfrm>
          <a:prstGeom prst="rect">
            <a:avLst/>
          </a:prstGeom>
        </p:spPr>
        <p:txBody>
          <a:bodyPr/>
          <a:lstStyle/>
          <a:p>
            <a:pPr marL="342900" marR="0" lvl="0" indent="-342900" algn="ctr" defTabSz="457200" rtl="0" eaLnBrk="1" fontAlgn="auto" latinLnBrk="0" hangingPunct="1">
              <a:lnSpc>
                <a:spcPct val="100000"/>
              </a:lnSpc>
              <a:spcBef>
                <a:spcPts val="1000"/>
              </a:spcBef>
              <a:spcAft>
                <a:spcPts val="0"/>
              </a:spcAft>
              <a:buClr>
                <a:schemeClr val="bg2">
                  <a:lumMod val="40000"/>
                  <a:lumOff val="60000"/>
                </a:schemeClr>
              </a:buClr>
              <a:buSzPct val="80000"/>
              <a:tabLst/>
              <a:defRPr/>
            </a:pPr>
            <a:r>
              <a:rPr kumimoji="0" lang="es-EC" sz="3600" b="0" i="0" u="none" strike="noStrike" kern="1200" cap="none" spc="0" normalizeH="0" baseline="0" noProof="0" dirty="0" smtClean="0">
                <a:ln>
                  <a:noFill/>
                </a:ln>
                <a:solidFill>
                  <a:schemeClr val="accent3">
                    <a:lumMod val="40000"/>
                    <a:lumOff val="60000"/>
                  </a:schemeClr>
                </a:solidFill>
                <a:effectLst/>
                <a:uLnTx/>
                <a:uFillTx/>
                <a:latin typeface="+mj-lt"/>
                <a:ea typeface="+mj-ea"/>
                <a:cs typeface="+mj-cs"/>
              </a:rPr>
              <a:t>Instalación</a:t>
            </a:r>
            <a:r>
              <a:rPr kumimoji="0" lang="es-EC" sz="3600" b="0" i="0" u="none" strike="noStrike" kern="1200" cap="none" spc="0" normalizeH="0" noProof="0" dirty="0" smtClean="0">
                <a:ln>
                  <a:noFill/>
                </a:ln>
                <a:solidFill>
                  <a:schemeClr val="accent3">
                    <a:lumMod val="40000"/>
                    <a:lumOff val="60000"/>
                  </a:schemeClr>
                </a:solidFill>
                <a:effectLst/>
                <a:uLnTx/>
                <a:uFillTx/>
                <a:latin typeface="+mj-lt"/>
                <a:ea typeface="+mj-ea"/>
                <a:cs typeface="+mj-cs"/>
              </a:rPr>
              <a:t> motor de succión</a:t>
            </a:r>
            <a:endParaRPr kumimoji="0" lang="en-US" sz="3600" b="0" i="0" u="none" strike="noStrike" kern="1200" cap="none" spc="0" normalizeH="0" baseline="0" noProof="0" dirty="0">
              <a:ln>
                <a:noFill/>
              </a:ln>
              <a:solidFill>
                <a:schemeClr val="accent3">
                  <a:lumMod val="40000"/>
                  <a:lumOff val="60000"/>
                </a:schemeClr>
              </a:solidFill>
              <a:effectLst/>
              <a:uLnTx/>
              <a:uFillTx/>
              <a:latin typeface="+mj-lt"/>
              <a:ea typeface="+mj-ea"/>
              <a:cs typeface="+mj-cs"/>
            </a:endParaRPr>
          </a:p>
        </p:txBody>
      </p:sp>
      <p:sp>
        <p:nvSpPr>
          <p:cNvPr id="8" name="2 Marcador de texto"/>
          <p:cNvSpPr txBox="1">
            <a:spLocks/>
          </p:cNvSpPr>
          <p:nvPr/>
        </p:nvSpPr>
        <p:spPr>
          <a:xfrm>
            <a:off x="5260422" y="670035"/>
            <a:ext cx="5486400" cy="1090448"/>
          </a:xfrm>
          <a:prstGeom prst="rect">
            <a:avLst/>
          </a:prstGeom>
        </p:spPr>
        <p:txBody>
          <a:bodyPr/>
          <a:lstStyle/>
          <a:p>
            <a:pPr marL="342900" marR="0" lvl="0" indent="-342900" algn="ctr" defTabSz="457200" rtl="0" eaLnBrk="1" fontAlgn="auto" latinLnBrk="0" hangingPunct="1">
              <a:lnSpc>
                <a:spcPct val="100000"/>
              </a:lnSpc>
              <a:spcBef>
                <a:spcPts val="1000"/>
              </a:spcBef>
              <a:spcAft>
                <a:spcPts val="0"/>
              </a:spcAft>
              <a:buClr>
                <a:schemeClr val="bg2">
                  <a:lumMod val="40000"/>
                  <a:lumOff val="60000"/>
                </a:schemeClr>
              </a:buClr>
              <a:buSzPct val="80000"/>
              <a:tabLst/>
              <a:defRPr/>
            </a:pPr>
            <a:r>
              <a:rPr kumimoji="0" lang="es-EC" sz="3600" b="0" i="0" u="none" strike="noStrike" kern="1200" cap="none" spc="0" normalizeH="0" baseline="0" noProof="0" dirty="0" smtClean="0">
                <a:ln>
                  <a:noFill/>
                </a:ln>
                <a:solidFill>
                  <a:schemeClr val="accent3">
                    <a:lumMod val="40000"/>
                    <a:lumOff val="60000"/>
                  </a:schemeClr>
                </a:solidFill>
                <a:effectLst/>
                <a:uLnTx/>
                <a:uFillTx/>
                <a:latin typeface="+mj-lt"/>
                <a:ea typeface="+mj-ea"/>
                <a:cs typeface="+mj-cs"/>
              </a:rPr>
              <a:t>Instalación resistencia termoeléctrica</a:t>
            </a:r>
            <a:endParaRPr kumimoji="0" lang="en-US" sz="3600" b="0" i="0" u="none" strike="noStrike" kern="1200" cap="none" spc="0" normalizeH="0" baseline="0" noProof="0" dirty="0">
              <a:ln>
                <a:noFill/>
              </a:ln>
              <a:solidFill>
                <a:schemeClr val="accent3">
                  <a:lumMod val="40000"/>
                  <a:lumOff val="60000"/>
                </a:schemeClr>
              </a:solidFill>
              <a:effectLst/>
              <a:uLnTx/>
              <a:uFillTx/>
              <a:latin typeface="+mj-lt"/>
              <a:ea typeface="+mj-ea"/>
              <a:cs typeface="+mj-cs"/>
            </a:endParaRPr>
          </a:p>
        </p:txBody>
      </p:sp>
      <p:pic>
        <p:nvPicPr>
          <p:cNvPr id="9" name="79 Imagen" descr="la foto.JPG"/>
          <p:cNvPicPr/>
          <p:nvPr/>
        </p:nvPicPr>
        <p:blipFill>
          <a:blip r:embed="rId2" cstate="print"/>
          <a:stretch>
            <a:fillRect/>
          </a:stretch>
        </p:blipFill>
        <p:spPr>
          <a:xfrm>
            <a:off x="1527385" y="2167657"/>
            <a:ext cx="3079329" cy="4122886"/>
          </a:xfrm>
          <a:prstGeom prst="rect">
            <a:avLst/>
          </a:prstGeom>
        </p:spPr>
      </p:pic>
      <p:pic>
        <p:nvPicPr>
          <p:cNvPr id="10" name="82 Imagen" descr="la foto 1.JPG"/>
          <p:cNvPicPr/>
          <p:nvPr/>
        </p:nvPicPr>
        <p:blipFill>
          <a:blip r:embed="rId3" cstate="print"/>
          <a:stretch>
            <a:fillRect/>
          </a:stretch>
        </p:blipFill>
        <p:spPr>
          <a:xfrm>
            <a:off x="5853668" y="2387770"/>
            <a:ext cx="4490481" cy="3670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ppt_x</p:attrName>
                                        </p:attrNameLst>
                                      </p:cBhvr>
                                      <p:tavLst>
                                        <p:tav tm="0">
                                          <p:val>
                                            <p:strVal val="#ppt_x-.2"/>
                                          </p:val>
                                        </p:tav>
                                        <p:tav tm="100000">
                                          <p:val>
                                            <p:strVal val="#ppt_x"/>
                                          </p:val>
                                        </p:tav>
                                      </p:tavLst>
                                    </p:anim>
                                    <p:anim calcmode="lin" valueType="num">
                                      <p:cBhvr>
                                        <p:cTn id="22"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29982"/>
          </a:xfrm>
        </p:spPr>
        <p:txBody>
          <a:bodyPr/>
          <a:lstStyle/>
          <a:p>
            <a:pPr algn="ctr"/>
            <a:r>
              <a:rPr lang="es-EC" dirty="0" smtClean="0"/>
              <a:t>Sistema Montado</a:t>
            </a:r>
            <a:endParaRPr lang="es-EC" dirty="0"/>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11" y="1282700"/>
            <a:ext cx="4064000" cy="304800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900" y="1282700"/>
            <a:ext cx="4064000" cy="3048000"/>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6800" y="3636682"/>
            <a:ext cx="4064000" cy="3048000"/>
          </a:xfrm>
          <a:prstGeom prst="rect">
            <a:avLst/>
          </a:prstGeom>
        </p:spPr>
      </p:pic>
    </p:spTree>
    <p:extLst>
      <p:ext uri="{BB962C8B-B14F-4D97-AF65-F5344CB8AC3E}">
        <p14:creationId xmlns:p14="http://schemas.microsoft.com/office/powerpoint/2010/main" val="262700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53782"/>
          </a:xfrm>
        </p:spPr>
        <p:txBody>
          <a:bodyPr/>
          <a:lstStyle/>
          <a:p>
            <a:pPr algn="ctr"/>
            <a:r>
              <a:rPr lang="es-EC" dirty="0"/>
              <a:t>Sistema Montado</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11" y="1206500"/>
            <a:ext cx="4064000" cy="304800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195" y="1206500"/>
            <a:ext cx="4064000" cy="3048000"/>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653" y="3632200"/>
            <a:ext cx="4064000" cy="3048000"/>
          </a:xfrm>
          <a:prstGeom prst="rect">
            <a:avLst/>
          </a:prstGeom>
        </p:spPr>
      </p:pic>
    </p:spTree>
    <p:extLst>
      <p:ext uri="{BB962C8B-B14F-4D97-AF65-F5344CB8AC3E}">
        <p14:creationId xmlns:p14="http://schemas.microsoft.com/office/powerpoint/2010/main" val="24284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53782"/>
          </a:xfrm>
        </p:spPr>
        <p:txBody>
          <a:bodyPr/>
          <a:lstStyle/>
          <a:p>
            <a:pPr algn="ctr"/>
            <a:r>
              <a:rPr lang="es-EC" dirty="0"/>
              <a:t>Sistema Montado</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11" y="1206500"/>
            <a:ext cx="4064000" cy="3048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195" y="1206500"/>
            <a:ext cx="4064000" cy="30480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653" y="3484282"/>
            <a:ext cx="4064000" cy="3048000"/>
          </a:xfrm>
          <a:prstGeom prst="rect">
            <a:avLst/>
          </a:prstGeom>
        </p:spPr>
      </p:pic>
    </p:spTree>
    <p:extLst>
      <p:ext uri="{BB962C8B-B14F-4D97-AF65-F5344CB8AC3E}">
        <p14:creationId xmlns:p14="http://schemas.microsoft.com/office/powerpoint/2010/main" val="126274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53782"/>
          </a:xfrm>
        </p:spPr>
        <p:txBody>
          <a:bodyPr/>
          <a:lstStyle/>
          <a:p>
            <a:pPr algn="ctr"/>
            <a:r>
              <a:rPr lang="es-EC" dirty="0"/>
              <a:t>Sistema Montado</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11" y="1206500"/>
            <a:ext cx="4064000" cy="3048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195" y="1206500"/>
            <a:ext cx="4064000" cy="30480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3653" y="2578100"/>
            <a:ext cx="3048000" cy="4064000"/>
          </a:xfrm>
          <a:prstGeom prst="rect">
            <a:avLst/>
          </a:prstGeom>
        </p:spPr>
      </p:pic>
    </p:spTree>
    <p:extLst>
      <p:ext uri="{BB962C8B-B14F-4D97-AF65-F5344CB8AC3E}">
        <p14:creationId xmlns:p14="http://schemas.microsoft.com/office/powerpoint/2010/main" val="81959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53782"/>
          </a:xfrm>
        </p:spPr>
        <p:txBody>
          <a:bodyPr/>
          <a:lstStyle/>
          <a:p>
            <a:pPr algn="ctr"/>
            <a:r>
              <a:rPr lang="es-EC" dirty="0"/>
              <a:t>Sistema Montado</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958" y="1218008"/>
            <a:ext cx="2808289" cy="2106217"/>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978" y="1206500"/>
            <a:ext cx="2143125" cy="28575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993" y="4292599"/>
            <a:ext cx="2805110" cy="2103833"/>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5958" y="3550440"/>
            <a:ext cx="2134494" cy="2845992"/>
          </a:xfrm>
          <a:prstGeom prst="rect">
            <a:avLst/>
          </a:prstGeom>
        </p:spPr>
      </p:pic>
    </p:spTree>
    <p:extLst>
      <p:ext uri="{BB962C8B-B14F-4D97-AF65-F5344CB8AC3E}">
        <p14:creationId xmlns:p14="http://schemas.microsoft.com/office/powerpoint/2010/main" val="299885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614082"/>
          </a:xfrm>
        </p:spPr>
        <p:txBody>
          <a:bodyPr/>
          <a:lstStyle/>
          <a:p>
            <a:pPr algn="ctr"/>
            <a:r>
              <a:rPr lang="es-EC" sz="3200" dirty="0" smtClean="0"/>
              <a:t>Tipos de Gasificadores</a:t>
            </a:r>
            <a:endParaRPr lang="es-EC" sz="3200" dirty="0"/>
          </a:p>
        </p:txBody>
      </p:sp>
      <p:sp>
        <p:nvSpPr>
          <p:cNvPr id="3" name="Marcador de contenido 2"/>
          <p:cNvSpPr>
            <a:spLocks noGrp="1"/>
          </p:cNvSpPr>
          <p:nvPr>
            <p:ph idx="1"/>
          </p:nvPr>
        </p:nvSpPr>
        <p:spPr>
          <a:xfrm>
            <a:off x="875201" y="2002118"/>
            <a:ext cx="4890599" cy="4347882"/>
          </a:xfrm>
        </p:spPr>
        <p:txBody>
          <a:bodyPr>
            <a:normAutofit/>
          </a:bodyPr>
          <a:lstStyle/>
          <a:p>
            <a:pPr lvl="0" algn="just"/>
            <a:r>
              <a:rPr lang="es-ES" dirty="0"/>
              <a:t>Según el movimiento relativo de los gases y el combustible:</a:t>
            </a:r>
            <a:endParaRPr lang="es-EC" dirty="0"/>
          </a:p>
          <a:p>
            <a:pPr lvl="0" algn="just"/>
            <a:r>
              <a:rPr lang="es-ES" b="1" dirty="0" smtClean="0"/>
              <a:t>Flujo </a:t>
            </a:r>
            <a:r>
              <a:rPr lang="es-ES" b="1" dirty="0"/>
              <a:t>contra-corriente:</a:t>
            </a:r>
            <a:r>
              <a:rPr lang="es-ES" dirty="0"/>
              <a:t> El combustible y los gases se desplazan en direcciones opuestas, en general el gas se desplaza hacia arriba, también conocido como “Up </a:t>
            </a:r>
            <a:r>
              <a:rPr lang="es-ES" dirty="0" err="1"/>
              <a:t>Draft</a:t>
            </a:r>
            <a:r>
              <a:rPr lang="es-ES" dirty="0"/>
              <a:t>”. </a:t>
            </a:r>
            <a:endParaRPr lang="es-EC" dirty="0"/>
          </a:p>
        </p:txBody>
      </p:sp>
      <p:pic>
        <p:nvPicPr>
          <p:cNvPr id="4" name="Imagen 3" descr="http://www.fao.org/docrep/t0512s/t0512s0q.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0792" y="1405572"/>
            <a:ext cx="3710042" cy="3953828"/>
          </a:xfrm>
          <a:prstGeom prst="rect">
            <a:avLst/>
          </a:prstGeom>
          <a:noFill/>
          <a:ln>
            <a:noFill/>
          </a:ln>
        </p:spPr>
      </p:pic>
    </p:spTree>
    <p:extLst>
      <p:ext uri="{BB962C8B-B14F-4D97-AF65-F5344CB8AC3E}">
        <p14:creationId xmlns:p14="http://schemas.microsoft.com/office/powerpoint/2010/main" val="89881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5"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005340" y="2997149"/>
            <a:ext cx="9404723" cy="1400530"/>
          </a:xfrm>
          <a:prstGeom prst="rect">
            <a:avLst/>
          </a:prstGeom>
        </p:spPr>
        <p:txBody>
          <a:bodyPr vert="horz" lIns="91440" tIns="45720" rIns="91440" bIns="45720" rtlCol="0" anchor="t">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C" sz="8000" b="0" i="0" u="none" strike="noStrike" kern="1200" cap="none" spc="0" normalizeH="0" baseline="0" noProof="0" dirty="0" smtClean="0">
                <a:ln>
                  <a:noFill/>
                </a:ln>
                <a:solidFill>
                  <a:schemeClr val="tx2"/>
                </a:solidFill>
                <a:effectLst/>
                <a:uLnTx/>
                <a:uFillTx/>
                <a:latin typeface="+mj-lt"/>
                <a:ea typeface="+mj-ea"/>
                <a:cs typeface="+mj-cs"/>
              </a:rPr>
              <a:t>PRUEBAS</a:t>
            </a:r>
            <a:endParaRPr kumimoji="0" lang="es-EC" sz="80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Gráfico"/>
          <p:cNvGraphicFramePr/>
          <p:nvPr/>
        </p:nvGraphicFramePr>
        <p:xfrm>
          <a:off x="485774" y="457200"/>
          <a:ext cx="4657725" cy="2857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7 Gráfico"/>
          <p:cNvGraphicFramePr/>
          <p:nvPr/>
        </p:nvGraphicFramePr>
        <p:xfrm>
          <a:off x="447675" y="3014662"/>
          <a:ext cx="4495800" cy="2700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8 Gráfico"/>
          <p:cNvGraphicFramePr/>
          <p:nvPr/>
        </p:nvGraphicFramePr>
        <p:xfrm>
          <a:off x="5076824" y="400050"/>
          <a:ext cx="5067301" cy="30146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9 Gráfico"/>
          <p:cNvGraphicFramePr/>
          <p:nvPr/>
        </p:nvGraphicFramePr>
        <p:xfrm>
          <a:off x="4848224" y="3243262"/>
          <a:ext cx="4695825" cy="247173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8" presetClass="entr" presetSubtype="0" accel="100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2.5"/>
                                          </p:val>
                                        </p:tav>
                                        <p:tav tm="100000">
                                          <p:val>
                                            <p:strVal val="#ppt_w"/>
                                          </p:val>
                                        </p:tav>
                                      </p:tavLst>
                                    </p:anim>
                                    <p:anim calcmode="lin" valueType="num">
                                      <p:cBhvr>
                                        <p:cTn id="20" dur="500" fill="hold"/>
                                        <p:tgtEl>
                                          <p:spTgt spid="8"/>
                                        </p:tgtEl>
                                        <p:attrNameLst>
                                          <p:attrName>ppt_h</p:attrName>
                                        </p:attrNameLst>
                                      </p:cBhvr>
                                      <p:tavLst>
                                        <p:tav tm="0">
                                          <p:val>
                                            <p:strVal val="#ppt_h*0.01"/>
                                          </p:val>
                                        </p:tav>
                                        <p:tav tm="100000">
                                          <p:val>
                                            <p:strVal val="#ppt_h"/>
                                          </p:val>
                                        </p:tav>
                                      </p:tavLst>
                                    </p:anim>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h+1"/>
                                          </p:val>
                                        </p:tav>
                                        <p:tav tm="100000">
                                          <p:val>
                                            <p:strVal val="#ppt_y"/>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0.70"/>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Graphic spid="9" grpId="0">
        <p:bldAsOne/>
      </p:bldGraphic>
      <p:bldGraphic spid="10" grpId="0">
        <p:bldAsOne/>
      </p:bldGraphic>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Gráfico"/>
          <p:cNvGraphicFramePr/>
          <p:nvPr/>
        </p:nvGraphicFramePr>
        <p:xfrm>
          <a:off x="723899" y="514349"/>
          <a:ext cx="5362575" cy="33432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7 Gráfico"/>
          <p:cNvGraphicFramePr/>
          <p:nvPr/>
        </p:nvGraphicFramePr>
        <p:xfrm>
          <a:off x="6096000" y="3143250"/>
          <a:ext cx="5162550" cy="33718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8" presetClass="entr" presetSubtype="0" accel="10000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2.5"/>
                                          </p:val>
                                        </p:tav>
                                        <p:tav tm="100000">
                                          <p:val>
                                            <p:strVal val="#ppt_w"/>
                                          </p:val>
                                        </p:tav>
                                      </p:tavLst>
                                    </p:anim>
                                    <p:anim calcmode="lin" valueType="num">
                                      <p:cBhvr>
                                        <p:cTn id="13" dur="500" fill="hold"/>
                                        <p:tgtEl>
                                          <p:spTgt spid="8"/>
                                        </p:tgtEl>
                                        <p:attrNameLst>
                                          <p:attrName>ppt_h</p:attrName>
                                        </p:attrNameLst>
                                      </p:cBhvr>
                                      <p:tavLst>
                                        <p:tav tm="0">
                                          <p:val>
                                            <p:strVal val="#ppt_h*0.01"/>
                                          </p:val>
                                        </p:tav>
                                        <p:tav tm="100000">
                                          <p:val>
                                            <p:strVal val="#ppt_h"/>
                                          </p:val>
                                        </p:tav>
                                      </p:tavLst>
                                    </p:anim>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h+1"/>
                                          </p:val>
                                        </p:tav>
                                        <p:tav tm="100000">
                                          <p:val>
                                            <p:strVal val="#ppt_y"/>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contenido"/>
          <p:cNvSpPr>
            <a:spLocks noGrp="1"/>
          </p:cNvSpPr>
          <p:nvPr>
            <p:ph idx="1"/>
          </p:nvPr>
        </p:nvSpPr>
        <p:spPr>
          <a:xfrm>
            <a:off x="674687" y="567018"/>
            <a:ext cx="8946541" cy="4195481"/>
          </a:xfrm>
        </p:spPr>
        <p:txBody>
          <a:bodyPr/>
          <a:lstStyle/>
          <a:p>
            <a:pPr algn="just"/>
            <a:r>
              <a:rPr lang="es-EC" dirty="0" smtClean="0"/>
              <a:t>El volumen de combustible consumido por el motor en distintos intervalos de tiempo es de 0.000024 m</a:t>
            </a:r>
            <a:r>
              <a:rPr lang="es-EC" baseline="30000" dirty="0" smtClean="0"/>
              <a:t>3</a:t>
            </a:r>
            <a:r>
              <a:rPr lang="es-EC" dirty="0" smtClean="0"/>
              <a:t> </a:t>
            </a:r>
          </a:p>
          <a:p>
            <a:pPr algn="just"/>
            <a:r>
              <a:rPr lang="es-EC" dirty="0" smtClean="0"/>
              <a:t>Velocidad del motor de 2400 r.p.m.</a:t>
            </a:r>
          </a:p>
          <a:p>
            <a:pPr algn="just"/>
            <a:r>
              <a:rPr lang="es-EC" dirty="0" smtClean="0"/>
              <a:t>El tiempo de consumo de este volumen es de 16.45 segundos.</a:t>
            </a:r>
          </a:p>
          <a:p>
            <a:pPr algn="just"/>
            <a:r>
              <a:rPr lang="es-EC" dirty="0" smtClean="0"/>
              <a:t>Valor de combustible de calidad regular de $1.50</a:t>
            </a:r>
            <a:endParaRPr lang="en-US" dirty="0"/>
          </a:p>
        </p:txBody>
      </p:sp>
      <p:sp>
        <p:nvSpPr>
          <p:cNvPr id="11878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8785" name="Picture 1"/>
          <p:cNvPicPr>
            <a:picLocks noChangeAspect="1" noChangeArrowheads="1"/>
          </p:cNvPicPr>
          <p:nvPr/>
        </p:nvPicPr>
        <p:blipFill>
          <a:blip r:embed="rId2">
            <a:clrChange>
              <a:clrFrom>
                <a:srgbClr val="FFFFFF"/>
              </a:clrFrom>
              <a:clrTo>
                <a:srgbClr val="FFFFFF">
                  <a:alpha val="0"/>
                </a:srgbClr>
              </a:clrTo>
            </a:clrChange>
          </a:blip>
          <a:srcRect b="23627"/>
          <a:stretch>
            <a:fillRect/>
          </a:stretch>
        </p:blipFill>
        <p:spPr bwMode="auto">
          <a:xfrm>
            <a:off x="601578" y="3031958"/>
            <a:ext cx="5005137" cy="1179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8788" name="Rectangle 4"/>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8787"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01580" y="4884822"/>
            <a:ext cx="5029976" cy="10828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13 CuadroTexto"/>
          <p:cNvSpPr txBox="1"/>
          <p:nvPr/>
        </p:nvSpPr>
        <p:spPr>
          <a:xfrm>
            <a:off x="5799223" y="3296654"/>
            <a:ext cx="3489156" cy="2554545"/>
          </a:xfrm>
          <a:prstGeom prst="rect">
            <a:avLst/>
          </a:prstGeom>
          <a:noFill/>
        </p:spPr>
        <p:txBody>
          <a:bodyPr wrap="square" rtlCol="0">
            <a:spAutoFit/>
          </a:bodyPr>
          <a:lstStyle/>
          <a:p>
            <a:pPr algn="just"/>
            <a:r>
              <a:rPr lang="es-EC" sz="2000" dirty="0" smtClean="0"/>
              <a:t>Lo que indica que en una hora el motor consume 1,3875 galones, que multiplicado por el valor comercial del combustible regular da un total de $2.08.</a:t>
            </a:r>
            <a:endParaRPr lang="en-US" sz="2000" dirty="0" smtClean="0"/>
          </a:p>
          <a:p>
            <a:pPr algn="just"/>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nodeType="clickEffect">
                                  <p:stCondLst>
                                    <p:cond delay="0"/>
                                  </p:stCondLst>
                                  <p:childTnLst>
                                    <p:set>
                                      <p:cBhvr>
                                        <p:cTn id="26" dur="1" fill="hold">
                                          <p:stCondLst>
                                            <p:cond delay="0"/>
                                          </p:stCondLst>
                                        </p:cTn>
                                        <p:tgtEl>
                                          <p:spTgt spid="118785"/>
                                        </p:tgtEl>
                                        <p:attrNameLst>
                                          <p:attrName>style.visibility</p:attrName>
                                        </p:attrNameLst>
                                      </p:cBhvr>
                                      <p:to>
                                        <p:strVal val="visible"/>
                                      </p:to>
                                    </p:set>
                                    <p:anim calcmode="lin" valueType="num">
                                      <p:cBhvr>
                                        <p:cTn id="27" dur="500" decel="50000" fill="hold">
                                          <p:stCondLst>
                                            <p:cond delay="0"/>
                                          </p:stCondLst>
                                        </p:cTn>
                                        <p:tgtEl>
                                          <p:spTgt spid="11878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1878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18785"/>
                                        </p:tgtEl>
                                        <p:attrNameLst>
                                          <p:attrName>ppt_w</p:attrName>
                                        </p:attrNameLst>
                                      </p:cBhvr>
                                      <p:tavLst>
                                        <p:tav tm="0">
                                          <p:val>
                                            <p:strVal val="#ppt_w*.05"/>
                                          </p:val>
                                        </p:tav>
                                        <p:tav tm="100000">
                                          <p:val>
                                            <p:strVal val="#ppt_w"/>
                                          </p:val>
                                        </p:tav>
                                      </p:tavLst>
                                    </p:anim>
                                    <p:anim calcmode="lin" valueType="num">
                                      <p:cBhvr>
                                        <p:cTn id="30" dur="1000" fill="hold"/>
                                        <p:tgtEl>
                                          <p:spTgt spid="11878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1878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1878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1878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18785"/>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18787"/>
                                        </p:tgtEl>
                                        <p:attrNameLst>
                                          <p:attrName>style.visibility</p:attrName>
                                        </p:attrNameLst>
                                      </p:cBhvr>
                                      <p:to>
                                        <p:strVal val="visible"/>
                                      </p:to>
                                    </p:set>
                                    <p:anim calcmode="lin" valueType="num">
                                      <p:cBhvr>
                                        <p:cTn id="39" dur="500" decel="50000" fill="hold">
                                          <p:stCondLst>
                                            <p:cond delay="0"/>
                                          </p:stCondLst>
                                        </p:cTn>
                                        <p:tgtEl>
                                          <p:spTgt spid="118787"/>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8787"/>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8787"/>
                                        </p:tgtEl>
                                        <p:attrNameLst>
                                          <p:attrName>ppt_w</p:attrName>
                                        </p:attrNameLst>
                                      </p:cBhvr>
                                      <p:tavLst>
                                        <p:tav tm="0">
                                          <p:val>
                                            <p:strVal val="#ppt_w*.05"/>
                                          </p:val>
                                        </p:tav>
                                        <p:tav tm="100000">
                                          <p:val>
                                            <p:strVal val="#ppt_w"/>
                                          </p:val>
                                        </p:tav>
                                      </p:tavLst>
                                    </p:anim>
                                    <p:anim calcmode="lin" valueType="num">
                                      <p:cBhvr>
                                        <p:cTn id="42" dur="1000" fill="hold"/>
                                        <p:tgtEl>
                                          <p:spTgt spid="118787"/>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8787"/>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8787"/>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8787"/>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8787"/>
                                        </p:tgtEl>
                                      </p:cBhvr>
                                    </p:animEffect>
                                  </p:childTnLst>
                                </p:cTn>
                              </p:par>
                            </p:childTnLst>
                          </p:cTn>
                        </p:par>
                      </p:childTnLst>
                    </p:cTn>
                  </p:par>
                  <p:par>
                    <p:cTn id="47" fill="hold">
                      <p:stCondLst>
                        <p:cond delay="indefinite"/>
                      </p:stCondLst>
                      <p:childTnLst>
                        <p:par>
                          <p:cTn id="48" fill="hold">
                            <p:stCondLst>
                              <p:cond delay="0"/>
                            </p:stCondLst>
                            <p:childTnLst>
                              <p:par>
                                <p:cTn id="49" presetID="24"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to="" calcmode="lin" valueType="num">
                                      <p:cBhvr>
                                        <p:cTn id="51"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4"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Marcador de contenido"/>
          <p:cNvSpPr txBox="1">
            <a:spLocks/>
          </p:cNvSpPr>
          <p:nvPr/>
        </p:nvSpPr>
        <p:spPr>
          <a:xfrm>
            <a:off x="674687" y="567018"/>
            <a:ext cx="8946541" cy="4195481"/>
          </a:xfrm>
          <a:prstGeom prst="rect">
            <a:avLst/>
          </a:prstGeom>
        </p:spPr>
        <p:txBody>
          <a:bodyPr/>
          <a:lstStyle/>
          <a:p>
            <a:pPr algn="just"/>
            <a:r>
              <a:rPr lang="es-EC" sz="2000" dirty="0" smtClean="0">
                <a:latin typeface="+mj-lt"/>
                <a:ea typeface="+mj-ea"/>
                <a:cs typeface="+mj-cs"/>
              </a:rPr>
              <a:t>Se c</a:t>
            </a:r>
            <a:r>
              <a:rPr lang="es-EC" sz="2000" dirty="0" smtClean="0"/>
              <a:t>onoce que la exigencia de gas es de 49,7752553Kg/h</a:t>
            </a:r>
          </a:p>
          <a:p>
            <a:pPr algn="just"/>
            <a:r>
              <a:rPr lang="es-EC" sz="2000" dirty="0" smtClean="0"/>
              <a:t>Caudal de 45m</a:t>
            </a:r>
            <a:r>
              <a:rPr lang="es-EC" sz="2000" baseline="30000" dirty="0" smtClean="0"/>
              <a:t>3</a:t>
            </a:r>
            <a:r>
              <a:rPr lang="es-EC" sz="2000" dirty="0" smtClean="0"/>
              <a:t>/h.</a:t>
            </a:r>
            <a:endParaRPr lang="en-US" sz="2000" dirty="0" smtClean="0"/>
          </a:p>
          <a:p>
            <a:r>
              <a:rPr lang="es-EC" sz="2000" dirty="0" smtClean="0"/>
              <a:t>Volumen generado por 1Kg de madera estándar es de 2.2m</a:t>
            </a:r>
            <a:r>
              <a:rPr lang="es-EC" sz="2000" baseline="30000" dirty="0" smtClean="0"/>
              <a:t>3</a:t>
            </a:r>
          </a:p>
          <a:p>
            <a:endParaRPr kumimoji="0" lang="es-EC" sz="2000" b="0" i="0" u="none" strike="noStrike" kern="1200" cap="none" spc="0" normalizeH="0" baseline="30000" noProof="0" dirty="0" smtClean="0">
              <a:ln>
                <a:noFill/>
              </a:ln>
              <a:solidFill>
                <a:schemeClr val="tx1"/>
              </a:solidFill>
              <a:effectLst/>
              <a:uLnTx/>
              <a:uFillTx/>
              <a:latin typeface="+mj-lt"/>
              <a:ea typeface="+mj-ea"/>
              <a:cs typeface="+mj-cs"/>
            </a:endParaRPr>
          </a:p>
          <a:p>
            <a:endParaRPr lang="es-EC" sz="2000" baseline="30000" dirty="0" smtClean="0">
              <a:latin typeface="+mj-lt"/>
              <a:ea typeface="+mj-ea"/>
              <a:cs typeface="+mj-cs"/>
            </a:endParaRPr>
          </a:p>
          <a:p>
            <a:endParaRPr kumimoji="0" lang="es-EC" sz="2000" b="0" i="0" u="none" strike="noStrike" kern="1200" cap="none" spc="0" normalizeH="0" baseline="30000" noProof="0" dirty="0" smtClean="0">
              <a:ln>
                <a:noFill/>
              </a:ln>
              <a:solidFill>
                <a:schemeClr val="tx1"/>
              </a:solidFill>
              <a:effectLst/>
              <a:uLnTx/>
              <a:uFillTx/>
              <a:latin typeface="+mj-lt"/>
              <a:ea typeface="+mj-ea"/>
              <a:cs typeface="+mj-cs"/>
            </a:endParaRPr>
          </a:p>
          <a:p>
            <a:endParaRPr lang="es-EC" sz="2000" baseline="30000" dirty="0" smtClean="0">
              <a:latin typeface="+mj-lt"/>
              <a:ea typeface="+mj-ea"/>
              <a:cs typeface="+mj-cs"/>
            </a:endParaRPr>
          </a:p>
          <a:p>
            <a:endParaRPr kumimoji="0" lang="es-EC" sz="2000" b="0" i="0" u="none" strike="noStrike" kern="1200" cap="none" spc="0" normalizeH="0" baseline="30000" noProof="0" dirty="0" smtClean="0">
              <a:ln>
                <a:noFill/>
              </a:ln>
              <a:solidFill>
                <a:schemeClr val="tx1"/>
              </a:solidFill>
              <a:effectLst/>
              <a:uLnTx/>
              <a:uFillTx/>
              <a:latin typeface="+mj-lt"/>
              <a:ea typeface="+mj-ea"/>
              <a:cs typeface="+mj-cs"/>
            </a:endParaRPr>
          </a:p>
          <a:p>
            <a:endParaRPr lang="es-EC" sz="2000" baseline="30000" dirty="0" smtClean="0">
              <a:latin typeface="+mj-lt"/>
              <a:ea typeface="+mj-ea"/>
              <a:cs typeface="+mj-cs"/>
            </a:endParaRPr>
          </a:p>
          <a:p>
            <a:endParaRPr kumimoji="0" lang="es-EC" sz="2000" b="0" i="0" u="none" strike="noStrike" kern="1200" cap="none" spc="0" normalizeH="0" baseline="30000" noProof="0" dirty="0" smtClean="0">
              <a:ln>
                <a:noFill/>
              </a:ln>
              <a:solidFill>
                <a:schemeClr val="tx1"/>
              </a:solidFill>
              <a:effectLst/>
              <a:uLnTx/>
              <a:uFillTx/>
              <a:latin typeface="+mj-lt"/>
              <a:ea typeface="+mj-ea"/>
              <a:cs typeface="+mj-cs"/>
            </a:endParaRPr>
          </a:p>
          <a:p>
            <a:endParaRPr lang="es-EC" sz="2000" baseline="30000" dirty="0" smtClean="0">
              <a:latin typeface="+mj-lt"/>
              <a:ea typeface="+mj-ea"/>
              <a:cs typeface="+mj-cs"/>
            </a:endParaRPr>
          </a:p>
          <a:p>
            <a:endParaRPr kumimoji="0" lang="es-EC" sz="2000" b="0" i="0" u="none" strike="noStrike" kern="1200" cap="none" spc="0" normalizeH="0" baseline="30000" noProof="0" dirty="0" smtClean="0">
              <a:ln>
                <a:noFill/>
              </a:ln>
              <a:solidFill>
                <a:schemeClr val="tx1"/>
              </a:solidFill>
              <a:effectLst/>
              <a:uLnTx/>
              <a:uFillTx/>
              <a:latin typeface="+mj-lt"/>
              <a:ea typeface="+mj-ea"/>
              <a:cs typeface="+mj-cs"/>
            </a:endParaRPr>
          </a:p>
          <a:p>
            <a:endParaRPr lang="es-EC" sz="2000" baseline="30000" dirty="0" smtClean="0">
              <a:latin typeface="+mj-lt"/>
              <a:ea typeface="+mj-ea"/>
              <a:cs typeface="+mj-cs"/>
            </a:endParaRPr>
          </a:p>
          <a:p>
            <a:endParaRPr kumimoji="0" lang="es-EC" sz="2000" b="0" i="0" u="none" strike="noStrike" kern="1200" cap="none" spc="0" normalizeH="0" baseline="30000" noProof="0" dirty="0" smtClean="0">
              <a:ln>
                <a:noFill/>
              </a:ln>
              <a:solidFill>
                <a:schemeClr val="tx1"/>
              </a:solidFill>
              <a:effectLst/>
              <a:uLnTx/>
              <a:uFillTx/>
              <a:latin typeface="+mj-lt"/>
              <a:ea typeface="+mj-ea"/>
              <a:cs typeface="+mj-cs"/>
            </a:endParaRPr>
          </a:p>
          <a:p>
            <a:endParaRPr lang="es-EC" sz="2000" baseline="30000" dirty="0" smtClean="0">
              <a:latin typeface="+mj-lt"/>
              <a:ea typeface="+mj-ea"/>
              <a:cs typeface="+mj-cs"/>
            </a:endParaRPr>
          </a:p>
          <a:p>
            <a:endParaRPr kumimoji="0" lang="es-EC" sz="2000" b="0" i="0" u="none" strike="noStrike" kern="1200" cap="none" spc="0" normalizeH="0" baseline="30000" noProof="0" dirty="0" smtClean="0">
              <a:ln>
                <a:noFill/>
              </a:ln>
              <a:solidFill>
                <a:schemeClr val="tx1"/>
              </a:solidFill>
              <a:effectLst/>
              <a:uLnTx/>
              <a:uFillTx/>
              <a:latin typeface="+mj-lt"/>
              <a:ea typeface="+mj-ea"/>
              <a:cs typeface="+mj-cs"/>
            </a:endParaRPr>
          </a:p>
          <a:p>
            <a:endParaRPr lang="es-EC" sz="2000" baseline="30000" dirty="0" smtClean="0">
              <a:latin typeface="+mj-lt"/>
              <a:ea typeface="+mj-ea"/>
              <a:cs typeface="+mj-cs"/>
            </a:endParaRPr>
          </a:p>
          <a:p>
            <a:endParaRPr kumimoji="0" lang="es-EC" sz="2000" b="0" i="0" u="none" strike="noStrike" kern="1200" cap="none" spc="0" normalizeH="0" baseline="30000" noProof="0" dirty="0" smtClean="0">
              <a:ln>
                <a:noFill/>
              </a:ln>
              <a:solidFill>
                <a:schemeClr val="tx1"/>
              </a:solidFill>
              <a:effectLst/>
              <a:uLnTx/>
              <a:uFillTx/>
              <a:latin typeface="+mj-lt"/>
              <a:ea typeface="+mj-ea"/>
              <a:cs typeface="+mj-cs"/>
            </a:endParaRPr>
          </a:p>
          <a:p>
            <a:pPr algn="just"/>
            <a:r>
              <a:rPr lang="es-EC" sz="2000" dirty="0" smtClean="0"/>
              <a:t>Este valor indica que para una hora de trabajo a un régimen de revoluciones altas, un gasificador necesita 20.45Kg de leña, conociendo que un kilogramo de madera se lo adquiere en el mercado con un costo de $0.22, se tiene que para la producción de la cantidad necesaria de gas se debe invertir $4.5.</a:t>
            </a:r>
            <a:endParaRPr lang="en-US" sz="2000" dirty="0" smtClean="0"/>
          </a:p>
          <a:p>
            <a:pPr algn="just"/>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pic>
        <p:nvPicPr>
          <p:cNvPr id="117762"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237872" y="1949116"/>
            <a:ext cx="4090737" cy="1156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7761"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646947" y="3060032"/>
            <a:ext cx="3337556" cy="838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7764" name="Rectangle 4"/>
          <p:cNvSpPr>
            <a:spLocks noChangeArrowheads="1"/>
          </p:cNvSpPr>
          <p:nvPr/>
        </p:nvSpPr>
        <p:spPr bwMode="auto">
          <a:xfrm>
            <a:off x="777875"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7765" name="Rectangle 5"/>
          <p:cNvSpPr>
            <a:spLocks noChangeArrowheads="1"/>
          </p:cNvSpPr>
          <p:nvPr/>
        </p:nvSpPr>
        <p:spPr bwMode="auto">
          <a:xfrm>
            <a:off x="777875" y="15144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117762"/>
                                        </p:tgtEl>
                                        <p:attrNameLst>
                                          <p:attrName>style.visibility</p:attrName>
                                        </p:attrNameLst>
                                      </p:cBhvr>
                                      <p:to>
                                        <p:strVal val="visible"/>
                                      </p:to>
                                    </p:set>
                                    <p:anim calcmode="lin" valueType="num">
                                      <p:cBhvr>
                                        <p:cTn id="17" dur="1000" fill="hold"/>
                                        <p:tgtEl>
                                          <p:spTgt spid="117762"/>
                                        </p:tgtEl>
                                        <p:attrNameLst>
                                          <p:attrName>ppt_w</p:attrName>
                                        </p:attrNameLst>
                                      </p:cBhvr>
                                      <p:tavLst>
                                        <p:tav tm="0">
                                          <p:val>
                                            <p:strVal val="#ppt_w*0.70"/>
                                          </p:val>
                                        </p:tav>
                                        <p:tav tm="100000">
                                          <p:val>
                                            <p:strVal val="#ppt_w"/>
                                          </p:val>
                                        </p:tav>
                                      </p:tavLst>
                                    </p:anim>
                                    <p:anim calcmode="lin" valueType="num">
                                      <p:cBhvr>
                                        <p:cTn id="18" dur="1000" fill="hold"/>
                                        <p:tgtEl>
                                          <p:spTgt spid="117762"/>
                                        </p:tgtEl>
                                        <p:attrNameLst>
                                          <p:attrName>ppt_h</p:attrName>
                                        </p:attrNameLst>
                                      </p:cBhvr>
                                      <p:tavLst>
                                        <p:tav tm="0">
                                          <p:val>
                                            <p:strVal val="#ppt_h"/>
                                          </p:val>
                                        </p:tav>
                                        <p:tav tm="100000">
                                          <p:val>
                                            <p:strVal val="#ppt_h"/>
                                          </p:val>
                                        </p:tav>
                                      </p:tavLst>
                                    </p:anim>
                                    <p:animEffect transition="in" filter="fade">
                                      <p:cBhvr>
                                        <p:cTn id="19" dur="1000"/>
                                        <p:tgtEl>
                                          <p:spTgt spid="117762"/>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117761"/>
                                        </p:tgtEl>
                                        <p:attrNameLst>
                                          <p:attrName>style.visibility</p:attrName>
                                        </p:attrNameLst>
                                      </p:cBhvr>
                                      <p:to>
                                        <p:strVal val="visible"/>
                                      </p:to>
                                    </p:set>
                                    <p:anim calcmode="lin" valueType="num">
                                      <p:cBhvr>
                                        <p:cTn id="24" dur="1000" fill="hold"/>
                                        <p:tgtEl>
                                          <p:spTgt spid="117761"/>
                                        </p:tgtEl>
                                        <p:attrNameLst>
                                          <p:attrName>ppt_w</p:attrName>
                                        </p:attrNameLst>
                                      </p:cBhvr>
                                      <p:tavLst>
                                        <p:tav tm="0">
                                          <p:val>
                                            <p:strVal val="#ppt_w*0.70"/>
                                          </p:val>
                                        </p:tav>
                                        <p:tav tm="100000">
                                          <p:val>
                                            <p:strVal val="#ppt_w"/>
                                          </p:val>
                                        </p:tav>
                                      </p:tavLst>
                                    </p:anim>
                                    <p:anim calcmode="lin" valueType="num">
                                      <p:cBhvr>
                                        <p:cTn id="25" dur="1000" fill="hold"/>
                                        <p:tgtEl>
                                          <p:spTgt spid="117761"/>
                                        </p:tgtEl>
                                        <p:attrNameLst>
                                          <p:attrName>ppt_h</p:attrName>
                                        </p:attrNameLst>
                                      </p:cBhvr>
                                      <p:tavLst>
                                        <p:tav tm="0">
                                          <p:val>
                                            <p:strVal val="#ppt_h"/>
                                          </p:val>
                                        </p:tav>
                                        <p:tav tm="100000">
                                          <p:val>
                                            <p:strVal val="#ppt_h"/>
                                          </p:val>
                                        </p:tav>
                                      </p:tavLst>
                                    </p:anim>
                                    <p:animEffect transition="in" filter="fade">
                                      <p:cBhvr>
                                        <p:cTn id="26" dur="1000"/>
                                        <p:tgtEl>
                                          <p:spTgt spid="11776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down)">
                                      <p:cBhvr>
                                        <p:cTn id="31" dur="5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xEl>
                                              <p:pRg st="18" end="18"/>
                                            </p:txEl>
                                          </p:spTgt>
                                        </p:tgtEl>
                                        <p:attrNameLst>
                                          <p:attrName>style.visibility</p:attrName>
                                        </p:attrNameLst>
                                      </p:cBhvr>
                                      <p:to>
                                        <p:strVal val="visible"/>
                                      </p:to>
                                    </p:set>
                                    <p:animEffect transition="in" filter="wipe(down)">
                                      <p:cBhvr>
                                        <p:cTn id="36" dur="500"/>
                                        <p:tgtEl>
                                          <p:spTgt spid="7">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005340" y="2347443"/>
            <a:ext cx="9404723" cy="1400530"/>
          </a:xfrm>
          <a:prstGeom prst="rect">
            <a:avLst/>
          </a:prstGeom>
        </p:spPr>
        <p:txBody>
          <a:bodyPr vert="horz" lIns="91440" tIns="45720" rIns="91440" bIns="45720" rtlCol="0" anchor="t">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s-EC" sz="8000" dirty="0" smtClean="0">
                <a:solidFill>
                  <a:schemeClr val="tx2"/>
                </a:solidFill>
                <a:latin typeface="+mj-lt"/>
                <a:ea typeface="+mj-ea"/>
                <a:cs typeface="+mj-cs"/>
              </a:rPr>
              <a:t>ANÁLISIS ECONÓMICO</a:t>
            </a:r>
            <a:endParaRPr kumimoji="0" lang="es-EC" sz="80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377616" y="1515983"/>
          <a:ext cx="7748337" cy="4572000"/>
        </p:xfrm>
        <a:graphic>
          <a:graphicData uri="http://schemas.openxmlformats.org/drawingml/2006/table">
            <a:tbl>
              <a:tblPr/>
              <a:tblGrid>
                <a:gridCol w="5481636"/>
                <a:gridCol w="2266701"/>
              </a:tblGrid>
              <a:tr h="571500">
                <a:tc>
                  <a:txBody>
                    <a:bodyPr/>
                    <a:lstStyle/>
                    <a:p>
                      <a:pPr marL="0" marR="0" indent="0" algn="ctr">
                        <a:lnSpc>
                          <a:spcPct val="100000"/>
                        </a:lnSpc>
                        <a:spcBef>
                          <a:spcPts val="0"/>
                        </a:spcBef>
                        <a:spcAft>
                          <a:spcPts val="0"/>
                        </a:spcAft>
                      </a:pPr>
                      <a:r>
                        <a:rPr lang="es-ES" sz="1800" b="1" dirty="0">
                          <a:solidFill>
                            <a:srgbClr val="FFFFFF"/>
                          </a:solidFill>
                          <a:latin typeface="Arial"/>
                          <a:ea typeface="PMingLiU"/>
                          <a:cs typeface="Times New Roman"/>
                        </a:rPr>
                        <a:t>MATERIAL</a:t>
                      </a:r>
                      <a:endParaRPr lang="en-US" sz="1600" dirty="0">
                        <a:latin typeface="Calibri"/>
                        <a:ea typeface="PMingLiU"/>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solidFill>
                      <a:srgbClr val="4F81BD"/>
                    </a:solidFill>
                  </a:tcPr>
                </a:tc>
                <a:tc>
                  <a:txBody>
                    <a:bodyPr/>
                    <a:lstStyle/>
                    <a:p>
                      <a:pPr marL="0" marR="0" indent="0" algn="ctr">
                        <a:lnSpc>
                          <a:spcPct val="100000"/>
                        </a:lnSpc>
                        <a:spcBef>
                          <a:spcPts val="0"/>
                        </a:spcBef>
                        <a:spcAft>
                          <a:spcPts val="0"/>
                        </a:spcAft>
                      </a:pPr>
                      <a:r>
                        <a:rPr lang="es-ES" sz="1800" b="1">
                          <a:solidFill>
                            <a:srgbClr val="FFFFFF"/>
                          </a:solidFill>
                          <a:latin typeface="Arial"/>
                          <a:ea typeface="PMingLiU"/>
                          <a:cs typeface="Times New Roman"/>
                        </a:rPr>
                        <a:t>COSTO ($)</a:t>
                      </a:r>
                      <a:endParaRPr lang="en-US" sz="1600">
                        <a:latin typeface="Calibri"/>
                        <a:ea typeface="PMingLiU"/>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4F81BD"/>
                    </a:solidFill>
                  </a:tcPr>
                </a:tc>
              </a:tr>
              <a:tr h="571500">
                <a:tc>
                  <a:txBody>
                    <a:bodyPr/>
                    <a:lstStyle/>
                    <a:p>
                      <a:pPr marL="0" marR="0" indent="0" algn="l">
                        <a:lnSpc>
                          <a:spcPct val="100000"/>
                        </a:lnSpc>
                        <a:spcBef>
                          <a:spcPts val="0"/>
                        </a:spcBef>
                        <a:spcAft>
                          <a:spcPts val="0"/>
                        </a:spcAft>
                      </a:pPr>
                      <a:r>
                        <a:rPr lang="es-ES" sz="1800" b="1">
                          <a:latin typeface="Arial"/>
                          <a:ea typeface="PMingLiU"/>
                          <a:cs typeface="Times New Roman"/>
                        </a:rPr>
                        <a:t>Equipo mecánico</a:t>
                      </a:r>
                      <a:endParaRPr lang="en-US" sz="1600">
                        <a:latin typeface="Calibri"/>
                        <a:ea typeface="PMingLiU"/>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a:noFill/>
                    </a:lnT>
                    <a:lnB>
                      <a:noFill/>
                    </a:lnB>
                  </a:tcPr>
                </a:tc>
                <a:tc>
                  <a:txBody>
                    <a:bodyPr/>
                    <a:lstStyle/>
                    <a:p>
                      <a:pPr marL="0" marR="0" indent="0" algn="ctr">
                        <a:lnSpc>
                          <a:spcPct val="100000"/>
                        </a:lnSpc>
                        <a:spcBef>
                          <a:spcPts val="0"/>
                        </a:spcBef>
                        <a:spcAft>
                          <a:spcPts val="0"/>
                        </a:spcAft>
                      </a:pPr>
                      <a:r>
                        <a:rPr lang="es-ES" sz="1800">
                          <a:latin typeface="Arial"/>
                          <a:ea typeface="PMingLiU"/>
                          <a:cs typeface="Times New Roman"/>
                        </a:rPr>
                        <a:t>540</a:t>
                      </a:r>
                      <a:endParaRPr lang="en-US" sz="1600">
                        <a:latin typeface="Calibri"/>
                        <a:ea typeface="PMingLiU"/>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a:noFill/>
                    </a:lnT>
                    <a:lnB>
                      <a:noFill/>
                    </a:lnB>
                  </a:tcPr>
                </a:tc>
              </a:tr>
              <a:tr h="571500">
                <a:tc>
                  <a:txBody>
                    <a:bodyPr/>
                    <a:lstStyle/>
                    <a:p>
                      <a:pPr marL="0" marR="0" indent="0" algn="l">
                        <a:lnSpc>
                          <a:spcPct val="100000"/>
                        </a:lnSpc>
                        <a:spcBef>
                          <a:spcPts val="0"/>
                        </a:spcBef>
                        <a:spcAft>
                          <a:spcPts val="0"/>
                        </a:spcAft>
                      </a:pPr>
                      <a:r>
                        <a:rPr lang="es-ES" sz="1800" b="1" dirty="0">
                          <a:latin typeface="Arial"/>
                          <a:ea typeface="PMingLiU"/>
                          <a:cs typeface="Times New Roman"/>
                        </a:rPr>
                        <a:t>Equipo electrónico</a:t>
                      </a:r>
                      <a:endParaRPr lang="en-US" sz="1600" dirty="0">
                        <a:latin typeface="Calibri"/>
                        <a:ea typeface="PMingLiU"/>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a:noFill/>
                    </a:lnT>
                    <a:lnB>
                      <a:noFill/>
                    </a:lnB>
                  </a:tcPr>
                </a:tc>
                <a:tc>
                  <a:txBody>
                    <a:bodyPr/>
                    <a:lstStyle/>
                    <a:p>
                      <a:pPr marL="0" marR="0" indent="0" algn="ctr">
                        <a:lnSpc>
                          <a:spcPct val="100000"/>
                        </a:lnSpc>
                        <a:spcBef>
                          <a:spcPts val="0"/>
                        </a:spcBef>
                        <a:spcAft>
                          <a:spcPts val="0"/>
                        </a:spcAft>
                      </a:pPr>
                      <a:r>
                        <a:rPr lang="es-ES" sz="1800">
                          <a:latin typeface="Arial"/>
                          <a:ea typeface="PMingLiU"/>
                          <a:cs typeface="Times New Roman"/>
                        </a:rPr>
                        <a:t>673</a:t>
                      </a:r>
                      <a:endParaRPr lang="en-US" sz="1600">
                        <a:latin typeface="Calibri"/>
                        <a:ea typeface="PMingLiU"/>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a:noFill/>
                    </a:lnT>
                    <a:lnB>
                      <a:noFill/>
                    </a:lnB>
                  </a:tcPr>
                </a:tc>
              </a:tr>
              <a:tr h="571500">
                <a:tc>
                  <a:txBody>
                    <a:bodyPr/>
                    <a:lstStyle/>
                    <a:p>
                      <a:pPr marL="0" marR="0" indent="0" algn="l">
                        <a:lnSpc>
                          <a:spcPct val="100000"/>
                        </a:lnSpc>
                        <a:spcBef>
                          <a:spcPts val="0"/>
                        </a:spcBef>
                        <a:spcAft>
                          <a:spcPts val="0"/>
                        </a:spcAft>
                      </a:pPr>
                      <a:r>
                        <a:rPr lang="es-ES" sz="1800" b="1">
                          <a:latin typeface="Arial"/>
                          <a:ea typeface="PMingLiU"/>
                          <a:cs typeface="Times New Roman"/>
                        </a:rPr>
                        <a:t>Construcción </a:t>
                      </a:r>
                      <a:endParaRPr lang="en-US" sz="1600">
                        <a:latin typeface="Calibri"/>
                        <a:ea typeface="PMingLiU"/>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a:noFill/>
                    </a:lnT>
                    <a:lnB>
                      <a:noFill/>
                    </a:lnB>
                  </a:tcPr>
                </a:tc>
                <a:tc>
                  <a:txBody>
                    <a:bodyPr/>
                    <a:lstStyle/>
                    <a:p>
                      <a:pPr marL="0" marR="0" indent="0" algn="ctr">
                        <a:lnSpc>
                          <a:spcPct val="100000"/>
                        </a:lnSpc>
                        <a:spcBef>
                          <a:spcPts val="0"/>
                        </a:spcBef>
                        <a:spcAft>
                          <a:spcPts val="0"/>
                        </a:spcAft>
                      </a:pPr>
                      <a:r>
                        <a:rPr lang="es-ES" sz="1800">
                          <a:latin typeface="Arial"/>
                          <a:ea typeface="PMingLiU"/>
                          <a:cs typeface="Times New Roman"/>
                        </a:rPr>
                        <a:t>460</a:t>
                      </a:r>
                      <a:endParaRPr lang="en-US" sz="1600">
                        <a:latin typeface="Calibri"/>
                        <a:ea typeface="PMingLiU"/>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a:noFill/>
                    </a:lnT>
                    <a:lnB>
                      <a:noFill/>
                    </a:lnB>
                  </a:tcPr>
                </a:tc>
              </a:tr>
              <a:tr h="571500">
                <a:tc>
                  <a:txBody>
                    <a:bodyPr/>
                    <a:lstStyle/>
                    <a:p>
                      <a:pPr marL="0" marR="0" indent="0" algn="l">
                        <a:lnSpc>
                          <a:spcPct val="100000"/>
                        </a:lnSpc>
                        <a:spcBef>
                          <a:spcPts val="0"/>
                        </a:spcBef>
                        <a:spcAft>
                          <a:spcPts val="0"/>
                        </a:spcAft>
                      </a:pPr>
                      <a:r>
                        <a:rPr lang="es-ES" sz="1800" b="1">
                          <a:latin typeface="Arial"/>
                          <a:ea typeface="PMingLiU"/>
                          <a:cs typeface="Times New Roman"/>
                        </a:rPr>
                        <a:t>Arreglo de vehículo </a:t>
                      </a:r>
                      <a:endParaRPr lang="en-US" sz="1600">
                        <a:latin typeface="Calibri"/>
                        <a:ea typeface="PMingLiU"/>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a:noFill/>
                    </a:lnT>
                    <a:lnB>
                      <a:noFill/>
                    </a:lnB>
                  </a:tcPr>
                </a:tc>
                <a:tc>
                  <a:txBody>
                    <a:bodyPr/>
                    <a:lstStyle/>
                    <a:p>
                      <a:pPr marL="0" marR="0" indent="0" algn="ctr">
                        <a:lnSpc>
                          <a:spcPct val="100000"/>
                        </a:lnSpc>
                        <a:spcBef>
                          <a:spcPts val="0"/>
                        </a:spcBef>
                        <a:spcAft>
                          <a:spcPts val="0"/>
                        </a:spcAft>
                      </a:pPr>
                      <a:r>
                        <a:rPr lang="es-ES" sz="1800">
                          <a:latin typeface="Arial"/>
                          <a:ea typeface="PMingLiU"/>
                          <a:cs typeface="Times New Roman"/>
                        </a:rPr>
                        <a:t>625</a:t>
                      </a:r>
                      <a:endParaRPr lang="en-US" sz="1600">
                        <a:latin typeface="Calibri"/>
                        <a:ea typeface="PMingLiU"/>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a:noFill/>
                    </a:lnT>
                    <a:lnB>
                      <a:noFill/>
                    </a:lnB>
                  </a:tcPr>
                </a:tc>
              </a:tr>
              <a:tr h="571500">
                <a:tc>
                  <a:txBody>
                    <a:bodyPr/>
                    <a:lstStyle/>
                    <a:p>
                      <a:pPr marL="0" marR="0" indent="0" algn="l">
                        <a:lnSpc>
                          <a:spcPct val="100000"/>
                        </a:lnSpc>
                        <a:spcBef>
                          <a:spcPts val="0"/>
                        </a:spcBef>
                        <a:spcAft>
                          <a:spcPts val="0"/>
                        </a:spcAft>
                      </a:pPr>
                      <a:r>
                        <a:rPr lang="es-ES" sz="1800" b="1">
                          <a:latin typeface="Arial"/>
                          <a:ea typeface="PMingLiU"/>
                          <a:cs typeface="Times New Roman"/>
                        </a:rPr>
                        <a:t>Prototipo </a:t>
                      </a:r>
                      <a:endParaRPr lang="en-US" sz="1600">
                        <a:latin typeface="Calibri"/>
                        <a:ea typeface="PMingLiU"/>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a:noFill/>
                    </a:lnT>
                    <a:lnB>
                      <a:noFill/>
                    </a:lnB>
                  </a:tcPr>
                </a:tc>
                <a:tc>
                  <a:txBody>
                    <a:bodyPr/>
                    <a:lstStyle/>
                    <a:p>
                      <a:pPr marL="0" marR="0" indent="0" algn="ctr">
                        <a:lnSpc>
                          <a:spcPct val="100000"/>
                        </a:lnSpc>
                        <a:spcBef>
                          <a:spcPts val="0"/>
                        </a:spcBef>
                        <a:spcAft>
                          <a:spcPts val="0"/>
                        </a:spcAft>
                      </a:pPr>
                      <a:r>
                        <a:rPr lang="es-ES" sz="1800">
                          <a:latin typeface="Arial"/>
                          <a:ea typeface="PMingLiU"/>
                          <a:cs typeface="Times New Roman"/>
                        </a:rPr>
                        <a:t>365</a:t>
                      </a:r>
                      <a:endParaRPr lang="en-US" sz="1600">
                        <a:latin typeface="Calibri"/>
                        <a:ea typeface="PMingLiU"/>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a:noFill/>
                    </a:lnT>
                    <a:lnB>
                      <a:noFill/>
                    </a:lnB>
                  </a:tcPr>
                </a:tc>
              </a:tr>
              <a:tr h="571500">
                <a:tc>
                  <a:txBody>
                    <a:bodyPr/>
                    <a:lstStyle/>
                    <a:p>
                      <a:pPr marL="0" marR="0" indent="0" algn="l">
                        <a:lnSpc>
                          <a:spcPct val="100000"/>
                        </a:lnSpc>
                        <a:spcBef>
                          <a:spcPts val="0"/>
                        </a:spcBef>
                        <a:spcAft>
                          <a:spcPts val="0"/>
                        </a:spcAft>
                      </a:pPr>
                      <a:r>
                        <a:rPr lang="es-ES" sz="1800" b="1">
                          <a:latin typeface="Arial"/>
                          <a:ea typeface="PMingLiU"/>
                          <a:cs typeface="Times New Roman"/>
                        </a:rPr>
                        <a:t>Suministros </a:t>
                      </a:r>
                      <a:endParaRPr lang="en-US" sz="1600">
                        <a:latin typeface="Calibri"/>
                        <a:ea typeface="PMingLiU"/>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a:noFill/>
                    </a:lnT>
                    <a:lnB>
                      <a:noFill/>
                    </a:lnB>
                  </a:tcPr>
                </a:tc>
                <a:tc>
                  <a:txBody>
                    <a:bodyPr/>
                    <a:lstStyle/>
                    <a:p>
                      <a:pPr marL="0" marR="0" indent="0" algn="ctr">
                        <a:lnSpc>
                          <a:spcPct val="100000"/>
                        </a:lnSpc>
                        <a:spcBef>
                          <a:spcPts val="0"/>
                        </a:spcBef>
                        <a:spcAft>
                          <a:spcPts val="0"/>
                        </a:spcAft>
                      </a:pPr>
                      <a:r>
                        <a:rPr lang="es-ES" sz="1800">
                          <a:latin typeface="Arial"/>
                          <a:ea typeface="PMingLiU"/>
                          <a:cs typeface="Times New Roman"/>
                        </a:rPr>
                        <a:t>295</a:t>
                      </a:r>
                      <a:endParaRPr lang="en-US" sz="1600">
                        <a:latin typeface="Calibri"/>
                        <a:ea typeface="PMingLiU"/>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a:noFill/>
                    </a:lnT>
                    <a:lnB>
                      <a:noFill/>
                    </a:lnB>
                  </a:tcPr>
                </a:tc>
              </a:tr>
              <a:tr h="571500">
                <a:tc>
                  <a:txBody>
                    <a:bodyPr/>
                    <a:lstStyle/>
                    <a:p>
                      <a:pPr marL="0" marR="0" indent="0" algn="r">
                        <a:lnSpc>
                          <a:spcPct val="100000"/>
                        </a:lnSpc>
                        <a:spcBef>
                          <a:spcPts val="0"/>
                        </a:spcBef>
                        <a:spcAft>
                          <a:spcPts val="0"/>
                        </a:spcAft>
                      </a:pPr>
                      <a:r>
                        <a:rPr lang="es-ES" sz="1800" b="1">
                          <a:latin typeface="Arial"/>
                          <a:ea typeface="PMingLiU"/>
                          <a:cs typeface="Times New Roman"/>
                        </a:rPr>
                        <a:t>Costo total</a:t>
                      </a:r>
                      <a:endParaRPr lang="en-US" sz="1600">
                        <a:latin typeface="Calibri"/>
                        <a:ea typeface="PMingLiU"/>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solidFill>
                      <a:srgbClr val="92D050"/>
                    </a:solidFill>
                  </a:tcPr>
                </a:tc>
                <a:tc>
                  <a:txBody>
                    <a:bodyPr/>
                    <a:lstStyle/>
                    <a:p>
                      <a:pPr marL="0" marR="0" indent="0" algn="ctr">
                        <a:lnSpc>
                          <a:spcPct val="100000"/>
                        </a:lnSpc>
                        <a:spcBef>
                          <a:spcPts val="0"/>
                        </a:spcBef>
                        <a:spcAft>
                          <a:spcPts val="0"/>
                        </a:spcAft>
                      </a:pPr>
                      <a:r>
                        <a:rPr lang="es-ES" sz="1800" b="1" dirty="0">
                          <a:latin typeface="Arial"/>
                          <a:ea typeface="PMingLiU"/>
                          <a:cs typeface="Times New Roman"/>
                        </a:rPr>
                        <a:t>2953</a:t>
                      </a:r>
                      <a:endParaRPr lang="en-US" sz="1600" dirty="0">
                        <a:latin typeface="Calibri"/>
                        <a:ea typeface="PMingLiU"/>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92D050"/>
                    </a:solidFill>
                  </a:tcPr>
                </a:tc>
              </a:tr>
            </a:tbl>
          </a:graphicData>
        </a:graphic>
      </p:graphicFrame>
      <p:sp>
        <p:nvSpPr>
          <p:cNvPr id="3" name="2 Título"/>
          <p:cNvSpPr>
            <a:spLocks noGrp="1"/>
          </p:cNvSpPr>
          <p:nvPr>
            <p:ph type="title"/>
          </p:nvPr>
        </p:nvSpPr>
        <p:spPr/>
        <p:txBody>
          <a:bodyPr/>
          <a:lstStyle/>
          <a:p>
            <a:r>
              <a:rPr lang="es-EC" dirty="0" smtClean="0"/>
              <a:t>Inversión total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
                                        </p:tgtEl>
                                        <p:attrNameLst>
                                          <p:attrName>ppt_y</p:attrName>
                                        </p:attrNameLst>
                                      </p:cBhvr>
                                      <p:tavLst>
                                        <p:tav tm="0">
                                          <p:val>
                                            <p:strVal val="#ppt_y"/>
                                          </p:val>
                                        </p:tav>
                                        <p:tav tm="100000">
                                          <p:val>
                                            <p:strVal val="#ppt_y"/>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2"/>
                                        </p:tgtEl>
                                        <p:attrNameLst>
                                          <p:attrName>ppt_y</p:attrName>
                                        </p:attrNameLst>
                                      </p:cBhvr>
                                      <p:tavLst>
                                        <p:tav tm="0">
                                          <p:val>
                                            <p:strVal val="#ppt_y"/>
                                          </p:val>
                                        </p:tav>
                                        <p:tav tm="100000">
                                          <p:val>
                                            <p:strVal val="#ppt_y"/>
                                          </p:val>
                                        </p:tav>
                                      </p:tavLst>
                                    </p:anim>
                                    <p:animEffect transition="in" filter="fade">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005340" y="2347443"/>
            <a:ext cx="9404723" cy="1400530"/>
          </a:xfrm>
          <a:prstGeom prst="rect">
            <a:avLst/>
          </a:prstGeom>
        </p:spPr>
        <p:txBody>
          <a:bodyPr vert="horz" lIns="91440" tIns="45720" rIns="91440" bIns="45720" rtlCol="0" anchor="t">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s-EC" sz="6600" noProof="0" dirty="0" smtClean="0">
                <a:solidFill>
                  <a:schemeClr val="tx2"/>
                </a:solidFill>
                <a:latin typeface="+mj-lt"/>
                <a:ea typeface="+mj-ea"/>
                <a:cs typeface="+mj-cs"/>
              </a:rPr>
              <a:t>CONCLUSIONES Y RECOMENDACIONES</a:t>
            </a:r>
            <a:endParaRPr kumimoji="0" lang="es-EC" sz="66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CONCLUSIONES</a:t>
            </a:r>
            <a:endParaRPr lang="en-US" dirty="0"/>
          </a:p>
        </p:txBody>
      </p:sp>
      <p:sp>
        <p:nvSpPr>
          <p:cNvPr id="3" name="2 Marcador de contenido"/>
          <p:cNvSpPr>
            <a:spLocks noGrp="1"/>
          </p:cNvSpPr>
          <p:nvPr>
            <p:ph idx="1"/>
          </p:nvPr>
        </p:nvSpPr>
        <p:spPr>
          <a:xfrm>
            <a:off x="703262" y="1309968"/>
            <a:ext cx="9526588" cy="4947957"/>
          </a:xfrm>
        </p:spPr>
        <p:txBody>
          <a:bodyPr>
            <a:noAutofit/>
          </a:bodyPr>
          <a:lstStyle/>
          <a:p>
            <a:pPr lvl="0" algn="just"/>
            <a:r>
              <a:rPr lang="es-EC" dirty="0" smtClean="0"/>
              <a:t>Se diseñó y construyó todos y cada uno de los componentes esenciales de un sistema de generación de combustible alternativo, cuyo objeto es generar biogás para suministrar al motor del vehículo de pruebas, junto con el diseño, elección e implementación de los respectivos elementos para su control electrónico y monitoreo, para su aplicación en un Jeep </a:t>
            </a:r>
            <a:r>
              <a:rPr lang="es-EC" dirty="0" err="1" smtClean="0"/>
              <a:t>Willys</a:t>
            </a:r>
            <a:r>
              <a:rPr lang="es-EC" dirty="0" smtClean="0"/>
              <a:t> 1974.</a:t>
            </a:r>
            <a:endParaRPr lang="en-US" dirty="0" smtClean="0"/>
          </a:p>
          <a:p>
            <a:pPr lvl="0" algn="just"/>
            <a:r>
              <a:rPr lang="es-EC" dirty="0" smtClean="0"/>
              <a:t>Se diseñó los sistemas mecánicos para generación, suministro y dosificación del gas a producirse, conformados por un </a:t>
            </a:r>
            <a:r>
              <a:rPr lang="es-EC" dirty="0" err="1" smtClean="0"/>
              <a:t>bio</a:t>
            </a:r>
            <a:r>
              <a:rPr lang="es-EC" dirty="0" smtClean="0"/>
              <a:t>-reactor, un conjunto de depuración de filtro ciclónico y filtro de partículas, un enfriador, un elemento de bombeo de gas, ductos de transporte y un recipiente de almacenamiento.</a:t>
            </a:r>
            <a:endParaRPr lang="en-US" dirty="0" smtClean="0"/>
          </a:p>
          <a:p>
            <a:pPr lvl="0" algn="just"/>
            <a:r>
              <a:rPr lang="es-EC" dirty="0" smtClean="0"/>
              <a:t>Se diseñó un sistema electrónico, cuyo componente principal es un microcontrolador, que hace la función de cerebro del vehículo automotor, a través del cual se realiza la verificación de variables, sensores y actuadores para controlar el funcionamiento eficaz del sistema de gasificación y el motor.</a:t>
            </a:r>
            <a:endParaRPr lang="en-US" dirty="0" smtClean="0"/>
          </a:p>
          <a:p>
            <a:pPr algn="just"/>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74637" y="452718"/>
            <a:ext cx="9783763" cy="4195481"/>
          </a:xfrm>
        </p:spPr>
        <p:txBody>
          <a:bodyPr>
            <a:noAutofit/>
          </a:bodyPr>
          <a:lstStyle/>
          <a:p>
            <a:pPr lvl="0" algn="just"/>
            <a:r>
              <a:rPr lang="es-EC" dirty="0" smtClean="0"/>
              <a:t>Se diseñó y seleccionó las partes, piezas, componentes y elementos del sistema que se construyó para realizar una  selección y dosificación de combustible óptimo para el encendido del vehículo Jeep </a:t>
            </a:r>
            <a:r>
              <a:rPr lang="es-EC" dirty="0" err="1" smtClean="0"/>
              <a:t>Willys</a:t>
            </a:r>
            <a:r>
              <a:rPr lang="es-EC" dirty="0" smtClean="0"/>
              <a:t>.</a:t>
            </a:r>
            <a:endParaRPr lang="en-US" dirty="0" smtClean="0"/>
          </a:p>
          <a:p>
            <a:pPr lvl="0" algn="just"/>
            <a:r>
              <a:rPr lang="es-EC" dirty="0" smtClean="0"/>
              <a:t>Se implementó los sistemas diseñados en el vehículo propuesto, para realizar las pruebas y verificar que las condiciones de diseño se cumplan, de esta manera se llega a la conclusión que para el motor que el Jeep tiene, no es conveniente usar un sistema de gasificación, puesto que primero no abarca todos los parámetros </a:t>
            </a:r>
            <a:r>
              <a:rPr lang="es-ES" dirty="0" smtClean="0"/>
              <a:t>de funcionamiento y los costos son muy elevados, mientras que si el sistema se lo implementa en vehículos con motores de menor </a:t>
            </a:r>
            <a:r>
              <a:rPr lang="es-ES" dirty="0" err="1" smtClean="0"/>
              <a:t>cilindraje</a:t>
            </a:r>
            <a:r>
              <a:rPr lang="es-ES" dirty="0" smtClean="0"/>
              <a:t> a 3000cc, su funcionamiento es óptimo y resulta</a:t>
            </a:r>
            <a:r>
              <a:rPr lang="es-EC" dirty="0" smtClean="0"/>
              <a:t> mucho más conveniente que el uso de combustible regular.</a:t>
            </a:r>
            <a:endParaRPr lang="en-US" dirty="0" smtClean="0"/>
          </a:p>
          <a:p>
            <a:pPr lvl="0" algn="just"/>
            <a:r>
              <a:rPr lang="es-EC" dirty="0" smtClean="0"/>
              <a:t>Los dos tipos de biomasa estudiados son bastante diferentes entre sí; sin embargo, se destaca su potencial energético y viabilidad técnica para su aprovechamiento mediante gasificación en lecho móvil. Por otro laso, debe tenerse cuidado con las cenizas de los lodos, pues suponen gran cantidad de residuo y debe evitarse que alcancen la temperatura de fusión, ya que en la experimentación se observaron pequeñas explosiones dentro del reactor.</a:t>
            </a:r>
            <a:endParaRPr lang="en-US" dirty="0" smtClean="0"/>
          </a:p>
          <a:p>
            <a:pPr algn="just"/>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614082"/>
          </a:xfrm>
        </p:spPr>
        <p:txBody>
          <a:bodyPr/>
          <a:lstStyle/>
          <a:p>
            <a:pPr algn="ctr"/>
            <a:r>
              <a:rPr lang="es-EC" sz="3200" dirty="0" smtClean="0"/>
              <a:t>Tipos de Gasificadores</a:t>
            </a:r>
            <a:endParaRPr lang="es-EC" sz="3200" dirty="0"/>
          </a:p>
        </p:txBody>
      </p:sp>
      <p:sp>
        <p:nvSpPr>
          <p:cNvPr id="3" name="Marcador de contenido 2"/>
          <p:cNvSpPr>
            <a:spLocks noGrp="1"/>
          </p:cNvSpPr>
          <p:nvPr>
            <p:ph idx="1"/>
          </p:nvPr>
        </p:nvSpPr>
        <p:spPr>
          <a:xfrm>
            <a:off x="773601" y="2179918"/>
            <a:ext cx="4954099" cy="4347882"/>
          </a:xfrm>
        </p:spPr>
        <p:txBody>
          <a:bodyPr>
            <a:normAutofit/>
          </a:bodyPr>
          <a:lstStyle/>
          <a:p>
            <a:pPr lvl="0" algn="just"/>
            <a:r>
              <a:rPr lang="es-ES" dirty="0"/>
              <a:t>Según el movimiento relativo de los gases y el combustible:</a:t>
            </a:r>
            <a:endParaRPr lang="es-EC" dirty="0"/>
          </a:p>
          <a:p>
            <a:pPr algn="just"/>
            <a:r>
              <a:rPr lang="es-ES" b="1" dirty="0" smtClean="0"/>
              <a:t>Flujo </a:t>
            </a:r>
            <a:r>
              <a:rPr lang="es-ES" b="1" dirty="0"/>
              <a:t>cruzado: </a:t>
            </a:r>
            <a:r>
              <a:rPr lang="es-ES" dirty="0"/>
              <a:t>Los gases generados se mueven trasversalmente al flujo de combustible, conocido también como “Cross </a:t>
            </a:r>
            <a:r>
              <a:rPr lang="es-ES" dirty="0" err="1"/>
              <a:t>Flow</a:t>
            </a:r>
            <a:r>
              <a:rPr lang="es-ES" dirty="0"/>
              <a:t>”. </a:t>
            </a:r>
            <a:endParaRPr lang="es-EC" dirty="0"/>
          </a:p>
        </p:txBody>
      </p:sp>
      <p:pic>
        <p:nvPicPr>
          <p:cNvPr id="4" name="Imagen 3" descr="http://www.fao.org/docrep/t0512s/t0512s0s.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5834" y="1524317"/>
            <a:ext cx="4005000" cy="3454083"/>
          </a:xfrm>
          <a:prstGeom prst="rect">
            <a:avLst/>
          </a:prstGeom>
          <a:noFill/>
          <a:ln>
            <a:noFill/>
          </a:ln>
        </p:spPr>
      </p:pic>
    </p:spTree>
    <p:extLst>
      <p:ext uri="{BB962C8B-B14F-4D97-AF65-F5344CB8AC3E}">
        <p14:creationId xmlns:p14="http://schemas.microsoft.com/office/powerpoint/2010/main" val="5037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8" presetClass="entr" presetSubtype="0" accel="5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1"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RECOMENDACIONES</a:t>
            </a:r>
            <a:endParaRPr lang="en-US" dirty="0"/>
          </a:p>
        </p:txBody>
      </p:sp>
      <p:sp>
        <p:nvSpPr>
          <p:cNvPr id="3" name="2 Marcador de contenido"/>
          <p:cNvSpPr>
            <a:spLocks noGrp="1"/>
          </p:cNvSpPr>
          <p:nvPr>
            <p:ph idx="1"/>
          </p:nvPr>
        </p:nvSpPr>
        <p:spPr>
          <a:xfrm>
            <a:off x="531812" y="1338543"/>
            <a:ext cx="8946541" cy="4805082"/>
          </a:xfrm>
        </p:spPr>
        <p:txBody>
          <a:bodyPr>
            <a:normAutofit/>
          </a:bodyPr>
          <a:lstStyle/>
          <a:p>
            <a:pPr lvl="0"/>
            <a:r>
              <a:rPr lang="es-ES" dirty="0" smtClean="0"/>
              <a:t>Se recomienda llegar a un cierre hermético a lo largo del sistema, puesto que la mínima entrada de aire afecta la producción de gas de buena calidad, mismo que permitirá el encendido del motor de combustión interna.</a:t>
            </a:r>
            <a:endParaRPr lang="en-US" dirty="0" smtClean="0"/>
          </a:p>
          <a:p>
            <a:pPr lvl="0"/>
            <a:r>
              <a:rPr lang="es-ES" dirty="0" smtClean="0"/>
              <a:t>En cuanto se refiere a la parte electrónica se recomienda llevar un código de colores, para de esta manera poder encontrar fácilmente los puntos de conexión, esto se pude ver en el código de referencia de conexiones del arnés principal que va conectado en el módulo.</a:t>
            </a:r>
            <a:endParaRPr lang="en-US" dirty="0" smtClean="0"/>
          </a:p>
          <a:p>
            <a:pPr lvl="0" algn="just"/>
            <a:r>
              <a:rPr lang="es-ES" dirty="0" smtClean="0"/>
              <a:t>Para tener un buen resultado en el reactor, es conveniente que los trozos de biomasa (madera) que se van a consumir, tengan medidas apropiadas, estas no pueden ser muy grandes, ya que obstruyen el consumo regular, y no se tiene un gas adecuado dentro del tiempo de establecimiento de funcionamiento.</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74687" y="709893"/>
            <a:ext cx="8946541" cy="5548032"/>
          </a:xfrm>
        </p:spPr>
        <p:txBody>
          <a:bodyPr>
            <a:noAutofit/>
          </a:bodyPr>
          <a:lstStyle/>
          <a:p>
            <a:pPr lvl="0" algn="just"/>
            <a:r>
              <a:rPr lang="es-ES" dirty="0" smtClean="0"/>
              <a:t>En caso de tener problemas con el encendido del motor del Jeep </a:t>
            </a:r>
            <a:r>
              <a:rPr lang="es-ES" dirty="0" err="1" smtClean="0"/>
              <a:t>Willys</a:t>
            </a:r>
            <a:r>
              <a:rPr lang="es-ES" dirty="0" smtClean="0"/>
              <a:t>, cuando este se encuentra en modo gas, se recomienda realizar el cambio de estado a modo gasolina, para realizar el encendido y evitar daños internos en el motor de combustión interna.</a:t>
            </a:r>
            <a:endParaRPr lang="en-US" dirty="0" smtClean="0"/>
          </a:p>
          <a:p>
            <a:pPr lvl="0" algn="just"/>
            <a:r>
              <a:rPr lang="es-ES" dirty="0" smtClean="0"/>
              <a:t>Para el encendido del modulo electrónico, se debe tener mucho cuidado al momento de conectar, tanto las baterías como el inversor, ya que se puede generar un cortocircuito, mismo que podrá ocasionar daos irreparables en los componentes eléctricos y electrónicos.</a:t>
            </a:r>
            <a:endParaRPr lang="en-US" dirty="0" smtClean="0"/>
          </a:p>
          <a:p>
            <a:pPr lvl="0" algn="just"/>
            <a:r>
              <a:rPr lang="es-ES" dirty="0" smtClean="0"/>
              <a:t>Dentro del sistema eléctrico y electrónico es necesario tener todas las protecciones, en este caso del diseño tanto del módulo electrónico que cumple le la función de cerebro del vehículo como de la parte eléctrica, correspondiente a las luces, se tiene fusibles aislados para cada sección.</a:t>
            </a:r>
            <a:endParaRPr lang="en-US" dirty="0" smtClean="0"/>
          </a:p>
          <a:p>
            <a:pPr algn="just"/>
            <a:endParaRPr lang="en-US" dirty="0" smtClean="0"/>
          </a:p>
          <a:p>
            <a:pPr algn="just"/>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ASIFICADOR.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514474" y="410765"/>
            <a:ext cx="8062913" cy="6047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http://fevea-pasb-unidad3.wikispaces.com/file/view/muchas%20gracias.gif/349331124/322x128/muchas%20gracias.gif"/>
          <p:cNvPicPr>
            <a:picLocks noChangeAspect="1" noChangeArrowheads="1" noCrop="1"/>
          </p:cNvPicPr>
          <p:nvPr/>
        </p:nvPicPr>
        <p:blipFill>
          <a:blip r:embed="rId2"/>
          <a:srcRect/>
          <a:stretch>
            <a:fillRect/>
          </a:stretch>
        </p:blipFill>
        <p:spPr bwMode="auto">
          <a:xfrm>
            <a:off x="1727200" y="1150937"/>
            <a:ext cx="8742532" cy="407828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Elementos del sistema de Gasificación</a:t>
            </a:r>
            <a:endParaRPr lang="es-EC" dirty="0"/>
          </a:p>
        </p:txBody>
      </p:sp>
      <p:sp>
        <p:nvSpPr>
          <p:cNvPr id="3" name="Marcador de contenido 2"/>
          <p:cNvSpPr>
            <a:spLocks noGrp="1"/>
          </p:cNvSpPr>
          <p:nvPr>
            <p:ph idx="1"/>
          </p:nvPr>
        </p:nvSpPr>
        <p:spPr>
          <a:xfrm>
            <a:off x="646111" y="2065618"/>
            <a:ext cx="8946541" cy="4195481"/>
          </a:xfrm>
        </p:spPr>
        <p:txBody>
          <a:bodyPr/>
          <a:lstStyle/>
          <a:p>
            <a:pPr algn="just"/>
            <a:r>
              <a:rPr lang="es-ES" dirty="0" smtClean="0"/>
              <a:t>El sistema </a:t>
            </a:r>
            <a:r>
              <a:rPr lang="es-ES" dirty="0"/>
              <a:t>de gasificación se compone de un grupo de elementos que tienen como finalidad la producción de un gas de bajo poder calórico de </a:t>
            </a:r>
            <a:r>
              <a:rPr lang="es-ES" dirty="0" smtClean="0"/>
              <a:t>calidad, los cuales son:</a:t>
            </a:r>
          </a:p>
          <a:p>
            <a:pPr algn="just"/>
            <a:r>
              <a:rPr lang="es-EC" dirty="0" smtClean="0"/>
              <a:t>Reactor o Gasificador.</a:t>
            </a:r>
          </a:p>
          <a:p>
            <a:pPr algn="just"/>
            <a:r>
              <a:rPr lang="es-EC" dirty="0" smtClean="0"/>
              <a:t>Separador ciclónico de partículas.</a:t>
            </a:r>
          </a:p>
          <a:p>
            <a:pPr algn="just"/>
            <a:r>
              <a:rPr lang="es-EC" dirty="0" smtClean="0"/>
              <a:t>Demás sistemas de filtrado.</a:t>
            </a:r>
          </a:p>
          <a:p>
            <a:pPr algn="just"/>
            <a:r>
              <a:rPr lang="es-EC" dirty="0" smtClean="0"/>
              <a:t>Enfriador/Condensador.</a:t>
            </a:r>
          </a:p>
          <a:p>
            <a:pPr algn="just"/>
            <a:r>
              <a:rPr lang="es-EC" dirty="0" smtClean="0"/>
              <a:t>Soplador o Succionador.</a:t>
            </a:r>
          </a:p>
        </p:txBody>
      </p:sp>
    </p:spTree>
    <p:extLst>
      <p:ext uri="{BB962C8B-B14F-4D97-AF65-F5344CB8AC3E}">
        <p14:creationId xmlns:p14="http://schemas.microsoft.com/office/powerpoint/2010/main" val="419326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53782"/>
          </a:xfrm>
        </p:spPr>
        <p:txBody>
          <a:bodyPr/>
          <a:lstStyle/>
          <a:p>
            <a:r>
              <a:rPr lang="es-EC" dirty="0" smtClean="0"/>
              <a:t>Antecedentes:</a:t>
            </a:r>
            <a:endParaRPr lang="es-EC" dirty="0"/>
          </a:p>
        </p:txBody>
      </p:sp>
      <p:sp>
        <p:nvSpPr>
          <p:cNvPr id="3" name="Marcador de contenido 2"/>
          <p:cNvSpPr>
            <a:spLocks noGrp="1"/>
          </p:cNvSpPr>
          <p:nvPr>
            <p:ph idx="1"/>
          </p:nvPr>
        </p:nvSpPr>
        <p:spPr>
          <a:xfrm>
            <a:off x="646111" y="1557618"/>
            <a:ext cx="7088189" cy="4195481"/>
          </a:xfrm>
        </p:spPr>
        <p:txBody>
          <a:bodyPr/>
          <a:lstStyle/>
          <a:p>
            <a:pPr algn="just"/>
            <a:r>
              <a:rPr lang="es-ES" dirty="0"/>
              <a:t>En el planeta se ha venido a más lo referente al cuidado del </a:t>
            </a:r>
            <a:r>
              <a:rPr lang="es-ES" dirty="0" smtClean="0"/>
              <a:t>ambiente.</a:t>
            </a:r>
          </a:p>
          <a:p>
            <a:pPr algn="just"/>
            <a:r>
              <a:rPr lang="es-ES" dirty="0" smtClean="0"/>
              <a:t>Una de </a:t>
            </a:r>
            <a:r>
              <a:rPr lang="es-ES" dirty="0"/>
              <a:t>las principales fuentes de contaminación es provocada por los gases tóxicos de escape de los </a:t>
            </a:r>
            <a:r>
              <a:rPr lang="es-ES" dirty="0" smtClean="0"/>
              <a:t>automotores</a:t>
            </a:r>
            <a:r>
              <a:rPr lang="es-ES" dirty="0"/>
              <a:t> </a:t>
            </a:r>
            <a:r>
              <a:rPr lang="es-ES" dirty="0" smtClean="0"/>
              <a:t>(CO</a:t>
            </a:r>
            <a:r>
              <a:rPr lang="es-ES" baseline="-25000" dirty="0" smtClean="0"/>
              <a:t>2</a:t>
            </a:r>
            <a:r>
              <a:rPr lang="es-ES" dirty="0"/>
              <a:t>, </a:t>
            </a:r>
            <a:r>
              <a:rPr lang="es-ES" dirty="0" err="1"/>
              <a:t>NOx</a:t>
            </a:r>
            <a:r>
              <a:rPr lang="es-ES" dirty="0"/>
              <a:t>, ozono, VOC, HAP, CFC y partículas </a:t>
            </a:r>
            <a:r>
              <a:rPr lang="es-ES" dirty="0" smtClean="0"/>
              <a:t>volátiles).</a:t>
            </a:r>
          </a:p>
          <a:p>
            <a:pPr algn="just"/>
            <a:r>
              <a:rPr lang="es-ES" dirty="0"/>
              <a:t>Los 450 000 carros que circulan en Quito son los causantes del 70% de la contaminación del </a:t>
            </a:r>
            <a:r>
              <a:rPr lang="es-ES" dirty="0" smtClean="0"/>
              <a:t>aire</a:t>
            </a:r>
          </a:p>
          <a:p>
            <a:pPr algn="just"/>
            <a:r>
              <a:rPr lang="es-ES" dirty="0"/>
              <a:t>A</a:t>
            </a:r>
            <a:r>
              <a:rPr lang="es-ES" dirty="0" smtClean="0"/>
              <a:t>l </a:t>
            </a:r>
            <a:r>
              <a:rPr lang="es-ES" dirty="0"/>
              <a:t>año se consumen 80 millones de galones de diésel automotor y 150 millones de gasolina</a:t>
            </a:r>
            <a:endParaRPr lang="es-EC" dirty="0"/>
          </a:p>
          <a:p>
            <a:endParaRPr lang="es-EC" dirty="0"/>
          </a:p>
        </p:txBody>
      </p:sp>
      <p:pic>
        <p:nvPicPr>
          <p:cNvPr id="4" name="Imagen 3" descr="http://p2.trrsf.com/image/get?src=http%3A%2F%2Fimages.terra.com%2F2012%2F11%2F26%2F100940140.jpg&amp;o=cf&amp;vs=301x464&amp;hs=619x46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1664" y="2108200"/>
            <a:ext cx="3328035" cy="2438400"/>
          </a:xfrm>
          <a:prstGeom prst="rect">
            <a:avLst/>
          </a:prstGeom>
          <a:noFill/>
          <a:ln>
            <a:noFill/>
          </a:ln>
        </p:spPr>
      </p:pic>
    </p:spTree>
    <p:extLst>
      <p:ext uri="{BB962C8B-B14F-4D97-AF65-F5344CB8AC3E}">
        <p14:creationId xmlns:p14="http://schemas.microsoft.com/office/powerpoint/2010/main" val="358383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3" dur="1000" fill="hold"/>
                                        <p:tgtEl>
                                          <p:spTgt spid="4"/>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29982"/>
          </a:xfrm>
        </p:spPr>
        <p:txBody>
          <a:bodyPr/>
          <a:lstStyle/>
          <a:p>
            <a:r>
              <a:rPr lang="es-EC" dirty="0" smtClean="0"/>
              <a:t>Esquema general de montaje</a:t>
            </a:r>
            <a:endParaRPr lang="es-EC" dirty="0"/>
          </a:p>
        </p:txBody>
      </p:sp>
      <p:pic>
        <p:nvPicPr>
          <p:cNvPr id="4" name="Marcador de contenido 3"/>
          <p:cNvPicPr>
            <a:picLocks noGrp="1"/>
          </p:cNvPicPr>
          <p:nvPr>
            <p:ph idx="1"/>
          </p:nvPr>
        </p:nvPicPr>
        <p:blipFill rotWithShape="1">
          <a:blip r:embed="rId2" cstate="print">
            <a:extLst>
              <a:ext uri="{28A0092B-C50C-407E-A947-70E740481C1C}">
                <a14:useLocalDpi xmlns:a14="http://schemas.microsoft.com/office/drawing/2010/main" val="0"/>
              </a:ext>
            </a:extLst>
          </a:blip>
          <a:srcRect b="9775"/>
          <a:stretch/>
        </p:blipFill>
        <p:spPr bwMode="auto">
          <a:xfrm>
            <a:off x="646111" y="1282700"/>
            <a:ext cx="8523289" cy="5207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404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par>
                                <p:cTn id="11" presetID="48" presetClass="entr" presetSubtype="0" accel="5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4"/>
                                        </p:tgtEl>
                                        <p:attrNameLst>
                                          <p:attrName>ppt_y</p:attrName>
                                        </p:attrNameLst>
                                      </p:cBhvr>
                                      <p:tavLst>
                                        <p:tav tm="0">
                                          <p:val>
                                            <p:strVal val="#ppt_y"/>
                                          </p:val>
                                        </p:tav>
                                        <p:tav tm="100000">
                                          <p:val>
                                            <p:strVal val="#ppt_y"/>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91882"/>
          </a:xfrm>
        </p:spPr>
        <p:txBody>
          <a:bodyPr/>
          <a:lstStyle/>
          <a:p>
            <a:r>
              <a:rPr lang="es-EC" dirty="0" smtClean="0"/>
              <a:t>El Gas de Gasificación (GG)</a:t>
            </a:r>
            <a:endParaRPr lang="es-EC" dirty="0"/>
          </a:p>
        </p:txBody>
      </p:sp>
      <p:sp>
        <p:nvSpPr>
          <p:cNvPr id="3" name="Marcador de contenido 2"/>
          <p:cNvSpPr>
            <a:spLocks noGrp="1"/>
          </p:cNvSpPr>
          <p:nvPr>
            <p:ph idx="1"/>
          </p:nvPr>
        </p:nvSpPr>
        <p:spPr>
          <a:xfrm>
            <a:off x="646111" y="2179918"/>
            <a:ext cx="3760789" cy="4195481"/>
          </a:xfrm>
        </p:spPr>
        <p:txBody>
          <a:bodyPr/>
          <a:lstStyle/>
          <a:p>
            <a:pPr marL="0" indent="0">
              <a:buNone/>
            </a:pPr>
            <a:r>
              <a:rPr lang="es-EC" dirty="0" smtClean="0"/>
              <a:t>Ciclo del Carbono</a:t>
            </a:r>
          </a:p>
          <a:p>
            <a:pPr algn="just"/>
            <a:r>
              <a:rPr lang="es-ES" dirty="0"/>
              <a:t>En el caso de la madera, el dióxido de carbono generado en el proceso de combustión, se devuelve a la atmósfera, desde donde fue tomado en el proceso de formación de la misma (fotosíntesis). </a:t>
            </a:r>
            <a:endParaRPr lang="es-EC" dirty="0"/>
          </a:p>
        </p:txBody>
      </p:sp>
      <p:pic>
        <p:nvPicPr>
          <p:cNvPr id="4" name="Imagen 3"/>
          <p:cNvPicPr/>
          <p:nvPr/>
        </p:nvPicPr>
        <p:blipFill>
          <a:blip r:embed="rId2" cstate="print">
            <a:extLst>
              <a:ext uri="{28A0092B-C50C-407E-A947-70E740481C1C}">
                <a14:useLocalDpi xmlns:a14="http://schemas.microsoft.com/office/drawing/2010/main" val="0"/>
              </a:ext>
            </a:extLst>
          </a:blip>
          <a:stretch>
            <a:fillRect/>
          </a:stretch>
        </p:blipFill>
        <p:spPr>
          <a:xfrm>
            <a:off x="4878704" y="1468718"/>
            <a:ext cx="4620895" cy="4563782"/>
          </a:xfrm>
          <a:prstGeom prst="rect">
            <a:avLst/>
          </a:prstGeom>
        </p:spPr>
      </p:pic>
    </p:spTree>
    <p:extLst>
      <p:ext uri="{BB962C8B-B14F-4D97-AF65-F5344CB8AC3E}">
        <p14:creationId xmlns:p14="http://schemas.microsoft.com/office/powerpoint/2010/main" val="363354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Teoría de </a:t>
            </a:r>
            <a:r>
              <a:rPr lang="es-EC" dirty="0"/>
              <a:t>G</a:t>
            </a:r>
            <a:r>
              <a:rPr lang="es-EC" dirty="0" smtClean="0"/>
              <a:t>asificación Termoquímica</a:t>
            </a:r>
            <a:endParaRPr lang="es-EC" dirty="0"/>
          </a:p>
        </p:txBody>
      </p:sp>
      <p:sp>
        <p:nvSpPr>
          <p:cNvPr id="3" name="Marcador de contenido 2"/>
          <p:cNvSpPr>
            <a:spLocks noGrp="1"/>
          </p:cNvSpPr>
          <p:nvPr>
            <p:ph idx="1"/>
          </p:nvPr>
        </p:nvSpPr>
        <p:spPr>
          <a:xfrm>
            <a:off x="646111" y="2014818"/>
            <a:ext cx="8946541" cy="4195481"/>
          </a:xfrm>
        </p:spPr>
        <p:txBody>
          <a:bodyPr>
            <a:normAutofit/>
          </a:bodyPr>
          <a:lstStyle/>
          <a:p>
            <a:pPr algn="just"/>
            <a:r>
              <a:rPr lang="es-ES" dirty="0" smtClean="0"/>
              <a:t>Mediante la gasificación termoquímica, los combustibles sólidos como la biomasa se transforma en un gas combustible al ser sometido a elevadas temperaturas. La gasificación tiene tres etapas bien definidas, Pirólisis, Oxidación y Reducción:</a:t>
            </a:r>
          </a:p>
          <a:p>
            <a:pPr algn="just"/>
            <a:r>
              <a:rPr lang="es-ES" b="1" dirty="0" smtClean="0"/>
              <a:t>Pirólisis: </a:t>
            </a:r>
            <a:r>
              <a:rPr lang="es-ES" dirty="0" smtClean="0"/>
              <a:t>Descomposición térmica que se produce cuando el combustible entra en el gasificador, y empieza cuando las partículas del combustible llegan a una temperatura determinada (400 °C)</a:t>
            </a:r>
          </a:p>
          <a:p>
            <a:pPr lvl="0" algn="just"/>
            <a:r>
              <a:rPr lang="es-ES" b="1" dirty="0"/>
              <a:t>Oxidación o Combustión: </a:t>
            </a:r>
            <a:r>
              <a:rPr lang="es-ES" dirty="0"/>
              <a:t>Es el calor necesario para romper los enlaces químicos del combustible en la </a:t>
            </a:r>
            <a:r>
              <a:rPr lang="es-ES" dirty="0" smtClean="0"/>
              <a:t>pirólisis</a:t>
            </a:r>
            <a:r>
              <a:rPr lang="es-ES" dirty="0"/>
              <a:t>.</a:t>
            </a:r>
            <a:r>
              <a:rPr lang="es-ES" dirty="0" smtClean="0"/>
              <a:t> Es </a:t>
            </a:r>
            <a:r>
              <a:rPr lang="es-ES" dirty="0"/>
              <a:t>obtenido por la combustión total o parcial del combustible sólido.</a:t>
            </a:r>
            <a:endParaRPr lang="es-EC" dirty="0"/>
          </a:p>
          <a:p>
            <a:pPr algn="just"/>
            <a:endParaRPr lang="es-EC" dirty="0"/>
          </a:p>
        </p:txBody>
      </p:sp>
    </p:spTree>
    <p:extLst>
      <p:ext uri="{BB962C8B-B14F-4D97-AF65-F5344CB8AC3E}">
        <p14:creationId xmlns:p14="http://schemas.microsoft.com/office/powerpoint/2010/main" val="417782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Teoría de </a:t>
            </a:r>
            <a:r>
              <a:rPr lang="es-EC" dirty="0"/>
              <a:t>G</a:t>
            </a:r>
            <a:r>
              <a:rPr lang="es-EC" dirty="0" smtClean="0"/>
              <a:t>asificación Termoquímica</a:t>
            </a:r>
            <a:endParaRPr lang="es-EC" dirty="0"/>
          </a:p>
        </p:txBody>
      </p:sp>
      <p:sp>
        <p:nvSpPr>
          <p:cNvPr id="3" name="Marcador de contenido 2"/>
          <p:cNvSpPr>
            <a:spLocks noGrp="1"/>
          </p:cNvSpPr>
          <p:nvPr>
            <p:ph idx="1"/>
          </p:nvPr>
        </p:nvSpPr>
        <p:spPr>
          <a:xfrm>
            <a:off x="646111" y="2014818"/>
            <a:ext cx="8946541" cy="4195481"/>
          </a:xfrm>
        </p:spPr>
        <p:txBody>
          <a:bodyPr>
            <a:normAutofit/>
          </a:bodyPr>
          <a:lstStyle/>
          <a:p>
            <a:pPr lvl="0"/>
            <a:r>
              <a:rPr lang="es-ES" b="1" dirty="0"/>
              <a:t>Reducción o Gasificación: </a:t>
            </a:r>
            <a:r>
              <a:rPr lang="es-ES" dirty="0"/>
              <a:t>Es la etapa de la gasificación donde la mayor parte de las reacciones ocurren, por medio de las cuales tanto los sólidos remanentes junto con los líquidos y los vapores de peso molecular variable se convierten en gas. Estas reacciones empiezan a ocurrir cuando la temperatura del sistema empieza a alcanzar los 700 °C</a:t>
            </a:r>
            <a:r>
              <a:rPr lang="es-ES" dirty="0" smtClean="0"/>
              <a:t>.</a:t>
            </a:r>
            <a:endParaRPr lang="es-EC" dirty="0"/>
          </a:p>
        </p:txBody>
      </p:sp>
    </p:spTree>
    <p:extLst>
      <p:ext uri="{BB962C8B-B14F-4D97-AF65-F5344CB8AC3E}">
        <p14:creationId xmlns:p14="http://schemas.microsoft.com/office/powerpoint/2010/main" val="54775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Reacciones químicas de la gasificación</a:t>
            </a:r>
            <a:endParaRPr lang="es-EC" dirty="0"/>
          </a:p>
        </p:txBody>
      </p:sp>
      <p:pic>
        <p:nvPicPr>
          <p:cNvPr id="7" name="Marcador de contenido 6"/>
          <p:cNvPicPr>
            <a:picLocks noGrp="1" noChangeAspect="1"/>
          </p:cNvPicPr>
          <p:nvPr>
            <p:ph idx="1"/>
          </p:nvPr>
        </p:nvPicPr>
        <p:blipFill rotWithShape="1">
          <a:blip r:embed="rId2"/>
          <a:srcRect l="25339" t="31356" r="19413" b="21501"/>
          <a:stretch/>
        </p:blipFill>
        <p:spPr>
          <a:xfrm>
            <a:off x="783772" y="2063931"/>
            <a:ext cx="7850778" cy="4019370"/>
          </a:xfrm>
          <a:prstGeom prst="rect">
            <a:avLst/>
          </a:prstGeom>
        </p:spPr>
      </p:pic>
    </p:spTree>
    <p:extLst>
      <p:ext uri="{BB962C8B-B14F-4D97-AF65-F5344CB8AC3E}">
        <p14:creationId xmlns:p14="http://schemas.microsoft.com/office/powerpoint/2010/main" val="277847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29"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Composición Volumétrica del GG</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31158507"/>
              </p:ext>
            </p:extLst>
          </p:nvPr>
        </p:nvGraphicFramePr>
        <p:xfrm>
          <a:off x="1816100" y="1604414"/>
          <a:ext cx="6464300" cy="4360691"/>
        </p:xfrm>
        <a:graphic>
          <a:graphicData uri="http://schemas.openxmlformats.org/drawingml/2006/table">
            <a:tbl>
              <a:tblPr firstRow="1" firstCol="1" bandRow="1">
                <a:tableStyleId>{5C22544A-7EE6-4342-B048-85BDC9FD1C3A}</a:tableStyleId>
              </a:tblPr>
              <a:tblGrid>
                <a:gridCol w="3273065"/>
                <a:gridCol w="1655785"/>
                <a:gridCol w="1535450"/>
              </a:tblGrid>
              <a:tr h="322751">
                <a:tc>
                  <a:txBody>
                    <a:bodyPr/>
                    <a:lstStyle/>
                    <a:p>
                      <a:pPr marL="0" indent="0" algn="ctr">
                        <a:lnSpc>
                          <a:spcPct val="200000"/>
                        </a:lnSpc>
                        <a:spcAft>
                          <a:spcPts val="0"/>
                        </a:spcAft>
                      </a:pPr>
                      <a:r>
                        <a:rPr lang="es-ES" sz="1600" dirty="0">
                          <a:effectLst/>
                        </a:rPr>
                        <a:t>Componente</a:t>
                      </a:r>
                      <a:endParaRPr lang="es-EC"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30258" marR="30258" marT="0" marB="0" anchor="ctr"/>
                </a:tc>
                <a:tc>
                  <a:txBody>
                    <a:bodyPr/>
                    <a:lstStyle/>
                    <a:p>
                      <a:pPr marL="0" indent="0" algn="ctr">
                        <a:lnSpc>
                          <a:spcPct val="200000"/>
                        </a:lnSpc>
                        <a:spcAft>
                          <a:spcPts val="0"/>
                        </a:spcAft>
                      </a:pPr>
                      <a:r>
                        <a:rPr lang="es-ES" sz="1600" dirty="0">
                          <a:effectLst/>
                        </a:rPr>
                        <a:t>Símbolo</a:t>
                      </a:r>
                      <a:endParaRPr lang="es-EC"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30258" marR="30258" marT="0" marB="0" anchor="ctr"/>
                </a:tc>
                <a:tc>
                  <a:txBody>
                    <a:bodyPr/>
                    <a:lstStyle/>
                    <a:p>
                      <a:pPr marL="0" indent="0" algn="ctr">
                        <a:lnSpc>
                          <a:spcPct val="200000"/>
                        </a:lnSpc>
                        <a:spcAft>
                          <a:spcPts val="0"/>
                        </a:spcAft>
                      </a:pPr>
                      <a:r>
                        <a:rPr lang="es-ES" sz="1600" dirty="0">
                          <a:effectLst/>
                        </a:rPr>
                        <a:t>(%</a:t>
                      </a:r>
                      <a:r>
                        <a:rPr lang="es-ES" sz="1600" dirty="0" err="1">
                          <a:effectLst/>
                        </a:rPr>
                        <a:t>vol</a:t>
                      </a:r>
                      <a:r>
                        <a:rPr lang="es-ES" sz="1600" dirty="0">
                          <a:effectLst/>
                        </a:rPr>
                        <a:t>)</a:t>
                      </a:r>
                      <a:endParaRPr lang="es-EC"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30258" marR="30258" marT="0" marB="0" anchor="ctr"/>
                </a:tc>
              </a:tr>
              <a:tr h="3873011">
                <a:tc>
                  <a:txBody>
                    <a:bodyPr/>
                    <a:lstStyle/>
                    <a:p>
                      <a:pPr marL="135255" indent="255905" algn="l">
                        <a:lnSpc>
                          <a:spcPct val="200000"/>
                        </a:lnSpc>
                        <a:spcAft>
                          <a:spcPts val="0"/>
                        </a:spcAft>
                      </a:pPr>
                      <a:r>
                        <a:rPr lang="es-ES" sz="1400" dirty="0">
                          <a:effectLst/>
                        </a:rPr>
                        <a:t>Monóxido de carbono</a:t>
                      </a:r>
                      <a:endParaRPr lang="es-EC" sz="1400" dirty="0">
                        <a:effectLst/>
                      </a:endParaRPr>
                    </a:p>
                    <a:p>
                      <a:pPr marL="135255" indent="255905" algn="l">
                        <a:lnSpc>
                          <a:spcPct val="200000"/>
                        </a:lnSpc>
                        <a:spcAft>
                          <a:spcPts val="0"/>
                        </a:spcAft>
                      </a:pPr>
                      <a:r>
                        <a:rPr lang="es-ES" sz="1400" dirty="0">
                          <a:effectLst/>
                        </a:rPr>
                        <a:t>Hidrógeno</a:t>
                      </a:r>
                      <a:endParaRPr lang="es-EC" sz="1400" dirty="0">
                        <a:effectLst/>
                      </a:endParaRPr>
                    </a:p>
                    <a:p>
                      <a:pPr marL="135255" indent="255905" algn="l">
                        <a:lnSpc>
                          <a:spcPct val="200000"/>
                        </a:lnSpc>
                        <a:spcAft>
                          <a:spcPts val="0"/>
                        </a:spcAft>
                      </a:pPr>
                      <a:r>
                        <a:rPr lang="es-ES" sz="1400" dirty="0">
                          <a:effectLst/>
                        </a:rPr>
                        <a:t>Metano</a:t>
                      </a:r>
                      <a:endParaRPr lang="es-EC" sz="1400" dirty="0">
                        <a:effectLst/>
                      </a:endParaRPr>
                    </a:p>
                    <a:p>
                      <a:pPr marL="135255" indent="255905" algn="l">
                        <a:lnSpc>
                          <a:spcPct val="200000"/>
                        </a:lnSpc>
                        <a:spcAft>
                          <a:spcPts val="0"/>
                        </a:spcAft>
                      </a:pPr>
                      <a:r>
                        <a:rPr lang="es-ES" sz="1400" dirty="0">
                          <a:effectLst/>
                        </a:rPr>
                        <a:t>Oxigeno</a:t>
                      </a:r>
                      <a:endParaRPr lang="es-EC" sz="1400" dirty="0">
                        <a:effectLst/>
                      </a:endParaRPr>
                    </a:p>
                    <a:p>
                      <a:pPr marL="135255" indent="255905" algn="l">
                        <a:lnSpc>
                          <a:spcPct val="200000"/>
                        </a:lnSpc>
                        <a:spcAft>
                          <a:spcPts val="0"/>
                        </a:spcAft>
                      </a:pPr>
                      <a:r>
                        <a:rPr lang="es-ES" sz="1400" dirty="0">
                          <a:effectLst/>
                        </a:rPr>
                        <a:t>Dióxido de carbono</a:t>
                      </a:r>
                      <a:endParaRPr lang="es-EC" sz="1400" dirty="0">
                        <a:effectLst/>
                      </a:endParaRPr>
                    </a:p>
                    <a:p>
                      <a:pPr marL="135255" indent="255905" algn="l">
                        <a:lnSpc>
                          <a:spcPct val="200000"/>
                        </a:lnSpc>
                        <a:spcAft>
                          <a:spcPts val="0"/>
                        </a:spcAft>
                      </a:pPr>
                      <a:r>
                        <a:rPr lang="es-ES" sz="1400" dirty="0">
                          <a:effectLst/>
                        </a:rPr>
                        <a:t>Nitrógeno</a:t>
                      </a:r>
                      <a:endParaRPr lang="es-EC" sz="1400" dirty="0">
                        <a:effectLst/>
                        <a:latin typeface="Calibri" panose="020F0502020204030204" pitchFamily="34" charset="0"/>
                        <a:ea typeface="PMingLiU" panose="02020500000000000000" pitchFamily="18" charset="-120"/>
                        <a:cs typeface="Times New Roman" panose="02020603050405020304" pitchFamily="18" charset="0"/>
                      </a:endParaRPr>
                    </a:p>
                  </a:txBody>
                  <a:tcPr marL="30258" marR="30258" marT="0" marB="0" anchor="ctr"/>
                </a:tc>
                <a:tc>
                  <a:txBody>
                    <a:bodyPr/>
                    <a:lstStyle/>
                    <a:p>
                      <a:pPr marL="0" indent="0" algn="ctr">
                        <a:lnSpc>
                          <a:spcPct val="200000"/>
                        </a:lnSpc>
                        <a:spcAft>
                          <a:spcPts val="0"/>
                        </a:spcAft>
                      </a:pPr>
                      <a:r>
                        <a:rPr lang="es-ES" sz="1400" dirty="0">
                          <a:effectLst/>
                        </a:rPr>
                        <a:t>CO</a:t>
                      </a:r>
                      <a:endParaRPr lang="es-EC" sz="1400" dirty="0">
                        <a:effectLst/>
                      </a:endParaRPr>
                    </a:p>
                    <a:p>
                      <a:pPr marL="0" indent="0" algn="ctr">
                        <a:lnSpc>
                          <a:spcPct val="200000"/>
                        </a:lnSpc>
                        <a:spcAft>
                          <a:spcPts val="0"/>
                        </a:spcAft>
                      </a:pPr>
                      <a:r>
                        <a:rPr lang="es-ES" sz="1400" dirty="0">
                          <a:effectLst/>
                        </a:rPr>
                        <a:t>H</a:t>
                      </a:r>
                      <a:r>
                        <a:rPr lang="es-ES" sz="1400" baseline="-25000" dirty="0">
                          <a:effectLst/>
                        </a:rPr>
                        <a:t>2</a:t>
                      </a:r>
                      <a:endParaRPr lang="es-EC" sz="1400" dirty="0">
                        <a:effectLst/>
                      </a:endParaRPr>
                    </a:p>
                    <a:p>
                      <a:pPr marL="0" indent="0" algn="ctr">
                        <a:lnSpc>
                          <a:spcPct val="200000"/>
                        </a:lnSpc>
                        <a:spcAft>
                          <a:spcPts val="0"/>
                        </a:spcAft>
                      </a:pPr>
                      <a:r>
                        <a:rPr lang="es-ES" sz="1400" dirty="0">
                          <a:effectLst/>
                        </a:rPr>
                        <a:t>CH</a:t>
                      </a:r>
                      <a:r>
                        <a:rPr lang="es-ES" sz="1400" baseline="-25000" dirty="0">
                          <a:effectLst/>
                        </a:rPr>
                        <a:t>4</a:t>
                      </a:r>
                      <a:endParaRPr lang="es-EC" sz="1400" dirty="0">
                        <a:effectLst/>
                      </a:endParaRPr>
                    </a:p>
                    <a:p>
                      <a:pPr marL="0" indent="0" algn="ctr">
                        <a:lnSpc>
                          <a:spcPct val="200000"/>
                        </a:lnSpc>
                        <a:spcAft>
                          <a:spcPts val="0"/>
                        </a:spcAft>
                      </a:pPr>
                      <a:r>
                        <a:rPr lang="es-ES" sz="1400" dirty="0">
                          <a:effectLst/>
                        </a:rPr>
                        <a:t>O</a:t>
                      </a:r>
                      <a:r>
                        <a:rPr lang="es-ES" sz="1400" baseline="-25000" dirty="0">
                          <a:effectLst/>
                        </a:rPr>
                        <a:t>2</a:t>
                      </a:r>
                      <a:endParaRPr lang="es-EC" sz="1400" dirty="0">
                        <a:effectLst/>
                      </a:endParaRPr>
                    </a:p>
                    <a:p>
                      <a:pPr marL="0" indent="0" algn="ctr">
                        <a:lnSpc>
                          <a:spcPct val="200000"/>
                        </a:lnSpc>
                        <a:spcAft>
                          <a:spcPts val="0"/>
                        </a:spcAft>
                      </a:pPr>
                      <a:r>
                        <a:rPr lang="es-ES" sz="1400" dirty="0">
                          <a:effectLst/>
                        </a:rPr>
                        <a:t>CO</a:t>
                      </a:r>
                      <a:r>
                        <a:rPr lang="es-ES" sz="1400" baseline="-25000" dirty="0">
                          <a:effectLst/>
                        </a:rPr>
                        <a:t>2</a:t>
                      </a:r>
                      <a:endParaRPr lang="es-EC" sz="1400" dirty="0">
                        <a:effectLst/>
                      </a:endParaRPr>
                    </a:p>
                    <a:p>
                      <a:pPr marL="0" indent="0" algn="ctr">
                        <a:lnSpc>
                          <a:spcPct val="200000"/>
                        </a:lnSpc>
                        <a:spcAft>
                          <a:spcPts val="0"/>
                        </a:spcAft>
                      </a:pPr>
                      <a:r>
                        <a:rPr lang="es-ES" sz="1400" dirty="0">
                          <a:effectLst/>
                        </a:rPr>
                        <a:t>N</a:t>
                      </a:r>
                      <a:r>
                        <a:rPr lang="es-ES" sz="1400" baseline="-25000" dirty="0">
                          <a:effectLst/>
                        </a:rPr>
                        <a:t>2</a:t>
                      </a:r>
                      <a:endParaRPr lang="es-EC" sz="1400" dirty="0">
                        <a:effectLst/>
                        <a:latin typeface="Calibri" panose="020F0502020204030204" pitchFamily="34" charset="0"/>
                        <a:ea typeface="PMingLiU" panose="02020500000000000000" pitchFamily="18" charset="-120"/>
                        <a:cs typeface="Times New Roman" panose="02020603050405020304" pitchFamily="18" charset="0"/>
                      </a:endParaRPr>
                    </a:p>
                  </a:txBody>
                  <a:tcPr marL="30258" marR="30258" marT="0" marB="0" anchor="ctr"/>
                </a:tc>
                <a:tc>
                  <a:txBody>
                    <a:bodyPr/>
                    <a:lstStyle/>
                    <a:p>
                      <a:pPr marL="0" indent="0" algn="ctr">
                        <a:lnSpc>
                          <a:spcPct val="200000"/>
                        </a:lnSpc>
                        <a:spcAft>
                          <a:spcPts val="0"/>
                        </a:spcAft>
                      </a:pPr>
                      <a:r>
                        <a:rPr lang="es-ES" sz="1400" dirty="0">
                          <a:effectLst/>
                        </a:rPr>
                        <a:t>15 – 32</a:t>
                      </a:r>
                      <a:endParaRPr lang="es-EC" sz="1400" dirty="0">
                        <a:effectLst/>
                      </a:endParaRPr>
                    </a:p>
                    <a:p>
                      <a:pPr marL="0" indent="0" algn="ctr">
                        <a:lnSpc>
                          <a:spcPct val="200000"/>
                        </a:lnSpc>
                        <a:spcAft>
                          <a:spcPts val="0"/>
                        </a:spcAft>
                      </a:pPr>
                      <a:r>
                        <a:rPr lang="es-ES" sz="1400" dirty="0">
                          <a:effectLst/>
                        </a:rPr>
                        <a:t>4 – 22</a:t>
                      </a:r>
                      <a:endParaRPr lang="es-EC" sz="1400" dirty="0">
                        <a:effectLst/>
                      </a:endParaRPr>
                    </a:p>
                    <a:p>
                      <a:pPr marL="0" indent="0" algn="ctr">
                        <a:lnSpc>
                          <a:spcPct val="200000"/>
                        </a:lnSpc>
                        <a:spcAft>
                          <a:spcPts val="0"/>
                        </a:spcAft>
                      </a:pPr>
                      <a:r>
                        <a:rPr lang="es-ES" sz="1400" dirty="0">
                          <a:effectLst/>
                        </a:rPr>
                        <a:t>0 – 4</a:t>
                      </a:r>
                      <a:endParaRPr lang="es-EC" sz="1400" dirty="0">
                        <a:effectLst/>
                      </a:endParaRPr>
                    </a:p>
                    <a:p>
                      <a:pPr marL="0" indent="0" algn="ctr">
                        <a:lnSpc>
                          <a:spcPct val="200000"/>
                        </a:lnSpc>
                        <a:spcAft>
                          <a:spcPts val="0"/>
                        </a:spcAft>
                      </a:pPr>
                      <a:r>
                        <a:rPr lang="es-ES" sz="1400" dirty="0">
                          <a:effectLst/>
                        </a:rPr>
                        <a:t>0 – 2</a:t>
                      </a:r>
                      <a:endParaRPr lang="es-EC" sz="1400" dirty="0">
                        <a:effectLst/>
                      </a:endParaRPr>
                    </a:p>
                    <a:p>
                      <a:pPr marL="0" indent="0" algn="ctr">
                        <a:lnSpc>
                          <a:spcPct val="200000"/>
                        </a:lnSpc>
                        <a:spcAft>
                          <a:spcPts val="0"/>
                        </a:spcAft>
                      </a:pPr>
                      <a:r>
                        <a:rPr lang="es-ES" sz="1400" dirty="0">
                          <a:effectLst/>
                        </a:rPr>
                        <a:t>1 – 15</a:t>
                      </a:r>
                      <a:endParaRPr lang="es-EC" sz="1400" dirty="0">
                        <a:effectLst/>
                      </a:endParaRPr>
                    </a:p>
                    <a:p>
                      <a:pPr marL="0" indent="0" algn="ctr">
                        <a:lnSpc>
                          <a:spcPct val="200000"/>
                        </a:lnSpc>
                        <a:spcAft>
                          <a:spcPts val="0"/>
                        </a:spcAft>
                      </a:pPr>
                      <a:r>
                        <a:rPr lang="es-ES" sz="1400" dirty="0">
                          <a:effectLst/>
                        </a:rPr>
                        <a:t>45 – 65</a:t>
                      </a:r>
                      <a:endParaRPr lang="es-EC" sz="1400" dirty="0">
                        <a:effectLst/>
                        <a:latin typeface="Calibri" panose="020F0502020204030204" pitchFamily="34" charset="0"/>
                        <a:ea typeface="PMingLiU" panose="02020500000000000000" pitchFamily="18" charset="-120"/>
                        <a:cs typeface="Times New Roman" panose="02020603050405020304" pitchFamily="18" charset="0"/>
                      </a:endParaRPr>
                    </a:p>
                  </a:txBody>
                  <a:tcPr marL="30258" marR="30258" marT="0" marB="0" anchor="ctr"/>
                </a:tc>
              </a:tr>
            </a:tbl>
          </a:graphicData>
        </a:graphic>
      </p:graphicFrame>
    </p:spTree>
    <p:extLst>
      <p:ext uri="{BB962C8B-B14F-4D97-AF65-F5344CB8AC3E}">
        <p14:creationId xmlns:p14="http://schemas.microsoft.com/office/powerpoint/2010/main" val="15858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Requisitos del GG para trabajar en Motores de Combustión Interna</a:t>
            </a:r>
            <a:endParaRPr lang="es-EC" dirty="0"/>
          </a:p>
        </p:txBody>
      </p:sp>
      <p:sp>
        <p:nvSpPr>
          <p:cNvPr id="3" name="Marcador de contenido 2"/>
          <p:cNvSpPr>
            <a:spLocks noGrp="1"/>
          </p:cNvSpPr>
          <p:nvPr>
            <p:ph idx="1"/>
          </p:nvPr>
        </p:nvSpPr>
        <p:spPr/>
        <p:txBody>
          <a:bodyPr/>
          <a:lstStyle/>
          <a:p>
            <a:pPr marL="0" indent="0">
              <a:buNone/>
            </a:pPr>
            <a:r>
              <a:rPr lang="es-EC" b="1" dirty="0" smtClean="0"/>
              <a:t>Requerimientos de Pureza:</a:t>
            </a:r>
          </a:p>
          <a:p>
            <a:r>
              <a:rPr lang="es-ES" dirty="0"/>
              <a:t>Cuando se emplea un sistema de gasificación junto con un motor de combustión interna de 4 tiempos, un requisito importante es que este se alimente con gas suficientemente libre de polvo, alquitranes y ácidos. </a:t>
            </a:r>
            <a:endParaRPr lang="es-ES" dirty="0" smtClean="0"/>
          </a:p>
          <a:p>
            <a:endParaRPr lang="es-EC" b="1" dirty="0"/>
          </a:p>
        </p:txBody>
      </p:sp>
      <p:graphicFrame>
        <p:nvGraphicFramePr>
          <p:cNvPr id="5" name="Tabla 4"/>
          <p:cNvGraphicFramePr>
            <a:graphicFrameLocks noGrp="1"/>
          </p:cNvGraphicFramePr>
          <p:nvPr>
            <p:extLst>
              <p:ext uri="{D42A27DB-BD31-4B8C-83A1-F6EECF244321}">
                <p14:modId xmlns:p14="http://schemas.microsoft.com/office/powerpoint/2010/main" val="372536053"/>
              </p:ext>
            </p:extLst>
          </p:nvPr>
        </p:nvGraphicFramePr>
        <p:xfrm>
          <a:off x="1397000" y="4021666"/>
          <a:ext cx="8128000" cy="1833880"/>
        </p:xfrm>
        <a:graphic>
          <a:graphicData uri="http://schemas.openxmlformats.org/drawingml/2006/table">
            <a:tbl>
              <a:tblPr firstRow="1" bandRow="1">
                <a:tableStyleId>{5940675A-B579-460E-94D1-54222C63F5DA}</a:tableStyleId>
              </a:tblPr>
              <a:tblGrid>
                <a:gridCol w="4064000"/>
                <a:gridCol w="4064000"/>
              </a:tblGrid>
              <a:tr h="370840">
                <a:tc>
                  <a:txBody>
                    <a:bodyPr/>
                    <a:lstStyle/>
                    <a:p>
                      <a:pPr marL="0" indent="0" algn="ctr">
                        <a:lnSpc>
                          <a:spcPct val="200000"/>
                        </a:lnSpc>
                        <a:spcAft>
                          <a:spcPts val="0"/>
                        </a:spcAft>
                      </a:pPr>
                      <a:r>
                        <a:rPr lang="es-E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Polvo:</a:t>
                      </a:r>
                      <a:endParaRPr lang="es-EC" sz="1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indent="0" algn="ctr">
                        <a:lnSpc>
                          <a:spcPct val="200000"/>
                        </a:lnSpc>
                        <a:spcAft>
                          <a:spcPts val="0"/>
                        </a:spcAft>
                      </a:pPr>
                      <a:r>
                        <a:rPr lang="es-E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Menos de 50 mg/m³ de gas.</a:t>
                      </a:r>
                      <a:br>
                        <a:rPr lang="es-E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br>
                      <a:r>
                        <a:rPr lang="es-E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Preferentemente 5 mg/m³ de gas.</a:t>
                      </a:r>
                      <a:endParaRPr lang="es-EC" sz="1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nchor="ctr"/>
                </a:tc>
              </a:tr>
              <a:tr h="370840">
                <a:tc>
                  <a:txBody>
                    <a:bodyPr/>
                    <a:lstStyle/>
                    <a:p>
                      <a:pPr marL="0" indent="0" algn="ctr">
                        <a:lnSpc>
                          <a:spcPct val="200000"/>
                        </a:lnSpc>
                        <a:spcAft>
                          <a:spcPts val="0"/>
                        </a:spcAft>
                        <a:tabLst/>
                      </a:pPr>
                      <a:r>
                        <a:rPr lang="es-ES" sz="1200" b="1" dirty="0">
                          <a:effectLst/>
                          <a:latin typeface="Arial" panose="020B0604020202020204" pitchFamily="34" charset="0"/>
                          <a:ea typeface="Times New Roman" panose="02020603050405020304" pitchFamily="18" charset="0"/>
                          <a:cs typeface="Times New Roman" panose="02020603050405020304" pitchFamily="18" charset="0"/>
                        </a:rPr>
                        <a:t>Alquitranes:</a:t>
                      </a:r>
                      <a:endParaRPr lang="es-EC" sz="1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indent="0" algn="ctr">
                        <a:lnSpc>
                          <a:spcPct val="200000"/>
                        </a:lnSpc>
                        <a:spcAft>
                          <a:spcPts val="0"/>
                        </a:spcAft>
                      </a:pPr>
                      <a:r>
                        <a:rPr lang="es-ES" sz="1200" b="1" dirty="0">
                          <a:effectLst/>
                          <a:latin typeface="Arial" panose="020B0604020202020204" pitchFamily="34" charset="0"/>
                          <a:ea typeface="Times New Roman" panose="02020603050405020304" pitchFamily="18" charset="0"/>
                          <a:cs typeface="Times New Roman" panose="02020603050405020304" pitchFamily="18" charset="0"/>
                        </a:rPr>
                        <a:t>Menos de 500 mg/m³ de gas.</a:t>
                      </a:r>
                      <a:endParaRPr lang="es-EC" sz="1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nchor="ctr"/>
                </a:tc>
              </a:tr>
              <a:tr h="370840">
                <a:tc>
                  <a:txBody>
                    <a:bodyPr/>
                    <a:lstStyle/>
                    <a:p>
                      <a:pPr marL="0" indent="0" algn="ctr">
                        <a:lnSpc>
                          <a:spcPct val="200000"/>
                        </a:lnSpc>
                        <a:spcAft>
                          <a:spcPts val="0"/>
                        </a:spcAft>
                      </a:pPr>
                      <a:r>
                        <a:rPr lang="es-ES" sz="1200" b="1" dirty="0">
                          <a:effectLst/>
                          <a:latin typeface="Arial" panose="020B0604020202020204" pitchFamily="34" charset="0"/>
                          <a:ea typeface="Times New Roman" panose="02020603050405020304" pitchFamily="18" charset="0"/>
                          <a:cs typeface="Times New Roman" panose="02020603050405020304" pitchFamily="18" charset="0"/>
                        </a:rPr>
                        <a:t>Ácidos:</a:t>
                      </a:r>
                      <a:endParaRPr lang="es-EC" sz="1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nchor="ctr"/>
                </a:tc>
                <a:tc>
                  <a:txBody>
                    <a:bodyPr/>
                    <a:lstStyle/>
                    <a:p>
                      <a:pPr marL="0" indent="0" algn="ctr">
                        <a:lnSpc>
                          <a:spcPct val="200000"/>
                        </a:lnSpc>
                        <a:spcAft>
                          <a:spcPts val="0"/>
                        </a:spcAft>
                      </a:pPr>
                      <a:r>
                        <a:rPr lang="es-ES" sz="1200" b="1" dirty="0">
                          <a:effectLst/>
                          <a:latin typeface="Arial" panose="020B0604020202020204" pitchFamily="34" charset="0"/>
                          <a:ea typeface="Times New Roman" panose="02020603050405020304" pitchFamily="18" charset="0"/>
                          <a:cs typeface="Times New Roman" panose="02020603050405020304" pitchFamily="18" charset="0"/>
                        </a:rPr>
                        <a:t>Menos de 50 mg/m³ de gas (medido como ácido acético).</a:t>
                      </a:r>
                      <a:endParaRPr lang="es-EC" sz="1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41661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Requisitos del GG para trabajar en Motores de Combustión Interna</a:t>
            </a:r>
            <a:endParaRPr lang="es-EC" dirty="0"/>
          </a:p>
        </p:txBody>
      </p:sp>
      <p:sp>
        <p:nvSpPr>
          <p:cNvPr id="3" name="Marcador de contenido 2"/>
          <p:cNvSpPr>
            <a:spLocks noGrp="1"/>
          </p:cNvSpPr>
          <p:nvPr>
            <p:ph idx="1"/>
          </p:nvPr>
        </p:nvSpPr>
        <p:spPr/>
        <p:txBody>
          <a:bodyPr/>
          <a:lstStyle/>
          <a:p>
            <a:pPr marL="0" indent="0">
              <a:buNone/>
            </a:pPr>
            <a:r>
              <a:rPr lang="es-EC" b="1" dirty="0" smtClean="0"/>
              <a:t>El índice de compresión del motor</a:t>
            </a:r>
          </a:p>
          <a:p>
            <a:pPr algn="just"/>
            <a:r>
              <a:rPr lang="es-ES" dirty="0"/>
              <a:t>En el caso de los motores alimentados con gasolina, el índice posible de compresión está limitado por el número de "octanos" del combustible, que es una medida del índice de compresión en que tiene lugar la detonación. Las mezclas de gas pobre y aire presentan unos números de octanos superiores a los de las mezclas de gasolina y aire.</a:t>
            </a:r>
            <a:endParaRPr lang="es-EC" dirty="0"/>
          </a:p>
          <a:p>
            <a:pPr algn="just"/>
            <a:r>
              <a:rPr lang="es-ES" dirty="0"/>
              <a:t>Por este motivo, pueden emplearse unos índices de compresión superiores (hasta 1:11) con el gas pobre, lo que se traduce en una mejor eficiencia térmica del motor y en un aumento relativo de la potencia de salida en el eje del motor. </a:t>
            </a:r>
            <a:endParaRPr lang="es-EC" b="1" dirty="0"/>
          </a:p>
        </p:txBody>
      </p:sp>
    </p:spTree>
    <p:extLst>
      <p:ext uri="{BB962C8B-B14F-4D97-AF65-F5344CB8AC3E}">
        <p14:creationId xmlns:p14="http://schemas.microsoft.com/office/powerpoint/2010/main" val="404999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Requisitos del GG para trabajar en Motores de Combustión Interna</a:t>
            </a:r>
            <a:endParaRPr lang="es-EC" dirty="0"/>
          </a:p>
        </p:txBody>
      </p:sp>
      <p:sp>
        <p:nvSpPr>
          <p:cNvPr id="3" name="Marcador de contenido 2"/>
          <p:cNvSpPr>
            <a:spLocks noGrp="1"/>
          </p:cNvSpPr>
          <p:nvPr>
            <p:ph idx="1"/>
          </p:nvPr>
        </p:nvSpPr>
        <p:spPr/>
        <p:txBody>
          <a:bodyPr/>
          <a:lstStyle/>
          <a:p>
            <a:pPr marL="0" indent="0">
              <a:buNone/>
            </a:pPr>
            <a:r>
              <a:rPr lang="es-EC" b="1" dirty="0" smtClean="0"/>
              <a:t>Depuración del GG</a:t>
            </a:r>
          </a:p>
          <a:p>
            <a:pPr algn="just"/>
            <a:r>
              <a:rPr lang="es-ES" dirty="0"/>
              <a:t>Los gases que interesan para el funcionamiento de un motor son: hidrógeno, monóxido de carbono y metano. Estos gases, mezcladas en proporciones estequiométricamente correctas con el aire, formarán una mezcla </a:t>
            </a:r>
            <a:r>
              <a:rPr lang="es-ES" dirty="0" smtClean="0"/>
              <a:t>inflamable.</a:t>
            </a:r>
          </a:p>
          <a:p>
            <a:pPr algn="just"/>
            <a:r>
              <a:rPr lang="es-ES" dirty="0" smtClean="0"/>
              <a:t>Al </a:t>
            </a:r>
            <a:r>
              <a:rPr lang="es-ES" dirty="0"/>
              <a:t>producirse tales gases en el gasificador, este también genera otros productos que podrían perjudicar al motor, tales como los materiales solubles en agua, y otros materiales en forma de agua.</a:t>
            </a:r>
            <a:endParaRPr lang="es-EC" dirty="0"/>
          </a:p>
          <a:p>
            <a:pPr algn="just"/>
            <a:r>
              <a:rPr lang="es-ES" dirty="0"/>
              <a:t>Generalmente los materiales solubles en agua son el alquitrán y la solución de amoniaco, a pesar de estar juntos dentro del mismo flujo de gas, no se mezclan.</a:t>
            </a:r>
            <a:endParaRPr lang="es-EC" dirty="0"/>
          </a:p>
          <a:p>
            <a:endParaRPr lang="es-EC" dirty="0"/>
          </a:p>
        </p:txBody>
      </p:sp>
    </p:spTree>
    <p:extLst>
      <p:ext uri="{BB962C8B-B14F-4D97-AF65-F5344CB8AC3E}">
        <p14:creationId xmlns:p14="http://schemas.microsoft.com/office/powerpoint/2010/main" val="73018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Requisitos del GG para trabajar en Motores de Combustión Interna</a:t>
            </a:r>
            <a:endParaRPr lang="es-EC" dirty="0"/>
          </a:p>
        </p:txBody>
      </p:sp>
      <p:sp>
        <p:nvSpPr>
          <p:cNvPr id="3" name="Marcador de contenido 2"/>
          <p:cNvSpPr>
            <a:spLocks noGrp="1"/>
          </p:cNvSpPr>
          <p:nvPr>
            <p:ph idx="1"/>
          </p:nvPr>
        </p:nvSpPr>
        <p:spPr/>
        <p:txBody>
          <a:bodyPr/>
          <a:lstStyle/>
          <a:p>
            <a:pPr marL="0" indent="0">
              <a:buNone/>
            </a:pPr>
            <a:r>
              <a:rPr lang="es-EC" b="1" dirty="0" smtClean="0"/>
              <a:t>Depuración del GG</a:t>
            </a:r>
          </a:p>
          <a:p>
            <a:pPr marL="0" indent="0">
              <a:buNone/>
            </a:pPr>
            <a:r>
              <a:rPr lang="es-EC" dirty="0" smtClean="0"/>
              <a:t>Composición de Alquitrán			Composición de Solución de 												Amonio</a:t>
            </a:r>
          </a:p>
          <a:p>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266223902"/>
              </p:ext>
            </p:extLst>
          </p:nvPr>
        </p:nvGraphicFramePr>
        <p:xfrm>
          <a:off x="1103312" y="3365499"/>
          <a:ext cx="3328988" cy="2926080"/>
        </p:xfrm>
        <a:graphic>
          <a:graphicData uri="http://schemas.openxmlformats.org/drawingml/2006/table">
            <a:tbl>
              <a:tblPr firstRow="1" firstCol="1" bandRow="1">
                <a:tableStyleId>{5940675A-B579-460E-94D1-54222C63F5DA}</a:tableStyleId>
              </a:tblPr>
              <a:tblGrid>
                <a:gridCol w="2109788"/>
                <a:gridCol w="1219200"/>
              </a:tblGrid>
              <a:tr h="396000">
                <a:tc>
                  <a:txBody>
                    <a:bodyPr/>
                    <a:lstStyle/>
                    <a:p>
                      <a:pPr marL="0" indent="0" algn="l">
                        <a:lnSpc>
                          <a:spcPct val="200000"/>
                        </a:lnSpc>
                        <a:spcAft>
                          <a:spcPts val="0"/>
                        </a:spcAft>
                        <a:tabLst>
                          <a:tab pos="0" algn="l"/>
                        </a:tabLst>
                      </a:pPr>
                      <a:r>
                        <a:rPr lang="es-ES" sz="1600" dirty="0">
                          <a:effectLst/>
                        </a:rPr>
                        <a:t>Betún</a:t>
                      </a:r>
                      <a:endParaRPr lang="es-EC"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29137" marR="29137" marT="0" marB="0" anchor="ctr"/>
                </a:tc>
                <a:tc>
                  <a:txBody>
                    <a:bodyPr/>
                    <a:lstStyle/>
                    <a:p>
                      <a:pPr marL="0" indent="0" algn="ctr">
                        <a:lnSpc>
                          <a:spcPct val="200000"/>
                        </a:lnSpc>
                        <a:spcAft>
                          <a:spcPts val="0"/>
                        </a:spcAft>
                      </a:pPr>
                      <a:r>
                        <a:rPr lang="es-ES" sz="1600" dirty="0">
                          <a:effectLst/>
                        </a:rPr>
                        <a:t>61,3%</a:t>
                      </a:r>
                      <a:endParaRPr lang="es-EC"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29137" marR="29137" marT="0" marB="0" anchor="ctr"/>
                </a:tc>
              </a:tr>
              <a:tr h="396000">
                <a:tc>
                  <a:txBody>
                    <a:bodyPr/>
                    <a:lstStyle/>
                    <a:p>
                      <a:pPr marL="0" indent="0" algn="l">
                        <a:lnSpc>
                          <a:spcPct val="200000"/>
                        </a:lnSpc>
                        <a:spcAft>
                          <a:spcPts val="0"/>
                        </a:spcAft>
                        <a:tabLst/>
                      </a:pPr>
                      <a:r>
                        <a:rPr lang="es-ES" sz="1600" dirty="0">
                          <a:effectLst/>
                        </a:rPr>
                        <a:t>Creosota</a:t>
                      </a:r>
                      <a:endParaRPr lang="es-EC"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29137" marR="29137" marT="0" marB="0" anchor="ctr"/>
                </a:tc>
                <a:tc>
                  <a:txBody>
                    <a:bodyPr/>
                    <a:lstStyle/>
                    <a:p>
                      <a:pPr marL="0" indent="0" algn="ctr">
                        <a:lnSpc>
                          <a:spcPct val="200000"/>
                        </a:lnSpc>
                        <a:spcAft>
                          <a:spcPts val="0"/>
                        </a:spcAft>
                      </a:pPr>
                      <a:r>
                        <a:rPr lang="es-ES" sz="1600" dirty="0">
                          <a:effectLst/>
                        </a:rPr>
                        <a:t>13,0%</a:t>
                      </a:r>
                      <a:endParaRPr lang="es-EC"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29137" marR="29137" marT="0" marB="0" anchor="ctr"/>
                </a:tc>
              </a:tr>
              <a:tr h="396000">
                <a:tc>
                  <a:txBody>
                    <a:bodyPr/>
                    <a:lstStyle/>
                    <a:p>
                      <a:pPr marL="0" indent="0" algn="l">
                        <a:lnSpc>
                          <a:spcPct val="200000"/>
                        </a:lnSpc>
                        <a:spcAft>
                          <a:spcPts val="0"/>
                        </a:spcAft>
                      </a:pPr>
                      <a:r>
                        <a:rPr lang="es-ES" sz="1600" dirty="0">
                          <a:effectLst/>
                        </a:rPr>
                        <a:t>Aceite carbónico</a:t>
                      </a:r>
                      <a:endParaRPr lang="es-EC"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29137" marR="29137" marT="0" marB="0" anchor="ctr"/>
                </a:tc>
                <a:tc>
                  <a:txBody>
                    <a:bodyPr/>
                    <a:lstStyle/>
                    <a:p>
                      <a:pPr marL="0" indent="0" algn="ctr">
                        <a:lnSpc>
                          <a:spcPct val="200000"/>
                        </a:lnSpc>
                        <a:spcAft>
                          <a:spcPts val="0"/>
                        </a:spcAft>
                      </a:pPr>
                      <a:r>
                        <a:rPr lang="es-ES" sz="1600" dirty="0">
                          <a:effectLst/>
                        </a:rPr>
                        <a:t>12,1%</a:t>
                      </a:r>
                      <a:endParaRPr lang="es-EC"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29137" marR="29137" marT="0" marB="0" anchor="ctr"/>
                </a:tc>
              </a:tr>
              <a:tr h="396000">
                <a:tc>
                  <a:txBody>
                    <a:bodyPr/>
                    <a:lstStyle/>
                    <a:p>
                      <a:pPr marL="0" indent="0" algn="l">
                        <a:lnSpc>
                          <a:spcPct val="200000"/>
                        </a:lnSpc>
                        <a:spcAft>
                          <a:spcPts val="0"/>
                        </a:spcAft>
                      </a:pPr>
                      <a:r>
                        <a:rPr lang="es-ES" sz="1600" dirty="0">
                          <a:effectLst/>
                        </a:rPr>
                        <a:t>Aceites leves</a:t>
                      </a:r>
                      <a:endParaRPr lang="es-EC"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29137" marR="29137" marT="0" marB="0" anchor="ctr"/>
                </a:tc>
                <a:tc>
                  <a:txBody>
                    <a:bodyPr/>
                    <a:lstStyle/>
                    <a:p>
                      <a:pPr marL="0" indent="0" algn="ctr">
                        <a:lnSpc>
                          <a:spcPct val="200000"/>
                        </a:lnSpc>
                        <a:spcAft>
                          <a:spcPts val="0"/>
                        </a:spcAft>
                      </a:pPr>
                      <a:r>
                        <a:rPr lang="es-ES" sz="1600" dirty="0">
                          <a:effectLst/>
                        </a:rPr>
                        <a:t>9,4%</a:t>
                      </a:r>
                      <a:endParaRPr lang="es-EC"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29137" marR="29137" marT="0" marB="0" anchor="ctr"/>
                </a:tc>
              </a:tr>
              <a:tr h="396000">
                <a:tc>
                  <a:txBody>
                    <a:bodyPr/>
                    <a:lstStyle/>
                    <a:p>
                      <a:pPr marL="0" indent="0" algn="l">
                        <a:lnSpc>
                          <a:spcPct val="200000"/>
                        </a:lnSpc>
                        <a:spcAft>
                          <a:spcPts val="0"/>
                        </a:spcAft>
                      </a:pPr>
                      <a:r>
                        <a:rPr lang="es-ES" sz="1600" dirty="0">
                          <a:effectLst/>
                        </a:rPr>
                        <a:t>Nafta cruda</a:t>
                      </a:r>
                      <a:endParaRPr lang="es-EC"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29137" marR="29137" marT="0" marB="0" anchor="ctr"/>
                </a:tc>
                <a:tc>
                  <a:txBody>
                    <a:bodyPr/>
                    <a:lstStyle/>
                    <a:p>
                      <a:pPr marL="0" indent="0" algn="ctr">
                        <a:lnSpc>
                          <a:spcPct val="200000"/>
                        </a:lnSpc>
                        <a:spcAft>
                          <a:spcPts val="0"/>
                        </a:spcAft>
                      </a:pPr>
                      <a:r>
                        <a:rPr lang="es-ES" sz="1600" dirty="0">
                          <a:effectLst/>
                        </a:rPr>
                        <a:t>2,6%</a:t>
                      </a:r>
                      <a:endParaRPr lang="es-EC"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29137" marR="29137" marT="0" marB="0" anchor="ctr"/>
                </a:tc>
              </a:tr>
              <a:tr h="396000">
                <a:tc>
                  <a:txBody>
                    <a:bodyPr/>
                    <a:lstStyle/>
                    <a:p>
                      <a:pPr marL="0" indent="0" algn="l">
                        <a:lnSpc>
                          <a:spcPct val="200000"/>
                        </a:lnSpc>
                        <a:spcAft>
                          <a:spcPts val="0"/>
                        </a:spcAft>
                      </a:pPr>
                      <a:r>
                        <a:rPr lang="es-ES" sz="1600" dirty="0">
                          <a:effectLst/>
                        </a:rPr>
                        <a:t>Agua</a:t>
                      </a:r>
                      <a:endParaRPr lang="es-EC"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29137" marR="29137" marT="0" marB="0" anchor="ctr"/>
                </a:tc>
                <a:tc>
                  <a:txBody>
                    <a:bodyPr/>
                    <a:lstStyle/>
                    <a:p>
                      <a:pPr marL="0" indent="0" algn="ctr">
                        <a:lnSpc>
                          <a:spcPct val="200000"/>
                        </a:lnSpc>
                        <a:spcAft>
                          <a:spcPts val="0"/>
                        </a:spcAft>
                      </a:pPr>
                      <a:r>
                        <a:rPr lang="es-ES" sz="1600" dirty="0">
                          <a:effectLst/>
                        </a:rPr>
                        <a:t>1,6%</a:t>
                      </a:r>
                      <a:endParaRPr lang="es-EC"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29137" marR="29137" marT="0" marB="0" anchor="ct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503403235"/>
              </p:ext>
            </p:extLst>
          </p:nvPr>
        </p:nvGraphicFramePr>
        <p:xfrm>
          <a:off x="5802312" y="3322319"/>
          <a:ext cx="4090988" cy="3413760"/>
        </p:xfrm>
        <a:graphic>
          <a:graphicData uri="http://schemas.openxmlformats.org/drawingml/2006/table">
            <a:tbl>
              <a:tblPr firstRow="1" firstCol="1" bandRow="1">
                <a:tableStyleId>{5940675A-B579-460E-94D1-54222C63F5DA}</a:tableStyleId>
              </a:tblPr>
              <a:tblGrid>
                <a:gridCol w="2592715"/>
                <a:gridCol w="1498273"/>
              </a:tblGrid>
              <a:tr h="396000">
                <a:tc>
                  <a:txBody>
                    <a:bodyPr/>
                    <a:lstStyle/>
                    <a:p>
                      <a:pPr marL="0" indent="0" algn="l">
                        <a:lnSpc>
                          <a:spcPct val="200000"/>
                        </a:lnSpc>
                        <a:spcAft>
                          <a:spcPts val="0"/>
                        </a:spcAft>
                      </a:pPr>
                      <a:r>
                        <a:rPr lang="es-ES" sz="1600" b="0" dirty="0">
                          <a:solidFill>
                            <a:srgbClr val="FFFFFF"/>
                          </a:solidFill>
                          <a:effectLst/>
                          <a:latin typeface="+mn-lt"/>
                          <a:ea typeface="PMingLiU" panose="02020500000000000000" pitchFamily="18" charset="-120"/>
                          <a:cs typeface="Times New Roman" panose="02020603050405020304" pitchFamily="18" charset="0"/>
                        </a:rPr>
                        <a:t>Amoniaco fijo</a:t>
                      </a:r>
                      <a:endParaRPr lang="es-EC" sz="1600" b="0" dirty="0">
                        <a:effectLst/>
                        <a:latin typeface="+mn-lt"/>
                        <a:ea typeface="PMingLiU" panose="02020500000000000000" pitchFamily="18" charset="-120"/>
                        <a:cs typeface="Times New Roman" panose="02020603050405020304" pitchFamily="18" charset="0"/>
                      </a:endParaRPr>
                    </a:p>
                  </a:txBody>
                  <a:tcPr marL="68580" marR="68580" marT="0" marB="0"/>
                </a:tc>
                <a:tc>
                  <a:txBody>
                    <a:bodyPr/>
                    <a:lstStyle/>
                    <a:p>
                      <a:pPr marL="0" indent="0" algn="ctr">
                        <a:lnSpc>
                          <a:spcPct val="200000"/>
                        </a:lnSpc>
                        <a:spcAft>
                          <a:spcPts val="0"/>
                        </a:spcAft>
                      </a:pPr>
                      <a:r>
                        <a:rPr lang="es-ES" sz="1600" b="0" dirty="0">
                          <a:solidFill>
                            <a:srgbClr val="FFFFFF"/>
                          </a:solidFill>
                          <a:effectLst/>
                          <a:latin typeface="+mn-lt"/>
                          <a:ea typeface="PMingLiU" panose="02020500000000000000" pitchFamily="18" charset="-120"/>
                          <a:cs typeface="Times New Roman" panose="02020603050405020304" pitchFamily="18" charset="0"/>
                        </a:rPr>
                        <a:t>1,5 g</a:t>
                      </a:r>
                      <a:endParaRPr lang="es-EC" sz="1600" b="0" dirty="0">
                        <a:effectLst/>
                        <a:latin typeface="+mn-lt"/>
                        <a:ea typeface="PMingLiU" panose="02020500000000000000" pitchFamily="18" charset="-120"/>
                        <a:cs typeface="Times New Roman" panose="02020603050405020304" pitchFamily="18" charset="0"/>
                      </a:endParaRPr>
                    </a:p>
                  </a:txBody>
                  <a:tcPr marL="68580" marR="68580" marT="0" marB="0"/>
                </a:tc>
              </a:tr>
              <a:tr h="396000">
                <a:tc>
                  <a:txBody>
                    <a:bodyPr/>
                    <a:lstStyle/>
                    <a:p>
                      <a:pPr marL="0" indent="0" algn="l">
                        <a:lnSpc>
                          <a:spcPct val="200000"/>
                        </a:lnSpc>
                        <a:spcAft>
                          <a:spcPts val="0"/>
                        </a:spcAft>
                      </a:pPr>
                      <a:r>
                        <a:rPr lang="es-ES" sz="1600" b="0" dirty="0">
                          <a:effectLst/>
                          <a:latin typeface="+mn-lt"/>
                          <a:ea typeface="PMingLiU" panose="02020500000000000000" pitchFamily="18" charset="-120"/>
                          <a:cs typeface="Times New Roman" panose="02020603050405020304" pitchFamily="18" charset="0"/>
                        </a:rPr>
                        <a:t>Amoniaco libre</a:t>
                      </a:r>
                      <a:endParaRPr lang="es-EC" sz="1600" b="0" dirty="0">
                        <a:effectLst/>
                        <a:latin typeface="+mn-lt"/>
                        <a:ea typeface="PMingLiU" panose="02020500000000000000" pitchFamily="18" charset="-120"/>
                        <a:cs typeface="Times New Roman" panose="02020603050405020304" pitchFamily="18" charset="0"/>
                      </a:endParaRPr>
                    </a:p>
                  </a:txBody>
                  <a:tcPr marL="68580" marR="68580" marT="0" marB="0"/>
                </a:tc>
                <a:tc>
                  <a:txBody>
                    <a:bodyPr/>
                    <a:lstStyle/>
                    <a:p>
                      <a:pPr marL="0" indent="0" algn="ctr">
                        <a:lnSpc>
                          <a:spcPct val="200000"/>
                        </a:lnSpc>
                        <a:spcAft>
                          <a:spcPts val="0"/>
                        </a:spcAft>
                      </a:pPr>
                      <a:r>
                        <a:rPr lang="es-ES" sz="1600" b="0" dirty="0">
                          <a:effectLst/>
                          <a:latin typeface="+mn-lt"/>
                          <a:ea typeface="PMingLiU" panose="02020500000000000000" pitchFamily="18" charset="-120"/>
                          <a:cs typeface="Times New Roman" panose="02020603050405020304" pitchFamily="18" charset="0"/>
                        </a:rPr>
                        <a:t>0,5 g</a:t>
                      </a:r>
                      <a:endParaRPr lang="es-EC" sz="1600" b="0" dirty="0">
                        <a:effectLst/>
                        <a:latin typeface="+mn-lt"/>
                        <a:ea typeface="PMingLiU" panose="02020500000000000000" pitchFamily="18" charset="-120"/>
                        <a:cs typeface="Times New Roman" panose="02020603050405020304" pitchFamily="18" charset="0"/>
                      </a:endParaRPr>
                    </a:p>
                  </a:txBody>
                  <a:tcPr marL="68580" marR="68580" marT="0" marB="0"/>
                </a:tc>
              </a:tr>
              <a:tr h="396000">
                <a:tc>
                  <a:txBody>
                    <a:bodyPr/>
                    <a:lstStyle/>
                    <a:p>
                      <a:pPr marL="0" indent="0" algn="l">
                        <a:lnSpc>
                          <a:spcPct val="200000"/>
                        </a:lnSpc>
                        <a:spcAft>
                          <a:spcPts val="0"/>
                        </a:spcAft>
                      </a:pPr>
                      <a:r>
                        <a:rPr lang="es-ES" sz="1600" b="0" dirty="0">
                          <a:effectLst/>
                          <a:latin typeface="+mn-lt"/>
                          <a:ea typeface="PMingLiU" panose="02020500000000000000" pitchFamily="18" charset="-120"/>
                          <a:cs typeface="Times New Roman" panose="02020603050405020304" pitchFamily="18" charset="0"/>
                        </a:rPr>
                        <a:t>Sulfatos </a:t>
                      </a:r>
                      <a:endParaRPr lang="es-EC" sz="1600" b="0" dirty="0">
                        <a:effectLst/>
                        <a:latin typeface="+mn-lt"/>
                        <a:ea typeface="PMingLiU" panose="02020500000000000000" pitchFamily="18" charset="-120"/>
                        <a:cs typeface="Times New Roman" panose="02020603050405020304" pitchFamily="18" charset="0"/>
                      </a:endParaRPr>
                    </a:p>
                  </a:txBody>
                  <a:tcPr marL="68580" marR="68580" marT="0" marB="0"/>
                </a:tc>
                <a:tc>
                  <a:txBody>
                    <a:bodyPr/>
                    <a:lstStyle/>
                    <a:p>
                      <a:pPr marL="0" indent="0" algn="ctr">
                        <a:lnSpc>
                          <a:spcPct val="200000"/>
                        </a:lnSpc>
                        <a:spcAft>
                          <a:spcPts val="0"/>
                        </a:spcAft>
                        <a:tabLst/>
                      </a:pPr>
                      <a:r>
                        <a:rPr lang="es-ES" sz="1600" b="0" dirty="0">
                          <a:effectLst/>
                          <a:latin typeface="+mn-lt"/>
                          <a:ea typeface="PMingLiU" panose="02020500000000000000" pitchFamily="18" charset="-120"/>
                          <a:cs typeface="Times New Roman" panose="02020603050405020304" pitchFamily="18" charset="0"/>
                        </a:rPr>
                        <a:t>0,25 g</a:t>
                      </a:r>
                      <a:endParaRPr lang="es-EC" sz="1600" b="0" dirty="0">
                        <a:effectLst/>
                        <a:latin typeface="+mn-lt"/>
                        <a:ea typeface="PMingLiU" panose="02020500000000000000" pitchFamily="18" charset="-120"/>
                        <a:cs typeface="Times New Roman" panose="02020603050405020304" pitchFamily="18" charset="0"/>
                      </a:endParaRPr>
                    </a:p>
                  </a:txBody>
                  <a:tcPr marL="68580" marR="68580" marT="0" marB="0"/>
                </a:tc>
              </a:tr>
              <a:tr h="396000">
                <a:tc>
                  <a:txBody>
                    <a:bodyPr/>
                    <a:lstStyle/>
                    <a:p>
                      <a:pPr marL="0" indent="0" algn="l">
                        <a:lnSpc>
                          <a:spcPct val="200000"/>
                        </a:lnSpc>
                        <a:spcAft>
                          <a:spcPts val="0"/>
                        </a:spcAft>
                      </a:pPr>
                      <a:r>
                        <a:rPr lang="es-ES" sz="1600" b="0" dirty="0">
                          <a:effectLst/>
                          <a:latin typeface="+mn-lt"/>
                          <a:ea typeface="PMingLiU" panose="02020500000000000000" pitchFamily="18" charset="-120"/>
                          <a:cs typeface="Times New Roman" panose="02020603050405020304" pitchFamily="18" charset="0"/>
                        </a:rPr>
                        <a:t>Cianatos</a:t>
                      </a:r>
                      <a:endParaRPr lang="es-EC" sz="1600" b="0" dirty="0">
                        <a:effectLst/>
                        <a:latin typeface="+mn-lt"/>
                        <a:ea typeface="PMingLiU" panose="02020500000000000000" pitchFamily="18" charset="-120"/>
                        <a:cs typeface="Times New Roman" panose="02020603050405020304" pitchFamily="18" charset="0"/>
                      </a:endParaRPr>
                    </a:p>
                  </a:txBody>
                  <a:tcPr marL="68580" marR="68580" marT="0" marB="0"/>
                </a:tc>
                <a:tc>
                  <a:txBody>
                    <a:bodyPr/>
                    <a:lstStyle/>
                    <a:p>
                      <a:pPr marL="0" indent="0" algn="ctr">
                        <a:lnSpc>
                          <a:spcPct val="200000"/>
                        </a:lnSpc>
                        <a:spcAft>
                          <a:spcPts val="0"/>
                        </a:spcAft>
                      </a:pPr>
                      <a:r>
                        <a:rPr lang="es-ES" sz="1600" b="0" dirty="0">
                          <a:effectLst/>
                          <a:latin typeface="+mn-lt"/>
                          <a:ea typeface="PMingLiU" panose="02020500000000000000" pitchFamily="18" charset="-120"/>
                          <a:cs typeface="Times New Roman" panose="02020603050405020304" pitchFamily="18" charset="0"/>
                        </a:rPr>
                        <a:t>0,01 g</a:t>
                      </a:r>
                      <a:endParaRPr lang="es-EC" sz="1600" b="0" dirty="0">
                        <a:effectLst/>
                        <a:latin typeface="+mn-lt"/>
                        <a:ea typeface="PMingLiU" panose="02020500000000000000" pitchFamily="18" charset="-120"/>
                        <a:cs typeface="Times New Roman" panose="02020603050405020304" pitchFamily="18" charset="0"/>
                      </a:endParaRPr>
                    </a:p>
                  </a:txBody>
                  <a:tcPr marL="68580" marR="68580" marT="0" marB="0"/>
                </a:tc>
              </a:tr>
              <a:tr h="396000">
                <a:tc>
                  <a:txBody>
                    <a:bodyPr/>
                    <a:lstStyle/>
                    <a:p>
                      <a:pPr marL="0" indent="0" algn="l">
                        <a:lnSpc>
                          <a:spcPct val="200000"/>
                        </a:lnSpc>
                        <a:spcAft>
                          <a:spcPts val="0"/>
                        </a:spcAft>
                      </a:pPr>
                      <a:r>
                        <a:rPr lang="es-ES" sz="1600" b="0" dirty="0" err="1">
                          <a:effectLst/>
                          <a:latin typeface="+mn-lt"/>
                          <a:ea typeface="PMingLiU" panose="02020500000000000000" pitchFamily="18" charset="-120"/>
                          <a:cs typeface="Times New Roman" panose="02020603050405020304" pitchFamily="18" charset="0"/>
                        </a:rPr>
                        <a:t>Tiosulfatos</a:t>
                      </a:r>
                      <a:endParaRPr lang="es-EC" sz="1600" b="0" dirty="0">
                        <a:effectLst/>
                        <a:latin typeface="+mn-lt"/>
                        <a:ea typeface="PMingLiU" panose="02020500000000000000" pitchFamily="18" charset="-120"/>
                        <a:cs typeface="Times New Roman" panose="02020603050405020304" pitchFamily="18" charset="0"/>
                      </a:endParaRPr>
                    </a:p>
                  </a:txBody>
                  <a:tcPr marL="68580" marR="68580" marT="0" marB="0"/>
                </a:tc>
                <a:tc>
                  <a:txBody>
                    <a:bodyPr/>
                    <a:lstStyle/>
                    <a:p>
                      <a:pPr marL="0" indent="0" algn="ctr">
                        <a:lnSpc>
                          <a:spcPct val="200000"/>
                        </a:lnSpc>
                        <a:spcAft>
                          <a:spcPts val="0"/>
                        </a:spcAft>
                        <a:tabLst/>
                      </a:pPr>
                      <a:r>
                        <a:rPr lang="es-ES" sz="1600" b="0" dirty="0">
                          <a:effectLst/>
                          <a:latin typeface="+mn-lt"/>
                          <a:ea typeface="PMingLiU" panose="02020500000000000000" pitchFamily="18" charset="-120"/>
                          <a:cs typeface="Times New Roman" panose="02020603050405020304" pitchFamily="18" charset="0"/>
                        </a:rPr>
                        <a:t>0,1 g</a:t>
                      </a:r>
                      <a:endParaRPr lang="es-EC" sz="1600" b="0" dirty="0">
                        <a:effectLst/>
                        <a:latin typeface="+mn-lt"/>
                        <a:ea typeface="PMingLiU" panose="02020500000000000000" pitchFamily="18" charset="-120"/>
                        <a:cs typeface="Times New Roman" panose="02020603050405020304" pitchFamily="18" charset="0"/>
                      </a:endParaRPr>
                    </a:p>
                  </a:txBody>
                  <a:tcPr marL="68580" marR="68580" marT="0" marB="0"/>
                </a:tc>
              </a:tr>
              <a:tr h="396000">
                <a:tc>
                  <a:txBody>
                    <a:bodyPr/>
                    <a:lstStyle/>
                    <a:p>
                      <a:pPr marL="0" indent="0" algn="l">
                        <a:lnSpc>
                          <a:spcPct val="200000"/>
                        </a:lnSpc>
                        <a:spcAft>
                          <a:spcPts val="0"/>
                        </a:spcAft>
                      </a:pPr>
                      <a:r>
                        <a:rPr lang="es-ES" sz="1600" b="0" dirty="0" err="1">
                          <a:effectLst/>
                          <a:latin typeface="+mn-lt"/>
                          <a:ea typeface="PMingLiU" panose="02020500000000000000" pitchFamily="18" charset="-120"/>
                          <a:cs typeface="Times New Roman" panose="02020603050405020304" pitchFamily="18" charset="0"/>
                        </a:rPr>
                        <a:t>Tiocianatos</a:t>
                      </a:r>
                      <a:r>
                        <a:rPr lang="es-ES" sz="1600" b="0" dirty="0">
                          <a:effectLst/>
                          <a:latin typeface="+mn-lt"/>
                          <a:ea typeface="PMingLiU" panose="02020500000000000000" pitchFamily="18" charset="-120"/>
                          <a:cs typeface="Times New Roman" panose="02020603050405020304" pitchFamily="18" charset="0"/>
                        </a:rPr>
                        <a:t> </a:t>
                      </a:r>
                      <a:endParaRPr lang="es-EC" sz="1600" b="0" dirty="0">
                        <a:effectLst/>
                        <a:latin typeface="+mn-lt"/>
                        <a:ea typeface="PMingLiU" panose="02020500000000000000" pitchFamily="18" charset="-120"/>
                        <a:cs typeface="Times New Roman" panose="02020603050405020304" pitchFamily="18" charset="0"/>
                      </a:endParaRPr>
                    </a:p>
                  </a:txBody>
                  <a:tcPr marL="68580" marR="68580" marT="0" marB="0"/>
                </a:tc>
                <a:tc>
                  <a:txBody>
                    <a:bodyPr/>
                    <a:lstStyle/>
                    <a:p>
                      <a:pPr marL="0" indent="0" algn="ctr">
                        <a:lnSpc>
                          <a:spcPct val="200000"/>
                        </a:lnSpc>
                        <a:spcAft>
                          <a:spcPts val="0"/>
                        </a:spcAft>
                      </a:pPr>
                      <a:r>
                        <a:rPr lang="es-ES" sz="1600" b="0" dirty="0">
                          <a:effectLst/>
                          <a:latin typeface="+mn-lt"/>
                          <a:ea typeface="PMingLiU" panose="02020500000000000000" pitchFamily="18" charset="-120"/>
                          <a:cs typeface="Times New Roman" panose="02020603050405020304" pitchFamily="18" charset="0"/>
                        </a:rPr>
                        <a:t>0,2 g</a:t>
                      </a:r>
                      <a:endParaRPr lang="es-EC" sz="1600" b="0" dirty="0">
                        <a:effectLst/>
                        <a:latin typeface="+mn-lt"/>
                        <a:ea typeface="PMingLiU" panose="02020500000000000000" pitchFamily="18" charset="-120"/>
                        <a:cs typeface="Times New Roman" panose="02020603050405020304" pitchFamily="18" charset="0"/>
                      </a:endParaRPr>
                    </a:p>
                  </a:txBody>
                  <a:tcPr marL="68580" marR="68580" marT="0" marB="0"/>
                </a:tc>
              </a:tr>
              <a:tr h="396000">
                <a:tc>
                  <a:txBody>
                    <a:bodyPr/>
                    <a:lstStyle/>
                    <a:p>
                      <a:pPr marL="0" indent="0" algn="l">
                        <a:lnSpc>
                          <a:spcPct val="200000"/>
                        </a:lnSpc>
                        <a:spcAft>
                          <a:spcPts val="0"/>
                        </a:spcAft>
                      </a:pPr>
                      <a:r>
                        <a:rPr lang="es-ES" sz="1600" b="0" dirty="0">
                          <a:effectLst/>
                          <a:latin typeface="+mn-lt"/>
                          <a:ea typeface="PMingLiU" panose="02020500000000000000" pitchFamily="18" charset="-120"/>
                          <a:cs typeface="Times New Roman" panose="02020603050405020304" pitchFamily="18" charset="0"/>
                        </a:rPr>
                        <a:t>Fenoles</a:t>
                      </a:r>
                      <a:endParaRPr lang="es-EC" sz="1600" b="0" dirty="0">
                        <a:effectLst/>
                        <a:latin typeface="+mn-lt"/>
                        <a:ea typeface="PMingLiU" panose="02020500000000000000" pitchFamily="18" charset="-120"/>
                        <a:cs typeface="Times New Roman" panose="02020603050405020304" pitchFamily="18" charset="0"/>
                      </a:endParaRPr>
                    </a:p>
                  </a:txBody>
                  <a:tcPr marL="68580" marR="68580" marT="0" marB="0"/>
                </a:tc>
                <a:tc>
                  <a:txBody>
                    <a:bodyPr/>
                    <a:lstStyle/>
                    <a:p>
                      <a:pPr marL="0" indent="0" algn="ctr">
                        <a:lnSpc>
                          <a:spcPct val="200000"/>
                        </a:lnSpc>
                        <a:spcAft>
                          <a:spcPts val="0"/>
                        </a:spcAft>
                      </a:pPr>
                      <a:r>
                        <a:rPr lang="es-ES" sz="1600" b="0" dirty="0">
                          <a:effectLst/>
                          <a:latin typeface="+mn-lt"/>
                          <a:ea typeface="PMingLiU" panose="02020500000000000000" pitchFamily="18" charset="-120"/>
                          <a:cs typeface="Times New Roman" panose="02020603050405020304" pitchFamily="18" charset="0"/>
                        </a:rPr>
                        <a:t>0,25 g</a:t>
                      </a:r>
                      <a:endParaRPr lang="es-EC" sz="1600" b="0" dirty="0">
                        <a:effectLst/>
                        <a:latin typeface="+mn-lt"/>
                        <a:ea typeface="PMingLiU" panose="02020500000000000000" pitchFamily="18" charset="-12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94336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6"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strVal val="#ppt_w*0.05"/>
                                          </p:val>
                                        </p:tav>
                                        <p:tav tm="100000">
                                          <p:val>
                                            <p:strVal val="#ppt_w"/>
                                          </p:val>
                                        </p:tav>
                                      </p:tavLst>
                                    </p:anim>
                                    <p:anim calcmode="lin" valueType="num">
                                      <p:cBhvr>
                                        <p:cTn id="24" dur="5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5" dur="5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6" dur="5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27" dur="500"/>
                                        <p:tgtEl>
                                          <p:spTgt spid="3">
                                            <p:txEl>
                                              <p:pRg st="1" end="1"/>
                                            </p:txEl>
                                          </p:spTgt>
                                        </p:tgtEl>
                                      </p:cBhvr>
                                    </p:animEffect>
                                  </p:childTnLst>
                                </p:cTn>
                              </p:par>
                              <p:par>
                                <p:cTn id="28" presetID="54" presetClass="entr" presetSubtype="0" accel="10000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strVal val="#ppt_w*0.05"/>
                                          </p:val>
                                        </p:tav>
                                        <p:tav tm="100000">
                                          <p:val>
                                            <p:strVal val="#ppt_w"/>
                                          </p:val>
                                        </p:tav>
                                      </p:tavLst>
                                    </p:anim>
                                    <p:anim calcmode="lin" valueType="num">
                                      <p:cBhvr>
                                        <p:cTn id="31" dur="500" fill="hold"/>
                                        <p:tgtEl>
                                          <p:spTgt spid="4"/>
                                        </p:tgtEl>
                                        <p:attrNameLst>
                                          <p:attrName>ppt_h</p:attrName>
                                        </p:attrNameLst>
                                      </p:cBhvr>
                                      <p:tavLst>
                                        <p:tav tm="0">
                                          <p:val>
                                            <p:strVal val="#ppt_h"/>
                                          </p:val>
                                        </p:tav>
                                        <p:tav tm="100000">
                                          <p:val>
                                            <p:strVal val="#ppt_h"/>
                                          </p:val>
                                        </p:tav>
                                      </p:tavLst>
                                    </p:anim>
                                    <p:anim calcmode="lin" valueType="num">
                                      <p:cBhvr>
                                        <p:cTn id="32" dur="500" fill="hold"/>
                                        <p:tgtEl>
                                          <p:spTgt spid="4"/>
                                        </p:tgtEl>
                                        <p:attrNameLst>
                                          <p:attrName>ppt_x</p:attrName>
                                        </p:attrNameLst>
                                      </p:cBhvr>
                                      <p:tavLst>
                                        <p:tav tm="0">
                                          <p:val>
                                            <p:strVal val="#ppt_x-.2"/>
                                          </p:val>
                                        </p:tav>
                                        <p:tav tm="100000">
                                          <p:val>
                                            <p:strVal val="#ppt_x"/>
                                          </p:val>
                                        </p:tav>
                                      </p:tavLst>
                                    </p:anim>
                                    <p:anim calcmode="lin" valueType="num">
                                      <p:cBhvr>
                                        <p:cTn id="33" dur="500" fill="hold"/>
                                        <p:tgtEl>
                                          <p:spTgt spid="4"/>
                                        </p:tgtEl>
                                        <p:attrNameLst>
                                          <p:attrName>ppt_y</p:attrName>
                                        </p:attrNameLst>
                                      </p:cBhvr>
                                      <p:tavLst>
                                        <p:tav tm="0">
                                          <p:val>
                                            <p:strVal val="#ppt_y"/>
                                          </p:val>
                                        </p:tav>
                                        <p:tav tm="100000">
                                          <p:val>
                                            <p:strVal val="#ppt_y"/>
                                          </p:val>
                                        </p:tav>
                                      </p:tavLst>
                                    </p:anim>
                                    <p:animEffect transition="in" filter="fade">
                                      <p:cBhvr>
                                        <p:cTn id="34" dur="500"/>
                                        <p:tgtEl>
                                          <p:spTgt spid="4"/>
                                        </p:tgtEl>
                                      </p:cBhvr>
                                    </p:animEffect>
                                  </p:childTnLst>
                                </p:cTn>
                              </p:par>
                              <p:par>
                                <p:cTn id="35" presetID="54" presetClass="entr" presetSubtype="0" accel="10000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strVal val="#ppt_w*0.05"/>
                                          </p:val>
                                        </p:tav>
                                        <p:tav tm="100000">
                                          <p:val>
                                            <p:strVal val="#ppt_w"/>
                                          </p:val>
                                        </p:tav>
                                      </p:tavLst>
                                    </p:anim>
                                    <p:anim calcmode="lin" valueType="num">
                                      <p:cBhvr>
                                        <p:cTn id="38" dur="500" fill="hold"/>
                                        <p:tgtEl>
                                          <p:spTgt spid="5"/>
                                        </p:tgtEl>
                                        <p:attrNameLst>
                                          <p:attrName>ppt_h</p:attrName>
                                        </p:attrNameLst>
                                      </p:cBhvr>
                                      <p:tavLst>
                                        <p:tav tm="0">
                                          <p:val>
                                            <p:strVal val="#ppt_h"/>
                                          </p:val>
                                        </p:tav>
                                        <p:tav tm="100000">
                                          <p:val>
                                            <p:strVal val="#ppt_h"/>
                                          </p:val>
                                        </p:tav>
                                      </p:tavLst>
                                    </p:anim>
                                    <p:anim calcmode="lin" valueType="num">
                                      <p:cBhvr>
                                        <p:cTn id="39" dur="500" fill="hold"/>
                                        <p:tgtEl>
                                          <p:spTgt spid="5"/>
                                        </p:tgtEl>
                                        <p:attrNameLst>
                                          <p:attrName>ppt_x</p:attrName>
                                        </p:attrNameLst>
                                      </p:cBhvr>
                                      <p:tavLst>
                                        <p:tav tm="0">
                                          <p:val>
                                            <p:strVal val="#ppt_x-.2"/>
                                          </p:val>
                                        </p:tav>
                                        <p:tav tm="100000">
                                          <p:val>
                                            <p:strVal val="#ppt_x"/>
                                          </p:val>
                                        </p:tav>
                                      </p:tavLst>
                                    </p:anim>
                                    <p:anim calcmode="lin" valueType="num">
                                      <p:cBhvr>
                                        <p:cTn id="40" dur="500" fill="hold"/>
                                        <p:tgtEl>
                                          <p:spTgt spid="5"/>
                                        </p:tgtEl>
                                        <p:attrNameLst>
                                          <p:attrName>ppt_y</p:attrName>
                                        </p:attrNameLst>
                                      </p:cBhvr>
                                      <p:tavLst>
                                        <p:tav tm="0">
                                          <p:val>
                                            <p:strVal val="#ppt_y"/>
                                          </p:val>
                                        </p:tav>
                                        <p:tav tm="100000">
                                          <p:val>
                                            <p:strVal val="#ppt_y"/>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41082"/>
          </a:xfrm>
        </p:spPr>
        <p:txBody>
          <a:bodyPr/>
          <a:lstStyle/>
          <a:p>
            <a:r>
              <a:rPr lang="es-EC" dirty="0"/>
              <a:t>Antecedentes:</a:t>
            </a:r>
          </a:p>
        </p:txBody>
      </p:sp>
      <p:sp>
        <p:nvSpPr>
          <p:cNvPr id="3" name="Marcador de contenido 2"/>
          <p:cNvSpPr>
            <a:spLocks noGrp="1"/>
          </p:cNvSpPr>
          <p:nvPr>
            <p:ph idx="1"/>
          </p:nvPr>
        </p:nvSpPr>
        <p:spPr>
          <a:xfrm>
            <a:off x="646111" y="1583018"/>
            <a:ext cx="8946541" cy="4195481"/>
          </a:xfrm>
        </p:spPr>
        <p:txBody>
          <a:bodyPr>
            <a:normAutofit/>
          </a:bodyPr>
          <a:lstStyle/>
          <a:p>
            <a:pPr algn="just"/>
            <a:r>
              <a:rPr lang="es-ES" dirty="0"/>
              <a:t>Es importante analizar otras alternativas de combustibles que puedan ser utilizadas en el parque </a:t>
            </a:r>
            <a:r>
              <a:rPr lang="es-ES" dirty="0" smtClean="0"/>
              <a:t>automotor.</a:t>
            </a:r>
            <a:endParaRPr lang="es-EC" dirty="0" smtClean="0"/>
          </a:p>
          <a:p>
            <a:pPr algn="just"/>
            <a:r>
              <a:rPr lang="es-ES" dirty="0" smtClean="0"/>
              <a:t>Los avances tecnológicos brindan una gama de alternativas como; vehículos: eléctricos o híbridos, de hidrógeno, biodiesel, gas comprimido, BIOGÁS.</a:t>
            </a:r>
          </a:p>
          <a:p>
            <a:pPr algn="just"/>
            <a:r>
              <a:rPr lang="es-ES" dirty="0" smtClean="0"/>
              <a:t>La </a:t>
            </a:r>
            <a:r>
              <a:rPr lang="es-ES" dirty="0"/>
              <a:t>tecnología de gasificación es ya un viejo </a:t>
            </a:r>
            <a:r>
              <a:rPr lang="es-ES" dirty="0" smtClean="0"/>
              <a:t>conocido.</a:t>
            </a:r>
          </a:p>
          <a:p>
            <a:pPr algn="just"/>
            <a:r>
              <a:rPr lang="es-ES" dirty="0" smtClean="0"/>
              <a:t>Consiste </a:t>
            </a:r>
            <a:r>
              <a:rPr lang="es-ES" dirty="0"/>
              <a:t>en obtener una mezcla de gases </a:t>
            </a:r>
            <a:r>
              <a:rPr lang="es-ES" dirty="0" smtClean="0"/>
              <a:t>combustibles a </a:t>
            </a:r>
            <a:r>
              <a:rPr lang="es-ES" dirty="0"/>
              <a:t>partir de materia orgánica, es decir, biomasa, mediante la combustión parcial de la misma a altas temperaturas, entre 700 y 1.200 °C</a:t>
            </a:r>
            <a:r>
              <a:rPr lang="es-ES" dirty="0" smtClean="0"/>
              <a:t>.</a:t>
            </a:r>
            <a:endParaRPr lang="es-EC" dirty="0"/>
          </a:p>
        </p:txBody>
      </p:sp>
    </p:spTree>
    <p:extLst>
      <p:ext uri="{BB962C8B-B14F-4D97-AF65-F5344CB8AC3E}">
        <p14:creationId xmlns:p14="http://schemas.microsoft.com/office/powerpoint/2010/main" val="282991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29982"/>
          </a:xfrm>
        </p:spPr>
        <p:txBody>
          <a:bodyPr/>
          <a:lstStyle/>
          <a:p>
            <a:r>
              <a:rPr lang="es-EC" dirty="0" smtClean="0"/>
              <a:t>Regulación de la mezcla A/C</a:t>
            </a:r>
            <a:endParaRPr lang="es-EC" dirty="0"/>
          </a:p>
        </p:txBody>
      </p:sp>
      <p:sp>
        <p:nvSpPr>
          <p:cNvPr id="3" name="Marcador de contenido 2"/>
          <p:cNvSpPr>
            <a:spLocks noGrp="1"/>
          </p:cNvSpPr>
          <p:nvPr>
            <p:ph idx="1"/>
          </p:nvPr>
        </p:nvSpPr>
        <p:spPr>
          <a:xfrm>
            <a:off x="646111" y="1494118"/>
            <a:ext cx="8946541" cy="4195481"/>
          </a:xfrm>
        </p:spPr>
        <p:txBody>
          <a:bodyPr/>
          <a:lstStyle/>
          <a:p>
            <a:pPr algn="just"/>
            <a:r>
              <a:rPr lang="es-ES" dirty="0"/>
              <a:t>La potencia desarrollada junto a la economía y la seguridad del funcionamiento de un motor a gas dependen de las proporciones de la mezcla aire combustible y de la cantidad de mezcla que entra al cilindro </a:t>
            </a:r>
            <a:r>
              <a:rPr lang="es-ES" dirty="0" smtClean="0"/>
              <a:t>en </a:t>
            </a:r>
            <a:r>
              <a:rPr lang="es-ES" dirty="0"/>
              <a:t>la carrera de admisión. </a:t>
            </a:r>
            <a:endParaRPr lang="es-ES" dirty="0" smtClean="0"/>
          </a:p>
          <a:p>
            <a:pPr algn="just"/>
            <a:r>
              <a:rPr lang="es-ES" dirty="0"/>
              <a:t>Se tiene básicamente 2 sistemas de regulación:</a:t>
            </a:r>
            <a:endParaRPr lang="es-EC" dirty="0"/>
          </a:p>
          <a:p>
            <a:pPr marL="1079500" lvl="0" algn="just"/>
            <a:r>
              <a:rPr lang="es-ES" dirty="0"/>
              <a:t>Regulación del llenado del cilindro o también llamada regulación de cantidad</a:t>
            </a:r>
            <a:endParaRPr lang="es-EC" dirty="0"/>
          </a:p>
          <a:p>
            <a:pPr marL="1079500" lvl="0" algn="just"/>
            <a:r>
              <a:rPr lang="es-ES" dirty="0"/>
              <a:t>Regulación de la composición de la mezcla llamada también regulación de calidad. </a:t>
            </a:r>
            <a:endParaRPr lang="es-EC" dirty="0"/>
          </a:p>
          <a:p>
            <a:pPr marL="0" indent="0" algn="just">
              <a:buNone/>
            </a:pPr>
            <a:endParaRPr lang="es-EC" dirty="0"/>
          </a:p>
        </p:txBody>
      </p:sp>
    </p:spTree>
    <p:extLst>
      <p:ext uri="{BB962C8B-B14F-4D97-AF65-F5344CB8AC3E}">
        <p14:creationId xmlns:p14="http://schemas.microsoft.com/office/powerpoint/2010/main" val="358568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29982"/>
          </a:xfrm>
        </p:spPr>
        <p:txBody>
          <a:bodyPr/>
          <a:lstStyle/>
          <a:p>
            <a:r>
              <a:rPr lang="es-EC" dirty="0" smtClean="0"/>
              <a:t>Regulación de la mezcla A/C</a:t>
            </a:r>
            <a:endParaRPr lang="es-EC" dirty="0"/>
          </a:p>
        </p:txBody>
      </p:sp>
      <p:sp>
        <p:nvSpPr>
          <p:cNvPr id="3" name="Marcador de contenido 2"/>
          <p:cNvSpPr>
            <a:spLocks noGrp="1"/>
          </p:cNvSpPr>
          <p:nvPr>
            <p:ph idx="1"/>
          </p:nvPr>
        </p:nvSpPr>
        <p:spPr>
          <a:xfrm>
            <a:off x="646111" y="1494118"/>
            <a:ext cx="3963989" cy="4195481"/>
          </a:xfrm>
        </p:spPr>
        <p:txBody>
          <a:bodyPr/>
          <a:lstStyle/>
          <a:p>
            <a:pPr marL="0" indent="0" algn="just">
              <a:buNone/>
            </a:pPr>
            <a:r>
              <a:rPr lang="es-ES" dirty="0" smtClean="0"/>
              <a:t>DISPOSICIÓN DE SUMINISTRO DE MEZCLA</a:t>
            </a:r>
          </a:p>
          <a:p>
            <a:pPr marL="0" indent="0" algn="just">
              <a:buNone/>
            </a:pPr>
            <a:r>
              <a:rPr lang="es-ES" dirty="0"/>
              <a:t>El aire y el gas se reúnen en una cámara de mezcla y penetran en el cilindro por una válvula de admisión </a:t>
            </a:r>
            <a:r>
              <a:rPr lang="es-ES" dirty="0" smtClean="0"/>
              <a:t>única. Se </a:t>
            </a:r>
            <a:r>
              <a:rPr lang="es-ES" dirty="0"/>
              <a:t>gradúa la relación de aire con el gas de la mezcla por medio de válvulas situadas en las tuberías que conducen el aire y el gas a la cámara de mezcla. </a:t>
            </a:r>
            <a:endParaRPr lang="es-EC" dirty="0"/>
          </a:p>
          <a:p>
            <a:pPr marL="0" indent="0" algn="just">
              <a:buNone/>
            </a:pPr>
            <a:endParaRPr lang="es-EC" dirty="0"/>
          </a:p>
        </p:txBody>
      </p:sp>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3800" y="1494118"/>
            <a:ext cx="4165600" cy="3966882"/>
          </a:xfrm>
          <a:prstGeom prst="rect">
            <a:avLst/>
          </a:prstGeom>
          <a:noFill/>
          <a:ln>
            <a:noFill/>
          </a:ln>
        </p:spPr>
      </p:pic>
    </p:spTree>
    <p:extLst>
      <p:ext uri="{BB962C8B-B14F-4D97-AF65-F5344CB8AC3E}">
        <p14:creationId xmlns:p14="http://schemas.microsoft.com/office/powerpoint/2010/main" val="45976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1" end="1"/>
                                            </p:txEl>
                                          </p:spTgt>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ppt_x</p:attrName>
                                        </p:attrNameLst>
                                      </p:cBhvr>
                                      <p:tavLst>
                                        <p:tav tm="0">
                                          <p:val>
                                            <p:strVal val="#ppt_x-.2"/>
                                          </p:val>
                                        </p:tav>
                                        <p:tav tm="100000">
                                          <p:val>
                                            <p:strVal val="#ppt_x"/>
                                          </p:val>
                                        </p:tav>
                                      </p:tavLst>
                                    </p:anim>
                                    <p:anim calcmode="lin" valueType="num">
                                      <p:cBhvr>
                                        <p:cTn id="20"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
                                        </p:tgtEl>
                                      </p:cBhvr>
                                    </p:animEffect>
                                  </p:childTnLst>
                                </p:cTn>
                              </p:par>
                              <p:par>
                                <p:cTn id="22" presetID="29"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ppt_x</p:attrName>
                                        </p:attrNameLst>
                                      </p:cBhvr>
                                      <p:tavLst>
                                        <p:tav tm="0">
                                          <p:val>
                                            <p:strVal val="#ppt_x-.2"/>
                                          </p:val>
                                        </p:tav>
                                        <p:tav tm="100000">
                                          <p:val>
                                            <p:strVal val="#ppt_x"/>
                                          </p:val>
                                        </p:tav>
                                      </p:tavLst>
                                    </p:anim>
                                    <p:anim calcmode="lin" valueType="num">
                                      <p:cBhvr>
                                        <p:cTn id="25"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41082"/>
          </a:xfrm>
        </p:spPr>
        <p:txBody>
          <a:bodyPr/>
          <a:lstStyle/>
          <a:p>
            <a:r>
              <a:rPr lang="es-EC" dirty="0" smtClean="0"/>
              <a:t>Adelanto al encendido</a:t>
            </a:r>
            <a:endParaRPr lang="es-EC" dirty="0"/>
          </a:p>
        </p:txBody>
      </p:sp>
      <p:sp>
        <p:nvSpPr>
          <p:cNvPr id="3" name="Marcador de contenido 2"/>
          <p:cNvSpPr>
            <a:spLocks noGrp="1"/>
          </p:cNvSpPr>
          <p:nvPr>
            <p:ph idx="1"/>
          </p:nvPr>
        </p:nvSpPr>
        <p:spPr>
          <a:xfrm>
            <a:off x="646111" y="2510118"/>
            <a:ext cx="8946541" cy="4195481"/>
          </a:xfrm>
        </p:spPr>
        <p:txBody>
          <a:bodyPr/>
          <a:lstStyle/>
          <a:p>
            <a:pPr algn="just"/>
            <a:r>
              <a:rPr lang="es-ES" dirty="0"/>
              <a:t>El punto óptimo de encendido en los motores de gasolina depende de la carga y la velocidad del motor. Este es también el caso en el funcionamiento con gas pobre. Los experimentos realizados indican que, en general, el punto de encendido debe adelantarse de 10 a 15° lo que lleva a avances del encendido de 35 a 40°, antes del punto muerto superior (PMS). </a:t>
            </a:r>
            <a:endParaRPr lang="es-EC" dirty="0"/>
          </a:p>
        </p:txBody>
      </p:sp>
    </p:spTree>
    <p:extLst>
      <p:ext uri="{BB962C8B-B14F-4D97-AF65-F5344CB8AC3E}">
        <p14:creationId xmlns:p14="http://schemas.microsoft.com/office/powerpoint/2010/main" val="358483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66482"/>
          </a:xfrm>
        </p:spPr>
        <p:txBody>
          <a:bodyPr/>
          <a:lstStyle/>
          <a:p>
            <a:r>
              <a:rPr lang="es-EC" dirty="0" smtClean="0"/>
              <a:t>Mezcla Estequiométrica</a:t>
            </a:r>
            <a:endParaRPr lang="es-EC" dirty="0"/>
          </a:p>
        </p:txBody>
      </p:sp>
      <p:sp>
        <p:nvSpPr>
          <p:cNvPr id="3" name="Marcador de contenido 2"/>
          <p:cNvSpPr>
            <a:spLocks noGrp="1"/>
          </p:cNvSpPr>
          <p:nvPr>
            <p:ph idx="1"/>
          </p:nvPr>
        </p:nvSpPr>
        <p:spPr>
          <a:xfrm>
            <a:off x="646111" y="1392518"/>
            <a:ext cx="4256089" cy="4195481"/>
          </a:xfrm>
        </p:spPr>
        <p:txBody>
          <a:bodyPr/>
          <a:lstStyle/>
          <a:p>
            <a:pPr algn="just"/>
            <a:r>
              <a:rPr lang="es-ES" dirty="0"/>
              <a:t>Al mezclar el gas pobre con el aire de combustión, existe una razón adicional de pérdida de potencia, debido a los cambios en la composición del gas y también a las variaciones de la caída de presión en la instalación del gasificador, siendo muy difícil mantener continuamente una mezcla estequiométrica de gas pobre y aire.</a:t>
            </a:r>
            <a:endParaRPr lang="es-EC" dirty="0"/>
          </a:p>
          <a:p>
            <a:endParaRPr lang="es-EC" dirty="0"/>
          </a:p>
        </p:txBody>
      </p:sp>
      <p:pic>
        <p:nvPicPr>
          <p:cNvPr id="6" name="Imagen 5" descr="http://www.fao.org/docrep/t0512s/t0512s0m.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6362" y="1392518"/>
            <a:ext cx="4864472" cy="4576482"/>
          </a:xfrm>
          <a:prstGeom prst="rect">
            <a:avLst/>
          </a:prstGeom>
          <a:noFill/>
          <a:ln>
            <a:noFill/>
          </a:ln>
        </p:spPr>
      </p:pic>
    </p:spTree>
    <p:extLst>
      <p:ext uri="{BB962C8B-B14F-4D97-AF65-F5344CB8AC3E}">
        <p14:creationId xmlns:p14="http://schemas.microsoft.com/office/powerpoint/2010/main" val="337650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anim calcmode="lin" valueType="num">
                                      <p:cBhvr>
                                        <p:cTn id="14"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15"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3">
                                            <p:txEl>
                                              <p:pRg st="0" end="0"/>
                                            </p:txEl>
                                          </p:spTgt>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style.rotation</p:attrName>
                                        </p:attrNameLst>
                                      </p:cBhvr>
                                      <p:tavLst>
                                        <p:tav tm="0">
                                          <p:val>
                                            <p:fltVal val="720"/>
                                          </p:val>
                                        </p:tav>
                                        <p:tav tm="100000">
                                          <p:val>
                                            <p:fltVal val="0"/>
                                          </p:val>
                                        </p:tav>
                                      </p:tavLst>
                                    </p:anim>
                                    <p:anim calcmode="lin" valueType="num">
                                      <p:cBhvr>
                                        <p:cTn id="21" dur="2000" fill="hold"/>
                                        <p:tgtEl>
                                          <p:spTgt spid="6"/>
                                        </p:tgtEl>
                                        <p:attrNameLst>
                                          <p:attrName>ppt_h</p:attrName>
                                        </p:attrNameLst>
                                      </p:cBhvr>
                                      <p:tavLst>
                                        <p:tav tm="0">
                                          <p:val>
                                            <p:fltVal val="0"/>
                                          </p:val>
                                        </p:tav>
                                        <p:tav tm="100000">
                                          <p:val>
                                            <p:strVal val="#ppt_h"/>
                                          </p:val>
                                        </p:tav>
                                      </p:tavLst>
                                    </p:anim>
                                    <p:anim calcmode="lin" valueType="num">
                                      <p:cBhvr>
                                        <p:cTn id="22"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79182"/>
          </a:xfrm>
        </p:spPr>
        <p:txBody>
          <a:bodyPr/>
          <a:lstStyle/>
          <a:p>
            <a:r>
              <a:rPr lang="es-EC" dirty="0" smtClean="0"/>
              <a:t>Riesgos del uso del GG</a:t>
            </a:r>
            <a:endParaRPr lang="es-EC" dirty="0"/>
          </a:p>
        </p:txBody>
      </p:sp>
      <p:sp>
        <p:nvSpPr>
          <p:cNvPr id="3" name="Marcador de contenido 2"/>
          <p:cNvSpPr>
            <a:spLocks noGrp="1"/>
          </p:cNvSpPr>
          <p:nvPr>
            <p:ph idx="1"/>
          </p:nvPr>
        </p:nvSpPr>
        <p:spPr>
          <a:xfrm>
            <a:off x="646111" y="1430618"/>
            <a:ext cx="8946541" cy="4195481"/>
          </a:xfrm>
        </p:spPr>
        <p:txBody>
          <a:bodyPr/>
          <a:lstStyle/>
          <a:p>
            <a:pPr marL="0" indent="0">
              <a:buNone/>
            </a:pPr>
            <a:r>
              <a:rPr lang="es-ES" b="1" dirty="0"/>
              <a:t>RIESGOS </a:t>
            </a:r>
            <a:r>
              <a:rPr lang="es-ES" b="1" dirty="0" smtClean="0"/>
              <a:t>TÓXICOS</a:t>
            </a:r>
          </a:p>
          <a:p>
            <a:pPr algn="just"/>
            <a:r>
              <a:rPr lang="es-ES" dirty="0"/>
              <a:t>Un componente importante del gas pobre es el monóxido de carbono, gas extremadamente tóxico y peligroso debido a su tendencia a combinarse con la hemoglobina de la sangre, lo que evita la absorción y distribución del oxígeno. </a:t>
            </a:r>
            <a:endParaRPr lang="es-ES" dirty="0" smtClean="0"/>
          </a:p>
          <a:p>
            <a:pPr algn="just"/>
            <a:r>
              <a:rPr lang="es-ES" dirty="0"/>
              <a:t>Durante la puesta en marcha generalmente se da salida al gas, siendo necesario garantizar que los gases producidos no se retienen en una habitación </a:t>
            </a:r>
            <a:r>
              <a:rPr lang="es-ES" dirty="0" smtClean="0"/>
              <a:t>cerrada</a:t>
            </a:r>
          </a:p>
          <a:p>
            <a:pPr algn="just"/>
            <a:r>
              <a:rPr lang="es-ES" dirty="0"/>
              <a:t>Durante el cierre de la instalación se produce un aumento de presión en el gasificador, ocasionado por el combustible todavía caliente y en fase de pirólisis. </a:t>
            </a:r>
            <a:endParaRPr lang="es-EC" dirty="0"/>
          </a:p>
          <a:p>
            <a:endParaRPr lang="es-EC" dirty="0"/>
          </a:p>
        </p:txBody>
      </p:sp>
    </p:spTree>
    <p:extLst>
      <p:ext uri="{BB962C8B-B14F-4D97-AF65-F5344CB8AC3E}">
        <p14:creationId xmlns:p14="http://schemas.microsoft.com/office/powerpoint/2010/main" val="45454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from="(-#ppt_w/2)" to="(#ppt_x)" calcmode="lin" valueType="num">
                                      <p:cBhvr>
                                        <p:cTn id="13" dur="600" fill="hold">
                                          <p:stCondLst>
                                            <p:cond delay="0"/>
                                          </p:stCondLst>
                                        </p:cTn>
                                        <p:tgtEl>
                                          <p:spTgt spid="3">
                                            <p:txEl>
                                              <p:pRg st="0" end="0"/>
                                            </p:txEl>
                                          </p:spTgt>
                                        </p:tgtEl>
                                        <p:attrNameLst>
                                          <p:attrName>ppt_x</p:attrName>
                                        </p:attrNameLst>
                                      </p:cBhvr>
                                    </p:anim>
                                    <p:anim from="0" to="-1.0" calcmode="lin" valueType="num">
                                      <p:cBhvr>
                                        <p:cTn id="14" dur="200" decel="50000" autoRev="1" fill="hold">
                                          <p:stCondLst>
                                            <p:cond delay="600"/>
                                          </p:stCondLst>
                                        </p:cTn>
                                        <p:tgtEl>
                                          <p:spTgt spid="3">
                                            <p:txEl>
                                              <p:pRg st="0" end="0"/>
                                            </p:txEl>
                                          </p:spTgt>
                                        </p:tgtEl>
                                        <p:attrNameLst>
                                          <p:attrName>xshear</p:attrName>
                                        </p:attrNameLst>
                                      </p:cBhvr>
                                    </p:anim>
                                    <p:animScale>
                                      <p:cBhvr>
                                        <p:cTn id="15" dur="200" decel="100000" autoRev="1" fill="hold">
                                          <p:stCondLst>
                                            <p:cond delay="600"/>
                                          </p:stCondLst>
                                        </p:cTn>
                                        <p:tgtEl>
                                          <p:spTgt spid="3">
                                            <p:txEl>
                                              <p:pRg st="0" end="0"/>
                                            </p:txEl>
                                          </p:spTgt>
                                        </p:tgtEl>
                                      </p:cBhvr>
                                      <p:from x="100000" y="100000"/>
                                      <p:to x="80000" y="100000"/>
                                    </p:animScale>
                                    <p:anim by="(#ppt_h/3+#ppt_w*0.1)" calcmode="lin" valueType="num">
                                      <p:cBhvr additive="sum">
                                        <p:cTn id="16" dur="200" decel="100000" autoRev="1" fill="hold">
                                          <p:stCondLst>
                                            <p:cond delay="600"/>
                                          </p:stCondLst>
                                        </p:cTn>
                                        <p:tgtEl>
                                          <p:spTgt spid="3">
                                            <p:txEl>
                                              <p:pRg st="0" end="0"/>
                                            </p:txEl>
                                          </p:spTgt>
                                        </p:tgtEl>
                                        <p:attrNameLst>
                                          <p:attrName>ppt_x</p:attrName>
                                        </p:attrNameLst>
                                      </p:cBhvr>
                                    </p:anim>
                                  </p:childTnLst>
                                </p:cTn>
                              </p:par>
                            </p:childTnLst>
                          </p:cTn>
                        </p:par>
                      </p:childTnLst>
                    </p:cTn>
                  </p:par>
                  <p:par>
                    <p:cTn id="17" fill="hold">
                      <p:stCondLst>
                        <p:cond delay="indefinite"/>
                      </p:stCondLst>
                      <p:childTnLst>
                        <p:par>
                          <p:cTn id="18" fill="hold">
                            <p:stCondLst>
                              <p:cond delay="0"/>
                            </p:stCondLst>
                            <p:childTnLst>
                              <p:par>
                                <p:cTn id="19" presetID="3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from="(-#ppt_w/2)" to="(#ppt_x)" calcmode="lin" valueType="num">
                                      <p:cBhvr>
                                        <p:cTn id="21" dur="600" fill="hold">
                                          <p:stCondLst>
                                            <p:cond delay="0"/>
                                          </p:stCondLst>
                                        </p:cTn>
                                        <p:tgtEl>
                                          <p:spTgt spid="3">
                                            <p:txEl>
                                              <p:pRg st="1" end="1"/>
                                            </p:txEl>
                                          </p:spTgt>
                                        </p:tgtEl>
                                        <p:attrNameLst>
                                          <p:attrName>ppt_x</p:attrName>
                                        </p:attrNameLst>
                                      </p:cBhvr>
                                    </p:anim>
                                    <p:anim from="0" to="-1.0" calcmode="lin" valueType="num">
                                      <p:cBhvr>
                                        <p:cTn id="22" dur="200" decel="50000" autoRev="1" fill="hold">
                                          <p:stCondLst>
                                            <p:cond delay="600"/>
                                          </p:stCondLst>
                                        </p:cTn>
                                        <p:tgtEl>
                                          <p:spTgt spid="3">
                                            <p:txEl>
                                              <p:pRg st="1" end="1"/>
                                            </p:txEl>
                                          </p:spTgt>
                                        </p:tgtEl>
                                        <p:attrNameLst>
                                          <p:attrName>xshear</p:attrName>
                                        </p:attrNameLst>
                                      </p:cBhvr>
                                    </p:anim>
                                    <p:animScale>
                                      <p:cBhvr>
                                        <p:cTn id="23" dur="200" decel="100000" autoRev="1" fill="hold">
                                          <p:stCondLst>
                                            <p:cond delay="600"/>
                                          </p:stCondLst>
                                        </p:cTn>
                                        <p:tgtEl>
                                          <p:spTgt spid="3">
                                            <p:txEl>
                                              <p:pRg st="1" end="1"/>
                                            </p:txEl>
                                          </p:spTgt>
                                        </p:tgtEl>
                                      </p:cBhvr>
                                      <p:from x="100000" y="100000"/>
                                      <p:to x="80000" y="100000"/>
                                    </p:animScale>
                                    <p:anim by="(#ppt_h/3+#ppt_w*0.1)" calcmode="lin" valueType="num">
                                      <p:cBhvr additive="sum">
                                        <p:cTn id="24" dur="200" decel="100000" autoRev="1" fill="hold">
                                          <p:stCondLst>
                                            <p:cond delay="600"/>
                                          </p:stCondLst>
                                        </p:cTn>
                                        <p:tgtEl>
                                          <p:spTgt spid="3">
                                            <p:txEl>
                                              <p:pRg st="1" end="1"/>
                                            </p:txEl>
                                          </p:spTgt>
                                        </p:tgtEl>
                                        <p:attrNameLst>
                                          <p:attrName>ppt_x</p:attrName>
                                        </p:attrNameLst>
                                      </p:cBhvr>
                                    </p:anim>
                                  </p:childTnLst>
                                </p:cTn>
                              </p:par>
                            </p:childTnLst>
                          </p:cTn>
                        </p:par>
                      </p:childTnLst>
                    </p:cTn>
                  </p:par>
                  <p:par>
                    <p:cTn id="25" fill="hold">
                      <p:stCondLst>
                        <p:cond delay="indefinite"/>
                      </p:stCondLst>
                      <p:childTnLst>
                        <p:par>
                          <p:cTn id="26" fill="hold">
                            <p:stCondLst>
                              <p:cond delay="0"/>
                            </p:stCondLst>
                            <p:childTnLst>
                              <p:par>
                                <p:cTn id="27" presetID="34"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from="(-#ppt_w/2)" to="(#ppt_x)" calcmode="lin" valueType="num">
                                      <p:cBhvr>
                                        <p:cTn id="29" dur="600" fill="hold">
                                          <p:stCondLst>
                                            <p:cond delay="0"/>
                                          </p:stCondLst>
                                        </p:cTn>
                                        <p:tgtEl>
                                          <p:spTgt spid="3">
                                            <p:txEl>
                                              <p:pRg st="2" end="2"/>
                                            </p:txEl>
                                          </p:spTgt>
                                        </p:tgtEl>
                                        <p:attrNameLst>
                                          <p:attrName>ppt_x</p:attrName>
                                        </p:attrNameLst>
                                      </p:cBhvr>
                                    </p:anim>
                                    <p:anim from="0" to="-1.0" calcmode="lin" valueType="num">
                                      <p:cBhvr>
                                        <p:cTn id="30" dur="200" decel="50000" autoRev="1" fill="hold">
                                          <p:stCondLst>
                                            <p:cond delay="600"/>
                                          </p:stCondLst>
                                        </p:cTn>
                                        <p:tgtEl>
                                          <p:spTgt spid="3">
                                            <p:txEl>
                                              <p:pRg st="2" end="2"/>
                                            </p:txEl>
                                          </p:spTgt>
                                        </p:tgtEl>
                                        <p:attrNameLst>
                                          <p:attrName>xshear</p:attrName>
                                        </p:attrNameLst>
                                      </p:cBhvr>
                                    </p:anim>
                                    <p:animScale>
                                      <p:cBhvr>
                                        <p:cTn id="31" dur="200" decel="100000" autoRev="1" fill="hold">
                                          <p:stCondLst>
                                            <p:cond delay="600"/>
                                          </p:stCondLst>
                                        </p:cTn>
                                        <p:tgtEl>
                                          <p:spTgt spid="3">
                                            <p:txEl>
                                              <p:pRg st="2" end="2"/>
                                            </p:txEl>
                                          </p:spTgt>
                                        </p:tgtEl>
                                      </p:cBhvr>
                                      <p:from x="100000" y="100000"/>
                                      <p:to x="80000" y="100000"/>
                                    </p:animScale>
                                    <p:anim by="(#ppt_h/3+#ppt_w*0.1)" calcmode="lin" valueType="num">
                                      <p:cBhvr additive="sum">
                                        <p:cTn id="32" dur="200" decel="100000" autoRev="1" fill="hold">
                                          <p:stCondLst>
                                            <p:cond delay="600"/>
                                          </p:stCondLst>
                                        </p:cTn>
                                        <p:tgtEl>
                                          <p:spTgt spid="3">
                                            <p:txEl>
                                              <p:pRg st="2" end="2"/>
                                            </p:txEl>
                                          </p:spTgt>
                                        </p:tgtEl>
                                        <p:attrNameLst>
                                          <p:attrName>ppt_x</p:attrName>
                                        </p:attrNameLst>
                                      </p:cBhvr>
                                    </p:anim>
                                  </p:childTnLst>
                                </p:cTn>
                              </p:par>
                            </p:childTnLst>
                          </p:cTn>
                        </p:par>
                      </p:childTnLst>
                    </p:cTn>
                  </p:par>
                  <p:par>
                    <p:cTn id="33" fill="hold">
                      <p:stCondLst>
                        <p:cond delay="indefinite"/>
                      </p:stCondLst>
                      <p:childTnLst>
                        <p:par>
                          <p:cTn id="34" fill="hold">
                            <p:stCondLst>
                              <p:cond delay="0"/>
                            </p:stCondLst>
                            <p:childTnLst>
                              <p:par>
                                <p:cTn id="35" presetID="34"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from="(-#ppt_w/2)" to="(#ppt_x)" calcmode="lin" valueType="num">
                                      <p:cBhvr>
                                        <p:cTn id="37" dur="600" fill="hold">
                                          <p:stCondLst>
                                            <p:cond delay="0"/>
                                          </p:stCondLst>
                                        </p:cTn>
                                        <p:tgtEl>
                                          <p:spTgt spid="3">
                                            <p:txEl>
                                              <p:pRg st="3" end="3"/>
                                            </p:txEl>
                                          </p:spTgt>
                                        </p:tgtEl>
                                        <p:attrNameLst>
                                          <p:attrName>ppt_x</p:attrName>
                                        </p:attrNameLst>
                                      </p:cBhvr>
                                    </p:anim>
                                    <p:anim from="0" to="-1.0" calcmode="lin" valueType="num">
                                      <p:cBhvr>
                                        <p:cTn id="38" dur="200" decel="50000" autoRev="1" fill="hold">
                                          <p:stCondLst>
                                            <p:cond delay="600"/>
                                          </p:stCondLst>
                                        </p:cTn>
                                        <p:tgtEl>
                                          <p:spTgt spid="3">
                                            <p:txEl>
                                              <p:pRg st="3" end="3"/>
                                            </p:txEl>
                                          </p:spTgt>
                                        </p:tgtEl>
                                        <p:attrNameLst>
                                          <p:attrName>xshear</p:attrName>
                                        </p:attrNameLst>
                                      </p:cBhvr>
                                    </p:anim>
                                    <p:animScale>
                                      <p:cBhvr>
                                        <p:cTn id="39" dur="200" decel="100000" autoRev="1" fill="hold">
                                          <p:stCondLst>
                                            <p:cond delay="600"/>
                                          </p:stCondLst>
                                        </p:cTn>
                                        <p:tgtEl>
                                          <p:spTgt spid="3">
                                            <p:txEl>
                                              <p:pRg st="3" end="3"/>
                                            </p:txEl>
                                          </p:spTgt>
                                        </p:tgtEl>
                                      </p:cBhvr>
                                      <p:from x="100000" y="100000"/>
                                      <p:to x="80000" y="100000"/>
                                    </p:animScale>
                                    <p:anim by="(#ppt_h/3+#ppt_w*0.1)" calcmode="lin" valueType="num">
                                      <p:cBhvr additive="sum">
                                        <p:cTn id="40" dur="200" decel="100000" autoRev="1" fill="hold">
                                          <p:stCondLst>
                                            <p:cond delay="600"/>
                                          </p:stCondLst>
                                        </p:cTn>
                                        <p:tgtEl>
                                          <p:spTgt spid="3">
                                            <p:txEl>
                                              <p:pRg st="3" end="3"/>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677582"/>
          </a:xfrm>
        </p:spPr>
        <p:txBody>
          <a:bodyPr/>
          <a:lstStyle/>
          <a:p>
            <a:pPr algn="ctr"/>
            <a:r>
              <a:rPr lang="es-EC" sz="3200" dirty="0" smtClean="0"/>
              <a:t>Riesgos Tóxicos</a:t>
            </a:r>
            <a:endParaRPr lang="es-EC" sz="3200" dirty="0"/>
          </a:p>
        </p:txBody>
      </p:sp>
      <p:graphicFrame>
        <p:nvGraphicFramePr>
          <p:cNvPr id="4" name="Tabla 3"/>
          <p:cNvGraphicFramePr>
            <a:graphicFrameLocks noGrp="1"/>
          </p:cNvGraphicFramePr>
          <p:nvPr>
            <p:extLst>
              <p:ext uri="{D42A27DB-BD31-4B8C-83A1-F6EECF244321}">
                <p14:modId xmlns:p14="http://schemas.microsoft.com/office/powerpoint/2010/main" val="3175875121"/>
              </p:ext>
            </p:extLst>
          </p:nvPr>
        </p:nvGraphicFramePr>
        <p:xfrm>
          <a:off x="646112" y="1460525"/>
          <a:ext cx="10377488" cy="5202845"/>
        </p:xfrm>
        <a:graphic>
          <a:graphicData uri="http://schemas.openxmlformats.org/drawingml/2006/table">
            <a:tbl>
              <a:tblPr firstRow="1" firstCol="1" bandRow="1">
                <a:tableStyleId>{5C22544A-7EE6-4342-B048-85BDC9FD1C3A}</a:tableStyleId>
              </a:tblPr>
              <a:tblGrid>
                <a:gridCol w="3061458"/>
                <a:gridCol w="928705"/>
                <a:gridCol w="6387325"/>
              </a:tblGrid>
              <a:tr h="393353">
                <a:tc>
                  <a:txBody>
                    <a:bodyPr/>
                    <a:lstStyle/>
                    <a:p>
                      <a:pPr marL="0" indent="255588" algn="ctr">
                        <a:lnSpc>
                          <a:spcPct val="200000"/>
                        </a:lnSpc>
                        <a:spcAft>
                          <a:spcPts val="0"/>
                        </a:spcAft>
                      </a:pPr>
                      <a:r>
                        <a:rPr lang="es-ES" sz="1200" dirty="0">
                          <a:effectLst/>
                        </a:rPr>
                        <a:t>% de CO en el aire</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0" algn="ctr">
                        <a:lnSpc>
                          <a:spcPct val="200000"/>
                        </a:lnSpc>
                        <a:spcAft>
                          <a:spcPts val="0"/>
                        </a:spcAft>
                      </a:pPr>
                      <a:r>
                        <a:rPr lang="es-ES" sz="1200" dirty="0">
                          <a:effectLst/>
                        </a:rPr>
                        <a:t>ppm</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777240" indent="255905" algn="ctr">
                        <a:lnSpc>
                          <a:spcPct val="200000"/>
                        </a:lnSpc>
                        <a:spcAft>
                          <a:spcPts val="0"/>
                        </a:spcAft>
                      </a:pPr>
                      <a:r>
                        <a:rPr lang="es-ES" sz="1200" dirty="0">
                          <a:effectLst/>
                        </a:rPr>
                        <a:t>EFECTOS</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r>
              <a:tr h="262235">
                <a:tc>
                  <a:txBody>
                    <a:bodyPr/>
                    <a:lstStyle/>
                    <a:p>
                      <a:pPr marL="0" indent="255588" algn="ctr">
                        <a:lnSpc>
                          <a:spcPct val="200000"/>
                        </a:lnSpc>
                        <a:spcAft>
                          <a:spcPts val="0"/>
                        </a:spcAft>
                        <a:tabLst>
                          <a:tab pos="0" algn="l"/>
                        </a:tabLst>
                      </a:pPr>
                      <a:r>
                        <a:rPr lang="es-ES" sz="1200" dirty="0">
                          <a:effectLst/>
                        </a:rPr>
                        <a:t>0,005</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0" algn="ctr">
                        <a:lnSpc>
                          <a:spcPct val="200000"/>
                        </a:lnSpc>
                        <a:spcAft>
                          <a:spcPts val="0"/>
                        </a:spcAft>
                      </a:pPr>
                      <a:r>
                        <a:rPr lang="es-ES" sz="1200" dirty="0">
                          <a:effectLst/>
                        </a:rPr>
                        <a:t>50</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255588" algn="just">
                        <a:spcAft>
                          <a:spcPts val="0"/>
                        </a:spcAft>
                      </a:pPr>
                      <a:r>
                        <a:rPr lang="es-ES" sz="1200" dirty="0">
                          <a:effectLst/>
                        </a:rPr>
                        <a:t>Sin efectos importantes</a:t>
                      </a:r>
                      <a:endParaRPr lang="es-EC" sz="1200" dirty="0">
                        <a:effectLst/>
                      </a:endParaRPr>
                    </a:p>
                    <a:p>
                      <a:pPr marL="777240" indent="255905" algn="just">
                        <a:spcAft>
                          <a:spcPts val="0"/>
                        </a:spcAft>
                      </a:pPr>
                      <a:r>
                        <a:rPr lang="es-ES" sz="1200" dirty="0">
                          <a:effectLst/>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4585" marR="24585" marT="0" marB="0"/>
                </a:tc>
              </a:tr>
              <a:tr h="393353">
                <a:tc>
                  <a:txBody>
                    <a:bodyPr/>
                    <a:lstStyle/>
                    <a:p>
                      <a:pPr marL="0" indent="255588" algn="ctr">
                        <a:lnSpc>
                          <a:spcPct val="200000"/>
                        </a:lnSpc>
                        <a:spcAft>
                          <a:spcPts val="0"/>
                        </a:spcAft>
                      </a:pPr>
                      <a:r>
                        <a:rPr lang="es-ES" sz="1200" dirty="0">
                          <a:effectLst/>
                        </a:rPr>
                        <a:t>0,02</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0" algn="ctr">
                        <a:lnSpc>
                          <a:spcPct val="200000"/>
                        </a:lnSpc>
                        <a:spcAft>
                          <a:spcPts val="0"/>
                        </a:spcAft>
                      </a:pPr>
                      <a:r>
                        <a:rPr lang="es-ES" sz="1200" dirty="0">
                          <a:effectLst/>
                        </a:rPr>
                        <a:t>200</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255588" algn="just">
                        <a:lnSpc>
                          <a:spcPct val="200000"/>
                        </a:lnSpc>
                        <a:spcAft>
                          <a:spcPts val="0"/>
                        </a:spcAft>
                      </a:pPr>
                      <a:r>
                        <a:rPr lang="es-ES" sz="1200" dirty="0">
                          <a:effectLst/>
                        </a:rPr>
                        <a:t>Posiblemente dolor de cabeza, en la frente y ligero durante 2 </a:t>
                      </a:r>
                      <a:r>
                        <a:rPr lang="es-ES" sz="1200" dirty="0" err="1">
                          <a:effectLst/>
                        </a:rPr>
                        <a:t>ó</a:t>
                      </a:r>
                      <a:r>
                        <a:rPr lang="es-ES" sz="1200" dirty="0">
                          <a:effectLst/>
                        </a:rPr>
                        <a:t> 3 horas</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r>
              <a:tr h="524470">
                <a:tc>
                  <a:txBody>
                    <a:bodyPr/>
                    <a:lstStyle/>
                    <a:p>
                      <a:pPr marL="0" indent="255588" algn="ctr">
                        <a:lnSpc>
                          <a:spcPct val="200000"/>
                        </a:lnSpc>
                        <a:spcAft>
                          <a:spcPts val="0"/>
                        </a:spcAft>
                      </a:pPr>
                      <a:r>
                        <a:rPr lang="es-ES" sz="1200" dirty="0">
                          <a:effectLst/>
                        </a:rPr>
                        <a:t>0,04</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0" algn="ctr">
                        <a:lnSpc>
                          <a:spcPct val="200000"/>
                        </a:lnSpc>
                        <a:spcAft>
                          <a:spcPts val="0"/>
                        </a:spcAft>
                      </a:pPr>
                      <a:r>
                        <a:rPr lang="es-ES" sz="1200" dirty="0">
                          <a:effectLst/>
                        </a:rPr>
                        <a:t>400</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255588" algn="just">
                        <a:lnSpc>
                          <a:spcPct val="200000"/>
                        </a:lnSpc>
                        <a:spcAft>
                          <a:spcPts val="0"/>
                        </a:spcAft>
                      </a:pPr>
                      <a:r>
                        <a:rPr lang="es-ES" sz="1200" dirty="0">
                          <a:effectLst/>
                        </a:rPr>
                        <a:t>Dolor en la frente y náuseas, después de 1 a 2 horas; en la parte posterior de la cabeza, después de 2,5 a 3,5 horas</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r>
              <a:tr h="393353">
                <a:tc>
                  <a:txBody>
                    <a:bodyPr/>
                    <a:lstStyle/>
                    <a:p>
                      <a:pPr marL="0" indent="255588" algn="ctr">
                        <a:lnSpc>
                          <a:spcPct val="200000"/>
                        </a:lnSpc>
                        <a:spcAft>
                          <a:spcPts val="0"/>
                        </a:spcAft>
                      </a:pPr>
                      <a:r>
                        <a:rPr lang="es-ES" sz="1200" dirty="0">
                          <a:effectLst/>
                        </a:rPr>
                        <a:t>0,08</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0" algn="ctr">
                        <a:lnSpc>
                          <a:spcPct val="200000"/>
                        </a:lnSpc>
                        <a:spcAft>
                          <a:spcPts val="0"/>
                        </a:spcAft>
                      </a:pPr>
                      <a:r>
                        <a:rPr lang="es-ES" sz="1200" dirty="0">
                          <a:effectLst/>
                        </a:rPr>
                        <a:t>800</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255588" algn="just">
                        <a:lnSpc>
                          <a:spcPct val="200000"/>
                        </a:lnSpc>
                        <a:spcAft>
                          <a:spcPts val="0"/>
                        </a:spcAft>
                      </a:pPr>
                      <a:r>
                        <a:rPr lang="es-ES" sz="1200" dirty="0">
                          <a:effectLst/>
                        </a:rPr>
                        <a:t>Dolor de cabeza, mareos y náuseas en 45 minutos; colapso y posiblemente inconsciencia, en 2 horas</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r>
              <a:tr h="524470">
                <a:tc>
                  <a:txBody>
                    <a:bodyPr/>
                    <a:lstStyle/>
                    <a:p>
                      <a:pPr marL="0" indent="255588" algn="ctr">
                        <a:lnSpc>
                          <a:spcPct val="200000"/>
                        </a:lnSpc>
                        <a:spcAft>
                          <a:spcPts val="0"/>
                        </a:spcAft>
                      </a:pPr>
                      <a:r>
                        <a:rPr lang="es-ES" sz="1200" dirty="0">
                          <a:effectLst/>
                        </a:rPr>
                        <a:t>0,16</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0" algn="ctr">
                        <a:lnSpc>
                          <a:spcPct val="200000"/>
                        </a:lnSpc>
                        <a:spcAft>
                          <a:spcPts val="0"/>
                        </a:spcAft>
                      </a:pPr>
                      <a:r>
                        <a:rPr lang="es-ES" sz="1200" dirty="0">
                          <a:effectLst/>
                        </a:rPr>
                        <a:t>1 600</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255588" algn="just">
                        <a:lnSpc>
                          <a:spcPct val="200000"/>
                        </a:lnSpc>
                        <a:spcAft>
                          <a:spcPts val="0"/>
                        </a:spcAft>
                      </a:pPr>
                      <a:r>
                        <a:rPr lang="es-ES" sz="1200" dirty="0">
                          <a:effectLst/>
                        </a:rPr>
                        <a:t>Dolor de cabeza, mareos y náuseas en 20 minutos; colapso e inconsciencia y posible fallecimiento, en 2 horas</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r>
              <a:tr h="524470">
                <a:tc>
                  <a:txBody>
                    <a:bodyPr/>
                    <a:lstStyle/>
                    <a:p>
                      <a:pPr marL="0" indent="255588" algn="ctr">
                        <a:lnSpc>
                          <a:spcPct val="200000"/>
                        </a:lnSpc>
                        <a:spcAft>
                          <a:spcPts val="0"/>
                        </a:spcAft>
                      </a:pPr>
                      <a:r>
                        <a:rPr lang="es-ES" sz="1200" dirty="0">
                          <a:effectLst/>
                        </a:rPr>
                        <a:t>0,32</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0" algn="ctr">
                        <a:lnSpc>
                          <a:spcPct val="200000"/>
                        </a:lnSpc>
                        <a:spcAft>
                          <a:spcPts val="0"/>
                        </a:spcAft>
                      </a:pPr>
                      <a:r>
                        <a:rPr lang="es-ES" sz="1200" dirty="0">
                          <a:effectLst/>
                        </a:rPr>
                        <a:t>3 200</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255588" algn="just">
                        <a:lnSpc>
                          <a:spcPct val="200000"/>
                        </a:lnSpc>
                        <a:spcAft>
                          <a:spcPts val="0"/>
                        </a:spcAft>
                      </a:pPr>
                      <a:r>
                        <a:rPr lang="es-ES" sz="1200" dirty="0">
                          <a:effectLst/>
                        </a:rPr>
                        <a:t>Dolor de cabeza y mareos en 5 a 10 minutos; inconsciencia y peligro de muerte, en 30 minutos</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r>
              <a:tr h="524470">
                <a:tc>
                  <a:txBody>
                    <a:bodyPr/>
                    <a:lstStyle/>
                    <a:p>
                      <a:pPr marL="0" indent="255588" algn="ctr">
                        <a:lnSpc>
                          <a:spcPct val="200000"/>
                        </a:lnSpc>
                        <a:spcAft>
                          <a:spcPts val="0"/>
                        </a:spcAft>
                      </a:pPr>
                      <a:r>
                        <a:rPr lang="es-ES" sz="1200" dirty="0">
                          <a:effectLst/>
                        </a:rPr>
                        <a:t>0,64</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0" algn="ctr">
                        <a:lnSpc>
                          <a:spcPct val="200000"/>
                        </a:lnSpc>
                        <a:spcAft>
                          <a:spcPts val="0"/>
                        </a:spcAft>
                      </a:pPr>
                      <a:r>
                        <a:rPr lang="es-ES" sz="1200" dirty="0">
                          <a:effectLst/>
                        </a:rPr>
                        <a:t>6 400</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255588" algn="just">
                        <a:lnSpc>
                          <a:spcPct val="200000"/>
                        </a:lnSpc>
                        <a:spcAft>
                          <a:spcPts val="0"/>
                        </a:spcAft>
                      </a:pPr>
                      <a:r>
                        <a:rPr lang="es-ES" sz="1200" dirty="0">
                          <a:effectLst/>
                        </a:rPr>
                        <a:t>Dolor de cabeza y mareos, en 1 a 2 minutos, inconsciencia y peligro de muerte, en 10 a 15 minutos</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r>
              <a:tr h="392779">
                <a:tc>
                  <a:txBody>
                    <a:bodyPr/>
                    <a:lstStyle/>
                    <a:p>
                      <a:pPr marL="0" indent="255588" algn="ctr">
                        <a:lnSpc>
                          <a:spcPct val="200000"/>
                        </a:lnSpc>
                        <a:spcAft>
                          <a:spcPts val="0"/>
                        </a:spcAft>
                      </a:pPr>
                      <a:r>
                        <a:rPr lang="es-ES" sz="1200" dirty="0">
                          <a:effectLst/>
                        </a:rPr>
                        <a:t>1,28</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0" algn="ctr">
                        <a:lnSpc>
                          <a:spcPct val="200000"/>
                        </a:lnSpc>
                        <a:spcAft>
                          <a:spcPts val="0"/>
                        </a:spcAft>
                      </a:pPr>
                      <a:r>
                        <a:rPr lang="es-ES" sz="1200" dirty="0">
                          <a:effectLst/>
                        </a:rPr>
                        <a:t>12 800</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c>
                  <a:txBody>
                    <a:bodyPr/>
                    <a:lstStyle/>
                    <a:p>
                      <a:pPr marL="0" indent="255588" algn="just">
                        <a:lnSpc>
                          <a:spcPct val="200000"/>
                        </a:lnSpc>
                        <a:spcAft>
                          <a:spcPts val="0"/>
                        </a:spcAft>
                      </a:pPr>
                      <a:r>
                        <a:rPr lang="es-ES" sz="1200" dirty="0">
                          <a:effectLst/>
                        </a:rPr>
                        <a:t>Efecto inmediato; inconsciencia y peligro de muerte en 1 a 3 minutos</a:t>
                      </a:r>
                      <a:endParaRPr lang="es-EC" sz="1200" dirty="0">
                        <a:effectLst/>
                        <a:latin typeface="Calibri" panose="020F0502020204030204" pitchFamily="34" charset="0"/>
                        <a:ea typeface="PMingLiU" panose="02020500000000000000" pitchFamily="18" charset="-120"/>
                        <a:cs typeface="Times New Roman" panose="02020603050405020304" pitchFamily="18" charset="0"/>
                      </a:endParaRPr>
                    </a:p>
                  </a:txBody>
                  <a:tcPr marL="24585" marR="24585" marT="0" marB="0"/>
                </a:tc>
              </a:tr>
            </a:tbl>
          </a:graphicData>
        </a:graphic>
      </p:graphicFrame>
    </p:spTree>
    <p:extLst>
      <p:ext uri="{BB962C8B-B14F-4D97-AF65-F5344CB8AC3E}">
        <p14:creationId xmlns:p14="http://schemas.microsoft.com/office/powerpoint/2010/main" val="248038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68082"/>
          </a:xfrm>
        </p:spPr>
        <p:txBody>
          <a:bodyPr/>
          <a:lstStyle/>
          <a:p>
            <a:pPr algn="ctr"/>
            <a:r>
              <a:rPr lang="es-EC" sz="3200" dirty="0"/>
              <a:t>Riesgos </a:t>
            </a:r>
            <a:r>
              <a:rPr lang="es-EC" sz="3200" dirty="0" smtClean="0"/>
              <a:t>de Incendio</a:t>
            </a:r>
            <a:endParaRPr lang="es-EC" sz="3200" dirty="0"/>
          </a:p>
        </p:txBody>
      </p:sp>
      <p:sp>
        <p:nvSpPr>
          <p:cNvPr id="3" name="Marcador de contenido 2"/>
          <p:cNvSpPr>
            <a:spLocks noGrp="1"/>
          </p:cNvSpPr>
          <p:nvPr>
            <p:ph idx="1"/>
          </p:nvPr>
        </p:nvSpPr>
        <p:spPr>
          <a:xfrm>
            <a:off x="646111" y="1430618"/>
            <a:ext cx="8946541" cy="4195481"/>
          </a:xfrm>
        </p:spPr>
        <p:txBody>
          <a:bodyPr>
            <a:normAutofit lnSpcReduction="10000"/>
          </a:bodyPr>
          <a:lstStyle/>
          <a:p>
            <a:pPr marL="0" indent="0" algn="just">
              <a:buNone/>
            </a:pPr>
            <a:r>
              <a:rPr lang="es-ES" dirty="0"/>
              <a:t>Los riesgos de incendio pueden provenir de las siguientes causas:</a:t>
            </a:r>
            <a:endParaRPr lang="es-EC" dirty="0"/>
          </a:p>
          <a:p>
            <a:pPr lvl="0" algn="just"/>
            <a:r>
              <a:rPr lang="es-ES" dirty="0"/>
              <a:t>Elevada temperatura exterior del equipo;</a:t>
            </a:r>
            <a:endParaRPr lang="es-EC" dirty="0"/>
          </a:p>
          <a:p>
            <a:pPr lvl="0" algn="just"/>
            <a:r>
              <a:rPr lang="es-ES" dirty="0"/>
              <a:t>Riesgos de chispas al recargar el combustible;</a:t>
            </a:r>
            <a:endParaRPr lang="es-EC" dirty="0"/>
          </a:p>
          <a:p>
            <a:pPr lvl="0" algn="just"/>
            <a:r>
              <a:rPr lang="es-ES" dirty="0"/>
              <a:t>Llamas en la entrada de aire del gasificador o en la tapa de recarga.</a:t>
            </a:r>
            <a:endParaRPr lang="es-EC" dirty="0"/>
          </a:p>
          <a:p>
            <a:pPr marL="0" indent="0" algn="just">
              <a:buNone/>
            </a:pPr>
            <a:r>
              <a:rPr lang="es-ES" dirty="0"/>
              <a:t>Los riesgos se pueden reducir considerablemente adoptando las siguientes precauciones:</a:t>
            </a:r>
            <a:endParaRPr lang="es-EC" dirty="0"/>
          </a:p>
          <a:p>
            <a:pPr lvl="0" algn="just"/>
            <a:r>
              <a:rPr lang="es-ES" dirty="0"/>
              <a:t>Aislamiento de las partes más calientes del sistema;</a:t>
            </a:r>
            <a:endParaRPr lang="es-EC" dirty="0"/>
          </a:p>
          <a:p>
            <a:pPr lvl="0" algn="just"/>
            <a:r>
              <a:rPr lang="es-ES" dirty="0"/>
              <a:t>Instalación de un dispositivo de llenado de doble compuerta;</a:t>
            </a:r>
            <a:endParaRPr lang="es-EC" dirty="0"/>
          </a:p>
          <a:p>
            <a:pPr lvl="0" algn="just"/>
            <a:r>
              <a:rPr lang="es-ES" dirty="0"/>
              <a:t>Instalación de una válvula de retorno de la llama en la entrada del gasificador.</a:t>
            </a:r>
            <a:endParaRPr lang="es-EC" dirty="0"/>
          </a:p>
          <a:p>
            <a:endParaRPr lang="es-EC" dirty="0"/>
          </a:p>
        </p:txBody>
      </p:sp>
    </p:spTree>
    <p:extLst>
      <p:ext uri="{BB962C8B-B14F-4D97-AF65-F5344CB8AC3E}">
        <p14:creationId xmlns:p14="http://schemas.microsoft.com/office/powerpoint/2010/main" val="219591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down)">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wipe(down)">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68082"/>
          </a:xfrm>
        </p:spPr>
        <p:txBody>
          <a:bodyPr/>
          <a:lstStyle/>
          <a:p>
            <a:pPr algn="ctr"/>
            <a:r>
              <a:rPr lang="es-EC" sz="3200" dirty="0"/>
              <a:t>Riesgos </a:t>
            </a:r>
            <a:r>
              <a:rPr lang="es-EC" sz="3200" dirty="0" smtClean="0"/>
              <a:t>de Explosión</a:t>
            </a:r>
            <a:endParaRPr lang="es-EC" sz="3200" dirty="0"/>
          </a:p>
        </p:txBody>
      </p:sp>
      <p:sp>
        <p:nvSpPr>
          <p:cNvPr id="3" name="Marcador de contenido 2"/>
          <p:cNvSpPr>
            <a:spLocks noGrp="1"/>
          </p:cNvSpPr>
          <p:nvPr>
            <p:ph idx="1"/>
          </p:nvPr>
        </p:nvSpPr>
        <p:spPr>
          <a:xfrm>
            <a:off x="646111" y="1430618"/>
            <a:ext cx="8946541" cy="4195481"/>
          </a:xfrm>
        </p:spPr>
        <p:txBody>
          <a:bodyPr>
            <a:normAutofit/>
          </a:bodyPr>
          <a:lstStyle/>
          <a:p>
            <a:pPr marL="0" indent="0" algn="just">
              <a:buNone/>
            </a:pPr>
            <a:r>
              <a:rPr lang="es-ES" dirty="0"/>
              <a:t>Se pueden producir explosiones si el gas está mezclado con suficiente aire para formar una mezcla explosiva. Esto puede producirse por varias razones:</a:t>
            </a:r>
            <a:endParaRPr lang="es-EC" dirty="0"/>
          </a:p>
          <a:p>
            <a:pPr lvl="0" algn="just"/>
            <a:r>
              <a:rPr lang="es-ES" dirty="0"/>
              <a:t>Filtración de aire en el sistema de gas;</a:t>
            </a:r>
            <a:endParaRPr lang="es-EC" dirty="0"/>
          </a:p>
          <a:p>
            <a:pPr lvl="0" algn="just"/>
            <a:r>
              <a:rPr lang="es-ES" dirty="0"/>
              <a:t>Penetración de aire al repostar combustible;</a:t>
            </a:r>
            <a:endParaRPr lang="es-EC" dirty="0"/>
          </a:p>
          <a:p>
            <a:pPr lvl="0" algn="just"/>
            <a:r>
              <a:rPr lang="es-ES" dirty="0"/>
              <a:t>Filtración de aire en un gasificador frío que contiene todavía gas que, en consecuencia, se quema;</a:t>
            </a:r>
            <a:endParaRPr lang="es-EC" dirty="0"/>
          </a:p>
          <a:p>
            <a:pPr lvl="0" algn="just"/>
            <a:r>
              <a:rPr lang="es-ES" dirty="0"/>
              <a:t>Retroceso de la llama desde el quemador de gases de escape, cuando el sistema se carga con una mezcla combustible de aire y gas durante el arranque.</a:t>
            </a:r>
            <a:endParaRPr lang="es-EC" dirty="0"/>
          </a:p>
          <a:p>
            <a:endParaRPr lang="es-EC" dirty="0"/>
          </a:p>
        </p:txBody>
      </p:sp>
    </p:spTree>
    <p:extLst>
      <p:ext uri="{BB962C8B-B14F-4D97-AF65-F5344CB8AC3E}">
        <p14:creationId xmlns:p14="http://schemas.microsoft.com/office/powerpoint/2010/main" val="411542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DESARROLLO</a:t>
            </a:r>
            <a:endParaRPr lang="es-EC" dirty="0"/>
          </a:p>
        </p:txBody>
      </p:sp>
    </p:spTree>
    <p:extLst>
      <p:ext uri="{BB962C8B-B14F-4D97-AF65-F5344CB8AC3E}">
        <p14:creationId xmlns:p14="http://schemas.microsoft.com/office/powerpoint/2010/main" val="347319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66482"/>
          </a:xfrm>
        </p:spPr>
        <p:txBody>
          <a:bodyPr/>
          <a:lstStyle/>
          <a:p>
            <a:pPr algn="ctr"/>
            <a:r>
              <a:rPr lang="es-EC" dirty="0" smtClean="0"/>
              <a:t>MANTENIMIENTO</a:t>
            </a:r>
            <a:endParaRPr lang="es-EC" dirty="0"/>
          </a:p>
        </p:txBody>
      </p:sp>
      <p:sp>
        <p:nvSpPr>
          <p:cNvPr id="3" name="Marcador de contenido 2"/>
          <p:cNvSpPr>
            <a:spLocks noGrp="1"/>
          </p:cNvSpPr>
          <p:nvPr>
            <p:ph idx="1"/>
          </p:nvPr>
        </p:nvSpPr>
        <p:spPr>
          <a:xfrm>
            <a:off x="646111" y="1341718"/>
            <a:ext cx="4675189" cy="4195481"/>
          </a:xfrm>
        </p:spPr>
        <p:txBody>
          <a:bodyPr/>
          <a:lstStyle/>
          <a:p>
            <a:pPr marL="0" indent="0">
              <a:buNone/>
            </a:pPr>
            <a:r>
              <a:rPr lang="es-EC" dirty="0" smtClean="0"/>
              <a:t>Mantenimiento del Motor</a:t>
            </a:r>
          </a:p>
          <a:p>
            <a:r>
              <a:rPr lang="es-EC" dirty="0" smtClean="0"/>
              <a:t>Revisión de parámetro de Funcionamiento</a:t>
            </a:r>
            <a:endParaRPr lang="es-EC" dirty="0"/>
          </a:p>
        </p:txBody>
      </p:sp>
      <p:pic>
        <p:nvPicPr>
          <p:cNvPr id="4" name="Imagen 3"/>
          <p:cNvPicPr/>
          <p:nvPr/>
        </p:nvPicPr>
        <p:blipFill>
          <a:blip r:embed="rId2" cstate="print">
            <a:extLst>
              <a:ext uri="{28A0092B-C50C-407E-A947-70E740481C1C}">
                <a14:useLocalDpi xmlns:a14="http://schemas.microsoft.com/office/drawing/2010/main" val="0"/>
              </a:ext>
            </a:extLst>
          </a:blip>
          <a:stretch>
            <a:fillRect/>
          </a:stretch>
        </p:blipFill>
        <p:spPr>
          <a:xfrm>
            <a:off x="6081395" y="1341718"/>
            <a:ext cx="3585210" cy="4651375"/>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1840496664"/>
              </p:ext>
            </p:extLst>
          </p:nvPr>
        </p:nvGraphicFramePr>
        <p:xfrm>
          <a:off x="1026635" y="2735602"/>
          <a:ext cx="3914140" cy="3291840"/>
        </p:xfrm>
        <a:graphic>
          <a:graphicData uri="http://schemas.openxmlformats.org/drawingml/2006/table">
            <a:tbl>
              <a:tblPr firstRow="1" firstCol="1" bandRow="1">
                <a:tableStyleId>{5C22544A-7EE6-4342-B048-85BDC9FD1C3A}</a:tableStyleId>
              </a:tblPr>
              <a:tblGrid>
                <a:gridCol w="2297430"/>
                <a:gridCol w="1616710"/>
              </a:tblGrid>
              <a:tr h="0">
                <a:tc>
                  <a:txBody>
                    <a:bodyPr/>
                    <a:lstStyle/>
                    <a:p>
                      <a:pPr marL="457200" indent="255905" algn="ctr">
                        <a:lnSpc>
                          <a:spcPct val="200000"/>
                        </a:lnSpc>
                        <a:spcAft>
                          <a:spcPts val="0"/>
                        </a:spcAft>
                        <a:tabLst>
                          <a:tab pos="457200" algn="l"/>
                        </a:tabLst>
                      </a:pPr>
                      <a:r>
                        <a:rPr lang="es-EC" sz="1200">
                          <a:effectLst/>
                        </a:rPr>
                        <a:t>Numero de Cilindro</a:t>
                      </a:r>
                      <a:endParaRPr lang="es-EC" sz="110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nchor="ctr"/>
                </a:tc>
                <a:tc>
                  <a:txBody>
                    <a:bodyPr/>
                    <a:lstStyle/>
                    <a:p>
                      <a:pPr marL="457200" indent="255905" algn="ctr">
                        <a:lnSpc>
                          <a:spcPct val="200000"/>
                        </a:lnSpc>
                        <a:spcAft>
                          <a:spcPts val="0"/>
                        </a:spcAft>
                        <a:tabLst>
                          <a:tab pos="457200" algn="l"/>
                        </a:tabLst>
                      </a:pPr>
                      <a:r>
                        <a:rPr lang="es-EC" sz="1200">
                          <a:effectLst/>
                        </a:rPr>
                        <a:t>Compresión</a:t>
                      </a:r>
                      <a:endParaRPr lang="es-EC" sz="1100">
                        <a:effectLst/>
                      </a:endParaRPr>
                    </a:p>
                    <a:p>
                      <a:pPr marL="457200" indent="255905" algn="ctr">
                        <a:lnSpc>
                          <a:spcPct val="200000"/>
                        </a:lnSpc>
                        <a:spcAft>
                          <a:spcPts val="0"/>
                        </a:spcAft>
                        <a:tabLst>
                          <a:tab pos="457200" algn="l"/>
                        </a:tabLst>
                      </a:pPr>
                      <a:r>
                        <a:rPr lang="es-EC" sz="1200">
                          <a:effectLst/>
                        </a:rPr>
                        <a:t>(psi)</a:t>
                      </a:r>
                      <a:endParaRPr lang="es-EC" sz="110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nchor="ctr"/>
                </a:tc>
              </a:tr>
              <a:tr h="0">
                <a:tc>
                  <a:txBody>
                    <a:bodyPr/>
                    <a:lstStyle/>
                    <a:p>
                      <a:pPr marL="457200" indent="255905" algn="ctr">
                        <a:lnSpc>
                          <a:spcPct val="200000"/>
                        </a:lnSpc>
                        <a:spcAft>
                          <a:spcPts val="0"/>
                        </a:spcAft>
                        <a:tabLst>
                          <a:tab pos="457200" algn="l"/>
                        </a:tabLst>
                      </a:pPr>
                      <a:r>
                        <a:rPr lang="es-EC" sz="1200">
                          <a:effectLst/>
                        </a:rPr>
                        <a:t>Primer Cilindro</a:t>
                      </a:r>
                      <a:endParaRPr lang="es-EC" sz="110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c>
                  <a:txBody>
                    <a:bodyPr/>
                    <a:lstStyle/>
                    <a:p>
                      <a:pPr marL="457200" indent="255905" algn="ctr">
                        <a:lnSpc>
                          <a:spcPct val="200000"/>
                        </a:lnSpc>
                        <a:spcAft>
                          <a:spcPts val="0"/>
                        </a:spcAft>
                        <a:tabLst>
                          <a:tab pos="457200" algn="l"/>
                        </a:tabLst>
                      </a:pPr>
                      <a:r>
                        <a:rPr lang="es-EC" sz="1200">
                          <a:effectLst/>
                        </a:rPr>
                        <a:t>88</a:t>
                      </a:r>
                      <a:endParaRPr lang="es-EC" sz="110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r>
              <a:tr h="0">
                <a:tc>
                  <a:txBody>
                    <a:bodyPr/>
                    <a:lstStyle/>
                    <a:p>
                      <a:pPr marL="457200" indent="255905" algn="ctr">
                        <a:lnSpc>
                          <a:spcPct val="200000"/>
                        </a:lnSpc>
                        <a:spcAft>
                          <a:spcPts val="0"/>
                        </a:spcAft>
                        <a:tabLst>
                          <a:tab pos="457200" algn="l"/>
                        </a:tabLst>
                      </a:pPr>
                      <a:r>
                        <a:rPr lang="es-EC" sz="1200">
                          <a:effectLst/>
                        </a:rPr>
                        <a:t>Segundo Cilindro</a:t>
                      </a:r>
                      <a:endParaRPr lang="es-EC" sz="110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c>
                  <a:txBody>
                    <a:bodyPr/>
                    <a:lstStyle/>
                    <a:p>
                      <a:pPr marL="457200" indent="255905" algn="ctr">
                        <a:lnSpc>
                          <a:spcPct val="200000"/>
                        </a:lnSpc>
                        <a:spcAft>
                          <a:spcPts val="0"/>
                        </a:spcAft>
                        <a:tabLst>
                          <a:tab pos="457200" algn="l"/>
                        </a:tabLst>
                      </a:pPr>
                      <a:r>
                        <a:rPr lang="es-EC" sz="1200">
                          <a:effectLst/>
                        </a:rPr>
                        <a:t>92</a:t>
                      </a:r>
                      <a:endParaRPr lang="es-EC" sz="110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r>
              <a:tr h="0">
                <a:tc>
                  <a:txBody>
                    <a:bodyPr/>
                    <a:lstStyle/>
                    <a:p>
                      <a:pPr marL="457200" indent="255905" algn="ctr">
                        <a:lnSpc>
                          <a:spcPct val="200000"/>
                        </a:lnSpc>
                        <a:spcAft>
                          <a:spcPts val="0"/>
                        </a:spcAft>
                        <a:tabLst>
                          <a:tab pos="457200" algn="l"/>
                        </a:tabLst>
                      </a:pPr>
                      <a:r>
                        <a:rPr lang="es-EC" sz="1200">
                          <a:effectLst/>
                        </a:rPr>
                        <a:t>Tercer Cilindro</a:t>
                      </a:r>
                      <a:endParaRPr lang="es-EC" sz="110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c>
                  <a:txBody>
                    <a:bodyPr/>
                    <a:lstStyle/>
                    <a:p>
                      <a:pPr marL="457200" indent="255905" algn="ctr">
                        <a:lnSpc>
                          <a:spcPct val="200000"/>
                        </a:lnSpc>
                        <a:spcAft>
                          <a:spcPts val="0"/>
                        </a:spcAft>
                        <a:tabLst>
                          <a:tab pos="457200" algn="l"/>
                        </a:tabLst>
                      </a:pPr>
                      <a:r>
                        <a:rPr lang="es-EC" sz="1200">
                          <a:effectLst/>
                        </a:rPr>
                        <a:t>90</a:t>
                      </a:r>
                      <a:endParaRPr lang="es-EC" sz="110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r>
              <a:tr h="0">
                <a:tc>
                  <a:txBody>
                    <a:bodyPr/>
                    <a:lstStyle/>
                    <a:p>
                      <a:pPr marL="457200" indent="255905" algn="ctr">
                        <a:lnSpc>
                          <a:spcPct val="200000"/>
                        </a:lnSpc>
                        <a:spcAft>
                          <a:spcPts val="0"/>
                        </a:spcAft>
                        <a:tabLst>
                          <a:tab pos="457200" algn="l"/>
                        </a:tabLst>
                      </a:pPr>
                      <a:r>
                        <a:rPr lang="es-EC" sz="1200">
                          <a:effectLst/>
                        </a:rPr>
                        <a:t>Cuarto Cilindro</a:t>
                      </a:r>
                      <a:endParaRPr lang="es-EC" sz="110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c>
                  <a:txBody>
                    <a:bodyPr/>
                    <a:lstStyle/>
                    <a:p>
                      <a:pPr marL="457200" indent="255905" algn="ctr">
                        <a:lnSpc>
                          <a:spcPct val="200000"/>
                        </a:lnSpc>
                        <a:spcAft>
                          <a:spcPts val="0"/>
                        </a:spcAft>
                        <a:tabLst>
                          <a:tab pos="457200" algn="l"/>
                        </a:tabLst>
                      </a:pPr>
                      <a:r>
                        <a:rPr lang="es-EC" sz="1200">
                          <a:effectLst/>
                        </a:rPr>
                        <a:t>90</a:t>
                      </a:r>
                      <a:endParaRPr lang="es-EC" sz="110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r>
              <a:tr h="0">
                <a:tc>
                  <a:txBody>
                    <a:bodyPr/>
                    <a:lstStyle/>
                    <a:p>
                      <a:pPr marL="457200" indent="255905" algn="ctr">
                        <a:lnSpc>
                          <a:spcPct val="200000"/>
                        </a:lnSpc>
                        <a:spcAft>
                          <a:spcPts val="0"/>
                        </a:spcAft>
                        <a:tabLst>
                          <a:tab pos="457200" algn="l"/>
                        </a:tabLst>
                      </a:pPr>
                      <a:r>
                        <a:rPr lang="es-EC" sz="1200">
                          <a:effectLst/>
                        </a:rPr>
                        <a:t>Quinto Cilindro</a:t>
                      </a:r>
                      <a:endParaRPr lang="es-EC" sz="110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c>
                  <a:txBody>
                    <a:bodyPr/>
                    <a:lstStyle/>
                    <a:p>
                      <a:pPr marL="457200" indent="255905" algn="ctr">
                        <a:lnSpc>
                          <a:spcPct val="200000"/>
                        </a:lnSpc>
                        <a:spcAft>
                          <a:spcPts val="0"/>
                        </a:spcAft>
                        <a:tabLst>
                          <a:tab pos="457200" algn="l"/>
                        </a:tabLst>
                      </a:pPr>
                      <a:r>
                        <a:rPr lang="es-EC" sz="1200">
                          <a:effectLst/>
                        </a:rPr>
                        <a:t>88</a:t>
                      </a:r>
                      <a:endParaRPr lang="es-EC" sz="110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r>
              <a:tr h="0">
                <a:tc>
                  <a:txBody>
                    <a:bodyPr/>
                    <a:lstStyle/>
                    <a:p>
                      <a:pPr marL="457200" indent="255905" algn="ctr">
                        <a:lnSpc>
                          <a:spcPct val="200000"/>
                        </a:lnSpc>
                        <a:spcAft>
                          <a:spcPts val="0"/>
                        </a:spcAft>
                        <a:tabLst>
                          <a:tab pos="457200" algn="l"/>
                        </a:tabLst>
                      </a:pPr>
                      <a:r>
                        <a:rPr lang="es-EC" sz="1200">
                          <a:effectLst/>
                        </a:rPr>
                        <a:t>Sexto Cilindro</a:t>
                      </a:r>
                      <a:endParaRPr lang="es-EC" sz="110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c>
                  <a:txBody>
                    <a:bodyPr/>
                    <a:lstStyle/>
                    <a:p>
                      <a:pPr marL="457200" indent="255905" algn="ctr">
                        <a:lnSpc>
                          <a:spcPct val="200000"/>
                        </a:lnSpc>
                        <a:spcAft>
                          <a:spcPts val="0"/>
                        </a:spcAft>
                        <a:tabLst>
                          <a:tab pos="457200" algn="l"/>
                        </a:tabLst>
                      </a:pPr>
                      <a:r>
                        <a:rPr lang="es-EC" sz="1200" dirty="0">
                          <a:effectLst/>
                        </a:rPr>
                        <a:t>92</a:t>
                      </a:r>
                      <a:endParaRPr lang="es-EC" sz="1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11363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
                                        <p:tgtEl>
                                          <p:spTgt spid="3">
                                            <p:txEl>
                                              <p:pRg st="1" end="1"/>
                                            </p:txEl>
                                          </p:spTgt>
                                        </p:tgtEl>
                                      </p:cBhvr>
                                    </p:animEffect>
                                    <p:anim calcmode="lin" valueType="num">
                                      <p:cBhvr>
                                        <p:cTn id="24"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8" presetID="43"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
                                        <p:tgtEl>
                                          <p:spTgt spid="4"/>
                                        </p:tgtEl>
                                      </p:cBhvr>
                                    </p:animEffect>
                                    <p:anim calcmode="lin" valueType="num">
                                      <p:cBhvr>
                                        <p:cTn id="31" dur="400" fill="hold"/>
                                        <p:tgtEl>
                                          <p:spTgt spid="4"/>
                                        </p:tgtEl>
                                        <p:attrNameLst>
                                          <p:attrName>ppt_x</p:attrName>
                                        </p:attrNameLst>
                                      </p:cBhvr>
                                      <p:tavLst>
                                        <p:tav tm="0">
                                          <p:val>
                                            <p:strVal val="#ppt_x"/>
                                          </p:val>
                                        </p:tav>
                                        <p:tav tm="100000">
                                          <p:val>
                                            <p:strVal val="#ppt_x"/>
                                          </p:val>
                                        </p:tav>
                                      </p:tavLst>
                                    </p:anim>
                                    <p:anim calcmode="lin" valueType="num">
                                      <p:cBhvr>
                                        <p:cTn id="32" dur="400" fill="hold"/>
                                        <p:tgtEl>
                                          <p:spTgt spid="4"/>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5" presetID="43"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
                                        <p:tgtEl>
                                          <p:spTgt spid="5"/>
                                        </p:tgtEl>
                                      </p:cBhvr>
                                    </p:animEffect>
                                    <p:anim calcmode="lin" valueType="num">
                                      <p:cBhvr>
                                        <p:cTn id="38" dur="400" fill="hold"/>
                                        <p:tgtEl>
                                          <p:spTgt spid="5"/>
                                        </p:tgtEl>
                                        <p:attrNameLst>
                                          <p:attrName>ppt_x</p:attrName>
                                        </p:attrNameLst>
                                      </p:cBhvr>
                                      <p:tavLst>
                                        <p:tav tm="0">
                                          <p:val>
                                            <p:strVal val="#ppt_x"/>
                                          </p:val>
                                        </p:tav>
                                        <p:tav tm="100000">
                                          <p:val>
                                            <p:strVal val="#ppt_x"/>
                                          </p:val>
                                        </p:tav>
                                      </p:tavLst>
                                    </p:anim>
                                    <p:anim calcmode="lin" valueType="num">
                                      <p:cBhvr>
                                        <p:cTn id="39" dur="400" fill="hold"/>
                                        <p:tgtEl>
                                          <p:spTgt spid="5"/>
                                        </p:tgtEl>
                                        <p:attrNameLst>
                                          <p:attrName>ppt_y</p:attrName>
                                        </p:attrNameLst>
                                      </p:cBhvr>
                                      <p:tavLst>
                                        <p:tav tm="0">
                                          <p:val>
                                            <p:strVal val="#ppt_y+0.31"/>
                                          </p:val>
                                        </p:tav>
                                        <p:tav tm="100000">
                                          <p:val>
                                            <p:strVal val="#ppt_y+0.31"/>
                                          </p:val>
                                        </p:tav>
                                      </p:tavLst>
                                    </p:anim>
                                    <p:anim calcmode="lin" valueType="num">
                                      <p:cBhvr>
                                        <p:cTn id="4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41082"/>
          </a:xfrm>
        </p:spPr>
        <p:txBody>
          <a:bodyPr/>
          <a:lstStyle/>
          <a:p>
            <a:r>
              <a:rPr lang="es-EC" dirty="0" smtClean="0"/>
              <a:t>Justificación</a:t>
            </a:r>
            <a:endParaRPr lang="es-EC" dirty="0"/>
          </a:p>
        </p:txBody>
      </p:sp>
      <p:sp>
        <p:nvSpPr>
          <p:cNvPr id="3" name="Marcador de contenido 2"/>
          <p:cNvSpPr>
            <a:spLocks noGrp="1"/>
          </p:cNvSpPr>
          <p:nvPr>
            <p:ph idx="1"/>
          </p:nvPr>
        </p:nvSpPr>
        <p:spPr>
          <a:xfrm>
            <a:off x="646111" y="1367118"/>
            <a:ext cx="8946541" cy="4195481"/>
          </a:xfrm>
        </p:spPr>
        <p:txBody>
          <a:bodyPr/>
          <a:lstStyle/>
          <a:p>
            <a:pPr algn="just"/>
            <a:r>
              <a:rPr lang="es-ES" dirty="0"/>
              <a:t>Se pretende reducir el impacto ambiental con vehículos que utilicen combustibles </a:t>
            </a:r>
            <a:r>
              <a:rPr lang="es-ES" dirty="0" smtClean="0"/>
              <a:t>alternativos</a:t>
            </a:r>
          </a:p>
          <a:p>
            <a:pPr algn="just"/>
            <a:r>
              <a:rPr lang="es-ES" dirty="0" smtClean="0"/>
              <a:t>Esta </a:t>
            </a:r>
            <a:r>
              <a:rPr lang="es-ES" dirty="0"/>
              <a:t>idea está orientada a mantener los recursos mecánicos existentes de los vehículos que actualmente se encuentran en servicio y que en futuro pueden dejar de estarlo, por falta de combustibles o por la contaminación que </a:t>
            </a:r>
            <a:r>
              <a:rPr lang="es-ES" dirty="0" smtClean="0"/>
              <a:t>producen</a:t>
            </a:r>
          </a:p>
          <a:p>
            <a:endParaRPr lang="es-EC" dirty="0"/>
          </a:p>
        </p:txBody>
      </p:sp>
      <p:pic>
        <p:nvPicPr>
          <p:cNvPr id="4" name="Imagen 3" descr="http://4.bp.blogspot.com/-QWIQvZb1uNU/T95XLcFhl6I/AAAAAAAAAlw/SZZ10IN30ho/s1600/Biomasa+para+el+transporte+y+la+generaci%C3%B3n+de+electricidad_html_m130157b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2431" y="3606801"/>
            <a:ext cx="4533900" cy="1955798"/>
          </a:xfrm>
          <a:prstGeom prst="rect">
            <a:avLst/>
          </a:prstGeom>
          <a:noFill/>
          <a:ln>
            <a:noFill/>
          </a:ln>
        </p:spPr>
      </p:pic>
    </p:spTree>
    <p:extLst>
      <p:ext uri="{BB962C8B-B14F-4D97-AF65-F5344CB8AC3E}">
        <p14:creationId xmlns:p14="http://schemas.microsoft.com/office/powerpoint/2010/main" val="38537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53782"/>
          </a:xfrm>
        </p:spPr>
        <p:txBody>
          <a:bodyPr/>
          <a:lstStyle/>
          <a:p>
            <a:pPr algn="ctr"/>
            <a:r>
              <a:rPr lang="es-EC" dirty="0"/>
              <a:t>MANTENIMIENTO</a:t>
            </a:r>
          </a:p>
        </p:txBody>
      </p:sp>
      <p:sp>
        <p:nvSpPr>
          <p:cNvPr id="3" name="Marcador de contenido 2"/>
          <p:cNvSpPr>
            <a:spLocks noGrp="1"/>
          </p:cNvSpPr>
          <p:nvPr>
            <p:ph idx="1"/>
          </p:nvPr>
        </p:nvSpPr>
        <p:spPr>
          <a:xfrm>
            <a:off x="646111" y="1417918"/>
            <a:ext cx="8946541" cy="4195481"/>
          </a:xfrm>
        </p:spPr>
        <p:txBody>
          <a:bodyPr/>
          <a:lstStyle/>
          <a:p>
            <a:pPr marL="0" indent="0">
              <a:buNone/>
            </a:pPr>
            <a:r>
              <a:rPr lang="es-EC" b="1" dirty="0" smtClean="0"/>
              <a:t>Tareas de mantenimiento del vehículo:</a:t>
            </a:r>
          </a:p>
          <a:p>
            <a:r>
              <a:rPr lang="es-EC" dirty="0" smtClean="0"/>
              <a:t>Cambio de empaques y retenedores.</a:t>
            </a:r>
          </a:p>
          <a:p>
            <a:r>
              <a:rPr lang="es-EC" dirty="0" smtClean="0"/>
              <a:t>Reajuste de componentes del motor.</a:t>
            </a:r>
          </a:p>
          <a:p>
            <a:r>
              <a:rPr lang="es-EC" dirty="0" smtClean="0"/>
              <a:t>Calibración de válvulas.</a:t>
            </a:r>
          </a:p>
          <a:p>
            <a:r>
              <a:rPr lang="es-EC" dirty="0" smtClean="0"/>
              <a:t>Mantenimiento del sistema de suministro de combustible:</a:t>
            </a:r>
          </a:p>
          <a:p>
            <a:pPr marL="901700"/>
            <a:r>
              <a:rPr lang="es-EC" dirty="0" smtClean="0"/>
              <a:t>Cambio de tanque de gasolina.</a:t>
            </a:r>
          </a:p>
          <a:p>
            <a:pPr marL="901700"/>
            <a:r>
              <a:rPr lang="es-EC" dirty="0" smtClean="0"/>
              <a:t>Cambio de líneas de combustible y sistemas de filtrado.</a:t>
            </a:r>
          </a:p>
          <a:p>
            <a:pPr marL="901700"/>
            <a:r>
              <a:rPr lang="es-EC" dirty="0" smtClean="0"/>
              <a:t>Mantenimiento de bomba de gasolina.</a:t>
            </a:r>
          </a:p>
          <a:p>
            <a:pPr marL="901700"/>
            <a:r>
              <a:rPr lang="es-EC" dirty="0" smtClean="0"/>
              <a:t>Mantenimiento del carburador.</a:t>
            </a:r>
          </a:p>
        </p:txBody>
      </p:sp>
    </p:spTree>
    <p:extLst>
      <p:ext uri="{BB962C8B-B14F-4D97-AF65-F5344CB8AC3E}">
        <p14:creationId xmlns:p14="http://schemas.microsoft.com/office/powerpoint/2010/main" val="283363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20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20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20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53782"/>
          </a:xfrm>
        </p:spPr>
        <p:txBody>
          <a:bodyPr/>
          <a:lstStyle/>
          <a:p>
            <a:pPr algn="ctr"/>
            <a:r>
              <a:rPr lang="es-EC" dirty="0"/>
              <a:t>MANTENIMIENTO</a:t>
            </a:r>
          </a:p>
        </p:txBody>
      </p:sp>
      <p:sp>
        <p:nvSpPr>
          <p:cNvPr id="3" name="Marcador de contenido 2"/>
          <p:cNvSpPr>
            <a:spLocks noGrp="1"/>
          </p:cNvSpPr>
          <p:nvPr>
            <p:ph idx="1"/>
          </p:nvPr>
        </p:nvSpPr>
        <p:spPr>
          <a:xfrm>
            <a:off x="646111" y="1646518"/>
            <a:ext cx="8946541" cy="4195481"/>
          </a:xfrm>
        </p:spPr>
        <p:txBody>
          <a:bodyPr/>
          <a:lstStyle/>
          <a:p>
            <a:pPr marL="0" indent="0">
              <a:buNone/>
            </a:pPr>
            <a:r>
              <a:rPr lang="es-EC" b="1" dirty="0" smtClean="0"/>
              <a:t>Tareas de mantenimiento del vehículo:</a:t>
            </a:r>
          </a:p>
          <a:p>
            <a:r>
              <a:rPr lang="es-EC" dirty="0" smtClean="0"/>
              <a:t>Mantenimiento del sistema de refrigeración:</a:t>
            </a:r>
          </a:p>
          <a:p>
            <a:pPr marL="901700"/>
            <a:r>
              <a:rPr lang="es-EC" dirty="0" smtClean="0"/>
              <a:t>Revisión y reemplazo de mangueras.</a:t>
            </a:r>
          </a:p>
          <a:p>
            <a:pPr marL="901700"/>
            <a:r>
              <a:rPr lang="es-EC" dirty="0" smtClean="0"/>
              <a:t>Mantenimiento del Radiador.</a:t>
            </a:r>
          </a:p>
          <a:p>
            <a:pPr marL="901700"/>
            <a:r>
              <a:rPr lang="es-EC" dirty="0" smtClean="0"/>
              <a:t>Cambio de Bomba de Agua.</a:t>
            </a:r>
          </a:p>
          <a:p>
            <a:pPr marL="355600"/>
            <a:r>
              <a:rPr lang="es-EC" dirty="0" smtClean="0"/>
              <a:t>Mantenimiento del sistema de encendido:</a:t>
            </a:r>
          </a:p>
          <a:p>
            <a:pPr marL="901700"/>
            <a:r>
              <a:rPr lang="es-EC" dirty="0" smtClean="0"/>
              <a:t>Cambio de Bujías.</a:t>
            </a:r>
          </a:p>
          <a:p>
            <a:pPr marL="901700"/>
            <a:r>
              <a:rPr lang="es-EC" dirty="0" smtClean="0"/>
              <a:t>Mantenimiento del Distribuidor.</a:t>
            </a:r>
          </a:p>
          <a:p>
            <a:pPr marL="901700"/>
            <a:endParaRPr lang="es-EC" dirty="0" smtClean="0"/>
          </a:p>
          <a:p>
            <a:pPr marL="901700"/>
            <a:endParaRPr lang="es-EC" dirty="0" smtClean="0"/>
          </a:p>
          <a:p>
            <a:endParaRPr lang="es-EC" dirty="0" smtClean="0"/>
          </a:p>
        </p:txBody>
      </p:sp>
    </p:spTree>
    <p:extLst>
      <p:ext uri="{BB962C8B-B14F-4D97-AF65-F5344CB8AC3E}">
        <p14:creationId xmlns:p14="http://schemas.microsoft.com/office/powerpoint/2010/main" val="170253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down)">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wipe(down)">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53782"/>
          </a:xfrm>
        </p:spPr>
        <p:txBody>
          <a:bodyPr/>
          <a:lstStyle/>
          <a:p>
            <a:pPr algn="ctr"/>
            <a:r>
              <a:rPr lang="es-EC" dirty="0"/>
              <a:t>MANTENIMIENTO</a:t>
            </a:r>
          </a:p>
        </p:txBody>
      </p:sp>
      <p:sp>
        <p:nvSpPr>
          <p:cNvPr id="3" name="Marcador de contenido 2"/>
          <p:cNvSpPr>
            <a:spLocks noGrp="1"/>
          </p:cNvSpPr>
          <p:nvPr>
            <p:ph idx="1"/>
          </p:nvPr>
        </p:nvSpPr>
        <p:spPr>
          <a:xfrm>
            <a:off x="646111" y="1646518"/>
            <a:ext cx="8946541" cy="4195481"/>
          </a:xfrm>
        </p:spPr>
        <p:txBody>
          <a:bodyPr/>
          <a:lstStyle/>
          <a:p>
            <a:pPr marL="0" indent="0">
              <a:buNone/>
            </a:pPr>
            <a:r>
              <a:rPr lang="es-EC" b="1" dirty="0" smtClean="0"/>
              <a:t>Tareas de mantenimiento del vehículo:</a:t>
            </a:r>
          </a:p>
          <a:p>
            <a:r>
              <a:rPr lang="es-EC" dirty="0" smtClean="0"/>
              <a:t>Mantenimiento del sistema de lubricación:</a:t>
            </a:r>
          </a:p>
          <a:p>
            <a:pPr marL="901700"/>
            <a:r>
              <a:rPr lang="es-EC" dirty="0" smtClean="0"/>
              <a:t>Cambio de aceite y filtro de </a:t>
            </a:r>
            <a:r>
              <a:rPr lang="es-EC" dirty="0" err="1" smtClean="0"/>
              <a:t>aciete</a:t>
            </a:r>
            <a:r>
              <a:rPr lang="es-EC" dirty="0" smtClean="0"/>
              <a:t>.</a:t>
            </a:r>
          </a:p>
          <a:p>
            <a:pPr marL="355600"/>
            <a:r>
              <a:rPr lang="es-EC" dirty="0" smtClean="0"/>
              <a:t>Mantenimiento del sistema eléctrico:</a:t>
            </a:r>
          </a:p>
          <a:p>
            <a:pPr marL="901700"/>
            <a:r>
              <a:rPr lang="es-EC" dirty="0" smtClean="0"/>
              <a:t>Reconexión e instalación de luces.</a:t>
            </a:r>
          </a:p>
          <a:p>
            <a:pPr marL="901700"/>
            <a:r>
              <a:rPr lang="es-EC" dirty="0" smtClean="0"/>
              <a:t>Recuperación de sistemas indicadores.</a:t>
            </a:r>
          </a:p>
          <a:p>
            <a:pPr marL="901700"/>
            <a:r>
              <a:rPr lang="es-EC" b="1" dirty="0" smtClean="0"/>
              <a:t>Mantenimiento del sistema de suministro de energía.</a:t>
            </a:r>
          </a:p>
          <a:p>
            <a:pPr marL="355600" defTabSz="222250"/>
            <a:r>
              <a:rPr lang="es-EC" dirty="0" smtClean="0"/>
              <a:t>Tapicería y decorativos.</a:t>
            </a:r>
          </a:p>
        </p:txBody>
      </p:sp>
    </p:spTree>
    <p:extLst>
      <p:ext uri="{BB962C8B-B14F-4D97-AF65-F5344CB8AC3E}">
        <p14:creationId xmlns:p14="http://schemas.microsoft.com/office/powerpoint/2010/main" val="93345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66482"/>
          </a:xfrm>
        </p:spPr>
        <p:txBody>
          <a:bodyPr/>
          <a:lstStyle/>
          <a:p>
            <a:pPr algn="ctr"/>
            <a:r>
              <a:rPr lang="es-EC" dirty="0" smtClean="0"/>
              <a:t>Resultados</a:t>
            </a:r>
            <a:endParaRPr lang="es-EC" dirty="0"/>
          </a:p>
        </p:txBody>
      </p:sp>
      <p:pic>
        <p:nvPicPr>
          <p:cNvPr id="4" name="Imagen 3"/>
          <p:cNvPicPr/>
          <p:nvPr/>
        </p:nvPicPr>
        <p:blipFill>
          <a:blip r:embed="rId2" cstate="print">
            <a:extLst>
              <a:ext uri="{28A0092B-C50C-407E-A947-70E740481C1C}">
                <a14:useLocalDpi xmlns:a14="http://schemas.microsoft.com/office/drawing/2010/main" val="0"/>
              </a:ext>
            </a:extLst>
          </a:blip>
          <a:stretch>
            <a:fillRect/>
          </a:stretch>
        </p:blipFill>
        <p:spPr>
          <a:xfrm>
            <a:off x="5812472" y="2141220"/>
            <a:ext cx="4398328" cy="3303905"/>
          </a:xfrm>
          <a:prstGeom prst="rect">
            <a:avLst/>
          </a:prstGeom>
        </p:spPr>
      </p:pic>
      <p:pic>
        <p:nvPicPr>
          <p:cNvPr id="6" name="Imagen 5"/>
          <p:cNvPicPr/>
          <p:nvPr/>
        </p:nvPicPr>
        <p:blipFill>
          <a:blip r:embed="rId3" cstate="print">
            <a:extLst>
              <a:ext uri="{28A0092B-C50C-407E-A947-70E740481C1C}">
                <a14:useLocalDpi xmlns:a14="http://schemas.microsoft.com/office/drawing/2010/main" val="0"/>
              </a:ext>
            </a:extLst>
          </a:blip>
          <a:stretch>
            <a:fillRect/>
          </a:stretch>
        </p:blipFill>
        <p:spPr>
          <a:xfrm>
            <a:off x="901567" y="2141220"/>
            <a:ext cx="4739005" cy="3303905"/>
          </a:xfrm>
          <a:prstGeom prst="rect">
            <a:avLst/>
          </a:prstGeom>
        </p:spPr>
      </p:pic>
      <p:sp>
        <p:nvSpPr>
          <p:cNvPr id="7" name="Título 1"/>
          <p:cNvSpPr txBox="1">
            <a:spLocks/>
          </p:cNvSpPr>
          <p:nvPr/>
        </p:nvSpPr>
        <p:spPr>
          <a:xfrm>
            <a:off x="641983" y="1219200"/>
            <a:ext cx="9404723" cy="76648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dirty="0" smtClean="0"/>
              <a:t>	Antes							Después</a:t>
            </a:r>
            <a:endParaRPr lang="es-EC" dirty="0"/>
          </a:p>
        </p:txBody>
      </p:sp>
    </p:spTree>
    <p:extLst>
      <p:ext uri="{BB962C8B-B14F-4D97-AF65-F5344CB8AC3E}">
        <p14:creationId xmlns:p14="http://schemas.microsoft.com/office/powerpoint/2010/main" val="162360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9374" y="2027080"/>
            <a:ext cx="9404723" cy="1400530"/>
          </a:xfrm>
        </p:spPr>
        <p:txBody>
          <a:bodyPr/>
          <a:lstStyle/>
          <a:p>
            <a:r>
              <a:rPr lang="es-EC" sz="8000" dirty="0" smtClean="0"/>
              <a:t>DISEÑO MECÁNICO</a:t>
            </a:r>
            <a:endParaRPr lang="es-EC" sz="8000" dirty="0"/>
          </a:p>
        </p:txBody>
      </p:sp>
    </p:spTree>
    <p:extLst>
      <p:ext uri="{BB962C8B-B14F-4D97-AF65-F5344CB8AC3E}">
        <p14:creationId xmlns:p14="http://schemas.microsoft.com/office/powerpoint/2010/main" val="359040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p:sp>
        <p:nvSpPr>
          <p:cNvPr id="3" name="Marcador de contenido 2"/>
          <p:cNvSpPr>
            <a:spLocks noGrp="1"/>
          </p:cNvSpPr>
          <p:nvPr>
            <p:ph idx="1"/>
          </p:nvPr>
        </p:nvSpPr>
        <p:spPr>
          <a:xfrm>
            <a:off x="646111" y="1481418"/>
            <a:ext cx="8946541" cy="4195481"/>
          </a:xfrm>
        </p:spPr>
        <p:txBody>
          <a:bodyPr>
            <a:normAutofit lnSpcReduction="10000"/>
          </a:bodyPr>
          <a:lstStyle/>
          <a:p>
            <a:pPr algn="just"/>
            <a:r>
              <a:rPr lang="es-ES" dirty="0"/>
              <a:t>El principio del diseño del reactor parte de los parámetros de funcionamiento del vehículo Jeep </a:t>
            </a:r>
            <a:r>
              <a:rPr lang="es-ES" dirty="0" err="1"/>
              <a:t>Willys</a:t>
            </a:r>
            <a:r>
              <a:rPr lang="es-ES" dirty="0"/>
              <a:t>, equipado con un motor Ford Fuerte CJ-5 con las siguientes características:</a:t>
            </a:r>
            <a:endParaRPr lang="es-EC" dirty="0"/>
          </a:p>
          <a:p>
            <a:pPr marL="1079500" lvl="0" indent="0">
              <a:buNone/>
            </a:pPr>
            <a:r>
              <a:rPr lang="es-EC" dirty="0"/>
              <a:t>Tipo:				</a:t>
            </a:r>
            <a:r>
              <a:rPr lang="es-EC" dirty="0" smtClean="0"/>
              <a:t>				Cilindros </a:t>
            </a:r>
            <a:r>
              <a:rPr lang="es-EC" dirty="0"/>
              <a:t>en Línea	</a:t>
            </a:r>
          </a:p>
          <a:p>
            <a:pPr marL="1079500" lvl="0" indent="0">
              <a:buNone/>
            </a:pPr>
            <a:r>
              <a:rPr lang="es-EC" dirty="0"/>
              <a:t>Número de Cilindros:		</a:t>
            </a:r>
            <a:r>
              <a:rPr lang="es-EC" dirty="0" smtClean="0"/>
              <a:t>		6</a:t>
            </a:r>
            <a:endParaRPr lang="es-EC" dirty="0"/>
          </a:p>
          <a:p>
            <a:pPr marL="1079500" lvl="0" indent="0">
              <a:buNone/>
            </a:pPr>
            <a:r>
              <a:rPr lang="es-EC" dirty="0"/>
              <a:t>Diámetro del Cilindro:		</a:t>
            </a:r>
            <a:r>
              <a:rPr lang="es-EC" dirty="0" smtClean="0"/>
              <a:t>	79,38 </a:t>
            </a:r>
            <a:r>
              <a:rPr lang="es-EC" dirty="0"/>
              <a:t>mm</a:t>
            </a:r>
          </a:p>
          <a:p>
            <a:pPr marL="1079500" lvl="0" indent="0">
              <a:buNone/>
            </a:pPr>
            <a:r>
              <a:rPr lang="es-EC" dirty="0"/>
              <a:t>Carrera del pistón:			</a:t>
            </a:r>
            <a:r>
              <a:rPr lang="es-EC" dirty="0" smtClean="0"/>
              <a:t>	88,90 </a:t>
            </a:r>
            <a:r>
              <a:rPr lang="es-EC" dirty="0"/>
              <a:t>mm</a:t>
            </a:r>
          </a:p>
          <a:p>
            <a:pPr marL="1079500" lvl="0" indent="0">
              <a:buNone/>
            </a:pPr>
            <a:r>
              <a:rPr lang="es-EC" dirty="0"/>
              <a:t>Cilindraje:				</a:t>
            </a:r>
            <a:r>
              <a:rPr lang="es-EC" dirty="0" smtClean="0"/>
              <a:t>		2638 </a:t>
            </a:r>
            <a:r>
              <a:rPr lang="es-EC" dirty="0"/>
              <a:t>cc</a:t>
            </a:r>
          </a:p>
          <a:p>
            <a:pPr marL="1079500" lvl="0" indent="0">
              <a:buNone/>
            </a:pPr>
            <a:r>
              <a:rPr lang="es-EC" dirty="0"/>
              <a:t>Relación de Compresión:		7,6:1</a:t>
            </a:r>
          </a:p>
          <a:p>
            <a:pPr marL="1079500" lvl="0" indent="0">
              <a:buNone/>
            </a:pPr>
            <a:r>
              <a:rPr lang="es-EC" dirty="0"/>
              <a:t>Potencia máxima:			</a:t>
            </a:r>
            <a:r>
              <a:rPr lang="es-EC" dirty="0" smtClean="0"/>
              <a:t>	91 </a:t>
            </a:r>
            <a:r>
              <a:rPr lang="es-EC" dirty="0"/>
              <a:t>CV	a 4400 r.p.m.</a:t>
            </a:r>
          </a:p>
          <a:p>
            <a:pPr marL="1079500" lvl="0" indent="0">
              <a:buNone/>
            </a:pPr>
            <a:r>
              <a:rPr lang="es-EC" dirty="0"/>
              <a:t>Torque Máximo:			</a:t>
            </a:r>
            <a:r>
              <a:rPr lang="es-EC" dirty="0" smtClean="0"/>
              <a:t>		18,7 </a:t>
            </a:r>
            <a:r>
              <a:rPr lang="es-EC" dirty="0" err="1"/>
              <a:t>mkgf</a:t>
            </a:r>
            <a:r>
              <a:rPr lang="es-EC" dirty="0"/>
              <a:t> a 2200 r.p.m.</a:t>
            </a:r>
          </a:p>
          <a:p>
            <a:endParaRPr lang="es-EC" dirty="0"/>
          </a:p>
        </p:txBody>
      </p:sp>
    </p:spTree>
    <p:extLst>
      <p:ext uri="{BB962C8B-B14F-4D97-AF65-F5344CB8AC3E}">
        <p14:creationId xmlns:p14="http://schemas.microsoft.com/office/powerpoint/2010/main" val="94007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down)">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wipe(down)">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wipe(down)">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28382"/>
          </a:xfrm>
        </p:spPr>
        <p:txBody>
          <a:bodyPr/>
          <a:lstStyle/>
          <a:p>
            <a:r>
              <a:rPr lang="es-EC" dirty="0"/>
              <a:t>Diseño del Gasificador</a:t>
            </a:r>
          </a:p>
        </p:txBody>
      </p:sp>
      <p:sp>
        <p:nvSpPr>
          <p:cNvPr id="3" name="Marcador de contenido 2"/>
          <p:cNvSpPr>
            <a:spLocks noGrp="1"/>
          </p:cNvSpPr>
          <p:nvPr>
            <p:ph idx="1"/>
          </p:nvPr>
        </p:nvSpPr>
        <p:spPr>
          <a:xfrm>
            <a:off x="646111" y="1303618"/>
            <a:ext cx="8946541" cy="4195481"/>
          </a:xfrm>
        </p:spPr>
        <p:txBody>
          <a:bodyPr/>
          <a:lstStyle/>
          <a:p>
            <a:pPr algn="just"/>
            <a:r>
              <a:rPr lang="es-EC" dirty="0"/>
              <a:t>Para saber los datos reales bajo los cuales trabaja el motor del vehículo Jeep </a:t>
            </a:r>
            <a:r>
              <a:rPr lang="es-EC" dirty="0" err="1"/>
              <a:t>Willys</a:t>
            </a:r>
            <a:r>
              <a:rPr lang="es-EC" dirty="0"/>
              <a:t>, fue necesario acoplarlo a un banco de pruebas, de este modo sería sencillo determinar el consumo de aire y </a:t>
            </a:r>
            <a:r>
              <a:rPr lang="es-EC" dirty="0" smtClean="0"/>
              <a:t>combustible de una manera práctica.</a:t>
            </a:r>
            <a:endParaRPr lang="es-EC"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307" y="2793998"/>
            <a:ext cx="3621703" cy="2705099"/>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610" y="2793999"/>
            <a:ext cx="3621704" cy="2705099"/>
          </a:xfrm>
          <a:prstGeom prst="rect">
            <a:avLst/>
          </a:prstGeom>
        </p:spPr>
      </p:pic>
    </p:spTree>
    <p:extLst>
      <p:ext uri="{BB962C8B-B14F-4D97-AF65-F5344CB8AC3E}">
        <p14:creationId xmlns:p14="http://schemas.microsoft.com/office/powerpoint/2010/main" val="372131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a:t>Diseño del Gasificador</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111" y="1270000"/>
            <a:ext cx="3570695" cy="266700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108" y="1270000"/>
            <a:ext cx="3570694" cy="266700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457" y="3937000"/>
            <a:ext cx="3683001" cy="2750884"/>
          </a:xfrm>
          <a:prstGeom prst="rect">
            <a:avLst/>
          </a:prstGeom>
        </p:spPr>
      </p:pic>
    </p:spTree>
    <p:extLst>
      <p:ext uri="{BB962C8B-B14F-4D97-AF65-F5344CB8AC3E}">
        <p14:creationId xmlns:p14="http://schemas.microsoft.com/office/powerpoint/2010/main" val="17913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p:sp>
        <p:nvSpPr>
          <p:cNvPr id="3" name="Marcador de contenido 2"/>
          <p:cNvSpPr>
            <a:spLocks noGrp="1"/>
          </p:cNvSpPr>
          <p:nvPr>
            <p:ph idx="1"/>
          </p:nvPr>
        </p:nvSpPr>
        <p:spPr>
          <a:xfrm>
            <a:off x="646111" y="1481418"/>
            <a:ext cx="3938589" cy="4195481"/>
          </a:xfrm>
        </p:spPr>
        <p:txBody>
          <a:bodyPr>
            <a:normAutofit/>
          </a:bodyPr>
          <a:lstStyle/>
          <a:p>
            <a:pPr algn="just"/>
            <a:r>
              <a:rPr lang="es-EC" dirty="0"/>
              <a:t>Además de los datos técnicos del automotor es necesario contar con otros parámetros del mismo para que de este modo sea factible calcular el Consumo Másico de aire, consumo de combustible y poder así también determinar la relación de aire combustible que rige el desempeño óptimo de la máquina.</a:t>
            </a:r>
          </a:p>
        </p:txBody>
      </p:sp>
      <p:graphicFrame>
        <p:nvGraphicFramePr>
          <p:cNvPr id="4" name="Tabla 3"/>
          <p:cNvGraphicFramePr>
            <a:graphicFrameLocks noGrp="1"/>
          </p:cNvGraphicFramePr>
          <p:nvPr>
            <p:extLst>
              <p:ext uri="{D42A27DB-BD31-4B8C-83A1-F6EECF244321}">
                <p14:modId xmlns:p14="http://schemas.microsoft.com/office/powerpoint/2010/main" val="3288402408"/>
              </p:ext>
            </p:extLst>
          </p:nvPr>
        </p:nvGraphicFramePr>
        <p:xfrm>
          <a:off x="5107421" y="1270000"/>
          <a:ext cx="6335279" cy="5126310"/>
        </p:xfrm>
        <a:graphic>
          <a:graphicData uri="http://schemas.openxmlformats.org/drawingml/2006/table">
            <a:tbl>
              <a:tblPr firstRow="1" firstCol="1" bandRow="1">
                <a:tableStyleId>{5C22544A-7EE6-4342-B048-85BDC9FD1C3A}</a:tableStyleId>
              </a:tblPr>
              <a:tblGrid>
                <a:gridCol w="3672659"/>
                <a:gridCol w="1370392"/>
                <a:gridCol w="1292228"/>
              </a:tblGrid>
              <a:tr h="65559">
                <a:tc gridSpan="3">
                  <a:txBody>
                    <a:bodyPr/>
                    <a:lstStyle/>
                    <a:p>
                      <a:pPr marL="0" indent="255588" algn="ctr">
                        <a:lnSpc>
                          <a:spcPct val="200000"/>
                        </a:lnSpc>
                        <a:spcAft>
                          <a:spcPts val="0"/>
                        </a:spcAft>
                        <a:tabLst>
                          <a:tab pos="457200" algn="l"/>
                        </a:tabLst>
                      </a:pPr>
                      <a:r>
                        <a:rPr lang="es-ES" sz="1000" dirty="0">
                          <a:effectLst/>
                        </a:rPr>
                        <a:t>PARAMETROS VARIOS</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c hMerge="1">
                  <a:txBody>
                    <a:bodyPr/>
                    <a:lstStyle/>
                    <a:p>
                      <a:endParaRPr lang="es-EC"/>
                    </a:p>
                  </a:txBody>
                  <a:tcPr/>
                </a:tc>
                <a:tc hMerge="1">
                  <a:txBody>
                    <a:bodyPr/>
                    <a:lstStyle/>
                    <a:p>
                      <a:endParaRPr lang="es-EC"/>
                    </a:p>
                  </a:txBody>
                  <a:tcPr/>
                </a:tc>
              </a:tr>
              <a:tr h="196676">
                <a:tc rowSpan="2">
                  <a:txBody>
                    <a:bodyPr/>
                    <a:lstStyle/>
                    <a:p>
                      <a:pPr marL="0" indent="255588" algn="ctr">
                        <a:lnSpc>
                          <a:spcPct val="200000"/>
                        </a:lnSpc>
                        <a:spcAft>
                          <a:spcPts val="0"/>
                        </a:spcAft>
                      </a:pPr>
                      <a:r>
                        <a:rPr lang="es-EC" sz="1000" dirty="0">
                          <a:effectLst/>
                        </a:rPr>
                        <a:t>Volumen de prueba de Combustible</a:t>
                      </a:r>
                    </a:p>
                    <a:p>
                      <a:pPr marL="0" indent="255588" algn="ctr">
                        <a:lnSpc>
                          <a:spcPct val="200000"/>
                        </a:lnSpc>
                        <a:spcAft>
                          <a:spcPts val="0"/>
                        </a:spcAft>
                      </a:pPr>
                      <a:r>
                        <a:rPr lang="es-EC" sz="1000" dirty="0">
                          <a:effectLst/>
                        </a:rPr>
                        <a:t>V </a:t>
                      </a:r>
                      <a:r>
                        <a:rPr lang="es-EC" sz="1000" baseline="-25000" dirty="0">
                          <a:effectLst/>
                        </a:rPr>
                        <a:t>PRUEBA</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nchor="ctr"/>
                </a:tc>
                <a:tc>
                  <a:txBody>
                    <a:bodyPr/>
                    <a:lstStyle/>
                    <a:p>
                      <a:pPr marL="0" indent="255588" algn="ctr">
                        <a:lnSpc>
                          <a:spcPct val="200000"/>
                        </a:lnSpc>
                        <a:spcAft>
                          <a:spcPts val="0"/>
                        </a:spcAft>
                      </a:pPr>
                      <a:r>
                        <a:rPr lang="es-EC" sz="1000" dirty="0">
                          <a:effectLst/>
                        </a:rPr>
                        <a:t>24</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c>
                  <a:txBody>
                    <a:bodyPr/>
                    <a:lstStyle/>
                    <a:p>
                      <a:pPr marL="0" indent="255588" algn="ctr">
                        <a:lnSpc>
                          <a:spcPct val="200000"/>
                        </a:lnSpc>
                        <a:spcAft>
                          <a:spcPts val="0"/>
                        </a:spcAft>
                      </a:pPr>
                      <a:r>
                        <a:rPr lang="es-EC" sz="1000" dirty="0">
                          <a:effectLst/>
                        </a:rPr>
                        <a:t>cm</a:t>
                      </a:r>
                      <a:r>
                        <a:rPr lang="es-EC" sz="1000" baseline="30000" dirty="0">
                          <a:effectLst/>
                        </a:rPr>
                        <a:t>3</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r>
              <a:tr h="524470">
                <a:tc vMerge="1">
                  <a:txBody>
                    <a:bodyPr/>
                    <a:lstStyle/>
                    <a:p>
                      <a:endParaRPr lang="es-EC"/>
                    </a:p>
                  </a:txBody>
                  <a:tcPr/>
                </a:tc>
                <a:tc>
                  <a:txBody>
                    <a:bodyPr/>
                    <a:lstStyle/>
                    <a:p>
                      <a:pPr marL="0" indent="255588" algn="ctr">
                        <a:lnSpc>
                          <a:spcPct val="200000"/>
                        </a:lnSpc>
                        <a:spcAft>
                          <a:spcPts val="0"/>
                        </a:spcAft>
                      </a:pPr>
                      <a:r>
                        <a:rPr lang="es-EC" sz="1000" dirty="0">
                          <a:effectLst/>
                        </a:rPr>
                        <a:t>0,000024</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c>
                  <a:txBody>
                    <a:bodyPr/>
                    <a:lstStyle/>
                    <a:p>
                      <a:pPr marL="0" indent="255588" algn="ctr">
                        <a:lnSpc>
                          <a:spcPct val="200000"/>
                        </a:lnSpc>
                        <a:spcAft>
                          <a:spcPts val="0"/>
                        </a:spcAft>
                        <a:tabLst/>
                      </a:pPr>
                      <a:r>
                        <a:rPr lang="es-EC" sz="1000" dirty="0">
                          <a:effectLst/>
                        </a:rPr>
                        <a:t>m</a:t>
                      </a:r>
                      <a:r>
                        <a:rPr lang="es-EC" sz="1000" baseline="30000" dirty="0">
                          <a:effectLst/>
                        </a:rPr>
                        <a:t>3</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r>
              <a:tr h="131118">
                <a:tc rowSpan="2">
                  <a:txBody>
                    <a:bodyPr/>
                    <a:lstStyle/>
                    <a:p>
                      <a:pPr marL="0" indent="255588" algn="ctr">
                        <a:lnSpc>
                          <a:spcPct val="200000"/>
                        </a:lnSpc>
                        <a:spcAft>
                          <a:spcPts val="0"/>
                        </a:spcAft>
                      </a:pPr>
                      <a:r>
                        <a:rPr lang="pt-BR" sz="1000" dirty="0" err="1">
                          <a:effectLst/>
                        </a:rPr>
                        <a:t>Diámetro</a:t>
                      </a:r>
                      <a:r>
                        <a:rPr lang="pt-BR" sz="1000" dirty="0">
                          <a:effectLst/>
                        </a:rPr>
                        <a:t> de Placa </a:t>
                      </a:r>
                      <a:r>
                        <a:rPr lang="pt-BR" sz="1000" dirty="0" err="1">
                          <a:effectLst/>
                        </a:rPr>
                        <a:t>Orificio</a:t>
                      </a:r>
                      <a:endParaRPr lang="es-EC" sz="1000" dirty="0">
                        <a:effectLst/>
                      </a:endParaRPr>
                    </a:p>
                    <a:p>
                      <a:pPr marL="0" indent="255588" algn="ctr">
                        <a:lnSpc>
                          <a:spcPct val="200000"/>
                        </a:lnSpc>
                        <a:spcAft>
                          <a:spcPts val="0"/>
                        </a:spcAft>
                      </a:pPr>
                      <a:r>
                        <a:rPr lang="pt-BR" sz="1000" dirty="0">
                          <a:effectLst/>
                        </a:rPr>
                        <a:t>D</a:t>
                      </a:r>
                      <a:r>
                        <a:rPr lang="pt-BR" sz="1000" baseline="-25000" dirty="0">
                          <a:effectLst/>
                        </a:rPr>
                        <a:t> PLACA</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nchor="ctr"/>
                </a:tc>
                <a:tc>
                  <a:txBody>
                    <a:bodyPr/>
                    <a:lstStyle/>
                    <a:p>
                      <a:pPr marL="0" indent="255588" algn="ctr">
                        <a:lnSpc>
                          <a:spcPct val="200000"/>
                        </a:lnSpc>
                        <a:spcAft>
                          <a:spcPts val="0"/>
                        </a:spcAft>
                      </a:pPr>
                      <a:r>
                        <a:rPr lang="es-EC" sz="1000" dirty="0">
                          <a:effectLst/>
                        </a:rPr>
                        <a:t>39</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c>
                  <a:txBody>
                    <a:bodyPr/>
                    <a:lstStyle/>
                    <a:p>
                      <a:pPr marL="0" indent="255588" algn="ctr">
                        <a:lnSpc>
                          <a:spcPct val="200000"/>
                        </a:lnSpc>
                        <a:spcAft>
                          <a:spcPts val="0"/>
                        </a:spcAft>
                      </a:pPr>
                      <a:r>
                        <a:rPr lang="es-EC" sz="1000" dirty="0">
                          <a:effectLst/>
                        </a:rPr>
                        <a:t>mm</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r>
              <a:tr h="327794">
                <a:tc vMerge="1">
                  <a:txBody>
                    <a:bodyPr/>
                    <a:lstStyle/>
                    <a:p>
                      <a:endParaRPr lang="es-EC"/>
                    </a:p>
                  </a:txBody>
                  <a:tcPr/>
                </a:tc>
                <a:tc>
                  <a:txBody>
                    <a:bodyPr/>
                    <a:lstStyle/>
                    <a:p>
                      <a:pPr marL="0" indent="255588" algn="ctr">
                        <a:lnSpc>
                          <a:spcPct val="200000"/>
                        </a:lnSpc>
                        <a:spcAft>
                          <a:spcPts val="0"/>
                        </a:spcAft>
                        <a:tabLst>
                          <a:tab pos="88900" algn="l"/>
                        </a:tabLst>
                      </a:pPr>
                      <a:r>
                        <a:rPr lang="es-EC" sz="1000" dirty="0">
                          <a:effectLst/>
                        </a:rPr>
                        <a:t>0,039</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c>
                  <a:txBody>
                    <a:bodyPr/>
                    <a:lstStyle/>
                    <a:p>
                      <a:pPr marL="0" indent="255588" algn="ctr">
                        <a:lnSpc>
                          <a:spcPct val="200000"/>
                        </a:lnSpc>
                        <a:spcAft>
                          <a:spcPts val="0"/>
                        </a:spcAft>
                        <a:tabLst>
                          <a:tab pos="0" algn="l"/>
                          <a:tab pos="355600" algn="l"/>
                        </a:tabLst>
                      </a:pPr>
                      <a:r>
                        <a:rPr lang="es-EC" sz="1000" dirty="0">
                          <a:effectLst/>
                        </a:rPr>
                        <a:t>m</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r>
              <a:tr h="524470">
                <a:tc>
                  <a:txBody>
                    <a:bodyPr/>
                    <a:lstStyle/>
                    <a:p>
                      <a:pPr marL="0" indent="255588" algn="ctr">
                        <a:lnSpc>
                          <a:spcPct val="200000"/>
                        </a:lnSpc>
                        <a:spcAft>
                          <a:spcPts val="0"/>
                        </a:spcAft>
                      </a:pPr>
                      <a:r>
                        <a:rPr lang="es-EC" sz="1000" dirty="0">
                          <a:effectLst/>
                        </a:rPr>
                        <a:t>Constante Universal de los Gases</a:t>
                      </a:r>
                    </a:p>
                    <a:p>
                      <a:pPr marL="0" indent="255588" algn="ctr">
                        <a:lnSpc>
                          <a:spcPct val="200000"/>
                        </a:lnSpc>
                        <a:spcAft>
                          <a:spcPts val="0"/>
                        </a:spcAft>
                      </a:pPr>
                      <a:r>
                        <a:rPr lang="es-EC" sz="1000" dirty="0">
                          <a:effectLst/>
                        </a:rPr>
                        <a:t>R</a:t>
                      </a:r>
                      <a:r>
                        <a:rPr lang="es-EC" sz="1000" baseline="-25000" dirty="0">
                          <a:effectLst/>
                        </a:rPr>
                        <a:t>A</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nchor="ctr"/>
                </a:tc>
                <a:tc>
                  <a:txBody>
                    <a:bodyPr/>
                    <a:lstStyle/>
                    <a:p>
                      <a:pPr marL="0" indent="255588" algn="ctr">
                        <a:lnSpc>
                          <a:spcPct val="200000"/>
                        </a:lnSpc>
                        <a:spcAft>
                          <a:spcPts val="0"/>
                        </a:spcAft>
                      </a:pPr>
                      <a:r>
                        <a:rPr lang="es-EC" sz="1000" dirty="0">
                          <a:effectLst/>
                        </a:rPr>
                        <a:t>287</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c>
                  <a:txBody>
                    <a:bodyPr/>
                    <a:lstStyle/>
                    <a:p>
                      <a:pPr marL="0" indent="255588" algn="ctr">
                        <a:lnSpc>
                          <a:spcPct val="200000"/>
                        </a:lnSpc>
                        <a:spcAft>
                          <a:spcPts val="0"/>
                        </a:spcAft>
                      </a:pPr>
                      <a:r>
                        <a:rPr lang="es-EC" sz="1000" dirty="0" err="1">
                          <a:effectLst/>
                        </a:rPr>
                        <a:t>Nm</a:t>
                      </a:r>
                      <a:r>
                        <a:rPr lang="es-EC" sz="1000" dirty="0">
                          <a:effectLst/>
                        </a:rPr>
                        <a:t>/</a:t>
                      </a:r>
                      <a:r>
                        <a:rPr lang="es-EC" sz="1000" dirty="0" err="1">
                          <a:effectLst/>
                        </a:rPr>
                        <a:t>Kg.°K</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r>
              <a:tr h="131118">
                <a:tc rowSpan="2">
                  <a:txBody>
                    <a:bodyPr/>
                    <a:lstStyle/>
                    <a:p>
                      <a:pPr marL="0" indent="255588" algn="ctr">
                        <a:lnSpc>
                          <a:spcPct val="200000"/>
                        </a:lnSpc>
                        <a:spcAft>
                          <a:spcPts val="0"/>
                        </a:spcAft>
                      </a:pPr>
                      <a:r>
                        <a:rPr lang="es-EC" sz="1000" dirty="0">
                          <a:effectLst/>
                        </a:rPr>
                        <a:t>Temperatura Ambiente</a:t>
                      </a:r>
                    </a:p>
                    <a:p>
                      <a:pPr marL="0" indent="255588" algn="ctr">
                        <a:lnSpc>
                          <a:spcPct val="200000"/>
                        </a:lnSpc>
                        <a:spcAft>
                          <a:spcPts val="0"/>
                        </a:spcAft>
                      </a:pPr>
                      <a:r>
                        <a:rPr lang="es-EC" sz="1000" dirty="0">
                          <a:effectLst/>
                        </a:rPr>
                        <a:t>T </a:t>
                      </a:r>
                      <a:r>
                        <a:rPr lang="es-EC" sz="1000" baseline="-25000" dirty="0">
                          <a:effectLst/>
                        </a:rPr>
                        <a:t>Ambiente</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nchor="ctr"/>
                </a:tc>
                <a:tc>
                  <a:txBody>
                    <a:bodyPr/>
                    <a:lstStyle/>
                    <a:p>
                      <a:pPr marL="0" indent="255588" algn="ctr">
                        <a:lnSpc>
                          <a:spcPct val="200000"/>
                        </a:lnSpc>
                        <a:spcAft>
                          <a:spcPts val="0"/>
                        </a:spcAft>
                      </a:pPr>
                      <a:r>
                        <a:rPr lang="es-EC" sz="1000" dirty="0">
                          <a:effectLst/>
                        </a:rPr>
                        <a:t>21</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c>
                  <a:txBody>
                    <a:bodyPr/>
                    <a:lstStyle/>
                    <a:p>
                      <a:pPr marL="0" indent="255588" algn="ctr">
                        <a:lnSpc>
                          <a:spcPct val="200000"/>
                        </a:lnSpc>
                        <a:spcAft>
                          <a:spcPts val="0"/>
                        </a:spcAft>
                      </a:pPr>
                      <a:r>
                        <a:rPr lang="es-EC" sz="1000" dirty="0">
                          <a:effectLst/>
                        </a:rPr>
                        <a:t>°C</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r>
              <a:tr h="196676">
                <a:tc vMerge="1">
                  <a:txBody>
                    <a:bodyPr/>
                    <a:lstStyle/>
                    <a:p>
                      <a:endParaRPr lang="es-EC"/>
                    </a:p>
                  </a:txBody>
                  <a:tcPr/>
                </a:tc>
                <a:tc>
                  <a:txBody>
                    <a:bodyPr/>
                    <a:lstStyle/>
                    <a:p>
                      <a:pPr marL="0" indent="255588" algn="ctr">
                        <a:lnSpc>
                          <a:spcPct val="200000"/>
                        </a:lnSpc>
                        <a:spcAft>
                          <a:spcPts val="0"/>
                        </a:spcAft>
                        <a:tabLst/>
                      </a:pPr>
                      <a:r>
                        <a:rPr lang="es-EC" sz="1000" dirty="0">
                          <a:effectLst/>
                        </a:rPr>
                        <a:t>294</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c>
                  <a:txBody>
                    <a:bodyPr/>
                    <a:lstStyle/>
                    <a:p>
                      <a:pPr marL="0" indent="255588" algn="ctr">
                        <a:lnSpc>
                          <a:spcPct val="200000"/>
                        </a:lnSpc>
                        <a:spcAft>
                          <a:spcPts val="0"/>
                        </a:spcAft>
                      </a:pPr>
                      <a:r>
                        <a:rPr lang="es-EC" sz="1000" dirty="0" err="1">
                          <a:effectLst/>
                        </a:rPr>
                        <a:t>°K</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r>
              <a:tr h="327794">
                <a:tc rowSpan="2">
                  <a:txBody>
                    <a:bodyPr/>
                    <a:lstStyle/>
                    <a:p>
                      <a:pPr marL="0" indent="255588" algn="ctr">
                        <a:lnSpc>
                          <a:spcPct val="200000"/>
                        </a:lnSpc>
                        <a:spcAft>
                          <a:spcPts val="0"/>
                        </a:spcAft>
                      </a:pPr>
                      <a:r>
                        <a:rPr lang="es-EC" sz="1000" dirty="0">
                          <a:effectLst/>
                        </a:rPr>
                        <a:t>Presión Atmosférica</a:t>
                      </a:r>
                    </a:p>
                    <a:p>
                      <a:pPr marL="0" indent="255588" algn="ctr">
                        <a:lnSpc>
                          <a:spcPct val="200000"/>
                        </a:lnSpc>
                        <a:spcAft>
                          <a:spcPts val="0"/>
                        </a:spcAft>
                      </a:pPr>
                      <a:r>
                        <a:rPr lang="es-EC" sz="1000" dirty="0" err="1">
                          <a:effectLst/>
                        </a:rPr>
                        <a:t>P</a:t>
                      </a:r>
                      <a:r>
                        <a:rPr lang="es-EC" sz="1000" baseline="-25000" dirty="0" err="1">
                          <a:effectLst/>
                        </a:rPr>
                        <a:t>a</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nchor="ctr"/>
                </a:tc>
                <a:tc>
                  <a:txBody>
                    <a:bodyPr/>
                    <a:lstStyle/>
                    <a:p>
                      <a:pPr marL="0" indent="255588" algn="ctr">
                        <a:lnSpc>
                          <a:spcPct val="200000"/>
                        </a:lnSpc>
                        <a:spcAft>
                          <a:spcPts val="0"/>
                        </a:spcAft>
                      </a:pPr>
                      <a:r>
                        <a:rPr lang="es-EC" sz="1000" dirty="0">
                          <a:effectLst/>
                        </a:rPr>
                        <a:t>731,1</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c>
                  <a:txBody>
                    <a:bodyPr/>
                    <a:lstStyle/>
                    <a:p>
                      <a:pPr marL="0" indent="255588" algn="ctr">
                        <a:lnSpc>
                          <a:spcPct val="200000"/>
                        </a:lnSpc>
                        <a:spcAft>
                          <a:spcPts val="0"/>
                        </a:spcAft>
                      </a:pPr>
                      <a:r>
                        <a:rPr lang="es-EC" sz="1000" dirty="0">
                          <a:effectLst/>
                        </a:rPr>
                        <a:t>mbar</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r>
              <a:tr h="327794">
                <a:tc vMerge="1">
                  <a:txBody>
                    <a:bodyPr/>
                    <a:lstStyle/>
                    <a:p>
                      <a:endParaRPr lang="es-EC"/>
                    </a:p>
                  </a:txBody>
                  <a:tcPr/>
                </a:tc>
                <a:tc>
                  <a:txBody>
                    <a:bodyPr/>
                    <a:lstStyle/>
                    <a:p>
                      <a:pPr marL="0" indent="255588" algn="ctr">
                        <a:lnSpc>
                          <a:spcPct val="200000"/>
                        </a:lnSpc>
                        <a:spcAft>
                          <a:spcPts val="0"/>
                        </a:spcAft>
                      </a:pPr>
                      <a:r>
                        <a:rPr lang="es-EC" sz="1000" dirty="0">
                          <a:effectLst/>
                        </a:rPr>
                        <a:t>73110</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c>
                  <a:txBody>
                    <a:bodyPr/>
                    <a:lstStyle/>
                    <a:p>
                      <a:pPr marL="0" indent="255588" algn="ctr">
                        <a:lnSpc>
                          <a:spcPct val="200000"/>
                        </a:lnSpc>
                        <a:spcAft>
                          <a:spcPts val="0"/>
                        </a:spcAft>
                      </a:pPr>
                      <a:r>
                        <a:rPr lang="es-EC" sz="1000" dirty="0" err="1">
                          <a:effectLst/>
                        </a:rPr>
                        <a:t>Pa</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r>
              <a:tr h="327794">
                <a:tc rowSpan="2">
                  <a:txBody>
                    <a:bodyPr/>
                    <a:lstStyle/>
                    <a:p>
                      <a:pPr marL="0" indent="255588" algn="ctr">
                        <a:lnSpc>
                          <a:spcPct val="200000"/>
                        </a:lnSpc>
                        <a:spcAft>
                          <a:spcPts val="0"/>
                        </a:spcAft>
                        <a:tabLst/>
                      </a:pPr>
                      <a:r>
                        <a:rPr lang="es-EC" sz="1000" dirty="0">
                          <a:effectLst/>
                        </a:rPr>
                        <a:t>D</a:t>
                      </a:r>
                      <a:r>
                        <a:rPr lang="es-EC" sz="1000" baseline="-25000" dirty="0">
                          <a:effectLst/>
                        </a:rPr>
                        <a:t> CILINDRO</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nchor="ctr"/>
                </a:tc>
                <a:tc>
                  <a:txBody>
                    <a:bodyPr/>
                    <a:lstStyle/>
                    <a:p>
                      <a:pPr marL="0" indent="255588" algn="ctr">
                        <a:lnSpc>
                          <a:spcPct val="200000"/>
                        </a:lnSpc>
                        <a:spcAft>
                          <a:spcPts val="0"/>
                        </a:spcAft>
                      </a:pPr>
                      <a:r>
                        <a:rPr lang="es-EC" sz="1000" dirty="0">
                          <a:effectLst/>
                        </a:rPr>
                        <a:t>79,38</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c>
                  <a:txBody>
                    <a:bodyPr/>
                    <a:lstStyle/>
                    <a:p>
                      <a:pPr marL="0" indent="255588" algn="ctr">
                        <a:lnSpc>
                          <a:spcPct val="200000"/>
                        </a:lnSpc>
                        <a:spcAft>
                          <a:spcPts val="0"/>
                        </a:spcAft>
                      </a:pPr>
                      <a:r>
                        <a:rPr lang="es-EC" sz="1000" dirty="0">
                          <a:effectLst/>
                        </a:rPr>
                        <a:t>mm</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r>
              <a:tr h="458911">
                <a:tc vMerge="1">
                  <a:txBody>
                    <a:bodyPr/>
                    <a:lstStyle/>
                    <a:p>
                      <a:endParaRPr lang="es-EC"/>
                    </a:p>
                  </a:txBody>
                  <a:tcPr/>
                </a:tc>
                <a:tc>
                  <a:txBody>
                    <a:bodyPr/>
                    <a:lstStyle/>
                    <a:p>
                      <a:pPr marL="0" indent="255588" algn="ctr">
                        <a:lnSpc>
                          <a:spcPct val="200000"/>
                        </a:lnSpc>
                        <a:spcAft>
                          <a:spcPts val="0"/>
                        </a:spcAft>
                      </a:pPr>
                      <a:r>
                        <a:rPr lang="es-EC" sz="1000" dirty="0">
                          <a:effectLst/>
                        </a:rPr>
                        <a:t>0,07938</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c>
                  <a:txBody>
                    <a:bodyPr/>
                    <a:lstStyle/>
                    <a:p>
                      <a:pPr marL="0" indent="255588" algn="ctr">
                        <a:lnSpc>
                          <a:spcPct val="200000"/>
                        </a:lnSpc>
                        <a:spcAft>
                          <a:spcPts val="0"/>
                        </a:spcAft>
                      </a:pPr>
                      <a:r>
                        <a:rPr lang="es-EC" sz="1000" dirty="0">
                          <a:effectLst/>
                        </a:rPr>
                        <a:t>m</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r>
              <a:tr h="262235">
                <a:tc rowSpan="2">
                  <a:txBody>
                    <a:bodyPr/>
                    <a:lstStyle/>
                    <a:p>
                      <a:pPr marL="0" indent="255588" algn="ctr">
                        <a:lnSpc>
                          <a:spcPct val="200000"/>
                        </a:lnSpc>
                        <a:spcAft>
                          <a:spcPts val="0"/>
                        </a:spcAft>
                      </a:pPr>
                      <a:r>
                        <a:rPr lang="es-EC" sz="1000" dirty="0">
                          <a:effectLst/>
                        </a:rPr>
                        <a:t>L</a:t>
                      </a:r>
                      <a:r>
                        <a:rPr lang="es-EC" sz="1000" baseline="-25000" dirty="0">
                          <a:effectLst/>
                        </a:rPr>
                        <a:t> CARRERA</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nchor="ctr"/>
                </a:tc>
                <a:tc>
                  <a:txBody>
                    <a:bodyPr/>
                    <a:lstStyle/>
                    <a:p>
                      <a:pPr marL="0" indent="255588" algn="ctr">
                        <a:lnSpc>
                          <a:spcPct val="200000"/>
                        </a:lnSpc>
                        <a:spcAft>
                          <a:spcPts val="0"/>
                        </a:spcAft>
                        <a:tabLst>
                          <a:tab pos="0" algn="l"/>
                        </a:tabLst>
                      </a:pPr>
                      <a:r>
                        <a:rPr lang="es-EC" sz="1000" dirty="0">
                          <a:effectLst/>
                        </a:rPr>
                        <a:t>88,9</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c>
                  <a:txBody>
                    <a:bodyPr/>
                    <a:lstStyle/>
                    <a:p>
                      <a:pPr marL="0" indent="255588" algn="ctr">
                        <a:lnSpc>
                          <a:spcPct val="200000"/>
                        </a:lnSpc>
                        <a:spcAft>
                          <a:spcPts val="0"/>
                        </a:spcAft>
                      </a:pPr>
                      <a:r>
                        <a:rPr lang="es-EC" sz="1000" dirty="0">
                          <a:effectLst/>
                        </a:rPr>
                        <a:t>mm</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r>
              <a:tr h="393353">
                <a:tc vMerge="1">
                  <a:txBody>
                    <a:bodyPr/>
                    <a:lstStyle/>
                    <a:p>
                      <a:endParaRPr lang="es-EC"/>
                    </a:p>
                  </a:txBody>
                  <a:tcPr/>
                </a:tc>
                <a:tc>
                  <a:txBody>
                    <a:bodyPr/>
                    <a:lstStyle/>
                    <a:p>
                      <a:pPr marL="0" indent="255588" algn="ctr">
                        <a:lnSpc>
                          <a:spcPct val="200000"/>
                        </a:lnSpc>
                        <a:spcAft>
                          <a:spcPts val="0"/>
                        </a:spcAft>
                      </a:pPr>
                      <a:r>
                        <a:rPr lang="es-EC" sz="1000" dirty="0">
                          <a:effectLst/>
                        </a:rPr>
                        <a:t>0,0889</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c>
                  <a:txBody>
                    <a:bodyPr/>
                    <a:lstStyle/>
                    <a:p>
                      <a:pPr marL="0" indent="255588" algn="ctr">
                        <a:lnSpc>
                          <a:spcPct val="200000"/>
                        </a:lnSpc>
                        <a:spcAft>
                          <a:spcPts val="0"/>
                        </a:spcAft>
                      </a:pPr>
                      <a:r>
                        <a:rPr lang="es-EC" sz="1000" dirty="0">
                          <a:effectLst/>
                        </a:rPr>
                        <a:t>m</a:t>
                      </a:r>
                      <a:endParaRPr lang="es-EC" sz="1000" dirty="0">
                        <a:effectLst/>
                        <a:latin typeface="Calibri" panose="020F0502020204030204" pitchFamily="34" charset="0"/>
                        <a:ea typeface="PMingLiU" panose="02020500000000000000" pitchFamily="18" charset="-120"/>
                        <a:cs typeface="Times New Roman" panose="02020603050405020304" pitchFamily="18" charset="0"/>
                      </a:endParaRPr>
                    </a:p>
                  </a:txBody>
                  <a:tcPr marL="12292" marR="12292" marT="0" marB="0"/>
                </a:tc>
              </a:tr>
            </a:tbl>
          </a:graphicData>
        </a:graphic>
      </p:graphicFrame>
    </p:spTree>
    <p:extLst>
      <p:ext uri="{BB962C8B-B14F-4D97-AF65-F5344CB8AC3E}">
        <p14:creationId xmlns:p14="http://schemas.microsoft.com/office/powerpoint/2010/main" val="366171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p:sp>
        <p:nvSpPr>
          <p:cNvPr id="3" name="Marcador de contenido 2"/>
          <p:cNvSpPr>
            <a:spLocks noGrp="1"/>
          </p:cNvSpPr>
          <p:nvPr>
            <p:ph idx="1"/>
          </p:nvPr>
        </p:nvSpPr>
        <p:spPr>
          <a:xfrm>
            <a:off x="646111" y="1481418"/>
            <a:ext cx="8946541" cy="4195481"/>
          </a:xfrm>
        </p:spPr>
        <p:txBody>
          <a:bodyPr>
            <a:normAutofit/>
          </a:bodyPr>
          <a:lstStyle/>
          <a:p>
            <a:pPr algn="just"/>
            <a:r>
              <a:rPr lang="es-EC" dirty="0" smtClean="0"/>
              <a:t>Los datos prácticos obtenidos en la prueba realizara fueron:</a:t>
            </a:r>
            <a:endParaRPr lang="es-EC" dirty="0"/>
          </a:p>
        </p:txBody>
      </p:sp>
      <p:pic>
        <p:nvPicPr>
          <p:cNvPr id="9" name="Imagen 8"/>
          <p:cNvPicPr>
            <a:picLocks noChangeAspect="1"/>
          </p:cNvPicPr>
          <p:nvPr/>
        </p:nvPicPr>
        <p:blipFill>
          <a:blip r:embed="rId2"/>
          <a:stretch>
            <a:fillRect/>
          </a:stretch>
        </p:blipFill>
        <p:spPr>
          <a:xfrm>
            <a:off x="393593" y="2055945"/>
            <a:ext cx="7759807" cy="4802055"/>
          </a:xfrm>
          <a:prstGeom prst="rect">
            <a:avLst/>
          </a:prstGeom>
        </p:spPr>
      </p:pic>
    </p:spTree>
    <p:extLst>
      <p:ext uri="{BB962C8B-B14F-4D97-AF65-F5344CB8AC3E}">
        <p14:creationId xmlns:p14="http://schemas.microsoft.com/office/powerpoint/2010/main" val="404732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91882"/>
          </a:xfrm>
        </p:spPr>
        <p:txBody>
          <a:bodyPr/>
          <a:lstStyle/>
          <a:p>
            <a:pPr lvl="1" algn="l" defTabSz="457200" rtl="0">
              <a:spcBef>
                <a:spcPct val="0"/>
              </a:spcBef>
            </a:pPr>
            <a:r>
              <a:rPr lang="es-ES" sz="4200" dirty="0" smtClean="0">
                <a:latin typeface="+mj-lt"/>
              </a:rPr>
              <a:t>Objetivos</a:t>
            </a:r>
            <a:r>
              <a:rPr lang="es-EC" sz="1600" dirty="0"/>
              <a:t/>
            </a:r>
            <a:br>
              <a:rPr lang="es-EC" sz="1600" dirty="0"/>
            </a:br>
            <a:endParaRPr lang="es-EC" dirty="0"/>
          </a:p>
        </p:txBody>
      </p:sp>
      <p:sp>
        <p:nvSpPr>
          <p:cNvPr id="3" name="Marcador de contenido 2"/>
          <p:cNvSpPr>
            <a:spLocks noGrp="1"/>
          </p:cNvSpPr>
          <p:nvPr>
            <p:ph idx="1"/>
          </p:nvPr>
        </p:nvSpPr>
        <p:spPr>
          <a:xfrm>
            <a:off x="646111" y="1367118"/>
            <a:ext cx="8946541" cy="4652682"/>
          </a:xfrm>
        </p:spPr>
        <p:txBody>
          <a:bodyPr>
            <a:normAutofit lnSpcReduction="10000"/>
          </a:bodyPr>
          <a:lstStyle/>
          <a:p>
            <a:pPr marL="0" indent="0" algn="just">
              <a:buNone/>
            </a:pPr>
            <a:r>
              <a:rPr lang="es-ES" dirty="0" smtClean="0"/>
              <a:t>General:</a:t>
            </a:r>
          </a:p>
          <a:p>
            <a:pPr algn="just"/>
            <a:r>
              <a:rPr lang="es-ES" dirty="0" smtClean="0"/>
              <a:t>Diseñar </a:t>
            </a:r>
            <a:r>
              <a:rPr lang="es-ES" dirty="0"/>
              <a:t>y construir un sistema de generación de combustible alternativo a través de biomasa controlado electrónicamente para su aplicación en un Jeep </a:t>
            </a:r>
            <a:r>
              <a:rPr lang="es-ES" dirty="0" err="1"/>
              <a:t>Willys</a:t>
            </a:r>
            <a:r>
              <a:rPr lang="es-ES" dirty="0"/>
              <a:t> 1974.</a:t>
            </a:r>
            <a:endParaRPr lang="es-EC" sz="1800" dirty="0"/>
          </a:p>
          <a:p>
            <a:pPr marL="0" lvl="0" indent="0" algn="just">
              <a:buNone/>
            </a:pPr>
            <a:r>
              <a:rPr lang="es-ES" dirty="0" smtClean="0"/>
              <a:t>Específicos:</a:t>
            </a:r>
          </a:p>
          <a:p>
            <a:pPr lvl="0" algn="just"/>
            <a:r>
              <a:rPr lang="es-ES" dirty="0" smtClean="0"/>
              <a:t>Diseñar </a:t>
            </a:r>
            <a:r>
              <a:rPr lang="es-ES" dirty="0"/>
              <a:t>los sistemas mecánicos para generación, suministro y dosificación del gas a producirse.</a:t>
            </a:r>
            <a:endParaRPr lang="es-EC" sz="1800" dirty="0"/>
          </a:p>
          <a:p>
            <a:pPr lvl="0" algn="just"/>
            <a:r>
              <a:rPr lang="es-ES" dirty="0"/>
              <a:t>Diseñar un sistema electrónico que a través de la verificación de las variables presentes, controle el funcionamiento eficaz del motor.</a:t>
            </a:r>
            <a:endParaRPr lang="es-EC" sz="1800" dirty="0"/>
          </a:p>
          <a:p>
            <a:pPr lvl="0" algn="just"/>
            <a:r>
              <a:rPr lang="es-ES" dirty="0"/>
              <a:t>Implementar los sistemas diseñados en el vehículo propuesto, para realizar las pruebas y verificar que las condiciones de diseño se cumplan.</a:t>
            </a:r>
            <a:endParaRPr lang="es-EC" sz="1800" dirty="0"/>
          </a:p>
          <a:p>
            <a:pPr lvl="0" algn="just"/>
            <a:r>
              <a:rPr lang="es-ES" dirty="0"/>
              <a:t>Hacer una evaluación económica y financiera del proyecto.</a:t>
            </a:r>
            <a:endParaRPr lang="es-EC" sz="1800" dirty="0"/>
          </a:p>
          <a:p>
            <a:endParaRPr lang="es-EC" dirty="0"/>
          </a:p>
        </p:txBody>
      </p:sp>
    </p:spTree>
    <p:extLst>
      <p:ext uri="{BB962C8B-B14F-4D97-AF65-F5344CB8AC3E}">
        <p14:creationId xmlns:p14="http://schemas.microsoft.com/office/powerpoint/2010/main" val="229872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20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20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46111" y="1481418"/>
                <a:ext cx="8946541" cy="4195481"/>
              </a:xfrm>
            </p:spPr>
            <p:txBody>
              <a:bodyPr>
                <a:normAutofit lnSpcReduction="10000"/>
              </a:bodyPr>
              <a:lstStyle/>
              <a:p>
                <a:pPr algn="just"/>
                <a:r>
                  <a:rPr lang="es-ES" dirty="0"/>
                  <a:t>Con los valores obtenidos en la </a:t>
                </a:r>
                <a:r>
                  <a:rPr lang="es-ES" dirty="0" smtClean="0"/>
                  <a:t>tabla anterior se </a:t>
                </a:r>
                <a:r>
                  <a:rPr lang="es-ES" dirty="0"/>
                  <a:t>procede a reemplazar los datos en </a:t>
                </a:r>
                <a:r>
                  <a:rPr lang="es-ES" dirty="0" smtClean="0"/>
                  <a:t>la ecuación para determinar el flujo másico de aire:</a:t>
                </a:r>
              </a:p>
              <a:p>
                <a:pPr marL="0" indent="0">
                  <a:buNone/>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rPr>
                          </m:ctrlPr>
                        </m:accPr>
                        <m:e>
                          <m:sSub>
                            <m:sSubPr>
                              <m:ctrlPr>
                                <a:rPr lang="es-EC" i="1">
                                  <a:latin typeface="Cambria Math" panose="02040503050406030204" pitchFamily="18" charset="0"/>
                                </a:rPr>
                              </m:ctrlPr>
                            </m:sSubPr>
                            <m:e>
                              <m:r>
                                <a:rPr lang="es-ES" i="1">
                                  <a:latin typeface="Cambria Math" panose="02040503050406030204" pitchFamily="18" charset="0"/>
                                </a:rPr>
                                <m:t>𝑚</m:t>
                              </m:r>
                            </m:e>
                            <m:sub>
                              <m:r>
                                <a:rPr lang="es-ES" i="1">
                                  <a:latin typeface="Cambria Math" panose="02040503050406030204" pitchFamily="18" charset="0"/>
                                </a:rPr>
                                <m:t>𝑎</m:t>
                              </m:r>
                            </m:sub>
                          </m:sSub>
                        </m:e>
                      </m:acc>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𝜋</m:t>
                          </m:r>
                          <m:sSup>
                            <m:sSupPr>
                              <m:ctrlPr>
                                <a:rPr lang="es-EC" i="1">
                                  <a:latin typeface="Cambria Math" panose="02040503050406030204" pitchFamily="18" charset="0"/>
                                </a:rPr>
                              </m:ctrlPr>
                            </m:sSupPr>
                            <m:e>
                              <m:r>
                                <a:rPr lang="es-ES" i="1">
                                  <a:latin typeface="Cambria Math" panose="02040503050406030204" pitchFamily="18" charset="0"/>
                                </a:rPr>
                                <m:t>𝐷</m:t>
                              </m:r>
                            </m:e>
                            <m:sup>
                              <m:r>
                                <a:rPr lang="es-ES" i="1">
                                  <a:latin typeface="Cambria Math" panose="02040503050406030204" pitchFamily="18" charset="0"/>
                                </a:rPr>
                                <m:t>2</m:t>
                              </m:r>
                            </m:sup>
                          </m:sSup>
                        </m:num>
                        <m:den>
                          <m:r>
                            <a:rPr lang="es-ES" i="1">
                              <a:latin typeface="Cambria Math" panose="02040503050406030204" pitchFamily="18" charset="0"/>
                            </a:rPr>
                            <m:t>4</m:t>
                          </m:r>
                        </m:den>
                      </m:f>
                      <m:r>
                        <a:rPr lang="es-ES" i="1">
                          <a:latin typeface="Cambria Math" panose="02040503050406030204" pitchFamily="18" charset="0"/>
                        </a:rPr>
                        <m:t>∗ </m:t>
                      </m:r>
                      <m:r>
                        <a:rPr lang="es-ES" i="1">
                          <a:latin typeface="Cambria Math" panose="02040503050406030204" pitchFamily="18" charset="0"/>
                        </a:rPr>
                        <m:t>𝐶</m:t>
                      </m:r>
                      <m:r>
                        <a:rPr lang="es-ES" i="1">
                          <a:latin typeface="Cambria Math" panose="02040503050406030204" pitchFamily="18" charset="0"/>
                        </a:rPr>
                        <m:t>∗ </m:t>
                      </m:r>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r>
                                <a:rPr lang="es-ES" i="1">
                                  <a:latin typeface="Cambria Math" panose="02040503050406030204" pitchFamily="18" charset="0"/>
                                </a:rPr>
                                <m:t>2</m:t>
                              </m:r>
                              <m:sSub>
                                <m:sSubPr>
                                  <m:ctrlPr>
                                    <a:rPr lang="es-EC" i="1">
                                      <a:latin typeface="Cambria Math" panose="02040503050406030204" pitchFamily="18" charset="0"/>
                                    </a:rPr>
                                  </m:ctrlPr>
                                </m:sSubPr>
                                <m:e>
                                  <m:r>
                                    <a:rPr lang="es-ES" i="1">
                                      <a:latin typeface="Cambria Math" panose="02040503050406030204" pitchFamily="18" charset="0"/>
                                    </a:rPr>
                                    <m:t> </m:t>
                                  </m:r>
                                  <m:r>
                                    <a:rPr lang="es-ES" i="1">
                                      <a:latin typeface="Cambria Math" panose="02040503050406030204" pitchFamily="18" charset="0"/>
                                    </a:rPr>
                                    <m:t>𝐶</m:t>
                                  </m:r>
                                </m:e>
                                <m:sub>
                                  <m:r>
                                    <a:rPr lang="es-ES" i="1">
                                      <a:latin typeface="Cambria Math" panose="02040503050406030204" pitchFamily="18" charset="0"/>
                                    </a:rPr>
                                    <m:t>1</m:t>
                                  </m:r>
                                </m:sub>
                              </m:sSub>
                              <m:r>
                                <a:rPr lang="es-ES" i="1">
                                  <a:latin typeface="Cambria Math" panose="02040503050406030204" pitchFamily="18" charset="0"/>
                                </a:rPr>
                                <m:t> </m:t>
                              </m:r>
                              <m:sSub>
                                <m:sSubPr>
                                  <m:ctrlPr>
                                    <a:rPr lang="es-EC" i="1">
                                      <a:latin typeface="Cambria Math" panose="02040503050406030204" pitchFamily="18" charset="0"/>
                                    </a:rPr>
                                  </m:ctrlPr>
                                </m:sSubPr>
                                <m:e>
                                  <m:r>
                                    <a:rPr lang="es-ES" i="1">
                                      <a:latin typeface="Cambria Math" panose="02040503050406030204" pitchFamily="18" charset="0"/>
                                    </a:rPr>
                                    <m:t>h</m:t>
                                  </m:r>
                                </m:e>
                                <m:sub>
                                  <m:r>
                                    <a:rPr lang="es-ES" i="1">
                                      <a:latin typeface="Cambria Math" panose="02040503050406030204" pitchFamily="18" charset="0"/>
                                    </a:rPr>
                                    <m:t>𝑜</m:t>
                                  </m:r>
                                  <m:r>
                                    <a:rPr lang="es-ES" i="1">
                                      <a:latin typeface="Cambria Math" panose="02040503050406030204" pitchFamily="18" charset="0"/>
                                    </a:rPr>
                                    <m:t> </m:t>
                                  </m:r>
                                </m:sub>
                              </m:sSub>
                              <m:r>
                                <a:rPr lang="es-ES" i="1">
                                  <a:latin typeface="Cambria Math" panose="02040503050406030204" pitchFamily="18" charset="0"/>
                                </a:rPr>
                                <m:t>𝑃𝑎</m:t>
                              </m:r>
                            </m:num>
                            <m:den>
                              <m:r>
                                <a:rPr lang="es-ES" i="1">
                                  <a:latin typeface="Cambria Math" panose="02040503050406030204" pitchFamily="18" charset="0"/>
                                </a:rPr>
                                <m:t>𝑅𝑎</m:t>
                              </m:r>
                              <m:r>
                                <a:rPr lang="es-ES" i="1">
                                  <a:latin typeface="Cambria Math" panose="02040503050406030204" pitchFamily="18" charset="0"/>
                                </a:rPr>
                                <m:t> </m:t>
                              </m:r>
                              <m:r>
                                <a:rPr lang="es-ES" i="1">
                                  <a:latin typeface="Cambria Math" panose="02040503050406030204" pitchFamily="18" charset="0"/>
                                </a:rPr>
                                <m:t>𝑇𝑎</m:t>
                              </m:r>
                            </m:den>
                          </m:f>
                          <m:r>
                            <a:rPr lang="es-ES" i="1">
                              <a:latin typeface="Cambria Math" panose="02040503050406030204" pitchFamily="18" charset="0"/>
                            </a:rPr>
                            <m:t> </m:t>
                          </m:r>
                        </m:e>
                      </m:rad>
                      <m:r>
                        <a:rPr lang="es-ES" i="1">
                          <a:latin typeface="Cambria Math" panose="02040503050406030204" pitchFamily="18" charset="0"/>
                        </a:rPr>
                        <m:t>∗3600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S" i="1">
                                  <a:latin typeface="Cambria Math" panose="02040503050406030204" pitchFamily="18" charset="0"/>
                                </a:rPr>
                                <m:t>𝐾𝑔</m:t>
                              </m:r>
                            </m:num>
                            <m:den>
                              <m:r>
                                <a:rPr lang="es-ES" i="1">
                                  <a:latin typeface="Cambria Math" panose="02040503050406030204" pitchFamily="18" charset="0"/>
                                </a:rPr>
                                <m:t>h</m:t>
                              </m:r>
                            </m:den>
                          </m:f>
                        </m:e>
                      </m:d>
                    </m:oMath>
                  </m:oMathPara>
                </a14:m>
                <a:endParaRPr lang="es-EC"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rPr>
                          </m:ctrlPr>
                        </m:accPr>
                        <m:e>
                          <m:sSub>
                            <m:sSubPr>
                              <m:ctrlPr>
                                <a:rPr lang="es-EC" i="1">
                                  <a:latin typeface="Cambria Math" panose="02040503050406030204" pitchFamily="18" charset="0"/>
                                </a:rPr>
                              </m:ctrlPr>
                            </m:sSubPr>
                            <m:e>
                              <m:r>
                                <a:rPr lang="es-ES" i="1">
                                  <a:latin typeface="Cambria Math" panose="02040503050406030204" pitchFamily="18" charset="0"/>
                                </a:rPr>
                                <m:t>𝑚</m:t>
                              </m:r>
                            </m:e>
                            <m:sub>
                              <m:r>
                                <a:rPr lang="es-ES" i="1">
                                  <a:latin typeface="Cambria Math" panose="02040503050406030204" pitchFamily="18" charset="0"/>
                                </a:rPr>
                                <m:t>𝑎</m:t>
                              </m:r>
                            </m:sub>
                          </m:sSub>
                        </m:e>
                      </m:acc>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𝜋</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S" i="1">
                                      <a:latin typeface="Cambria Math" panose="02040503050406030204" pitchFamily="18" charset="0"/>
                                    </a:rPr>
                                    <m:t>0,039</m:t>
                                  </m:r>
                                </m:e>
                              </m:d>
                            </m:e>
                            <m:sup>
                              <m:r>
                                <a:rPr lang="es-ES" i="1">
                                  <a:latin typeface="Cambria Math" panose="02040503050406030204" pitchFamily="18" charset="0"/>
                                </a:rPr>
                                <m:t>2</m:t>
                              </m:r>
                            </m:sup>
                          </m:sSup>
                        </m:num>
                        <m:den>
                          <m:r>
                            <a:rPr lang="es-ES" i="1">
                              <a:latin typeface="Cambria Math" panose="02040503050406030204" pitchFamily="18" charset="0"/>
                            </a:rPr>
                            <m:t>4</m:t>
                          </m:r>
                        </m:den>
                      </m:f>
                      <m:r>
                        <a:rPr lang="es-ES" i="1">
                          <a:latin typeface="Cambria Math" panose="02040503050406030204" pitchFamily="18" charset="0"/>
                        </a:rPr>
                        <m:t>∗ </m:t>
                      </m:r>
                      <m:d>
                        <m:dPr>
                          <m:ctrlPr>
                            <a:rPr lang="es-EC" i="1">
                              <a:latin typeface="Cambria Math" panose="02040503050406030204" pitchFamily="18" charset="0"/>
                            </a:rPr>
                          </m:ctrlPr>
                        </m:dPr>
                        <m:e>
                          <m:r>
                            <a:rPr lang="es-ES" i="1">
                              <a:latin typeface="Cambria Math" panose="02040503050406030204" pitchFamily="18" charset="0"/>
                            </a:rPr>
                            <m:t>0,62</m:t>
                          </m:r>
                        </m:e>
                      </m:d>
                      <m:r>
                        <a:rPr lang="es-ES" i="1">
                          <a:latin typeface="Cambria Math" panose="02040503050406030204" pitchFamily="18" charset="0"/>
                        </a:rPr>
                        <m:t>∗ </m:t>
                      </m:r>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r>
                                <a:rPr lang="es-ES" i="1">
                                  <a:latin typeface="Cambria Math" panose="02040503050406030204" pitchFamily="18" charset="0"/>
                                </a:rPr>
                                <m:t>2</m:t>
                              </m:r>
                              <m:d>
                                <m:dPr>
                                  <m:ctrlPr>
                                    <a:rPr lang="es-EC" i="1">
                                      <a:latin typeface="Cambria Math" panose="02040503050406030204" pitchFamily="18" charset="0"/>
                                    </a:rPr>
                                  </m:ctrlPr>
                                </m:dPr>
                                <m:e>
                                  <m:r>
                                    <a:rPr lang="es-ES" i="1">
                                      <a:latin typeface="Cambria Math" panose="02040503050406030204" pitchFamily="18" charset="0"/>
                                    </a:rPr>
                                    <m:t>9,81</m:t>
                                  </m:r>
                                </m:e>
                              </m:d>
                              <m:r>
                                <a:rPr lang="es-ES" i="1">
                                  <a:latin typeface="Cambria Math" panose="02040503050406030204" pitchFamily="18" charset="0"/>
                                </a:rPr>
                                <m:t> </m:t>
                              </m:r>
                              <m:d>
                                <m:dPr>
                                  <m:ctrlPr>
                                    <a:rPr lang="es-EC" i="1">
                                      <a:latin typeface="Cambria Math" panose="02040503050406030204" pitchFamily="18" charset="0"/>
                                    </a:rPr>
                                  </m:ctrlPr>
                                </m:dPr>
                                <m:e>
                                  <m:r>
                                    <a:rPr lang="es-ES" i="1">
                                      <a:latin typeface="Cambria Math" panose="02040503050406030204" pitchFamily="18" charset="0"/>
                                    </a:rPr>
                                    <m:t>0,7</m:t>
                                  </m:r>
                                </m:e>
                              </m:d>
                              <m:d>
                                <m:dPr>
                                  <m:ctrlPr>
                                    <a:rPr lang="es-EC" i="1">
                                      <a:latin typeface="Cambria Math" panose="02040503050406030204" pitchFamily="18" charset="0"/>
                                    </a:rPr>
                                  </m:ctrlPr>
                                </m:dPr>
                                <m:e>
                                  <m:r>
                                    <a:rPr lang="es-ES" i="1">
                                      <a:latin typeface="Cambria Math" panose="02040503050406030204" pitchFamily="18" charset="0"/>
                                    </a:rPr>
                                    <m:t>73110</m:t>
                                  </m:r>
                                </m:e>
                              </m:d>
                            </m:num>
                            <m:den>
                              <m:d>
                                <m:dPr>
                                  <m:ctrlPr>
                                    <a:rPr lang="es-EC" i="1">
                                      <a:latin typeface="Cambria Math" panose="02040503050406030204" pitchFamily="18" charset="0"/>
                                    </a:rPr>
                                  </m:ctrlPr>
                                </m:dPr>
                                <m:e>
                                  <m:r>
                                    <a:rPr lang="es-ES" i="1">
                                      <a:latin typeface="Cambria Math" panose="02040503050406030204" pitchFamily="18" charset="0"/>
                                    </a:rPr>
                                    <m:t>287</m:t>
                                  </m:r>
                                </m:e>
                              </m:d>
                              <m:d>
                                <m:dPr>
                                  <m:ctrlPr>
                                    <a:rPr lang="es-EC" i="1">
                                      <a:latin typeface="Cambria Math" panose="02040503050406030204" pitchFamily="18" charset="0"/>
                                    </a:rPr>
                                  </m:ctrlPr>
                                </m:dPr>
                                <m:e>
                                  <m:r>
                                    <a:rPr lang="es-ES" i="1">
                                      <a:latin typeface="Cambria Math" panose="02040503050406030204" pitchFamily="18" charset="0"/>
                                    </a:rPr>
                                    <m:t>294</m:t>
                                  </m:r>
                                </m:e>
                              </m:d>
                            </m:den>
                          </m:f>
                          <m:r>
                            <a:rPr lang="es-ES" i="1">
                              <a:latin typeface="Cambria Math" panose="02040503050406030204" pitchFamily="18" charset="0"/>
                            </a:rPr>
                            <m:t> </m:t>
                          </m:r>
                        </m:e>
                      </m:rad>
                      <m:r>
                        <a:rPr lang="es-ES" i="1">
                          <a:latin typeface="Cambria Math" panose="02040503050406030204" pitchFamily="18" charset="0"/>
                        </a:rPr>
                        <m:t>∗3600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S" i="1">
                                  <a:latin typeface="Cambria Math" panose="02040503050406030204" pitchFamily="18" charset="0"/>
                                </a:rPr>
                                <m:t>𝐾𝑔</m:t>
                              </m:r>
                            </m:num>
                            <m:den>
                              <m:r>
                                <a:rPr lang="es-ES" i="1">
                                  <a:latin typeface="Cambria Math" panose="02040503050406030204" pitchFamily="18" charset="0"/>
                                </a:rPr>
                                <m:t>h</m:t>
                              </m:r>
                            </m:den>
                          </m:f>
                        </m:e>
                      </m:d>
                    </m:oMath>
                  </m:oMathPara>
                </a14:m>
                <a:endParaRPr lang="es-EC"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rPr>
                          </m:ctrlPr>
                        </m:accPr>
                        <m:e>
                          <m:sSub>
                            <m:sSubPr>
                              <m:ctrlPr>
                                <a:rPr lang="es-EC" i="1">
                                  <a:latin typeface="Cambria Math" panose="02040503050406030204" pitchFamily="18" charset="0"/>
                                </a:rPr>
                              </m:ctrlPr>
                            </m:sSubPr>
                            <m:e>
                              <m:r>
                                <a:rPr lang="es-ES" i="1">
                                  <a:latin typeface="Cambria Math" panose="02040503050406030204" pitchFamily="18" charset="0"/>
                                </a:rPr>
                                <m:t>𝑚</m:t>
                              </m:r>
                            </m:e>
                            <m:sub>
                              <m:r>
                                <a:rPr lang="es-ES" i="1">
                                  <a:latin typeface="Cambria Math" panose="02040503050406030204" pitchFamily="18" charset="0"/>
                                </a:rPr>
                                <m:t>𝑎</m:t>
                              </m:r>
                            </m:sub>
                          </m:sSub>
                        </m:e>
                      </m:acc>
                      <m:r>
                        <a:rPr lang="es-ES" i="1">
                          <a:latin typeface="Cambria Math" panose="02040503050406030204" pitchFamily="18" charset="0"/>
                        </a:rPr>
                        <m:t>=9,19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S" i="1">
                                  <a:latin typeface="Cambria Math" panose="02040503050406030204" pitchFamily="18" charset="0"/>
                                </a:rPr>
                                <m:t>𝐾𝑔</m:t>
                              </m:r>
                            </m:num>
                            <m:den>
                              <m:r>
                                <a:rPr lang="es-ES" i="1">
                                  <a:latin typeface="Cambria Math" panose="02040503050406030204" pitchFamily="18" charset="0"/>
                                </a:rPr>
                                <m:t>h</m:t>
                              </m:r>
                            </m:den>
                          </m:f>
                        </m:e>
                      </m:d>
                    </m:oMath>
                  </m:oMathPara>
                </a14:m>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46111" y="1481418"/>
                <a:ext cx="8946541" cy="4195481"/>
              </a:xfrm>
              <a:blipFill rotWithShape="0">
                <a:blip r:embed="rId2"/>
                <a:stretch>
                  <a:fillRect l="-341" t="-1453" r="-681"/>
                </a:stretch>
              </a:blipFill>
            </p:spPr>
            <p:txBody>
              <a:bodyPr/>
              <a:lstStyle/>
              <a:p>
                <a:r>
                  <a:rPr lang="es-EC">
                    <a:noFill/>
                  </a:rPr>
                  <a:t> </a:t>
                </a:r>
              </a:p>
            </p:txBody>
          </p:sp>
        </mc:Fallback>
      </mc:AlternateContent>
    </p:spTree>
    <p:extLst>
      <p:ext uri="{BB962C8B-B14F-4D97-AF65-F5344CB8AC3E}">
        <p14:creationId xmlns:p14="http://schemas.microsoft.com/office/powerpoint/2010/main" val="143810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2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46111" y="1481418"/>
                <a:ext cx="8946541" cy="4195481"/>
              </a:xfrm>
            </p:spPr>
            <p:txBody>
              <a:bodyPr>
                <a:normAutofit/>
              </a:bodyPr>
              <a:lstStyle/>
              <a:p>
                <a:pPr algn="just"/>
                <a:r>
                  <a:rPr lang="es-ES" dirty="0" smtClean="0"/>
                  <a:t>También es necesario determinar la eficiencia volumétrica con ayuda de la siguiente expresión:</a:t>
                </a:r>
              </a:p>
              <a:p>
                <a:pPr marL="0" indent="0" algn="just">
                  <a:buNone/>
                </a:pPr>
                <a:endParaRPr lang="es-ES" dirty="0" smtClean="0"/>
              </a:p>
              <a:p>
                <a:pPr marL="0" indent="0" algn="just">
                  <a:buNone/>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rPr>
                          </m:ctrlPr>
                        </m:accPr>
                        <m:e>
                          <m:sSub>
                            <m:sSubPr>
                              <m:ctrlPr>
                                <a:rPr lang="es-EC" i="1">
                                  <a:latin typeface="Cambria Math" panose="02040503050406030204" pitchFamily="18" charset="0"/>
                                </a:rPr>
                              </m:ctrlPr>
                            </m:sSubPr>
                            <m:e>
                              <m:r>
                                <a:rPr lang="es-ES" i="1">
                                  <a:latin typeface="Cambria Math" panose="02040503050406030204" pitchFamily="18" charset="0"/>
                                </a:rPr>
                                <m:t>𝑉</m:t>
                              </m:r>
                            </m:e>
                            <m:sub>
                              <m:r>
                                <a:rPr lang="es-ES" i="1">
                                  <a:latin typeface="Cambria Math" panose="02040503050406030204" pitchFamily="18" charset="0"/>
                                </a:rPr>
                                <m:t>𝑑</m:t>
                              </m:r>
                            </m:sub>
                          </m:sSub>
                        </m:e>
                      </m:acc>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𝜋</m:t>
                          </m:r>
                          <m:sSup>
                            <m:sSupPr>
                              <m:ctrlPr>
                                <a:rPr lang="es-EC" i="1">
                                  <a:latin typeface="Cambria Math" panose="02040503050406030204" pitchFamily="18" charset="0"/>
                                </a:rPr>
                              </m:ctrlPr>
                            </m:sSupPr>
                            <m:e>
                              <m:r>
                                <a:rPr lang="es-ES" i="1">
                                  <a:latin typeface="Cambria Math" panose="02040503050406030204" pitchFamily="18" charset="0"/>
                                </a:rPr>
                                <m:t>𝑑</m:t>
                              </m:r>
                            </m:e>
                            <m:sup>
                              <m:r>
                                <a:rPr lang="es-ES" i="1">
                                  <a:latin typeface="Cambria Math" panose="02040503050406030204" pitchFamily="18" charset="0"/>
                                </a:rPr>
                                <m:t>2</m:t>
                              </m:r>
                            </m:sup>
                          </m:sSup>
                        </m:num>
                        <m:den>
                          <m:r>
                            <a:rPr lang="es-ES" i="1">
                              <a:latin typeface="Cambria Math" panose="02040503050406030204" pitchFamily="18" charset="0"/>
                            </a:rPr>
                            <m:t>4</m:t>
                          </m:r>
                        </m:den>
                      </m:f>
                      <m:r>
                        <a:rPr lang="es-ES" i="1">
                          <a:latin typeface="Cambria Math" panose="02040503050406030204" pitchFamily="18" charset="0"/>
                        </a:rPr>
                        <m:t>∗</m:t>
                      </m:r>
                      <m:r>
                        <a:rPr lang="es-ES" i="1">
                          <a:latin typeface="Cambria Math" panose="02040503050406030204" pitchFamily="18" charset="0"/>
                        </a:rPr>
                        <m:t>𝐿</m:t>
                      </m:r>
                      <m:r>
                        <a:rPr lang="es-ES" i="1">
                          <a:latin typeface="Cambria Math" panose="02040503050406030204" pitchFamily="18" charset="0"/>
                        </a:rPr>
                        <m:t>∗</m:t>
                      </m:r>
                      <m:r>
                        <a:rPr lang="es-ES" i="1">
                          <a:latin typeface="Cambria Math" panose="02040503050406030204" pitchFamily="18" charset="0"/>
                        </a:rPr>
                        <m:t>𝑛</m:t>
                      </m:r>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𝑁</m:t>
                          </m:r>
                        </m:num>
                        <m:den>
                          <m:r>
                            <a:rPr lang="es-ES" i="1">
                              <a:latin typeface="Cambria Math" panose="02040503050406030204" pitchFamily="18" charset="0"/>
                            </a:rPr>
                            <m:t>60 </m:t>
                          </m:r>
                          <m:sSub>
                            <m:sSubPr>
                              <m:ctrlPr>
                                <a:rPr lang="es-EC" i="1">
                                  <a:latin typeface="Cambria Math" panose="02040503050406030204" pitchFamily="18" charset="0"/>
                                </a:rPr>
                              </m:ctrlPr>
                            </m:sSubPr>
                            <m:e>
                              <m:r>
                                <a:rPr lang="es-ES" i="1">
                                  <a:latin typeface="Cambria Math" panose="02040503050406030204" pitchFamily="18" charset="0"/>
                                </a:rPr>
                                <m:t>𝐾</m:t>
                              </m:r>
                            </m:e>
                            <m:sub>
                              <m:r>
                                <a:rPr lang="es-ES" i="1">
                                  <a:latin typeface="Cambria Math" panose="02040503050406030204" pitchFamily="18" charset="0"/>
                                </a:rPr>
                                <m:t>2</m:t>
                              </m:r>
                            </m:sub>
                          </m:sSub>
                        </m:den>
                      </m:f>
                      <m:r>
                        <a:rPr lang="es-ES" i="1">
                          <a:latin typeface="Cambria Math" panose="02040503050406030204" pitchFamily="18" charset="0"/>
                        </a:rPr>
                        <m:t>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3</m:t>
                                  </m:r>
                                </m:sup>
                              </m:sSup>
                            </m:num>
                            <m:den>
                              <m:r>
                                <a:rPr lang="es-ES" i="1">
                                  <a:latin typeface="Cambria Math" panose="02040503050406030204" pitchFamily="18" charset="0"/>
                                </a:rPr>
                                <m:t>h</m:t>
                              </m:r>
                            </m:den>
                          </m:f>
                        </m:e>
                      </m:d>
                    </m:oMath>
                  </m:oMathPara>
                </a14:m>
                <a:endParaRPr lang="es-EC" dirty="0" smtClean="0"/>
              </a:p>
              <a:p>
                <a:pPr marL="0" indent="0" algn="just">
                  <a:buNone/>
                </a:pPr>
                <a:endParaRPr lang="es-EC" dirty="0" smtClean="0"/>
              </a:p>
              <a:p>
                <a:pPr marL="0" indent="0" algn="just">
                  <a:buNone/>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rPr>
                          </m:ctrlPr>
                        </m:accPr>
                        <m:e>
                          <m:sSub>
                            <m:sSubPr>
                              <m:ctrlPr>
                                <a:rPr lang="es-EC" i="1">
                                  <a:latin typeface="Cambria Math" panose="02040503050406030204" pitchFamily="18" charset="0"/>
                                </a:rPr>
                              </m:ctrlPr>
                            </m:sSubPr>
                            <m:e>
                              <m:r>
                                <a:rPr lang="es-ES" i="1">
                                  <a:latin typeface="Cambria Math" panose="02040503050406030204" pitchFamily="18" charset="0"/>
                                </a:rPr>
                                <m:t>𝑉</m:t>
                              </m:r>
                            </m:e>
                            <m:sub>
                              <m:r>
                                <a:rPr lang="es-ES" i="1">
                                  <a:latin typeface="Cambria Math" panose="02040503050406030204" pitchFamily="18" charset="0"/>
                                </a:rPr>
                                <m:t>𝑑</m:t>
                              </m:r>
                            </m:sub>
                          </m:sSub>
                        </m:e>
                      </m:acc>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𝜋</m:t>
                          </m:r>
                          <m:sSup>
                            <m:sSupPr>
                              <m:ctrlPr>
                                <a:rPr lang="es-EC" i="1">
                                  <a:latin typeface="Cambria Math" panose="02040503050406030204" pitchFamily="18" charset="0"/>
                                </a:rPr>
                              </m:ctrlPr>
                            </m:sSupPr>
                            <m:e>
                              <m:r>
                                <a:rPr lang="es-ES" i="1">
                                  <a:latin typeface="Cambria Math" panose="02040503050406030204" pitchFamily="18" charset="0"/>
                                </a:rPr>
                                <m:t>0,07938</m:t>
                              </m:r>
                            </m:e>
                            <m:sup>
                              <m:r>
                                <a:rPr lang="es-ES" i="1">
                                  <a:latin typeface="Cambria Math" panose="02040503050406030204" pitchFamily="18" charset="0"/>
                                </a:rPr>
                                <m:t>2</m:t>
                              </m:r>
                            </m:sup>
                          </m:sSup>
                        </m:num>
                        <m:den>
                          <m:r>
                            <a:rPr lang="es-ES" i="1">
                              <a:latin typeface="Cambria Math" panose="02040503050406030204" pitchFamily="18" charset="0"/>
                            </a:rPr>
                            <m:t>4</m:t>
                          </m:r>
                        </m:den>
                      </m:f>
                      <m:r>
                        <a:rPr lang="es-ES" i="1">
                          <a:latin typeface="Cambria Math" panose="02040503050406030204" pitchFamily="18" charset="0"/>
                        </a:rPr>
                        <m:t>∗0,0889∗6∗</m:t>
                      </m:r>
                      <m:f>
                        <m:fPr>
                          <m:ctrlPr>
                            <a:rPr lang="es-EC" i="1">
                              <a:latin typeface="Cambria Math" panose="02040503050406030204" pitchFamily="18" charset="0"/>
                            </a:rPr>
                          </m:ctrlPr>
                        </m:fPr>
                        <m:num>
                          <m:r>
                            <a:rPr lang="es-ES" i="1">
                              <a:latin typeface="Cambria Math" panose="02040503050406030204" pitchFamily="18" charset="0"/>
                            </a:rPr>
                            <m:t>600</m:t>
                          </m:r>
                        </m:num>
                        <m:den>
                          <m:r>
                            <a:rPr lang="es-ES" i="1">
                              <a:latin typeface="Cambria Math" panose="02040503050406030204" pitchFamily="18" charset="0"/>
                            </a:rPr>
                            <m:t>60∗2</m:t>
                          </m:r>
                        </m:den>
                      </m:f>
                      <m:r>
                        <a:rPr lang="es-ES" i="1">
                          <a:latin typeface="Cambria Math" panose="02040503050406030204" pitchFamily="18" charset="0"/>
                        </a:rPr>
                        <m:t>∗3600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3</m:t>
                                  </m:r>
                                </m:sup>
                              </m:sSup>
                            </m:num>
                            <m:den>
                              <m:r>
                                <a:rPr lang="es-ES" i="1">
                                  <a:latin typeface="Cambria Math" panose="02040503050406030204" pitchFamily="18" charset="0"/>
                                </a:rPr>
                                <m:t>h</m:t>
                              </m:r>
                            </m:den>
                          </m:f>
                        </m:e>
                      </m:d>
                    </m:oMath>
                  </m:oMathPara>
                </a14:m>
                <a:endParaRPr lang="es-EC" dirty="0" smtClean="0"/>
              </a:p>
              <a:p>
                <a:pPr marL="0" indent="0" algn="just">
                  <a:buNone/>
                </a:pPr>
                <a:endParaRPr lang="es-EC" dirty="0" smtClean="0"/>
              </a:p>
              <a:p>
                <a:pPr marL="0" indent="0" algn="just">
                  <a:buNone/>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rPr>
                          </m:ctrlPr>
                        </m:accPr>
                        <m:e>
                          <m:sSub>
                            <m:sSubPr>
                              <m:ctrlPr>
                                <a:rPr lang="es-EC" i="1">
                                  <a:latin typeface="Cambria Math" panose="02040503050406030204" pitchFamily="18" charset="0"/>
                                </a:rPr>
                              </m:ctrlPr>
                            </m:sSubPr>
                            <m:e>
                              <m:r>
                                <a:rPr lang="es-ES" i="1">
                                  <a:latin typeface="Cambria Math" panose="02040503050406030204" pitchFamily="18" charset="0"/>
                                </a:rPr>
                                <m:t>𝑉</m:t>
                              </m:r>
                            </m:e>
                            <m:sub>
                              <m:r>
                                <a:rPr lang="es-ES" i="1">
                                  <a:latin typeface="Cambria Math" panose="02040503050406030204" pitchFamily="18" charset="0"/>
                                </a:rPr>
                                <m:t>𝑑</m:t>
                              </m:r>
                            </m:sub>
                          </m:sSub>
                        </m:e>
                      </m:acc>
                      <m:r>
                        <a:rPr lang="es-ES" i="1">
                          <a:latin typeface="Cambria Math" panose="02040503050406030204" pitchFamily="18" charset="0"/>
                        </a:rPr>
                        <m:t>=47,52</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3</m:t>
                                  </m:r>
                                </m:sup>
                              </m:sSup>
                            </m:num>
                            <m:den>
                              <m:r>
                                <a:rPr lang="es-ES" i="1">
                                  <a:latin typeface="Cambria Math" panose="02040503050406030204" pitchFamily="18" charset="0"/>
                                </a:rPr>
                                <m:t>h</m:t>
                              </m:r>
                            </m:den>
                          </m:f>
                        </m:e>
                      </m:d>
                    </m:oMath>
                  </m:oMathPara>
                </a14:m>
                <a:endParaRPr lang="es-EC" dirty="0"/>
              </a:p>
              <a:p>
                <a:pPr marL="0" indent="0" algn="just">
                  <a:buNone/>
                </a:pPr>
                <a:endParaRPr lang="es-EC" dirty="0"/>
              </a:p>
              <a:p>
                <a:pPr marL="0" indent="0" algn="just">
                  <a:buNone/>
                </a:pPr>
                <a:endParaRPr lang="es-EC" dirty="0"/>
              </a:p>
              <a:p>
                <a:pPr algn="just"/>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46111" y="1481418"/>
                <a:ext cx="8946541" cy="4195481"/>
              </a:xfrm>
              <a:blipFill rotWithShape="0">
                <a:blip r:embed="rId2"/>
                <a:stretch>
                  <a:fillRect l="-341" t="-727" r="-681"/>
                </a:stretch>
              </a:blipFill>
            </p:spPr>
            <p:txBody>
              <a:bodyPr/>
              <a:lstStyle/>
              <a:p>
                <a:r>
                  <a:rPr lang="es-EC">
                    <a:noFill/>
                  </a:rPr>
                  <a:t> </a:t>
                </a:r>
              </a:p>
            </p:txBody>
          </p:sp>
        </mc:Fallback>
      </mc:AlternateContent>
    </p:spTree>
    <p:extLst>
      <p:ext uri="{BB962C8B-B14F-4D97-AF65-F5344CB8AC3E}">
        <p14:creationId xmlns:p14="http://schemas.microsoft.com/office/powerpoint/2010/main" val="311631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ipe(down)">
                                      <p:cBhvr>
                                        <p:cTn id="10" dur="5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46111" y="1481418"/>
                <a:ext cx="8946541" cy="4195481"/>
              </a:xfrm>
            </p:spPr>
            <p:txBody>
              <a:bodyPr>
                <a:normAutofit/>
              </a:bodyPr>
              <a:lstStyle/>
              <a:p>
                <a:pPr algn="just"/>
                <a:r>
                  <a:rPr lang="es-ES" dirty="0"/>
                  <a:t>Contando con la ayuda del volumen de prueba junto con el tiempo transcurrido para cada toma de datos, puede determinarse el flujo másico </a:t>
                </a:r>
                <a:r>
                  <a:rPr lang="es-ES" dirty="0" smtClean="0"/>
                  <a:t>de combustible:</a:t>
                </a:r>
              </a:p>
              <a:p>
                <a:pPr algn="just"/>
                <a:endParaRPr lang="es-ES" dirty="0" smtClean="0"/>
              </a:p>
              <a:p>
                <a:pPr marL="0" indent="0" algn="just">
                  <a:buNone/>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rPr>
                          </m:ctrlPr>
                        </m:accPr>
                        <m:e>
                          <m:sSub>
                            <m:sSubPr>
                              <m:ctrlPr>
                                <a:rPr lang="es-EC" i="1">
                                  <a:latin typeface="Cambria Math" panose="02040503050406030204" pitchFamily="18" charset="0"/>
                                </a:rPr>
                              </m:ctrlPr>
                            </m:sSubPr>
                            <m:e>
                              <m:r>
                                <a:rPr lang="es-ES" i="1">
                                  <a:latin typeface="Cambria Math" panose="02040503050406030204" pitchFamily="18" charset="0"/>
                                </a:rPr>
                                <m:t>𝑚</m:t>
                              </m:r>
                            </m:e>
                            <m:sub>
                              <m:r>
                                <a:rPr lang="es-ES" i="1">
                                  <a:latin typeface="Cambria Math" panose="02040503050406030204" pitchFamily="18" charset="0"/>
                                </a:rPr>
                                <m:t>𝑐</m:t>
                              </m:r>
                            </m:sub>
                          </m:sSub>
                        </m:e>
                      </m:acc>
                      <m:r>
                        <a:rPr lang="es-ES"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S" i="1">
                                  <a:latin typeface="Cambria Math" panose="02040503050406030204" pitchFamily="18" charset="0"/>
                                </a:rPr>
                                <m:t>𝑉</m:t>
                              </m:r>
                            </m:e>
                            <m:sub>
                              <m:r>
                                <a:rPr lang="es-ES" i="1">
                                  <a:latin typeface="Cambria Math" panose="02040503050406030204" pitchFamily="18" charset="0"/>
                                </a:rPr>
                                <m:t>𝑃𝑟𝑢𝑒𝑏𝑎</m:t>
                              </m:r>
                            </m:sub>
                          </m:sSub>
                        </m:num>
                        <m:den>
                          <m:r>
                            <a:rPr lang="es-ES" i="1">
                              <a:latin typeface="Cambria Math" panose="02040503050406030204" pitchFamily="18" charset="0"/>
                            </a:rPr>
                            <m:t>𝑇</m:t>
                          </m:r>
                        </m:den>
                      </m:f>
                      <m:r>
                        <a:rPr lang="es-ES" i="1">
                          <a:latin typeface="Cambria Math" panose="02040503050406030204" pitchFamily="18" charset="0"/>
                        </a:rPr>
                        <m:t>∗</m:t>
                      </m:r>
                      <m:sSub>
                        <m:sSubPr>
                          <m:ctrlPr>
                            <a:rPr lang="es-EC" i="1">
                              <a:latin typeface="Cambria Math" panose="02040503050406030204" pitchFamily="18" charset="0"/>
                            </a:rPr>
                          </m:ctrlPr>
                        </m:sSubPr>
                        <m:e>
                          <m:r>
                            <a:rPr lang="es-ES" i="1">
                              <a:latin typeface="Cambria Math" panose="02040503050406030204" pitchFamily="18" charset="0"/>
                            </a:rPr>
                            <m:t>𝛿</m:t>
                          </m:r>
                        </m:e>
                        <m:sub>
                          <m:r>
                            <a:rPr lang="es-ES" i="1">
                              <a:latin typeface="Cambria Math" panose="02040503050406030204" pitchFamily="18" charset="0"/>
                            </a:rPr>
                            <m:t>𝑐</m:t>
                          </m:r>
                        </m:sub>
                      </m:sSub>
                      <m:r>
                        <a:rPr lang="es-ES" i="1">
                          <a:latin typeface="Cambria Math" panose="02040503050406030204" pitchFamily="18" charset="0"/>
                        </a:rPr>
                        <m:t>∗3600</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S" i="1">
                                  <a:latin typeface="Cambria Math" panose="02040503050406030204" pitchFamily="18" charset="0"/>
                                </a:rPr>
                                <m:t>𝐾𝑔</m:t>
                              </m:r>
                            </m:num>
                            <m:den>
                              <m:r>
                                <a:rPr lang="es-ES" i="1">
                                  <a:latin typeface="Cambria Math" panose="02040503050406030204" pitchFamily="18" charset="0"/>
                                </a:rPr>
                                <m:t>h</m:t>
                              </m:r>
                            </m:den>
                          </m:f>
                        </m:e>
                      </m:d>
                    </m:oMath>
                  </m:oMathPara>
                </a14:m>
                <a:endParaRPr lang="es-EC" dirty="0"/>
              </a:p>
              <a:p>
                <a:pPr algn="just"/>
                <a:endParaRPr lang="es-EC" dirty="0" smtClean="0"/>
              </a:p>
              <a:p>
                <a:pPr marL="0" indent="0" algn="just">
                  <a:buNone/>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rPr>
                          </m:ctrlPr>
                        </m:accPr>
                        <m:e>
                          <m:sSub>
                            <m:sSubPr>
                              <m:ctrlPr>
                                <a:rPr lang="es-EC" i="1">
                                  <a:latin typeface="Cambria Math" panose="02040503050406030204" pitchFamily="18" charset="0"/>
                                </a:rPr>
                              </m:ctrlPr>
                            </m:sSubPr>
                            <m:e>
                              <m:r>
                                <a:rPr lang="es-ES" i="1">
                                  <a:latin typeface="Cambria Math" panose="02040503050406030204" pitchFamily="18" charset="0"/>
                                </a:rPr>
                                <m:t>𝑚</m:t>
                              </m:r>
                            </m:e>
                            <m:sub>
                              <m:r>
                                <a:rPr lang="es-ES" i="1">
                                  <a:latin typeface="Cambria Math" panose="02040503050406030204" pitchFamily="18" charset="0"/>
                                </a:rPr>
                                <m:t>𝑐</m:t>
                              </m:r>
                            </m:sub>
                          </m:sSub>
                        </m:e>
                      </m:acc>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0,000024</m:t>
                          </m:r>
                        </m:num>
                        <m:den>
                          <m:r>
                            <a:rPr lang="es-ES" i="1">
                              <a:latin typeface="Cambria Math" panose="02040503050406030204" pitchFamily="18" charset="0"/>
                            </a:rPr>
                            <m:t>60,36</m:t>
                          </m:r>
                        </m:den>
                      </m:f>
                      <m:r>
                        <a:rPr lang="es-ES" i="1">
                          <a:latin typeface="Cambria Math" panose="02040503050406030204" pitchFamily="18" charset="0"/>
                        </a:rPr>
                        <m:t>∗680∗3600</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S" i="1">
                                  <a:latin typeface="Cambria Math" panose="02040503050406030204" pitchFamily="18" charset="0"/>
                                </a:rPr>
                                <m:t>𝐾𝑔</m:t>
                              </m:r>
                            </m:num>
                            <m:den>
                              <m:r>
                                <a:rPr lang="es-ES" i="1">
                                  <a:latin typeface="Cambria Math" panose="02040503050406030204" pitchFamily="18" charset="0"/>
                                </a:rPr>
                                <m:t>h</m:t>
                              </m:r>
                            </m:den>
                          </m:f>
                        </m:e>
                      </m:d>
                    </m:oMath>
                  </m:oMathPara>
                </a14:m>
                <a:endParaRPr lang="es-EC" dirty="0"/>
              </a:p>
              <a:p>
                <a:pPr algn="just"/>
                <a:endParaRPr lang="es-EC" dirty="0" smtClean="0"/>
              </a:p>
              <a:p>
                <a:pPr marL="0" indent="0" algn="just">
                  <a:buNone/>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rPr>
                          </m:ctrlPr>
                        </m:accPr>
                        <m:e>
                          <m:sSub>
                            <m:sSubPr>
                              <m:ctrlPr>
                                <a:rPr lang="es-EC" i="1">
                                  <a:latin typeface="Cambria Math" panose="02040503050406030204" pitchFamily="18" charset="0"/>
                                </a:rPr>
                              </m:ctrlPr>
                            </m:sSubPr>
                            <m:e>
                              <m:r>
                                <a:rPr lang="es-ES" i="1">
                                  <a:latin typeface="Cambria Math" panose="02040503050406030204" pitchFamily="18" charset="0"/>
                                </a:rPr>
                                <m:t>𝑚</m:t>
                              </m:r>
                            </m:e>
                            <m:sub>
                              <m:r>
                                <a:rPr lang="es-ES" i="1">
                                  <a:latin typeface="Cambria Math" panose="02040503050406030204" pitchFamily="18" charset="0"/>
                                </a:rPr>
                                <m:t>𝑐</m:t>
                              </m:r>
                            </m:sub>
                          </m:sSub>
                        </m:e>
                      </m:acc>
                      <m:r>
                        <a:rPr lang="es-ES" i="1">
                          <a:latin typeface="Cambria Math" panose="02040503050406030204" pitchFamily="18" charset="0"/>
                        </a:rPr>
                        <m:t>=0,97</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S" i="1">
                                  <a:latin typeface="Cambria Math" panose="02040503050406030204" pitchFamily="18" charset="0"/>
                                </a:rPr>
                                <m:t>𝐾𝑔</m:t>
                              </m:r>
                            </m:num>
                            <m:den>
                              <m:r>
                                <a:rPr lang="es-ES" i="1">
                                  <a:latin typeface="Cambria Math" panose="02040503050406030204" pitchFamily="18" charset="0"/>
                                </a:rPr>
                                <m:t>h</m:t>
                              </m:r>
                            </m:den>
                          </m:f>
                        </m:e>
                      </m:d>
                    </m:oMath>
                  </m:oMathPara>
                </a14:m>
                <a:endParaRPr lang="es-EC" dirty="0"/>
              </a:p>
              <a:p>
                <a:pPr algn="just"/>
                <a:endParaRPr lang="es-EC" dirty="0"/>
              </a:p>
              <a:p>
                <a:pPr marL="0" indent="0" algn="just">
                  <a:buNone/>
                </a:pPr>
                <a:endParaRPr lang="es-EC" dirty="0"/>
              </a:p>
              <a:p>
                <a:pPr marL="0" indent="0" algn="just">
                  <a:buNone/>
                </a:pPr>
                <a:endParaRPr lang="es-EC" dirty="0"/>
              </a:p>
              <a:p>
                <a:pPr algn="just"/>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46111" y="1481418"/>
                <a:ext cx="8946541" cy="4195481"/>
              </a:xfrm>
              <a:blipFill rotWithShape="0">
                <a:blip r:embed="rId2"/>
                <a:stretch>
                  <a:fillRect l="-341" t="-727" r="-681"/>
                </a:stretch>
              </a:blipFill>
            </p:spPr>
            <p:txBody>
              <a:bodyPr/>
              <a:lstStyle/>
              <a:p>
                <a:r>
                  <a:rPr lang="es-EC">
                    <a:noFill/>
                  </a:rPr>
                  <a:t> </a:t>
                </a:r>
              </a:p>
            </p:txBody>
          </p:sp>
        </mc:Fallback>
      </mc:AlternateContent>
    </p:spTree>
    <p:extLst>
      <p:ext uri="{BB962C8B-B14F-4D97-AF65-F5344CB8AC3E}">
        <p14:creationId xmlns:p14="http://schemas.microsoft.com/office/powerpoint/2010/main" val="401134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46111" y="1481418"/>
                <a:ext cx="8946541" cy="4195481"/>
              </a:xfrm>
            </p:spPr>
            <p:txBody>
              <a:bodyPr>
                <a:normAutofit/>
              </a:bodyPr>
              <a:lstStyle/>
              <a:p>
                <a:pPr algn="just"/>
                <a:r>
                  <a:rPr lang="es-ES" dirty="0" smtClean="0"/>
                  <a:t>Finalmente, se determinará la relación de aire combustible para cada una de las velocidades del motor:</a:t>
                </a:r>
              </a:p>
              <a:p>
                <a:pPr algn="just"/>
                <a:endParaRPr lang="es-ES" dirty="0" smtClean="0"/>
              </a:p>
              <a:p>
                <a:pPr marL="0" indent="0" algn="just">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𝑟</m:t>
                          </m:r>
                        </m:e>
                        <m:sub>
                          <m:f>
                            <m:fPr>
                              <m:ctrlPr>
                                <a:rPr lang="es-EC" i="1">
                                  <a:latin typeface="Cambria Math" panose="02040503050406030204" pitchFamily="18" charset="0"/>
                                </a:rPr>
                              </m:ctrlPr>
                            </m:fPr>
                            <m:num>
                              <m:r>
                                <a:rPr lang="es-ES" i="1">
                                  <a:latin typeface="Cambria Math" panose="02040503050406030204" pitchFamily="18" charset="0"/>
                                </a:rPr>
                                <m:t>𝐴</m:t>
                              </m:r>
                            </m:num>
                            <m:den>
                              <m:r>
                                <a:rPr lang="es-ES" i="1">
                                  <a:latin typeface="Cambria Math" panose="02040503050406030204" pitchFamily="18" charset="0"/>
                                </a:rPr>
                                <m:t>𝐶</m:t>
                              </m:r>
                            </m:den>
                          </m:f>
                        </m:sub>
                      </m:sSub>
                      <m:r>
                        <a:rPr lang="es-ES" i="1">
                          <a:latin typeface="Cambria Math" panose="02040503050406030204" pitchFamily="18" charset="0"/>
                        </a:rPr>
                        <m:t>=</m:t>
                      </m:r>
                      <m:f>
                        <m:fPr>
                          <m:ctrlPr>
                            <a:rPr lang="es-EC" i="1">
                              <a:latin typeface="Cambria Math" panose="02040503050406030204" pitchFamily="18" charset="0"/>
                            </a:rPr>
                          </m:ctrlPr>
                        </m:fPr>
                        <m:num>
                          <m:acc>
                            <m:accPr>
                              <m:chr m:val="̇"/>
                              <m:ctrlPr>
                                <a:rPr lang="es-EC" i="1">
                                  <a:latin typeface="Cambria Math" panose="02040503050406030204" pitchFamily="18" charset="0"/>
                                </a:rPr>
                              </m:ctrlPr>
                            </m:accPr>
                            <m:e>
                              <m:sSub>
                                <m:sSubPr>
                                  <m:ctrlPr>
                                    <a:rPr lang="es-EC" i="1">
                                      <a:latin typeface="Cambria Math" panose="02040503050406030204" pitchFamily="18" charset="0"/>
                                    </a:rPr>
                                  </m:ctrlPr>
                                </m:sSubPr>
                                <m:e>
                                  <m:r>
                                    <a:rPr lang="es-ES" i="1">
                                      <a:latin typeface="Cambria Math" panose="02040503050406030204" pitchFamily="18" charset="0"/>
                                    </a:rPr>
                                    <m:t>𝑚</m:t>
                                  </m:r>
                                </m:e>
                                <m:sub>
                                  <m:r>
                                    <a:rPr lang="es-ES" i="1">
                                      <a:latin typeface="Cambria Math" panose="02040503050406030204" pitchFamily="18" charset="0"/>
                                    </a:rPr>
                                    <m:t>𝑎</m:t>
                                  </m:r>
                                </m:sub>
                              </m:sSub>
                            </m:e>
                          </m:acc>
                        </m:num>
                        <m:den>
                          <m:acc>
                            <m:accPr>
                              <m:chr m:val="̇"/>
                              <m:ctrlPr>
                                <a:rPr lang="es-EC" i="1">
                                  <a:latin typeface="Cambria Math" panose="02040503050406030204" pitchFamily="18" charset="0"/>
                                </a:rPr>
                              </m:ctrlPr>
                            </m:accPr>
                            <m:e>
                              <m:sSub>
                                <m:sSubPr>
                                  <m:ctrlPr>
                                    <a:rPr lang="es-EC" i="1">
                                      <a:latin typeface="Cambria Math" panose="02040503050406030204" pitchFamily="18" charset="0"/>
                                    </a:rPr>
                                  </m:ctrlPr>
                                </m:sSubPr>
                                <m:e>
                                  <m:r>
                                    <a:rPr lang="es-ES" i="1">
                                      <a:latin typeface="Cambria Math" panose="02040503050406030204" pitchFamily="18" charset="0"/>
                                    </a:rPr>
                                    <m:t>𝑚</m:t>
                                  </m:r>
                                </m:e>
                                <m:sub>
                                  <m:r>
                                    <a:rPr lang="es-ES" i="1">
                                      <a:latin typeface="Cambria Math" panose="02040503050406030204" pitchFamily="18" charset="0"/>
                                    </a:rPr>
                                    <m:t>𝑐</m:t>
                                  </m:r>
                                </m:sub>
                              </m:sSub>
                            </m:e>
                          </m:acc>
                        </m:den>
                      </m:f>
                    </m:oMath>
                  </m:oMathPara>
                </a14:m>
                <a:endParaRPr lang="es-EC" dirty="0"/>
              </a:p>
              <a:p>
                <a:pPr algn="just"/>
                <a:endParaRPr lang="es-EC"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𝑟</m:t>
                          </m:r>
                        </m:e>
                        <m:sub>
                          <m:f>
                            <m:fPr>
                              <m:ctrlPr>
                                <a:rPr lang="es-EC" i="1">
                                  <a:latin typeface="Cambria Math" panose="02040503050406030204" pitchFamily="18" charset="0"/>
                                </a:rPr>
                              </m:ctrlPr>
                            </m:fPr>
                            <m:num>
                              <m:r>
                                <a:rPr lang="es-ES" i="1">
                                  <a:latin typeface="Cambria Math" panose="02040503050406030204" pitchFamily="18" charset="0"/>
                                </a:rPr>
                                <m:t>𝐴</m:t>
                              </m:r>
                            </m:num>
                            <m:den>
                              <m:r>
                                <a:rPr lang="es-ES" i="1">
                                  <a:latin typeface="Cambria Math" panose="02040503050406030204" pitchFamily="18" charset="0"/>
                                </a:rPr>
                                <m:t>𝐶</m:t>
                              </m:r>
                            </m:den>
                          </m:f>
                        </m:sub>
                      </m:sSub>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9,19</m:t>
                          </m:r>
                        </m:num>
                        <m:den>
                          <m:r>
                            <a:rPr lang="es-ES" i="1">
                              <a:latin typeface="Cambria Math" panose="02040503050406030204" pitchFamily="18" charset="0"/>
                            </a:rPr>
                            <m:t>0,97</m:t>
                          </m:r>
                        </m:den>
                      </m:f>
                    </m:oMath>
                  </m:oMathPara>
                </a14:m>
                <a:endParaRPr lang="es-EC" dirty="0" smtClean="0"/>
              </a:p>
              <a:p>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𝑟</m:t>
                          </m:r>
                        </m:e>
                        <m:sub>
                          <m:f>
                            <m:fPr>
                              <m:ctrlPr>
                                <a:rPr lang="es-EC" i="1">
                                  <a:latin typeface="Cambria Math" panose="02040503050406030204" pitchFamily="18" charset="0"/>
                                </a:rPr>
                              </m:ctrlPr>
                            </m:fPr>
                            <m:num>
                              <m:r>
                                <a:rPr lang="es-ES" i="1">
                                  <a:latin typeface="Cambria Math" panose="02040503050406030204" pitchFamily="18" charset="0"/>
                                </a:rPr>
                                <m:t>𝐴</m:t>
                              </m:r>
                            </m:num>
                            <m:den>
                              <m:r>
                                <a:rPr lang="es-ES" i="1">
                                  <a:latin typeface="Cambria Math" panose="02040503050406030204" pitchFamily="18" charset="0"/>
                                </a:rPr>
                                <m:t>𝐶</m:t>
                              </m:r>
                            </m:den>
                          </m:f>
                        </m:sub>
                      </m:sSub>
                      <m:r>
                        <a:rPr lang="es-ES" i="1">
                          <a:latin typeface="Cambria Math" panose="02040503050406030204" pitchFamily="18" charset="0"/>
                        </a:rPr>
                        <m:t>=9,45</m:t>
                      </m:r>
                    </m:oMath>
                  </m:oMathPara>
                </a14:m>
                <a:endParaRPr lang="es-EC" dirty="0"/>
              </a:p>
              <a:p>
                <a:pPr algn="just"/>
                <a:endParaRPr lang="es-EC" dirty="0"/>
              </a:p>
              <a:p>
                <a:pPr algn="just"/>
                <a:endParaRPr lang="es-EC" dirty="0"/>
              </a:p>
              <a:p>
                <a:pPr marL="0" indent="0" algn="just">
                  <a:buNone/>
                </a:pPr>
                <a:endParaRPr lang="es-EC" dirty="0"/>
              </a:p>
              <a:p>
                <a:pPr marL="0" indent="0" algn="just">
                  <a:buNone/>
                </a:pPr>
                <a:endParaRPr lang="es-EC" dirty="0"/>
              </a:p>
              <a:p>
                <a:pPr algn="just"/>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46111" y="1481418"/>
                <a:ext cx="8946541" cy="4195481"/>
              </a:xfrm>
              <a:blipFill rotWithShape="0">
                <a:blip r:embed="rId2"/>
                <a:stretch>
                  <a:fillRect l="-341" t="-727" r="-681"/>
                </a:stretch>
              </a:blipFill>
            </p:spPr>
            <p:txBody>
              <a:bodyPr/>
              <a:lstStyle/>
              <a:p>
                <a:r>
                  <a:rPr lang="es-EC">
                    <a:noFill/>
                  </a:rPr>
                  <a:t> </a:t>
                </a:r>
              </a:p>
            </p:txBody>
          </p:sp>
        </mc:Fallback>
      </mc:AlternateContent>
    </p:spTree>
    <p:extLst>
      <p:ext uri="{BB962C8B-B14F-4D97-AF65-F5344CB8AC3E}">
        <p14:creationId xmlns:p14="http://schemas.microsoft.com/office/powerpoint/2010/main" val="275582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p:sp>
        <p:nvSpPr>
          <p:cNvPr id="3" name="Marcador de contenido 2"/>
          <p:cNvSpPr>
            <a:spLocks noGrp="1"/>
          </p:cNvSpPr>
          <p:nvPr>
            <p:ph idx="1"/>
          </p:nvPr>
        </p:nvSpPr>
        <p:spPr>
          <a:xfrm>
            <a:off x="646111" y="1481418"/>
            <a:ext cx="9209089" cy="4817782"/>
          </a:xfrm>
        </p:spPr>
        <p:txBody>
          <a:bodyPr>
            <a:normAutofit/>
          </a:bodyPr>
          <a:lstStyle/>
          <a:p>
            <a:pPr algn="just"/>
            <a:r>
              <a:rPr lang="es-ES" dirty="0" smtClean="0"/>
              <a:t>Los Resultados para cada dato de velocidad del motor serán expresados a continuación:</a:t>
            </a:r>
          </a:p>
          <a:p>
            <a:pPr algn="just"/>
            <a:endParaRPr lang="es-EC" dirty="0"/>
          </a:p>
          <a:p>
            <a:pPr algn="just"/>
            <a:endParaRPr lang="es-EC" dirty="0"/>
          </a:p>
          <a:p>
            <a:pPr marL="0" indent="0" algn="just">
              <a:buNone/>
            </a:pPr>
            <a:endParaRPr lang="es-EC" dirty="0"/>
          </a:p>
          <a:p>
            <a:pPr marL="0" indent="0" algn="just">
              <a:buNone/>
            </a:pPr>
            <a:endParaRPr lang="es-EC" dirty="0"/>
          </a:p>
          <a:p>
            <a:pPr algn="just"/>
            <a:endParaRPr lang="es-EC" dirty="0"/>
          </a:p>
          <a:p>
            <a:endParaRPr lang="es-EC" dirty="0"/>
          </a:p>
        </p:txBody>
      </p:sp>
      <p:graphicFrame>
        <p:nvGraphicFramePr>
          <p:cNvPr id="5" name="Objeto 4"/>
          <p:cNvGraphicFramePr>
            <a:graphicFrameLocks noChangeAspect="1"/>
          </p:cNvGraphicFramePr>
          <p:nvPr>
            <p:extLst>
              <p:ext uri="{D42A27DB-BD31-4B8C-83A1-F6EECF244321}">
                <p14:modId xmlns:p14="http://schemas.microsoft.com/office/powerpoint/2010/main" val="1448073643"/>
              </p:ext>
            </p:extLst>
          </p:nvPr>
        </p:nvGraphicFramePr>
        <p:xfrm>
          <a:off x="1617673" y="2357438"/>
          <a:ext cx="7461598" cy="3395662"/>
        </p:xfrm>
        <a:graphic>
          <a:graphicData uri="http://schemas.openxmlformats.org/presentationml/2006/ole">
            <mc:AlternateContent xmlns:mc="http://schemas.openxmlformats.org/markup-compatibility/2006">
              <mc:Choice xmlns:v="urn:schemas-microsoft-com:vml" Requires="v">
                <p:oleObj spid="_x0000_s14348" name="Documento" r:id="rId3" imgW="5344975" imgH="2467514" progId="Word.Document.12">
                  <p:embed/>
                </p:oleObj>
              </mc:Choice>
              <mc:Fallback>
                <p:oleObj name="Documento" r:id="rId3" imgW="5344975" imgH="2467514" progId="Word.Document.12">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673" y="2357438"/>
                        <a:ext cx="7461598" cy="3395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3029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p:sp>
        <p:nvSpPr>
          <p:cNvPr id="3" name="Marcador de contenido 2"/>
          <p:cNvSpPr>
            <a:spLocks noGrp="1"/>
          </p:cNvSpPr>
          <p:nvPr>
            <p:ph idx="1"/>
          </p:nvPr>
        </p:nvSpPr>
        <p:spPr>
          <a:xfrm>
            <a:off x="646111" y="1481418"/>
            <a:ext cx="9209089" cy="4817782"/>
          </a:xfrm>
        </p:spPr>
        <p:txBody>
          <a:bodyPr>
            <a:normAutofit/>
          </a:bodyPr>
          <a:lstStyle/>
          <a:p>
            <a:r>
              <a:rPr lang="es-ES" dirty="0"/>
              <a:t>El comportamiento del consumo de combustible tiene la tendencia demostrada en la siguiente figura:</a:t>
            </a:r>
            <a:endParaRPr lang="es-EC" dirty="0"/>
          </a:p>
          <a:p>
            <a:pPr algn="just"/>
            <a:endParaRPr lang="es-EC" dirty="0"/>
          </a:p>
          <a:p>
            <a:pPr algn="just"/>
            <a:endParaRPr lang="es-EC" dirty="0"/>
          </a:p>
          <a:p>
            <a:pPr marL="0" indent="0" algn="just">
              <a:buNone/>
            </a:pPr>
            <a:endParaRPr lang="es-EC" dirty="0"/>
          </a:p>
          <a:p>
            <a:pPr marL="0" indent="0" algn="just">
              <a:buNone/>
            </a:pPr>
            <a:endParaRPr lang="es-EC" dirty="0"/>
          </a:p>
          <a:p>
            <a:pPr algn="just"/>
            <a:endParaRPr lang="es-EC" dirty="0"/>
          </a:p>
          <a:p>
            <a:endParaRPr lang="es-EC" dirty="0"/>
          </a:p>
        </p:txBody>
      </p:sp>
      <p:graphicFrame>
        <p:nvGraphicFramePr>
          <p:cNvPr id="6" name="Gráfico 5"/>
          <p:cNvGraphicFramePr/>
          <p:nvPr>
            <p:extLst>
              <p:ext uri="{D42A27DB-BD31-4B8C-83A1-F6EECF244321}">
                <p14:modId xmlns:p14="http://schemas.microsoft.com/office/powerpoint/2010/main" val="511375813"/>
              </p:ext>
            </p:extLst>
          </p:nvPr>
        </p:nvGraphicFramePr>
        <p:xfrm>
          <a:off x="1779904" y="2374900"/>
          <a:ext cx="6271896" cy="3581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87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Graphic spid="6"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646111" y="1481418"/>
                <a:ext cx="9209089" cy="4817782"/>
              </a:xfrm>
            </p:spPr>
            <p:txBody>
              <a:bodyPr>
                <a:normAutofit/>
              </a:bodyPr>
              <a:lstStyle/>
              <a:p>
                <a:pPr algn="just"/>
                <a:r>
                  <a:rPr lang="es-ES" dirty="0"/>
                  <a:t>A 3600 r.p.m. y un flujo de masa de 89,31 Kg/h que será aproximada a 90kg/h y una densidad de aire en condiciones ambientales de 1,1993 Kg/m3.</a:t>
                </a:r>
                <a:endParaRPr lang="es-EC" dirty="0"/>
              </a:p>
              <a:p>
                <a:pPr marL="0" indent="0" algn="just">
                  <a:buNone/>
                </a:pPr>
                <a:r>
                  <a:rPr lang="es-ES" dirty="0" smtClean="0"/>
                  <a:t>	Caudal </a:t>
                </a:r>
                <a:r>
                  <a:rPr lang="es-ES" dirty="0"/>
                  <a:t>mínimo requerido de generación</a:t>
                </a:r>
                <a:r>
                  <a:rPr lang="es-ES" dirty="0" smtClean="0"/>
                  <a:t>:</a:t>
                </a:r>
              </a:p>
              <a:p>
                <a:pPr marL="0" indent="0" algn="just">
                  <a:buNone/>
                </a:pPr>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𝑄</m:t>
                      </m:r>
                      <m:r>
                        <a:rPr lang="es-ES" i="1">
                          <a:latin typeface="Cambria Math" panose="02040503050406030204" pitchFamily="18" charset="0"/>
                        </a:rPr>
                        <m:t>=</m:t>
                      </m:r>
                      <m:f>
                        <m:fPr>
                          <m:ctrlPr>
                            <a:rPr lang="es-EC" i="1">
                              <a:latin typeface="Cambria Math" panose="02040503050406030204" pitchFamily="18" charset="0"/>
                            </a:rPr>
                          </m:ctrlPr>
                        </m:fPr>
                        <m:num>
                          <m:acc>
                            <m:accPr>
                              <m:chr m:val="̇"/>
                              <m:ctrlPr>
                                <a:rPr lang="es-EC" i="1">
                                  <a:latin typeface="Cambria Math" panose="02040503050406030204" pitchFamily="18" charset="0"/>
                                </a:rPr>
                              </m:ctrlPr>
                            </m:accPr>
                            <m:e>
                              <m:sSub>
                                <m:sSubPr>
                                  <m:ctrlPr>
                                    <a:rPr lang="es-EC" i="1">
                                      <a:latin typeface="Cambria Math" panose="02040503050406030204" pitchFamily="18" charset="0"/>
                                    </a:rPr>
                                  </m:ctrlPr>
                                </m:sSubPr>
                                <m:e>
                                  <m:r>
                                    <a:rPr lang="es-ES" i="1">
                                      <a:latin typeface="Cambria Math" panose="02040503050406030204" pitchFamily="18" charset="0"/>
                                    </a:rPr>
                                    <m:t>𝑚</m:t>
                                  </m:r>
                                </m:e>
                                <m:sub>
                                  <m:r>
                                    <a:rPr lang="es-ES" i="1">
                                      <a:latin typeface="Cambria Math" panose="02040503050406030204" pitchFamily="18" charset="0"/>
                                    </a:rPr>
                                    <m:t>𝑐</m:t>
                                  </m:r>
                                </m:sub>
                              </m:sSub>
                            </m:e>
                          </m:acc>
                        </m:num>
                        <m:den>
                          <m:r>
                            <a:rPr lang="es-ES" i="1">
                              <a:latin typeface="Cambria Math" panose="02040503050406030204" pitchFamily="18" charset="0"/>
                            </a:rPr>
                            <m:t>𝛿</m:t>
                          </m:r>
                        </m:den>
                      </m:f>
                      <m:r>
                        <a:rPr lang="es-ES" i="1">
                          <a:latin typeface="Cambria Math" panose="02040503050406030204" pitchFamily="18" charset="0"/>
                        </a:rPr>
                        <m:t>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3</m:t>
                                  </m:r>
                                </m:sup>
                              </m:sSup>
                            </m:num>
                            <m:den>
                              <m:r>
                                <a:rPr lang="es-ES" i="1">
                                  <a:latin typeface="Cambria Math" panose="02040503050406030204" pitchFamily="18" charset="0"/>
                                </a:rPr>
                                <m:t>h</m:t>
                              </m:r>
                            </m:den>
                          </m:f>
                        </m:e>
                      </m:d>
                    </m:oMath>
                  </m:oMathPara>
                </a14:m>
                <a:endParaRPr lang="es-EC"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𝑄</m:t>
                      </m:r>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90</m:t>
                          </m:r>
                        </m:num>
                        <m:den>
                          <m:r>
                            <a:rPr lang="es-ES" i="1">
                              <a:latin typeface="Cambria Math" panose="02040503050406030204" pitchFamily="18" charset="0"/>
                            </a:rPr>
                            <m:t>1,1993</m:t>
                          </m:r>
                        </m:den>
                      </m:f>
                      <m:r>
                        <a:rPr lang="es-ES" i="1">
                          <a:latin typeface="Cambria Math" panose="02040503050406030204" pitchFamily="18" charset="0"/>
                        </a:rPr>
                        <m:t>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3</m:t>
                                  </m:r>
                                </m:sup>
                              </m:sSup>
                            </m:num>
                            <m:den>
                              <m:r>
                                <a:rPr lang="es-ES" i="1">
                                  <a:latin typeface="Cambria Math" panose="02040503050406030204" pitchFamily="18" charset="0"/>
                                </a:rPr>
                                <m:t>h</m:t>
                              </m:r>
                            </m:den>
                          </m:f>
                        </m:e>
                      </m:d>
                    </m:oMath>
                  </m:oMathPara>
                </a14:m>
                <a:endParaRPr lang="es-EC"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𝑄</m:t>
                      </m:r>
                      <m:r>
                        <a:rPr lang="es-ES" i="1">
                          <a:latin typeface="Cambria Math" panose="02040503050406030204" pitchFamily="18" charset="0"/>
                        </a:rPr>
                        <m:t>=75.09≅75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3</m:t>
                                  </m:r>
                                </m:sup>
                              </m:sSup>
                            </m:num>
                            <m:den>
                              <m:r>
                                <a:rPr lang="es-ES" i="1">
                                  <a:latin typeface="Cambria Math" panose="02040503050406030204" pitchFamily="18" charset="0"/>
                                </a:rPr>
                                <m:t>h</m:t>
                              </m:r>
                            </m:den>
                          </m:f>
                        </m:e>
                      </m:d>
                    </m:oMath>
                  </m:oMathPara>
                </a14:m>
                <a:endParaRPr lang="es-EC" dirty="0"/>
              </a:p>
              <a:p>
                <a:pPr marL="0" indent="0" algn="just">
                  <a:buNone/>
                </a:pPr>
                <a:endParaRPr lang="es-EC" dirty="0"/>
              </a:p>
              <a:p>
                <a:pPr marL="0" indent="0" algn="just">
                  <a:buNone/>
                </a:pPr>
                <a:endParaRPr lang="es-EC" dirty="0"/>
              </a:p>
              <a:p>
                <a:pPr algn="just"/>
                <a:endParaRPr lang="es-EC" dirty="0"/>
              </a:p>
              <a:p>
                <a:endParaRPr lang="es-EC"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646111" y="1481418"/>
                <a:ext cx="9209089" cy="4817782"/>
              </a:xfrm>
              <a:blipFill rotWithShape="0">
                <a:blip r:embed="rId2"/>
                <a:stretch>
                  <a:fillRect l="-331" t="-633" r="-596"/>
                </a:stretch>
              </a:blipFill>
            </p:spPr>
            <p:txBody>
              <a:bodyPr/>
              <a:lstStyle/>
              <a:p>
                <a:r>
                  <a:rPr lang="es-EC">
                    <a:noFill/>
                  </a:rPr>
                  <a:t> </a:t>
                </a:r>
              </a:p>
            </p:txBody>
          </p:sp>
        </mc:Fallback>
      </mc:AlternateContent>
    </p:spTree>
    <p:extLst>
      <p:ext uri="{BB962C8B-B14F-4D97-AF65-F5344CB8AC3E}">
        <p14:creationId xmlns:p14="http://schemas.microsoft.com/office/powerpoint/2010/main" val="73291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
                                        <p:tgtEl>
                                          <p:spTgt spid="3">
                                            <p:bg/>
                                          </p:spTgt>
                                        </p:tgtEl>
                                      </p:cBhvr>
                                    </p:animEffect>
                                    <p:anim calcmode="lin" valueType="num">
                                      <p:cBhvr>
                                        <p:cTn id="15" dur="400" fill="hold"/>
                                        <p:tgtEl>
                                          <p:spTgt spid="3">
                                            <p:bg/>
                                          </p:spTgt>
                                        </p:tgtEl>
                                        <p:attrNameLst>
                                          <p:attrName>ppt_x</p:attrName>
                                        </p:attrNameLst>
                                      </p:cBhvr>
                                      <p:tavLst>
                                        <p:tav tm="0">
                                          <p:val>
                                            <p:strVal val="#ppt_x"/>
                                          </p:val>
                                        </p:tav>
                                        <p:tav tm="100000">
                                          <p:val>
                                            <p:strVal val="#ppt_x"/>
                                          </p:val>
                                        </p:tav>
                                      </p:tavLst>
                                    </p:anim>
                                    <p:anim calcmode="lin" valueType="num">
                                      <p:cBhvr>
                                        <p:cTn id="16" dur="400" fill="hold"/>
                                        <p:tgtEl>
                                          <p:spTgt spid="3">
                                            <p:bg/>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
                                        <p:tgtEl>
                                          <p:spTgt spid="3">
                                            <p:txEl>
                                              <p:pRg st="0" end="0"/>
                                            </p:txEl>
                                          </p:spTgt>
                                        </p:tgtEl>
                                      </p:cBhvr>
                                    </p:animEffect>
                                    <p:anim calcmode="lin" valueType="num">
                                      <p:cBhvr>
                                        <p:cTn id="24"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p:sp>
        <p:nvSpPr>
          <p:cNvPr id="3" name="Marcador de contenido 2"/>
          <p:cNvSpPr>
            <a:spLocks noGrp="1"/>
          </p:cNvSpPr>
          <p:nvPr>
            <p:ph idx="1"/>
          </p:nvPr>
        </p:nvSpPr>
        <p:spPr>
          <a:xfrm>
            <a:off x="646111" y="1481418"/>
            <a:ext cx="9209089" cy="4817782"/>
          </a:xfrm>
        </p:spPr>
        <p:txBody>
          <a:bodyPr>
            <a:normAutofit/>
          </a:bodyPr>
          <a:lstStyle/>
          <a:p>
            <a:pPr algn="just"/>
            <a:r>
              <a:rPr lang="es-ES" dirty="0"/>
              <a:t>Uno de los primeros frenos que se tuvo el momento de desarrollar la investigación fue el ajustar los datos a la gráfica </a:t>
            </a:r>
            <a:r>
              <a:rPr lang="es-ES" dirty="0" smtClean="0"/>
              <a:t>de generación:</a:t>
            </a:r>
            <a:endParaRPr lang="es-EC" dirty="0"/>
          </a:p>
          <a:p>
            <a:pPr marL="0" indent="0" algn="just">
              <a:buNone/>
            </a:pPr>
            <a:endParaRPr lang="es-EC" dirty="0"/>
          </a:p>
          <a:p>
            <a:pPr algn="just"/>
            <a:endParaRPr lang="es-EC" dirty="0"/>
          </a:p>
          <a:p>
            <a:endParaRPr lang="es-EC" dirty="0"/>
          </a:p>
        </p:txBody>
      </p:sp>
      <p:pic>
        <p:nvPicPr>
          <p:cNvPr id="4" name="Imagen 3"/>
          <p:cNvPicPr/>
          <p:nvPr/>
        </p:nvPicPr>
        <p:blipFill>
          <a:blip r:embed="rId2" cstate="print">
            <a:biLevel thresh="75000"/>
            <a:extLst>
              <a:ext uri="{28A0092B-C50C-407E-A947-70E740481C1C}">
                <a14:useLocalDpi xmlns:a14="http://schemas.microsoft.com/office/drawing/2010/main" val="0"/>
              </a:ext>
            </a:extLst>
          </a:blip>
          <a:stretch>
            <a:fillRect/>
          </a:stretch>
        </p:blipFill>
        <p:spPr>
          <a:xfrm>
            <a:off x="1648142" y="2285346"/>
            <a:ext cx="6784658" cy="4225272"/>
          </a:xfrm>
          <a:prstGeom prst="rect">
            <a:avLst/>
          </a:prstGeom>
        </p:spPr>
      </p:pic>
    </p:spTree>
    <p:extLst>
      <p:ext uri="{BB962C8B-B14F-4D97-AF65-F5344CB8AC3E}">
        <p14:creationId xmlns:p14="http://schemas.microsoft.com/office/powerpoint/2010/main" val="307736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p:sp>
        <p:nvSpPr>
          <p:cNvPr id="3" name="Marcador de contenido 2"/>
          <p:cNvSpPr>
            <a:spLocks noGrp="1"/>
          </p:cNvSpPr>
          <p:nvPr>
            <p:ph idx="1"/>
          </p:nvPr>
        </p:nvSpPr>
        <p:spPr>
          <a:xfrm>
            <a:off x="646111" y="1481418"/>
            <a:ext cx="9209089" cy="4817782"/>
          </a:xfrm>
        </p:spPr>
        <p:txBody>
          <a:bodyPr>
            <a:normAutofit/>
          </a:bodyPr>
          <a:lstStyle/>
          <a:p>
            <a:pPr algn="just"/>
            <a:r>
              <a:rPr lang="es-ES" dirty="0"/>
              <a:t>Autores recomiendan no exceder el valor de seis pulgadas en la garganta o zona de oxidación de un gasificador móvil, puesto que al encontrarse expuesto a movimientos bruscos puede producir flameo y detonaciones dentro del gasificador.</a:t>
            </a:r>
            <a:endParaRPr lang="es-EC" dirty="0"/>
          </a:p>
          <a:p>
            <a:pPr algn="just"/>
            <a:r>
              <a:rPr lang="es-ES" dirty="0"/>
              <a:t>Por ello que utilizando como guía los datos de la Figura 69, se tiene los siguientes valores:</a:t>
            </a:r>
            <a:endParaRPr lang="es-EC" dirty="0"/>
          </a:p>
          <a:p>
            <a:pPr algn="just"/>
            <a:r>
              <a:rPr lang="es-ES" dirty="0"/>
              <a:t>Para un gasógeno con una garganta de 6 pulgadas:</a:t>
            </a:r>
            <a:endParaRPr lang="es-EC" dirty="0"/>
          </a:p>
          <a:p>
            <a:pPr marL="0" indent="0" algn="just">
              <a:buNone/>
            </a:pPr>
            <a:r>
              <a:rPr lang="es-ES" dirty="0" smtClean="0"/>
              <a:t>		Cantidad </a:t>
            </a:r>
            <a:r>
              <a:rPr lang="es-ES" dirty="0"/>
              <a:t>teórica de Generación:		45 – 50 m3/h	</a:t>
            </a:r>
            <a:endParaRPr lang="es-EC" dirty="0"/>
          </a:p>
          <a:p>
            <a:pPr marL="0" indent="0" algn="just">
              <a:buNone/>
            </a:pPr>
            <a:r>
              <a:rPr lang="es-ES" dirty="0" smtClean="0"/>
              <a:t>		Generación </a:t>
            </a:r>
            <a:r>
              <a:rPr lang="es-ES" dirty="0"/>
              <a:t>vs Carga de Biomasa:	</a:t>
            </a:r>
            <a:r>
              <a:rPr lang="es-ES" dirty="0" smtClean="0"/>
              <a:t>	2,12 </a:t>
            </a:r>
            <a:r>
              <a:rPr lang="es-ES" dirty="0"/>
              <a:t>– 2,2 m3/Kg</a:t>
            </a:r>
            <a:endParaRPr lang="es-EC" dirty="0"/>
          </a:p>
          <a:p>
            <a:pPr algn="just"/>
            <a:r>
              <a:rPr lang="es-ES" dirty="0"/>
              <a:t>Entonces se presenta la primera complicación en el diseño, puesto que el motor demanda de 75 m3/h de combustible, y el gasificador apenas satisface el 66,67% de esa demanda.</a:t>
            </a:r>
            <a:endParaRPr lang="es-EC" dirty="0"/>
          </a:p>
          <a:p>
            <a:pPr algn="just"/>
            <a:endParaRPr lang="es-EC" dirty="0"/>
          </a:p>
          <a:p>
            <a:pPr marL="0" indent="0" algn="just">
              <a:buNone/>
            </a:pPr>
            <a:endParaRPr lang="es-EC" dirty="0"/>
          </a:p>
          <a:p>
            <a:pPr marL="0" indent="0" algn="just">
              <a:buNone/>
            </a:pPr>
            <a:endParaRPr lang="es-EC" dirty="0"/>
          </a:p>
          <a:p>
            <a:pPr algn="just"/>
            <a:endParaRPr lang="es-EC" dirty="0"/>
          </a:p>
          <a:p>
            <a:endParaRPr lang="es-EC" dirty="0"/>
          </a:p>
        </p:txBody>
      </p:sp>
    </p:spTree>
    <p:extLst>
      <p:ext uri="{BB962C8B-B14F-4D97-AF65-F5344CB8AC3E}">
        <p14:creationId xmlns:p14="http://schemas.microsoft.com/office/powerpoint/2010/main" val="332352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646111" y="1519518"/>
                <a:ext cx="9209089" cy="4817782"/>
              </a:xfrm>
            </p:spPr>
            <p:txBody>
              <a:bodyPr>
                <a:normAutofit/>
              </a:bodyPr>
              <a:lstStyle/>
              <a:p>
                <a:r>
                  <a:rPr lang="es-ES" dirty="0"/>
                  <a:t>A 2400 r.p.m. y un flujo de masa de 49,78 Kg/h que será aproximada a 50kg/h y una densidad de aire en condiciones ambientales de 1,1993 Kg/m3.</a:t>
                </a:r>
                <a:endParaRPr lang="es-EC" dirty="0"/>
              </a:p>
              <a:p>
                <a:pPr marL="0" indent="0">
                  <a:buNone/>
                </a:pPr>
                <a:r>
                  <a:rPr lang="pt-BR" dirty="0" smtClean="0"/>
                  <a:t>	Caudal </a:t>
                </a:r>
                <a:r>
                  <a:rPr lang="pt-BR" dirty="0"/>
                  <a:t>mínimo requerido de </a:t>
                </a:r>
                <a:r>
                  <a:rPr lang="es-EC" dirty="0" smtClean="0"/>
                  <a:t>generación</a:t>
                </a:r>
                <a:r>
                  <a:rPr lang="pt-BR" dirty="0" smtClean="0"/>
                  <a:t>:</a:t>
                </a:r>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𝑄</m:t>
                      </m:r>
                      <m:r>
                        <a:rPr lang="es-ES" i="1">
                          <a:latin typeface="Cambria Math" panose="02040503050406030204" pitchFamily="18" charset="0"/>
                        </a:rPr>
                        <m:t>=</m:t>
                      </m:r>
                      <m:f>
                        <m:fPr>
                          <m:ctrlPr>
                            <a:rPr lang="es-EC" i="1">
                              <a:latin typeface="Cambria Math" panose="02040503050406030204" pitchFamily="18" charset="0"/>
                            </a:rPr>
                          </m:ctrlPr>
                        </m:fPr>
                        <m:num>
                          <m:acc>
                            <m:accPr>
                              <m:chr m:val="̇"/>
                              <m:ctrlPr>
                                <a:rPr lang="es-EC" i="1">
                                  <a:latin typeface="Cambria Math" panose="02040503050406030204" pitchFamily="18" charset="0"/>
                                </a:rPr>
                              </m:ctrlPr>
                            </m:accPr>
                            <m:e>
                              <m:sSub>
                                <m:sSubPr>
                                  <m:ctrlPr>
                                    <a:rPr lang="es-EC" i="1">
                                      <a:latin typeface="Cambria Math" panose="02040503050406030204" pitchFamily="18" charset="0"/>
                                    </a:rPr>
                                  </m:ctrlPr>
                                </m:sSubPr>
                                <m:e>
                                  <m:r>
                                    <a:rPr lang="es-ES" i="1">
                                      <a:latin typeface="Cambria Math" panose="02040503050406030204" pitchFamily="18" charset="0"/>
                                    </a:rPr>
                                    <m:t>𝑚</m:t>
                                  </m:r>
                                </m:e>
                                <m:sub>
                                  <m:r>
                                    <a:rPr lang="es-ES" i="1">
                                      <a:latin typeface="Cambria Math" panose="02040503050406030204" pitchFamily="18" charset="0"/>
                                    </a:rPr>
                                    <m:t>𝑐</m:t>
                                  </m:r>
                                </m:sub>
                              </m:sSub>
                            </m:e>
                          </m:acc>
                        </m:num>
                        <m:den>
                          <m:r>
                            <a:rPr lang="es-ES" i="1">
                              <a:latin typeface="Cambria Math" panose="02040503050406030204" pitchFamily="18" charset="0"/>
                            </a:rPr>
                            <m:t>𝛿</m:t>
                          </m:r>
                        </m:den>
                      </m:f>
                      <m:r>
                        <a:rPr lang="es-ES" i="1">
                          <a:latin typeface="Cambria Math" panose="02040503050406030204" pitchFamily="18" charset="0"/>
                        </a:rPr>
                        <m:t>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3</m:t>
                                  </m:r>
                                </m:sup>
                              </m:sSup>
                            </m:num>
                            <m:den>
                              <m:r>
                                <a:rPr lang="es-ES" i="1">
                                  <a:latin typeface="Cambria Math" panose="02040503050406030204" pitchFamily="18" charset="0"/>
                                </a:rPr>
                                <m:t>h</m:t>
                              </m:r>
                            </m:den>
                          </m:f>
                        </m:e>
                      </m:d>
                    </m:oMath>
                  </m:oMathPara>
                </a14:m>
                <a:endParaRPr lang="es-EC"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𝑄</m:t>
                      </m:r>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50</m:t>
                          </m:r>
                        </m:num>
                        <m:den>
                          <m:r>
                            <a:rPr lang="es-ES" i="1">
                              <a:latin typeface="Cambria Math" panose="02040503050406030204" pitchFamily="18" charset="0"/>
                            </a:rPr>
                            <m:t>1,199</m:t>
                          </m:r>
                        </m:den>
                      </m:f>
                      <m:r>
                        <a:rPr lang="es-ES" i="1">
                          <a:latin typeface="Cambria Math" panose="02040503050406030204" pitchFamily="18" charset="0"/>
                        </a:rPr>
                        <m:t>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3</m:t>
                                  </m:r>
                                </m:sup>
                              </m:sSup>
                            </m:num>
                            <m:den>
                              <m:r>
                                <a:rPr lang="es-ES" i="1">
                                  <a:latin typeface="Cambria Math" panose="02040503050406030204" pitchFamily="18" charset="0"/>
                                </a:rPr>
                                <m:t>h</m:t>
                              </m:r>
                            </m:den>
                          </m:f>
                        </m:e>
                      </m:d>
                    </m:oMath>
                  </m:oMathPara>
                </a14:m>
                <a:endParaRPr lang="es-EC" dirty="0" smtClean="0"/>
              </a:p>
              <a:p>
                <a:pPr marL="0" indent="0">
                  <a:buNone/>
                </a:pPr>
                <a:endParaRPr lang="es-EC" dirty="0" smtClean="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𝑄</m:t>
                      </m:r>
                      <m:r>
                        <a:rPr lang="es-ES" i="1">
                          <a:latin typeface="Cambria Math" panose="02040503050406030204" pitchFamily="18" charset="0"/>
                        </a:rPr>
                        <m:t>=44.68≅45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3</m:t>
                                  </m:r>
                                </m:sup>
                              </m:sSup>
                            </m:num>
                            <m:den>
                              <m:r>
                                <a:rPr lang="es-ES" i="1">
                                  <a:latin typeface="Cambria Math" panose="02040503050406030204" pitchFamily="18" charset="0"/>
                                </a:rPr>
                                <m:t>h</m:t>
                              </m:r>
                            </m:den>
                          </m:f>
                        </m:e>
                      </m:d>
                    </m:oMath>
                  </m:oMathPara>
                </a14:m>
                <a:endParaRPr lang="es-EC" dirty="0"/>
              </a:p>
              <a:p>
                <a:pPr marL="0" indent="0" algn="just">
                  <a:buNone/>
                </a:pPr>
                <a:endParaRPr lang="es-EC" dirty="0"/>
              </a:p>
              <a:p>
                <a:pPr marL="0" indent="0" algn="just">
                  <a:buNone/>
                </a:pPr>
                <a:endParaRPr lang="es-EC" dirty="0"/>
              </a:p>
              <a:p>
                <a:pPr algn="just"/>
                <a:endParaRPr lang="es-EC" dirty="0"/>
              </a:p>
              <a:p>
                <a:endParaRPr lang="es-EC"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646111" y="1519518"/>
                <a:ext cx="9209089" cy="4817782"/>
              </a:xfrm>
              <a:blipFill rotWithShape="0">
                <a:blip r:embed="rId2"/>
                <a:stretch>
                  <a:fillRect l="-331" t="-632" r="-1125"/>
                </a:stretch>
              </a:blipFill>
            </p:spPr>
            <p:txBody>
              <a:bodyPr/>
              <a:lstStyle/>
              <a:p>
                <a:r>
                  <a:rPr lang="es-EC">
                    <a:noFill/>
                  </a:rPr>
                  <a:t> </a:t>
                </a:r>
              </a:p>
            </p:txBody>
          </p:sp>
        </mc:Fallback>
      </mc:AlternateContent>
    </p:spTree>
    <p:extLst>
      <p:ext uri="{BB962C8B-B14F-4D97-AF65-F5344CB8AC3E}">
        <p14:creationId xmlns:p14="http://schemas.microsoft.com/office/powerpoint/2010/main" val="173916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04582"/>
          </a:xfrm>
        </p:spPr>
        <p:txBody>
          <a:bodyPr/>
          <a:lstStyle/>
          <a:p>
            <a:r>
              <a:rPr lang="es-EC" dirty="0" smtClean="0"/>
              <a:t>Alcance</a:t>
            </a:r>
            <a:endParaRPr lang="es-EC" dirty="0"/>
          </a:p>
        </p:txBody>
      </p:sp>
      <p:sp>
        <p:nvSpPr>
          <p:cNvPr id="3" name="Marcador de contenido 2"/>
          <p:cNvSpPr>
            <a:spLocks noGrp="1"/>
          </p:cNvSpPr>
          <p:nvPr>
            <p:ph idx="1"/>
          </p:nvPr>
        </p:nvSpPr>
        <p:spPr>
          <a:xfrm>
            <a:off x="646111" y="2167218"/>
            <a:ext cx="8946541" cy="4195481"/>
          </a:xfrm>
        </p:spPr>
        <p:txBody>
          <a:bodyPr/>
          <a:lstStyle/>
          <a:p>
            <a:pPr algn="just"/>
            <a:r>
              <a:rPr lang="es-ES" dirty="0"/>
              <a:t>Tener al Jeep </a:t>
            </a:r>
            <a:r>
              <a:rPr lang="es-ES" dirty="0" err="1"/>
              <a:t>Willys</a:t>
            </a:r>
            <a:r>
              <a:rPr lang="es-ES" dirty="0"/>
              <a:t> en funcionamiento y movimiento aplicando el sistema alternativo que se desea diseñar y construir</a:t>
            </a:r>
            <a:r>
              <a:rPr lang="es-ES" dirty="0" smtClean="0"/>
              <a:t>.</a:t>
            </a:r>
          </a:p>
          <a:p>
            <a:pPr algn="just"/>
            <a:r>
              <a:rPr lang="es-EC" dirty="0" smtClean="0"/>
              <a:t>Crear un sistema de generación de </a:t>
            </a:r>
            <a:r>
              <a:rPr lang="es-EC" dirty="0" err="1" smtClean="0"/>
              <a:t>bio</a:t>
            </a:r>
            <a:r>
              <a:rPr lang="es-EC" dirty="0" smtClean="0"/>
              <a:t>-gas con sus respectivos elementos de depuración, enfriamiento y transporte.</a:t>
            </a:r>
          </a:p>
          <a:p>
            <a:pPr algn="just"/>
            <a:r>
              <a:rPr lang="es-EC" dirty="0" smtClean="0"/>
              <a:t>Diseñar un sistema electrónico que permita controlar los elementos de suministro de combustible al motor con objeto de estabilizar y equilibrar la mezcla de aire combustible dentro del motor.</a:t>
            </a:r>
            <a:endParaRPr lang="es-EC" dirty="0"/>
          </a:p>
        </p:txBody>
      </p:sp>
    </p:spTree>
    <p:extLst>
      <p:ext uri="{BB962C8B-B14F-4D97-AF65-F5344CB8AC3E}">
        <p14:creationId xmlns:p14="http://schemas.microsoft.com/office/powerpoint/2010/main" val="58900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46111" y="1519518"/>
                <a:ext cx="9209089" cy="4817782"/>
              </a:xfrm>
            </p:spPr>
            <p:txBody>
              <a:bodyPr>
                <a:normAutofit fontScale="85000" lnSpcReduction="20000"/>
              </a:bodyPr>
              <a:lstStyle/>
              <a:p>
                <a:pPr algn="just"/>
                <a:r>
                  <a:rPr lang="es-ES" dirty="0"/>
                  <a:t>Para continuar con el diseño, se procede a calcular el volumen de la reserva para un trabajo eficiente del gasificador en un tiempo que puede ser determinado previamente y para lo cual se utilizará la siguiente fórmula</a:t>
                </a:r>
                <a:r>
                  <a:rPr lang="es-ES" dirty="0" smtClean="0"/>
                  <a:t>:</a:t>
                </a:r>
              </a:p>
              <a:p>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𝑉</m:t>
                      </m:r>
                      <m:r>
                        <a:rPr lang="es-ES" i="1">
                          <a:latin typeface="Cambria Math" panose="02040503050406030204" pitchFamily="18" charset="0"/>
                        </a:rPr>
                        <m:t>=</m:t>
                      </m:r>
                      <m:r>
                        <a:rPr lang="es-ES" i="1">
                          <a:latin typeface="Cambria Math" panose="02040503050406030204" pitchFamily="18" charset="0"/>
                        </a:rPr>
                        <m:t>𝐾</m:t>
                      </m:r>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1</m:t>
                          </m:r>
                        </m:num>
                        <m:den>
                          <m:r>
                            <a:rPr lang="es-ES" i="1">
                              <a:latin typeface="Cambria Math" panose="02040503050406030204" pitchFamily="18" charset="0"/>
                            </a:rPr>
                            <m:t>𝑃</m:t>
                          </m:r>
                        </m:den>
                      </m:f>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1</m:t>
                          </m:r>
                        </m:num>
                        <m:den>
                          <m:r>
                            <a:rPr lang="es-ES" i="1">
                              <a:latin typeface="Cambria Math" panose="02040503050406030204" pitchFamily="18" charset="0"/>
                            </a:rPr>
                            <m:t>𝑃𝐶𝑆</m:t>
                          </m:r>
                        </m:den>
                      </m:f>
                      <m:r>
                        <a:rPr lang="es-ES" i="1">
                          <a:latin typeface="Cambria Math" panose="02040503050406030204" pitchFamily="18" charset="0"/>
                        </a:rPr>
                        <m:t>∗</m:t>
                      </m:r>
                      <m:sSub>
                        <m:sSubPr>
                          <m:ctrlPr>
                            <a:rPr lang="es-EC" i="1">
                              <a:latin typeface="Cambria Math" panose="02040503050406030204" pitchFamily="18" charset="0"/>
                            </a:rPr>
                          </m:ctrlPr>
                        </m:sSubPr>
                        <m:e>
                          <m:r>
                            <a:rPr lang="es-ES" i="1">
                              <a:latin typeface="Cambria Math" panose="02040503050406030204" pitchFamily="18" charset="0"/>
                            </a:rPr>
                            <m:t>𝑃</m:t>
                          </m:r>
                        </m:e>
                        <m:sub>
                          <m:r>
                            <a:rPr lang="es-ES" i="1">
                              <a:latin typeface="Cambria Math" panose="02040503050406030204" pitchFamily="18" charset="0"/>
                            </a:rPr>
                            <m:t>𝑁</m:t>
                          </m:r>
                        </m:sub>
                      </m:sSub>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1</m:t>
                          </m:r>
                        </m:num>
                        <m:den>
                          <m:sSub>
                            <m:sSubPr>
                              <m:ctrlPr>
                                <a:rPr lang="es-EC" i="1">
                                  <a:latin typeface="Cambria Math" panose="02040503050406030204" pitchFamily="18" charset="0"/>
                                </a:rPr>
                              </m:ctrlPr>
                            </m:sSubPr>
                            <m:e>
                              <m:r>
                                <a:rPr lang="es-ES" i="1">
                                  <a:latin typeface="Cambria Math" panose="02040503050406030204" pitchFamily="18" charset="0"/>
                                </a:rPr>
                                <m:t>𝑁</m:t>
                              </m:r>
                            </m:e>
                            <m:sub>
                              <m:r>
                                <a:rPr lang="es-ES" i="1">
                                  <a:latin typeface="Cambria Math" panose="02040503050406030204" pitchFamily="18" charset="0"/>
                                </a:rPr>
                                <m:t>𝑚</m:t>
                              </m:r>
                            </m:sub>
                          </m:sSub>
                        </m:den>
                      </m:f>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1</m:t>
                          </m:r>
                        </m:num>
                        <m:den>
                          <m:sSub>
                            <m:sSubPr>
                              <m:ctrlPr>
                                <a:rPr lang="es-EC" i="1">
                                  <a:latin typeface="Cambria Math" panose="02040503050406030204" pitchFamily="18" charset="0"/>
                                </a:rPr>
                              </m:ctrlPr>
                            </m:sSubPr>
                            <m:e>
                              <m:r>
                                <a:rPr lang="es-ES" i="1">
                                  <a:latin typeface="Cambria Math" panose="02040503050406030204" pitchFamily="18" charset="0"/>
                                </a:rPr>
                                <m:t>𝑁</m:t>
                              </m:r>
                            </m:e>
                            <m:sub>
                              <m:r>
                                <a:rPr lang="es-ES" i="1">
                                  <a:latin typeface="Cambria Math" panose="02040503050406030204" pitchFamily="18" charset="0"/>
                                </a:rPr>
                                <m:t>𝑔</m:t>
                              </m:r>
                            </m:sub>
                          </m:sSub>
                        </m:den>
                      </m:f>
                      <m:r>
                        <a:rPr lang="es-ES" i="1">
                          <a:latin typeface="Cambria Math" panose="02040503050406030204" pitchFamily="18" charset="0"/>
                        </a:rPr>
                        <m:t>∗</m:t>
                      </m:r>
                      <m:r>
                        <a:rPr lang="es-ES" i="1">
                          <a:latin typeface="Cambria Math" panose="02040503050406030204" pitchFamily="18" charset="0"/>
                        </a:rPr>
                        <m:t>𝑇</m:t>
                      </m:r>
                      <m:r>
                        <a:rPr lang="es-ES" i="1">
                          <a:latin typeface="Cambria Math" panose="02040503050406030204" pitchFamily="18" charset="0"/>
                        </a:rPr>
                        <m:t> </m:t>
                      </m:r>
                      <m:d>
                        <m:dPr>
                          <m:begChr m:val="["/>
                          <m:endChr m:val="]"/>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3</m:t>
                              </m:r>
                            </m:sup>
                          </m:sSup>
                        </m:e>
                      </m:d>
                    </m:oMath>
                  </m:oMathPara>
                </a14:m>
                <a:endParaRPr lang="es-EC" dirty="0"/>
              </a:p>
              <a:p>
                <a:pPr marL="0" indent="0">
                  <a:buNone/>
                </a:pPr>
                <a:r>
                  <a:rPr lang="es-ES" dirty="0" smtClean="0"/>
                  <a:t>	En </a:t>
                </a:r>
                <a:r>
                  <a:rPr lang="es-ES" dirty="0"/>
                  <a:t>donde:</a:t>
                </a:r>
                <a:endParaRPr lang="es-EC" dirty="0"/>
              </a:p>
              <a:p>
                <a:pPr marL="0" indent="0">
                  <a:buNone/>
                </a:pPr>
                <a:r>
                  <a:rPr lang="es-ES" dirty="0" smtClean="0"/>
                  <a:t>	V</a:t>
                </a:r>
                <a:r>
                  <a:rPr lang="es-ES" dirty="0"/>
                  <a:t>:	</a:t>
                </a:r>
                <a:r>
                  <a:rPr lang="es-ES" dirty="0" smtClean="0"/>
                  <a:t>	Volumen </a:t>
                </a:r>
                <a:r>
                  <a:rPr lang="es-ES" dirty="0"/>
                  <a:t>de leña, en estéreos (m3)</a:t>
                </a:r>
                <a:endParaRPr lang="es-EC" dirty="0"/>
              </a:p>
              <a:p>
                <a:pPr marL="0" indent="0">
                  <a:buNone/>
                </a:pPr>
                <a:r>
                  <a:rPr lang="es-ES" dirty="0" smtClean="0"/>
                  <a:t>	P</a:t>
                </a:r>
                <a:r>
                  <a:rPr lang="es-ES" dirty="0"/>
                  <a:t>:	</a:t>
                </a:r>
                <a:r>
                  <a:rPr lang="es-ES" dirty="0" smtClean="0"/>
                  <a:t>	Densidad </a:t>
                </a:r>
                <a:r>
                  <a:rPr lang="es-ES" dirty="0"/>
                  <a:t>aparente de la leña (Kg/m3)</a:t>
                </a:r>
                <a:endParaRPr lang="es-EC" dirty="0"/>
              </a:p>
              <a:p>
                <a:pPr marL="0" indent="0">
                  <a:buNone/>
                </a:pPr>
                <a:r>
                  <a:rPr lang="es-ES" dirty="0" smtClean="0"/>
                  <a:t>	PCS</a:t>
                </a:r>
                <a:r>
                  <a:rPr lang="es-ES" dirty="0"/>
                  <a:t>:	Poder calórico superior de la leña (Kcal/Kg)</a:t>
                </a:r>
                <a:endParaRPr lang="es-EC" dirty="0"/>
              </a:p>
              <a:p>
                <a:pPr marL="0" indent="0">
                  <a:buNone/>
                </a:pPr>
                <a:r>
                  <a:rPr lang="es-ES" dirty="0" smtClean="0"/>
                  <a:t>	PN:	</a:t>
                </a:r>
                <a:r>
                  <a:rPr lang="es-ES" dirty="0"/>
                  <a:t>	Potencia de funcionamiento del motor (CV)</a:t>
                </a:r>
                <a:endParaRPr lang="es-EC" dirty="0"/>
              </a:p>
              <a:p>
                <a:pPr marL="0" indent="0">
                  <a:buNone/>
                </a:pPr>
                <a:r>
                  <a:rPr lang="es-ES" dirty="0" smtClean="0"/>
                  <a:t>	K</a:t>
                </a:r>
                <a:r>
                  <a:rPr lang="es-ES" dirty="0"/>
                  <a:t>:	</a:t>
                </a:r>
                <a:r>
                  <a:rPr lang="es-ES" dirty="0" smtClean="0"/>
                  <a:t>	Coeficiente </a:t>
                </a:r>
                <a:r>
                  <a:rPr lang="es-ES" dirty="0"/>
                  <a:t>de conversión 632 (Kcal/</a:t>
                </a:r>
                <a:r>
                  <a:rPr lang="es-ES" dirty="0" err="1"/>
                  <a:t>CV.h</a:t>
                </a:r>
                <a:r>
                  <a:rPr lang="es-ES" dirty="0"/>
                  <a:t>)</a:t>
                </a:r>
                <a:endParaRPr lang="es-EC" dirty="0"/>
              </a:p>
              <a:p>
                <a:pPr marL="0" indent="0">
                  <a:buNone/>
                </a:pPr>
                <a:r>
                  <a:rPr lang="es-ES" dirty="0" smtClean="0"/>
                  <a:t>	</a:t>
                </a:r>
                <a:r>
                  <a:rPr lang="es-ES" dirty="0" err="1" smtClean="0"/>
                  <a:t>Nm</a:t>
                </a:r>
                <a:r>
                  <a:rPr lang="es-ES" dirty="0"/>
                  <a:t>:	</a:t>
                </a:r>
                <a:r>
                  <a:rPr lang="es-ES" dirty="0" smtClean="0"/>
                  <a:t>	Eficiencia </a:t>
                </a:r>
                <a:r>
                  <a:rPr lang="es-ES" dirty="0"/>
                  <a:t>térmica del Motor (0,25 – 0,36)</a:t>
                </a:r>
                <a:endParaRPr lang="es-EC" dirty="0"/>
              </a:p>
              <a:p>
                <a:pPr marL="0" indent="0">
                  <a:buNone/>
                </a:pPr>
                <a:r>
                  <a:rPr lang="es-ES" dirty="0" smtClean="0"/>
                  <a:t>	</a:t>
                </a:r>
                <a:r>
                  <a:rPr lang="es-ES" dirty="0" err="1" smtClean="0"/>
                  <a:t>Ng</a:t>
                </a:r>
                <a:r>
                  <a:rPr lang="es-ES" dirty="0"/>
                  <a:t>:	</a:t>
                </a:r>
                <a:r>
                  <a:rPr lang="es-ES" dirty="0" smtClean="0"/>
                  <a:t>	Eficiencia </a:t>
                </a:r>
                <a:r>
                  <a:rPr lang="es-ES" dirty="0"/>
                  <a:t>térmica del gasificador (65 – 80)%</a:t>
                </a:r>
                <a:endParaRPr lang="es-EC" dirty="0"/>
              </a:p>
              <a:p>
                <a:pPr marL="0" indent="0">
                  <a:buNone/>
                </a:pPr>
                <a:r>
                  <a:rPr lang="es-ES" dirty="0" smtClean="0"/>
                  <a:t>	T</a:t>
                </a:r>
                <a:r>
                  <a:rPr lang="es-ES" dirty="0"/>
                  <a:t>:	</a:t>
                </a:r>
                <a:r>
                  <a:rPr lang="es-ES" dirty="0" smtClean="0"/>
                  <a:t>	Tiempo </a:t>
                </a:r>
                <a:r>
                  <a:rPr lang="es-ES" dirty="0"/>
                  <a:t>de funcionamiento del gasificador (h)</a:t>
                </a:r>
                <a:endParaRPr lang="es-EC" dirty="0"/>
              </a:p>
              <a:p>
                <a:pPr marL="0" indent="0">
                  <a:buNone/>
                </a:pPr>
                <a:endParaRPr lang="es-EC" dirty="0"/>
              </a:p>
              <a:p>
                <a:pPr marL="0" indent="0" algn="just">
                  <a:buNone/>
                </a:pPr>
                <a:endParaRPr lang="es-EC" dirty="0"/>
              </a:p>
              <a:p>
                <a:pPr marL="0" indent="0" algn="just">
                  <a:buNone/>
                </a:pPr>
                <a:endParaRPr lang="es-EC" dirty="0"/>
              </a:p>
              <a:p>
                <a:pPr algn="just"/>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46111" y="1519518"/>
                <a:ext cx="9209089" cy="4817782"/>
              </a:xfrm>
              <a:blipFill rotWithShape="0">
                <a:blip r:embed="rId2"/>
                <a:stretch>
                  <a:fillRect l="-132" t="-1391" r="-331"/>
                </a:stretch>
              </a:blipFill>
            </p:spPr>
            <p:txBody>
              <a:bodyPr/>
              <a:lstStyle/>
              <a:p>
                <a:r>
                  <a:rPr lang="es-EC">
                    <a:noFill/>
                  </a:rPr>
                  <a:t> </a:t>
                </a:r>
              </a:p>
            </p:txBody>
          </p:sp>
        </mc:Fallback>
      </mc:AlternateContent>
    </p:spTree>
    <p:extLst>
      <p:ext uri="{BB962C8B-B14F-4D97-AF65-F5344CB8AC3E}">
        <p14:creationId xmlns:p14="http://schemas.microsoft.com/office/powerpoint/2010/main" val="55840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ppt_x</p:attrName>
                                        </p:attrNameLst>
                                      </p:cBhvr>
                                      <p:tavLst>
                                        <p:tav tm="0">
                                          <p:val>
                                            <p:strVal val="#ppt_x"/>
                                          </p:val>
                                        </p:tav>
                                        <p:tav tm="100000">
                                          <p:val>
                                            <p:strVal val="#ppt_x"/>
                                          </p:val>
                                        </p:tav>
                                      </p:tavLst>
                                    </p:anim>
                                    <p:anim calcmode="lin" valueType="num">
                                      <p:cBhvr>
                                        <p:cTn id="15" dur="900" decel="100000" fill="hold"/>
                                        <p:tgtEl>
                                          <p:spTgt spid="3">
                                            <p:bg/>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bg/>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p:sp>
        <p:nvSpPr>
          <p:cNvPr id="3" name="Marcador de contenido 2"/>
          <p:cNvSpPr>
            <a:spLocks noGrp="1"/>
          </p:cNvSpPr>
          <p:nvPr>
            <p:ph idx="1"/>
          </p:nvPr>
        </p:nvSpPr>
        <p:spPr>
          <a:xfrm>
            <a:off x="646111" y="1519518"/>
            <a:ext cx="9209089" cy="4817782"/>
          </a:xfrm>
        </p:spPr>
        <p:txBody>
          <a:bodyPr>
            <a:normAutofit/>
          </a:bodyPr>
          <a:lstStyle/>
          <a:p>
            <a:pPr algn="just"/>
            <a:r>
              <a:rPr lang="es-ES" dirty="0"/>
              <a:t>Tanto la densidad como el poder calórico están ligados directamente con el tipo de madera, clasificándola en suave, </a:t>
            </a:r>
            <a:r>
              <a:rPr lang="es-ES" dirty="0" err="1"/>
              <a:t>semi</a:t>
            </a:r>
            <a:r>
              <a:rPr lang="es-ES" dirty="0"/>
              <a:t>-dura y dura, de ahí los valores de </a:t>
            </a:r>
            <a:r>
              <a:rPr lang="es-ES" dirty="0" smtClean="0"/>
              <a:t>la siguiente tabla:</a:t>
            </a:r>
          </a:p>
          <a:p>
            <a:endParaRPr lang="es-EC" dirty="0"/>
          </a:p>
          <a:p>
            <a:pPr marL="0" indent="0" algn="just">
              <a:buNone/>
            </a:pPr>
            <a:endParaRPr lang="es-EC" dirty="0"/>
          </a:p>
          <a:p>
            <a:pPr marL="0" indent="0" algn="just">
              <a:buNone/>
            </a:pPr>
            <a:endParaRPr lang="es-EC" dirty="0"/>
          </a:p>
          <a:p>
            <a:pPr algn="just"/>
            <a:endParaRPr lang="es-EC" dirty="0"/>
          </a:p>
          <a:p>
            <a:endParaRPr lang="es-EC" dirty="0"/>
          </a:p>
        </p:txBody>
      </p:sp>
      <p:graphicFrame>
        <p:nvGraphicFramePr>
          <p:cNvPr id="5" name="Objeto 4"/>
          <p:cNvGraphicFramePr>
            <a:graphicFrameLocks noChangeAspect="1"/>
          </p:cNvGraphicFramePr>
          <p:nvPr>
            <p:extLst>
              <p:ext uri="{D42A27DB-BD31-4B8C-83A1-F6EECF244321}">
                <p14:modId xmlns:p14="http://schemas.microsoft.com/office/powerpoint/2010/main" val="2752915861"/>
              </p:ext>
            </p:extLst>
          </p:nvPr>
        </p:nvGraphicFramePr>
        <p:xfrm>
          <a:off x="796439" y="3117663"/>
          <a:ext cx="8908432" cy="1621491"/>
        </p:xfrm>
        <a:graphic>
          <a:graphicData uri="http://schemas.openxmlformats.org/presentationml/2006/ole">
            <mc:AlternateContent xmlns:mc="http://schemas.openxmlformats.org/markup-compatibility/2006">
              <mc:Choice xmlns:v="urn:schemas-microsoft-com:vml" Requires="v">
                <p:oleObj spid="_x0000_s18442" name="Documento" r:id="rId3" imgW="5888800" imgH="1286414" progId="Word.Document.12">
                  <p:embed/>
                </p:oleObj>
              </mc:Choice>
              <mc:Fallback>
                <p:oleObj name="Documento" r:id="rId3" imgW="5888800" imgH="1286414" progId="Word.Document.12">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439" y="3117663"/>
                        <a:ext cx="8908432" cy="1621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7538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p:sp>
        <p:nvSpPr>
          <p:cNvPr id="3" name="Marcador de contenido 2"/>
          <p:cNvSpPr>
            <a:spLocks noGrp="1"/>
          </p:cNvSpPr>
          <p:nvPr>
            <p:ph idx="1"/>
          </p:nvPr>
        </p:nvSpPr>
        <p:spPr>
          <a:xfrm>
            <a:off x="646111" y="1519518"/>
            <a:ext cx="9209089" cy="4817782"/>
          </a:xfrm>
        </p:spPr>
        <p:txBody>
          <a:bodyPr>
            <a:normAutofit/>
          </a:bodyPr>
          <a:lstStyle/>
          <a:p>
            <a:pPr algn="just"/>
            <a:r>
              <a:rPr lang="es-ES" dirty="0"/>
              <a:t>La potencia del funcionamiento del motor esta especificada al inicio el capítulo de diseño y es:</a:t>
            </a:r>
            <a:endParaRPr lang="es-EC" dirty="0"/>
          </a:p>
          <a:p>
            <a:pPr marL="0" indent="0" algn="ctr">
              <a:buNone/>
            </a:pPr>
            <a:r>
              <a:rPr lang="es-ES" b="1" dirty="0"/>
              <a:t>PN = 91 (CV)</a:t>
            </a:r>
            <a:endParaRPr lang="es-EC" dirty="0"/>
          </a:p>
          <a:p>
            <a:pPr algn="just"/>
            <a:r>
              <a:rPr lang="es-ES" dirty="0"/>
              <a:t>La eficiencia viene de la mano con el tipo de vehículo, la tecnología y el año de fabricación, variando en un intervalo de 0,25 a 0,36 poniendo como valor más alto de aprovechamiento a los motores con inyección electrónica de combustible, por ella la selección de la eficiencia es de:</a:t>
            </a:r>
            <a:endParaRPr lang="es-EC" dirty="0"/>
          </a:p>
          <a:p>
            <a:pPr marL="0" indent="0" algn="ctr">
              <a:buNone/>
            </a:pPr>
            <a:r>
              <a:rPr lang="es-ES" b="1" dirty="0" err="1"/>
              <a:t>Nm</a:t>
            </a:r>
            <a:r>
              <a:rPr lang="es-ES" b="1" dirty="0"/>
              <a:t> = 0,3</a:t>
            </a:r>
            <a:endParaRPr lang="es-EC" dirty="0"/>
          </a:p>
          <a:p>
            <a:endParaRPr lang="es-EC" dirty="0"/>
          </a:p>
          <a:p>
            <a:pPr marL="0" indent="0" algn="just">
              <a:buNone/>
            </a:pPr>
            <a:endParaRPr lang="es-EC" dirty="0"/>
          </a:p>
          <a:p>
            <a:pPr marL="0" indent="0" algn="just">
              <a:buNone/>
            </a:pPr>
            <a:endParaRPr lang="es-EC" dirty="0"/>
          </a:p>
          <a:p>
            <a:pPr algn="just"/>
            <a:endParaRPr lang="es-EC" dirty="0"/>
          </a:p>
          <a:p>
            <a:endParaRPr lang="es-EC" dirty="0"/>
          </a:p>
        </p:txBody>
      </p:sp>
    </p:spTree>
    <p:extLst>
      <p:ext uri="{BB962C8B-B14F-4D97-AF65-F5344CB8AC3E}">
        <p14:creationId xmlns:p14="http://schemas.microsoft.com/office/powerpoint/2010/main" val="279168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p:sp>
        <p:nvSpPr>
          <p:cNvPr id="3" name="Marcador de contenido 2"/>
          <p:cNvSpPr>
            <a:spLocks noGrp="1"/>
          </p:cNvSpPr>
          <p:nvPr>
            <p:ph idx="1"/>
          </p:nvPr>
        </p:nvSpPr>
        <p:spPr>
          <a:xfrm>
            <a:off x="646111" y="1519518"/>
            <a:ext cx="9209089" cy="4817782"/>
          </a:xfrm>
        </p:spPr>
        <p:txBody>
          <a:bodyPr>
            <a:normAutofit/>
          </a:bodyPr>
          <a:lstStyle/>
          <a:p>
            <a:r>
              <a:rPr lang="es-ES" dirty="0"/>
              <a:t>Debido a que el gasificador tiene como objeto una utilización para movilidad, el complicado y costoso colocar un aislamiento en sus paredes para aprovechar de mejor manera la temperatura generada, por ello muchos autores recomiendan colocar un valor de eficiencia intermedia en su rango de 0,65 a 0,8, por ello nuestra selección fue:</a:t>
            </a:r>
            <a:endParaRPr lang="es-EC" dirty="0"/>
          </a:p>
          <a:p>
            <a:pPr marL="0" indent="0" algn="ctr">
              <a:buNone/>
            </a:pPr>
            <a:r>
              <a:rPr lang="es-ES" b="1" dirty="0" err="1"/>
              <a:t>Ng</a:t>
            </a:r>
            <a:r>
              <a:rPr lang="es-ES" b="1" dirty="0"/>
              <a:t> = 0,72</a:t>
            </a:r>
            <a:endParaRPr lang="es-EC" dirty="0"/>
          </a:p>
          <a:p>
            <a:r>
              <a:rPr lang="es-ES" dirty="0"/>
              <a:t>Y finalmente el tiempo estimado de trabajo con una carga completa fue de 1 hora, para de esta manera también reducir la carga que se la dará al vehículo y permitirle trabajar más eficientemente</a:t>
            </a:r>
            <a:r>
              <a:rPr lang="es-ES" dirty="0" smtClean="0"/>
              <a:t>.</a:t>
            </a:r>
            <a:endParaRPr lang="es-EC" dirty="0"/>
          </a:p>
          <a:p>
            <a:pPr marL="0" indent="0" algn="ctr">
              <a:buNone/>
            </a:pPr>
            <a:r>
              <a:rPr lang="es-ES" b="1" dirty="0"/>
              <a:t>T = 1 h</a:t>
            </a:r>
            <a:endParaRPr lang="es-EC" dirty="0"/>
          </a:p>
          <a:p>
            <a:endParaRPr lang="es-EC" dirty="0"/>
          </a:p>
          <a:p>
            <a:pPr marL="0" indent="0" algn="just">
              <a:buNone/>
            </a:pPr>
            <a:endParaRPr lang="es-EC" dirty="0"/>
          </a:p>
          <a:p>
            <a:pPr marL="0" indent="0" algn="just">
              <a:buNone/>
            </a:pPr>
            <a:endParaRPr lang="es-EC" dirty="0"/>
          </a:p>
          <a:p>
            <a:pPr algn="just"/>
            <a:endParaRPr lang="es-EC" dirty="0"/>
          </a:p>
          <a:p>
            <a:endParaRPr lang="es-EC" dirty="0"/>
          </a:p>
        </p:txBody>
      </p:sp>
    </p:spTree>
    <p:extLst>
      <p:ext uri="{BB962C8B-B14F-4D97-AF65-F5344CB8AC3E}">
        <p14:creationId xmlns:p14="http://schemas.microsoft.com/office/powerpoint/2010/main" val="114213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46111" y="2040218"/>
                <a:ext cx="9209089" cy="4817782"/>
              </a:xfrm>
            </p:spPr>
            <p:txBody>
              <a:bodyPr>
                <a:normAutofit/>
              </a:bodyPr>
              <a:lstStyle/>
              <a:p>
                <a:r>
                  <a:rPr lang="es-ES" dirty="0" smtClean="0"/>
                  <a:t>Reemplazando los valores estipulados en la formula anteriormente descrita, tendremos la siguiente expresión:</a:t>
                </a:r>
              </a:p>
              <a:p>
                <a:endParaRPr lang="es-ES" dirty="0" smtClean="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𝑉</m:t>
                      </m:r>
                      <m:r>
                        <a:rPr lang="es-ES" i="1">
                          <a:latin typeface="Cambria Math" panose="02040503050406030204" pitchFamily="18" charset="0"/>
                        </a:rPr>
                        <m:t>=632∗</m:t>
                      </m:r>
                      <m:f>
                        <m:fPr>
                          <m:ctrlPr>
                            <a:rPr lang="es-EC" i="1">
                              <a:latin typeface="Cambria Math" panose="02040503050406030204" pitchFamily="18" charset="0"/>
                            </a:rPr>
                          </m:ctrlPr>
                        </m:fPr>
                        <m:num>
                          <m:r>
                            <a:rPr lang="es-ES" i="1">
                              <a:latin typeface="Cambria Math" panose="02040503050406030204" pitchFamily="18" charset="0"/>
                            </a:rPr>
                            <m:t>1</m:t>
                          </m:r>
                        </m:num>
                        <m:den>
                          <m:r>
                            <a:rPr lang="es-ES" i="1">
                              <a:latin typeface="Cambria Math" panose="02040503050406030204" pitchFamily="18" charset="0"/>
                            </a:rPr>
                            <m:t>670</m:t>
                          </m:r>
                        </m:den>
                      </m:f>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1</m:t>
                          </m:r>
                        </m:num>
                        <m:den>
                          <m:r>
                            <a:rPr lang="es-ES" i="1">
                              <a:latin typeface="Cambria Math" panose="02040503050406030204" pitchFamily="18" charset="0"/>
                            </a:rPr>
                            <m:t>36000</m:t>
                          </m:r>
                        </m:den>
                      </m:f>
                      <m:r>
                        <a:rPr lang="es-ES" i="1">
                          <a:latin typeface="Cambria Math" panose="02040503050406030204" pitchFamily="18" charset="0"/>
                        </a:rPr>
                        <m:t>∗91∗</m:t>
                      </m:r>
                      <m:f>
                        <m:fPr>
                          <m:ctrlPr>
                            <a:rPr lang="es-EC" i="1">
                              <a:latin typeface="Cambria Math" panose="02040503050406030204" pitchFamily="18" charset="0"/>
                            </a:rPr>
                          </m:ctrlPr>
                        </m:fPr>
                        <m:num>
                          <m:r>
                            <a:rPr lang="es-ES" i="1">
                              <a:latin typeface="Cambria Math" panose="02040503050406030204" pitchFamily="18" charset="0"/>
                            </a:rPr>
                            <m:t>1</m:t>
                          </m:r>
                        </m:num>
                        <m:den>
                          <m:r>
                            <a:rPr lang="es-ES" i="1">
                              <a:latin typeface="Cambria Math" panose="02040503050406030204" pitchFamily="18" charset="0"/>
                            </a:rPr>
                            <m:t>0,3</m:t>
                          </m:r>
                        </m:den>
                      </m:f>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1</m:t>
                          </m:r>
                        </m:num>
                        <m:den>
                          <m:r>
                            <a:rPr lang="es-ES" i="1">
                              <a:latin typeface="Cambria Math" panose="02040503050406030204" pitchFamily="18" charset="0"/>
                            </a:rPr>
                            <m:t>0,72</m:t>
                          </m:r>
                        </m:den>
                      </m:f>
                      <m:r>
                        <a:rPr lang="es-ES" i="1">
                          <a:latin typeface="Cambria Math" panose="02040503050406030204" pitchFamily="18" charset="0"/>
                        </a:rPr>
                        <m:t>∗1 </m:t>
                      </m:r>
                      <m:d>
                        <m:dPr>
                          <m:begChr m:val="["/>
                          <m:endChr m:val="]"/>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3</m:t>
                              </m:r>
                            </m:sup>
                          </m:sSup>
                        </m:e>
                      </m:d>
                    </m:oMath>
                  </m:oMathPara>
                </a14:m>
                <a:endParaRPr lang="es-EC"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𝑉</m:t>
                      </m:r>
                      <m:r>
                        <a:rPr lang="es-ES" i="1">
                          <a:latin typeface="Cambria Math" panose="02040503050406030204" pitchFamily="18" charset="0"/>
                        </a:rPr>
                        <m:t>=0,01135</m:t>
                      </m:r>
                      <m:d>
                        <m:dPr>
                          <m:begChr m:val="["/>
                          <m:endChr m:val="]"/>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3</m:t>
                              </m:r>
                            </m:sup>
                          </m:sSup>
                        </m:e>
                      </m:d>
                    </m:oMath>
                  </m:oMathPara>
                </a14:m>
                <a:endParaRPr lang="es-EC" dirty="0"/>
              </a:p>
              <a:p>
                <a:endParaRPr lang="es-EC" dirty="0"/>
              </a:p>
              <a:p>
                <a:pPr marL="0" indent="0" algn="just">
                  <a:buNone/>
                </a:pPr>
                <a:endParaRPr lang="es-EC" dirty="0"/>
              </a:p>
              <a:p>
                <a:pPr marL="0" indent="0" algn="just">
                  <a:buNone/>
                </a:pPr>
                <a:endParaRPr lang="es-EC" dirty="0"/>
              </a:p>
              <a:p>
                <a:pPr algn="just"/>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46111" y="2040218"/>
                <a:ext cx="9209089" cy="4817782"/>
              </a:xfrm>
              <a:blipFill rotWithShape="0">
                <a:blip r:embed="rId2"/>
                <a:stretch>
                  <a:fillRect l="-331" t="-759"/>
                </a:stretch>
              </a:blipFill>
            </p:spPr>
            <p:txBody>
              <a:bodyPr/>
              <a:lstStyle/>
              <a:p>
                <a:r>
                  <a:rPr lang="es-EC">
                    <a:noFill/>
                  </a:rPr>
                  <a:t> </a:t>
                </a:r>
              </a:p>
            </p:txBody>
          </p:sp>
        </mc:Fallback>
      </mc:AlternateContent>
    </p:spTree>
    <p:extLst>
      <p:ext uri="{BB962C8B-B14F-4D97-AF65-F5344CB8AC3E}">
        <p14:creationId xmlns:p14="http://schemas.microsoft.com/office/powerpoint/2010/main" val="159383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p:sp>
        <p:nvSpPr>
          <p:cNvPr id="3" name="Marcador de contenido 2"/>
          <p:cNvSpPr>
            <a:spLocks noGrp="1"/>
          </p:cNvSpPr>
          <p:nvPr>
            <p:ph idx="1"/>
          </p:nvPr>
        </p:nvSpPr>
        <p:spPr>
          <a:xfrm>
            <a:off x="646111" y="1430618"/>
            <a:ext cx="9209089" cy="4817782"/>
          </a:xfrm>
        </p:spPr>
        <p:txBody>
          <a:bodyPr>
            <a:normAutofit/>
          </a:bodyPr>
          <a:lstStyle/>
          <a:p>
            <a:pPr algn="just"/>
            <a:r>
              <a:rPr lang="es-ES" dirty="0" smtClean="0"/>
              <a:t>Para obtener un funcionamiento es necesario contar con </a:t>
            </a:r>
            <a:r>
              <a:rPr lang="es-ES" dirty="0"/>
              <a:t>una buena mezcla de combustibles dentro </a:t>
            </a:r>
            <a:r>
              <a:rPr lang="es-ES" dirty="0" smtClean="0"/>
              <a:t>del gasificador, esta consiste </a:t>
            </a:r>
            <a:r>
              <a:rPr lang="es-ES" dirty="0"/>
              <a:t>en 2/3 de masa de leña </a:t>
            </a:r>
            <a:r>
              <a:rPr lang="es-ES" dirty="0" err="1"/>
              <a:t>semi</a:t>
            </a:r>
            <a:r>
              <a:rPr lang="es-ES" dirty="0"/>
              <a:t>-dura y 1/3 de masa de leña suave, pues esto garantizará aceleraciones fáciles y largos intervalos entre cargas, con esta consideración se desarrolló la siguiente tabla de resultados:</a:t>
            </a:r>
            <a:endParaRPr lang="es-EC" dirty="0"/>
          </a:p>
          <a:p>
            <a:pPr marL="0" indent="0" algn="just">
              <a:buNone/>
            </a:pPr>
            <a:endParaRPr lang="es-EC" dirty="0"/>
          </a:p>
          <a:p>
            <a:pPr marL="0" indent="0" algn="just">
              <a:buNone/>
            </a:pPr>
            <a:endParaRPr lang="es-EC" dirty="0"/>
          </a:p>
          <a:p>
            <a:pPr algn="just"/>
            <a:endParaRPr lang="es-EC" dirty="0"/>
          </a:p>
          <a:p>
            <a:endParaRPr lang="es-EC" dirty="0"/>
          </a:p>
        </p:txBody>
      </p:sp>
      <p:graphicFrame>
        <p:nvGraphicFramePr>
          <p:cNvPr id="5" name="Objeto 4"/>
          <p:cNvGraphicFramePr>
            <a:graphicFrameLocks noChangeAspect="1"/>
          </p:cNvGraphicFramePr>
          <p:nvPr>
            <p:extLst>
              <p:ext uri="{D42A27DB-BD31-4B8C-83A1-F6EECF244321}">
                <p14:modId xmlns:p14="http://schemas.microsoft.com/office/powerpoint/2010/main" val="3371060891"/>
              </p:ext>
            </p:extLst>
          </p:nvPr>
        </p:nvGraphicFramePr>
        <p:xfrm>
          <a:off x="0" y="3304521"/>
          <a:ext cx="10002326" cy="2169179"/>
        </p:xfrm>
        <a:graphic>
          <a:graphicData uri="http://schemas.openxmlformats.org/presentationml/2006/ole">
            <mc:AlternateContent xmlns:mc="http://schemas.openxmlformats.org/markup-compatibility/2006">
              <mc:Choice xmlns:v="urn:schemas-microsoft-com:vml" Requires="v">
                <p:oleObj spid="_x0000_s25610" name="Documento" r:id="rId3" imgW="6559759" imgH="1551317" progId="Word.Document.12">
                  <p:embed/>
                </p:oleObj>
              </mc:Choice>
              <mc:Fallback>
                <p:oleObj name="Documento" r:id="rId3" imgW="6559759" imgH="1551317" progId="Word.Document.12">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4521"/>
                        <a:ext cx="10002326" cy="21691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4837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p:sp>
        <p:nvSpPr>
          <p:cNvPr id="3" name="Marcador de contenido 2"/>
          <p:cNvSpPr>
            <a:spLocks noGrp="1"/>
          </p:cNvSpPr>
          <p:nvPr>
            <p:ph idx="1"/>
          </p:nvPr>
        </p:nvSpPr>
        <p:spPr>
          <a:xfrm>
            <a:off x="646111" y="1626552"/>
            <a:ext cx="4116389" cy="4817782"/>
          </a:xfrm>
        </p:spPr>
        <p:txBody>
          <a:bodyPr>
            <a:normAutofit/>
          </a:bodyPr>
          <a:lstStyle/>
          <a:p>
            <a:pPr algn="just"/>
            <a:r>
              <a:rPr lang="es-ES" dirty="0"/>
              <a:t>Para la tolva: Un tanque de almacenamiento de Gas refrigerante R22 ideal para soportar la presión de una explosión, por las altas presiones de diseño a las que este se encuentra sometido en su aplicación y la posibilidad de retardar el fuego en caso de flameos dentro en depósito de almacenamiento:</a:t>
            </a:r>
            <a:endParaRPr lang="es-EC" dirty="0"/>
          </a:p>
          <a:p>
            <a:pPr marL="0" indent="0">
              <a:buNone/>
            </a:pPr>
            <a:endParaRPr lang="es-EC" dirty="0"/>
          </a:p>
          <a:p>
            <a:pPr marL="0" indent="0" algn="just">
              <a:buNone/>
            </a:pPr>
            <a:endParaRPr lang="es-EC" dirty="0"/>
          </a:p>
          <a:p>
            <a:pPr marL="0" indent="0" algn="just">
              <a:buNone/>
            </a:pPr>
            <a:endParaRPr lang="es-EC" dirty="0"/>
          </a:p>
          <a:p>
            <a:pPr algn="just"/>
            <a:endParaRPr lang="es-EC" dirty="0"/>
          </a:p>
          <a:p>
            <a:endParaRPr lang="es-EC" dirty="0"/>
          </a:p>
        </p:txBody>
      </p:sp>
      <p:pic>
        <p:nvPicPr>
          <p:cNvPr id="4" name="Imagen 3" descr="gas refrigerante r22"/>
          <p:cNvPicPr/>
          <p:nvPr/>
        </p:nvPicPr>
        <p:blipFill>
          <a:blip r:embed="rId2" cstate="print">
            <a:extLst>
              <a:ext uri="{28A0092B-C50C-407E-A947-70E740481C1C}">
                <a14:useLocalDpi xmlns:a14="http://schemas.microsoft.com/office/drawing/2010/main" val="0"/>
              </a:ext>
            </a:extLst>
          </a:blip>
          <a:srcRect b="8102"/>
          <a:stretch>
            <a:fillRect/>
          </a:stretch>
        </p:blipFill>
        <p:spPr bwMode="auto">
          <a:xfrm>
            <a:off x="5348472" y="2109152"/>
            <a:ext cx="4544828" cy="3072448"/>
          </a:xfrm>
          <a:prstGeom prst="rect">
            <a:avLst/>
          </a:prstGeom>
          <a:noFill/>
          <a:ln>
            <a:noFill/>
          </a:ln>
        </p:spPr>
      </p:pic>
    </p:spTree>
    <p:extLst>
      <p:ext uri="{BB962C8B-B14F-4D97-AF65-F5344CB8AC3E}">
        <p14:creationId xmlns:p14="http://schemas.microsoft.com/office/powerpoint/2010/main" val="121110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6"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8" dur="500"/>
                                        <p:tgtEl>
                                          <p:spTgt spid="3">
                                            <p:txEl>
                                              <p:pRg st="0" end="0"/>
                                            </p:txEl>
                                          </p:spTgt>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strVal val="#ppt_w*0.05"/>
                                          </p:val>
                                        </p:tav>
                                        <p:tav tm="100000">
                                          <p:val>
                                            <p:strVal val="#ppt_w"/>
                                          </p:val>
                                        </p:tav>
                                      </p:tavLst>
                                    </p:anim>
                                    <p:anim calcmode="lin" valueType="num">
                                      <p:cBhvr>
                                        <p:cTn id="22" dur="500" fill="hold"/>
                                        <p:tgtEl>
                                          <p:spTgt spid="4"/>
                                        </p:tgtEl>
                                        <p:attrNameLst>
                                          <p:attrName>ppt_h</p:attrName>
                                        </p:attrNameLst>
                                      </p:cBhvr>
                                      <p:tavLst>
                                        <p:tav tm="0">
                                          <p:val>
                                            <p:strVal val="#ppt_h"/>
                                          </p:val>
                                        </p:tav>
                                        <p:tav tm="100000">
                                          <p:val>
                                            <p:strVal val="#ppt_h"/>
                                          </p:val>
                                        </p:tav>
                                      </p:tavLst>
                                    </p:anim>
                                    <p:anim calcmode="lin" valueType="num">
                                      <p:cBhvr>
                                        <p:cTn id="23" dur="500" fill="hold"/>
                                        <p:tgtEl>
                                          <p:spTgt spid="4"/>
                                        </p:tgtEl>
                                        <p:attrNameLst>
                                          <p:attrName>ppt_x</p:attrName>
                                        </p:attrNameLst>
                                      </p:cBhvr>
                                      <p:tavLst>
                                        <p:tav tm="0">
                                          <p:val>
                                            <p:strVal val="#ppt_x-.2"/>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p:sp>
        <p:nvSpPr>
          <p:cNvPr id="3" name="Marcador de contenido 2"/>
          <p:cNvSpPr>
            <a:spLocks noGrp="1"/>
          </p:cNvSpPr>
          <p:nvPr>
            <p:ph idx="1"/>
          </p:nvPr>
        </p:nvSpPr>
        <p:spPr>
          <a:xfrm>
            <a:off x="646111" y="1626552"/>
            <a:ext cx="5132389" cy="4558348"/>
          </a:xfrm>
        </p:spPr>
        <p:txBody>
          <a:bodyPr>
            <a:normAutofit lnSpcReduction="10000"/>
          </a:bodyPr>
          <a:lstStyle/>
          <a:p>
            <a:pPr algn="just"/>
            <a:r>
              <a:rPr lang="es-EC" dirty="0"/>
              <a:t>Para las zonas de procesamiento de la leña: se seleccionó una sección de tubería sin costura cedula 40 astm-a53 de 6 pulgadas de diámetro, cuyas propiedades se ajustan a los requisitos de temperatura a los que va a estar sometida la misma en la garganta de oxidación, en donde el gasificador alcanza temperaturas de has 900 °C, además, su composición la hace apropiada para trabajar en condiciones de corrosión y demás factores climáticos que pueden deteriorarla con el tiempo.</a:t>
            </a:r>
          </a:p>
          <a:p>
            <a:pPr marL="0" indent="0">
              <a:buNone/>
            </a:pPr>
            <a:endParaRPr lang="es-EC" dirty="0"/>
          </a:p>
          <a:p>
            <a:pPr marL="0" indent="0" algn="just">
              <a:buNone/>
            </a:pPr>
            <a:endParaRPr lang="es-EC" dirty="0"/>
          </a:p>
          <a:p>
            <a:pPr marL="0" indent="0" algn="just">
              <a:buNone/>
            </a:pPr>
            <a:endParaRPr lang="es-EC" dirty="0"/>
          </a:p>
          <a:p>
            <a:pPr algn="just"/>
            <a:endParaRPr lang="es-EC" dirty="0"/>
          </a:p>
          <a:p>
            <a:endParaRPr lang="es-EC" dirty="0"/>
          </a:p>
        </p:txBody>
      </p:sp>
      <p:pic>
        <p:nvPicPr>
          <p:cNvPr id="5" name="Imagen 4"/>
          <p:cNvPicPr/>
          <p:nvPr/>
        </p:nvPicPr>
        <p:blipFill>
          <a:blip r:embed="rId2" cstate="print">
            <a:extLst>
              <a:ext uri="{28A0092B-C50C-407E-A947-70E740481C1C}">
                <a14:useLocalDpi xmlns:a14="http://schemas.microsoft.com/office/drawing/2010/main" val="0"/>
              </a:ext>
            </a:extLst>
          </a:blip>
          <a:stretch>
            <a:fillRect/>
          </a:stretch>
        </p:blipFill>
        <p:spPr>
          <a:xfrm>
            <a:off x="6430327" y="1626552"/>
            <a:ext cx="3141345" cy="4189095"/>
          </a:xfrm>
          <a:prstGeom prst="rect">
            <a:avLst/>
          </a:prstGeom>
        </p:spPr>
      </p:pic>
    </p:spTree>
    <p:extLst>
      <p:ext uri="{BB962C8B-B14F-4D97-AF65-F5344CB8AC3E}">
        <p14:creationId xmlns:p14="http://schemas.microsoft.com/office/powerpoint/2010/main" val="366970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3"/>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p:sp>
        <p:nvSpPr>
          <p:cNvPr id="3" name="Marcador de contenido 2"/>
          <p:cNvSpPr>
            <a:spLocks noGrp="1"/>
          </p:cNvSpPr>
          <p:nvPr>
            <p:ph idx="1"/>
          </p:nvPr>
        </p:nvSpPr>
        <p:spPr>
          <a:xfrm>
            <a:off x="646111" y="1519518"/>
            <a:ext cx="9209089" cy="4817782"/>
          </a:xfrm>
        </p:spPr>
        <p:txBody>
          <a:bodyPr>
            <a:normAutofit/>
          </a:bodyPr>
          <a:lstStyle/>
          <a:p>
            <a:r>
              <a:rPr lang="es-EC" dirty="0"/>
              <a:t>El corte de la madera es recomendable realizarlo de 2,5 cm en trozos en forma de cubo, pero al no poder ser exactos en el corte y debido a las irregularidades que estos cortes presentan es necesario calcular un factor de irregularidad para la colocación del combustible:</a:t>
            </a:r>
          </a:p>
          <a:p>
            <a:r>
              <a:rPr lang="es-EC" dirty="0" smtClean="0"/>
              <a:t>Se utilizará un volumen experimental:</a:t>
            </a:r>
          </a:p>
          <a:p>
            <a:endParaRPr lang="es-EC" dirty="0"/>
          </a:p>
          <a:p>
            <a:pPr marL="0" indent="0" algn="just">
              <a:buNone/>
            </a:pPr>
            <a:endParaRPr lang="es-EC" dirty="0"/>
          </a:p>
          <a:p>
            <a:pPr marL="0" indent="0" algn="just">
              <a:buNone/>
            </a:pPr>
            <a:endParaRPr lang="es-EC" dirty="0"/>
          </a:p>
          <a:p>
            <a:pPr algn="just"/>
            <a:endParaRPr lang="es-EC" dirty="0"/>
          </a:p>
          <a:p>
            <a:endParaRPr lang="es-EC" dirty="0"/>
          </a:p>
        </p:txBody>
      </p:sp>
      <p:pic>
        <p:nvPicPr>
          <p:cNvPr id="4" name="Imagen 3"/>
          <p:cNvPicPr/>
          <p:nvPr/>
        </p:nvPicPr>
        <p:blipFill rotWithShape="1">
          <a:blip r:embed="rId2" cstate="print"/>
          <a:srcRect l="37376" t="30635" r="20223" b="23516"/>
          <a:stretch/>
        </p:blipFill>
        <p:spPr bwMode="auto">
          <a:xfrm>
            <a:off x="1586097" y="3491230"/>
            <a:ext cx="3762375" cy="2415540"/>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cstate="print"/>
          <a:srcRect l="2098" t="51968" r="55044" b="44221"/>
          <a:stretch/>
        </p:blipFill>
        <p:spPr bwMode="auto">
          <a:xfrm>
            <a:off x="5791835" y="4457699"/>
            <a:ext cx="3021966" cy="4572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273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6"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strVal val="#ppt_w*0.05"/>
                                          </p:val>
                                        </p:tav>
                                        <p:tav tm="100000">
                                          <p:val>
                                            <p:strVal val="#ppt_w"/>
                                          </p:val>
                                        </p:tav>
                                      </p:tavLst>
                                    </p:anim>
                                    <p:anim calcmode="lin" valueType="num">
                                      <p:cBhvr>
                                        <p:cTn id="24" dur="5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5" dur="5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6" dur="5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27" dur="500"/>
                                        <p:tgtEl>
                                          <p:spTgt spid="3">
                                            <p:txEl>
                                              <p:pRg st="1" end="1"/>
                                            </p:txEl>
                                          </p:spTgt>
                                        </p:tgtEl>
                                      </p:cBhvr>
                                    </p:animEffect>
                                  </p:childTnLst>
                                </p:cTn>
                              </p:par>
                              <p:par>
                                <p:cTn id="28" presetID="54" presetClass="entr" presetSubtype="0" accel="10000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strVal val="#ppt_w*0.05"/>
                                          </p:val>
                                        </p:tav>
                                        <p:tav tm="100000">
                                          <p:val>
                                            <p:strVal val="#ppt_w"/>
                                          </p:val>
                                        </p:tav>
                                      </p:tavLst>
                                    </p:anim>
                                    <p:anim calcmode="lin" valueType="num">
                                      <p:cBhvr>
                                        <p:cTn id="31" dur="500" fill="hold"/>
                                        <p:tgtEl>
                                          <p:spTgt spid="4"/>
                                        </p:tgtEl>
                                        <p:attrNameLst>
                                          <p:attrName>ppt_h</p:attrName>
                                        </p:attrNameLst>
                                      </p:cBhvr>
                                      <p:tavLst>
                                        <p:tav tm="0">
                                          <p:val>
                                            <p:strVal val="#ppt_h"/>
                                          </p:val>
                                        </p:tav>
                                        <p:tav tm="100000">
                                          <p:val>
                                            <p:strVal val="#ppt_h"/>
                                          </p:val>
                                        </p:tav>
                                      </p:tavLst>
                                    </p:anim>
                                    <p:anim calcmode="lin" valueType="num">
                                      <p:cBhvr>
                                        <p:cTn id="32" dur="500" fill="hold"/>
                                        <p:tgtEl>
                                          <p:spTgt spid="4"/>
                                        </p:tgtEl>
                                        <p:attrNameLst>
                                          <p:attrName>ppt_x</p:attrName>
                                        </p:attrNameLst>
                                      </p:cBhvr>
                                      <p:tavLst>
                                        <p:tav tm="0">
                                          <p:val>
                                            <p:strVal val="#ppt_x-.2"/>
                                          </p:val>
                                        </p:tav>
                                        <p:tav tm="100000">
                                          <p:val>
                                            <p:strVal val="#ppt_x"/>
                                          </p:val>
                                        </p:tav>
                                      </p:tavLst>
                                    </p:anim>
                                    <p:anim calcmode="lin" valueType="num">
                                      <p:cBhvr>
                                        <p:cTn id="33" dur="500" fill="hold"/>
                                        <p:tgtEl>
                                          <p:spTgt spid="4"/>
                                        </p:tgtEl>
                                        <p:attrNameLst>
                                          <p:attrName>ppt_y</p:attrName>
                                        </p:attrNameLst>
                                      </p:cBhvr>
                                      <p:tavLst>
                                        <p:tav tm="0">
                                          <p:val>
                                            <p:strVal val="#ppt_y"/>
                                          </p:val>
                                        </p:tav>
                                        <p:tav tm="100000">
                                          <p:val>
                                            <p:strVal val="#ppt_y"/>
                                          </p:val>
                                        </p:tav>
                                      </p:tavLst>
                                    </p:anim>
                                    <p:animEffect transition="in" filter="fade">
                                      <p:cBhvr>
                                        <p:cTn id="34" dur="500"/>
                                        <p:tgtEl>
                                          <p:spTgt spid="4"/>
                                        </p:tgtEl>
                                      </p:cBhvr>
                                    </p:animEffect>
                                  </p:childTnLst>
                                </p:cTn>
                              </p:par>
                              <p:par>
                                <p:cTn id="35" presetID="54" presetClass="entr" presetSubtype="0" accel="10000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strVal val="#ppt_w*0.05"/>
                                          </p:val>
                                        </p:tav>
                                        <p:tav tm="100000">
                                          <p:val>
                                            <p:strVal val="#ppt_w"/>
                                          </p:val>
                                        </p:tav>
                                      </p:tavLst>
                                    </p:anim>
                                    <p:anim calcmode="lin" valueType="num">
                                      <p:cBhvr>
                                        <p:cTn id="38" dur="500" fill="hold"/>
                                        <p:tgtEl>
                                          <p:spTgt spid="5"/>
                                        </p:tgtEl>
                                        <p:attrNameLst>
                                          <p:attrName>ppt_h</p:attrName>
                                        </p:attrNameLst>
                                      </p:cBhvr>
                                      <p:tavLst>
                                        <p:tav tm="0">
                                          <p:val>
                                            <p:strVal val="#ppt_h"/>
                                          </p:val>
                                        </p:tav>
                                        <p:tav tm="100000">
                                          <p:val>
                                            <p:strVal val="#ppt_h"/>
                                          </p:val>
                                        </p:tav>
                                      </p:tavLst>
                                    </p:anim>
                                    <p:anim calcmode="lin" valueType="num">
                                      <p:cBhvr>
                                        <p:cTn id="39" dur="500" fill="hold"/>
                                        <p:tgtEl>
                                          <p:spTgt spid="5"/>
                                        </p:tgtEl>
                                        <p:attrNameLst>
                                          <p:attrName>ppt_x</p:attrName>
                                        </p:attrNameLst>
                                      </p:cBhvr>
                                      <p:tavLst>
                                        <p:tav tm="0">
                                          <p:val>
                                            <p:strVal val="#ppt_x-.2"/>
                                          </p:val>
                                        </p:tav>
                                        <p:tav tm="100000">
                                          <p:val>
                                            <p:strVal val="#ppt_x"/>
                                          </p:val>
                                        </p:tav>
                                      </p:tavLst>
                                    </p:anim>
                                    <p:anim calcmode="lin" valueType="num">
                                      <p:cBhvr>
                                        <p:cTn id="40" dur="500" fill="hold"/>
                                        <p:tgtEl>
                                          <p:spTgt spid="5"/>
                                        </p:tgtEl>
                                        <p:attrNameLst>
                                          <p:attrName>ppt_y</p:attrName>
                                        </p:attrNameLst>
                                      </p:cBhvr>
                                      <p:tavLst>
                                        <p:tav tm="0">
                                          <p:val>
                                            <p:strVal val="#ppt_y"/>
                                          </p:val>
                                        </p:tav>
                                        <p:tav tm="100000">
                                          <p:val>
                                            <p:strVal val="#ppt_y"/>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p:sp>
        <p:nvSpPr>
          <p:cNvPr id="3" name="Marcador de contenido 2"/>
          <p:cNvSpPr>
            <a:spLocks noGrp="1"/>
          </p:cNvSpPr>
          <p:nvPr>
            <p:ph idx="1"/>
          </p:nvPr>
        </p:nvSpPr>
        <p:spPr>
          <a:xfrm>
            <a:off x="646111" y="1519518"/>
            <a:ext cx="9209089" cy="4817782"/>
          </a:xfrm>
        </p:spPr>
        <p:txBody>
          <a:bodyPr>
            <a:normAutofit/>
          </a:bodyPr>
          <a:lstStyle/>
          <a:p>
            <a:r>
              <a:rPr lang="es-EC" dirty="0"/>
              <a:t>Dentro del cual colocará el mayor número de elementos, en este caso cubos de 2,5 cm por lado hasta saturar la superficie:</a:t>
            </a:r>
          </a:p>
          <a:p>
            <a:endParaRPr lang="es-EC" dirty="0"/>
          </a:p>
          <a:p>
            <a:pPr marL="0" indent="0" algn="just">
              <a:buNone/>
            </a:pPr>
            <a:endParaRPr lang="es-EC" dirty="0"/>
          </a:p>
          <a:p>
            <a:pPr marL="0" indent="0" algn="just">
              <a:buNone/>
            </a:pPr>
            <a:endParaRPr lang="es-EC" dirty="0"/>
          </a:p>
          <a:p>
            <a:pPr algn="just"/>
            <a:endParaRPr lang="es-EC" dirty="0"/>
          </a:p>
          <a:p>
            <a:endParaRPr lang="es-EC" dirty="0"/>
          </a:p>
        </p:txBody>
      </p:sp>
      <p:pic>
        <p:nvPicPr>
          <p:cNvPr id="4" name="Imagen 3"/>
          <p:cNvPicPr/>
          <p:nvPr/>
        </p:nvPicPr>
        <p:blipFill rotWithShape="1">
          <a:blip r:embed="rId2" cstate="print"/>
          <a:srcRect l="37627" t="38659" r="21354" b="27748"/>
          <a:stretch/>
        </p:blipFill>
        <p:spPr bwMode="auto">
          <a:xfrm>
            <a:off x="1419092" y="2715260"/>
            <a:ext cx="3929380" cy="1910080"/>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cstate="print"/>
          <a:srcRect l="2672" t="52010" r="55240" b="44256"/>
          <a:stretch/>
        </p:blipFill>
        <p:spPr bwMode="auto">
          <a:xfrm>
            <a:off x="5943653" y="3416300"/>
            <a:ext cx="2692347" cy="50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938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5311" y="2637118"/>
            <a:ext cx="7050089" cy="1223682"/>
          </a:xfrm>
        </p:spPr>
        <p:txBody>
          <a:bodyPr/>
          <a:lstStyle/>
          <a:p>
            <a:r>
              <a:rPr lang="es-EC" sz="7200" dirty="0" smtClean="0"/>
              <a:t>Marco Teórico</a:t>
            </a:r>
            <a:endParaRPr lang="es-EC" sz="7200" dirty="0"/>
          </a:p>
        </p:txBody>
      </p:sp>
    </p:spTree>
    <p:extLst>
      <p:ext uri="{BB962C8B-B14F-4D97-AF65-F5344CB8AC3E}">
        <p14:creationId xmlns:p14="http://schemas.microsoft.com/office/powerpoint/2010/main" val="319269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46111" y="1519518"/>
                <a:ext cx="9209089" cy="4817782"/>
              </a:xfrm>
            </p:spPr>
            <p:txBody>
              <a:bodyPr>
                <a:normAutofit/>
              </a:bodyPr>
              <a:lstStyle/>
              <a:p>
                <a:pPr algn="just"/>
                <a:r>
                  <a:rPr lang="es-EC" dirty="0"/>
                  <a:t>Con los datos de volumen obtenidos en ambos caso, y con la consideración adicional de que la madera además de ingresar en cubos estará acompañada de serrín o cascarilla de arroz, estos últimos saturaran y ocuparan espacios vacíos de modo que den más aproximación al dato que se calculará a </a:t>
                </a:r>
                <a:r>
                  <a:rPr lang="es-EC" dirty="0" smtClean="0"/>
                  <a:t>continuación:</a:t>
                </a:r>
              </a:p>
              <a:p>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𝐹𝑎𝑐𝑡𝑜𝑟</m:t>
                      </m:r>
                      <m:r>
                        <a:rPr lang="es-EC" i="1">
                          <a:latin typeface="Cambria Math" panose="02040503050406030204" pitchFamily="18" charset="0"/>
                        </a:rPr>
                        <m:t> </m:t>
                      </m:r>
                      <m:r>
                        <a:rPr lang="es-EC" i="1">
                          <a:latin typeface="Cambria Math" panose="02040503050406030204" pitchFamily="18" charset="0"/>
                        </a:rPr>
                        <m:t>𝑑𝑒</m:t>
                      </m:r>
                      <m:r>
                        <a:rPr lang="es-EC" i="1">
                          <a:latin typeface="Cambria Math" panose="02040503050406030204" pitchFamily="18" charset="0"/>
                        </a:rPr>
                        <m:t> </m:t>
                      </m:r>
                      <m:r>
                        <a:rPr lang="es-EC" i="1">
                          <a:latin typeface="Cambria Math" panose="02040503050406030204" pitchFamily="18" charset="0"/>
                        </a:rPr>
                        <m:t>𝑖𝑟𝑟𝑒𝑔𝑢𝑙𝑎𝑟𝑖𝑑𝑎𝑑</m:t>
                      </m:r>
                      <m:r>
                        <a:rPr lang="es-EC" i="1">
                          <a:latin typeface="Cambria Math" panose="02040503050406030204" pitchFamily="18" charset="0"/>
                        </a:rPr>
                        <m:t>= </m:t>
                      </m:r>
                      <m:f>
                        <m:fPr>
                          <m:ctrlPr>
                            <a:rPr lang="es-EC" i="1">
                              <a:latin typeface="Cambria Math" panose="02040503050406030204" pitchFamily="18" charset="0"/>
                            </a:rPr>
                          </m:ctrlPr>
                        </m:fPr>
                        <m:num>
                          <m:r>
                            <a:rPr lang="es-EC" i="1">
                              <a:latin typeface="Cambria Math" panose="02040503050406030204" pitchFamily="18" charset="0"/>
                            </a:rPr>
                            <m:t>𝑉𝑜𝑙𝑢𝑚𝑒𝑛</m:t>
                          </m:r>
                          <m:r>
                            <a:rPr lang="es-EC" i="1">
                              <a:latin typeface="Cambria Math" panose="02040503050406030204" pitchFamily="18" charset="0"/>
                            </a:rPr>
                            <m:t> </m:t>
                          </m:r>
                          <m:r>
                            <a:rPr lang="es-EC" i="1">
                              <a:latin typeface="Cambria Math" panose="02040503050406030204" pitchFamily="18" charset="0"/>
                            </a:rPr>
                            <m:t>𝑑𝑒</m:t>
                          </m:r>
                          <m:r>
                            <a:rPr lang="es-EC" i="1">
                              <a:latin typeface="Cambria Math" panose="02040503050406030204" pitchFamily="18" charset="0"/>
                            </a:rPr>
                            <m:t> </m:t>
                          </m:r>
                          <m:r>
                            <a:rPr lang="es-EC" i="1">
                              <a:latin typeface="Cambria Math" panose="02040503050406030204" pitchFamily="18" charset="0"/>
                            </a:rPr>
                            <m:t>𝑡𝑟𝑜𝑧𝑜𝑠</m:t>
                          </m:r>
                        </m:num>
                        <m:den>
                          <m:r>
                            <a:rPr lang="es-EC" i="1">
                              <a:latin typeface="Cambria Math" panose="02040503050406030204" pitchFamily="18" charset="0"/>
                            </a:rPr>
                            <m:t>𝑉𝑜𝑙𝑢𝑚𝑒𝑛</m:t>
                          </m:r>
                          <m:r>
                            <a:rPr lang="es-EC" i="1">
                              <a:latin typeface="Cambria Math" panose="02040503050406030204" pitchFamily="18" charset="0"/>
                            </a:rPr>
                            <m:t> </m:t>
                          </m:r>
                          <m:r>
                            <a:rPr lang="es-EC" i="1">
                              <a:latin typeface="Cambria Math" panose="02040503050406030204" pitchFamily="18" charset="0"/>
                            </a:rPr>
                            <m:t>𝐸𝑥𝑝𝑒𝑟𝑖𝑚𝑒𝑛𝑡𝑎𝑙</m:t>
                          </m:r>
                        </m:den>
                      </m:f>
                    </m:oMath>
                  </m:oMathPara>
                </a14:m>
                <a:endParaRPr lang="es-EC" dirty="0"/>
              </a:p>
              <a:p>
                <a:pPr marL="0" indent="0">
                  <a:buNone/>
                </a:pPr>
                <a:endParaRPr lang="es-EC" i="1"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𝐹𝑎𝑐𝑡𝑜𝑟</m:t>
                      </m:r>
                      <m:r>
                        <a:rPr lang="es-EC" i="1">
                          <a:latin typeface="Cambria Math" panose="02040503050406030204" pitchFamily="18" charset="0"/>
                        </a:rPr>
                        <m:t> </m:t>
                      </m:r>
                      <m:r>
                        <a:rPr lang="es-EC" i="1">
                          <a:latin typeface="Cambria Math" panose="02040503050406030204" pitchFamily="18" charset="0"/>
                        </a:rPr>
                        <m:t>𝑑𝑒</m:t>
                      </m:r>
                      <m:r>
                        <a:rPr lang="es-EC" i="1">
                          <a:latin typeface="Cambria Math" panose="02040503050406030204" pitchFamily="18" charset="0"/>
                        </a:rPr>
                        <m:t> </m:t>
                      </m:r>
                      <m:r>
                        <a:rPr lang="es-EC" i="1">
                          <a:latin typeface="Cambria Math" panose="02040503050406030204" pitchFamily="18" charset="0"/>
                        </a:rPr>
                        <m:t>𝑖𝑟𝑟𝑒𝑔𝑢𝑙𝑎𝑟𝑖𝑑𝑎𝑑</m:t>
                      </m:r>
                      <m:r>
                        <a:rPr lang="es-EC" i="1">
                          <a:latin typeface="Cambria Math" panose="02040503050406030204" pitchFamily="18" charset="0"/>
                        </a:rPr>
                        <m:t>= </m:t>
                      </m:r>
                      <m:f>
                        <m:fPr>
                          <m:ctrlPr>
                            <a:rPr lang="es-EC" i="1">
                              <a:latin typeface="Cambria Math" panose="02040503050406030204" pitchFamily="18" charset="0"/>
                            </a:rPr>
                          </m:ctrlPr>
                        </m:fPr>
                        <m:num>
                          <m:r>
                            <a:rPr lang="es-EC" i="1">
                              <a:latin typeface="Cambria Math" panose="02040503050406030204" pitchFamily="18" charset="0"/>
                            </a:rPr>
                            <m:t>192375</m:t>
                          </m:r>
                        </m:num>
                        <m:den>
                          <m:r>
                            <a:rPr lang="es-EC" i="1">
                              <a:latin typeface="Cambria Math" panose="02040503050406030204" pitchFamily="18" charset="0"/>
                            </a:rPr>
                            <m:t>273622</m:t>
                          </m:r>
                        </m:den>
                      </m:f>
                    </m:oMath>
                  </m:oMathPara>
                </a14:m>
                <a:endParaRPr lang="es-EC" dirty="0"/>
              </a:p>
              <a:p>
                <a:pPr marL="0" indent="0">
                  <a:buNone/>
                </a:pPr>
                <a:endParaRPr lang="es-EC" i="1"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𝐹𝑎𝑐𝑡𝑜𝑟</m:t>
                      </m:r>
                      <m:r>
                        <a:rPr lang="es-EC" i="1">
                          <a:latin typeface="Cambria Math" panose="02040503050406030204" pitchFamily="18" charset="0"/>
                        </a:rPr>
                        <m:t> </m:t>
                      </m:r>
                      <m:r>
                        <a:rPr lang="es-EC" i="1">
                          <a:latin typeface="Cambria Math" panose="02040503050406030204" pitchFamily="18" charset="0"/>
                        </a:rPr>
                        <m:t>𝑑𝑒</m:t>
                      </m:r>
                      <m:r>
                        <a:rPr lang="es-EC" i="1">
                          <a:latin typeface="Cambria Math" panose="02040503050406030204" pitchFamily="18" charset="0"/>
                        </a:rPr>
                        <m:t> </m:t>
                      </m:r>
                      <m:r>
                        <a:rPr lang="es-EC" i="1">
                          <a:latin typeface="Cambria Math" panose="02040503050406030204" pitchFamily="18" charset="0"/>
                        </a:rPr>
                        <m:t>𝑖𝑟𝑟𝑒𝑔𝑢𝑙𝑎𝑟𝑖𝑑𝑎𝑑</m:t>
                      </m:r>
                      <m:r>
                        <a:rPr lang="es-EC" i="1">
                          <a:latin typeface="Cambria Math" panose="02040503050406030204" pitchFamily="18" charset="0"/>
                        </a:rPr>
                        <m:t>=0,70</m:t>
                      </m:r>
                    </m:oMath>
                  </m:oMathPara>
                </a14:m>
                <a:endParaRPr lang="es-EC" dirty="0"/>
              </a:p>
              <a:p>
                <a:endParaRPr lang="es-EC" dirty="0"/>
              </a:p>
              <a:p>
                <a:pPr marL="0" indent="0" algn="just">
                  <a:buNone/>
                </a:pPr>
                <a:endParaRPr lang="es-EC" dirty="0"/>
              </a:p>
              <a:p>
                <a:pPr marL="0" indent="0" algn="just">
                  <a:buNone/>
                </a:pPr>
                <a:endParaRPr lang="es-EC" dirty="0"/>
              </a:p>
              <a:p>
                <a:pPr algn="just"/>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46111" y="1519518"/>
                <a:ext cx="9209089" cy="4817782"/>
              </a:xfrm>
              <a:blipFill rotWithShape="0">
                <a:blip r:embed="rId2"/>
                <a:stretch>
                  <a:fillRect l="-331" t="-632" r="-596"/>
                </a:stretch>
              </a:blipFill>
            </p:spPr>
            <p:txBody>
              <a:bodyPr/>
              <a:lstStyle/>
              <a:p>
                <a:r>
                  <a:rPr lang="es-EC">
                    <a:noFill/>
                  </a:rPr>
                  <a:t> </a:t>
                </a:r>
              </a:p>
            </p:txBody>
          </p:sp>
        </mc:Fallback>
      </mc:AlternateContent>
    </p:spTree>
    <p:extLst>
      <p:ext uri="{BB962C8B-B14F-4D97-AF65-F5344CB8AC3E}">
        <p14:creationId xmlns:p14="http://schemas.microsoft.com/office/powerpoint/2010/main" val="361066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ipe(down)">
                                      <p:cBhvr>
                                        <p:cTn id="10" dur="5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p:sp>
        <p:nvSpPr>
          <p:cNvPr id="3" name="Marcador de contenido 2"/>
          <p:cNvSpPr>
            <a:spLocks noGrp="1"/>
          </p:cNvSpPr>
          <p:nvPr>
            <p:ph idx="1"/>
          </p:nvPr>
        </p:nvSpPr>
        <p:spPr>
          <a:xfrm>
            <a:off x="646111" y="1519518"/>
            <a:ext cx="9209089" cy="4817782"/>
          </a:xfrm>
        </p:spPr>
        <p:txBody>
          <a:bodyPr>
            <a:normAutofit/>
          </a:bodyPr>
          <a:lstStyle/>
          <a:p>
            <a:pPr algn="just"/>
            <a:r>
              <a:rPr lang="es-ES" dirty="0" smtClean="0"/>
              <a:t>Con ayuda del programa de modelado en 3D, es conveniente proyectar las medidas ideales para cumplir con los requisitos de suministro de gas para el motor:</a:t>
            </a:r>
            <a:endParaRPr lang="es-EC" dirty="0"/>
          </a:p>
          <a:p>
            <a:pPr marL="0" indent="0" algn="just">
              <a:buNone/>
            </a:pPr>
            <a:endParaRPr lang="es-EC" dirty="0"/>
          </a:p>
          <a:p>
            <a:pPr marL="0" indent="0" algn="just">
              <a:buNone/>
            </a:pPr>
            <a:endParaRPr lang="es-EC" dirty="0"/>
          </a:p>
          <a:p>
            <a:pPr algn="just"/>
            <a:endParaRPr lang="es-EC" dirty="0"/>
          </a:p>
          <a:p>
            <a:endParaRPr lang="es-EC" dirty="0"/>
          </a:p>
        </p:txBody>
      </p:sp>
      <p:pic>
        <p:nvPicPr>
          <p:cNvPr id="4" name="Imagen 3"/>
          <p:cNvPicPr/>
          <p:nvPr/>
        </p:nvPicPr>
        <p:blipFill rotWithShape="1">
          <a:blip r:embed="rId2" cstate="print"/>
          <a:srcRect l="47535" t="20491" r="28129" b="10631"/>
          <a:stretch/>
        </p:blipFill>
        <p:spPr bwMode="auto">
          <a:xfrm>
            <a:off x="2018030" y="2663806"/>
            <a:ext cx="2147570" cy="3394094"/>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cstate="print"/>
          <a:srcRect l="2200" t="52408" r="52612" b="44514"/>
          <a:stretch/>
        </p:blipFill>
        <p:spPr bwMode="auto">
          <a:xfrm>
            <a:off x="4797107" y="4102100"/>
            <a:ext cx="2886393" cy="4952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735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46111" y="1519518"/>
                <a:ext cx="9209089" cy="4817782"/>
              </a:xfrm>
            </p:spPr>
            <p:txBody>
              <a:bodyPr>
                <a:normAutofit/>
              </a:bodyPr>
              <a:lstStyle/>
              <a:p>
                <a:pPr algn="just"/>
                <a:r>
                  <a:rPr lang="es-EC" dirty="0"/>
                  <a:t>El volumen transformado resulta 0,03213 m3, valor que debe ser ajustado con el factor de irregularidad</a:t>
                </a:r>
                <a:r>
                  <a:rPr lang="es-EC" dirty="0" smtClean="0"/>
                  <a:t>:</a:t>
                </a:r>
              </a:p>
              <a:p>
                <a:pPr algn="just"/>
                <a:endParaRPr lang="es-EC" dirty="0"/>
              </a:p>
              <a:p>
                <a:pPr marL="0" indent="0" algn="just">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𝑉𝑜𝑙𝑢𝑚𝑒𝑛</m:t>
                      </m:r>
                      <m:r>
                        <a:rPr lang="es-EC" i="1">
                          <a:latin typeface="Cambria Math" panose="02040503050406030204" pitchFamily="18" charset="0"/>
                        </a:rPr>
                        <m:t> </m:t>
                      </m:r>
                      <m:r>
                        <a:rPr lang="es-EC" i="1">
                          <a:latin typeface="Cambria Math" panose="02040503050406030204" pitchFamily="18" charset="0"/>
                        </a:rPr>
                        <m:t>𝑃𝑟</m:t>
                      </m:r>
                      <m:r>
                        <a:rPr lang="es-EC" i="1">
                          <a:latin typeface="Cambria Math" panose="02040503050406030204" pitchFamily="18" charset="0"/>
                        </a:rPr>
                        <m:t>á</m:t>
                      </m:r>
                      <m:r>
                        <a:rPr lang="es-EC" i="1">
                          <a:latin typeface="Cambria Math" panose="02040503050406030204" pitchFamily="18" charset="0"/>
                        </a:rPr>
                        <m:t>𝑐𝑡𝑖𝑐𝑜</m:t>
                      </m:r>
                      <m:r>
                        <a:rPr lang="es-EC" i="1">
                          <a:latin typeface="Cambria Math" panose="02040503050406030204" pitchFamily="18" charset="0"/>
                        </a:rPr>
                        <m:t>=0,03213∗0,7 </m:t>
                      </m:r>
                      <m:d>
                        <m:dPr>
                          <m:begChr m:val="["/>
                          <m:endChr m:val="]"/>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1">
                                  <a:latin typeface="Cambria Math" panose="02040503050406030204" pitchFamily="18" charset="0"/>
                                </a:rPr>
                                <m:t>3</m:t>
                              </m:r>
                            </m:sup>
                          </m:sSup>
                        </m:e>
                      </m:d>
                    </m:oMath>
                  </m:oMathPara>
                </a14:m>
                <a:endParaRPr lang="es-EC" dirty="0" smtClean="0"/>
              </a:p>
              <a:p>
                <a:pPr marL="0" indent="0" algn="just">
                  <a:buNone/>
                </a:pPr>
                <a:endParaRPr lang="es-EC" dirty="0"/>
              </a:p>
              <a:p>
                <a:pPr marL="0" indent="0" algn="just">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𝑉𝑜𝑙𝑢𝑚𝑒𝑛</m:t>
                      </m:r>
                      <m:r>
                        <a:rPr lang="es-EC" i="1">
                          <a:latin typeface="Cambria Math" panose="02040503050406030204" pitchFamily="18" charset="0"/>
                        </a:rPr>
                        <m:t> </m:t>
                      </m:r>
                      <m:r>
                        <a:rPr lang="es-EC" i="1">
                          <a:latin typeface="Cambria Math" panose="02040503050406030204" pitchFamily="18" charset="0"/>
                        </a:rPr>
                        <m:t>𝑃𝑟</m:t>
                      </m:r>
                      <m:r>
                        <a:rPr lang="es-EC" i="1">
                          <a:latin typeface="Cambria Math" panose="02040503050406030204" pitchFamily="18" charset="0"/>
                        </a:rPr>
                        <m:t>á</m:t>
                      </m:r>
                      <m:r>
                        <a:rPr lang="es-EC" i="1">
                          <a:latin typeface="Cambria Math" panose="02040503050406030204" pitchFamily="18" charset="0"/>
                        </a:rPr>
                        <m:t>𝑐𝑡𝑖𝑐𝑜</m:t>
                      </m:r>
                      <m:r>
                        <a:rPr lang="es-EC" i="1">
                          <a:latin typeface="Cambria Math" panose="02040503050406030204" pitchFamily="18" charset="0"/>
                        </a:rPr>
                        <m:t>=0,02249 </m:t>
                      </m:r>
                      <m:d>
                        <m:dPr>
                          <m:begChr m:val="["/>
                          <m:endChr m:val="]"/>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1">
                                  <a:latin typeface="Cambria Math" panose="02040503050406030204" pitchFamily="18" charset="0"/>
                                </a:rPr>
                                <m:t>3</m:t>
                              </m:r>
                            </m:sup>
                          </m:sSup>
                        </m:e>
                      </m:d>
                    </m:oMath>
                  </m:oMathPara>
                </a14:m>
                <a:endParaRPr lang="es-EC" dirty="0" smtClean="0"/>
              </a:p>
              <a:p>
                <a:pPr marL="0" indent="0" algn="just">
                  <a:buNone/>
                </a:pPr>
                <a:endParaRPr lang="es-EC" dirty="0"/>
              </a:p>
              <a:p>
                <a:pPr algn="just"/>
                <a:r>
                  <a:rPr lang="es-EC" dirty="0"/>
                  <a:t>Comparado con el Volumen de Diseño = 0,0237428 m3 obtenido </a:t>
                </a:r>
                <a:r>
                  <a:rPr lang="es-EC" dirty="0" smtClean="0"/>
                  <a:t>en el diseño teórico, nos entrega menos del 5% de diferencia en las medidas, valor aceptable y mismo que nos indica que podremos proseguir con la construcción.</a:t>
                </a:r>
                <a:endParaRPr lang="es-EC" dirty="0"/>
              </a:p>
              <a:p>
                <a:pPr marL="0" indent="0" algn="just">
                  <a:buNone/>
                </a:pPr>
                <a:endParaRPr lang="es-EC" dirty="0"/>
              </a:p>
              <a:p>
                <a:pPr marL="0" indent="0" algn="just">
                  <a:buNone/>
                </a:pPr>
                <a:endParaRPr lang="es-EC" dirty="0"/>
              </a:p>
              <a:p>
                <a:pPr algn="just"/>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46111" y="1519518"/>
                <a:ext cx="9209089" cy="4817782"/>
              </a:xfrm>
              <a:blipFill rotWithShape="0">
                <a:blip r:embed="rId2"/>
                <a:stretch>
                  <a:fillRect l="-331" t="-632" r="-596"/>
                </a:stretch>
              </a:blipFill>
            </p:spPr>
            <p:txBody>
              <a:bodyPr/>
              <a:lstStyle/>
              <a:p>
                <a:r>
                  <a:rPr lang="es-EC">
                    <a:noFill/>
                  </a:rPr>
                  <a:t> </a:t>
                </a:r>
              </a:p>
            </p:txBody>
          </p:sp>
        </mc:Fallback>
      </mc:AlternateContent>
    </p:spTree>
    <p:extLst>
      <p:ext uri="{BB962C8B-B14F-4D97-AF65-F5344CB8AC3E}">
        <p14:creationId xmlns:p14="http://schemas.microsoft.com/office/powerpoint/2010/main" val="281310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2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Gasificador</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46111" y="1519518"/>
                <a:ext cx="9209089" cy="4817782"/>
              </a:xfrm>
            </p:spPr>
            <p:txBody>
              <a:bodyPr>
                <a:normAutofit fontScale="85000" lnSpcReduction="10000"/>
              </a:bodyPr>
              <a:lstStyle/>
              <a:p>
                <a:pPr algn="just"/>
                <a:r>
                  <a:rPr lang="es-EC" dirty="0"/>
                  <a:t>Finalmente para concluir el diseño de este elemento es importante calcular una potencia del reactor:</a:t>
                </a:r>
              </a:p>
              <a:p>
                <a:pPr marL="0" indent="0" algn="just">
                  <a:buNone/>
                </a:pPr>
                <a:endParaRPr lang="es-EC" dirty="0" smtClean="0"/>
              </a:p>
              <a:p>
                <a:pPr marL="0" indent="0" algn="just">
                  <a:buNone/>
                </a:pPr>
                <a:endParaRPr lang="es-EC" dirty="0"/>
              </a:p>
              <a:p>
                <a:pPr marL="0" indent="0" algn="just">
                  <a:buNone/>
                </a:pPr>
                <a:endParaRPr lang="es-EC" dirty="0"/>
              </a:p>
              <a:p>
                <a:pPr marL="0" indent="0" algn="just">
                  <a:buNone/>
                </a:pPr>
                <a:endParaRPr lang="es-EC" dirty="0"/>
              </a:p>
              <a:p>
                <a:pPr algn="just"/>
                <a:endParaRPr lang="es-EC" dirty="0"/>
              </a:p>
              <a:p>
                <a:pPr algn="just"/>
                <a:r>
                  <a:rPr lang="es-ES" dirty="0"/>
                  <a:t>Consumiendo 1 Kg de madera se obtiene la potencia en </a:t>
                </a:r>
                <a:r>
                  <a:rPr lang="es-ES" dirty="0" err="1"/>
                  <a:t>Kwh</a:t>
                </a:r>
                <a:r>
                  <a:rPr lang="es-ES" dirty="0"/>
                  <a:t>:</a:t>
                </a:r>
                <a:endParaRPr lang="es-EC" dirty="0"/>
              </a:p>
              <a:p>
                <a:pPr marL="0" indent="0" algn="just">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25000 </m:t>
                      </m:r>
                      <m:r>
                        <a:rPr lang="es-ES" i="1">
                          <a:latin typeface="Cambria Math" panose="02040503050406030204" pitchFamily="18" charset="0"/>
                        </a:rPr>
                        <m:t>𝐾𝐽</m:t>
                      </m:r>
                      <m:r>
                        <a:rPr lang="es-ES" i="1">
                          <a:latin typeface="Cambria Math" panose="02040503050406030204" pitchFamily="18" charset="0"/>
                        </a:rPr>
                        <m:t>=6,94 </m:t>
                      </m:r>
                      <m:r>
                        <a:rPr lang="es-ES" i="1">
                          <a:latin typeface="Cambria Math" panose="02040503050406030204" pitchFamily="18" charset="0"/>
                        </a:rPr>
                        <m:t>𝐾𝑊h</m:t>
                      </m:r>
                    </m:oMath>
                  </m:oMathPara>
                </a14:m>
                <a:endParaRPr lang="es-EC" dirty="0"/>
              </a:p>
              <a:p>
                <a:pPr algn="just"/>
                <a:r>
                  <a:rPr lang="es-ES" dirty="0"/>
                  <a:t>Lo que indica una potencia de 6,94 KW durante una hora de trabajo ideal del gasificador, pero considerando la eficiencia del gasificador de 0,72% es necesario ajustar este valor para llevarlo un valor aproximado real de funcionamiento del gasificador en condiciones ideales de trabajo.</a:t>
                </a:r>
                <a:endParaRPr lang="es-EC" dirty="0"/>
              </a:p>
              <a:p>
                <a:pPr marL="0" indent="0" algn="just">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𝑃</m:t>
                      </m:r>
                      <m:r>
                        <a:rPr lang="es-ES" i="1">
                          <a:latin typeface="Cambria Math" panose="02040503050406030204" pitchFamily="18" charset="0"/>
                        </a:rPr>
                        <m:t>=6,94∗0,72 </m:t>
                      </m:r>
                      <m:r>
                        <a:rPr lang="es-ES" i="1">
                          <a:latin typeface="Cambria Math" panose="02040503050406030204" pitchFamily="18" charset="0"/>
                        </a:rPr>
                        <m:t>𝐾𝑊</m:t>
                      </m:r>
                    </m:oMath>
                  </m:oMathPara>
                </a14:m>
                <a:endParaRPr lang="es-EC" dirty="0" smtClean="0"/>
              </a:p>
              <a:p>
                <a:pPr marL="0" indent="0" algn="just">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𝑃</m:t>
                      </m:r>
                      <m:r>
                        <a:rPr lang="es-ES" i="1">
                          <a:latin typeface="Cambria Math" panose="02040503050406030204" pitchFamily="18" charset="0"/>
                        </a:rPr>
                        <m:t>=4,99 ≅5 </m:t>
                      </m:r>
                      <m:r>
                        <a:rPr lang="es-ES" i="1">
                          <a:latin typeface="Cambria Math" panose="02040503050406030204" pitchFamily="18" charset="0"/>
                        </a:rPr>
                        <m:t>𝐾𝑊</m:t>
                      </m:r>
                    </m:oMath>
                  </m:oMathPara>
                </a14:m>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46111" y="1519518"/>
                <a:ext cx="9209089" cy="4817782"/>
              </a:xfrm>
              <a:blipFill rotWithShape="0">
                <a:blip r:embed="rId3"/>
                <a:stretch>
                  <a:fillRect l="-132" t="-885" r="-331"/>
                </a:stretch>
              </a:blipFill>
            </p:spPr>
            <p:txBody>
              <a:bodyPr/>
              <a:lstStyle/>
              <a:p>
                <a:r>
                  <a:rPr lang="es-EC">
                    <a:noFill/>
                  </a:rPr>
                  <a:t> </a:t>
                </a:r>
              </a:p>
            </p:txBody>
          </p:sp>
        </mc:Fallback>
      </mc:AlternateContent>
      <p:graphicFrame>
        <p:nvGraphicFramePr>
          <p:cNvPr id="5" name="Objeto 4"/>
          <p:cNvGraphicFramePr>
            <a:graphicFrameLocks noChangeAspect="1"/>
          </p:cNvGraphicFramePr>
          <p:nvPr>
            <p:extLst>
              <p:ext uri="{D42A27DB-BD31-4B8C-83A1-F6EECF244321}">
                <p14:modId xmlns:p14="http://schemas.microsoft.com/office/powerpoint/2010/main" val="3921848667"/>
              </p:ext>
            </p:extLst>
          </p:nvPr>
        </p:nvGraphicFramePr>
        <p:xfrm>
          <a:off x="1612786" y="2207559"/>
          <a:ext cx="7275738" cy="1720850"/>
        </p:xfrm>
        <a:graphic>
          <a:graphicData uri="http://schemas.openxmlformats.org/presentationml/2006/ole">
            <mc:AlternateContent xmlns:mc="http://schemas.openxmlformats.org/markup-compatibility/2006">
              <mc:Choice xmlns:v="urn:schemas-microsoft-com:vml" Requires="v">
                <p:oleObj spid="_x0000_s29705" name="Documento" r:id="rId4" imgW="5946064" imgH="1405746" progId="Word.Document.12">
                  <p:embed/>
                </p:oleObj>
              </mc:Choice>
              <mc:Fallback>
                <p:oleObj name="Documento" r:id="rId4" imgW="5946064" imgH="1405746" progId="Word.Document.12">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2786" y="2207559"/>
                        <a:ext cx="7275738" cy="172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4542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ppt_x</p:attrName>
                                        </p:attrNameLst>
                                      </p:cBhvr>
                                      <p:tavLst>
                                        <p:tav tm="0">
                                          <p:val>
                                            <p:strVal val="#ppt_x"/>
                                          </p:val>
                                        </p:tav>
                                        <p:tav tm="100000">
                                          <p:val>
                                            <p:strVal val="#ppt_x"/>
                                          </p:val>
                                        </p:tav>
                                      </p:tavLst>
                                    </p:anim>
                                    <p:anim calcmode="lin" valueType="num">
                                      <p:cBhvr>
                                        <p:cTn id="15" dur="900" decel="100000" fill="hold"/>
                                        <p:tgtEl>
                                          <p:spTgt spid="3">
                                            <p:bg/>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bg/>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900" decel="100000" fill="hold"/>
                                        <p:tgtEl>
                                          <p:spTgt spid="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Separador Ciclónico</a:t>
            </a:r>
            <a:endParaRPr lang="es-EC" dirty="0"/>
          </a:p>
        </p:txBody>
      </p:sp>
      <p:sp>
        <p:nvSpPr>
          <p:cNvPr id="3" name="Marcador de contenido 2"/>
          <p:cNvSpPr>
            <a:spLocks noGrp="1"/>
          </p:cNvSpPr>
          <p:nvPr>
            <p:ph idx="1"/>
          </p:nvPr>
        </p:nvSpPr>
        <p:spPr>
          <a:xfrm>
            <a:off x="646111" y="1519518"/>
            <a:ext cx="9209089" cy="4817782"/>
          </a:xfrm>
        </p:spPr>
        <p:txBody>
          <a:bodyPr>
            <a:normAutofit/>
          </a:bodyPr>
          <a:lstStyle/>
          <a:p>
            <a:pPr algn="just"/>
            <a:r>
              <a:rPr lang="es-ES" dirty="0" smtClean="0"/>
              <a:t>Para ello es </a:t>
            </a:r>
            <a:r>
              <a:rPr lang="es-ES" dirty="0"/>
              <a:t>importante </a:t>
            </a:r>
            <a:r>
              <a:rPr lang="es-ES" dirty="0" smtClean="0"/>
              <a:t>aclarar que el </a:t>
            </a:r>
            <a:r>
              <a:rPr lang="es-ES" dirty="0"/>
              <a:t>sistema cuenta con una serie de filtros para evitar que tanto </a:t>
            </a:r>
            <a:r>
              <a:rPr lang="es-ES" dirty="0" smtClean="0"/>
              <a:t>alquitrán, </a:t>
            </a:r>
            <a:r>
              <a:rPr lang="es-ES" dirty="0"/>
              <a:t>como partículas de polvo lleguen al cuerpo de </a:t>
            </a:r>
            <a:r>
              <a:rPr lang="es-ES" dirty="0" smtClean="0"/>
              <a:t>aceleración, </a:t>
            </a:r>
            <a:r>
              <a:rPr lang="es-ES" dirty="0"/>
              <a:t>no es necesario diseñar un filtro ciclónico de alta </a:t>
            </a:r>
            <a:r>
              <a:rPr lang="es-ES" dirty="0" smtClean="0"/>
              <a:t>eficiencia puesto que </a:t>
            </a:r>
            <a:r>
              <a:rPr lang="es-ES" dirty="0"/>
              <a:t>su diseño llevaría consigo un tiempo </a:t>
            </a:r>
            <a:r>
              <a:rPr lang="es-ES" dirty="0" smtClean="0"/>
              <a:t>considerable.</a:t>
            </a:r>
          </a:p>
          <a:p>
            <a:pPr algn="just"/>
            <a:r>
              <a:rPr lang="es-ES" dirty="0" smtClean="0"/>
              <a:t>El Elemento que se escogió para la construcción del separador fue un extintor de 10 </a:t>
            </a:r>
            <a:r>
              <a:rPr lang="es-ES" dirty="0" err="1" smtClean="0"/>
              <a:t>lbs</a:t>
            </a:r>
            <a:r>
              <a:rPr lang="es-ES" dirty="0" smtClean="0"/>
              <a:t>, por sus propiedades de diseño:</a:t>
            </a:r>
          </a:p>
          <a:p>
            <a:pPr marL="901700" lvl="0" algn="just"/>
            <a:r>
              <a:rPr lang="es-ES" dirty="0"/>
              <a:t>Diseñado para soportar altas presiones en caso de explosiones dentro del sistema.</a:t>
            </a:r>
            <a:endParaRPr lang="es-EC" dirty="0"/>
          </a:p>
          <a:p>
            <a:pPr marL="901700" lvl="0" algn="just"/>
            <a:r>
              <a:rPr lang="es-ES" dirty="0"/>
              <a:t>Diseñado para soportar temperaturas elevadas</a:t>
            </a:r>
            <a:endParaRPr lang="es-EC" dirty="0"/>
          </a:p>
          <a:p>
            <a:pPr marL="901700" lvl="0" algn="just"/>
            <a:r>
              <a:rPr lang="es-ES" dirty="0"/>
              <a:t>Diseñado con materiales resistentes a la corrosión y demás factores ambientales</a:t>
            </a:r>
            <a:r>
              <a:rPr lang="es-ES" dirty="0" smtClean="0"/>
              <a:t>.</a:t>
            </a:r>
            <a:endParaRPr lang="es-EC" b="1" dirty="0"/>
          </a:p>
          <a:p>
            <a:pPr marL="0" indent="0" algn="just">
              <a:buNone/>
            </a:pPr>
            <a:endParaRPr lang="es-EC" dirty="0"/>
          </a:p>
          <a:p>
            <a:pPr algn="just"/>
            <a:endParaRPr lang="es-EC" dirty="0"/>
          </a:p>
          <a:p>
            <a:endParaRPr lang="es-EC" dirty="0"/>
          </a:p>
        </p:txBody>
      </p:sp>
    </p:spTree>
    <p:extLst>
      <p:ext uri="{BB962C8B-B14F-4D97-AF65-F5344CB8AC3E}">
        <p14:creationId xmlns:p14="http://schemas.microsoft.com/office/powerpoint/2010/main" val="280354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Separador Ciclónico</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46111" y="1519518"/>
                <a:ext cx="9209089" cy="4817782"/>
              </a:xfrm>
            </p:spPr>
            <p:txBody>
              <a:bodyPr>
                <a:normAutofit/>
              </a:bodyPr>
              <a:lstStyle/>
              <a:p>
                <a:pPr algn="just"/>
                <a:r>
                  <a:rPr lang="es-ES" dirty="0"/>
                  <a:t>Contando con el caudal máximo requerido por el sistema: de 45 m</a:t>
                </a:r>
                <a:r>
                  <a:rPr lang="es-ES" baseline="30000" dirty="0"/>
                  <a:t>3</a:t>
                </a:r>
                <a:r>
                  <a:rPr lang="es-ES" dirty="0"/>
                  <a:t>/h dentro de una tubería de 38.1 mm de diámetro, es posible calcular la velocidad del fluido, sabiendo que es suficiente una velocidad de 10 m/s para poder separar las partículas de un fluido por acción de fuerzas centrífugas dentro de un filtro ciclónico:</a:t>
                </a:r>
                <a:endParaRPr lang="es-EC" dirty="0"/>
              </a:p>
              <a:p>
                <a:pPr marL="0" indent="0" algn="just">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𝑉</m:t>
                      </m:r>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𝑄</m:t>
                          </m:r>
                        </m:num>
                        <m:den>
                          <m:r>
                            <a:rPr lang="es-ES" i="1">
                              <a:latin typeface="Cambria Math" panose="02040503050406030204" pitchFamily="18" charset="0"/>
                            </a:rPr>
                            <m:t>𝐴</m:t>
                          </m:r>
                        </m:den>
                      </m:f>
                      <m:r>
                        <a:rPr lang="es-ES" i="1">
                          <a:latin typeface="Cambria Math" panose="02040503050406030204" pitchFamily="18" charset="0"/>
                        </a:rPr>
                        <m:t>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S" i="1">
                                  <a:latin typeface="Cambria Math" panose="02040503050406030204" pitchFamily="18" charset="0"/>
                                </a:rPr>
                                <m:t>𝑚</m:t>
                              </m:r>
                            </m:num>
                            <m:den>
                              <m:r>
                                <a:rPr lang="es-ES" i="1">
                                  <a:latin typeface="Cambria Math" panose="02040503050406030204" pitchFamily="18" charset="0"/>
                                </a:rPr>
                                <m:t>𝑠</m:t>
                              </m:r>
                            </m:den>
                          </m:f>
                        </m:e>
                      </m:d>
                    </m:oMath>
                  </m:oMathPara>
                </a14:m>
                <a:endParaRPr lang="es-EC" dirty="0" smtClean="0"/>
              </a:p>
              <a:p>
                <a:pPr marL="355600" indent="0">
                  <a:buNone/>
                </a:pPr>
                <a14:m>
                  <m:oMathPara xmlns:m="http://schemas.openxmlformats.org/officeDocument/2006/math">
                    <m:oMathParaPr>
                      <m:jc m:val="left"/>
                    </m:oMathParaPr>
                    <m:oMath xmlns:m="http://schemas.openxmlformats.org/officeDocument/2006/math">
                      <m:r>
                        <a:rPr lang="es-ES" i="1">
                          <a:latin typeface="Cambria Math" panose="02040503050406030204" pitchFamily="18" charset="0"/>
                        </a:rPr>
                        <m:t>𝐴</m:t>
                      </m:r>
                      <m:r>
                        <a:rPr lang="es-ES" i="1">
                          <a:latin typeface="Cambria Math" panose="02040503050406030204" pitchFamily="18" charset="0"/>
                        </a:rPr>
                        <m:t>=</m:t>
                      </m:r>
                      <m:sSup>
                        <m:sSupPr>
                          <m:ctrlPr>
                            <a:rPr lang="es-EC" i="1">
                              <a:latin typeface="Cambria Math" panose="02040503050406030204" pitchFamily="18" charset="0"/>
                            </a:rPr>
                          </m:ctrlPr>
                        </m:sSupPr>
                        <m:e>
                          <m:r>
                            <a:rPr lang="es-ES" i="1">
                              <a:latin typeface="Cambria Math" panose="02040503050406030204" pitchFamily="18" charset="0"/>
                            </a:rPr>
                            <m:t>𝜋</m:t>
                          </m:r>
                          <m:r>
                            <a:rPr lang="es-ES" i="1">
                              <a:latin typeface="Cambria Math" panose="02040503050406030204" pitchFamily="18" charset="0"/>
                            </a:rPr>
                            <m:t>∗</m:t>
                          </m:r>
                          <m:d>
                            <m:dPr>
                              <m:ctrlPr>
                                <a:rPr lang="es-EC" i="1">
                                  <a:latin typeface="Cambria Math" panose="02040503050406030204" pitchFamily="18" charset="0"/>
                                </a:rPr>
                              </m:ctrlPr>
                            </m:dPr>
                            <m:e>
                              <m:r>
                                <a:rPr lang="es-ES" i="1">
                                  <a:latin typeface="Cambria Math" panose="02040503050406030204" pitchFamily="18" charset="0"/>
                                </a:rPr>
                                <m:t>0,01905 </m:t>
                              </m:r>
                            </m:e>
                          </m:d>
                        </m:e>
                        <m:sup>
                          <m:r>
                            <a:rPr lang="es-ES" i="1">
                              <a:latin typeface="Cambria Math" panose="02040503050406030204" pitchFamily="18" charset="0"/>
                            </a:rPr>
                            <m:t>2</m:t>
                          </m:r>
                        </m:sup>
                      </m:sSup>
                      <m:d>
                        <m:dPr>
                          <m:begChr m:val="["/>
                          <m:endChr m:val="]"/>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2</m:t>
                              </m:r>
                            </m:sup>
                          </m:sSup>
                        </m:e>
                      </m:d>
                    </m:oMath>
                  </m:oMathPara>
                </a14:m>
                <a:endParaRPr lang="es-EC" dirty="0"/>
              </a:p>
              <a:p>
                <a:pPr marL="355600" indent="0">
                  <a:buNone/>
                </a:pPr>
                <a14:m>
                  <m:oMathPara xmlns:m="http://schemas.openxmlformats.org/officeDocument/2006/math">
                    <m:oMathParaPr>
                      <m:jc m:val="left"/>
                    </m:oMathParaPr>
                    <m:oMath xmlns:m="http://schemas.openxmlformats.org/officeDocument/2006/math">
                      <m:r>
                        <a:rPr lang="es-ES" i="1">
                          <a:latin typeface="Cambria Math" panose="02040503050406030204" pitchFamily="18" charset="0"/>
                        </a:rPr>
                        <m:t>𝐴</m:t>
                      </m:r>
                      <m:r>
                        <a:rPr lang="es-ES" i="1">
                          <a:latin typeface="Cambria Math" panose="02040503050406030204" pitchFamily="18" charset="0"/>
                        </a:rPr>
                        <m:t>=0,00114</m:t>
                      </m:r>
                      <m:d>
                        <m:dPr>
                          <m:begChr m:val="["/>
                          <m:endChr m:val="]"/>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2</m:t>
                              </m:r>
                            </m:sup>
                          </m:sSup>
                        </m:e>
                      </m:d>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𝑉</m:t>
                      </m:r>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45</m:t>
                          </m:r>
                        </m:num>
                        <m:den>
                          <m:r>
                            <a:rPr lang="es-ES" i="1">
                              <a:latin typeface="Cambria Math" panose="02040503050406030204" pitchFamily="18" charset="0"/>
                            </a:rPr>
                            <m:t>0,00114∗3600</m:t>
                          </m:r>
                        </m:den>
                      </m:f>
                      <m:r>
                        <a:rPr lang="es-ES" i="1">
                          <a:latin typeface="Cambria Math" panose="02040503050406030204" pitchFamily="18" charset="0"/>
                        </a:rPr>
                        <m:t>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S" i="1">
                                  <a:latin typeface="Cambria Math" panose="02040503050406030204" pitchFamily="18" charset="0"/>
                                </a:rPr>
                                <m:t>𝑚</m:t>
                              </m:r>
                            </m:num>
                            <m:den>
                              <m:r>
                                <a:rPr lang="es-ES" i="1">
                                  <a:latin typeface="Cambria Math" panose="02040503050406030204" pitchFamily="18" charset="0"/>
                                </a:rPr>
                                <m:t>𝑠</m:t>
                              </m:r>
                            </m:den>
                          </m:f>
                        </m:e>
                      </m:d>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𝑉</m:t>
                      </m:r>
                      <m:r>
                        <a:rPr lang="es-ES" i="1">
                          <a:latin typeface="Cambria Math" panose="02040503050406030204" pitchFamily="18" charset="0"/>
                        </a:rPr>
                        <m:t>=10,96≅11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S" i="1">
                                  <a:latin typeface="Cambria Math" panose="02040503050406030204" pitchFamily="18" charset="0"/>
                                </a:rPr>
                                <m:t>𝑚</m:t>
                              </m:r>
                            </m:num>
                            <m:den>
                              <m:r>
                                <a:rPr lang="es-ES" i="1">
                                  <a:latin typeface="Cambria Math" panose="02040503050406030204" pitchFamily="18" charset="0"/>
                                </a:rPr>
                                <m:t>𝑠</m:t>
                              </m:r>
                            </m:den>
                          </m:f>
                        </m:e>
                      </m:d>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𝑉</m:t>
                      </m:r>
                      <m:r>
                        <a:rPr lang="es-ES" i="1">
                          <a:latin typeface="Cambria Math" panose="02040503050406030204" pitchFamily="18" charset="0"/>
                        </a:rPr>
                        <m:t>=11 &gt;10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S" i="1">
                                  <a:latin typeface="Cambria Math" panose="02040503050406030204" pitchFamily="18" charset="0"/>
                                </a:rPr>
                                <m:t>𝑚</m:t>
                              </m:r>
                            </m:num>
                            <m:den>
                              <m:r>
                                <a:rPr lang="es-ES" i="1">
                                  <a:latin typeface="Cambria Math" panose="02040503050406030204" pitchFamily="18" charset="0"/>
                                </a:rPr>
                                <m:t>𝑠</m:t>
                              </m:r>
                            </m:den>
                          </m:f>
                        </m:e>
                      </m:d>
                    </m:oMath>
                  </m:oMathPara>
                </a14:m>
                <a:endParaRPr lang="es-EC" dirty="0"/>
              </a:p>
              <a:p>
                <a:pPr marL="0" indent="0" algn="just">
                  <a:buNone/>
                </a:pPr>
                <a:endParaRPr lang="es-EC" dirty="0"/>
              </a:p>
              <a:p>
                <a:pPr algn="just"/>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46111" y="1519518"/>
                <a:ext cx="9209089" cy="4817782"/>
              </a:xfrm>
              <a:blipFill rotWithShape="0">
                <a:blip r:embed="rId2"/>
                <a:stretch>
                  <a:fillRect l="-331" t="-632" r="-596"/>
                </a:stretch>
              </a:blipFill>
            </p:spPr>
            <p:txBody>
              <a:bodyPr/>
              <a:lstStyle/>
              <a:p>
                <a:r>
                  <a:rPr lang="es-EC">
                    <a:noFill/>
                  </a:rPr>
                  <a:t> </a:t>
                </a:r>
              </a:p>
            </p:txBody>
          </p:sp>
        </mc:Fallback>
      </mc:AlternateContent>
    </p:spTree>
    <p:extLst>
      <p:ext uri="{BB962C8B-B14F-4D97-AF65-F5344CB8AC3E}">
        <p14:creationId xmlns:p14="http://schemas.microsoft.com/office/powerpoint/2010/main" val="61629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ipe(down)">
                                      <p:cBhvr>
                                        <p:cTn id="10" dur="5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17282"/>
          </a:xfrm>
        </p:spPr>
        <p:txBody>
          <a:bodyPr/>
          <a:lstStyle/>
          <a:p>
            <a:r>
              <a:rPr lang="es-EC" dirty="0" smtClean="0"/>
              <a:t>Diseño del Separador Ciclónico</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46111" y="1519518"/>
                <a:ext cx="4713289" cy="4817782"/>
              </a:xfrm>
            </p:spPr>
            <p:txBody>
              <a:bodyPr>
                <a:normAutofit/>
              </a:bodyPr>
              <a:lstStyle/>
              <a:p>
                <a:pPr algn="just"/>
                <a:r>
                  <a:rPr lang="es-EC" dirty="0" smtClean="0"/>
                  <a:t>En este punto es necesario determinar la longitud de S.</a:t>
                </a:r>
              </a:p>
              <a:p>
                <a:pPr algn="just"/>
                <a:r>
                  <a:rPr lang="es-EC" dirty="0" smtClean="0"/>
                  <a:t>Esta </a:t>
                </a:r>
                <a:r>
                  <a:rPr lang="es-EC" dirty="0"/>
                  <a:t>medida es el resultado de la siguiente ecuación</a:t>
                </a:r>
                <a:r>
                  <a:rPr lang="es-EC" dirty="0" smtClean="0"/>
                  <a:t>:</a:t>
                </a:r>
              </a:p>
              <a:p>
                <a:pPr algn="just"/>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𝑆</m:t>
                      </m:r>
                      <m:r>
                        <a:rPr lang="es-EC" i="1">
                          <a:latin typeface="Cambria Math" panose="02040503050406030204" pitchFamily="18" charset="0"/>
                        </a:rPr>
                        <m:t>=</m:t>
                      </m:r>
                      <m:r>
                        <a:rPr lang="es-EC" i="1">
                          <a:latin typeface="Cambria Math" panose="02040503050406030204" pitchFamily="18" charset="0"/>
                        </a:rPr>
                        <m:t>𝐷𝑐</m:t>
                      </m:r>
                      <m:r>
                        <a:rPr lang="es-EC" i="1">
                          <a:latin typeface="Cambria Math" panose="02040503050406030204" pitchFamily="18" charset="0"/>
                        </a:rPr>
                        <m:t>∗0,5</m:t>
                      </m:r>
                    </m:oMath>
                  </m:oMathPara>
                </a14:m>
                <a:endParaRPr lang="es-EC" dirty="0"/>
              </a:p>
              <a:p>
                <a:r>
                  <a:rPr lang="es-EC" dirty="0"/>
                  <a:t>Entonces reemplazando el valor de </a:t>
                </a:r>
                <a:r>
                  <a:rPr lang="es-EC" dirty="0" err="1" smtClean="0"/>
                  <a:t>Dc</a:t>
                </a:r>
                <a:r>
                  <a:rPr lang="es-EC" dirty="0" smtClean="0"/>
                  <a:t>=15cm que es el diámetro del cilindro del extintor. </a:t>
                </a:r>
              </a:p>
              <a:p>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𝑆</m:t>
                      </m:r>
                      <m:r>
                        <a:rPr lang="es-EC" i="1">
                          <a:latin typeface="Cambria Math" panose="02040503050406030204" pitchFamily="18" charset="0"/>
                        </a:rPr>
                        <m:t>=15∗0,5 </m:t>
                      </m:r>
                      <m:d>
                        <m:dPr>
                          <m:begChr m:val="["/>
                          <m:endChr m:val="]"/>
                          <m:ctrlPr>
                            <a:rPr lang="es-EC" i="1">
                              <a:latin typeface="Cambria Math" panose="02040503050406030204" pitchFamily="18" charset="0"/>
                            </a:rPr>
                          </m:ctrlPr>
                        </m:dPr>
                        <m:e>
                          <m:r>
                            <a:rPr lang="es-EC" i="1">
                              <a:latin typeface="Cambria Math" panose="02040503050406030204" pitchFamily="18" charset="0"/>
                            </a:rPr>
                            <m:t>𝑐𝑚</m:t>
                          </m:r>
                        </m:e>
                      </m:d>
                      <m:r>
                        <a:rPr lang="es-EC" i="1">
                          <a:latin typeface="Cambria Math" panose="02040503050406030204" pitchFamily="18" charset="0"/>
                        </a:rPr>
                        <m:t> </m:t>
                      </m:r>
                    </m:oMath>
                  </m:oMathPara>
                </a14:m>
                <a:endParaRPr lang="es-EC"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𝑆</m:t>
                      </m:r>
                      <m:r>
                        <a:rPr lang="es-EC" i="1">
                          <a:latin typeface="Cambria Math" panose="02040503050406030204" pitchFamily="18" charset="0"/>
                        </a:rPr>
                        <m:t>=7,5 </m:t>
                      </m:r>
                      <m:d>
                        <m:dPr>
                          <m:begChr m:val="["/>
                          <m:endChr m:val="]"/>
                          <m:ctrlPr>
                            <a:rPr lang="es-EC" i="1">
                              <a:latin typeface="Cambria Math" panose="02040503050406030204" pitchFamily="18" charset="0"/>
                            </a:rPr>
                          </m:ctrlPr>
                        </m:dPr>
                        <m:e>
                          <m:r>
                            <a:rPr lang="es-EC" i="1">
                              <a:latin typeface="Cambria Math" panose="02040503050406030204" pitchFamily="18" charset="0"/>
                            </a:rPr>
                            <m:t>𝑐𝑚</m:t>
                          </m:r>
                        </m:e>
                      </m:d>
                    </m:oMath>
                  </m:oMathPara>
                </a14:m>
                <a:endParaRPr lang="es-EC" dirty="0"/>
              </a:p>
              <a:p>
                <a:pPr marL="0" indent="0" algn="just">
                  <a:buNone/>
                </a:pPr>
                <a:endParaRPr lang="es-EC" dirty="0"/>
              </a:p>
              <a:p>
                <a:pPr algn="just"/>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46111" y="1519518"/>
                <a:ext cx="4713289" cy="4817782"/>
              </a:xfrm>
              <a:blipFill rotWithShape="0">
                <a:blip r:embed="rId2"/>
                <a:stretch>
                  <a:fillRect l="-647" t="-632" r="-1294"/>
                </a:stretch>
              </a:blipFill>
            </p:spPr>
            <p:txBody>
              <a:bodyPr/>
              <a:lstStyle/>
              <a:p>
                <a:r>
                  <a:rPr lang="es-EC">
                    <a:noFill/>
                  </a:rPr>
                  <a:t> </a:t>
                </a:r>
              </a:p>
            </p:txBody>
          </p:sp>
        </mc:Fallback>
      </mc:AlternateContent>
      <p:pic>
        <p:nvPicPr>
          <p:cNvPr id="4" name="Imagen 3"/>
          <p:cNvPicPr/>
          <p:nvPr/>
        </p:nvPicPr>
        <p:blipFill rotWithShape="1">
          <a:blip r:embed="rId3"/>
          <a:srcRect l="31968" t="32306" r="33378" b="16341"/>
          <a:stretch/>
        </p:blipFill>
        <p:spPr bwMode="auto">
          <a:xfrm>
            <a:off x="6772910" y="1270000"/>
            <a:ext cx="2701290" cy="2425701"/>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4"/>
          <a:srcRect l="37000" t="14788" r="37911" b="33870"/>
          <a:stretch/>
        </p:blipFill>
        <p:spPr bwMode="auto">
          <a:xfrm>
            <a:off x="6772910" y="3831590"/>
            <a:ext cx="2701290" cy="25057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345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
                                        <p:tgtEl>
                                          <p:spTgt spid="3">
                                            <p:bg/>
                                          </p:spTgt>
                                        </p:tgtEl>
                                      </p:cBhvr>
                                    </p:animEffect>
                                    <p:anim calcmode="lin" valueType="num">
                                      <p:cBhvr>
                                        <p:cTn id="15" dur="400" fill="hold"/>
                                        <p:tgtEl>
                                          <p:spTgt spid="3">
                                            <p:bg/>
                                          </p:spTgt>
                                        </p:tgtEl>
                                        <p:attrNameLst>
                                          <p:attrName>ppt_x</p:attrName>
                                        </p:attrNameLst>
                                      </p:cBhvr>
                                      <p:tavLst>
                                        <p:tav tm="0">
                                          <p:val>
                                            <p:strVal val="#ppt_x"/>
                                          </p:val>
                                        </p:tav>
                                        <p:tav tm="100000">
                                          <p:val>
                                            <p:strVal val="#ppt_x"/>
                                          </p:val>
                                        </p:tav>
                                      </p:tavLst>
                                    </p:anim>
                                    <p:anim calcmode="lin" valueType="num">
                                      <p:cBhvr>
                                        <p:cTn id="16" dur="400" fill="hold"/>
                                        <p:tgtEl>
                                          <p:spTgt spid="3">
                                            <p:bg/>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
                                        <p:tgtEl>
                                          <p:spTgt spid="3">
                                            <p:txEl>
                                              <p:pRg st="0" end="0"/>
                                            </p:txEl>
                                          </p:spTgt>
                                        </p:tgtEl>
                                      </p:cBhvr>
                                    </p:animEffect>
                                    <p:anim calcmode="lin" valueType="num">
                                      <p:cBhvr>
                                        <p:cTn id="24"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8" presetID="43"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
                                        <p:tgtEl>
                                          <p:spTgt spid="4"/>
                                        </p:tgtEl>
                                      </p:cBhvr>
                                    </p:animEffect>
                                    <p:anim calcmode="lin" valueType="num">
                                      <p:cBhvr>
                                        <p:cTn id="31" dur="400" fill="hold"/>
                                        <p:tgtEl>
                                          <p:spTgt spid="4"/>
                                        </p:tgtEl>
                                        <p:attrNameLst>
                                          <p:attrName>ppt_x</p:attrName>
                                        </p:attrNameLst>
                                      </p:cBhvr>
                                      <p:tavLst>
                                        <p:tav tm="0">
                                          <p:val>
                                            <p:strVal val="#ppt_x"/>
                                          </p:val>
                                        </p:tav>
                                        <p:tav tm="100000">
                                          <p:val>
                                            <p:strVal val="#ppt_x"/>
                                          </p:val>
                                        </p:tav>
                                      </p:tavLst>
                                    </p:anim>
                                    <p:anim calcmode="lin" valueType="num">
                                      <p:cBhvr>
                                        <p:cTn id="32" dur="400" fill="hold"/>
                                        <p:tgtEl>
                                          <p:spTgt spid="4"/>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5" presetID="43"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
                                        <p:tgtEl>
                                          <p:spTgt spid="5"/>
                                        </p:tgtEl>
                                      </p:cBhvr>
                                    </p:animEffect>
                                    <p:anim calcmode="lin" valueType="num">
                                      <p:cBhvr>
                                        <p:cTn id="38" dur="400" fill="hold"/>
                                        <p:tgtEl>
                                          <p:spTgt spid="5"/>
                                        </p:tgtEl>
                                        <p:attrNameLst>
                                          <p:attrName>ppt_x</p:attrName>
                                        </p:attrNameLst>
                                      </p:cBhvr>
                                      <p:tavLst>
                                        <p:tav tm="0">
                                          <p:val>
                                            <p:strVal val="#ppt_x"/>
                                          </p:val>
                                        </p:tav>
                                        <p:tav tm="100000">
                                          <p:val>
                                            <p:strVal val="#ppt_x"/>
                                          </p:val>
                                        </p:tav>
                                      </p:tavLst>
                                    </p:anim>
                                    <p:anim calcmode="lin" valueType="num">
                                      <p:cBhvr>
                                        <p:cTn id="39" dur="400" fill="hold"/>
                                        <p:tgtEl>
                                          <p:spTgt spid="5"/>
                                        </p:tgtEl>
                                        <p:attrNameLst>
                                          <p:attrName>ppt_y</p:attrName>
                                        </p:attrNameLst>
                                      </p:cBhvr>
                                      <p:tavLst>
                                        <p:tav tm="0">
                                          <p:val>
                                            <p:strVal val="#ppt_y+0.31"/>
                                          </p:val>
                                        </p:tav>
                                        <p:tav tm="100000">
                                          <p:val>
                                            <p:strVal val="#ppt_y+0.31"/>
                                          </p:val>
                                        </p:tav>
                                      </p:tavLst>
                                    </p:anim>
                                    <p:anim calcmode="lin" valueType="num">
                                      <p:cBhvr>
                                        <p:cTn id="4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414182"/>
          </a:xfrm>
        </p:spPr>
        <p:txBody>
          <a:bodyPr/>
          <a:lstStyle/>
          <a:p>
            <a:pPr lvl="3"/>
            <a:r>
              <a:rPr lang="es-ES" sz="4200" dirty="0">
                <a:latin typeface="+mj-lt"/>
              </a:rPr>
              <a:t>Selección del enfriador o intercambiador de calor del gas</a:t>
            </a:r>
            <a:endParaRPr lang="es-EC" sz="4200" dirty="0">
              <a:latin typeface="+mj-lt"/>
            </a:endParaRPr>
          </a:p>
        </p:txBody>
      </p:sp>
      <p:sp>
        <p:nvSpPr>
          <p:cNvPr id="3" name="Marcador de contenido 2"/>
          <p:cNvSpPr>
            <a:spLocks noGrp="1"/>
          </p:cNvSpPr>
          <p:nvPr>
            <p:ph idx="1"/>
          </p:nvPr>
        </p:nvSpPr>
        <p:spPr>
          <a:xfrm>
            <a:off x="751163" y="2159000"/>
            <a:ext cx="9194617" cy="4178300"/>
          </a:xfrm>
        </p:spPr>
        <p:txBody>
          <a:bodyPr>
            <a:normAutofit/>
          </a:bodyPr>
          <a:lstStyle/>
          <a:p>
            <a:pPr marL="0" indent="0" algn="just">
              <a:buNone/>
            </a:pPr>
            <a:r>
              <a:rPr lang="es-ES" dirty="0" smtClean="0"/>
              <a:t>Los requisitos que </a:t>
            </a:r>
            <a:r>
              <a:rPr lang="es-ES" dirty="0"/>
              <a:t>posee este elemento dentro del sistema </a:t>
            </a:r>
            <a:r>
              <a:rPr lang="es-ES" dirty="0" smtClean="0"/>
              <a:t>son:</a:t>
            </a:r>
            <a:endParaRPr lang="es-EC" dirty="0"/>
          </a:p>
          <a:p>
            <a:pPr lvl="0" algn="just"/>
            <a:r>
              <a:rPr lang="es-ES" dirty="0"/>
              <a:t>Principalmente disminuir la temperatura del gas para que el aprovechamiento sea mayor dentro del motor.</a:t>
            </a:r>
            <a:endParaRPr lang="es-EC" dirty="0"/>
          </a:p>
          <a:p>
            <a:pPr lvl="0" algn="just"/>
            <a:r>
              <a:rPr lang="es-ES" dirty="0"/>
              <a:t>Al disminuir la temperatura dentro del enfriador, el gas condensa los vapores y los alquitranes haciéndolos pasar de estado gaseoso a líquido, de este modo la cantidad de humedad dentro del gas que es transportado hacia el cuerpo de aceleración es menor.</a:t>
            </a:r>
            <a:endParaRPr lang="es-EC" dirty="0"/>
          </a:p>
          <a:p>
            <a:pPr lvl="0" algn="just"/>
            <a:r>
              <a:rPr lang="es-ES" dirty="0"/>
              <a:t>Formar un filtro líquido burbujeador donde se depuran partículas finas que no fueron separadas dentro del filtro ciclónico.</a:t>
            </a:r>
            <a:endParaRPr lang="es-EC" dirty="0"/>
          </a:p>
          <a:p>
            <a:pPr algn="just"/>
            <a:endParaRPr lang="es-EC" dirty="0"/>
          </a:p>
          <a:p>
            <a:pPr marL="0" indent="0" algn="just">
              <a:buNone/>
            </a:pPr>
            <a:endParaRPr lang="es-EC" dirty="0"/>
          </a:p>
          <a:p>
            <a:pPr algn="just"/>
            <a:endParaRPr lang="es-EC" dirty="0"/>
          </a:p>
          <a:p>
            <a:endParaRPr lang="es-EC" dirty="0"/>
          </a:p>
        </p:txBody>
      </p:sp>
    </p:spTree>
    <p:extLst>
      <p:ext uri="{BB962C8B-B14F-4D97-AF65-F5344CB8AC3E}">
        <p14:creationId xmlns:p14="http://schemas.microsoft.com/office/powerpoint/2010/main" val="4451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414182"/>
          </a:xfrm>
        </p:spPr>
        <p:txBody>
          <a:bodyPr/>
          <a:lstStyle/>
          <a:p>
            <a:pPr lvl="3"/>
            <a:r>
              <a:rPr lang="es-ES" sz="4200" dirty="0">
                <a:latin typeface="+mj-lt"/>
              </a:rPr>
              <a:t>Selección del enfriador o intercambiador de calor del gas</a:t>
            </a:r>
            <a:endParaRPr lang="es-EC" sz="4200" dirty="0">
              <a:latin typeface="+mj-lt"/>
            </a:endParaRPr>
          </a:p>
        </p:txBody>
      </p:sp>
      <p:sp>
        <p:nvSpPr>
          <p:cNvPr id="3" name="Marcador de contenido 2"/>
          <p:cNvSpPr>
            <a:spLocks noGrp="1"/>
          </p:cNvSpPr>
          <p:nvPr>
            <p:ph idx="1"/>
          </p:nvPr>
        </p:nvSpPr>
        <p:spPr>
          <a:xfrm>
            <a:off x="751163" y="2159000"/>
            <a:ext cx="9194617" cy="4178300"/>
          </a:xfrm>
        </p:spPr>
        <p:txBody>
          <a:bodyPr>
            <a:normAutofit lnSpcReduction="10000"/>
          </a:bodyPr>
          <a:lstStyle/>
          <a:p>
            <a:pPr marL="0" indent="0" algn="just">
              <a:buNone/>
            </a:pPr>
            <a:r>
              <a:rPr lang="es-EC" dirty="0" smtClean="0"/>
              <a:t>Para seleccionar el elemento indicado, se realizó una matriz de selección con las siguientes consideraciones:</a:t>
            </a:r>
          </a:p>
          <a:p>
            <a:pPr marL="723900" lvl="0" algn="just"/>
            <a:r>
              <a:rPr lang="es-ES" dirty="0" smtClean="0"/>
              <a:t>Por la posición del gasificador y el resto de sus elementos, es necesario que el gasificador posea la toma inferior al lado derecho y la superior al lado izquierdo.</a:t>
            </a:r>
            <a:endParaRPr lang="es-EC" dirty="0" smtClean="0"/>
          </a:p>
          <a:p>
            <a:pPr marL="723900" lvl="0" algn="just"/>
            <a:r>
              <a:rPr lang="es-ES" dirty="0" smtClean="0"/>
              <a:t>El enfriador debe poseer un tapón por el cual se pueda extraer el alquitrán después de un tiempo prudencial de funcionamiento del gasificador.</a:t>
            </a:r>
            <a:endParaRPr lang="es-EC" dirty="0" smtClean="0"/>
          </a:p>
          <a:p>
            <a:pPr marL="723900" lvl="0" algn="just"/>
            <a:r>
              <a:rPr lang="es-ES" dirty="0" smtClean="0"/>
              <a:t>No debe superar los 80 cm de longitud para poder acoplarse en el lugar destinado.</a:t>
            </a:r>
            <a:endParaRPr lang="es-EC" dirty="0" smtClean="0"/>
          </a:p>
          <a:p>
            <a:pPr marL="723900" lvl="0" algn="just"/>
            <a:r>
              <a:rPr lang="es-ES" dirty="0" smtClean="0"/>
              <a:t>Debe tener la capacidad de enfriar al menos 20 grados al gas para que el alquitrán pueda condensarse dentro de este.</a:t>
            </a:r>
            <a:endParaRPr lang="es-EC" dirty="0" smtClean="0"/>
          </a:p>
          <a:p>
            <a:pPr algn="just"/>
            <a:endParaRPr lang="es-EC" dirty="0"/>
          </a:p>
          <a:p>
            <a:pPr marL="0" indent="0" algn="just">
              <a:buNone/>
            </a:pPr>
            <a:endParaRPr lang="es-EC" dirty="0"/>
          </a:p>
          <a:p>
            <a:pPr algn="just"/>
            <a:endParaRPr lang="es-EC" dirty="0"/>
          </a:p>
          <a:p>
            <a:endParaRPr lang="es-EC" dirty="0"/>
          </a:p>
        </p:txBody>
      </p:sp>
    </p:spTree>
    <p:extLst>
      <p:ext uri="{BB962C8B-B14F-4D97-AF65-F5344CB8AC3E}">
        <p14:creationId xmlns:p14="http://schemas.microsoft.com/office/powerpoint/2010/main" val="79272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414182"/>
          </a:xfrm>
        </p:spPr>
        <p:txBody>
          <a:bodyPr/>
          <a:lstStyle/>
          <a:p>
            <a:pPr lvl="3"/>
            <a:r>
              <a:rPr lang="es-ES" sz="4200" dirty="0">
                <a:latin typeface="+mj-lt"/>
              </a:rPr>
              <a:t>Selección del enfriador o intercambiador de calor del gas</a:t>
            </a:r>
            <a:endParaRPr lang="es-EC" sz="4200" dirty="0">
              <a:latin typeface="+mj-lt"/>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1429908108"/>
              </p:ext>
            </p:extLst>
          </p:nvPr>
        </p:nvGraphicFramePr>
        <p:xfrm>
          <a:off x="1521009" y="2051050"/>
          <a:ext cx="7654925" cy="5040232"/>
        </p:xfrm>
        <a:graphic>
          <a:graphicData uri="http://schemas.openxmlformats.org/presentationml/2006/ole">
            <mc:AlternateContent xmlns:mc="http://schemas.openxmlformats.org/markup-compatibility/2006">
              <mc:Choice xmlns:v="urn:schemas-microsoft-com:vml" Requires="v">
                <p:oleObj spid="_x0000_s37899" name="Documento" r:id="rId3" imgW="6391929" imgH="4206096" progId="Word.Document.12">
                  <p:embed/>
                </p:oleObj>
              </mc:Choice>
              <mc:Fallback>
                <p:oleObj name="Documento" r:id="rId3" imgW="6391929" imgH="4206096" progId="Word.Document.12">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009" y="2051050"/>
                        <a:ext cx="7654925" cy="50402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1269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41082"/>
          </a:xfrm>
        </p:spPr>
        <p:txBody>
          <a:bodyPr/>
          <a:lstStyle/>
          <a:p>
            <a:r>
              <a:rPr lang="es-EC" dirty="0" smtClean="0"/>
              <a:t>Antecedentes Históricos</a:t>
            </a:r>
            <a:endParaRPr lang="es-EC" dirty="0"/>
          </a:p>
        </p:txBody>
      </p:sp>
      <p:sp>
        <p:nvSpPr>
          <p:cNvPr id="3" name="Marcador de contenido 2"/>
          <p:cNvSpPr>
            <a:spLocks noGrp="1"/>
          </p:cNvSpPr>
          <p:nvPr>
            <p:ph idx="1"/>
          </p:nvPr>
        </p:nvSpPr>
        <p:spPr>
          <a:xfrm>
            <a:off x="646111" y="1773518"/>
            <a:ext cx="8946541" cy="4195481"/>
          </a:xfrm>
        </p:spPr>
        <p:txBody>
          <a:bodyPr/>
          <a:lstStyle/>
          <a:p>
            <a:pPr algn="just"/>
            <a:r>
              <a:rPr lang="es-ES" dirty="0"/>
              <a:t>Las primeras investigaciones acerca de los sistemas de </a:t>
            </a:r>
            <a:r>
              <a:rPr lang="es-ES" dirty="0" smtClean="0"/>
              <a:t>gasificación </a:t>
            </a:r>
            <a:r>
              <a:rPr lang="es-ES" dirty="0"/>
              <a:t>se llevaron a cabo en Francia, en 1785, por el ingeniero </a:t>
            </a:r>
            <a:r>
              <a:rPr lang="es-ES" dirty="0" err="1"/>
              <a:t>Philippe</a:t>
            </a:r>
            <a:r>
              <a:rPr lang="es-ES" dirty="0"/>
              <a:t> </a:t>
            </a:r>
            <a:r>
              <a:rPr lang="es-ES" dirty="0" err="1" smtClean="0"/>
              <a:t>Lébon</a:t>
            </a:r>
            <a:r>
              <a:rPr lang="es-ES" dirty="0" smtClean="0"/>
              <a:t>.</a:t>
            </a:r>
          </a:p>
          <a:p>
            <a:pPr algn="just"/>
            <a:r>
              <a:rPr lang="es-ES" dirty="0" smtClean="0"/>
              <a:t>Fue </a:t>
            </a:r>
            <a:r>
              <a:rPr lang="es-ES" dirty="0"/>
              <a:t>hasta 1836 que el Ingeniero Samuel Brown patento un diseño propio más eficiente y funcional, hecho que marcó el inicio de la revolución industrial en </a:t>
            </a:r>
            <a:r>
              <a:rPr lang="es-ES" dirty="0" smtClean="0"/>
              <a:t>Europa.</a:t>
            </a:r>
          </a:p>
          <a:p>
            <a:pPr algn="just"/>
            <a:r>
              <a:rPr lang="es-ES" dirty="0"/>
              <a:t>Sería el Ingeniero George Imbert quien patentaría un importante avance en gasógenos en el año de 1924 que le trajo grandes éxitos comerciales y cuyas innovaciones fueron adoptadas inmediatamente por otros </a:t>
            </a:r>
            <a:r>
              <a:rPr lang="es-ES" dirty="0" smtClean="0"/>
              <a:t>fabricantes.</a:t>
            </a:r>
            <a:endParaRPr lang="es-EC" dirty="0"/>
          </a:p>
        </p:txBody>
      </p:sp>
    </p:spTree>
    <p:extLst>
      <p:ext uri="{BB962C8B-B14F-4D97-AF65-F5344CB8AC3E}">
        <p14:creationId xmlns:p14="http://schemas.microsoft.com/office/powerpoint/2010/main" val="182332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414182"/>
          </a:xfrm>
        </p:spPr>
        <p:txBody>
          <a:bodyPr/>
          <a:lstStyle/>
          <a:p>
            <a:pPr lvl="3"/>
            <a:r>
              <a:rPr lang="es-ES" sz="4200" dirty="0">
                <a:latin typeface="+mj-lt"/>
              </a:rPr>
              <a:t>Selección del enfriador o intercambiador de calor del gas</a:t>
            </a:r>
            <a:endParaRPr lang="es-EC" sz="4200" dirty="0">
              <a:latin typeface="+mj-lt"/>
            </a:endParaRPr>
          </a:p>
        </p:txBody>
      </p:sp>
      <p:sp>
        <p:nvSpPr>
          <p:cNvPr id="3" name="Marcador de contenido 2"/>
          <p:cNvSpPr>
            <a:spLocks noGrp="1"/>
          </p:cNvSpPr>
          <p:nvPr>
            <p:ph idx="1"/>
          </p:nvPr>
        </p:nvSpPr>
        <p:spPr>
          <a:xfrm>
            <a:off x="751163" y="2159000"/>
            <a:ext cx="9194617" cy="4178300"/>
          </a:xfrm>
        </p:spPr>
        <p:txBody>
          <a:bodyPr>
            <a:normAutofit/>
          </a:bodyPr>
          <a:lstStyle/>
          <a:p>
            <a:pPr marL="0" indent="0">
              <a:buNone/>
            </a:pPr>
            <a:r>
              <a:rPr lang="es-ES" dirty="0"/>
              <a:t>La calificación dio como resultado:</a:t>
            </a:r>
            <a:endParaRPr lang="es-EC" dirty="0"/>
          </a:p>
          <a:p>
            <a:r>
              <a:rPr lang="pt-BR" dirty="0"/>
              <a:t>Radiador Daewoo </a:t>
            </a:r>
            <a:r>
              <a:rPr lang="pt-BR" dirty="0" err="1"/>
              <a:t>Tacuma</a:t>
            </a:r>
            <a:r>
              <a:rPr lang="pt-BR" dirty="0"/>
              <a:t> 1998	8</a:t>
            </a:r>
            <a:endParaRPr lang="es-EC" dirty="0"/>
          </a:p>
          <a:p>
            <a:r>
              <a:rPr lang="pt-BR" b="1" u="sng" dirty="0"/>
              <a:t>Radiador </a:t>
            </a:r>
            <a:r>
              <a:rPr lang="pt-BR" b="1" u="sng" dirty="0" err="1"/>
              <a:t>Niva</a:t>
            </a:r>
            <a:r>
              <a:rPr lang="pt-BR" b="1" u="sng" dirty="0"/>
              <a:t> Lada 2007		</a:t>
            </a:r>
            <a:r>
              <a:rPr lang="pt-BR" b="1" u="sng" dirty="0" smtClean="0"/>
              <a:t>	15</a:t>
            </a:r>
            <a:endParaRPr lang="es-EC" dirty="0"/>
          </a:p>
          <a:p>
            <a:r>
              <a:rPr lang="es-EC" dirty="0"/>
              <a:t>Radiador </a:t>
            </a:r>
            <a:r>
              <a:rPr lang="es-EC" dirty="0" err="1"/>
              <a:t>Motorcraft</a:t>
            </a:r>
            <a:r>
              <a:rPr lang="es-EC" dirty="0"/>
              <a:t> 1985		</a:t>
            </a:r>
            <a:r>
              <a:rPr lang="es-EC" dirty="0" smtClean="0"/>
              <a:t>	10</a:t>
            </a:r>
            <a:endParaRPr lang="es-EC" dirty="0"/>
          </a:p>
          <a:p>
            <a:pPr marL="0" indent="0" algn="just">
              <a:buNone/>
            </a:pPr>
            <a:r>
              <a:rPr lang="es-EC" dirty="0"/>
              <a:t>Siendo el más calificado el radiador de la marca lada diseñado para un vehículo </a:t>
            </a:r>
            <a:r>
              <a:rPr lang="es-EC" dirty="0" err="1"/>
              <a:t>Niva</a:t>
            </a:r>
            <a:r>
              <a:rPr lang="es-EC" dirty="0"/>
              <a:t> Lada, además de que las prestaciones son óptimas para su aplicación, la fecha de fabricación lo hace relativamente nuevo y con un tiempo de vida mayor al de las otras dos </a:t>
            </a:r>
            <a:r>
              <a:rPr lang="es-EC" dirty="0" smtClean="0"/>
              <a:t>opciones.</a:t>
            </a:r>
            <a:endParaRPr lang="es-EC" dirty="0"/>
          </a:p>
          <a:p>
            <a:pPr marL="0" indent="0" algn="just">
              <a:buNone/>
            </a:pPr>
            <a:endParaRPr lang="es-EC" dirty="0"/>
          </a:p>
          <a:p>
            <a:pPr algn="just"/>
            <a:endParaRPr lang="es-EC" dirty="0"/>
          </a:p>
          <a:p>
            <a:endParaRPr lang="es-EC" dirty="0"/>
          </a:p>
        </p:txBody>
      </p:sp>
    </p:spTree>
    <p:extLst>
      <p:ext uri="{BB962C8B-B14F-4D97-AF65-F5344CB8AC3E}">
        <p14:creationId xmlns:p14="http://schemas.microsoft.com/office/powerpoint/2010/main" val="429097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15682"/>
          </a:xfrm>
        </p:spPr>
        <p:txBody>
          <a:bodyPr/>
          <a:lstStyle/>
          <a:p>
            <a:pPr lvl="3"/>
            <a:r>
              <a:rPr lang="es-ES" sz="4200" dirty="0">
                <a:latin typeface="+mj-lt"/>
              </a:rPr>
              <a:t>Selección </a:t>
            </a:r>
            <a:r>
              <a:rPr lang="es-ES" sz="4200" dirty="0" smtClean="0">
                <a:latin typeface="+mj-lt"/>
              </a:rPr>
              <a:t>de Filtro del </a:t>
            </a:r>
            <a:r>
              <a:rPr lang="es-ES" sz="4200" dirty="0">
                <a:latin typeface="+mj-lt"/>
              </a:rPr>
              <a:t>G</a:t>
            </a:r>
            <a:r>
              <a:rPr lang="es-ES" sz="4200" dirty="0" smtClean="0">
                <a:latin typeface="+mj-lt"/>
              </a:rPr>
              <a:t>as</a:t>
            </a:r>
            <a:endParaRPr lang="es-EC" sz="4200" dirty="0">
              <a:latin typeface="+mj-lt"/>
            </a:endParaRPr>
          </a:p>
        </p:txBody>
      </p:sp>
      <p:sp>
        <p:nvSpPr>
          <p:cNvPr id="3" name="Marcador de contenido 2"/>
          <p:cNvSpPr>
            <a:spLocks noGrp="1"/>
          </p:cNvSpPr>
          <p:nvPr>
            <p:ph idx="1"/>
          </p:nvPr>
        </p:nvSpPr>
        <p:spPr>
          <a:xfrm>
            <a:off x="646111" y="1422400"/>
            <a:ext cx="9194617" cy="4457700"/>
          </a:xfrm>
        </p:spPr>
        <p:txBody>
          <a:bodyPr>
            <a:normAutofit fontScale="92500" lnSpcReduction="10000"/>
          </a:bodyPr>
          <a:lstStyle/>
          <a:p>
            <a:pPr marL="0" indent="0" algn="just">
              <a:buNone/>
            </a:pPr>
            <a:r>
              <a:rPr lang="es-ES" dirty="0"/>
              <a:t>Entre las opciones de elementos de filtrado puede usarse, lana de vidrio, lana de madera y filtro de tela</a:t>
            </a:r>
            <a:r>
              <a:rPr lang="es-ES" dirty="0" smtClean="0"/>
              <a:t>.</a:t>
            </a:r>
          </a:p>
          <a:p>
            <a:pPr algn="just"/>
            <a:r>
              <a:rPr lang="es-ES" dirty="0"/>
              <a:t>La manipulación de la lana de vidrio puede resultar peligrosa para la salud, y el filtro de tela estará colocado en el depurador del vehículo con el objeto de disminuir al máximo el paso de impurezas y líquido dentro del cuerpo de aceleración, es por eso que se decidió colocar como elemento filtrante del filtro secundario lana de madera, por los siguientes motivos:</a:t>
            </a:r>
            <a:endParaRPr lang="es-EC" dirty="0"/>
          </a:p>
          <a:p>
            <a:pPr lvl="0" algn="just"/>
            <a:r>
              <a:rPr lang="es-ES" dirty="0"/>
              <a:t>Costes relativamente más bajos.</a:t>
            </a:r>
            <a:endParaRPr lang="es-EC" dirty="0"/>
          </a:p>
          <a:p>
            <a:pPr lvl="0" algn="just"/>
            <a:r>
              <a:rPr lang="es-ES" dirty="0"/>
              <a:t>Al tratarse de materia orgánica su facilidad de absorción de humedad es alta, además de que su compatibilidad al absorber alquitrán por tratarse de un elemento que la compone es muy alta también.</a:t>
            </a:r>
            <a:endParaRPr lang="es-EC" dirty="0"/>
          </a:p>
          <a:p>
            <a:pPr lvl="0" algn="just"/>
            <a:r>
              <a:rPr lang="es-ES" dirty="0"/>
              <a:t>No es nocivo manipular ese elemento cuando es necesario removerlo y cambiarlo.</a:t>
            </a:r>
            <a:endParaRPr lang="es-EC" dirty="0"/>
          </a:p>
          <a:p>
            <a:pPr marL="0" indent="0">
              <a:buNone/>
            </a:pPr>
            <a:endParaRPr lang="es-EC" dirty="0"/>
          </a:p>
          <a:p>
            <a:pPr algn="just"/>
            <a:endParaRPr lang="es-EC" dirty="0"/>
          </a:p>
          <a:p>
            <a:pPr marL="0" indent="0" algn="just">
              <a:buNone/>
            </a:pPr>
            <a:endParaRPr lang="es-EC" dirty="0"/>
          </a:p>
          <a:p>
            <a:pPr algn="just"/>
            <a:endParaRPr lang="es-EC" dirty="0"/>
          </a:p>
          <a:p>
            <a:endParaRPr lang="es-EC" dirty="0"/>
          </a:p>
        </p:txBody>
      </p:sp>
    </p:spTree>
    <p:extLst>
      <p:ext uri="{BB962C8B-B14F-4D97-AF65-F5344CB8AC3E}">
        <p14:creationId xmlns:p14="http://schemas.microsoft.com/office/powerpoint/2010/main" val="127331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477682"/>
          </a:xfrm>
        </p:spPr>
        <p:txBody>
          <a:bodyPr/>
          <a:lstStyle/>
          <a:p>
            <a:pPr lvl="3"/>
            <a:r>
              <a:rPr lang="es-ES" sz="4200" dirty="0">
                <a:latin typeface="+mj-lt"/>
              </a:rPr>
              <a:t>Selección </a:t>
            </a:r>
            <a:r>
              <a:rPr lang="es-ES" sz="4200" dirty="0" smtClean="0">
                <a:latin typeface="+mj-lt"/>
              </a:rPr>
              <a:t>ductos de transporte y sistema de succión </a:t>
            </a:r>
            <a:endParaRPr lang="es-EC" sz="4200" dirty="0">
              <a:latin typeface="+mj-lt"/>
            </a:endParaRPr>
          </a:p>
        </p:txBody>
      </p:sp>
      <p:sp>
        <p:nvSpPr>
          <p:cNvPr id="3" name="Marcador de contenido 2"/>
          <p:cNvSpPr>
            <a:spLocks noGrp="1"/>
          </p:cNvSpPr>
          <p:nvPr>
            <p:ph idx="1"/>
          </p:nvPr>
        </p:nvSpPr>
        <p:spPr>
          <a:xfrm>
            <a:off x="646111" y="2133600"/>
            <a:ext cx="4954589" cy="4457700"/>
          </a:xfrm>
        </p:spPr>
        <p:txBody>
          <a:bodyPr>
            <a:normAutofit/>
          </a:bodyPr>
          <a:lstStyle/>
          <a:p>
            <a:pPr algn="just"/>
            <a:r>
              <a:rPr lang="es-ES" dirty="0"/>
              <a:t>Además del requerimiento de succión del sistema es necesario seleccionar un elemento apropiado para trabajar con la corriente de 12 Voltios DC, para ello la selección ideal fue acoplar un motor de ventilador automotriz a un caracol de un succionador encontrado en el mercado, el cual dio como resultado a 800 RPM una succión de 5 </a:t>
            </a:r>
            <a:r>
              <a:rPr lang="es-ES" dirty="0" smtClean="0"/>
              <a:t>mbar que supera el valor máximo de succión del motor.</a:t>
            </a:r>
            <a:endParaRPr lang="es-EC" dirty="0"/>
          </a:p>
          <a:p>
            <a:pPr marL="0" indent="0">
              <a:buNone/>
            </a:pPr>
            <a:endParaRPr lang="es-EC" dirty="0"/>
          </a:p>
          <a:p>
            <a:pPr algn="just"/>
            <a:endParaRPr lang="es-EC" dirty="0"/>
          </a:p>
          <a:p>
            <a:pPr marL="0" indent="0" algn="just">
              <a:buNone/>
            </a:pPr>
            <a:endParaRPr lang="es-EC" dirty="0"/>
          </a:p>
          <a:p>
            <a:pPr algn="just"/>
            <a:endParaRPr lang="es-EC" dirty="0"/>
          </a:p>
          <a:p>
            <a:endParaRPr lang="es-EC" dirty="0"/>
          </a:p>
        </p:txBody>
      </p:sp>
      <p:graphicFrame>
        <p:nvGraphicFramePr>
          <p:cNvPr id="5" name="Objeto 4"/>
          <p:cNvGraphicFramePr>
            <a:graphicFrameLocks noChangeAspect="1"/>
          </p:cNvGraphicFramePr>
          <p:nvPr>
            <p:extLst>
              <p:ext uri="{D42A27DB-BD31-4B8C-83A1-F6EECF244321}">
                <p14:modId xmlns:p14="http://schemas.microsoft.com/office/powerpoint/2010/main" val="2292828628"/>
              </p:ext>
            </p:extLst>
          </p:nvPr>
        </p:nvGraphicFramePr>
        <p:xfrm>
          <a:off x="4708525" y="2079625"/>
          <a:ext cx="5441950" cy="4565650"/>
        </p:xfrm>
        <a:graphic>
          <a:graphicData uri="http://schemas.openxmlformats.org/presentationml/2006/ole">
            <mc:AlternateContent xmlns:mc="http://schemas.openxmlformats.org/markup-compatibility/2006">
              <mc:Choice xmlns:v="urn:schemas-microsoft-com:vml" Requires="v">
                <p:oleObj spid="_x0000_s44038" name="Documento" r:id="rId3" imgW="5441495" imgH="4565171" progId="Word.Document.12">
                  <p:embed/>
                </p:oleObj>
              </mc:Choice>
              <mc:Fallback>
                <p:oleObj name="Documento" r:id="rId3" imgW="5441495" imgH="4565171" progId="Word.Document.12">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2079625"/>
                        <a:ext cx="5441950" cy="456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279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15682"/>
          </a:xfrm>
        </p:spPr>
        <p:txBody>
          <a:bodyPr/>
          <a:lstStyle/>
          <a:p>
            <a:pPr lvl="3"/>
            <a:r>
              <a:rPr lang="es-ES" sz="4200" dirty="0">
                <a:latin typeface="+mj-lt"/>
              </a:rPr>
              <a:t>Selección </a:t>
            </a:r>
            <a:r>
              <a:rPr lang="es-ES" sz="4200" dirty="0" smtClean="0">
                <a:latin typeface="+mj-lt"/>
              </a:rPr>
              <a:t>de Filtro del </a:t>
            </a:r>
            <a:r>
              <a:rPr lang="es-ES" sz="4200" dirty="0">
                <a:latin typeface="+mj-lt"/>
              </a:rPr>
              <a:t>G</a:t>
            </a:r>
            <a:r>
              <a:rPr lang="es-ES" sz="4200" dirty="0" smtClean="0">
                <a:latin typeface="+mj-lt"/>
              </a:rPr>
              <a:t>as</a:t>
            </a:r>
            <a:endParaRPr lang="es-EC" sz="4200" dirty="0">
              <a:latin typeface="+mj-lt"/>
            </a:endParaRP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46111" y="1422400"/>
                <a:ext cx="9194617" cy="4457700"/>
              </a:xfrm>
            </p:spPr>
            <p:txBody>
              <a:bodyPr>
                <a:normAutofit/>
              </a:bodyPr>
              <a:lstStyle/>
              <a:p>
                <a:r>
                  <a:rPr lang="es-ES" dirty="0"/>
                  <a:t>La tubería que se seleccionó fue una tubería de 1,5 </a:t>
                </a:r>
                <a:r>
                  <a:rPr lang="es-ES" dirty="0" err="1"/>
                  <a:t>pulg</a:t>
                </a:r>
                <a:r>
                  <a:rPr lang="es-ES" dirty="0"/>
                  <a:t> ASTM A213-2001, ideal para soportar altas temperaturas y con una gran facilidad para ser doblado.</a:t>
                </a:r>
                <a:endParaRPr lang="es-EC" dirty="0"/>
              </a:p>
              <a:p>
                <a:pPr marL="0" indent="0">
                  <a:buNone/>
                </a:pPr>
                <a:r>
                  <a:rPr lang="es-ES" dirty="0" smtClean="0"/>
                  <a:t>	Por </a:t>
                </a:r>
                <a:r>
                  <a:rPr lang="es-ES" dirty="0"/>
                  <a:t>el lado de disipación de calor de la tubería se realizó la siguiente:</a:t>
                </a:r>
                <a:endParaRPr lang="es-EC" dirty="0"/>
              </a:p>
              <a:p>
                <a:pPr marL="0" indent="0">
                  <a:buNone/>
                </a:pPr>
                <a:r>
                  <a:rPr lang="es-ES" dirty="0" smtClean="0"/>
                  <a:t>	Calor </a:t>
                </a:r>
                <a:r>
                  <a:rPr lang="es-ES" dirty="0"/>
                  <a:t>de conducción de la tubería:</a:t>
                </a:r>
                <a:endParaRPr lang="es-EC" dirty="0"/>
              </a:p>
              <a:p>
                <a:pPr marL="0" indent="0" algn="ctr">
                  <a:buNone/>
                </a:pPr>
                <a:r>
                  <a:rPr lang="es-ES" dirty="0"/>
                  <a:t>k=51,9 W/</a:t>
                </a:r>
                <a:r>
                  <a:rPr lang="es-ES" dirty="0" err="1"/>
                  <a:t>m°K</a:t>
                </a:r>
                <a:endParaRPr lang="es-EC" dirty="0"/>
              </a:p>
              <a:p>
                <a:pPr marL="0" indent="0">
                  <a:buNone/>
                </a:pPr>
                <a:r>
                  <a:rPr lang="es-ES" dirty="0" smtClean="0"/>
                  <a:t>	Donde </a:t>
                </a:r>
                <a:r>
                  <a:rPr lang="es-ES" dirty="0"/>
                  <a:t>la resistencia térmica del ducto viene dada por</a:t>
                </a:r>
                <a:r>
                  <a:rPr lang="es-ES" dirty="0" smtClean="0"/>
                  <a:t>:</a:t>
                </a:r>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𝑅</m:t>
                      </m:r>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𝑙𝑛</m:t>
                          </m:r>
                          <m:d>
                            <m:dPr>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S" i="1">
                                          <a:latin typeface="Cambria Math" panose="02040503050406030204" pitchFamily="18" charset="0"/>
                                        </a:rPr>
                                        <m:t>𝑟</m:t>
                                      </m:r>
                                    </m:e>
                                    <m:sub>
                                      <m:r>
                                        <a:rPr lang="es-ES" i="1">
                                          <a:latin typeface="Cambria Math" panose="02040503050406030204" pitchFamily="18" charset="0"/>
                                        </a:rPr>
                                        <m:t>2</m:t>
                                      </m:r>
                                    </m:sub>
                                  </m:sSub>
                                </m:num>
                                <m:den>
                                  <m:sSub>
                                    <m:sSubPr>
                                      <m:ctrlPr>
                                        <a:rPr lang="es-EC" i="1">
                                          <a:latin typeface="Cambria Math" panose="02040503050406030204" pitchFamily="18" charset="0"/>
                                        </a:rPr>
                                      </m:ctrlPr>
                                    </m:sSubPr>
                                    <m:e>
                                      <m:r>
                                        <a:rPr lang="es-ES" i="1">
                                          <a:latin typeface="Cambria Math" panose="02040503050406030204" pitchFamily="18" charset="0"/>
                                        </a:rPr>
                                        <m:t>𝑟</m:t>
                                      </m:r>
                                    </m:e>
                                    <m:sub>
                                      <m:r>
                                        <a:rPr lang="es-ES" i="1">
                                          <a:latin typeface="Cambria Math" panose="02040503050406030204" pitchFamily="18" charset="0"/>
                                        </a:rPr>
                                        <m:t>1</m:t>
                                      </m:r>
                                    </m:sub>
                                  </m:sSub>
                                </m:den>
                              </m:f>
                            </m:e>
                          </m:d>
                        </m:num>
                        <m:den>
                          <m:r>
                            <a:rPr lang="es-ES" i="1">
                              <a:latin typeface="Cambria Math" panose="02040503050406030204" pitchFamily="18" charset="0"/>
                            </a:rPr>
                            <m:t>2</m:t>
                          </m:r>
                          <m:r>
                            <a:rPr lang="es-ES" i="1">
                              <a:latin typeface="Cambria Math" panose="02040503050406030204" pitchFamily="18" charset="0"/>
                            </a:rPr>
                            <m:t>𝜋</m:t>
                          </m:r>
                          <m:r>
                            <a:rPr lang="es-ES" i="1">
                              <a:latin typeface="Cambria Math" panose="02040503050406030204" pitchFamily="18" charset="0"/>
                            </a:rPr>
                            <m:t>𝑘</m:t>
                          </m:r>
                        </m:den>
                      </m:f>
                    </m:oMath>
                  </m:oMathPara>
                </a14:m>
                <a:endParaRPr lang="es-EC" dirty="0"/>
              </a:p>
              <a:p>
                <a:pPr marL="0" indent="0">
                  <a:buNone/>
                </a:pPr>
                <a:endParaRPr lang="es-EC" dirty="0"/>
              </a:p>
              <a:p>
                <a:pPr algn="just"/>
                <a:endParaRPr lang="es-EC" dirty="0"/>
              </a:p>
              <a:p>
                <a:pPr marL="0" indent="0" algn="just">
                  <a:buNone/>
                </a:pPr>
                <a:endParaRPr lang="es-EC" dirty="0"/>
              </a:p>
              <a:p>
                <a:pPr algn="just"/>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46111" y="1422400"/>
                <a:ext cx="9194617" cy="4457700"/>
              </a:xfrm>
              <a:blipFill rotWithShape="0">
                <a:blip r:embed="rId2"/>
                <a:stretch>
                  <a:fillRect l="-332" t="-683" r="-597"/>
                </a:stretch>
              </a:blipFill>
            </p:spPr>
            <p:txBody>
              <a:bodyPr/>
              <a:lstStyle/>
              <a:p>
                <a:r>
                  <a:rPr lang="es-EC">
                    <a:noFill/>
                  </a:rPr>
                  <a:t> </a:t>
                </a:r>
              </a:p>
            </p:txBody>
          </p:sp>
        </mc:Fallback>
      </mc:AlternateContent>
    </p:spTree>
    <p:extLst>
      <p:ext uri="{BB962C8B-B14F-4D97-AF65-F5344CB8AC3E}">
        <p14:creationId xmlns:p14="http://schemas.microsoft.com/office/powerpoint/2010/main" val="387436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ipe(down)">
                                      <p:cBhvr>
                                        <p:cTn id="10" dur="5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15682"/>
          </a:xfrm>
        </p:spPr>
        <p:txBody>
          <a:bodyPr/>
          <a:lstStyle/>
          <a:p>
            <a:pPr lvl="3"/>
            <a:r>
              <a:rPr lang="es-ES" sz="4200" dirty="0">
                <a:latin typeface="+mj-lt"/>
              </a:rPr>
              <a:t>Selección </a:t>
            </a:r>
            <a:r>
              <a:rPr lang="es-ES" sz="4200" dirty="0" smtClean="0">
                <a:latin typeface="+mj-lt"/>
              </a:rPr>
              <a:t>de Filtro del </a:t>
            </a:r>
            <a:r>
              <a:rPr lang="es-ES" sz="4200" dirty="0">
                <a:latin typeface="+mj-lt"/>
              </a:rPr>
              <a:t>G</a:t>
            </a:r>
            <a:r>
              <a:rPr lang="es-ES" sz="4200" dirty="0" smtClean="0">
                <a:latin typeface="+mj-lt"/>
              </a:rPr>
              <a:t>as</a:t>
            </a:r>
            <a:endParaRPr lang="es-EC" sz="4200" dirty="0">
              <a:latin typeface="+mj-lt"/>
            </a:endParaRP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46111" y="1422400"/>
                <a:ext cx="5754689" cy="4457700"/>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𝑅</m:t>
                      </m:r>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𝑙𝑛</m:t>
                          </m:r>
                          <m:d>
                            <m:dPr>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S" i="1">
                                          <a:latin typeface="Cambria Math" panose="02040503050406030204" pitchFamily="18" charset="0"/>
                                        </a:rPr>
                                        <m:t>𝑟</m:t>
                                      </m:r>
                                    </m:e>
                                    <m:sub>
                                      <m:r>
                                        <a:rPr lang="es-ES" i="1">
                                          <a:latin typeface="Cambria Math" panose="02040503050406030204" pitchFamily="18" charset="0"/>
                                        </a:rPr>
                                        <m:t>2</m:t>
                                      </m:r>
                                    </m:sub>
                                  </m:sSub>
                                </m:num>
                                <m:den>
                                  <m:sSub>
                                    <m:sSubPr>
                                      <m:ctrlPr>
                                        <a:rPr lang="es-EC" i="1">
                                          <a:latin typeface="Cambria Math" panose="02040503050406030204" pitchFamily="18" charset="0"/>
                                        </a:rPr>
                                      </m:ctrlPr>
                                    </m:sSubPr>
                                    <m:e>
                                      <m:r>
                                        <a:rPr lang="es-ES" i="1">
                                          <a:latin typeface="Cambria Math" panose="02040503050406030204" pitchFamily="18" charset="0"/>
                                        </a:rPr>
                                        <m:t>𝑟</m:t>
                                      </m:r>
                                    </m:e>
                                    <m:sub>
                                      <m:r>
                                        <a:rPr lang="es-ES" i="1">
                                          <a:latin typeface="Cambria Math" panose="02040503050406030204" pitchFamily="18" charset="0"/>
                                        </a:rPr>
                                        <m:t>1</m:t>
                                      </m:r>
                                    </m:sub>
                                  </m:sSub>
                                </m:den>
                              </m:f>
                            </m:e>
                          </m:d>
                        </m:num>
                        <m:den>
                          <m:r>
                            <a:rPr lang="es-ES" i="1">
                              <a:latin typeface="Cambria Math" panose="02040503050406030204" pitchFamily="18" charset="0"/>
                            </a:rPr>
                            <m:t>2</m:t>
                          </m:r>
                          <m:r>
                            <a:rPr lang="es-ES" i="1">
                              <a:latin typeface="Cambria Math" panose="02040503050406030204" pitchFamily="18" charset="0"/>
                            </a:rPr>
                            <m:t>𝜋</m:t>
                          </m:r>
                          <m:r>
                            <a:rPr lang="es-ES" i="1">
                              <a:latin typeface="Cambria Math" panose="02040503050406030204" pitchFamily="18" charset="0"/>
                            </a:rPr>
                            <m:t>𝑘𝐿</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𝑅</m:t>
                      </m:r>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𝑙𝑛</m:t>
                          </m:r>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S" i="1">
                                      <a:latin typeface="Cambria Math" panose="02040503050406030204" pitchFamily="18" charset="0"/>
                                    </a:rPr>
                                    <m:t>0,01905</m:t>
                                  </m:r>
                                </m:num>
                                <m:den>
                                  <m:r>
                                    <a:rPr lang="es-ES" i="1">
                                      <a:latin typeface="Cambria Math" panose="02040503050406030204" pitchFamily="18" charset="0"/>
                                    </a:rPr>
                                    <m:t>0,01755</m:t>
                                  </m:r>
                                </m:den>
                              </m:f>
                            </m:e>
                          </m:d>
                        </m:num>
                        <m:den>
                          <m:r>
                            <a:rPr lang="es-ES" i="1">
                              <a:latin typeface="Cambria Math" panose="02040503050406030204" pitchFamily="18" charset="0"/>
                            </a:rPr>
                            <m:t>2</m:t>
                          </m:r>
                          <m:r>
                            <a:rPr lang="es-ES" i="1">
                              <a:latin typeface="Cambria Math" panose="02040503050406030204" pitchFamily="18" charset="0"/>
                            </a:rPr>
                            <m:t>𝜋</m:t>
                          </m:r>
                          <m:d>
                            <m:dPr>
                              <m:ctrlPr>
                                <a:rPr lang="es-EC" i="1">
                                  <a:latin typeface="Cambria Math" panose="02040503050406030204" pitchFamily="18" charset="0"/>
                                </a:rPr>
                              </m:ctrlPr>
                            </m:dPr>
                            <m:e>
                              <m:r>
                                <a:rPr lang="es-ES" i="1">
                                  <a:latin typeface="Cambria Math" panose="02040503050406030204" pitchFamily="18" charset="0"/>
                                </a:rPr>
                                <m:t>51,9</m:t>
                              </m:r>
                            </m:e>
                          </m:d>
                          <m:r>
                            <a:rPr lang="es-ES" i="1">
                              <a:latin typeface="Cambria Math" panose="02040503050406030204" pitchFamily="18" charset="0"/>
                            </a:rPr>
                            <m:t>(4)</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𝑅</m:t>
                      </m:r>
                      <m:r>
                        <a:rPr lang="es-ES" i="1">
                          <a:latin typeface="Cambria Math" panose="02040503050406030204" pitchFamily="18" charset="0"/>
                        </a:rPr>
                        <m:t>=0,000063 </m:t>
                      </m:r>
                    </m:oMath>
                  </m:oMathPara>
                </a14:m>
                <a:endParaRPr lang="es-EC" dirty="0"/>
              </a:p>
              <a:p>
                <a:pPr marL="0" indent="0">
                  <a:buNone/>
                </a:pPr>
                <a:r>
                  <a:rPr lang="es-ES" dirty="0"/>
                  <a:t>Ahora es necesario calcular el calor que disipa la tubería en toda su longitud.</a:t>
                </a:r>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𝑞</m:t>
                      </m:r>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𝑇</m:t>
                          </m:r>
                          <m:r>
                            <a:rPr lang="es-ES" i="1">
                              <a:latin typeface="Cambria Math" panose="02040503050406030204" pitchFamily="18" charset="0"/>
                            </a:rPr>
                            <m:t>1−</m:t>
                          </m:r>
                          <m:r>
                            <a:rPr lang="es-ES" i="1">
                              <a:latin typeface="Cambria Math" panose="02040503050406030204" pitchFamily="18" charset="0"/>
                            </a:rPr>
                            <m:t>𝑇</m:t>
                          </m:r>
                          <m:r>
                            <a:rPr lang="es-ES" i="1">
                              <a:latin typeface="Cambria Math" panose="02040503050406030204" pitchFamily="18" charset="0"/>
                            </a:rPr>
                            <m:t>2</m:t>
                          </m:r>
                        </m:num>
                        <m:den>
                          <m:r>
                            <a:rPr lang="es-ES" i="1">
                              <a:latin typeface="Cambria Math" panose="02040503050406030204" pitchFamily="18" charset="0"/>
                            </a:rPr>
                            <m:t>𝑅</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𝑞</m:t>
                      </m:r>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32−29</m:t>
                          </m:r>
                        </m:num>
                        <m:den>
                          <m:r>
                            <a:rPr lang="es-ES" i="1">
                              <a:latin typeface="Cambria Math" panose="02040503050406030204" pitchFamily="18" charset="0"/>
                            </a:rPr>
                            <m:t>0,000063</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𝑞</m:t>
                      </m:r>
                      <m:r>
                        <a:rPr lang="es-ES" i="1">
                          <a:latin typeface="Cambria Math" panose="02040503050406030204" pitchFamily="18" charset="0"/>
                        </a:rPr>
                        <m:t>=47,71 </m:t>
                      </m:r>
                      <m:r>
                        <a:rPr lang="es-ES" i="1">
                          <a:latin typeface="Cambria Math" panose="02040503050406030204" pitchFamily="18" charset="0"/>
                        </a:rPr>
                        <m:t>𝐾𝑊</m:t>
                      </m:r>
                    </m:oMath>
                  </m:oMathPara>
                </a14:m>
                <a:endParaRPr lang="es-EC" dirty="0"/>
              </a:p>
              <a:p>
                <a:pPr marL="0" indent="0">
                  <a:buNone/>
                </a:pPr>
                <a:endParaRPr lang="es-EC" dirty="0"/>
              </a:p>
              <a:p>
                <a:pPr marL="0" indent="0">
                  <a:buNone/>
                </a:pPr>
                <a:endParaRPr lang="es-EC" dirty="0"/>
              </a:p>
              <a:p>
                <a:pPr algn="just"/>
                <a:endParaRPr lang="es-EC" dirty="0"/>
              </a:p>
              <a:p>
                <a:pPr marL="0" indent="0" algn="just">
                  <a:buNone/>
                </a:pPr>
                <a:endParaRPr lang="es-EC" dirty="0"/>
              </a:p>
              <a:p>
                <a:pPr algn="just"/>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46111" y="1422400"/>
                <a:ext cx="5754689" cy="4457700"/>
              </a:xfrm>
              <a:blipFill rotWithShape="0">
                <a:blip r:embed="rId2"/>
                <a:stretch>
                  <a:fillRect l="-1165"/>
                </a:stretch>
              </a:blipFill>
            </p:spPr>
            <p:txBody>
              <a:bodyPr/>
              <a:lstStyle/>
              <a:p>
                <a:r>
                  <a:rPr lang="es-EC">
                    <a:noFill/>
                  </a:rPr>
                  <a:t> </a:t>
                </a:r>
              </a:p>
            </p:txBody>
          </p:sp>
        </mc:Fallback>
      </mc:AlternateContent>
      <p:pic>
        <p:nvPicPr>
          <p:cNvPr id="4" name="Imagen 3"/>
          <p:cNvPicPr/>
          <p:nvPr/>
        </p:nvPicPr>
        <p:blipFill rotWithShape="1">
          <a:blip r:embed="rId3" cstate="print">
            <a:extLst>
              <a:ext uri="{28A0092B-C50C-407E-A947-70E740481C1C}">
                <a14:useLocalDpi xmlns:a14="http://schemas.microsoft.com/office/drawing/2010/main" val="0"/>
              </a:ext>
            </a:extLst>
          </a:blip>
          <a:srcRect l="24412" t="24856" r="43716" b="25621"/>
          <a:stretch/>
        </p:blipFill>
        <p:spPr bwMode="auto">
          <a:xfrm>
            <a:off x="7012676" y="2018030"/>
            <a:ext cx="3038158" cy="32664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784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15682"/>
          </a:xfrm>
        </p:spPr>
        <p:txBody>
          <a:bodyPr/>
          <a:lstStyle/>
          <a:p>
            <a:pPr lvl="3"/>
            <a:r>
              <a:rPr lang="es-ES" sz="4200" dirty="0">
                <a:latin typeface="+mj-lt"/>
              </a:rPr>
              <a:t>Selección </a:t>
            </a:r>
            <a:r>
              <a:rPr lang="es-ES" sz="4200" dirty="0" smtClean="0">
                <a:latin typeface="+mj-lt"/>
              </a:rPr>
              <a:t>de Filtro del </a:t>
            </a:r>
            <a:r>
              <a:rPr lang="es-ES" sz="4200" dirty="0">
                <a:latin typeface="+mj-lt"/>
              </a:rPr>
              <a:t>G</a:t>
            </a:r>
            <a:r>
              <a:rPr lang="es-ES" sz="4200" dirty="0" smtClean="0">
                <a:latin typeface="+mj-lt"/>
              </a:rPr>
              <a:t>as</a:t>
            </a:r>
            <a:endParaRPr lang="es-EC" sz="4200" dirty="0">
              <a:latin typeface="+mj-lt"/>
            </a:endParaRPr>
          </a:p>
        </p:txBody>
      </p:sp>
      <p:sp>
        <p:nvSpPr>
          <p:cNvPr id="3" name="Marcador de contenido 2"/>
          <p:cNvSpPr>
            <a:spLocks noGrp="1"/>
          </p:cNvSpPr>
          <p:nvPr>
            <p:ph idx="1"/>
          </p:nvPr>
        </p:nvSpPr>
        <p:spPr>
          <a:xfrm>
            <a:off x="646111" y="1422400"/>
            <a:ext cx="6783389" cy="4457700"/>
          </a:xfrm>
        </p:spPr>
        <p:txBody>
          <a:bodyPr>
            <a:normAutofit lnSpcReduction="10000"/>
          </a:bodyPr>
          <a:lstStyle/>
          <a:p>
            <a:pPr algn="just"/>
            <a:r>
              <a:rPr lang="es-ES" dirty="0"/>
              <a:t>Como elemento final del sistema de gasificación, se tiene el acumulador de Gas, lugar en donde estará alojado el sensor de CO el cual dará la señal de que el gas generado tiene la calidad necesaria para poner en funcionamiento el motor. Los requisitos de este depósito son:</a:t>
            </a:r>
            <a:endParaRPr lang="es-EC" dirty="0"/>
          </a:p>
          <a:p>
            <a:pPr marL="812800" lvl="0" algn="just"/>
            <a:r>
              <a:rPr lang="es-ES" dirty="0"/>
              <a:t>El elementos debe soportar presiones elevadas en caso de flameo y explosión instantánea.</a:t>
            </a:r>
            <a:endParaRPr lang="es-EC" dirty="0"/>
          </a:p>
          <a:p>
            <a:pPr marL="812800" lvl="0" algn="just"/>
            <a:r>
              <a:rPr lang="es-ES" dirty="0"/>
              <a:t>Debe también ser resistente a temperaturas entre 10 y 90°C.</a:t>
            </a:r>
            <a:endParaRPr lang="es-EC" dirty="0"/>
          </a:p>
          <a:p>
            <a:pPr marL="812800" lvl="0" algn="just"/>
            <a:r>
              <a:rPr lang="es-ES" dirty="0"/>
              <a:t>Para concluir, el depósito debe ser resistente a la corrosión y demás factores ambientales que lo pueden afectar.</a:t>
            </a:r>
            <a:endParaRPr lang="es-EC" dirty="0"/>
          </a:p>
          <a:p>
            <a:pPr marL="0" indent="0">
              <a:buNone/>
            </a:pPr>
            <a:endParaRPr lang="es-EC" dirty="0"/>
          </a:p>
          <a:p>
            <a:pPr algn="just"/>
            <a:endParaRPr lang="es-EC" dirty="0"/>
          </a:p>
          <a:p>
            <a:pPr marL="0" indent="0" algn="just">
              <a:buNone/>
            </a:pPr>
            <a:endParaRPr lang="es-EC" dirty="0"/>
          </a:p>
          <a:p>
            <a:pPr algn="just"/>
            <a:endParaRPr lang="es-EC" dirty="0"/>
          </a:p>
          <a:p>
            <a:endParaRPr lang="es-EC" dirty="0"/>
          </a:p>
        </p:txBody>
      </p:sp>
      <p:pic>
        <p:nvPicPr>
          <p:cNvPr id="4" name="Imagen 3" descr="http://image.made-in-china.com/2f0j00aetElvdWJnzQ/High-Purity-Gas-Refrigerant-R22-for-Air-Conditioning.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5644" y="2218054"/>
            <a:ext cx="2670756" cy="2874645"/>
          </a:xfrm>
          <a:prstGeom prst="rect">
            <a:avLst/>
          </a:prstGeom>
          <a:noFill/>
          <a:ln>
            <a:noFill/>
          </a:ln>
        </p:spPr>
      </p:pic>
    </p:spTree>
    <p:extLst>
      <p:ext uri="{BB962C8B-B14F-4D97-AF65-F5344CB8AC3E}">
        <p14:creationId xmlns:p14="http://schemas.microsoft.com/office/powerpoint/2010/main" val="233972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800" decel="100000"/>
                                        <p:tgtEl>
                                          <p:spTgt spid="3">
                                            <p:txEl>
                                              <p:pRg st="0" end="0"/>
                                            </p:txEl>
                                          </p:spTgt>
                                        </p:tgtEl>
                                      </p:cBhvr>
                                    </p:animEffect>
                                    <p:anim calcmode="lin" valueType="num">
                                      <p:cBhvr>
                                        <p:cTn id="16"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800" decel="100000"/>
                                        <p:tgtEl>
                                          <p:spTgt spid="3">
                                            <p:txEl>
                                              <p:pRg st="1" end="1"/>
                                            </p:txEl>
                                          </p:spTgt>
                                        </p:tgtEl>
                                      </p:cBhvr>
                                    </p:animEffect>
                                    <p:anim calcmode="lin" valueType="num">
                                      <p:cBhvr>
                                        <p:cTn id="26"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800" decel="100000"/>
                                        <p:tgtEl>
                                          <p:spTgt spid="3">
                                            <p:txEl>
                                              <p:pRg st="2" end="2"/>
                                            </p:txEl>
                                          </p:spTgt>
                                        </p:tgtEl>
                                      </p:cBhvr>
                                    </p:animEffect>
                                    <p:anim calcmode="lin" valueType="num">
                                      <p:cBhvr>
                                        <p:cTn id="36"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37"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38"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800" decel="100000"/>
                                        <p:tgtEl>
                                          <p:spTgt spid="3">
                                            <p:txEl>
                                              <p:pRg st="3" end="3"/>
                                            </p:txEl>
                                          </p:spTgt>
                                        </p:tgtEl>
                                      </p:cBhvr>
                                    </p:animEffect>
                                    <p:anim calcmode="lin" valueType="num">
                                      <p:cBhvr>
                                        <p:cTn id="46"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47"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48"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par>
                                <p:cTn id="51" presetID="3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800" decel="100000"/>
                                        <p:tgtEl>
                                          <p:spTgt spid="4"/>
                                        </p:tgtEl>
                                      </p:cBhvr>
                                    </p:animEffect>
                                    <p:anim calcmode="lin" valueType="num">
                                      <p:cBhvr>
                                        <p:cTn id="54" dur="800" decel="100000" fill="hold"/>
                                        <p:tgtEl>
                                          <p:spTgt spid="4"/>
                                        </p:tgtEl>
                                        <p:attrNameLst>
                                          <p:attrName>style.rotation</p:attrName>
                                        </p:attrNameLst>
                                      </p:cBhvr>
                                      <p:tavLst>
                                        <p:tav tm="0">
                                          <p:val>
                                            <p:fltVal val="-90"/>
                                          </p:val>
                                        </p:tav>
                                        <p:tav tm="100000">
                                          <p:val>
                                            <p:fltVal val="0"/>
                                          </p:val>
                                        </p:tav>
                                      </p:tavLst>
                                    </p:anim>
                                    <p:anim calcmode="lin" valueType="num">
                                      <p:cBhvr>
                                        <p:cTn id="55" dur="800" decel="100000" fill="hold"/>
                                        <p:tgtEl>
                                          <p:spTgt spid="4"/>
                                        </p:tgtEl>
                                        <p:attrNameLst>
                                          <p:attrName>ppt_x</p:attrName>
                                        </p:attrNameLst>
                                      </p:cBhvr>
                                      <p:tavLst>
                                        <p:tav tm="0">
                                          <p:val>
                                            <p:strVal val="#ppt_x+0.4"/>
                                          </p:val>
                                        </p:tav>
                                        <p:tav tm="100000">
                                          <p:val>
                                            <p:strVal val="#ppt_x-0.05"/>
                                          </p:val>
                                        </p:tav>
                                      </p:tavLst>
                                    </p:anim>
                                    <p:anim calcmode="lin" valueType="num">
                                      <p:cBhvr>
                                        <p:cTn id="56" dur="800" decel="100000" fill="hold"/>
                                        <p:tgtEl>
                                          <p:spTgt spid="4"/>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976311" y="2213378"/>
            <a:ext cx="9404723" cy="1400530"/>
          </a:xfrm>
          <a:prstGeom prst="rect">
            <a:avLst/>
          </a:prstGeom>
        </p:spPr>
        <p:txBody>
          <a:bodyPr vert="horz" lIns="91440" tIns="45720" rIns="91440" bIns="45720" rtlCol="0" anchor="t">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C" sz="8000" b="0" i="0" u="none" strike="noStrike" kern="1200" cap="none" spc="0" normalizeH="0" baseline="0" noProof="0" dirty="0" smtClean="0">
                <a:ln>
                  <a:noFill/>
                </a:ln>
                <a:solidFill>
                  <a:schemeClr val="tx2"/>
                </a:solidFill>
                <a:effectLst/>
                <a:uLnTx/>
                <a:uFillTx/>
                <a:latin typeface="+mj-lt"/>
                <a:ea typeface="+mj-ea"/>
                <a:cs typeface="+mj-cs"/>
              </a:rPr>
              <a:t>DISEÑO MECATRÓNICO</a:t>
            </a:r>
            <a:endParaRPr kumimoji="0" lang="es-EC" sz="80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11200" y="117762"/>
            <a:ext cx="11074400" cy="1066799"/>
          </a:xfrm>
        </p:spPr>
        <p:txBody>
          <a:bodyPr>
            <a:noAutofit/>
          </a:bodyPr>
          <a:lstStyle/>
          <a:p>
            <a:pPr lvl="1" algn="ctr" rtl="0">
              <a:spcBef>
                <a:spcPct val="0"/>
              </a:spcBef>
            </a:pPr>
            <a:r>
              <a:rPr lang="es-ES" sz="3200" b="1" dirty="0" smtClean="0">
                <a:solidFill>
                  <a:schemeClr val="tx1"/>
                </a:solidFill>
                <a:latin typeface="Arial"/>
                <a:ea typeface="PMingLiU"/>
                <a:cs typeface="Times New Roman"/>
              </a:rPr>
              <a:t>SISTEMA DE CONTROL ELECTRÓNICO</a:t>
            </a:r>
            <a:r>
              <a:rPr lang="en-US" sz="2800" dirty="0" smtClean="0">
                <a:solidFill>
                  <a:schemeClr val="tx1"/>
                </a:solidFill>
                <a:latin typeface="Calibri"/>
                <a:ea typeface="PMingLiU"/>
                <a:cs typeface="Times New Roman"/>
              </a:rPr>
              <a:t/>
            </a:r>
            <a:br>
              <a:rPr lang="en-US" sz="2800" dirty="0" smtClean="0">
                <a:solidFill>
                  <a:schemeClr val="tx1"/>
                </a:solidFill>
                <a:latin typeface="Calibri"/>
                <a:ea typeface="PMingLiU"/>
                <a:cs typeface="Times New Roman"/>
              </a:rPr>
            </a:br>
            <a:endParaRPr lang="en-US" dirty="0">
              <a:solidFill>
                <a:schemeClr val="tx1"/>
              </a:solidFill>
            </a:endParaRPr>
          </a:p>
        </p:txBody>
      </p:sp>
      <p:graphicFrame>
        <p:nvGraphicFramePr>
          <p:cNvPr id="4" name="3 Diagrama"/>
          <p:cNvGraphicFramePr/>
          <p:nvPr/>
        </p:nvGraphicFramePr>
        <p:xfrm>
          <a:off x="508000" y="990600"/>
          <a:ext cx="109728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dgm id="{7664C18A-2113-47DF-AA11-DEF6FE4A6B93}"/>
                                            </p:graphicEl>
                                          </p:spTgt>
                                        </p:tgtEl>
                                        <p:attrNameLst>
                                          <p:attrName>style.visibility</p:attrName>
                                        </p:attrNameLst>
                                      </p:cBhvr>
                                      <p:to>
                                        <p:strVal val="visible"/>
                                      </p:to>
                                    </p:set>
                                    <p:animEffect transition="in" filter="wipe(down)">
                                      <p:cBhvr>
                                        <p:cTn id="12" dur="500"/>
                                        <p:tgtEl>
                                          <p:spTgt spid="4">
                                            <p:graphicEl>
                                              <a:dgm id="{7664C18A-2113-47DF-AA11-DEF6FE4A6B93}"/>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graphicEl>
                                              <a:dgm id="{25ABFA00-70AC-4540-8A51-CF21C7D5AAAF}"/>
                                            </p:graphicEl>
                                          </p:spTgt>
                                        </p:tgtEl>
                                        <p:attrNameLst>
                                          <p:attrName>style.visibility</p:attrName>
                                        </p:attrNameLst>
                                      </p:cBhvr>
                                      <p:to>
                                        <p:strVal val="visible"/>
                                      </p:to>
                                    </p:set>
                                    <p:animEffect transition="in" filter="wipe(down)">
                                      <p:cBhvr>
                                        <p:cTn id="15" dur="500"/>
                                        <p:tgtEl>
                                          <p:spTgt spid="4">
                                            <p:graphicEl>
                                              <a:dgm id="{25ABFA00-70AC-4540-8A51-CF21C7D5AAA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graphicEl>
                                              <a:dgm id="{F22AE6DE-277A-46C4-AFA5-478FE5DBB112}"/>
                                            </p:graphicEl>
                                          </p:spTgt>
                                        </p:tgtEl>
                                        <p:attrNameLst>
                                          <p:attrName>style.visibility</p:attrName>
                                        </p:attrNameLst>
                                      </p:cBhvr>
                                      <p:to>
                                        <p:strVal val="visible"/>
                                      </p:to>
                                    </p:set>
                                    <p:animEffect transition="in" filter="wipe(down)">
                                      <p:cBhvr>
                                        <p:cTn id="20" dur="500"/>
                                        <p:tgtEl>
                                          <p:spTgt spid="4">
                                            <p:graphicEl>
                                              <a:dgm id="{F22AE6DE-277A-46C4-AFA5-478FE5DBB112}"/>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graphicEl>
                                              <a:dgm id="{1E009BA0-BDD5-492F-AE30-14C97E40CEEE}"/>
                                            </p:graphicEl>
                                          </p:spTgt>
                                        </p:tgtEl>
                                        <p:attrNameLst>
                                          <p:attrName>style.visibility</p:attrName>
                                        </p:attrNameLst>
                                      </p:cBhvr>
                                      <p:to>
                                        <p:strVal val="visible"/>
                                      </p:to>
                                    </p:set>
                                    <p:animEffect transition="in" filter="wipe(down)">
                                      <p:cBhvr>
                                        <p:cTn id="23" dur="500"/>
                                        <p:tgtEl>
                                          <p:spTgt spid="4">
                                            <p:graphicEl>
                                              <a:dgm id="{1E009BA0-BDD5-492F-AE30-14C97E40CEEE}"/>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graphicEl>
                                              <a:dgm id="{87A1DDCF-2B78-42E1-BA1A-34B9A14897ED}"/>
                                            </p:graphicEl>
                                          </p:spTgt>
                                        </p:tgtEl>
                                        <p:attrNameLst>
                                          <p:attrName>style.visibility</p:attrName>
                                        </p:attrNameLst>
                                      </p:cBhvr>
                                      <p:to>
                                        <p:strVal val="visible"/>
                                      </p:to>
                                    </p:set>
                                    <p:animEffect transition="in" filter="wipe(down)">
                                      <p:cBhvr>
                                        <p:cTn id="28" dur="500"/>
                                        <p:tgtEl>
                                          <p:spTgt spid="4">
                                            <p:graphicEl>
                                              <a:dgm id="{87A1DDCF-2B78-42E1-BA1A-34B9A14897ED}"/>
                                            </p:graphic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graphicEl>
                                              <a:dgm id="{DCB6D7D0-8070-413A-A408-93D45B88D9F7}"/>
                                            </p:graphicEl>
                                          </p:spTgt>
                                        </p:tgtEl>
                                        <p:attrNameLst>
                                          <p:attrName>style.visibility</p:attrName>
                                        </p:attrNameLst>
                                      </p:cBhvr>
                                      <p:to>
                                        <p:strVal val="visible"/>
                                      </p:to>
                                    </p:set>
                                    <p:animEffect transition="in" filter="wipe(down)">
                                      <p:cBhvr>
                                        <p:cTn id="31" dur="500"/>
                                        <p:tgtEl>
                                          <p:spTgt spid="4">
                                            <p:graphicEl>
                                              <a:dgm id="{DCB6D7D0-8070-413A-A408-93D45B88D9F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
                                            <p:graphicEl>
                                              <a:dgm id="{8BBA5117-1FB4-4E55-BC6E-DCA7872BF7E1}"/>
                                            </p:graphicEl>
                                          </p:spTgt>
                                        </p:tgtEl>
                                        <p:attrNameLst>
                                          <p:attrName>style.visibility</p:attrName>
                                        </p:attrNameLst>
                                      </p:cBhvr>
                                      <p:to>
                                        <p:strVal val="visible"/>
                                      </p:to>
                                    </p:set>
                                    <p:animEffect transition="in" filter="wipe(down)">
                                      <p:cBhvr>
                                        <p:cTn id="36" dur="500"/>
                                        <p:tgtEl>
                                          <p:spTgt spid="4">
                                            <p:graphicEl>
                                              <a:dgm id="{8BBA5117-1FB4-4E55-BC6E-DCA7872BF7E1}"/>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
                                            <p:graphicEl>
                                              <a:dgm id="{5817D440-9DCF-4188-A5A1-67EDF8C12470}"/>
                                            </p:graphicEl>
                                          </p:spTgt>
                                        </p:tgtEl>
                                        <p:attrNameLst>
                                          <p:attrName>style.visibility</p:attrName>
                                        </p:attrNameLst>
                                      </p:cBhvr>
                                      <p:to>
                                        <p:strVal val="visible"/>
                                      </p:to>
                                    </p:set>
                                    <p:animEffect transition="in" filter="wipe(down)">
                                      <p:cBhvr>
                                        <p:cTn id="39" dur="500"/>
                                        <p:tgtEl>
                                          <p:spTgt spid="4">
                                            <p:graphicEl>
                                              <a:dgm id="{5817D440-9DCF-4188-A5A1-67EDF8C1247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
                                            <p:graphicEl>
                                              <a:dgm id="{0D65E96A-0C47-414D-AD46-4813BE5A8E77}"/>
                                            </p:graphicEl>
                                          </p:spTgt>
                                        </p:tgtEl>
                                        <p:attrNameLst>
                                          <p:attrName>style.visibility</p:attrName>
                                        </p:attrNameLst>
                                      </p:cBhvr>
                                      <p:to>
                                        <p:strVal val="visible"/>
                                      </p:to>
                                    </p:set>
                                    <p:animEffect transition="in" filter="wipe(down)">
                                      <p:cBhvr>
                                        <p:cTn id="44" dur="500"/>
                                        <p:tgtEl>
                                          <p:spTgt spid="4">
                                            <p:graphicEl>
                                              <a:dgm id="{0D65E96A-0C47-414D-AD46-4813BE5A8E77}"/>
                                            </p:graphic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
                                            <p:graphicEl>
                                              <a:dgm id="{0CA8987E-5436-4574-AB4C-4FEB8BC3B86E}"/>
                                            </p:graphicEl>
                                          </p:spTgt>
                                        </p:tgtEl>
                                        <p:attrNameLst>
                                          <p:attrName>style.visibility</p:attrName>
                                        </p:attrNameLst>
                                      </p:cBhvr>
                                      <p:to>
                                        <p:strVal val="visible"/>
                                      </p:to>
                                    </p:set>
                                    <p:animEffect transition="in" filter="wipe(down)">
                                      <p:cBhvr>
                                        <p:cTn id="47" dur="500"/>
                                        <p:tgtEl>
                                          <p:spTgt spid="4">
                                            <p:graphicEl>
                                              <a:dgm id="{0CA8987E-5436-4574-AB4C-4FEB8BC3B86E}"/>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
                                            <p:graphicEl>
                                              <a:dgm id="{AC4D4382-7DC0-4DE7-896D-B943960B44C3}"/>
                                            </p:graphicEl>
                                          </p:spTgt>
                                        </p:tgtEl>
                                        <p:attrNameLst>
                                          <p:attrName>style.visibility</p:attrName>
                                        </p:attrNameLst>
                                      </p:cBhvr>
                                      <p:to>
                                        <p:strVal val="visible"/>
                                      </p:to>
                                    </p:set>
                                    <p:animEffect transition="in" filter="wipe(down)">
                                      <p:cBhvr>
                                        <p:cTn id="52" dur="500"/>
                                        <p:tgtEl>
                                          <p:spTgt spid="4">
                                            <p:graphicEl>
                                              <a:dgm id="{AC4D4382-7DC0-4DE7-896D-B943960B44C3}"/>
                                            </p:graphic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
                                            <p:graphicEl>
                                              <a:dgm id="{B105ED1A-015C-463C-B0F7-85D4DFA64DB0}"/>
                                            </p:graphicEl>
                                          </p:spTgt>
                                        </p:tgtEl>
                                        <p:attrNameLst>
                                          <p:attrName>style.visibility</p:attrName>
                                        </p:attrNameLst>
                                      </p:cBhvr>
                                      <p:to>
                                        <p:strVal val="visible"/>
                                      </p:to>
                                    </p:set>
                                    <p:animEffect transition="in" filter="wipe(down)">
                                      <p:cBhvr>
                                        <p:cTn id="55" dur="500"/>
                                        <p:tgtEl>
                                          <p:spTgt spid="4">
                                            <p:graphicEl>
                                              <a:dgm id="{B105ED1A-015C-463C-B0F7-85D4DFA64DB0}"/>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4">
                                            <p:graphicEl>
                                              <a:dgm id="{8FEFA3E9-77C0-4600-A0E6-BD2F8013A943}"/>
                                            </p:graphicEl>
                                          </p:spTgt>
                                        </p:tgtEl>
                                        <p:attrNameLst>
                                          <p:attrName>style.visibility</p:attrName>
                                        </p:attrNameLst>
                                      </p:cBhvr>
                                      <p:to>
                                        <p:strVal val="visible"/>
                                      </p:to>
                                    </p:set>
                                    <p:animEffect transition="in" filter="wipe(down)">
                                      <p:cBhvr>
                                        <p:cTn id="60" dur="500"/>
                                        <p:tgtEl>
                                          <p:spTgt spid="4">
                                            <p:graphicEl>
                                              <a:dgm id="{8FEFA3E9-77C0-4600-A0E6-BD2F8013A943}"/>
                                            </p:graphic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
                                            <p:graphicEl>
                                              <a:dgm id="{67F5EE53-CF1F-4DBD-8F81-8CAB9F077F6C}"/>
                                            </p:graphicEl>
                                          </p:spTgt>
                                        </p:tgtEl>
                                        <p:attrNameLst>
                                          <p:attrName>style.visibility</p:attrName>
                                        </p:attrNameLst>
                                      </p:cBhvr>
                                      <p:to>
                                        <p:strVal val="visible"/>
                                      </p:to>
                                    </p:set>
                                    <p:animEffect transition="in" filter="wipe(down)">
                                      <p:cBhvr>
                                        <p:cTn id="63" dur="500"/>
                                        <p:tgtEl>
                                          <p:spTgt spid="4">
                                            <p:graphicEl>
                                              <a:dgm id="{67F5EE53-CF1F-4DBD-8F81-8CAB9F077F6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bld="one"/>
        </p:bldSub>
      </p:bldGraphic>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812800" y="457200"/>
          <a:ext cx="10668000" cy="205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Diagrama"/>
          <p:cNvGraphicFramePr/>
          <p:nvPr/>
        </p:nvGraphicFramePr>
        <p:xfrm>
          <a:off x="609600" y="2743200"/>
          <a:ext cx="11582400" cy="3886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D20F1B04-9C35-4052-BEC1-E877809B7650}"/>
                                            </p:graphicEl>
                                          </p:spTgt>
                                        </p:tgtEl>
                                        <p:attrNameLst>
                                          <p:attrName>style.visibility</p:attrName>
                                        </p:attrNameLst>
                                      </p:cBhvr>
                                      <p:to>
                                        <p:strVal val="visible"/>
                                      </p:to>
                                    </p:set>
                                    <p:anim calcmode="lin" valueType="num">
                                      <p:cBhvr additive="base">
                                        <p:cTn id="7" dur="500" fill="hold"/>
                                        <p:tgtEl>
                                          <p:spTgt spid="4">
                                            <p:graphicEl>
                                              <a:dgm id="{D20F1B04-9C35-4052-BEC1-E877809B7650}"/>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D20F1B04-9C35-4052-BEC1-E877809B7650}"/>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658E9C1F-DF1F-4B59-8DD7-D3A0C7FE1EF1}"/>
                                            </p:graphicEl>
                                          </p:spTgt>
                                        </p:tgtEl>
                                        <p:attrNameLst>
                                          <p:attrName>style.visibility</p:attrName>
                                        </p:attrNameLst>
                                      </p:cBhvr>
                                      <p:to>
                                        <p:strVal val="visible"/>
                                      </p:to>
                                    </p:set>
                                    <p:anim calcmode="lin" valueType="num">
                                      <p:cBhvr additive="base">
                                        <p:cTn id="13" dur="500" fill="hold"/>
                                        <p:tgtEl>
                                          <p:spTgt spid="4">
                                            <p:graphicEl>
                                              <a:dgm id="{658E9C1F-DF1F-4B59-8DD7-D3A0C7FE1EF1}"/>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658E9C1F-DF1F-4B59-8DD7-D3A0C7FE1EF1}"/>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graphicEl>
                                              <a:dgm id="{A9824A11-C205-4061-8075-38C1D7BD1F6C}"/>
                                            </p:graphicEl>
                                          </p:spTgt>
                                        </p:tgtEl>
                                        <p:attrNameLst>
                                          <p:attrName>style.visibility</p:attrName>
                                        </p:attrNameLst>
                                      </p:cBhvr>
                                      <p:to>
                                        <p:strVal val="visible"/>
                                      </p:to>
                                    </p:set>
                                    <p:anim calcmode="lin" valueType="num">
                                      <p:cBhvr additive="base">
                                        <p:cTn id="19" dur="500" fill="hold"/>
                                        <p:tgtEl>
                                          <p:spTgt spid="4">
                                            <p:graphicEl>
                                              <a:dgm id="{A9824A11-C205-4061-8075-38C1D7BD1F6C}"/>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dgm id="{A9824A11-C205-4061-8075-38C1D7BD1F6C}"/>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graphicEl>
                                              <a:dgm id="{74610018-3D36-4EDD-9070-4E51542C8676}"/>
                                            </p:graphicEl>
                                          </p:spTgt>
                                        </p:tgtEl>
                                        <p:attrNameLst>
                                          <p:attrName>style.visibility</p:attrName>
                                        </p:attrNameLst>
                                      </p:cBhvr>
                                      <p:to>
                                        <p:strVal val="visible"/>
                                      </p:to>
                                    </p:set>
                                    <p:animEffect transition="in" filter="wipe(down)">
                                      <p:cBhvr>
                                        <p:cTn id="25" dur="500"/>
                                        <p:tgtEl>
                                          <p:spTgt spid="7">
                                            <p:graphicEl>
                                              <a:dgm id="{74610018-3D36-4EDD-9070-4E51542C8676}"/>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graphicEl>
                                              <a:dgm id="{D4E58C2A-7E33-4C86-99BD-AB530270551A}"/>
                                            </p:graphicEl>
                                          </p:spTgt>
                                        </p:tgtEl>
                                        <p:attrNameLst>
                                          <p:attrName>style.visibility</p:attrName>
                                        </p:attrNameLst>
                                      </p:cBhvr>
                                      <p:to>
                                        <p:strVal val="visible"/>
                                      </p:to>
                                    </p:set>
                                    <p:animEffect transition="in" filter="wipe(down)">
                                      <p:cBhvr>
                                        <p:cTn id="30" dur="500"/>
                                        <p:tgtEl>
                                          <p:spTgt spid="7">
                                            <p:graphicEl>
                                              <a:dgm id="{D4E58C2A-7E33-4C86-99BD-AB530270551A}"/>
                                            </p:graphic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7">
                                            <p:graphicEl>
                                              <a:dgm id="{0B6D4C00-63F8-40BF-9CD5-1C288F1BEDDF}"/>
                                            </p:graphicEl>
                                          </p:spTgt>
                                        </p:tgtEl>
                                        <p:attrNameLst>
                                          <p:attrName>style.visibility</p:attrName>
                                        </p:attrNameLst>
                                      </p:cBhvr>
                                      <p:to>
                                        <p:strVal val="visible"/>
                                      </p:to>
                                    </p:set>
                                    <p:animEffect transition="in" filter="wipe(down)">
                                      <p:cBhvr>
                                        <p:cTn id="33" dur="500"/>
                                        <p:tgtEl>
                                          <p:spTgt spid="7">
                                            <p:graphicEl>
                                              <a:dgm id="{0B6D4C00-63F8-40BF-9CD5-1C288F1BEDDF}"/>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7">
                                            <p:graphicEl>
                                              <a:dgm id="{EDF2BD4D-AE2B-4D5F-A1AF-F442E7F60CDF}"/>
                                            </p:graphicEl>
                                          </p:spTgt>
                                        </p:tgtEl>
                                        <p:attrNameLst>
                                          <p:attrName>style.visibility</p:attrName>
                                        </p:attrNameLst>
                                      </p:cBhvr>
                                      <p:to>
                                        <p:strVal val="visible"/>
                                      </p:to>
                                    </p:set>
                                    <p:animEffect transition="in" filter="wipe(down)">
                                      <p:cBhvr>
                                        <p:cTn id="38" dur="500"/>
                                        <p:tgtEl>
                                          <p:spTgt spid="7">
                                            <p:graphicEl>
                                              <a:dgm id="{EDF2BD4D-AE2B-4D5F-A1AF-F442E7F60CDF}"/>
                                            </p:graphic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7">
                                            <p:graphicEl>
                                              <a:dgm id="{71413414-7EE7-486D-8365-B32700AAE497}"/>
                                            </p:graphicEl>
                                          </p:spTgt>
                                        </p:tgtEl>
                                        <p:attrNameLst>
                                          <p:attrName>style.visibility</p:attrName>
                                        </p:attrNameLst>
                                      </p:cBhvr>
                                      <p:to>
                                        <p:strVal val="visible"/>
                                      </p:to>
                                    </p:set>
                                    <p:animEffect transition="in" filter="wipe(down)">
                                      <p:cBhvr>
                                        <p:cTn id="41" dur="500"/>
                                        <p:tgtEl>
                                          <p:spTgt spid="7">
                                            <p:graphicEl>
                                              <a:dgm id="{71413414-7EE7-486D-8365-B32700AAE49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7">
                                            <p:graphicEl>
                                              <a:dgm id="{9C0CD517-01C8-4B52-8C0B-9F48444C0CD1}"/>
                                            </p:graphicEl>
                                          </p:spTgt>
                                        </p:tgtEl>
                                        <p:attrNameLst>
                                          <p:attrName>style.visibility</p:attrName>
                                        </p:attrNameLst>
                                      </p:cBhvr>
                                      <p:to>
                                        <p:strVal val="visible"/>
                                      </p:to>
                                    </p:set>
                                    <p:animEffect transition="in" filter="wipe(down)">
                                      <p:cBhvr>
                                        <p:cTn id="46" dur="500"/>
                                        <p:tgtEl>
                                          <p:spTgt spid="7">
                                            <p:graphicEl>
                                              <a:dgm id="{9C0CD517-01C8-4B52-8C0B-9F48444C0CD1}"/>
                                            </p:graphic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7">
                                            <p:graphicEl>
                                              <a:dgm id="{CF7BB916-7735-4685-97C0-9A95703B36F7}"/>
                                            </p:graphicEl>
                                          </p:spTgt>
                                        </p:tgtEl>
                                        <p:attrNameLst>
                                          <p:attrName>style.visibility</p:attrName>
                                        </p:attrNameLst>
                                      </p:cBhvr>
                                      <p:to>
                                        <p:strVal val="visible"/>
                                      </p:to>
                                    </p:set>
                                    <p:animEffect transition="in" filter="wipe(down)">
                                      <p:cBhvr>
                                        <p:cTn id="49" dur="500"/>
                                        <p:tgtEl>
                                          <p:spTgt spid="7">
                                            <p:graphicEl>
                                              <a:dgm id="{CF7BB916-7735-4685-97C0-9A95703B36F7}"/>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7">
                                            <p:graphicEl>
                                              <a:dgm id="{908516C7-84F8-49DA-902E-1CC1AEA8E2DB}"/>
                                            </p:graphicEl>
                                          </p:spTgt>
                                        </p:tgtEl>
                                        <p:attrNameLst>
                                          <p:attrName>style.visibility</p:attrName>
                                        </p:attrNameLst>
                                      </p:cBhvr>
                                      <p:to>
                                        <p:strVal val="visible"/>
                                      </p:to>
                                    </p:set>
                                    <p:animEffect transition="in" filter="wipe(down)">
                                      <p:cBhvr>
                                        <p:cTn id="54" dur="500"/>
                                        <p:tgtEl>
                                          <p:spTgt spid="7">
                                            <p:graphicEl>
                                              <a:dgm id="{908516C7-84F8-49DA-902E-1CC1AEA8E2DB}"/>
                                            </p:graphicEl>
                                          </p:spTgt>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7">
                                            <p:graphicEl>
                                              <a:dgm id="{59254E1C-AD6A-4C0F-B3B4-1FE88A4455DF}"/>
                                            </p:graphicEl>
                                          </p:spTgt>
                                        </p:tgtEl>
                                        <p:attrNameLst>
                                          <p:attrName>style.visibility</p:attrName>
                                        </p:attrNameLst>
                                      </p:cBhvr>
                                      <p:to>
                                        <p:strVal val="visible"/>
                                      </p:to>
                                    </p:set>
                                    <p:animEffect transition="in" filter="wipe(down)">
                                      <p:cBhvr>
                                        <p:cTn id="57" dur="500"/>
                                        <p:tgtEl>
                                          <p:spTgt spid="7">
                                            <p:graphicEl>
                                              <a:dgm id="{59254E1C-AD6A-4C0F-B3B4-1FE88A4455DF}"/>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7">
                                            <p:graphicEl>
                                              <a:dgm id="{166AE205-1450-4DAA-8CD6-1CF339EFCA36}"/>
                                            </p:graphicEl>
                                          </p:spTgt>
                                        </p:tgtEl>
                                        <p:attrNameLst>
                                          <p:attrName>style.visibility</p:attrName>
                                        </p:attrNameLst>
                                      </p:cBhvr>
                                      <p:to>
                                        <p:strVal val="visible"/>
                                      </p:to>
                                    </p:set>
                                    <p:animEffect transition="in" filter="wipe(down)">
                                      <p:cBhvr>
                                        <p:cTn id="62" dur="500"/>
                                        <p:tgtEl>
                                          <p:spTgt spid="7">
                                            <p:graphicEl>
                                              <a:dgm id="{166AE205-1450-4DAA-8CD6-1CF339EFCA36}"/>
                                            </p:graphicEl>
                                          </p:spTgt>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7">
                                            <p:graphicEl>
                                              <a:dgm id="{982ECDF8-16F6-48DB-BEB5-CE6533149317}"/>
                                            </p:graphicEl>
                                          </p:spTgt>
                                        </p:tgtEl>
                                        <p:attrNameLst>
                                          <p:attrName>style.visibility</p:attrName>
                                        </p:attrNameLst>
                                      </p:cBhvr>
                                      <p:to>
                                        <p:strVal val="visible"/>
                                      </p:to>
                                    </p:set>
                                    <p:animEffect transition="in" filter="wipe(down)">
                                      <p:cBhvr>
                                        <p:cTn id="65" dur="500"/>
                                        <p:tgtEl>
                                          <p:spTgt spid="7">
                                            <p:graphicEl>
                                              <a:dgm id="{982ECDF8-16F6-48DB-BEB5-CE6533149317}"/>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7">
                                            <p:graphicEl>
                                              <a:dgm id="{F7F7605A-B5CD-4D6F-989F-FE7919891DCC}"/>
                                            </p:graphicEl>
                                          </p:spTgt>
                                        </p:tgtEl>
                                        <p:attrNameLst>
                                          <p:attrName>style.visibility</p:attrName>
                                        </p:attrNameLst>
                                      </p:cBhvr>
                                      <p:to>
                                        <p:strVal val="visible"/>
                                      </p:to>
                                    </p:set>
                                    <p:animEffect transition="in" filter="wipe(down)">
                                      <p:cBhvr>
                                        <p:cTn id="70" dur="500"/>
                                        <p:tgtEl>
                                          <p:spTgt spid="7">
                                            <p:graphicEl>
                                              <a:dgm id="{F7F7605A-B5CD-4D6F-989F-FE7919891DCC}"/>
                                            </p:graphicEl>
                                          </p:spTgt>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7">
                                            <p:graphicEl>
                                              <a:dgm id="{1AE6E932-5539-42F6-907F-5D11658453A0}"/>
                                            </p:graphicEl>
                                          </p:spTgt>
                                        </p:tgtEl>
                                        <p:attrNameLst>
                                          <p:attrName>style.visibility</p:attrName>
                                        </p:attrNameLst>
                                      </p:cBhvr>
                                      <p:to>
                                        <p:strVal val="visible"/>
                                      </p:to>
                                    </p:set>
                                    <p:animEffect transition="in" filter="wipe(down)">
                                      <p:cBhvr>
                                        <p:cTn id="73" dur="500"/>
                                        <p:tgtEl>
                                          <p:spTgt spid="7">
                                            <p:graphicEl>
                                              <a:dgm id="{1AE6E932-5539-42F6-907F-5D11658453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Graphic spid="7" grpId="0">
        <p:bldSub>
          <a:bldDgm bld="one"/>
        </p:bldSub>
      </p:bldGraphic>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609600" y="332525"/>
            <a:ext cx="10972800" cy="1219200"/>
          </a:xfrm>
        </p:spPr>
        <p:txBody>
          <a:bodyPr>
            <a:normAutofit/>
          </a:bodyPr>
          <a:lstStyle/>
          <a:p>
            <a:pPr lvl="0"/>
            <a:r>
              <a:rPr lang="es-ES" b="1" dirty="0" smtClean="0"/>
              <a:t>Sistemas de electrónica de potencia </a:t>
            </a:r>
            <a:endParaRPr lang="en-US" dirty="0"/>
          </a:p>
        </p:txBody>
      </p:sp>
      <p:grpSp>
        <p:nvGrpSpPr>
          <p:cNvPr id="2" name="14 Grupo"/>
          <p:cNvGrpSpPr/>
          <p:nvPr/>
        </p:nvGrpSpPr>
        <p:grpSpPr>
          <a:xfrm>
            <a:off x="474131" y="1524000"/>
            <a:ext cx="11311469" cy="4800600"/>
            <a:chOff x="355598" y="1524000"/>
            <a:chExt cx="8483602" cy="4800600"/>
          </a:xfrm>
        </p:grpSpPr>
        <p:graphicFrame>
          <p:nvGraphicFramePr>
            <p:cNvPr id="8" name="7 Diagrama"/>
            <p:cNvGraphicFramePr/>
            <p:nvPr/>
          </p:nvGraphicFramePr>
          <p:xfrm>
            <a:off x="609600" y="1524000"/>
            <a:ext cx="77724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8" name="AutoShape 4"/>
            <p:cNvSpPr>
              <a:spLocks noChangeArrowheads="1"/>
            </p:cNvSpPr>
            <p:nvPr/>
          </p:nvSpPr>
          <p:spPr bwMode="auto">
            <a:xfrm>
              <a:off x="2667000" y="1981200"/>
              <a:ext cx="762000" cy="304800"/>
            </a:xfrm>
            <a:prstGeom prst="rightArrow">
              <a:avLst>
                <a:gd name="adj1" fmla="val 50000"/>
                <a:gd name="adj2" fmla="val 42331"/>
              </a:avLst>
            </a:prstGeom>
            <a:gradFill rotWithShape="0">
              <a:gsLst>
                <a:gs pos="0">
                  <a:srgbClr val="FABF8F"/>
                </a:gs>
                <a:gs pos="50000">
                  <a:srgbClr val="F79646"/>
                </a:gs>
                <a:gs pos="100000">
                  <a:srgbClr val="FABF8F"/>
                </a:gs>
              </a:gsLst>
              <a:lin ang="5400000" scaled="1"/>
            </a:gradFill>
            <a:ln w="12700">
              <a:solidFill>
                <a:srgbClr val="F79646"/>
              </a:solidFill>
              <a:miter lim="800000"/>
              <a:headEnd/>
              <a:tailEnd/>
            </a:ln>
            <a:effectLst>
              <a:outerShdw dist="107763" dir="13500000"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0" name="AutoShape 4"/>
            <p:cNvSpPr>
              <a:spLocks noChangeArrowheads="1"/>
            </p:cNvSpPr>
            <p:nvPr/>
          </p:nvSpPr>
          <p:spPr bwMode="auto">
            <a:xfrm>
              <a:off x="5562600" y="2057400"/>
              <a:ext cx="762000" cy="304800"/>
            </a:xfrm>
            <a:prstGeom prst="rightArrow">
              <a:avLst>
                <a:gd name="adj1" fmla="val 50000"/>
                <a:gd name="adj2" fmla="val 42331"/>
              </a:avLst>
            </a:prstGeom>
            <a:gradFill rotWithShape="0">
              <a:gsLst>
                <a:gs pos="0">
                  <a:srgbClr val="FABF8F"/>
                </a:gs>
                <a:gs pos="50000">
                  <a:srgbClr val="F79646"/>
                </a:gs>
                <a:gs pos="100000">
                  <a:srgbClr val="FABF8F"/>
                </a:gs>
              </a:gsLst>
              <a:lin ang="5400000" scaled="1"/>
            </a:gradFill>
            <a:ln w="12700">
              <a:solidFill>
                <a:srgbClr val="F79646"/>
              </a:solidFill>
              <a:miter lim="800000"/>
              <a:headEnd/>
              <a:tailEnd/>
            </a:ln>
            <a:effectLst>
              <a:outerShdw dist="107763" dir="13500000"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029" name="AutoShape 5"/>
            <p:cNvSpPr>
              <a:spLocks noChangeArrowheads="1"/>
            </p:cNvSpPr>
            <p:nvPr/>
          </p:nvSpPr>
          <p:spPr bwMode="auto">
            <a:xfrm>
              <a:off x="990600" y="3810000"/>
              <a:ext cx="1447800" cy="1524000"/>
            </a:xfrm>
            <a:prstGeom prst="curvedRightArrow">
              <a:avLst>
                <a:gd name="adj1" fmla="val 32319"/>
                <a:gd name="adj2" fmla="val 64638"/>
                <a:gd name="adj3" fmla="val 33333"/>
              </a:avLst>
            </a:prstGeom>
            <a:gradFill rotWithShape="0">
              <a:gsLst>
                <a:gs pos="0">
                  <a:srgbClr val="92CDDC"/>
                </a:gs>
                <a:gs pos="50000">
                  <a:srgbClr val="4BACC6"/>
                </a:gs>
                <a:gs pos="100000">
                  <a:srgbClr val="92CDDC"/>
                </a:gs>
              </a:gsLst>
              <a:lin ang="5400000" scaled="1"/>
            </a:gradFill>
            <a:ln w="12700">
              <a:solidFill>
                <a:srgbClr val="4BACC6"/>
              </a:solidFill>
              <a:miter lim="800000"/>
              <a:headEnd/>
              <a:tailEnd/>
            </a:ln>
            <a:effectLst>
              <a:outerShdw dist="107763" dir="8100000"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030" name="AutoShape 6"/>
            <p:cNvSpPr>
              <a:spLocks noChangeArrowheads="1"/>
            </p:cNvSpPr>
            <p:nvPr/>
          </p:nvSpPr>
          <p:spPr bwMode="auto">
            <a:xfrm rot="10800000">
              <a:off x="6324600" y="3505200"/>
              <a:ext cx="1447800" cy="1524000"/>
            </a:xfrm>
            <a:prstGeom prst="curvedRightArrow">
              <a:avLst>
                <a:gd name="adj1" fmla="val 32319"/>
                <a:gd name="adj2" fmla="val 64638"/>
                <a:gd name="adj3" fmla="val 33333"/>
              </a:avLst>
            </a:prstGeom>
            <a:gradFill rotWithShape="0">
              <a:gsLst>
                <a:gs pos="0">
                  <a:srgbClr val="92CDDC"/>
                </a:gs>
                <a:gs pos="50000">
                  <a:srgbClr val="4BACC6"/>
                </a:gs>
                <a:gs pos="100000">
                  <a:srgbClr val="92CDDC"/>
                </a:gs>
              </a:gsLst>
              <a:lin ang="5400000" scaled="1"/>
            </a:gradFill>
            <a:ln w="12700">
              <a:solidFill>
                <a:srgbClr val="4BACC6"/>
              </a:solidFill>
              <a:miter lim="800000"/>
              <a:headEnd/>
              <a:tailEnd/>
            </a:ln>
            <a:effectLst>
              <a:outerShdw dist="107763" dir="8100000"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031" name="Text Box 7"/>
            <p:cNvSpPr txBox="1">
              <a:spLocks noChangeArrowheads="1"/>
            </p:cNvSpPr>
            <p:nvPr/>
          </p:nvSpPr>
          <p:spPr bwMode="auto">
            <a:xfrm>
              <a:off x="5842000" y="3048000"/>
              <a:ext cx="2997200" cy="179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altLang="zh-TW" sz="3600" b="0" i="0" u="none" strike="noStrike" cap="none" normalizeH="0" baseline="0" dirty="0" smtClean="0">
                  <a:ln>
                    <a:noFill/>
                  </a:ln>
                  <a:solidFill>
                    <a:schemeClr val="accent6">
                      <a:lumMod val="40000"/>
                      <a:lumOff val="60000"/>
                    </a:schemeClr>
                  </a:solidFill>
                  <a:effectLst/>
                  <a:latin typeface="Calibri" pitchFamily="34" charset="0"/>
                  <a:ea typeface="PMingLiU" pitchFamily="18" charset="-120"/>
                  <a:cs typeface="Arial" pitchFamily="34" charset="0"/>
                </a:rPr>
                <a:t>Señales de gobierno</a:t>
              </a:r>
              <a:endParaRPr kumimoji="0" lang="en-US" sz="5400" b="0" i="0" u="none" strike="noStrike" cap="none" normalizeH="0" baseline="0" dirty="0" smtClean="0">
                <a:ln>
                  <a:noFill/>
                </a:ln>
                <a:solidFill>
                  <a:schemeClr val="accent6">
                    <a:lumMod val="40000"/>
                    <a:lumOff val="60000"/>
                  </a:schemeClr>
                </a:solidFill>
                <a:effectLst/>
                <a:latin typeface="Arial" pitchFamily="34" charset="0"/>
                <a:cs typeface="Arial" pitchFamily="34" charset="0"/>
              </a:endParaRPr>
            </a:p>
          </p:txBody>
        </p:sp>
        <p:sp>
          <p:nvSpPr>
            <p:cNvPr id="1032" name="Text Box 8"/>
            <p:cNvSpPr txBox="1">
              <a:spLocks noChangeArrowheads="1"/>
            </p:cNvSpPr>
            <p:nvPr/>
          </p:nvSpPr>
          <p:spPr bwMode="auto">
            <a:xfrm>
              <a:off x="355598" y="3124200"/>
              <a:ext cx="2997202" cy="17933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altLang="zh-TW" sz="3600" b="0" i="0" u="none" strike="noStrike" cap="none" normalizeH="0" baseline="0" dirty="0" smtClean="0">
                  <a:ln>
                    <a:noFill/>
                  </a:ln>
                  <a:solidFill>
                    <a:schemeClr val="accent6">
                      <a:lumMod val="40000"/>
                      <a:lumOff val="60000"/>
                    </a:schemeClr>
                  </a:solidFill>
                  <a:effectLst/>
                  <a:latin typeface="Calibri" pitchFamily="34" charset="0"/>
                  <a:ea typeface="PMingLiU" pitchFamily="18" charset="-120"/>
                  <a:cs typeface="Arial" pitchFamily="34" charset="0"/>
                </a:rPr>
                <a:t>Alimentación Información</a:t>
              </a:r>
              <a:endParaRPr kumimoji="0" lang="en-US" sz="5400" b="0" i="0" u="none" strike="noStrike" cap="none" normalizeH="0" baseline="0" dirty="0" smtClean="0">
                <a:ln>
                  <a:noFill/>
                </a:ln>
                <a:solidFill>
                  <a:schemeClr val="accent6">
                    <a:lumMod val="40000"/>
                    <a:lumOff val="60000"/>
                  </a:schemeClr>
                </a:solidFill>
                <a:effectLst/>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79182"/>
          </a:xfrm>
        </p:spPr>
        <p:txBody>
          <a:bodyPr/>
          <a:lstStyle/>
          <a:p>
            <a:r>
              <a:rPr lang="es-EC" dirty="0" smtClean="0"/>
              <a:t>Los Combustibles</a:t>
            </a:r>
            <a:endParaRPr lang="es-EC" dirty="0"/>
          </a:p>
        </p:txBody>
      </p:sp>
      <p:sp>
        <p:nvSpPr>
          <p:cNvPr id="3" name="Marcador de contenido 2"/>
          <p:cNvSpPr>
            <a:spLocks noGrp="1"/>
          </p:cNvSpPr>
          <p:nvPr>
            <p:ph idx="1"/>
          </p:nvPr>
        </p:nvSpPr>
        <p:spPr>
          <a:xfrm>
            <a:off x="646111" y="1837018"/>
            <a:ext cx="8946541" cy="4195481"/>
          </a:xfrm>
        </p:spPr>
        <p:txBody>
          <a:bodyPr/>
          <a:lstStyle/>
          <a:p>
            <a:pPr algn="just"/>
            <a:r>
              <a:rPr lang="es-ES" dirty="0"/>
              <a:t>L</a:t>
            </a:r>
            <a:r>
              <a:rPr lang="es-ES" dirty="0" smtClean="0"/>
              <a:t>os </a:t>
            </a:r>
            <a:r>
              <a:rPr lang="es-ES" dirty="0"/>
              <a:t>motores de combustión interna de encendido por chispa no necesitan de grades adecuaciones para poder funcionar con gas de </a:t>
            </a:r>
            <a:r>
              <a:rPr lang="es-ES" dirty="0" smtClean="0"/>
              <a:t>gasificación pero existen consideraciones:</a:t>
            </a:r>
          </a:p>
          <a:p>
            <a:pPr marL="901700" algn="just"/>
            <a:r>
              <a:rPr lang="es-ES" dirty="0" smtClean="0"/>
              <a:t>Preparar el </a:t>
            </a:r>
            <a:r>
              <a:rPr lang="es-ES" dirty="0"/>
              <a:t>sistema para el arranque puede llevar un </a:t>
            </a:r>
            <a:r>
              <a:rPr lang="es-ES" dirty="0" smtClean="0"/>
              <a:t>tiempo.</a:t>
            </a:r>
          </a:p>
          <a:p>
            <a:pPr marL="901700" algn="just"/>
            <a:r>
              <a:rPr lang="es-ES" dirty="0"/>
              <a:t>E</a:t>
            </a:r>
            <a:r>
              <a:rPr lang="es-ES" dirty="0" smtClean="0"/>
              <a:t>l </a:t>
            </a:r>
            <a:r>
              <a:rPr lang="es-ES" dirty="0"/>
              <a:t>combustible es voluminoso y difícil de manejar por lo que suele ser necesario repostar con frecuencia de combustible, lo que limita el tiempo en que puede funcionar el motor sin </a:t>
            </a:r>
            <a:r>
              <a:rPr lang="es-ES" dirty="0" smtClean="0"/>
              <a:t>atenderlo.</a:t>
            </a:r>
          </a:p>
          <a:p>
            <a:pPr marL="901700" algn="just"/>
            <a:r>
              <a:rPr lang="es-ES" dirty="0" smtClean="0"/>
              <a:t>El </a:t>
            </a:r>
            <a:r>
              <a:rPr lang="es-ES" dirty="0"/>
              <a:t>encargarse de los residuos, como cenizas, hollín y condensados de alquitrán, exige mucho tiempo y es sucio. </a:t>
            </a:r>
            <a:endParaRPr lang="es-EC" dirty="0"/>
          </a:p>
          <a:p>
            <a:endParaRPr lang="es-EC" dirty="0"/>
          </a:p>
        </p:txBody>
      </p:sp>
    </p:spTree>
    <p:extLst>
      <p:ext uri="{BB962C8B-B14F-4D97-AF65-F5344CB8AC3E}">
        <p14:creationId xmlns:p14="http://schemas.microsoft.com/office/powerpoint/2010/main" val="106679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609600" y="1524000"/>
          <a:ext cx="10972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Título"/>
          <p:cNvSpPr>
            <a:spLocks noGrp="1"/>
          </p:cNvSpPr>
          <p:nvPr>
            <p:ph type="title"/>
          </p:nvPr>
        </p:nvSpPr>
        <p:spPr>
          <a:xfrm>
            <a:off x="609600" y="457215"/>
            <a:ext cx="10972800" cy="1219200"/>
          </a:xfrm>
        </p:spPr>
        <p:txBody>
          <a:bodyPr>
            <a:normAutofit/>
          </a:bodyPr>
          <a:lstStyle/>
          <a:p>
            <a:r>
              <a:rPr lang="es-ES" b="1" dirty="0" smtClean="0"/>
              <a:t>Sistemas de electrónica de potencia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graphicEl>
                                              <a:dgm id="{F13B5303-7C8F-49E9-BA65-D708D509B019}"/>
                                            </p:graphicEl>
                                          </p:spTgt>
                                        </p:tgtEl>
                                        <p:attrNameLst>
                                          <p:attrName>style.visibility</p:attrName>
                                        </p:attrNameLst>
                                      </p:cBhvr>
                                      <p:to>
                                        <p:strVal val="visible"/>
                                      </p:to>
                                    </p:set>
                                    <p:animEffect transition="in" filter="wipe(down)">
                                      <p:cBhvr>
                                        <p:cTn id="13" dur="500"/>
                                        <p:tgtEl>
                                          <p:spTgt spid="4">
                                            <p:graphicEl>
                                              <a:dgm id="{F13B5303-7C8F-49E9-BA65-D708D509B019}"/>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graphicEl>
                                              <a:dgm id="{4F44E6A6-E0CD-4626-9F00-A3649B7599EF}"/>
                                            </p:graphicEl>
                                          </p:spTgt>
                                        </p:tgtEl>
                                        <p:attrNameLst>
                                          <p:attrName>style.visibility</p:attrName>
                                        </p:attrNameLst>
                                      </p:cBhvr>
                                      <p:to>
                                        <p:strVal val="visible"/>
                                      </p:to>
                                    </p:set>
                                    <p:animEffect transition="in" filter="wipe(down)">
                                      <p:cBhvr>
                                        <p:cTn id="18" dur="500"/>
                                        <p:tgtEl>
                                          <p:spTgt spid="4">
                                            <p:graphicEl>
                                              <a:dgm id="{4F44E6A6-E0CD-4626-9F00-A3649B7599EF}"/>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graphicEl>
                                              <a:dgm id="{E0FF15C3-8A69-4581-BBE1-F9B41B7647F3}"/>
                                            </p:graphicEl>
                                          </p:spTgt>
                                        </p:tgtEl>
                                        <p:attrNameLst>
                                          <p:attrName>style.visibility</p:attrName>
                                        </p:attrNameLst>
                                      </p:cBhvr>
                                      <p:to>
                                        <p:strVal val="visible"/>
                                      </p:to>
                                    </p:set>
                                    <p:animEffect transition="in" filter="wipe(down)">
                                      <p:cBhvr>
                                        <p:cTn id="21" dur="500"/>
                                        <p:tgtEl>
                                          <p:spTgt spid="4">
                                            <p:graphicEl>
                                              <a:dgm id="{E0FF15C3-8A69-4581-BBE1-F9B41B7647F3}"/>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graphicEl>
                                              <a:dgm id="{1D977D0E-29A3-45F0-9C42-32EBDCD12099}"/>
                                            </p:graphicEl>
                                          </p:spTgt>
                                        </p:tgtEl>
                                        <p:attrNameLst>
                                          <p:attrName>style.visibility</p:attrName>
                                        </p:attrNameLst>
                                      </p:cBhvr>
                                      <p:to>
                                        <p:strVal val="visible"/>
                                      </p:to>
                                    </p:set>
                                    <p:animEffect transition="in" filter="wipe(down)">
                                      <p:cBhvr>
                                        <p:cTn id="26" dur="500"/>
                                        <p:tgtEl>
                                          <p:spTgt spid="4">
                                            <p:graphicEl>
                                              <a:dgm id="{1D977D0E-29A3-45F0-9C42-32EBDCD12099}"/>
                                            </p:graphic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
                                            <p:graphicEl>
                                              <a:dgm id="{6BBB9278-886A-4D0F-80E5-68A77EE5666F}"/>
                                            </p:graphicEl>
                                          </p:spTgt>
                                        </p:tgtEl>
                                        <p:attrNameLst>
                                          <p:attrName>style.visibility</p:attrName>
                                        </p:attrNameLst>
                                      </p:cBhvr>
                                      <p:to>
                                        <p:strVal val="visible"/>
                                      </p:to>
                                    </p:set>
                                    <p:animEffect transition="in" filter="wipe(down)">
                                      <p:cBhvr>
                                        <p:cTn id="29" dur="500"/>
                                        <p:tgtEl>
                                          <p:spTgt spid="4">
                                            <p:graphicEl>
                                              <a:dgm id="{6BBB9278-886A-4D0F-80E5-68A77EE5666F}"/>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
                                            <p:graphicEl>
                                              <a:dgm id="{ACBF4679-E544-4D38-A4AD-873590954D1F}"/>
                                            </p:graphicEl>
                                          </p:spTgt>
                                        </p:tgtEl>
                                        <p:attrNameLst>
                                          <p:attrName>style.visibility</p:attrName>
                                        </p:attrNameLst>
                                      </p:cBhvr>
                                      <p:to>
                                        <p:strVal val="visible"/>
                                      </p:to>
                                    </p:set>
                                    <p:animEffect transition="in" filter="wipe(down)">
                                      <p:cBhvr>
                                        <p:cTn id="34" dur="500"/>
                                        <p:tgtEl>
                                          <p:spTgt spid="4">
                                            <p:graphicEl>
                                              <a:dgm id="{ACBF4679-E544-4D38-A4AD-873590954D1F}"/>
                                            </p:graphic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
                                            <p:graphicEl>
                                              <a:dgm id="{DDF8E0F8-44CA-438F-96D8-921590CDFE39}"/>
                                            </p:graphicEl>
                                          </p:spTgt>
                                        </p:tgtEl>
                                        <p:attrNameLst>
                                          <p:attrName>style.visibility</p:attrName>
                                        </p:attrNameLst>
                                      </p:cBhvr>
                                      <p:to>
                                        <p:strVal val="visible"/>
                                      </p:to>
                                    </p:set>
                                    <p:animEffect transition="in" filter="wipe(down)">
                                      <p:cBhvr>
                                        <p:cTn id="37" dur="500"/>
                                        <p:tgtEl>
                                          <p:spTgt spid="4">
                                            <p:graphicEl>
                                              <a:dgm id="{DDF8E0F8-44CA-438F-96D8-921590CDFE3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graphicEl>
                                              <a:dgm id="{8BC0B9B6-730E-4B1D-AAF6-0567D3582177}"/>
                                            </p:graphicEl>
                                          </p:spTgt>
                                        </p:tgtEl>
                                        <p:attrNameLst>
                                          <p:attrName>style.visibility</p:attrName>
                                        </p:attrNameLst>
                                      </p:cBhvr>
                                      <p:to>
                                        <p:strVal val="visible"/>
                                      </p:to>
                                    </p:set>
                                    <p:animEffect transition="in" filter="wipe(down)">
                                      <p:cBhvr>
                                        <p:cTn id="42" dur="500"/>
                                        <p:tgtEl>
                                          <p:spTgt spid="4">
                                            <p:graphicEl>
                                              <a:dgm id="{8BC0B9B6-730E-4B1D-AAF6-0567D358217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graphicEl>
                                              <a:dgm id="{F624DDFD-E9F0-44F4-8119-A4BE43073F56}"/>
                                            </p:graphicEl>
                                          </p:spTgt>
                                        </p:tgtEl>
                                        <p:attrNameLst>
                                          <p:attrName>style.visibility</p:attrName>
                                        </p:attrNameLst>
                                      </p:cBhvr>
                                      <p:to>
                                        <p:strVal val="visible"/>
                                      </p:to>
                                    </p:set>
                                    <p:animEffect transition="in" filter="wipe(down)">
                                      <p:cBhvr>
                                        <p:cTn id="47" dur="500"/>
                                        <p:tgtEl>
                                          <p:spTgt spid="4">
                                            <p:graphicEl>
                                              <a:dgm id="{F624DDFD-E9F0-44F4-8119-A4BE43073F56}"/>
                                            </p:graphic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
                                            <p:graphicEl>
                                              <a:dgm id="{2713A385-F154-4C37-AFEB-98C8C84BCBB1}"/>
                                            </p:graphicEl>
                                          </p:spTgt>
                                        </p:tgtEl>
                                        <p:attrNameLst>
                                          <p:attrName>style.visibility</p:attrName>
                                        </p:attrNameLst>
                                      </p:cBhvr>
                                      <p:to>
                                        <p:strVal val="visible"/>
                                      </p:to>
                                    </p:set>
                                    <p:animEffect transition="in" filter="wipe(down)">
                                      <p:cBhvr>
                                        <p:cTn id="50" dur="500"/>
                                        <p:tgtEl>
                                          <p:spTgt spid="4">
                                            <p:graphicEl>
                                              <a:dgm id="{2713A385-F154-4C37-AFEB-98C8C84BCBB1}"/>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
                                            <p:graphicEl>
                                              <a:dgm id="{141558C3-C701-40FB-9438-5ABFE6EDC91A}"/>
                                            </p:graphicEl>
                                          </p:spTgt>
                                        </p:tgtEl>
                                        <p:attrNameLst>
                                          <p:attrName>style.visibility</p:attrName>
                                        </p:attrNameLst>
                                      </p:cBhvr>
                                      <p:to>
                                        <p:strVal val="visible"/>
                                      </p:to>
                                    </p:set>
                                    <p:animEffect transition="in" filter="wipe(down)">
                                      <p:cBhvr>
                                        <p:cTn id="55" dur="500"/>
                                        <p:tgtEl>
                                          <p:spTgt spid="4">
                                            <p:graphicEl>
                                              <a:dgm id="{141558C3-C701-40FB-9438-5ABFE6EDC91A}"/>
                                            </p:graphic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4">
                                            <p:graphicEl>
                                              <a:dgm id="{59B43939-623B-4ACE-9360-F10A8605F7BF}"/>
                                            </p:graphicEl>
                                          </p:spTgt>
                                        </p:tgtEl>
                                        <p:attrNameLst>
                                          <p:attrName>style.visibility</p:attrName>
                                        </p:attrNameLst>
                                      </p:cBhvr>
                                      <p:to>
                                        <p:strVal val="visible"/>
                                      </p:to>
                                    </p:set>
                                    <p:animEffect transition="in" filter="wipe(down)">
                                      <p:cBhvr>
                                        <p:cTn id="58" dur="500"/>
                                        <p:tgtEl>
                                          <p:spTgt spid="4">
                                            <p:graphicEl>
                                              <a:dgm id="{59B43939-623B-4ACE-9360-F10A8605F7BF}"/>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
                                            <p:graphicEl>
                                              <a:dgm id="{FF32913F-02E3-4485-BC96-E37F23456C80}"/>
                                            </p:graphicEl>
                                          </p:spTgt>
                                        </p:tgtEl>
                                        <p:attrNameLst>
                                          <p:attrName>style.visibility</p:attrName>
                                        </p:attrNameLst>
                                      </p:cBhvr>
                                      <p:to>
                                        <p:strVal val="visible"/>
                                      </p:to>
                                    </p:set>
                                    <p:animEffect transition="in" filter="wipe(down)">
                                      <p:cBhvr>
                                        <p:cTn id="63" dur="500"/>
                                        <p:tgtEl>
                                          <p:spTgt spid="4">
                                            <p:graphicEl>
                                              <a:dgm id="{FF32913F-02E3-4485-BC96-E37F23456C80}"/>
                                            </p:graphicEl>
                                          </p:spTgt>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4">
                                            <p:graphicEl>
                                              <a:dgm id="{884F8E52-6705-4F86-BCF2-F74338E69846}"/>
                                            </p:graphicEl>
                                          </p:spTgt>
                                        </p:tgtEl>
                                        <p:attrNameLst>
                                          <p:attrName>style.visibility</p:attrName>
                                        </p:attrNameLst>
                                      </p:cBhvr>
                                      <p:to>
                                        <p:strVal val="visible"/>
                                      </p:to>
                                    </p:set>
                                    <p:animEffect transition="in" filter="wipe(down)">
                                      <p:cBhvr>
                                        <p:cTn id="66" dur="500"/>
                                        <p:tgtEl>
                                          <p:spTgt spid="4">
                                            <p:graphicEl>
                                              <a:dgm id="{884F8E52-6705-4F86-BCF2-F74338E6984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algn="just">
              <a:buNone/>
            </a:pPr>
            <a:r>
              <a:rPr lang="es-EC" dirty="0" smtClean="0"/>
              <a:t>	El circuito posee tres niveles de voltaje, que son 12 V, -12 VDC y 5 VDC, los cuales se encuentran establecidos para sus cargas respectivas, tal como se describe a continuación:</a:t>
            </a:r>
            <a:endParaRPr lang="en-US" dirty="0" smtClean="0"/>
          </a:p>
          <a:p>
            <a:pPr marL="806450" lvl="0" indent="-273050"/>
            <a:r>
              <a:rPr lang="es-EC" dirty="0" smtClean="0"/>
              <a:t>12VDC</a:t>
            </a:r>
            <a:r>
              <a:rPr lang="zh-TW" altLang="en-US" dirty="0" smtClean="0"/>
              <a:t></a:t>
            </a:r>
            <a:r>
              <a:rPr lang="es-EC" dirty="0" smtClean="0"/>
              <a:t> Motor DC, Alimentación TL084</a:t>
            </a:r>
            <a:endParaRPr lang="en-US" dirty="0" smtClean="0"/>
          </a:p>
          <a:p>
            <a:pPr marL="806450" lvl="0" indent="-273050"/>
            <a:r>
              <a:rPr lang="es-EC" dirty="0" smtClean="0"/>
              <a:t>-12VDC</a:t>
            </a:r>
            <a:r>
              <a:rPr lang="zh-TW" altLang="en-US" dirty="0" smtClean="0"/>
              <a:t> </a:t>
            </a:r>
            <a:r>
              <a:rPr lang="es-EC" dirty="0" smtClean="0"/>
              <a:t>alimentación TL084</a:t>
            </a:r>
            <a:endParaRPr lang="en-US" dirty="0" smtClean="0"/>
          </a:p>
          <a:p>
            <a:pPr marL="806450" lvl="0" indent="-273050"/>
            <a:r>
              <a:rPr lang="es-EC" dirty="0" smtClean="0"/>
              <a:t>5 VDC1</a:t>
            </a:r>
            <a:r>
              <a:rPr lang="zh-TW" altLang="en-US" dirty="0" smtClean="0"/>
              <a:t> </a:t>
            </a:r>
            <a:r>
              <a:rPr lang="es-EC" dirty="0" smtClean="0"/>
              <a:t>Alimentación de servos</a:t>
            </a:r>
            <a:endParaRPr lang="en-US" dirty="0" smtClean="0"/>
          </a:p>
          <a:p>
            <a:pPr marL="806450" lvl="0" indent="-273050"/>
            <a:r>
              <a:rPr lang="es-EC" dirty="0" smtClean="0"/>
              <a:t>5 VDC2</a:t>
            </a:r>
            <a:r>
              <a:rPr lang="zh-TW" altLang="en-US" dirty="0" smtClean="0"/>
              <a:t> </a:t>
            </a:r>
            <a:r>
              <a:rPr lang="es-EC" dirty="0" smtClean="0"/>
              <a:t>Alimentación de microcontrolador y Sensores</a:t>
            </a:r>
            <a:endParaRPr lang="en-US" dirty="0" smtClean="0"/>
          </a:p>
          <a:p>
            <a:pPr marL="806450" lvl="0" indent="-273050"/>
            <a:r>
              <a:rPr lang="es-EC" dirty="0" smtClean="0"/>
              <a:t>5 VDC3</a:t>
            </a:r>
            <a:r>
              <a:rPr lang="zh-TW" altLang="en-US" dirty="0" smtClean="0"/>
              <a:t> </a:t>
            </a:r>
            <a:r>
              <a:rPr lang="es-EC" dirty="0" smtClean="0"/>
              <a:t>Alimentación de GLCD</a:t>
            </a:r>
            <a:endParaRPr lang="en-US" dirty="0" smtClean="0"/>
          </a:p>
          <a:p>
            <a:endParaRPr lang="en-US" dirty="0"/>
          </a:p>
        </p:txBody>
      </p:sp>
      <p:sp>
        <p:nvSpPr>
          <p:cNvPr id="3" name="2 Título"/>
          <p:cNvSpPr>
            <a:spLocks noGrp="1"/>
          </p:cNvSpPr>
          <p:nvPr>
            <p:ph type="title"/>
          </p:nvPr>
        </p:nvSpPr>
        <p:spPr/>
        <p:txBody>
          <a:bodyPr/>
          <a:lstStyle/>
          <a:p>
            <a:r>
              <a:rPr lang="en-US" dirty="0" err="1" smtClean="0"/>
              <a:t>Elementos</a:t>
            </a:r>
            <a:r>
              <a:rPr lang="en-US" dirty="0" smtClean="0"/>
              <a:t> de </a:t>
            </a:r>
            <a:r>
              <a:rPr lang="en-US" dirty="0" err="1" smtClean="0"/>
              <a:t>potencia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57200"/>
            <a:ext cx="10871200" cy="4171950"/>
          </a:xfrm>
          <a:prstGeom prst="rect">
            <a:avLst/>
          </a:prstGeom>
          <a:noFill/>
          <a:ln>
            <a:noFill/>
          </a:ln>
        </p:spPr>
      </p:pic>
      <p:sp>
        <p:nvSpPr>
          <p:cNvPr id="71682"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1681"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11200" y="4800601"/>
            <a:ext cx="3556000" cy="926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1684"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1683"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572000" y="4724400"/>
            <a:ext cx="4368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1686" name="Rectangle 6"/>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1685"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245600" y="4800600"/>
            <a:ext cx="1930400" cy="846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71681"/>
                                        </p:tgtEl>
                                        <p:attrNameLst>
                                          <p:attrName>style.visibility</p:attrName>
                                        </p:attrNameLst>
                                      </p:cBhvr>
                                      <p:to>
                                        <p:strVal val="visible"/>
                                      </p:to>
                                    </p:set>
                                    <p:anim calcmode="lin" valueType="num">
                                      <p:cBhvr>
                                        <p:cTn id="13" dur="1000" fill="hold"/>
                                        <p:tgtEl>
                                          <p:spTgt spid="71681"/>
                                        </p:tgtEl>
                                        <p:attrNameLst>
                                          <p:attrName>ppt_x</p:attrName>
                                        </p:attrNameLst>
                                      </p:cBhvr>
                                      <p:tavLst>
                                        <p:tav tm="0">
                                          <p:val>
                                            <p:strVal val="#ppt_x-.2"/>
                                          </p:val>
                                        </p:tav>
                                        <p:tav tm="100000">
                                          <p:val>
                                            <p:strVal val="#ppt_x"/>
                                          </p:val>
                                        </p:tav>
                                      </p:tavLst>
                                    </p:anim>
                                    <p:anim calcmode="lin" valueType="num">
                                      <p:cBhvr>
                                        <p:cTn id="14" dur="1000" fill="hold"/>
                                        <p:tgtEl>
                                          <p:spTgt spid="7168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81"/>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nodeType="clickEffect">
                                  <p:stCondLst>
                                    <p:cond delay="0"/>
                                  </p:stCondLst>
                                  <p:childTnLst>
                                    <p:set>
                                      <p:cBhvr>
                                        <p:cTn id="19" dur="1" fill="hold">
                                          <p:stCondLst>
                                            <p:cond delay="0"/>
                                          </p:stCondLst>
                                        </p:cTn>
                                        <p:tgtEl>
                                          <p:spTgt spid="71683"/>
                                        </p:tgtEl>
                                        <p:attrNameLst>
                                          <p:attrName>style.visibility</p:attrName>
                                        </p:attrNameLst>
                                      </p:cBhvr>
                                      <p:to>
                                        <p:strVal val="visible"/>
                                      </p:to>
                                    </p:set>
                                    <p:anim calcmode="lin" valueType="num">
                                      <p:cBhvr>
                                        <p:cTn id="20" dur="1000" fill="hold"/>
                                        <p:tgtEl>
                                          <p:spTgt spid="71683"/>
                                        </p:tgtEl>
                                        <p:attrNameLst>
                                          <p:attrName>ppt_x</p:attrName>
                                        </p:attrNameLst>
                                      </p:cBhvr>
                                      <p:tavLst>
                                        <p:tav tm="0">
                                          <p:val>
                                            <p:strVal val="#ppt_x-.2"/>
                                          </p:val>
                                        </p:tav>
                                        <p:tav tm="100000">
                                          <p:val>
                                            <p:strVal val="#ppt_x"/>
                                          </p:val>
                                        </p:tav>
                                      </p:tavLst>
                                    </p:anim>
                                    <p:anim calcmode="lin" valueType="num">
                                      <p:cBhvr>
                                        <p:cTn id="21" dur="1000" fill="hold"/>
                                        <p:tgtEl>
                                          <p:spTgt spid="71683"/>
                                        </p:tgtEl>
                                        <p:attrNameLst>
                                          <p:attrName>ppt_y</p:attrName>
                                        </p:attrNameLst>
                                      </p:cBhvr>
                                      <p:tavLst>
                                        <p:tav tm="0">
                                          <p:val>
                                            <p:strVal val="#ppt_y"/>
                                          </p:val>
                                        </p:tav>
                                        <p:tav tm="100000">
                                          <p:val>
                                            <p:strVal val="#ppt_y"/>
                                          </p:val>
                                        </p:tav>
                                      </p:tavLst>
                                    </p:anim>
                                    <p:animEffect transition="in" filter="wipe(right)" prLst="gradientSize: 0.1">
                                      <p:cBhvr>
                                        <p:cTn id="22" dur="1000"/>
                                        <p:tgtEl>
                                          <p:spTgt spid="71683"/>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71685"/>
                                        </p:tgtEl>
                                        <p:attrNameLst>
                                          <p:attrName>style.visibility</p:attrName>
                                        </p:attrNameLst>
                                      </p:cBhvr>
                                      <p:to>
                                        <p:strVal val="visible"/>
                                      </p:to>
                                    </p:set>
                                    <p:anim calcmode="lin" valueType="num">
                                      <p:cBhvr>
                                        <p:cTn id="27" dur="1000" fill="hold"/>
                                        <p:tgtEl>
                                          <p:spTgt spid="71685"/>
                                        </p:tgtEl>
                                        <p:attrNameLst>
                                          <p:attrName>ppt_x</p:attrName>
                                        </p:attrNameLst>
                                      </p:cBhvr>
                                      <p:tavLst>
                                        <p:tav tm="0">
                                          <p:val>
                                            <p:strVal val="#ppt_x-.2"/>
                                          </p:val>
                                        </p:tav>
                                        <p:tav tm="100000">
                                          <p:val>
                                            <p:strVal val="#ppt_x"/>
                                          </p:val>
                                        </p:tav>
                                      </p:tavLst>
                                    </p:anim>
                                    <p:anim calcmode="lin" valueType="num">
                                      <p:cBhvr>
                                        <p:cTn id="28" dur="1000" fill="hold"/>
                                        <p:tgtEl>
                                          <p:spTgt spid="71685"/>
                                        </p:tgtEl>
                                        <p:attrNameLst>
                                          <p:attrName>ppt_y</p:attrName>
                                        </p:attrNameLst>
                                      </p:cBhvr>
                                      <p:tavLst>
                                        <p:tav tm="0">
                                          <p:val>
                                            <p:strVal val="#ppt_y"/>
                                          </p:val>
                                        </p:tav>
                                        <p:tav tm="100000">
                                          <p:val>
                                            <p:strVal val="#ppt_y"/>
                                          </p:val>
                                        </p:tav>
                                      </p:tavLst>
                                    </p:anim>
                                    <p:animEffect transition="in" filter="wipe(right)" prLst="gradientSize: 0.1">
                                      <p:cBhvr>
                                        <p:cTn id="29" dur="1000"/>
                                        <p:tgtEl>
                                          <p:spTgt spid="71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06400" y="685800"/>
            <a:ext cx="10972800" cy="4572000"/>
          </a:xfrm>
        </p:spPr>
        <p:txBody>
          <a:bodyPr/>
          <a:lstStyle/>
          <a:p>
            <a:pPr algn="just">
              <a:buNone/>
            </a:pPr>
            <a:r>
              <a:rPr lang="es-EC" dirty="0" smtClean="0"/>
              <a:t>	El capacitor C6 de 100 </a:t>
            </a:r>
            <a:r>
              <a:rPr lang="es-EC" dirty="0" err="1" smtClean="0"/>
              <a:t>uF</a:t>
            </a:r>
            <a:r>
              <a:rPr lang="es-EC" dirty="0" smtClean="0"/>
              <a:t>, se encarga de filtrar la señal generada de 5Vdc</a:t>
            </a:r>
            <a:endParaRPr lang="en-US" dirty="0" smtClean="0"/>
          </a:p>
          <a:p>
            <a:endParaRPr lang="en-US"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000" y="2057400"/>
            <a:ext cx="10464800" cy="3276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1" presetClass="entr" presetSubtype="0" fill="hold" nodeType="clickEffect">
                                  <p:stCondLst>
                                    <p:cond delay="0"/>
                                  </p:stCondLst>
                                  <p:childTnLst>
                                    <p:set>
                                      <p:cBhvr>
                                        <p:cTn id="12" dur="1000">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609600" y="2216750"/>
            <a:ext cx="10972800" cy="5334000"/>
          </a:xfrm>
        </p:spPr>
        <p:txBody>
          <a:bodyPr>
            <a:normAutofit/>
          </a:bodyPr>
          <a:lstStyle/>
          <a:p>
            <a:endParaRPr lang="es-EC" dirty="0" smtClean="0"/>
          </a:p>
          <a:p>
            <a:endParaRPr lang="es-EC" dirty="0" smtClean="0"/>
          </a:p>
          <a:p>
            <a:endParaRPr lang="es-EC" dirty="0" smtClean="0"/>
          </a:p>
          <a:p>
            <a:endParaRPr lang="es-EC" dirty="0" smtClean="0"/>
          </a:p>
          <a:p>
            <a:endParaRPr lang="es-EC" dirty="0" smtClean="0"/>
          </a:p>
          <a:p>
            <a:endParaRPr lang="es-EC" dirty="0" smtClean="0"/>
          </a:p>
          <a:p>
            <a:pPr algn="just"/>
            <a:r>
              <a:rPr lang="es-EC" dirty="0" smtClean="0"/>
              <a:t>En la entrada de la fuente el capacitor C1 de 2200uF se encarga de filtrar el voltaje DC proveniente de la rectificación del voltaje AC o del puente de diodos.</a:t>
            </a:r>
          </a:p>
          <a:p>
            <a:pPr algn="just"/>
            <a:r>
              <a:rPr lang="es-EC" dirty="0" smtClean="0"/>
              <a:t>Después se tiene un filtro </a:t>
            </a:r>
            <a:r>
              <a:rPr lang="es-EC" dirty="0" err="1" smtClean="0"/>
              <a:t>pasabajos</a:t>
            </a:r>
            <a:r>
              <a:rPr lang="es-EC" dirty="0" smtClean="0"/>
              <a:t> RC, formado por R1(2.2 Ohmios) y C3 de 220uF. Este filtro RC esta sintonizado a una frecuencia de 32Hz, </a:t>
            </a:r>
            <a:endParaRPr lang="en-US" dirty="0" smtClean="0"/>
          </a:p>
          <a:p>
            <a:pPr algn="just"/>
            <a:endParaRPr lang="en-US" dirty="0"/>
          </a:p>
        </p:txBody>
      </p:sp>
      <p:sp>
        <p:nvSpPr>
          <p:cNvPr id="3" name="2 Título"/>
          <p:cNvSpPr>
            <a:spLocks noGrp="1"/>
          </p:cNvSpPr>
          <p:nvPr>
            <p:ph type="title"/>
          </p:nvPr>
        </p:nvSpPr>
        <p:spPr>
          <a:xfrm>
            <a:off x="609600" y="595770"/>
            <a:ext cx="10972800" cy="1219200"/>
          </a:xfrm>
        </p:spPr>
        <p:txBody>
          <a:bodyPr/>
          <a:lstStyle/>
          <a:p>
            <a:r>
              <a:rPr lang="en-US" dirty="0" smtClean="0"/>
              <a:t>Fuentes de </a:t>
            </a:r>
            <a:r>
              <a:rPr lang="en-US" dirty="0" err="1" smtClean="0"/>
              <a:t>alimentación</a:t>
            </a:r>
            <a:r>
              <a:rPr lang="en-US" dirty="0" smtClean="0"/>
              <a:t> </a:t>
            </a:r>
            <a:endParaRPr lang="en-US"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891170"/>
            <a:ext cx="10261600" cy="2667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
                                        <p:tgtEl>
                                          <p:spTgt spid="4"/>
                                        </p:tgtEl>
                                      </p:cBhvr>
                                    </p:animEffect>
                                    <p:anim calcmode="lin" valueType="num">
                                      <p:cBhvr>
                                        <p:cTn id="13" dur="400" fill="hold"/>
                                        <p:tgtEl>
                                          <p:spTgt spid="4"/>
                                        </p:tgtEl>
                                        <p:attrNameLst>
                                          <p:attrName>ppt_x</p:attrName>
                                        </p:attrNameLst>
                                      </p:cBhvr>
                                      <p:tavLst>
                                        <p:tav tm="0">
                                          <p:val>
                                            <p:strVal val="#ppt_x"/>
                                          </p:val>
                                        </p:tav>
                                        <p:tav tm="100000">
                                          <p:val>
                                            <p:strVal val="#ppt_x"/>
                                          </p:val>
                                        </p:tav>
                                      </p:tavLst>
                                    </p:anim>
                                    <p:anim calcmode="lin" valueType="num">
                                      <p:cBhvr>
                                        <p:cTn id="14" dur="400" fill="hold"/>
                                        <p:tgtEl>
                                          <p:spTgt spid="4"/>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wipe(down)">
                                      <p:cBhvr>
                                        <p:cTn id="21" dur="500"/>
                                        <p:tgtEl>
                                          <p:spTgt spid="5">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wipe(down)">
                                      <p:cBhvr>
                                        <p:cTn id="2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06400" y="960120"/>
          <a:ext cx="11176000" cy="5516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711200" y="152405"/>
            <a:ext cx="10972800" cy="1219200"/>
          </a:xfrm>
        </p:spPr>
        <p:txBody>
          <a:bodyPr>
            <a:normAutofit/>
          </a:bodyPr>
          <a:lstStyle/>
          <a:p>
            <a:r>
              <a:rPr lang="es-ES" b="1" dirty="0" smtClean="0"/>
              <a:t>Sistemas de control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B2E1A123-46E7-4ADF-8A2B-29801C702BB8}"/>
                                            </p:graphicEl>
                                          </p:spTgt>
                                        </p:tgtEl>
                                        <p:attrNameLst>
                                          <p:attrName>style.visibility</p:attrName>
                                        </p:attrNameLst>
                                      </p:cBhvr>
                                      <p:to>
                                        <p:strVal val="visible"/>
                                      </p:to>
                                    </p:set>
                                    <p:anim calcmode="lin" valueType="num">
                                      <p:cBhvr additive="base">
                                        <p:cTn id="13" dur="500" fill="hold"/>
                                        <p:tgtEl>
                                          <p:spTgt spid="4">
                                            <p:graphicEl>
                                              <a:dgm id="{B2E1A123-46E7-4ADF-8A2B-29801C702BB8}"/>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B2E1A123-46E7-4ADF-8A2B-29801C702BB8}"/>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graphicEl>
                                              <a:dgm id="{BABB3F87-99EE-450D-A26A-EB5EEA049362}"/>
                                            </p:graphicEl>
                                          </p:spTgt>
                                        </p:tgtEl>
                                        <p:attrNameLst>
                                          <p:attrName>style.visibility</p:attrName>
                                        </p:attrNameLst>
                                      </p:cBhvr>
                                      <p:to>
                                        <p:strVal val="visible"/>
                                      </p:to>
                                    </p:set>
                                    <p:anim calcmode="lin" valueType="num">
                                      <p:cBhvr additive="base">
                                        <p:cTn id="19" dur="500" fill="hold"/>
                                        <p:tgtEl>
                                          <p:spTgt spid="4">
                                            <p:graphicEl>
                                              <a:dgm id="{BABB3F87-99EE-450D-A26A-EB5EEA049362}"/>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dgm id="{BABB3F87-99EE-450D-A26A-EB5EEA049362}"/>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graphicEl>
                                              <a:dgm id="{803B2BBE-7CB4-4FDA-B482-960FD5B6C90D}"/>
                                            </p:graphicEl>
                                          </p:spTgt>
                                        </p:tgtEl>
                                        <p:attrNameLst>
                                          <p:attrName>style.visibility</p:attrName>
                                        </p:attrNameLst>
                                      </p:cBhvr>
                                      <p:to>
                                        <p:strVal val="visible"/>
                                      </p:to>
                                    </p:set>
                                    <p:anim calcmode="lin" valueType="num">
                                      <p:cBhvr additive="base">
                                        <p:cTn id="25" dur="500" fill="hold"/>
                                        <p:tgtEl>
                                          <p:spTgt spid="4">
                                            <p:graphicEl>
                                              <a:dgm id="{803B2BBE-7CB4-4FDA-B482-960FD5B6C90D}"/>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graphicEl>
                                              <a:dgm id="{803B2BBE-7CB4-4FDA-B482-960FD5B6C90D}"/>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graphicEl>
                                              <a:dgm id="{302D085E-10CF-445B-B5CE-D2298FC88ED3}"/>
                                            </p:graphicEl>
                                          </p:spTgt>
                                        </p:tgtEl>
                                        <p:attrNameLst>
                                          <p:attrName>style.visibility</p:attrName>
                                        </p:attrNameLst>
                                      </p:cBhvr>
                                      <p:to>
                                        <p:strVal val="visible"/>
                                      </p:to>
                                    </p:set>
                                    <p:anim calcmode="lin" valueType="num">
                                      <p:cBhvr additive="base">
                                        <p:cTn id="31" dur="500" fill="hold"/>
                                        <p:tgtEl>
                                          <p:spTgt spid="4">
                                            <p:graphicEl>
                                              <a:dgm id="{302D085E-10CF-445B-B5CE-D2298FC88ED3}"/>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graphicEl>
                                              <a:dgm id="{302D085E-10CF-445B-B5CE-D2298FC88ED3}"/>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graphicEl>
                                              <a:dgm id="{6A7F6C6A-49EE-4A87-836B-A322E41B421A}"/>
                                            </p:graphicEl>
                                          </p:spTgt>
                                        </p:tgtEl>
                                        <p:attrNameLst>
                                          <p:attrName>style.visibility</p:attrName>
                                        </p:attrNameLst>
                                      </p:cBhvr>
                                      <p:to>
                                        <p:strVal val="visible"/>
                                      </p:to>
                                    </p:set>
                                    <p:anim calcmode="lin" valueType="num">
                                      <p:cBhvr additive="base">
                                        <p:cTn id="37" dur="500" fill="hold"/>
                                        <p:tgtEl>
                                          <p:spTgt spid="4">
                                            <p:graphicEl>
                                              <a:dgm id="{6A7F6C6A-49EE-4A87-836B-A322E41B421A}"/>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6A7F6C6A-49EE-4A87-836B-A322E41B421A}"/>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graphicEl>
                                              <a:dgm id="{CC164F18-8C88-423C-985A-DC174CBACE14}"/>
                                            </p:graphicEl>
                                          </p:spTgt>
                                        </p:tgtEl>
                                        <p:attrNameLst>
                                          <p:attrName>style.visibility</p:attrName>
                                        </p:attrNameLst>
                                      </p:cBhvr>
                                      <p:to>
                                        <p:strVal val="visible"/>
                                      </p:to>
                                    </p:set>
                                    <p:anim calcmode="lin" valueType="num">
                                      <p:cBhvr additive="base">
                                        <p:cTn id="43" dur="500" fill="hold"/>
                                        <p:tgtEl>
                                          <p:spTgt spid="4">
                                            <p:graphicEl>
                                              <a:dgm id="{CC164F18-8C88-423C-985A-DC174CBACE14}"/>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graphicEl>
                                              <a:dgm id="{CC164F18-8C88-423C-985A-DC174CBACE14}"/>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graphicEl>
                                              <a:dgm id="{DD9DB5DF-1489-4F0C-9461-33A72CFF3CD1}"/>
                                            </p:graphicEl>
                                          </p:spTgt>
                                        </p:tgtEl>
                                        <p:attrNameLst>
                                          <p:attrName>style.visibility</p:attrName>
                                        </p:attrNameLst>
                                      </p:cBhvr>
                                      <p:to>
                                        <p:strVal val="visible"/>
                                      </p:to>
                                    </p:set>
                                    <p:anim calcmode="lin" valueType="num">
                                      <p:cBhvr additive="base">
                                        <p:cTn id="49" dur="500" fill="hold"/>
                                        <p:tgtEl>
                                          <p:spTgt spid="4">
                                            <p:graphicEl>
                                              <a:dgm id="{DD9DB5DF-1489-4F0C-9461-33A72CFF3CD1}"/>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graphicEl>
                                              <a:dgm id="{DD9DB5DF-1489-4F0C-9461-33A72CFF3CD1}"/>
                                            </p:graphic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graphicEl>
                                              <a:dgm id="{D3247E5E-9C97-428D-BC10-4BCFDD1286A3}"/>
                                            </p:graphicEl>
                                          </p:spTgt>
                                        </p:tgtEl>
                                        <p:attrNameLst>
                                          <p:attrName>style.visibility</p:attrName>
                                        </p:attrNameLst>
                                      </p:cBhvr>
                                      <p:to>
                                        <p:strVal val="visible"/>
                                      </p:to>
                                    </p:set>
                                    <p:anim calcmode="lin" valueType="num">
                                      <p:cBhvr additive="base">
                                        <p:cTn id="55" dur="500" fill="hold"/>
                                        <p:tgtEl>
                                          <p:spTgt spid="4">
                                            <p:graphicEl>
                                              <a:dgm id="{D3247E5E-9C97-428D-BC10-4BCFDD1286A3}"/>
                                            </p:graphic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graphicEl>
                                              <a:dgm id="{D3247E5E-9C97-428D-BC10-4BCFDD1286A3}"/>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1646767" y="2725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4" name="Rectangle 6"/>
          <p:cNvSpPr>
            <a:spLocks noChangeArrowheads="1"/>
          </p:cNvSpPr>
          <p:nvPr/>
        </p:nvSpPr>
        <p:spPr bwMode="auto">
          <a:xfrm>
            <a:off x="1646767" y="929759"/>
            <a:ext cx="443070"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5588"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6" name="Rectangle 8"/>
          <p:cNvSpPr>
            <a:spLocks noChangeArrowheads="1"/>
          </p:cNvSpPr>
          <p:nvPr/>
        </p:nvSpPr>
        <p:spPr bwMode="auto">
          <a:xfrm>
            <a:off x="1646767" y="929759"/>
            <a:ext cx="443070"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5588"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2" name="25 Grupo"/>
          <p:cNvGrpSpPr/>
          <p:nvPr/>
        </p:nvGrpSpPr>
        <p:grpSpPr>
          <a:xfrm>
            <a:off x="1297695" y="533401"/>
            <a:ext cx="8839200" cy="2995047"/>
            <a:chOff x="533400" y="609600"/>
            <a:chExt cx="7924800" cy="4650204"/>
          </a:xfrm>
        </p:grpSpPr>
        <p:graphicFrame>
          <p:nvGraphicFramePr>
            <p:cNvPr id="18" name="17 Diagrama"/>
            <p:cNvGraphicFramePr/>
            <p:nvPr/>
          </p:nvGraphicFramePr>
          <p:xfrm>
            <a:off x="533400" y="609600"/>
            <a:ext cx="7924800" cy="281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24 Grupo"/>
            <p:cNvGrpSpPr/>
            <p:nvPr/>
          </p:nvGrpSpPr>
          <p:grpSpPr>
            <a:xfrm>
              <a:off x="2173014" y="2743200"/>
              <a:ext cx="4636815" cy="2516604"/>
              <a:chOff x="2173014" y="2743200"/>
              <a:chExt cx="4636815" cy="2516604"/>
            </a:xfrm>
          </p:grpSpPr>
          <p:sp>
            <p:nvSpPr>
              <p:cNvPr id="2065" name="AutoShape 17"/>
              <p:cNvSpPr>
                <a:spLocks noChangeArrowheads="1"/>
              </p:cNvSpPr>
              <p:nvPr/>
            </p:nvSpPr>
            <p:spPr bwMode="auto">
              <a:xfrm>
                <a:off x="2173014" y="4040605"/>
                <a:ext cx="4636815" cy="1219199"/>
              </a:xfrm>
              <a:prstGeom prst="roundRect">
                <a:avLst>
                  <a:gd name="adj" fmla="val 16667"/>
                </a:avLst>
              </a:prstGeom>
              <a:solidFill>
                <a:srgbClr val="95B3D7"/>
              </a:solidFill>
              <a:ln w="9525">
                <a:solidFill>
                  <a:srgbClr val="548DD4"/>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3200" b="0" i="0" u="none" strike="noStrike" cap="none" normalizeH="0" baseline="0" dirty="0" smtClean="0">
                    <a:ln>
                      <a:noFill/>
                    </a:ln>
                    <a:solidFill>
                      <a:srgbClr val="FFFFFF"/>
                    </a:solidFill>
                    <a:effectLst/>
                    <a:latin typeface="Calibri" pitchFamily="34" charset="0"/>
                    <a:ea typeface="PMingLiU" pitchFamily="18" charset="-120"/>
                    <a:cs typeface="Times New Roman" pitchFamily="18" charset="0"/>
                  </a:rPr>
                  <a:t>Perturbación externa</a:t>
                </a:r>
                <a:endParaRPr kumimoji="0" lang="es-EC"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2067" name="AutoShape 19"/>
              <p:cNvSpPr>
                <a:spLocks noChangeArrowheads="1"/>
              </p:cNvSpPr>
              <p:nvPr/>
            </p:nvSpPr>
            <p:spPr bwMode="auto">
              <a:xfrm>
                <a:off x="4038600" y="2743200"/>
                <a:ext cx="920612" cy="1071716"/>
              </a:xfrm>
              <a:prstGeom prst="downArrow">
                <a:avLst>
                  <a:gd name="adj1" fmla="val 50000"/>
                  <a:gd name="adj2" fmla="val 25000"/>
                </a:avLst>
              </a:prstGeom>
              <a:solidFill>
                <a:srgbClr val="95B3D7"/>
              </a:solidFill>
              <a:ln w="9525">
                <a:solidFill>
                  <a:srgbClr val="548DD4"/>
                </a:solidFill>
                <a:miter lim="800000"/>
                <a:headEnd/>
                <a:tailEnd/>
              </a:ln>
            </p:spPr>
            <p:txBody>
              <a:bodyPr vert="eaVert" wrap="square" lIns="91440" tIns="45720" rIns="91440" bIns="45720" numCol="1" anchor="t" anchorCtr="0" compatLnSpc="1">
                <a:prstTxWarp prst="textNoShape">
                  <a:avLst/>
                </a:prstTxWarp>
              </a:bodyPr>
              <a:lstStyle/>
              <a:p>
                <a:endParaRPr lang="en-US"/>
              </a:p>
            </p:txBody>
          </p:sp>
        </p:grpSp>
      </p:grpSp>
      <p:sp>
        <p:nvSpPr>
          <p:cNvPr id="2068" name="Rectangle 20"/>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69" name="Rectangle 21"/>
          <p:cNvSpPr>
            <a:spLocks noChangeArrowheads="1"/>
          </p:cNvSpPr>
          <p:nvPr/>
        </p:nvSpPr>
        <p:spPr bwMode="auto">
          <a:xfrm>
            <a:off x="1646767" y="2725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70" name="Rectangle 22"/>
          <p:cNvSpPr>
            <a:spLocks noChangeArrowheads="1"/>
          </p:cNvSpPr>
          <p:nvPr/>
        </p:nvSpPr>
        <p:spPr bwMode="auto">
          <a:xfrm>
            <a:off x="1646767" y="929759"/>
            <a:ext cx="443070"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5588"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72" name="Rectangle 24"/>
          <p:cNvSpPr>
            <a:spLocks noChangeArrowheads="1"/>
          </p:cNvSpPr>
          <p:nvPr/>
        </p:nvSpPr>
        <p:spPr bwMode="auto">
          <a:xfrm>
            <a:off x="1646767" y="929759"/>
            <a:ext cx="443070"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5588"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28 Marcador de contenido"/>
          <p:cNvSpPr>
            <a:spLocks noGrp="1"/>
          </p:cNvSpPr>
          <p:nvPr>
            <p:ph idx="1"/>
          </p:nvPr>
        </p:nvSpPr>
        <p:spPr>
          <a:xfrm>
            <a:off x="609600" y="1752600"/>
            <a:ext cx="9579429" cy="45720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pPr algn="just">
              <a:buNone/>
            </a:pPr>
            <a:r>
              <a:rPr lang="es-ES" dirty="0" smtClean="0"/>
              <a:t>	Un sistema de control es el conjunto de dispositivos que actúan juntos para lograr un objetivo de control</a:t>
            </a:r>
          </a:p>
          <a:p>
            <a:pPr algn="just">
              <a:buNone/>
            </a:pPr>
            <a:r>
              <a:rPr lang="es-ES" dirty="0" smtClean="0"/>
              <a:t>	En los sistemas de control es necesario conocer cómo reacciona dinámicamente el proceso a controlar para poder diseñar el controlador adecuado; por tanto la obtención de la función de transferencia del sistema es de vital importancia. </a:t>
            </a: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xEl>
                                              <p:pRg st="5" end="5"/>
                                            </p:txEl>
                                          </p:spTgt>
                                        </p:tgtEl>
                                        <p:attrNameLst>
                                          <p:attrName>style.visibility</p:attrName>
                                        </p:attrNameLst>
                                      </p:cBhvr>
                                      <p:to>
                                        <p:strVal val="visible"/>
                                      </p:to>
                                    </p:set>
                                    <p:anim calcmode="lin" valueType="num">
                                      <p:cBhvr additive="base">
                                        <p:cTn id="13" dur="500" fill="hold"/>
                                        <p:tgtEl>
                                          <p:spTgt spid="29">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xEl>
                                              <p:pRg st="6" end="6"/>
                                            </p:txEl>
                                          </p:spTgt>
                                        </p:tgtEl>
                                        <p:attrNameLst>
                                          <p:attrName>style.visibility</p:attrName>
                                        </p:attrNameLst>
                                      </p:cBhvr>
                                      <p:to>
                                        <p:strVal val="visible"/>
                                      </p:to>
                                    </p:set>
                                    <p:anim calcmode="lin" valueType="num">
                                      <p:cBhvr additive="base">
                                        <p:cTn id="19" dur="500" fill="hold"/>
                                        <p:tgtEl>
                                          <p:spTgt spid="29">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9 Grupo"/>
          <p:cNvGrpSpPr/>
          <p:nvPr/>
        </p:nvGrpSpPr>
        <p:grpSpPr>
          <a:xfrm>
            <a:off x="914400" y="2057400"/>
            <a:ext cx="10234440" cy="3200400"/>
            <a:chOff x="381000" y="2286000"/>
            <a:chExt cx="7112466" cy="2709862"/>
          </a:xfrm>
        </p:grpSpPr>
        <p:graphicFrame>
          <p:nvGraphicFramePr>
            <p:cNvPr id="4" name="3 Diagrama"/>
            <p:cNvGraphicFramePr/>
            <p:nvPr/>
          </p:nvGraphicFramePr>
          <p:xfrm>
            <a:off x="1016466" y="2608603"/>
            <a:ext cx="6477000" cy="213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602" name="AutoShape 2"/>
            <p:cNvSpPr>
              <a:spLocks noChangeArrowheads="1"/>
            </p:cNvSpPr>
            <p:nvPr/>
          </p:nvSpPr>
          <p:spPr bwMode="auto">
            <a:xfrm>
              <a:off x="3200400" y="4114800"/>
              <a:ext cx="1971675" cy="881062"/>
            </a:xfrm>
            <a:prstGeom prst="rightArrow">
              <a:avLst>
                <a:gd name="adj1" fmla="val 50000"/>
                <a:gd name="adj2" fmla="val 56122"/>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Calibri" pitchFamily="34" charset="0"/>
                  <a:ea typeface="PMingLiU" pitchFamily="18" charset="-120"/>
                  <a:cs typeface="Times New Roman" pitchFamily="18" charset="0"/>
                </a:rPr>
                <a:t>Se</a:t>
              </a:r>
              <a:r>
                <a:rPr kumimoji="0" lang="es-EC" b="0" i="0" u="none" strike="noStrike" cap="none" normalizeH="0" baseline="0" dirty="0" err="1" smtClean="0">
                  <a:ln>
                    <a:noFill/>
                  </a:ln>
                  <a:solidFill>
                    <a:schemeClr val="bg1"/>
                  </a:solidFill>
                  <a:effectLst/>
                  <a:latin typeface="Calibri" pitchFamily="34" charset="0"/>
                  <a:ea typeface="PMingLiU" pitchFamily="18" charset="-120"/>
                  <a:cs typeface="Times New Roman" pitchFamily="18" charset="0"/>
                </a:rPr>
                <a:t>ñal</a:t>
              </a:r>
              <a:r>
                <a:rPr kumimoji="0" lang="es-EC" b="0" i="0" u="none" strike="noStrike" cap="none" normalizeH="0" baseline="0" dirty="0" smtClean="0">
                  <a:ln>
                    <a:noFill/>
                  </a:ln>
                  <a:solidFill>
                    <a:schemeClr val="bg1"/>
                  </a:solidFill>
                  <a:effectLst/>
                  <a:latin typeface="Calibri" pitchFamily="34" charset="0"/>
                  <a:ea typeface="PMingLiU" pitchFamily="18" charset="-120"/>
                  <a:cs typeface="Times New Roman" pitchFamily="18" charset="0"/>
                </a:rPr>
                <a:t> de salida</a:t>
              </a:r>
              <a:endParaRPr kumimoji="0" lang="es-EC" sz="4400" b="0" i="0" u="none" strike="noStrike" cap="none" normalizeH="0" baseline="0" dirty="0" smtClean="0">
                <a:ln>
                  <a:noFill/>
                </a:ln>
                <a:solidFill>
                  <a:schemeClr val="bg1"/>
                </a:solidFill>
                <a:effectLst/>
                <a:latin typeface="Arial" pitchFamily="34" charset="0"/>
                <a:cs typeface="Arial" pitchFamily="34" charset="0"/>
              </a:endParaRPr>
            </a:p>
          </p:txBody>
        </p:sp>
        <p:sp>
          <p:nvSpPr>
            <p:cNvPr id="25603" name="AutoShape 3"/>
            <p:cNvSpPr>
              <a:spLocks noChangeArrowheads="1"/>
            </p:cNvSpPr>
            <p:nvPr/>
          </p:nvSpPr>
          <p:spPr bwMode="auto">
            <a:xfrm>
              <a:off x="381000" y="2286000"/>
              <a:ext cx="2270125" cy="881062"/>
            </a:xfrm>
            <a:prstGeom prst="rightArrow">
              <a:avLst>
                <a:gd name="adj1" fmla="val 50000"/>
                <a:gd name="adj2" fmla="val 60714"/>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bg1"/>
                  </a:solidFill>
                  <a:effectLst/>
                  <a:latin typeface="Calibri" pitchFamily="34" charset="0"/>
                  <a:ea typeface="PMingLiU" pitchFamily="18" charset="-120"/>
                  <a:cs typeface="Times New Roman" pitchFamily="18" charset="0"/>
                </a:rPr>
                <a:t>Se</a:t>
              </a:r>
              <a:r>
                <a:rPr kumimoji="0" lang="es-EC" b="0" i="0" u="none" strike="noStrike" cap="none" normalizeH="0" baseline="0" smtClean="0">
                  <a:ln>
                    <a:noFill/>
                  </a:ln>
                  <a:solidFill>
                    <a:schemeClr val="bg1"/>
                  </a:solidFill>
                  <a:effectLst/>
                  <a:latin typeface="Calibri" pitchFamily="34" charset="0"/>
                  <a:ea typeface="PMingLiU" pitchFamily="18" charset="-120"/>
                  <a:cs typeface="Times New Roman" pitchFamily="18" charset="0"/>
                </a:rPr>
                <a:t>ñal de entrada</a:t>
              </a:r>
              <a:endParaRPr kumimoji="0" lang="es-EC" sz="4400" b="0" i="0" u="none" strike="noStrike" cap="none" normalizeH="0" baseline="0" smtClean="0">
                <a:ln>
                  <a:noFill/>
                </a:ln>
                <a:solidFill>
                  <a:schemeClr val="bg1"/>
                </a:solidFill>
                <a:effectLst/>
                <a:latin typeface="Arial" pitchFamily="34" charset="0"/>
                <a:cs typeface="Arial" pitchFamily="34" charset="0"/>
              </a:endParaRPr>
            </a:p>
          </p:txBody>
        </p:sp>
      </p:grpSp>
      <p:sp>
        <p:nvSpPr>
          <p:cNvPr id="25604" name="Rectangle 4"/>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5607" name="Rectangle 7"/>
          <p:cNvSpPr>
            <a:spLocks noChangeArrowheads="1"/>
          </p:cNvSpPr>
          <p:nvPr/>
        </p:nvSpPr>
        <p:spPr bwMode="auto">
          <a:xfrm>
            <a:off x="1981200" y="5011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5608" name="Rectangle 8"/>
          <p:cNvSpPr>
            <a:spLocks noChangeArrowheads="1"/>
          </p:cNvSpPr>
          <p:nvPr/>
        </p:nvSpPr>
        <p:spPr bwMode="auto">
          <a:xfrm>
            <a:off x="1981200" y="266330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2 Título"/>
          <p:cNvSpPr txBox="1">
            <a:spLocks/>
          </p:cNvSpPr>
          <p:nvPr/>
        </p:nvSpPr>
        <p:spPr>
          <a:xfrm>
            <a:off x="812800" y="304800"/>
            <a:ext cx="10972800" cy="1219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z="4200" b="1" spc="-10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Tipos de s</a:t>
            </a:r>
            <a:r>
              <a:rPr kumimoji="0" lang="es-ES" sz="4200" b="1" i="0" u="none" strike="noStrike" kern="1200" cap="none" spc="-100" normalizeH="0" baseline="0" noProof="0" dirty="0" err="1"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istemas</a:t>
            </a:r>
            <a:r>
              <a:rPr kumimoji="0" lang="es-ES" sz="4200" b="1"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 de control</a:t>
            </a:r>
            <a:endParaRPr kumimoji="0" lang="en-US" sz="4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http://www.infoagroisp.com/infoagro/riego/images/control_riego_figura6.gif"/>
          <p:cNvPicPr/>
          <p:nvPr/>
        </p:nvPicPr>
        <p:blipFill>
          <a:blip r:embed="rId2" cstate="print"/>
          <a:srcRect/>
          <a:stretch>
            <a:fillRect/>
          </a:stretch>
        </p:blipFill>
        <p:spPr bwMode="auto">
          <a:xfrm>
            <a:off x="812800" y="1905000"/>
            <a:ext cx="10464800"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C" dirty="0" smtClean="0"/>
              <a:t>Control servomotor</a:t>
            </a:r>
            <a:endParaRPr lang="en-US" dirty="0"/>
          </a:p>
        </p:txBody>
      </p:sp>
      <p:sp>
        <p:nvSpPr>
          <p:cNvPr id="74754"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475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11200" y="2971800"/>
            <a:ext cx="4470400" cy="13659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5 Imagen"/>
          <p:cNvPicPr/>
          <p:nvPr/>
        </p:nvPicPr>
        <p:blipFill>
          <a:blip r:embed="rId3" cstate="print"/>
          <a:srcRect/>
          <a:stretch>
            <a:fillRect/>
          </a:stretch>
        </p:blipFill>
        <p:spPr bwMode="auto">
          <a:xfrm>
            <a:off x="5588000" y="1600200"/>
            <a:ext cx="60960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689</TotalTime>
  <Words>7268</Words>
  <Application>Microsoft Office PowerPoint</Application>
  <PresentationFormat>Panorámica</PresentationFormat>
  <Paragraphs>1118</Paragraphs>
  <Slides>183</Slides>
  <Notes>0</Notes>
  <HiddenSlides>0</HiddenSlides>
  <MMClips>1</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2</vt:i4>
      </vt:variant>
      <vt:variant>
        <vt:lpstr>Títulos de diapositiva</vt:lpstr>
      </vt:variant>
      <vt:variant>
        <vt:i4>183</vt:i4>
      </vt:variant>
    </vt:vector>
  </HeadingPairs>
  <TitlesOfParts>
    <vt:vector size="197" baseType="lpstr">
      <vt:lpstr>MS Gothic</vt:lpstr>
      <vt:lpstr>PMingLiU</vt:lpstr>
      <vt:lpstr>PMingLiU</vt:lpstr>
      <vt:lpstr>Arial</vt:lpstr>
      <vt:lpstr>Calibri</vt:lpstr>
      <vt:lpstr>Cambria Math</vt:lpstr>
      <vt:lpstr>Century Gothic</vt:lpstr>
      <vt:lpstr>Symbol</vt:lpstr>
      <vt:lpstr>Times New Roman</vt:lpstr>
      <vt:lpstr>Wingdings</vt:lpstr>
      <vt:lpstr>Wingdings 3</vt:lpstr>
      <vt:lpstr>Ion</vt:lpstr>
      <vt:lpstr>Documento</vt:lpstr>
      <vt:lpstr>Visio</vt:lpstr>
      <vt:lpstr>DISEÑO Y CONSTRUCCIÓN DE UN SISTEMA DE GENERACIÓN DE COMBUSTIBLE ALTERNATIVO A TRAVÉS DE BIOMASA CONTROLADO ELECTRÓNICAMENTE PARA SU APLICACIÓN EN UN JEEP WILLYS 1974 </vt:lpstr>
      <vt:lpstr>Antecedentes:</vt:lpstr>
      <vt:lpstr>Antecedentes:</vt:lpstr>
      <vt:lpstr>Justificación</vt:lpstr>
      <vt:lpstr>Objetivos </vt:lpstr>
      <vt:lpstr>Alcance</vt:lpstr>
      <vt:lpstr>Marco Teórico</vt:lpstr>
      <vt:lpstr>Antecedentes Históricos</vt:lpstr>
      <vt:lpstr>Los Combustibles</vt:lpstr>
      <vt:lpstr>Fuentes de Bio-Masa</vt:lpstr>
      <vt:lpstr>Granulometría y Calidad de Gas</vt:lpstr>
      <vt:lpstr>Gasificadores</vt:lpstr>
      <vt:lpstr>Procesos dentro de un Gasificador</vt:lpstr>
      <vt:lpstr>Tipos de Gasificadores</vt:lpstr>
      <vt:lpstr>Tipos de Gasificadores</vt:lpstr>
      <vt:lpstr>Tipos de Gasificadores</vt:lpstr>
      <vt:lpstr>Tipos de Gasificadores</vt:lpstr>
      <vt:lpstr>Tipos de Gasificadores</vt:lpstr>
      <vt:lpstr>Elementos del sistema de Gasificación</vt:lpstr>
      <vt:lpstr>Esquema general de montaje</vt:lpstr>
      <vt:lpstr>El Gas de Gasificación (GG)</vt:lpstr>
      <vt:lpstr>Teoría de Gasificación Termoquímica</vt:lpstr>
      <vt:lpstr>Teoría de Gasificación Termoquímica</vt:lpstr>
      <vt:lpstr>Reacciones químicas de la gasificación</vt:lpstr>
      <vt:lpstr>Composición Volumétrica del GG</vt:lpstr>
      <vt:lpstr>Requisitos del GG para trabajar en Motores de Combustión Interna</vt:lpstr>
      <vt:lpstr>Requisitos del GG para trabajar en Motores de Combustión Interna</vt:lpstr>
      <vt:lpstr>Requisitos del GG para trabajar en Motores de Combustión Interna</vt:lpstr>
      <vt:lpstr>Requisitos del GG para trabajar en Motores de Combustión Interna</vt:lpstr>
      <vt:lpstr>Regulación de la mezcla A/C</vt:lpstr>
      <vt:lpstr>Regulación de la mezcla A/C</vt:lpstr>
      <vt:lpstr>Adelanto al encendido</vt:lpstr>
      <vt:lpstr>Mezcla Estequiométrica</vt:lpstr>
      <vt:lpstr>Riesgos del uso del GG</vt:lpstr>
      <vt:lpstr>Riesgos Tóxicos</vt:lpstr>
      <vt:lpstr>Riesgos de Incendio</vt:lpstr>
      <vt:lpstr>Riesgos de Explosión</vt:lpstr>
      <vt:lpstr>DESARROLLO</vt:lpstr>
      <vt:lpstr>MANTENIMIENTO</vt:lpstr>
      <vt:lpstr>MANTENIMIENTO</vt:lpstr>
      <vt:lpstr>MANTENIMIENTO</vt:lpstr>
      <vt:lpstr>MANTENIMIENTO</vt:lpstr>
      <vt:lpstr>Resultados</vt:lpstr>
      <vt:lpstr>DISEÑO MECÁNICO</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Gasificador</vt:lpstr>
      <vt:lpstr>Diseño del Separador Ciclónico</vt:lpstr>
      <vt:lpstr>Diseño del Separador Ciclónico</vt:lpstr>
      <vt:lpstr>Diseño del Separador Ciclónico</vt:lpstr>
      <vt:lpstr>Selección del enfriador o intercambiador de calor del gas</vt:lpstr>
      <vt:lpstr>Selección del enfriador o intercambiador de calor del gas</vt:lpstr>
      <vt:lpstr>Selección del enfriador o intercambiador de calor del gas</vt:lpstr>
      <vt:lpstr>Selección del enfriador o intercambiador de calor del gas</vt:lpstr>
      <vt:lpstr>Selección de Filtro del Gas</vt:lpstr>
      <vt:lpstr>Selección ductos de transporte y sistema de succión </vt:lpstr>
      <vt:lpstr>Selección de Filtro del Gas</vt:lpstr>
      <vt:lpstr>Selección de Filtro del Gas</vt:lpstr>
      <vt:lpstr>Selección de Filtro del Gas</vt:lpstr>
      <vt:lpstr>Presentación de PowerPoint</vt:lpstr>
      <vt:lpstr>SISTEMA DE CONTROL ELECTRÓNICO </vt:lpstr>
      <vt:lpstr>Presentación de PowerPoint</vt:lpstr>
      <vt:lpstr>Sistemas de electrónica de potencia </vt:lpstr>
      <vt:lpstr>Sistemas de electrónica de potencia </vt:lpstr>
      <vt:lpstr>Elementos de potencia</vt:lpstr>
      <vt:lpstr>Presentación de PowerPoint</vt:lpstr>
      <vt:lpstr>Presentación de PowerPoint</vt:lpstr>
      <vt:lpstr>Fuentes de alimentación </vt:lpstr>
      <vt:lpstr>Sistemas de control</vt:lpstr>
      <vt:lpstr>Presentación de PowerPoint</vt:lpstr>
      <vt:lpstr>Presentación de PowerPoint</vt:lpstr>
      <vt:lpstr>Presentación de PowerPoint</vt:lpstr>
      <vt:lpstr>Control servomotor</vt:lpstr>
      <vt:lpstr>Presentación de PowerPoint</vt:lpstr>
      <vt:lpstr>Presentación de PowerPoint</vt:lpstr>
      <vt:lpstr>Presentación de PowerPoint</vt:lpstr>
      <vt:lpstr>Presentación de PowerPoint</vt:lpstr>
      <vt:lpstr>Presentación de PowerPoint</vt:lpstr>
      <vt:lpstr>Sensor de temperatura</vt:lpstr>
      <vt:lpstr>Presentación de PowerPoint</vt:lpstr>
      <vt:lpstr>Presentación de PowerPoint</vt:lpstr>
      <vt:lpstr>Presentación de PowerPoint</vt:lpstr>
      <vt:lpstr>Presentación de PowerPoint</vt:lpstr>
      <vt:lpstr>Sensor de gas</vt:lpstr>
      <vt:lpstr>Presentación de PowerPoint</vt:lpstr>
      <vt:lpstr>Sensor de posición</vt:lpstr>
      <vt:lpstr>Acondicionamiento de sensores</vt:lpstr>
      <vt:lpstr> Actuadores </vt:lpstr>
      <vt:lpstr>Control de actuadores</vt:lpstr>
      <vt:lpstr>Actuadores utilizados</vt:lpstr>
      <vt:lpstr>Diseño de válvulas de selección</vt:lpstr>
      <vt:lpstr>Presentación de PowerPoint</vt:lpstr>
      <vt:lpstr>Presentación de PowerPoint</vt:lpstr>
      <vt:lpstr>Presentación de PowerPoint</vt:lpstr>
      <vt:lpstr>Presentación de PowerPoint</vt:lpstr>
      <vt:lpstr>Servomotor válvula pequeña</vt:lpstr>
      <vt:lpstr>Presentación de PowerPoint</vt:lpstr>
      <vt:lpstr>Presentación de PowerPoint</vt:lpstr>
      <vt:lpstr>Servomotor válvula grande</vt:lpstr>
      <vt:lpstr>Presentación de PowerPoint</vt:lpstr>
      <vt:lpstr>Presentación de PowerPoint</vt:lpstr>
      <vt:lpstr>Presentación de PowerPoint</vt:lpstr>
      <vt:lpstr> Componentes electrónicos</vt:lpstr>
      <vt:lpstr>Presentación de PowerPoint</vt:lpstr>
      <vt:lpstr>Componentes utilizados</vt:lpstr>
      <vt:lpstr>Microcontrolador </vt:lpstr>
      <vt:lpstr>Características del microcontolador</vt:lpstr>
      <vt:lpstr>Presentación de PowerPoint</vt:lpstr>
      <vt:lpstr>Glcd</vt:lpstr>
      <vt:lpstr>Relés </vt:lpstr>
      <vt:lpstr>Optoacoplador </vt:lpstr>
      <vt:lpstr>Presentación de PowerPoint</vt:lpstr>
      <vt:lpstr>Presentación de PowerPoint</vt:lpstr>
      <vt:lpstr> Programación de la unidad de control</vt:lpstr>
      <vt:lpstr>Presentación de PowerPoint</vt:lpstr>
      <vt:lpstr>Presentación de PowerPoint</vt:lpstr>
      <vt:lpstr>Presentación de PowerPoint</vt:lpstr>
      <vt:lpstr>Diseño de la placa de control y potencia</vt:lpstr>
      <vt:lpstr>Presentación de PowerPoint</vt:lpstr>
      <vt:lpstr>Presentación de PowerPoint</vt:lpstr>
      <vt:lpstr>Presentación de PowerPoint</vt:lpstr>
      <vt:lpstr>Presentación de PowerPoint</vt:lpstr>
      <vt:lpstr>Cálculo del ancho de las pistas.</vt:lpstr>
      <vt:lpstr>Placa de control</vt:lpstr>
      <vt:lpstr>Presentación de PowerPoint</vt:lpstr>
      <vt:lpstr>Construcción del reactor</vt:lpstr>
      <vt:lpstr>Presentación de PowerPoint</vt:lpstr>
      <vt:lpstr>Presentación de PowerPoint</vt:lpstr>
      <vt:lpstr>Construcción del separador ciclónico</vt:lpstr>
      <vt:lpstr>Construcción del filtro de gas</vt:lpstr>
      <vt:lpstr>Presentación de PowerPoint</vt:lpstr>
      <vt:lpstr>Presentación de PowerPoint</vt:lpstr>
      <vt:lpstr>Presentación de PowerPoint</vt:lpstr>
      <vt:lpstr>Presentación de PowerPoint</vt:lpstr>
      <vt:lpstr>Presentación de PowerPoint</vt:lpstr>
      <vt:lpstr>Presentación de PowerPoint</vt:lpstr>
      <vt:lpstr>Instalación de válvulas</vt:lpstr>
      <vt:lpstr>Presentación de PowerPoint</vt:lpstr>
      <vt:lpstr>Sistema Montado</vt:lpstr>
      <vt:lpstr>Sistema Montado</vt:lpstr>
      <vt:lpstr>Sistema Montado</vt:lpstr>
      <vt:lpstr>Sistema Montado</vt:lpstr>
      <vt:lpstr>Sistema Montado</vt:lpstr>
      <vt:lpstr>Presentación de PowerPoint</vt:lpstr>
      <vt:lpstr>Presentación de PowerPoint</vt:lpstr>
      <vt:lpstr>Presentación de PowerPoint</vt:lpstr>
      <vt:lpstr>Presentación de PowerPoint</vt:lpstr>
      <vt:lpstr>Presentación de PowerPoint</vt:lpstr>
      <vt:lpstr>Presentación de PowerPoint</vt:lpstr>
      <vt:lpstr>Inversión total</vt:lpstr>
      <vt:lpstr>Presentación de PowerPoint</vt:lpstr>
      <vt:lpstr>CONCLUSIONES</vt:lpstr>
      <vt:lpstr>Presentación de PowerPoint</vt:lpstr>
      <vt:lpstr>RECOMENDACIONES</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Wladimir Haro Saltos</dc:creator>
  <cp:lastModifiedBy>Carlos Wladimir Haro Saltos</cp:lastModifiedBy>
  <cp:revision>85</cp:revision>
  <dcterms:created xsi:type="dcterms:W3CDTF">2013-11-17T15:59:59Z</dcterms:created>
  <dcterms:modified xsi:type="dcterms:W3CDTF">2013-11-18T14:48:01Z</dcterms:modified>
</cp:coreProperties>
</file>