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9" r:id="rId3"/>
    <p:sldId id="261" r:id="rId4"/>
    <p:sldId id="263" r:id="rId5"/>
    <p:sldId id="344" r:id="rId6"/>
    <p:sldId id="265" r:id="rId7"/>
    <p:sldId id="267" r:id="rId8"/>
    <p:sldId id="269" r:id="rId9"/>
    <p:sldId id="272" r:id="rId10"/>
    <p:sldId id="342" r:id="rId11"/>
    <p:sldId id="277" r:id="rId12"/>
    <p:sldId id="279" r:id="rId13"/>
    <p:sldId id="273" r:id="rId14"/>
    <p:sldId id="281" r:id="rId15"/>
    <p:sldId id="346" r:id="rId16"/>
    <p:sldId id="275" r:id="rId17"/>
    <p:sldId id="283" r:id="rId18"/>
    <p:sldId id="285" r:id="rId19"/>
    <p:sldId id="287" r:id="rId20"/>
    <p:sldId id="289" r:id="rId21"/>
    <p:sldId id="291" r:id="rId22"/>
    <p:sldId id="340" r:id="rId23"/>
    <p:sldId id="293" r:id="rId24"/>
    <p:sldId id="295" r:id="rId25"/>
    <p:sldId id="297" r:id="rId26"/>
    <p:sldId id="299" r:id="rId27"/>
    <p:sldId id="338" r:id="rId28"/>
    <p:sldId id="301" r:id="rId29"/>
    <p:sldId id="303" r:id="rId30"/>
    <p:sldId id="305" r:id="rId31"/>
    <p:sldId id="307" r:id="rId32"/>
    <p:sldId id="309" r:id="rId33"/>
    <p:sldId id="311" r:id="rId34"/>
    <p:sldId id="313" r:id="rId35"/>
    <p:sldId id="315" r:id="rId36"/>
    <p:sldId id="316" r:id="rId37"/>
    <p:sldId id="317" r:id="rId38"/>
    <p:sldId id="318" r:id="rId39"/>
    <p:sldId id="319" r:id="rId40"/>
    <p:sldId id="320" r:id="rId41"/>
    <p:sldId id="321" r:id="rId42"/>
    <p:sldId id="322" r:id="rId43"/>
    <p:sldId id="323" r:id="rId44"/>
    <p:sldId id="324" r:id="rId45"/>
    <p:sldId id="325" r:id="rId46"/>
    <p:sldId id="326" r:id="rId47"/>
    <p:sldId id="327" r:id="rId48"/>
    <p:sldId id="328" r:id="rId49"/>
    <p:sldId id="329" r:id="rId50"/>
    <p:sldId id="330" r:id="rId51"/>
    <p:sldId id="331" r:id="rId52"/>
    <p:sldId id="332" r:id="rId53"/>
    <p:sldId id="333" r:id="rId54"/>
    <p:sldId id="334" r:id="rId55"/>
    <p:sldId id="347" r:id="rId5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BBBD27EB-50A6-428B-99E8-38BFDCC856BD}" type="datetimeFigureOut">
              <a:rPr lang="es-ES" smtClean="0"/>
              <a:t>13/09/2013</a:t>
            </a:fld>
            <a:endParaRPr lang="es-E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B8FC64A9-00E9-450C-BA1D-D58F7AB82B96}" type="slidenum">
              <a:rPr lang="es-ES" smtClean="0"/>
              <a:t>‹Nº›</a:t>
            </a:fld>
            <a:endParaRPr lang="es-E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s-E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BBD27EB-50A6-428B-99E8-38BFDCC856BD}" type="datetimeFigureOut">
              <a:rPr lang="es-ES" smtClean="0"/>
              <a:t>13/09/2013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8FC64A9-00E9-450C-BA1D-D58F7AB82B96}"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BBD27EB-50A6-428B-99E8-38BFDCC856BD}" type="datetimeFigureOut">
              <a:rPr lang="es-ES" smtClean="0"/>
              <a:t>13/09/2013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8FC64A9-00E9-450C-BA1D-D58F7AB82B96}"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BBD27EB-50A6-428B-99E8-38BFDCC856BD}" type="datetimeFigureOut">
              <a:rPr lang="es-ES" smtClean="0"/>
              <a:t>13/09/2013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8FC64A9-00E9-450C-BA1D-D58F7AB82B96}" type="slidenum">
              <a:rPr lang="es-ES" smtClean="0"/>
              <a:t>‹Nº›</a:t>
            </a:fld>
            <a:endParaRPr lang="es-ES"/>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 name="Date Placeholder 8"/>
          <p:cNvSpPr>
            <a:spLocks noGrp="1"/>
          </p:cNvSpPr>
          <p:nvPr>
            <p:ph type="dt" sz="half" idx="10"/>
          </p:nvPr>
        </p:nvSpPr>
        <p:spPr/>
        <p:txBody>
          <a:bodyPr/>
          <a:lstStyle>
            <a:lvl1pPr>
              <a:defRPr>
                <a:solidFill>
                  <a:srgbClr val="FFFFFF"/>
                </a:solidFill>
              </a:defRPr>
            </a:lvl1pPr>
          </a:lstStyle>
          <a:p>
            <a:fld id="{BBBD27EB-50A6-428B-99E8-38BFDCC856BD}" type="datetimeFigureOut">
              <a:rPr lang="es-ES" smtClean="0"/>
              <a:t>13/09/2013</a:t>
            </a:fld>
            <a:endParaRPr lang="es-E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B8FC64A9-00E9-450C-BA1D-D58F7AB82B96}" type="slidenum">
              <a:rPr lang="es-ES" smtClean="0"/>
              <a:t>‹Nº›</a:t>
            </a:fld>
            <a:endParaRPr lang="es-E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s-E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s-ES" smtClean="0"/>
              <a:t>Haga clic para modificar el estilo de título del patrón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BBD27EB-50A6-428B-99E8-38BFDCC856BD}" type="datetimeFigureOut">
              <a:rPr lang="es-ES" smtClean="0"/>
              <a:t>13/09/2013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8FC64A9-00E9-450C-BA1D-D58F7AB82B96}" type="slidenum">
              <a:rPr lang="es-ES" smtClean="0"/>
              <a:t>‹Nº›</a:t>
            </a:fld>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BBD27EB-50A6-428B-99E8-38BFDCC856BD}" type="datetimeFigureOut">
              <a:rPr lang="es-ES" smtClean="0"/>
              <a:t>13/09/2013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8FC64A9-00E9-450C-BA1D-D58F7AB82B96}" type="slidenum">
              <a:rPr lang="es-ES" smtClean="0"/>
              <a:t>‹Nº›</a:t>
            </a:fld>
            <a:endParaRPr lang="es-ES"/>
          </a:p>
        </p:txBody>
      </p:sp>
      <p:sp>
        <p:nvSpPr>
          <p:cNvPr id="10" name="Title 9"/>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BBD27EB-50A6-428B-99E8-38BFDCC856BD}" type="datetimeFigureOut">
              <a:rPr lang="es-ES" smtClean="0"/>
              <a:t>13/09/2013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8FC64A9-00E9-450C-BA1D-D58F7AB82B96}" type="slidenum">
              <a:rPr lang="es-ES" smtClean="0"/>
              <a:t>‹Nº›</a:t>
            </a:fld>
            <a:endParaRPr lang="es-ES"/>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BBD27EB-50A6-428B-99E8-38BFDCC856BD}" type="datetimeFigureOut">
              <a:rPr lang="es-ES" smtClean="0"/>
              <a:t>13/09/2013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8FC64A9-00E9-450C-BA1D-D58F7AB82B96}"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BBD27EB-50A6-428B-99E8-38BFDCC856BD}" type="datetimeFigureOut">
              <a:rPr lang="es-ES" smtClean="0"/>
              <a:t>13/09/2013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B8FC64A9-00E9-450C-BA1D-D58F7AB82B96}" type="slidenum">
              <a:rPr lang="es-ES" smtClean="0"/>
              <a:t>‹Nº›</a:t>
            </a:fld>
            <a:endParaRPr lang="es-E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s-ES" smtClean="0"/>
              <a:t>Haga clic para modificar el estilo de título del patrón</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BBD27EB-50A6-428B-99E8-38BFDCC856BD}" type="datetimeFigureOut">
              <a:rPr lang="es-ES" smtClean="0"/>
              <a:t>13/09/2013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8FC64A9-00E9-450C-BA1D-D58F7AB82B96}" type="slidenum">
              <a:rPr lang="es-ES" smtClean="0"/>
              <a:t>‹Nº›</a:t>
            </a:fld>
            <a:endParaRPr lang="es-E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s-ES" smtClean="0"/>
              <a:t>Haga clic para modificar el estilo de 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BBBD27EB-50A6-428B-99E8-38BFDCC856BD}" type="datetimeFigureOut">
              <a:rPr lang="es-ES" smtClean="0"/>
              <a:t>13/09/2013</a:t>
            </a:fld>
            <a:endParaRPr lang="es-E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s-E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B8FC64A9-00E9-450C-BA1D-D58F7AB82B96}"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6.emf"/><Relationship Id="rId7" Type="http://schemas.openxmlformats.org/officeDocument/2006/relationships/image" Target="../media/image29.png"/><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17.emf"/><Relationship Id="rId4" Type="http://schemas.openxmlformats.org/officeDocument/2006/relationships/image" Target="../media/image26.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8.emf"/></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9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rotWithShape="1">
          <a:blip r:embed="rId2">
            <a:extLst>
              <a:ext uri="{28A0092B-C50C-407E-A947-70E740481C1C}">
                <a14:useLocalDpi xmlns:a14="http://schemas.microsoft.com/office/drawing/2010/main" val="0"/>
              </a:ext>
            </a:extLst>
          </a:blip>
          <a:srcRect l="2624" t="3175" r="1510" b="102"/>
          <a:stretch/>
        </p:blipFill>
        <p:spPr bwMode="auto">
          <a:xfrm>
            <a:off x="251520" y="1844824"/>
            <a:ext cx="6552728" cy="4793952"/>
          </a:xfrm>
          <a:prstGeom prst="rect">
            <a:avLst/>
          </a:prstGeom>
          <a:ln w="635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6" name="1 Título"/>
          <p:cNvSpPr>
            <a:spLocks noGrp="1"/>
          </p:cNvSpPr>
          <p:nvPr>
            <p:ph type="title"/>
          </p:nvPr>
        </p:nvSpPr>
        <p:spPr>
          <a:xfrm>
            <a:off x="395536" y="332656"/>
            <a:ext cx="6192688" cy="1080120"/>
          </a:xfrm>
        </p:spPr>
        <p:txBody>
          <a:bodyPr>
            <a:normAutofit fontScale="90000"/>
          </a:bodyPr>
          <a:lstStyle/>
          <a:p>
            <a:pPr algn="ctr"/>
            <a:r>
              <a:rPr lang="es-ES" sz="4400" dirty="0" smtClean="0"/>
              <a:t>escuela politécnica del ejército</a:t>
            </a:r>
            <a:endParaRPr lang="es-ES" sz="4400" dirty="0"/>
          </a:p>
        </p:txBody>
      </p:sp>
      <p:sp>
        <p:nvSpPr>
          <p:cNvPr id="8" name="1 Título"/>
          <p:cNvSpPr txBox="1">
            <a:spLocks/>
          </p:cNvSpPr>
          <p:nvPr/>
        </p:nvSpPr>
        <p:spPr>
          <a:xfrm>
            <a:off x="5292080" y="5157192"/>
            <a:ext cx="5388496" cy="1540768"/>
          </a:xfrm>
          <a:prstGeom prst="rect">
            <a:avLst/>
          </a:prstGeom>
        </p:spPr>
        <p:txBody>
          <a:bodyPr vert="horz" lIns="91440" tIns="45720" rIns="91440" bIns="45720" rtlCol="0" anchor="ctr">
            <a:noAutofit/>
          </a:bodyPr>
          <a:lstStyle>
            <a:lvl1pPr algn="r" defTabSz="914400" rtl="0" eaLnBrk="1" latinLnBrk="0" hangingPunct="1">
              <a:spcBef>
                <a:spcPct val="0"/>
              </a:spcBef>
              <a:buNone/>
              <a:defRPr sz="4200" kern="1200" cap="all" spc="150" baseline="0">
                <a:ln>
                  <a:noFill/>
                </a:ln>
                <a:solidFill>
                  <a:schemeClr val="bg1"/>
                </a:solidFill>
                <a:effectLst/>
                <a:latin typeface="+mj-lt"/>
                <a:ea typeface="+mj-ea"/>
                <a:cs typeface="+mj-cs"/>
              </a:defRPr>
            </a:lvl1pPr>
          </a:lstStyle>
          <a:p>
            <a:pPr algn="ctr"/>
            <a:r>
              <a:rPr lang="es-ES" sz="1600" dirty="0" smtClean="0"/>
              <a:t>CARLOS AGUIRRE</a:t>
            </a:r>
            <a:endParaRPr lang="es-ES" sz="1600" dirty="0"/>
          </a:p>
        </p:txBody>
      </p:sp>
      <p:sp>
        <p:nvSpPr>
          <p:cNvPr id="9" name="1 Título"/>
          <p:cNvSpPr txBox="1">
            <a:spLocks/>
          </p:cNvSpPr>
          <p:nvPr/>
        </p:nvSpPr>
        <p:spPr>
          <a:xfrm>
            <a:off x="1979712" y="1700808"/>
            <a:ext cx="6324600" cy="18288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4200" kern="1200" cap="all" spc="150" baseline="0">
                <a:ln>
                  <a:noFill/>
                </a:ln>
                <a:solidFill>
                  <a:schemeClr val="bg1"/>
                </a:solidFill>
                <a:effectLst/>
                <a:latin typeface="+mj-lt"/>
                <a:ea typeface="+mj-ea"/>
                <a:cs typeface="+mj-cs"/>
              </a:defRPr>
            </a:lvl1pPr>
          </a:lstStyle>
          <a:p>
            <a:pPr algn="ctr"/>
            <a:r>
              <a:rPr lang="es-ES" sz="2800" dirty="0" smtClean="0"/>
              <a:t>ING. MECATRÓNICA</a:t>
            </a:r>
            <a:endParaRPr lang="es-ES" sz="2800" dirty="0"/>
          </a:p>
        </p:txBody>
      </p:sp>
      <p:pic>
        <p:nvPicPr>
          <p:cNvPr id="11268" name="Picture 4" descr="http://t1.gstatic.com/images?q=tbn:ANd9GcReNfbehytPthmHqpZN2nhHj83H9aYXooeE5JbBgszYOkqBCW6CI0S7x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7906" y="241340"/>
            <a:ext cx="1476843" cy="1459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38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Marcador de contenido"/>
              <p:cNvSpPr>
                <a:spLocks noGrp="1"/>
              </p:cNvSpPr>
              <p:nvPr>
                <p:ph idx="1"/>
              </p:nvPr>
            </p:nvSpPr>
            <p:spPr>
              <a:xfrm>
                <a:off x="179512" y="1719070"/>
                <a:ext cx="8784975" cy="4950289"/>
              </a:xfrm>
            </p:spPr>
            <p:txBody>
              <a:bodyPr>
                <a:normAutofit fontScale="85000" lnSpcReduction="20000"/>
              </a:bodyPr>
              <a:lstStyle/>
              <a:p>
                <a:r>
                  <a:rPr lang="pt-BR" dirty="0" smtClean="0"/>
                  <a:t>ÁREA EFECTIVA DE MAQUINADO</a:t>
                </a:r>
                <a:r>
                  <a:rPr lang="es-EC" dirty="0"/>
                  <a:t> </a:t>
                </a:r>
                <a14:m>
                  <m:oMath xmlns:m="http://schemas.openxmlformats.org/officeDocument/2006/math">
                    <m:r>
                      <m:rPr>
                        <m:sty m:val="p"/>
                      </m:rPr>
                      <a:rPr lang="es-ES" b="0" i="0" smtClean="0">
                        <a:latin typeface="Cambria Math"/>
                      </a:rPr>
                      <m:t>A</m:t>
                    </m:r>
                    <m:r>
                      <a:rPr lang="es-ES" b="0" i="0" smtClean="0">
                        <a:latin typeface="Cambria Math"/>
                      </a:rPr>
                      <m:t>=</m:t>
                    </m:r>
                    <m:r>
                      <a:rPr lang="es-EC" i="1">
                        <a:latin typeface="Cambria Math"/>
                      </a:rPr>
                      <m:t>80 </m:t>
                    </m:r>
                    <m:d>
                      <m:dPr>
                        <m:ctrlPr>
                          <a:rPr lang="es-ES" i="1">
                            <a:latin typeface="Cambria Math"/>
                          </a:rPr>
                        </m:ctrlPr>
                      </m:dPr>
                      <m:e>
                        <m:r>
                          <a:rPr lang="es-EC" i="1">
                            <a:latin typeface="Cambria Math"/>
                          </a:rPr>
                          <m:t>𝑚</m:t>
                        </m:r>
                        <m:sSup>
                          <m:sSupPr>
                            <m:ctrlPr>
                              <a:rPr lang="es-ES" i="1">
                                <a:latin typeface="Cambria Math"/>
                              </a:rPr>
                            </m:ctrlPr>
                          </m:sSupPr>
                          <m:e>
                            <m:r>
                              <a:rPr lang="es-EC" i="1">
                                <a:latin typeface="Cambria Math"/>
                              </a:rPr>
                              <m:t>𝑚</m:t>
                            </m:r>
                          </m:e>
                          <m:sup>
                            <m:r>
                              <a:rPr lang="es-EC" i="1">
                                <a:latin typeface="Cambria Math"/>
                              </a:rPr>
                              <m:t>2</m:t>
                            </m:r>
                          </m:sup>
                        </m:sSup>
                      </m:e>
                    </m:d>
                  </m:oMath>
                </a14:m>
                <a:endParaRPr lang="pt-BR" dirty="0" smtClean="0"/>
              </a:p>
              <a:p>
                <a:pPr marL="45720" indent="0">
                  <a:buNone/>
                </a:pPr>
                <a:endParaRPr lang="pt-BR" dirty="0" smtClean="0"/>
              </a:p>
              <a:p>
                <a:r>
                  <a:rPr lang="es-ES" dirty="0" smtClean="0"/>
                  <a:t>PESO DE CARGA A MAQUINAR		</a:t>
                </a:r>
                <a14:m>
                  <m:oMath xmlns:m="http://schemas.openxmlformats.org/officeDocument/2006/math">
                    <m:sSub>
                      <m:sSubPr>
                        <m:ctrlPr>
                          <a:rPr lang="es-ES" i="1">
                            <a:latin typeface="Cambria Math"/>
                          </a:rPr>
                        </m:ctrlPr>
                      </m:sSubPr>
                      <m:e>
                        <m:r>
                          <a:rPr lang="es-ES" i="1">
                            <a:latin typeface="Cambria Math"/>
                          </a:rPr>
                          <m:t>𝑚</m:t>
                        </m:r>
                      </m:e>
                      <m:sub>
                        <m:r>
                          <a:rPr lang="es-ES" i="1">
                            <a:latin typeface="Cambria Math"/>
                          </a:rPr>
                          <m:t>𝑎𝑐𝑟</m:t>
                        </m:r>
                        <m:r>
                          <a:rPr lang="es-ES" i="1">
                            <a:latin typeface="Cambria Math"/>
                          </a:rPr>
                          <m:t>í</m:t>
                        </m:r>
                        <m:r>
                          <a:rPr lang="es-ES" i="1">
                            <a:latin typeface="Cambria Math"/>
                          </a:rPr>
                          <m:t>𝑙𝑖𝑐𝑜</m:t>
                        </m:r>
                      </m:sub>
                    </m:sSub>
                    <m:r>
                      <a:rPr lang="es-ES" i="1">
                        <a:latin typeface="Cambria Math"/>
                      </a:rPr>
                      <m:t>=0,00072  </m:t>
                    </m:r>
                    <m:d>
                      <m:dPr>
                        <m:ctrlPr>
                          <a:rPr lang="es-ES" i="1">
                            <a:latin typeface="Cambria Math"/>
                          </a:rPr>
                        </m:ctrlPr>
                      </m:dPr>
                      <m:e>
                        <m:r>
                          <a:rPr lang="es-ES" i="1">
                            <a:latin typeface="Cambria Math"/>
                          </a:rPr>
                          <m:t>𝑘𝑔</m:t>
                        </m:r>
                      </m:e>
                    </m:d>
                  </m:oMath>
                </a14:m>
                <a:endParaRPr lang="es-ES" i="1" dirty="0" smtClean="0">
                  <a:latin typeface="Cambria Math"/>
                </a:endParaRPr>
              </a:p>
              <a:p>
                <a:pPr marL="365760" lvl="1" indent="0">
                  <a:buNone/>
                </a:pPr>
                <a:r>
                  <a:rPr lang="es-ES" dirty="0" smtClean="0"/>
                  <a:t>					</a:t>
                </a:r>
                <a14:m>
                  <m:oMath xmlns:m="http://schemas.openxmlformats.org/officeDocument/2006/math">
                    <m:sSub>
                      <m:sSubPr>
                        <m:ctrlPr>
                          <a:rPr lang="es-ES" i="1">
                            <a:latin typeface="Cambria Math"/>
                          </a:rPr>
                        </m:ctrlPr>
                      </m:sSubPr>
                      <m:e>
                        <m:r>
                          <a:rPr lang="es-ES" i="1">
                            <a:latin typeface="Cambria Math"/>
                          </a:rPr>
                          <m:t>𝑚</m:t>
                        </m:r>
                      </m:e>
                      <m:sub>
                        <m:r>
                          <a:rPr lang="es-ES" i="1">
                            <a:latin typeface="Cambria Math"/>
                          </a:rPr>
                          <m:t>𝑚𝑎𝑑𝑒𝑟𝑎</m:t>
                        </m:r>
                      </m:sub>
                    </m:sSub>
                    <m:r>
                      <a:rPr lang="es-ES" i="1">
                        <a:latin typeface="Cambria Math"/>
                      </a:rPr>
                      <m:t>=0,00043  (</m:t>
                    </m:r>
                    <m:r>
                      <a:rPr lang="es-ES" i="1">
                        <a:latin typeface="Cambria Math"/>
                      </a:rPr>
                      <m:t>𝑘𝑔</m:t>
                    </m:r>
                    <m:r>
                      <a:rPr lang="es-ES" i="1">
                        <a:latin typeface="Cambria Math"/>
                      </a:rPr>
                      <m:t>)   </m:t>
                    </m:r>
                  </m:oMath>
                </a14:m>
                <a:endParaRPr lang="es-ES" dirty="0"/>
              </a:p>
              <a:p>
                <a:pPr marL="45720" indent="0">
                  <a:buNone/>
                </a:pPr>
                <a:endParaRPr lang="es-ES" dirty="0" smtClean="0"/>
              </a:p>
              <a:p>
                <a:r>
                  <a:rPr lang="es-ES" dirty="0" smtClean="0"/>
                  <a:t>VELOCIDAD </a:t>
                </a:r>
                <a:r>
                  <a:rPr lang="es-ES" dirty="0"/>
                  <a:t>DE GIRO DE LA </a:t>
                </a:r>
                <a:r>
                  <a:rPr lang="es-ES" dirty="0" smtClean="0"/>
                  <a:t>HERRAMIENTA</a:t>
                </a:r>
                <a14:m>
                  <m:oMath xmlns:m="http://schemas.openxmlformats.org/officeDocument/2006/math">
                    <m:r>
                      <a:rPr lang="es-ES" b="0" i="0" smtClean="0">
                        <a:latin typeface="Cambria Math"/>
                      </a:rPr>
                      <m:t>  </m:t>
                    </m:r>
                    <m:r>
                      <a:rPr lang="es-ES" b="0" i="1" smtClean="0">
                        <a:latin typeface="Cambria Math"/>
                      </a:rPr>
                      <m:t>𝑛</m:t>
                    </m:r>
                    <m:r>
                      <a:rPr lang="es-ES" b="0" i="1" smtClean="0">
                        <a:latin typeface="Cambria Math"/>
                      </a:rPr>
                      <m:t>=1000 ( </m:t>
                    </m:r>
                    <m:r>
                      <a:rPr lang="es-EC" i="1">
                        <a:latin typeface="Cambria Math"/>
                      </a:rPr>
                      <m:t>𝑟𝑝𝑚</m:t>
                    </m:r>
                    <m:r>
                      <a:rPr lang="es-EC" i="1">
                        <a:latin typeface="Cambria Math"/>
                      </a:rPr>
                      <m:t>)</m:t>
                    </m:r>
                  </m:oMath>
                </a14:m>
                <a:endParaRPr lang="es-ES" dirty="0"/>
              </a:p>
              <a:p>
                <a:endParaRPr lang="es-ES" dirty="0" smtClean="0"/>
              </a:p>
              <a:p>
                <a:r>
                  <a:rPr lang="es-ES" dirty="0" smtClean="0"/>
                  <a:t>VELOCIDAD DE CORTE	 </a:t>
                </a:r>
                <a14:m>
                  <m:oMath xmlns:m="http://schemas.openxmlformats.org/officeDocument/2006/math">
                    <m:r>
                      <a:rPr lang="es-EC" i="1">
                        <a:latin typeface="Cambria Math"/>
                      </a:rPr>
                      <m:t>𝑉𝑐𝑜𝑟𝑡𝑒</m:t>
                    </m:r>
                    <m:r>
                      <a:rPr lang="es-EC" i="1">
                        <a:latin typeface="Cambria Math"/>
                      </a:rPr>
                      <m:t>=15,70 </m:t>
                    </m:r>
                    <m:r>
                      <a:rPr lang="es-EC" i="1">
                        <a:latin typeface="Cambria Math"/>
                      </a:rPr>
                      <m:t>𝑚</m:t>
                    </m:r>
                    <m:r>
                      <a:rPr lang="es-EC" i="1">
                        <a:latin typeface="Cambria Math"/>
                      </a:rPr>
                      <m:t>/</m:t>
                    </m:r>
                    <m:r>
                      <a:rPr lang="es-EC" i="1">
                        <a:latin typeface="Cambria Math"/>
                      </a:rPr>
                      <m:t>𝑚𝑖𝑛</m:t>
                    </m:r>
                  </m:oMath>
                </a14:m>
                <a:endParaRPr lang="es-ES" dirty="0"/>
              </a:p>
              <a:p>
                <a:pPr marL="45720" indent="0">
                  <a:buNone/>
                </a:pPr>
                <a:endParaRPr lang="es-ES" dirty="0"/>
              </a:p>
              <a:p>
                <a:r>
                  <a:rPr lang="pt-BR" dirty="0" smtClean="0"/>
                  <a:t>POTENCIA </a:t>
                </a:r>
                <a:r>
                  <a:rPr lang="pt-BR" dirty="0"/>
                  <a:t>DE </a:t>
                </a:r>
                <a:r>
                  <a:rPr lang="pt-BR" dirty="0" smtClean="0"/>
                  <a:t>CORTE  </a:t>
                </a:r>
                <a14:m>
                  <m:oMath xmlns:m="http://schemas.openxmlformats.org/officeDocument/2006/math">
                    <m:sSub>
                      <m:sSubPr>
                        <m:ctrlPr>
                          <a:rPr lang="es-ES" i="1">
                            <a:latin typeface="Cambria Math"/>
                          </a:rPr>
                        </m:ctrlPr>
                      </m:sSubPr>
                      <m:e>
                        <m:r>
                          <a:rPr lang="es-EC" i="1">
                            <a:latin typeface="Cambria Math"/>
                          </a:rPr>
                          <m:t>𝑃</m:t>
                        </m:r>
                      </m:e>
                      <m:sub>
                        <m:r>
                          <a:rPr lang="es-EC" i="1">
                            <a:latin typeface="Cambria Math"/>
                          </a:rPr>
                          <m:t>𝑐𝑜𝑟𝑡𝑒</m:t>
                        </m:r>
                      </m:sub>
                    </m:sSub>
                    <m:r>
                      <a:rPr lang="es-EC" i="1">
                        <a:latin typeface="Cambria Math"/>
                      </a:rPr>
                      <m:t>=0,026 (</m:t>
                    </m:r>
                    <m:r>
                      <a:rPr lang="es-EC" i="1">
                        <a:latin typeface="Cambria Math"/>
                      </a:rPr>
                      <m:t>𝑘𝑤</m:t>
                    </m:r>
                    <m:r>
                      <a:rPr lang="es-EC" i="1">
                        <a:latin typeface="Cambria Math"/>
                      </a:rPr>
                      <m:t>)</m:t>
                    </m:r>
                  </m:oMath>
                </a14:m>
                <a:endParaRPr lang="es-ES" dirty="0"/>
              </a:p>
              <a:p>
                <a:pPr marL="45720" indent="0">
                  <a:buNone/>
                </a:pPr>
                <a:endParaRPr lang="pt-BR" dirty="0"/>
              </a:p>
              <a:p>
                <a:r>
                  <a:rPr lang="es-ES" dirty="0" smtClean="0"/>
                  <a:t>PAR </a:t>
                </a:r>
                <a:r>
                  <a:rPr lang="es-ES" dirty="0"/>
                  <a:t>DE </a:t>
                </a:r>
                <a:r>
                  <a:rPr lang="es-ES" dirty="0" smtClean="0"/>
                  <a:t>CORTE    </a:t>
                </a:r>
                <a14:m>
                  <m:oMath xmlns:m="http://schemas.openxmlformats.org/officeDocument/2006/math">
                    <m:sSub>
                      <m:sSubPr>
                        <m:ctrlPr>
                          <a:rPr lang="es-ES" i="1">
                            <a:latin typeface="Cambria Math"/>
                          </a:rPr>
                        </m:ctrlPr>
                      </m:sSubPr>
                      <m:e>
                        <m:r>
                          <a:rPr lang="es-EC" i="1">
                            <a:latin typeface="Cambria Math"/>
                          </a:rPr>
                          <m:t>𝑀</m:t>
                        </m:r>
                      </m:e>
                      <m:sub>
                        <m:r>
                          <a:rPr lang="es-EC" i="1">
                            <a:latin typeface="Cambria Math"/>
                          </a:rPr>
                          <m:t>𝑐𝑜𝑟𝑡𝑒</m:t>
                        </m:r>
                      </m:sub>
                    </m:sSub>
                    <m:r>
                      <a:rPr lang="es-EC" i="1">
                        <a:latin typeface="Cambria Math"/>
                      </a:rPr>
                      <m:t>=247,5 (</m:t>
                    </m:r>
                    <m:r>
                      <a:rPr lang="es-EC" i="1">
                        <a:latin typeface="Cambria Math"/>
                      </a:rPr>
                      <m:t>𝑁</m:t>
                    </m:r>
                    <m:r>
                      <a:rPr lang="es-ES" i="1">
                        <a:latin typeface="Cambria Math"/>
                      </a:rPr>
                      <m:t>.</m:t>
                    </m:r>
                    <m:r>
                      <a:rPr lang="es-EC" i="1">
                        <a:latin typeface="Cambria Math"/>
                      </a:rPr>
                      <m:t>𝑚𝑚</m:t>
                    </m:r>
                    <m:r>
                      <a:rPr lang="es-EC" i="1">
                        <a:latin typeface="Cambria Math"/>
                      </a:rPr>
                      <m:t>)</m:t>
                    </m:r>
                  </m:oMath>
                </a14:m>
                <a:endParaRPr lang="es-ES" dirty="0"/>
              </a:p>
              <a:p>
                <a:pPr marL="45720" indent="0">
                  <a:buNone/>
                </a:pPr>
                <a:endParaRPr lang="es-ES" dirty="0"/>
              </a:p>
              <a:p>
                <a:r>
                  <a:rPr lang="es-ES" dirty="0" smtClean="0"/>
                  <a:t>POTENCIA </a:t>
                </a:r>
                <a:r>
                  <a:rPr lang="es-ES" dirty="0"/>
                  <a:t>Y FUERZA DE </a:t>
                </a:r>
                <a:r>
                  <a:rPr lang="es-ES" dirty="0" smtClean="0"/>
                  <a:t>TALADRADO   </a:t>
                </a:r>
                <a14:m>
                  <m:oMath xmlns:m="http://schemas.openxmlformats.org/officeDocument/2006/math">
                    <m:sSub>
                      <m:sSubPr>
                        <m:ctrlPr>
                          <a:rPr lang="es-ES" i="1">
                            <a:latin typeface="Cambria Math"/>
                          </a:rPr>
                        </m:ctrlPr>
                      </m:sSubPr>
                      <m:e>
                        <m:r>
                          <a:rPr lang="es-ES" b="0" i="1" smtClean="0">
                            <a:latin typeface="Cambria Math"/>
                          </a:rPr>
                          <m:t>   </m:t>
                        </m:r>
                        <m:r>
                          <a:rPr lang="es-EC" i="1">
                            <a:latin typeface="Cambria Math"/>
                          </a:rPr>
                          <m:t>𝑃</m:t>
                        </m:r>
                      </m:e>
                      <m:sub>
                        <m:r>
                          <a:rPr lang="es-EC" i="1">
                            <a:latin typeface="Cambria Math"/>
                          </a:rPr>
                          <m:t>𝑡𝑎𝑙𝑎𝑑𝑟𝑎𝑑𝑜</m:t>
                        </m:r>
                      </m:sub>
                    </m:sSub>
                    <m:r>
                      <a:rPr lang="es-EC" i="1">
                        <a:latin typeface="Cambria Math"/>
                      </a:rPr>
                      <m:t>=0,173 [</m:t>
                    </m:r>
                    <m:r>
                      <a:rPr lang="es-EC" i="1">
                        <a:latin typeface="Cambria Math"/>
                      </a:rPr>
                      <m:t>𝑘𝑤</m:t>
                    </m:r>
                    <m:r>
                      <a:rPr lang="es-EC" i="1">
                        <a:latin typeface="Cambria Math"/>
                      </a:rPr>
                      <m:t>]</m:t>
                    </m:r>
                  </m:oMath>
                </a14:m>
                <a:r>
                  <a:rPr lang="es-ES" dirty="0" smtClean="0"/>
                  <a:t>  						 </a:t>
                </a:r>
                <a14:m>
                  <m:oMath xmlns:m="http://schemas.openxmlformats.org/officeDocument/2006/math">
                    <m:sSub>
                      <m:sSubPr>
                        <m:ctrlPr>
                          <a:rPr lang="es-ES" i="1">
                            <a:latin typeface="Cambria Math"/>
                          </a:rPr>
                        </m:ctrlPr>
                      </m:sSubPr>
                      <m:e>
                        <m:r>
                          <a:rPr lang="es-EC" i="1">
                            <a:latin typeface="Cambria Math"/>
                          </a:rPr>
                          <m:t>𝐹</m:t>
                        </m:r>
                      </m:e>
                      <m:sub>
                        <m:r>
                          <a:rPr lang="es-EC" i="1">
                            <a:latin typeface="Cambria Math"/>
                          </a:rPr>
                          <m:t>𝑡𝑎𝑙𝑎𝑑𝑟𝑎𝑑𝑜</m:t>
                        </m:r>
                      </m:sub>
                    </m:sSub>
                    <m:r>
                      <a:rPr lang="es-EC" i="1">
                        <a:latin typeface="Cambria Math"/>
                      </a:rPr>
                      <m:t>=436,41  (</m:t>
                    </m:r>
                    <m:r>
                      <a:rPr lang="es-EC" i="1">
                        <a:latin typeface="Cambria Math"/>
                      </a:rPr>
                      <m:t>𝑁</m:t>
                    </m:r>
                    <m:r>
                      <a:rPr lang="es-EC" i="1">
                        <a:latin typeface="Cambria Math"/>
                      </a:rPr>
                      <m:t>)</m:t>
                    </m:r>
                  </m:oMath>
                </a14:m>
                <a:endParaRPr lang="es-ES" dirty="0"/>
              </a:p>
              <a:p>
                <a:endParaRPr lang="es-ES" dirty="0"/>
              </a:p>
              <a:p>
                <a:r>
                  <a:rPr lang="es-ES" dirty="0" smtClean="0"/>
                  <a:t>VELOCIDAD MAXIMA PERMITIDA 	</a:t>
                </a:r>
                <a:r>
                  <a:rPr lang="es-EC" b="1" dirty="0" smtClean="0"/>
                  <a:t>EJE Y   </a:t>
                </a:r>
                <a14:m>
                  <m:oMath xmlns:m="http://schemas.openxmlformats.org/officeDocument/2006/math">
                    <m:sSub>
                      <m:sSubPr>
                        <m:ctrlPr>
                          <a:rPr lang="es-ES" i="1">
                            <a:latin typeface="Cambria Math"/>
                          </a:rPr>
                        </m:ctrlPr>
                      </m:sSubPr>
                      <m:e>
                        <m:r>
                          <a:rPr lang="es-EC" i="1">
                            <a:latin typeface="Cambria Math"/>
                          </a:rPr>
                          <m:t>𝑛</m:t>
                        </m:r>
                      </m:e>
                      <m:sub>
                        <m:r>
                          <a:rPr lang="es-EC" i="1">
                            <a:latin typeface="Cambria Math"/>
                          </a:rPr>
                          <m:t>𝑎𝑑</m:t>
                        </m:r>
                      </m:sub>
                    </m:sSub>
                    <m:r>
                      <a:rPr lang="es-EC" i="1">
                        <a:latin typeface="Cambria Math"/>
                      </a:rPr>
                      <m:t>=118,83  </m:t>
                    </m:r>
                    <m:r>
                      <a:rPr lang="es-EC" i="1">
                        <a:latin typeface="Cambria Math"/>
                      </a:rPr>
                      <m:t>𝑅𝑃𝑀</m:t>
                    </m:r>
                    <m:r>
                      <a:rPr lang="es-EC" i="1">
                        <a:latin typeface="Cambria Math"/>
                      </a:rPr>
                      <m:t> </m:t>
                    </m:r>
                  </m:oMath>
                </a14:m>
                <a:endParaRPr lang="es-ES" dirty="0"/>
              </a:p>
              <a:p>
                <a:pPr marL="45720" indent="0">
                  <a:buNone/>
                </a:pPr>
                <a:r>
                  <a:rPr lang="es-EC" b="1" dirty="0" smtClean="0"/>
                  <a:t>			        		EJE </a:t>
                </a:r>
                <a:r>
                  <a:rPr lang="es-EC" b="1" dirty="0"/>
                  <a:t>X</a:t>
                </a:r>
                <a:r>
                  <a:rPr lang="es-EC" b="1" dirty="0" smtClean="0"/>
                  <a:t>  </a:t>
                </a:r>
                <a14:m>
                  <m:oMath xmlns:m="http://schemas.openxmlformats.org/officeDocument/2006/math">
                    <m:r>
                      <a:rPr lang="es-ES" b="1" i="0" smtClean="0">
                        <a:latin typeface="Cambria Math"/>
                      </a:rPr>
                      <m:t> </m:t>
                    </m:r>
                    <m:sSub>
                      <m:sSubPr>
                        <m:ctrlPr>
                          <a:rPr lang="es-ES" i="1">
                            <a:latin typeface="Cambria Math"/>
                          </a:rPr>
                        </m:ctrlPr>
                      </m:sSubPr>
                      <m:e>
                        <m:r>
                          <a:rPr lang="es-EC" i="1">
                            <a:latin typeface="Cambria Math"/>
                          </a:rPr>
                          <m:t>𝑛</m:t>
                        </m:r>
                      </m:e>
                      <m:sub>
                        <m:r>
                          <a:rPr lang="es-EC" i="1">
                            <a:latin typeface="Cambria Math"/>
                          </a:rPr>
                          <m:t>𝑎𝑑</m:t>
                        </m:r>
                      </m:sub>
                    </m:sSub>
                    <m:r>
                      <a:rPr lang="es-EC" i="1">
                        <a:latin typeface="Cambria Math"/>
                      </a:rPr>
                      <m:t>=67,52 </m:t>
                    </m:r>
                    <m:r>
                      <a:rPr lang="es-EC" i="1">
                        <a:latin typeface="Cambria Math"/>
                      </a:rPr>
                      <m:t>𝑅𝑃𝑀</m:t>
                    </m:r>
                    <m:r>
                      <a:rPr lang="es-EC" i="1">
                        <a:latin typeface="Cambria Math"/>
                      </a:rPr>
                      <m:t> </m:t>
                    </m:r>
                  </m:oMath>
                </a14:m>
                <a:endParaRPr lang="es-ES" dirty="0"/>
              </a:p>
              <a:p>
                <a:pPr marL="45720" indent="0">
                  <a:buNone/>
                </a:pPr>
                <a:r>
                  <a:rPr lang="es-ES" dirty="0"/>
                  <a:t>	</a:t>
                </a:r>
                <a:r>
                  <a:rPr lang="es-ES" dirty="0" smtClean="0"/>
                  <a:t>				</a:t>
                </a:r>
                <a:r>
                  <a:rPr lang="es-EC" b="1" dirty="0" smtClean="0"/>
                  <a:t>EJE </a:t>
                </a:r>
                <a:r>
                  <a:rPr lang="es-EC" b="1" dirty="0"/>
                  <a:t>Z</a:t>
                </a:r>
                <a:r>
                  <a:rPr lang="es-EC" b="1" dirty="0" smtClean="0"/>
                  <a:t>   </a:t>
                </a:r>
                <a14:m>
                  <m:oMath xmlns:m="http://schemas.openxmlformats.org/officeDocument/2006/math">
                    <m:sSub>
                      <m:sSubPr>
                        <m:ctrlPr>
                          <a:rPr lang="es-ES" i="1">
                            <a:latin typeface="Cambria Math"/>
                          </a:rPr>
                        </m:ctrlPr>
                      </m:sSubPr>
                      <m:e>
                        <m:r>
                          <a:rPr lang="es-EC" i="1">
                            <a:latin typeface="Cambria Math"/>
                          </a:rPr>
                          <m:t>𝑛</m:t>
                        </m:r>
                      </m:e>
                      <m:sub>
                        <m:r>
                          <a:rPr lang="es-EC" i="1">
                            <a:latin typeface="Cambria Math"/>
                          </a:rPr>
                          <m:t>𝑎𝑑</m:t>
                        </m:r>
                      </m:sub>
                    </m:sSub>
                    <m:r>
                      <a:rPr lang="es-EC" i="1">
                        <a:latin typeface="Cambria Math"/>
                      </a:rPr>
                      <m:t>=362, 7 </m:t>
                    </m:r>
                    <m:r>
                      <a:rPr lang="es-EC" i="1">
                        <a:latin typeface="Cambria Math"/>
                      </a:rPr>
                      <m:t>𝑅𝑃𝑀</m:t>
                    </m:r>
                    <m:r>
                      <a:rPr lang="es-EC" i="1">
                        <a:latin typeface="Cambria Math"/>
                      </a:rPr>
                      <m:t> </m:t>
                    </m:r>
                  </m:oMath>
                </a14:m>
                <a:endParaRPr lang="es-ES" dirty="0"/>
              </a:p>
              <a:p>
                <a:endParaRPr lang="es-ES" dirty="0"/>
              </a:p>
            </p:txBody>
          </p:sp>
        </mc:Choice>
        <mc:Fallback xmlns="">
          <p:sp>
            <p:nvSpPr>
              <p:cNvPr id="2" name="1 Marcador de contenido"/>
              <p:cNvSpPr>
                <a:spLocks noGrp="1" noRot="1" noChangeAspect="1" noMove="1" noResize="1" noEditPoints="1" noAdjustHandles="1" noChangeArrowheads="1" noChangeShapeType="1" noTextEdit="1"/>
              </p:cNvSpPr>
              <p:nvPr>
                <p:ph idx="1"/>
              </p:nvPr>
            </p:nvSpPr>
            <p:spPr>
              <a:xfrm>
                <a:off x="179512" y="1719070"/>
                <a:ext cx="8784975" cy="4950289"/>
              </a:xfrm>
              <a:blipFill rotWithShape="1">
                <a:blip r:embed="rId2"/>
                <a:stretch>
                  <a:fillRect t="-1355" b="-246"/>
                </a:stretch>
              </a:blipFill>
            </p:spPr>
            <p:txBody>
              <a:bodyPr/>
              <a:lstStyle/>
              <a:p>
                <a:r>
                  <a:rPr lang="es-ES">
                    <a:noFill/>
                  </a:rPr>
                  <a:t> </a:t>
                </a:r>
              </a:p>
            </p:txBody>
          </p:sp>
        </mc:Fallback>
      </mc:AlternateContent>
      <p:sp>
        <p:nvSpPr>
          <p:cNvPr id="3" name="2 Título"/>
          <p:cNvSpPr>
            <a:spLocks noGrp="1"/>
          </p:cNvSpPr>
          <p:nvPr>
            <p:ph type="title"/>
          </p:nvPr>
        </p:nvSpPr>
        <p:spPr/>
        <p:txBody>
          <a:bodyPr/>
          <a:lstStyle/>
          <a:p>
            <a:r>
              <a:rPr lang="es-ES" dirty="0" smtClean="0"/>
              <a:t>MECANICA DEL FRESADO</a:t>
            </a:r>
            <a:endParaRPr lang="es-ES" dirty="0"/>
          </a:p>
        </p:txBody>
      </p:sp>
    </p:spTree>
    <p:extLst>
      <p:ext uri="{BB962C8B-B14F-4D97-AF65-F5344CB8AC3E}">
        <p14:creationId xmlns:p14="http://schemas.microsoft.com/office/powerpoint/2010/main" val="363166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PAR DE TORSIÓN</a:t>
            </a:r>
            <a:endParaRPr lang="es-ES"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204864"/>
            <a:ext cx="4176464" cy="252028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6" name="10 Imagen" descr="Photo0470.jpg"/>
          <p:cNvPicPr/>
          <p:nvPr/>
        </p:nvPicPr>
        <p:blipFill>
          <a:blip r:embed="rId3" cstate="print"/>
          <a:srcRect l="24435" t="8014" r="24654"/>
          <a:stretch>
            <a:fillRect/>
          </a:stretch>
        </p:blipFill>
        <p:spPr bwMode="auto">
          <a:xfrm rot="5400000">
            <a:off x="5433421" y="1641196"/>
            <a:ext cx="2510559" cy="3657337"/>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7" name="6 Rectángulo"/>
          <p:cNvSpPr/>
          <p:nvPr/>
        </p:nvSpPr>
        <p:spPr>
          <a:xfrm>
            <a:off x="576180" y="5120862"/>
            <a:ext cx="7668228" cy="1200329"/>
          </a:xfrm>
          <a:prstGeom prst="rect">
            <a:avLst/>
          </a:prstGeom>
        </p:spPr>
        <p:txBody>
          <a:bodyPr wrap="square">
            <a:spAutoFit/>
          </a:bodyPr>
          <a:lstStyle/>
          <a:p>
            <a:pPr algn="just"/>
            <a:r>
              <a:rPr lang="es-EC" dirty="0"/>
              <a:t>Los tornillos de potencia de bolas que posee la máquina  para los ejes X, Y, Z presentan un rozamiento entre rosca y bolas de cojinetes como se observa en la </a:t>
            </a:r>
            <a:r>
              <a:rPr lang="es-EC" dirty="0" smtClean="0"/>
              <a:t>imagen, </a:t>
            </a:r>
            <a:r>
              <a:rPr lang="es-EC" dirty="0"/>
              <a:t>esta característica disminuye la fricción que existe entre éstos elementos elevando considerablemente la eficiencia del sistema</a:t>
            </a:r>
            <a:endParaRPr lang="es-ES" dirty="0"/>
          </a:p>
        </p:txBody>
      </p:sp>
    </p:spTree>
    <p:extLst>
      <p:ext uri="{BB962C8B-B14F-4D97-AF65-F5344CB8AC3E}">
        <p14:creationId xmlns:p14="http://schemas.microsoft.com/office/powerpoint/2010/main" val="3982658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Proceso"/>
          <p:cNvSpPr/>
          <p:nvPr/>
        </p:nvSpPr>
        <p:spPr>
          <a:xfrm>
            <a:off x="611560" y="4526282"/>
            <a:ext cx="3816424" cy="199377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3 Imagen"/>
          <p:cNvPicPr/>
          <p:nvPr/>
        </p:nvPicPr>
        <p:blipFill>
          <a:blip r:embed="rId2" cstate="print"/>
          <a:srcRect l="31365" t="12690" r="52240" b="57615"/>
          <a:stretch>
            <a:fillRect/>
          </a:stretch>
        </p:blipFill>
        <p:spPr bwMode="auto">
          <a:xfrm>
            <a:off x="944504" y="2636912"/>
            <a:ext cx="2691392" cy="1768282"/>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5" name="4 Imagen"/>
          <p:cNvPicPr/>
          <p:nvPr/>
        </p:nvPicPr>
        <p:blipFill>
          <a:blip r:embed="rId3" cstate="print">
            <a:extLst>
              <a:ext uri="{28A0092B-C50C-407E-A947-70E740481C1C}">
                <a14:useLocalDpi xmlns:a14="http://schemas.microsoft.com/office/drawing/2010/main" val="0"/>
              </a:ext>
            </a:extLst>
          </a:blip>
          <a:srcRect l="34029" t="41414" r="47576" b="30749"/>
          <a:stretch>
            <a:fillRect/>
          </a:stretch>
        </p:blipFill>
        <p:spPr bwMode="auto">
          <a:xfrm>
            <a:off x="5140576" y="1700808"/>
            <a:ext cx="2939341" cy="2304256"/>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a14="http://schemas.microsoft.com/office/drawing/2010/main">
        <mc:Choice Requires="a14">
          <p:sp>
            <p:nvSpPr>
              <p:cNvPr id="6" name="5 Rectángulo"/>
              <p:cNvSpPr/>
              <p:nvPr/>
            </p:nvSpPr>
            <p:spPr>
              <a:xfrm>
                <a:off x="1034833" y="4893526"/>
                <a:ext cx="1093504" cy="394147"/>
              </a:xfrm>
              <a:prstGeom prst="rect">
                <a:avLst/>
              </a:prstGeom>
            </p:spPr>
            <p:txBody>
              <a:bodyPr wrap="none">
                <a:spAutoFit/>
              </a:bodyPr>
              <a:lstStyle/>
              <a:p>
                <a14:m>
                  <m:oMath xmlns:m="http://schemas.openxmlformats.org/officeDocument/2006/math">
                    <m:r>
                      <a:rPr lang="es-EC" i="1">
                        <a:latin typeface="Cambria Math"/>
                      </a:rPr>
                      <m:t>𝑏</m:t>
                    </m:r>
                    <m:r>
                      <a:rPr lang="es-EC" i="1">
                        <a:latin typeface="Cambria Math"/>
                      </a:rPr>
                      <m:t>=</m:t>
                    </m:r>
                    <m:r>
                      <a:rPr lang="es-EC" i="1">
                        <a:latin typeface="Cambria Math"/>
                      </a:rPr>
                      <m:t>𝜋</m:t>
                    </m:r>
                    <m:r>
                      <a:rPr lang="es-EC" i="1">
                        <a:latin typeface="Cambria Math"/>
                      </a:rPr>
                      <m:t> </m:t>
                    </m:r>
                    <m:sSub>
                      <m:sSubPr>
                        <m:ctrlPr>
                          <a:rPr lang="es-ES" i="1">
                            <a:latin typeface="Cambria Math"/>
                          </a:rPr>
                        </m:ctrlPr>
                      </m:sSubPr>
                      <m:e>
                        <m:r>
                          <a:rPr lang="es-EC" i="1">
                            <a:latin typeface="Cambria Math"/>
                          </a:rPr>
                          <m:t>𝑑</m:t>
                        </m:r>
                      </m:e>
                      <m:sub>
                        <m:r>
                          <a:rPr lang="es-EC" i="1">
                            <a:latin typeface="Cambria Math"/>
                          </a:rPr>
                          <m:t>𝑝</m:t>
                        </m:r>
                      </m:sub>
                    </m:sSub>
                  </m:oMath>
                </a14:m>
                <a:r>
                  <a:rPr lang="es-EC" dirty="0"/>
                  <a:t> </a:t>
                </a:r>
                <a:endParaRPr lang="es-ES" dirty="0"/>
              </a:p>
            </p:txBody>
          </p:sp>
        </mc:Choice>
        <mc:Fallback xmlns="">
          <p:sp>
            <p:nvSpPr>
              <p:cNvPr id="6" name="5 Rectángulo"/>
              <p:cNvSpPr>
                <a:spLocks noRot="1" noChangeAspect="1" noMove="1" noResize="1" noEditPoints="1" noAdjustHandles="1" noChangeArrowheads="1" noChangeShapeType="1" noTextEdit="1"/>
              </p:cNvSpPr>
              <p:nvPr/>
            </p:nvSpPr>
            <p:spPr>
              <a:xfrm>
                <a:off x="1034833" y="4893526"/>
                <a:ext cx="1093504" cy="394147"/>
              </a:xfrm>
              <a:prstGeom prst="rect">
                <a:avLst/>
              </a:prstGeom>
              <a:blipFill rotWithShape="1">
                <a:blip r:embed="rId4"/>
                <a:stretch>
                  <a:fillRect b="-468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2515869" y="4782715"/>
                <a:ext cx="1619200" cy="6269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𝑇</m:t>
                      </m:r>
                      <m:r>
                        <a:rPr lang="es-EC" i="1">
                          <a:latin typeface="Cambria Math"/>
                        </a:rPr>
                        <m:t>=</m:t>
                      </m:r>
                      <m:r>
                        <a:rPr lang="es-EC" i="1">
                          <a:latin typeface="Cambria Math"/>
                        </a:rPr>
                        <m:t>𝐹</m:t>
                      </m:r>
                      <m:f>
                        <m:fPr>
                          <m:ctrlPr>
                            <a:rPr lang="es-ES" i="1">
                              <a:latin typeface="Cambria Math"/>
                            </a:rPr>
                          </m:ctrlPr>
                        </m:fPr>
                        <m:num>
                          <m:sSub>
                            <m:sSubPr>
                              <m:ctrlPr>
                                <a:rPr lang="es-ES" i="1">
                                  <a:latin typeface="Cambria Math"/>
                                </a:rPr>
                              </m:ctrlPr>
                            </m:sSubPr>
                            <m:e>
                              <m:r>
                                <a:rPr lang="es-EC" i="1">
                                  <a:latin typeface="Cambria Math"/>
                                </a:rPr>
                                <m:t>𝑑</m:t>
                              </m:r>
                            </m:e>
                            <m:sub>
                              <m:r>
                                <a:rPr lang="es-EC" i="1">
                                  <a:latin typeface="Cambria Math"/>
                                </a:rPr>
                                <m:t>𝑝</m:t>
                              </m:r>
                            </m:sub>
                          </m:sSub>
                        </m:num>
                        <m:den>
                          <m:r>
                            <a:rPr lang="es-EC" i="1">
                              <a:latin typeface="Cambria Math"/>
                            </a:rPr>
                            <m:t>2</m:t>
                          </m:r>
                        </m:den>
                      </m:f>
                    </m:oMath>
                  </m:oMathPara>
                </a14:m>
                <a:endParaRPr lang="es-ES" dirty="0"/>
              </a:p>
            </p:txBody>
          </p:sp>
        </mc:Choice>
        <mc:Fallback xmlns="">
          <p:sp>
            <p:nvSpPr>
              <p:cNvPr id="7" name="6 Rectángulo"/>
              <p:cNvSpPr>
                <a:spLocks noRot="1" noChangeAspect="1" noMove="1" noResize="1" noEditPoints="1" noAdjustHandles="1" noChangeArrowheads="1" noChangeShapeType="1" noTextEdit="1"/>
              </p:cNvSpPr>
              <p:nvPr/>
            </p:nvSpPr>
            <p:spPr>
              <a:xfrm>
                <a:off x="2515869" y="4782715"/>
                <a:ext cx="1619200" cy="626903"/>
              </a:xfrm>
              <a:prstGeom prst="rect">
                <a:avLst/>
              </a:prstGeom>
              <a:blipFill rotWithShape="1">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723819" y="5479928"/>
                <a:ext cx="3704165" cy="973408"/>
              </a:xfrm>
              <a:prstGeom prst="rect">
                <a:avLst/>
              </a:prstGeom>
            </p:spPr>
            <p:txBody>
              <a:bodyPr wrap="square">
                <a:spAutoFit/>
              </a:bodyPr>
              <a:lstStyle/>
              <a:p>
                <a:r>
                  <a:rPr lang="es-EC" sz="1400" dirty="0"/>
                  <a:t>Dónde:</a:t>
                </a:r>
                <a:endParaRPr lang="es-ES" sz="1400" dirty="0"/>
              </a:p>
              <a:p>
                <a:pPr lvl="0"/>
                <a14:m>
                  <m:oMath xmlns:m="http://schemas.openxmlformats.org/officeDocument/2006/math">
                    <m:r>
                      <a:rPr lang="es-EC" sz="1400" i="1">
                        <a:latin typeface="Cambria Math"/>
                      </a:rPr>
                      <m:t>𝐹</m:t>
                    </m:r>
                  </m:oMath>
                </a14:m>
                <a:r>
                  <a:rPr lang="es-EC" sz="1400" dirty="0"/>
                  <a:t>, Carga a mover.</a:t>
                </a:r>
                <a:endParaRPr lang="es-ES" sz="1400" dirty="0"/>
              </a:p>
              <a:p>
                <a:pPr lvl="0"/>
                <a14:m>
                  <m:oMath xmlns:m="http://schemas.openxmlformats.org/officeDocument/2006/math">
                    <m:sSub>
                      <m:sSubPr>
                        <m:ctrlPr>
                          <a:rPr lang="es-ES" sz="1400" i="1">
                            <a:latin typeface="Cambria Math"/>
                          </a:rPr>
                        </m:ctrlPr>
                      </m:sSubPr>
                      <m:e>
                        <m:r>
                          <a:rPr lang="es-EC" sz="1400" i="1">
                            <a:latin typeface="Cambria Math"/>
                          </a:rPr>
                          <m:t>𝑑</m:t>
                        </m:r>
                      </m:e>
                      <m:sub>
                        <m:r>
                          <a:rPr lang="es-EC" sz="1400" i="1">
                            <a:latin typeface="Cambria Math"/>
                          </a:rPr>
                          <m:t>𝑝</m:t>
                        </m:r>
                      </m:sub>
                    </m:sSub>
                  </m:oMath>
                </a14:m>
                <a:r>
                  <a:rPr lang="es-EC" sz="1400" dirty="0"/>
                  <a:t>, Diámetro de paso del tornillo de potencia.</a:t>
                </a:r>
                <a:endParaRPr lang="es-ES" sz="1400" dirty="0"/>
              </a:p>
              <a:p>
                <a:pPr lvl="0"/>
                <a14:m>
                  <m:oMath xmlns:m="http://schemas.openxmlformats.org/officeDocument/2006/math">
                    <m:r>
                      <a:rPr lang="es-EC" sz="1400" i="1">
                        <a:latin typeface="Cambria Math"/>
                      </a:rPr>
                      <m:t>𝜇</m:t>
                    </m:r>
                  </m:oMath>
                </a14:m>
                <a:r>
                  <a:rPr lang="es-EC" sz="1400" dirty="0"/>
                  <a:t> Coeficiente de rozamiento </a:t>
                </a:r>
                <a:endParaRPr lang="es-ES" sz="1400" dirty="0"/>
              </a:p>
            </p:txBody>
          </p:sp>
        </mc:Choice>
        <mc:Fallback xmlns="">
          <p:sp>
            <p:nvSpPr>
              <p:cNvPr id="9" name="8 Rectángulo"/>
              <p:cNvSpPr>
                <a:spLocks noRot="1" noChangeAspect="1" noMove="1" noResize="1" noEditPoints="1" noAdjustHandles="1" noChangeArrowheads="1" noChangeShapeType="1" noTextEdit="1"/>
              </p:cNvSpPr>
              <p:nvPr/>
            </p:nvSpPr>
            <p:spPr>
              <a:xfrm>
                <a:off x="723819" y="5479928"/>
                <a:ext cx="3704165" cy="973408"/>
              </a:xfrm>
              <a:prstGeom prst="rect">
                <a:avLst/>
              </a:prstGeom>
              <a:blipFill rotWithShape="1">
                <a:blip r:embed="rId6"/>
                <a:stretch>
                  <a:fillRect l="-494" t="-1250" b="-437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738208" y="1677761"/>
                <a:ext cx="3411251" cy="978088"/>
              </a:xfrm>
              <a:prstGeom prst="rect">
                <a:avLst/>
              </a:prstGeom>
            </p:spPr>
            <p:txBody>
              <a:bodyPr wrap="square">
                <a:spAutoFit/>
              </a:bodyPr>
              <a:lstStyle/>
              <a:p>
                <a:r>
                  <a:rPr lang="es-EC" sz="1400" dirty="0" smtClean="0">
                    <a:solidFill>
                      <a:schemeClr val="tx1"/>
                    </a:solidFill>
                  </a:rPr>
                  <a:t>La </a:t>
                </a:r>
                <a:r>
                  <a:rPr lang="es-EC" sz="1400" dirty="0">
                    <a:solidFill>
                      <a:schemeClr val="tx1"/>
                    </a:solidFill>
                  </a:rPr>
                  <a:t>inclinación se conoce como el ángulo de avance </a:t>
                </a:r>
                <a14:m>
                  <m:oMath xmlns:m="http://schemas.openxmlformats.org/officeDocument/2006/math">
                    <m:r>
                      <a:rPr lang="es-EC" sz="1400" i="1">
                        <a:solidFill>
                          <a:schemeClr val="tx1"/>
                        </a:solidFill>
                        <a:latin typeface="Cambria Math"/>
                      </a:rPr>
                      <m:t>𝜆</m:t>
                    </m:r>
                  </m:oMath>
                </a14:m>
                <a:r>
                  <a:rPr lang="es-EC" sz="1400" dirty="0">
                    <a:solidFill>
                      <a:schemeClr val="tx1"/>
                    </a:solidFill>
                  </a:rPr>
                  <a:t>, establecido por la expresión:</a:t>
                </a:r>
                <a:endParaRPr lang="es-ES" sz="1400" dirty="0">
                  <a:solidFill>
                    <a:schemeClr val="tx1"/>
                  </a:solidFill>
                </a:endParaRPr>
              </a:p>
              <a:p>
                <a:r>
                  <a:rPr lang="es-ES" sz="1400" dirty="0" smtClean="0">
                    <a:solidFill>
                      <a:schemeClr val="tx1"/>
                    </a:solidFill>
                  </a:rPr>
                  <a:t>	</a:t>
                </a:r>
                <a14:m>
                  <m:oMath xmlns:m="http://schemas.openxmlformats.org/officeDocument/2006/math">
                    <m:func>
                      <m:funcPr>
                        <m:ctrlPr>
                          <a:rPr lang="es-ES" i="1">
                            <a:solidFill>
                              <a:schemeClr val="tx1"/>
                            </a:solidFill>
                            <a:latin typeface="Cambria Math"/>
                          </a:rPr>
                        </m:ctrlPr>
                      </m:funcPr>
                      <m:fName>
                        <m:r>
                          <m:rPr>
                            <m:sty m:val="p"/>
                          </m:rPr>
                          <a:rPr lang="es-EC">
                            <a:solidFill>
                              <a:schemeClr val="tx1"/>
                            </a:solidFill>
                            <a:latin typeface="Cambria Math"/>
                          </a:rPr>
                          <m:t>tan</m:t>
                        </m:r>
                      </m:fName>
                      <m:e>
                        <m:r>
                          <a:rPr lang="es-EC" i="1">
                            <a:solidFill>
                              <a:schemeClr val="tx1"/>
                            </a:solidFill>
                            <a:latin typeface="Cambria Math"/>
                          </a:rPr>
                          <m:t>𝜆</m:t>
                        </m:r>
                      </m:e>
                    </m:func>
                    <m:r>
                      <a:rPr lang="es-EC" i="1">
                        <a:solidFill>
                          <a:schemeClr val="tx1"/>
                        </a:solidFill>
                        <a:latin typeface="Cambria Math"/>
                      </a:rPr>
                      <m:t>=</m:t>
                    </m:r>
                    <m:f>
                      <m:fPr>
                        <m:ctrlPr>
                          <a:rPr lang="es-ES" i="1" smtClean="0">
                            <a:solidFill>
                              <a:schemeClr val="tx1"/>
                            </a:solidFill>
                            <a:latin typeface="Cambria Math"/>
                          </a:rPr>
                        </m:ctrlPr>
                      </m:fPr>
                      <m:num>
                        <m:r>
                          <a:rPr lang="es-EC" i="1">
                            <a:solidFill>
                              <a:schemeClr val="tx1"/>
                            </a:solidFill>
                            <a:latin typeface="Cambria Math"/>
                          </a:rPr>
                          <m:t>𝐿</m:t>
                        </m:r>
                      </m:num>
                      <m:den>
                        <m:r>
                          <a:rPr lang="es-EC" i="1">
                            <a:solidFill>
                              <a:schemeClr val="tx1"/>
                            </a:solidFill>
                            <a:latin typeface="Cambria Math"/>
                          </a:rPr>
                          <m:t>𝜋</m:t>
                        </m:r>
                        <m:r>
                          <a:rPr lang="es-EC" i="1">
                            <a:solidFill>
                              <a:schemeClr val="tx1"/>
                            </a:solidFill>
                            <a:latin typeface="Cambria Math"/>
                          </a:rPr>
                          <m:t> </m:t>
                        </m:r>
                        <m:sSub>
                          <m:sSubPr>
                            <m:ctrlPr>
                              <a:rPr lang="es-ES" i="1">
                                <a:solidFill>
                                  <a:schemeClr val="tx1"/>
                                </a:solidFill>
                                <a:latin typeface="Cambria Math"/>
                              </a:rPr>
                            </m:ctrlPr>
                          </m:sSubPr>
                          <m:e>
                            <m:r>
                              <a:rPr lang="es-EC" i="1">
                                <a:solidFill>
                                  <a:schemeClr val="tx1"/>
                                </a:solidFill>
                                <a:latin typeface="Cambria Math"/>
                              </a:rPr>
                              <m:t>𝑑</m:t>
                            </m:r>
                          </m:e>
                          <m:sub>
                            <m:r>
                              <a:rPr lang="es-EC" i="1">
                                <a:solidFill>
                                  <a:schemeClr val="tx1"/>
                                </a:solidFill>
                                <a:latin typeface="Cambria Math"/>
                              </a:rPr>
                              <m:t>𝑝</m:t>
                            </m:r>
                          </m:sub>
                        </m:sSub>
                      </m:den>
                    </m:f>
                    <m:r>
                      <a:rPr lang="es-EC" i="1">
                        <a:solidFill>
                          <a:schemeClr val="tx1"/>
                        </a:solidFill>
                        <a:latin typeface="Cambria Math"/>
                      </a:rPr>
                      <m:t>     </m:t>
                    </m:r>
                  </m:oMath>
                </a14:m>
                <a:r>
                  <a:rPr lang="es-EC" dirty="0" smtClean="0">
                    <a:solidFill>
                      <a:schemeClr val="tx1"/>
                    </a:solidFill>
                  </a:rPr>
                  <a:t>  </a:t>
                </a:r>
                <a:endParaRPr lang="es-ES" sz="1400" dirty="0">
                  <a:solidFill>
                    <a:schemeClr val="tx1"/>
                  </a:solidFill>
                </a:endParaRPr>
              </a:p>
            </p:txBody>
          </p:sp>
        </mc:Choice>
        <mc:Fallback xmlns="">
          <p:sp>
            <p:nvSpPr>
              <p:cNvPr id="10" name="9 Rectángulo"/>
              <p:cNvSpPr>
                <a:spLocks noRot="1" noChangeAspect="1" noMove="1" noResize="1" noEditPoints="1" noAdjustHandles="1" noChangeArrowheads="1" noChangeShapeType="1" noTextEdit="1"/>
              </p:cNvSpPr>
              <p:nvPr/>
            </p:nvSpPr>
            <p:spPr>
              <a:xfrm>
                <a:off x="738208" y="1677761"/>
                <a:ext cx="3411251" cy="978088"/>
              </a:xfrm>
              <a:prstGeom prst="rect">
                <a:avLst/>
              </a:prstGeom>
              <a:blipFill rotWithShape="1">
                <a:blip r:embed="rId7"/>
                <a:stretch>
                  <a:fillRect l="-357" t="-124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10 Rectángulo"/>
              <p:cNvSpPr/>
              <p:nvPr/>
            </p:nvSpPr>
            <p:spPr>
              <a:xfrm>
                <a:off x="4932040" y="323733"/>
                <a:ext cx="4176464" cy="738664"/>
              </a:xfrm>
              <a:prstGeom prst="rect">
                <a:avLst/>
              </a:prstGeom>
            </p:spPr>
            <p:txBody>
              <a:bodyPr wrap="square">
                <a:spAutoFit/>
              </a:bodyPr>
              <a:lstStyle/>
              <a:p>
                <a:r>
                  <a:rPr lang="es-EC" sz="1400" dirty="0" smtClean="0">
                    <a:solidFill>
                      <a:schemeClr val="bg1"/>
                    </a:solidFill>
                  </a:rPr>
                  <a:t>La fuerza normal entre tornillo y tuerca se presenta en ángulo en dos planos, en el ángulo de avance </a:t>
                </a:r>
                <a14:m>
                  <m:oMath xmlns:m="http://schemas.openxmlformats.org/officeDocument/2006/math">
                    <m:r>
                      <a:rPr lang="es-EC" sz="1400" i="1">
                        <a:solidFill>
                          <a:schemeClr val="bg1"/>
                        </a:solidFill>
                        <a:latin typeface="Cambria Math"/>
                      </a:rPr>
                      <m:t>𝜆</m:t>
                    </m:r>
                  </m:oMath>
                </a14:m>
                <a:r>
                  <a:rPr lang="es-EC" sz="1400" dirty="0">
                    <a:solidFill>
                      <a:schemeClr val="bg1"/>
                    </a:solidFill>
                  </a:rPr>
                  <a:t> según se muestra en la </a:t>
                </a:r>
                <a:r>
                  <a:rPr lang="es-EC" sz="1400" dirty="0" smtClean="0">
                    <a:solidFill>
                      <a:schemeClr val="bg1"/>
                    </a:solidFill>
                  </a:rPr>
                  <a:t>figura:</a:t>
                </a:r>
                <a:endParaRPr lang="es-ES" sz="1400" dirty="0">
                  <a:solidFill>
                    <a:schemeClr val="bg1"/>
                  </a:solidFill>
                </a:endParaRPr>
              </a:p>
            </p:txBody>
          </p:sp>
        </mc:Choice>
        <mc:Fallback xmlns="">
          <p:sp>
            <p:nvSpPr>
              <p:cNvPr id="11" name="10 Rectángulo"/>
              <p:cNvSpPr>
                <a:spLocks noRot="1" noChangeAspect="1" noMove="1" noResize="1" noEditPoints="1" noAdjustHandles="1" noChangeArrowheads="1" noChangeShapeType="1" noTextEdit="1"/>
              </p:cNvSpPr>
              <p:nvPr/>
            </p:nvSpPr>
            <p:spPr>
              <a:xfrm>
                <a:off x="4932040" y="323733"/>
                <a:ext cx="4176464" cy="738664"/>
              </a:xfrm>
              <a:prstGeom prst="rect">
                <a:avLst/>
              </a:prstGeom>
              <a:blipFill rotWithShape="1">
                <a:blip r:embed="rId8"/>
                <a:stretch>
                  <a:fillRect l="-292" t="-1653" b="-661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11 Rectángulo"/>
              <p:cNvSpPr/>
              <p:nvPr/>
            </p:nvSpPr>
            <p:spPr>
              <a:xfrm>
                <a:off x="5121188" y="4040232"/>
                <a:ext cx="3078088" cy="738664"/>
              </a:xfrm>
              <a:prstGeom prst="rect">
                <a:avLst/>
              </a:prstGeom>
            </p:spPr>
            <p:txBody>
              <a:bodyPr wrap="square">
                <a:spAutoFit/>
              </a:bodyPr>
              <a:lstStyle/>
              <a:p>
                <a:r>
                  <a:rPr lang="es-EC" sz="1400" dirty="0"/>
                  <a:t>Y</a:t>
                </a:r>
                <a:r>
                  <a:rPr lang="es-EC" sz="1400" dirty="0" smtClean="0"/>
                  <a:t> también en el ángulo de </a:t>
                </a:r>
                <a14:m>
                  <m:oMath xmlns:m="http://schemas.openxmlformats.org/officeDocument/2006/math">
                    <m:r>
                      <a:rPr lang="es-EC" sz="1400" i="1">
                        <a:latin typeface="Cambria Math"/>
                      </a:rPr>
                      <m:t>𝛼</m:t>
                    </m:r>
                    <m:r>
                      <a:rPr lang="es-EC" sz="1400" i="1">
                        <a:latin typeface="Cambria Math"/>
                      </a:rPr>
                      <m:t>=14,5°</m:t>
                    </m:r>
                  </m:oMath>
                </a14:m>
                <a:r>
                  <a:rPr lang="es-EC" sz="1400" dirty="0"/>
                  <a:t> de la rosca Acme, según se muestra </a:t>
                </a:r>
                <a:r>
                  <a:rPr lang="es-EC" sz="1400" dirty="0" smtClean="0"/>
                  <a:t>la siguiente figura:</a:t>
                </a:r>
                <a:endParaRPr lang="es-ES" dirty="0"/>
              </a:p>
            </p:txBody>
          </p:sp>
        </mc:Choice>
        <mc:Fallback xmlns="">
          <p:sp>
            <p:nvSpPr>
              <p:cNvPr id="12" name="11 Rectángulo"/>
              <p:cNvSpPr>
                <a:spLocks noRot="1" noChangeAspect="1" noMove="1" noResize="1" noEditPoints="1" noAdjustHandles="1" noChangeArrowheads="1" noChangeShapeType="1" noTextEdit="1"/>
              </p:cNvSpPr>
              <p:nvPr/>
            </p:nvSpPr>
            <p:spPr>
              <a:xfrm>
                <a:off x="5121188" y="4040232"/>
                <a:ext cx="3078088" cy="738664"/>
              </a:xfrm>
              <a:prstGeom prst="rect">
                <a:avLst/>
              </a:prstGeom>
              <a:blipFill rotWithShape="1">
                <a:blip r:embed="rId9"/>
                <a:stretch>
                  <a:fillRect l="-396" t="-1653" b="-6612"/>
                </a:stretch>
              </a:blipFill>
            </p:spPr>
            <p:txBody>
              <a:bodyPr/>
              <a:lstStyle/>
              <a:p>
                <a:r>
                  <a:rPr lang="es-ES">
                    <a:noFill/>
                  </a:rPr>
                  <a:t> </a:t>
                </a:r>
              </a:p>
            </p:txBody>
          </p:sp>
        </mc:Fallback>
      </mc:AlternateContent>
      <p:pic>
        <p:nvPicPr>
          <p:cNvPr id="13" name="12 Imagen"/>
          <p:cNvPicPr/>
          <p:nvPr/>
        </p:nvPicPr>
        <p:blipFill>
          <a:blip r:embed="rId10" cstate="print">
            <a:extLst>
              <a:ext uri="{28A0092B-C50C-407E-A947-70E740481C1C}">
                <a14:useLocalDpi xmlns:a14="http://schemas.microsoft.com/office/drawing/2010/main" val="0"/>
              </a:ext>
            </a:extLst>
          </a:blip>
          <a:srcRect l="20163" t="46193" r="59776" b="14213"/>
          <a:stretch>
            <a:fillRect/>
          </a:stretch>
        </p:blipFill>
        <p:spPr bwMode="auto">
          <a:xfrm>
            <a:off x="5333478" y="4921770"/>
            <a:ext cx="2553536" cy="1531566"/>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14" name="13 Rectángulo"/>
          <p:cNvSpPr/>
          <p:nvPr/>
        </p:nvSpPr>
        <p:spPr>
          <a:xfrm>
            <a:off x="244624" y="303951"/>
            <a:ext cx="4543400" cy="1169551"/>
          </a:xfrm>
          <a:prstGeom prst="rect">
            <a:avLst/>
          </a:prstGeom>
        </p:spPr>
        <p:txBody>
          <a:bodyPr wrap="square">
            <a:spAutoFit/>
          </a:bodyPr>
          <a:lstStyle/>
          <a:p>
            <a:pPr algn="just"/>
            <a:r>
              <a:rPr lang="es-EC" sz="1400" dirty="0">
                <a:solidFill>
                  <a:schemeClr val="bg1"/>
                </a:solidFill>
              </a:rPr>
              <a:t>Para determinar la ecuación del par de torsión se debe tomar a la rosca del tornillo como un plano inclinado, que se ha enroscado alrededor de un cilindro, creando una hélice. Si se desenroscara una revolución de la hélice</a:t>
            </a:r>
            <a:endParaRPr lang="es-ES" sz="1400" dirty="0">
              <a:solidFill>
                <a:schemeClr val="bg1"/>
              </a:solidFill>
            </a:endParaRPr>
          </a:p>
        </p:txBody>
      </p:sp>
    </p:spTree>
    <p:extLst>
      <p:ext uri="{BB962C8B-B14F-4D97-AF65-F5344CB8AC3E}">
        <p14:creationId xmlns:p14="http://schemas.microsoft.com/office/powerpoint/2010/main" val="3842812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PAR DE TORSION POR CARGA PERPENDICULAR</a:t>
            </a:r>
            <a:endParaRPr lang="es-ES" dirty="0"/>
          </a:p>
        </p:txBody>
      </p:sp>
      <mc:AlternateContent xmlns:mc="http://schemas.openxmlformats.org/markup-compatibility/2006" xmlns:a14="http://schemas.microsoft.com/office/drawing/2010/main">
        <mc:Choice Requires="a14">
          <p:sp>
            <p:nvSpPr>
              <p:cNvPr id="6" name="5 Rectángulo"/>
              <p:cNvSpPr/>
              <p:nvPr/>
            </p:nvSpPr>
            <p:spPr>
              <a:xfrm>
                <a:off x="1965856" y="2967809"/>
                <a:ext cx="5256584" cy="994824"/>
              </a:xfrm>
              <a:prstGeom prst="rect">
                <a:avLst/>
              </a:prstGeom>
            </p:spPr>
            <p:txBody>
              <a:bodyPr wrap="square">
                <a:spAutoFit/>
              </a:bodyPr>
              <a:lstStyle/>
              <a:p>
                <a:r>
                  <a:rPr lang="es-EC" dirty="0" smtClean="0"/>
                  <a:t> </a:t>
                </a:r>
                <a:endParaRPr lang="es-ES" sz="1200" dirty="0"/>
              </a:p>
              <a:p>
                <a:pPr/>
                <a14:m>
                  <m:oMathPara xmlns:m="http://schemas.openxmlformats.org/officeDocument/2006/math">
                    <m:oMathParaPr>
                      <m:jc m:val="centerGroup"/>
                    </m:oMathParaPr>
                    <m:oMath xmlns:m="http://schemas.openxmlformats.org/officeDocument/2006/math">
                      <m:r>
                        <a:rPr lang="es-EC" sz="1400" i="1">
                          <a:latin typeface="Cambria Math"/>
                        </a:rPr>
                        <m:t>𝑇</m:t>
                      </m:r>
                      <m:r>
                        <a:rPr lang="es-EC" sz="1400" i="1">
                          <a:latin typeface="Cambria Math"/>
                        </a:rPr>
                        <m:t>=</m:t>
                      </m:r>
                      <m:f>
                        <m:fPr>
                          <m:ctrlPr>
                            <a:rPr lang="es-ES" sz="1400" i="1">
                              <a:latin typeface="Cambria Math"/>
                            </a:rPr>
                          </m:ctrlPr>
                        </m:fPr>
                        <m:num>
                          <m:r>
                            <a:rPr lang="es-EC" sz="1400" i="1">
                              <a:latin typeface="Cambria Math"/>
                            </a:rPr>
                            <m:t>303,90∙0,17∙0,0092</m:t>
                          </m:r>
                        </m:num>
                        <m:den>
                          <m:r>
                            <a:rPr lang="es-EC" sz="1400" i="1">
                              <a:latin typeface="Cambria Math"/>
                            </a:rPr>
                            <m:t>2</m:t>
                          </m:r>
                        </m:den>
                      </m:f>
                      <m:f>
                        <m:fPr>
                          <m:ctrlPr>
                            <a:rPr lang="es-ES" sz="1400" i="1">
                              <a:latin typeface="Cambria Math"/>
                            </a:rPr>
                          </m:ctrlPr>
                        </m:fPr>
                        <m:num>
                          <m:r>
                            <a:rPr lang="es-EC" sz="1400" i="1">
                              <a:latin typeface="Cambria Math"/>
                            </a:rPr>
                            <m:t>(0,03∙ </m:t>
                          </m:r>
                          <m:r>
                            <a:rPr lang="es-EC" sz="1400" i="1">
                              <a:latin typeface="Cambria Math"/>
                            </a:rPr>
                            <m:t>𝜋</m:t>
                          </m:r>
                          <m:r>
                            <a:rPr lang="es-EC" sz="1400" i="1">
                              <a:latin typeface="Cambria Math"/>
                            </a:rPr>
                            <m:t>∙0,0092+</m:t>
                          </m:r>
                          <m:func>
                            <m:funcPr>
                              <m:ctrlPr>
                                <a:rPr lang="es-ES" sz="1400" i="1">
                                  <a:latin typeface="Cambria Math"/>
                                </a:rPr>
                              </m:ctrlPr>
                            </m:funcPr>
                            <m:fName>
                              <m:r>
                                <a:rPr lang="es-EC" sz="1400" i="1">
                                  <a:latin typeface="Cambria Math"/>
                                </a:rPr>
                                <m:t>0,002∙</m:t>
                              </m:r>
                              <m:r>
                                <m:rPr>
                                  <m:sty m:val="p"/>
                                </m:rPr>
                                <a:rPr lang="es-EC" sz="1400">
                                  <a:latin typeface="Cambria Math"/>
                                </a:rPr>
                                <m:t>cos</m:t>
                              </m:r>
                            </m:fName>
                            <m:e>
                              <m:r>
                                <a:rPr lang="es-EC" sz="1400" i="1">
                                  <a:latin typeface="Cambria Math"/>
                                </a:rPr>
                                <m:t>14,5°</m:t>
                              </m:r>
                            </m:e>
                          </m:func>
                          <m:r>
                            <a:rPr lang="es-EC" sz="1400" i="1">
                              <a:latin typeface="Cambria Math"/>
                            </a:rPr>
                            <m:t>)</m:t>
                          </m:r>
                        </m:num>
                        <m:den>
                          <m:d>
                            <m:dPr>
                              <m:ctrlPr>
                                <a:rPr lang="es-ES" sz="1400" i="1">
                                  <a:latin typeface="Cambria Math"/>
                                </a:rPr>
                              </m:ctrlPr>
                            </m:dPr>
                            <m:e>
                              <m:r>
                                <a:rPr lang="es-EC" sz="1400" i="1">
                                  <a:latin typeface="Cambria Math"/>
                                </a:rPr>
                                <m:t>𝜋</m:t>
                              </m:r>
                              <m:r>
                                <a:rPr lang="es-EC" sz="1400" i="1">
                                  <a:latin typeface="Cambria Math"/>
                                </a:rPr>
                                <m:t>∙0,0092 ∙</m:t>
                              </m:r>
                              <m:func>
                                <m:funcPr>
                                  <m:ctrlPr>
                                    <a:rPr lang="es-ES" sz="1400" i="1">
                                      <a:latin typeface="Cambria Math"/>
                                    </a:rPr>
                                  </m:ctrlPr>
                                </m:funcPr>
                                <m:fName>
                                  <m:r>
                                    <m:rPr>
                                      <m:sty m:val="p"/>
                                    </m:rPr>
                                    <a:rPr lang="es-EC" sz="1400">
                                      <a:latin typeface="Cambria Math"/>
                                    </a:rPr>
                                    <m:t>cos</m:t>
                                  </m:r>
                                </m:fName>
                                <m:e>
                                  <m:r>
                                    <a:rPr lang="es-EC" sz="1400" i="1">
                                      <a:latin typeface="Cambria Math"/>
                                    </a:rPr>
                                    <m:t>14,5°</m:t>
                                  </m:r>
                                </m:e>
                              </m:func>
                              <m:r>
                                <a:rPr lang="es-EC" sz="1400" i="1">
                                  <a:latin typeface="Cambria Math"/>
                                </a:rPr>
                                <m:t>−0,03∙0,002 </m:t>
                              </m:r>
                            </m:e>
                          </m:d>
                        </m:den>
                      </m:f>
                    </m:oMath>
                  </m:oMathPara>
                </a14:m>
                <a:endParaRPr lang="es-ES" sz="1200" dirty="0"/>
              </a:p>
              <a:p>
                <a:endParaRPr lang="es-ES" sz="1200" dirty="0"/>
              </a:p>
            </p:txBody>
          </p:sp>
        </mc:Choice>
        <mc:Fallback xmlns="">
          <p:sp>
            <p:nvSpPr>
              <p:cNvPr id="6" name="5 Rectángulo"/>
              <p:cNvSpPr>
                <a:spLocks noRot="1" noChangeAspect="1" noMove="1" noResize="1" noEditPoints="1" noAdjustHandles="1" noChangeArrowheads="1" noChangeShapeType="1" noTextEdit="1"/>
              </p:cNvSpPr>
              <p:nvPr/>
            </p:nvSpPr>
            <p:spPr>
              <a:xfrm>
                <a:off x="1965856" y="2967809"/>
                <a:ext cx="5256584" cy="994824"/>
              </a:xfrm>
              <a:prstGeom prst="rect">
                <a:avLst/>
              </a:prstGeom>
              <a:blipFill rotWithShape="1">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3280019" y="4005064"/>
                <a:ext cx="2825965" cy="3252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a:rPr>
                          </m:ctrlPr>
                        </m:sSubPr>
                        <m:e>
                          <m:r>
                            <a:rPr lang="es-EC" sz="1400" i="1">
                              <a:latin typeface="Cambria Math"/>
                            </a:rPr>
                            <m:t>𝑇</m:t>
                          </m:r>
                        </m:e>
                        <m:sub>
                          <m:r>
                            <a:rPr lang="es-EC" sz="1400" i="1">
                              <a:latin typeface="Cambria Math"/>
                            </a:rPr>
                            <m:t>𝐶𝑎𝑟𝑔𝑎</m:t>
                          </m:r>
                          <m:r>
                            <a:rPr lang="es-EC" sz="1400" i="1">
                              <a:latin typeface="Cambria Math"/>
                            </a:rPr>
                            <m:t> </m:t>
                          </m:r>
                          <m:r>
                            <a:rPr lang="es-EC" sz="1400" i="1">
                              <a:latin typeface="Cambria Math"/>
                            </a:rPr>
                            <m:t>𝑝𝑒𝑟𝑝𝑒𝑛𝑑𝑖𝑐𝑢𝑙𝑎𝑟</m:t>
                          </m:r>
                        </m:sub>
                      </m:sSub>
                      <m:r>
                        <a:rPr lang="es-EC" sz="1400" i="1">
                          <a:latin typeface="Cambria Math"/>
                        </a:rPr>
                        <m:t>=24 </m:t>
                      </m:r>
                      <m:d>
                        <m:dPr>
                          <m:ctrlPr>
                            <a:rPr lang="es-ES" sz="1400" i="1">
                              <a:latin typeface="Cambria Math"/>
                            </a:rPr>
                          </m:ctrlPr>
                        </m:dPr>
                        <m:e>
                          <m:r>
                            <a:rPr lang="es-EC" sz="1400" i="1">
                              <a:latin typeface="Cambria Math"/>
                            </a:rPr>
                            <m:t>𝑁</m:t>
                          </m:r>
                          <m:r>
                            <a:rPr lang="es-ES" sz="1400" b="0" i="1" smtClean="0">
                              <a:latin typeface="Cambria Math"/>
                            </a:rPr>
                            <m:t>.</m:t>
                          </m:r>
                          <m:r>
                            <a:rPr lang="es-EC" sz="1400" i="1">
                              <a:latin typeface="Cambria Math"/>
                            </a:rPr>
                            <m:t>𝑚𝑚</m:t>
                          </m:r>
                        </m:e>
                      </m:d>
                    </m:oMath>
                  </m:oMathPara>
                </a14:m>
                <a:endParaRPr lang="es-ES" dirty="0"/>
              </a:p>
            </p:txBody>
          </p:sp>
        </mc:Choice>
        <mc:Fallback xmlns="">
          <p:sp>
            <p:nvSpPr>
              <p:cNvPr id="7" name="6 Rectángulo"/>
              <p:cNvSpPr>
                <a:spLocks noRot="1" noChangeAspect="1" noMove="1" noResize="1" noEditPoints="1" noAdjustHandles="1" noChangeArrowheads="1" noChangeShapeType="1" noTextEdit="1"/>
              </p:cNvSpPr>
              <p:nvPr/>
            </p:nvSpPr>
            <p:spPr>
              <a:xfrm>
                <a:off x="3280019" y="4005064"/>
                <a:ext cx="2825965" cy="325282"/>
              </a:xfrm>
              <a:prstGeom prst="rect">
                <a:avLst/>
              </a:prstGeom>
              <a:blipFill rotWithShape="1">
                <a:blip r:embed="rId3"/>
                <a:stretch>
                  <a:fillRect b="-3774"/>
                </a:stretch>
              </a:blipFill>
            </p:spPr>
            <p:txBody>
              <a:bodyPr/>
              <a:lstStyle/>
              <a:p>
                <a:r>
                  <a:rPr lang="es-ES">
                    <a:noFill/>
                  </a:rPr>
                  <a:t> </a:t>
                </a:r>
              </a:p>
            </p:txBody>
          </p:sp>
        </mc:Fallback>
      </mc:AlternateContent>
      <p:sp>
        <p:nvSpPr>
          <p:cNvPr id="8" name="7 Rectángulo"/>
          <p:cNvSpPr/>
          <p:nvPr/>
        </p:nvSpPr>
        <p:spPr>
          <a:xfrm>
            <a:off x="477532" y="2472850"/>
            <a:ext cx="758541" cy="369332"/>
          </a:xfrm>
          <a:prstGeom prst="rect">
            <a:avLst/>
          </a:prstGeom>
        </p:spPr>
        <p:txBody>
          <a:bodyPr wrap="none">
            <a:spAutoFit/>
          </a:bodyPr>
          <a:lstStyle/>
          <a:p>
            <a:r>
              <a:rPr lang="es-EC" b="1" dirty="0"/>
              <a:t>EJE Y </a:t>
            </a:r>
            <a:endParaRPr lang="es-ES" dirty="0"/>
          </a:p>
        </p:txBody>
      </p:sp>
      <p:sp>
        <p:nvSpPr>
          <p:cNvPr id="9" name="8 Rectángulo"/>
          <p:cNvSpPr/>
          <p:nvPr/>
        </p:nvSpPr>
        <p:spPr>
          <a:xfrm>
            <a:off x="493168" y="4499828"/>
            <a:ext cx="7910473" cy="369332"/>
          </a:xfrm>
          <a:prstGeom prst="rect">
            <a:avLst/>
          </a:prstGeom>
        </p:spPr>
        <p:txBody>
          <a:bodyPr wrap="square">
            <a:spAutoFit/>
          </a:bodyPr>
          <a:lstStyle/>
          <a:p>
            <a:r>
              <a:rPr lang="es-EC" b="1" dirty="0" smtClean="0"/>
              <a:t>EJE X</a:t>
            </a:r>
            <a:endParaRPr lang="es-ES" dirty="0"/>
          </a:p>
        </p:txBody>
      </p:sp>
      <mc:AlternateContent xmlns:mc="http://schemas.openxmlformats.org/markup-compatibility/2006" xmlns:a14="http://schemas.microsoft.com/office/drawing/2010/main">
        <mc:Choice Requires="a14">
          <p:sp>
            <p:nvSpPr>
              <p:cNvPr id="10" name="9 Rectángulo"/>
              <p:cNvSpPr/>
              <p:nvPr/>
            </p:nvSpPr>
            <p:spPr>
              <a:xfrm>
                <a:off x="1222575" y="4869160"/>
                <a:ext cx="6552728" cy="1087157"/>
              </a:xfrm>
              <a:prstGeom prst="rect">
                <a:avLst/>
              </a:prstGeom>
            </p:spPr>
            <p:txBody>
              <a:bodyPr wrap="square">
                <a:spAutoFit/>
              </a:bodyPr>
              <a:lstStyle/>
              <a:p>
                <a:endParaRPr lang="es-ES" dirty="0" smtClean="0"/>
              </a:p>
              <a:p>
                <a:pPr/>
                <a14:m>
                  <m:oMathPara xmlns:m="http://schemas.openxmlformats.org/officeDocument/2006/math">
                    <m:oMathParaPr>
                      <m:jc m:val="centerGroup"/>
                    </m:oMathParaPr>
                    <m:oMath xmlns:m="http://schemas.openxmlformats.org/officeDocument/2006/math">
                      <m:r>
                        <a:rPr lang="es-EC" sz="1400" i="1">
                          <a:latin typeface="Cambria Math"/>
                        </a:rPr>
                        <m:t>𝑇</m:t>
                      </m:r>
                      <m:r>
                        <a:rPr lang="es-EC" sz="1400" i="1">
                          <a:latin typeface="Cambria Math"/>
                        </a:rPr>
                        <m:t>=</m:t>
                      </m:r>
                      <m:f>
                        <m:fPr>
                          <m:ctrlPr>
                            <a:rPr lang="es-ES" sz="1400" i="1">
                              <a:latin typeface="Cambria Math"/>
                            </a:rPr>
                          </m:ctrlPr>
                        </m:fPr>
                        <m:num>
                          <m:r>
                            <a:rPr lang="es-EC" sz="1400" i="1">
                              <a:latin typeface="Cambria Math"/>
                            </a:rPr>
                            <m:t>244,49∙0,17∙0,0092</m:t>
                          </m:r>
                        </m:num>
                        <m:den>
                          <m:r>
                            <a:rPr lang="es-EC" sz="1400" i="1">
                              <a:latin typeface="Cambria Math"/>
                            </a:rPr>
                            <m:t>2</m:t>
                          </m:r>
                        </m:den>
                      </m:f>
                      <m:f>
                        <m:fPr>
                          <m:ctrlPr>
                            <a:rPr lang="es-ES" sz="1400" i="1">
                              <a:latin typeface="Cambria Math"/>
                            </a:rPr>
                          </m:ctrlPr>
                        </m:fPr>
                        <m:num>
                          <m:r>
                            <a:rPr lang="es-EC" sz="1400" i="1">
                              <a:latin typeface="Cambria Math"/>
                            </a:rPr>
                            <m:t>(0,03∙ </m:t>
                          </m:r>
                          <m:r>
                            <a:rPr lang="es-EC" sz="1400" i="1">
                              <a:latin typeface="Cambria Math"/>
                            </a:rPr>
                            <m:t>𝜋</m:t>
                          </m:r>
                          <m:r>
                            <a:rPr lang="es-EC" sz="1400" i="1">
                              <a:latin typeface="Cambria Math"/>
                            </a:rPr>
                            <m:t>∙0,0092+</m:t>
                          </m:r>
                          <m:func>
                            <m:funcPr>
                              <m:ctrlPr>
                                <a:rPr lang="es-ES" sz="1400" i="1">
                                  <a:latin typeface="Cambria Math"/>
                                </a:rPr>
                              </m:ctrlPr>
                            </m:funcPr>
                            <m:fName>
                              <m:r>
                                <a:rPr lang="es-EC" sz="1400" i="1">
                                  <a:latin typeface="Cambria Math"/>
                                </a:rPr>
                                <m:t>0,002∙</m:t>
                              </m:r>
                              <m:r>
                                <m:rPr>
                                  <m:sty m:val="p"/>
                                </m:rPr>
                                <a:rPr lang="es-EC" sz="1400">
                                  <a:latin typeface="Cambria Math"/>
                                </a:rPr>
                                <m:t>cos</m:t>
                              </m:r>
                            </m:fName>
                            <m:e>
                              <m:r>
                                <a:rPr lang="es-EC" sz="1400" i="1">
                                  <a:latin typeface="Cambria Math"/>
                                </a:rPr>
                                <m:t>14,5°</m:t>
                              </m:r>
                            </m:e>
                          </m:func>
                          <m:r>
                            <a:rPr lang="es-EC" sz="1400" i="1">
                              <a:latin typeface="Cambria Math"/>
                            </a:rPr>
                            <m:t>)</m:t>
                          </m:r>
                        </m:num>
                        <m:den>
                          <m:d>
                            <m:dPr>
                              <m:ctrlPr>
                                <a:rPr lang="es-ES" sz="1400" i="1">
                                  <a:latin typeface="Cambria Math"/>
                                </a:rPr>
                              </m:ctrlPr>
                            </m:dPr>
                            <m:e>
                              <m:r>
                                <a:rPr lang="es-EC" sz="1400" i="1">
                                  <a:latin typeface="Cambria Math"/>
                                </a:rPr>
                                <m:t>𝜋</m:t>
                              </m:r>
                              <m:r>
                                <a:rPr lang="es-EC" sz="1400" i="1">
                                  <a:latin typeface="Cambria Math"/>
                                </a:rPr>
                                <m:t>∙0,0092 ∙</m:t>
                              </m:r>
                              <m:func>
                                <m:funcPr>
                                  <m:ctrlPr>
                                    <a:rPr lang="es-ES" sz="1400" i="1">
                                      <a:latin typeface="Cambria Math"/>
                                    </a:rPr>
                                  </m:ctrlPr>
                                </m:funcPr>
                                <m:fName>
                                  <m:r>
                                    <m:rPr>
                                      <m:sty m:val="p"/>
                                    </m:rPr>
                                    <a:rPr lang="es-EC" sz="1400">
                                      <a:latin typeface="Cambria Math"/>
                                    </a:rPr>
                                    <m:t>cos</m:t>
                                  </m:r>
                                </m:fName>
                                <m:e>
                                  <m:r>
                                    <a:rPr lang="es-EC" sz="1400" i="1">
                                      <a:latin typeface="Cambria Math"/>
                                    </a:rPr>
                                    <m:t>14,5°</m:t>
                                  </m:r>
                                </m:e>
                              </m:func>
                              <m:r>
                                <a:rPr lang="es-EC" sz="1400" i="1">
                                  <a:latin typeface="Cambria Math"/>
                                </a:rPr>
                                <m:t>−0,03∙0,002 </m:t>
                              </m:r>
                            </m:e>
                          </m:d>
                        </m:den>
                      </m:f>
                    </m:oMath>
                  </m:oMathPara>
                </a14:m>
                <a:endParaRPr lang="es-ES" sz="1400" dirty="0"/>
              </a:p>
              <a:p>
                <a:r>
                  <a:rPr lang="es-EC" dirty="0"/>
                  <a:t> </a:t>
                </a:r>
                <a:endParaRPr lang="es-ES" dirty="0">
                  <a:effectLst/>
                </a:endParaRPr>
              </a:p>
            </p:txBody>
          </p:sp>
        </mc:Choice>
        <mc:Fallback xmlns="">
          <p:sp>
            <p:nvSpPr>
              <p:cNvPr id="10" name="9 Rectángulo"/>
              <p:cNvSpPr>
                <a:spLocks noRot="1" noChangeAspect="1" noMove="1" noResize="1" noEditPoints="1" noAdjustHandles="1" noChangeArrowheads="1" noChangeShapeType="1" noTextEdit="1"/>
              </p:cNvSpPr>
              <p:nvPr/>
            </p:nvSpPr>
            <p:spPr>
              <a:xfrm>
                <a:off x="1222575" y="4869160"/>
                <a:ext cx="6552728" cy="1087157"/>
              </a:xfrm>
              <a:prstGeom prst="rect">
                <a:avLst/>
              </a:prstGeom>
              <a:blipFill rotWithShape="1">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10 Rectángulo"/>
              <p:cNvSpPr/>
              <p:nvPr/>
            </p:nvSpPr>
            <p:spPr>
              <a:xfrm>
                <a:off x="3103880" y="6065799"/>
                <a:ext cx="3238771" cy="3585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a:rPr>
                          </m:ctrlPr>
                        </m:sSubPr>
                        <m:e>
                          <m:r>
                            <a:rPr lang="es-ES" sz="1600" b="0" i="1" smtClean="0">
                              <a:latin typeface="Cambria Math"/>
                            </a:rPr>
                            <m:t>  </m:t>
                          </m:r>
                          <m:r>
                            <a:rPr lang="es-EC" sz="1600" i="1">
                              <a:latin typeface="Cambria Math"/>
                            </a:rPr>
                            <m:t>𝑇</m:t>
                          </m:r>
                        </m:e>
                        <m:sub>
                          <m:r>
                            <a:rPr lang="es-EC" sz="1600" i="1">
                              <a:latin typeface="Cambria Math"/>
                            </a:rPr>
                            <m:t>𝐶𝑎𝑟𝑔𝑎</m:t>
                          </m:r>
                          <m:r>
                            <a:rPr lang="es-EC" sz="1600" i="1">
                              <a:latin typeface="Cambria Math"/>
                            </a:rPr>
                            <m:t> </m:t>
                          </m:r>
                          <m:r>
                            <a:rPr lang="es-EC" sz="1600" i="1">
                              <a:latin typeface="Cambria Math"/>
                            </a:rPr>
                            <m:t>𝑝𝑒𝑟𝑝𝑒𝑛𝑑𝑖𝑐𝑢𝑙𝑎𝑟</m:t>
                          </m:r>
                        </m:sub>
                      </m:sSub>
                      <m:r>
                        <a:rPr lang="es-EC" sz="1600" i="1">
                          <a:latin typeface="Cambria Math"/>
                        </a:rPr>
                        <m:t>=19 </m:t>
                      </m:r>
                      <m:d>
                        <m:dPr>
                          <m:ctrlPr>
                            <a:rPr lang="es-ES" sz="1600" i="1">
                              <a:latin typeface="Cambria Math"/>
                            </a:rPr>
                          </m:ctrlPr>
                        </m:dPr>
                        <m:e>
                          <m:r>
                            <a:rPr lang="es-EC" sz="1600" i="1">
                              <a:latin typeface="Cambria Math"/>
                            </a:rPr>
                            <m:t>𝑁</m:t>
                          </m:r>
                          <m:r>
                            <a:rPr lang="es-ES" sz="1600" b="0" i="1" smtClean="0">
                              <a:latin typeface="Cambria Math"/>
                            </a:rPr>
                            <m:t>.</m:t>
                          </m:r>
                          <m:r>
                            <a:rPr lang="es-EC" sz="1600" i="1">
                              <a:latin typeface="Cambria Math"/>
                            </a:rPr>
                            <m:t>𝑚𝑚</m:t>
                          </m:r>
                        </m:e>
                      </m:d>
                    </m:oMath>
                  </m:oMathPara>
                </a14:m>
                <a:endParaRPr lang="es-ES" dirty="0"/>
              </a:p>
            </p:txBody>
          </p:sp>
        </mc:Choice>
        <mc:Fallback xmlns="">
          <p:sp>
            <p:nvSpPr>
              <p:cNvPr id="11" name="10 Rectángulo"/>
              <p:cNvSpPr>
                <a:spLocks noRot="1" noChangeAspect="1" noMove="1" noResize="1" noEditPoints="1" noAdjustHandles="1" noChangeArrowheads="1" noChangeShapeType="1" noTextEdit="1"/>
              </p:cNvSpPr>
              <p:nvPr/>
            </p:nvSpPr>
            <p:spPr>
              <a:xfrm>
                <a:off x="3103880" y="6065799"/>
                <a:ext cx="3238771" cy="358560"/>
              </a:xfrm>
              <a:prstGeom prst="rect">
                <a:avLst/>
              </a:prstGeom>
              <a:blipFill rotWithShape="1">
                <a:blip r:embed="rId5"/>
                <a:stretch>
                  <a:fillRect b="-678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14 Rectángulo"/>
              <p:cNvSpPr/>
              <p:nvPr/>
            </p:nvSpPr>
            <p:spPr>
              <a:xfrm>
                <a:off x="3128497" y="1914812"/>
                <a:ext cx="3331438" cy="7427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solidFill>
                            <a:schemeClr val="tx1"/>
                          </a:solidFill>
                          <a:latin typeface="Cambria Math"/>
                        </a:rPr>
                        <m:t>𝑇</m:t>
                      </m:r>
                      <m:r>
                        <a:rPr lang="es-EC" i="1" smtClean="0">
                          <a:solidFill>
                            <a:schemeClr val="tx1"/>
                          </a:solidFill>
                          <a:latin typeface="Cambria Math"/>
                        </a:rPr>
                        <m:t>=</m:t>
                      </m:r>
                      <m:f>
                        <m:fPr>
                          <m:ctrlPr>
                            <a:rPr lang="es-ES" i="1">
                              <a:solidFill>
                                <a:schemeClr val="tx1"/>
                              </a:solidFill>
                              <a:latin typeface="Cambria Math"/>
                            </a:rPr>
                          </m:ctrlPr>
                        </m:fPr>
                        <m:num>
                          <m:sSub>
                            <m:sSubPr>
                              <m:ctrlPr>
                                <a:rPr lang="es-ES" i="1">
                                  <a:solidFill>
                                    <a:schemeClr val="tx1"/>
                                  </a:solidFill>
                                  <a:latin typeface="Cambria Math"/>
                                </a:rPr>
                              </m:ctrlPr>
                            </m:sSubPr>
                            <m:e>
                              <m:r>
                                <a:rPr lang="es-EC" i="1">
                                  <a:solidFill>
                                    <a:schemeClr val="tx1"/>
                                  </a:solidFill>
                                  <a:latin typeface="Cambria Math"/>
                                </a:rPr>
                                <m:t>𝑃</m:t>
                              </m:r>
                              <m:sSub>
                                <m:sSubPr>
                                  <m:ctrlPr>
                                    <a:rPr lang="es-EC" i="1" smtClean="0">
                                      <a:solidFill>
                                        <a:schemeClr val="tx1"/>
                                      </a:solidFill>
                                      <a:latin typeface="Cambria Math"/>
                                    </a:rPr>
                                  </m:ctrlPr>
                                </m:sSubPr>
                                <m:e>
                                  <m:r>
                                    <a:rPr lang="es-EC" i="1">
                                      <a:solidFill>
                                        <a:schemeClr val="tx1"/>
                                      </a:solidFill>
                                      <a:latin typeface="Cambria Math"/>
                                    </a:rPr>
                                    <m:t>𝜇</m:t>
                                  </m:r>
                                </m:e>
                                <m:sub>
                                  <m:r>
                                    <a:rPr lang="es-ES" b="0" i="1" smtClean="0">
                                      <a:solidFill>
                                        <a:schemeClr val="tx1"/>
                                      </a:solidFill>
                                      <a:latin typeface="Cambria Math"/>
                                    </a:rPr>
                                    <m:t>1</m:t>
                                  </m:r>
                                </m:sub>
                              </m:sSub>
                              <m:r>
                                <a:rPr lang="es-EC" i="1">
                                  <a:solidFill>
                                    <a:schemeClr val="tx1"/>
                                  </a:solidFill>
                                  <a:latin typeface="Cambria Math"/>
                                </a:rPr>
                                <m:t>𝑑</m:t>
                              </m:r>
                            </m:e>
                            <m:sub>
                              <m:r>
                                <a:rPr lang="es-EC" i="1">
                                  <a:solidFill>
                                    <a:schemeClr val="tx1"/>
                                  </a:solidFill>
                                  <a:latin typeface="Cambria Math"/>
                                </a:rPr>
                                <m:t>𝑝</m:t>
                              </m:r>
                            </m:sub>
                          </m:sSub>
                        </m:num>
                        <m:den>
                          <m:r>
                            <a:rPr lang="es-EC" i="1">
                              <a:solidFill>
                                <a:schemeClr val="tx1"/>
                              </a:solidFill>
                              <a:latin typeface="Cambria Math"/>
                            </a:rPr>
                            <m:t>2</m:t>
                          </m:r>
                        </m:den>
                      </m:f>
                      <m:f>
                        <m:fPr>
                          <m:ctrlPr>
                            <a:rPr lang="es-ES" i="1">
                              <a:solidFill>
                                <a:schemeClr val="tx1"/>
                              </a:solidFill>
                              <a:latin typeface="Cambria Math"/>
                            </a:rPr>
                          </m:ctrlPr>
                        </m:fPr>
                        <m:num>
                          <m:r>
                            <a:rPr lang="es-EC" i="1">
                              <a:solidFill>
                                <a:schemeClr val="tx1"/>
                              </a:solidFill>
                              <a:latin typeface="Cambria Math"/>
                            </a:rPr>
                            <m:t>(</m:t>
                          </m:r>
                          <m:r>
                            <a:rPr lang="es-EC" i="1">
                              <a:solidFill>
                                <a:schemeClr val="tx1"/>
                              </a:solidFill>
                              <a:latin typeface="Cambria Math"/>
                            </a:rPr>
                            <m:t>𝜇</m:t>
                          </m:r>
                          <m:r>
                            <a:rPr lang="es-EC" i="1">
                              <a:solidFill>
                                <a:schemeClr val="tx1"/>
                              </a:solidFill>
                              <a:latin typeface="Cambria Math"/>
                            </a:rPr>
                            <m:t> </m:t>
                          </m:r>
                          <m:r>
                            <a:rPr lang="es-EC" i="1">
                              <a:solidFill>
                                <a:schemeClr val="tx1"/>
                              </a:solidFill>
                              <a:latin typeface="Cambria Math"/>
                            </a:rPr>
                            <m:t>𝜋</m:t>
                          </m:r>
                          <m:sSub>
                            <m:sSubPr>
                              <m:ctrlPr>
                                <a:rPr lang="es-ES" i="1">
                                  <a:solidFill>
                                    <a:schemeClr val="tx1"/>
                                  </a:solidFill>
                                  <a:latin typeface="Cambria Math"/>
                                </a:rPr>
                              </m:ctrlPr>
                            </m:sSubPr>
                            <m:e>
                              <m:r>
                                <a:rPr lang="es-EC" i="1">
                                  <a:solidFill>
                                    <a:schemeClr val="tx1"/>
                                  </a:solidFill>
                                  <a:latin typeface="Cambria Math"/>
                                </a:rPr>
                                <m:t>𝑑</m:t>
                              </m:r>
                            </m:e>
                            <m:sub>
                              <m:r>
                                <a:rPr lang="es-EC" i="1">
                                  <a:solidFill>
                                    <a:schemeClr val="tx1"/>
                                  </a:solidFill>
                                  <a:latin typeface="Cambria Math"/>
                                </a:rPr>
                                <m:t>𝑝</m:t>
                              </m:r>
                            </m:sub>
                          </m:sSub>
                          <m:r>
                            <a:rPr lang="es-EC" i="1">
                              <a:solidFill>
                                <a:schemeClr val="tx1"/>
                              </a:solidFill>
                              <a:latin typeface="Cambria Math"/>
                            </a:rPr>
                            <m:t>+</m:t>
                          </m:r>
                          <m:r>
                            <a:rPr lang="es-EC" i="1">
                              <a:solidFill>
                                <a:schemeClr val="tx1"/>
                              </a:solidFill>
                              <a:latin typeface="Cambria Math"/>
                            </a:rPr>
                            <m:t>𝐿</m:t>
                          </m:r>
                          <m:func>
                            <m:funcPr>
                              <m:ctrlPr>
                                <a:rPr lang="es-ES" i="1">
                                  <a:solidFill>
                                    <a:schemeClr val="tx1"/>
                                  </a:solidFill>
                                  <a:latin typeface="Cambria Math"/>
                                </a:rPr>
                              </m:ctrlPr>
                            </m:funcPr>
                            <m:fName>
                              <m:r>
                                <m:rPr>
                                  <m:sty m:val="p"/>
                                </m:rPr>
                                <a:rPr lang="es-EC">
                                  <a:solidFill>
                                    <a:schemeClr val="tx1"/>
                                  </a:solidFill>
                                  <a:latin typeface="Cambria Math"/>
                                </a:rPr>
                                <m:t>cos</m:t>
                              </m:r>
                            </m:fName>
                            <m:e>
                              <m:r>
                                <a:rPr lang="es-EC" i="1">
                                  <a:solidFill>
                                    <a:schemeClr val="tx1"/>
                                  </a:solidFill>
                                  <a:latin typeface="Cambria Math"/>
                                </a:rPr>
                                <m:t>𝛼</m:t>
                              </m:r>
                            </m:e>
                          </m:func>
                          <m:r>
                            <a:rPr lang="es-EC" i="1">
                              <a:solidFill>
                                <a:schemeClr val="tx1"/>
                              </a:solidFill>
                              <a:latin typeface="Cambria Math"/>
                            </a:rPr>
                            <m:t>)</m:t>
                          </m:r>
                        </m:num>
                        <m:den>
                          <m:d>
                            <m:dPr>
                              <m:ctrlPr>
                                <a:rPr lang="es-ES" i="1">
                                  <a:solidFill>
                                    <a:schemeClr val="tx1"/>
                                  </a:solidFill>
                                  <a:latin typeface="Cambria Math"/>
                                </a:rPr>
                              </m:ctrlPr>
                            </m:dPr>
                            <m:e>
                              <m:r>
                                <a:rPr lang="es-EC" i="1">
                                  <a:solidFill>
                                    <a:schemeClr val="tx1"/>
                                  </a:solidFill>
                                  <a:latin typeface="Cambria Math"/>
                                </a:rPr>
                                <m:t>𝜋</m:t>
                              </m:r>
                              <m:sSub>
                                <m:sSubPr>
                                  <m:ctrlPr>
                                    <a:rPr lang="es-ES" i="1">
                                      <a:solidFill>
                                        <a:schemeClr val="tx1"/>
                                      </a:solidFill>
                                      <a:latin typeface="Cambria Math"/>
                                    </a:rPr>
                                  </m:ctrlPr>
                                </m:sSubPr>
                                <m:e>
                                  <m:r>
                                    <a:rPr lang="es-EC" i="1">
                                      <a:solidFill>
                                        <a:schemeClr val="tx1"/>
                                      </a:solidFill>
                                      <a:latin typeface="Cambria Math"/>
                                    </a:rPr>
                                    <m:t>𝑑</m:t>
                                  </m:r>
                                </m:e>
                                <m:sub>
                                  <m:r>
                                    <a:rPr lang="es-EC" i="1">
                                      <a:solidFill>
                                        <a:schemeClr val="tx1"/>
                                      </a:solidFill>
                                      <a:latin typeface="Cambria Math"/>
                                    </a:rPr>
                                    <m:t>𝑝</m:t>
                                  </m:r>
                                </m:sub>
                              </m:sSub>
                              <m:func>
                                <m:funcPr>
                                  <m:ctrlPr>
                                    <a:rPr lang="es-ES" i="1">
                                      <a:solidFill>
                                        <a:schemeClr val="tx1"/>
                                      </a:solidFill>
                                      <a:latin typeface="Cambria Math"/>
                                    </a:rPr>
                                  </m:ctrlPr>
                                </m:funcPr>
                                <m:fName>
                                  <m:r>
                                    <m:rPr>
                                      <m:sty m:val="p"/>
                                    </m:rPr>
                                    <a:rPr lang="es-EC">
                                      <a:solidFill>
                                        <a:schemeClr val="tx1"/>
                                      </a:solidFill>
                                      <a:latin typeface="Cambria Math"/>
                                    </a:rPr>
                                    <m:t>cos</m:t>
                                  </m:r>
                                </m:fName>
                                <m:e>
                                  <m:r>
                                    <a:rPr lang="es-EC" i="1">
                                      <a:solidFill>
                                        <a:schemeClr val="tx1"/>
                                      </a:solidFill>
                                      <a:latin typeface="Cambria Math"/>
                                    </a:rPr>
                                    <m:t>𝛼</m:t>
                                  </m:r>
                                </m:e>
                              </m:func>
                              <m:r>
                                <a:rPr lang="es-EC" i="1">
                                  <a:solidFill>
                                    <a:schemeClr val="tx1"/>
                                  </a:solidFill>
                                  <a:latin typeface="Cambria Math"/>
                                </a:rPr>
                                <m:t>−</m:t>
                              </m:r>
                              <m:r>
                                <a:rPr lang="es-EC" i="1">
                                  <a:solidFill>
                                    <a:schemeClr val="tx1"/>
                                  </a:solidFill>
                                  <a:latin typeface="Cambria Math"/>
                                </a:rPr>
                                <m:t>𝜇</m:t>
                              </m:r>
                              <m:r>
                                <a:rPr lang="es-EC" i="1">
                                  <a:solidFill>
                                    <a:schemeClr val="tx1"/>
                                  </a:solidFill>
                                  <a:latin typeface="Cambria Math"/>
                                </a:rPr>
                                <m:t> </m:t>
                              </m:r>
                              <m:r>
                                <a:rPr lang="es-EC" i="1">
                                  <a:solidFill>
                                    <a:schemeClr val="tx1"/>
                                  </a:solidFill>
                                  <a:latin typeface="Cambria Math"/>
                                </a:rPr>
                                <m:t>𝐿</m:t>
                              </m:r>
                            </m:e>
                          </m:d>
                        </m:den>
                      </m:f>
                      <m:r>
                        <a:rPr lang="es-EC" i="1">
                          <a:solidFill>
                            <a:schemeClr val="tx1"/>
                          </a:solidFill>
                          <a:latin typeface="Cambria Math"/>
                        </a:rPr>
                        <m:t> </m:t>
                      </m:r>
                    </m:oMath>
                  </m:oMathPara>
                </a14:m>
                <a:endParaRPr lang="es-ES" dirty="0">
                  <a:solidFill>
                    <a:schemeClr val="tx1"/>
                  </a:solidFill>
                </a:endParaRPr>
              </a:p>
            </p:txBody>
          </p:sp>
        </mc:Choice>
        <mc:Fallback xmlns="">
          <p:sp>
            <p:nvSpPr>
              <p:cNvPr id="15" name="14 Rectángulo"/>
              <p:cNvSpPr>
                <a:spLocks noRot="1" noChangeAspect="1" noMove="1" noResize="1" noEditPoints="1" noAdjustHandles="1" noChangeArrowheads="1" noChangeShapeType="1" noTextEdit="1"/>
              </p:cNvSpPr>
              <p:nvPr/>
            </p:nvSpPr>
            <p:spPr>
              <a:xfrm>
                <a:off x="3128497" y="1914812"/>
                <a:ext cx="3331438" cy="742704"/>
              </a:xfrm>
              <a:prstGeom prst="rect">
                <a:avLst/>
              </a:prstGeom>
              <a:blipFill rotWithShape="1">
                <a:blip r:embed="rId6"/>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149878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PAR DE TORSIÓN EJE Z</a:t>
            </a:r>
            <a:endParaRPr lang="es-ES" dirty="0"/>
          </a:p>
        </p:txBody>
      </p:sp>
      <mc:AlternateContent xmlns:mc="http://schemas.openxmlformats.org/markup-compatibility/2006" xmlns:a14="http://schemas.microsoft.com/office/drawing/2010/main">
        <mc:Choice Requires="a14">
          <p:sp>
            <p:nvSpPr>
              <p:cNvPr id="5" name="4 Rectángulo"/>
              <p:cNvSpPr/>
              <p:nvPr/>
            </p:nvSpPr>
            <p:spPr>
              <a:xfrm>
                <a:off x="1619672" y="1723661"/>
                <a:ext cx="5868144" cy="4235262"/>
              </a:xfrm>
              <a:prstGeom prst="rect">
                <a:avLst/>
              </a:prstGeom>
            </p:spPr>
            <p:txBody>
              <a:bodyPr wrap="square">
                <a:spAutoFit/>
              </a:bodyPr>
              <a:lstStyle/>
              <a:p>
                <a:r>
                  <a:rPr lang="es-EC" sz="1400" dirty="0" smtClean="0"/>
                  <a:t>El par de torsión de rotación requerido para convertir el movimiento de rotación del husillo de bolas en movimiento recto</a:t>
                </a:r>
              </a:p>
              <a:p>
                <a:pPr lvl="0"/>
                <a:endParaRPr lang="es-ES" sz="1500" dirty="0" smtClean="0"/>
              </a:p>
              <a:p>
                <a:pPr lvl="0"/>
                <a:r>
                  <a:rPr lang="es-ES" sz="1500" dirty="0" smtClean="0"/>
                  <a:t>Torque </a:t>
                </a:r>
                <a:r>
                  <a:rPr lang="es-ES" sz="1500" dirty="0"/>
                  <a:t>requerido durante la aceleración hacia arriba.</a:t>
                </a:r>
              </a:p>
              <a:p>
                <a:r>
                  <a:rPr lang="es-EC" sz="1500" dirty="0"/>
                  <a:t> </a:t>
                </a:r>
                <a:endParaRPr lang="es-ES" sz="1500" dirty="0"/>
              </a:p>
              <a:p>
                <a:pPr/>
                <a14:m>
                  <m:oMathPara xmlns:m="http://schemas.openxmlformats.org/officeDocument/2006/math">
                    <m:oMathParaPr>
                      <m:jc m:val="centerGroup"/>
                    </m:oMathParaPr>
                    <m:oMath xmlns:m="http://schemas.openxmlformats.org/officeDocument/2006/math">
                      <m:sSub>
                        <m:sSubPr>
                          <m:ctrlPr>
                            <a:rPr lang="es-ES" sz="1500" i="1">
                              <a:latin typeface="Cambria Math"/>
                            </a:rPr>
                          </m:ctrlPr>
                        </m:sSubPr>
                        <m:e>
                          <m:r>
                            <a:rPr lang="es-ES" sz="1500" i="1">
                              <a:latin typeface="Cambria Math"/>
                            </a:rPr>
                            <m:t>𝑇</m:t>
                          </m:r>
                        </m:e>
                        <m:sub>
                          <m:r>
                            <a:rPr lang="es-ES" sz="1500" i="1">
                              <a:latin typeface="Cambria Math"/>
                            </a:rPr>
                            <m:t>𝑘</m:t>
                          </m:r>
                          <m:r>
                            <a:rPr lang="es-ES" sz="1500" i="1">
                              <a:latin typeface="Cambria Math"/>
                            </a:rPr>
                            <m:t>1</m:t>
                          </m:r>
                        </m:sub>
                      </m:sSub>
                      <m:r>
                        <a:rPr lang="es-ES" sz="1500" i="1">
                          <a:latin typeface="Cambria Math"/>
                        </a:rPr>
                        <m:t>=53,93 (</m:t>
                      </m:r>
                      <m:r>
                        <a:rPr lang="es-ES" sz="1500" i="1">
                          <a:latin typeface="Cambria Math"/>
                        </a:rPr>
                        <m:t>𝑁</m:t>
                      </m:r>
                      <m:r>
                        <a:rPr lang="es-ES" sz="1500" i="1">
                          <a:latin typeface="Cambria Math"/>
                        </a:rPr>
                        <m:t>.</m:t>
                      </m:r>
                      <m:r>
                        <a:rPr lang="es-ES" sz="1500" i="1">
                          <a:latin typeface="Cambria Math"/>
                        </a:rPr>
                        <m:t>𝑚𝑚</m:t>
                      </m:r>
                      <m:r>
                        <a:rPr lang="es-ES" sz="1500" i="1">
                          <a:latin typeface="Cambria Math"/>
                        </a:rPr>
                        <m:t>)</m:t>
                      </m:r>
                    </m:oMath>
                  </m:oMathPara>
                </a14:m>
                <a:endParaRPr lang="es-ES" sz="1500" dirty="0"/>
              </a:p>
              <a:p>
                <a:r>
                  <a:rPr lang="es-ES" sz="1500" dirty="0"/>
                  <a:t> </a:t>
                </a:r>
              </a:p>
              <a:p>
                <a:pPr lvl="0"/>
                <a:r>
                  <a:rPr lang="es-ES" sz="1500" dirty="0"/>
                  <a:t>Torque requerido durante el movimiento uniforme hacia arriba.</a:t>
                </a:r>
              </a:p>
              <a:p>
                <a:pPr algn="ctr"/>
                <a:r>
                  <a:rPr lang="es-EC" sz="1500" dirty="0"/>
                  <a:t> </a:t>
                </a:r>
                <a14:m>
                  <m:oMath xmlns:m="http://schemas.openxmlformats.org/officeDocument/2006/math">
                    <m:sSub>
                      <m:sSubPr>
                        <m:ctrlPr>
                          <a:rPr lang="es-ES" sz="1500" i="1">
                            <a:latin typeface="Cambria Math"/>
                          </a:rPr>
                        </m:ctrlPr>
                      </m:sSubPr>
                      <m:e>
                        <m:r>
                          <a:rPr lang="es-EC" sz="1500" i="1">
                            <a:latin typeface="Cambria Math"/>
                          </a:rPr>
                          <m:t>𝑇</m:t>
                        </m:r>
                      </m:e>
                      <m:sub>
                        <m:r>
                          <a:rPr lang="es-EC" sz="1500" i="1">
                            <a:latin typeface="Cambria Math"/>
                          </a:rPr>
                          <m:t>𝑡</m:t>
                        </m:r>
                        <m:r>
                          <a:rPr lang="es-EC" sz="1500" i="1">
                            <a:latin typeface="Cambria Math"/>
                          </a:rPr>
                          <m:t>1</m:t>
                        </m:r>
                      </m:sub>
                    </m:sSub>
                    <m:r>
                      <a:rPr lang="es-EC" sz="1500" i="1">
                        <a:latin typeface="Cambria Math"/>
                      </a:rPr>
                      <m:t>=51,9 (</m:t>
                    </m:r>
                    <m:r>
                      <a:rPr lang="es-EC" sz="1500" i="1">
                        <a:latin typeface="Cambria Math"/>
                      </a:rPr>
                      <m:t>𝑁</m:t>
                    </m:r>
                    <m:r>
                      <a:rPr lang="es-EC" sz="1500" i="1">
                        <a:latin typeface="Cambria Math"/>
                      </a:rPr>
                      <m:t>.</m:t>
                    </m:r>
                    <m:r>
                      <a:rPr lang="es-EC" sz="1500" i="1">
                        <a:latin typeface="Cambria Math"/>
                      </a:rPr>
                      <m:t>𝑚𝑚</m:t>
                    </m:r>
                    <m:r>
                      <a:rPr lang="es-EC" sz="1500" i="1">
                        <a:latin typeface="Cambria Math"/>
                      </a:rPr>
                      <m:t>)</m:t>
                    </m:r>
                  </m:oMath>
                </a14:m>
                <a:endParaRPr lang="es-ES" sz="1500" dirty="0"/>
              </a:p>
              <a:p>
                <a:r>
                  <a:rPr lang="es-EC" sz="1500" dirty="0"/>
                  <a:t> </a:t>
                </a:r>
                <a:endParaRPr lang="es-ES" sz="1500" dirty="0"/>
              </a:p>
              <a:p>
                <a:pPr lvl="0"/>
                <a:r>
                  <a:rPr lang="es-ES" sz="1500" dirty="0"/>
                  <a:t>Torque requerido durante la desaceleración hacia arriba.</a:t>
                </a:r>
              </a:p>
              <a:p>
                <a:pPr algn="ctr"/>
                <a:r>
                  <a:rPr lang="es-EC" sz="1500" dirty="0"/>
                  <a:t> </a:t>
                </a:r>
                <a14:m>
                  <m:oMath xmlns:m="http://schemas.openxmlformats.org/officeDocument/2006/math">
                    <m:sSub>
                      <m:sSubPr>
                        <m:ctrlPr>
                          <a:rPr lang="es-ES" sz="1500" i="1">
                            <a:latin typeface="Cambria Math"/>
                          </a:rPr>
                        </m:ctrlPr>
                      </m:sSubPr>
                      <m:e>
                        <m:r>
                          <a:rPr lang="es-EC" sz="1500" i="1">
                            <a:latin typeface="Cambria Math"/>
                          </a:rPr>
                          <m:t>𝑇</m:t>
                        </m:r>
                      </m:e>
                      <m:sub>
                        <m:r>
                          <a:rPr lang="es-EC" sz="1500" i="1">
                            <a:latin typeface="Cambria Math"/>
                          </a:rPr>
                          <m:t>𝑔</m:t>
                        </m:r>
                        <m:r>
                          <a:rPr lang="es-EC" sz="1500" i="1">
                            <a:latin typeface="Cambria Math"/>
                          </a:rPr>
                          <m:t>1</m:t>
                        </m:r>
                      </m:sub>
                    </m:sSub>
                    <m:r>
                      <a:rPr lang="es-EC" sz="1500" i="1">
                        <a:latin typeface="Cambria Math"/>
                      </a:rPr>
                      <m:t>=49,87 (</m:t>
                    </m:r>
                    <m:r>
                      <a:rPr lang="es-EC" sz="1500" i="1">
                        <a:latin typeface="Cambria Math"/>
                      </a:rPr>
                      <m:t>𝑁</m:t>
                    </m:r>
                    <m:r>
                      <a:rPr lang="es-EC" sz="1500" i="1">
                        <a:latin typeface="Cambria Math"/>
                      </a:rPr>
                      <m:t>.</m:t>
                    </m:r>
                    <m:r>
                      <a:rPr lang="es-EC" sz="1500" i="1">
                        <a:latin typeface="Cambria Math"/>
                      </a:rPr>
                      <m:t>𝑚𝑚</m:t>
                    </m:r>
                    <m:r>
                      <a:rPr lang="es-EC" sz="1500" i="1">
                        <a:latin typeface="Cambria Math"/>
                      </a:rPr>
                      <m:t>)</m:t>
                    </m:r>
                  </m:oMath>
                </a14:m>
                <a:endParaRPr lang="es-ES" sz="1500" dirty="0"/>
              </a:p>
              <a:p>
                <a:r>
                  <a:rPr lang="es-EC" sz="1500" dirty="0"/>
                  <a:t> </a:t>
                </a:r>
                <a:endParaRPr lang="es-ES" sz="1500" dirty="0"/>
              </a:p>
              <a:p>
                <a:pPr lvl="0"/>
                <a:r>
                  <a:rPr lang="es-ES" sz="1500" dirty="0"/>
                  <a:t>Torque requerido durante la aceleración hacia abajo.</a:t>
                </a:r>
              </a:p>
              <a:p>
                <a:pPr/>
                <a14:m>
                  <m:oMathPara xmlns:m="http://schemas.openxmlformats.org/officeDocument/2006/math">
                    <m:oMathParaPr>
                      <m:jc m:val="centerGroup"/>
                    </m:oMathParaPr>
                    <m:oMath xmlns:m="http://schemas.openxmlformats.org/officeDocument/2006/math">
                      <m:sSub>
                        <m:sSubPr>
                          <m:ctrlPr>
                            <a:rPr lang="es-ES" sz="1500" i="1">
                              <a:latin typeface="Cambria Math"/>
                            </a:rPr>
                          </m:ctrlPr>
                        </m:sSubPr>
                        <m:e>
                          <m:r>
                            <a:rPr lang="es-ES" sz="1500" i="1">
                              <a:latin typeface="Cambria Math"/>
                            </a:rPr>
                            <m:t>𝑇</m:t>
                          </m:r>
                        </m:e>
                        <m:sub>
                          <m:r>
                            <a:rPr lang="es-ES" sz="1500" i="1">
                              <a:latin typeface="Cambria Math"/>
                            </a:rPr>
                            <m:t>𝑘</m:t>
                          </m:r>
                          <m:r>
                            <a:rPr lang="es-ES" sz="1500" i="1">
                              <a:latin typeface="Cambria Math"/>
                            </a:rPr>
                            <m:t>2</m:t>
                          </m:r>
                        </m:sub>
                      </m:sSub>
                      <m:r>
                        <a:rPr lang="es-ES" sz="1500" i="1">
                          <a:latin typeface="Cambria Math"/>
                        </a:rPr>
                        <m:t>=204,27 (</m:t>
                      </m:r>
                      <m:r>
                        <a:rPr lang="es-ES" sz="1500" i="1">
                          <a:latin typeface="Cambria Math"/>
                        </a:rPr>
                        <m:t>𝑁</m:t>
                      </m:r>
                      <m:r>
                        <a:rPr lang="es-ES" sz="1500" i="1">
                          <a:latin typeface="Cambria Math"/>
                        </a:rPr>
                        <m:t>.</m:t>
                      </m:r>
                      <m:r>
                        <a:rPr lang="es-ES" sz="1500" i="1">
                          <a:latin typeface="Cambria Math"/>
                        </a:rPr>
                        <m:t>𝑚𝑚</m:t>
                      </m:r>
                      <m:r>
                        <a:rPr lang="es-ES" sz="1500" i="1">
                          <a:latin typeface="Cambria Math"/>
                        </a:rPr>
                        <m:t>)</m:t>
                      </m:r>
                    </m:oMath>
                  </m:oMathPara>
                </a14:m>
                <a:endParaRPr lang="es-ES" sz="1500" dirty="0"/>
              </a:p>
              <a:p>
                <a:pPr lvl="0"/>
                <a:r>
                  <a:rPr lang="es-ES" sz="1500" dirty="0"/>
                  <a:t>Torque requerido durante el movimiento uniforme  hacia abajo.</a:t>
                </a:r>
              </a:p>
              <a:p>
                <a:pPr/>
                <a14:m>
                  <m:oMathPara xmlns:m="http://schemas.openxmlformats.org/officeDocument/2006/math">
                    <m:oMathParaPr>
                      <m:jc m:val="centerGroup"/>
                    </m:oMathParaPr>
                    <m:oMath xmlns:m="http://schemas.openxmlformats.org/officeDocument/2006/math">
                      <m:sSub>
                        <m:sSubPr>
                          <m:ctrlPr>
                            <a:rPr lang="es-ES" sz="1500" i="1">
                              <a:latin typeface="Cambria Math"/>
                            </a:rPr>
                          </m:ctrlPr>
                        </m:sSubPr>
                        <m:e>
                          <m:r>
                            <a:rPr lang="es-EC" sz="1500" i="1">
                              <a:latin typeface="Cambria Math"/>
                            </a:rPr>
                            <m:t>𝑇</m:t>
                          </m:r>
                        </m:e>
                        <m:sub>
                          <m:r>
                            <a:rPr lang="es-EC" sz="1500" i="1">
                              <a:latin typeface="Cambria Math"/>
                            </a:rPr>
                            <m:t>𝑡</m:t>
                          </m:r>
                          <m:r>
                            <a:rPr lang="es-EC" sz="1500" i="1">
                              <a:latin typeface="Cambria Math"/>
                            </a:rPr>
                            <m:t>2</m:t>
                          </m:r>
                        </m:sub>
                      </m:sSub>
                      <m:r>
                        <a:rPr lang="es-EC" sz="1500" i="1">
                          <a:latin typeface="Cambria Math"/>
                        </a:rPr>
                        <m:t>=206,3 (</m:t>
                      </m:r>
                      <m:r>
                        <a:rPr lang="es-EC" sz="1500" i="1">
                          <a:latin typeface="Cambria Math"/>
                        </a:rPr>
                        <m:t>𝑁</m:t>
                      </m:r>
                      <m:r>
                        <a:rPr lang="es-EC" sz="1500" i="1">
                          <a:latin typeface="Cambria Math"/>
                        </a:rPr>
                        <m:t>.</m:t>
                      </m:r>
                      <m:r>
                        <a:rPr lang="es-EC" sz="1500" i="1">
                          <a:latin typeface="Cambria Math"/>
                        </a:rPr>
                        <m:t>𝑚𝑚</m:t>
                      </m:r>
                      <m:r>
                        <a:rPr lang="es-EC" sz="1500" i="1">
                          <a:latin typeface="Cambria Math"/>
                        </a:rPr>
                        <m:t>)</m:t>
                      </m:r>
                    </m:oMath>
                  </m:oMathPara>
                </a14:m>
                <a:endParaRPr lang="es-ES" sz="1500" dirty="0"/>
              </a:p>
              <a:p>
                <a:pPr lvl="0"/>
                <a:r>
                  <a:rPr lang="es-ES" sz="1500" dirty="0" smtClean="0"/>
                  <a:t>Torque requerido durante la desaceleración hacia abajo.</a:t>
                </a:r>
                <a:endParaRPr lang="es-ES" sz="1500" dirty="0"/>
              </a:p>
            </p:txBody>
          </p:sp>
        </mc:Choice>
        <mc:Fallback xmlns="">
          <p:sp>
            <p:nvSpPr>
              <p:cNvPr id="5" name="4 Rectángulo"/>
              <p:cNvSpPr>
                <a:spLocks noRot="1" noChangeAspect="1" noMove="1" noResize="1" noEditPoints="1" noAdjustHandles="1" noChangeArrowheads="1" noChangeShapeType="1" noTextEdit="1"/>
              </p:cNvSpPr>
              <p:nvPr/>
            </p:nvSpPr>
            <p:spPr>
              <a:xfrm>
                <a:off x="1619672" y="1723661"/>
                <a:ext cx="5868144" cy="4235262"/>
              </a:xfrm>
              <a:prstGeom prst="rect">
                <a:avLst/>
              </a:prstGeom>
              <a:blipFill rotWithShape="1">
                <a:blip r:embed="rId2"/>
                <a:stretch>
                  <a:fillRect l="-416" t="-288" b="-576"/>
                </a:stretch>
              </a:blipFill>
            </p:spPr>
            <p:txBody>
              <a:bodyPr/>
              <a:lstStyle/>
              <a:p>
                <a:r>
                  <a:rPr lang="es-ES">
                    <a:noFill/>
                  </a:rPr>
                  <a:t> </a:t>
                </a:r>
              </a:p>
            </p:txBody>
          </p:sp>
        </mc:Fallback>
      </mc:AlternateContent>
      <p:sp>
        <p:nvSpPr>
          <p:cNvPr id="7" name="6 Proceso"/>
          <p:cNvSpPr/>
          <p:nvPr/>
        </p:nvSpPr>
        <p:spPr>
          <a:xfrm>
            <a:off x="3484845" y="6088450"/>
            <a:ext cx="2622591" cy="39562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8" name="7 Rectángulo"/>
              <p:cNvSpPr/>
              <p:nvPr/>
            </p:nvSpPr>
            <p:spPr>
              <a:xfrm>
                <a:off x="3458383" y="6046887"/>
                <a:ext cx="2622769" cy="3956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1" i="1" smtClean="0">
                              <a:latin typeface="Cambria Math"/>
                            </a:rPr>
                          </m:ctrlPr>
                        </m:sSubPr>
                        <m:e>
                          <m:r>
                            <a:rPr lang="es-EC" b="1" i="1">
                              <a:latin typeface="Cambria Math"/>
                            </a:rPr>
                            <m:t>𝑻</m:t>
                          </m:r>
                        </m:e>
                        <m:sub>
                          <m:r>
                            <a:rPr lang="es-EC" b="1" i="1">
                              <a:latin typeface="Cambria Math"/>
                            </a:rPr>
                            <m:t>𝒈</m:t>
                          </m:r>
                          <m:r>
                            <a:rPr lang="es-EC" b="1" i="1">
                              <a:latin typeface="Cambria Math"/>
                            </a:rPr>
                            <m:t>𝟐</m:t>
                          </m:r>
                        </m:sub>
                      </m:sSub>
                      <m:r>
                        <a:rPr lang="es-EC" b="1" i="1">
                          <a:latin typeface="Cambria Math"/>
                        </a:rPr>
                        <m:t>=</m:t>
                      </m:r>
                      <m:r>
                        <a:rPr lang="es-EC" b="1" i="1">
                          <a:latin typeface="Cambria Math"/>
                        </a:rPr>
                        <m:t>𝟐𝟎𝟖</m:t>
                      </m:r>
                      <m:r>
                        <a:rPr lang="es-EC" b="1" i="1">
                          <a:latin typeface="Cambria Math"/>
                        </a:rPr>
                        <m:t>,</m:t>
                      </m:r>
                      <m:r>
                        <a:rPr lang="es-EC" b="1" i="1">
                          <a:latin typeface="Cambria Math"/>
                        </a:rPr>
                        <m:t>𝟑𝟑</m:t>
                      </m:r>
                      <m:r>
                        <a:rPr lang="es-EC" b="1" i="1">
                          <a:latin typeface="Cambria Math"/>
                        </a:rPr>
                        <m:t> (</m:t>
                      </m:r>
                      <m:r>
                        <a:rPr lang="es-EC" b="1" i="1">
                          <a:latin typeface="Cambria Math"/>
                        </a:rPr>
                        <m:t>𝑵</m:t>
                      </m:r>
                      <m:r>
                        <a:rPr lang="es-EC" b="1" i="1">
                          <a:latin typeface="Cambria Math"/>
                        </a:rPr>
                        <m:t>.</m:t>
                      </m:r>
                      <m:r>
                        <a:rPr lang="es-EC" b="1" i="1">
                          <a:latin typeface="Cambria Math"/>
                        </a:rPr>
                        <m:t>𝒎𝒎</m:t>
                      </m:r>
                      <m:r>
                        <a:rPr lang="es-EC" b="1" i="1">
                          <a:latin typeface="Cambria Math"/>
                        </a:rPr>
                        <m:t>)</m:t>
                      </m:r>
                    </m:oMath>
                  </m:oMathPara>
                </a14:m>
                <a:endParaRPr lang="es-ES" b="1" dirty="0"/>
              </a:p>
            </p:txBody>
          </p:sp>
        </mc:Choice>
        <mc:Fallback xmlns="">
          <p:sp>
            <p:nvSpPr>
              <p:cNvPr id="8" name="7 Rectángulo"/>
              <p:cNvSpPr>
                <a:spLocks noRot="1" noChangeAspect="1" noMove="1" noResize="1" noEditPoints="1" noAdjustHandles="1" noChangeArrowheads="1" noChangeShapeType="1" noTextEdit="1"/>
              </p:cNvSpPr>
              <p:nvPr/>
            </p:nvSpPr>
            <p:spPr>
              <a:xfrm>
                <a:off x="3458383" y="6046887"/>
                <a:ext cx="2622769" cy="395621"/>
              </a:xfrm>
              <a:prstGeom prst="rect">
                <a:avLst/>
              </a:prstGeom>
              <a:blipFill rotWithShape="1">
                <a:blip r:embed="rId3"/>
                <a:stretch>
                  <a:fillRect b="-7692"/>
                </a:stretch>
              </a:blipFill>
            </p:spPr>
            <p:txBody>
              <a:bodyPr/>
              <a:lstStyle/>
              <a:p>
                <a:r>
                  <a:rPr lang="es-ES">
                    <a:noFill/>
                  </a:rPr>
                  <a:t> </a:t>
                </a:r>
              </a:p>
            </p:txBody>
          </p:sp>
        </mc:Fallback>
      </mc:AlternateContent>
    </p:spTree>
    <p:extLst>
      <p:ext uri="{BB962C8B-B14F-4D97-AF65-F5344CB8AC3E}">
        <p14:creationId xmlns:p14="http://schemas.microsoft.com/office/powerpoint/2010/main" val="2888519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11560" y="366578"/>
            <a:ext cx="8381260" cy="1054394"/>
          </a:xfrm>
        </p:spPr>
        <p:txBody>
          <a:bodyPr/>
          <a:lstStyle/>
          <a:p>
            <a:r>
              <a:rPr lang="es-ES" dirty="0" smtClean="0"/>
              <a:t>TORQUE POR INERCIA</a:t>
            </a:r>
            <a:endParaRPr lang="es-ES" dirty="0"/>
          </a:p>
        </p:txBody>
      </p:sp>
      <mc:AlternateContent xmlns:mc="http://schemas.openxmlformats.org/markup-compatibility/2006" xmlns:a14="http://schemas.microsoft.com/office/drawing/2010/main">
        <mc:Choice Requires="a14">
          <p:sp>
            <p:nvSpPr>
              <p:cNvPr id="5" name="4 Rectángulo"/>
              <p:cNvSpPr/>
              <p:nvPr/>
            </p:nvSpPr>
            <p:spPr>
              <a:xfrm>
                <a:off x="2123728" y="1772815"/>
                <a:ext cx="5184576" cy="4835747"/>
              </a:xfrm>
              <a:prstGeom prst="rect">
                <a:avLst/>
              </a:prstGeom>
            </p:spPr>
            <p:txBody>
              <a:bodyPr wrap="square">
                <a:spAutoFit/>
              </a:bodyPr>
              <a:lstStyle/>
              <a:p>
                <a:r>
                  <a:rPr lang="es-EC" sz="1600" dirty="0" smtClean="0"/>
                  <a:t>Par de momento necesario para vencer la inercia del tornillo de potencia </a:t>
                </a:r>
              </a:p>
              <a:p>
                <a:endParaRPr lang="es-EC" sz="1600" b="1" dirty="0" smtClean="0"/>
              </a:p>
              <a:p>
                <a:r>
                  <a:rPr lang="es-EC" sz="1600" b="1" dirty="0" smtClean="0"/>
                  <a:t>EJE Y</a:t>
                </a:r>
                <a:endParaRPr lang="es-ES" sz="1600" dirty="0"/>
              </a:p>
              <a:p>
                <a:endParaRPr lang="es-ES" sz="1600" dirty="0"/>
              </a:p>
              <a:p>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s-ES" sz="1600" i="1" smtClean="0">
                              <a:latin typeface="Cambria Math"/>
                            </a:rPr>
                          </m:ctrlPr>
                        </m:naryPr>
                        <m:sub/>
                        <m:sup/>
                        <m:e>
                          <m:r>
                            <a:rPr lang="es-EC" sz="1600" i="1">
                              <a:latin typeface="Cambria Math"/>
                            </a:rPr>
                            <m:t>𝑀</m:t>
                          </m:r>
                          <m:r>
                            <a:rPr lang="es-EC" sz="1600" i="1">
                              <a:latin typeface="Cambria Math"/>
                            </a:rPr>
                            <m:t>=</m:t>
                          </m:r>
                        </m:e>
                      </m:nary>
                      <m:r>
                        <a:rPr lang="es-EC" sz="1600" i="1">
                          <a:latin typeface="Cambria Math"/>
                        </a:rPr>
                        <m:t>2</m:t>
                      </m:r>
                      <m:r>
                        <a:rPr lang="es-EC" sz="1600" i="1">
                          <a:latin typeface="Cambria Math"/>
                        </a:rPr>
                        <m:t>𝑥</m:t>
                      </m:r>
                      <m:sSup>
                        <m:sSupPr>
                          <m:ctrlPr>
                            <a:rPr lang="es-ES" sz="1600" i="1">
                              <a:latin typeface="Cambria Math"/>
                            </a:rPr>
                          </m:ctrlPr>
                        </m:sSupPr>
                        <m:e>
                          <m:r>
                            <a:rPr lang="es-ES" sz="1600" b="0" i="1" smtClean="0">
                              <a:latin typeface="Cambria Math"/>
                            </a:rPr>
                            <m:t>1</m:t>
                          </m:r>
                          <m:r>
                            <a:rPr lang="es-EC" sz="1600" i="1">
                              <a:latin typeface="Cambria Math"/>
                            </a:rPr>
                            <m:t>0</m:t>
                          </m:r>
                        </m:e>
                        <m:sup>
                          <m:r>
                            <a:rPr lang="es-EC" sz="1600" i="1">
                              <a:latin typeface="Cambria Math"/>
                            </a:rPr>
                            <m:t>−5</m:t>
                          </m:r>
                        </m:sup>
                      </m:sSup>
                      <m:r>
                        <a:rPr lang="es-EC" sz="1600" i="1">
                          <a:latin typeface="Cambria Math"/>
                        </a:rPr>
                        <m:t> </m:t>
                      </m:r>
                      <m:d>
                        <m:dPr>
                          <m:ctrlPr>
                            <a:rPr lang="es-ES" sz="1600" i="1">
                              <a:latin typeface="Cambria Math"/>
                            </a:rPr>
                          </m:ctrlPr>
                        </m:dPr>
                        <m:e>
                          <m:r>
                            <a:rPr lang="es-EC" sz="1600" i="1">
                              <a:latin typeface="Cambria Math"/>
                            </a:rPr>
                            <m:t>𝑁</m:t>
                          </m:r>
                          <m:r>
                            <a:rPr lang="es-ES" sz="1600" b="0" i="1" smtClean="0">
                              <a:latin typeface="Cambria Math"/>
                            </a:rPr>
                            <m:t>.</m:t>
                          </m:r>
                          <m:r>
                            <a:rPr lang="es-EC" sz="1600" i="1">
                              <a:latin typeface="Cambria Math"/>
                            </a:rPr>
                            <m:t>𝑚</m:t>
                          </m:r>
                        </m:e>
                      </m:d>
                    </m:oMath>
                  </m:oMathPara>
                </a14:m>
                <a:endParaRPr lang="es-ES" sz="1600" dirty="0"/>
              </a:p>
              <a:p>
                <a:r>
                  <a:rPr lang="es-EC" sz="1600" b="1" dirty="0" smtClean="0"/>
                  <a:t>EJE </a:t>
                </a:r>
                <a:r>
                  <a:rPr lang="es-EC" sz="1600" b="1" dirty="0"/>
                  <a:t>X</a:t>
                </a:r>
                <a:endParaRPr lang="es-ES" sz="1600" dirty="0"/>
              </a:p>
              <a:p>
                <a:endParaRPr lang="es-ES" sz="1600" dirty="0" smtClean="0"/>
              </a:p>
              <a:p>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s-ES" sz="1600" i="1" smtClean="0">
                              <a:latin typeface="Cambria Math"/>
                            </a:rPr>
                          </m:ctrlPr>
                        </m:naryPr>
                        <m:sub/>
                        <m:sup/>
                        <m:e>
                          <m:r>
                            <a:rPr lang="es-EC" sz="1600" i="1">
                              <a:latin typeface="Cambria Math"/>
                            </a:rPr>
                            <m:t>𝑀</m:t>
                          </m:r>
                          <m:r>
                            <a:rPr lang="es-EC" sz="1600" i="1">
                              <a:latin typeface="Cambria Math"/>
                            </a:rPr>
                            <m:t>=</m:t>
                          </m:r>
                        </m:e>
                      </m:nary>
                      <m:r>
                        <a:rPr lang="es-EC" sz="1600" i="1">
                          <a:latin typeface="Cambria Math"/>
                        </a:rPr>
                        <m:t>1,68</m:t>
                      </m:r>
                      <m:r>
                        <a:rPr lang="es-EC" sz="1600" i="1">
                          <a:latin typeface="Cambria Math"/>
                        </a:rPr>
                        <m:t>𝑥</m:t>
                      </m:r>
                      <m:sSup>
                        <m:sSupPr>
                          <m:ctrlPr>
                            <a:rPr lang="es-ES" sz="1600" i="1">
                              <a:latin typeface="Cambria Math"/>
                            </a:rPr>
                          </m:ctrlPr>
                        </m:sSupPr>
                        <m:e>
                          <m:r>
                            <a:rPr lang="es-EC" sz="1600" i="1">
                              <a:latin typeface="Cambria Math"/>
                            </a:rPr>
                            <m:t>10</m:t>
                          </m:r>
                        </m:e>
                        <m:sup>
                          <m:r>
                            <a:rPr lang="es-EC" sz="1600" i="1">
                              <a:latin typeface="Cambria Math"/>
                            </a:rPr>
                            <m:t>−5</m:t>
                          </m:r>
                        </m:sup>
                      </m:sSup>
                      <m:r>
                        <a:rPr lang="es-EC" sz="1600" i="1">
                          <a:latin typeface="Cambria Math"/>
                        </a:rPr>
                        <m:t> </m:t>
                      </m:r>
                      <m:d>
                        <m:dPr>
                          <m:ctrlPr>
                            <a:rPr lang="es-ES" sz="1600" i="1">
                              <a:latin typeface="Cambria Math"/>
                            </a:rPr>
                          </m:ctrlPr>
                        </m:dPr>
                        <m:e>
                          <m:r>
                            <a:rPr lang="es-EC" sz="1600" i="1">
                              <a:latin typeface="Cambria Math"/>
                            </a:rPr>
                            <m:t>𝑁</m:t>
                          </m:r>
                          <m:r>
                            <a:rPr lang="es-ES" sz="1600" b="0" i="1" smtClean="0">
                              <a:latin typeface="Cambria Math"/>
                            </a:rPr>
                            <m:t>.</m:t>
                          </m:r>
                          <m:r>
                            <a:rPr lang="es-EC" sz="1600" i="1">
                              <a:latin typeface="Cambria Math"/>
                            </a:rPr>
                            <m:t>𝑚</m:t>
                          </m:r>
                        </m:e>
                      </m:d>
                    </m:oMath>
                  </m:oMathPara>
                </a14:m>
                <a:endParaRPr lang="es-ES" sz="1600" dirty="0"/>
              </a:p>
              <a:p>
                <a:r>
                  <a:rPr lang="es-EC" sz="1600" b="1" dirty="0" smtClean="0"/>
                  <a:t>EJE </a:t>
                </a:r>
                <a:r>
                  <a:rPr lang="es-EC" sz="1600" b="1" dirty="0"/>
                  <a:t>Z</a:t>
                </a:r>
                <a:endParaRPr lang="es-ES" sz="1600" dirty="0"/>
              </a:p>
              <a:p>
                <a:endParaRPr lang="es-ES" sz="1600" dirty="0"/>
              </a:p>
              <a:p>
                <a:endParaRPr lang="es-ES" sz="1600" dirty="0" smtClean="0"/>
              </a:p>
              <a:p>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s-ES" sz="1600" i="1" smtClean="0">
                              <a:latin typeface="Cambria Math"/>
                            </a:rPr>
                          </m:ctrlPr>
                        </m:naryPr>
                        <m:sub/>
                        <m:sup/>
                        <m:e>
                          <m:r>
                            <a:rPr lang="es-EC" sz="1600" i="1">
                              <a:latin typeface="Cambria Math"/>
                            </a:rPr>
                            <m:t>𝑀</m:t>
                          </m:r>
                          <m:r>
                            <a:rPr lang="es-EC" sz="1600" i="1">
                              <a:latin typeface="Cambria Math"/>
                            </a:rPr>
                            <m:t>=</m:t>
                          </m:r>
                        </m:e>
                      </m:nary>
                      <m:r>
                        <a:rPr lang="es-EC" sz="1600" i="1">
                          <a:latin typeface="Cambria Math"/>
                        </a:rPr>
                        <m:t>3,6 </m:t>
                      </m:r>
                      <m:r>
                        <a:rPr lang="es-EC" sz="1600" i="1">
                          <a:latin typeface="Cambria Math"/>
                        </a:rPr>
                        <m:t>𝑥</m:t>
                      </m:r>
                      <m:sSup>
                        <m:sSupPr>
                          <m:ctrlPr>
                            <a:rPr lang="es-ES" sz="1600" i="1">
                              <a:latin typeface="Cambria Math"/>
                            </a:rPr>
                          </m:ctrlPr>
                        </m:sSupPr>
                        <m:e>
                          <m:r>
                            <a:rPr lang="es-EC" sz="1600" i="1">
                              <a:latin typeface="Cambria Math"/>
                            </a:rPr>
                            <m:t>10</m:t>
                          </m:r>
                        </m:e>
                        <m:sup>
                          <m:r>
                            <a:rPr lang="es-EC" sz="1600" i="1">
                              <a:latin typeface="Cambria Math"/>
                            </a:rPr>
                            <m:t>−5</m:t>
                          </m:r>
                        </m:sup>
                      </m:sSup>
                      <m:r>
                        <a:rPr lang="es-EC" sz="1600" i="1">
                          <a:latin typeface="Cambria Math"/>
                        </a:rPr>
                        <m:t> </m:t>
                      </m:r>
                      <m:d>
                        <m:dPr>
                          <m:ctrlPr>
                            <a:rPr lang="es-ES" sz="1600" i="1">
                              <a:latin typeface="Cambria Math"/>
                            </a:rPr>
                          </m:ctrlPr>
                        </m:dPr>
                        <m:e>
                          <m:r>
                            <a:rPr lang="es-EC" sz="1600" i="1">
                              <a:latin typeface="Cambria Math"/>
                            </a:rPr>
                            <m:t>𝑁</m:t>
                          </m:r>
                          <m:r>
                            <a:rPr lang="es-ES" sz="1600" b="0" i="1" smtClean="0">
                              <a:latin typeface="Cambria Math"/>
                            </a:rPr>
                            <m:t>.</m:t>
                          </m:r>
                          <m:r>
                            <a:rPr lang="es-EC" sz="1600" i="1">
                              <a:latin typeface="Cambria Math"/>
                            </a:rPr>
                            <m:t>𝑚</m:t>
                          </m:r>
                        </m:e>
                      </m:d>
                    </m:oMath>
                  </m:oMathPara>
                </a14:m>
                <a:endParaRPr lang="es-ES" sz="1600" dirty="0"/>
              </a:p>
              <a:p>
                <a:endParaRPr lang="es-ES" sz="1600" dirty="0"/>
              </a:p>
              <a:p>
                <a:endParaRPr lang="es-ES" sz="1600" dirty="0"/>
              </a:p>
            </p:txBody>
          </p:sp>
        </mc:Choice>
        <mc:Fallback xmlns="">
          <p:sp>
            <p:nvSpPr>
              <p:cNvPr id="5" name="4 Rectángulo"/>
              <p:cNvSpPr>
                <a:spLocks noRot="1" noChangeAspect="1" noMove="1" noResize="1" noEditPoints="1" noAdjustHandles="1" noChangeArrowheads="1" noChangeShapeType="1" noTextEdit="1"/>
              </p:cNvSpPr>
              <p:nvPr/>
            </p:nvSpPr>
            <p:spPr>
              <a:xfrm>
                <a:off x="2123728" y="1772815"/>
                <a:ext cx="5184576" cy="4835747"/>
              </a:xfrm>
              <a:prstGeom prst="rect">
                <a:avLst/>
              </a:prstGeom>
              <a:blipFill rotWithShape="1">
                <a:blip r:embed="rId2"/>
                <a:stretch>
                  <a:fillRect l="-588" t="-378"/>
                </a:stretch>
              </a:blipFill>
            </p:spPr>
            <p:txBody>
              <a:bodyPr/>
              <a:lstStyle/>
              <a:p>
                <a:r>
                  <a:rPr lang="es-ES">
                    <a:noFill/>
                  </a:rPr>
                  <a:t> </a:t>
                </a:r>
              </a:p>
            </p:txBody>
          </p:sp>
        </mc:Fallback>
      </mc:AlternateContent>
    </p:spTree>
    <p:extLst>
      <p:ext uri="{BB962C8B-B14F-4D97-AF65-F5344CB8AC3E}">
        <p14:creationId xmlns:p14="http://schemas.microsoft.com/office/powerpoint/2010/main" val="1110625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TORQUE TOTAL REQUERIDO</a:t>
            </a:r>
            <a:endParaRPr lang="es-ES" dirty="0"/>
          </a:p>
        </p:txBody>
      </p:sp>
      <mc:AlternateContent xmlns:mc="http://schemas.openxmlformats.org/markup-compatibility/2006" xmlns:a14="http://schemas.microsoft.com/office/drawing/2010/main">
        <mc:Choice Requires="a14">
          <p:sp>
            <p:nvSpPr>
              <p:cNvPr id="4" name="3 Rectángulo"/>
              <p:cNvSpPr/>
              <p:nvPr/>
            </p:nvSpPr>
            <p:spPr>
              <a:xfrm>
                <a:off x="395536" y="1844824"/>
                <a:ext cx="3096344" cy="2272866"/>
              </a:xfrm>
              <a:prstGeom prst="rect">
                <a:avLst/>
              </a:prstGeom>
            </p:spPr>
            <p:txBody>
              <a:bodyPr wrap="square">
                <a:spAutoFit/>
              </a:bodyPr>
              <a:lstStyle/>
              <a:p>
                <a:r>
                  <a:rPr lang="es-EC" dirty="0"/>
                  <a:t> </a:t>
                </a:r>
                <a:endParaRPr lang="es-ES" dirty="0"/>
              </a:p>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𝑇</m:t>
                          </m:r>
                        </m:e>
                        <m:sub>
                          <m:r>
                            <a:rPr lang="es-EC" i="1">
                              <a:latin typeface="Cambria Math"/>
                            </a:rPr>
                            <m:t>𝑚𝑜𝑡𝑜𝑟</m:t>
                          </m:r>
                        </m:sub>
                      </m:sSub>
                      <m:r>
                        <a:rPr lang="es-EC" i="1">
                          <a:latin typeface="Cambria Math"/>
                        </a:rPr>
                        <m:t>=</m:t>
                      </m:r>
                      <m:f>
                        <m:fPr>
                          <m:ctrlPr>
                            <a:rPr lang="es-ES" i="1">
                              <a:latin typeface="Cambria Math"/>
                            </a:rPr>
                          </m:ctrlPr>
                        </m:fPr>
                        <m:num>
                          <m:sSub>
                            <m:sSubPr>
                              <m:ctrlPr>
                                <a:rPr lang="es-ES" i="1">
                                  <a:latin typeface="Cambria Math"/>
                                </a:rPr>
                              </m:ctrlPr>
                            </m:sSubPr>
                            <m:e>
                              <m:r>
                                <a:rPr lang="es-EC" i="1">
                                  <a:latin typeface="Cambria Math"/>
                                </a:rPr>
                                <m:t>𝑇</m:t>
                              </m:r>
                            </m:e>
                            <m:sub>
                              <m:r>
                                <a:rPr lang="es-EC" i="1">
                                  <a:latin typeface="Cambria Math"/>
                                </a:rPr>
                                <m:t>𝑡𝑒𝑜𝑟𝑖𝑐𝑜</m:t>
                              </m:r>
                            </m:sub>
                          </m:sSub>
                        </m:num>
                        <m:den>
                          <m:r>
                            <a:rPr lang="es-EC" i="1">
                              <a:latin typeface="Cambria Math"/>
                            </a:rPr>
                            <m:t>𝑛</m:t>
                          </m:r>
                        </m:den>
                      </m:f>
                      <m:r>
                        <a:rPr lang="es-EC" i="1">
                          <a:latin typeface="Cambria Math"/>
                        </a:rPr>
                        <m:t> </m:t>
                      </m:r>
                    </m:oMath>
                  </m:oMathPara>
                </a14:m>
                <a:endParaRPr lang="es-ES" dirty="0" smtClean="0"/>
              </a:p>
              <a:p>
                <a:endParaRPr lang="es-ES" dirty="0"/>
              </a:p>
              <a:p>
                <a:r>
                  <a:rPr lang="es-EC" dirty="0" smtClean="0"/>
                  <a:t>Dónde:</a:t>
                </a:r>
                <a:endParaRPr lang="es-ES" dirty="0"/>
              </a:p>
              <a:p>
                <a:pPr lvl="0"/>
                <a14:m>
                  <m:oMath xmlns:m="http://schemas.openxmlformats.org/officeDocument/2006/math">
                    <m:r>
                      <a:rPr lang="es-EC" i="1">
                        <a:latin typeface="Cambria Math"/>
                      </a:rPr>
                      <m:t>𝑛</m:t>
                    </m:r>
                    <m:r>
                      <a:rPr lang="es-EC" i="1">
                        <a:latin typeface="Cambria Math"/>
                      </a:rPr>
                      <m:t>,</m:t>
                    </m:r>
                  </m:oMath>
                </a14:m>
                <a:r>
                  <a:rPr lang="es-EC" dirty="0"/>
                  <a:t> eficiencia del motor a pasos = 0,9</a:t>
                </a:r>
                <a:endParaRPr lang="es-ES" dirty="0"/>
              </a:p>
              <a:p>
                <a:endParaRPr lang="es-ES" dirty="0"/>
              </a:p>
            </p:txBody>
          </p:sp>
        </mc:Choice>
        <mc:Fallback xmlns="">
          <p:sp>
            <p:nvSpPr>
              <p:cNvPr id="4" name="3 Rectángulo"/>
              <p:cNvSpPr>
                <a:spLocks noRot="1" noChangeAspect="1" noMove="1" noResize="1" noEditPoints="1" noAdjustHandles="1" noChangeArrowheads="1" noChangeShapeType="1" noTextEdit="1"/>
              </p:cNvSpPr>
              <p:nvPr/>
            </p:nvSpPr>
            <p:spPr>
              <a:xfrm>
                <a:off x="395536" y="1844824"/>
                <a:ext cx="3096344" cy="2272866"/>
              </a:xfrm>
              <a:prstGeom prst="rect">
                <a:avLst/>
              </a:prstGeom>
              <a:blipFill rotWithShape="1">
                <a:blip r:embed="rId2"/>
                <a:stretch>
                  <a:fillRect l="-177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3490714" y="1340768"/>
                <a:ext cx="6480720" cy="5554534"/>
              </a:xfrm>
              <a:prstGeom prst="rect">
                <a:avLst/>
              </a:prstGeom>
            </p:spPr>
            <p:txBody>
              <a:bodyPr wrap="square">
                <a:spAutoFit/>
              </a:bodyPr>
              <a:lstStyle/>
              <a:p>
                <a:endParaRPr lang="es-EC" sz="1550" b="1" dirty="0" smtClean="0"/>
              </a:p>
              <a:p>
                <a:r>
                  <a:rPr lang="es-EC" sz="1550" b="1" dirty="0" smtClean="0"/>
                  <a:t>EJE </a:t>
                </a:r>
                <a:r>
                  <a:rPr lang="es-EC" sz="1550" b="1" dirty="0"/>
                  <a:t>Y</a:t>
                </a:r>
                <a:endParaRPr lang="es-ES" sz="1550" dirty="0"/>
              </a:p>
              <a:p>
                <a:pPr/>
                <a14:m>
                  <m:oMathPara xmlns:m="http://schemas.openxmlformats.org/officeDocument/2006/math">
                    <m:oMathParaPr>
                      <m:jc m:val="centerGroup"/>
                    </m:oMathParaPr>
                    <m:oMath xmlns:m="http://schemas.openxmlformats.org/officeDocument/2006/math">
                      <m:r>
                        <a:rPr lang="es-EC" sz="1550" i="1">
                          <a:latin typeface="Cambria Math"/>
                        </a:rPr>
                        <m:t>𝑇</m:t>
                      </m:r>
                      <m:r>
                        <a:rPr lang="es-EC" sz="1550" i="1">
                          <a:latin typeface="Cambria Math"/>
                        </a:rPr>
                        <m:t>=</m:t>
                      </m:r>
                      <m:sSub>
                        <m:sSubPr>
                          <m:ctrlPr>
                            <a:rPr lang="es-ES" sz="1550" i="1">
                              <a:latin typeface="Cambria Math"/>
                            </a:rPr>
                          </m:ctrlPr>
                        </m:sSubPr>
                        <m:e>
                          <m:r>
                            <a:rPr lang="es-EC" sz="1550" i="1">
                              <a:latin typeface="Cambria Math"/>
                            </a:rPr>
                            <m:t>𝑇</m:t>
                          </m:r>
                        </m:e>
                        <m:sub>
                          <m:r>
                            <a:rPr lang="es-EC" sz="1550" i="1">
                              <a:latin typeface="Cambria Math"/>
                            </a:rPr>
                            <m:t>𝐶𝑎𝑟𝑔𝑎</m:t>
                          </m:r>
                          <m:r>
                            <a:rPr lang="es-EC" sz="1550" i="1">
                              <a:latin typeface="Cambria Math"/>
                            </a:rPr>
                            <m:t> </m:t>
                          </m:r>
                          <m:r>
                            <a:rPr lang="es-EC" sz="1550" i="1">
                              <a:latin typeface="Cambria Math"/>
                            </a:rPr>
                            <m:t>𝑝𝑒𝑟𝑝𝑒𝑛𝑑𝑖𝑐𝑢𝑙𝑎𝑟</m:t>
                          </m:r>
                        </m:sub>
                      </m:sSub>
                      <m:r>
                        <a:rPr lang="es-EC" sz="1550" i="1">
                          <a:latin typeface="Cambria Math"/>
                        </a:rPr>
                        <m:t>+</m:t>
                      </m:r>
                      <m:sSub>
                        <m:sSubPr>
                          <m:ctrlPr>
                            <a:rPr lang="es-ES" sz="1550" i="1">
                              <a:latin typeface="Cambria Math"/>
                            </a:rPr>
                          </m:ctrlPr>
                        </m:sSubPr>
                        <m:e>
                          <m:r>
                            <a:rPr lang="es-EC" sz="1550" i="1">
                              <a:latin typeface="Cambria Math"/>
                            </a:rPr>
                            <m:t>𝑇</m:t>
                          </m:r>
                        </m:e>
                        <m:sub>
                          <m:r>
                            <a:rPr lang="es-EC" sz="1550" i="1">
                              <a:latin typeface="Cambria Math"/>
                            </a:rPr>
                            <m:t>𝑇𝑜𝑟𝑛𝑖𝑙𝑙𝑜</m:t>
                          </m:r>
                        </m:sub>
                      </m:sSub>
                      <m:r>
                        <a:rPr lang="es-EC" sz="1550" i="1">
                          <a:latin typeface="Cambria Math"/>
                        </a:rPr>
                        <m:t>+</m:t>
                      </m:r>
                      <m:sSub>
                        <m:sSubPr>
                          <m:ctrlPr>
                            <a:rPr lang="es-ES" sz="1550" i="1">
                              <a:latin typeface="Cambria Math"/>
                            </a:rPr>
                          </m:ctrlPr>
                        </m:sSubPr>
                        <m:e>
                          <m:r>
                            <a:rPr lang="es-EC" sz="1550" i="1">
                              <a:latin typeface="Cambria Math"/>
                            </a:rPr>
                            <m:t>𝑇</m:t>
                          </m:r>
                        </m:e>
                        <m:sub>
                          <m:r>
                            <a:rPr lang="es-EC" sz="1550" i="1">
                              <a:latin typeface="Cambria Math"/>
                            </a:rPr>
                            <m:t>𝑐𝑜𝑟𝑡𝑒</m:t>
                          </m:r>
                        </m:sub>
                      </m:sSub>
                    </m:oMath>
                  </m:oMathPara>
                </a14:m>
                <a:endParaRPr lang="es-ES" sz="1550" dirty="0" smtClean="0"/>
              </a:p>
              <a:p>
                <a:endParaRPr lang="es-ES" sz="1550" dirty="0"/>
              </a:p>
              <a:p>
                <a:pPr/>
                <a14:m>
                  <m:oMathPara xmlns:m="http://schemas.openxmlformats.org/officeDocument/2006/math">
                    <m:oMathParaPr>
                      <m:jc m:val="centerGroup"/>
                    </m:oMathParaPr>
                    <m:oMath xmlns:m="http://schemas.openxmlformats.org/officeDocument/2006/math">
                      <m:r>
                        <a:rPr lang="es-EC" sz="1550" i="1">
                          <a:latin typeface="Cambria Math"/>
                        </a:rPr>
                        <m:t>𝑇</m:t>
                      </m:r>
                      <m:r>
                        <a:rPr lang="es-EC" sz="1550" i="1">
                          <a:latin typeface="Cambria Math"/>
                        </a:rPr>
                        <m:t>=24+0,022+247,5</m:t>
                      </m:r>
                    </m:oMath>
                  </m:oMathPara>
                </a14:m>
                <a:endParaRPr lang="es-ES" sz="1550" dirty="0" smtClean="0"/>
              </a:p>
              <a:p>
                <a:endParaRPr lang="es-ES" sz="1550" dirty="0"/>
              </a:p>
              <a:p>
                <a:pPr/>
                <a14:m>
                  <m:oMathPara xmlns:m="http://schemas.openxmlformats.org/officeDocument/2006/math">
                    <m:oMathParaPr>
                      <m:jc m:val="centerGroup"/>
                    </m:oMathParaPr>
                    <m:oMath xmlns:m="http://schemas.openxmlformats.org/officeDocument/2006/math">
                      <m:r>
                        <m:rPr>
                          <m:sty m:val="p"/>
                        </m:rPr>
                        <a:rPr lang="es-EC" sz="1550">
                          <a:latin typeface="Cambria Math"/>
                        </a:rPr>
                        <m:t>T</m:t>
                      </m:r>
                      <m:r>
                        <a:rPr lang="es-EC" sz="1550">
                          <a:latin typeface="Cambria Math"/>
                        </a:rPr>
                        <m:t>=</m:t>
                      </m:r>
                      <m:f>
                        <m:fPr>
                          <m:ctrlPr>
                            <a:rPr lang="es-ES" sz="1550" i="1">
                              <a:latin typeface="Cambria Math"/>
                            </a:rPr>
                          </m:ctrlPr>
                        </m:fPr>
                        <m:num>
                          <m:r>
                            <a:rPr lang="es-EC" sz="1550">
                              <a:latin typeface="Cambria Math"/>
                            </a:rPr>
                            <m:t>271,52</m:t>
                          </m:r>
                        </m:num>
                        <m:den>
                          <m:r>
                            <a:rPr lang="es-EC" sz="1550" i="1">
                              <a:latin typeface="Cambria Math"/>
                            </a:rPr>
                            <m:t>0,9</m:t>
                          </m:r>
                        </m:den>
                      </m:f>
                      <m:r>
                        <a:rPr lang="es-EC" sz="1550">
                          <a:latin typeface="Cambria Math"/>
                        </a:rPr>
                        <m:t>=301,69 (</m:t>
                      </m:r>
                      <m:r>
                        <m:rPr>
                          <m:sty m:val="p"/>
                        </m:rPr>
                        <a:rPr lang="es-EC" sz="1550">
                          <a:latin typeface="Cambria Math"/>
                        </a:rPr>
                        <m:t>N</m:t>
                      </m:r>
                      <m:r>
                        <a:rPr lang="es-ES" sz="1550" b="0" i="0" smtClean="0">
                          <a:latin typeface="Cambria Math"/>
                        </a:rPr>
                        <m:t>.</m:t>
                      </m:r>
                      <m:r>
                        <m:rPr>
                          <m:sty m:val="p"/>
                        </m:rPr>
                        <a:rPr lang="es-EC" sz="1550">
                          <a:latin typeface="Cambria Math"/>
                        </a:rPr>
                        <m:t>mm</m:t>
                      </m:r>
                      <m:r>
                        <a:rPr lang="es-EC" sz="1550">
                          <a:latin typeface="Cambria Math"/>
                        </a:rPr>
                        <m:t>)</m:t>
                      </m:r>
                    </m:oMath>
                  </m:oMathPara>
                </a14:m>
                <a:endParaRPr lang="es-ES" sz="1550" dirty="0"/>
              </a:p>
              <a:p>
                <a:r>
                  <a:rPr lang="es-EC" sz="1550" dirty="0"/>
                  <a:t> </a:t>
                </a:r>
                <a:endParaRPr lang="es-ES" sz="1550" dirty="0"/>
              </a:p>
              <a:p>
                <a:r>
                  <a:rPr lang="es-EC" sz="1550" b="1" dirty="0"/>
                  <a:t>EJE X</a:t>
                </a:r>
                <a:endParaRPr lang="es-ES" sz="1550" dirty="0"/>
              </a:p>
              <a:p>
                <a:pPr/>
                <a14:m>
                  <m:oMathPara xmlns:m="http://schemas.openxmlformats.org/officeDocument/2006/math">
                    <m:oMathParaPr>
                      <m:jc m:val="centerGroup"/>
                    </m:oMathParaPr>
                    <m:oMath xmlns:m="http://schemas.openxmlformats.org/officeDocument/2006/math">
                      <m:r>
                        <a:rPr lang="es-EC" sz="1550" i="1">
                          <a:latin typeface="Cambria Math"/>
                        </a:rPr>
                        <m:t>𝑇</m:t>
                      </m:r>
                      <m:r>
                        <a:rPr lang="es-EC" sz="1550" i="1">
                          <a:latin typeface="Cambria Math"/>
                        </a:rPr>
                        <m:t>=</m:t>
                      </m:r>
                      <m:sSub>
                        <m:sSubPr>
                          <m:ctrlPr>
                            <a:rPr lang="es-ES" sz="1550" i="1">
                              <a:latin typeface="Cambria Math"/>
                            </a:rPr>
                          </m:ctrlPr>
                        </m:sSubPr>
                        <m:e>
                          <m:r>
                            <a:rPr lang="es-EC" sz="1550" i="1">
                              <a:latin typeface="Cambria Math"/>
                            </a:rPr>
                            <m:t>𝑇</m:t>
                          </m:r>
                        </m:e>
                        <m:sub>
                          <m:r>
                            <a:rPr lang="es-EC" sz="1550" i="1">
                              <a:latin typeface="Cambria Math"/>
                            </a:rPr>
                            <m:t>𝐶𝑎𝑟𝑔𝑎</m:t>
                          </m:r>
                          <m:r>
                            <a:rPr lang="es-EC" sz="1550" i="1">
                              <a:latin typeface="Cambria Math"/>
                            </a:rPr>
                            <m:t> </m:t>
                          </m:r>
                          <m:r>
                            <a:rPr lang="es-EC" sz="1550" i="1">
                              <a:latin typeface="Cambria Math"/>
                            </a:rPr>
                            <m:t>𝑝𝑒𝑟𝑝𝑒𝑛𝑑𝑖𝑐𝑢𝑙𝑎𝑟</m:t>
                          </m:r>
                        </m:sub>
                      </m:sSub>
                      <m:r>
                        <a:rPr lang="es-EC" sz="1550" i="1">
                          <a:latin typeface="Cambria Math"/>
                        </a:rPr>
                        <m:t>+</m:t>
                      </m:r>
                      <m:sSub>
                        <m:sSubPr>
                          <m:ctrlPr>
                            <a:rPr lang="es-ES" sz="1550" i="1">
                              <a:latin typeface="Cambria Math"/>
                            </a:rPr>
                          </m:ctrlPr>
                        </m:sSubPr>
                        <m:e>
                          <m:r>
                            <a:rPr lang="es-EC" sz="1550" i="1">
                              <a:latin typeface="Cambria Math"/>
                            </a:rPr>
                            <m:t>𝑇</m:t>
                          </m:r>
                        </m:e>
                        <m:sub>
                          <m:r>
                            <a:rPr lang="es-EC" sz="1550" i="1">
                              <a:latin typeface="Cambria Math"/>
                            </a:rPr>
                            <m:t>𝑇𝑜𝑟𝑛𝑖𝑙𝑙𝑜</m:t>
                          </m:r>
                        </m:sub>
                      </m:sSub>
                      <m:r>
                        <a:rPr lang="es-EC" sz="1550" i="1">
                          <a:latin typeface="Cambria Math"/>
                        </a:rPr>
                        <m:t>+</m:t>
                      </m:r>
                      <m:sSub>
                        <m:sSubPr>
                          <m:ctrlPr>
                            <a:rPr lang="es-ES" sz="1550" i="1">
                              <a:latin typeface="Cambria Math"/>
                            </a:rPr>
                          </m:ctrlPr>
                        </m:sSubPr>
                        <m:e>
                          <m:r>
                            <a:rPr lang="es-EC" sz="1550" i="1">
                              <a:latin typeface="Cambria Math"/>
                            </a:rPr>
                            <m:t>𝑇</m:t>
                          </m:r>
                        </m:e>
                        <m:sub>
                          <m:r>
                            <a:rPr lang="es-EC" sz="1550" i="1">
                              <a:latin typeface="Cambria Math"/>
                            </a:rPr>
                            <m:t>𝑐𝑜𝑟𝑡𝑒</m:t>
                          </m:r>
                        </m:sub>
                      </m:sSub>
                    </m:oMath>
                  </m:oMathPara>
                </a14:m>
                <a:endParaRPr lang="es-ES" sz="1550" dirty="0" smtClean="0"/>
              </a:p>
              <a:p>
                <a:endParaRPr lang="es-ES" sz="1550" dirty="0"/>
              </a:p>
              <a:p>
                <a:pPr/>
                <a14:m>
                  <m:oMathPara xmlns:m="http://schemas.openxmlformats.org/officeDocument/2006/math">
                    <m:oMathParaPr>
                      <m:jc m:val="centerGroup"/>
                    </m:oMathParaPr>
                    <m:oMath xmlns:m="http://schemas.openxmlformats.org/officeDocument/2006/math">
                      <m:r>
                        <a:rPr lang="es-EC" sz="1550" i="1">
                          <a:latin typeface="Cambria Math"/>
                        </a:rPr>
                        <m:t>𝑇</m:t>
                      </m:r>
                      <m:r>
                        <a:rPr lang="es-EC" sz="1550" i="1">
                          <a:latin typeface="Cambria Math"/>
                        </a:rPr>
                        <m:t>=19+0,0168+247,5</m:t>
                      </m:r>
                    </m:oMath>
                  </m:oMathPara>
                </a14:m>
                <a:endParaRPr lang="es-ES" sz="1550" dirty="0" smtClean="0"/>
              </a:p>
              <a:p>
                <a:endParaRPr lang="es-ES" sz="1550" dirty="0"/>
              </a:p>
              <a:p>
                <a:pPr/>
                <a14:m>
                  <m:oMathPara xmlns:m="http://schemas.openxmlformats.org/officeDocument/2006/math">
                    <m:oMathParaPr>
                      <m:jc m:val="centerGroup"/>
                    </m:oMathParaPr>
                    <m:oMath xmlns:m="http://schemas.openxmlformats.org/officeDocument/2006/math">
                      <m:r>
                        <m:rPr>
                          <m:sty m:val="p"/>
                        </m:rPr>
                        <a:rPr lang="es-EC" sz="1550">
                          <a:latin typeface="Cambria Math"/>
                        </a:rPr>
                        <m:t>T</m:t>
                      </m:r>
                      <m:r>
                        <a:rPr lang="es-EC" sz="1550">
                          <a:latin typeface="Cambria Math"/>
                        </a:rPr>
                        <m:t>=</m:t>
                      </m:r>
                      <m:f>
                        <m:fPr>
                          <m:ctrlPr>
                            <a:rPr lang="es-ES" sz="1550" i="1">
                              <a:latin typeface="Cambria Math"/>
                            </a:rPr>
                          </m:ctrlPr>
                        </m:fPr>
                        <m:num>
                          <m:r>
                            <a:rPr lang="es-EC" sz="1550">
                              <a:latin typeface="Cambria Math"/>
                            </a:rPr>
                            <m:t>266,51</m:t>
                          </m:r>
                        </m:num>
                        <m:den>
                          <m:r>
                            <a:rPr lang="es-EC" sz="1550" i="1">
                              <a:latin typeface="Cambria Math"/>
                            </a:rPr>
                            <m:t>0,9</m:t>
                          </m:r>
                        </m:den>
                      </m:f>
                      <m:r>
                        <a:rPr lang="es-EC" sz="1550">
                          <a:latin typeface="Cambria Math"/>
                        </a:rPr>
                        <m:t>=296,13 </m:t>
                      </m:r>
                      <m:d>
                        <m:dPr>
                          <m:ctrlPr>
                            <a:rPr lang="es-ES" sz="1550" i="1">
                              <a:latin typeface="Cambria Math"/>
                            </a:rPr>
                          </m:ctrlPr>
                        </m:dPr>
                        <m:e>
                          <m:r>
                            <m:rPr>
                              <m:sty m:val="p"/>
                            </m:rPr>
                            <a:rPr lang="es-EC" sz="1550">
                              <a:latin typeface="Cambria Math"/>
                            </a:rPr>
                            <m:t>N</m:t>
                          </m:r>
                          <m:r>
                            <a:rPr lang="es-ES" sz="1550" b="0" i="0" smtClean="0">
                              <a:latin typeface="Cambria Math"/>
                            </a:rPr>
                            <m:t>.</m:t>
                          </m:r>
                          <m:r>
                            <m:rPr>
                              <m:sty m:val="p"/>
                            </m:rPr>
                            <a:rPr lang="es-EC" sz="1550">
                              <a:latin typeface="Cambria Math"/>
                            </a:rPr>
                            <m:t>mm</m:t>
                          </m:r>
                        </m:e>
                      </m:d>
                    </m:oMath>
                  </m:oMathPara>
                </a14:m>
                <a:endParaRPr lang="es-ES" sz="1550" dirty="0"/>
              </a:p>
              <a:p>
                <a:r>
                  <a:rPr lang="es-EC" sz="1550" dirty="0"/>
                  <a:t> </a:t>
                </a:r>
                <a:endParaRPr lang="es-ES" sz="1550" dirty="0"/>
              </a:p>
              <a:p>
                <a:r>
                  <a:rPr lang="es-EC" sz="1550" b="1" dirty="0"/>
                  <a:t>EJE Z</a:t>
                </a:r>
                <a:endParaRPr lang="es-ES" sz="1550" dirty="0"/>
              </a:p>
              <a:p>
                <a:pPr/>
                <a14:m>
                  <m:oMathPara xmlns:m="http://schemas.openxmlformats.org/officeDocument/2006/math">
                    <m:oMathParaPr>
                      <m:jc m:val="centerGroup"/>
                    </m:oMathParaPr>
                    <m:oMath xmlns:m="http://schemas.openxmlformats.org/officeDocument/2006/math">
                      <m:r>
                        <a:rPr lang="es-EC" sz="1550" i="1">
                          <a:latin typeface="Cambria Math"/>
                        </a:rPr>
                        <m:t>𝑇</m:t>
                      </m:r>
                      <m:r>
                        <a:rPr lang="es-EC" sz="1550" i="1">
                          <a:latin typeface="Cambria Math"/>
                        </a:rPr>
                        <m:t>=</m:t>
                      </m:r>
                      <m:sSub>
                        <m:sSubPr>
                          <m:ctrlPr>
                            <a:rPr lang="es-ES" sz="1550" i="1">
                              <a:latin typeface="Cambria Math"/>
                            </a:rPr>
                          </m:ctrlPr>
                        </m:sSubPr>
                        <m:e>
                          <m:r>
                            <a:rPr lang="es-EC" sz="1550" i="1">
                              <a:latin typeface="Cambria Math"/>
                            </a:rPr>
                            <m:t>𝑇</m:t>
                          </m:r>
                        </m:e>
                        <m:sub>
                          <m:r>
                            <a:rPr lang="es-ES" sz="1550" b="0" i="1" smtClean="0">
                              <a:latin typeface="Cambria Math"/>
                            </a:rPr>
                            <m:t>𝑔</m:t>
                          </m:r>
                          <m:r>
                            <a:rPr lang="es-ES" sz="1550" b="0" i="1" smtClean="0">
                              <a:latin typeface="Cambria Math"/>
                            </a:rPr>
                            <m:t>2</m:t>
                          </m:r>
                        </m:sub>
                      </m:sSub>
                      <m:r>
                        <a:rPr lang="es-EC" sz="1550" i="1">
                          <a:latin typeface="Cambria Math"/>
                        </a:rPr>
                        <m:t>+</m:t>
                      </m:r>
                      <m:sSub>
                        <m:sSubPr>
                          <m:ctrlPr>
                            <a:rPr lang="es-ES" sz="1550" i="1">
                              <a:latin typeface="Cambria Math"/>
                            </a:rPr>
                          </m:ctrlPr>
                        </m:sSubPr>
                        <m:e>
                          <m:r>
                            <a:rPr lang="es-EC" sz="1550" i="1">
                              <a:latin typeface="Cambria Math"/>
                            </a:rPr>
                            <m:t>𝑇</m:t>
                          </m:r>
                        </m:e>
                        <m:sub>
                          <m:r>
                            <a:rPr lang="es-EC" sz="1550" i="1">
                              <a:latin typeface="Cambria Math"/>
                            </a:rPr>
                            <m:t>𝑇𝑜𝑟𝑛𝑖𝑙𝑙𝑜</m:t>
                          </m:r>
                        </m:sub>
                      </m:sSub>
                    </m:oMath>
                  </m:oMathPara>
                </a14:m>
                <a:endParaRPr lang="es-ES" sz="1550" dirty="0" smtClean="0"/>
              </a:p>
              <a:p>
                <a:endParaRPr lang="es-ES" sz="1550" dirty="0"/>
              </a:p>
              <a:p>
                <a:pPr/>
                <a14:m>
                  <m:oMathPara xmlns:m="http://schemas.openxmlformats.org/officeDocument/2006/math">
                    <m:oMathParaPr>
                      <m:jc m:val="centerGroup"/>
                    </m:oMathParaPr>
                    <m:oMath xmlns:m="http://schemas.openxmlformats.org/officeDocument/2006/math">
                      <m:r>
                        <a:rPr lang="es-EC" sz="1550" i="1">
                          <a:latin typeface="Cambria Math"/>
                        </a:rPr>
                        <m:t>𝑇</m:t>
                      </m:r>
                      <m:r>
                        <a:rPr lang="es-EC" sz="1550" i="1">
                          <a:latin typeface="Cambria Math"/>
                        </a:rPr>
                        <m:t>=</m:t>
                      </m:r>
                      <m:f>
                        <m:fPr>
                          <m:ctrlPr>
                            <a:rPr lang="es-ES" sz="1550" i="1">
                              <a:latin typeface="Cambria Math"/>
                            </a:rPr>
                          </m:ctrlPr>
                        </m:fPr>
                        <m:num>
                          <m:r>
                            <a:rPr lang="es-EC" sz="1550" i="1">
                              <a:latin typeface="Cambria Math"/>
                            </a:rPr>
                            <m:t>208,36</m:t>
                          </m:r>
                        </m:num>
                        <m:den>
                          <m:r>
                            <a:rPr lang="es-EC" sz="1550" i="1">
                              <a:latin typeface="Cambria Math"/>
                            </a:rPr>
                            <m:t>0,9</m:t>
                          </m:r>
                        </m:den>
                      </m:f>
                      <m:r>
                        <a:rPr lang="es-EC" sz="1550" i="1">
                          <a:latin typeface="Cambria Math"/>
                        </a:rPr>
                        <m:t>=231,51 (</m:t>
                      </m:r>
                      <m:r>
                        <a:rPr lang="es-EC" sz="1550" i="1">
                          <a:latin typeface="Cambria Math"/>
                        </a:rPr>
                        <m:t>𝑁</m:t>
                      </m:r>
                      <m:r>
                        <a:rPr lang="es-EC" sz="1550" i="1">
                          <a:latin typeface="Cambria Math"/>
                        </a:rPr>
                        <m:t>.</m:t>
                      </m:r>
                      <m:r>
                        <a:rPr lang="es-EC" sz="1550" i="1">
                          <a:latin typeface="Cambria Math"/>
                        </a:rPr>
                        <m:t>𝑚𝑚</m:t>
                      </m:r>
                      <m:r>
                        <a:rPr lang="es-EC" sz="1550" i="1">
                          <a:latin typeface="Cambria Math"/>
                        </a:rPr>
                        <m:t>)</m:t>
                      </m:r>
                    </m:oMath>
                  </m:oMathPara>
                </a14:m>
                <a:endParaRPr lang="es-ES" sz="1550" dirty="0"/>
              </a:p>
            </p:txBody>
          </p:sp>
        </mc:Choice>
        <mc:Fallback xmlns="">
          <p:sp>
            <p:nvSpPr>
              <p:cNvPr id="5" name="4 Rectángulo"/>
              <p:cNvSpPr>
                <a:spLocks noRot="1" noChangeAspect="1" noMove="1" noResize="1" noEditPoints="1" noAdjustHandles="1" noChangeArrowheads="1" noChangeShapeType="1" noTextEdit="1"/>
              </p:cNvSpPr>
              <p:nvPr/>
            </p:nvSpPr>
            <p:spPr>
              <a:xfrm>
                <a:off x="3490714" y="1340768"/>
                <a:ext cx="6480720" cy="5554534"/>
              </a:xfrm>
              <a:prstGeom prst="rect">
                <a:avLst/>
              </a:prstGeom>
              <a:blipFill rotWithShape="1">
                <a:blip r:embed="rId3"/>
                <a:stretch>
                  <a:fillRect l="-470"/>
                </a:stretch>
              </a:blipFill>
            </p:spPr>
            <p:txBody>
              <a:bodyPr/>
              <a:lstStyle/>
              <a:p>
                <a:r>
                  <a:rPr lang="es-ES">
                    <a:noFill/>
                  </a:rPr>
                  <a:t> </a:t>
                </a:r>
              </a:p>
            </p:txBody>
          </p:sp>
        </mc:Fallback>
      </mc:AlternateContent>
    </p:spTree>
    <p:extLst>
      <p:ext uri="{BB962C8B-B14F-4D97-AF65-F5344CB8AC3E}">
        <p14:creationId xmlns:p14="http://schemas.microsoft.com/office/powerpoint/2010/main" val="2885086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SELECCIÓN DE MOTORES</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3456255687"/>
              </p:ext>
            </p:extLst>
          </p:nvPr>
        </p:nvGraphicFramePr>
        <p:xfrm>
          <a:off x="899592" y="2060848"/>
          <a:ext cx="7719392" cy="3955185"/>
        </p:xfrm>
        <a:graphic>
          <a:graphicData uri="http://schemas.openxmlformats.org/drawingml/2006/table">
            <a:tbl>
              <a:tblPr firstRow="1" firstCol="1" bandRow="1">
                <a:tableStyleId>{5C22544A-7EE6-4342-B048-85BDC9FD1C3A}</a:tableStyleId>
              </a:tblPr>
              <a:tblGrid>
                <a:gridCol w="1454696"/>
                <a:gridCol w="3168352"/>
                <a:gridCol w="3096344"/>
              </a:tblGrid>
              <a:tr h="243056">
                <a:tc>
                  <a:txBody>
                    <a:bodyPr/>
                    <a:lstStyle/>
                    <a:p>
                      <a:pPr>
                        <a:lnSpc>
                          <a:spcPct val="115000"/>
                        </a:lnSpc>
                        <a:spcAft>
                          <a:spcPts val="0"/>
                        </a:spcAft>
                      </a:pPr>
                      <a:r>
                        <a:rPr lang="es-ES" sz="1100">
                          <a:effectLst/>
                        </a:rPr>
                        <a:t>PARÁMETRO/ MOTOR</a:t>
                      </a:r>
                      <a:endParaRPr lang="es-ES" sz="1100">
                        <a:effectLst/>
                        <a:latin typeface="Calibri"/>
                        <a:ea typeface="Calibri"/>
                        <a:cs typeface="Times New Roman"/>
                      </a:endParaRPr>
                    </a:p>
                  </a:txBody>
                  <a:tcPr marL="44071" marR="44071" marT="0" marB="0" anchor="b"/>
                </a:tc>
                <a:tc>
                  <a:txBody>
                    <a:bodyPr/>
                    <a:lstStyle/>
                    <a:p>
                      <a:pPr algn="ctr">
                        <a:lnSpc>
                          <a:spcPct val="115000"/>
                        </a:lnSpc>
                        <a:spcAft>
                          <a:spcPts val="0"/>
                        </a:spcAft>
                      </a:pPr>
                      <a:r>
                        <a:rPr lang="es-ES" sz="1100">
                          <a:effectLst/>
                        </a:rPr>
                        <a:t>PAP</a:t>
                      </a:r>
                      <a:endParaRPr lang="es-ES" sz="1100">
                        <a:effectLst/>
                        <a:latin typeface="Calibri"/>
                        <a:ea typeface="Calibri"/>
                        <a:cs typeface="Times New Roman"/>
                      </a:endParaRPr>
                    </a:p>
                  </a:txBody>
                  <a:tcPr marL="44071" marR="44071" marT="0" marB="0" anchor="b"/>
                </a:tc>
                <a:tc>
                  <a:txBody>
                    <a:bodyPr/>
                    <a:lstStyle/>
                    <a:p>
                      <a:pPr algn="ctr">
                        <a:lnSpc>
                          <a:spcPct val="115000"/>
                        </a:lnSpc>
                        <a:spcAft>
                          <a:spcPts val="0"/>
                        </a:spcAft>
                      </a:pPr>
                      <a:r>
                        <a:rPr lang="es-ES" sz="1100">
                          <a:effectLst/>
                        </a:rPr>
                        <a:t>SERVOMOTOR</a:t>
                      </a:r>
                      <a:endParaRPr lang="es-ES" sz="1100">
                        <a:effectLst/>
                        <a:latin typeface="Calibri"/>
                        <a:ea typeface="Calibri"/>
                        <a:cs typeface="Times New Roman"/>
                      </a:endParaRPr>
                    </a:p>
                  </a:txBody>
                  <a:tcPr marL="44071" marR="44071" marT="0" marB="0" anchor="b"/>
                </a:tc>
              </a:tr>
              <a:tr h="662881">
                <a:tc>
                  <a:txBody>
                    <a:bodyPr/>
                    <a:lstStyle/>
                    <a:p>
                      <a:pPr algn="ctr">
                        <a:lnSpc>
                          <a:spcPct val="115000"/>
                        </a:lnSpc>
                        <a:spcAft>
                          <a:spcPts val="0"/>
                        </a:spcAft>
                      </a:pPr>
                      <a:r>
                        <a:rPr lang="es-ES" sz="1100">
                          <a:effectLst/>
                        </a:rPr>
                        <a:t>VELOCIDAD</a:t>
                      </a:r>
                      <a:endParaRPr lang="es-ES" sz="1100">
                        <a:effectLst/>
                        <a:latin typeface="Calibri"/>
                        <a:ea typeface="Calibri"/>
                        <a:cs typeface="Times New Roman"/>
                      </a:endParaRPr>
                    </a:p>
                  </a:txBody>
                  <a:tcPr marL="44071" marR="44071" marT="0" marB="0" anchor="ctr"/>
                </a:tc>
                <a:tc>
                  <a:txBody>
                    <a:bodyPr/>
                    <a:lstStyle/>
                    <a:p>
                      <a:pPr algn="just">
                        <a:lnSpc>
                          <a:spcPct val="115000"/>
                        </a:lnSpc>
                        <a:spcAft>
                          <a:spcPts val="0"/>
                        </a:spcAft>
                      </a:pPr>
                      <a:r>
                        <a:rPr lang="es-ES" sz="1000">
                          <a:effectLst/>
                        </a:rPr>
                        <a:t>Hay una relación inversa entre velocidad y par en los motores por pasos. Cuando la velocidad se incrementa, el par decrece. </a:t>
                      </a:r>
                      <a:endParaRPr lang="es-ES" sz="1100">
                        <a:effectLst/>
                        <a:latin typeface="Calibri"/>
                        <a:ea typeface="Calibri"/>
                        <a:cs typeface="Times New Roman"/>
                      </a:endParaRPr>
                    </a:p>
                  </a:txBody>
                  <a:tcPr marL="44071" marR="44071" marT="0" marB="0" anchor="ctr"/>
                </a:tc>
                <a:tc>
                  <a:txBody>
                    <a:bodyPr/>
                    <a:lstStyle/>
                    <a:p>
                      <a:pPr algn="just">
                        <a:lnSpc>
                          <a:spcPct val="115000"/>
                        </a:lnSpc>
                        <a:spcAft>
                          <a:spcPts val="0"/>
                        </a:spcAft>
                      </a:pPr>
                      <a:r>
                        <a:rPr lang="es-ES" sz="1000">
                          <a:effectLst/>
                        </a:rPr>
                        <a:t>Los motores servo tienen un par constante hasta la velocidad nominal.</a:t>
                      </a:r>
                      <a:endParaRPr lang="es-ES" sz="1100">
                        <a:effectLst/>
                        <a:latin typeface="Calibri"/>
                        <a:ea typeface="Calibri"/>
                        <a:cs typeface="Times New Roman"/>
                      </a:endParaRPr>
                    </a:p>
                  </a:txBody>
                  <a:tcPr marL="44071" marR="44071" marT="0" marB="0" anchor="ctr"/>
                </a:tc>
              </a:tr>
              <a:tr h="883840">
                <a:tc>
                  <a:txBody>
                    <a:bodyPr/>
                    <a:lstStyle/>
                    <a:p>
                      <a:pPr algn="ctr">
                        <a:lnSpc>
                          <a:spcPct val="115000"/>
                        </a:lnSpc>
                        <a:spcAft>
                          <a:spcPts val="0"/>
                        </a:spcAft>
                      </a:pPr>
                      <a:r>
                        <a:rPr lang="es-ES" sz="1100">
                          <a:effectLst/>
                        </a:rPr>
                        <a:t>PAR </a:t>
                      </a:r>
                      <a:endParaRPr lang="es-ES" sz="1100">
                        <a:effectLst/>
                        <a:latin typeface="Calibri"/>
                        <a:ea typeface="Calibri"/>
                        <a:cs typeface="Times New Roman"/>
                      </a:endParaRPr>
                    </a:p>
                  </a:txBody>
                  <a:tcPr marL="44071" marR="44071" marT="0" marB="0" anchor="ctr"/>
                </a:tc>
                <a:tc>
                  <a:txBody>
                    <a:bodyPr/>
                    <a:lstStyle/>
                    <a:p>
                      <a:pPr algn="just">
                        <a:lnSpc>
                          <a:spcPct val="115000"/>
                        </a:lnSpc>
                        <a:spcAft>
                          <a:spcPts val="0"/>
                        </a:spcAft>
                      </a:pPr>
                      <a:r>
                        <a:rPr lang="es-ES" sz="1000">
                          <a:effectLst/>
                        </a:rPr>
                        <a:t>Los motores por pasos no tienen la capacidad de producir un par pico en cortos periodos de tiempo.</a:t>
                      </a:r>
                      <a:endParaRPr lang="es-ES" sz="1100">
                        <a:effectLst/>
                        <a:latin typeface="Calibri"/>
                        <a:ea typeface="Calibri"/>
                        <a:cs typeface="Times New Roman"/>
                      </a:endParaRPr>
                    </a:p>
                  </a:txBody>
                  <a:tcPr marL="44071" marR="44071" marT="0" marB="0" anchor="ctr"/>
                </a:tc>
                <a:tc>
                  <a:txBody>
                    <a:bodyPr/>
                    <a:lstStyle/>
                    <a:p>
                      <a:pPr algn="just">
                        <a:lnSpc>
                          <a:spcPct val="115000"/>
                        </a:lnSpc>
                        <a:spcAft>
                          <a:spcPts val="0"/>
                        </a:spcAft>
                      </a:pPr>
                      <a:r>
                        <a:rPr lang="es-ES" sz="1000">
                          <a:effectLst/>
                        </a:rPr>
                        <a:t>Los servomotores tienen la capacidad de producir un par pico en cortos periodos de tiempo que es hasta 8 veces su par nominal continuo.</a:t>
                      </a:r>
                      <a:endParaRPr lang="es-ES" sz="1100">
                        <a:effectLst/>
                        <a:latin typeface="Calibri"/>
                        <a:ea typeface="Calibri"/>
                        <a:cs typeface="Times New Roman"/>
                      </a:endParaRPr>
                    </a:p>
                  </a:txBody>
                  <a:tcPr marL="44071" marR="44071" marT="0" marB="0" anchor="ctr"/>
                </a:tc>
              </a:tr>
              <a:tr h="243056">
                <a:tc>
                  <a:txBody>
                    <a:bodyPr/>
                    <a:lstStyle/>
                    <a:p>
                      <a:pPr algn="ctr">
                        <a:lnSpc>
                          <a:spcPct val="115000"/>
                        </a:lnSpc>
                        <a:spcAft>
                          <a:spcPts val="0"/>
                        </a:spcAft>
                      </a:pPr>
                      <a:r>
                        <a:rPr lang="es-ES" sz="1100">
                          <a:effectLst/>
                        </a:rPr>
                        <a:t>BUCLE</a:t>
                      </a:r>
                      <a:endParaRPr lang="es-ES" sz="1100">
                        <a:effectLst/>
                        <a:latin typeface="Calibri"/>
                        <a:ea typeface="Calibri"/>
                        <a:cs typeface="Times New Roman"/>
                      </a:endParaRPr>
                    </a:p>
                  </a:txBody>
                  <a:tcPr marL="44071" marR="44071" marT="0" marB="0" anchor="ctr"/>
                </a:tc>
                <a:tc>
                  <a:txBody>
                    <a:bodyPr/>
                    <a:lstStyle/>
                    <a:p>
                      <a:pPr algn="just">
                        <a:lnSpc>
                          <a:spcPct val="115000"/>
                        </a:lnSpc>
                        <a:spcAft>
                          <a:spcPts val="0"/>
                        </a:spcAft>
                      </a:pPr>
                      <a:r>
                        <a:rPr lang="es-ES" sz="1000">
                          <a:effectLst/>
                        </a:rPr>
                        <a:t>Los motores por pasos son de bucle abierto.</a:t>
                      </a:r>
                      <a:endParaRPr lang="es-ES" sz="1100">
                        <a:effectLst/>
                        <a:latin typeface="Calibri"/>
                        <a:ea typeface="Calibri"/>
                        <a:cs typeface="Times New Roman"/>
                      </a:endParaRPr>
                    </a:p>
                  </a:txBody>
                  <a:tcPr marL="44071" marR="44071" marT="0" marB="0" anchor="ctr"/>
                </a:tc>
                <a:tc>
                  <a:txBody>
                    <a:bodyPr/>
                    <a:lstStyle/>
                    <a:p>
                      <a:pPr algn="just">
                        <a:lnSpc>
                          <a:spcPct val="115000"/>
                        </a:lnSpc>
                        <a:spcAft>
                          <a:spcPts val="0"/>
                        </a:spcAft>
                      </a:pPr>
                      <a:r>
                        <a:rPr lang="es-ES" sz="1000">
                          <a:effectLst/>
                        </a:rPr>
                        <a:t>Los servos son de bucle cerrado.</a:t>
                      </a:r>
                      <a:endParaRPr lang="es-ES" sz="1100">
                        <a:effectLst/>
                        <a:latin typeface="Calibri"/>
                        <a:ea typeface="Calibri"/>
                        <a:cs typeface="Times New Roman"/>
                      </a:endParaRPr>
                    </a:p>
                  </a:txBody>
                  <a:tcPr marL="44071" marR="44071" marT="0" marB="0" anchor="ctr"/>
                </a:tc>
              </a:tr>
              <a:tr h="883840">
                <a:tc>
                  <a:txBody>
                    <a:bodyPr/>
                    <a:lstStyle/>
                    <a:p>
                      <a:pPr algn="ctr">
                        <a:lnSpc>
                          <a:spcPct val="115000"/>
                        </a:lnSpc>
                        <a:spcAft>
                          <a:spcPts val="0"/>
                        </a:spcAft>
                      </a:pPr>
                      <a:r>
                        <a:rPr lang="es-ES" sz="1100">
                          <a:effectLst/>
                        </a:rPr>
                        <a:t>RESOLUCIÓN</a:t>
                      </a:r>
                      <a:endParaRPr lang="es-ES" sz="1100">
                        <a:effectLst/>
                        <a:latin typeface="Calibri"/>
                        <a:ea typeface="Calibri"/>
                        <a:cs typeface="Times New Roman"/>
                      </a:endParaRPr>
                    </a:p>
                  </a:txBody>
                  <a:tcPr marL="44071" marR="44071" marT="0" marB="0" anchor="ctr"/>
                </a:tc>
                <a:tc>
                  <a:txBody>
                    <a:bodyPr/>
                    <a:lstStyle/>
                    <a:p>
                      <a:pPr algn="just">
                        <a:lnSpc>
                          <a:spcPct val="115000"/>
                        </a:lnSpc>
                        <a:spcAft>
                          <a:spcPts val="0"/>
                        </a:spcAft>
                      </a:pPr>
                      <a:r>
                        <a:rPr lang="es-ES" sz="1000">
                          <a:effectLst/>
                        </a:rPr>
                        <a:t>Los motores por pasos tienen 200 pasos por revolución. El driver/amplificador puede configurarse a medio paso del motor (400 pasos/rev) o incluso micro pasos (ej. 1600 pasos/rev y hasta 25000 pasos/rev). </a:t>
                      </a:r>
                      <a:endParaRPr lang="es-ES" sz="1100">
                        <a:effectLst/>
                        <a:latin typeface="Calibri"/>
                        <a:ea typeface="Calibri"/>
                        <a:cs typeface="Times New Roman"/>
                      </a:endParaRPr>
                    </a:p>
                  </a:txBody>
                  <a:tcPr marL="44071" marR="44071" marT="0" marB="0" anchor="ctr"/>
                </a:tc>
                <a:tc>
                  <a:txBody>
                    <a:bodyPr/>
                    <a:lstStyle/>
                    <a:p>
                      <a:pPr algn="just">
                        <a:lnSpc>
                          <a:spcPct val="115000"/>
                        </a:lnSpc>
                        <a:spcAft>
                          <a:spcPts val="0"/>
                        </a:spcAft>
                      </a:pPr>
                      <a:r>
                        <a:rPr lang="es-ES" sz="1000">
                          <a:effectLst/>
                        </a:rPr>
                        <a:t>El servomotor se basa en un codificador con valores típicos 500, 1000, 2000 pasos/rev. Si usamos un codificador de cuadratura, la resolución se multiplica por cuatro.</a:t>
                      </a:r>
                      <a:endParaRPr lang="es-ES" sz="1100">
                        <a:effectLst/>
                        <a:latin typeface="Calibri"/>
                        <a:ea typeface="Calibri"/>
                        <a:cs typeface="Times New Roman"/>
                      </a:endParaRPr>
                    </a:p>
                  </a:txBody>
                  <a:tcPr marL="44071" marR="44071" marT="0" marB="0" anchor="ctr"/>
                </a:tc>
              </a:tr>
              <a:tr h="441920">
                <a:tc>
                  <a:txBody>
                    <a:bodyPr/>
                    <a:lstStyle/>
                    <a:p>
                      <a:pPr algn="ctr">
                        <a:lnSpc>
                          <a:spcPct val="115000"/>
                        </a:lnSpc>
                        <a:spcAft>
                          <a:spcPts val="0"/>
                        </a:spcAft>
                      </a:pPr>
                      <a:r>
                        <a:rPr lang="es-ES" sz="1100">
                          <a:effectLst/>
                        </a:rPr>
                        <a:t>PRECIO</a:t>
                      </a:r>
                      <a:endParaRPr lang="es-ES" sz="1100">
                        <a:effectLst/>
                        <a:latin typeface="Calibri"/>
                        <a:ea typeface="Calibri"/>
                        <a:cs typeface="Times New Roman"/>
                      </a:endParaRPr>
                    </a:p>
                  </a:txBody>
                  <a:tcPr marL="44071" marR="44071" marT="0" marB="0" anchor="ctr"/>
                </a:tc>
                <a:tc>
                  <a:txBody>
                    <a:bodyPr/>
                    <a:lstStyle/>
                    <a:p>
                      <a:pPr algn="just">
                        <a:lnSpc>
                          <a:spcPct val="115000"/>
                        </a:lnSpc>
                        <a:spcAft>
                          <a:spcPts val="0"/>
                        </a:spcAft>
                      </a:pPr>
                      <a:r>
                        <a:rPr lang="es-EC" sz="1000">
                          <a:effectLst/>
                        </a:rPr>
                        <a:t>Los motores por pasos tienden a ser un 10-20 % más baratos </a:t>
                      </a:r>
                      <a:endParaRPr lang="es-ES" sz="1100">
                        <a:effectLst/>
                        <a:latin typeface="Calibri"/>
                        <a:ea typeface="Calibri"/>
                        <a:cs typeface="Times New Roman"/>
                      </a:endParaRPr>
                    </a:p>
                  </a:txBody>
                  <a:tcPr marL="44071" marR="44071" marT="0" marB="0" anchor="b"/>
                </a:tc>
                <a:tc>
                  <a:txBody>
                    <a:bodyPr/>
                    <a:lstStyle/>
                    <a:p>
                      <a:pPr algn="ctr">
                        <a:lnSpc>
                          <a:spcPct val="115000"/>
                        </a:lnSpc>
                        <a:spcAft>
                          <a:spcPts val="0"/>
                        </a:spcAft>
                      </a:pPr>
                      <a:r>
                        <a:rPr lang="es-ES" sz="1000">
                          <a:effectLst/>
                        </a:rPr>
                        <a:t>Costo Alto</a:t>
                      </a:r>
                      <a:endParaRPr lang="es-ES" sz="1100">
                        <a:effectLst/>
                        <a:latin typeface="Calibri"/>
                        <a:ea typeface="Calibri"/>
                        <a:cs typeface="Times New Roman"/>
                      </a:endParaRPr>
                    </a:p>
                  </a:txBody>
                  <a:tcPr marL="44071" marR="44071" marT="0" marB="0" anchor="ctr"/>
                </a:tc>
              </a:tr>
              <a:tr h="596592">
                <a:tc>
                  <a:txBody>
                    <a:bodyPr/>
                    <a:lstStyle/>
                    <a:p>
                      <a:pPr algn="ctr">
                        <a:lnSpc>
                          <a:spcPct val="115000"/>
                        </a:lnSpc>
                        <a:spcAft>
                          <a:spcPts val="0"/>
                        </a:spcAft>
                      </a:pPr>
                      <a:r>
                        <a:rPr lang="es-ES" sz="1100">
                          <a:effectLst/>
                        </a:rPr>
                        <a:t>MANTENIMIENTO</a:t>
                      </a:r>
                      <a:endParaRPr lang="es-ES" sz="1100">
                        <a:effectLst/>
                        <a:latin typeface="Calibri"/>
                        <a:ea typeface="Calibri"/>
                        <a:cs typeface="Times New Roman"/>
                      </a:endParaRPr>
                    </a:p>
                  </a:txBody>
                  <a:tcPr marL="44071" marR="44071" marT="0" marB="0" anchor="ctr"/>
                </a:tc>
                <a:tc>
                  <a:txBody>
                    <a:bodyPr/>
                    <a:lstStyle/>
                    <a:p>
                      <a:pPr algn="just">
                        <a:lnSpc>
                          <a:spcPct val="115000"/>
                        </a:lnSpc>
                        <a:spcAft>
                          <a:spcPts val="0"/>
                        </a:spcAft>
                      </a:pPr>
                      <a:r>
                        <a:rPr lang="es-EC" sz="1000">
                          <a:effectLst/>
                        </a:rPr>
                        <a:t>Los motores por pasos no tienen escobilla y por tanto no necesitan mantenimiento.</a:t>
                      </a:r>
                      <a:endParaRPr lang="es-ES" sz="1100">
                        <a:effectLst/>
                        <a:latin typeface="Calibri"/>
                        <a:ea typeface="Calibri"/>
                        <a:cs typeface="Times New Roman"/>
                      </a:endParaRPr>
                    </a:p>
                  </a:txBody>
                  <a:tcPr marL="44071" marR="44071" marT="0" marB="0" anchor="ctr"/>
                </a:tc>
                <a:tc>
                  <a:txBody>
                    <a:bodyPr/>
                    <a:lstStyle/>
                    <a:p>
                      <a:pPr algn="just">
                        <a:lnSpc>
                          <a:spcPct val="115000"/>
                        </a:lnSpc>
                        <a:spcAft>
                          <a:spcPts val="0"/>
                        </a:spcAft>
                      </a:pPr>
                      <a:r>
                        <a:rPr lang="es-EC" sz="900" dirty="0">
                          <a:effectLst/>
                        </a:rPr>
                        <a:t>Necesitan que sus escobillas se cambien periódicamente, para evitar esto pueden usarse servomotores sin escobillas.</a:t>
                      </a:r>
                      <a:endParaRPr lang="es-ES" sz="1100" dirty="0">
                        <a:effectLst/>
                        <a:latin typeface="Calibri"/>
                        <a:ea typeface="Calibri"/>
                        <a:cs typeface="Times New Roman"/>
                      </a:endParaRPr>
                    </a:p>
                  </a:txBody>
                  <a:tcPr marL="44071" marR="44071" marT="0" marB="0" anchor="ctr"/>
                </a:tc>
              </a:tr>
            </a:tbl>
          </a:graphicData>
        </a:graphic>
      </p:graphicFrame>
    </p:spTree>
    <p:extLst>
      <p:ext uri="{BB962C8B-B14F-4D97-AF65-F5344CB8AC3E}">
        <p14:creationId xmlns:p14="http://schemas.microsoft.com/office/powerpoint/2010/main" val="2381904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MOTORES PAP</a:t>
            </a:r>
            <a:endParaRPr lang="es-ES" dirty="0"/>
          </a:p>
        </p:txBody>
      </p:sp>
      <mc:AlternateContent xmlns:mc="http://schemas.openxmlformats.org/markup-compatibility/2006" xmlns:a14="http://schemas.microsoft.com/office/drawing/2010/main">
        <mc:Choice Requires="a14">
          <p:sp>
            <p:nvSpPr>
              <p:cNvPr id="4" name="3 Rectángulo"/>
              <p:cNvSpPr/>
              <p:nvPr/>
            </p:nvSpPr>
            <p:spPr>
              <a:xfrm>
                <a:off x="323528" y="1700808"/>
                <a:ext cx="3672408" cy="1661993"/>
              </a:xfrm>
              <a:prstGeom prst="rect">
                <a:avLst/>
              </a:prstGeom>
            </p:spPr>
            <p:txBody>
              <a:bodyPr wrap="square">
                <a:spAutoFit/>
              </a:bodyPr>
              <a:lstStyle/>
              <a:p>
                <a:r>
                  <a:rPr lang="es-EC" dirty="0" smtClean="0"/>
                  <a:t>Requerimientos :</a:t>
                </a:r>
                <a:endParaRPr lang="es-ES" dirty="0"/>
              </a:p>
              <a:p>
                <a:pPr marL="285750" lvl="0" indent="-285750">
                  <a:buFontTx/>
                  <a:buChar char="-"/>
                </a:pPr>
                <a:r>
                  <a:rPr lang="es-EC" dirty="0" smtClean="0"/>
                  <a:t>Motores paso a paso</a:t>
                </a:r>
              </a:p>
              <a:p>
                <a:pPr marL="285750" lvl="0" indent="-285750">
                  <a:buFontTx/>
                  <a:buChar char="-"/>
                </a:pPr>
                <a:r>
                  <a:rPr lang="es-EC" dirty="0" smtClean="0"/>
                  <a:t>200 p/</a:t>
                </a:r>
                <a:r>
                  <a:rPr lang="es-EC" dirty="0" err="1" smtClean="0"/>
                  <a:t>rev</a:t>
                </a:r>
                <a:r>
                  <a:rPr lang="es-EC" dirty="0" smtClean="0"/>
                  <a:t> </a:t>
                </a:r>
                <a:endParaRPr lang="es-ES" i="1" dirty="0" smtClean="0"/>
              </a:p>
              <a:p>
                <a:pPr lvl="0"/>
                <a:r>
                  <a:rPr lang="es-EC" dirty="0" smtClean="0"/>
                  <a:t>-    Torque </a:t>
                </a:r>
                <a14:m>
                  <m:oMath xmlns:m="http://schemas.openxmlformats.org/officeDocument/2006/math">
                    <m:r>
                      <a:rPr lang="es-EC" i="1">
                        <a:latin typeface="Cambria Math"/>
                      </a:rPr>
                      <m:t>301,69 (</m:t>
                    </m:r>
                    <m:r>
                      <a:rPr lang="es-EC" i="1">
                        <a:latin typeface="Cambria Math"/>
                      </a:rPr>
                      <m:t>𝑁</m:t>
                    </m:r>
                    <m:r>
                      <a:rPr lang="es-EC" i="1">
                        <a:latin typeface="Cambria Math"/>
                      </a:rPr>
                      <m:t>.</m:t>
                    </m:r>
                    <m:r>
                      <a:rPr lang="es-EC" i="1">
                        <a:latin typeface="Cambria Math"/>
                      </a:rPr>
                      <m:t>𝑚𝑚</m:t>
                    </m:r>
                    <m:r>
                      <a:rPr lang="es-EC" i="1">
                        <a:latin typeface="Cambria Math"/>
                      </a:rPr>
                      <m:t>)</m:t>
                    </m:r>
                  </m:oMath>
                </a14:m>
                <a:r>
                  <a:rPr lang="es-EC" dirty="0"/>
                  <a:t> </a:t>
                </a:r>
                <a:endParaRPr lang="es-ES" dirty="0"/>
              </a:p>
              <a:p>
                <a:pPr lvl="0"/>
                <a:r>
                  <a:rPr lang="es-EC" dirty="0" smtClean="0"/>
                  <a:t>-    Potencia </a:t>
                </a:r>
                <a14:m>
                  <m:oMath xmlns:m="http://schemas.openxmlformats.org/officeDocument/2006/math">
                    <m:r>
                      <a:rPr lang="es-EC" i="1">
                        <a:latin typeface="Cambria Math"/>
                      </a:rPr>
                      <m:t>31,5 (</m:t>
                    </m:r>
                    <m:r>
                      <a:rPr lang="es-EC" i="1">
                        <a:latin typeface="Cambria Math"/>
                      </a:rPr>
                      <m:t>𝑊</m:t>
                    </m:r>
                    <m:r>
                      <a:rPr lang="es-EC" i="1">
                        <a:latin typeface="Cambria Math"/>
                      </a:rPr>
                      <m:t>)</m:t>
                    </m:r>
                  </m:oMath>
                </a14:m>
                <a:r>
                  <a:rPr lang="es-EC" dirty="0"/>
                  <a:t> </a:t>
                </a:r>
                <a:endParaRPr lang="es-EC" dirty="0" smtClean="0"/>
              </a:p>
              <a:p>
                <a:pPr lvl="0"/>
                <a:endParaRPr lang="es-ES" sz="1200" dirty="0"/>
              </a:p>
            </p:txBody>
          </p:sp>
        </mc:Choice>
        <mc:Fallback xmlns="">
          <p:sp>
            <p:nvSpPr>
              <p:cNvPr id="4" name="3 Rectángulo"/>
              <p:cNvSpPr>
                <a:spLocks noRot="1" noChangeAspect="1" noMove="1" noResize="1" noEditPoints="1" noAdjustHandles="1" noChangeArrowheads="1" noChangeShapeType="1" noTextEdit="1"/>
              </p:cNvSpPr>
              <p:nvPr/>
            </p:nvSpPr>
            <p:spPr>
              <a:xfrm>
                <a:off x="323528" y="1700808"/>
                <a:ext cx="3672408" cy="1661993"/>
              </a:xfrm>
              <a:prstGeom prst="rect">
                <a:avLst/>
              </a:prstGeom>
              <a:blipFill rotWithShape="1">
                <a:blip r:embed="rId2"/>
                <a:stretch>
                  <a:fillRect l="-1327" t="-1832"/>
                </a:stretch>
              </a:blipFill>
            </p:spPr>
            <p:txBody>
              <a:bodyPr/>
              <a:lstStyle/>
              <a:p>
                <a:r>
                  <a:rPr lang="es-ES">
                    <a:noFill/>
                  </a:rPr>
                  <a:t> </a:t>
                </a:r>
              </a:p>
            </p:txBody>
          </p:sp>
        </mc:Fallback>
      </mc:AlternateContent>
      <p:pic>
        <p:nvPicPr>
          <p:cNvPr id="5" name="4 Imagen" descr="D:\TESIS\TESIS NCM-2000\FOTOS\IMG_002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1176" y="3950692"/>
            <a:ext cx="3072688" cy="250178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6" name="5 Tabla"/>
          <p:cNvGraphicFramePr>
            <a:graphicFrameLocks noGrp="1"/>
          </p:cNvGraphicFramePr>
          <p:nvPr>
            <p:extLst>
              <p:ext uri="{D42A27DB-BD31-4B8C-83A1-F6EECF244321}">
                <p14:modId xmlns:p14="http://schemas.microsoft.com/office/powerpoint/2010/main" val="2160103978"/>
              </p:ext>
            </p:extLst>
          </p:nvPr>
        </p:nvGraphicFramePr>
        <p:xfrm>
          <a:off x="5004048" y="1916832"/>
          <a:ext cx="2953762" cy="3914185"/>
        </p:xfrm>
        <a:graphic>
          <a:graphicData uri="http://schemas.openxmlformats.org/drawingml/2006/table">
            <a:tbl>
              <a:tblPr firstRow="1" firstCol="1" bandRow="1">
                <a:tableStyleId>{5C22544A-7EE6-4342-B048-85BDC9FD1C3A}</a:tableStyleId>
              </a:tblPr>
              <a:tblGrid>
                <a:gridCol w="1944216"/>
                <a:gridCol w="1009546"/>
              </a:tblGrid>
              <a:tr h="302834">
                <a:tc>
                  <a:txBody>
                    <a:bodyPr/>
                    <a:lstStyle/>
                    <a:p>
                      <a:pPr>
                        <a:lnSpc>
                          <a:spcPct val="115000"/>
                        </a:lnSpc>
                        <a:spcAft>
                          <a:spcPts val="0"/>
                        </a:spcAft>
                      </a:pPr>
                      <a:r>
                        <a:rPr lang="es-ES" sz="1100" dirty="0">
                          <a:effectLst/>
                        </a:rPr>
                        <a:t>Modelo</a:t>
                      </a:r>
                      <a:endParaRPr lang="es-ES"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100">
                          <a:effectLst/>
                        </a:rPr>
                        <a:t>23HS9430</a:t>
                      </a:r>
                      <a:endParaRPr lang="es-ES" sz="1100">
                        <a:effectLst/>
                        <a:latin typeface="Calibri"/>
                        <a:ea typeface="Calibri"/>
                        <a:cs typeface="Times New Roman"/>
                      </a:endParaRPr>
                    </a:p>
                  </a:txBody>
                  <a:tcPr marL="44450" marR="44450" marT="0" marB="0" anchor="ctr"/>
                </a:tc>
              </a:tr>
              <a:tr h="317938">
                <a:tc>
                  <a:txBody>
                    <a:bodyPr/>
                    <a:lstStyle/>
                    <a:p>
                      <a:pPr>
                        <a:lnSpc>
                          <a:spcPct val="115000"/>
                        </a:lnSpc>
                        <a:spcAft>
                          <a:spcPts val="0"/>
                        </a:spcAft>
                      </a:pPr>
                      <a:r>
                        <a:rPr lang="es-ES" sz="1100">
                          <a:effectLst/>
                        </a:rPr>
                        <a:t>Número de pasos (p/rev)</a:t>
                      </a:r>
                      <a:endParaRPr lang="es-ES"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100">
                          <a:effectLst/>
                        </a:rPr>
                        <a:t>200</a:t>
                      </a:r>
                      <a:endParaRPr lang="es-ES" sz="1100">
                        <a:effectLst/>
                        <a:latin typeface="Calibri"/>
                        <a:ea typeface="Calibri"/>
                        <a:cs typeface="Times New Roman"/>
                      </a:endParaRPr>
                    </a:p>
                  </a:txBody>
                  <a:tcPr marL="44450" marR="44450" marT="0" marB="0" anchor="ctr"/>
                </a:tc>
              </a:tr>
              <a:tr h="408562">
                <a:tc>
                  <a:txBody>
                    <a:bodyPr/>
                    <a:lstStyle/>
                    <a:p>
                      <a:pPr>
                        <a:lnSpc>
                          <a:spcPct val="115000"/>
                        </a:lnSpc>
                        <a:spcAft>
                          <a:spcPts val="0"/>
                        </a:spcAft>
                      </a:pPr>
                      <a:r>
                        <a:rPr lang="es-ES" sz="1100">
                          <a:effectLst/>
                        </a:rPr>
                        <a:t>Longitud motor (mm)</a:t>
                      </a:r>
                      <a:endParaRPr lang="es-ES"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100">
                          <a:effectLst/>
                        </a:rPr>
                        <a:t>112</a:t>
                      </a:r>
                      <a:endParaRPr lang="es-ES" sz="1100">
                        <a:effectLst/>
                        <a:latin typeface="Calibri"/>
                        <a:ea typeface="Calibri"/>
                        <a:cs typeface="Times New Roman"/>
                      </a:endParaRPr>
                    </a:p>
                  </a:txBody>
                  <a:tcPr marL="44450" marR="44450" marT="0" marB="0" anchor="ctr"/>
                </a:tc>
              </a:tr>
              <a:tr h="306610">
                <a:tc>
                  <a:txBody>
                    <a:bodyPr/>
                    <a:lstStyle/>
                    <a:p>
                      <a:pPr>
                        <a:lnSpc>
                          <a:spcPct val="115000"/>
                        </a:lnSpc>
                        <a:spcAft>
                          <a:spcPts val="0"/>
                        </a:spcAft>
                      </a:pPr>
                      <a:r>
                        <a:rPr lang="es-ES" sz="1100">
                          <a:effectLst/>
                        </a:rPr>
                        <a:t>Corriente nominal (A)</a:t>
                      </a:r>
                      <a:endParaRPr lang="es-ES"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100">
                          <a:effectLst/>
                        </a:rPr>
                        <a:t>4,2</a:t>
                      </a:r>
                      <a:endParaRPr lang="es-ES" sz="1100">
                        <a:effectLst/>
                        <a:latin typeface="Calibri"/>
                        <a:ea typeface="Calibri"/>
                        <a:cs typeface="Times New Roman"/>
                      </a:endParaRPr>
                    </a:p>
                  </a:txBody>
                  <a:tcPr marL="44450" marR="44450" marT="0" marB="0" anchor="ctr"/>
                </a:tc>
              </a:tr>
              <a:tr h="306610">
                <a:tc>
                  <a:txBody>
                    <a:bodyPr/>
                    <a:lstStyle/>
                    <a:p>
                      <a:pPr>
                        <a:lnSpc>
                          <a:spcPct val="115000"/>
                        </a:lnSpc>
                        <a:spcAft>
                          <a:spcPts val="0"/>
                        </a:spcAft>
                      </a:pPr>
                      <a:r>
                        <a:rPr lang="es-ES" sz="1100">
                          <a:effectLst/>
                        </a:rPr>
                        <a:t>Voltaje nominal (V)</a:t>
                      </a:r>
                      <a:endParaRPr lang="es-ES"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100">
                          <a:effectLst/>
                        </a:rPr>
                        <a:t>6,3</a:t>
                      </a:r>
                      <a:endParaRPr lang="es-ES" sz="1100">
                        <a:effectLst/>
                        <a:latin typeface="Calibri"/>
                        <a:ea typeface="Calibri"/>
                        <a:cs typeface="Times New Roman"/>
                      </a:endParaRPr>
                    </a:p>
                  </a:txBody>
                  <a:tcPr marL="44450" marR="44450" marT="0" marB="0" anchor="ctr"/>
                </a:tc>
              </a:tr>
              <a:tr h="299813">
                <a:tc>
                  <a:txBody>
                    <a:bodyPr/>
                    <a:lstStyle/>
                    <a:p>
                      <a:pPr>
                        <a:lnSpc>
                          <a:spcPct val="115000"/>
                        </a:lnSpc>
                        <a:spcAft>
                          <a:spcPts val="0"/>
                        </a:spcAft>
                      </a:pPr>
                      <a:r>
                        <a:rPr lang="es-ES" sz="1100">
                          <a:effectLst/>
                        </a:rPr>
                        <a:t>Resistencia (Ω)</a:t>
                      </a:r>
                      <a:endParaRPr lang="es-ES"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100">
                          <a:effectLst/>
                        </a:rPr>
                        <a:t>0,9</a:t>
                      </a:r>
                      <a:endParaRPr lang="es-ES" sz="1100">
                        <a:effectLst/>
                        <a:latin typeface="Calibri"/>
                        <a:ea typeface="Calibri"/>
                        <a:cs typeface="Times New Roman"/>
                      </a:endParaRPr>
                    </a:p>
                  </a:txBody>
                  <a:tcPr marL="44450" marR="44450" marT="0" marB="0" anchor="ctr"/>
                </a:tc>
              </a:tr>
              <a:tr h="305099">
                <a:tc>
                  <a:txBody>
                    <a:bodyPr/>
                    <a:lstStyle/>
                    <a:p>
                      <a:pPr>
                        <a:lnSpc>
                          <a:spcPct val="115000"/>
                        </a:lnSpc>
                        <a:spcAft>
                          <a:spcPts val="0"/>
                        </a:spcAft>
                      </a:pPr>
                      <a:r>
                        <a:rPr lang="es-ES" sz="1100">
                          <a:effectLst/>
                        </a:rPr>
                        <a:t>Inductancia (mH)</a:t>
                      </a:r>
                      <a:endParaRPr lang="es-ES"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100">
                          <a:effectLst/>
                        </a:rPr>
                        <a:t>3,8</a:t>
                      </a:r>
                      <a:endParaRPr lang="es-ES" sz="1100">
                        <a:effectLst/>
                        <a:latin typeface="Calibri"/>
                        <a:ea typeface="Calibri"/>
                        <a:cs typeface="Times New Roman"/>
                      </a:endParaRPr>
                    </a:p>
                  </a:txBody>
                  <a:tcPr marL="44450" marR="44450" marT="0" marB="0" anchor="ctr"/>
                </a:tc>
              </a:tr>
              <a:tr h="630589">
                <a:tc>
                  <a:txBody>
                    <a:bodyPr/>
                    <a:lstStyle/>
                    <a:p>
                      <a:pPr>
                        <a:lnSpc>
                          <a:spcPct val="115000"/>
                        </a:lnSpc>
                        <a:spcAft>
                          <a:spcPts val="0"/>
                        </a:spcAft>
                      </a:pPr>
                      <a:r>
                        <a:rPr lang="es-ES" sz="1100" dirty="0" smtClean="0">
                          <a:effectLst/>
                        </a:rPr>
                        <a:t>Torque</a:t>
                      </a:r>
                      <a:r>
                        <a:rPr lang="es-ES" sz="1100" baseline="0" dirty="0" smtClean="0">
                          <a:effectLst/>
                        </a:rPr>
                        <a:t> </a:t>
                      </a:r>
                      <a:r>
                        <a:rPr lang="es-ES" sz="1100" dirty="0" smtClean="0">
                          <a:effectLst/>
                        </a:rPr>
                        <a:t>(</a:t>
                      </a:r>
                      <a:r>
                        <a:rPr lang="es-ES" sz="1100" dirty="0" err="1" smtClean="0">
                          <a:effectLst/>
                        </a:rPr>
                        <a:t>N.m</a:t>
                      </a:r>
                      <a:r>
                        <a:rPr lang="es-ES" sz="1100" dirty="0" smtClean="0">
                          <a:effectLst/>
                        </a:rPr>
                        <a:t>)</a:t>
                      </a:r>
                      <a:endParaRPr lang="es-ES"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100">
                          <a:effectLst/>
                        </a:rPr>
                        <a:t>2,8</a:t>
                      </a:r>
                      <a:endParaRPr lang="es-ES" sz="1100">
                        <a:effectLst/>
                        <a:latin typeface="Calibri"/>
                        <a:ea typeface="Calibri"/>
                        <a:cs typeface="Times New Roman"/>
                      </a:endParaRPr>
                    </a:p>
                  </a:txBody>
                  <a:tcPr marL="44450" marR="44450" marT="0" marB="0" anchor="ctr"/>
                </a:tc>
              </a:tr>
              <a:tr h="412337">
                <a:tc>
                  <a:txBody>
                    <a:bodyPr/>
                    <a:lstStyle/>
                    <a:p>
                      <a:pPr>
                        <a:lnSpc>
                          <a:spcPct val="115000"/>
                        </a:lnSpc>
                        <a:spcAft>
                          <a:spcPts val="0"/>
                        </a:spcAft>
                      </a:pPr>
                      <a:r>
                        <a:rPr lang="es-ES" sz="1100" dirty="0">
                          <a:effectLst/>
                        </a:rPr>
                        <a:t>Inercia rotor (g.cm²)</a:t>
                      </a:r>
                      <a:endParaRPr lang="es-ES"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100">
                          <a:effectLst/>
                        </a:rPr>
                        <a:t>800</a:t>
                      </a:r>
                      <a:endParaRPr lang="es-ES" sz="1100">
                        <a:effectLst/>
                        <a:latin typeface="Calibri"/>
                        <a:ea typeface="Calibri"/>
                        <a:cs typeface="Times New Roman"/>
                      </a:endParaRPr>
                    </a:p>
                  </a:txBody>
                  <a:tcPr marL="44450" marR="44450" marT="0" marB="0" anchor="ctr"/>
                </a:tc>
              </a:tr>
              <a:tr h="339839">
                <a:tc>
                  <a:txBody>
                    <a:bodyPr/>
                    <a:lstStyle/>
                    <a:p>
                      <a:pPr>
                        <a:lnSpc>
                          <a:spcPct val="115000"/>
                        </a:lnSpc>
                        <a:spcAft>
                          <a:spcPts val="0"/>
                        </a:spcAft>
                      </a:pPr>
                      <a:r>
                        <a:rPr lang="es-ES" sz="1100">
                          <a:effectLst/>
                        </a:rPr>
                        <a:t># Cables</a:t>
                      </a:r>
                      <a:endParaRPr lang="es-ES"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100">
                          <a:effectLst/>
                        </a:rPr>
                        <a:t>4</a:t>
                      </a:r>
                      <a:endParaRPr lang="es-ES" sz="1100">
                        <a:effectLst/>
                        <a:latin typeface="Calibri"/>
                        <a:ea typeface="Calibri"/>
                        <a:cs typeface="Times New Roman"/>
                      </a:endParaRPr>
                    </a:p>
                  </a:txBody>
                  <a:tcPr marL="44450" marR="44450" marT="0" marB="0" anchor="ctr"/>
                </a:tc>
              </a:tr>
              <a:tr h="283954">
                <a:tc>
                  <a:txBody>
                    <a:bodyPr/>
                    <a:lstStyle/>
                    <a:p>
                      <a:pPr>
                        <a:lnSpc>
                          <a:spcPct val="115000"/>
                        </a:lnSpc>
                        <a:spcAft>
                          <a:spcPts val="0"/>
                        </a:spcAft>
                      </a:pPr>
                      <a:r>
                        <a:rPr lang="es-ES" sz="1100" dirty="0">
                          <a:effectLst/>
                        </a:rPr>
                        <a:t>Peso (g)</a:t>
                      </a:r>
                      <a:endParaRPr lang="es-ES"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100" dirty="0">
                          <a:effectLst/>
                        </a:rPr>
                        <a:t>1400</a:t>
                      </a:r>
                      <a:endParaRPr lang="es-ES" sz="1100" dirty="0">
                        <a:effectLst/>
                        <a:latin typeface="Calibri"/>
                        <a:ea typeface="Calibri"/>
                        <a:cs typeface="Times New Roman"/>
                      </a:endParaRPr>
                    </a:p>
                  </a:txBody>
                  <a:tcPr marL="44450" marR="44450" marT="0" marB="0" anchor="ctr"/>
                </a:tc>
              </a:tr>
            </a:tbl>
          </a:graphicData>
        </a:graphic>
      </p:graphicFrame>
      <p:sp>
        <p:nvSpPr>
          <p:cNvPr id="2" name="1 Rectángulo"/>
          <p:cNvSpPr/>
          <p:nvPr/>
        </p:nvSpPr>
        <p:spPr>
          <a:xfrm>
            <a:off x="251520" y="3413612"/>
            <a:ext cx="4572000" cy="307777"/>
          </a:xfrm>
          <a:prstGeom prst="rect">
            <a:avLst/>
          </a:prstGeom>
        </p:spPr>
        <p:txBody>
          <a:bodyPr>
            <a:spAutoFit/>
          </a:bodyPr>
          <a:lstStyle/>
          <a:p>
            <a:pPr algn="ctr"/>
            <a:r>
              <a:rPr lang="es-EC" sz="1400" b="1" dirty="0"/>
              <a:t>LONGS MOTOR NEMA 23HS9442 CON EJE SIMPLE </a:t>
            </a:r>
            <a:endParaRPr lang="es-ES" sz="1400" dirty="0"/>
          </a:p>
        </p:txBody>
      </p:sp>
    </p:spTree>
    <p:extLst>
      <p:ext uri="{BB962C8B-B14F-4D97-AF65-F5344CB8AC3E}">
        <p14:creationId xmlns:p14="http://schemas.microsoft.com/office/powerpoint/2010/main" val="258810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DISEÑO DE ACOPLES MOTOR-EJE </a:t>
            </a:r>
            <a:endParaRPr lang="es-ES"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539552" y="2042205"/>
            <a:ext cx="3516653" cy="2493509"/>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5" name="4 Rectángulo"/>
          <p:cNvSpPr/>
          <p:nvPr/>
        </p:nvSpPr>
        <p:spPr>
          <a:xfrm>
            <a:off x="539552" y="1677057"/>
            <a:ext cx="3665042" cy="338554"/>
          </a:xfrm>
          <a:prstGeom prst="rect">
            <a:avLst/>
          </a:prstGeom>
        </p:spPr>
        <p:txBody>
          <a:bodyPr wrap="none">
            <a:spAutoFit/>
          </a:bodyPr>
          <a:lstStyle/>
          <a:p>
            <a:r>
              <a:rPr lang="es-EC" sz="1600" b="1" dirty="0"/>
              <a:t>Definición de puntos de apoyo y fuerzas</a:t>
            </a:r>
            <a:endParaRPr lang="es-ES" sz="1600" dirty="0"/>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4608004" y="2003193"/>
            <a:ext cx="3852428" cy="2532521"/>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a14="http://schemas.microsoft.com/office/drawing/2010/main">
        <mc:Choice Requires="a14">
          <p:sp>
            <p:nvSpPr>
              <p:cNvPr id="8" name="7 Rectángulo"/>
              <p:cNvSpPr/>
              <p:nvPr/>
            </p:nvSpPr>
            <p:spPr>
              <a:xfrm>
                <a:off x="539552" y="4653136"/>
                <a:ext cx="8136904" cy="2071080"/>
              </a:xfrm>
              <a:prstGeom prst="rect">
                <a:avLst/>
              </a:prstGeom>
            </p:spPr>
            <p:txBody>
              <a:bodyPr wrap="square">
                <a:spAutoFit/>
              </a:bodyPr>
              <a:lstStyle/>
              <a:p>
                <a:r>
                  <a:rPr lang="es-EC" dirty="0"/>
                  <a:t>soporta un esfuerzo de  </a:t>
                </a:r>
                <a14:m>
                  <m:oMath xmlns:m="http://schemas.openxmlformats.org/officeDocument/2006/math">
                    <m:r>
                      <a:rPr lang="es-EC" i="1">
                        <a:latin typeface="Cambria Math"/>
                      </a:rPr>
                      <m:t>9534186,0</m:t>
                    </m:r>
                    <m:f>
                      <m:fPr>
                        <m:ctrlPr>
                          <a:rPr lang="es-ES" i="1">
                            <a:latin typeface="Cambria Math"/>
                          </a:rPr>
                        </m:ctrlPr>
                      </m:fPr>
                      <m:num>
                        <m:r>
                          <a:rPr lang="es-EC" i="1">
                            <a:latin typeface="Cambria Math"/>
                          </a:rPr>
                          <m:t>𝑁</m:t>
                        </m:r>
                      </m:num>
                      <m:den>
                        <m:sSup>
                          <m:sSupPr>
                            <m:ctrlPr>
                              <a:rPr lang="es-ES" i="1">
                                <a:latin typeface="Cambria Math"/>
                              </a:rPr>
                            </m:ctrlPr>
                          </m:sSupPr>
                          <m:e>
                            <m:r>
                              <a:rPr lang="es-EC" i="1">
                                <a:latin typeface="Cambria Math"/>
                              </a:rPr>
                              <m:t>𝑚</m:t>
                            </m:r>
                          </m:e>
                          <m:sup>
                            <m:r>
                              <a:rPr lang="es-EC" i="1">
                                <a:latin typeface="Cambria Math"/>
                              </a:rPr>
                              <m:t>2</m:t>
                            </m:r>
                          </m:sup>
                        </m:sSup>
                      </m:den>
                    </m:f>
                  </m:oMath>
                </a14:m>
                <a:r>
                  <a:rPr lang="es-EC" dirty="0"/>
                  <a:t>. El esfuerzo de fluencia del material al cual ha sido analizado para el acero AISI 1020 es de 205 </a:t>
                </a:r>
                <a14:m>
                  <m:oMath xmlns:m="http://schemas.openxmlformats.org/officeDocument/2006/math">
                    <m:r>
                      <a:rPr lang="es-EC" i="1">
                        <a:latin typeface="Cambria Math"/>
                      </a:rPr>
                      <m:t>×</m:t>
                    </m:r>
                    <m:sSup>
                      <m:sSupPr>
                        <m:ctrlPr>
                          <a:rPr lang="es-ES" i="1">
                            <a:latin typeface="Cambria Math"/>
                          </a:rPr>
                        </m:ctrlPr>
                      </m:sSupPr>
                      <m:e>
                        <m:r>
                          <a:rPr lang="es-EC" i="1">
                            <a:latin typeface="Cambria Math"/>
                          </a:rPr>
                          <m:t>10</m:t>
                        </m:r>
                      </m:e>
                      <m:sup>
                        <m:r>
                          <a:rPr lang="es-EC" i="1">
                            <a:latin typeface="Cambria Math"/>
                          </a:rPr>
                          <m:t>6</m:t>
                        </m:r>
                      </m:sup>
                    </m:sSup>
                    <m:r>
                      <a:rPr lang="es-EC" i="1">
                        <a:latin typeface="Cambria Math"/>
                      </a:rPr>
                      <m:t> </m:t>
                    </m:r>
                    <m:d>
                      <m:dPr>
                        <m:ctrlPr>
                          <a:rPr lang="es-ES" i="1">
                            <a:latin typeface="Cambria Math"/>
                          </a:rPr>
                        </m:ctrlPr>
                      </m:dPr>
                      <m:e>
                        <m:f>
                          <m:fPr>
                            <m:ctrlPr>
                              <a:rPr lang="es-ES" i="1">
                                <a:latin typeface="Cambria Math"/>
                              </a:rPr>
                            </m:ctrlPr>
                          </m:fPr>
                          <m:num>
                            <m:r>
                              <a:rPr lang="es-EC" i="1">
                                <a:latin typeface="Cambria Math"/>
                              </a:rPr>
                              <m:t>𝑁</m:t>
                            </m:r>
                          </m:num>
                          <m:den>
                            <m:sSup>
                              <m:sSupPr>
                                <m:ctrlPr>
                                  <a:rPr lang="es-ES" i="1">
                                    <a:latin typeface="Cambria Math"/>
                                  </a:rPr>
                                </m:ctrlPr>
                              </m:sSupPr>
                              <m:e>
                                <m:r>
                                  <a:rPr lang="es-EC" i="1">
                                    <a:latin typeface="Cambria Math"/>
                                  </a:rPr>
                                  <m:t>𝑚</m:t>
                                </m:r>
                              </m:e>
                              <m:sup>
                                <m:r>
                                  <a:rPr lang="es-EC" i="1">
                                    <a:latin typeface="Cambria Math"/>
                                  </a:rPr>
                                  <m:t>2</m:t>
                                </m:r>
                              </m:sup>
                            </m:sSup>
                          </m:den>
                        </m:f>
                      </m:e>
                    </m:d>
                  </m:oMath>
                </a14:m>
                <a:r>
                  <a:rPr lang="es-EC" dirty="0"/>
                  <a:t>  y aplicando la fórmula de factor de seguridad, se tiene:</a:t>
                </a:r>
                <a:endParaRPr lang="es-ES" dirty="0"/>
              </a:p>
              <a:p>
                <a:pPr/>
                <a14:m>
                  <m:oMathPara xmlns:m="http://schemas.openxmlformats.org/officeDocument/2006/math">
                    <m:oMathParaPr>
                      <m:jc m:val="centerGroup"/>
                    </m:oMathParaPr>
                    <m:oMath xmlns:m="http://schemas.openxmlformats.org/officeDocument/2006/math">
                      <m:r>
                        <a:rPr lang="es-EC" i="1">
                          <a:latin typeface="Cambria Math"/>
                        </a:rPr>
                        <m:t>𝑛</m:t>
                      </m:r>
                      <m:r>
                        <a:rPr lang="es-EC" i="1">
                          <a:latin typeface="Cambria Math"/>
                        </a:rPr>
                        <m:t>=</m:t>
                      </m:r>
                      <m:f>
                        <m:fPr>
                          <m:ctrlPr>
                            <a:rPr lang="es-ES" i="1">
                              <a:latin typeface="Cambria Math"/>
                            </a:rPr>
                          </m:ctrlPr>
                        </m:fPr>
                        <m:num>
                          <m:r>
                            <a:rPr lang="es-EC" i="1">
                              <a:latin typeface="Cambria Math"/>
                            </a:rPr>
                            <m:t>205×</m:t>
                          </m:r>
                          <m:sSup>
                            <m:sSupPr>
                              <m:ctrlPr>
                                <a:rPr lang="es-ES" i="1">
                                  <a:latin typeface="Cambria Math"/>
                                </a:rPr>
                              </m:ctrlPr>
                            </m:sSupPr>
                            <m:e>
                              <m:r>
                                <a:rPr lang="es-EC" i="1">
                                  <a:latin typeface="Cambria Math"/>
                                </a:rPr>
                                <m:t>10</m:t>
                              </m:r>
                            </m:e>
                            <m:sup>
                              <m:r>
                                <a:rPr lang="es-EC" i="1">
                                  <a:latin typeface="Cambria Math"/>
                                </a:rPr>
                                <m:t>6</m:t>
                              </m:r>
                            </m:sup>
                          </m:sSup>
                        </m:num>
                        <m:den>
                          <m:r>
                            <a:rPr lang="es-EC" i="1">
                              <a:latin typeface="Cambria Math"/>
                            </a:rPr>
                            <m:t>9534186,0</m:t>
                          </m:r>
                        </m:den>
                      </m:f>
                    </m:oMath>
                  </m:oMathPara>
                </a14:m>
                <a:endParaRPr lang="es-ES" dirty="0"/>
              </a:p>
              <a:p>
                <a:pPr/>
                <a14:m>
                  <m:oMathPara xmlns:m="http://schemas.openxmlformats.org/officeDocument/2006/math">
                    <m:oMathParaPr>
                      <m:jc m:val="centerGroup"/>
                    </m:oMathParaPr>
                    <m:oMath xmlns:m="http://schemas.openxmlformats.org/officeDocument/2006/math">
                      <m:r>
                        <a:rPr lang="es-EC" i="1">
                          <a:latin typeface="Cambria Math"/>
                        </a:rPr>
                        <m:t>𝑛</m:t>
                      </m:r>
                      <m:r>
                        <a:rPr lang="es-EC" i="1">
                          <a:latin typeface="Cambria Math"/>
                        </a:rPr>
                        <m:t>=21,5</m:t>
                      </m:r>
                    </m:oMath>
                  </m:oMathPara>
                </a14:m>
                <a:endParaRPr lang="es-ES" dirty="0"/>
              </a:p>
            </p:txBody>
          </p:sp>
        </mc:Choice>
        <mc:Fallback xmlns="">
          <p:sp>
            <p:nvSpPr>
              <p:cNvPr id="8" name="7 Rectángulo"/>
              <p:cNvSpPr>
                <a:spLocks noRot="1" noChangeAspect="1" noMove="1" noResize="1" noEditPoints="1" noAdjustHandles="1" noChangeArrowheads="1" noChangeShapeType="1" noTextEdit="1"/>
              </p:cNvSpPr>
              <p:nvPr/>
            </p:nvSpPr>
            <p:spPr>
              <a:xfrm>
                <a:off x="539552" y="4653136"/>
                <a:ext cx="8136904" cy="2071080"/>
              </a:xfrm>
              <a:prstGeom prst="rect">
                <a:avLst/>
              </a:prstGeom>
              <a:blipFill rotWithShape="1">
                <a:blip r:embed="rId4"/>
                <a:stretch>
                  <a:fillRect l="-675" r="-1199"/>
                </a:stretch>
              </a:blipFill>
            </p:spPr>
            <p:txBody>
              <a:bodyPr/>
              <a:lstStyle/>
              <a:p>
                <a:r>
                  <a:rPr lang="es-ES">
                    <a:noFill/>
                  </a:rPr>
                  <a:t> </a:t>
                </a:r>
              </a:p>
            </p:txBody>
          </p:sp>
        </mc:Fallback>
      </mc:AlternateContent>
      <p:sp>
        <p:nvSpPr>
          <p:cNvPr id="9" name="8 Rectángulo"/>
          <p:cNvSpPr/>
          <p:nvPr/>
        </p:nvSpPr>
        <p:spPr>
          <a:xfrm>
            <a:off x="4608004" y="1626995"/>
            <a:ext cx="3852428" cy="338554"/>
          </a:xfrm>
          <a:prstGeom prst="rect">
            <a:avLst/>
          </a:prstGeom>
        </p:spPr>
        <p:txBody>
          <a:bodyPr wrap="square">
            <a:spAutoFit/>
          </a:bodyPr>
          <a:lstStyle/>
          <a:p>
            <a:pPr lvl="2"/>
            <a:r>
              <a:rPr lang="es-EC" sz="1600" b="1" dirty="0"/>
              <a:t>ANALISIS DE ESFUERZOS</a:t>
            </a:r>
            <a:endParaRPr lang="es-ES" sz="1400" dirty="0"/>
          </a:p>
        </p:txBody>
      </p:sp>
    </p:spTree>
    <p:extLst>
      <p:ext uri="{BB962C8B-B14F-4D97-AF65-F5344CB8AC3E}">
        <p14:creationId xmlns:p14="http://schemas.microsoft.com/office/powerpoint/2010/main" val="3217451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844824"/>
            <a:ext cx="8407893" cy="4407408"/>
          </a:xfrm>
        </p:spPr>
        <p:txBody>
          <a:bodyPr>
            <a:normAutofit lnSpcReduction="10000"/>
          </a:bodyPr>
          <a:lstStyle/>
          <a:p>
            <a:pPr algn="just"/>
            <a:r>
              <a:rPr lang="es-ES" sz="2800" dirty="0" smtClean="0"/>
              <a:t>DEFINICIÓN DEL PROBLEMA</a:t>
            </a:r>
          </a:p>
          <a:p>
            <a:pPr algn="just"/>
            <a:r>
              <a:rPr lang="es-ES" sz="2800" dirty="0" smtClean="0"/>
              <a:t>INTRODUCCIÓN</a:t>
            </a:r>
          </a:p>
          <a:p>
            <a:pPr algn="just"/>
            <a:r>
              <a:rPr lang="es-ES" sz="2800" dirty="0" smtClean="0"/>
              <a:t>CONCEPTOS BÁSICOS</a:t>
            </a:r>
          </a:p>
          <a:p>
            <a:pPr algn="just"/>
            <a:r>
              <a:rPr lang="es-ES" sz="2800" dirty="0" smtClean="0"/>
              <a:t>DISEÑO MECÁNICO</a:t>
            </a:r>
          </a:p>
          <a:p>
            <a:pPr algn="just"/>
            <a:r>
              <a:rPr lang="es-ES" sz="2800" dirty="0" smtClean="0"/>
              <a:t>DISEÑO SISTEMA DE CONTROL</a:t>
            </a:r>
          </a:p>
          <a:p>
            <a:pPr algn="just"/>
            <a:r>
              <a:rPr lang="es-ES" sz="2800" dirty="0" smtClean="0"/>
              <a:t>DISEÑO ELECTRÓNICO/ELÉCTRICO</a:t>
            </a:r>
          </a:p>
          <a:p>
            <a:pPr algn="just"/>
            <a:r>
              <a:rPr lang="es-ES" sz="2800" dirty="0" smtClean="0"/>
              <a:t>INSTRUCCIONES DE OPERACIÓN DE LA MÁQUINA NCM-2000</a:t>
            </a:r>
          </a:p>
          <a:p>
            <a:pPr algn="just"/>
            <a:r>
              <a:rPr lang="es-ES" sz="2800" dirty="0" smtClean="0"/>
              <a:t>CONCLUSIONES Y REOCMENDACIONES</a:t>
            </a:r>
            <a:endParaRPr lang="es-ES" sz="2800" dirty="0"/>
          </a:p>
        </p:txBody>
      </p:sp>
      <p:sp>
        <p:nvSpPr>
          <p:cNvPr id="3" name="2 Título"/>
          <p:cNvSpPr>
            <a:spLocks noGrp="1"/>
          </p:cNvSpPr>
          <p:nvPr>
            <p:ph type="title"/>
          </p:nvPr>
        </p:nvSpPr>
        <p:spPr/>
        <p:txBody>
          <a:bodyPr/>
          <a:lstStyle/>
          <a:p>
            <a:r>
              <a:rPr lang="es-ES" dirty="0" smtClean="0"/>
              <a:t>PRESENTACION NCM-2000</a:t>
            </a:r>
            <a:endParaRPr lang="es-ES" dirty="0"/>
          </a:p>
        </p:txBody>
      </p:sp>
    </p:spTree>
    <p:extLst>
      <p:ext uri="{BB962C8B-B14F-4D97-AF65-F5344CB8AC3E}">
        <p14:creationId xmlns:p14="http://schemas.microsoft.com/office/powerpoint/2010/main" val="1820319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t>DISEÑO DE ACOPLES MOTOR-EJE </a:t>
            </a:r>
          </a:p>
        </p:txBody>
      </p:sp>
      <p:sp>
        <p:nvSpPr>
          <p:cNvPr id="4" name="3 Rectángulo"/>
          <p:cNvSpPr/>
          <p:nvPr/>
        </p:nvSpPr>
        <p:spPr>
          <a:xfrm>
            <a:off x="2425576" y="1671551"/>
            <a:ext cx="3924601" cy="369332"/>
          </a:xfrm>
          <a:prstGeom prst="rect">
            <a:avLst/>
          </a:prstGeom>
        </p:spPr>
        <p:txBody>
          <a:bodyPr wrap="none">
            <a:spAutoFit/>
          </a:bodyPr>
          <a:lstStyle/>
          <a:p>
            <a:pPr lvl="2"/>
            <a:r>
              <a:rPr lang="es-EC" b="1" dirty="0"/>
              <a:t>ANALISIS DE DEFORMACIÓN</a:t>
            </a:r>
            <a:endParaRPr lang="es-ES" sz="1600"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276872"/>
            <a:ext cx="4707890" cy="281114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a14="http://schemas.microsoft.com/office/drawing/2010/main">
        <mc:Choice Requires="a14">
          <p:sp>
            <p:nvSpPr>
              <p:cNvPr id="6" name="5 Rectángulo"/>
              <p:cNvSpPr/>
              <p:nvPr/>
            </p:nvSpPr>
            <p:spPr>
              <a:xfrm>
                <a:off x="251520" y="5301208"/>
                <a:ext cx="8496944" cy="948849"/>
              </a:xfrm>
              <a:prstGeom prst="rect">
                <a:avLst/>
              </a:prstGeom>
            </p:spPr>
            <p:txBody>
              <a:bodyPr wrap="square">
                <a:spAutoFit/>
              </a:bodyPr>
              <a:lstStyle/>
              <a:p>
                <a:pPr algn="just"/>
                <a:r>
                  <a:rPr lang="es-EC" dirty="0"/>
                  <a:t>Los puntos que sufren mayor desplazamiento es la parte final del motor, sin embargo la parte de interés para analizar, es la pieza de acople del motor con el eje el cual tiene un color celeste indicando un desplazamiento de </a:t>
                </a:r>
                <a14:m>
                  <m:oMath xmlns:m="http://schemas.openxmlformats.org/officeDocument/2006/math">
                    <m:r>
                      <a:rPr lang="es-EC" i="1">
                        <a:latin typeface="Cambria Math"/>
                      </a:rPr>
                      <m:t>1,665×</m:t>
                    </m:r>
                    <m:sSup>
                      <m:sSupPr>
                        <m:ctrlPr>
                          <a:rPr lang="es-ES" i="1">
                            <a:latin typeface="Cambria Math"/>
                          </a:rPr>
                        </m:ctrlPr>
                      </m:sSupPr>
                      <m:e>
                        <m:r>
                          <a:rPr lang="es-EC" i="1">
                            <a:latin typeface="Cambria Math"/>
                          </a:rPr>
                          <m:t>10</m:t>
                        </m:r>
                      </m:e>
                      <m:sup>
                        <m:r>
                          <a:rPr lang="es-EC" i="1">
                            <a:latin typeface="Cambria Math"/>
                          </a:rPr>
                          <m:t>−3</m:t>
                        </m:r>
                      </m:sup>
                    </m:sSup>
                    <m:r>
                      <a:rPr lang="es-EC" i="1">
                        <a:latin typeface="Cambria Math"/>
                      </a:rPr>
                      <m:t> (</m:t>
                    </m:r>
                    <m:r>
                      <a:rPr lang="es-EC" i="1">
                        <a:latin typeface="Cambria Math"/>
                      </a:rPr>
                      <m:t>𝑚𝑚</m:t>
                    </m:r>
                    <m:r>
                      <a:rPr lang="es-EC" i="1">
                        <a:latin typeface="Cambria Math"/>
                      </a:rPr>
                      <m:t>)</m:t>
                    </m:r>
                  </m:oMath>
                </a14:m>
                <a:endParaRPr lang="es-ES" dirty="0"/>
              </a:p>
            </p:txBody>
          </p:sp>
        </mc:Choice>
        <mc:Fallback xmlns="">
          <p:sp>
            <p:nvSpPr>
              <p:cNvPr id="6" name="5 Rectángulo"/>
              <p:cNvSpPr>
                <a:spLocks noRot="1" noChangeAspect="1" noMove="1" noResize="1" noEditPoints="1" noAdjustHandles="1" noChangeArrowheads="1" noChangeShapeType="1" noTextEdit="1"/>
              </p:cNvSpPr>
              <p:nvPr/>
            </p:nvSpPr>
            <p:spPr>
              <a:xfrm>
                <a:off x="251520" y="5301208"/>
                <a:ext cx="8496944" cy="948849"/>
              </a:xfrm>
              <a:prstGeom prst="rect">
                <a:avLst/>
              </a:prstGeom>
              <a:blipFill rotWithShape="1">
                <a:blip r:embed="rId3"/>
                <a:stretch>
                  <a:fillRect l="-574" t="-3226" r="-646" b="-10323"/>
                </a:stretch>
              </a:blipFill>
            </p:spPr>
            <p:txBody>
              <a:bodyPr/>
              <a:lstStyle/>
              <a:p>
                <a:r>
                  <a:rPr lang="es-ES">
                    <a:noFill/>
                  </a:rPr>
                  <a:t> </a:t>
                </a:r>
              </a:p>
            </p:txBody>
          </p:sp>
        </mc:Fallback>
      </mc:AlternateContent>
    </p:spTree>
    <p:extLst>
      <p:ext uri="{BB962C8B-B14F-4D97-AF65-F5344CB8AC3E}">
        <p14:creationId xmlns:p14="http://schemas.microsoft.com/office/powerpoint/2010/main" val="3157717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MONTAJE</a:t>
            </a:r>
            <a:endParaRPr lang="es-ES"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007681" y="1772816"/>
            <a:ext cx="3132271" cy="219198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827584" y="4213155"/>
            <a:ext cx="3607221" cy="229425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7" name="6 Imagen" descr="C:\Users\HomeHP\Downloads\la foto.JPG"/>
          <p:cNvPicPr/>
          <p:nvPr/>
        </p:nvPicPr>
        <p:blipFill>
          <a:blip r:embed="rId4">
            <a:extLst>
              <a:ext uri="{28A0092B-C50C-407E-A947-70E740481C1C}">
                <a14:useLocalDpi xmlns:a14="http://schemas.microsoft.com/office/drawing/2010/main" val="0"/>
              </a:ext>
            </a:extLst>
          </a:blip>
          <a:srcRect/>
          <a:stretch>
            <a:fillRect/>
          </a:stretch>
        </p:blipFill>
        <p:spPr bwMode="auto">
          <a:xfrm>
            <a:off x="4716016" y="2350403"/>
            <a:ext cx="4067810" cy="304292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10415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132856"/>
            <a:ext cx="6324600" cy="1828800"/>
          </a:xfrm>
        </p:spPr>
        <p:txBody>
          <a:bodyPr/>
          <a:lstStyle/>
          <a:p>
            <a:pPr algn="ctr"/>
            <a:r>
              <a:rPr lang="es-ES" sz="7200" dirty="0"/>
              <a:t>SISTEMA DE CONTROL</a:t>
            </a:r>
          </a:p>
        </p:txBody>
      </p:sp>
    </p:spTree>
    <p:extLst>
      <p:ext uri="{BB962C8B-B14F-4D97-AF65-F5344CB8AC3E}">
        <p14:creationId xmlns:p14="http://schemas.microsoft.com/office/powerpoint/2010/main" val="40292322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SISTEMA DE CONTROL</a:t>
            </a:r>
            <a:endParaRPr lang="es-E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4 Objeto"/>
          <p:cNvGraphicFramePr>
            <a:graphicFrameLocks noChangeAspect="1"/>
          </p:cNvGraphicFramePr>
          <p:nvPr>
            <p:extLst>
              <p:ext uri="{D42A27DB-BD31-4B8C-83A1-F6EECF244321}">
                <p14:modId xmlns:p14="http://schemas.microsoft.com/office/powerpoint/2010/main" val="2217553645"/>
              </p:ext>
            </p:extLst>
          </p:nvPr>
        </p:nvGraphicFramePr>
        <p:xfrm>
          <a:off x="1619672" y="1772816"/>
          <a:ext cx="5381625" cy="2600325"/>
        </p:xfrm>
        <a:graphic>
          <a:graphicData uri="http://schemas.openxmlformats.org/presentationml/2006/ole">
            <mc:AlternateContent xmlns:mc="http://schemas.openxmlformats.org/markup-compatibility/2006">
              <mc:Choice xmlns:v="urn:schemas-microsoft-com:vml" Requires="v">
                <p:oleObj spid="_x0000_s1033" name="Visio" r:id="rId3" imgW="6965085" imgH="3395764" progId="Visio.Drawing.11">
                  <p:embed/>
                </p:oleObj>
              </mc:Choice>
              <mc:Fallback>
                <p:oleObj name="Visio" r:id="rId3" imgW="6965085" imgH="3395764"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1772816"/>
                        <a:ext cx="5381625" cy="2600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5 Rectángulo"/>
          <p:cNvSpPr/>
          <p:nvPr/>
        </p:nvSpPr>
        <p:spPr>
          <a:xfrm>
            <a:off x="224182" y="4437112"/>
            <a:ext cx="9721080" cy="2092881"/>
          </a:xfrm>
          <a:prstGeom prst="rect">
            <a:avLst/>
          </a:prstGeom>
        </p:spPr>
        <p:txBody>
          <a:bodyPr wrap="square">
            <a:spAutoFit/>
          </a:bodyPr>
          <a:lstStyle/>
          <a:p>
            <a:r>
              <a:rPr lang="es-EC" sz="1400" dirty="0"/>
              <a:t>El sistema que se </a:t>
            </a:r>
            <a:r>
              <a:rPr lang="es-EC" sz="1400" dirty="0" smtClean="0"/>
              <a:t>diseño, </a:t>
            </a:r>
            <a:r>
              <a:rPr lang="es-EC" sz="1400" dirty="0"/>
              <a:t>cumple con la siguiente secuencia de operaciones:</a:t>
            </a:r>
            <a:endParaRPr lang="es-ES" sz="1400" dirty="0"/>
          </a:p>
          <a:p>
            <a:r>
              <a:rPr lang="es-EC" sz="1400" dirty="0"/>
              <a:t> </a:t>
            </a:r>
            <a:endParaRPr lang="es-ES" sz="1400" dirty="0"/>
          </a:p>
          <a:p>
            <a:r>
              <a:rPr lang="es-EC" sz="1400" dirty="0" smtClean="0"/>
              <a:t>OPERARIO </a:t>
            </a:r>
            <a:r>
              <a:rPr lang="es-EC" sz="1400" dirty="0"/>
              <a:t>O ESTUDIANTE</a:t>
            </a:r>
            <a:endParaRPr lang="es-ES" sz="1400" dirty="0"/>
          </a:p>
          <a:p>
            <a:pPr lvl="0"/>
            <a:r>
              <a:rPr lang="es-EC" sz="1400" dirty="0" smtClean="0"/>
              <a:t>1) Ingreso </a:t>
            </a:r>
            <a:r>
              <a:rPr lang="es-EC" sz="1400" dirty="0"/>
              <a:t>de archivos </a:t>
            </a:r>
            <a:r>
              <a:rPr lang="es-EC" sz="1400" dirty="0" smtClean="0"/>
              <a:t>de imagen </a:t>
            </a:r>
            <a:r>
              <a:rPr lang="es-ES" sz="1400" dirty="0" smtClean="0"/>
              <a:t>DXF</a:t>
            </a:r>
            <a:r>
              <a:rPr lang="es-ES" sz="1400" dirty="0"/>
              <a:t>, HPGL, </a:t>
            </a:r>
            <a:r>
              <a:rPr lang="es-ES" sz="1400" dirty="0" smtClean="0"/>
              <a:t>BMP, JPEG  o archivos de programas de CAD/CAM</a:t>
            </a:r>
            <a:r>
              <a:rPr lang="es-EC" sz="1400" dirty="0" smtClean="0"/>
              <a:t>.</a:t>
            </a:r>
            <a:endParaRPr lang="es-ES" sz="1400" dirty="0"/>
          </a:p>
          <a:p>
            <a:r>
              <a:rPr lang="es-EC" sz="1400" dirty="0"/>
              <a:t> </a:t>
            </a:r>
            <a:endParaRPr lang="es-ES" sz="1400" dirty="0"/>
          </a:p>
          <a:p>
            <a:r>
              <a:rPr lang="es-EC" sz="1400" dirty="0" smtClean="0"/>
              <a:t>INTERFAZ </a:t>
            </a:r>
            <a:r>
              <a:rPr lang="es-EC" sz="1400" dirty="0"/>
              <a:t>COMPUTACIONAL DE CONTROL Y MONITOREO</a:t>
            </a:r>
            <a:endParaRPr lang="es-ES" sz="1400" dirty="0"/>
          </a:p>
          <a:p>
            <a:pPr lvl="0"/>
            <a:r>
              <a:rPr lang="es-EC" sz="1400" dirty="0" smtClean="0"/>
              <a:t>1) Interpretación </a:t>
            </a:r>
            <a:r>
              <a:rPr lang="es-EC" sz="1400" dirty="0"/>
              <a:t>y obtención de datos de los archivos e imágenes internamente por software.</a:t>
            </a:r>
            <a:endParaRPr lang="es-ES" sz="1400" dirty="0"/>
          </a:p>
          <a:p>
            <a:pPr lvl="0"/>
            <a:r>
              <a:rPr lang="es-EC" sz="1400" dirty="0" smtClean="0"/>
              <a:t>2) Transformación </a:t>
            </a:r>
            <a:r>
              <a:rPr lang="es-EC" sz="1400" dirty="0"/>
              <a:t>de todos los datos obtenidos a código G internamente por software.</a:t>
            </a:r>
            <a:endParaRPr lang="es-ES" sz="1400" dirty="0"/>
          </a:p>
          <a:p>
            <a:pPr lvl="0"/>
            <a:r>
              <a:rPr lang="es-EC" sz="1400" dirty="0" smtClean="0"/>
              <a:t>3) Ejecución </a:t>
            </a:r>
            <a:r>
              <a:rPr lang="es-EC" sz="1400" dirty="0"/>
              <a:t>del código (computador y máquina CNC).</a:t>
            </a:r>
            <a:endParaRPr lang="es-ES" sz="1400" dirty="0"/>
          </a:p>
        </p:txBody>
      </p:sp>
    </p:spTree>
    <p:extLst>
      <p:ext uri="{BB962C8B-B14F-4D97-AF65-F5344CB8AC3E}">
        <p14:creationId xmlns:p14="http://schemas.microsoft.com/office/powerpoint/2010/main" val="965192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79512" y="355847"/>
            <a:ext cx="8712968" cy="1054394"/>
          </a:xfrm>
        </p:spPr>
        <p:txBody>
          <a:bodyPr/>
          <a:lstStyle/>
          <a:p>
            <a:r>
              <a:rPr lang="es-ES" sz="2800" dirty="0" smtClean="0"/>
              <a:t>EQUIPAMIENTO DE UNA FRESADORA CON CNC</a:t>
            </a:r>
            <a:endParaRPr lang="es-ES" sz="2800"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060848"/>
            <a:ext cx="5040560" cy="419953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214628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ttp://www.melca.com.ar/portal/images/mach3.jpg"/>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060848"/>
            <a:ext cx="3240360" cy="2736304"/>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3" name="2 Título"/>
          <p:cNvSpPr>
            <a:spLocks noGrp="1"/>
          </p:cNvSpPr>
          <p:nvPr>
            <p:ph type="title"/>
          </p:nvPr>
        </p:nvSpPr>
        <p:spPr/>
        <p:txBody>
          <a:bodyPr/>
          <a:lstStyle/>
          <a:p>
            <a:r>
              <a:rPr lang="es-ES" dirty="0" smtClean="0"/>
              <a:t>MACH3 MILL</a:t>
            </a:r>
            <a:endParaRPr lang="es-ES" dirty="0"/>
          </a:p>
        </p:txBody>
      </p:sp>
      <p:sp>
        <p:nvSpPr>
          <p:cNvPr id="4" name="3 Rectángulo"/>
          <p:cNvSpPr/>
          <p:nvPr/>
        </p:nvSpPr>
        <p:spPr>
          <a:xfrm>
            <a:off x="179512" y="1844824"/>
            <a:ext cx="4824536" cy="4801314"/>
          </a:xfrm>
          <a:prstGeom prst="rect">
            <a:avLst/>
          </a:prstGeom>
        </p:spPr>
        <p:txBody>
          <a:bodyPr wrap="square">
            <a:spAutoFit/>
          </a:bodyPr>
          <a:lstStyle/>
          <a:p>
            <a:pPr algn="just"/>
            <a:r>
              <a:rPr lang="es-EC" dirty="0" smtClean="0"/>
              <a:t>Es un </a:t>
            </a:r>
            <a:r>
              <a:rPr lang="es-EC" dirty="0"/>
              <a:t>sistema de control computarizado que </a:t>
            </a:r>
            <a:r>
              <a:rPr lang="es-EC" dirty="0" smtClean="0"/>
              <a:t>permite:</a:t>
            </a:r>
          </a:p>
          <a:p>
            <a:pPr algn="just"/>
            <a:endParaRPr lang="es-EC" dirty="0" smtClean="0"/>
          </a:p>
          <a:p>
            <a:pPr marL="285750" indent="-285750" algn="just">
              <a:buFont typeface="Arial" pitchFamily="34" charset="0"/>
              <a:buChar char="•"/>
            </a:pPr>
            <a:r>
              <a:rPr lang="es-EC" dirty="0"/>
              <a:t>C</a:t>
            </a:r>
            <a:r>
              <a:rPr lang="es-EC" dirty="0" smtClean="0"/>
              <a:t>omunicación </a:t>
            </a:r>
            <a:r>
              <a:rPr lang="es-EC" dirty="0"/>
              <a:t>con servomotores o motores a pasos usando una computadora. </a:t>
            </a:r>
            <a:endParaRPr lang="es-EC" dirty="0" smtClean="0"/>
          </a:p>
          <a:p>
            <a:pPr marL="285750" indent="-285750" algn="just">
              <a:buFont typeface="Arial" pitchFamily="34" charset="0"/>
              <a:buChar char="•"/>
            </a:pPr>
            <a:r>
              <a:rPr lang="es-EC" dirty="0" smtClean="0"/>
              <a:t>Tiene un </a:t>
            </a:r>
            <a:r>
              <a:rPr lang="es-EC" dirty="0"/>
              <a:t>componente integrado que permite la comunicación directa entre el control y el CADCAM sin necesidad de guardar y exportar el Código G. </a:t>
            </a:r>
            <a:endParaRPr lang="es-EC" dirty="0" smtClean="0"/>
          </a:p>
          <a:p>
            <a:pPr marL="285750" indent="-285750" algn="just">
              <a:buFont typeface="Arial" pitchFamily="34" charset="0"/>
              <a:buChar char="•"/>
            </a:pPr>
            <a:r>
              <a:rPr lang="es-EC" dirty="0" smtClean="0"/>
              <a:t>Compatible </a:t>
            </a:r>
            <a:r>
              <a:rPr lang="es-EC" dirty="0"/>
              <a:t>con la mayoría de los sistemas </a:t>
            </a:r>
            <a:r>
              <a:rPr lang="es-EC" dirty="0" smtClean="0"/>
              <a:t>CAD-CAM</a:t>
            </a:r>
          </a:p>
          <a:p>
            <a:pPr marL="285750" indent="-285750" algn="just">
              <a:buFont typeface="Arial" pitchFamily="34" charset="0"/>
              <a:buChar char="•"/>
            </a:pPr>
            <a:r>
              <a:rPr lang="es-EC" dirty="0" smtClean="0"/>
              <a:t>Es </a:t>
            </a:r>
            <a:r>
              <a:rPr lang="es-EC" dirty="0"/>
              <a:t>un paquete de software que corre sobre una computadora y lo vuelve en un controlador de máquina muy poderoso y económico para </a:t>
            </a:r>
            <a:r>
              <a:rPr lang="es-EC" dirty="0" smtClean="0"/>
              <a:t>remplazar</a:t>
            </a:r>
          </a:p>
          <a:p>
            <a:pPr marL="285750" indent="-285750" algn="just">
              <a:buFont typeface="Arial" pitchFamily="34" charset="0"/>
              <a:buChar char="•"/>
            </a:pPr>
            <a:r>
              <a:rPr lang="es-EC" dirty="0" smtClean="0"/>
              <a:t>Compatible </a:t>
            </a:r>
            <a:r>
              <a:rPr lang="es-EC" dirty="0"/>
              <a:t>con todas las versiones de Windows</a:t>
            </a:r>
            <a:endParaRPr lang="es-ES" dirty="0"/>
          </a:p>
        </p:txBody>
      </p:sp>
    </p:spTree>
    <p:extLst>
      <p:ext uri="{BB962C8B-B14F-4D97-AF65-F5344CB8AC3E}">
        <p14:creationId xmlns:p14="http://schemas.microsoft.com/office/powerpoint/2010/main" val="16375049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sz="2800" b="1" dirty="0"/>
              <a:t>SEÑALES PASO Y DIRECCIÓN (STEP Y DIR) </a:t>
            </a:r>
            <a:endParaRPr lang="es-ES" sz="2800" dirty="0"/>
          </a:p>
        </p:txBody>
      </p:sp>
      <p:pic>
        <p:nvPicPr>
          <p:cNvPr id="4" name="3 Imagen"/>
          <p:cNvPicPr/>
          <p:nvPr/>
        </p:nvPicPr>
        <p:blipFill rotWithShape="1">
          <a:blip r:embed="rId2">
            <a:extLst>
              <a:ext uri="{28A0092B-C50C-407E-A947-70E740481C1C}">
                <a14:useLocalDpi xmlns:a14="http://schemas.microsoft.com/office/drawing/2010/main" val="0"/>
              </a:ext>
            </a:extLst>
          </a:blip>
          <a:srcRect r="3466" b="12566"/>
          <a:stretch/>
        </p:blipFill>
        <p:spPr bwMode="auto">
          <a:xfrm>
            <a:off x="5671615" y="2990075"/>
            <a:ext cx="2785745" cy="77152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6" name="5 Rectángulo"/>
          <p:cNvSpPr/>
          <p:nvPr/>
        </p:nvSpPr>
        <p:spPr>
          <a:xfrm>
            <a:off x="179512" y="1700808"/>
            <a:ext cx="5004048" cy="2031325"/>
          </a:xfrm>
          <a:prstGeom prst="rect">
            <a:avLst/>
          </a:prstGeom>
        </p:spPr>
        <p:txBody>
          <a:bodyPr wrap="square">
            <a:spAutoFit/>
          </a:bodyPr>
          <a:lstStyle/>
          <a:p>
            <a:pPr algn="just"/>
            <a:r>
              <a:rPr lang="es-ES" dirty="0"/>
              <a:t>Mach3 pone el pulso de paso (1 lógico) en la salida (</a:t>
            </a:r>
            <a:r>
              <a:rPr lang="es-ES" dirty="0" err="1"/>
              <a:t>Step</a:t>
            </a:r>
            <a:r>
              <a:rPr lang="es-ES" dirty="0"/>
              <a:t>) para cada paso que el eje deba hacer. La dirección (</a:t>
            </a:r>
            <a:r>
              <a:rPr lang="es-ES" dirty="0" err="1"/>
              <a:t>Dir</a:t>
            </a:r>
            <a:r>
              <a:rPr lang="es-ES" dirty="0"/>
              <a:t>) será puesta antes de que el pulso de paso aparezca. La forma de onda de lógica se </a:t>
            </a:r>
            <a:r>
              <a:rPr lang="es-ES" dirty="0" smtClean="0"/>
              <a:t>parece a la imagen </a:t>
            </a:r>
            <a:r>
              <a:rPr lang="es-ES" dirty="0"/>
              <a:t>El espacio entre los pulsos será más pequeño a mayor velocidad de los pasos.</a:t>
            </a:r>
          </a:p>
        </p:txBody>
      </p:sp>
      <p:sp>
        <p:nvSpPr>
          <p:cNvPr id="7" name="6 Rectángulo"/>
          <p:cNvSpPr/>
          <p:nvPr/>
        </p:nvSpPr>
        <p:spPr>
          <a:xfrm>
            <a:off x="179512" y="3861048"/>
            <a:ext cx="5004048" cy="646331"/>
          </a:xfrm>
          <a:prstGeom prst="rect">
            <a:avLst/>
          </a:prstGeom>
        </p:spPr>
        <p:txBody>
          <a:bodyPr wrap="square">
            <a:spAutoFit/>
          </a:bodyPr>
          <a:lstStyle/>
          <a:p>
            <a:pPr algn="just"/>
            <a:r>
              <a:rPr lang="es-ES" dirty="0"/>
              <a:t>La señal STEP </a:t>
            </a:r>
            <a:r>
              <a:rPr lang="es-ES" dirty="0" smtClean="0"/>
              <a:t>es </a:t>
            </a:r>
            <a:r>
              <a:rPr lang="es-ES" dirty="0"/>
              <a:t>una señal de pulso muy corto, entre 1 y 5 </a:t>
            </a:r>
            <a:r>
              <a:rPr lang="es-ES" dirty="0" err="1" smtClean="0"/>
              <a:t>us</a:t>
            </a:r>
            <a:r>
              <a:rPr lang="es-ES" dirty="0"/>
              <a:t>.</a:t>
            </a:r>
          </a:p>
        </p:txBody>
      </p:sp>
    </p:spTree>
    <p:extLst>
      <p:ext uri="{BB962C8B-B14F-4D97-AF65-F5344CB8AC3E}">
        <p14:creationId xmlns:p14="http://schemas.microsoft.com/office/powerpoint/2010/main" val="40003681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132856"/>
            <a:ext cx="6324600" cy="1828800"/>
          </a:xfrm>
        </p:spPr>
        <p:txBody>
          <a:bodyPr/>
          <a:lstStyle/>
          <a:p>
            <a:pPr algn="ctr"/>
            <a:r>
              <a:rPr lang="es-ES" sz="7200" dirty="0"/>
              <a:t>SISTEMA ELECTRÓNICO/ELÉCTRICO</a:t>
            </a:r>
          </a:p>
        </p:txBody>
      </p:sp>
    </p:spTree>
    <p:extLst>
      <p:ext uri="{BB962C8B-B14F-4D97-AF65-F5344CB8AC3E}">
        <p14:creationId xmlns:p14="http://schemas.microsoft.com/office/powerpoint/2010/main" val="32089845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Adquisición DE LA INTERFAZ</a:t>
            </a:r>
            <a:endParaRPr lang="es-ES" dirty="0"/>
          </a:p>
        </p:txBody>
      </p:sp>
      <p:pic>
        <p:nvPicPr>
          <p:cNvPr id="4" name="3 Imagen" descr="http://www.marcmart.com/ebay/u/UC327/UC327-8m.jpg"/>
          <p:cNvPicPr/>
          <p:nvPr/>
        </p:nvPicPr>
        <p:blipFill rotWithShape="1">
          <a:blip r:embed="rId2">
            <a:extLst>
              <a:ext uri="{28A0092B-C50C-407E-A947-70E740481C1C}">
                <a14:useLocalDpi xmlns:a14="http://schemas.microsoft.com/office/drawing/2010/main" val="0"/>
              </a:ext>
            </a:extLst>
          </a:blip>
          <a:srcRect l="254" t="17558" r="1527" b="24936"/>
          <a:stretch/>
        </p:blipFill>
        <p:spPr bwMode="auto">
          <a:xfrm>
            <a:off x="5724128" y="1922963"/>
            <a:ext cx="2839331" cy="1722062"/>
          </a:xfrm>
          <a:prstGeom prst="rect">
            <a:avLst/>
          </a:prstGeom>
          <a:ln w="3175"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5" name="4 Imagen" descr="http://i.ebayimg.com/t/CNC-USB-Motion-Controller-for-Mach3-GX-USB-Motion-Control-/00/s/MjYzWDQwNw==/$(KGrHqN,!g0FBkSnwCwEBQtL5ehrlQ~~60_12.JPG"/>
          <p:cNvPicPr/>
          <p:nvPr/>
        </p:nvPicPr>
        <p:blipFill>
          <a:blip r:embed="rId3">
            <a:extLst>
              <a:ext uri="{28A0092B-C50C-407E-A947-70E740481C1C}">
                <a14:useLocalDpi xmlns:a14="http://schemas.microsoft.com/office/drawing/2010/main" val="0"/>
              </a:ext>
            </a:extLst>
          </a:blip>
          <a:srcRect/>
          <a:stretch>
            <a:fillRect/>
          </a:stretch>
        </p:blipFill>
        <p:spPr bwMode="auto">
          <a:xfrm>
            <a:off x="5416135" y="4131173"/>
            <a:ext cx="3455316" cy="1944216"/>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6" name="5 Tabla"/>
          <p:cNvGraphicFramePr>
            <a:graphicFrameLocks noGrp="1"/>
          </p:cNvGraphicFramePr>
          <p:nvPr>
            <p:extLst>
              <p:ext uri="{D42A27DB-BD31-4B8C-83A1-F6EECF244321}">
                <p14:modId xmlns:p14="http://schemas.microsoft.com/office/powerpoint/2010/main" val="4264837508"/>
              </p:ext>
            </p:extLst>
          </p:nvPr>
        </p:nvGraphicFramePr>
        <p:xfrm>
          <a:off x="251520" y="1772816"/>
          <a:ext cx="4320480" cy="4511400"/>
        </p:xfrm>
        <a:graphic>
          <a:graphicData uri="http://schemas.openxmlformats.org/drawingml/2006/table">
            <a:tbl>
              <a:tblPr firstRow="1" firstCol="1" bandRow="1">
                <a:tableStyleId>{5C22544A-7EE6-4342-B048-85BDC9FD1C3A}</a:tableStyleId>
              </a:tblPr>
              <a:tblGrid>
                <a:gridCol w="1007969"/>
                <a:gridCol w="313031"/>
                <a:gridCol w="438420"/>
                <a:gridCol w="832868"/>
                <a:gridCol w="605574"/>
                <a:gridCol w="1122618"/>
              </a:tblGrid>
              <a:tr h="438404">
                <a:tc>
                  <a:txBody>
                    <a:bodyPr/>
                    <a:lstStyle/>
                    <a:p>
                      <a:pPr algn="ctr">
                        <a:lnSpc>
                          <a:spcPct val="115000"/>
                        </a:lnSpc>
                        <a:spcAft>
                          <a:spcPts val="0"/>
                        </a:spcAft>
                      </a:pPr>
                      <a:r>
                        <a:rPr lang="es-ES" sz="800">
                          <a:effectLst/>
                        </a:rPr>
                        <a:t>Parámetros Técnicos</a:t>
                      </a:r>
                      <a:endParaRPr lang="es-ES" sz="800">
                        <a:effectLst/>
                        <a:latin typeface="Calibri"/>
                        <a:ea typeface="Calibri"/>
                        <a:cs typeface="Times New Roman"/>
                      </a:endParaRPr>
                    </a:p>
                  </a:txBody>
                  <a:tcPr marL="30886" marR="30886" marT="0" marB="0" anchor="ctr"/>
                </a:tc>
                <a:tc>
                  <a:txBody>
                    <a:bodyPr/>
                    <a:lstStyle/>
                    <a:p>
                      <a:pPr algn="ctr">
                        <a:lnSpc>
                          <a:spcPct val="115000"/>
                        </a:lnSpc>
                        <a:spcAft>
                          <a:spcPts val="0"/>
                        </a:spcAft>
                      </a:pPr>
                      <a:r>
                        <a:rPr lang="es-ES" sz="800">
                          <a:effectLst/>
                        </a:rPr>
                        <a:t>F.P.</a:t>
                      </a:r>
                      <a:endParaRPr lang="es-ES" sz="800">
                        <a:effectLst/>
                        <a:latin typeface="Calibri"/>
                        <a:ea typeface="Calibri"/>
                        <a:cs typeface="Times New Roman"/>
                      </a:endParaRPr>
                    </a:p>
                  </a:txBody>
                  <a:tcPr marL="30886" marR="30886" marT="0" marB="0" anchor="ctr"/>
                </a:tc>
                <a:tc gridSpan="2">
                  <a:txBody>
                    <a:bodyPr/>
                    <a:lstStyle/>
                    <a:p>
                      <a:pPr algn="ctr">
                        <a:lnSpc>
                          <a:spcPct val="115000"/>
                        </a:lnSpc>
                        <a:spcAft>
                          <a:spcPts val="0"/>
                        </a:spcAft>
                      </a:pPr>
                      <a:r>
                        <a:rPr lang="en-US" sz="800">
                          <a:effectLst/>
                        </a:rPr>
                        <a:t>3 Axis Usb interface card-UC326 </a:t>
                      </a:r>
                      <a:endParaRPr lang="es-ES" sz="800">
                        <a:effectLst/>
                        <a:latin typeface="Calibri"/>
                        <a:ea typeface="Calibri"/>
                        <a:cs typeface="Times New Roman"/>
                      </a:endParaRPr>
                    </a:p>
                  </a:txBody>
                  <a:tcPr marL="30886" marR="30886" marT="0" marB="0" anchor="ctr"/>
                </a:tc>
                <a:tc hMerge="1">
                  <a:txBody>
                    <a:bodyPr/>
                    <a:lstStyle/>
                    <a:p>
                      <a:endParaRPr lang="es-ES"/>
                    </a:p>
                  </a:txBody>
                  <a:tcPr/>
                </a:tc>
                <a:tc gridSpan="2">
                  <a:txBody>
                    <a:bodyPr/>
                    <a:lstStyle/>
                    <a:p>
                      <a:pPr algn="ctr">
                        <a:lnSpc>
                          <a:spcPct val="115000"/>
                        </a:lnSpc>
                        <a:spcAft>
                          <a:spcPts val="0"/>
                        </a:spcAft>
                      </a:pPr>
                      <a:r>
                        <a:rPr lang="en-US" sz="800">
                          <a:effectLst/>
                        </a:rPr>
                        <a:t>CNC Usb Motion Controller for Mach3 GX-USB</a:t>
                      </a:r>
                      <a:endParaRPr lang="es-ES" sz="800">
                        <a:effectLst/>
                        <a:latin typeface="Calibri"/>
                        <a:ea typeface="Calibri"/>
                        <a:cs typeface="Times New Roman"/>
                      </a:endParaRPr>
                    </a:p>
                  </a:txBody>
                  <a:tcPr marL="30886" marR="30886" marT="0" marB="0" anchor="ctr"/>
                </a:tc>
                <a:tc hMerge="1">
                  <a:txBody>
                    <a:bodyPr/>
                    <a:lstStyle/>
                    <a:p>
                      <a:endParaRPr lang="es-ES"/>
                    </a:p>
                  </a:txBody>
                  <a:tcPr/>
                </a:tc>
              </a:tr>
              <a:tr h="191934">
                <a:tc rowSpan="2">
                  <a:txBody>
                    <a:bodyPr/>
                    <a:lstStyle/>
                    <a:p>
                      <a:pPr>
                        <a:lnSpc>
                          <a:spcPct val="115000"/>
                        </a:lnSpc>
                        <a:spcAft>
                          <a:spcPts val="0"/>
                        </a:spcAft>
                      </a:pPr>
                      <a:r>
                        <a:rPr lang="es-ES" sz="800">
                          <a:effectLst/>
                        </a:rPr>
                        <a:t>Comunicación</a:t>
                      </a:r>
                      <a:endParaRPr lang="es-ES" sz="800">
                        <a:effectLst/>
                        <a:latin typeface="Calibri"/>
                        <a:ea typeface="Calibri"/>
                        <a:cs typeface="Times New Roman"/>
                      </a:endParaRPr>
                    </a:p>
                  </a:txBody>
                  <a:tcPr marL="30886" marR="30886" marT="0" marB="0" anchor="ctr"/>
                </a:tc>
                <a:tc rowSpan="2">
                  <a:txBody>
                    <a:bodyPr/>
                    <a:lstStyle/>
                    <a:p>
                      <a:pPr algn="ctr">
                        <a:lnSpc>
                          <a:spcPct val="115000"/>
                        </a:lnSpc>
                        <a:spcAft>
                          <a:spcPts val="0"/>
                        </a:spcAft>
                      </a:pPr>
                      <a:r>
                        <a:rPr lang="es-ES" sz="800">
                          <a:effectLst/>
                        </a:rPr>
                        <a:t>1</a:t>
                      </a:r>
                      <a:endParaRPr lang="es-ES" sz="800">
                        <a:effectLst/>
                        <a:latin typeface="Calibri"/>
                        <a:ea typeface="Calibri"/>
                        <a:cs typeface="Times New Roman"/>
                      </a:endParaRPr>
                    </a:p>
                  </a:txBody>
                  <a:tcPr marL="30886" marR="30886" marT="0" marB="0" anchor="ctr"/>
                </a:tc>
                <a:tc>
                  <a:txBody>
                    <a:bodyPr/>
                    <a:lstStyle/>
                    <a:p>
                      <a:pPr algn="ctr">
                        <a:lnSpc>
                          <a:spcPct val="115000"/>
                        </a:lnSpc>
                        <a:spcAft>
                          <a:spcPts val="0"/>
                        </a:spcAft>
                      </a:pPr>
                      <a:r>
                        <a:rPr lang="es-ES" sz="800">
                          <a:effectLst/>
                        </a:rPr>
                        <a:t>10</a:t>
                      </a:r>
                      <a:endParaRPr lang="es-ES" sz="800">
                        <a:effectLst/>
                        <a:latin typeface="Calibri"/>
                        <a:ea typeface="Calibri"/>
                        <a:cs typeface="Times New Roman"/>
                      </a:endParaRPr>
                    </a:p>
                  </a:txBody>
                  <a:tcPr marL="30886" marR="30886" marT="0" marB="0" anchor="ctr"/>
                </a:tc>
                <a:tc rowSpan="2">
                  <a:txBody>
                    <a:bodyPr/>
                    <a:lstStyle/>
                    <a:p>
                      <a:pPr algn="ctr">
                        <a:lnSpc>
                          <a:spcPct val="115000"/>
                        </a:lnSpc>
                        <a:spcAft>
                          <a:spcPts val="0"/>
                        </a:spcAft>
                      </a:pPr>
                      <a:r>
                        <a:rPr lang="es-ES" sz="800">
                          <a:effectLst/>
                        </a:rPr>
                        <a:t>USB</a:t>
                      </a:r>
                      <a:endParaRPr lang="es-ES" sz="800">
                        <a:effectLst/>
                        <a:latin typeface="Calibri"/>
                        <a:ea typeface="Calibri"/>
                        <a:cs typeface="Times New Roman"/>
                      </a:endParaRPr>
                    </a:p>
                  </a:txBody>
                  <a:tcPr marL="30886" marR="30886" marT="0" marB="0" anchor="ctr"/>
                </a:tc>
                <a:tc>
                  <a:txBody>
                    <a:bodyPr/>
                    <a:lstStyle/>
                    <a:p>
                      <a:pPr algn="ctr">
                        <a:lnSpc>
                          <a:spcPct val="115000"/>
                        </a:lnSpc>
                        <a:spcAft>
                          <a:spcPts val="0"/>
                        </a:spcAft>
                      </a:pPr>
                      <a:r>
                        <a:rPr lang="es-ES" sz="800">
                          <a:effectLst/>
                        </a:rPr>
                        <a:t>10</a:t>
                      </a:r>
                      <a:endParaRPr lang="es-ES" sz="800">
                        <a:effectLst/>
                        <a:latin typeface="Calibri"/>
                        <a:ea typeface="Calibri"/>
                        <a:cs typeface="Times New Roman"/>
                      </a:endParaRPr>
                    </a:p>
                  </a:txBody>
                  <a:tcPr marL="30886" marR="30886" marT="0" marB="0" anchor="ctr"/>
                </a:tc>
                <a:tc rowSpan="2">
                  <a:txBody>
                    <a:bodyPr/>
                    <a:lstStyle/>
                    <a:p>
                      <a:pPr algn="ctr">
                        <a:lnSpc>
                          <a:spcPct val="115000"/>
                        </a:lnSpc>
                        <a:spcAft>
                          <a:spcPts val="0"/>
                        </a:spcAft>
                      </a:pPr>
                      <a:r>
                        <a:rPr lang="es-ES" sz="800">
                          <a:effectLst/>
                        </a:rPr>
                        <a:t>USB</a:t>
                      </a:r>
                      <a:endParaRPr lang="es-ES" sz="800">
                        <a:effectLst/>
                        <a:latin typeface="Calibri"/>
                        <a:ea typeface="Calibri"/>
                        <a:cs typeface="Times New Roman"/>
                      </a:endParaRPr>
                    </a:p>
                  </a:txBody>
                  <a:tcPr marL="30886" marR="30886" marT="0" marB="0" anchor="ctr"/>
                </a:tc>
              </a:tr>
              <a:tr h="191934">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800">
                          <a:effectLst/>
                        </a:rPr>
                        <a:t>1</a:t>
                      </a:r>
                      <a:endParaRPr lang="es-ES" sz="800">
                        <a:effectLst/>
                        <a:latin typeface="Calibri"/>
                        <a:ea typeface="Calibri"/>
                        <a:cs typeface="Times New Roman"/>
                      </a:endParaRPr>
                    </a:p>
                  </a:txBody>
                  <a:tcPr marL="30886" marR="30886" marT="0" marB="0" anchor="ctr"/>
                </a:tc>
                <a:tc vMerge="1">
                  <a:txBody>
                    <a:bodyPr/>
                    <a:lstStyle/>
                    <a:p>
                      <a:endParaRPr lang="es-ES"/>
                    </a:p>
                  </a:txBody>
                  <a:tcPr/>
                </a:tc>
                <a:tc>
                  <a:txBody>
                    <a:bodyPr/>
                    <a:lstStyle/>
                    <a:p>
                      <a:pPr algn="ctr">
                        <a:lnSpc>
                          <a:spcPct val="115000"/>
                        </a:lnSpc>
                        <a:spcAft>
                          <a:spcPts val="0"/>
                        </a:spcAft>
                      </a:pPr>
                      <a:r>
                        <a:rPr lang="es-ES" sz="800">
                          <a:effectLst/>
                        </a:rPr>
                        <a:t>1</a:t>
                      </a:r>
                      <a:endParaRPr lang="es-ES" sz="800">
                        <a:effectLst/>
                        <a:latin typeface="Calibri"/>
                        <a:ea typeface="Calibri"/>
                        <a:cs typeface="Times New Roman"/>
                      </a:endParaRPr>
                    </a:p>
                  </a:txBody>
                  <a:tcPr marL="30886" marR="30886" marT="0" marB="0" anchor="ctr"/>
                </a:tc>
                <a:tc vMerge="1">
                  <a:txBody>
                    <a:bodyPr/>
                    <a:lstStyle/>
                    <a:p>
                      <a:endParaRPr lang="es-ES"/>
                    </a:p>
                  </a:txBody>
                  <a:tcPr/>
                </a:tc>
              </a:tr>
              <a:tr h="264737">
                <a:tc rowSpan="2">
                  <a:txBody>
                    <a:bodyPr/>
                    <a:lstStyle/>
                    <a:p>
                      <a:pPr>
                        <a:lnSpc>
                          <a:spcPct val="115000"/>
                        </a:lnSpc>
                        <a:spcAft>
                          <a:spcPts val="0"/>
                        </a:spcAft>
                      </a:pPr>
                      <a:r>
                        <a:rPr lang="es-ES" sz="800">
                          <a:effectLst/>
                        </a:rPr>
                        <a:t>Compatibilidad con MACH3</a:t>
                      </a:r>
                      <a:endParaRPr lang="es-ES" sz="800">
                        <a:effectLst/>
                        <a:latin typeface="Calibri"/>
                        <a:ea typeface="Calibri"/>
                        <a:cs typeface="Times New Roman"/>
                      </a:endParaRPr>
                    </a:p>
                  </a:txBody>
                  <a:tcPr marL="30886" marR="30886" marT="0" marB="0" anchor="ctr"/>
                </a:tc>
                <a:tc rowSpan="2">
                  <a:txBody>
                    <a:bodyPr/>
                    <a:lstStyle/>
                    <a:p>
                      <a:pPr algn="ctr">
                        <a:lnSpc>
                          <a:spcPct val="115000"/>
                        </a:lnSpc>
                        <a:spcAft>
                          <a:spcPts val="0"/>
                        </a:spcAft>
                      </a:pPr>
                      <a:r>
                        <a:rPr lang="es-ES" sz="800">
                          <a:effectLst/>
                        </a:rPr>
                        <a:t>2</a:t>
                      </a:r>
                      <a:endParaRPr lang="es-ES" sz="800">
                        <a:effectLst/>
                        <a:latin typeface="Calibri"/>
                        <a:ea typeface="Calibri"/>
                        <a:cs typeface="Times New Roman"/>
                      </a:endParaRPr>
                    </a:p>
                  </a:txBody>
                  <a:tcPr marL="30886" marR="30886" marT="0" marB="0" anchor="ctr"/>
                </a:tc>
                <a:tc>
                  <a:txBody>
                    <a:bodyPr/>
                    <a:lstStyle/>
                    <a:p>
                      <a:pPr algn="ctr">
                        <a:lnSpc>
                          <a:spcPct val="115000"/>
                        </a:lnSpc>
                        <a:spcAft>
                          <a:spcPts val="0"/>
                        </a:spcAft>
                      </a:pPr>
                      <a:r>
                        <a:rPr lang="es-ES" sz="800">
                          <a:effectLst/>
                        </a:rPr>
                        <a:t>10</a:t>
                      </a:r>
                      <a:endParaRPr lang="es-ES" sz="800">
                        <a:effectLst/>
                        <a:latin typeface="Calibri"/>
                        <a:ea typeface="Calibri"/>
                        <a:cs typeface="Times New Roman"/>
                      </a:endParaRPr>
                    </a:p>
                  </a:txBody>
                  <a:tcPr marL="30886" marR="30886" marT="0" marB="0" anchor="ctr"/>
                </a:tc>
                <a:tc rowSpan="2">
                  <a:txBody>
                    <a:bodyPr/>
                    <a:lstStyle/>
                    <a:p>
                      <a:pPr algn="ctr">
                        <a:lnSpc>
                          <a:spcPct val="115000"/>
                        </a:lnSpc>
                        <a:spcAft>
                          <a:spcPts val="0"/>
                        </a:spcAft>
                      </a:pPr>
                      <a:r>
                        <a:rPr lang="es-ES" sz="800">
                          <a:effectLst/>
                        </a:rPr>
                        <a:t>Todas las versiones, incluyendo Mach3 R3.042.040</a:t>
                      </a:r>
                      <a:endParaRPr lang="es-ES" sz="800">
                        <a:effectLst/>
                        <a:latin typeface="Calibri"/>
                        <a:ea typeface="Calibri"/>
                        <a:cs typeface="Times New Roman"/>
                      </a:endParaRPr>
                    </a:p>
                  </a:txBody>
                  <a:tcPr marL="30886" marR="30886" marT="0" marB="0" anchor="ctr"/>
                </a:tc>
                <a:tc>
                  <a:txBody>
                    <a:bodyPr/>
                    <a:lstStyle/>
                    <a:p>
                      <a:pPr algn="ctr">
                        <a:lnSpc>
                          <a:spcPct val="115000"/>
                        </a:lnSpc>
                        <a:spcAft>
                          <a:spcPts val="0"/>
                        </a:spcAft>
                      </a:pPr>
                      <a:r>
                        <a:rPr lang="es-ES" sz="800">
                          <a:effectLst/>
                        </a:rPr>
                        <a:t>9</a:t>
                      </a:r>
                      <a:endParaRPr lang="es-ES" sz="800">
                        <a:effectLst/>
                        <a:latin typeface="Calibri"/>
                        <a:ea typeface="Calibri"/>
                        <a:cs typeface="Times New Roman"/>
                      </a:endParaRPr>
                    </a:p>
                  </a:txBody>
                  <a:tcPr marL="30886" marR="30886" marT="0" marB="0" anchor="ctr"/>
                </a:tc>
                <a:tc rowSpan="2">
                  <a:txBody>
                    <a:bodyPr/>
                    <a:lstStyle/>
                    <a:p>
                      <a:pPr algn="ctr">
                        <a:lnSpc>
                          <a:spcPct val="115000"/>
                        </a:lnSpc>
                        <a:spcAft>
                          <a:spcPts val="0"/>
                        </a:spcAft>
                      </a:pPr>
                      <a:r>
                        <a:rPr lang="en-US" sz="800">
                          <a:effectLst/>
                        </a:rPr>
                        <a:t>Compatible con R3.042.040 Mach3</a:t>
                      </a:r>
                      <a:endParaRPr lang="es-ES" sz="800">
                        <a:effectLst/>
                        <a:latin typeface="Calibri"/>
                        <a:ea typeface="Calibri"/>
                        <a:cs typeface="Times New Roman"/>
                      </a:endParaRPr>
                    </a:p>
                  </a:txBody>
                  <a:tcPr marL="30886" marR="30886" marT="0" marB="0" anchor="ctr"/>
                </a:tc>
              </a:tr>
              <a:tr h="331804">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n-US" sz="800">
                          <a:effectLst/>
                        </a:rPr>
                        <a:t>2</a:t>
                      </a:r>
                      <a:endParaRPr lang="es-ES" sz="800">
                        <a:effectLst/>
                        <a:latin typeface="Calibri"/>
                        <a:ea typeface="Calibri"/>
                        <a:cs typeface="Times New Roman"/>
                      </a:endParaRPr>
                    </a:p>
                  </a:txBody>
                  <a:tcPr marL="30886" marR="30886" marT="0" marB="0" anchor="ctr"/>
                </a:tc>
                <a:tc vMerge="1">
                  <a:txBody>
                    <a:bodyPr/>
                    <a:lstStyle/>
                    <a:p>
                      <a:endParaRPr lang="es-ES"/>
                    </a:p>
                  </a:txBody>
                  <a:tcPr/>
                </a:tc>
                <a:tc>
                  <a:txBody>
                    <a:bodyPr/>
                    <a:lstStyle/>
                    <a:p>
                      <a:pPr algn="ctr">
                        <a:lnSpc>
                          <a:spcPct val="115000"/>
                        </a:lnSpc>
                        <a:spcAft>
                          <a:spcPts val="0"/>
                        </a:spcAft>
                      </a:pPr>
                      <a:r>
                        <a:rPr lang="en-US" sz="800">
                          <a:effectLst/>
                        </a:rPr>
                        <a:t>1,8</a:t>
                      </a:r>
                      <a:endParaRPr lang="es-ES" sz="800">
                        <a:effectLst/>
                        <a:latin typeface="Calibri"/>
                        <a:ea typeface="Calibri"/>
                        <a:cs typeface="Times New Roman"/>
                      </a:endParaRPr>
                    </a:p>
                  </a:txBody>
                  <a:tcPr marL="30886" marR="30886" marT="0" marB="0" anchor="ctr"/>
                </a:tc>
                <a:tc vMerge="1">
                  <a:txBody>
                    <a:bodyPr/>
                    <a:lstStyle/>
                    <a:p>
                      <a:endParaRPr lang="es-ES"/>
                    </a:p>
                  </a:txBody>
                  <a:tcPr/>
                </a:tc>
              </a:tr>
              <a:tr h="231645">
                <a:tc rowSpan="2">
                  <a:txBody>
                    <a:bodyPr/>
                    <a:lstStyle/>
                    <a:p>
                      <a:pPr>
                        <a:lnSpc>
                          <a:spcPct val="115000"/>
                        </a:lnSpc>
                        <a:spcAft>
                          <a:spcPts val="0"/>
                        </a:spcAft>
                      </a:pPr>
                      <a:r>
                        <a:rPr lang="en-US" sz="800">
                          <a:effectLst/>
                        </a:rPr>
                        <a:t>Compatibilidad con Windows</a:t>
                      </a:r>
                      <a:endParaRPr lang="es-ES" sz="800">
                        <a:effectLst/>
                        <a:latin typeface="Calibri"/>
                        <a:ea typeface="Calibri"/>
                        <a:cs typeface="Times New Roman"/>
                      </a:endParaRPr>
                    </a:p>
                  </a:txBody>
                  <a:tcPr marL="30886" marR="30886" marT="0" marB="0" anchor="ctr"/>
                </a:tc>
                <a:tc rowSpan="2">
                  <a:txBody>
                    <a:bodyPr/>
                    <a:lstStyle/>
                    <a:p>
                      <a:pPr algn="ctr">
                        <a:lnSpc>
                          <a:spcPct val="115000"/>
                        </a:lnSpc>
                        <a:spcAft>
                          <a:spcPts val="0"/>
                        </a:spcAft>
                      </a:pPr>
                      <a:r>
                        <a:rPr lang="en-US" sz="800">
                          <a:effectLst/>
                        </a:rPr>
                        <a:t>1</a:t>
                      </a:r>
                      <a:endParaRPr lang="es-ES" sz="800">
                        <a:effectLst/>
                        <a:latin typeface="Calibri"/>
                        <a:ea typeface="Calibri"/>
                        <a:cs typeface="Times New Roman"/>
                      </a:endParaRPr>
                    </a:p>
                  </a:txBody>
                  <a:tcPr marL="30886" marR="30886" marT="0" marB="0" anchor="ctr"/>
                </a:tc>
                <a:tc>
                  <a:txBody>
                    <a:bodyPr/>
                    <a:lstStyle/>
                    <a:p>
                      <a:pPr algn="ctr">
                        <a:lnSpc>
                          <a:spcPct val="115000"/>
                        </a:lnSpc>
                        <a:spcAft>
                          <a:spcPts val="0"/>
                        </a:spcAft>
                      </a:pPr>
                      <a:r>
                        <a:rPr lang="en-US" sz="800">
                          <a:effectLst/>
                        </a:rPr>
                        <a:t>10</a:t>
                      </a:r>
                      <a:endParaRPr lang="es-ES" sz="800">
                        <a:effectLst/>
                        <a:latin typeface="Calibri"/>
                        <a:ea typeface="Calibri"/>
                        <a:cs typeface="Times New Roman"/>
                      </a:endParaRPr>
                    </a:p>
                  </a:txBody>
                  <a:tcPr marL="30886" marR="30886" marT="0" marB="0" anchor="ctr"/>
                </a:tc>
                <a:tc rowSpan="2">
                  <a:txBody>
                    <a:bodyPr/>
                    <a:lstStyle/>
                    <a:p>
                      <a:pPr algn="ctr">
                        <a:lnSpc>
                          <a:spcPct val="115000"/>
                        </a:lnSpc>
                        <a:spcAft>
                          <a:spcPts val="0"/>
                        </a:spcAft>
                      </a:pPr>
                      <a:r>
                        <a:rPr lang="en-US" sz="800">
                          <a:effectLst/>
                        </a:rPr>
                        <a:t>Windows2000/XP/Vista/Windows7.</a:t>
                      </a:r>
                      <a:endParaRPr lang="es-ES" sz="800">
                        <a:effectLst/>
                        <a:latin typeface="Calibri"/>
                        <a:ea typeface="Calibri"/>
                        <a:cs typeface="Times New Roman"/>
                      </a:endParaRPr>
                    </a:p>
                  </a:txBody>
                  <a:tcPr marL="30886" marR="30886" marT="0" marB="0" anchor="ctr"/>
                </a:tc>
                <a:tc>
                  <a:txBody>
                    <a:bodyPr/>
                    <a:lstStyle/>
                    <a:p>
                      <a:pPr algn="ctr">
                        <a:lnSpc>
                          <a:spcPct val="115000"/>
                        </a:lnSpc>
                        <a:spcAft>
                          <a:spcPts val="0"/>
                        </a:spcAft>
                      </a:pPr>
                      <a:r>
                        <a:rPr lang="en-US" sz="800">
                          <a:effectLst/>
                        </a:rPr>
                        <a:t>10</a:t>
                      </a:r>
                      <a:endParaRPr lang="es-ES" sz="800">
                        <a:effectLst/>
                        <a:latin typeface="Calibri"/>
                        <a:ea typeface="Calibri"/>
                        <a:cs typeface="Times New Roman"/>
                      </a:endParaRPr>
                    </a:p>
                  </a:txBody>
                  <a:tcPr marL="30886" marR="30886" marT="0" marB="0" anchor="ctr"/>
                </a:tc>
                <a:tc rowSpan="2">
                  <a:txBody>
                    <a:bodyPr/>
                    <a:lstStyle/>
                    <a:p>
                      <a:pPr algn="ctr">
                        <a:lnSpc>
                          <a:spcPct val="115000"/>
                        </a:lnSpc>
                        <a:spcAft>
                          <a:spcPts val="0"/>
                        </a:spcAft>
                      </a:pPr>
                      <a:r>
                        <a:rPr lang="en-US" sz="800">
                          <a:effectLst/>
                        </a:rPr>
                        <a:t>Windows XP/Vista/Windows 7</a:t>
                      </a:r>
                      <a:endParaRPr lang="es-ES" sz="800">
                        <a:effectLst/>
                        <a:latin typeface="Calibri"/>
                        <a:ea typeface="Calibri"/>
                        <a:cs typeface="Times New Roman"/>
                      </a:endParaRPr>
                    </a:p>
                  </a:txBody>
                  <a:tcPr marL="30886" marR="30886" marT="0" marB="0" anchor="ctr"/>
                </a:tc>
              </a:tr>
              <a:tr h="231645">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n-US" sz="800">
                          <a:effectLst/>
                        </a:rPr>
                        <a:t>1</a:t>
                      </a:r>
                      <a:endParaRPr lang="es-ES" sz="800">
                        <a:effectLst/>
                        <a:latin typeface="Calibri"/>
                        <a:ea typeface="Calibri"/>
                        <a:cs typeface="Times New Roman"/>
                      </a:endParaRPr>
                    </a:p>
                  </a:txBody>
                  <a:tcPr marL="30886" marR="30886" marT="0" marB="0" anchor="ctr"/>
                </a:tc>
                <a:tc vMerge="1">
                  <a:txBody>
                    <a:bodyPr/>
                    <a:lstStyle/>
                    <a:p>
                      <a:endParaRPr lang="es-ES"/>
                    </a:p>
                  </a:txBody>
                  <a:tcPr/>
                </a:tc>
                <a:tc>
                  <a:txBody>
                    <a:bodyPr/>
                    <a:lstStyle/>
                    <a:p>
                      <a:pPr algn="ctr">
                        <a:lnSpc>
                          <a:spcPct val="115000"/>
                        </a:lnSpc>
                        <a:spcAft>
                          <a:spcPts val="0"/>
                        </a:spcAft>
                      </a:pPr>
                      <a:r>
                        <a:rPr lang="en-US" sz="800">
                          <a:effectLst/>
                        </a:rPr>
                        <a:t>1</a:t>
                      </a:r>
                      <a:endParaRPr lang="es-ES" sz="800">
                        <a:effectLst/>
                        <a:latin typeface="Calibri"/>
                        <a:ea typeface="Calibri"/>
                        <a:cs typeface="Times New Roman"/>
                      </a:endParaRPr>
                    </a:p>
                  </a:txBody>
                  <a:tcPr marL="30886" marR="30886" marT="0" marB="0" anchor="ctr"/>
                </a:tc>
                <a:tc vMerge="1">
                  <a:txBody>
                    <a:bodyPr/>
                    <a:lstStyle/>
                    <a:p>
                      <a:endParaRPr lang="es-ES"/>
                    </a:p>
                  </a:txBody>
                  <a:tcPr/>
                </a:tc>
              </a:tr>
              <a:tr h="191934">
                <a:tc rowSpan="2">
                  <a:txBody>
                    <a:bodyPr/>
                    <a:lstStyle/>
                    <a:p>
                      <a:pPr>
                        <a:lnSpc>
                          <a:spcPct val="115000"/>
                        </a:lnSpc>
                        <a:spcAft>
                          <a:spcPts val="0"/>
                        </a:spcAft>
                      </a:pPr>
                      <a:r>
                        <a:rPr lang="en-US" sz="800">
                          <a:effectLst/>
                        </a:rPr>
                        <a:t>Ejes de C</a:t>
                      </a:r>
                      <a:r>
                        <a:rPr lang="es-ES" sz="800">
                          <a:effectLst/>
                        </a:rPr>
                        <a:t>ontrol</a:t>
                      </a:r>
                      <a:endParaRPr lang="es-ES" sz="800">
                        <a:effectLst/>
                        <a:latin typeface="Calibri"/>
                        <a:ea typeface="Calibri"/>
                        <a:cs typeface="Times New Roman"/>
                      </a:endParaRPr>
                    </a:p>
                  </a:txBody>
                  <a:tcPr marL="30886" marR="30886" marT="0" marB="0" anchor="ctr"/>
                </a:tc>
                <a:tc rowSpan="2">
                  <a:txBody>
                    <a:bodyPr/>
                    <a:lstStyle/>
                    <a:p>
                      <a:pPr algn="ctr">
                        <a:lnSpc>
                          <a:spcPct val="115000"/>
                        </a:lnSpc>
                        <a:spcAft>
                          <a:spcPts val="0"/>
                        </a:spcAft>
                      </a:pPr>
                      <a:r>
                        <a:rPr lang="es-ES" sz="800">
                          <a:effectLst/>
                        </a:rPr>
                        <a:t>2</a:t>
                      </a:r>
                      <a:endParaRPr lang="es-ES" sz="800">
                        <a:effectLst/>
                        <a:latin typeface="Calibri"/>
                        <a:ea typeface="Calibri"/>
                        <a:cs typeface="Times New Roman"/>
                      </a:endParaRPr>
                    </a:p>
                  </a:txBody>
                  <a:tcPr marL="30886" marR="30886" marT="0" marB="0" anchor="ctr"/>
                </a:tc>
                <a:tc>
                  <a:txBody>
                    <a:bodyPr/>
                    <a:lstStyle/>
                    <a:p>
                      <a:pPr algn="ctr">
                        <a:lnSpc>
                          <a:spcPct val="115000"/>
                        </a:lnSpc>
                        <a:spcAft>
                          <a:spcPts val="0"/>
                        </a:spcAft>
                      </a:pPr>
                      <a:r>
                        <a:rPr lang="es-ES" sz="800">
                          <a:effectLst/>
                        </a:rPr>
                        <a:t>10</a:t>
                      </a:r>
                      <a:endParaRPr lang="es-ES" sz="800">
                        <a:effectLst/>
                        <a:latin typeface="Calibri"/>
                        <a:ea typeface="Calibri"/>
                        <a:cs typeface="Times New Roman"/>
                      </a:endParaRPr>
                    </a:p>
                  </a:txBody>
                  <a:tcPr marL="30886" marR="30886" marT="0" marB="0" anchor="ctr"/>
                </a:tc>
                <a:tc rowSpan="2">
                  <a:txBody>
                    <a:bodyPr/>
                    <a:lstStyle/>
                    <a:p>
                      <a:pPr algn="ctr">
                        <a:lnSpc>
                          <a:spcPct val="115000"/>
                        </a:lnSpc>
                        <a:spcAft>
                          <a:spcPts val="0"/>
                        </a:spcAft>
                      </a:pPr>
                      <a:r>
                        <a:rPr lang="es-ES" sz="800">
                          <a:effectLst/>
                        </a:rPr>
                        <a:t>3 Ejes (X-Y-Z)</a:t>
                      </a:r>
                      <a:endParaRPr lang="es-ES" sz="800">
                        <a:effectLst/>
                        <a:latin typeface="Calibri"/>
                        <a:ea typeface="Calibri"/>
                        <a:cs typeface="Times New Roman"/>
                      </a:endParaRPr>
                    </a:p>
                  </a:txBody>
                  <a:tcPr marL="30886" marR="30886" marT="0" marB="0" anchor="ctr"/>
                </a:tc>
                <a:tc>
                  <a:txBody>
                    <a:bodyPr/>
                    <a:lstStyle/>
                    <a:p>
                      <a:pPr algn="ctr">
                        <a:lnSpc>
                          <a:spcPct val="115000"/>
                        </a:lnSpc>
                        <a:spcAft>
                          <a:spcPts val="0"/>
                        </a:spcAft>
                      </a:pPr>
                      <a:r>
                        <a:rPr lang="es-ES" sz="800">
                          <a:effectLst/>
                        </a:rPr>
                        <a:t>10</a:t>
                      </a:r>
                      <a:endParaRPr lang="es-ES" sz="800">
                        <a:effectLst/>
                        <a:latin typeface="Calibri"/>
                        <a:ea typeface="Calibri"/>
                        <a:cs typeface="Times New Roman"/>
                      </a:endParaRPr>
                    </a:p>
                  </a:txBody>
                  <a:tcPr marL="30886" marR="30886" marT="0" marB="0" anchor="ctr"/>
                </a:tc>
                <a:tc rowSpan="2">
                  <a:txBody>
                    <a:bodyPr/>
                    <a:lstStyle/>
                    <a:p>
                      <a:pPr algn="ctr">
                        <a:lnSpc>
                          <a:spcPct val="115000"/>
                        </a:lnSpc>
                        <a:spcAft>
                          <a:spcPts val="0"/>
                        </a:spcAft>
                      </a:pPr>
                      <a:r>
                        <a:rPr lang="es-ES" sz="800">
                          <a:effectLst/>
                        </a:rPr>
                        <a:t>3 Ejes (X-Y-Z)</a:t>
                      </a:r>
                      <a:endParaRPr lang="es-ES" sz="800">
                        <a:effectLst/>
                        <a:latin typeface="Calibri"/>
                        <a:ea typeface="Calibri"/>
                        <a:cs typeface="Times New Roman"/>
                      </a:endParaRPr>
                    </a:p>
                  </a:txBody>
                  <a:tcPr marL="30886" marR="30886" marT="0" marB="0" anchor="ctr"/>
                </a:tc>
              </a:tr>
              <a:tr h="191934">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800">
                          <a:effectLst/>
                        </a:rPr>
                        <a:t>2</a:t>
                      </a:r>
                      <a:endParaRPr lang="es-ES" sz="800">
                        <a:effectLst/>
                        <a:latin typeface="Calibri"/>
                        <a:ea typeface="Calibri"/>
                        <a:cs typeface="Times New Roman"/>
                      </a:endParaRPr>
                    </a:p>
                  </a:txBody>
                  <a:tcPr marL="30886" marR="30886" marT="0" marB="0" anchor="ctr"/>
                </a:tc>
                <a:tc vMerge="1">
                  <a:txBody>
                    <a:bodyPr/>
                    <a:lstStyle/>
                    <a:p>
                      <a:endParaRPr lang="es-ES"/>
                    </a:p>
                  </a:txBody>
                  <a:tcPr/>
                </a:tc>
                <a:tc>
                  <a:txBody>
                    <a:bodyPr/>
                    <a:lstStyle/>
                    <a:p>
                      <a:pPr algn="ctr">
                        <a:lnSpc>
                          <a:spcPct val="115000"/>
                        </a:lnSpc>
                        <a:spcAft>
                          <a:spcPts val="0"/>
                        </a:spcAft>
                      </a:pPr>
                      <a:r>
                        <a:rPr lang="es-ES" sz="800">
                          <a:effectLst/>
                        </a:rPr>
                        <a:t>2</a:t>
                      </a:r>
                      <a:endParaRPr lang="es-ES" sz="800">
                        <a:effectLst/>
                        <a:latin typeface="Calibri"/>
                        <a:ea typeface="Calibri"/>
                        <a:cs typeface="Times New Roman"/>
                      </a:endParaRPr>
                    </a:p>
                  </a:txBody>
                  <a:tcPr marL="30886" marR="30886" marT="0" marB="0" anchor="ctr"/>
                </a:tc>
                <a:tc vMerge="1">
                  <a:txBody>
                    <a:bodyPr/>
                    <a:lstStyle/>
                    <a:p>
                      <a:endParaRPr lang="es-ES"/>
                    </a:p>
                  </a:txBody>
                  <a:tcPr/>
                </a:tc>
              </a:tr>
              <a:tr h="185316">
                <a:tc rowSpan="2">
                  <a:txBody>
                    <a:bodyPr/>
                    <a:lstStyle/>
                    <a:p>
                      <a:pPr>
                        <a:lnSpc>
                          <a:spcPct val="115000"/>
                        </a:lnSpc>
                        <a:spcAft>
                          <a:spcPts val="0"/>
                        </a:spcAft>
                      </a:pPr>
                      <a:r>
                        <a:rPr lang="es-ES" sz="800">
                          <a:effectLst/>
                        </a:rPr>
                        <a:t>Número de Entradas Digitales</a:t>
                      </a:r>
                      <a:endParaRPr lang="es-ES" sz="800">
                        <a:effectLst/>
                        <a:latin typeface="Calibri"/>
                        <a:ea typeface="Calibri"/>
                        <a:cs typeface="Times New Roman"/>
                      </a:endParaRPr>
                    </a:p>
                  </a:txBody>
                  <a:tcPr marL="30886" marR="30886" marT="0" marB="0" anchor="ctr"/>
                </a:tc>
                <a:tc rowSpan="2">
                  <a:txBody>
                    <a:bodyPr/>
                    <a:lstStyle/>
                    <a:p>
                      <a:pPr algn="ctr">
                        <a:lnSpc>
                          <a:spcPct val="115000"/>
                        </a:lnSpc>
                        <a:spcAft>
                          <a:spcPts val="0"/>
                        </a:spcAft>
                      </a:pPr>
                      <a:r>
                        <a:rPr lang="es-ES" sz="800">
                          <a:effectLst/>
                        </a:rPr>
                        <a:t>0,5</a:t>
                      </a:r>
                      <a:endParaRPr lang="es-ES" sz="800">
                        <a:effectLst/>
                        <a:latin typeface="Calibri"/>
                        <a:ea typeface="Calibri"/>
                        <a:cs typeface="Times New Roman"/>
                      </a:endParaRPr>
                    </a:p>
                  </a:txBody>
                  <a:tcPr marL="30886" marR="30886" marT="0" marB="0" anchor="ctr"/>
                </a:tc>
                <a:tc>
                  <a:txBody>
                    <a:bodyPr/>
                    <a:lstStyle/>
                    <a:p>
                      <a:pPr algn="ctr">
                        <a:lnSpc>
                          <a:spcPct val="115000"/>
                        </a:lnSpc>
                        <a:spcAft>
                          <a:spcPts val="0"/>
                        </a:spcAft>
                      </a:pPr>
                      <a:r>
                        <a:rPr lang="es-ES" sz="800">
                          <a:effectLst/>
                        </a:rPr>
                        <a:t>9</a:t>
                      </a:r>
                      <a:endParaRPr lang="es-ES" sz="800">
                        <a:effectLst/>
                        <a:latin typeface="Calibri"/>
                        <a:ea typeface="Calibri"/>
                        <a:cs typeface="Times New Roman"/>
                      </a:endParaRPr>
                    </a:p>
                  </a:txBody>
                  <a:tcPr marL="30886" marR="30886" marT="0" marB="0" anchor="ctr"/>
                </a:tc>
                <a:tc rowSpan="2">
                  <a:txBody>
                    <a:bodyPr/>
                    <a:lstStyle/>
                    <a:p>
                      <a:pPr algn="ctr">
                        <a:lnSpc>
                          <a:spcPct val="115000"/>
                        </a:lnSpc>
                        <a:spcAft>
                          <a:spcPts val="0"/>
                        </a:spcAft>
                      </a:pPr>
                      <a:r>
                        <a:rPr lang="es-ES" sz="800">
                          <a:effectLst/>
                        </a:rPr>
                        <a:t>16</a:t>
                      </a:r>
                      <a:endParaRPr lang="es-ES" sz="800">
                        <a:effectLst/>
                        <a:latin typeface="Calibri"/>
                        <a:ea typeface="Calibri"/>
                        <a:cs typeface="Times New Roman"/>
                      </a:endParaRPr>
                    </a:p>
                  </a:txBody>
                  <a:tcPr marL="30886" marR="30886" marT="0" marB="0" anchor="ctr"/>
                </a:tc>
                <a:tc>
                  <a:txBody>
                    <a:bodyPr/>
                    <a:lstStyle/>
                    <a:p>
                      <a:pPr algn="ctr">
                        <a:lnSpc>
                          <a:spcPct val="115000"/>
                        </a:lnSpc>
                        <a:spcAft>
                          <a:spcPts val="0"/>
                        </a:spcAft>
                      </a:pPr>
                      <a:r>
                        <a:rPr lang="es-ES" sz="800">
                          <a:effectLst/>
                        </a:rPr>
                        <a:t>7</a:t>
                      </a:r>
                      <a:endParaRPr lang="es-ES" sz="800">
                        <a:effectLst/>
                        <a:latin typeface="Calibri"/>
                        <a:ea typeface="Calibri"/>
                        <a:cs typeface="Times New Roman"/>
                      </a:endParaRPr>
                    </a:p>
                  </a:txBody>
                  <a:tcPr marL="30886" marR="30886" marT="0" marB="0" anchor="ctr"/>
                </a:tc>
                <a:tc rowSpan="2">
                  <a:txBody>
                    <a:bodyPr/>
                    <a:lstStyle/>
                    <a:p>
                      <a:pPr algn="ctr">
                        <a:lnSpc>
                          <a:spcPct val="115000"/>
                        </a:lnSpc>
                        <a:spcAft>
                          <a:spcPts val="0"/>
                        </a:spcAft>
                      </a:pPr>
                      <a:r>
                        <a:rPr lang="es-ES" sz="800">
                          <a:effectLst/>
                        </a:rPr>
                        <a:t>12</a:t>
                      </a:r>
                      <a:endParaRPr lang="es-ES" sz="800">
                        <a:effectLst/>
                        <a:latin typeface="Calibri"/>
                        <a:ea typeface="Calibri"/>
                        <a:cs typeface="Times New Roman"/>
                      </a:endParaRPr>
                    </a:p>
                  </a:txBody>
                  <a:tcPr marL="30886" marR="30886" marT="0" marB="0" anchor="ctr"/>
                </a:tc>
              </a:tr>
              <a:tr h="185316">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800">
                          <a:effectLst/>
                        </a:rPr>
                        <a:t>0,45</a:t>
                      </a:r>
                      <a:endParaRPr lang="es-ES" sz="800">
                        <a:effectLst/>
                        <a:latin typeface="Calibri"/>
                        <a:ea typeface="Calibri"/>
                        <a:cs typeface="Times New Roman"/>
                      </a:endParaRPr>
                    </a:p>
                  </a:txBody>
                  <a:tcPr marL="30886" marR="30886" marT="0" marB="0" anchor="ctr"/>
                </a:tc>
                <a:tc vMerge="1">
                  <a:txBody>
                    <a:bodyPr/>
                    <a:lstStyle/>
                    <a:p>
                      <a:endParaRPr lang="es-ES"/>
                    </a:p>
                  </a:txBody>
                  <a:tcPr/>
                </a:tc>
                <a:tc>
                  <a:txBody>
                    <a:bodyPr/>
                    <a:lstStyle/>
                    <a:p>
                      <a:pPr algn="ctr">
                        <a:lnSpc>
                          <a:spcPct val="115000"/>
                        </a:lnSpc>
                        <a:spcAft>
                          <a:spcPts val="0"/>
                        </a:spcAft>
                      </a:pPr>
                      <a:r>
                        <a:rPr lang="es-ES" sz="800">
                          <a:effectLst/>
                        </a:rPr>
                        <a:t>0,35</a:t>
                      </a:r>
                      <a:endParaRPr lang="es-ES" sz="800">
                        <a:effectLst/>
                        <a:latin typeface="Calibri"/>
                        <a:ea typeface="Calibri"/>
                        <a:cs typeface="Times New Roman"/>
                      </a:endParaRPr>
                    </a:p>
                  </a:txBody>
                  <a:tcPr marL="30886" marR="30886" marT="0" marB="0" anchor="ctr"/>
                </a:tc>
                <a:tc vMerge="1">
                  <a:txBody>
                    <a:bodyPr/>
                    <a:lstStyle/>
                    <a:p>
                      <a:endParaRPr lang="es-ES"/>
                    </a:p>
                  </a:txBody>
                  <a:tcPr/>
                </a:tc>
              </a:tr>
              <a:tr h="185316">
                <a:tc rowSpan="2">
                  <a:txBody>
                    <a:bodyPr/>
                    <a:lstStyle/>
                    <a:p>
                      <a:pPr>
                        <a:lnSpc>
                          <a:spcPct val="115000"/>
                        </a:lnSpc>
                        <a:spcAft>
                          <a:spcPts val="0"/>
                        </a:spcAft>
                      </a:pPr>
                      <a:r>
                        <a:rPr lang="es-ES" sz="800">
                          <a:effectLst/>
                        </a:rPr>
                        <a:t>Número de Salidas Digitales</a:t>
                      </a:r>
                      <a:endParaRPr lang="es-ES" sz="800">
                        <a:effectLst/>
                        <a:latin typeface="Calibri"/>
                        <a:ea typeface="Calibri"/>
                        <a:cs typeface="Times New Roman"/>
                      </a:endParaRPr>
                    </a:p>
                  </a:txBody>
                  <a:tcPr marL="30886" marR="30886" marT="0" marB="0" anchor="ctr"/>
                </a:tc>
                <a:tc rowSpan="2">
                  <a:txBody>
                    <a:bodyPr/>
                    <a:lstStyle/>
                    <a:p>
                      <a:pPr algn="ctr">
                        <a:lnSpc>
                          <a:spcPct val="115000"/>
                        </a:lnSpc>
                        <a:spcAft>
                          <a:spcPts val="0"/>
                        </a:spcAft>
                      </a:pPr>
                      <a:r>
                        <a:rPr lang="es-ES" sz="800">
                          <a:effectLst/>
                        </a:rPr>
                        <a:t>0,5</a:t>
                      </a:r>
                      <a:endParaRPr lang="es-ES" sz="800">
                        <a:effectLst/>
                        <a:latin typeface="Calibri"/>
                        <a:ea typeface="Calibri"/>
                        <a:cs typeface="Times New Roman"/>
                      </a:endParaRPr>
                    </a:p>
                  </a:txBody>
                  <a:tcPr marL="30886" marR="30886" marT="0" marB="0" anchor="ctr"/>
                </a:tc>
                <a:tc>
                  <a:txBody>
                    <a:bodyPr/>
                    <a:lstStyle/>
                    <a:p>
                      <a:pPr algn="ctr">
                        <a:lnSpc>
                          <a:spcPct val="115000"/>
                        </a:lnSpc>
                        <a:spcAft>
                          <a:spcPts val="0"/>
                        </a:spcAft>
                      </a:pPr>
                      <a:r>
                        <a:rPr lang="es-ES" sz="800">
                          <a:effectLst/>
                        </a:rPr>
                        <a:t>9</a:t>
                      </a:r>
                      <a:endParaRPr lang="es-ES" sz="800">
                        <a:effectLst/>
                        <a:latin typeface="Calibri"/>
                        <a:ea typeface="Calibri"/>
                        <a:cs typeface="Times New Roman"/>
                      </a:endParaRPr>
                    </a:p>
                  </a:txBody>
                  <a:tcPr marL="30886" marR="30886" marT="0" marB="0" anchor="ctr"/>
                </a:tc>
                <a:tc rowSpan="2">
                  <a:txBody>
                    <a:bodyPr/>
                    <a:lstStyle/>
                    <a:p>
                      <a:pPr algn="ctr">
                        <a:lnSpc>
                          <a:spcPct val="115000"/>
                        </a:lnSpc>
                        <a:spcAft>
                          <a:spcPts val="0"/>
                        </a:spcAft>
                      </a:pPr>
                      <a:r>
                        <a:rPr lang="es-ES" sz="800">
                          <a:effectLst/>
                        </a:rPr>
                        <a:t>8</a:t>
                      </a:r>
                      <a:endParaRPr lang="es-ES" sz="800">
                        <a:effectLst/>
                        <a:latin typeface="Calibri"/>
                        <a:ea typeface="Calibri"/>
                        <a:cs typeface="Times New Roman"/>
                      </a:endParaRPr>
                    </a:p>
                  </a:txBody>
                  <a:tcPr marL="30886" marR="30886" marT="0" marB="0" anchor="ctr"/>
                </a:tc>
                <a:tc>
                  <a:txBody>
                    <a:bodyPr/>
                    <a:lstStyle/>
                    <a:p>
                      <a:pPr algn="ctr">
                        <a:lnSpc>
                          <a:spcPct val="115000"/>
                        </a:lnSpc>
                        <a:spcAft>
                          <a:spcPts val="0"/>
                        </a:spcAft>
                      </a:pPr>
                      <a:r>
                        <a:rPr lang="es-ES" sz="800">
                          <a:effectLst/>
                        </a:rPr>
                        <a:t>7</a:t>
                      </a:r>
                      <a:endParaRPr lang="es-ES" sz="800">
                        <a:effectLst/>
                        <a:latin typeface="Calibri"/>
                        <a:ea typeface="Calibri"/>
                        <a:cs typeface="Times New Roman"/>
                      </a:endParaRPr>
                    </a:p>
                  </a:txBody>
                  <a:tcPr marL="30886" marR="30886" marT="0" marB="0" anchor="ctr"/>
                </a:tc>
                <a:tc rowSpan="2">
                  <a:txBody>
                    <a:bodyPr/>
                    <a:lstStyle/>
                    <a:p>
                      <a:pPr algn="ctr">
                        <a:lnSpc>
                          <a:spcPct val="115000"/>
                        </a:lnSpc>
                        <a:spcAft>
                          <a:spcPts val="0"/>
                        </a:spcAft>
                      </a:pPr>
                      <a:r>
                        <a:rPr lang="es-ES" sz="800">
                          <a:effectLst/>
                        </a:rPr>
                        <a:t>6</a:t>
                      </a:r>
                      <a:endParaRPr lang="es-ES" sz="800">
                        <a:effectLst/>
                        <a:latin typeface="Calibri"/>
                        <a:ea typeface="Calibri"/>
                        <a:cs typeface="Times New Roman"/>
                      </a:endParaRPr>
                    </a:p>
                  </a:txBody>
                  <a:tcPr marL="30886" marR="30886" marT="0" marB="0" anchor="ctr"/>
                </a:tc>
              </a:tr>
              <a:tr h="185316">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800">
                          <a:effectLst/>
                        </a:rPr>
                        <a:t>0,45</a:t>
                      </a:r>
                      <a:endParaRPr lang="es-ES" sz="800">
                        <a:effectLst/>
                        <a:latin typeface="Calibri"/>
                        <a:ea typeface="Calibri"/>
                        <a:cs typeface="Times New Roman"/>
                      </a:endParaRPr>
                    </a:p>
                  </a:txBody>
                  <a:tcPr marL="30886" marR="30886" marT="0" marB="0" anchor="ctr"/>
                </a:tc>
                <a:tc vMerge="1">
                  <a:txBody>
                    <a:bodyPr/>
                    <a:lstStyle/>
                    <a:p>
                      <a:endParaRPr lang="es-ES"/>
                    </a:p>
                  </a:txBody>
                  <a:tcPr/>
                </a:tc>
                <a:tc>
                  <a:txBody>
                    <a:bodyPr/>
                    <a:lstStyle/>
                    <a:p>
                      <a:pPr algn="ctr">
                        <a:lnSpc>
                          <a:spcPct val="115000"/>
                        </a:lnSpc>
                        <a:spcAft>
                          <a:spcPts val="0"/>
                        </a:spcAft>
                      </a:pPr>
                      <a:r>
                        <a:rPr lang="es-ES" sz="800">
                          <a:effectLst/>
                        </a:rPr>
                        <a:t>0,35</a:t>
                      </a:r>
                      <a:endParaRPr lang="es-ES" sz="800">
                        <a:effectLst/>
                        <a:latin typeface="Calibri"/>
                        <a:ea typeface="Calibri"/>
                        <a:cs typeface="Times New Roman"/>
                      </a:endParaRPr>
                    </a:p>
                  </a:txBody>
                  <a:tcPr marL="30886" marR="30886" marT="0" marB="0" anchor="ctr"/>
                </a:tc>
                <a:tc vMerge="1">
                  <a:txBody>
                    <a:bodyPr/>
                    <a:lstStyle/>
                    <a:p>
                      <a:endParaRPr lang="es-ES"/>
                    </a:p>
                  </a:txBody>
                  <a:tcPr/>
                </a:tc>
              </a:tr>
              <a:tr h="185316">
                <a:tc rowSpan="2">
                  <a:txBody>
                    <a:bodyPr/>
                    <a:lstStyle/>
                    <a:p>
                      <a:pPr>
                        <a:lnSpc>
                          <a:spcPct val="115000"/>
                        </a:lnSpc>
                        <a:spcAft>
                          <a:spcPts val="0"/>
                        </a:spcAft>
                      </a:pPr>
                      <a:r>
                        <a:rPr lang="es-ES" sz="800">
                          <a:effectLst/>
                        </a:rPr>
                        <a:t>Frecuencia de Paso Máximo </a:t>
                      </a:r>
                      <a:endParaRPr lang="es-ES" sz="800">
                        <a:effectLst/>
                        <a:latin typeface="Calibri"/>
                        <a:ea typeface="Calibri"/>
                        <a:cs typeface="Times New Roman"/>
                      </a:endParaRPr>
                    </a:p>
                  </a:txBody>
                  <a:tcPr marL="30886" marR="30886" marT="0" marB="0" anchor="ctr"/>
                </a:tc>
                <a:tc rowSpan="2">
                  <a:txBody>
                    <a:bodyPr/>
                    <a:lstStyle/>
                    <a:p>
                      <a:pPr algn="ctr">
                        <a:lnSpc>
                          <a:spcPct val="115000"/>
                        </a:lnSpc>
                        <a:spcAft>
                          <a:spcPts val="0"/>
                        </a:spcAft>
                      </a:pPr>
                      <a:r>
                        <a:rPr lang="es-ES" sz="800">
                          <a:effectLst/>
                        </a:rPr>
                        <a:t>1</a:t>
                      </a:r>
                      <a:endParaRPr lang="es-ES" sz="800">
                        <a:effectLst/>
                        <a:latin typeface="Calibri"/>
                        <a:ea typeface="Calibri"/>
                        <a:cs typeface="Times New Roman"/>
                      </a:endParaRPr>
                    </a:p>
                  </a:txBody>
                  <a:tcPr marL="30886" marR="30886" marT="0" marB="0" anchor="ctr"/>
                </a:tc>
                <a:tc>
                  <a:txBody>
                    <a:bodyPr/>
                    <a:lstStyle/>
                    <a:p>
                      <a:pPr algn="ctr">
                        <a:lnSpc>
                          <a:spcPct val="115000"/>
                        </a:lnSpc>
                        <a:spcAft>
                          <a:spcPts val="0"/>
                        </a:spcAft>
                      </a:pPr>
                      <a:r>
                        <a:rPr lang="es-ES" sz="800">
                          <a:effectLst/>
                        </a:rPr>
                        <a:t>10</a:t>
                      </a:r>
                      <a:endParaRPr lang="es-ES" sz="800">
                        <a:effectLst/>
                        <a:latin typeface="Calibri"/>
                        <a:ea typeface="Calibri"/>
                        <a:cs typeface="Times New Roman"/>
                      </a:endParaRPr>
                    </a:p>
                  </a:txBody>
                  <a:tcPr marL="30886" marR="30886" marT="0" marB="0" anchor="ctr"/>
                </a:tc>
                <a:tc rowSpan="2">
                  <a:txBody>
                    <a:bodyPr/>
                    <a:lstStyle/>
                    <a:p>
                      <a:pPr algn="ctr">
                        <a:lnSpc>
                          <a:spcPct val="115000"/>
                        </a:lnSpc>
                        <a:spcAft>
                          <a:spcPts val="0"/>
                        </a:spcAft>
                      </a:pPr>
                      <a:r>
                        <a:rPr lang="es-ES" sz="800">
                          <a:effectLst/>
                        </a:rPr>
                        <a:t>200 khz</a:t>
                      </a:r>
                      <a:endParaRPr lang="es-ES" sz="800">
                        <a:effectLst/>
                        <a:latin typeface="Calibri"/>
                        <a:ea typeface="Calibri"/>
                        <a:cs typeface="Times New Roman"/>
                      </a:endParaRPr>
                    </a:p>
                  </a:txBody>
                  <a:tcPr marL="30886" marR="30886" marT="0" marB="0" anchor="ctr"/>
                </a:tc>
                <a:tc>
                  <a:txBody>
                    <a:bodyPr/>
                    <a:lstStyle/>
                    <a:p>
                      <a:pPr algn="ctr">
                        <a:lnSpc>
                          <a:spcPct val="115000"/>
                        </a:lnSpc>
                        <a:spcAft>
                          <a:spcPts val="0"/>
                        </a:spcAft>
                      </a:pPr>
                      <a:r>
                        <a:rPr lang="es-ES" sz="800">
                          <a:effectLst/>
                        </a:rPr>
                        <a:t>10</a:t>
                      </a:r>
                      <a:endParaRPr lang="es-ES" sz="800">
                        <a:effectLst/>
                        <a:latin typeface="Calibri"/>
                        <a:ea typeface="Calibri"/>
                        <a:cs typeface="Times New Roman"/>
                      </a:endParaRPr>
                    </a:p>
                  </a:txBody>
                  <a:tcPr marL="30886" marR="30886" marT="0" marB="0" anchor="ctr"/>
                </a:tc>
                <a:tc rowSpan="2">
                  <a:txBody>
                    <a:bodyPr/>
                    <a:lstStyle/>
                    <a:p>
                      <a:pPr algn="ctr">
                        <a:lnSpc>
                          <a:spcPct val="115000"/>
                        </a:lnSpc>
                        <a:spcAft>
                          <a:spcPts val="0"/>
                        </a:spcAft>
                      </a:pPr>
                      <a:r>
                        <a:rPr lang="es-ES" sz="800">
                          <a:effectLst/>
                        </a:rPr>
                        <a:t>200 khz</a:t>
                      </a:r>
                      <a:endParaRPr lang="es-ES" sz="800">
                        <a:effectLst/>
                        <a:latin typeface="Calibri"/>
                        <a:ea typeface="Calibri"/>
                        <a:cs typeface="Times New Roman"/>
                      </a:endParaRPr>
                    </a:p>
                  </a:txBody>
                  <a:tcPr marL="30886" marR="30886" marT="0" marB="0" anchor="ctr"/>
                </a:tc>
              </a:tr>
              <a:tr h="185316">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800">
                          <a:effectLst/>
                        </a:rPr>
                        <a:t>1</a:t>
                      </a:r>
                      <a:endParaRPr lang="es-ES" sz="800">
                        <a:effectLst/>
                        <a:latin typeface="Calibri"/>
                        <a:ea typeface="Calibri"/>
                        <a:cs typeface="Times New Roman"/>
                      </a:endParaRPr>
                    </a:p>
                  </a:txBody>
                  <a:tcPr marL="30886" marR="30886" marT="0" marB="0" anchor="ctr"/>
                </a:tc>
                <a:tc vMerge="1">
                  <a:txBody>
                    <a:bodyPr/>
                    <a:lstStyle/>
                    <a:p>
                      <a:endParaRPr lang="es-ES"/>
                    </a:p>
                  </a:txBody>
                  <a:tcPr/>
                </a:tc>
                <a:tc>
                  <a:txBody>
                    <a:bodyPr/>
                    <a:lstStyle/>
                    <a:p>
                      <a:pPr algn="ctr">
                        <a:lnSpc>
                          <a:spcPct val="115000"/>
                        </a:lnSpc>
                        <a:spcAft>
                          <a:spcPts val="0"/>
                        </a:spcAft>
                      </a:pPr>
                      <a:r>
                        <a:rPr lang="es-ES" sz="800">
                          <a:effectLst/>
                        </a:rPr>
                        <a:t>1</a:t>
                      </a:r>
                      <a:endParaRPr lang="es-ES" sz="800">
                        <a:effectLst/>
                        <a:latin typeface="Calibri"/>
                        <a:ea typeface="Calibri"/>
                        <a:cs typeface="Times New Roman"/>
                      </a:endParaRPr>
                    </a:p>
                  </a:txBody>
                  <a:tcPr marL="30886" marR="30886" marT="0" marB="0" anchor="ctr"/>
                </a:tc>
                <a:tc vMerge="1">
                  <a:txBody>
                    <a:bodyPr/>
                    <a:lstStyle/>
                    <a:p>
                      <a:endParaRPr lang="es-ES"/>
                    </a:p>
                  </a:txBody>
                  <a:tcPr/>
                </a:tc>
              </a:tr>
              <a:tr h="146135">
                <a:tc rowSpan="2">
                  <a:txBody>
                    <a:bodyPr/>
                    <a:lstStyle/>
                    <a:p>
                      <a:pPr>
                        <a:lnSpc>
                          <a:spcPct val="115000"/>
                        </a:lnSpc>
                        <a:spcAft>
                          <a:spcPts val="0"/>
                        </a:spcAft>
                      </a:pPr>
                      <a:r>
                        <a:rPr lang="es-ES" sz="800">
                          <a:effectLst/>
                        </a:rPr>
                        <a:t>Control de husillo</a:t>
                      </a:r>
                      <a:endParaRPr lang="es-ES" sz="800">
                        <a:effectLst/>
                        <a:latin typeface="Calibri"/>
                        <a:ea typeface="Calibri"/>
                        <a:cs typeface="Times New Roman"/>
                      </a:endParaRPr>
                    </a:p>
                  </a:txBody>
                  <a:tcPr marL="30886" marR="30886" marT="0" marB="0" anchor="ctr"/>
                </a:tc>
                <a:tc rowSpan="2">
                  <a:txBody>
                    <a:bodyPr/>
                    <a:lstStyle/>
                    <a:p>
                      <a:pPr algn="ctr">
                        <a:lnSpc>
                          <a:spcPct val="115000"/>
                        </a:lnSpc>
                        <a:spcAft>
                          <a:spcPts val="0"/>
                        </a:spcAft>
                      </a:pPr>
                      <a:r>
                        <a:rPr lang="es-ES" sz="800">
                          <a:effectLst/>
                        </a:rPr>
                        <a:t>0,5</a:t>
                      </a:r>
                      <a:endParaRPr lang="es-ES" sz="800">
                        <a:effectLst/>
                        <a:latin typeface="Calibri"/>
                        <a:ea typeface="Calibri"/>
                        <a:cs typeface="Times New Roman"/>
                      </a:endParaRPr>
                    </a:p>
                  </a:txBody>
                  <a:tcPr marL="30886" marR="30886" marT="0" marB="0" anchor="ctr"/>
                </a:tc>
                <a:tc>
                  <a:txBody>
                    <a:bodyPr/>
                    <a:lstStyle/>
                    <a:p>
                      <a:pPr algn="ctr">
                        <a:lnSpc>
                          <a:spcPct val="115000"/>
                        </a:lnSpc>
                        <a:spcAft>
                          <a:spcPts val="0"/>
                        </a:spcAft>
                      </a:pPr>
                      <a:r>
                        <a:rPr lang="es-ES" sz="800">
                          <a:effectLst/>
                        </a:rPr>
                        <a:t>10</a:t>
                      </a:r>
                      <a:endParaRPr lang="es-ES" sz="800">
                        <a:effectLst/>
                        <a:latin typeface="Calibri"/>
                        <a:ea typeface="Calibri"/>
                        <a:cs typeface="Times New Roman"/>
                      </a:endParaRPr>
                    </a:p>
                  </a:txBody>
                  <a:tcPr marL="30886" marR="30886" marT="0" marB="0" anchor="ctr"/>
                </a:tc>
                <a:tc rowSpan="2">
                  <a:txBody>
                    <a:bodyPr/>
                    <a:lstStyle/>
                    <a:p>
                      <a:pPr algn="ctr">
                        <a:lnSpc>
                          <a:spcPct val="115000"/>
                        </a:lnSpc>
                        <a:spcAft>
                          <a:spcPts val="0"/>
                        </a:spcAft>
                      </a:pPr>
                      <a:r>
                        <a:rPr lang="es-ES" sz="800">
                          <a:effectLst/>
                        </a:rPr>
                        <a:t>Para Motor DC</a:t>
                      </a:r>
                      <a:endParaRPr lang="es-ES" sz="800">
                        <a:effectLst/>
                        <a:latin typeface="Calibri"/>
                        <a:ea typeface="Calibri"/>
                        <a:cs typeface="Times New Roman"/>
                      </a:endParaRPr>
                    </a:p>
                  </a:txBody>
                  <a:tcPr marL="30886" marR="30886" marT="0" marB="0" anchor="ctr"/>
                </a:tc>
                <a:tc>
                  <a:txBody>
                    <a:bodyPr/>
                    <a:lstStyle/>
                    <a:p>
                      <a:pPr algn="ctr">
                        <a:lnSpc>
                          <a:spcPct val="115000"/>
                        </a:lnSpc>
                        <a:spcAft>
                          <a:spcPts val="0"/>
                        </a:spcAft>
                      </a:pPr>
                      <a:r>
                        <a:rPr lang="es-ES" sz="800">
                          <a:effectLst/>
                        </a:rPr>
                        <a:t>10</a:t>
                      </a:r>
                      <a:endParaRPr lang="es-ES" sz="800">
                        <a:effectLst/>
                        <a:latin typeface="Calibri"/>
                        <a:ea typeface="Calibri"/>
                        <a:cs typeface="Times New Roman"/>
                      </a:endParaRPr>
                    </a:p>
                  </a:txBody>
                  <a:tcPr marL="30886" marR="30886" marT="0" marB="0" anchor="ctr"/>
                </a:tc>
                <a:tc rowSpan="2">
                  <a:txBody>
                    <a:bodyPr/>
                    <a:lstStyle/>
                    <a:p>
                      <a:pPr algn="ctr">
                        <a:lnSpc>
                          <a:spcPct val="115000"/>
                        </a:lnSpc>
                        <a:spcAft>
                          <a:spcPts val="0"/>
                        </a:spcAft>
                      </a:pPr>
                      <a:r>
                        <a:rPr lang="es-ES" sz="800">
                          <a:effectLst/>
                        </a:rPr>
                        <a:t>Para Motor DC</a:t>
                      </a:r>
                      <a:endParaRPr lang="es-ES" sz="800">
                        <a:effectLst/>
                        <a:latin typeface="Calibri"/>
                        <a:ea typeface="Calibri"/>
                        <a:cs typeface="Times New Roman"/>
                      </a:endParaRPr>
                    </a:p>
                  </a:txBody>
                  <a:tcPr marL="30886" marR="30886" marT="0" marB="0" anchor="ctr"/>
                </a:tc>
              </a:tr>
              <a:tr h="146135">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800">
                          <a:effectLst/>
                        </a:rPr>
                        <a:t>0,5</a:t>
                      </a:r>
                      <a:endParaRPr lang="es-ES" sz="800">
                        <a:effectLst/>
                        <a:latin typeface="Calibri"/>
                        <a:ea typeface="Calibri"/>
                        <a:cs typeface="Times New Roman"/>
                      </a:endParaRPr>
                    </a:p>
                  </a:txBody>
                  <a:tcPr marL="30886" marR="30886" marT="0" marB="0" anchor="ctr"/>
                </a:tc>
                <a:tc vMerge="1">
                  <a:txBody>
                    <a:bodyPr/>
                    <a:lstStyle/>
                    <a:p>
                      <a:endParaRPr lang="es-ES"/>
                    </a:p>
                  </a:txBody>
                  <a:tcPr/>
                </a:tc>
                <a:tc>
                  <a:txBody>
                    <a:bodyPr/>
                    <a:lstStyle/>
                    <a:p>
                      <a:pPr algn="ctr">
                        <a:lnSpc>
                          <a:spcPct val="115000"/>
                        </a:lnSpc>
                        <a:spcAft>
                          <a:spcPts val="0"/>
                        </a:spcAft>
                      </a:pPr>
                      <a:r>
                        <a:rPr lang="es-ES" sz="800">
                          <a:effectLst/>
                        </a:rPr>
                        <a:t>0,5</a:t>
                      </a:r>
                      <a:endParaRPr lang="es-ES" sz="800">
                        <a:effectLst/>
                        <a:latin typeface="Calibri"/>
                        <a:ea typeface="Calibri"/>
                        <a:cs typeface="Times New Roman"/>
                      </a:endParaRPr>
                    </a:p>
                  </a:txBody>
                  <a:tcPr marL="30886" marR="30886" marT="0" marB="0" anchor="ctr"/>
                </a:tc>
                <a:tc vMerge="1">
                  <a:txBody>
                    <a:bodyPr/>
                    <a:lstStyle/>
                    <a:p>
                      <a:endParaRPr lang="es-ES"/>
                    </a:p>
                  </a:txBody>
                  <a:tcPr/>
                </a:tc>
              </a:tr>
              <a:tr h="146135">
                <a:tc rowSpan="2">
                  <a:txBody>
                    <a:bodyPr/>
                    <a:lstStyle/>
                    <a:p>
                      <a:pPr>
                        <a:lnSpc>
                          <a:spcPct val="115000"/>
                        </a:lnSpc>
                        <a:spcAft>
                          <a:spcPts val="0"/>
                        </a:spcAft>
                      </a:pPr>
                      <a:r>
                        <a:rPr lang="es-ES" sz="800">
                          <a:effectLst/>
                        </a:rPr>
                        <a:t>Compatibilidad con motor PAP</a:t>
                      </a:r>
                      <a:endParaRPr lang="es-ES" sz="800">
                        <a:effectLst/>
                        <a:latin typeface="Calibri"/>
                        <a:ea typeface="Calibri"/>
                        <a:cs typeface="Times New Roman"/>
                      </a:endParaRPr>
                    </a:p>
                  </a:txBody>
                  <a:tcPr marL="30886" marR="30886" marT="0" marB="0" anchor="ctr"/>
                </a:tc>
                <a:tc rowSpan="2">
                  <a:txBody>
                    <a:bodyPr/>
                    <a:lstStyle/>
                    <a:p>
                      <a:pPr algn="ctr">
                        <a:lnSpc>
                          <a:spcPct val="115000"/>
                        </a:lnSpc>
                        <a:spcAft>
                          <a:spcPts val="0"/>
                        </a:spcAft>
                      </a:pPr>
                      <a:r>
                        <a:rPr lang="es-ES" sz="800">
                          <a:effectLst/>
                        </a:rPr>
                        <a:t>0,5</a:t>
                      </a:r>
                      <a:endParaRPr lang="es-ES" sz="800">
                        <a:effectLst/>
                        <a:latin typeface="Calibri"/>
                        <a:ea typeface="Calibri"/>
                        <a:cs typeface="Times New Roman"/>
                      </a:endParaRPr>
                    </a:p>
                  </a:txBody>
                  <a:tcPr marL="30886" marR="30886" marT="0" marB="0" anchor="ctr"/>
                </a:tc>
                <a:tc>
                  <a:txBody>
                    <a:bodyPr/>
                    <a:lstStyle/>
                    <a:p>
                      <a:pPr algn="ctr">
                        <a:lnSpc>
                          <a:spcPct val="115000"/>
                        </a:lnSpc>
                        <a:spcAft>
                          <a:spcPts val="0"/>
                        </a:spcAft>
                      </a:pPr>
                      <a:r>
                        <a:rPr lang="es-ES" sz="800">
                          <a:effectLst/>
                        </a:rPr>
                        <a:t>10</a:t>
                      </a:r>
                      <a:endParaRPr lang="es-ES" sz="800">
                        <a:effectLst/>
                        <a:latin typeface="Calibri"/>
                        <a:ea typeface="Calibri"/>
                        <a:cs typeface="Times New Roman"/>
                      </a:endParaRPr>
                    </a:p>
                  </a:txBody>
                  <a:tcPr marL="30886" marR="30886" marT="0" marB="0" anchor="ctr"/>
                </a:tc>
                <a:tc rowSpan="2">
                  <a:txBody>
                    <a:bodyPr/>
                    <a:lstStyle/>
                    <a:p>
                      <a:pPr algn="ctr">
                        <a:lnSpc>
                          <a:spcPct val="115000"/>
                        </a:lnSpc>
                        <a:spcAft>
                          <a:spcPts val="0"/>
                        </a:spcAft>
                      </a:pPr>
                      <a:r>
                        <a:rPr lang="es-ES" sz="800">
                          <a:effectLst/>
                        </a:rPr>
                        <a:t>SI</a:t>
                      </a:r>
                      <a:endParaRPr lang="es-ES" sz="800">
                        <a:effectLst/>
                        <a:latin typeface="Calibri"/>
                        <a:ea typeface="Calibri"/>
                        <a:cs typeface="Times New Roman"/>
                      </a:endParaRPr>
                    </a:p>
                  </a:txBody>
                  <a:tcPr marL="30886" marR="30886" marT="0" marB="0" anchor="ctr"/>
                </a:tc>
                <a:tc>
                  <a:txBody>
                    <a:bodyPr/>
                    <a:lstStyle/>
                    <a:p>
                      <a:pPr algn="ctr">
                        <a:lnSpc>
                          <a:spcPct val="115000"/>
                        </a:lnSpc>
                        <a:spcAft>
                          <a:spcPts val="0"/>
                        </a:spcAft>
                      </a:pPr>
                      <a:r>
                        <a:rPr lang="es-ES" sz="800">
                          <a:effectLst/>
                        </a:rPr>
                        <a:t>10</a:t>
                      </a:r>
                      <a:endParaRPr lang="es-ES" sz="800">
                        <a:effectLst/>
                        <a:latin typeface="Calibri"/>
                        <a:ea typeface="Calibri"/>
                        <a:cs typeface="Times New Roman"/>
                      </a:endParaRPr>
                    </a:p>
                  </a:txBody>
                  <a:tcPr marL="30886" marR="30886" marT="0" marB="0" anchor="ctr"/>
                </a:tc>
                <a:tc rowSpan="2">
                  <a:txBody>
                    <a:bodyPr/>
                    <a:lstStyle/>
                    <a:p>
                      <a:pPr algn="ctr">
                        <a:lnSpc>
                          <a:spcPct val="115000"/>
                        </a:lnSpc>
                        <a:spcAft>
                          <a:spcPts val="0"/>
                        </a:spcAft>
                      </a:pPr>
                      <a:r>
                        <a:rPr lang="es-ES" sz="800">
                          <a:effectLst/>
                        </a:rPr>
                        <a:t>SI</a:t>
                      </a:r>
                      <a:endParaRPr lang="es-ES" sz="800">
                        <a:effectLst/>
                        <a:latin typeface="Calibri"/>
                        <a:ea typeface="Calibri"/>
                        <a:cs typeface="Times New Roman"/>
                      </a:endParaRPr>
                    </a:p>
                  </a:txBody>
                  <a:tcPr marL="30886" marR="30886" marT="0" marB="0" anchor="ctr"/>
                </a:tc>
              </a:tr>
              <a:tr h="146135">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800">
                          <a:effectLst/>
                        </a:rPr>
                        <a:t>0,5</a:t>
                      </a:r>
                      <a:endParaRPr lang="es-ES" sz="800">
                        <a:effectLst/>
                        <a:latin typeface="Calibri"/>
                        <a:ea typeface="Calibri"/>
                        <a:cs typeface="Times New Roman"/>
                      </a:endParaRPr>
                    </a:p>
                  </a:txBody>
                  <a:tcPr marL="30886" marR="30886" marT="0" marB="0" anchor="ctr"/>
                </a:tc>
                <a:tc vMerge="1">
                  <a:txBody>
                    <a:bodyPr/>
                    <a:lstStyle/>
                    <a:p>
                      <a:endParaRPr lang="es-ES"/>
                    </a:p>
                  </a:txBody>
                  <a:tcPr/>
                </a:tc>
                <a:tc>
                  <a:txBody>
                    <a:bodyPr/>
                    <a:lstStyle/>
                    <a:p>
                      <a:pPr algn="ctr">
                        <a:lnSpc>
                          <a:spcPct val="115000"/>
                        </a:lnSpc>
                        <a:spcAft>
                          <a:spcPts val="0"/>
                        </a:spcAft>
                      </a:pPr>
                      <a:r>
                        <a:rPr lang="es-ES" sz="800">
                          <a:effectLst/>
                        </a:rPr>
                        <a:t>0,5</a:t>
                      </a:r>
                      <a:endParaRPr lang="es-ES" sz="800">
                        <a:effectLst/>
                        <a:latin typeface="Calibri"/>
                        <a:ea typeface="Calibri"/>
                        <a:cs typeface="Times New Roman"/>
                      </a:endParaRPr>
                    </a:p>
                  </a:txBody>
                  <a:tcPr marL="30886" marR="30886" marT="0" marB="0" anchor="ctr"/>
                </a:tc>
                <a:tc vMerge="1">
                  <a:txBody>
                    <a:bodyPr/>
                    <a:lstStyle/>
                    <a:p>
                      <a:endParaRPr lang="es-ES"/>
                    </a:p>
                  </a:txBody>
                  <a:tcPr/>
                </a:tc>
              </a:tr>
              <a:tr h="146135">
                <a:tc rowSpan="2">
                  <a:txBody>
                    <a:bodyPr/>
                    <a:lstStyle/>
                    <a:p>
                      <a:pPr>
                        <a:lnSpc>
                          <a:spcPct val="115000"/>
                        </a:lnSpc>
                        <a:spcAft>
                          <a:spcPts val="0"/>
                        </a:spcAft>
                      </a:pPr>
                      <a:r>
                        <a:rPr lang="es-ES" sz="800">
                          <a:effectLst/>
                        </a:rPr>
                        <a:t>Costo</a:t>
                      </a:r>
                      <a:endParaRPr lang="es-ES" sz="800">
                        <a:effectLst/>
                        <a:latin typeface="Calibri"/>
                        <a:ea typeface="Calibri"/>
                        <a:cs typeface="Times New Roman"/>
                      </a:endParaRPr>
                    </a:p>
                  </a:txBody>
                  <a:tcPr marL="30886" marR="30886" marT="0" marB="0" anchor="ctr"/>
                </a:tc>
                <a:tc rowSpan="2">
                  <a:txBody>
                    <a:bodyPr/>
                    <a:lstStyle/>
                    <a:p>
                      <a:pPr algn="ctr">
                        <a:lnSpc>
                          <a:spcPct val="115000"/>
                        </a:lnSpc>
                        <a:spcAft>
                          <a:spcPts val="0"/>
                        </a:spcAft>
                      </a:pPr>
                      <a:r>
                        <a:rPr lang="es-ES" sz="800">
                          <a:effectLst/>
                        </a:rPr>
                        <a:t>1</a:t>
                      </a:r>
                      <a:endParaRPr lang="es-ES" sz="800">
                        <a:effectLst/>
                        <a:latin typeface="Calibri"/>
                        <a:ea typeface="Calibri"/>
                        <a:cs typeface="Times New Roman"/>
                      </a:endParaRPr>
                    </a:p>
                  </a:txBody>
                  <a:tcPr marL="30886" marR="30886" marT="0" marB="0" anchor="ctr"/>
                </a:tc>
                <a:tc>
                  <a:txBody>
                    <a:bodyPr/>
                    <a:lstStyle/>
                    <a:p>
                      <a:pPr algn="ctr">
                        <a:lnSpc>
                          <a:spcPct val="115000"/>
                        </a:lnSpc>
                        <a:spcAft>
                          <a:spcPts val="0"/>
                        </a:spcAft>
                      </a:pPr>
                      <a:r>
                        <a:rPr lang="es-ES" sz="800">
                          <a:effectLst/>
                        </a:rPr>
                        <a:t>9</a:t>
                      </a:r>
                      <a:endParaRPr lang="es-ES" sz="800">
                        <a:effectLst/>
                        <a:latin typeface="Calibri"/>
                        <a:ea typeface="Calibri"/>
                        <a:cs typeface="Times New Roman"/>
                      </a:endParaRPr>
                    </a:p>
                  </a:txBody>
                  <a:tcPr marL="30886" marR="30886" marT="0" marB="0" anchor="ctr"/>
                </a:tc>
                <a:tc rowSpan="2">
                  <a:txBody>
                    <a:bodyPr/>
                    <a:lstStyle/>
                    <a:p>
                      <a:pPr algn="ctr">
                        <a:lnSpc>
                          <a:spcPct val="115000"/>
                        </a:lnSpc>
                        <a:spcAft>
                          <a:spcPts val="0"/>
                        </a:spcAft>
                      </a:pPr>
                      <a:r>
                        <a:rPr lang="es-ES" sz="800">
                          <a:effectLst/>
                        </a:rPr>
                        <a:t>Bajo </a:t>
                      </a:r>
                      <a:endParaRPr lang="es-ES" sz="800">
                        <a:effectLst/>
                        <a:latin typeface="Calibri"/>
                        <a:ea typeface="Calibri"/>
                        <a:cs typeface="Times New Roman"/>
                      </a:endParaRPr>
                    </a:p>
                  </a:txBody>
                  <a:tcPr marL="30886" marR="30886" marT="0" marB="0" anchor="ctr"/>
                </a:tc>
                <a:tc>
                  <a:txBody>
                    <a:bodyPr/>
                    <a:lstStyle/>
                    <a:p>
                      <a:pPr algn="ctr">
                        <a:lnSpc>
                          <a:spcPct val="115000"/>
                        </a:lnSpc>
                        <a:spcAft>
                          <a:spcPts val="0"/>
                        </a:spcAft>
                      </a:pPr>
                      <a:r>
                        <a:rPr lang="es-ES" sz="800">
                          <a:effectLst/>
                        </a:rPr>
                        <a:t>5</a:t>
                      </a:r>
                      <a:endParaRPr lang="es-ES" sz="800">
                        <a:effectLst/>
                        <a:latin typeface="Calibri"/>
                        <a:ea typeface="Calibri"/>
                        <a:cs typeface="Times New Roman"/>
                      </a:endParaRPr>
                    </a:p>
                  </a:txBody>
                  <a:tcPr marL="30886" marR="30886" marT="0" marB="0" anchor="ctr"/>
                </a:tc>
                <a:tc rowSpan="2">
                  <a:txBody>
                    <a:bodyPr/>
                    <a:lstStyle/>
                    <a:p>
                      <a:pPr algn="ctr">
                        <a:lnSpc>
                          <a:spcPct val="115000"/>
                        </a:lnSpc>
                        <a:spcAft>
                          <a:spcPts val="0"/>
                        </a:spcAft>
                      </a:pPr>
                      <a:r>
                        <a:rPr lang="es-ES" sz="800">
                          <a:effectLst/>
                        </a:rPr>
                        <a:t>Medio</a:t>
                      </a:r>
                      <a:endParaRPr lang="es-ES" sz="800">
                        <a:effectLst/>
                        <a:latin typeface="Calibri"/>
                        <a:ea typeface="Calibri"/>
                        <a:cs typeface="Times New Roman"/>
                      </a:endParaRPr>
                    </a:p>
                  </a:txBody>
                  <a:tcPr marL="30886" marR="30886" marT="0" marB="0" anchor="ctr"/>
                </a:tc>
              </a:tr>
              <a:tr h="146135">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800">
                          <a:effectLst/>
                        </a:rPr>
                        <a:t>0,9</a:t>
                      </a:r>
                      <a:endParaRPr lang="es-ES" sz="800">
                        <a:effectLst/>
                        <a:latin typeface="Calibri"/>
                        <a:ea typeface="Calibri"/>
                        <a:cs typeface="Times New Roman"/>
                      </a:endParaRPr>
                    </a:p>
                  </a:txBody>
                  <a:tcPr marL="30886" marR="30886" marT="0" marB="0" anchor="ctr"/>
                </a:tc>
                <a:tc vMerge="1">
                  <a:txBody>
                    <a:bodyPr/>
                    <a:lstStyle/>
                    <a:p>
                      <a:endParaRPr lang="es-ES"/>
                    </a:p>
                  </a:txBody>
                  <a:tcPr/>
                </a:tc>
                <a:tc>
                  <a:txBody>
                    <a:bodyPr/>
                    <a:lstStyle/>
                    <a:p>
                      <a:pPr algn="ctr">
                        <a:lnSpc>
                          <a:spcPct val="115000"/>
                        </a:lnSpc>
                        <a:spcAft>
                          <a:spcPts val="0"/>
                        </a:spcAft>
                      </a:pPr>
                      <a:r>
                        <a:rPr lang="es-ES" sz="800">
                          <a:effectLst/>
                        </a:rPr>
                        <a:t>0,5</a:t>
                      </a:r>
                      <a:endParaRPr lang="es-ES" sz="800">
                        <a:effectLst/>
                        <a:latin typeface="Calibri"/>
                        <a:ea typeface="Calibri"/>
                        <a:cs typeface="Times New Roman"/>
                      </a:endParaRPr>
                    </a:p>
                  </a:txBody>
                  <a:tcPr marL="30886" marR="30886" marT="0" marB="0" anchor="ctr"/>
                </a:tc>
                <a:tc vMerge="1">
                  <a:txBody>
                    <a:bodyPr/>
                    <a:lstStyle/>
                    <a:p>
                      <a:endParaRPr lang="es-ES"/>
                    </a:p>
                  </a:txBody>
                  <a:tcPr/>
                </a:tc>
              </a:tr>
              <a:tr h="152224">
                <a:tc>
                  <a:txBody>
                    <a:bodyPr/>
                    <a:lstStyle/>
                    <a:p>
                      <a:pPr>
                        <a:lnSpc>
                          <a:spcPct val="115000"/>
                        </a:lnSpc>
                        <a:spcAft>
                          <a:spcPts val="0"/>
                        </a:spcAft>
                      </a:pPr>
                      <a:r>
                        <a:rPr lang="es-ES" sz="800">
                          <a:effectLst/>
                        </a:rPr>
                        <a:t>TOTAL</a:t>
                      </a:r>
                      <a:endParaRPr lang="es-ES" sz="800">
                        <a:effectLst/>
                        <a:latin typeface="Calibri"/>
                        <a:ea typeface="Calibri"/>
                        <a:cs typeface="Times New Roman"/>
                      </a:endParaRPr>
                    </a:p>
                  </a:txBody>
                  <a:tcPr marL="30886" marR="30886" marT="0" marB="0" anchor="ctr"/>
                </a:tc>
                <a:tc>
                  <a:txBody>
                    <a:bodyPr/>
                    <a:lstStyle/>
                    <a:p>
                      <a:pPr algn="ctr">
                        <a:lnSpc>
                          <a:spcPct val="115000"/>
                        </a:lnSpc>
                        <a:spcAft>
                          <a:spcPts val="0"/>
                        </a:spcAft>
                      </a:pPr>
                      <a:r>
                        <a:rPr lang="es-ES" sz="800">
                          <a:effectLst/>
                        </a:rPr>
                        <a:t>10</a:t>
                      </a:r>
                      <a:endParaRPr lang="es-ES" sz="800">
                        <a:effectLst/>
                        <a:latin typeface="Calibri"/>
                        <a:ea typeface="Calibri"/>
                        <a:cs typeface="Times New Roman"/>
                      </a:endParaRPr>
                    </a:p>
                  </a:txBody>
                  <a:tcPr marL="30886" marR="30886" marT="0" marB="0" anchor="b"/>
                </a:tc>
                <a:tc gridSpan="2">
                  <a:txBody>
                    <a:bodyPr/>
                    <a:lstStyle/>
                    <a:p>
                      <a:pPr algn="ctr">
                        <a:lnSpc>
                          <a:spcPct val="115000"/>
                        </a:lnSpc>
                        <a:spcAft>
                          <a:spcPts val="0"/>
                        </a:spcAft>
                      </a:pPr>
                      <a:r>
                        <a:rPr lang="es-ES" sz="800">
                          <a:effectLst/>
                        </a:rPr>
                        <a:t>9,8</a:t>
                      </a:r>
                      <a:endParaRPr lang="es-ES" sz="800">
                        <a:effectLst/>
                        <a:latin typeface="Calibri"/>
                        <a:ea typeface="Calibri"/>
                        <a:cs typeface="Times New Roman"/>
                      </a:endParaRPr>
                    </a:p>
                  </a:txBody>
                  <a:tcPr marL="30886" marR="30886" marT="0" marB="0" anchor="b"/>
                </a:tc>
                <a:tc hMerge="1">
                  <a:txBody>
                    <a:bodyPr/>
                    <a:lstStyle/>
                    <a:p>
                      <a:endParaRPr lang="es-ES"/>
                    </a:p>
                  </a:txBody>
                  <a:tcPr/>
                </a:tc>
                <a:tc gridSpan="2">
                  <a:txBody>
                    <a:bodyPr/>
                    <a:lstStyle/>
                    <a:p>
                      <a:pPr algn="ctr">
                        <a:lnSpc>
                          <a:spcPct val="115000"/>
                        </a:lnSpc>
                        <a:spcAft>
                          <a:spcPts val="0"/>
                        </a:spcAft>
                      </a:pPr>
                      <a:r>
                        <a:rPr lang="es-ES" sz="800" dirty="0">
                          <a:effectLst/>
                        </a:rPr>
                        <a:t>9</a:t>
                      </a:r>
                      <a:endParaRPr lang="es-ES" sz="800" dirty="0">
                        <a:effectLst/>
                        <a:latin typeface="Calibri"/>
                        <a:ea typeface="Calibri"/>
                        <a:cs typeface="Times New Roman"/>
                      </a:endParaRPr>
                    </a:p>
                  </a:txBody>
                  <a:tcPr marL="30886" marR="30886" marT="0" marB="0" anchor="b"/>
                </a:tc>
                <a:tc hMerge="1">
                  <a:txBody>
                    <a:bodyPr/>
                    <a:lstStyle/>
                    <a:p>
                      <a:endParaRPr lang="es-ES"/>
                    </a:p>
                  </a:txBody>
                  <a:tcPr/>
                </a:tc>
              </a:tr>
            </a:tbl>
          </a:graphicData>
        </a:graphic>
      </p:graphicFrame>
      <p:sp>
        <p:nvSpPr>
          <p:cNvPr id="7" name="6 Rectángulo"/>
          <p:cNvSpPr/>
          <p:nvPr/>
        </p:nvSpPr>
        <p:spPr>
          <a:xfrm>
            <a:off x="5509454" y="1641712"/>
            <a:ext cx="2640403" cy="307777"/>
          </a:xfrm>
          <a:prstGeom prst="rect">
            <a:avLst/>
          </a:prstGeom>
        </p:spPr>
        <p:txBody>
          <a:bodyPr wrap="none">
            <a:spAutoFit/>
          </a:bodyPr>
          <a:lstStyle/>
          <a:p>
            <a:r>
              <a:rPr lang="es-EC" sz="1400" b="1" dirty="0"/>
              <a:t>3 axis </a:t>
            </a:r>
            <a:r>
              <a:rPr lang="es-EC" sz="1400" b="1" dirty="0" err="1"/>
              <a:t>usb</a:t>
            </a:r>
            <a:r>
              <a:rPr lang="es-EC" sz="1400" b="1" dirty="0"/>
              <a:t> interface card-UC326</a:t>
            </a:r>
            <a:endParaRPr lang="es-ES" sz="1400" dirty="0"/>
          </a:p>
        </p:txBody>
      </p:sp>
      <p:sp>
        <p:nvSpPr>
          <p:cNvPr id="8" name="7 Rectángulo"/>
          <p:cNvSpPr/>
          <p:nvPr/>
        </p:nvSpPr>
        <p:spPr>
          <a:xfrm>
            <a:off x="5243624" y="3823396"/>
            <a:ext cx="4572000" cy="307777"/>
          </a:xfrm>
          <a:prstGeom prst="rect">
            <a:avLst/>
          </a:prstGeom>
        </p:spPr>
        <p:txBody>
          <a:bodyPr>
            <a:spAutoFit/>
          </a:bodyPr>
          <a:lstStyle/>
          <a:p>
            <a:r>
              <a:rPr lang="es-ES" sz="1400" b="1" dirty="0"/>
              <a:t>CNC USB Motion Controller </a:t>
            </a:r>
            <a:r>
              <a:rPr lang="es-ES" sz="1400" b="1" dirty="0" err="1"/>
              <a:t>for</a:t>
            </a:r>
            <a:r>
              <a:rPr lang="es-ES" sz="1400" b="1" dirty="0"/>
              <a:t> Mach3 GX-USB</a:t>
            </a:r>
            <a:endParaRPr lang="es-ES" sz="1400" dirty="0"/>
          </a:p>
        </p:txBody>
      </p:sp>
    </p:spTree>
    <p:extLst>
      <p:ext uri="{BB962C8B-B14F-4D97-AF65-F5344CB8AC3E}">
        <p14:creationId xmlns:p14="http://schemas.microsoft.com/office/powerpoint/2010/main" val="42073480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SISTEMA DE CONTROL PARA LOS 3 EJES</a:t>
            </a:r>
            <a:endParaRPr lang="es-ES"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558639" y="2276872"/>
            <a:ext cx="2945130" cy="926465"/>
          </a:xfrm>
          <a:prstGeom prst="rect">
            <a:avLst/>
          </a:prstGeom>
          <a:noFill/>
          <a:ln>
            <a:noFill/>
          </a:ln>
        </p:spPr>
      </p:pic>
      <p:sp>
        <p:nvSpPr>
          <p:cNvPr id="5" name="4 Rectángulo"/>
          <p:cNvSpPr/>
          <p:nvPr/>
        </p:nvSpPr>
        <p:spPr>
          <a:xfrm>
            <a:off x="2915816" y="1772816"/>
            <a:ext cx="2587953" cy="369332"/>
          </a:xfrm>
          <a:prstGeom prst="rect">
            <a:avLst/>
          </a:prstGeom>
        </p:spPr>
        <p:txBody>
          <a:bodyPr wrap="none">
            <a:spAutoFit/>
          </a:bodyPr>
          <a:lstStyle/>
          <a:p>
            <a:r>
              <a:rPr lang="es-EC" b="1" dirty="0"/>
              <a:t>Sistema de Lazo Abierto</a:t>
            </a:r>
            <a:endParaRPr lang="es-ES" dirty="0"/>
          </a:p>
        </p:txBody>
      </p:sp>
      <p:pic>
        <p:nvPicPr>
          <p:cNvPr id="6" name="5 Imagen" descr="http://www.longs-motor.com/upload/product/2012-09/2214525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2269" y="3861048"/>
            <a:ext cx="2908935" cy="236855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7" name="6 Rectángulo"/>
          <p:cNvSpPr/>
          <p:nvPr/>
        </p:nvSpPr>
        <p:spPr>
          <a:xfrm>
            <a:off x="467544" y="3431937"/>
            <a:ext cx="4461029" cy="369332"/>
          </a:xfrm>
          <a:prstGeom prst="rect">
            <a:avLst/>
          </a:prstGeom>
        </p:spPr>
        <p:txBody>
          <a:bodyPr wrap="none">
            <a:spAutoFit/>
          </a:bodyPr>
          <a:lstStyle/>
          <a:p>
            <a:r>
              <a:rPr lang="es-EC" b="1" dirty="0"/>
              <a:t>LONGS MOTOR STEPPER DRIVER DM542A </a:t>
            </a:r>
            <a:endParaRPr lang="es-ES" dirty="0"/>
          </a:p>
        </p:txBody>
      </p:sp>
      <p:graphicFrame>
        <p:nvGraphicFramePr>
          <p:cNvPr id="8" name="7 Tabla"/>
          <p:cNvGraphicFramePr>
            <a:graphicFrameLocks noGrp="1"/>
          </p:cNvGraphicFramePr>
          <p:nvPr>
            <p:extLst>
              <p:ext uri="{D42A27DB-BD31-4B8C-83A1-F6EECF244321}">
                <p14:modId xmlns:p14="http://schemas.microsoft.com/office/powerpoint/2010/main" val="3840262955"/>
              </p:ext>
            </p:extLst>
          </p:nvPr>
        </p:nvGraphicFramePr>
        <p:xfrm>
          <a:off x="4355976" y="3864992"/>
          <a:ext cx="4288155" cy="1964055"/>
        </p:xfrm>
        <a:graphic>
          <a:graphicData uri="http://schemas.openxmlformats.org/drawingml/2006/table">
            <a:tbl>
              <a:tblPr firstRow="1" firstCol="1" bandRow="1">
                <a:tableStyleId>{5C22544A-7EE6-4342-B048-85BDC9FD1C3A}</a:tableStyleId>
              </a:tblPr>
              <a:tblGrid>
                <a:gridCol w="1604645"/>
                <a:gridCol w="2683510"/>
              </a:tblGrid>
              <a:tr h="184150">
                <a:tc>
                  <a:txBody>
                    <a:bodyPr/>
                    <a:lstStyle/>
                    <a:p>
                      <a:pPr algn="ctr">
                        <a:lnSpc>
                          <a:spcPct val="115000"/>
                        </a:lnSpc>
                        <a:spcAft>
                          <a:spcPts val="1000"/>
                        </a:spcAft>
                      </a:pPr>
                      <a:r>
                        <a:rPr lang="es-EC" sz="1100">
                          <a:effectLst/>
                        </a:rPr>
                        <a:t>Parámetro</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es-EC" sz="1100">
                          <a:effectLst/>
                        </a:rPr>
                        <a:t>Capacidad</a:t>
                      </a:r>
                      <a:endParaRPr lang="es-ES" sz="1100">
                        <a:effectLst/>
                        <a:latin typeface="Calibri"/>
                        <a:ea typeface="Calibri"/>
                        <a:cs typeface="Times New Roman"/>
                      </a:endParaRPr>
                    </a:p>
                  </a:txBody>
                  <a:tcPr marL="44450" marR="44450" marT="0" marB="0" anchor="ctr"/>
                </a:tc>
              </a:tr>
              <a:tr h="200025">
                <a:tc>
                  <a:txBody>
                    <a:bodyPr/>
                    <a:lstStyle/>
                    <a:p>
                      <a:pPr>
                        <a:lnSpc>
                          <a:spcPct val="115000"/>
                        </a:lnSpc>
                        <a:spcAft>
                          <a:spcPts val="0"/>
                        </a:spcAft>
                      </a:pPr>
                      <a:r>
                        <a:rPr lang="es-EC" sz="1100">
                          <a:effectLst/>
                        </a:rPr>
                        <a:t>Voltaje de alimentación</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18-50 VDC</a:t>
                      </a:r>
                      <a:endParaRPr lang="es-ES" sz="1100">
                        <a:effectLst/>
                        <a:latin typeface="Calibri"/>
                        <a:ea typeface="Calibri"/>
                        <a:cs typeface="Times New Roman"/>
                      </a:endParaRPr>
                    </a:p>
                  </a:txBody>
                  <a:tcPr marL="44450" marR="44450" marT="0" marB="0" anchor="ctr"/>
                </a:tc>
              </a:tr>
              <a:tr h="200025">
                <a:tc>
                  <a:txBody>
                    <a:bodyPr/>
                    <a:lstStyle/>
                    <a:p>
                      <a:pPr>
                        <a:lnSpc>
                          <a:spcPct val="115000"/>
                        </a:lnSpc>
                        <a:spcAft>
                          <a:spcPts val="0"/>
                        </a:spcAft>
                      </a:pPr>
                      <a:r>
                        <a:rPr lang="es-EC" sz="1100">
                          <a:effectLst/>
                        </a:rPr>
                        <a:t>Corriente de entrada</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&lt; 4A</a:t>
                      </a:r>
                      <a:endParaRPr lang="es-ES" sz="1100">
                        <a:effectLst/>
                        <a:latin typeface="Calibri"/>
                        <a:ea typeface="Calibri"/>
                        <a:cs typeface="Times New Roman"/>
                      </a:endParaRPr>
                    </a:p>
                  </a:txBody>
                  <a:tcPr marL="44450" marR="44450" marT="0" marB="0" anchor="ctr"/>
                </a:tc>
              </a:tr>
              <a:tr h="200025">
                <a:tc>
                  <a:txBody>
                    <a:bodyPr/>
                    <a:lstStyle/>
                    <a:p>
                      <a:pPr>
                        <a:lnSpc>
                          <a:spcPct val="115000"/>
                        </a:lnSpc>
                        <a:spcAft>
                          <a:spcPts val="0"/>
                        </a:spcAft>
                      </a:pPr>
                      <a:r>
                        <a:rPr lang="es-EC" sz="1100">
                          <a:effectLst/>
                        </a:rPr>
                        <a:t>Temperatura</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n-US" sz="1100">
                          <a:effectLst/>
                        </a:rPr>
                        <a:t>-40 ~85°C</a:t>
                      </a:r>
                      <a:endParaRPr lang="es-ES" sz="1100">
                        <a:effectLst/>
                        <a:latin typeface="Calibri"/>
                        <a:ea typeface="Calibri"/>
                        <a:cs typeface="Times New Roman"/>
                      </a:endParaRPr>
                    </a:p>
                  </a:txBody>
                  <a:tcPr marL="44450" marR="44450" marT="0" marB="0" anchor="ctr"/>
                </a:tc>
              </a:tr>
              <a:tr h="200025">
                <a:tc>
                  <a:txBody>
                    <a:bodyPr/>
                    <a:lstStyle/>
                    <a:p>
                      <a:pPr>
                        <a:lnSpc>
                          <a:spcPct val="115000"/>
                        </a:lnSpc>
                        <a:spcAft>
                          <a:spcPts val="0"/>
                        </a:spcAft>
                      </a:pPr>
                      <a:r>
                        <a:rPr lang="es-EC" sz="1100">
                          <a:effectLst/>
                        </a:rPr>
                        <a:t>Humedad</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No condensación</a:t>
                      </a:r>
                      <a:endParaRPr lang="es-ES" sz="1100">
                        <a:effectLst/>
                        <a:latin typeface="Calibri"/>
                        <a:ea typeface="Calibri"/>
                        <a:cs typeface="Times New Roman"/>
                      </a:endParaRPr>
                    </a:p>
                  </a:txBody>
                  <a:tcPr marL="44450" marR="44450" marT="0" marB="0" anchor="ctr"/>
                </a:tc>
              </a:tr>
              <a:tr h="200025">
                <a:tc>
                  <a:txBody>
                    <a:bodyPr/>
                    <a:lstStyle/>
                    <a:p>
                      <a:pPr>
                        <a:lnSpc>
                          <a:spcPct val="115000"/>
                        </a:lnSpc>
                        <a:spcAft>
                          <a:spcPts val="0"/>
                        </a:spcAft>
                      </a:pPr>
                      <a:r>
                        <a:rPr lang="es-EC" sz="1100">
                          <a:effectLst/>
                        </a:rPr>
                        <a:t>Control</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Posición y Dirección </a:t>
                      </a:r>
                      <a:endParaRPr lang="es-ES" sz="1100">
                        <a:effectLst/>
                        <a:latin typeface="Calibri"/>
                        <a:ea typeface="Calibri"/>
                        <a:cs typeface="Times New Roman"/>
                      </a:endParaRPr>
                    </a:p>
                  </a:txBody>
                  <a:tcPr marL="44450" marR="44450" marT="0" marB="0" anchor="ctr"/>
                </a:tc>
              </a:tr>
              <a:tr h="349885">
                <a:tc>
                  <a:txBody>
                    <a:bodyPr/>
                    <a:lstStyle/>
                    <a:p>
                      <a:pPr>
                        <a:lnSpc>
                          <a:spcPct val="115000"/>
                        </a:lnSpc>
                        <a:spcAft>
                          <a:spcPts val="0"/>
                        </a:spcAft>
                      </a:pPr>
                      <a:r>
                        <a:rPr lang="es-EC" sz="1100">
                          <a:effectLst/>
                        </a:rPr>
                        <a:t>Ajustes</a:t>
                      </a:r>
                      <a:endParaRPr lang="es-ES"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100">
                          <a:effectLst/>
                        </a:rPr>
                        <a:t>4 canales de ajuste del Pico de corriente desde 1 A hasta 4.2 A</a:t>
                      </a:r>
                      <a:endParaRPr lang="es-ES" sz="1100">
                        <a:effectLst/>
                        <a:latin typeface="Calibri"/>
                        <a:ea typeface="Calibri"/>
                        <a:cs typeface="Times New Roman"/>
                      </a:endParaRPr>
                    </a:p>
                  </a:txBody>
                  <a:tcPr marL="44450" marR="44450" marT="0" marB="0" anchor="ctr"/>
                </a:tc>
              </a:tr>
              <a:tr h="367030">
                <a:tc>
                  <a:txBody>
                    <a:bodyPr/>
                    <a:lstStyle/>
                    <a:p>
                      <a:pPr>
                        <a:lnSpc>
                          <a:spcPct val="115000"/>
                        </a:lnSpc>
                        <a:spcAft>
                          <a:spcPts val="0"/>
                        </a:spcAft>
                      </a:pPr>
                      <a:r>
                        <a:rPr lang="es-ES" sz="1100">
                          <a:effectLst/>
                        </a:rPr>
                        <a:t> </a:t>
                      </a:r>
                      <a:endParaRPr lang="es-ES"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100" dirty="0">
                          <a:effectLst/>
                        </a:rPr>
                        <a:t>4 canales de resolución de paso desde 400 </a:t>
                      </a:r>
                      <a:r>
                        <a:rPr lang="es-ES" sz="1100" dirty="0" err="1">
                          <a:effectLst/>
                        </a:rPr>
                        <a:t>puls</a:t>
                      </a:r>
                      <a:r>
                        <a:rPr lang="es-ES" sz="1100" dirty="0">
                          <a:effectLst/>
                        </a:rPr>
                        <a:t>/</a:t>
                      </a:r>
                      <a:r>
                        <a:rPr lang="es-ES" sz="1100" dirty="0" err="1">
                          <a:effectLst/>
                        </a:rPr>
                        <a:t>rev</a:t>
                      </a:r>
                      <a:r>
                        <a:rPr lang="es-ES" sz="1100" dirty="0">
                          <a:effectLst/>
                        </a:rPr>
                        <a:t> hasta 25600 </a:t>
                      </a:r>
                      <a:r>
                        <a:rPr lang="es-ES" sz="1100" dirty="0" err="1">
                          <a:effectLst/>
                        </a:rPr>
                        <a:t>puls</a:t>
                      </a:r>
                      <a:r>
                        <a:rPr lang="es-ES" sz="1100" dirty="0">
                          <a:effectLst/>
                        </a:rPr>
                        <a:t>/</a:t>
                      </a:r>
                      <a:r>
                        <a:rPr lang="es-ES" sz="1100" dirty="0" err="1">
                          <a:effectLst/>
                        </a:rPr>
                        <a:t>rev</a:t>
                      </a:r>
                      <a:endParaRPr lang="es-ES" sz="11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3812713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PROBLEMA</a:t>
            </a:r>
            <a:endParaRPr lang="es-ES" dirty="0"/>
          </a:p>
        </p:txBody>
      </p:sp>
      <p:sp>
        <p:nvSpPr>
          <p:cNvPr id="4" name="3 Rectángulo"/>
          <p:cNvSpPr/>
          <p:nvPr/>
        </p:nvSpPr>
        <p:spPr>
          <a:xfrm>
            <a:off x="290351" y="5373216"/>
            <a:ext cx="8424936" cy="923330"/>
          </a:xfrm>
          <a:prstGeom prst="rect">
            <a:avLst/>
          </a:prstGeom>
        </p:spPr>
        <p:txBody>
          <a:bodyPr wrap="square">
            <a:spAutoFit/>
          </a:bodyPr>
          <a:lstStyle/>
          <a:p>
            <a:pPr algn="just"/>
            <a:r>
              <a:rPr lang="es-ES" dirty="0"/>
              <a:t>Surge la necesidad de repotenciar y modernizar la máquina NCM-2000 del laboratorio de </a:t>
            </a:r>
            <a:r>
              <a:rPr lang="es-ES" dirty="0" smtClean="0"/>
              <a:t>CAD/CAM </a:t>
            </a:r>
            <a:r>
              <a:rPr lang="es-ES" dirty="0"/>
              <a:t>de la </a:t>
            </a:r>
            <a:r>
              <a:rPr lang="es-ES" dirty="0" smtClean="0"/>
              <a:t>ESPE </a:t>
            </a:r>
            <a:r>
              <a:rPr lang="es-ES" dirty="0"/>
              <a:t>mediante el diseño y construcción de una interfaz computacional de control y monitoreo</a:t>
            </a:r>
          </a:p>
        </p:txBody>
      </p:sp>
      <p:pic>
        <p:nvPicPr>
          <p:cNvPr id="12290" name="Picture 2" descr="C:\Users\Carlos\Pictures\NCM_DESUS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772816"/>
            <a:ext cx="4343895" cy="325239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4883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lvl="1" algn="ctr" rtl="0">
              <a:spcBef>
                <a:spcPct val="0"/>
              </a:spcBef>
            </a:pPr>
            <a:r>
              <a:rPr lang="es-EC" sz="2400" b="1" dirty="0">
                <a:solidFill>
                  <a:schemeClr val="bg1"/>
                </a:solidFill>
                <a:latin typeface="+mj-lt"/>
              </a:rPr>
              <a:t>PLACA DE ACONDICIONAMIENTO DE SALIDAS DIGITALES DE LA TARJETA PRINCIPAL UC326</a:t>
            </a:r>
            <a:r>
              <a:rPr lang="es-ES" sz="1400" dirty="0">
                <a:solidFill>
                  <a:schemeClr val="bg1"/>
                </a:solidFill>
                <a:latin typeface="+mj-lt"/>
              </a:rPr>
              <a:t/>
            </a:r>
            <a:br>
              <a:rPr lang="es-ES" sz="1400" dirty="0">
                <a:solidFill>
                  <a:schemeClr val="bg1"/>
                </a:solidFill>
                <a:latin typeface="+mj-lt"/>
              </a:rPr>
            </a:br>
            <a:endParaRPr lang="es-ES" dirty="0">
              <a:solidFill>
                <a:schemeClr val="bg1"/>
              </a:solidFill>
              <a:latin typeface="+mj-lt"/>
            </a:endParaRPr>
          </a:p>
        </p:txBody>
      </p:sp>
      <p:pic>
        <p:nvPicPr>
          <p:cNvPr id="4" name="3 Imagen" descr="C:\Users\HomeHP\AppData\Local\Microsoft\Windows\Temporary Internet Files\Content.Word\20130726_150151.jpg"/>
          <p:cNvPicPr/>
          <p:nvPr/>
        </p:nvPicPr>
        <p:blipFill rotWithShape="1">
          <a:blip r:embed="rId2" cstate="print">
            <a:extLst>
              <a:ext uri="{28A0092B-C50C-407E-A947-70E740481C1C}">
                <a14:useLocalDpi xmlns:a14="http://schemas.microsoft.com/office/drawing/2010/main" val="0"/>
              </a:ext>
            </a:extLst>
          </a:blip>
          <a:srcRect l="3080" t="12907" b="16325"/>
          <a:stretch/>
        </p:blipFill>
        <p:spPr bwMode="auto">
          <a:xfrm rot="16200000">
            <a:off x="-706578" y="2688622"/>
            <a:ext cx="4463341" cy="254714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5" name="4 Rectángulo"/>
          <p:cNvSpPr/>
          <p:nvPr/>
        </p:nvSpPr>
        <p:spPr>
          <a:xfrm>
            <a:off x="2798666" y="1619300"/>
            <a:ext cx="6237830" cy="5339923"/>
          </a:xfrm>
          <a:prstGeom prst="rect">
            <a:avLst/>
          </a:prstGeom>
        </p:spPr>
        <p:txBody>
          <a:bodyPr wrap="square">
            <a:spAutoFit/>
          </a:bodyPr>
          <a:lstStyle/>
          <a:p>
            <a:pPr lvl="0"/>
            <a:r>
              <a:rPr lang="es-EC" sz="1550" dirty="0" smtClean="0"/>
              <a:t>CARACTERÍSTICAS TÉCNICAS:</a:t>
            </a:r>
          </a:p>
          <a:p>
            <a:pPr lvl="0"/>
            <a:endParaRPr lang="es-EC" sz="1550" dirty="0" smtClean="0"/>
          </a:p>
          <a:p>
            <a:pPr marL="285750" lvl="0" indent="-285750">
              <a:buFont typeface="Arial" pitchFamily="34" charset="0"/>
              <a:buChar char="•"/>
            </a:pPr>
            <a:r>
              <a:rPr lang="es-EC" sz="1550" dirty="0" smtClean="0"/>
              <a:t>Acondicionamiento </a:t>
            </a:r>
            <a:r>
              <a:rPr lang="es-EC" sz="1550" dirty="0"/>
              <a:t>de la señal de control de cambio de giro del motor trifásico mediante 2 relés de 24VDC – 10A.</a:t>
            </a:r>
            <a:endParaRPr lang="es-ES" sz="1550" dirty="0"/>
          </a:p>
          <a:p>
            <a:pPr lvl="1"/>
            <a:r>
              <a:rPr lang="es-EC" sz="1550" dirty="0" smtClean="0"/>
              <a:t>- Relé </a:t>
            </a:r>
            <a:r>
              <a:rPr lang="es-EC" sz="1550" dirty="0"/>
              <a:t>de activación/desactivación del contactor C1 (24VDC-10A) para generar el movimiento del motor trifásico en sentido horario</a:t>
            </a:r>
            <a:endParaRPr lang="es-ES" sz="1550" dirty="0"/>
          </a:p>
          <a:p>
            <a:pPr lvl="1"/>
            <a:r>
              <a:rPr lang="es-EC" sz="1550" dirty="0" smtClean="0"/>
              <a:t>- Relé </a:t>
            </a:r>
            <a:r>
              <a:rPr lang="es-EC" sz="1550" dirty="0"/>
              <a:t>de activación/desactivación del contactor C2(24VDC-10A)  para generar el movimiento del motor trifásico en sentido anti </a:t>
            </a:r>
            <a:r>
              <a:rPr lang="es-EC" sz="1550" dirty="0" smtClean="0"/>
              <a:t>horario</a:t>
            </a:r>
          </a:p>
          <a:p>
            <a:pPr marL="742950" lvl="1" indent="-285750">
              <a:buFontTx/>
              <a:buChar char="-"/>
            </a:pPr>
            <a:endParaRPr lang="es-ES" sz="1550" dirty="0"/>
          </a:p>
          <a:p>
            <a:pPr marL="285750" lvl="0" indent="-285750">
              <a:buFont typeface="Arial" pitchFamily="34" charset="0"/>
              <a:buChar char="•"/>
            </a:pPr>
            <a:r>
              <a:rPr lang="es-EC" sz="1550" dirty="0"/>
              <a:t>Acondicionamiento de señal de control para activación y desactivación de electroválvulas de 24VDC, una para refrigerante y otra para el ajuste de la </a:t>
            </a:r>
            <a:r>
              <a:rPr lang="es-EC" sz="1550" dirty="0" smtClean="0"/>
              <a:t>entenalla</a:t>
            </a:r>
          </a:p>
          <a:p>
            <a:pPr lvl="0"/>
            <a:endParaRPr lang="es-EC" sz="1550" dirty="0" smtClean="0"/>
          </a:p>
          <a:p>
            <a:pPr marL="285750" lvl="0" indent="-285750">
              <a:buFont typeface="Arial" pitchFamily="34" charset="0"/>
              <a:buChar char="•"/>
            </a:pPr>
            <a:r>
              <a:rPr lang="es-EC" sz="1550" dirty="0" smtClean="0"/>
              <a:t>Acondicionamiento </a:t>
            </a:r>
            <a:r>
              <a:rPr lang="es-EC" sz="1550" dirty="0"/>
              <a:t>de señal para encendido y apagado de 2 focos de 24VDC, el uno como indicador de error y el otro como indicador que la CNC esta </a:t>
            </a:r>
            <a:r>
              <a:rPr lang="es-EC" sz="1550" dirty="0" smtClean="0"/>
              <a:t>maquinando.</a:t>
            </a:r>
          </a:p>
          <a:p>
            <a:pPr lvl="0"/>
            <a:endParaRPr lang="es-ES" sz="1550" dirty="0" smtClean="0"/>
          </a:p>
          <a:p>
            <a:pPr marL="285750" lvl="0" indent="-285750">
              <a:buFont typeface="Arial" pitchFamily="34" charset="0"/>
              <a:buChar char="•"/>
            </a:pPr>
            <a:r>
              <a:rPr lang="es-EC" sz="1550" dirty="0" smtClean="0"/>
              <a:t>Acondicionamiento </a:t>
            </a:r>
            <a:r>
              <a:rPr lang="es-EC" sz="1550" dirty="0"/>
              <a:t>de señal para activación y desactivación de los drivers de los motores a PAP que controlan los 3 ejes X,Y,Z (5V)</a:t>
            </a:r>
            <a:endParaRPr lang="es-ES" sz="1550" dirty="0"/>
          </a:p>
          <a:p>
            <a:pPr marL="285750" lvl="0" indent="-285750">
              <a:buFont typeface="Arial" pitchFamily="34" charset="0"/>
              <a:buChar char="•"/>
            </a:pPr>
            <a:endParaRPr lang="es-EC" sz="1550" dirty="0" smtClean="0"/>
          </a:p>
          <a:p>
            <a:pPr marL="285750" lvl="0" indent="-285750">
              <a:buFont typeface="Arial" pitchFamily="34" charset="0"/>
              <a:buChar char="•"/>
            </a:pPr>
            <a:endParaRPr lang="es-ES" sz="1550" dirty="0"/>
          </a:p>
        </p:txBody>
      </p:sp>
    </p:spTree>
    <p:extLst>
      <p:ext uri="{BB962C8B-B14F-4D97-AF65-F5344CB8AC3E}">
        <p14:creationId xmlns:p14="http://schemas.microsoft.com/office/powerpoint/2010/main" val="41502595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SENSORES FINALES DE CARRERA</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3110099099"/>
              </p:ext>
            </p:extLst>
          </p:nvPr>
        </p:nvGraphicFramePr>
        <p:xfrm>
          <a:off x="359024" y="2780928"/>
          <a:ext cx="5328592" cy="2913507"/>
        </p:xfrm>
        <a:graphic>
          <a:graphicData uri="http://schemas.openxmlformats.org/drawingml/2006/table">
            <a:tbl>
              <a:tblPr firstRow="1" firstCol="1" bandRow="1">
                <a:tableStyleId>{5C22544A-7EE6-4342-B048-85BDC9FD1C3A}</a:tableStyleId>
              </a:tblPr>
              <a:tblGrid>
                <a:gridCol w="1516033"/>
                <a:gridCol w="528685"/>
                <a:gridCol w="455453"/>
                <a:gridCol w="884205"/>
                <a:gridCol w="665875"/>
                <a:gridCol w="1278341"/>
              </a:tblGrid>
              <a:tr h="600075">
                <a:tc>
                  <a:txBody>
                    <a:bodyPr/>
                    <a:lstStyle/>
                    <a:p>
                      <a:pPr algn="ctr">
                        <a:lnSpc>
                          <a:spcPct val="115000"/>
                        </a:lnSpc>
                        <a:spcAft>
                          <a:spcPts val="0"/>
                        </a:spcAft>
                      </a:pPr>
                      <a:r>
                        <a:rPr lang="es-ES" sz="1200" dirty="0">
                          <a:effectLst/>
                        </a:rPr>
                        <a:t>Parámetros Técnicos</a:t>
                      </a:r>
                      <a:endParaRPr lang="es-ES"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F.P.</a:t>
                      </a:r>
                      <a:endParaRPr lang="es-ES" sz="1100">
                        <a:effectLst/>
                        <a:latin typeface="Calibri"/>
                        <a:ea typeface="Calibri"/>
                        <a:cs typeface="Times New Roman"/>
                      </a:endParaRPr>
                    </a:p>
                  </a:txBody>
                  <a:tcPr marL="44450" marR="44450" marT="0" marB="0" anchor="ctr"/>
                </a:tc>
                <a:tc gridSpan="2">
                  <a:txBody>
                    <a:bodyPr/>
                    <a:lstStyle/>
                    <a:p>
                      <a:pPr algn="ctr">
                        <a:lnSpc>
                          <a:spcPct val="115000"/>
                        </a:lnSpc>
                        <a:spcAft>
                          <a:spcPts val="0"/>
                        </a:spcAft>
                      </a:pPr>
                      <a:r>
                        <a:rPr lang="es-ES" sz="1200">
                          <a:effectLst/>
                        </a:rPr>
                        <a:t>Final de Carrera Mecánico</a:t>
                      </a:r>
                      <a:endParaRPr lang="es-ES" sz="1100">
                        <a:effectLst/>
                        <a:latin typeface="Calibri"/>
                        <a:ea typeface="Calibri"/>
                        <a:cs typeface="Times New Roman"/>
                      </a:endParaRPr>
                    </a:p>
                  </a:txBody>
                  <a:tcPr marL="44450" marR="44450" marT="0" marB="0" anchor="ctr"/>
                </a:tc>
                <a:tc hMerge="1">
                  <a:txBody>
                    <a:bodyPr/>
                    <a:lstStyle/>
                    <a:p>
                      <a:endParaRPr lang="es-ES"/>
                    </a:p>
                  </a:txBody>
                  <a:tcPr/>
                </a:tc>
                <a:tc gridSpan="2">
                  <a:txBody>
                    <a:bodyPr/>
                    <a:lstStyle/>
                    <a:p>
                      <a:pPr algn="ctr">
                        <a:lnSpc>
                          <a:spcPct val="115000"/>
                        </a:lnSpc>
                        <a:spcAft>
                          <a:spcPts val="0"/>
                        </a:spcAft>
                      </a:pPr>
                      <a:r>
                        <a:rPr lang="es-ES" sz="1200">
                          <a:effectLst/>
                        </a:rPr>
                        <a:t>Sensor Inductivo</a:t>
                      </a:r>
                      <a:endParaRPr lang="es-ES" sz="1100">
                        <a:effectLst/>
                        <a:latin typeface="Calibri"/>
                        <a:ea typeface="Calibri"/>
                        <a:cs typeface="Times New Roman"/>
                      </a:endParaRPr>
                    </a:p>
                  </a:txBody>
                  <a:tcPr marL="44450" marR="44450" marT="0" marB="0" anchor="ctr"/>
                </a:tc>
                <a:tc hMerge="1">
                  <a:txBody>
                    <a:bodyPr/>
                    <a:lstStyle/>
                    <a:p>
                      <a:endParaRPr lang="es-ES"/>
                    </a:p>
                  </a:txBody>
                  <a:tcPr/>
                </a:tc>
              </a:tr>
              <a:tr h="200025">
                <a:tc rowSpan="2">
                  <a:txBody>
                    <a:bodyPr/>
                    <a:lstStyle/>
                    <a:p>
                      <a:pPr>
                        <a:lnSpc>
                          <a:spcPct val="115000"/>
                        </a:lnSpc>
                        <a:spcAft>
                          <a:spcPts val="0"/>
                        </a:spcAft>
                      </a:pPr>
                      <a:r>
                        <a:rPr lang="es-ES" sz="1200">
                          <a:effectLst/>
                        </a:rPr>
                        <a:t>Costo</a:t>
                      </a:r>
                      <a:endParaRPr lang="es-ES" sz="1100">
                        <a:effectLst/>
                        <a:latin typeface="Calibri"/>
                        <a:ea typeface="Calibri"/>
                        <a:cs typeface="Times New Roman"/>
                      </a:endParaRPr>
                    </a:p>
                  </a:txBody>
                  <a:tcPr marL="44450" marR="44450" marT="0" marB="0" anchor="ctr"/>
                </a:tc>
                <a:tc rowSpan="2">
                  <a:txBody>
                    <a:bodyPr/>
                    <a:lstStyle/>
                    <a:p>
                      <a:pPr algn="ctr">
                        <a:lnSpc>
                          <a:spcPct val="115000"/>
                        </a:lnSpc>
                        <a:spcAft>
                          <a:spcPts val="0"/>
                        </a:spcAft>
                      </a:pPr>
                      <a:r>
                        <a:rPr lang="es-ES" sz="1200">
                          <a:effectLst/>
                        </a:rPr>
                        <a:t>4</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10</a:t>
                      </a:r>
                      <a:endParaRPr lang="es-ES" sz="1100">
                        <a:effectLst/>
                        <a:latin typeface="Calibri"/>
                        <a:ea typeface="Calibri"/>
                        <a:cs typeface="Times New Roman"/>
                      </a:endParaRPr>
                    </a:p>
                  </a:txBody>
                  <a:tcPr marL="44450" marR="44450" marT="0" marB="0" anchor="ctr"/>
                </a:tc>
                <a:tc rowSpan="2">
                  <a:txBody>
                    <a:bodyPr/>
                    <a:lstStyle/>
                    <a:p>
                      <a:pPr algn="ctr">
                        <a:lnSpc>
                          <a:spcPct val="115000"/>
                        </a:lnSpc>
                        <a:spcAft>
                          <a:spcPts val="0"/>
                        </a:spcAft>
                      </a:pPr>
                      <a:r>
                        <a:rPr lang="es-ES" sz="1200" dirty="0">
                          <a:effectLst/>
                        </a:rPr>
                        <a:t>Bajo</a:t>
                      </a:r>
                      <a:endParaRPr lang="es-ES"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5</a:t>
                      </a:r>
                      <a:endParaRPr lang="es-ES" sz="1100">
                        <a:effectLst/>
                        <a:latin typeface="Calibri"/>
                        <a:ea typeface="Calibri"/>
                        <a:cs typeface="Times New Roman"/>
                      </a:endParaRPr>
                    </a:p>
                  </a:txBody>
                  <a:tcPr marL="44450" marR="44450" marT="0" marB="0" anchor="ctr"/>
                </a:tc>
                <a:tc rowSpan="2">
                  <a:txBody>
                    <a:bodyPr/>
                    <a:lstStyle/>
                    <a:p>
                      <a:pPr algn="ctr">
                        <a:lnSpc>
                          <a:spcPct val="115000"/>
                        </a:lnSpc>
                        <a:spcAft>
                          <a:spcPts val="0"/>
                        </a:spcAft>
                      </a:pPr>
                      <a:r>
                        <a:rPr lang="es-ES" sz="1200">
                          <a:effectLst/>
                        </a:rPr>
                        <a:t>Alto</a:t>
                      </a:r>
                      <a:endParaRPr lang="es-ES" sz="1100">
                        <a:effectLst/>
                        <a:latin typeface="Calibri"/>
                        <a:ea typeface="Calibri"/>
                        <a:cs typeface="Times New Roman"/>
                      </a:endParaRPr>
                    </a:p>
                  </a:txBody>
                  <a:tcPr marL="44450" marR="44450" marT="0" marB="0" anchor="ctr"/>
                </a:tc>
              </a:tr>
              <a:tr h="200025">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200">
                          <a:effectLst/>
                        </a:rPr>
                        <a:t>4</a:t>
                      </a:r>
                      <a:endParaRPr lang="es-ES" sz="1100">
                        <a:effectLst/>
                        <a:latin typeface="Calibri"/>
                        <a:ea typeface="Calibri"/>
                        <a:cs typeface="Times New Roman"/>
                      </a:endParaRPr>
                    </a:p>
                  </a:txBody>
                  <a:tcPr marL="44450" marR="44450" marT="0" marB="0" anchor="ctr"/>
                </a:tc>
                <a:tc vMerge="1">
                  <a:txBody>
                    <a:bodyPr/>
                    <a:lstStyle/>
                    <a:p>
                      <a:endParaRPr lang="es-ES"/>
                    </a:p>
                  </a:txBody>
                  <a:tcPr/>
                </a:tc>
                <a:tc>
                  <a:txBody>
                    <a:bodyPr/>
                    <a:lstStyle/>
                    <a:p>
                      <a:pPr algn="ctr">
                        <a:lnSpc>
                          <a:spcPct val="115000"/>
                        </a:lnSpc>
                        <a:spcAft>
                          <a:spcPts val="0"/>
                        </a:spcAft>
                      </a:pPr>
                      <a:r>
                        <a:rPr lang="es-ES" sz="1200">
                          <a:effectLst/>
                        </a:rPr>
                        <a:t>2</a:t>
                      </a:r>
                      <a:endParaRPr lang="es-ES" sz="1100">
                        <a:effectLst/>
                        <a:latin typeface="Calibri"/>
                        <a:ea typeface="Calibri"/>
                        <a:cs typeface="Times New Roman"/>
                      </a:endParaRPr>
                    </a:p>
                  </a:txBody>
                  <a:tcPr marL="44450" marR="44450" marT="0" marB="0" anchor="ctr"/>
                </a:tc>
                <a:tc vMerge="1">
                  <a:txBody>
                    <a:bodyPr/>
                    <a:lstStyle/>
                    <a:p>
                      <a:endParaRPr lang="es-ES"/>
                    </a:p>
                  </a:txBody>
                  <a:tcPr/>
                </a:tc>
              </a:tr>
              <a:tr h="200025">
                <a:tc rowSpan="2">
                  <a:txBody>
                    <a:bodyPr/>
                    <a:lstStyle/>
                    <a:p>
                      <a:pPr>
                        <a:lnSpc>
                          <a:spcPct val="115000"/>
                        </a:lnSpc>
                        <a:spcAft>
                          <a:spcPts val="0"/>
                        </a:spcAft>
                      </a:pPr>
                      <a:r>
                        <a:rPr lang="es-ES" sz="1200">
                          <a:effectLst/>
                        </a:rPr>
                        <a:t>Tamaño</a:t>
                      </a:r>
                      <a:endParaRPr lang="es-ES" sz="1100">
                        <a:effectLst/>
                        <a:latin typeface="Calibri"/>
                        <a:ea typeface="Calibri"/>
                        <a:cs typeface="Times New Roman"/>
                      </a:endParaRPr>
                    </a:p>
                  </a:txBody>
                  <a:tcPr marL="44450" marR="44450" marT="0" marB="0" anchor="ctr"/>
                </a:tc>
                <a:tc rowSpan="2">
                  <a:txBody>
                    <a:bodyPr/>
                    <a:lstStyle/>
                    <a:p>
                      <a:pPr algn="ctr">
                        <a:lnSpc>
                          <a:spcPct val="115000"/>
                        </a:lnSpc>
                        <a:spcAft>
                          <a:spcPts val="0"/>
                        </a:spcAft>
                      </a:pPr>
                      <a:r>
                        <a:rPr lang="es-ES" sz="1200">
                          <a:effectLst/>
                        </a:rPr>
                        <a:t>2</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10</a:t>
                      </a:r>
                      <a:endParaRPr lang="es-ES" sz="1100">
                        <a:effectLst/>
                        <a:latin typeface="Calibri"/>
                        <a:ea typeface="Calibri"/>
                        <a:cs typeface="Times New Roman"/>
                      </a:endParaRPr>
                    </a:p>
                  </a:txBody>
                  <a:tcPr marL="44450" marR="44450" marT="0" marB="0" anchor="ctr"/>
                </a:tc>
                <a:tc rowSpan="2">
                  <a:txBody>
                    <a:bodyPr/>
                    <a:lstStyle/>
                    <a:p>
                      <a:pPr algn="ctr">
                        <a:lnSpc>
                          <a:spcPct val="115000"/>
                        </a:lnSpc>
                        <a:spcAft>
                          <a:spcPts val="0"/>
                        </a:spcAft>
                      </a:pPr>
                      <a:r>
                        <a:rPr lang="es-ES" sz="1200">
                          <a:effectLst/>
                        </a:rPr>
                        <a:t>Pequeño</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7</a:t>
                      </a:r>
                      <a:endParaRPr lang="es-ES" sz="1100">
                        <a:effectLst/>
                        <a:latin typeface="Calibri"/>
                        <a:ea typeface="Calibri"/>
                        <a:cs typeface="Times New Roman"/>
                      </a:endParaRPr>
                    </a:p>
                  </a:txBody>
                  <a:tcPr marL="44450" marR="44450" marT="0" marB="0" anchor="ctr"/>
                </a:tc>
                <a:tc rowSpan="2">
                  <a:txBody>
                    <a:bodyPr/>
                    <a:lstStyle/>
                    <a:p>
                      <a:pPr algn="ctr">
                        <a:lnSpc>
                          <a:spcPct val="115000"/>
                        </a:lnSpc>
                        <a:spcAft>
                          <a:spcPts val="0"/>
                        </a:spcAft>
                      </a:pPr>
                      <a:r>
                        <a:rPr lang="es-ES" sz="1200">
                          <a:effectLst/>
                        </a:rPr>
                        <a:t>Mediano</a:t>
                      </a:r>
                      <a:endParaRPr lang="es-ES" sz="1100">
                        <a:effectLst/>
                        <a:latin typeface="Calibri"/>
                        <a:ea typeface="Calibri"/>
                        <a:cs typeface="Times New Roman"/>
                      </a:endParaRPr>
                    </a:p>
                  </a:txBody>
                  <a:tcPr marL="44450" marR="44450" marT="0" marB="0" anchor="ctr"/>
                </a:tc>
              </a:tr>
              <a:tr h="200025">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200">
                          <a:effectLst/>
                        </a:rPr>
                        <a:t>2</a:t>
                      </a:r>
                      <a:endParaRPr lang="es-ES" sz="1100">
                        <a:effectLst/>
                        <a:latin typeface="Calibri"/>
                        <a:ea typeface="Calibri"/>
                        <a:cs typeface="Times New Roman"/>
                      </a:endParaRPr>
                    </a:p>
                  </a:txBody>
                  <a:tcPr marL="44450" marR="44450" marT="0" marB="0" anchor="ctr"/>
                </a:tc>
                <a:tc vMerge="1">
                  <a:txBody>
                    <a:bodyPr/>
                    <a:lstStyle/>
                    <a:p>
                      <a:endParaRPr lang="es-ES"/>
                    </a:p>
                  </a:txBody>
                  <a:tcPr/>
                </a:tc>
                <a:tc>
                  <a:txBody>
                    <a:bodyPr/>
                    <a:lstStyle/>
                    <a:p>
                      <a:pPr algn="ctr">
                        <a:lnSpc>
                          <a:spcPct val="115000"/>
                        </a:lnSpc>
                        <a:spcAft>
                          <a:spcPts val="0"/>
                        </a:spcAft>
                      </a:pPr>
                      <a:r>
                        <a:rPr lang="es-ES" sz="1200">
                          <a:effectLst/>
                        </a:rPr>
                        <a:t>1,4</a:t>
                      </a:r>
                      <a:endParaRPr lang="es-ES" sz="1100">
                        <a:effectLst/>
                        <a:latin typeface="Calibri"/>
                        <a:ea typeface="Calibri"/>
                        <a:cs typeface="Times New Roman"/>
                      </a:endParaRPr>
                    </a:p>
                  </a:txBody>
                  <a:tcPr marL="44450" marR="44450" marT="0" marB="0" anchor="ctr"/>
                </a:tc>
                <a:tc vMerge="1">
                  <a:txBody>
                    <a:bodyPr/>
                    <a:lstStyle/>
                    <a:p>
                      <a:endParaRPr lang="es-ES"/>
                    </a:p>
                  </a:txBody>
                  <a:tcPr/>
                </a:tc>
              </a:tr>
              <a:tr h="200025">
                <a:tc rowSpan="2">
                  <a:txBody>
                    <a:bodyPr/>
                    <a:lstStyle/>
                    <a:p>
                      <a:pPr>
                        <a:lnSpc>
                          <a:spcPct val="115000"/>
                        </a:lnSpc>
                        <a:spcAft>
                          <a:spcPts val="0"/>
                        </a:spcAft>
                      </a:pPr>
                      <a:r>
                        <a:rPr lang="es-ES" sz="1200">
                          <a:effectLst/>
                        </a:rPr>
                        <a:t>Sensibilidad</a:t>
                      </a:r>
                      <a:endParaRPr lang="es-ES" sz="1100">
                        <a:effectLst/>
                        <a:latin typeface="Calibri"/>
                        <a:ea typeface="Calibri"/>
                        <a:cs typeface="Times New Roman"/>
                      </a:endParaRPr>
                    </a:p>
                  </a:txBody>
                  <a:tcPr marL="44450" marR="44450" marT="0" marB="0" anchor="ctr"/>
                </a:tc>
                <a:tc rowSpan="2">
                  <a:txBody>
                    <a:bodyPr/>
                    <a:lstStyle/>
                    <a:p>
                      <a:pPr algn="ctr">
                        <a:lnSpc>
                          <a:spcPct val="115000"/>
                        </a:lnSpc>
                        <a:spcAft>
                          <a:spcPts val="0"/>
                        </a:spcAft>
                      </a:pPr>
                      <a:r>
                        <a:rPr lang="es-ES" sz="1200">
                          <a:effectLst/>
                        </a:rPr>
                        <a:t>2</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6</a:t>
                      </a:r>
                      <a:endParaRPr lang="es-ES" sz="1100">
                        <a:effectLst/>
                        <a:latin typeface="Calibri"/>
                        <a:ea typeface="Calibri"/>
                        <a:cs typeface="Times New Roman"/>
                      </a:endParaRPr>
                    </a:p>
                  </a:txBody>
                  <a:tcPr marL="44450" marR="44450" marT="0" marB="0" anchor="ctr"/>
                </a:tc>
                <a:tc rowSpan="2">
                  <a:txBody>
                    <a:bodyPr/>
                    <a:lstStyle/>
                    <a:p>
                      <a:pPr algn="ctr">
                        <a:lnSpc>
                          <a:spcPct val="115000"/>
                        </a:lnSpc>
                        <a:spcAft>
                          <a:spcPts val="0"/>
                        </a:spcAft>
                      </a:pPr>
                      <a:r>
                        <a:rPr lang="es-ES" sz="1200">
                          <a:effectLst/>
                        </a:rPr>
                        <a:t>Baja</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10</a:t>
                      </a:r>
                      <a:endParaRPr lang="es-ES" sz="1100">
                        <a:effectLst/>
                        <a:latin typeface="Calibri"/>
                        <a:ea typeface="Calibri"/>
                        <a:cs typeface="Times New Roman"/>
                      </a:endParaRPr>
                    </a:p>
                  </a:txBody>
                  <a:tcPr marL="44450" marR="44450" marT="0" marB="0" anchor="ctr"/>
                </a:tc>
                <a:tc rowSpan="2">
                  <a:txBody>
                    <a:bodyPr/>
                    <a:lstStyle/>
                    <a:p>
                      <a:pPr algn="ctr">
                        <a:lnSpc>
                          <a:spcPct val="115000"/>
                        </a:lnSpc>
                        <a:spcAft>
                          <a:spcPts val="0"/>
                        </a:spcAft>
                      </a:pPr>
                      <a:r>
                        <a:rPr lang="es-ES" sz="1200">
                          <a:effectLst/>
                        </a:rPr>
                        <a:t>Alta</a:t>
                      </a:r>
                      <a:endParaRPr lang="es-ES" sz="1100">
                        <a:effectLst/>
                        <a:latin typeface="Calibri"/>
                        <a:ea typeface="Calibri"/>
                        <a:cs typeface="Times New Roman"/>
                      </a:endParaRPr>
                    </a:p>
                  </a:txBody>
                  <a:tcPr marL="44450" marR="44450" marT="0" marB="0" anchor="ctr"/>
                </a:tc>
              </a:tr>
              <a:tr h="200025">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200">
                          <a:effectLst/>
                        </a:rPr>
                        <a:t>1,2</a:t>
                      </a:r>
                      <a:endParaRPr lang="es-ES" sz="1100">
                        <a:effectLst/>
                        <a:latin typeface="Calibri"/>
                        <a:ea typeface="Calibri"/>
                        <a:cs typeface="Times New Roman"/>
                      </a:endParaRPr>
                    </a:p>
                  </a:txBody>
                  <a:tcPr marL="44450" marR="44450" marT="0" marB="0" anchor="ctr"/>
                </a:tc>
                <a:tc vMerge="1">
                  <a:txBody>
                    <a:bodyPr/>
                    <a:lstStyle/>
                    <a:p>
                      <a:endParaRPr lang="es-ES"/>
                    </a:p>
                  </a:txBody>
                  <a:tcPr/>
                </a:tc>
                <a:tc>
                  <a:txBody>
                    <a:bodyPr/>
                    <a:lstStyle/>
                    <a:p>
                      <a:pPr algn="ctr">
                        <a:lnSpc>
                          <a:spcPct val="115000"/>
                        </a:lnSpc>
                        <a:spcAft>
                          <a:spcPts val="0"/>
                        </a:spcAft>
                      </a:pPr>
                      <a:r>
                        <a:rPr lang="es-ES" sz="1200">
                          <a:effectLst/>
                        </a:rPr>
                        <a:t>2</a:t>
                      </a:r>
                      <a:endParaRPr lang="es-ES" sz="1100">
                        <a:effectLst/>
                        <a:latin typeface="Calibri"/>
                        <a:ea typeface="Calibri"/>
                        <a:cs typeface="Times New Roman"/>
                      </a:endParaRPr>
                    </a:p>
                  </a:txBody>
                  <a:tcPr marL="44450" marR="44450" marT="0" marB="0" anchor="ctr"/>
                </a:tc>
                <a:tc vMerge="1">
                  <a:txBody>
                    <a:bodyPr/>
                    <a:lstStyle/>
                    <a:p>
                      <a:endParaRPr lang="es-ES"/>
                    </a:p>
                  </a:txBody>
                  <a:tcPr/>
                </a:tc>
              </a:tr>
              <a:tr h="200025">
                <a:tc rowSpan="2">
                  <a:txBody>
                    <a:bodyPr/>
                    <a:lstStyle/>
                    <a:p>
                      <a:pPr>
                        <a:lnSpc>
                          <a:spcPct val="115000"/>
                        </a:lnSpc>
                        <a:spcAft>
                          <a:spcPts val="0"/>
                        </a:spcAft>
                      </a:pPr>
                      <a:r>
                        <a:rPr lang="es-ES" sz="1200">
                          <a:effectLst/>
                        </a:rPr>
                        <a:t>Complejidad en la Instalación</a:t>
                      </a:r>
                      <a:endParaRPr lang="es-ES" sz="1100">
                        <a:effectLst/>
                        <a:latin typeface="Calibri"/>
                        <a:ea typeface="Calibri"/>
                        <a:cs typeface="Times New Roman"/>
                      </a:endParaRPr>
                    </a:p>
                  </a:txBody>
                  <a:tcPr marL="44450" marR="44450" marT="0" marB="0" anchor="ctr"/>
                </a:tc>
                <a:tc rowSpan="2">
                  <a:txBody>
                    <a:bodyPr/>
                    <a:lstStyle/>
                    <a:p>
                      <a:pPr algn="ctr">
                        <a:lnSpc>
                          <a:spcPct val="115000"/>
                        </a:lnSpc>
                        <a:spcAft>
                          <a:spcPts val="0"/>
                        </a:spcAft>
                      </a:pPr>
                      <a:r>
                        <a:rPr lang="es-ES" sz="1200">
                          <a:effectLst/>
                        </a:rPr>
                        <a:t>1</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10</a:t>
                      </a:r>
                      <a:endParaRPr lang="es-ES" sz="1100">
                        <a:effectLst/>
                        <a:latin typeface="Calibri"/>
                        <a:ea typeface="Calibri"/>
                        <a:cs typeface="Times New Roman"/>
                      </a:endParaRPr>
                    </a:p>
                  </a:txBody>
                  <a:tcPr marL="44450" marR="44450" marT="0" marB="0" anchor="ctr"/>
                </a:tc>
                <a:tc rowSpan="2">
                  <a:txBody>
                    <a:bodyPr/>
                    <a:lstStyle/>
                    <a:p>
                      <a:pPr algn="ctr">
                        <a:lnSpc>
                          <a:spcPct val="115000"/>
                        </a:lnSpc>
                        <a:spcAft>
                          <a:spcPts val="0"/>
                        </a:spcAft>
                      </a:pPr>
                      <a:r>
                        <a:rPr lang="es-ES" sz="1200">
                          <a:effectLst/>
                        </a:rPr>
                        <a:t>Fácil</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8</a:t>
                      </a:r>
                      <a:endParaRPr lang="es-ES" sz="1100">
                        <a:effectLst/>
                        <a:latin typeface="Calibri"/>
                        <a:ea typeface="Calibri"/>
                        <a:cs typeface="Times New Roman"/>
                      </a:endParaRPr>
                    </a:p>
                  </a:txBody>
                  <a:tcPr marL="44450" marR="44450" marT="0" marB="0" anchor="ctr"/>
                </a:tc>
                <a:tc rowSpan="2">
                  <a:txBody>
                    <a:bodyPr/>
                    <a:lstStyle/>
                    <a:p>
                      <a:pPr algn="ctr">
                        <a:lnSpc>
                          <a:spcPct val="115000"/>
                        </a:lnSpc>
                        <a:spcAft>
                          <a:spcPts val="0"/>
                        </a:spcAft>
                      </a:pPr>
                      <a:r>
                        <a:rPr lang="es-ES" sz="1200">
                          <a:effectLst/>
                        </a:rPr>
                        <a:t>Mediana</a:t>
                      </a:r>
                      <a:endParaRPr lang="es-ES" sz="1100">
                        <a:effectLst/>
                        <a:latin typeface="Calibri"/>
                        <a:ea typeface="Calibri"/>
                        <a:cs typeface="Times New Roman"/>
                      </a:endParaRPr>
                    </a:p>
                  </a:txBody>
                  <a:tcPr marL="44450" marR="44450" marT="0" marB="0" anchor="ctr"/>
                </a:tc>
              </a:tr>
              <a:tr h="200025">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200">
                          <a:effectLst/>
                        </a:rPr>
                        <a:t>1</a:t>
                      </a:r>
                      <a:endParaRPr lang="es-ES" sz="1100">
                        <a:effectLst/>
                        <a:latin typeface="Calibri"/>
                        <a:ea typeface="Calibri"/>
                        <a:cs typeface="Times New Roman"/>
                      </a:endParaRPr>
                    </a:p>
                  </a:txBody>
                  <a:tcPr marL="44450" marR="44450" marT="0" marB="0" anchor="ctr"/>
                </a:tc>
                <a:tc vMerge="1">
                  <a:txBody>
                    <a:bodyPr/>
                    <a:lstStyle/>
                    <a:p>
                      <a:endParaRPr lang="es-ES"/>
                    </a:p>
                  </a:txBody>
                  <a:tcPr/>
                </a:tc>
                <a:tc>
                  <a:txBody>
                    <a:bodyPr/>
                    <a:lstStyle/>
                    <a:p>
                      <a:pPr algn="ctr">
                        <a:lnSpc>
                          <a:spcPct val="115000"/>
                        </a:lnSpc>
                        <a:spcAft>
                          <a:spcPts val="0"/>
                        </a:spcAft>
                      </a:pPr>
                      <a:r>
                        <a:rPr lang="es-ES" sz="1200">
                          <a:effectLst/>
                        </a:rPr>
                        <a:t>0,8</a:t>
                      </a:r>
                      <a:endParaRPr lang="es-ES" sz="1100">
                        <a:effectLst/>
                        <a:latin typeface="Calibri"/>
                        <a:ea typeface="Calibri"/>
                        <a:cs typeface="Times New Roman"/>
                      </a:endParaRPr>
                    </a:p>
                  </a:txBody>
                  <a:tcPr marL="44450" marR="44450" marT="0" marB="0" anchor="ctr"/>
                </a:tc>
                <a:tc vMerge="1">
                  <a:txBody>
                    <a:bodyPr/>
                    <a:lstStyle/>
                    <a:p>
                      <a:endParaRPr lang="es-ES"/>
                    </a:p>
                  </a:txBody>
                  <a:tcPr/>
                </a:tc>
              </a:tr>
              <a:tr h="200025">
                <a:tc rowSpan="2">
                  <a:txBody>
                    <a:bodyPr/>
                    <a:lstStyle/>
                    <a:p>
                      <a:pPr>
                        <a:lnSpc>
                          <a:spcPct val="115000"/>
                        </a:lnSpc>
                        <a:spcAft>
                          <a:spcPts val="0"/>
                        </a:spcAft>
                      </a:pPr>
                      <a:r>
                        <a:rPr lang="es-ES" sz="1200">
                          <a:effectLst/>
                        </a:rPr>
                        <a:t>Vida útil</a:t>
                      </a:r>
                      <a:endParaRPr lang="es-ES" sz="1100">
                        <a:effectLst/>
                        <a:latin typeface="Calibri"/>
                        <a:ea typeface="Calibri"/>
                        <a:cs typeface="Times New Roman"/>
                      </a:endParaRPr>
                    </a:p>
                  </a:txBody>
                  <a:tcPr marL="44450" marR="44450" marT="0" marB="0" anchor="ctr"/>
                </a:tc>
                <a:tc rowSpan="2">
                  <a:txBody>
                    <a:bodyPr/>
                    <a:lstStyle/>
                    <a:p>
                      <a:pPr algn="ctr">
                        <a:lnSpc>
                          <a:spcPct val="115000"/>
                        </a:lnSpc>
                        <a:spcAft>
                          <a:spcPts val="0"/>
                        </a:spcAft>
                      </a:pPr>
                      <a:r>
                        <a:rPr lang="es-ES" sz="1200">
                          <a:effectLst/>
                        </a:rPr>
                        <a:t>1</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5</a:t>
                      </a:r>
                      <a:endParaRPr lang="es-ES" sz="1100">
                        <a:effectLst/>
                        <a:latin typeface="Calibri"/>
                        <a:ea typeface="Calibri"/>
                        <a:cs typeface="Times New Roman"/>
                      </a:endParaRPr>
                    </a:p>
                  </a:txBody>
                  <a:tcPr marL="44450" marR="44450" marT="0" marB="0" anchor="ctr"/>
                </a:tc>
                <a:tc rowSpan="2">
                  <a:txBody>
                    <a:bodyPr/>
                    <a:lstStyle/>
                    <a:p>
                      <a:pPr algn="ctr">
                        <a:lnSpc>
                          <a:spcPct val="115000"/>
                        </a:lnSpc>
                        <a:spcAft>
                          <a:spcPts val="0"/>
                        </a:spcAft>
                      </a:pPr>
                      <a:r>
                        <a:rPr lang="es-ES" sz="1200">
                          <a:effectLst/>
                        </a:rPr>
                        <a:t>Baja</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8</a:t>
                      </a:r>
                      <a:endParaRPr lang="es-ES" sz="1100">
                        <a:effectLst/>
                        <a:latin typeface="Calibri"/>
                        <a:ea typeface="Calibri"/>
                        <a:cs typeface="Times New Roman"/>
                      </a:endParaRPr>
                    </a:p>
                  </a:txBody>
                  <a:tcPr marL="44450" marR="44450" marT="0" marB="0" anchor="ctr"/>
                </a:tc>
                <a:tc rowSpan="2">
                  <a:txBody>
                    <a:bodyPr/>
                    <a:lstStyle/>
                    <a:p>
                      <a:pPr algn="ctr">
                        <a:lnSpc>
                          <a:spcPct val="115000"/>
                        </a:lnSpc>
                        <a:spcAft>
                          <a:spcPts val="0"/>
                        </a:spcAft>
                      </a:pPr>
                      <a:r>
                        <a:rPr lang="es-ES" sz="1200">
                          <a:effectLst/>
                        </a:rPr>
                        <a:t>Media </a:t>
                      </a:r>
                      <a:endParaRPr lang="es-ES" sz="1100">
                        <a:effectLst/>
                        <a:latin typeface="Calibri"/>
                        <a:ea typeface="Calibri"/>
                        <a:cs typeface="Times New Roman"/>
                      </a:endParaRPr>
                    </a:p>
                  </a:txBody>
                  <a:tcPr marL="44450" marR="44450" marT="0" marB="0" anchor="ctr"/>
                </a:tc>
              </a:tr>
              <a:tr h="200025">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200">
                          <a:effectLst/>
                        </a:rPr>
                        <a:t>0,5</a:t>
                      </a:r>
                      <a:endParaRPr lang="es-ES" sz="1100">
                        <a:effectLst/>
                        <a:latin typeface="Calibri"/>
                        <a:ea typeface="Calibri"/>
                        <a:cs typeface="Times New Roman"/>
                      </a:endParaRPr>
                    </a:p>
                  </a:txBody>
                  <a:tcPr marL="44450" marR="44450" marT="0" marB="0" anchor="ctr"/>
                </a:tc>
                <a:tc vMerge="1">
                  <a:txBody>
                    <a:bodyPr/>
                    <a:lstStyle/>
                    <a:p>
                      <a:endParaRPr lang="es-ES"/>
                    </a:p>
                  </a:txBody>
                  <a:tcPr/>
                </a:tc>
                <a:tc>
                  <a:txBody>
                    <a:bodyPr/>
                    <a:lstStyle/>
                    <a:p>
                      <a:pPr algn="ctr">
                        <a:lnSpc>
                          <a:spcPct val="115000"/>
                        </a:lnSpc>
                        <a:spcAft>
                          <a:spcPts val="0"/>
                        </a:spcAft>
                      </a:pPr>
                      <a:r>
                        <a:rPr lang="es-ES" sz="1200">
                          <a:effectLst/>
                        </a:rPr>
                        <a:t>0,8</a:t>
                      </a:r>
                      <a:endParaRPr lang="es-ES" sz="1100">
                        <a:effectLst/>
                        <a:latin typeface="Calibri"/>
                        <a:ea typeface="Calibri"/>
                        <a:cs typeface="Times New Roman"/>
                      </a:endParaRPr>
                    </a:p>
                  </a:txBody>
                  <a:tcPr marL="44450" marR="44450" marT="0" marB="0" anchor="ctr"/>
                </a:tc>
                <a:tc vMerge="1">
                  <a:txBody>
                    <a:bodyPr/>
                    <a:lstStyle/>
                    <a:p>
                      <a:endParaRPr lang="es-ES"/>
                    </a:p>
                  </a:txBody>
                  <a:tcPr/>
                </a:tc>
              </a:tr>
              <a:tr h="200025">
                <a:tc>
                  <a:txBody>
                    <a:bodyPr/>
                    <a:lstStyle/>
                    <a:p>
                      <a:pPr>
                        <a:lnSpc>
                          <a:spcPct val="115000"/>
                        </a:lnSpc>
                        <a:spcAft>
                          <a:spcPts val="0"/>
                        </a:spcAft>
                      </a:pPr>
                      <a:r>
                        <a:rPr lang="es-ES" sz="1200">
                          <a:effectLst/>
                        </a:rPr>
                        <a:t>TOTAL</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10</a:t>
                      </a:r>
                      <a:endParaRPr lang="es-ES" sz="1100">
                        <a:effectLst/>
                        <a:latin typeface="Calibri"/>
                        <a:ea typeface="Calibri"/>
                        <a:cs typeface="Times New Roman"/>
                      </a:endParaRPr>
                    </a:p>
                  </a:txBody>
                  <a:tcPr marL="44450" marR="44450" marT="0" marB="0" anchor="ctr"/>
                </a:tc>
                <a:tc gridSpan="2">
                  <a:txBody>
                    <a:bodyPr/>
                    <a:lstStyle/>
                    <a:p>
                      <a:pPr algn="ctr">
                        <a:lnSpc>
                          <a:spcPct val="115000"/>
                        </a:lnSpc>
                        <a:spcAft>
                          <a:spcPts val="0"/>
                        </a:spcAft>
                      </a:pPr>
                      <a:r>
                        <a:rPr lang="es-ES" sz="1200" dirty="0">
                          <a:effectLst/>
                        </a:rPr>
                        <a:t>8,7</a:t>
                      </a:r>
                      <a:endParaRPr lang="es-ES" sz="1100" dirty="0">
                        <a:effectLst/>
                        <a:latin typeface="Calibri"/>
                        <a:ea typeface="Calibri"/>
                        <a:cs typeface="Times New Roman"/>
                      </a:endParaRPr>
                    </a:p>
                  </a:txBody>
                  <a:tcPr marL="44450" marR="44450" marT="0" marB="0" anchor="ctr"/>
                </a:tc>
                <a:tc hMerge="1">
                  <a:txBody>
                    <a:bodyPr/>
                    <a:lstStyle/>
                    <a:p>
                      <a:endParaRPr lang="es-ES"/>
                    </a:p>
                  </a:txBody>
                  <a:tcPr/>
                </a:tc>
                <a:tc gridSpan="2">
                  <a:txBody>
                    <a:bodyPr/>
                    <a:lstStyle/>
                    <a:p>
                      <a:pPr algn="ctr">
                        <a:lnSpc>
                          <a:spcPct val="115000"/>
                        </a:lnSpc>
                        <a:spcAft>
                          <a:spcPts val="0"/>
                        </a:spcAft>
                      </a:pPr>
                      <a:r>
                        <a:rPr lang="es-ES" sz="1200" dirty="0">
                          <a:effectLst/>
                        </a:rPr>
                        <a:t>7</a:t>
                      </a:r>
                      <a:endParaRPr lang="es-ES" sz="1100" dirty="0">
                        <a:effectLst/>
                        <a:latin typeface="Calibri"/>
                        <a:ea typeface="Calibri"/>
                        <a:cs typeface="Times New Roman"/>
                      </a:endParaRPr>
                    </a:p>
                  </a:txBody>
                  <a:tcPr marL="44450" marR="44450" marT="0" marB="0" anchor="ctr"/>
                </a:tc>
                <a:tc hMerge="1">
                  <a:txBody>
                    <a:bodyPr/>
                    <a:lstStyle/>
                    <a:p>
                      <a:endParaRPr lang="es-ES"/>
                    </a:p>
                  </a:txBody>
                  <a:tcPr/>
                </a:tc>
              </a:tr>
            </a:tbl>
          </a:graphicData>
        </a:graphic>
      </p:graphicFrame>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803959" y="3043512"/>
            <a:ext cx="2985659" cy="2239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67544" y="2023973"/>
            <a:ext cx="5220072" cy="646331"/>
          </a:xfrm>
          <a:prstGeom prst="rect">
            <a:avLst/>
          </a:prstGeom>
        </p:spPr>
        <p:txBody>
          <a:bodyPr wrap="square">
            <a:spAutoFit/>
          </a:bodyPr>
          <a:lstStyle/>
          <a:p>
            <a:pPr algn="ctr"/>
            <a:r>
              <a:rPr lang="es-EC" b="1" dirty="0"/>
              <a:t>Matriz de decisión Finales de Carrera Mecánicos y Sensores Inductivos</a:t>
            </a:r>
            <a:endParaRPr lang="es-ES" dirty="0"/>
          </a:p>
        </p:txBody>
      </p:sp>
    </p:spTree>
    <p:extLst>
      <p:ext uri="{BB962C8B-B14F-4D97-AF65-F5344CB8AC3E}">
        <p14:creationId xmlns:p14="http://schemas.microsoft.com/office/powerpoint/2010/main" val="28077345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FUENTE DE PODER</a:t>
            </a:r>
            <a:endParaRPr lang="es-ES" dirty="0"/>
          </a:p>
        </p:txBody>
      </p:sp>
      <p:pic>
        <p:nvPicPr>
          <p:cNvPr id="4" name="3 Imagen" descr="http://ecx.images-amazon.com/images/I/51O%2BgvvYScL.jpg"/>
          <p:cNvPicPr/>
          <p:nvPr/>
        </p:nvPicPr>
        <p:blipFill>
          <a:blip r:embed="rId2">
            <a:extLst>
              <a:ext uri="{28A0092B-C50C-407E-A947-70E740481C1C}">
                <a14:useLocalDpi xmlns:a14="http://schemas.microsoft.com/office/drawing/2010/main" val="0"/>
              </a:ext>
            </a:extLst>
          </a:blip>
          <a:srcRect/>
          <a:stretch>
            <a:fillRect/>
          </a:stretch>
        </p:blipFill>
        <p:spPr bwMode="auto">
          <a:xfrm>
            <a:off x="5788675" y="3789040"/>
            <a:ext cx="3086830" cy="2304256"/>
          </a:xfrm>
          <a:prstGeom prst="rect">
            <a:avLst/>
          </a:prstGeom>
          <a:noFill/>
          <a:ln w="3175">
            <a:solidFill>
              <a:schemeClr val="tx1"/>
            </a:solidFill>
          </a:ln>
        </p:spPr>
      </p:pic>
      <p:sp>
        <p:nvSpPr>
          <p:cNvPr id="5" name="4 Rectángulo"/>
          <p:cNvSpPr/>
          <p:nvPr/>
        </p:nvSpPr>
        <p:spPr>
          <a:xfrm>
            <a:off x="5925231" y="6242823"/>
            <a:ext cx="2813719" cy="338554"/>
          </a:xfrm>
          <a:prstGeom prst="rect">
            <a:avLst/>
          </a:prstGeom>
        </p:spPr>
        <p:txBody>
          <a:bodyPr wrap="none">
            <a:spAutoFit/>
          </a:bodyPr>
          <a:lstStyle/>
          <a:p>
            <a:r>
              <a:rPr lang="es-EC" sz="1600" b="1" dirty="0"/>
              <a:t>Fuente de Poder 24v DC. 10 A</a:t>
            </a:r>
            <a:endParaRPr lang="es-ES" sz="1600" dirty="0"/>
          </a:p>
        </p:txBody>
      </p:sp>
      <p:sp>
        <p:nvSpPr>
          <p:cNvPr id="2" name="1 Rectángulo"/>
          <p:cNvSpPr/>
          <p:nvPr/>
        </p:nvSpPr>
        <p:spPr>
          <a:xfrm>
            <a:off x="179512" y="1700808"/>
            <a:ext cx="7920880" cy="1661993"/>
          </a:xfrm>
          <a:prstGeom prst="rect">
            <a:avLst/>
          </a:prstGeom>
        </p:spPr>
        <p:txBody>
          <a:bodyPr wrap="square">
            <a:spAutoFit/>
          </a:bodyPr>
          <a:lstStyle/>
          <a:p>
            <a:r>
              <a:rPr lang="es-EC" sz="1400" dirty="0" smtClean="0"/>
              <a:t>VOLTAJE</a:t>
            </a:r>
          </a:p>
          <a:p>
            <a:endParaRPr lang="es-EC" sz="1400" dirty="0" smtClean="0"/>
          </a:p>
          <a:p>
            <a:pPr algn="just"/>
            <a:r>
              <a:rPr lang="es-EC" sz="1400" dirty="0" smtClean="0"/>
              <a:t>Los </a:t>
            </a:r>
            <a:r>
              <a:rPr lang="es-EC" sz="1400" dirty="0"/>
              <a:t>accionamientos de conmutación trabajan prendiendo y apagando el voltaje a los terminales del motor mientras supervisan la corriente para alcanzar un nivel exacto de corriente de fase. Para hacer esto eficiente y silenciosamente, seleccionaremos una fuente de poder con un voltaje de por lo menos unas cinco veces el voltaje del motor. Depende de cuán rápido vamos hacer funcionar el motor. El único límite superior es el voltaje nominal máximo del accionamiento 50V DC</a:t>
            </a:r>
            <a:r>
              <a:rPr lang="es-EC" dirty="0"/>
              <a:t>.</a:t>
            </a:r>
            <a:endParaRPr lang="es-ES" dirty="0"/>
          </a:p>
        </p:txBody>
      </p:sp>
      <p:sp>
        <p:nvSpPr>
          <p:cNvPr id="6" name="5 Rectángulo"/>
          <p:cNvSpPr/>
          <p:nvPr/>
        </p:nvSpPr>
        <p:spPr>
          <a:xfrm>
            <a:off x="179512" y="3501008"/>
            <a:ext cx="5619283" cy="1815882"/>
          </a:xfrm>
          <a:prstGeom prst="rect">
            <a:avLst/>
          </a:prstGeom>
        </p:spPr>
        <p:txBody>
          <a:bodyPr wrap="square">
            <a:spAutoFit/>
          </a:bodyPr>
          <a:lstStyle/>
          <a:p>
            <a:r>
              <a:rPr lang="es-EC" sz="1400" dirty="0" smtClean="0"/>
              <a:t>CORRIENTE</a:t>
            </a:r>
          </a:p>
          <a:p>
            <a:endParaRPr lang="es-EC" sz="1400" dirty="0" smtClean="0"/>
          </a:p>
          <a:p>
            <a:pPr algn="just"/>
            <a:r>
              <a:rPr lang="es-EC" sz="1400" dirty="0" smtClean="0"/>
              <a:t>Seleccionar </a:t>
            </a:r>
            <a:r>
              <a:rPr lang="es-EC" sz="1400" dirty="0"/>
              <a:t>una fuente de poder con por lo menos dos veces </a:t>
            </a:r>
            <a:r>
              <a:rPr lang="es-EC" sz="1400" dirty="0" smtClean="0"/>
              <a:t>la corriente </a:t>
            </a:r>
            <a:r>
              <a:rPr lang="es-EC" sz="1400" dirty="0"/>
              <a:t>nominal de la fase del </a:t>
            </a:r>
            <a:r>
              <a:rPr lang="es-EC" sz="1400" dirty="0" smtClean="0"/>
              <a:t>motor  y una fuente no regulable para evitar la presencia de corrientes inrush, las cuales </a:t>
            </a:r>
            <a:r>
              <a:rPr lang="es-EC" sz="1400" dirty="0"/>
              <a:t>inicialmente puede bajar la </a:t>
            </a:r>
            <a:r>
              <a:rPr lang="es-EC" sz="1400" dirty="0" smtClean="0"/>
              <a:t>tensión.</a:t>
            </a:r>
          </a:p>
          <a:p>
            <a:endParaRPr lang="es-EC" sz="1400" dirty="0"/>
          </a:p>
          <a:p>
            <a:endParaRPr lang="es-ES" sz="1400" dirty="0"/>
          </a:p>
        </p:txBody>
      </p:sp>
    </p:spTree>
    <p:extLst>
      <p:ext uri="{BB962C8B-B14F-4D97-AF65-F5344CB8AC3E}">
        <p14:creationId xmlns:p14="http://schemas.microsoft.com/office/powerpoint/2010/main" val="24642192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ANALISIS DE RESULTADOS</a:t>
            </a:r>
            <a:endParaRPr lang="es-ES" dirty="0"/>
          </a:p>
        </p:txBody>
      </p:sp>
      <p:sp>
        <p:nvSpPr>
          <p:cNvPr id="5" name="4 Rectángulo"/>
          <p:cNvSpPr/>
          <p:nvPr/>
        </p:nvSpPr>
        <p:spPr>
          <a:xfrm>
            <a:off x="4283968" y="1717959"/>
            <a:ext cx="4608512" cy="4216539"/>
          </a:xfrm>
          <a:prstGeom prst="rect">
            <a:avLst/>
          </a:prstGeom>
        </p:spPr>
        <p:txBody>
          <a:bodyPr wrap="square">
            <a:spAutoFit/>
          </a:bodyPr>
          <a:lstStyle/>
          <a:p>
            <a:pPr algn="just"/>
            <a:r>
              <a:rPr lang="es-EC" sz="1600" b="1" dirty="0" smtClean="0"/>
              <a:t>SISTEMA </a:t>
            </a:r>
            <a:r>
              <a:rPr lang="es-EC" sz="1600" b="1" dirty="0"/>
              <a:t>DE CONTROL</a:t>
            </a:r>
            <a:endParaRPr lang="es-ES" sz="1600" dirty="0"/>
          </a:p>
          <a:p>
            <a:pPr algn="just"/>
            <a:r>
              <a:rPr lang="es-EC" sz="1400" dirty="0"/>
              <a:t> </a:t>
            </a:r>
            <a:endParaRPr lang="es-ES" sz="1400" dirty="0"/>
          </a:p>
          <a:p>
            <a:pPr algn="just"/>
            <a:r>
              <a:rPr lang="es-EC" sz="1600" dirty="0" smtClean="0"/>
              <a:t>Los </a:t>
            </a:r>
            <a:r>
              <a:rPr lang="es-EC" sz="1600" dirty="0"/>
              <a:t>resultados obtenidos son los siguientes:</a:t>
            </a:r>
            <a:endParaRPr lang="es-ES" sz="1600" dirty="0"/>
          </a:p>
          <a:p>
            <a:pPr algn="just"/>
            <a:r>
              <a:rPr lang="es-EC" sz="1600" dirty="0"/>
              <a:t> </a:t>
            </a:r>
            <a:endParaRPr lang="es-ES" sz="1600" dirty="0"/>
          </a:p>
          <a:p>
            <a:pPr marL="285750" lvl="0" indent="-285750" algn="just">
              <a:buFont typeface="Arial" pitchFamily="34" charset="0"/>
              <a:buChar char="•"/>
            </a:pPr>
            <a:r>
              <a:rPr lang="es-EC" sz="1600" dirty="0"/>
              <a:t>Compatibilidad y excelente comunicación con el programa Mach3</a:t>
            </a:r>
            <a:endParaRPr lang="es-ES" sz="1600" dirty="0"/>
          </a:p>
          <a:p>
            <a:pPr marL="285750" lvl="0" indent="-285750" algn="just">
              <a:buFont typeface="Arial" pitchFamily="34" charset="0"/>
              <a:buChar char="•"/>
            </a:pPr>
            <a:r>
              <a:rPr lang="es-EC" sz="1600" dirty="0"/>
              <a:t>Óptimo funcionamiento en el proceso de fresado, bajos condiciones establecidas por el operador.</a:t>
            </a:r>
            <a:endParaRPr lang="es-ES" sz="1600" dirty="0"/>
          </a:p>
          <a:p>
            <a:pPr marL="285750" lvl="0" indent="-285750" algn="just">
              <a:buFont typeface="Arial" pitchFamily="34" charset="0"/>
              <a:buChar char="•"/>
            </a:pPr>
            <a:r>
              <a:rPr lang="es-EC" sz="1600" dirty="0"/>
              <a:t>Calibración y ajustes en la precisión.</a:t>
            </a:r>
            <a:endParaRPr lang="es-ES" sz="1600" dirty="0"/>
          </a:p>
          <a:p>
            <a:pPr marL="285750" lvl="0" indent="-285750" algn="just">
              <a:buFont typeface="Arial" pitchFamily="34" charset="0"/>
              <a:buChar char="•"/>
            </a:pPr>
            <a:r>
              <a:rPr lang="es-EC" sz="1600" dirty="0"/>
              <a:t>Precisión de  0,01 mm en el posicionamiento.</a:t>
            </a:r>
            <a:endParaRPr lang="es-ES" sz="1600" dirty="0"/>
          </a:p>
          <a:p>
            <a:pPr marL="285750" lvl="0" indent="-285750" algn="just">
              <a:buFont typeface="Arial" pitchFamily="34" charset="0"/>
              <a:buChar char="•"/>
            </a:pPr>
            <a:r>
              <a:rPr lang="es-EC" sz="1600" dirty="0"/>
              <a:t>Repetitividad en el proceso de fresado.</a:t>
            </a:r>
            <a:endParaRPr lang="es-ES" sz="1600" dirty="0"/>
          </a:p>
          <a:p>
            <a:pPr marL="285750" lvl="0" indent="-285750" algn="just">
              <a:buFont typeface="Arial" pitchFamily="34" charset="0"/>
              <a:buChar char="•"/>
            </a:pPr>
            <a:r>
              <a:rPr lang="es-EC" sz="1600" dirty="0"/>
              <a:t>Control de parámetros mediante Interfaz de control y monitoreo.</a:t>
            </a:r>
            <a:endParaRPr lang="es-ES" sz="1600" dirty="0"/>
          </a:p>
          <a:p>
            <a:pPr marL="285750" lvl="0" indent="-285750" algn="just">
              <a:buFont typeface="Arial" pitchFamily="34" charset="0"/>
              <a:buChar char="•"/>
            </a:pPr>
            <a:r>
              <a:rPr lang="es-EC" sz="1600" dirty="0"/>
              <a:t>Sistema eficaz en sus funciones y estéticamente presentable.</a:t>
            </a:r>
            <a:endParaRPr lang="es-ES" sz="1600" dirty="0"/>
          </a:p>
          <a:p>
            <a:pPr algn="just"/>
            <a:r>
              <a:rPr lang="es-EC" sz="1400" dirty="0"/>
              <a:t> </a:t>
            </a:r>
            <a:endParaRPr lang="es-ES" sz="1400" dirty="0"/>
          </a:p>
        </p:txBody>
      </p:sp>
      <p:sp>
        <p:nvSpPr>
          <p:cNvPr id="6" name="5 Rectángulo"/>
          <p:cNvSpPr/>
          <p:nvPr/>
        </p:nvSpPr>
        <p:spPr>
          <a:xfrm>
            <a:off x="168918" y="1717959"/>
            <a:ext cx="4053184" cy="3785652"/>
          </a:xfrm>
          <a:prstGeom prst="rect">
            <a:avLst/>
          </a:prstGeom>
        </p:spPr>
        <p:txBody>
          <a:bodyPr wrap="square">
            <a:spAutoFit/>
          </a:bodyPr>
          <a:lstStyle/>
          <a:p>
            <a:pPr lvl="2" algn="just"/>
            <a:r>
              <a:rPr lang="es-EC" sz="1600" b="1" dirty="0" smtClean="0"/>
              <a:t>SISTEMA MECÁNICO</a:t>
            </a:r>
            <a:endParaRPr lang="es-ES" sz="1600" dirty="0" smtClean="0"/>
          </a:p>
          <a:p>
            <a:pPr algn="just"/>
            <a:r>
              <a:rPr lang="es-EC" sz="1600" b="1" dirty="0" smtClean="0"/>
              <a:t> </a:t>
            </a:r>
            <a:endParaRPr lang="es-ES" sz="1600" dirty="0" smtClean="0"/>
          </a:p>
          <a:p>
            <a:pPr algn="just"/>
            <a:r>
              <a:rPr lang="es-EC" sz="1600" dirty="0" smtClean="0"/>
              <a:t>Finalizando la implementación del sistema mecánico se realizaron las pruebas de funcionamiento de los carros en las coordenadas X,Y,Z ajustando las respectivas guías, calibrando los movimientos de los mismos a través de los motores.</a:t>
            </a:r>
          </a:p>
          <a:p>
            <a:pPr algn="just"/>
            <a:endParaRPr lang="es-ES" sz="1600" dirty="0" smtClean="0"/>
          </a:p>
          <a:p>
            <a:pPr algn="just"/>
            <a:r>
              <a:rPr lang="es-EC" sz="1600" dirty="0" smtClean="0"/>
              <a:t>Los resultados obtenidos son los siguientes:</a:t>
            </a:r>
            <a:endParaRPr lang="es-ES" sz="1600" dirty="0" smtClean="0"/>
          </a:p>
          <a:p>
            <a:pPr marL="285750" lvl="0" indent="-285750" algn="just">
              <a:buFont typeface="Arial" pitchFamily="34" charset="0"/>
              <a:buChar char="•"/>
            </a:pPr>
            <a:r>
              <a:rPr lang="es-EC" sz="1600" dirty="0" smtClean="0"/>
              <a:t>Reparación y verificación del estado de las partes constitutivas  mecánicas.</a:t>
            </a:r>
            <a:endParaRPr lang="es-ES" sz="1600" dirty="0" smtClean="0"/>
          </a:p>
          <a:p>
            <a:pPr marL="285750" lvl="0" indent="-285750" algn="just">
              <a:buFont typeface="Arial" pitchFamily="34" charset="0"/>
              <a:buChar char="•"/>
            </a:pPr>
            <a:r>
              <a:rPr lang="es-EC" sz="1600" dirty="0" smtClean="0"/>
              <a:t>Movimientos precisos</a:t>
            </a:r>
            <a:endParaRPr lang="es-ES" sz="1600" dirty="0" smtClean="0"/>
          </a:p>
          <a:p>
            <a:pPr marL="285750" lvl="0" indent="-285750" algn="just">
              <a:buFont typeface="Arial" pitchFamily="34" charset="0"/>
              <a:buChar char="•"/>
            </a:pPr>
            <a:r>
              <a:rPr lang="es-EC" sz="1600" dirty="0" smtClean="0"/>
              <a:t>Uniformidad en los movimientos</a:t>
            </a:r>
            <a:endParaRPr lang="es-ES" sz="1600" dirty="0" smtClean="0"/>
          </a:p>
          <a:p>
            <a:pPr marL="285750" lvl="0" indent="-285750" algn="just">
              <a:buFont typeface="Arial" pitchFamily="34" charset="0"/>
              <a:buChar char="•"/>
            </a:pPr>
            <a:r>
              <a:rPr lang="es-EC" sz="1600" dirty="0" smtClean="0"/>
              <a:t>Movimientos libre de ruido y vibraciones </a:t>
            </a:r>
            <a:endParaRPr lang="es-ES" sz="1600" dirty="0"/>
          </a:p>
        </p:txBody>
      </p:sp>
    </p:spTree>
    <p:extLst>
      <p:ext uri="{BB962C8B-B14F-4D97-AF65-F5344CB8AC3E}">
        <p14:creationId xmlns:p14="http://schemas.microsoft.com/office/powerpoint/2010/main" val="9711597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RESULTADOS</a:t>
            </a:r>
            <a:endParaRPr lang="es-ES" dirty="0"/>
          </a:p>
        </p:txBody>
      </p:sp>
      <p:pic>
        <p:nvPicPr>
          <p:cNvPr id="4" name="3 Imagen"/>
          <p:cNvPicPr/>
          <p:nvPr/>
        </p:nvPicPr>
        <p:blipFill rotWithShape="1">
          <a:blip r:embed="rId2"/>
          <a:srcRect l="17541" t="6775" r="16528" b="12580"/>
          <a:stretch/>
        </p:blipFill>
        <p:spPr bwMode="auto">
          <a:xfrm>
            <a:off x="611560" y="2235605"/>
            <a:ext cx="3888432" cy="2989943"/>
          </a:xfrm>
          <a:prstGeom prst="rect">
            <a:avLst/>
          </a:prstGeom>
          <a:solidFill>
            <a:srgbClr val="FFFFFF">
              <a:shade val="85000"/>
            </a:srgbClr>
          </a:solidFill>
          <a:ln w="127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pic>
        <p:nvPicPr>
          <p:cNvPr id="5" name="4 Imagen"/>
          <p:cNvPicPr/>
          <p:nvPr/>
        </p:nvPicPr>
        <p:blipFill rotWithShape="1">
          <a:blip r:embed="rId3">
            <a:extLst>
              <a:ext uri="{28A0092B-C50C-407E-A947-70E740481C1C}">
                <a14:useLocalDpi xmlns:a14="http://schemas.microsoft.com/office/drawing/2010/main" val="0"/>
              </a:ext>
            </a:extLst>
          </a:blip>
          <a:srcRect l="3811" t="3315" r="2919" b="3613"/>
          <a:stretch/>
        </p:blipFill>
        <p:spPr bwMode="auto">
          <a:xfrm>
            <a:off x="5025052" y="2235605"/>
            <a:ext cx="3497943" cy="2989943"/>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6" name="5 Rectángulo"/>
          <p:cNvSpPr/>
          <p:nvPr/>
        </p:nvSpPr>
        <p:spPr>
          <a:xfrm>
            <a:off x="4355976" y="5382588"/>
            <a:ext cx="4572000" cy="307777"/>
          </a:xfrm>
          <a:prstGeom prst="rect">
            <a:avLst/>
          </a:prstGeom>
        </p:spPr>
        <p:txBody>
          <a:bodyPr>
            <a:spAutoFit/>
          </a:bodyPr>
          <a:lstStyle/>
          <a:p>
            <a:pPr algn="ctr"/>
            <a:r>
              <a:rPr lang="es-EC" sz="1400" b="1" dirty="0"/>
              <a:t>Resultados Obtenidos con la Máquina NCM-2000</a:t>
            </a:r>
            <a:endParaRPr lang="es-ES" sz="1400" dirty="0"/>
          </a:p>
        </p:txBody>
      </p:sp>
      <p:sp>
        <p:nvSpPr>
          <p:cNvPr id="7" name="6 Rectángulo"/>
          <p:cNvSpPr/>
          <p:nvPr/>
        </p:nvSpPr>
        <p:spPr>
          <a:xfrm>
            <a:off x="1331640" y="5382006"/>
            <a:ext cx="2757486" cy="307777"/>
          </a:xfrm>
          <a:prstGeom prst="rect">
            <a:avLst/>
          </a:prstGeom>
        </p:spPr>
        <p:txBody>
          <a:bodyPr wrap="none">
            <a:spAutoFit/>
          </a:bodyPr>
          <a:lstStyle/>
          <a:p>
            <a:r>
              <a:rPr lang="es-EC" sz="1400" b="1" dirty="0"/>
              <a:t>Máquina NCM-2000 maquinando</a:t>
            </a:r>
            <a:endParaRPr lang="es-ES" sz="1400" dirty="0"/>
          </a:p>
        </p:txBody>
      </p:sp>
    </p:spTree>
    <p:extLst>
      <p:ext uri="{BB962C8B-B14F-4D97-AF65-F5344CB8AC3E}">
        <p14:creationId xmlns:p14="http://schemas.microsoft.com/office/powerpoint/2010/main" val="19068453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INSTRUCCIONES PARA LA OPERACIÓN DE LA MÁQUINA NCM-2000</a:t>
            </a:r>
            <a:endParaRPr lang="es-ES" dirty="0"/>
          </a:p>
        </p:txBody>
      </p:sp>
      <p:sp>
        <p:nvSpPr>
          <p:cNvPr id="4" name="3 Rectángulo"/>
          <p:cNvSpPr/>
          <p:nvPr/>
        </p:nvSpPr>
        <p:spPr>
          <a:xfrm>
            <a:off x="539551" y="1844824"/>
            <a:ext cx="3394313" cy="923330"/>
          </a:xfrm>
          <a:prstGeom prst="rect">
            <a:avLst/>
          </a:prstGeom>
        </p:spPr>
        <p:txBody>
          <a:bodyPr wrap="square">
            <a:spAutoFit/>
          </a:bodyPr>
          <a:lstStyle/>
          <a:p>
            <a:pPr lvl="0"/>
            <a:r>
              <a:rPr lang="es-EC" dirty="0" smtClean="0"/>
              <a:t>1. Montar </a:t>
            </a:r>
            <a:r>
              <a:rPr lang="es-EC" dirty="0"/>
              <a:t>el material a mecanizar en la entenalla  de sujeción de las piezas.</a:t>
            </a:r>
            <a:endParaRPr lang="es-ES" dirty="0"/>
          </a:p>
        </p:txBody>
      </p:sp>
      <p:pic>
        <p:nvPicPr>
          <p:cNvPr id="5" name="4 Imagen" descr="C:\Users\HomeHP\AppData\Local\Microsoft\Windows\Temporary Internet Files\Content.Word\20130701_15064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080" y="3212976"/>
            <a:ext cx="3359785" cy="251968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6" name="5 Rectángulo"/>
          <p:cNvSpPr/>
          <p:nvPr/>
        </p:nvSpPr>
        <p:spPr>
          <a:xfrm>
            <a:off x="4283968" y="1833139"/>
            <a:ext cx="3960440" cy="923330"/>
          </a:xfrm>
          <a:prstGeom prst="rect">
            <a:avLst/>
          </a:prstGeom>
        </p:spPr>
        <p:txBody>
          <a:bodyPr wrap="square">
            <a:spAutoFit/>
          </a:bodyPr>
          <a:lstStyle/>
          <a:p>
            <a:pPr lvl="0" algn="just"/>
            <a:r>
              <a:rPr lang="es-EC" dirty="0" smtClean="0"/>
              <a:t>2. Realizar </a:t>
            </a:r>
            <a:r>
              <a:rPr lang="es-EC" dirty="0"/>
              <a:t>el diseño gráfico en Solidworks de la pieza a mecanizar como muestra en la </a:t>
            </a:r>
            <a:r>
              <a:rPr lang="es-EC" dirty="0" smtClean="0"/>
              <a:t>imagen</a:t>
            </a:r>
            <a:endParaRPr lang="es-ES" dirty="0"/>
          </a:p>
        </p:txBody>
      </p:sp>
      <p:pic>
        <p:nvPicPr>
          <p:cNvPr id="7" name="6 Imagen"/>
          <p:cNvPicPr/>
          <p:nvPr/>
        </p:nvPicPr>
        <p:blipFill>
          <a:blip r:embed="rId3"/>
          <a:stretch>
            <a:fillRect/>
          </a:stretch>
        </p:blipFill>
        <p:spPr>
          <a:xfrm>
            <a:off x="4427984" y="3068961"/>
            <a:ext cx="4248472" cy="2808312"/>
          </a:xfrm>
          <a:prstGeom prst="rect">
            <a:avLst/>
          </a:prstGeom>
        </p:spPr>
      </p:pic>
    </p:spTree>
    <p:extLst>
      <p:ext uri="{BB962C8B-B14F-4D97-AF65-F5344CB8AC3E}">
        <p14:creationId xmlns:p14="http://schemas.microsoft.com/office/powerpoint/2010/main" val="30002806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1844824"/>
            <a:ext cx="3816424" cy="1477328"/>
          </a:xfrm>
          <a:prstGeom prst="rect">
            <a:avLst/>
          </a:prstGeom>
        </p:spPr>
        <p:txBody>
          <a:bodyPr wrap="square">
            <a:spAutoFit/>
          </a:bodyPr>
          <a:lstStyle/>
          <a:p>
            <a:pPr lvl="0" algn="just"/>
            <a:r>
              <a:rPr lang="es-EC" dirty="0" smtClean="0"/>
              <a:t>3. Guardar el archivo con extensión .parasolid (*.x_t) para exportar hacia el programa NX8 como se ve en la imagen, en donde generaremos el código G</a:t>
            </a:r>
            <a:endParaRPr lang="es-ES" dirty="0"/>
          </a:p>
        </p:txBody>
      </p:sp>
      <p:pic>
        <p:nvPicPr>
          <p:cNvPr id="5" name="4 Imagen"/>
          <p:cNvPicPr/>
          <p:nvPr/>
        </p:nvPicPr>
        <p:blipFill>
          <a:blip r:embed="rId2"/>
          <a:stretch>
            <a:fillRect/>
          </a:stretch>
        </p:blipFill>
        <p:spPr>
          <a:xfrm>
            <a:off x="337917" y="3429000"/>
            <a:ext cx="4032448" cy="3016450"/>
          </a:xfrm>
          <a:prstGeom prst="rect">
            <a:avLst/>
          </a:prstGeom>
        </p:spPr>
      </p:pic>
      <p:sp>
        <p:nvSpPr>
          <p:cNvPr id="6" name="5 Rectángulo"/>
          <p:cNvSpPr/>
          <p:nvPr/>
        </p:nvSpPr>
        <p:spPr>
          <a:xfrm>
            <a:off x="4369652" y="1861233"/>
            <a:ext cx="4572000" cy="1477328"/>
          </a:xfrm>
          <a:prstGeom prst="rect">
            <a:avLst/>
          </a:prstGeom>
        </p:spPr>
        <p:txBody>
          <a:bodyPr>
            <a:spAutoFit/>
          </a:bodyPr>
          <a:lstStyle/>
          <a:p>
            <a:pPr lvl="0" algn="just"/>
            <a:r>
              <a:rPr lang="es-EC" dirty="0" smtClean="0"/>
              <a:t>4. Para </a:t>
            </a:r>
            <a:r>
              <a:rPr lang="es-EC" dirty="0"/>
              <a:t>crear nuestra herramienta ingresar a la ventana de parámetros de herramienta y se completa como muestra la </a:t>
            </a:r>
            <a:r>
              <a:rPr lang="es-EC" dirty="0" smtClean="0"/>
              <a:t>imagen, de </a:t>
            </a:r>
            <a:r>
              <a:rPr lang="es-EC" dirty="0"/>
              <a:t>acuerdo a la fresa de corte escogida.</a:t>
            </a:r>
            <a:endParaRPr lang="es-ES" dirty="0"/>
          </a:p>
          <a:p>
            <a:r>
              <a:rPr lang="es-EC" dirty="0"/>
              <a:t> </a:t>
            </a:r>
            <a:endParaRPr lang="es-ES" dirty="0"/>
          </a:p>
        </p:txBody>
      </p:sp>
      <p:pic>
        <p:nvPicPr>
          <p:cNvPr id="7" name="6 Imagen"/>
          <p:cNvPicPr/>
          <p:nvPr/>
        </p:nvPicPr>
        <p:blipFill rotWithShape="1">
          <a:blip r:embed="rId3"/>
          <a:srcRect l="24268" t="28938" r="44595" b="13187"/>
          <a:stretch/>
        </p:blipFill>
        <p:spPr bwMode="auto">
          <a:xfrm>
            <a:off x="5247222" y="3289895"/>
            <a:ext cx="2816860" cy="3272790"/>
          </a:xfrm>
          <a:prstGeom prst="rect">
            <a:avLst/>
          </a:prstGeom>
          <a:ln>
            <a:noFill/>
          </a:ln>
          <a:extLst>
            <a:ext uri="{53640926-AAD7-44D8-BBD7-CCE9431645EC}">
              <a14:shadowObscured xmlns:a14="http://schemas.microsoft.com/office/drawing/2010/main"/>
            </a:ext>
          </a:extLst>
        </p:spPr>
      </p:pic>
      <p:sp>
        <p:nvSpPr>
          <p:cNvPr id="8" name="2 Título"/>
          <p:cNvSpPr>
            <a:spLocks noGrp="1"/>
          </p:cNvSpPr>
          <p:nvPr>
            <p:ph type="title"/>
          </p:nvPr>
        </p:nvSpPr>
        <p:spPr/>
        <p:txBody>
          <a:bodyPr/>
          <a:lstStyle/>
          <a:p>
            <a:r>
              <a:rPr lang="es-ES" dirty="0" smtClean="0"/>
              <a:t>INSTRUCCIONES PARA LA OPERACIÓN DE LA MÁQUINA NCM-2000</a:t>
            </a:r>
            <a:endParaRPr lang="es-ES" dirty="0"/>
          </a:p>
        </p:txBody>
      </p:sp>
    </p:spTree>
    <p:extLst>
      <p:ext uri="{BB962C8B-B14F-4D97-AF65-F5344CB8AC3E}">
        <p14:creationId xmlns:p14="http://schemas.microsoft.com/office/powerpoint/2010/main" val="18219297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844824"/>
            <a:ext cx="4032448" cy="923330"/>
          </a:xfrm>
          <a:prstGeom prst="rect">
            <a:avLst/>
          </a:prstGeom>
        </p:spPr>
        <p:txBody>
          <a:bodyPr wrap="square">
            <a:spAutoFit/>
          </a:bodyPr>
          <a:lstStyle/>
          <a:p>
            <a:pPr lvl="0" algn="just"/>
            <a:r>
              <a:rPr lang="es-EC" dirty="0" smtClean="0"/>
              <a:t>5. Para </a:t>
            </a:r>
            <a:r>
              <a:rPr lang="es-EC" dirty="0"/>
              <a:t>la configuración de avances y velocidades se completa de acuerdo a la siguiente </a:t>
            </a:r>
            <a:r>
              <a:rPr lang="es-EC" dirty="0" smtClean="0"/>
              <a:t>imagen</a:t>
            </a:r>
            <a:endParaRPr lang="es-ES" dirty="0"/>
          </a:p>
        </p:txBody>
      </p:sp>
      <p:pic>
        <p:nvPicPr>
          <p:cNvPr id="5" name="4 Imagen"/>
          <p:cNvPicPr/>
          <p:nvPr/>
        </p:nvPicPr>
        <p:blipFill rotWithShape="1">
          <a:blip r:embed="rId2"/>
          <a:srcRect l="24269" t="28937" r="41996" b="13418"/>
          <a:stretch/>
        </p:blipFill>
        <p:spPr bwMode="auto">
          <a:xfrm>
            <a:off x="1007604" y="3290391"/>
            <a:ext cx="2808312" cy="3096345"/>
          </a:xfrm>
          <a:prstGeom prst="rect">
            <a:avLst/>
          </a:prstGeom>
          <a:ln>
            <a:noFill/>
          </a:ln>
          <a:extLst>
            <a:ext uri="{53640926-AAD7-44D8-BBD7-CCE9431645EC}">
              <a14:shadowObscured xmlns:a14="http://schemas.microsoft.com/office/drawing/2010/main"/>
            </a:ext>
          </a:extLst>
        </p:spPr>
      </p:pic>
      <p:sp>
        <p:nvSpPr>
          <p:cNvPr id="6" name="5 Rectángulo"/>
          <p:cNvSpPr/>
          <p:nvPr/>
        </p:nvSpPr>
        <p:spPr>
          <a:xfrm>
            <a:off x="4860032" y="1819624"/>
            <a:ext cx="3888432" cy="1477328"/>
          </a:xfrm>
          <a:prstGeom prst="rect">
            <a:avLst/>
          </a:prstGeom>
        </p:spPr>
        <p:txBody>
          <a:bodyPr wrap="square">
            <a:spAutoFit/>
          </a:bodyPr>
          <a:lstStyle/>
          <a:p>
            <a:pPr lvl="0" algn="just"/>
            <a:r>
              <a:rPr lang="es-EC" dirty="0"/>
              <a:t>Una vez realizada todas las operaciones para el fresado en este caso de la leva como muestra la </a:t>
            </a:r>
            <a:r>
              <a:rPr lang="es-EC" dirty="0" smtClean="0"/>
              <a:t>imagen se </a:t>
            </a:r>
            <a:r>
              <a:rPr lang="es-EC" dirty="0"/>
              <a:t>procede a generar el código G con la opción postprocesar.</a:t>
            </a:r>
            <a:endParaRPr lang="es-ES" dirty="0"/>
          </a:p>
        </p:txBody>
      </p:sp>
      <p:pic>
        <p:nvPicPr>
          <p:cNvPr id="7" name="6 Imagen"/>
          <p:cNvPicPr/>
          <p:nvPr/>
        </p:nvPicPr>
        <p:blipFill>
          <a:blip r:embed="rId3"/>
          <a:stretch>
            <a:fillRect/>
          </a:stretch>
        </p:blipFill>
        <p:spPr>
          <a:xfrm>
            <a:off x="4856406" y="3573016"/>
            <a:ext cx="3892058" cy="2798943"/>
          </a:xfrm>
          <a:prstGeom prst="rect">
            <a:avLst/>
          </a:prstGeom>
        </p:spPr>
      </p:pic>
      <p:sp>
        <p:nvSpPr>
          <p:cNvPr id="8" name="2 Título"/>
          <p:cNvSpPr>
            <a:spLocks noGrp="1"/>
          </p:cNvSpPr>
          <p:nvPr>
            <p:ph type="title"/>
          </p:nvPr>
        </p:nvSpPr>
        <p:spPr/>
        <p:txBody>
          <a:bodyPr/>
          <a:lstStyle/>
          <a:p>
            <a:r>
              <a:rPr lang="es-ES" dirty="0" smtClean="0"/>
              <a:t>INSTRUCCIONES PARA LA OPERACIÓN DE LA MÁQUINA NCM-2000</a:t>
            </a:r>
            <a:endParaRPr lang="es-ES" dirty="0"/>
          </a:p>
        </p:txBody>
      </p:sp>
    </p:spTree>
    <p:extLst>
      <p:ext uri="{BB962C8B-B14F-4D97-AF65-F5344CB8AC3E}">
        <p14:creationId xmlns:p14="http://schemas.microsoft.com/office/powerpoint/2010/main" val="38847506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1772816"/>
            <a:ext cx="3672408" cy="923330"/>
          </a:xfrm>
          <a:prstGeom prst="rect">
            <a:avLst/>
          </a:prstGeom>
        </p:spPr>
        <p:txBody>
          <a:bodyPr wrap="square">
            <a:spAutoFit/>
          </a:bodyPr>
          <a:lstStyle/>
          <a:p>
            <a:pPr lvl="0"/>
            <a:r>
              <a:rPr lang="es-EC" dirty="0" smtClean="0"/>
              <a:t>7. Después </a:t>
            </a:r>
            <a:r>
              <a:rPr lang="es-EC" dirty="0"/>
              <a:t>de generar el código G se copia y se guarda en un archivo con extensión .txt (bloc de notas).</a:t>
            </a:r>
            <a:endParaRPr lang="es-ES" dirty="0"/>
          </a:p>
        </p:txBody>
      </p:sp>
      <p:pic>
        <p:nvPicPr>
          <p:cNvPr id="5" name="4 Imagen"/>
          <p:cNvPicPr/>
          <p:nvPr/>
        </p:nvPicPr>
        <p:blipFill rotWithShape="1">
          <a:blip r:embed="rId2"/>
          <a:srcRect l="23353" t="4396" r="12313" b="22711"/>
          <a:stretch/>
        </p:blipFill>
        <p:spPr bwMode="auto">
          <a:xfrm>
            <a:off x="323528" y="2984198"/>
            <a:ext cx="3472180" cy="2458720"/>
          </a:xfrm>
          <a:prstGeom prst="rect">
            <a:avLst/>
          </a:prstGeom>
          <a:ln>
            <a:noFill/>
          </a:ln>
          <a:extLst>
            <a:ext uri="{53640926-AAD7-44D8-BBD7-CCE9431645EC}">
              <a14:shadowObscured xmlns:a14="http://schemas.microsoft.com/office/drawing/2010/main"/>
            </a:ext>
          </a:extLst>
        </p:spPr>
      </p:pic>
      <p:sp>
        <p:nvSpPr>
          <p:cNvPr id="6" name="5 Rectángulo"/>
          <p:cNvSpPr/>
          <p:nvPr/>
        </p:nvSpPr>
        <p:spPr>
          <a:xfrm>
            <a:off x="4211960" y="1761624"/>
            <a:ext cx="4572000" cy="923330"/>
          </a:xfrm>
          <a:prstGeom prst="rect">
            <a:avLst/>
          </a:prstGeom>
        </p:spPr>
        <p:txBody>
          <a:bodyPr>
            <a:spAutoFit/>
          </a:bodyPr>
          <a:lstStyle/>
          <a:p>
            <a:pPr lvl="0"/>
            <a:r>
              <a:rPr lang="es-EC" dirty="0" smtClean="0"/>
              <a:t>8. Abrir </a:t>
            </a:r>
            <a:r>
              <a:rPr lang="es-EC" dirty="0"/>
              <a:t>el programa Mach3 y cargar el archivo .txt haciendo click en la opción Load G-</a:t>
            </a:r>
            <a:r>
              <a:rPr lang="es-EC" dirty="0" err="1"/>
              <a:t>Code</a:t>
            </a:r>
            <a:r>
              <a:rPr lang="es-EC" b="1" dirty="0"/>
              <a:t>, </a:t>
            </a:r>
            <a:r>
              <a:rPr lang="es-EC" dirty="0"/>
              <a:t>como se indica en la </a:t>
            </a:r>
            <a:r>
              <a:rPr lang="es-EC" dirty="0" smtClean="0"/>
              <a:t>imagen.</a:t>
            </a:r>
            <a:endParaRPr lang="es-ES" dirty="0"/>
          </a:p>
        </p:txBody>
      </p:sp>
      <p:pic>
        <p:nvPicPr>
          <p:cNvPr id="7" name="6 Imagen"/>
          <p:cNvPicPr/>
          <p:nvPr/>
        </p:nvPicPr>
        <p:blipFill>
          <a:blip r:embed="rId3"/>
          <a:stretch>
            <a:fillRect/>
          </a:stretch>
        </p:blipFill>
        <p:spPr>
          <a:xfrm>
            <a:off x="4191209" y="2984198"/>
            <a:ext cx="4549264" cy="2592288"/>
          </a:xfrm>
          <a:prstGeom prst="rect">
            <a:avLst/>
          </a:prstGeom>
        </p:spPr>
      </p:pic>
      <p:sp>
        <p:nvSpPr>
          <p:cNvPr id="8" name="2 Título"/>
          <p:cNvSpPr>
            <a:spLocks noGrp="1"/>
          </p:cNvSpPr>
          <p:nvPr>
            <p:ph type="title"/>
          </p:nvPr>
        </p:nvSpPr>
        <p:spPr/>
        <p:txBody>
          <a:bodyPr/>
          <a:lstStyle/>
          <a:p>
            <a:r>
              <a:rPr lang="es-ES" dirty="0" smtClean="0"/>
              <a:t>INSTRUCCIONES PARA LA OPERACIÓN DE LA MÁQUINA NCM-2000</a:t>
            </a:r>
            <a:endParaRPr lang="es-ES" dirty="0"/>
          </a:p>
        </p:txBody>
      </p:sp>
    </p:spTree>
    <p:extLst>
      <p:ext uri="{BB962C8B-B14F-4D97-AF65-F5344CB8AC3E}">
        <p14:creationId xmlns:p14="http://schemas.microsoft.com/office/powerpoint/2010/main" val="19946355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41365" y="1628800"/>
            <a:ext cx="8555097" cy="646331"/>
          </a:xfrm>
          <a:prstGeom prst="rect">
            <a:avLst/>
          </a:prstGeom>
        </p:spPr>
        <p:txBody>
          <a:bodyPr wrap="square">
            <a:spAutoFit/>
          </a:bodyPr>
          <a:lstStyle/>
          <a:p>
            <a:pPr lvl="0"/>
            <a:r>
              <a:rPr lang="es-EC" dirty="0" smtClean="0"/>
              <a:t>9. Para </a:t>
            </a:r>
            <a:r>
              <a:rPr lang="es-EC" dirty="0"/>
              <a:t>la configuración </a:t>
            </a:r>
            <a:r>
              <a:rPr lang="es-EC" dirty="0" smtClean="0"/>
              <a:t>de Mach3 y </a:t>
            </a:r>
            <a:r>
              <a:rPr lang="es-EC" dirty="0"/>
              <a:t>afinación de motores </a:t>
            </a:r>
            <a:r>
              <a:rPr lang="es-EC" dirty="0" smtClean="0"/>
              <a:t>seguimos  </a:t>
            </a:r>
            <a:r>
              <a:rPr lang="es-EC" dirty="0"/>
              <a:t>las </a:t>
            </a:r>
            <a:r>
              <a:rPr lang="es-EC" dirty="0" smtClean="0"/>
              <a:t>siguientes indicaciones</a:t>
            </a:r>
            <a:endParaRPr lang="es-ES"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043216" y="3933056"/>
            <a:ext cx="2362835" cy="1852930"/>
          </a:xfrm>
          <a:prstGeom prst="rect">
            <a:avLst/>
          </a:prstGeom>
          <a:noFill/>
          <a:ln>
            <a:noFill/>
          </a:ln>
        </p:spPr>
      </p:pic>
      <p:sp>
        <p:nvSpPr>
          <p:cNvPr id="6" name="5 Rectángulo"/>
          <p:cNvSpPr/>
          <p:nvPr/>
        </p:nvSpPr>
        <p:spPr>
          <a:xfrm>
            <a:off x="323349" y="2298081"/>
            <a:ext cx="3802570" cy="1477328"/>
          </a:xfrm>
          <a:prstGeom prst="rect">
            <a:avLst/>
          </a:prstGeom>
        </p:spPr>
        <p:txBody>
          <a:bodyPr wrap="square">
            <a:spAutoFit/>
          </a:bodyPr>
          <a:lstStyle/>
          <a:p>
            <a:pPr algn="just"/>
            <a:r>
              <a:rPr lang="es-ES" dirty="0" smtClean="0"/>
              <a:t>Ir </a:t>
            </a:r>
            <a:r>
              <a:rPr lang="es-ES" dirty="0"/>
              <a:t>a la barra de menú </a:t>
            </a:r>
            <a:r>
              <a:rPr lang="es-ES" dirty="0" err="1"/>
              <a:t>config</a:t>
            </a:r>
            <a:r>
              <a:rPr lang="es-ES" dirty="0"/>
              <a:t>&gt;</a:t>
            </a:r>
            <a:r>
              <a:rPr lang="es-ES" dirty="0" err="1"/>
              <a:t>setup</a:t>
            </a:r>
            <a:r>
              <a:rPr lang="es-ES" dirty="0"/>
              <a:t> </a:t>
            </a:r>
            <a:r>
              <a:rPr lang="es-ES" dirty="0" err="1"/>
              <a:t>units</a:t>
            </a:r>
            <a:r>
              <a:rPr lang="es-ES" dirty="0"/>
              <a:t>, aquí se selecciona el sistema de unidades en el cual se desea trabajar, pudiendo ser este el sistema métrico o el sistema inglés.</a:t>
            </a:r>
          </a:p>
        </p:txBody>
      </p:sp>
      <p:sp>
        <p:nvSpPr>
          <p:cNvPr id="7" name="6 Rectángulo"/>
          <p:cNvSpPr/>
          <p:nvPr/>
        </p:nvSpPr>
        <p:spPr>
          <a:xfrm>
            <a:off x="4404738" y="2275131"/>
            <a:ext cx="4572000" cy="1477328"/>
          </a:xfrm>
          <a:prstGeom prst="rect">
            <a:avLst/>
          </a:prstGeom>
        </p:spPr>
        <p:txBody>
          <a:bodyPr>
            <a:spAutoFit/>
          </a:bodyPr>
          <a:lstStyle/>
          <a:p>
            <a:pPr algn="just"/>
            <a:r>
              <a:rPr lang="es-ES" dirty="0"/>
              <a:t>En la pantalla principal de Mach3 nos dirigimos a </a:t>
            </a:r>
            <a:r>
              <a:rPr lang="es-ES" dirty="0" err="1"/>
              <a:t>Config</a:t>
            </a:r>
            <a:r>
              <a:rPr lang="es-ES" dirty="0"/>
              <a:t> =&gt; </a:t>
            </a:r>
            <a:r>
              <a:rPr lang="es-ES" dirty="0" err="1"/>
              <a:t>Ports</a:t>
            </a:r>
            <a:r>
              <a:rPr lang="es-ES" dirty="0"/>
              <a:t> and </a:t>
            </a:r>
            <a:r>
              <a:rPr lang="es-ES" dirty="0" err="1"/>
              <a:t>Pins</a:t>
            </a:r>
            <a:r>
              <a:rPr lang="es-ES" dirty="0"/>
              <a:t>=&gt; Port Set Up and Axis </a:t>
            </a:r>
            <a:r>
              <a:rPr lang="es-ES" dirty="0" err="1"/>
              <a:t>Selection</a:t>
            </a:r>
            <a:r>
              <a:rPr lang="es-ES" dirty="0"/>
              <a:t>, donde se desplegara una pantalla </a:t>
            </a:r>
            <a:r>
              <a:rPr lang="es-ES" dirty="0" smtClean="0"/>
              <a:t>y </a:t>
            </a:r>
            <a:r>
              <a:rPr lang="es-ES" dirty="0"/>
              <a:t>en ella configuramos la frecuencia de trabajo</a:t>
            </a:r>
          </a:p>
        </p:txBody>
      </p:sp>
      <p:pic>
        <p:nvPicPr>
          <p:cNvPr id="8" name="7 Imagen"/>
          <p:cNvPicPr/>
          <p:nvPr/>
        </p:nvPicPr>
        <p:blipFill>
          <a:blip r:embed="rId3">
            <a:extLst>
              <a:ext uri="{28A0092B-C50C-407E-A947-70E740481C1C}">
                <a14:useLocalDpi xmlns:a14="http://schemas.microsoft.com/office/drawing/2010/main" val="0"/>
              </a:ext>
            </a:extLst>
          </a:blip>
          <a:srcRect/>
          <a:stretch>
            <a:fillRect/>
          </a:stretch>
        </p:blipFill>
        <p:spPr bwMode="auto">
          <a:xfrm>
            <a:off x="4412408" y="3775409"/>
            <a:ext cx="4336055" cy="2688638"/>
          </a:xfrm>
          <a:prstGeom prst="rect">
            <a:avLst/>
          </a:prstGeom>
          <a:noFill/>
          <a:ln>
            <a:noFill/>
          </a:ln>
        </p:spPr>
      </p:pic>
      <p:sp>
        <p:nvSpPr>
          <p:cNvPr id="9" name="2 Título"/>
          <p:cNvSpPr>
            <a:spLocks noGrp="1"/>
          </p:cNvSpPr>
          <p:nvPr>
            <p:ph type="title"/>
          </p:nvPr>
        </p:nvSpPr>
        <p:spPr/>
        <p:txBody>
          <a:bodyPr/>
          <a:lstStyle/>
          <a:p>
            <a:r>
              <a:rPr lang="es-ES" dirty="0" smtClean="0"/>
              <a:t>INSTRUCCIONES PARA LA OPERACIÓN DE LA MÁQUINA NCM-2000</a:t>
            </a:r>
            <a:endParaRPr lang="es-ES" dirty="0"/>
          </a:p>
        </p:txBody>
      </p:sp>
    </p:spTree>
    <p:extLst>
      <p:ext uri="{BB962C8B-B14F-4D97-AF65-F5344CB8AC3E}">
        <p14:creationId xmlns:p14="http://schemas.microsoft.com/office/powerpoint/2010/main" val="3219902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INTRODUCCIÓN</a:t>
            </a:r>
            <a:endParaRPr lang="es-ES" dirty="0"/>
          </a:p>
        </p:txBody>
      </p:sp>
      <p:sp>
        <p:nvSpPr>
          <p:cNvPr id="4" name="3 Rectángulo"/>
          <p:cNvSpPr/>
          <p:nvPr/>
        </p:nvSpPr>
        <p:spPr>
          <a:xfrm>
            <a:off x="251396" y="1700808"/>
            <a:ext cx="8568952" cy="1569660"/>
          </a:xfrm>
          <a:prstGeom prst="rect">
            <a:avLst/>
          </a:prstGeom>
        </p:spPr>
        <p:txBody>
          <a:bodyPr wrap="square">
            <a:spAutoFit/>
          </a:bodyPr>
          <a:lstStyle/>
          <a:p>
            <a:pPr lvl="0" algn="just"/>
            <a:r>
              <a:rPr lang="es-EC" sz="2400" b="1" dirty="0" smtClean="0"/>
              <a:t>OBJETIVO GENERAL</a:t>
            </a:r>
          </a:p>
          <a:p>
            <a:pPr lvl="0" algn="just"/>
            <a:endParaRPr lang="es-EC" dirty="0" smtClean="0"/>
          </a:p>
          <a:p>
            <a:pPr lvl="0" algn="just"/>
            <a:r>
              <a:rPr lang="es-EC" dirty="0" smtClean="0"/>
              <a:t>Contribuir </a:t>
            </a:r>
            <a:r>
              <a:rPr lang="es-EC" dirty="0"/>
              <a:t>en la mejora del equipamiento y funcionamiento del laboratorio de CAD/CAM de la ESPE mediante el desarrollo de una interfaz computacional de control y monitoreo para la máquina NCM-2000.</a:t>
            </a:r>
            <a:endParaRPr lang="es-ES" dirty="0"/>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3059831" y="3429000"/>
            <a:ext cx="3456385" cy="3096344"/>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948290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95536" y="1772816"/>
            <a:ext cx="3960440" cy="1477328"/>
          </a:xfrm>
          <a:prstGeom prst="rect">
            <a:avLst/>
          </a:prstGeom>
        </p:spPr>
        <p:txBody>
          <a:bodyPr wrap="square">
            <a:spAutoFit/>
          </a:bodyPr>
          <a:lstStyle/>
          <a:p>
            <a:pPr algn="just"/>
            <a:r>
              <a:rPr lang="es-ES" dirty="0"/>
              <a:t>En la misma pantalla principal dirigirse a </a:t>
            </a:r>
            <a:r>
              <a:rPr lang="es-ES" dirty="0" err="1"/>
              <a:t>Config</a:t>
            </a:r>
            <a:r>
              <a:rPr lang="es-ES" dirty="0"/>
              <a:t> =&gt; </a:t>
            </a:r>
            <a:r>
              <a:rPr lang="es-ES" dirty="0" err="1"/>
              <a:t>Ports</a:t>
            </a:r>
            <a:r>
              <a:rPr lang="es-ES" dirty="0"/>
              <a:t> and </a:t>
            </a:r>
            <a:r>
              <a:rPr lang="es-ES" dirty="0" err="1"/>
              <a:t>Pins</a:t>
            </a:r>
            <a:r>
              <a:rPr lang="es-ES" dirty="0"/>
              <a:t>=&gt; Motor Outputs, donde configuraremos las salidas de los motores de la siguiente manera.</a:t>
            </a:r>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379303" y="3429000"/>
            <a:ext cx="3918164" cy="2448272"/>
          </a:xfrm>
          <a:prstGeom prst="rect">
            <a:avLst/>
          </a:prstGeom>
          <a:noFill/>
          <a:ln>
            <a:noFill/>
          </a:ln>
        </p:spPr>
      </p:pic>
      <p:sp>
        <p:nvSpPr>
          <p:cNvPr id="7" name="6 Rectángulo"/>
          <p:cNvSpPr/>
          <p:nvPr/>
        </p:nvSpPr>
        <p:spPr>
          <a:xfrm>
            <a:off x="4574022" y="1772816"/>
            <a:ext cx="4318458" cy="1754326"/>
          </a:xfrm>
          <a:prstGeom prst="rect">
            <a:avLst/>
          </a:prstGeom>
        </p:spPr>
        <p:txBody>
          <a:bodyPr wrap="square">
            <a:spAutoFit/>
          </a:bodyPr>
          <a:lstStyle/>
          <a:p>
            <a:pPr algn="just"/>
            <a:r>
              <a:rPr lang="es-ES" dirty="0"/>
              <a:t>En la misma ventana de Port and </a:t>
            </a:r>
            <a:r>
              <a:rPr lang="es-ES" dirty="0" err="1"/>
              <a:t>Pins</a:t>
            </a:r>
            <a:r>
              <a:rPr lang="es-ES" dirty="0"/>
              <a:t>, seleccionamos la opción de Input </a:t>
            </a:r>
            <a:r>
              <a:rPr lang="es-ES" dirty="0" err="1"/>
              <a:t>Signals</a:t>
            </a:r>
            <a:r>
              <a:rPr lang="es-ES" dirty="0"/>
              <a:t>, para configurar todas las entradas digitales como los finales de carrera, paro de emergencia y entre otras dando un visto para activarlas.</a:t>
            </a:r>
          </a:p>
        </p:txBody>
      </p:sp>
      <p:pic>
        <p:nvPicPr>
          <p:cNvPr id="8" name="7 Imagen"/>
          <p:cNvPicPr/>
          <p:nvPr/>
        </p:nvPicPr>
        <p:blipFill rotWithShape="1">
          <a:blip r:embed="rId3"/>
          <a:srcRect l="30811" t="30822" r="27869" b="31690"/>
          <a:stretch/>
        </p:blipFill>
        <p:spPr bwMode="auto">
          <a:xfrm>
            <a:off x="4574022" y="3527142"/>
            <a:ext cx="4318457" cy="2566155"/>
          </a:xfrm>
          <a:prstGeom prst="rect">
            <a:avLst/>
          </a:prstGeom>
          <a:ln>
            <a:noFill/>
          </a:ln>
          <a:extLst>
            <a:ext uri="{53640926-AAD7-44D8-BBD7-CCE9431645EC}">
              <a14:shadowObscured xmlns:a14="http://schemas.microsoft.com/office/drawing/2010/main"/>
            </a:ext>
          </a:extLst>
        </p:spPr>
      </p:pic>
      <p:sp>
        <p:nvSpPr>
          <p:cNvPr id="9" name="2 Título"/>
          <p:cNvSpPr>
            <a:spLocks noGrp="1"/>
          </p:cNvSpPr>
          <p:nvPr>
            <p:ph type="title"/>
          </p:nvPr>
        </p:nvSpPr>
        <p:spPr/>
        <p:txBody>
          <a:bodyPr/>
          <a:lstStyle/>
          <a:p>
            <a:r>
              <a:rPr lang="es-ES" dirty="0" smtClean="0"/>
              <a:t>INSTRUCCIONES PARA LA OPERACIÓN DE LA MÁQUINA NCM-2000</a:t>
            </a:r>
            <a:endParaRPr lang="es-ES" dirty="0"/>
          </a:p>
        </p:txBody>
      </p:sp>
    </p:spTree>
    <p:extLst>
      <p:ext uri="{BB962C8B-B14F-4D97-AF65-F5344CB8AC3E}">
        <p14:creationId xmlns:p14="http://schemas.microsoft.com/office/powerpoint/2010/main" val="31084038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AFINACIÓN DE MOTORES</a:t>
            </a:r>
            <a:endParaRPr lang="es-ES" dirty="0"/>
          </a:p>
        </p:txBody>
      </p:sp>
      <mc:AlternateContent xmlns:mc="http://schemas.openxmlformats.org/markup-compatibility/2006" xmlns:a14="http://schemas.microsoft.com/office/drawing/2010/main">
        <mc:Choice Requires="a14">
          <p:sp>
            <p:nvSpPr>
              <p:cNvPr id="4" name="3 Rectángulo"/>
              <p:cNvSpPr/>
              <p:nvPr/>
            </p:nvSpPr>
            <p:spPr>
              <a:xfrm>
                <a:off x="251520" y="1700808"/>
                <a:ext cx="8424936" cy="4253152"/>
              </a:xfrm>
              <a:prstGeom prst="rect">
                <a:avLst/>
              </a:prstGeom>
            </p:spPr>
            <p:txBody>
              <a:bodyPr wrap="square">
                <a:spAutoFit/>
              </a:bodyPr>
              <a:lstStyle/>
              <a:p>
                <a:pPr algn="just"/>
                <a14:m>
                  <m:oMath xmlns:m="http://schemas.openxmlformats.org/officeDocument/2006/math">
                    <m:r>
                      <a:rPr lang="es-ES" sz="1600" i="1" smtClean="0">
                        <a:latin typeface="Cambria Math"/>
                      </a:rPr>
                      <m:t>𝑃𝑎𝑠𝑜𝑠</m:t>
                    </m:r>
                    <m:r>
                      <a:rPr lang="es-ES" sz="1600" i="1" smtClean="0">
                        <a:latin typeface="Cambria Math"/>
                      </a:rPr>
                      <m:t> </m:t>
                    </m:r>
                    <m:r>
                      <a:rPr lang="es-ES" sz="1600" i="1" smtClean="0">
                        <a:latin typeface="Cambria Math"/>
                      </a:rPr>
                      <m:t>𝑝𝑜𝑟</m:t>
                    </m:r>
                    <m:r>
                      <a:rPr lang="es-ES" sz="1600" i="1" smtClean="0">
                        <a:latin typeface="Cambria Math"/>
                      </a:rPr>
                      <m:t> </m:t>
                    </m:r>
                    <m:r>
                      <a:rPr lang="es-ES" sz="1600" i="1" smtClean="0">
                        <a:latin typeface="Cambria Math"/>
                      </a:rPr>
                      <m:t>𝑢𝑛𝑖𝑑𝑎𝑑</m:t>
                    </m:r>
                    <m:r>
                      <a:rPr lang="es-ES" sz="1600" i="1" smtClean="0">
                        <a:latin typeface="Cambria Math"/>
                      </a:rPr>
                      <m:t> </m:t>
                    </m:r>
                    <m:r>
                      <a:rPr lang="es-ES" sz="1600" i="1" smtClean="0">
                        <a:latin typeface="Cambria Math"/>
                      </a:rPr>
                      <m:t>𝑀𝑎𝑐h</m:t>
                    </m:r>
                    <m:r>
                      <a:rPr lang="es-ES" sz="1600" i="1" smtClean="0">
                        <a:latin typeface="Cambria Math"/>
                      </a:rPr>
                      <m:t>3=</m:t>
                    </m:r>
                    <m:r>
                      <a:rPr lang="es-ES" sz="1600" i="1" smtClean="0">
                        <a:latin typeface="Cambria Math"/>
                      </a:rPr>
                      <m:t>𝑃𝑎𝑠𝑜𝑠</m:t>
                    </m:r>
                    <m:r>
                      <a:rPr lang="es-ES" sz="1600" i="1" smtClean="0">
                        <a:latin typeface="Cambria Math"/>
                      </a:rPr>
                      <m:t> </m:t>
                    </m:r>
                    <m:r>
                      <a:rPr lang="es-ES" sz="1600" i="1" smtClean="0">
                        <a:latin typeface="Cambria Math"/>
                      </a:rPr>
                      <m:t>𝑝𝑜𝑟</m:t>
                    </m:r>
                    <m:r>
                      <a:rPr lang="es-ES" sz="1600" i="1" smtClean="0">
                        <a:latin typeface="Cambria Math"/>
                      </a:rPr>
                      <m:t> </m:t>
                    </m:r>
                    <m:r>
                      <a:rPr lang="es-ES" sz="1600" i="1" smtClean="0">
                        <a:latin typeface="Cambria Math"/>
                      </a:rPr>
                      <m:t>𝑟𝑒𝑣</m:t>
                    </m:r>
                    <m:r>
                      <a:rPr lang="es-ES" sz="1600" i="1" smtClean="0">
                        <a:latin typeface="Cambria Math"/>
                      </a:rPr>
                      <m:t>. </m:t>
                    </m:r>
                    <m:r>
                      <a:rPr lang="es-ES" sz="1600" i="1" smtClean="0">
                        <a:latin typeface="Cambria Math"/>
                      </a:rPr>
                      <m:t>𝑒𝑛</m:t>
                    </m:r>
                    <m:r>
                      <a:rPr lang="es-ES" sz="1600" i="1" smtClean="0">
                        <a:latin typeface="Cambria Math"/>
                      </a:rPr>
                      <m:t> </m:t>
                    </m:r>
                    <m:r>
                      <a:rPr lang="es-ES" sz="1600" i="1" smtClean="0">
                        <a:latin typeface="Cambria Math"/>
                      </a:rPr>
                      <m:t>𝑀𝑎𝑐h</m:t>
                    </m:r>
                    <m:r>
                      <a:rPr lang="es-ES" sz="1600" i="1" smtClean="0">
                        <a:latin typeface="Cambria Math"/>
                      </a:rPr>
                      <m:t>3∙</m:t>
                    </m:r>
                    <m:r>
                      <a:rPr lang="es-ES" sz="1600" i="1" smtClean="0">
                        <a:latin typeface="Cambria Math"/>
                      </a:rPr>
                      <m:t>𝑅𝑒𝑣</m:t>
                    </m:r>
                    <m:r>
                      <a:rPr lang="es-ES" sz="1600" i="1" smtClean="0">
                        <a:latin typeface="Cambria Math"/>
                      </a:rPr>
                      <m:t> </m:t>
                    </m:r>
                    <m:r>
                      <a:rPr lang="es-ES" sz="1600" i="1" smtClean="0">
                        <a:latin typeface="Cambria Math"/>
                      </a:rPr>
                      <m:t>𝑑𝑒</m:t>
                    </m:r>
                    <m:r>
                      <a:rPr lang="es-ES" sz="1600" i="1" smtClean="0">
                        <a:latin typeface="Cambria Math"/>
                      </a:rPr>
                      <m:t> </m:t>
                    </m:r>
                    <m:r>
                      <a:rPr lang="es-ES" sz="1600" i="1" smtClean="0">
                        <a:latin typeface="Cambria Math"/>
                      </a:rPr>
                      <m:t>𝑚𝑜𝑡𝑜𝑟</m:t>
                    </m:r>
                    <m:r>
                      <a:rPr lang="es-ES" sz="1600" i="1" smtClean="0">
                        <a:latin typeface="Cambria Math"/>
                      </a:rPr>
                      <m:t> </m:t>
                    </m:r>
                    <m:r>
                      <a:rPr lang="es-ES" sz="1600" i="1" smtClean="0">
                        <a:latin typeface="Cambria Math"/>
                      </a:rPr>
                      <m:t>𝑝𝑜𝑟</m:t>
                    </m:r>
                    <m:r>
                      <a:rPr lang="es-ES" sz="1600" i="1" smtClean="0">
                        <a:latin typeface="Cambria Math"/>
                      </a:rPr>
                      <m:t> </m:t>
                    </m:r>
                    <m:r>
                      <a:rPr lang="es-ES" sz="1600" i="1" smtClean="0">
                        <a:latin typeface="Cambria Math"/>
                      </a:rPr>
                      <m:t>𝑢𝑛𝑖𝑑𝑎𝑑</m:t>
                    </m:r>
                  </m:oMath>
                </a14:m>
                <a:r>
                  <a:rPr lang="es-ES" sz="1600" i="1" dirty="0"/>
                  <a:t> </a:t>
                </a:r>
                <a:endParaRPr lang="es-ES" sz="1600" dirty="0"/>
              </a:p>
              <a:p>
                <a:pPr algn="just"/>
                <a:r>
                  <a:rPr lang="es-ES" sz="1600" b="1" i="1" dirty="0"/>
                  <a:t> </a:t>
                </a:r>
                <a:endParaRPr lang="es-ES" sz="1600" dirty="0"/>
              </a:p>
              <a:p>
                <a:pPr algn="just"/>
                <a14:m>
                  <m:oMathPara xmlns:m="http://schemas.openxmlformats.org/officeDocument/2006/math">
                    <m:oMathParaPr>
                      <m:jc m:val="centerGroup"/>
                    </m:oMathParaPr>
                    <m:oMath xmlns:m="http://schemas.openxmlformats.org/officeDocument/2006/math">
                      <m:r>
                        <a:rPr lang="es-EC" sz="1600" i="1">
                          <a:latin typeface="Cambria Math"/>
                        </a:rPr>
                        <m:t>𝑃𝑎𝑠𝑜𝑠</m:t>
                      </m:r>
                      <m:r>
                        <a:rPr lang="es-EC" sz="1600" i="1">
                          <a:latin typeface="Cambria Math"/>
                        </a:rPr>
                        <m:t> </m:t>
                      </m:r>
                      <m:r>
                        <a:rPr lang="es-EC" sz="1600" i="1">
                          <a:latin typeface="Cambria Math"/>
                        </a:rPr>
                        <m:t>𝑝𝑜𝑟</m:t>
                      </m:r>
                      <m:r>
                        <a:rPr lang="es-EC" sz="1600" i="1">
                          <a:latin typeface="Cambria Math"/>
                        </a:rPr>
                        <m:t> </m:t>
                      </m:r>
                      <m:r>
                        <a:rPr lang="es-EC" sz="1600" i="1">
                          <a:latin typeface="Cambria Math"/>
                        </a:rPr>
                        <m:t>𝑅𝑒𝑣</m:t>
                      </m:r>
                      <m:r>
                        <a:rPr lang="es-ES" sz="1600" i="1">
                          <a:latin typeface="Cambria Math"/>
                        </a:rPr>
                        <m:t>. </m:t>
                      </m:r>
                      <m:r>
                        <a:rPr lang="es-EC" sz="1600" i="1">
                          <a:latin typeface="Cambria Math"/>
                        </a:rPr>
                        <m:t>𝑀𝑎𝑐</m:t>
                      </m:r>
                      <m:r>
                        <a:rPr lang="es-ES" sz="1600" i="1">
                          <a:latin typeface="Cambria Math"/>
                        </a:rPr>
                        <m:t>h</m:t>
                      </m:r>
                      <m:r>
                        <a:rPr lang="es-ES" sz="1600" i="1">
                          <a:latin typeface="Cambria Math"/>
                        </a:rPr>
                        <m:t>3=</m:t>
                      </m:r>
                      <m:r>
                        <a:rPr lang="es-EC" sz="1600" i="1">
                          <a:latin typeface="Cambria Math"/>
                        </a:rPr>
                        <m:t>𝑃𝑎𝑠𝑜𝑠</m:t>
                      </m:r>
                      <m:r>
                        <a:rPr lang="es-EC" sz="1600" i="1">
                          <a:latin typeface="Cambria Math"/>
                        </a:rPr>
                        <m:t> </m:t>
                      </m:r>
                      <m:r>
                        <a:rPr lang="es-EC" sz="1600" i="1">
                          <a:latin typeface="Cambria Math"/>
                        </a:rPr>
                        <m:t>𝑝𝑜𝑟</m:t>
                      </m:r>
                      <m:r>
                        <a:rPr lang="es-EC" sz="1600" i="1">
                          <a:latin typeface="Cambria Math"/>
                        </a:rPr>
                        <m:t> </m:t>
                      </m:r>
                      <m:r>
                        <a:rPr lang="es-EC" sz="1600" i="1">
                          <a:latin typeface="Cambria Math"/>
                        </a:rPr>
                        <m:t>𝑅𝑒𝑣</m:t>
                      </m:r>
                      <m:r>
                        <a:rPr lang="es-ES" sz="1600" i="1">
                          <a:latin typeface="Cambria Math"/>
                        </a:rPr>
                        <m:t>. </m:t>
                      </m:r>
                      <m:r>
                        <a:rPr lang="es-EC" sz="1600" i="1">
                          <a:latin typeface="Cambria Math"/>
                        </a:rPr>
                        <m:t>𝑑𝑒𝑙</m:t>
                      </m:r>
                      <m:r>
                        <a:rPr lang="es-EC" sz="1600" i="1">
                          <a:latin typeface="Cambria Math"/>
                        </a:rPr>
                        <m:t> </m:t>
                      </m:r>
                      <m:r>
                        <a:rPr lang="es-EC" sz="1600" i="1">
                          <a:latin typeface="Cambria Math"/>
                        </a:rPr>
                        <m:t>𝑀𝑜𝑡𝑜𝑟</m:t>
                      </m:r>
                      <m:r>
                        <a:rPr lang="es-ES" sz="1600" i="1">
                          <a:latin typeface="Cambria Math"/>
                        </a:rPr>
                        <m:t>   </m:t>
                      </m:r>
                    </m:oMath>
                  </m:oMathPara>
                </a14:m>
                <a:endParaRPr lang="es-ES" sz="1600" i="1" dirty="0" smtClean="0"/>
              </a:p>
              <a:p>
                <a:pPr algn="just"/>
                <a:endParaRPr lang="es-ES" sz="1600" i="1" dirty="0" smtClean="0"/>
              </a:p>
              <a:p>
                <a:pPr algn="just"/>
                <a:r>
                  <a:rPr lang="es-ES" sz="1600" dirty="0"/>
                  <a:t>128 micro-pasos como máximo, esto significa que si tenemos un motor de 200 pasos/</a:t>
                </a:r>
                <a:r>
                  <a:rPr lang="es-ES" sz="1600" dirty="0" err="1"/>
                  <a:t>rev.</a:t>
                </a:r>
                <a:r>
                  <a:rPr lang="es-ES" sz="1600" dirty="0"/>
                  <a:t> Tendremos 25600 pasos por revolución del motor sin embargo se recomienda configurar el driver a 10 micro-pasos teniendo 2000 pasos por revolución del motor, siendo este valor suficiente.</a:t>
                </a:r>
              </a:p>
              <a:p>
                <a:pPr algn="just"/>
                <a:endParaRPr lang="es-ES" sz="1600" i="1" dirty="0" smtClean="0"/>
              </a:p>
              <a:p>
                <a:pPr algn="just"/>
                <a14:m>
                  <m:oMathPara xmlns:m="http://schemas.openxmlformats.org/officeDocument/2006/math">
                    <m:oMathParaPr>
                      <m:jc m:val="centerGroup"/>
                    </m:oMathParaPr>
                    <m:oMath xmlns:m="http://schemas.openxmlformats.org/officeDocument/2006/math">
                      <m:r>
                        <a:rPr lang="es-ES" sz="1600" i="1">
                          <a:latin typeface="Cambria Math"/>
                        </a:rPr>
                        <m:t>𝑅𝑒𝑣</m:t>
                      </m:r>
                      <m:r>
                        <a:rPr lang="es-ES" sz="1600" i="1">
                          <a:latin typeface="Cambria Math"/>
                        </a:rPr>
                        <m:t>. </m:t>
                      </m:r>
                      <m:r>
                        <a:rPr lang="es-ES" sz="1600" i="1">
                          <a:latin typeface="Cambria Math"/>
                        </a:rPr>
                        <m:t>𝑑𝑒𝑙</m:t>
                      </m:r>
                      <m:r>
                        <a:rPr lang="es-ES" sz="1600" i="1">
                          <a:latin typeface="Cambria Math"/>
                        </a:rPr>
                        <m:t> </m:t>
                      </m:r>
                      <m:r>
                        <a:rPr lang="es-EC" sz="1600" i="1">
                          <a:latin typeface="Cambria Math"/>
                        </a:rPr>
                        <m:t>𝑚𝑜𝑡𝑜𝑟</m:t>
                      </m:r>
                      <m:r>
                        <a:rPr lang="es-EC" sz="1600" i="1">
                          <a:latin typeface="Cambria Math"/>
                        </a:rPr>
                        <m:t> </m:t>
                      </m:r>
                      <m:r>
                        <a:rPr lang="es-EC" sz="1600" i="1">
                          <a:latin typeface="Cambria Math"/>
                        </a:rPr>
                        <m:t>𝑝𝑜𝑟</m:t>
                      </m:r>
                      <m:r>
                        <a:rPr lang="es-EC" sz="1600" i="1">
                          <a:latin typeface="Cambria Math"/>
                        </a:rPr>
                        <m:t> </m:t>
                      </m:r>
                      <m:r>
                        <a:rPr lang="es-EC" sz="1600" i="1">
                          <a:latin typeface="Cambria Math"/>
                        </a:rPr>
                        <m:t>𝑢𝑛𝑖𝑑𝑎𝑑</m:t>
                      </m:r>
                      <m:r>
                        <a:rPr lang="es-EC" sz="1600" i="1">
                          <a:latin typeface="Cambria Math"/>
                        </a:rPr>
                        <m:t> =</m:t>
                      </m:r>
                      <m:f>
                        <m:fPr>
                          <m:ctrlPr>
                            <a:rPr lang="es-ES" sz="1600" i="1">
                              <a:latin typeface="Cambria Math"/>
                            </a:rPr>
                          </m:ctrlPr>
                        </m:fPr>
                        <m:num>
                          <m:r>
                            <a:rPr lang="es-EC" sz="1600" i="1">
                              <a:latin typeface="Cambria Math"/>
                            </a:rPr>
                            <m:t>𝑟𝑒𝑣</m:t>
                          </m:r>
                          <m:r>
                            <a:rPr lang="es-EC" sz="1600" i="1">
                              <a:latin typeface="Cambria Math"/>
                            </a:rPr>
                            <m:t>. </m:t>
                          </m:r>
                          <m:r>
                            <a:rPr lang="es-EC" sz="1600" i="1">
                              <a:latin typeface="Cambria Math"/>
                            </a:rPr>
                            <m:t>𝑡𝑜𝑟𝑛𝑖𝑙𝑙𝑜</m:t>
                          </m:r>
                          <m:r>
                            <a:rPr lang="es-EC" sz="1600" i="1">
                              <a:latin typeface="Cambria Math"/>
                            </a:rPr>
                            <m:t> </m:t>
                          </m:r>
                          <m:r>
                            <a:rPr lang="es-EC" sz="1600" i="1">
                              <a:latin typeface="Cambria Math"/>
                            </a:rPr>
                            <m:t>𝑝𝑜𝑟</m:t>
                          </m:r>
                          <m:r>
                            <a:rPr lang="es-EC" sz="1600" i="1">
                              <a:latin typeface="Cambria Math"/>
                            </a:rPr>
                            <m:t> </m:t>
                          </m:r>
                          <m:r>
                            <a:rPr lang="es-EC" sz="1600" i="1">
                              <a:latin typeface="Cambria Math"/>
                            </a:rPr>
                            <m:t>𝑢𝑛𝑖𝑑𝑎𝑑</m:t>
                          </m:r>
                          <m:r>
                            <a:rPr lang="es-EC" sz="1600" i="1">
                              <a:latin typeface="Cambria Math"/>
                            </a:rPr>
                            <m:t> </m:t>
                          </m:r>
                          <m:r>
                            <a:rPr lang="es-EC" sz="1600" i="1">
                              <a:latin typeface="Cambria Math"/>
                            </a:rPr>
                            <m:t>𝑥</m:t>
                          </m:r>
                          <m:r>
                            <a:rPr lang="es-EC" sz="1600" i="1">
                              <a:latin typeface="Cambria Math"/>
                            </a:rPr>
                            <m:t> </m:t>
                          </m:r>
                          <m:r>
                            <a:rPr lang="es-EC" sz="1600" i="1">
                              <a:latin typeface="Cambria Math"/>
                            </a:rPr>
                            <m:t>𝑁𝑠</m:t>
                          </m:r>
                        </m:num>
                        <m:den>
                          <m:r>
                            <a:rPr lang="es-EC" sz="1600" i="1">
                              <a:latin typeface="Cambria Math"/>
                            </a:rPr>
                            <m:t>𝑁𝑚</m:t>
                          </m:r>
                        </m:den>
                      </m:f>
                      <m:r>
                        <a:rPr lang="es-EC" sz="1600" i="1">
                          <a:latin typeface="Cambria Math"/>
                        </a:rPr>
                        <m:t>       </m:t>
                      </m:r>
                    </m:oMath>
                  </m:oMathPara>
                </a14:m>
                <a:endParaRPr lang="es-ES" sz="1600" dirty="0"/>
              </a:p>
              <a:p>
                <a:pPr algn="just"/>
                <a:r>
                  <a:rPr lang="es-EC" sz="1600" dirty="0"/>
                  <a:t> </a:t>
                </a:r>
                <a:endParaRPr lang="es-ES" sz="1600" dirty="0"/>
              </a:p>
              <a:p>
                <a:pPr algn="just"/>
                <a:r>
                  <a:rPr lang="es-ES" sz="1600" dirty="0"/>
                  <a:t>Dónde: </a:t>
                </a:r>
                <a:endParaRPr lang="es-ES" sz="1600" dirty="0" smtClean="0"/>
              </a:p>
              <a:p>
                <a:pPr algn="just"/>
                <a:endParaRPr lang="es-ES" sz="1600" dirty="0"/>
              </a:p>
              <a:p>
                <a:pPr lvl="0" algn="just"/>
                <a:r>
                  <a:rPr lang="es-EC" sz="1600" dirty="0" err="1"/>
                  <a:t>Ns</a:t>
                </a:r>
                <a:r>
                  <a:rPr lang="es-EC" sz="1600" dirty="0"/>
                  <a:t> = Número de dientes del engranaje que se encuentra acoplado al tornillo. </a:t>
                </a:r>
                <a:endParaRPr lang="es-ES" sz="1600" dirty="0"/>
              </a:p>
              <a:p>
                <a:pPr lvl="0" algn="just"/>
                <a:r>
                  <a:rPr lang="es-EC" sz="1600" dirty="0" err="1"/>
                  <a:t>Nm</a:t>
                </a:r>
                <a:r>
                  <a:rPr lang="es-EC" sz="1600" dirty="0"/>
                  <a:t> = Número de dientes del engranaje que se encuentra acoplado al eje </a:t>
                </a:r>
                <a:r>
                  <a:rPr lang="es-EC" sz="1600" dirty="0" smtClean="0"/>
                  <a:t>de motor</a:t>
                </a:r>
                <a:r>
                  <a:rPr lang="es-EC" sz="1600" dirty="0"/>
                  <a:t>. </a:t>
                </a:r>
                <a:endParaRPr lang="es-ES" sz="1600" dirty="0"/>
              </a:p>
              <a:p>
                <a:pPr algn="just"/>
                <a:r>
                  <a:rPr lang="es-ES" sz="1600" dirty="0"/>
                  <a:t> </a:t>
                </a:r>
              </a:p>
            </p:txBody>
          </p:sp>
        </mc:Choice>
        <mc:Fallback xmlns="">
          <p:sp>
            <p:nvSpPr>
              <p:cNvPr id="4" name="3 Rectángulo"/>
              <p:cNvSpPr>
                <a:spLocks noRot="1" noChangeAspect="1" noMove="1" noResize="1" noEditPoints="1" noAdjustHandles="1" noChangeArrowheads="1" noChangeShapeType="1" noTextEdit="1"/>
              </p:cNvSpPr>
              <p:nvPr/>
            </p:nvSpPr>
            <p:spPr>
              <a:xfrm>
                <a:off x="251520" y="1700808"/>
                <a:ext cx="8424936" cy="4253152"/>
              </a:xfrm>
              <a:prstGeom prst="rect">
                <a:avLst/>
              </a:prstGeom>
              <a:blipFill rotWithShape="1">
                <a:blip r:embed="rId2"/>
                <a:stretch>
                  <a:fillRect l="-362" r="-43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215516" y="5951482"/>
                <a:ext cx="8496944" cy="961545"/>
              </a:xfrm>
              <a:prstGeom prst="rect">
                <a:avLst/>
              </a:prstGeom>
            </p:spPr>
            <p:txBody>
              <a:bodyPr wrap="square">
                <a:spAutoFit/>
              </a:bodyPr>
              <a:lstStyle/>
              <a:p>
                <a14:m>
                  <m:oMath xmlns:m="http://schemas.openxmlformats.org/officeDocument/2006/math">
                    <m:r>
                      <a:rPr lang="es-ES" sz="1600" b="0" i="1" smtClean="0">
                        <a:latin typeface="Cambria Math"/>
                      </a:rPr>
                      <m:t>𝑅</m:t>
                    </m:r>
                    <m:r>
                      <a:rPr lang="es-ES" sz="1600" i="1">
                        <a:latin typeface="Cambria Math"/>
                      </a:rPr>
                      <m:t>𝑒𝑣</m:t>
                    </m:r>
                    <m:r>
                      <a:rPr lang="es-ES" sz="1600" i="1">
                        <a:latin typeface="Cambria Math"/>
                      </a:rPr>
                      <m:t>. </m:t>
                    </m:r>
                    <m:r>
                      <a:rPr lang="es-ES" sz="1600" i="1">
                        <a:latin typeface="Cambria Math"/>
                      </a:rPr>
                      <m:t>𝑡𝑜𝑟𝑛𝑖𝑙𝑙𝑜</m:t>
                    </m:r>
                    <m:r>
                      <a:rPr lang="es-ES" sz="1600" i="1">
                        <a:latin typeface="Cambria Math"/>
                      </a:rPr>
                      <m:t> </m:t>
                    </m:r>
                    <m:r>
                      <a:rPr lang="es-ES" sz="1600" i="1">
                        <a:latin typeface="Cambria Math"/>
                      </a:rPr>
                      <m:t>𝑝𝑜𝑟</m:t>
                    </m:r>
                    <m:r>
                      <a:rPr lang="es-ES" sz="1600" i="1">
                        <a:latin typeface="Cambria Math"/>
                      </a:rPr>
                      <m:t> </m:t>
                    </m:r>
                    <m:r>
                      <a:rPr lang="es-ES" sz="1600" i="1">
                        <a:latin typeface="Cambria Math"/>
                      </a:rPr>
                      <m:t>𝑢𝑛𝑖𝑑𝑎𝑑</m:t>
                    </m:r>
                    <m:r>
                      <a:rPr lang="es-ES" sz="1600" i="1">
                        <a:latin typeface="Cambria Math"/>
                      </a:rPr>
                      <m:t>=</m:t>
                    </m:r>
                    <m:f>
                      <m:fPr>
                        <m:ctrlPr>
                          <a:rPr lang="es-ES" sz="1600" i="1">
                            <a:latin typeface="Cambria Math"/>
                          </a:rPr>
                        </m:ctrlPr>
                      </m:fPr>
                      <m:num>
                        <m:r>
                          <a:rPr lang="es-ES" sz="1600" i="1">
                            <a:latin typeface="Cambria Math"/>
                          </a:rPr>
                          <m:t>1</m:t>
                        </m:r>
                      </m:num>
                      <m:den>
                        <m:r>
                          <a:rPr lang="es-ES" sz="1600" i="1">
                            <a:latin typeface="Cambria Math"/>
                          </a:rPr>
                          <m:t>𝑃𝑎𝑠𝑜</m:t>
                        </m:r>
                        <m:r>
                          <a:rPr lang="es-ES" sz="1600" i="1">
                            <a:latin typeface="Cambria Math"/>
                          </a:rPr>
                          <m:t> </m:t>
                        </m:r>
                        <m:r>
                          <a:rPr lang="es-ES" sz="1600" i="1">
                            <a:latin typeface="Cambria Math"/>
                          </a:rPr>
                          <m:t>𝑒𝑓𝑒𝑐𝑡𝑖𝑣𝑜</m:t>
                        </m:r>
                        <m:r>
                          <a:rPr lang="es-ES" sz="1600" i="1">
                            <a:latin typeface="Cambria Math"/>
                          </a:rPr>
                          <m:t> </m:t>
                        </m:r>
                        <m:r>
                          <a:rPr lang="es-ES" sz="1600" i="1">
                            <a:latin typeface="Cambria Math"/>
                          </a:rPr>
                          <m:t>𝑑𝑒𝑙</m:t>
                        </m:r>
                        <m:r>
                          <a:rPr lang="es-ES" sz="1600" i="1">
                            <a:latin typeface="Cambria Math"/>
                          </a:rPr>
                          <m:t> </m:t>
                        </m:r>
                        <m:r>
                          <a:rPr lang="es-ES" sz="1600" i="1">
                            <a:latin typeface="Cambria Math"/>
                          </a:rPr>
                          <m:t>𝑇𝑜𝑟𝑛𝑖𝑙𝑙𝑜</m:t>
                        </m:r>
                      </m:den>
                    </m:f>
                  </m:oMath>
                </a14:m>
                <a:r>
                  <a:rPr lang="es-ES" sz="1600" dirty="0">
                    <a:latin typeface="+mj-lt"/>
                  </a:rPr>
                  <a:t> </a:t>
                </a:r>
                <a:endParaRPr lang="es-ES" sz="1600" dirty="0" smtClean="0">
                  <a:latin typeface="+mj-lt"/>
                </a:endParaRPr>
              </a:p>
              <a:p>
                <a:endParaRPr lang="es-ES" sz="1600" dirty="0">
                  <a:latin typeface="+mj-lt"/>
                </a:endParaRPr>
              </a:p>
              <a:p>
                <a:endParaRPr lang="es-ES" sz="1600" dirty="0"/>
              </a:p>
            </p:txBody>
          </p:sp>
        </mc:Choice>
        <mc:Fallback xmlns="">
          <p:sp>
            <p:nvSpPr>
              <p:cNvPr id="5" name="4 Rectángulo"/>
              <p:cNvSpPr>
                <a:spLocks noRot="1" noChangeAspect="1" noMove="1" noResize="1" noEditPoints="1" noAdjustHandles="1" noChangeArrowheads="1" noChangeShapeType="1" noTextEdit="1"/>
              </p:cNvSpPr>
              <p:nvPr/>
            </p:nvSpPr>
            <p:spPr>
              <a:xfrm>
                <a:off x="215516" y="5951482"/>
                <a:ext cx="8496944" cy="961545"/>
              </a:xfrm>
              <a:prstGeom prst="rect">
                <a:avLst/>
              </a:prstGeom>
              <a:blipFill rotWithShape="1">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4788024" y="5923502"/>
                <a:ext cx="4908317" cy="5533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600" i="1">
                          <a:latin typeface="Cambria Math"/>
                        </a:rPr>
                        <m:t>𝑅𝑒𝑣</m:t>
                      </m:r>
                      <m:r>
                        <a:rPr lang="es-ES" sz="1600" i="1">
                          <a:latin typeface="Cambria Math"/>
                        </a:rPr>
                        <m:t>. </m:t>
                      </m:r>
                      <m:r>
                        <a:rPr lang="es-ES" sz="1600" i="1">
                          <a:latin typeface="Cambria Math"/>
                        </a:rPr>
                        <m:t>𝑡𝑜𝑟𝑛𝑖𝑙𝑙𝑜</m:t>
                      </m:r>
                      <m:r>
                        <a:rPr lang="es-ES" sz="1600" i="1">
                          <a:latin typeface="Cambria Math"/>
                        </a:rPr>
                        <m:t> </m:t>
                      </m:r>
                      <m:r>
                        <a:rPr lang="es-ES" sz="1600" i="1">
                          <a:latin typeface="Cambria Math"/>
                        </a:rPr>
                        <m:t>𝑝𝑜𝑟</m:t>
                      </m:r>
                      <m:r>
                        <a:rPr lang="es-ES" sz="1600" i="1">
                          <a:latin typeface="Cambria Math"/>
                        </a:rPr>
                        <m:t> </m:t>
                      </m:r>
                      <m:r>
                        <a:rPr lang="es-ES" sz="1600" i="1">
                          <a:latin typeface="Cambria Math"/>
                        </a:rPr>
                        <m:t>𝑢𝑛𝑖𝑑𝑎𝑑</m:t>
                      </m:r>
                      <m:r>
                        <a:rPr lang="es-ES" sz="1600" i="1">
                          <a:latin typeface="Cambria Math"/>
                        </a:rPr>
                        <m:t>=</m:t>
                      </m:r>
                      <m:f>
                        <m:fPr>
                          <m:ctrlPr>
                            <a:rPr lang="es-ES" sz="1600" i="1">
                              <a:latin typeface="Cambria Math"/>
                            </a:rPr>
                          </m:ctrlPr>
                        </m:fPr>
                        <m:num>
                          <m:r>
                            <a:rPr lang="es-ES" sz="1600" i="1">
                              <a:latin typeface="Cambria Math"/>
                            </a:rPr>
                            <m:t>1</m:t>
                          </m:r>
                        </m:num>
                        <m:den>
                          <m:r>
                            <a:rPr lang="es-ES" sz="1600" i="1">
                              <a:latin typeface="Cambria Math"/>
                            </a:rPr>
                            <m:t>2</m:t>
                          </m:r>
                        </m:den>
                      </m:f>
                      <m:r>
                        <a:rPr lang="es-ES" sz="1600" i="1">
                          <a:latin typeface="Cambria Math"/>
                        </a:rPr>
                        <m:t> </m:t>
                      </m:r>
                    </m:oMath>
                  </m:oMathPara>
                </a14:m>
                <a:endParaRPr lang="es-ES" sz="1600" dirty="0"/>
              </a:p>
            </p:txBody>
          </p:sp>
        </mc:Choice>
        <mc:Fallback xmlns="">
          <p:sp>
            <p:nvSpPr>
              <p:cNvPr id="7" name="6 Rectángulo"/>
              <p:cNvSpPr>
                <a:spLocks noRot="1" noChangeAspect="1" noMove="1" noResize="1" noEditPoints="1" noAdjustHandles="1" noChangeArrowheads="1" noChangeShapeType="1" noTextEdit="1"/>
              </p:cNvSpPr>
              <p:nvPr/>
            </p:nvSpPr>
            <p:spPr>
              <a:xfrm>
                <a:off x="4788024" y="5923502"/>
                <a:ext cx="4908317" cy="553357"/>
              </a:xfrm>
              <a:prstGeom prst="rect">
                <a:avLst/>
              </a:prstGeom>
              <a:blipFill rotWithShape="1">
                <a:blip r:embed="rId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5467912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368807" y="1988840"/>
                <a:ext cx="8064896"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i="1">
                          <a:latin typeface="Cambria Math"/>
                        </a:rPr>
                        <m:t>𝑃𝑎𝑠𝑜𝑠</m:t>
                      </m:r>
                      <m:r>
                        <a:rPr lang="es-ES" i="1">
                          <a:latin typeface="Cambria Math"/>
                        </a:rPr>
                        <m:t> </m:t>
                      </m:r>
                      <m:r>
                        <a:rPr lang="es-ES" i="1">
                          <a:latin typeface="Cambria Math"/>
                        </a:rPr>
                        <m:t>𝑝𝑜𝑟</m:t>
                      </m:r>
                      <m:r>
                        <a:rPr lang="es-ES" i="1">
                          <a:latin typeface="Cambria Math"/>
                        </a:rPr>
                        <m:t> </m:t>
                      </m:r>
                      <m:r>
                        <a:rPr lang="es-ES" i="1">
                          <a:latin typeface="Cambria Math"/>
                        </a:rPr>
                        <m:t>𝑢𝑛𝑖𝑑𝑎𝑑</m:t>
                      </m:r>
                      <m:r>
                        <a:rPr lang="es-ES" i="1">
                          <a:latin typeface="Cambria Math"/>
                        </a:rPr>
                        <m:t> </m:t>
                      </m:r>
                      <m:r>
                        <a:rPr lang="es-ES" i="1">
                          <a:latin typeface="Cambria Math"/>
                        </a:rPr>
                        <m:t>𝑀𝑎𝑐h</m:t>
                      </m:r>
                      <m:r>
                        <a:rPr lang="es-ES" i="1">
                          <a:latin typeface="Cambria Math"/>
                        </a:rPr>
                        <m:t>3=2000 ∙0,5=1000  </m:t>
                      </m:r>
                      <m:r>
                        <a:rPr lang="es-ES" i="1">
                          <a:latin typeface="Cambria Math"/>
                        </a:rPr>
                        <m:t>𝑃𝑎𝑠𝑜𝑠</m:t>
                      </m:r>
                      <m:r>
                        <a:rPr lang="es-ES" i="1">
                          <a:latin typeface="Cambria Math"/>
                        </a:rPr>
                        <m:t> </m:t>
                      </m:r>
                      <m:r>
                        <a:rPr lang="es-ES" i="1">
                          <a:latin typeface="Cambria Math"/>
                        </a:rPr>
                        <m:t>𝑝𝑜𝑟</m:t>
                      </m:r>
                      <m:r>
                        <a:rPr lang="es-ES" i="1">
                          <a:latin typeface="Cambria Math"/>
                        </a:rPr>
                        <m:t> </m:t>
                      </m:r>
                      <m:r>
                        <a:rPr lang="es-ES" i="1">
                          <a:latin typeface="Cambria Math"/>
                        </a:rPr>
                        <m:t>𝑢𝑛𝑖𝑑𝑎</m:t>
                      </m:r>
                      <m:r>
                        <a:rPr lang="es-ES" i="1">
                          <a:latin typeface="Cambria Math"/>
                        </a:rPr>
                        <m:t> </m:t>
                      </m:r>
                      <m:r>
                        <a:rPr lang="es-ES" i="1">
                          <a:latin typeface="Cambria Math"/>
                        </a:rPr>
                        <m:t>𝑀𝑎𝑐h</m:t>
                      </m:r>
                      <m:r>
                        <a:rPr lang="es-ES" i="1">
                          <a:latin typeface="Cambria Math"/>
                        </a:rPr>
                        <m:t>3</m:t>
                      </m:r>
                    </m:oMath>
                  </m:oMathPara>
                </a14:m>
                <a:endParaRPr lang="es-ES" dirty="0"/>
              </a:p>
              <a:p>
                <a:r>
                  <a:rPr lang="es-ES" dirty="0"/>
                  <a:t> </a:t>
                </a:r>
              </a:p>
            </p:txBody>
          </p:sp>
        </mc:Choice>
        <mc:Fallback xmlns="">
          <p:sp>
            <p:nvSpPr>
              <p:cNvPr id="4" name="3 Rectángulo"/>
              <p:cNvSpPr>
                <a:spLocks noRot="1" noChangeAspect="1" noMove="1" noResize="1" noEditPoints="1" noAdjustHandles="1" noChangeArrowheads="1" noChangeShapeType="1" noTextEdit="1"/>
              </p:cNvSpPr>
              <p:nvPr/>
            </p:nvSpPr>
            <p:spPr>
              <a:xfrm>
                <a:off x="368807" y="1988840"/>
                <a:ext cx="8064896" cy="646331"/>
              </a:xfrm>
              <a:prstGeom prst="rect">
                <a:avLst/>
              </a:prstGeom>
              <a:blipFill rotWithShape="1">
                <a:blip r:embed="rId2"/>
                <a:stretch>
                  <a:fillRect/>
                </a:stretch>
              </a:blipFill>
            </p:spPr>
            <p:txBody>
              <a:bodyPr/>
              <a:lstStyle/>
              <a:p>
                <a:r>
                  <a:rPr lang="es-ES">
                    <a:noFill/>
                  </a:rPr>
                  <a:t> </a:t>
                </a:r>
              </a:p>
            </p:txBody>
          </p:sp>
        </mc:Fallback>
      </mc:AlternateContent>
      <p:sp>
        <p:nvSpPr>
          <p:cNvPr id="8" name="2 Título"/>
          <p:cNvSpPr>
            <a:spLocks noGrp="1"/>
          </p:cNvSpPr>
          <p:nvPr>
            <p:ph type="title"/>
          </p:nvPr>
        </p:nvSpPr>
        <p:spPr/>
        <p:txBody>
          <a:bodyPr/>
          <a:lstStyle/>
          <a:p>
            <a:r>
              <a:rPr lang="es-ES" dirty="0" smtClean="0"/>
              <a:t>AFINACIÓN DE MOTORES</a:t>
            </a:r>
            <a:endParaRPr lang="es-ES" dirty="0"/>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500" t="18749" r="24451" b="24306"/>
          <a:stretch/>
        </p:blipFill>
        <p:spPr bwMode="auto">
          <a:xfrm>
            <a:off x="1907704" y="2692242"/>
            <a:ext cx="5657903" cy="354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6121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611560" y="1916832"/>
                <a:ext cx="7344816" cy="1502719"/>
              </a:xfrm>
              <a:prstGeom prst="rect">
                <a:avLst/>
              </a:prstGeom>
            </p:spPr>
            <p:txBody>
              <a:bodyPr wrap="square">
                <a:spAutoFit/>
              </a:bodyPr>
              <a:lstStyle/>
              <a:p>
                <a:r>
                  <a:rPr lang="es-ES" dirty="0"/>
                  <a:t>Las velocidades máximas para cada eje son las siguientes:</a:t>
                </a:r>
              </a:p>
              <a:p>
                <a:r>
                  <a:rPr lang="es-ES" b="1" dirty="0"/>
                  <a:t> </a:t>
                </a:r>
                <a:endParaRPr lang="es-ES" dirty="0"/>
              </a:p>
              <a:p>
                <a:r>
                  <a:rPr lang="es-ES" b="1" dirty="0"/>
                  <a:t>EJE X		</a:t>
                </a:r>
                <a14:m>
                  <m:oMath xmlns:m="http://schemas.openxmlformats.org/officeDocument/2006/math">
                    <m:sSub>
                      <m:sSubPr>
                        <m:ctrlPr>
                          <a:rPr lang="es-ES" i="1">
                            <a:latin typeface="Cambria Math"/>
                          </a:rPr>
                        </m:ctrlPr>
                      </m:sSubPr>
                      <m:e>
                        <m:r>
                          <a:rPr lang="es-EC" i="1">
                            <a:latin typeface="Cambria Math"/>
                          </a:rPr>
                          <m:t>𝑛</m:t>
                        </m:r>
                      </m:e>
                      <m:sub>
                        <m:r>
                          <a:rPr lang="es-EC" i="1">
                            <a:latin typeface="Cambria Math"/>
                          </a:rPr>
                          <m:t>𝑎𝑑</m:t>
                        </m:r>
                      </m:sub>
                    </m:sSub>
                    <m:r>
                      <a:rPr lang="es-ES" i="1">
                        <a:latin typeface="Cambria Math"/>
                      </a:rPr>
                      <m:t>=67,52 </m:t>
                    </m:r>
                    <m:r>
                      <a:rPr lang="es-EC" i="1">
                        <a:latin typeface="Cambria Math"/>
                      </a:rPr>
                      <m:t>𝑅𝑃𝑀</m:t>
                    </m:r>
                    <m:r>
                      <a:rPr lang="es-EC" i="1">
                        <a:latin typeface="Cambria Math"/>
                      </a:rPr>
                      <m:t> </m:t>
                    </m:r>
                  </m:oMath>
                </a14:m>
                <a:r>
                  <a:rPr lang="es-ES" dirty="0"/>
                  <a:t>   </a:t>
                </a:r>
                <a14:m>
                  <m:oMath xmlns:m="http://schemas.openxmlformats.org/officeDocument/2006/math">
                    <m:sSub>
                      <m:sSubPr>
                        <m:ctrlPr>
                          <a:rPr lang="es-ES" i="1">
                            <a:latin typeface="Cambria Math"/>
                          </a:rPr>
                        </m:ctrlPr>
                      </m:sSubPr>
                      <m:e>
                        <m:r>
                          <a:rPr lang="es-EC" i="1">
                            <a:latin typeface="Cambria Math"/>
                          </a:rPr>
                          <m:t>𝑉</m:t>
                        </m:r>
                      </m:e>
                      <m:sub>
                        <m:r>
                          <a:rPr lang="es-EC" i="1">
                            <a:latin typeface="Cambria Math"/>
                          </a:rPr>
                          <m:t>𝑥</m:t>
                        </m:r>
                      </m:sub>
                    </m:sSub>
                    <m:r>
                      <a:rPr lang="es-ES" i="1">
                        <a:latin typeface="Cambria Math"/>
                      </a:rPr>
                      <m:t>=2057,56 </m:t>
                    </m:r>
                    <m:r>
                      <a:rPr lang="es-ES" i="1">
                        <a:latin typeface="Cambria Math"/>
                      </a:rPr>
                      <m:t>𝑚𝑚</m:t>
                    </m:r>
                    <m:r>
                      <a:rPr lang="es-ES" i="1">
                        <a:latin typeface="Cambria Math"/>
                      </a:rPr>
                      <m:t>/</m:t>
                    </m:r>
                    <m:r>
                      <a:rPr lang="es-ES" i="1">
                        <a:latin typeface="Cambria Math"/>
                      </a:rPr>
                      <m:t>𝑚𝑖𝑛</m:t>
                    </m:r>
                  </m:oMath>
                </a14:m>
                <a:endParaRPr lang="es-ES" dirty="0"/>
              </a:p>
              <a:p>
                <a:r>
                  <a:rPr lang="es-ES" b="1" dirty="0"/>
                  <a:t>EJE Y		</a:t>
                </a:r>
                <a14:m>
                  <m:oMath xmlns:m="http://schemas.openxmlformats.org/officeDocument/2006/math">
                    <m:sSub>
                      <m:sSubPr>
                        <m:ctrlPr>
                          <a:rPr lang="es-ES" i="1">
                            <a:latin typeface="Cambria Math"/>
                          </a:rPr>
                        </m:ctrlPr>
                      </m:sSubPr>
                      <m:e>
                        <m:r>
                          <a:rPr lang="es-EC" i="1">
                            <a:latin typeface="Cambria Math"/>
                          </a:rPr>
                          <m:t>𝑛</m:t>
                        </m:r>
                      </m:e>
                      <m:sub>
                        <m:r>
                          <a:rPr lang="es-EC" i="1">
                            <a:latin typeface="Cambria Math"/>
                          </a:rPr>
                          <m:t>𝑎𝑑</m:t>
                        </m:r>
                      </m:sub>
                    </m:sSub>
                    <m:r>
                      <a:rPr lang="es-ES" i="1">
                        <a:latin typeface="Cambria Math"/>
                      </a:rPr>
                      <m:t>=118,83 </m:t>
                    </m:r>
                    <m:r>
                      <a:rPr lang="es-EC" i="1">
                        <a:latin typeface="Cambria Math"/>
                      </a:rPr>
                      <m:t>𝑅𝑃𝑀</m:t>
                    </m:r>
                  </m:oMath>
                </a14:m>
                <a:r>
                  <a:rPr lang="es-EC" dirty="0"/>
                  <a:t> </a:t>
                </a:r>
                <a14:m>
                  <m:oMath xmlns:m="http://schemas.openxmlformats.org/officeDocument/2006/math">
                    <m:sSub>
                      <m:sSubPr>
                        <m:ctrlPr>
                          <a:rPr lang="es-ES" i="1">
                            <a:latin typeface="Cambria Math"/>
                          </a:rPr>
                        </m:ctrlPr>
                      </m:sSubPr>
                      <m:e>
                        <m:r>
                          <a:rPr lang="es-EC" i="1">
                            <a:latin typeface="Cambria Math"/>
                          </a:rPr>
                          <m:t>𝑉</m:t>
                        </m:r>
                      </m:e>
                      <m:sub>
                        <m:r>
                          <a:rPr lang="es-EC" i="1">
                            <a:latin typeface="Cambria Math"/>
                          </a:rPr>
                          <m:t>𝑦</m:t>
                        </m:r>
                      </m:sub>
                    </m:sSub>
                    <m:r>
                      <a:rPr lang="es-ES" i="1">
                        <a:latin typeface="Cambria Math"/>
                      </a:rPr>
                      <m:t>=3621,15  </m:t>
                    </m:r>
                    <m:r>
                      <a:rPr lang="es-ES" i="1">
                        <a:latin typeface="Cambria Math"/>
                      </a:rPr>
                      <m:t>𝑚𝑚</m:t>
                    </m:r>
                    <m:r>
                      <a:rPr lang="es-ES" i="1">
                        <a:latin typeface="Cambria Math"/>
                      </a:rPr>
                      <m:t>/</m:t>
                    </m:r>
                    <m:r>
                      <a:rPr lang="es-ES" i="1">
                        <a:latin typeface="Cambria Math"/>
                      </a:rPr>
                      <m:t>𝑚𝑖𝑛</m:t>
                    </m:r>
                  </m:oMath>
                </a14:m>
                <a:endParaRPr lang="es-ES" dirty="0"/>
              </a:p>
              <a:p>
                <a:r>
                  <a:rPr lang="es-EC" b="1" dirty="0"/>
                  <a:t>EJE Z		</a:t>
                </a:r>
                <a14:m>
                  <m:oMath xmlns:m="http://schemas.openxmlformats.org/officeDocument/2006/math">
                    <m:sSub>
                      <m:sSubPr>
                        <m:ctrlPr>
                          <a:rPr lang="es-ES" i="1">
                            <a:latin typeface="Cambria Math"/>
                          </a:rPr>
                        </m:ctrlPr>
                      </m:sSubPr>
                      <m:e>
                        <m:r>
                          <a:rPr lang="es-EC" i="1">
                            <a:latin typeface="Cambria Math"/>
                          </a:rPr>
                          <m:t>𝑛</m:t>
                        </m:r>
                      </m:e>
                      <m:sub>
                        <m:r>
                          <a:rPr lang="es-EC" i="1">
                            <a:latin typeface="Cambria Math"/>
                          </a:rPr>
                          <m:t>𝑎𝑑</m:t>
                        </m:r>
                      </m:sub>
                    </m:sSub>
                    <m:r>
                      <a:rPr lang="es-EC" i="1">
                        <a:latin typeface="Cambria Math"/>
                      </a:rPr>
                      <m:t>=362, 7 </m:t>
                    </m:r>
                    <m:r>
                      <a:rPr lang="es-EC" i="1">
                        <a:latin typeface="Cambria Math"/>
                      </a:rPr>
                      <m:t>𝑅𝑃𝑀</m:t>
                    </m:r>
                  </m:oMath>
                </a14:m>
                <a:r>
                  <a:rPr lang="es-EC" dirty="0"/>
                  <a:t> </a:t>
                </a:r>
                <a14:m>
                  <m:oMath xmlns:m="http://schemas.openxmlformats.org/officeDocument/2006/math">
                    <m:sSub>
                      <m:sSubPr>
                        <m:ctrlPr>
                          <a:rPr lang="es-ES" i="1">
                            <a:latin typeface="Cambria Math"/>
                          </a:rPr>
                        </m:ctrlPr>
                      </m:sSubPr>
                      <m:e>
                        <m:r>
                          <a:rPr lang="es-EC" i="1">
                            <a:latin typeface="Cambria Math"/>
                          </a:rPr>
                          <m:t>𝑉</m:t>
                        </m:r>
                      </m:e>
                      <m:sub>
                        <m:r>
                          <a:rPr lang="es-EC" i="1">
                            <a:latin typeface="Cambria Math"/>
                          </a:rPr>
                          <m:t>𝑧</m:t>
                        </m:r>
                      </m:sub>
                    </m:sSub>
                    <m:r>
                      <a:rPr lang="es-EC" i="1">
                        <a:latin typeface="Cambria Math"/>
                      </a:rPr>
                      <m:t>=11052,7 </m:t>
                    </m:r>
                    <m:r>
                      <a:rPr lang="es-EC" i="1">
                        <a:latin typeface="Cambria Math"/>
                      </a:rPr>
                      <m:t>𝑚𝑚</m:t>
                    </m:r>
                    <m:r>
                      <a:rPr lang="es-EC" i="1">
                        <a:latin typeface="Cambria Math"/>
                      </a:rPr>
                      <m:t>/</m:t>
                    </m:r>
                    <m:r>
                      <a:rPr lang="es-EC" i="1">
                        <a:latin typeface="Cambria Math"/>
                      </a:rPr>
                      <m:t>𝑚𝑖𝑛</m:t>
                    </m:r>
                  </m:oMath>
                </a14:m>
                <a:endParaRPr lang="es-ES" dirty="0"/>
              </a:p>
            </p:txBody>
          </p:sp>
        </mc:Choice>
        <mc:Fallback xmlns="">
          <p:sp>
            <p:nvSpPr>
              <p:cNvPr id="4" name="3 Rectángulo"/>
              <p:cNvSpPr>
                <a:spLocks noRot="1" noChangeAspect="1" noMove="1" noResize="1" noEditPoints="1" noAdjustHandles="1" noChangeArrowheads="1" noChangeShapeType="1" noTextEdit="1"/>
              </p:cNvSpPr>
              <p:nvPr/>
            </p:nvSpPr>
            <p:spPr>
              <a:xfrm>
                <a:off x="611560" y="1916832"/>
                <a:ext cx="7344816" cy="1502719"/>
              </a:xfrm>
              <a:prstGeom prst="rect">
                <a:avLst/>
              </a:prstGeom>
              <a:blipFill rotWithShape="1">
                <a:blip r:embed="rId2"/>
                <a:stretch>
                  <a:fillRect l="-664" t="-2024" b="-5668"/>
                </a:stretch>
              </a:blipFill>
            </p:spPr>
            <p:txBody>
              <a:bodyPr/>
              <a:lstStyle/>
              <a:p>
                <a:r>
                  <a:rPr lang="es-ES">
                    <a:noFill/>
                  </a:rPr>
                  <a:t> </a:t>
                </a:r>
              </a:p>
            </p:txBody>
          </p:sp>
        </mc:Fallback>
      </mc:AlternateContent>
      <p:sp>
        <p:nvSpPr>
          <p:cNvPr id="5" name="2 Título"/>
          <p:cNvSpPr>
            <a:spLocks noGrp="1"/>
          </p:cNvSpPr>
          <p:nvPr>
            <p:ph type="title"/>
          </p:nvPr>
        </p:nvSpPr>
        <p:spPr/>
        <p:txBody>
          <a:bodyPr/>
          <a:lstStyle/>
          <a:p>
            <a:r>
              <a:rPr lang="es-ES" dirty="0" smtClean="0"/>
              <a:t>AFINACIÓN DE MOTORES</a:t>
            </a:r>
            <a:endParaRPr lang="es-ES" dirty="0"/>
          </a:p>
        </p:txBody>
      </p:sp>
      <p:sp>
        <p:nvSpPr>
          <p:cNvPr id="6" name="5 Rectángulo"/>
          <p:cNvSpPr/>
          <p:nvPr/>
        </p:nvSpPr>
        <p:spPr>
          <a:xfrm>
            <a:off x="612094" y="3933056"/>
            <a:ext cx="7632313" cy="830997"/>
          </a:xfrm>
          <a:prstGeom prst="rect">
            <a:avLst/>
          </a:prstGeom>
        </p:spPr>
        <p:txBody>
          <a:bodyPr wrap="square">
            <a:spAutoFit/>
          </a:bodyPr>
          <a:lstStyle/>
          <a:p>
            <a:pPr algn="just"/>
            <a:r>
              <a:rPr lang="es-ES" sz="1600" dirty="0"/>
              <a:t>En cuanto a la aceleración, Artsoft creadores del programa Mach3 recomiendan configurar este valor de acuerdo a un sonido confortable en las pruebas de encendido y apagado, a pesar que esto no llega a ser científico da buenos y mejores resultados.</a:t>
            </a:r>
          </a:p>
        </p:txBody>
      </p:sp>
    </p:spTree>
    <p:extLst>
      <p:ext uri="{BB962C8B-B14F-4D97-AF65-F5344CB8AC3E}">
        <p14:creationId xmlns:p14="http://schemas.microsoft.com/office/powerpoint/2010/main" val="21081111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504" y="1628800"/>
            <a:ext cx="4212468" cy="1323439"/>
          </a:xfrm>
          <a:prstGeom prst="rect">
            <a:avLst/>
          </a:prstGeom>
        </p:spPr>
        <p:txBody>
          <a:bodyPr wrap="square">
            <a:spAutoFit/>
          </a:bodyPr>
          <a:lstStyle/>
          <a:p>
            <a:pPr lvl="0" algn="just"/>
            <a:r>
              <a:rPr lang="es-EC" sz="1600" dirty="0" smtClean="0"/>
              <a:t>10. Revisar </a:t>
            </a:r>
            <a:r>
              <a:rPr lang="es-EC" sz="1600" dirty="0"/>
              <a:t>las conexiones internas de la interfaz, que no exista cables sueltos y que los tornillos de las borneras estén bien apretados.</a:t>
            </a:r>
            <a:endParaRPr lang="es-ES" sz="1600" dirty="0"/>
          </a:p>
          <a:p>
            <a:r>
              <a:rPr lang="es-EC" sz="1600" dirty="0"/>
              <a:t> </a:t>
            </a:r>
            <a:endParaRPr lang="es-ES" sz="1600" dirty="0"/>
          </a:p>
          <a:p>
            <a:pPr lvl="0"/>
            <a:r>
              <a:rPr lang="es-EC" sz="1600" dirty="0"/>
              <a:t> </a:t>
            </a:r>
            <a:endParaRPr lang="es-ES" sz="1600" dirty="0"/>
          </a:p>
        </p:txBody>
      </p:sp>
      <p:pic>
        <p:nvPicPr>
          <p:cNvPr id="19491"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449" y="2636912"/>
            <a:ext cx="3645101" cy="3717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2 Título"/>
          <p:cNvSpPr>
            <a:spLocks noGrp="1"/>
          </p:cNvSpPr>
          <p:nvPr>
            <p:ph type="title"/>
          </p:nvPr>
        </p:nvSpPr>
        <p:spPr/>
        <p:txBody>
          <a:bodyPr/>
          <a:lstStyle/>
          <a:p>
            <a:r>
              <a:rPr lang="es-ES" dirty="0" smtClean="0"/>
              <a:t>INSTRUCCIONES PARA LA OPERACIÓN DE LA MÁQUINA NCM-2000</a:t>
            </a:r>
            <a:endParaRPr lang="es-ES" dirty="0"/>
          </a:p>
        </p:txBody>
      </p:sp>
      <p:pic>
        <p:nvPicPr>
          <p:cNvPr id="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833805"/>
            <a:ext cx="3438306" cy="3323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27 Rectángulo"/>
          <p:cNvSpPr/>
          <p:nvPr/>
        </p:nvSpPr>
        <p:spPr>
          <a:xfrm>
            <a:off x="4572000" y="1628800"/>
            <a:ext cx="4572000" cy="830997"/>
          </a:xfrm>
          <a:prstGeom prst="rect">
            <a:avLst/>
          </a:prstGeom>
        </p:spPr>
        <p:txBody>
          <a:bodyPr>
            <a:spAutoFit/>
          </a:bodyPr>
          <a:lstStyle/>
          <a:p>
            <a:pPr lvl="0" algn="just"/>
            <a:r>
              <a:rPr lang="es-EC" sz="1600" dirty="0" smtClean="0"/>
              <a:t>11. Encender la lámpara con el Interruptor ON/OFF para la Lámpara y después la fuente con el Interruptor 0N/OFF de fuente DC24V.</a:t>
            </a:r>
            <a:endParaRPr lang="es-ES" sz="1600" dirty="0"/>
          </a:p>
        </p:txBody>
      </p:sp>
    </p:spTree>
    <p:extLst>
      <p:ext uri="{BB962C8B-B14F-4D97-AF65-F5344CB8AC3E}">
        <p14:creationId xmlns:p14="http://schemas.microsoft.com/office/powerpoint/2010/main" val="18766000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7613" y="1700808"/>
            <a:ext cx="8640960" cy="2062103"/>
          </a:xfrm>
          <a:prstGeom prst="rect">
            <a:avLst/>
          </a:prstGeom>
        </p:spPr>
        <p:txBody>
          <a:bodyPr wrap="square">
            <a:spAutoFit/>
          </a:bodyPr>
          <a:lstStyle/>
          <a:p>
            <a:pPr lvl="0"/>
            <a:r>
              <a:rPr lang="es-EC" sz="1600" dirty="0" smtClean="0"/>
              <a:t>12. Configuramos  </a:t>
            </a:r>
            <a:r>
              <a:rPr lang="es-EC" sz="1600" dirty="0"/>
              <a:t>primero el cero de maquina (Home), realizando los respectivos movimientos de manera manual en los 3 ejes hasta posicionarlos en el lugar que el operario crea conveniente siempre y cuando este dentro de los rangos permitidos por los finales de carrera. </a:t>
            </a:r>
            <a:endParaRPr lang="es-EC" sz="1600" dirty="0" smtClean="0"/>
          </a:p>
          <a:p>
            <a:pPr lvl="0"/>
            <a:endParaRPr lang="es-ES" sz="1600" dirty="0"/>
          </a:p>
          <a:p>
            <a:r>
              <a:rPr lang="es-ES" sz="1600" dirty="0"/>
              <a:t>Una vez posicionado las coordenadas hacemos </a:t>
            </a:r>
            <a:r>
              <a:rPr lang="es-ES" sz="1600" dirty="0" err="1"/>
              <a:t>click</a:t>
            </a:r>
            <a:r>
              <a:rPr lang="es-ES" sz="1600" dirty="0"/>
              <a:t> en la opción</a:t>
            </a:r>
            <a:r>
              <a:rPr lang="es-ES" sz="1600" b="1" dirty="0"/>
              <a:t> </a:t>
            </a:r>
            <a:r>
              <a:rPr lang="es-ES" sz="1600" b="1" dirty="0" err="1"/>
              <a:t>ref</a:t>
            </a:r>
            <a:r>
              <a:rPr lang="es-ES" sz="1600" b="1" dirty="0"/>
              <a:t> </a:t>
            </a:r>
            <a:r>
              <a:rPr lang="es-ES" sz="1600" b="1" dirty="0" err="1"/>
              <a:t>all</a:t>
            </a:r>
            <a:r>
              <a:rPr lang="es-ES" sz="1600" b="1" dirty="0"/>
              <a:t> home </a:t>
            </a:r>
            <a:r>
              <a:rPr lang="es-ES" sz="1600" dirty="0"/>
              <a:t>como muestra la </a:t>
            </a:r>
            <a:r>
              <a:rPr lang="es-ES" sz="1600" dirty="0" smtClean="0"/>
              <a:t>imagen, la </a:t>
            </a:r>
            <a:r>
              <a:rPr lang="es-ES" sz="1600" dirty="0"/>
              <a:t>misma que quedara guardada y los recuadros que están de color rojo pasaran a ser de color verde. </a:t>
            </a:r>
            <a:r>
              <a:rPr lang="es-EC" sz="1600" dirty="0"/>
              <a:t>Cada vez que ingresemos el código G28 los 3 ejes se posicionaran en dicha coordenada.</a:t>
            </a:r>
            <a:endParaRPr lang="es-ES" sz="1600" dirty="0"/>
          </a:p>
        </p:txBody>
      </p:sp>
      <p:pic>
        <p:nvPicPr>
          <p:cNvPr id="5" name="4 Imagen"/>
          <p:cNvPicPr/>
          <p:nvPr/>
        </p:nvPicPr>
        <p:blipFill>
          <a:blip r:embed="rId2"/>
          <a:stretch>
            <a:fillRect/>
          </a:stretch>
        </p:blipFill>
        <p:spPr>
          <a:xfrm>
            <a:off x="2016085" y="3537359"/>
            <a:ext cx="5184016" cy="3045120"/>
          </a:xfrm>
          <a:prstGeom prst="rect">
            <a:avLst/>
          </a:prstGeom>
        </p:spPr>
      </p:pic>
      <p:sp>
        <p:nvSpPr>
          <p:cNvPr id="6" name="2 Título"/>
          <p:cNvSpPr>
            <a:spLocks noGrp="1"/>
          </p:cNvSpPr>
          <p:nvPr>
            <p:ph type="title"/>
          </p:nvPr>
        </p:nvSpPr>
        <p:spPr/>
        <p:txBody>
          <a:bodyPr/>
          <a:lstStyle/>
          <a:p>
            <a:r>
              <a:rPr lang="es-ES" dirty="0" smtClean="0"/>
              <a:t>INSTRUCCIONES PARA LA OPERACIÓN DE LA MÁQUINA NCM-2000</a:t>
            </a:r>
            <a:endParaRPr lang="es-ES" dirty="0"/>
          </a:p>
        </p:txBody>
      </p:sp>
      <p:sp>
        <p:nvSpPr>
          <p:cNvPr id="7" name="119 Elipse"/>
          <p:cNvSpPr/>
          <p:nvPr/>
        </p:nvSpPr>
        <p:spPr>
          <a:xfrm>
            <a:off x="3933088" y="3762911"/>
            <a:ext cx="675005" cy="9582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Tree>
    <p:extLst>
      <p:ext uri="{BB962C8B-B14F-4D97-AF65-F5344CB8AC3E}">
        <p14:creationId xmlns:p14="http://schemas.microsoft.com/office/powerpoint/2010/main" val="12562146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1813173"/>
            <a:ext cx="8592857" cy="1077218"/>
          </a:xfrm>
          <a:prstGeom prst="rect">
            <a:avLst/>
          </a:prstGeom>
        </p:spPr>
        <p:txBody>
          <a:bodyPr wrap="square">
            <a:spAutoFit/>
          </a:bodyPr>
          <a:lstStyle/>
          <a:p>
            <a:r>
              <a:rPr lang="es-EC" sz="1600" dirty="0" smtClean="0"/>
              <a:t>13. Después </a:t>
            </a:r>
            <a:r>
              <a:rPr lang="es-EC" sz="1600" dirty="0"/>
              <a:t>seteamos el cero de pieza de manera manual de acuerdo a la forma de la pieza que se va maquinar. Una vez encontrada las coordenadas hacemos click en cada recuadro </a:t>
            </a:r>
            <a:r>
              <a:rPr lang="es-EC" sz="1600" b="1" dirty="0"/>
              <a:t>ZERO X, ZERO Y, ZERO Z</a:t>
            </a:r>
            <a:r>
              <a:rPr lang="es-EC" sz="1600" dirty="0"/>
              <a:t> y automáticamente se pondrán en cero cada eje como se muestra en la </a:t>
            </a:r>
            <a:r>
              <a:rPr lang="es-EC" sz="1600" dirty="0" smtClean="0"/>
              <a:t>imagen</a:t>
            </a:r>
            <a:endParaRPr lang="es-ES" sz="1600" dirty="0"/>
          </a:p>
        </p:txBody>
      </p:sp>
      <p:pic>
        <p:nvPicPr>
          <p:cNvPr id="6" name="5 Imagen"/>
          <p:cNvPicPr/>
          <p:nvPr/>
        </p:nvPicPr>
        <p:blipFill>
          <a:blip r:embed="rId2"/>
          <a:stretch>
            <a:fillRect/>
          </a:stretch>
        </p:blipFill>
        <p:spPr>
          <a:xfrm>
            <a:off x="1847928" y="2996952"/>
            <a:ext cx="5400040" cy="3375025"/>
          </a:xfrm>
          <a:prstGeom prst="rect">
            <a:avLst/>
          </a:prstGeom>
        </p:spPr>
      </p:pic>
      <p:sp>
        <p:nvSpPr>
          <p:cNvPr id="7" name="2 Título"/>
          <p:cNvSpPr>
            <a:spLocks noGrp="1"/>
          </p:cNvSpPr>
          <p:nvPr>
            <p:ph type="title"/>
          </p:nvPr>
        </p:nvSpPr>
        <p:spPr/>
        <p:txBody>
          <a:bodyPr/>
          <a:lstStyle/>
          <a:p>
            <a:r>
              <a:rPr lang="es-ES" dirty="0" smtClean="0"/>
              <a:t>INSTRUCCIONES PARA LA OPERACIÓN DE LA MÁQUINA NCM-2000</a:t>
            </a:r>
            <a:endParaRPr lang="es-ES" dirty="0"/>
          </a:p>
        </p:txBody>
      </p:sp>
      <p:sp>
        <p:nvSpPr>
          <p:cNvPr id="8" name="120 Elipse"/>
          <p:cNvSpPr/>
          <p:nvPr/>
        </p:nvSpPr>
        <p:spPr>
          <a:xfrm>
            <a:off x="3823955" y="3068960"/>
            <a:ext cx="1828165" cy="13220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Tree>
    <p:extLst>
      <p:ext uri="{BB962C8B-B14F-4D97-AF65-F5344CB8AC3E}">
        <p14:creationId xmlns:p14="http://schemas.microsoft.com/office/powerpoint/2010/main" val="14727283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97663" y="1916832"/>
            <a:ext cx="4058313" cy="830997"/>
          </a:xfrm>
          <a:prstGeom prst="rect">
            <a:avLst/>
          </a:prstGeom>
        </p:spPr>
        <p:txBody>
          <a:bodyPr wrap="square">
            <a:spAutoFit/>
          </a:bodyPr>
          <a:lstStyle/>
          <a:p>
            <a:r>
              <a:rPr lang="es-EC" sz="1600" dirty="0" smtClean="0"/>
              <a:t>14. Revisar </a:t>
            </a:r>
            <a:r>
              <a:rPr lang="es-EC" sz="1600" dirty="0"/>
              <a:t>el archivo diseñado en la pantalla principal del Mach3 en la sección de visualización del programa</a:t>
            </a:r>
            <a:endParaRPr lang="es-ES" sz="1600" dirty="0"/>
          </a:p>
        </p:txBody>
      </p:sp>
      <p:sp>
        <p:nvSpPr>
          <p:cNvPr id="5" name="2 Título"/>
          <p:cNvSpPr>
            <a:spLocks noGrp="1"/>
          </p:cNvSpPr>
          <p:nvPr>
            <p:ph type="title"/>
          </p:nvPr>
        </p:nvSpPr>
        <p:spPr/>
        <p:txBody>
          <a:bodyPr/>
          <a:lstStyle/>
          <a:p>
            <a:r>
              <a:rPr lang="es-ES" dirty="0" smtClean="0"/>
              <a:t>INSTRUCCIONES PARA LA OPERACIÓN DE LA MÁQUINA NCM-2000</a:t>
            </a:r>
            <a:endParaRPr lang="es-ES" dirty="0"/>
          </a:p>
        </p:txBody>
      </p:sp>
      <p:pic>
        <p:nvPicPr>
          <p:cNvPr id="6" name="5 Imagen"/>
          <p:cNvPicPr/>
          <p:nvPr/>
        </p:nvPicPr>
        <p:blipFill rotWithShape="1">
          <a:blip r:embed="rId2"/>
          <a:srcRect l="76648" t="10000" b="51579"/>
          <a:stretch/>
        </p:blipFill>
        <p:spPr bwMode="auto">
          <a:xfrm>
            <a:off x="854889" y="2996952"/>
            <a:ext cx="2943860" cy="3027045"/>
          </a:xfrm>
          <a:prstGeom prst="rect">
            <a:avLst/>
          </a:prstGeom>
          <a:ln>
            <a:noFill/>
          </a:ln>
          <a:extLst>
            <a:ext uri="{53640926-AAD7-44D8-BBD7-CCE9431645EC}">
              <a14:shadowObscured xmlns:a14="http://schemas.microsoft.com/office/drawing/2010/main"/>
            </a:ext>
          </a:extLst>
        </p:spPr>
      </p:pic>
      <p:sp>
        <p:nvSpPr>
          <p:cNvPr id="7" name="6 Rectángulo"/>
          <p:cNvSpPr/>
          <p:nvPr/>
        </p:nvSpPr>
        <p:spPr>
          <a:xfrm>
            <a:off x="4716016" y="1916832"/>
            <a:ext cx="3995936" cy="830997"/>
          </a:xfrm>
          <a:prstGeom prst="rect">
            <a:avLst/>
          </a:prstGeom>
        </p:spPr>
        <p:txBody>
          <a:bodyPr wrap="square">
            <a:spAutoFit/>
          </a:bodyPr>
          <a:lstStyle/>
          <a:p>
            <a:pPr lvl="0"/>
            <a:r>
              <a:rPr lang="es-EC" sz="1600" dirty="0" smtClean="0"/>
              <a:t>15. Presionamos </a:t>
            </a:r>
            <a:r>
              <a:rPr lang="es-EC" sz="1600" dirty="0"/>
              <a:t>la opción Cycle Start para iniciar con el proceso de fresado como se observa en la FIG 5.50.</a:t>
            </a:r>
            <a:endParaRPr lang="es-ES" sz="1600" dirty="0"/>
          </a:p>
        </p:txBody>
      </p:sp>
      <p:pic>
        <p:nvPicPr>
          <p:cNvPr id="8" name="7 Imagen"/>
          <p:cNvPicPr/>
          <p:nvPr/>
        </p:nvPicPr>
        <p:blipFill>
          <a:blip r:embed="rId3"/>
          <a:stretch>
            <a:fillRect/>
          </a:stretch>
        </p:blipFill>
        <p:spPr>
          <a:xfrm>
            <a:off x="4355976" y="2852937"/>
            <a:ext cx="4355976" cy="3052914"/>
          </a:xfrm>
          <a:prstGeom prst="rect">
            <a:avLst/>
          </a:prstGeom>
        </p:spPr>
      </p:pic>
      <p:sp>
        <p:nvSpPr>
          <p:cNvPr id="9" name="121 Elipse"/>
          <p:cNvSpPr/>
          <p:nvPr/>
        </p:nvSpPr>
        <p:spPr>
          <a:xfrm>
            <a:off x="4325175" y="4341881"/>
            <a:ext cx="692150" cy="3371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0" name="9 Rectángulo"/>
          <p:cNvSpPr/>
          <p:nvPr/>
        </p:nvSpPr>
        <p:spPr>
          <a:xfrm>
            <a:off x="297663" y="6054215"/>
            <a:ext cx="8414289" cy="584775"/>
          </a:xfrm>
          <a:prstGeom prst="rect">
            <a:avLst/>
          </a:prstGeom>
        </p:spPr>
        <p:txBody>
          <a:bodyPr wrap="square">
            <a:spAutoFit/>
          </a:bodyPr>
          <a:lstStyle/>
          <a:p>
            <a:pPr lvl="0" algn="just"/>
            <a:r>
              <a:rPr lang="es-EC" sz="1600" dirty="0" smtClean="0"/>
              <a:t>16. Y </a:t>
            </a:r>
            <a:r>
              <a:rPr lang="es-EC" sz="1600" dirty="0"/>
              <a:t>para finalizar estar constantemente pendiente del mecanizado, y si es que se produce alguna anomalía pulsar el botón </a:t>
            </a:r>
            <a:r>
              <a:rPr lang="es-EC" sz="1600" dirty="0" err="1"/>
              <a:t>Reset</a:t>
            </a:r>
            <a:r>
              <a:rPr lang="es-EC" sz="1600" dirty="0"/>
              <a:t>/Stop o el pulsador de emergencia.</a:t>
            </a:r>
            <a:endParaRPr lang="es-ES" sz="1600" dirty="0"/>
          </a:p>
        </p:txBody>
      </p:sp>
    </p:spTree>
    <p:extLst>
      <p:ext uri="{BB962C8B-B14F-4D97-AF65-F5344CB8AC3E}">
        <p14:creationId xmlns:p14="http://schemas.microsoft.com/office/powerpoint/2010/main" val="23526627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ANÁLISIS ECONÓMICO</a:t>
            </a:r>
            <a:endParaRPr lang="es-ES" dirty="0"/>
          </a:p>
        </p:txBody>
      </p:sp>
      <p:sp>
        <p:nvSpPr>
          <p:cNvPr id="4" name="3 Rectángulo"/>
          <p:cNvSpPr/>
          <p:nvPr/>
        </p:nvSpPr>
        <p:spPr>
          <a:xfrm>
            <a:off x="323528" y="1737071"/>
            <a:ext cx="2975366" cy="369332"/>
          </a:xfrm>
          <a:prstGeom prst="rect">
            <a:avLst/>
          </a:prstGeom>
        </p:spPr>
        <p:txBody>
          <a:bodyPr wrap="none">
            <a:spAutoFit/>
          </a:bodyPr>
          <a:lstStyle/>
          <a:p>
            <a:pPr lvl="2"/>
            <a:r>
              <a:rPr lang="es-EC" b="1" dirty="0"/>
              <a:t>COSTOS DIRECTOS</a:t>
            </a:r>
            <a:endParaRPr lang="es-ES" sz="1600" dirty="0"/>
          </a:p>
        </p:txBody>
      </p:sp>
      <p:graphicFrame>
        <p:nvGraphicFramePr>
          <p:cNvPr id="5" name="4 Tabla"/>
          <p:cNvGraphicFramePr>
            <a:graphicFrameLocks noGrp="1"/>
          </p:cNvGraphicFramePr>
          <p:nvPr>
            <p:extLst>
              <p:ext uri="{D42A27DB-BD31-4B8C-83A1-F6EECF244321}">
                <p14:modId xmlns:p14="http://schemas.microsoft.com/office/powerpoint/2010/main" val="1224799212"/>
              </p:ext>
            </p:extLst>
          </p:nvPr>
        </p:nvGraphicFramePr>
        <p:xfrm>
          <a:off x="2267744" y="3113446"/>
          <a:ext cx="4581108" cy="2576322"/>
        </p:xfrm>
        <a:graphic>
          <a:graphicData uri="http://schemas.openxmlformats.org/drawingml/2006/table">
            <a:tbl>
              <a:tblPr firstRow="1" firstCol="1" bandRow="1">
                <a:tableStyleId>{5C22544A-7EE6-4342-B048-85BDC9FD1C3A}</a:tableStyleId>
              </a:tblPr>
              <a:tblGrid>
                <a:gridCol w="280035"/>
                <a:gridCol w="1160125"/>
                <a:gridCol w="792088"/>
                <a:gridCol w="1484764"/>
                <a:gridCol w="864096"/>
              </a:tblGrid>
              <a:tr h="190500">
                <a:tc>
                  <a:txBody>
                    <a:bodyPr/>
                    <a:lstStyle/>
                    <a:p>
                      <a:pPr algn="ctr">
                        <a:lnSpc>
                          <a:spcPct val="115000"/>
                        </a:lnSpc>
                        <a:spcAft>
                          <a:spcPts val="0"/>
                        </a:spcAft>
                      </a:pPr>
                      <a:r>
                        <a:rPr lang="es-EC" sz="1100" dirty="0">
                          <a:effectLst/>
                        </a:rPr>
                        <a:t>#</a:t>
                      </a:r>
                      <a:r>
                        <a:rPr lang="es-ES" sz="1100" dirty="0">
                          <a:effectLst/>
                        </a:rPr>
                        <a:t> </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Descripción</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Cant.</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dirty="0">
                          <a:effectLst/>
                        </a:rPr>
                        <a:t>Valor Unit.</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Valor Total</a:t>
                      </a:r>
                      <a:endParaRPr lang="es-ES" sz="1100">
                        <a:effectLst/>
                        <a:latin typeface="Calibri"/>
                        <a:ea typeface="Calibri"/>
                        <a:cs typeface="Times New Roman"/>
                      </a:endParaRPr>
                    </a:p>
                  </a:txBody>
                  <a:tcPr marL="44450" marR="44450" marT="0" marB="0" anchor="b"/>
                </a:tc>
              </a:tr>
              <a:tr h="180975">
                <a:tc>
                  <a:txBody>
                    <a:bodyPr/>
                    <a:lstStyle/>
                    <a:p>
                      <a:pPr algn="ctr">
                        <a:lnSpc>
                          <a:spcPct val="115000"/>
                        </a:lnSpc>
                        <a:spcAft>
                          <a:spcPts val="0"/>
                        </a:spcAft>
                      </a:pPr>
                      <a:r>
                        <a:rPr lang="es-ES" sz="1100">
                          <a:effectLst/>
                        </a:rPr>
                        <a:t>1</a:t>
                      </a:r>
                      <a:endParaRPr lang="es-ES" sz="1100">
                        <a:effectLst/>
                        <a:latin typeface="Calibri"/>
                        <a:ea typeface="Calibri"/>
                        <a:cs typeface="Times New Roman"/>
                      </a:endParaRPr>
                    </a:p>
                  </a:txBody>
                  <a:tcPr marL="44450" marR="44450" marT="0" marB="0" anchor="b"/>
                </a:tc>
                <a:tc>
                  <a:txBody>
                    <a:bodyPr/>
                    <a:lstStyle/>
                    <a:p>
                      <a:pPr algn="l">
                        <a:lnSpc>
                          <a:spcPct val="115000"/>
                        </a:lnSpc>
                        <a:spcAft>
                          <a:spcPts val="0"/>
                        </a:spcAft>
                      </a:pPr>
                      <a:r>
                        <a:rPr lang="es-ES" sz="1100">
                          <a:effectLst/>
                        </a:rPr>
                        <a:t>Motores PAP</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3</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 $                        65,00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 $    195,00 </a:t>
                      </a:r>
                      <a:endParaRPr lang="es-ES" sz="1100">
                        <a:effectLst/>
                        <a:latin typeface="Calibri"/>
                        <a:ea typeface="Calibri"/>
                        <a:cs typeface="Times New Roman"/>
                      </a:endParaRPr>
                    </a:p>
                  </a:txBody>
                  <a:tcPr marL="44450" marR="44450" marT="0" marB="0" anchor="b"/>
                </a:tc>
              </a:tr>
              <a:tr h="180975">
                <a:tc>
                  <a:txBody>
                    <a:bodyPr/>
                    <a:lstStyle/>
                    <a:p>
                      <a:pPr algn="ctr">
                        <a:lnSpc>
                          <a:spcPct val="115000"/>
                        </a:lnSpc>
                        <a:spcAft>
                          <a:spcPts val="0"/>
                        </a:spcAft>
                      </a:pPr>
                      <a:r>
                        <a:rPr lang="es-ES" sz="1100">
                          <a:effectLst/>
                        </a:rPr>
                        <a:t>2</a:t>
                      </a:r>
                      <a:endParaRPr lang="es-ES" sz="1100">
                        <a:effectLst/>
                        <a:latin typeface="Calibri"/>
                        <a:ea typeface="Calibri"/>
                        <a:cs typeface="Times New Roman"/>
                      </a:endParaRPr>
                    </a:p>
                  </a:txBody>
                  <a:tcPr marL="44450" marR="44450" marT="0" marB="0" anchor="b"/>
                </a:tc>
                <a:tc>
                  <a:txBody>
                    <a:bodyPr/>
                    <a:lstStyle/>
                    <a:p>
                      <a:pPr algn="l">
                        <a:lnSpc>
                          <a:spcPct val="115000"/>
                        </a:lnSpc>
                        <a:spcAft>
                          <a:spcPts val="0"/>
                        </a:spcAft>
                      </a:pPr>
                      <a:r>
                        <a:rPr lang="es-ES" sz="1100">
                          <a:effectLst/>
                        </a:rPr>
                        <a:t>Controlador Motores PAP</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dirty="0">
                          <a:effectLst/>
                        </a:rPr>
                        <a:t>3</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 $                        54,99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 $    164,97 </a:t>
                      </a:r>
                      <a:endParaRPr lang="es-ES" sz="1100">
                        <a:effectLst/>
                        <a:latin typeface="Calibri"/>
                        <a:ea typeface="Calibri"/>
                        <a:cs typeface="Times New Roman"/>
                      </a:endParaRPr>
                    </a:p>
                  </a:txBody>
                  <a:tcPr marL="44450" marR="44450" marT="0" marB="0" anchor="b"/>
                </a:tc>
              </a:tr>
              <a:tr h="200025">
                <a:tc>
                  <a:txBody>
                    <a:bodyPr/>
                    <a:lstStyle/>
                    <a:p>
                      <a:pPr algn="ctr">
                        <a:lnSpc>
                          <a:spcPct val="115000"/>
                        </a:lnSpc>
                        <a:spcAft>
                          <a:spcPts val="0"/>
                        </a:spcAft>
                      </a:pPr>
                      <a:r>
                        <a:rPr lang="es-ES" sz="1100">
                          <a:effectLst/>
                        </a:rPr>
                        <a:t>3</a:t>
                      </a:r>
                      <a:endParaRPr lang="es-ES" sz="1100">
                        <a:effectLst/>
                        <a:latin typeface="Calibri"/>
                        <a:ea typeface="Calibri"/>
                        <a:cs typeface="Times New Roman"/>
                      </a:endParaRPr>
                    </a:p>
                  </a:txBody>
                  <a:tcPr marL="44450" marR="44450" marT="0" marB="0" anchor="b"/>
                </a:tc>
                <a:tc>
                  <a:txBody>
                    <a:bodyPr/>
                    <a:lstStyle/>
                    <a:p>
                      <a:pPr algn="l">
                        <a:lnSpc>
                          <a:spcPct val="115000"/>
                        </a:lnSpc>
                        <a:spcAft>
                          <a:spcPts val="0"/>
                        </a:spcAft>
                      </a:pPr>
                      <a:r>
                        <a:rPr lang="es-ES" sz="1200">
                          <a:effectLst/>
                        </a:rPr>
                        <a:t>Tarjeta de interfaz usb para 3 ejes UC326</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1</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 $                      159,95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 $    159,95 </a:t>
                      </a:r>
                      <a:endParaRPr lang="es-ES" sz="1100">
                        <a:effectLst/>
                        <a:latin typeface="Calibri"/>
                        <a:ea typeface="Calibri"/>
                        <a:cs typeface="Times New Roman"/>
                      </a:endParaRPr>
                    </a:p>
                  </a:txBody>
                  <a:tcPr marL="44450" marR="44450" marT="0" marB="0" anchor="b"/>
                </a:tc>
              </a:tr>
              <a:tr h="180975">
                <a:tc>
                  <a:txBody>
                    <a:bodyPr/>
                    <a:lstStyle/>
                    <a:p>
                      <a:pPr algn="ctr">
                        <a:lnSpc>
                          <a:spcPct val="115000"/>
                        </a:lnSpc>
                        <a:spcAft>
                          <a:spcPts val="0"/>
                        </a:spcAft>
                      </a:pPr>
                      <a:r>
                        <a:rPr lang="es-ES" sz="1100">
                          <a:effectLst/>
                        </a:rPr>
                        <a:t>4</a:t>
                      </a:r>
                      <a:endParaRPr lang="es-ES" sz="1100">
                        <a:effectLst/>
                        <a:latin typeface="Calibri"/>
                        <a:ea typeface="Calibri"/>
                        <a:cs typeface="Times New Roman"/>
                      </a:endParaRPr>
                    </a:p>
                  </a:txBody>
                  <a:tcPr marL="44450" marR="44450" marT="0" marB="0" anchor="b"/>
                </a:tc>
                <a:tc>
                  <a:txBody>
                    <a:bodyPr/>
                    <a:lstStyle/>
                    <a:p>
                      <a:pPr algn="l">
                        <a:lnSpc>
                          <a:spcPct val="115000"/>
                        </a:lnSpc>
                        <a:spcAft>
                          <a:spcPts val="0"/>
                        </a:spcAft>
                      </a:pPr>
                      <a:r>
                        <a:rPr lang="es-ES" sz="1100">
                          <a:effectLst/>
                        </a:rPr>
                        <a:t>Fuente de Poder 24v/10A</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1</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 $                        23,50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 $      23,50 </a:t>
                      </a:r>
                      <a:endParaRPr lang="es-ES" sz="1100">
                        <a:effectLst/>
                        <a:latin typeface="Calibri"/>
                        <a:ea typeface="Calibri"/>
                        <a:cs typeface="Times New Roman"/>
                      </a:endParaRPr>
                    </a:p>
                  </a:txBody>
                  <a:tcPr marL="44450" marR="44450" marT="0" marB="0" anchor="b"/>
                </a:tc>
              </a:tr>
              <a:tr h="190500">
                <a:tc>
                  <a:txBody>
                    <a:bodyPr/>
                    <a:lstStyle/>
                    <a:p>
                      <a:pPr algn="l">
                        <a:lnSpc>
                          <a:spcPct val="115000"/>
                        </a:lnSpc>
                      </a:pPr>
                      <a:endParaRPr lang="es-ES" sz="1100">
                        <a:effectLst/>
                        <a:latin typeface="Calibri"/>
                        <a:cs typeface="Times New Roman"/>
                      </a:endParaRPr>
                    </a:p>
                  </a:txBody>
                  <a:tcPr marL="44450" marR="44450" marT="0" marB="0" anchor="b"/>
                </a:tc>
                <a:tc>
                  <a:txBody>
                    <a:bodyPr/>
                    <a:lstStyle/>
                    <a:p>
                      <a:pPr algn="l">
                        <a:lnSpc>
                          <a:spcPct val="115000"/>
                        </a:lnSpc>
                      </a:pPr>
                      <a:endParaRPr lang="es-ES" sz="1100">
                        <a:effectLst/>
                        <a:latin typeface="Calibri"/>
                        <a:cs typeface="Times New Roman"/>
                      </a:endParaRPr>
                    </a:p>
                  </a:txBody>
                  <a:tcPr marL="44450" marR="44450" marT="0" marB="0" anchor="b"/>
                </a:tc>
                <a:tc>
                  <a:txBody>
                    <a:bodyPr/>
                    <a:lstStyle/>
                    <a:p>
                      <a:pPr algn="l">
                        <a:lnSpc>
                          <a:spcPct val="115000"/>
                        </a:lnSpc>
                      </a:pPr>
                      <a:endParaRPr lang="es-ES" sz="1100">
                        <a:effectLst/>
                        <a:latin typeface="Calibri"/>
                        <a:cs typeface="Times New Roman"/>
                      </a:endParaRPr>
                    </a:p>
                  </a:txBody>
                  <a:tcPr marL="44450" marR="44450" marT="0" marB="0" anchor="b"/>
                </a:tc>
                <a:tc>
                  <a:txBody>
                    <a:bodyPr/>
                    <a:lstStyle/>
                    <a:p>
                      <a:pPr algn="l">
                        <a:lnSpc>
                          <a:spcPct val="115000"/>
                        </a:lnSpc>
                        <a:spcAft>
                          <a:spcPts val="0"/>
                        </a:spcAft>
                      </a:pPr>
                      <a:r>
                        <a:rPr lang="es-ES" sz="1100">
                          <a:effectLst/>
                        </a:rPr>
                        <a:t>SUBTOTAL</a:t>
                      </a:r>
                      <a:endParaRPr lang="es-ES" sz="1100">
                        <a:effectLst/>
                        <a:latin typeface="Calibri"/>
                        <a:ea typeface="Calibri"/>
                        <a:cs typeface="Times New Roman"/>
                      </a:endParaRPr>
                    </a:p>
                  </a:txBody>
                  <a:tcPr marL="44450" marR="44450" marT="0" marB="0" anchor="b"/>
                </a:tc>
                <a:tc>
                  <a:txBody>
                    <a:bodyPr/>
                    <a:lstStyle/>
                    <a:p>
                      <a:pPr algn="l">
                        <a:lnSpc>
                          <a:spcPct val="115000"/>
                        </a:lnSpc>
                        <a:spcAft>
                          <a:spcPts val="0"/>
                        </a:spcAft>
                      </a:pPr>
                      <a:r>
                        <a:rPr lang="es-ES" sz="1100">
                          <a:effectLst/>
                        </a:rPr>
                        <a:t> $    543,42 </a:t>
                      </a:r>
                      <a:endParaRPr lang="es-ES" sz="1100">
                        <a:effectLst/>
                        <a:latin typeface="Calibri"/>
                        <a:ea typeface="Calibri"/>
                        <a:cs typeface="Times New Roman"/>
                      </a:endParaRPr>
                    </a:p>
                  </a:txBody>
                  <a:tcPr marL="44450" marR="44450" marT="0" marB="0" anchor="b"/>
                </a:tc>
              </a:tr>
              <a:tr h="190500">
                <a:tc>
                  <a:txBody>
                    <a:bodyPr/>
                    <a:lstStyle/>
                    <a:p>
                      <a:pPr algn="l">
                        <a:lnSpc>
                          <a:spcPct val="115000"/>
                        </a:lnSpc>
                      </a:pPr>
                      <a:endParaRPr lang="es-ES" sz="1100">
                        <a:effectLst/>
                        <a:latin typeface="Calibri"/>
                        <a:cs typeface="Times New Roman"/>
                      </a:endParaRPr>
                    </a:p>
                  </a:txBody>
                  <a:tcPr marL="44450" marR="44450" marT="0" marB="0" anchor="b"/>
                </a:tc>
                <a:tc>
                  <a:txBody>
                    <a:bodyPr/>
                    <a:lstStyle/>
                    <a:p>
                      <a:pPr algn="l">
                        <a:lnSpc>
                          <a:spcPct val="115000"/>
                        </a:lnSpc>
                      </a:pPr>
                      <a:endParaRPr lang="es-ES" sz="1100">
                        <a:effectLst/>
                        <a:latin typeface="Calibri"/>
                        <a:cs typeface="Times New Roman"/>
                      </a:endParaRPr>
                    </a:p>
                  </a:txBody>
                  <a:tcPr marL="44450" marR="44450" marT="0" marB="0" anchor="b"/>
                </a:tc>
                <a:tc>
                  <a:txBody>
                    <a:bodyPr/>
                    <a:lstStyle/>
                    <a:p>
                      <a:pPr algn="l">
                        <a:lnSpc>
                          <a:spcPct val="115000"/>
                        </a:lnSpc>
                      </a:pPr>
                      <a:endParaRPr lang="es-ES" sz="1100">
                        <a:effectLst/>
                        <a:latin typeface="Calibri"/>
                        <a:cs typeface="Times New Roman"/>
                      </a:endParaRPr>
                    </a:p>
                  </a:txBody>
                  <a:tcPr marL="44450" marR="44450" marT="0" marB="0" anchor="b"/>
                </a:tc>
                <a:tc>
                  <a:txBody>
                    <a:bodyPr/>
                    <a:lstStyle/>
                    <a:p>
                      <a:pPr algn="l">
                        <a:lnSpc>
                          <a:spcPct val="115000"/>
                        </a:lnSpc>
                        <a:spcAft>
                          <a:spcPts val="0"/>
                        </a:spcAft>
                      </a:pPr>
                      <a:r>
                        <a:rPr lang="es-ES" sz="1100">
                          <a:effectLst/>
                        </a:rPr>
                        <a:t>IMPORTACION (25%)</a:t>
                      </a:r>
                      <a:endParaRPr lang="es-ES" sz="1100">
                        <a:effectLst/>
                        <a:latin typeface="Calibri"/>
                        <a:ea typeface="Calibri"/>
                        <a:cs typeface="Times New Roman"/>
                      </a:endParaRPr>
                    </a:p>
                  </a:txBody>
                  <a:tcPr marL="44450" marR="44450" marT="0" marB="0" anchor="b"/>
                </a:tc>
                <a:tc>
                  <a:txBody>
                    <a:bodyPr/>
                    <a:lstStyle/>
                    <a:p>
                      <a:pPr algn="l">
                        <a:lnSpc>
                          <a:spcPct val="115000"/>
                        </a:lnSpc>
                        <a:spcAft>
                          <a:spcPts val="0"/>
                        </a:spcAft>
                      </a:pPr>
                      <a:r>
                        <a:rPr lang="es-ES" sz="1100" dirty="0">
                          <a:effectLst/>
                        </a:rPr>
                        <a:t> $    135,86 </a:t>
                      </a:r>
                      <a:endParaRPr lang="es-ES" sz="1100" dirty="0">
                        <a:effectLst/>
                        <a:latin typeface="Calibri"/>
                        <a:ea typeface="Calibri"/>
                        <a:cs typeface="Times New Roman"/>
                      </a:endParaRPr>
                    </a:p>
                  </a:txBody>
                  <a:tcPr marL="44450" marR="44450" marT="0" marB="0" anchor="b"/>
                </a:tc>
              </a:tr>
              <a:tr h="190500">
                <a:tc>
                  <a:txBody>
                    <a:bodyPr/>
                    <a:lstStyle/>
                    <a:p>
                      <a:pPr algn="l">
                        <a:lnSpc>
                          <a:spcPct val="115000"/>
                        </a:lnSpc>
                      </a:pPr>
                      <a:endParaRPr lang="es-ES" sz="1100">
                        <a:effectLst/>
                        <a:latin typeface="Calibri"/>
                        <a:cs typeface="Times New Roman"/>
                      </a:endParaRPr>
                    </a:p>
                  </a:txBody>
                  <a:tcPr marL="44450" marR="44450" marT="0" marB="0" anchor="b"/>
                </a:tc>
                <a:tc>
                  <a:txBody>
                    <a:bodyPr/>
                    <a:lstStyle/>
                    <a:p>
                      <a:pPr algn="l">
                        <a:lnSpc>
                          <a:spcPct val="115000"/>
                        </a:lnSpc>
                      </a:pPr>
                      <a:endParaRPr lang="es-ES" sz="1100">
                        <a:effectLst/>
                        <a:latin typeface="Calibri"/>
                        <a:cs typeface="Times New Roman"/>
                      </a:endParaRPr>
                    </a:p>
                  </a:txBody>
                  <a:tcPr marL="44450" marR="44450" marT="0" marB="0" anchor="b"/>
                </a:tc>
                <a:tc>
                  <a:txBody>
                    <a:bodyPr/>
                    <a:lstStyle/>
                    <a:p>
                      <a:pPr algn="l">
                        <a:lnSpc>
                          <a:spcPct val="115000"/>
                        </a:lnSpc>
                      </a:pPr>
                      <a:endParaRPr lang="es-ES" sz="1100">
                        <a:effectLst/>
                        <a:latin typeface="Calibri"/>
                        <a:cs typeface="Times New Roman"/>
                      </a:endParaRPr>
                    </a:p>
                  </a:txBody>
                  <a:tcPr marL="44450" marR="44450" marT="0" marB="0" anchor="b"/>
                </a:tc>
                <a:tc>
                  <a:txBody>
                    <a:bodyPr/>
                    <a:lstStyle/>
                    <a:p>
                      <a:pPr algn="l">
                        <a:lnSpc>
                          <a:spcPct val="115000"/>
                        </a:lnSpc>
                        <a:spcAft>
                          <a:spcPts val="0"/>
                        </a:spcAft>
                      </a:pPr>
                      <a:r>
                        <a:rPr lang="es-ES" sz="1100">
                          <a:effectLst/>
                        </a:rPr>
                        <a:t>TOTAL</a:t>
                      </a:r>
                      <a:endParaRPr lang="es-ES" sz="1100">
                        <a:effectLst/>
                        <a:latin typeface="Calibri"/>
                        <a:ea typeface="Calibri"/>
                        <a:cs typeface="Times New Roman"/>
                      </a:endParaRPr>
                    </a:p>
                  </a:txBody>
                  <a:tcPr marL="44450" marR="44450" marT="0" marB="0" anchor="b"/>
                </a:tc>
                <a:tc>
                  <a:txBody>
                    <a:bodyPr/>
                    <a:lstStyle/>
                    <a:p>
                      <a:pPr algn="l">
                        <a:lnSpc>
                          <a:spcPct val="115000"/>
                        </a:lnSpc>
                        <a:spcAft>
                          <a:spcPts val="0"/>
                        </a:spcAft>
                      </a:pPr>
                      <a:r>
                        <a:rPr lang="es-ES" sz="1100" dirty="0">
                          <a:effectLst/>
                        </a:rPr>
                        <a:t> $    679,28 </a:t>
                      </a:r>
                      <a:endParaRPr lang="es-ES" sz="1100" dirty="0">
                        <a:effectLst/>
                        <a:latin typeface="Calibri"/>
                        <a:ea typeface="Calibri"/>
                        <a:cs typeface="Times New Roman"/>
                      </a:endParaRPr>
                    </a:p>
                  </a:txBody>
                  <a:tcPr marL="44450" marR="44450" marT="0" marB="0" anchor="b"/>
                </a:tc>
              </a:tr>
            </a:tbl>
          </a:graphicData>
        </a:graphic>
      </p:graphicFrame>
      <p:sp>
        <p:nvSpPr>
          <p:cNvPr id="6" name="5 Rectángulo"/>
          <p:cNvSpPr/>
          <p:nvPr/>
        </p:nvSpPr>
        <p:spPr>
          <a:xfrm>
            <a:off x="2987824" y="2611651"/>
            <a:ext cx="2746649" cy="338554"/>
          </a:xfrm>
          <a:prstGeom prst="rect">
            <a:avLst/>
          </a:prstGeom>
        </p:spPr>
        <p:txBody>
          <a:bodyPr wrap="none">
            <a:spAutoFit/>
          </a:bodyPr>
          <a:lstStyle/>
          <a:p>
            <a:r>
              <a:rPr lang="es-EC" sz="1600" dirty="0"/>
              <a:t>Costo de equipos importados</a:t>
            </a:r>
            <a:endParaRPr lang="es-ES" sz="1600" dirty="0"/>
          </a:p>
        </p:txBody>
      </p:sp>
    </p:spTree>
    <p:extLst>
      <p:ext uri="{BB962C8B-B14F-4D97-AF65-F5344CB8AC3E}">
        <p14:creationId xmlns:p14="http://schemas.microsoft.com/office/powerpoint/2010/main" val="2059238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ANÁLISIS ECONÓMICO</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575292845"/>
              </p:ext>
            </p:extLst>
          </p:nvPr>
        </p:nvGraphicFramePr>
        <p:xfrm>
          <a:off x="1691680" y="2852936"/>
          <a:ext cx="5544616" cy="2138172"/>
        </p:xfrm>
        <a:graphic>
          <a:graphicData uri="http://schemas.openxmlformats.org/drawingml/2006/table">
            <a:tbl>
              <a:tblPr firstRow="1" firstCol="1" bandRow="1">
                <a:tableStyleId>{5C22544A-7EE6-4342-B048-85BDC9FD1C3A}</a:tableStyleId>
              </a:tblPr>
              <a:tblGrid>
                <a:gridCol w="236855"/>
                <a:gridCol w="1779369"/>
                <a:gridCol w="504056"/>
                <a:gridCol w="1584176"/>
                <a:gridCol w="1440160"/>
              </a:tblGrid>
              <a:tr h="190500">
                <a:tc>
                  <a:txBody>
                    <a:bodyPr/>
                    <a:lstStyle/>
                    <a:p>
                      <a:pPr algn="ctr">
                        <a:lnSpc>
                          <a:spcPct val="115000"/>
                        </a:lnSpc>
                        <a:spcAft>
                          <a:spcPts val="0"/>
                        </a:spcAft>
                      </a:pPr>
                      <a:r>
                        <a:rPr lang="es-ES" sz="1100" dirty="0">
                          <a:effectLst/>
                        </a:rPr>
                        <a:t>z#</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Descripción</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Cant</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dirty="0">
                          <a:effectLst/>
                        </a:rPr>
                        <a:t>Valor Unit.</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dirty="0">
                          <a:effectLst/>
                        </a:rPr>
                        <a:t>Valor Total</a:t>
                      </a:r>
                      <a:endParaRPr lang="es-ES" sz="1100" dirty="0">
                        <a:effectLst/>
                        <a:latin typeface="Calibri"/>
                        <a:ea typeface="Calibri"/>
                        <a:cs typeface="Times New Roman"/>
                      </a:endParaRPr>
                    </a:p>
                  </a:txBody>
                  <a:tcPr marL="44450" marR="44450" marT="0" marB="0" anchor="b"/>
                </a:tc>
              </a:tr>
              <a:tr h="190500">
                <a:tc>
                  <a:txBody>
                    <a:bodyPr/>
                    <a:lstStyle/>
                    <a:p>
                      <a:pPr algn="ctr">
                        <a:lnSpc>
                          <a:spcPct val="115000"/>
                        </a:lnSpc>
                        <a:spcAft>
                          <a:spcPts val="0"/>
                        </a:spcAft>
                      </a:pPr>
                      <a:r>
                        <a:rPr lang="es-ES" sz="1100">
                          <a:effectLst/>
                        </a:rPr>
                        <a:t>1</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dirty="0" err="1">
                          <a:effectLst/>
                        </a:rPr>
                        <a:t>Braker</a:t>
                      </a:r>
                      <a:r>
                        <a:rPr lang="es-ES" sz="1100" dirty="0">
                          <a:effectLst/>
                        </a:rPr>
                        <a:t> de protección </a:t>
                      </a:r>
                      <a:r>
                        <a:rPr lang="es-ES" sz="1100" dirty="0" smtClean="0">
                          <a:effectLst/>
                        </a:rPr>
                        <a:t>6A</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1</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dirty="0">
                          <a:effectLst/>
                        </a:rPr>
                        <a:t> $                           7,80 </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dirty="0">
                          <a:effectLst/>
                        </a:rPr>
                        <a:t> $        7,80 </a:t>
                      </a:r>
                      <a:endParaRPr lang="es-ES" sz="1100" dirty="0">
                        <a:effectLst/>
                        <a:latin typeface="Calibri"/>
                        <a:ea typeface="Calibri"/>
                        <a:cs typeface="Times New Roman"/>
                      </a:endParaRPr>
                    </a:p>
                  </a:txBody>
                  <a:tcPr marL="44450" marR="44450" marT="0" marB="0" anchor="b"/>
                </a:tc>
              </a:tr>
              <a:tr h="180975">
                <a:tc>
                  <a:txBody>
                    <a:bodyPr/>
                    <a:lstStyle/>
                    <a:p>
                      <a:pPr algn="ctr">
                        <a:lnSpc>
                          <a:spcPct val="115000"/>
                        </a:lnSpc>
                        <a:spcAft>
                          <a:spcPts val="0"/>
                        </a:spcAft>
                      </a:pPr>
                      <a:r>
                        <a:rPr lang="es-ES" sz="1100">
                          <a:effectLst/>
                        </a:rPr>
                        <a:t>2</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Relé de 3 contactores 24v/10A</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1</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dirty="0">
                          <a:effectLst/>
                        </a:rPr>
                        <a:t> $                         13,00 </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dirty="0">
                          <a:effectLst/>
                        </a:rPr>
                        <a:t> $      13,00 </a:t>
                      </a:r>
                      <a:endParaRPr lang="es-ES" sz="1100" dirty="0">
                        <a:effectLst/>
                        <a:latin typeface="Calibri"/>
                        <a:ea typeface="Calibri"/>
                        <a:cs typeface="Times New Roman"/>
                      </a:endParaRPr>
                    </a:p>
                  </a:txBody>
                  <a:tcPr marL="44450" marR="44450" marT="0" marB="0" anchor="b"/>
                </a:tc>
              </a:tr>
              <a:tr h="190500">
                <a:tc>
                  <a:txBody>
                    <a:bodyPr/>
                    <a:lstStyle/>
                    <a:p>
                      <a:pPr algn="ctr">
                        <a:lnSpc>
                          <a:spcPct val="115000"/>
                        </a:lnSpc>
                        <a:spcAft>
                          <a:spcPts val="0"/>
                        </a:spcAft>
                      </a:pPr>
                      <a:r>
                        <a:rPr lang="es-ES" sz="1100">
                          <a:effectLst/>
                        </a:rPr>
                        <a:t>3</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Lámpara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1</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dirty="0">
                          <a:effectLst/>
                        </a:rPr>
                        <a:t> $                         11,00 </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dirty="0">
                          <a:effectLst/>
                        </a:rPr>
                        <a:t> $      11,00 </a:t>
                      </a:r>
                      <a:endParaRPr lang="es-ES" sz="1100" dirty="0">
                        <a:effectLst/>
                        <a:latin typeface="Calibri"/>
                        <a:ea typeface="Calibri"/>
                        <a:cs typeface="Times New Roman"/>
                      </a:endParaRPr>
                    </a:p>
                  </a:txBody>
                  <a:tcPr marL="44450" marR="44450" marT="0" marB="0" anchor="b"/>
                </a:tc>
              </a:tr>
              <a:tr h="180975">
                <a:tc>
                  <a:txBody>
                    <a:bodyPr/>
                    <a:lstStyle/>
                    <a:p>
                      <a:pPr algn="ctr">
                        <a:lnSpc>
                          <a:spcPct val="115000"/>
                        </a:lnSpc>
                        <a:spcAft>
                          <a:spcPts val="0"/>
                        </a:spcAft>
                      </a:pPr>
                      <a:r>
                        <a:rPr lang="es-ES" sz="1100">
                          <a:effectLst/>
                        </a:rPr>
                        <a:t>4</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Placa de potencia (ruteado y elementos)</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1</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dirty="0">
                          <a:effectLst/>
                        </a:rPr>
                        <a:t> $                         35,00 </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dirty="0">
                          <a:effectLst/>
                        </a:rPr>
                        <a:t> $      35,00 </a:t>
                      </a:r>
                      <a:endParaRPr lang="es-ES" sz="1100" dirty="0">
                        <a:effectLst/>
                        <a:latin typeface="Calibri"/>
                        <a:ea typeface="Calibri"/>
                        <a:cs typeface="Times New Roman"/>
                      </a:endParaRPr>
                    </a:p>
                  </a:txBody>
                  <a:tcPr marL="44450" marR="44450" marT="0" marB="0" anchor="b"/>
                </a:tc>
              </a:tr>
              <a:tr h="180975">
                <a:tc>
                  <a:txBody>
                    <a:bodyPr/>
                    <a:lstStyle/>
                    <a:p>
                      <a:pPr algn="ctr">
                        <a:lnSpc>
                          <a:spcPct val="115000"/>
                        </a:lnSpc>
                        <a:spcAft>
                          <a:spcPts val="0"/>
                        </a:spcAft>
                      </a:pPr>
                      <a:r>
                        <a:rPr lang="es-ES" sz="1100">
                          <a:effectLst/>
                        </a:rPr>
                        <a:t>5</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Cables</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1</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dirty="0">
                          <a:effectLst/>
                        </a:rPr>
                        <a:t> $                         40,00 </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dirty="0">
                          <a:effectLst/>
                        </a:rPr>
                        <a:t> $      40,00 </a:t>
                      </a:r>
                      <a:endParaRPr lang="es-ES" sz="1100" dirty="0">
                        <a:effectLst/>
                        <a:latin typeface="Calibri"/>
                        <a:ea typeface="Calibri"/>
                        <a:cs typeface="Times New Roman"/>
                      </a:endParaRPr>
                    </a:p>
                  </a:txBody>
                  <a:tcPr marL="44450" marR="44450" marT="0" marB="0" anchor="b"/>
                </a:tc>
              </a:tr>
              <a:tr h="190500">
                <a:tc>
                  <a:txBody>
                    <a:bodyPr/>
                    <a:lstStyle/>
                    <a:p>
                      <a:pPr>
                        <a:lnSpc>
                          <a:spcPct val="115000"/>
                        </a:lnSpc>
                      </a:pPr>
                      <a:endParaRPr lang="es-ES" sz="1100">
                        <a:effectLst/>
                        <a:latin typeface="Calibri"/>
                        <a:cs typeface="Times New Roman"/>
                      </a:endParaRPr>
                    </a:p>
                  </a:txBody>
                  <a:tcPr marL="44450" marR="44450" marT="0" marB="0" anchor="b"/>
                </a:tc>
                <a:tc>
                  <a:txBody>
                    <a:bodyPr/>
                    <a:lstStyle/>
                    <a:p>
                      <a:pPr>
                        <a:lnSpc>
                          <a:spcPct val="115000"/>
                        </a:lnSpc>
                      </a:pPr>
                      <a:endParaRPr lang="es-ES" sz="1100">
                        <a:effectLst/>
                        <a:latin typeface="Calibri"/>
                        <a:cs typeface="Times New Roman"/>
                      </a:endParaRPr>
                    </a:p>
                  </a:txBody>
                  <a:tcPr marL="44450" marR="44450" marT="0" marB="0" anchor="b"/>
                </a:tc>
                <a:tc>
                  <a:txBody>
                    <a:bodyPr/>
                    <a:lstStyle/>
                    <a:p>
                      <a:pPr>
                        <a:lnSpc>
                          <a:spcPct val="115000"/>
                        </a:lnSpc>
                      </a:pPr>
                      <a:endParaRPr lang="es-ES" sz="1100">
                        <a:effectLst/>
                        <a:latin typeface="Calibri"/>
                        <a:cs typeface="Times New Roman"/>
                      </a:endParaRPr>
                    </a:p>
                  </a:txBody>
                  <a:tcPr marL="44450" marR="44450" marT="0" marB="0" anchor="b"/>
                </a:tc>
                <a:tc>
                  <a:txBody>
                    <a:bodyPr/>
                    <a:lstStyle/>
                    <a:p>
                      <a:pPr algn="ctr">
                        <a:lnSpc>
                          <a:spcPct val="115000"/>
                        </a:lnSpc>
                        <a:spcAft>
                          <a:spcPts val="0"/>
                        </a:spcAft>
                      </a:pPr>
                      <a:r>
                        <a:rPr lang="es-ES" sz="1100" dirty="0">
                          <a:effectLst/>
                        </a:rPr>
                        <a:t>SUBTOTAL</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dirty="0">
                          <a:effectLst/>
                        </a:rPr>
                        <a:t> $    106,80 </a:t>
                      </a:r>
                      <a:endParaRPr lang="es-ES" sz="1100" dirty="0">
                        <a:effectLst/>
                        <a:latin typeface="Calibri"/>
                        <a:ea typeface="Calibri"/>
                        <a:cs typeface="Times New Roman"/>
                      </a:endParaRPr>
                    </a:p>
                  </a:txBody>
                  <a:tcPr marL="44450" marR="44450" marT="0" marB="0" anchor="b"/>
                </a:tc>
              </a:tr>
              <a:tr h="190500">
                <a:tc>
                  <a:txBody>
                    <a:bodyPr/>
                    <a:lstStyle/>
                    <a:p>
                      <a:pPr>
                        <a:lnSpc>
                          <a:spcPct val="115000"/>
                        </a:lnSpc>
                      </a:pPr>
                      <a:endParaRPr lang="es-ES" sz="1100">
                        <a:effectLst/>
                        <a:latin typeface="Calibri"/>
                        <a:cs typeface="Times New Roman"/>
                      </a:endParaRPr>
                    </a:p>
                  </a:txBody>
                  <a:tcPr marL="44450" marR="44450" marT="0" marB="0" anchor="b"/>
                </a:tc>
                <a:tc>
                  <a:txBody>
                    <a:bodyPr/>
                    <a:lstStyle/>
                    <a:p>
                      <a:pPr>
                        <a:lnSpc>
                          <a:spcPct val="115000"/>
                        </a:lnSpc>
                      </a:pPr>
                      <a:endParaRPr lang="es-ES" sz="1100">
                        <a:effectLst/>
                        <a:latin typeface="Calibri"/>
                        <a:cs typeface="Times New Roman"/>
                      </a:endParaRPr>
                    </a:p>
                  </a:txBody>
                  <a:tcPr marL="44450" marR="44450" marT="0" marB="0" anchor="b"/>
                </a:tc>
                <a:tc>
                  <a:txBody>
                    <a:bodyPr/>
                    <a:lstStyle/>
                    <a:p>
                      <a:pPr>
                        <a:lnSpc>
                          <a:spcPct val="115000"/>
                        </a:lnSpc>
                      </a:pPr>
                      <a:endParaRPr lang="es-ES" sz="1100">
                        <a:effectLst/>
                        <a:latin typeface="Calibri"/>
                        <a:cs typeface="Times New Roman"/>
                      </a:endParaRPr>
                    </a:p>
                  </a:txBody>
                  <a:tcPr marL="44450" marR="44450" marT="0" marB="0" anchor="b"/>
                </a:tc>
                <a:tc>
                  <a:txBody>
                    <a:bodyPr/>
                    <a:lstStyle/>
                    <a:p>
                      <a:pPr algn="ctr">
                        <a:lnSpc>
                          <a:spcPct val="115000"/>
                        </a:lnSpc>
                        <a:spcAft>
                          <a:spcPts val="0"/>
                        </a:spcAft>
                      </a:pPr>
                      <a:r>
                        <a:rPr lang="es-ES" sz="1100" dirty="0">
                          <a:effectLst/>
                        </a:rPr>
                        <a:t>IVA (12%)</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dirty="0">
                          <a:effectLst/>
                        </a:rPr>
                        <a:t> $      12,82 </a:t>
                      </a:r>
                      <a:endParaRPr lang="es-ES" sz="1100" dirty="0">
                        <a:effectLst/>
                        <a:latin typeface="Calibri"/>
                        <a:ea typeface="Calibri"/>
                        <a:cs typeface="Times New Roman"/>
                      </a:endParaRPr>
                    </a:p>
                  </a:txBody>
                  <a:tcPr marL="44450" marR="44450" marT="0" marB="0" anchor="b"/>
                </a:tc>
              </a:tr>
              <a:tr h="190500">
                <a:tc>
                  <a:txBody>
                    <a:bodyPr/>
                    <a:lstStyle/>
                    <a:p>
                      <a:pPr>
                        <a:lnSpc>
                          <a:spcPct val="115000"/>
                        </a:lnSpc>
                      </a:pPr>
                      <a:endParaRPr lang="es-ES" sz="1100">
                        <a:effectLst/>
                        <a:latin typeface="Calibri"/>
                        <a:cs typeface="Times New Roman"/>
                      </a:endParaRPr>
                    </a:p>
                  </a:txBody>
                  <a:tcPr marL="44450" marR="44450" marT="0" marB="0" anchor="b"/>
                </a:tc>
                <a:tc>
                  <a:txBody>
                    <a:bodyPr/>
                    <a:lstStyle/>
                    <a:p>
                      <a:pPr>
                        <a:lnSpc>
                          <a:spcPct val="115000"/>
                        </a:lnSpc>
                      </a:pPr>
                      <a:endParaRPr lang="es-ES" sz="1100">
                        <a:effectLst/>
                        <a:latin typeface="Calibri"/>
                        <a:cs typeface="Times New Roman"/>
                      </a:endParaRPr>
                    </a:p>
                  </a:txBody>
                  <a:tcPr marL="44450" marR="44450" marT="0" marB="0" anchor="b"/>
                </a:tc>
                <a:tc>
                  <a:txBody>
                    <a:bodyPr/>
                    <a:lstStyle/>
                    <a:p>
                      <a:pPr>
                        <a:lnSpc>
                          <a:spcPct val="115000"/>
                        </a:lnSpc>
                      </a:pPr>
                      <a:endParaRPr lang="es-ES" sz="1100">
                        <a:effectLst/>
                        <a:latin typeface="Calibri"/>
                        <a:cs typeface="Times New Roman"/>
                      </a:endParaRPr>
                    </a:p>
                  </a:txBody>
                  <a:tcPr marL="44450" marR="44450" marT="0" marB="0" anchor="b"/>
                </a:tc>
                <a:tc>
                  <a:txBody>
                    <a:bodyPr/>
                    <a:lstStyle/>
                    <a:p>
                      <a:pPr algn="ctr">
                        <a:lnSpc>
                          <a:spcPct val="115000"/>
                        </a:lnSpc>
                        <a:spcAft>
                          <a:spcPts val="0"/>
                        </a:spcAft>
                      </a:pPr>
                      <a:r>
                        <a:rPr lang="es-ES" sz="1100" dirty="0">
                          <a:effectLst/>
                        </a:rPr>
                        <a:t>TOTAL</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dirty="0">
                          <a:effectLst/>
                        </a:rPr>
                        <a:t> $    119,62 </a:t>
                      </a:r>
                      <a:endParaRPr lang="es-ES" sz="1100" dirty="0">
                        <a:effectLst/>
                        <a:latin typeface="Calibri"/>
                        <a:ea typeface="Calibri"/>
                        <a:cs typeface="Times New Roman"/>
                      </a:endParaRPr>
                    </a:p>
                  </a:txBody>
                  <a:tcPr marL="44450" marR="44450" marT="0" marB="0" anchor="b"/>
                </a:tc>
              </a:tr>
            </a:tbl>
          </a:graphicData>
        </a:graphic>
      </p:graphicFrame>
      <p:sp>
        <p:nvSpPr>
          <p:cNvPr id="5" name="4 Rectángulo"/>
          <p:cNvSpPr/>
          <p:nvPr/>
        </p:nvSpPr>
        <p:spPr>
          <a:xfrm>
            <a:off x="3441754" y="2077607"/>
            <a:ext cx="2354619" cy="338554"/>
          </a:xfrm>
          <a:prstGeom prst="rect">
            <a:avLst/>
          </a:prstGeom>
        </p:spPr>
        <p:txBody>
          <a:bodyPr wrap="none">
            <a:spAutoFit/>
          </a:bodyPr>
          <a:lstStyle/>
          <a:p>
            <a:r>
              <a:rPr lang="es-EC" sz="1600" dirty="0"/>
              <a:t>Costo de equipos locales</a:t>
            </a:r>
            <a:endParaRPr lang="es-ES" sz="1600" dirty="0"/>
          </a:p>
        </p:txBody>
      </p:sp>
    </p:spTree>
    <p:extLst>
      <p:ext uri="{BB962C8B-B14F-4D97-AF65-F5344CB8AC3E}">
        <p14:creationId xmlns:p14="http://schemas.microsoft.com/office/powerpoint/2010/main" val="1992915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INTRODUCCIÓN</a:t>
            </a:r>
            <a:endParaRPr lang="es-ES" dirty="0"/>
          </a:p>
        </p:txBody>
      </p:sp>
      <p:sp>
        <p:nvSpPr>
          <p:cNvPr id="4" name="3 Rectángulo"/>
          <p:cNvSpPr/>
          <p:nvPr/>
        </p:nvSpPr>
        <p:spPr>
          <a:xfrm>
            <a:off x="214636" y="1700808"/>
            <a:ext cx="8647756" cy="4585871"/>
          </a:xfrm>
          <a:prstGeom prst="rect">
            <a:avLst/>
          </a:prstGeom>
        </p:spPr>
        <p:txBody>
          <a:bodyPr wrap="square">
            <a:spAutoFit/>
          </a:bodyPr>
          <a:lstStyle/>
          <a:p>
            <a:r>
              <a:rPr lang="es-EC" sz="2000" b="1" dirty="0" smtClean="0"/>
              <a:t>OBJETIVOS ESPECÍFICOS</a:t>
            </a:r>
          </a:p>
          <a:p>
            <a:endParaRPr lang="es-ES" sz="1600" dirty="0"/>
          </a:p>
          <a:p>
            <a:pPr marL="285750" lvl="0" indent="-285750">
              <a:buFont typeface="Arial" pitchFamily="34" charset="0"/>
              <a:buChar char="•"/>
            </a:pPr>
            <a:r>
              <a:rPr lang="es-EC" sz="1600" dirty="0"/>
              <a:t>Diseñar y construir el sistema de interfaz computacional de bajo costo capaz de generar el código G, que sea amigable al usuario y que permita un fácil monitoreo del proceso de manufactura.</a:t>
            </a:r>
            <a:endParaRPr lang="es-ES" sz="1600" dirty="0"/>
          </a:p>
          <a:p>
            <a:r>
              <a:rPr lang="es-EC" sz="1600" dirty="0"/>
              <a:t> </a:t>
            </a:r>
            <a:endParaRPr lang="es-ES" sz="1600" dirty="0"/>
          </a:p>
          <a:p>
            <a:pPr marL="285750" lvl="0" indent="-285750">
              <a:buFont typeface="Arial" pitchFamily="34" charset="0"/>
              <a:buChar char="•"/>
            </a:pPr>
            <a:r>
              <a:rPr lang="es-EC" sz="1600" dirty="0"/>
              <a:t>Adecuar el sistema de control computarizado a la máquina de herramienta NCM-2000</a:t>
            </a:r>
            <a:endParaRPr lang="es-ES" sz="1600" dirty="0"/>
          </a:p>
          <a:p>
            <a:r>
              <a:rPr lang="es-EC" sz="1600" dirty="0"/>
              <a:t> </a:t>
            </a:r>
            <a:endParaRPr lang="es-ES" sz="1600" dirty="0"/>
          </a:p>
          <a:p>
            <a:pPr marL="285750" lvl="0" indent="-285750">
              <a:buFont typeface="Arial" pitchFamily="34" charset="0"/>
              <a:buChar char="•"/>
            </a:pPr>
            <a:r>
              <a:rPr lang="es-EC" sz="1600" dirty="0"/>
              <a:t>Diseñar y adquirir los circuitos eléctricos y electrónicos para: </a:t>
            </a:r>
            <a:endParaRPr lang="es-ES" sz="1600" dirty="0"/>
          </a:p>
          <a:p>
            <a:pPr marL="742950" lvl="1" indent="-285750">
              <a:buFont typeface="Wingdings" pitchFamily="2" charset="2"/>
              <a:buChar char="ü"/>
            </a:pPr>
            <a:r>
              <a:rPr lang="es-EC" sz="1600" dirty="0" smtClean="0"/>
              <a:t>Interfaz </a:t>
            </a:r>
            <a:r>
              <a:rPr lang="es-EC" sz="1600" dirty="0"/>
              <a:t>de comunicación </a:t>
            </a:r>
            <a:endParaRPr lang="es-EC" sz="1600" dirty="0" smtClean="0"/>
          </a:p>
          <a:p>
            <a:pPr marL="742950" lvl="1" indent="-285750">
              <a:buFont typeface="Wingdings" pitchFamily="2" charset="2"/>
              <a:buChar char="ü"/>
            </a:pPr>
            <a:r>
              <a:rPr lang="es-EC" sz="1600" dirty="0" smtClean="0"/>
              <a:t>Drivers </a:t>
            </a:r>
            <a:r>
              <a:rPr lang="es-EC" sz="1600" dirty="0"/>
              <a:t>(controladores).</a:t>
            </a:r>
            <a:endParaRPr lang="es-ES" sz="1600" dirty="0"/>
          </a:p>
          <a:p>
            <a:r>
              <a:rPr lang="es-EC" sz="1600" dirty="0"/>
              <a:t> </a:t>
            </a:r>
            <a:endParaRPr lang="es-ES" sz="1600" dirty="0"/>
          </a:p>
          <a:p>
            <a:pPr marL="285750" lvl="0" indent="-285750">
              <a:buFont typeface="Arial" pitchFamily="34" charset="0"/>
              <a:buChar char="•"/>
            </a:pPr>
            <a:r>
              <a:rPr lang="es-EC" sz="1600" dirty="0"/>
              <a:t>Comprobar mediante pruebas físicas la correcta compatibilidad entre el programa y la máquina NCM-2000, comparando el diseño realizado con el producto del maquinado.</a:t>
            </a:r>
            <a:endParaRPr lang="es-ES" sz="1600" dirty="0"/>
          </a:p>
          <a:p>
            <a:r>
              <a:rPr lang="es-EC" sz="1600" dirty="0"/>
              <a:t> </a:t>
            </a:r>
            <a:endParaRPr lang="es-ES" sz="1600" dirty="0"/>
          </a:p>
          <a:p>
            <a:pPr marL="285750" lvl="0" indent="-285750">
              <a:buFont typeface="Arial" pitchFamily="34" charset="0"/>
              <a:buChar char="•"/>
            </a:pPr>
            <a:r>
              <a:rPr lang="es-EC" sz="1600" dirty="0"/>
              <a:t>Realizar los Manuales de Operación, Pruebas y Mantenimiento de la maquina NCM - 2000.</a:t>
            </a:r>
            <a:endParaRPr lang="es-ES" sz="1600" dirty="0"/>
          </a:p>
          <a:p>
            <a:r>
              <a:rPr lang="es-EC" sz="1600" dirty="0"/>
              <a:t> </a:t>
            </a:r>
            <a:endParaRPr lang="es-ES" sz="1600" dirty="0"/>
          </a:p>
          <a:p>
            <a:pPr marL="285750" lvl="0" indent="-285750">
              <a:buFont typeface="Arial" pitchFamily="34" charset="0"/>
              <a:buChar char="•"/>
            </a:pPr>
            <a:r>
              <a:rPr lang="es-EC" sz="1600" dirty="0"/>
              <a:t>Evaluar los beneficios económicos del proyecto.</a:t>
            </a:r>
            <a:endParaRPr lang="es-ES" sz="1600" dirty="0">
              <a:effectLst/>
            </a:endParaRPr>
          </a:p>
        </p:txBody>
      </p:sp>
    </p:spTree>
    <p:extLst>
      <p:ext uri="{BB962C8B-B14F-4D97-AF65-F5344CB8AC3E}">
        <p14:creationId xmlns:p14="http://schemas.microsoft.com/office/powerpoint/2010/main" val="14752330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025019849"/>
              </p:ext>
            </p:extLst>
          </p:nvPr>
        </p:nvGraphicFramePr>
        <p:xfrm>
          <a:off x="1294913" y="2348880"/>
          <a:ext cx="5762625" cy="1367028"/>
        </p:xfrm>
        <a:graphic>
          <a:graphicData uri="http://schemas.openxmlformats.org/drawingml/2006/table">
            <a:tbl>
              <a:tblPr firstRow="1" firstCol="1" bandRow="1">
                <a:tableStyleId>{5C22544A-7EE6-4342-B048-85BDC9FD1C3A}</a:tableStyleId>
              </a:tblPr>
              <a:tblGrid>
                <a:gridCol w="167060"/>
                <a:gridCol w="2363616"/>
                <a:gridCol w="540564"/>
                <a:gridCol w="1620421"/>
                <a:gridCol w="1070964"/>
              </a:tblGrid>
              <a:tr h="190500">
                <a:tc>
                  <a:txBody>
                    <a:bodyPr/>
                    <a:lstStyle/>
                    <a:p>
                      <a:pPr algn="ctr">
                        <a:lnSpc>
                          <a:spcPct val="115000"/>
                        </a:lnSpc>
                        <a:spcAft>
                          <a:spcPts val="0"/>
                        </a:spcAft>
                      </a:pPr>
                      <a:r>
                        <a:rPr lang="es-ES" sz="1100" dirty="0">
                          <a:effectLst/>
                        </a:rPr>
                        <a:t>#</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Descripción</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Cant</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dirty="0">
                          <a:effectLst/>
                        </a:rPr>
                        <a:t>Valor Unit.</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Valor Total</a:t>
                      </a:r>
                      <a:endParaRPr lang="es-ES" sz="1100">
                        <a:effectLst/>
                        <a:latin typeface="Calibri"/>
                        <a:ea typeface="Calibri"/>
                        <a:cs typeface="Times New Roman"/>
                      </a:endParaRPr>
                    </a:p>
                  </a:txBody>
                  <a:tcPr marL="44450" marR="44450" marT="0" marB="0" anchor="b"/>
                </a:tc>
              </a:tr>
              <a:tr h="180975">
                <a:tc>
                  <a:txBody>
                    <a:bodyPr/>
                    <a:lstStyle/>
                    <a:p>
                      <a:pPr algn="ctr">
                        <a:lnSpc>
                          <a:spcPct val="115000"/>
                        </a:lnSpc>
                        <a:spcAft>
                          <a:spcPts val="0"/>
                        </a:spcAft>
                      </a:pPr>
                      <a:r>
                        <a:rPr lang="es-ES" sz="1100">
                          <a:effectLst/>
                        </a:rPr>
                        <a:t>1</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Compostura Lata Base Principal</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1</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dirty="0">
                          <a:effectLst/>
                        </a:rPr>
                        <a:t> $                         20,00 </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 $      20,00 </a:t>
                      </a:r>
                      <a:endParaRPr lang="es-ES" sz="1100">
                        <a:effectLst/>
                        <a:latin typeface="Calibri"/>
                        <a:ea typeface="Calibri"/>
                        <a:cs typeface="Times New Roman"/>
                      </a:endParaRPr>
                    </a:p>
                  </a:txBody>
                  <a:tcPr marL="44450" marR="44450" marT="0" marB="0" anchor="b"/>
                </a:tc>
              </a:tr>
              <a:tr h="180975">
                <a:tc>
                  <a:txBody>
                    <a:bodyPr/>
                    <a:lstStyle/>
                    <a:p>
                      <a:pPr algn="ctr">
                        <a:lnSpc>
                          <a:spcPct val="115000"/>
                        </a:lnSpc>
                        <a:spcAft>
                          <a:spcPts val="0"/>
                        </a:spcAft>
                      </a:pPr>
                      <a:r>
                        <a:rPr lang="es-ES" sz="1100">
                          <a:effectLst/>
                        </a:rPr>
                        <a:t>2</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Acople Motores</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3</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dirty="0">
                          <a:effectLst/>
                        </a:rPr>
                        <a:t> $                         30,00 </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 $      90,00 </a:t>
                      </a:r>
                      <a:endParaRPr lang="es-ES" sz="1100">
                        <a:effectLst/>
                        <a:latin typeface="Calibri"/>
                        <a:ea typeface="Calibri"/>
                        <a:cs typeface="Times New Roman"/>
                      </a:endParaRPr>
                    </a:p>
                  </a:txBody>
                  <a:tcPr marL="44450" marR="44450" marT="0" marB="0" anchor="b"/>
                </a:tc>
              </a:tr>
              <a:tr h="190500">
                <a:tc>
                  <a:txBody>
                    <a:bodyPr/>
                    <a:lstStyle/>
                    <a:p>
                      <a:pPr algn="ctr">
                        <a:lnSpc>
                          <a:spcPct val="115000"/>
                        </a:lnSpc>
                        <a:spcAft>
                          <a:spcPts val="0"/>
                        </a:spcAft>
                      </a:pPr>
                      <a:r>
                        <a:rPr lang="es-ES" sz="1100">
                          <a:effectLst/>
                        </a:rPr>
                        <a:t>3</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Compostura Ajuste del Eje Z</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1</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dirty="0">
                          <a:effectLst/>
                        </a:rPr>
                        <a:t> $                         20,00 </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 $      20,00 </a:t>
                      </a:r>
                      <a:endParaRPr lang="es-ES" sz="1100">
                        <a:effectLst/>
                        <a:latin typeface="Calibri"/>
                        <a:ea typeface="Calibri"/>
                        <a:cs typeface="Times New Roman"/>
                      </a:endParaRPr>
                    </a:p>
                  </a:txBody>
                  <a:tcPr marL="44450" marR="44450" marT="0" marB="0" anchor="b"/>
                </a:tc>
              </a:tr>
              <a:tr h="190500">
                <a:tc>
                  <a:txBody>
                    <a:bodyPr/>
                    <a:lstStyle/>
                    <a:p>
                      <a:pPr>
                        <a:lnSpc>
                          <a:spcPct val="115000"/>
                        </a:lnSpc>
                      </a:pPr>
                      <a:endParaRPr lang="es-ES" sz="1100">
                        <a:effectLst/>
                        <a:latin typeface="Calibri"/>
                        <a:cs typeface="Times New Roman"/>
                      </a:endParaRPr>
                    </a:p>
                  </a:txBody>
                  <a:tcPr marL="44450" marR="44450" marT="0" marB="0" anchor="b"/>
                </a:tc>
                <a:tc>
                  <a:txBody>
                    <a:bodyPr/>
                    <a:lstStyle/>
                    <a:p>
                      <a:pPr>
                        <a:lnSpc>
                          <a:spcPct val="115000"/>
                        </a:lnSpc>
                      </a:pPr>
                      <a:endParaRPr lang="es-ES" sz="1100">
                        <a:effectLst/>
                        <a:latin typeface="Calibri"/>
                        <a:cs typeface="Times New Roman"/>
                      </a:endParaRPr>
                    </a:p>
                  </a:txBody>
                  <a:tcPr marL="44450" marR="44450" marT="0" marB="0" anchor="b"/>
                </a:tc>
                <a:tc>
                  <a:txBody>
                    <a:bodyPr/>
                    <a:lstStyle/>
                    <a:p>
                      <a:pPr>
                        <a:lnSpc>
                          <a:spcPct val="115000"/>
                        </a:lnSpc>
                      </a:pPr>
                      <a:endParaRPr lang="es-ES" sz="1100">
                        <a:effectLst/>
                        <a:latin typeface="Calibri"/>
                        <a:cs typeface="Times New Roman"/>
                      </a:endParaRPr>
                    </a:p>
                  </a:txBody>
                  <a:tcPr marL="44450" marR="44450" marT="0" marB="0" anchor="b"/>
                </a:tc>
                <a:tc>
                  <a:txBody>
                    <a:bodyPr/>
                    <a:lstStyle/>
                    <a:p>
                      <a:pPr algn="ctr">
                        <a:lnSpc>
                          <a:spcPct val="115000"/>
                        </a:lnSpc>
                        <a:spcAft>
                          <a:spcPts val="0"/>
                        </a:spcAft>
                      </a:pPr>
                      <a:r>
                        <a:rPr lang="es-ES" sz="1100" dirty="0">
                          <a:effectLst/>
                        </a:rPr>
                        <a:t>SUBTOTAL</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 $    130,00 </a:t>
                      </a:r>
                      <a:endParaRPr lang="es-ES" sz="1100">
                        <a:effectLst/>
                        <a:latin typeface="Calibri"/>
                        <a:ea typeface="Calibri"/>
                        <a:cs typeface="Times New Roman"/>
                      </a:endParaRPr>
                    </a:p>
                  </a:txBody>
                  <a:tcPr marL="44450" marR="44450" marT="0" marB="0" anchor="b"/>
                </a:tc>
              </a:tr>
              <a:tr h="190500">
                <a:tc>
                  <a:txBody>
                    <a:bodyPr/>
                    <a:lstStyle/>
                    <a:p>
                      <a:pPr>
                        <a:lnSpc>
                          <a:spcPct val="115000"/>
                        </a:lnSpc>
                      </a:pPr>
                      <a:endParaRPr lang="es-ES" sz="1100">
                        <a:effectLst/>
                        <a:latin typeface="Calibri"/>
                        <a:cs typeface="Times New Roman"/>
                      </a:endParaRPr>
                    </a:p>
                  </a:txBody>
                  <a:tcPr marL="44450" marR="44450" marT="0" marB="0" anchor="b"/>
                </a:tc>
                <a:tc>
                  <a:txBody>
                    <a:bodyPr/>
                    <a:lstStyle/>
                    <a:p>
                      <a:pPr>
                        <a:lnSpc>
                          <a:spcPct val="115000"/>
                        </a:lnSpc>
                      </a:pPr>
                      <a:endParaRPr lang="es-ES" sz="1100">
                        <a:effectLst/>
                        <a:latin typeface="Calibri"/>
                        <a:cs typeface="Times New Roman"/>
                      </a:endParaRPr>
                    </a:p>
                  </a:txBody>
                  <a:tcPr marL="44450" marR="44450" marT="0" marB="0" anchor="b"/>
                </a:tc>
                <a:tc>
                  <a:txBody>
                    <a:bodyPr/>
                    <a:lstStyle/>
                    <a:p>
                      <a:pPr>
                        <a:lnSpc>
                          <a:spcPct val="115000"/>
                        </a:lnSpc>
                      </a:pPr>
                      <a:endParaRPr lang="es-ES" sz="1100">
                        <a:effectLst/>
                        <a:latin typeface="Calibri"/>
                        <a:cs typeface="Times New Roman"/>
                      </a:endParaRPr>
                    </a:p>
                  </a:txBody>
                  <a:tcPr marL="44450" marR="44450" marT="0" marB="0" anchor="b"/>
                </a:tc>
                <a:tc>
                  <a:txBody>
                    <a:bodyPr/>
                    <a:lstStyle/>
                    <a:p>
                      <a:pPr algn="ctr">
                        <a:lnSpc>
                          <a:spcPct val="115000"/>
                        </a:lnSpc>
                        <a:spcAft>
                          <a:spcPts val="0"/>
                        </a:spcAft>
                      </a:pPr>
                      <a:r>
                        <a:rPr lang="es-ES" sz="1100" dirty="0">
                          <a:effectLst/>
                        </a:rPr>
                        <a:t>IVA (12%)</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dirty="0">
                          <a:effectLst/>
                        </a:rPr>
                        <a:t> $      15,60 </a:t>
                      </a:r>
                      <a:endParaRPr lang="es-ES" sz="1100" dirty="0">
                        <a:effectLst/>
                        <a:latin typeface="Calibri"/>
                        <a:ea typeface="Calibri"/>
                        <a:cs typeface="Times New Roman"/>
                      </a:endParaRPr>
                    </a:p>
                  </a:txBody>
                  <a:tcPr marL="44450" marR="44450" marT="0" marB="0" anchor="b"/>
                </a:tc>
              </a:tr>
              <a:tr h="190500">
                <a:tc>
                  <a:txBody>
                    <a:bodyPr/>
                    <a:lstStyle/>
                    <a:p>
                      <a:pPr>
                        <a:lnSpc>
                          <a:spcPct val="115000"/>
                        </a:lnSpc>
                      </a:pPr>
                      <a:endParaRPr lang="es-ES" sz="1100">
                        <a:effectLst/>
                        <a:latin typeface="Calibri"/>
                        <a:cs typeface="Times New Roman"/>
                      </a:endParaRPr>
                    </a:p>
                  </a:txBody>
                  <a:tcPr marL="44450" marR="44450" marT="0" marB="0" anchor="b"/>
                </a:tc>
                <a:tc>
                  <a:txBody>
                    <a:bodyPr/>
                    <a:lstStyle/>
                    <a:p>
                      <a:pPr>
                        <a:lnSpc>
                          <a:spcPct val="115000"/>
                        </a:lnSpc>
                      </a:pPr>
                      <a:endParaRPr lang="es-ES" sz="1100">
                        <a:effectLst/>
                        <a:latin typeface="Calibri"/>
                        <a:cs typeface="Times New Roman"/>
                      </a:endParaRPr>
                    </a:p>
                  </a:txBody>
                  <a:tcPr marL="44450" marR="44450" marT="0" marB="0" anchor="b"/>
                </a:tc>
                <a:tc>
                  <a:txBody>
                    <a:bodyPr/>
                    <a:lstStyle/>
                    <a:p>
                      <a:pPr>
                        <a:lnSpc>
                          <a:spcPct val="115000"/>
                        </a:lnSpc>
                      </a:pPr>
                      <a:endParaRPr lang="es-ES" sz="1100">
                        <a:effectLst/>
                        <a:latin typeface="Calibri"/>
                        <a:cs typeface="Times New Roman"/>
                      </a:endParaRPr>
                    </a:p>
                  </a:txBody>
                  <a:tcPr marL="44450" marR="44450" marT="0" marB="0" anchor="b"/>
                </a:tc>
                <a:tc>
                  <a:txBody>
                    <a:bodyPr/>
                    <a:lstStyle/>
                    <a:p>
                      <a:pPr algn="ctr">
                        <a:lnSpc>
                          <a:spcPct val="115000"/>
                        </a:lnSpc>
                        <a:spcAft>
                          <a:spcPts val="0"/>
                        </a:spcAft>
                      </a:pPr>
                      <a:r>
                        <a:rPr lang="es-ES" sz="1100">
                          <a:effectLst/>
                        </a:rPr>
                        <a:t>TOTAL</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dirty="0">
                          <a:effectLst/>
                        </a:rPr>
                        <a:t> $    145,60 </a:t>
                      </a:r>
                      <a:endParaRPr lang="es-ES" sz="1100" dirty="0">
                        <a:effectLst/>
                        <a:latin typeface="Calibri"/>
                        <a:ea typeface="Calibri"/>
                        <a:cs typeface="Times New Roman"/>
                      </a:endParaRPr>
                    </a:p>
                  </a:txBody>
                  <a:tcPr marL="44450" marR="44450" marT="0" marB="0" anchor="b"/>
                </a:tc>
              </a:tr>
            </a:tbl>
          </a:graphicData>
        </a:graphic>
      </p:graphicFrame>
      <p:sp>
        <p:nvSpPr>
          <p:cNvPr id="5" name="2 Título"/>
          <p:cNvSpPr>
            <a:spLocks noGrp="1"/>
          </p:cNvSpPr>
          <p:nvPr>
            <p:ph type="title"/>
          </p:nvPr>
        </p:nvSpPr>
        <p:spPr/>
        <p:txBody>
          <a:bodyPr/>
          <a:lstStyle/>
          <a:p>
            <a:r>
              <a:rPr lang="es-ES" dirty="0" smtClean="0"/>
              <a:t>ANÁLISIS ECONÓMICO</a:t>
            </a:r>
            <a:endParaRPr lang="es-ES" dirty="0"/>
          </a:p>
        </p:txBody>
      </p:sp>
      <p:sp>
        <p:nvSpPr>
          <p:cNvPr id="6" name="5 Rectángulo"/>
          <p:cNvSpPr/>
          <p:nvPr/>
        </p:nvSpPr>
        <p:spPr>
          <a:xfrm>
            <a:off x="3059831" y="1807413"/>
            <a:ext cx="2232791" cy="338554"/>
          </a:xfrm>
          <a:prstGeom prst="rect">
            <a:avLst/>
          </a:prstGeom>
        </p:spPr>
        <p:txBody>
          <a:bodyPr wrap="none">
            <a:spAutoFit/>
          </a:bodyPr>
          <a:lstStyle/>
          <a:p>
            <a:r>
              <a:rPr lang="es-EC" sz="1600" dirty="0"/>
              <a:t>Costo de Mano de Obra</a:t>
            </a:r>
            <a:endParaRPr lang="es-ES" sz="1600" dirty="0"/>
          </a:p>
        </p:txBody>
      </p:sp>
      <p:sp>
        <p:nvSpPr>
          <p:cNvPr id="7" name="6 Rectángulo"/>
          <p:cNvSpPr/>
          <p:nvPr/>
        </p:nvSpPr>
        <p:spPr>
          <a:xfrm>
            <a:off x="-396552" y="4005064"/>
            <a:ext cx="3186963" cy="369332"/>
          </a:xfrm>
          <a:prstGeom prst="rect">
            <a:avLst/>
          </a:prstGeom>
        </p:spPr>
        <p:txBody>
          <a:bodyPr wrap="none">
            <a:spAutoFit/>
          </a:bodyPr>
          <a:lstStyle/>
          <a:p>
            <a:pPr lvl="2"/>
            <a:r>
              <a:rPr lang="es-EC" b="1" dirty="0"/>
              <a:t>COSTOS INDIRECTOS</a:t>
            </a:r>
            <a:endParaRPr lang="es-ES" sz="1600" dirty="0"/>
          </a:p>
        </p:txBody>
      </p:sp>
      <p:graphicFrame>
        <p:nvGraphicFramePr>
          <p:cNvPr id="8" name="7 Tabla"/>
          <p:cNvGraphicFramePr>
            <a:graphicFrameLocks noGrp="1"/>
          </p:cNvGraphicFramePr>
          <p:nvPr>
            <p:extLst>
              <p:ext uri="{D42A27DB-BD31-4B8C-83A1-F6EECF244321}">
                <p14:modId xmlns:p14="http://schemas.microsoft.com/office/powerpoint/2010/main" val="1846814932"/>
              </p:ext>
            </p:extLst>
          </p:nvPr>
        </p:nvGraphicFramePr>
        <p:xfrm>
          <a:off x="755576" y="4725144"/>
          <a:ext cx="2778760" cy="778383"/>
        </p:xfrm>
        <a:graphic>
          <a:graphicData uri="http://schemas.openxmlformats.org/drawingml/2006/table">
            <a:tbl>
              <a:tblPr firstRow="1" firstCol="1" bandRow="1">
                <a:tableStyleId>{5C22544A-7EE6-4342-B048-85BDC9FD1C3A}</a:tableStyleId>
              </a:tblPr>
              <a:tblGrid>
                <a:gridCol w="1965325"/>
                <a:gridCol w="813435"/>
              </a:tblGrid>
              <a:tr h="190500">
                <a:tc>
                  <a:txBody>
                    <a:bodyPr/>
                    <a:lstStyle/>
                    <a:p>
                      <a:pPr>
                        <a:lnSpc>
                          <a:spcPct val="115000"/>
                        </a:lnSpc>
                        <a:spcAft>
                          <a:spcPts val="0"/>
                        </a:spcAft>
                      </a:pPr>
                      <a:r>
                        <a:rPr lang="es-ES" sz="1100" dirty="0">
                          <a:effectLst/>
                        </a:rPr>
                        <a:t>Descripción</a:t>
                      </a:r>
                      <a:endParaRPr lang="es-ES"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Valor</a:t>
                      </a:r>
                      <a:endParaRPr lang="es-ES" sz="1100">
                        <a:effectLst/>
                        <a:latin typeface="Calibri"/>
                        <a:ea typeface="Calibri"/>
                        <a:cs typeface="Times New Roman"/>
                      </a:endParaRPr>
                    </a:p>
                  </a:txBody>
                  <a:tcPr marL="44450" marR="44450" marT="0" marB="0" anchor="b"/>
                </a:tc>
              </a:tr>
              <a:tr h="180975">
                <a:tc>
                  <a:txBody>
                    <a:bodyPr/>
                    <a:lstStyle/>
                    <a:p>
                      <a:pPr>
                        <a:lnSpc>
                          <a:spcPct val="115000"/>
                        </a:lnSpc>
                        <a:spcAft>
                          <a:spcPts val="0"/>
                        </a:spcAft>
                      </a:pPr>
                      <a:r>
                        <a:rPr lang="es-ES" sz="1100" dirty="0">
                          <a:effectLst/>
                        </a:rPr>
                        <a:t>Tramite Aduana</a:t>
                      </a:r>
                      <a:endParaRPr lang="es-ES"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     30,00 </a:t>
                      </a:r>
                      <a:endParaRPr lang="es-ES" sz="1100">
                        <a:effectLst/>
                        <a:latin typeface="Calibri"/>
                        <a:ea typeface="Calibri"/>
                        <a:cs typeface="Times New Roman"/>
                      </a:endParaRPr>
                    </a:p>
                  </a:txBody>
                  <a:tcPr marL="44450" marR="44450" marT="0" marB="0" anchor="b"/>
                </a:tc>
              </a:tr>
              <a:tr h="180975">
                <a:tc>
                  <a:txBody>
                    <a:bodyPr/>
                    <a:lstStyle/>
                    <a:p>
                      <a:pPr>
                        <a:lnSpc>
                          <a:spcPct val="115000"/>
                        </a:lnSpc>
                        <a:spcAft>
                          <a:spcPts val="0"/>
                        </a:spcAft>
                      </a:pPr>
                      <a:r>
                        <a:rPr lang="es-ES" sz="1100">
                          <a:effectLst/>
                        </a:rPr>
                        <a:t>Movilización de Maquinaria</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     20,00 </a:t>
                      </a:r>
                      <a:endParaRPr lang="es-ES" sz="1100">
                        <a:effectLst/>
                        <a:latin typeface="Calibri"/>
                        <a:ea typeface="Calibri"/>
                        <a:cs typeface="Times New Roman"/>
                      </a:endParaRPr>
                    </a:p>
                  </a:txBody>
                  <a:tcPr marL="44450" marR="44450" marT="0" marB="0" anchor="b"/>
                </a:tc>
              </a:tr>
              <a:tr h="200025">
                <a:tc>
                  <a:txBody>
                    <a:bodyPr/>
                    <a:lstStyle/>
                    <a:p>
                      <a:pPr>
                        <a:lnSpc>
                          <a:spcPct val="115000"/>
                        </a:lnSpc>
                        <a:spcAft>
                          <a:spcPts val="0"/>
                        </a:spcAft>
                      </a:pPr>
                      <a:r>
                        <a:rPr lang="es-ES" sz="1100" dirty="0">
                          <a:effectLst/>
                        </a:rPr>
                        <a:t>TOTAL</a:t>
                      </a:r>
                      <a:endParaRPr lang="es-ES"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dirty="0">
                          <a:effectLst/>
                        </a:rPr>
                        <a:t> $     50,00 </a:t>
                      </a:r>
                      <a:endParaRPr lang="es-ES" sz="1100" dirty="0">
                        <a:effectLst/>
                        <a:latin typeface="Calibri"/>
                        <a:ea typeface="Calibri"/>
                        <a:cs typeface="Times New Roman"/>
                      </a:endParaRPr>
                    </a:p>
                  </a:txBody>
                  <a:tcPr marL="44450" marR="44450" marT="0" marB="0" anchor="b"/>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2898124417"/>
              </p:ext>
            </p:extLst>
          </p:nvPr>
        </p:nvGraphicFramePr>
        <p:xfrm>
          <a:off x="5148064" y="4725144"/>
          <a:ext cx="2489200" cy="771144"/>
        </p:xfrm>
        <a:graphic>
          <a:graphicData uri="http://schemas.openxmlformats.org/drawingml/2006/table">
            <a:tbl>
              <a:tblPr firstRow="1" firstCol="1" bandRow="1">
                <a:tableStyleId>{5C22544A-7EE6-4342-B048-85BDC9FD1C3A}</a:tableStyleId>
              </a:tblPr>
              <a:tblGrid>
                <a:gridCol w="1727200"/>
                <a:gridCol w="762000"/>
              </a:tblGrid>
              <a:tr h="190500">
                <a:tc>
                  <a:txBody>
                    <a:bodyPr/>
                    <a:lstStyle/>
                    <a:p>
                      <a:pPr>
                        <a:lnSpc>
                          <a:spcPct val="115000"/>
                        </a:lnSpc>
                        <a:spcAft>
                          <a:spcPts val="0"/>
                        </a:spcAft>
                      </a:pPr>
                      <a:r>
                        <a:rPr lang="es-ES" sz="1100">
                          <a:effectLst/>
                        </a:rPr>
                        <a:t>Descripción</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Valor</a:t>
                      </a:r>
                      <a:endParaRPr lang="es-ES" sz="1100">
                        <a:effectLst/>
                        <a:latin typeface="Calibri"/>
                        <a:ea typeface="Calibri"/>
                        <a:cs typeface="Times New Roman"/>
                      </a:endParaRPr>
                    </a:p>
                  </a:txBody>
                  <a:tcPr marL="44450" marR="44450" marT="0" marB="0" anchor="b"/>
                </a:tc>
              </a:tr>
              <a:tr h="180975">
                <a:tc>
                  <a:txBody>
                    <a:bodyPr/>
                    <a:lstStyle/>
                    <a:p>
                      <a:pPr>
                        <a:lnSpc>
                          <a:spcPct val="115000"/>
                        </a:lnSpc>
                        <a:spcAft>
                          <a:spcPts val="0"/>
                        </a:spcAft>
                      </a:pPr>
                      <a:r>
                        <a:rPr lang="es-ES" sz="1100">
                          <a:effectLst/>
                        </a:rPr>
                        <a:t>Costos Directos</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   944,49 </a:t>
                      </a:r>
                      <a:endParaRPr lang="es-ES"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Costos Indirectos</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     50,00 </a:t>
                      </a:r>
                      <a:endParaRPr lang="es-ES"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TOTAL</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dirty="0">
                          <a:effectLst/>
                        </a:rPr>
                        <a:t> $   994,49 </a:t>
                      </a:r>
                      <a:endParaRPr lang="es-ES" sz="1100" dirty="0">
                        <a:effectLst/>
                        <a:latin typeface="Calibri"/>
                        <a:ea typeface="Calibri"/>
                        <a:cs typeface="Times New Roman"/>
                      </a:endParaRPr>
                    </a:p>
                  </a:txBody>
                  <a:tcPr marL="44450" marR="44450" marT="0" marB="0" anchor="b"/>
                </a:tc>
              </a:tr>
            </a:tbl>
          </a:graphicData>
        </a:graphic>
      </p:graphicFrame>
      <p:sp>
        <p:nvSpPr>
          <p:cNvPr id="10" name="9 Rectángulo"/>
          <p:cNvSpPr/>
          <p:nvPr/>
        </p:nvSpPr>
        <p:spPr>
          <a:xfrm>
            <a:off x="3923928" y="4005064"/>
            <a:ext cx="2447658" cy="369332"/>
          </a:xfrm>
          <a:prstGeom prst="rect">
            <a:avLst/>
          </a:prstGeom>
        </p:spPr>
        <p:txBody>
          <a:bodyPr wrap="none">
            <a:spAutoFit/>
          </a:bodyPr>
          <a:lstStyle/>
          <a:p>
            <a:pPr lvl="2"/>
            <a:r>
              <a:rPr lang="es-EC" b="1" dirty="0"/>
              <a:t>COSTO TOTAL</a:t>
            </a:r>
            <a:endParaRPr lang="es-ES" sz="1600" dirty="0"/>
          </a:p>
        </p:txBody>
      </p:sp>
    </p:spTree>
    <p:extLst>
      <p:ext uri="{BB962C8B-B14F-4D97-AF65-F5344CB8AC3E}">
        <p14:creationId xmlns:p14="http://schemas.microsoft.com/office/powerpoint/2010/main" val="12574168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467544" y="260648"/>
            <a:ext cx="8381260" cy="1054394"/>
          </a:xfrm>
        </p:spPr>
        <p:txBody>
          <a:bodyPr/>
          <a:lstStyle/>
          <a:p>
            <a:r>
              <a:rPr lang="es-ES" b="1" dirty="0" smtClean="0"/>
              <a:t>CONCLUSIONES</a:t>
            </a:r>
            <a:endParaRPr lang="es-ES" dirty="0"/>
          </a:p>
        </p:txBody>
      </p:sp>
      <p:sp>
        <p:nvSpPr>
          <p:cNvPr id="7" name="6 Rectángulo"/>
          <p:cNvSpPr/>
          <p:nvPr/>
        </p:nvSpPr>
        <p:spPr>
          <a:xfrm>
            <a:off x="395536" y="1772816"/>
            <a:ext cx="8352928" cy="4247317"/>
          </a:xfrm>
          <a:prstGeom prst="rect">
            <a:avLst/>
          </a:prstGeom>
        </p:spPr>
        <p:txBody>
          <a:bodyPr wrap="square">
            <a:spAutoFit/>
          </a:bodyPr>
          <a:lstStyle/>
          <a:p>
            <a:pPr marL="285750" indent="-285750" algn="just">
              <a:buFont typeface="Arial" pitchFamily="34" charset="0"/>
              <a:buChar char="•"/>
            </a:pPr>
            <a:r>
              <a:rPr lang="es-ES" dirty="0"/>
              <a:t>El presente proyecto de tesis fue desarrollado en el laboratorio de CAD/CAM de la Escuela </a:t>
            </a:r>
            <a:r>
              <a:rPr lang="es-ES" dirty="0" err="1"/>
              <a:t>Politecnica</a:t>
            </a:r>
            <a:r>
              <a:rPr lang="es-ES" dirty="0"/>
              <a:t> del Ejercito y gracias a todos los conocimientos adquiridos en clases se pudo contribuir con la mejora del equipamiento y funcionamiento del mismo mediante la implementación de una interfaz computacional de control y monitoreo para la máquina NCM-2000, la cual a su vez va brindar a los alumnos una herramienta adecuada para maximizar sus conocimientos </a:t>
            </a:r>
            <a:r>
              <a:rPr lang="es-ES" dirty="0" err="1"/>
              <a:t>teoricos</a:t>
            </a:r>
            <a:r>
              <a:rPr lang="es-ES" dirty="0"/>
              <a:t>- </a:t>
            </a:r>
            <a:r>
              <a:rPr lang="es-ES" dirty="0" err="1"/>
              <a:t>practicos</a:t>
            </a:r>
            <a:r>
              <a:rPr lang="es-ES" dirty="0"/>
              <a:t> que van desde lo básico, como el principio de funcionamiento y el correcto encendido de la máquina hasta simulación y </a:t>
            </a:r>
            <a:r>
              <a:rPr lang="es-ES" dirty="0" err="1"/>
              <a:t>ejecucion</a:t>
            </a:r>
            <a:r>
              <a:rPr lang="es-ES" dirty="0"/>
              <a:t> de </a:t>
            </a:r>
            <a:r>
              <a:rPr lang="es-ES" dirty="0" smtClean="0"/>
              <a:t>programas.</a:t>
            </a:r>
          </a:p>
          <a:p>
            <a:pPr algn="just"/>
            <a:endParaRPr lang="es-ES" dirty="0" smtClean="0"/>
          </a:p>
          <a:p>
            <a:pPr marL="285750" indent="-285750" algn="just">
              <a:buFont typeface="Arial" pitchFamily="34" charset="0"/>
              <a:buChar char="•"/>
            </a:pPr>
            <a:r>
              <a:rPr lang="es-EC" dirty="0" smtClean="0"/>
              <a:t>El </a:t>
            </a:r>
            <a:r>
              <a:rPr lang="es-EC" dirty="0"/>
              <a:t>presento diseño se basó bajo parámetros de corte para fresado como son velocidad de corte, velocidad de giro de la herramienta, velocidad de avance, profundidad de pasada y ancho de corte para poder dimensionar y adquirir motores a pasos que nos brinde excelentes prestaciones en torque, velocidad y precisión  como lo son los motores </a:t>
            </a:r>
            <a:r>
              <a:rPr lang="es-EC" dirty="0" err="1"/>
              <a:t>Longs</a:t>
            </a:r>
            <a:r>
              <a:rPr lang="es-EC" dirty="0"/>
              <a:t> Motor Nema </a:t>
            </a:r>
            <a:r>
              <a:rPr lang="es-EC" b="1" dirty="0"/>
              <a:t>23HS9442.</a:t>
            </a:r>
            <a:endParaRPr lang="es-ES" dirty="0"/>
          </a:p>
        </p:txBody>
      </p:sp>
    </p:spTree>
    <p:extLst>
      <p:ext uri="{BB962C8B-B14F-4D97-AF65-F5344CB8AC3E}">
        <p14:creationId xmlns:p14="http://schemas.microsoft.com/office/powerpoint/2010/main" val="16580743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p:txBody>
          <a:bodyPr/>
          <a:lstStyle/>
          <a:p>
            <a:r>
              <a:rPr lang="es-ES" b="1" dirty="0" smtClean="0"/>
              <a:t>CONCLUSIONES</a:t>
            </a:r>
            <a:endParaRPr lang="es-ES" dirty="0"/>
          </a:p>
        </p:txBody>
      </p:sp>
      <mc:AlternateContent xmlns:mc="http://schemas.openxmlformats.org/markup-compatibility/2006" xmlns:a14="http://schemas.microsoft.com/office/drawing/2010/main">
        <mc:Choice Requires="a14">
          <p:sp>
            <p:nvSpPr>
              <p:cNvPr id="5" name="4 Rectángulo"/>
              <p:cNvSpPr/>
              <p:nvPr/>
            </p:nvSpPr>
            <p:spPr>
              <a:xfrm>
                <a:off x="248251" y="1628800"/>
                <a:ext cx="8640960" cy="5078313"/>
              </a:xfrm>
              <a:prstGeom prst="rect">
                <a:avLst/>
              </a:prstGeom>
            </p:spPr>
            <p:txBody>
              <a:bodyPr wrap="square">
                <a:spAutoFit/>
              </a:bodyPr>
              <a:lstStyle/>
              <a:p>
                <a:pPr marL="285750" indent="-285750" algn="just">
                  <a:buFont typeface="Arial" pitchFamily="34" charset="0"/>
                  <a:buChar char="•"/>
                </a:pPr>
                <a:r>
                  <a:rPr lang="es-ES" dirty="0"/>
                  <a:t>Se diseño </a:t>
                </a:r>
                <a:r>
                  <a:rPr lang="es-EC" dirty="0"/>
                  <a:t>y se adquirió un sistema de interfaz computacional a bajo costo, compatible con el programa Mach3 capaz de controlar y monitorear el proceso de fresado de la máquina NCM-2000 como lo es la tarjeta UC326. En la implementación del sistema se tomó en cuenta la evaluación y diseño del mismo a través de teorías nuevas como es el diseño concurrente con el objetivo de realizar la mejor selección del sistema. Seleccionando motores a pasos como los actuadores para los 3 ejes, los cuales generan el movimiento preciso para posicionar y realizar cada maquinado con características como: bajas vibraciones, bajo ruido, alta precisión, entre otras. Además se utilizaron drivers para estos motores para la mejorar la precisión y controlar el torque y de esta manera lograr uno de los sistemas más eficientes en la transmisión de movimiento con el objetivo de darle al sistema mayor robustez y fiabilidad. </a:t>
                </a:r>
                <a:endParaRPr lang="es-EC" dirty="0" smtClean="0"/>
              </a:p>
              <a:p>
                <a:pPr marL="285750" indent="-285750" algn="just">
                  <a:buFont typeface="Arial" pitchFamily="34" charset="0"/>
                  <a:buChar char="•"/>
                </a:pPr>
                <a:endParaRPr lang="es-EC" dirty="0"/>
              </a:p>
              <a:p>
                <a:pPr marL="285750" indent="-285750" algn="just">
                  <a:buFont typeface="Arial" pitchFamily="34" charset="0"/>
                  <a:buChar char="•"/>
                </a:pPr>
                <a:r>
                  <a:rPr lang="es-EC" dirty="0" smtClean="0"/>
                  <a:t>Se </a:t>
                </a:r>
                <a:r>
                  <a:rPr lang="es-EC" dirty="0"/>
                  <a:t>concluye que el nuevo controlador de la máquina NCM-2000 posiciona con a cada eje con una precisión milimétrica de </a:t>
                </a:r>
                <a14:m>
                  <m:oMath xmlns:m="http://schemas.openxmlformats.org/officeDocument/2006/math">
                    <m:r>
                      <a:rPr lang="es-EC" i="1">
                        <a:latin typeface="Cambria Math"/>
                      </a:rPr>
                      <m:t>0,01 </m:t>
                    </m:r>
                    <m:d>
                      <m:dPr>
                        <m:ctrlPr>
                          <a:rPr lang="es-ES" i="1">
                            <a:latin typeface="Cambria Math"/>
                          </a:rPr>
                        </m:ctrlPr>
                      </m:dPr>
                      <m:e>
                        <m:r>
                          <a:rPr lang="es-EC" i="1">
                            <a:latin typeface="Cambria Math"/>
                          </a:rPr>
                          <m:t>𝑚𝑚</m:t>
                        </m:r>
                      </m:e>
                    </m:d>
                  </m:oMath>
                </a14:m>
                <a:r>
                  <a:rPr lang="es-EC" dirty="0"/>
                  <a:t> y realiza el proceso de fresado con alta eficiencia, todo esto se constató mediante pruebas físicas que consistían en generación y simulación de código G con el programa NX8.0 y el proceso de fresado con el programa Mach3 para con piezas de materiales blandos.</a:t>
                </a:r>
                <a:endParaRPr lang="es-ES" dirty="0">
                  <a:effectLst/>
                </a:endParaRPr>
              </a:p>
            </p:txBody>
          </p:sp>
        </mc:Choice>
        <mc:Fallback xmlns="">
          <p:sp>
            <p:nvSpPr>
              <p:cNvPr id="5" name="4 Rectángulo"/>
              <p:cNvSpPr>
                <a:spLocks noRot="1" noChangeAspect="1" noMove="1" noResize="1" noEditPoints="1" noAdjustHandles="1" noChangeArrowheads="1" noChangeShapeType="1" noTextEdit="1"/>
              </p:cNvSpPr>
              <p:nvPr/>
            </p:nvSpPr>
            <p:spPr>
              <a:xfrm>
                <a:off x="248251" y="1628800"/>
                <a:ext cx="8640960" cy="5078313"/>
              </a:xfrm>
              <a:prstGeom prst="rect">
                <a:avLst/>
              </a:prstGeom>
              <a:blipFill rotWithShape="1">
                <a:blip r:embed="rId2"/>
                <a:stretch>
                  <a:fillRect l="-494" t="-600" r="-565" b="-960"/>
                </a:stretch>
              </a:blipFill>
            </p:spPr>
            <p:txBody>
              <a:bodyPr/>
              <a:lstStyle/>
              <a:p>
                <a:r>
                  <a:rPr lang="es-ES">
                    <a:noFill/>
                  </a:rPr>
                  <a:t> </a:t>
                </a:r>
              </a:p>
            </p:txBody>
          </p:sp>
        </mc:Fallback>
      </mc:AlternateContent>
    </p:spTree>
    <p:extLst>
      <p:ext uri="{BB962C8B-B14F-4D97-AF65-F5344CB8AC3E}">
        <p14:creationId xmlns:p14="http://schemas.microsoft.com/office/powerpoint/2010/main" val="37406547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1772816"/>
            <a:ext cx="8640960" cy="3139321"/>
          </a:xfrm>
          <a:prstGeom prst="rect">
            <a:avLst/>
          </a:prstGeom>
        </p:spPr>
        <p:txBody>
          <a:bodyPr wrap="square">
            <a:spAutoFit/>
          </a:bodyPr>
          <a:lstStyle/>
          <a:p>
            <a:r>
              <a:rPr lang="es-EC" dirty="0"/>
              <a:t> </a:t>
            </a:r>
            <a:endParaRPr lang="es-ES" dirty="0"/>
          </a:p>
          <a:p>
            <a:pPr marL="285750" indent="-285750" algn="just">
              <a:buFont typeface="Arial" pitchFamily="34" charset="0"/>
              <a:buChar char="•"/>
            </a:pPr>
            <a:r>
              <a:rPr lang="es-EC" dirty="0"/>
              <a:t>La máquina NCM-200 desde un principio carecía de protecciones que brinden seguridad al operario como son los finales de carrera, sin embargo con este proyecto se pudo implementarlos y de esta manera lograr que el proceso de fresado para los estudiantes sea seguro y que a su vez evite colisiones o daños inesperados por </a:t>
            </a:r>
            <a:r>
              <a:rPr lang="es-EC" dirty="0" smtClean="0"/>
              <a:t>negligencia.</a:t>
            </a:r>
          </a:p>
          <a:p>
            <a:pPr marL="285750" indent="-285750" algn="just">
              <a:buFont typeface="Arial" pitchFamily="34" charset="0"/>
              <a:buChar char="•"/>
            </a:pPr>
            <a:endParaRPr lang="es-EC" dirty="0"/>
          </a:p>
          <a:p>
            <a:pPr marL="285750" indent="-285750" algn="just">
              <a:buFont typeface="Arial" pitchFamily="34" charset="0"/>
              <a:buChar char="•"/>
            </a:pPr>
            <a:r>
              <a:rPr lang="es-EC" dirty="0" smtClean="0"/>
              <a:t>Conociendo </a:t>
            </a:r>
            <a:r>
              <a:rPr lang="es-EC" dirty="0"/>
              <a:t>la falta de información sobre la maquina NCM-2000 previo a la elaboración de este proyecto, se realizó manuales de usuario, de operación y mantenimiento para el correcto y debido funcionamiento de la máquina NCM-2000.</a:t>
            </a:r>
            <a:endParaRPr lang="es-ES" dirty="0"/>
          </a:p>
        </p:txBody>
      </p:sp>
      <p:sp>
        <p:nvSpPr>
          <p:cNvPr id="5" name="2 Título"/>
          <p:cNvSpPr>
            <a:spLocks noGrp="1"/>
          </p:cNvSpPr>
          <p:nvPr>
            <p:ph type="title"/>
          </p:nvPr>
        </p:nvSpPr>
        <p:spPr/>
        <p:txBody>
          <a:bodyPr/>
          <a:lstStyle/>
          <a:p>
            <a:r>
              <a:rPr lang="es-ES" b="1" dirty="0" smtClean="0"/>
              <a:t>CONCLUSIONES</a:t>
            </a:r>
            <a:endParaRPr lang="es-ES" dirty="0"/>
          </a:p>
        </p:txBody>
      </p:sp>
    </p:spTree>
    <p:extLst>
      <p:ext uri="{BB962C8B-B14F-4D97-AF65-F5344CB8AC3E}">
        <p14:creationId xmlns:p14="http://schemas.microsoft.com/office/powerpoint/2010/main" val="39674742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RECOMENDACIONES</a:t>
            </a:r>
            <a:endParaRPr lang="es-ES" dirty="0"/>
          </a:p>
        </p:txBody>
      </p:sp>
      <p:sp>
        <p:nvSpPr>
          <p:cNvPr id="4" name="3 Rectángulo"/>
          <p:cNvSpPr/>
          <p:nvPr/>
        </p:nvSpPr>
        <p:spPr>
          <a:xfrm>
            <a:off x="179512" y="1628800"/>
            <a:ext cx="8806617" cy="5355312"/>
          </a:xfrm>
          <a:prstGeom prst="rect">
            <a:avLst/>
          </a:prstGeom>
        </p:spPr>
        <p:txBody>
          <a:bodyPr wrap="square">
            <a:spAutoFit/>
          </a:bodyPr>
          <a:lstStyle/>
          <a:p>
            <a:pPr marL="285750" indent="-285750" algn="just">
              <a:buFont typeface="Arial" pitchFamily="34" charset="0"/>
              <a:buChar char="•"/>
            </a:pPr>
            <a:r>
              <a:rPr lang="es-ES" dirty="0" smtClean="0"/>
              <a:t>Se </a:t>
            </a:r>
            <a:r>
              <a:rPr lang="es-ES" dirty="0"/>
              <a:t>recomienda utilizar la máquina NCM-2000 siempre y cuando se conozca las características técnicas de la máquina y su funcionamiento, el primer paso es leer el manual de instrucciones que se encuentra en el capítulo 5</a:t>
            </a:r>
            <a:r>
              <a:rPr lang="es-ES" dirty="0" smtClean="0"/>
              <a:t>. </a:t>
            </a:r>
          </a:p>
          <a:p>
            <a:pPr marL="285750" indent="-285750" algn="just">
              <a:buFont typeface="Arial" pitchFamily="34" charset="0"/>
              <a:buChar char="•"/>
            </a:pPr>
            <a:endParaRPr lang="es-ES" dirty="0"/>
          </a:p>
          <a:p>
            <a:pPr marL="285750" indent="-285750" algn="just">
              <a:buFont typeface="Arial" pitchFamily="34" charset="0"/>
              <a:buChar char="•"/>
            </a:pPr>
            <a:r>
              <a:rPr lang="es-EC" dirty="0" smtClean="0"/>
              <a:t>La </a:t>
            </a:r>
            <a:r>
              <a:rPr lang="es-EC" dirty="0"/>
              <a:t>Escuela Politécnica del Ejército años atrás adquirió dos máquinas NCM-2000, hoy en día una de ellas, se encuentra operable gracias a este proyecto de tesis por lo que se recomienda seguir el mismo procedimiento como investigación científica para volver operable la otra máquina que se encuentra ubicada en el Laboratorio de Centro Integrado de Manufactura de la Carrera de Ingeniería </a:t>
            </a:r>
            <a:r>
              <a:rPr lang="es-EC" dirty="0" smtClean="0"/>
              <a:t>Electrónica.</a:t>
            </a:r>
          </a:p>
          <a:p>
            <a:pPr marL="285750" indent="-285750" algn="just">
              <a:buFont typeface="Arial" pitchFamily="34" charset="0"/>
              <a:buChar char="•"/>
            </a:pPr>
            <a:endParaRPr lang="es-EC" dirty="0"/>
          </a:p>
          <a:p>
            <a:pPr marL="285750" indent="-285750" algn="just">
              <a:buFont typeface="Arial" pitchFamily="34" charset="0"/>
              <a:buChar char="•"/>
            </a:pPr>
            <a:r>
              <a:rPr lang="es-EC" dirty="0" smtClean="0"/>
              <a:t>Si </a:t>
            </a:r>
            <a:r>
              <a:rPr lang="es-EC" dirty="0"/>
              <a:t>la Escuela Politécnica del Ejército y el laboratorio de CAD/CAM en un futuro requieren mejorar las características técnicas de la máquina se recomienda: implementar un nuevo motor, como husillo, de mayores prestaciones con su respectivo controlador de velocidad para poder maquinar cualquier tipo de </a:t>
            </a:r>
            <a:r>
              <a:rPr lang="es-EC" dirty="0" smtClean="0"/>
              <a:t>material.</a:t>
            </a:r>
            <a:endParaRPr lang="es-ES" dirty="0"/>
          </a:p>
          <a:p>
            <a:pPr marL="285750" indent="-285750" algn="just">
              <a:buFont typeface="Arial" pitchFamily="34" charset="0"/>
              <a:buChar char="•"/>
            </a:pPr>
            <a:endParaRPr lang="es-ES" dirty="0" smtClean="0"/>
          </a:p>
          <a:p>
            <a:pPr marL="285750" indent="-285750" algn="just">
              <a:buFont typeface="Arial" pitchFamily="34" charset="0"/>
              <a:buChar char="•"/>
            </a:pPr>
            <a:r>
              <a:rPr lang="es-EC" dirty="0" smtClean="0"/>
              <a:t>Se </a:t>
            </a:r>
            <a:r>
              <a:rPr lang="es-EC" dirty="0"/>
              <a:t>recomienda también como mejoras a un futuro implementar una mesa soporte propio de la máquina para evitar vibraciones y el constante movimiento de la misma dentro del laboratorio.</a:t>
            </a:r>
            <a:endParaRPr lang="es-ES" dirty="0" smtClean="0">
              <a:effectLst/>
            </a:endParaRPr>
          </a:p>
          <a:p>
            <a:pPr marL="285750" indent="-285750" algn="just">
              <a:buFont typeface="Arial" pitchFamily="34" charset="0"/>
              <a:buChar char="•"/>
            </a:pPr>
            <a:endParaRPr lang="es-ES" dirty="0">
              <a:effectLst/>
            </a:endParaRPr>
          </a:p>
        </p:txBody>
      </p:sp>
    </p:spTree>
    <p:extLst>
      <p:ext uri="{BB962C8B-B14F-4D97-AF65-F5344CB8AC3E}">
        <p14:creationId xmlns:p14="http://schemas.microsoft.com/office/powerpoint/2010/main" val="23295729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772816"/>
            <a:ext cx="8407893" cy="2448272"/>
          </a:xfrm>
        </p:spPr>
        <p:txBody>
          <a:bodyPr>
            <a:normAutofit fontScale="85000" lnSpcReduction="20000"/>
          </a:bodyPr>
          <a:lstStyle/>
          <a:p>
            <a:pPr marL="45720" indent="0" algn="ctr">
              <a:buNone/>
            </a:pPr>
            <a:endParaRPr lang="es-ES" sz="9600" dirty="0" smtClean="0"/>
          </a:p>
          <a:p>
            <a:pPr marL="45720" indent="0" algn="ctr">
              <a:buNone/>
            </a:pPr>
            <a:r>
              <a:rPr lang="es-ES" sz="9600" dirty="0" smtClean="0"/>
              <a:t>GRACIAS</a:t>
            </a:r>
            <a:endParaRPr lang="es-ES" sz="9600" dirty="0"/>
          </a:p>
        </p:txBody>
      </p:sp>
      <p:sp>
        <p:nvSpPr>
          <p:cNvPr id="3" name="2 Título"/>
          <p:cNvSpPr>
            <a:spLocks noGrp="1"/>
          </p:cNvSpPr>
          <p:nvPr>
            <p:ph type="title"/>
          </p:nvPr>
        </p:nvSpPr>
        <p:spPr/>
        <p:txBody>
          <a:bodyPr/>
          <a:lstStyle/>
          <a:p>
            <a:r>
              <a:rPr lang="es-ES" dirty="0" smtClean="0"/>
              <a:t>NCM-2000</a:t>
            </a:r>
            <a:endParaRPr lang="es-ES" dirty="0"/>
          </a:p>
        </p:txBody>
      </p:sp>
    </p:spTree>
    <p:extLst>
      <p:ext uri="{BB962C8B-B14F-4D97-AF65-F5344CB8AC3E}">
        <p14:creationId xmlns:p14="http://schemas.microsoft.com/office/powerpoint/2010/main" val="4107455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132856"/>
            <a:ext cx="6324600" cy="1828800"/>
          </a:xfrm>
        </p:spPr>
        <p:txBody>
          <a:bodyPr/>
          <a:lstStyle/>
          <a:p>
            <a:pPr algn="ctr"/>
            <a:r>
              <a:rPr lang="es-ES" sz="8800" dirty="0" smtClean="0"/>
              <a:t>DISEÑO</a:t>
            </a:r>
            <a:br>
              <a:rPr lang="es-ES" sz="8800" dirty="0" smtClean="0"/>
            </a:br>
            <a:r>
              <a:rPr lang="es-ES" sz="8800" dirty="0" smtClean="0"/>
              <a:t>MECÁNICO</a:t>
            </a:r>
            <a:endParaRPr lang="es-ES" sz="8800" dirty="0"/>
          </a:p>
        </p:txBody>
      </p:sp>
    </p:spTree>
    <p:extLst>
      <p:ext uri="{BB962C8B-B14F-4D97-AF65-F5344CB8AC3E}">
        <p14:creationId xmlns:p14="http://schemas.microsoft.com/office/powerpoint/2010/main" val="1853830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SIMULACIÓN PARTES CONSTITUTIVAS</a:t>
            </a:r>
            <a:endParaRPr lang="es-ES"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08601"/>
            <a:ext cx="3384376" cy="212445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28674" name="Picture 2" descr="C:\Users\Carlos\Pictures\carcasa_cn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8592" y="1736592"/>
            <a:ext cx="3127669" cy="2268472"/>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pic>
        <p:nvPicPr>
          <p:cNvPr id="28675" name="Picture 3" descr="C:\Users\Carlos\Pictures\rodamiento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4221088"/>
            <a:ext cx="3463315" cy="2256781"/>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662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PROBLEMAS MECÁNICOS</a:t>
            </a:r>
            <a:endParaRPr lang="es-ES" dirty="0"/>
          </a:p>
        </p:txBody>
      </p:sp>
      <p:pic>
        <p:nvPicPr>
          <p:cNvPr id="29698" name="Picture 2" descr="C:\Users\Carlos\Pictures\prob_m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172785"/>
            <a:ext cx="3611563" cy="2705100"/>
          </a:xfrm>
          <a:prstGeom prst="rect">
            <a:avLst/>
          </a:prstGeom>
          <a:solidFill>
            <a:srgbClr val="FFFFFF">
              <a:shade val="85000"/>
            </a:srgbClr>
          </a:solidFill>
          <a:ln w="635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9699" name="Picture 3" descr="C:\Users\Carlos\Pictures\placa_desliz.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777" y="2007867"/>
            <a:ext cx="3951748" cy="303493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716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ESPECIFICACIONES TÉCNICAS</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1258116379"/>
              </p:ext>
            </p:extLst>
          </p:nvPr>
        </p:nvGraphicFramePr>
        <p:xfrm>
          <a:off x="1951038" y="1870472"/>
          <a:ext cx="5268595" cy="4182618"/>
        </p:xfrm>
        <a:graphic>
          <a:graphicData uri="http://schemas.openxmlformats.org/drawingml/2006/table">
            <a:tbl>
              <a:tblPr firstRow="1" firstCol="1" bandRow="1">
                <a:tableStyleId>{5C22544A-7EE6-4342-B048-85BDC9FD1C3A}</a:tableStyleId>
              </a:tblPr>
              <a:tblGrid>
                <a:gridCol w="2572128"/>
                <a:gridCol w="2696467"/>
              </a:tblGrid>
              <a:tr h="0">
                <a:tc>
                  <a:txBody>
                    <a:bodyPr/>
                    <a:lstStyle/>
                    <a:p>
                      <a:pPr>
                        <a:lnSpc>
                          <a:spcPct val="115000"/>
                        </a:lnSpc>
                        <a:spcAft>
                          <a:spcPts val="0"/>
                        </a:spcAft>
                      </a:pPr>
                      <a:r>
                        <a:rPr lang="es-EC" sz="1200" dirty="0">
                          <a:effectLst/>
                        </a:rPr>
                        <a:t>Controlador</a:t>
                      </a:r>
                      <a:endParaRPr lang="es-ES" sz="1100" dirty="0">
                        <a:effectLst/>
                        <a:latin typeface="Calibri"/>
                        <a:ea typeface="Calibri"/>
                        <a:cs typeface="Times New Roman"/>
                      </a:endParaRPr>
                    </a:p>
                  </a:txBody>
                  <a:tcPr marL="47625" marR="47625" marT="47625" marB="47625" anchor="ctr"/>
                </a:tc>
                <a:tc>
                  <a:txBody>
                    <a:bodyPr/>
                    <a:lstStyle/>
                    <a:p>
                      <a:pPr>
                        <a:lnSpc>
                          <a:spcPct val="115000"/>
                        </a:lnSpc>
                        <a:spcAft>
                          <a:spcPts val="0"/>
                        </a:spcAft>
                      </a:pPr>
                      <a:r>
                        <a:rPr lang="es-EC" sz="1200">
                          <a:effectLst/>
                        </a:rPr>
                        <a:t>INOPERABLE</a:t>
                      </a:r>
                      <a:endParaRPr lang="es-ES" sz="1100">
                        <a:effectLst/>
                        <a:latin typeface="Calibri"/>
                        <a:ea typeface="Calibri"/>
                        <a:cs typeface="Times New Roman"/>
                      </a:endParaRPr>
                    </a:p>
                  </a:txBody>
                  <a:tcPr marL="47625" marR="47625" marT="47625" marB="47625" anchor="ctr"/>
                </a:tc>
              </a:tr>
              <a:tr h="0">
                <a:tc>
                  <a:txBody>
                    <a:bodyPr/>
                    <a:lstStyle/>
                    <a:p>
                      <a:pPr>
                        <a:lnSpc>
                          <a:spcPct val="115000"/>
                        </a:lnSpc>
                        <a:spcAft>
                          <a:spcPts val="0"/>
                        </a:spcAft>
                      </a:pPr>
                      <a:r>
                        <a:rPr lang="es-EC" sz="1200">
                          <a:effectLst/>
                        </a:rPr>
                        <a:t>Comunicación</a:t>
                      </a:r>
                      <a:endParaRPr lang="es-ES" sz="1100">
                        <a:effectLst/>
                        <a:latin typeface="Calibri"/>
                        <a:ea typeface="Calibri"/>
                        <a:cs typeface="Times New Roman"/>
                      </a:endParaRPr>
                    </a:p>
                  </a:txBody>
                  <a:tcPr marL="47625" marR="47625" marT="47625" marB="47625" anchor="ctr"/>
                </a:tc>
                <a:tc>
                  <a:txBody>
                    <a:bodyPr/>
                    <a:lstStyle/>
                    <a:p>
                      <a:pPr>
                        <a:lnSpc>
                          <a:spcPct val="115000"/>
                        </a:lnSpc>
                        <a:spcAft>
                          <a:spcPts val="0"/>
                        </a:spcAft>
                      </a:pPr>
                      <a:r>
                        <a:rPr lang="es-EC" sz="1200">
                          <a:effectLst/>
                        </a:rPr>
                        <a:t>NINGUNA</a:t>
                      </a:r>
                      <a:endParaRPr lang="es-ES" sz="1100">
                        <a:effectLst/>
                        <a:latin typeface="Calibri"/>
                        <a:ea typeface="Calibri"/>
                        <a:cs typeface="Times New Roman"/>
                      </a:endParaRPr>
                    </a:p>
                  </a:txBody>
                  <a:tcPr marL="47625" marR="47625" marT="47625" marB="47625" anchor="ctr"/>
                </a:tc>
              </a:tr>
              <a:tr h="0">
                <a:tc>
                  <a:txBody>
                    <a:bodyPr/>
                    <a:lstStyle/>
                    <a:p>
                      <a:pPr>
                        <a:lnSpc>
                          <a:spcPct val="115000"/>
                        </a:lnSpc>
                        <a:spcAft>
                          <a:spcPts val="0"/>
                        </a:spcAft>
                      </a:pPr>
                      <a:r>
                        <a:rPr lang="es-EC" sz="1200">
                          <a:effectLst/>
                        </a:rPr>
                        <a:t>Carrera Eje X </a:t>
                      </a:r>
                      <a:endParaRPr lang="es-ES" sz="1100">
                        <a:effectLst/>
                        <a:latin typeface="Calibri"/>
                        <a:ea typeface="Calibri"/>
                        <a:cs typeface="Times New Roman"/>
                      </a:endParaRPr>
                    </a:p>
                  </a:txBody>
                  <a:tcPr marL="47625" marR="47625" marT="47625" marB="47625" anchor="ctr"/>
                </a:tc>
                <a:tc>
                  <a:txBody>
                    <a:bodyPr/>
                    <a:lstStyle/>
                    <a:p>
                      <a:pPr>
                        <a:lnSpc>
                          <a:spcPct val="115000"/>
                        </a:lnSpc>
                        <a:spcAft>
                          <a:spcPts val="0"/>
                        </a:spcAft>
                      </a:pPr>
                      <a:r>
                        <a:rPr lang="es-EC" sz="1200">
                          <a:effectLst/>
                        </a:rPr>
                        <a:t>290 [mm]</a:t>
                      </a:r>
                      <a:endParaRPr lang="es-ES" sz="1100">
                        <a:effectLst/>
                        <a:latin typeface="Calibri"/>
                        <a:ea typeface="Calibri"/>
                        <a:cs typeface="Times New Roman"/>
                      </a:endParaRPr>
                    </a:p>
                  </a:txBody>
                  <a:tcPr marL="47625" marR="47625" marT="47625" marB="47625" anchor="ctr"/>
                </a:tc>
              </a:tr>
              <a:tr h="0">
                <a:tc>
                  <a:txBody>
                    <a:bodyPr/>
                    <a:lstStyle/>
                    <a:p>
                      <a:pPr>
                        <a:lnSpc>
                          <a:spcPct val="115000"/>
                        </a:lnSpc>
                        <a:spcAft>
                          <a:spcPts val="0"/>
                        </a:spcAft>
                      </a:pPr>
                      <a:r>
                        <a:rPr lang="es-EC" sz="1200">
                          <a:effectLst/>
                        </a:rPr>
                        <a:t>Carrera Eje Y </a:t>
                      </a:r>
                      <a:endParaRPr lang="es-ES" sz="1100">
                        <a:effectLst/>
                        <a:latin typeface="Calibri"/>
                        <a:ea typeface="Calibri"/>
                        <a:cs typeface="Times New Roman"/>
                      </a:endParaRPr>
                    </a:p>
                  </a:txBody>
                  <a:tcPr marL="47625" marR="47625" marT="47625" marB="47625" anchor="ctr"/>
                </a:tc>
                <a:tc>
                  <a:txBody>
                    <a:bodyPr/>
                    <a:lstStyle/>
                    <a:p>
                      <a:pPr>
                        <a:lnSpc>
                          <a:spcPct val="115000"/>
                        </a:lnSpc>
                        <a:spcAft>
                          <a:spcPts val="0"/>
                        </a:spcAft>
                      </a:pPr>
                      <a:r>
                        <a:rPr lang="es-EC" sz="1200">
                          <a:effectLst/>
                        </a:rPr>
                        <a:t>205 [mm]</a:t>
                      </a:r>
                      <a:endParaRPr lang="es-ES" sz="1100">
                        <a:effectLst/>
                        <a:latin typeface="Calibri"/>
                        <a:ea typeface="Calibri"/>
                        <a:cs typeface="Times New Roman"/>
                      </a:endParaRPr>
                    </a:p>
                  </a:txBody>
                  <a:tcPr marL="47625" marR="47625" marT="47625" marB="47625" anchor="ctr"/>
                </a:tc>
              </a:tr>
              <a:tr h="0">
                <a:tc>
                  <a:txBody>
                    <a:bodyPr/>
                    <a:lstStyle/>
                    <a:p>
                      <a:pPr>
                        <a:lnSpc>
                          <a:spcPct val="115000"/>
                        </a:lnSpc>
                        <a:spcAft>
                          <a:spcPts val="0"/>
                        </a:spcAft>
                      </a:pPr>
                      <a:r>
                        <a:rPr lang="es-EC" sz="1200">
                          <a:effectLst/>
                        </a:rPr>
                        <a:t>Carrera Eje Z</a:t>
                      </a:r>
                      <a:endParaRPr lang="es-ES" sz="1100">
                        <a:effectLst/>
                        <a:latin typeface="Calibri"/>
                        <a:ea typeface="Calibri"/>
                        <a:cs typeface="Times New Roman"/>
                      </a:endParaRPr>
                    </a:p>
                  </a:txBody>
                  <a:tcPr marL="47625" marR="47625" marT="47625" marB="47625" anchor="ctr"/>
                </a:tc>
                <a:tc>
                  <a:txBody>
                    <a:bodyPr/>
                    <a:lstStyle/>
                    <a:p>
                      <a:pPr>
                        <a:lnSpc>
                          <a:spcPct val="115000"/>
                        </a:lnSpc>
                        <a:spcAft>
                          <a:spcPts val="0"/>
                        </a:spcAft>
                      </a:pPr>
                      <a:r>
                        <a:rPr lang="es-EC" sz="1200">
                          <a:effectLst/>
                        </a:rPr>
                        <a:t>130 [mm]</a:t>
                      </a:r>
                      <a:endParaRPr lang="es-ES" sz="1100">
                        <a:effectLst/>
                        <a:latin typeface="Calibri"/>
                        <a:ea typeface="Calibri"/>
                        <a:cs typeface="Times New Roman"/>
                      </a:endParaRPr>
                    </a:p>
                  </a:txBody>
                  <a:tcPr marL="47625" marR="47625" marT="47625" marB="47625" anchor="ctr"/>
                </a:tc>
              </a:tr>
              <a:tr h="0">
                <a:tc>
                  <a:txBody>
                    <a:bodyPr/>
                    <a:lstStyle/>
                    <a:p>
                      <a:pPr>
                        <a:lnSpc>
                          <a:spcPct val="115000"/>
                        </a:lnSpc>
                        <a:spcAft>
                          <a:spcPts val="0"/>
                        </a:spcAft>
                      </a:pPr>
                      <a:r>
                        <a:rPr lang="es-EC" sz="1200">
                          <a:effectLst/>
                        </a:rPr>
                        <a:t>Motores Ejes (X,Y,Z)</a:t>
                      </a:r>
                      <a:endParaRPr lang="es-ES" sz="1100">
                        <a:effectLst/>
                        <a:latin typeface="Calibri"/>
                        <a:ea typeface="Calibri"/>
                        <a:cs typeface="Times New Roman"/>
                      </a:endParaRPr>
                    </a:p>
                  </a:txBody>
                  <a:tcPr marL="47625" marR="47625" marT="47625" marB="47625" anchor="ctr"/>
                </a:tc>
                <a:tc>
                  <a:txBody>
                    <a:bodyPr/>
                    <a:lstStyle/>
                    <a:p>
                      <a:pPr>
                        <a:lnSpc>
                          <a:spcPct val="115000"/>
                        </a:lnSpc>
                        <a:spcAft>
                          <a:spcPts val="0"/>
                        </a:spcAft>
                      </a:pPr>
                      <a:r>
                        <a:rPr lang="es-EC" sz="1200" dirty="0">
                          <a:effectLst/>
                        </a:rPr>
                        <a:t>Servomotores</a:t>
                      </a:r>
                      <a:endParaRPr lang="es-ES" sz="1100" dirty="0">
                        <a:effectLst/>
                        <a:latin typeface="Calibri"/>
                        <a:ea typeface="Calibri"/>
                        <a:cs typeface="Times New Roman"/>
                      </a:endParaRPr>
                    </a:p>
                  </a:txBody>
                  <a:tcPr marL="47625" marR="47625" marT="47625" marB="47625" anchor="ctr"/>
                </a:tc>
              </a:tr>
              <a:tr h="0">
                <a:tc>
                  <a:txBody>
                    <a:bodyPr/>
                    <a:lstStyle/>
                    <a:p>
                      <a:pPr>
                        <a:lnSpc>
                          <a:spcPct val="115000"/>
                        </a:lnSpc>
                        <a:spcAft>
                          <a:spcPts val="0"/>
                        </a:spcAft>
                      </a:pPr>
                      <a:r>
                        <a:rPr lang="es-EC" sz="1200" dirty="0">
                          <a:effectLst/>
                        </a:rPr>
                        <a:t>Velocidad del mandril</a:t>
                      </a:r>
                      <a:endParaRPr lang="es-ES" sz="1100" dirty="0">
                        <a:effectLst/>
                        <a:latin typeface="Calibri"/>
                        <a:ea typeface="Calibri"/>
                        <a:cs typeface="Times New Roman"/>
                      </a:endParaRPr>
                    </a:p>
                  </a:txBody>
                  <a:tcPr marL="47625" marR="47625" marT="47625" marB="47625" anchor="ctr"/>
                </a:tc>
                <a:tc>
                  <a:txBody>
                    <a:bodyPr/>
                    <a:lstStyle/>
                    <a:p>
                      <a:pPr>
                        <a:lnSpc>
                          <a:spcPct val="115000"/>
                        </a:lnSpc>
                        <a:spcAft>
                          <a:spcPts val="0"/>
                        </a:spcAft>
                      </a:pPr>
                      <a:r>
                        <a:rPr lang="es-EC" sz="1200">
                          <a:effectLst/>
                        </a:rPr>
                        <a:t>1000 RPM</a:t>
                      </a:r>
                      <a:endParaRPr lang="es-ES" sz="1100">
                        <a:effectLst/>
                        <a:latin typeface="Calibri"/>
                        <a:ea typeface="Calibri"/>
                        <a:cs typeface="Times New Roman"/>
                      </a:endParaRPr>
                    </a:p>
                  </a:txBody>
                  <a:tcPr marL="47625" marR="47625" marT="47625" marB="47625" anchor="ctr"/>
                </a:tc>
              </a:tr>
              <a:tr h="0">
                <a:tc>
                  <a:txBody>
                    <a:bodyPr/>
                    <a:lstStyle/>
                    <a:p>
                      <a:pPr>
                        <a:lnSpc>
                          <a:spcPct val="115000"/>
                        </a:lnSpc>
                        <a:spcAft>
                          <a:spcPts val="0"/>
                        </a:spcAft>
                      </a:pPr>
                      <a:r>
                        <a:rPr lang="es-EC" sz="1200">
                          <a:effectLst/>
                        </a:rPr>
                        <a:t>Paso Efectivo Tornillos (X,YZ)</a:t>
                      </a:r>
                      <a:endParaRPr lang="es-ES" sz="1100">
                        <a:effectLst/>
                        <a:latin typeface="Calibri"/>
                        <a:ea typeface="Calibri"/>
                        <a:cs typeface="Times New Roman"/>
                      </a:endParaRPr>
                    </a:p>
                  </a:txBody>
                  <a:tcPr marL="47625" marR="47625" marT="47625" marB="47625" anchor="ctr"/>
                </a:tc>
                <a:tc>
                  <a:txBody>
                    <a:bodyPr/>
                    <a:lstStyle/>
                    <a:p>
                      <a:pPr>
                        <a:lnSpc>
                          <a:spcPct val="115000"/>
                        </a:lnSpc>
                        <a:spcAft>
                          <a:spcPts val="0"/>
                        </a:spcAft>
                      </a:pPr>
                      <a:r>
                        <a:rPr lang="es-EC" sz="1200">
                          <a:effectLst/>
                        </a:rPr>
                        <a:t>2 [mm]</a:t>
                      </a:r>
                      <a:endParaRPr lang="es-ES" sz="1100">
                        <a:effectLst/>
                        <a:latin typeface="Calibri"/>
                        <a:ea typeface="Calibri"/>
                        <a:cs typeface="Times New Roman"/>
                      </a:endParaRPr>
                    </a:p>
                  </a:txBody>
                  <a:tcPr marL="47625" marR="47625" marT="47625" marB="47625" anchor="ctr"/>
                </a:tc>
              </a:tr>
              <a:tr h="0">
                <a:tc>
                  <a:txBody>
                    <a:bodyPr/>
                    <a:lstStyle/>
                    <a:p>
                      <a:pPr>
                        <a:lnSpc>
                          <a:spcPct val="115000"/>
                        </a:lnSpc>
                        <a:spcAft>
                          <a:spcPts val="0"/>
                        </a:spcAft>
                      </a:pPr>
                      <a:r>
                        <a:rPr lang="es-EC" sz="1200">
                          <a:effectLst/>
                        </a:rPr>
                        <a:t>Cambio de Herramienta</a:t>
                      </a:r>
                      <a:endParaRPr lang="es-ES" sz="1100">
                        <a:effectLst/>
                        <a:latin typeface="Calibri"/>
                        <a:ea typeface="Calibri"/>
                        <a:cs typeface="Times New Roman"/>
                      </a:endParaRPr>
                    </a:p>
                  </a:txBody>
                  <a:tcPr marL="47625" marR="47625" marT="47625" marB="47625" anchor="ctr"/>
                </a:tc>
                <a:tc>
                  <a:txBody>
                    <a:bodyPr/>
                    <a:lstStyle/>
                    <a:p>
                      <a:pPr>
                        <a:lnSpc>
                          <a:spcPct val="115000"/>
                        </a:lnSpc>
                        <a:spcAft>
                          <a:spcPts val="0"/>
                        </a:spcAft>
                      </a:pPr>
                      <a:r>
                        <a:rPr lang="es-EC" sz="1200">
                          <a:effectLst/>
                        </a:rPr>
                        <a:t>Manual</a:t>
                      </a:r>
                      <a:endParaRPr lang="es-ES" sz="1100">
                        <a:effectLst/>
                        <a:latin typeface="Calibri"/>
                        <a:ea typeface="Calibri"/>
                        <a:cs typeface="Times New Roman"/>
                      </a:endParaRPr>
                    </a:p>
                  </a:txBody>
                  <a:tcPr marL="47625" marR="47625" marT="47625" marB="47625" anchor="ctr"/>
                </a:tc>
              </a:tr>
              <a:tr h="0">
                <a:tc>
                  <a:txBody>
                    <a:bodyPr/>
                    <a:lstStyle/>
                    <a:p>
                      <a:pPr>
                        <a:lnSpc>
                          <a:spcPct val="115000"/>
                        </a:lnSpc>
                        <a:spcAft>
                          <a:spcPts val="0"/>
                        </a:spcAft>
                      </a:pPr>
                      <a:r>
                        <a:rPr lang="es-EC" sz="1200">
                          <a:effectLst/>
                        </a:rPr>
                        <a:t>Dimensiones (Ancho/Altura/Profundidad)</a:t>
                      </a:r>
                      <a:endParaRPr lang="es-ES" sz="1100">
                        <a:effectLst/>
                        <a:latin typeface="Calibri"/>
                        <a:ea typeface="Calibri"/>
                        <a:cs typeface="Times New Roman"/>
                      </a:endParaRPr>
                    </a:p>
                  </a:txBody>
                  <a:tcPr marL="47625" marR="47625" marT="47625" marB="47625" anchor="ctr"/>
                </a:tc>
                <a:tc>
                  <a:txBody>
                    <a:bodyPr/>
                    <a:lstStyle/>
                    <a:p>
                      <a:pPr>
                        <a:lnSpc>
                          <a:spcPct val="115000"/>
                        </a:lnSpc>
                        <a:spcAft>
                          <a:spcPts val="0"/>
                        </a:spcAft>
                      </a:pPr>
                      <a:r>
                        <a:rPr lang="es-EC" sz="1200">
                          <a:effectLst/>
                        </a:rPr>
                        <a:t>1000 x 855 x660 [mm]</a:t>
                      </a:r>
                      <a:endParaRPr lang="es-ES" sz="1100">
                        <a:effectLst/>
                        <a:latin typeface="Calibri"/>
                        <a:ea typeface="Calibri"/>
                        <a:cs typeface="Times New Roman"/>
                      </a:endParaRPr>
                    </a:p>
                  </a:txBody>
                  <a:tcPr marL="47625" marR="47625" marT="47625" marB="47625" anchor="ctr"/>
                </a:tc>
              </a:tr>
              <a:tr h="0">
                <a:tc>
                  <a:txBody>
                    <a:bodyPr/>
                    <a:lstStyle/>
                    <a:p>
                      <a:pPr>
                        <a:lnSpc>
                          <a:spcPct val="115000"/>
                        </a:lnSpc>
                        <a:spcAft>
                          <a:spcPts val="0"/>
                        </a:spcAft>
                      </a:pPr>
                      <a:r>
                        <a:rPr lang="es-EC" sz="1200">
                          <a:effectLst/>
                        </a:rPr>
                        <a:t>Condiciones de Operación</a:t>
                      </a:r>
                      <a:endParaRPr lang="es-ES" sz="1100">
                        <a:effectLst/>
                        <a:latin typeface="Calibri"/>
                        <a:ea typeface="Calibri"/>
                        <a:cs typeface="Times New Roman"/>
                      </a:endParaRPr>
                    </a:p>
                  </a:txBody>
                  <a:tcPr marL="47625" marR="47625" marT="47625" marB="47625" anchor="ctr"/>
                </a:tc>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7625" marR="47625" marT="47625" marB="47625" anchor="ctr"/>
                </a:tc>
              </a:tr>
              <a:tr h="0">
                <a:tc>
                  <a:txBody>
                    <a:bodyPr/>
                    <a:lstStyle/>
                    <a:p>
                      <a:pPr>
                        <a:lnSpc>
                          <a:spcPct val="115000"/>
                        </a:lnSpc>
                        <a:spcAft>
                          <a:spcPts val="0"/>
                        </a:spcAft>
                      </a:pPr>
                      <a:r>
                        <a:rPr lang="es-EC" sz="1200">
                          <a:effectLst/>
                        </a:rPr>
                        <a:t>Fuente de Poder</a:t>
                      </a:r>
                      <a:endParaRPr lang="es-ES" sz="1100">
                        <a:effectLst/>
                        <a:latin typeface="Calibri"/>
                        <a:ea typeface="Calibri"/>
                        <a:cs typeface="Times New Roman"/>
                      </a:endParaRPr>
                    </a:p>
                  </a:txBody>
                  <a:tcPr marL="47625" marR="47625" marT="47625" marB="47625" anchor="ctr"/>
                </a:tc>
                <a:tc>
                  <a:txBody>
                    <a:bodyPr/>
                    <a:lstStyle/>
                    <a:p>
                      <a:pPr>
                        <a:lnSpc>
                          <a:spcPct val="115000"/>
                        </a:lnSpc>
                        <a:spcAft>
                          <a:spcPts val="0"/>
                        </a:spcAft>
                      </a:pPr>
                      <a:r>
                        <a:rPr lang="es-EC" sz="1200" dirty="0">
                          <a:effectLst/>
                        </a:rPr>
                        <a:t>220V </a:t>
                      </a:r>
                      <a:r>
                        <a:rPr lang="es-EC" sz="1200" dirty="0" smtClean="0">
                          <a:effectLst/>
                        </a:rPr>
                        <a:t>(TRIFÁSICO)</a:t>
                      </a:r>
                      <a:endParaRPr lang="es-ES" sz="1100" dirty="0">
                        <a:effectLst/>
                        <a:latin typeface="Calibri"/>
                        <a:ea typeface="Calibri"/>
                        <a:cs typeface="Times New Roman"/>
                      </a:endParaRPr>
                    </a:p>
                  </a:txBody>
                  <a:tcPr marL="47625" marR="47625" marT="47625" marB="47625" anchor="ctr"/>
                </a:tc>
              </a:tr>
              <a:tr h="0">
                <a:tc>
                  <a:txBody>
                    <a:bodyPr/>
                    <a:lstStyle/>
                    <a:p>
                      <a:pPr algn="ctr">
                        <a:lnSpc>
                          <a:spcPct val="115000"/>
                        </a:lnSpc>
                        <a:spcAft>
                          <a:spcPts val="0"/>
                        </a:spcAft>
                      </a:pPr>
                      <a:r>
                        <a:rPr lang="es-EC" sz="1200">
                          <a:effectLst/>
                        </a:rPr>
                        <a:t> </a:t>
                      </a:r>
                      <a:endParaRPr lang="es-ES" sz="1100">
                        <a:effectLst/>
                        <a:latin typeface="Calibri"/>
                        <a:ea typeface="Calibri"/>
                        <a:cs typeface="Times New Roman"/>
                      </a:endParaRPr>
                    </a:p>
                  </a:txBody>
                  <a:tcPr marL="47625" marR="47625" marT="47625" marB="47625"/>
                </a:tc>
                <a:tc>
                  <a:txBody>
                    <a:bodyPr/>
                    <a:lstStyle/>
                    <a:p>
                      <a:pPr>
                        <a:lnSpc>
                          <a:spcPct val="115000"/>
                        </a:lnSpc>
                        <a:spcAft>
                          <a:spcPts val="0"/>
                        </a:spcAft>
                      </a:pPr>
                      <a:r>
                        <a:rPr lang="es-ES" sz="1200" dirty="0">
                          <a:effectLst/>
                        </a:rPr>
                        <a:t> </a:t>
                      </a:r>
                      <a:endParaRPr lang="es-ES" sz="1100" dirty="0">
                        <a:effectLst/>
                        <a:latin typeface="Calibri"/>
                        <a:ea typeface="Calibri"/>
                        <a:cs typeface="Times New Roman"/>
                      </a:endParaRPr>
                    </a:p>
                  </a:txBody>
                  <a:tcPr marL="47625" marR="47625" marT="47625" marB="47625"/>
                </a:tc>
              </a:tr>
            </a:tbl>
          </a:graphicData>
        </a:graphic>
      </p:graphicFrame>
      <p:pic>
        <p:nvPicPr>
          <p:cNvPr id="30721" name="Imagen 27" descr="Descripción: Descripción: http://www.lpkfusa.com/Images/1x1_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038" y="1831975"/>
            <a:ext cx="19050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3665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adrícula">
  <a:themeElements>
    <a:clrScheme name="Cuadrícula">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Cuadrícul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Cuadrícul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43</TotalTime>
  <Words>3660</Words>
  <Application>Microsoft Office PowerPoint</Application>
  <PresentationFormat>Presentación en pantalla (4:3)</PresentationFormat>
  <Paragraphs>657</Paragraphs>
  <Slides>55</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55</vt:i4>
      </vt:variant>
    </vt:vector>
  </HeadingPairs>
  <TitlesOfParts>
    <vt:vector size="57" baseType="lpstr">
      <vt:lpstr>Cuadrícula</vt:lpstr>
      <vt:lpstr>Visio</vt:lpstr>
      <vt:lpstr>escuela politécnica del ejército</vt:lpstr>
      <vt:lpstr>PRESENTACION NCM-2000</vt:lpstr>
      <vt:lpstr>PROBLEMA</vt:lpstr>
      <vt:lpstr>INTRODUCCIÓN</vt:lpstr>
      <vt:lpstr>INTRODUCCIÓN</vt:lpstr>
      <vt:lpstr>DISEÑO MECÁNICO</vt:lpstr>
      <vt:lpstr>SIMULACIÓN PARTES CONSTITUTIVAS</vt:lpstr>
      <vt:lpstr>PROBLEMAS MECÁNICOS</vt:lpstr>
      <vt:lpstr>ESPECIFICACIONES TÉCNICAS</vt:lpstr>
      <vt:lpstr>MECANICA DEL FRESADO</vt:lpstr>
      <vt:lpstr>PAR DE TORSIÓN</vt:lpstr>
      <vt:lpstr>Presentación de PowerPoint</vt:lpstr>
      <vt:lpstr>PAR DE TORSION POR CARGA PERPENDICULAR</vt:lpstr>
      <vt:lpstr>PAR DE TORSIÓN EJE Z</vt:lpstr>
      <vt:lpstr>TORQUE POR INERCIA</vt:lpstr>
      <vt:lpstr>TORQUE TOTAL REQUERIDO</vt:lpstr>
      <vt:lpstr>SELECCIÓN DE MOTORES</vt:lpstr>
      <vt:lpstr>MOTORES PAP</vt:lpstr>
      <vt:lpstr>DISEÑO DE ACOPLES MOTOR-EJE </vt:lpstr>
      <vt:lpstr>DISEÑO DE ACOPLES MOTOR-EJE </vt:lpstr>
      <vt:lpstr>MONTAJE</vt:lpstr>
      <vt:lpstr>SISTEMA DE CONTROL</vt:lpstr>
      <vt:lpstr>SISTEMA DE CONTROL</vt:lpstr>
      <vt:lpstr>EQUIPAMIENTO DE UNA FRESADORA CON CNC</vt:lpstr>
      <vt:lpstr>MACH3 MILL</vt:lpstr>
      <vt:lpstr>SEÑALES PASO Y DIRECCIÓN (STEP Y DIR) </vt:lpstr>
      <vt:lpstr>SISTEMA ELECTRÓNICO/ELÉCTRICO</vt:lpstr>
      <vt:lpstr>Adquisición DE LA INTERFAZ</vt:lpstr>
      <vt:lpstr>SISTEMA DE CONTROL PARA LOS 3 EJES</vt:lpstr>
      <vt:lpstr>PLACA DE ACONDICIONAMIENTO DE SALIDAS DIGITALES DE LA TARJETA PRINCIPAL UC326 </vt:lpstr>
      <vt:lpstr>SENSORES FINALES DE CARRERA</vt:lpstr>
      <vt:lpstr>FUENTE DE PODER</vt:lpstr>
      <vt:lpstr>ANALISIS DE RESULTADOS</vt:lpstr>
      <vt:lpstr>RESULTADOS</vt:lpstr>
      <vt:lpstr>INSTRUCCIONES PARA LA OPERACIÓN DE LA MÁQUINA NCM-2000</vt:lpstr>
      <vt:lpstr>INSTRUCCIONES PARA LA OPERACIÓN DE LA MÁQUINA NCM-2000</vt:lpstr>
      <vt:lpstr>INSTRUCCIONES PARA LA OPERACIÓN DE LA MÁQUINA NCM-2000</vt:lpstr>
      <vt:lpstr>INSTRUCCIONES PARA LA OPERACIÓN DE LA MÁQUINA NCM-2000</vt:lpstr>
      <vt:lpstr>INSTRUCCIONES PARA LA OPERACIÓN DE LA MÁQUINA NCM-2000</vt:lpstr>
      <vt:lpstr>INSTRUCCIONES PARA LA OPERACIÓN DE LA MÁQUINA NCM-2000</vt:lpstr>
      <vt:lpstr>AFINACIÓN DE MOTORES</vt:lpstr>
      <vt:lpstr>AFINACIÓN DE MOTORES</vt:lpstr>
      <vt:lpstr>AFINACIÓN DE MOTORES</vt:lpstr>
      <vt:lpstr>INSTRUCCIONES PARA LA OPERACIÓN DE LA MÁQUINA NCM-2000</vt:lpstr>
      <vt:lpstr>INSTRUCCIONES PARA LA OPERACIÓN DE LA MÁQUINA NCM-2000</vt:lpstr>
      <vt:lpstr>INSTRUCCIONES PARA LA OPERACIÓN DE LA MÁQUINA NCM-2000</vt:lpstr>
      <vt:lpstr>INSTRUCCIONES PARA LA OPERACIÓN DE LA MÁQUINA NCM-2000</vt:lpstr>
      <vt:lpstr>ANÁLISIS ECONÓMICO</vt:lpstr>
      <vt:lpstr>ANÁLISIS ECONÓMICO</vt:lpstr>
      <vt:lpstr>ANÁLISIS ECONÓMICO</vt:lpstr>
      <vt:lpstr>CONCLUSIONES</vt:lpstr>
      <vt:lpstr>CONCLUSIONES</vt:lpstr>
      <vt:lpstr>CONCLUSIONES</vt:lpstr>
      <vt:lpstr>RECOMENDACIONES</vt:lpstr>
      <vt:lpstr>NCM-2000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ejército</dc:title>
  <dc:creator>Carlos</dc:creator>
  <cp:lastModifiedBy>Carlos</cp:lastModifiedBy>
  <cp:revision>9</cp:revision>
  <dcterms:created xsi:type="dcterms:W3CDTF">2013-09-12T15:49:10Z</dcterms:created>
  <dcterms:modified xsi:type="dcterms:W3CDTF">2013-09-13T14:36:54Z</dcterms:modified>
</cp:coreProperties>
</file>