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9">
  <p:sldMasterIdLst>
    <p:sldMasterId id="2147483672" r:id="rId1"/>
  </p:sldMasterIdLst>
  <p:sldIdLst>
    <p:sldId id="256" r:id="rId2"/>
    <p:sldId id="266" r:id="rId3"/>
    <p:sldId id="268" r:id="rId4"/>
    <p:sldId id="258" r:id="rId5"/>
    <p:sldId id="267" r:id="rId6"/>
    <p:sldId id="259" r:id="rId7"/>
    <p:sldId id="342" r:id="rId8"/>
    <p:sldId id="269" r:id="rId9"/>
    <p:sldId id="262" r:id="rId10"/>
    <p:sldId id="272" r:id="rId11"/>
    <p:sldId id="270" r:id="rId12"/>
    <p:sldId id="275" r:id="rId13"/>
    <p:sldId id="277" r:id="rId14"/>
    <p:sldId id="281" r:id="rId15"/>
    <p:sldId id="285" r:id="rId16"/>
    <p:sldId id="289" r:id="rId17"/>
    <p:sldId id="290" r:id="rId18"/>
    <p:sldId id="291" r:id="rId19"/>
    <p:sldId id="343" r:id="rId20"/>
    <p:sldId id="293" r:id="rId21"/>
    <p:sldId id="292" r:id="rId22"/>
    <p:sldId id="298" r:id="rId23"/>
    <p:sldId id="295" r:id="rId24"/>
    <p:sldId id="297" r:id="rId25"/>
    <p:sldId id="300" r:id="rId26"/>
    <p:sldId id="301" r:id="rId27"/>
    <p:sldId id="302" r:id="rId28"/>
    <p:sldId id="314" r:id="rId29"/>
    <p:sldId id="296" r:id="rId30"/>
    <p:sldId id="336" r:id="rId31"/>
    <p:sldId id="303" r:id="rId32"/>
    <p:sldId id="337" r:id="rId33"/>
    <p:sldId id="304" r:id="rId34"/>
    <p:sldId id="305" r:id="rId35"/>
    <p:sldId id="306" r:id="rId36"/>
    <p:sldId id="308" r:id="rId37"/>
    <p:sldId id="309" r:id="rId38"/>
    <p:sldId id="310" r:id="rId39"/>
    <p:sldId id="311" r:id="rId40"/>
    <p:sldId id="312" r:id="rId41"/>
    <p:sldId id="313" r:id="rId42"/>
    <p:sldId id="315" r:id="rId43"/>
    <p:sldId id="316" r:id="rId44"/>
    <p:sldId id="317" r:id="rId45"/>
    <p:sldId id="318" r:id="rId46"/>
    <p:sldId id="319" r:id="rId47"/>
    <p:sldId id="321" r:id="rId48"/>
    <p:sldId id="323" r:id="rId49"/>
    <p:sldId id="324" r:id="rId50"/>
    <p:sldId id="326" r:id="rId51"/>
    <p:sldId id="327" r:id="rId52"/>
    <p:sldId id="328" r:id="rId53"/>
    <p:sldId id="331" r:id="rId54"/>
    <p:sldId id="332" r:id="rId55"/>
    <p:sldId id="333" r:id="rId56"/>
    <p:sldId id="335" r:id="rId57"/>
    <p:sldId id="338" r:id="rId58"/>
    <p:sldId id="339" r:id="rId59"/>
    <p:sldId id="340" r:id="rId60"/>
    <p:sldId id="341" r:id="rId61"/>
    <p:sldId id="287" r:id="rId62"/>
    <p:sldId id="288" r:id="rId63"/>
    <p:sldId id="265" r:id="rId6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4070"/>
    <a:srgbClr val="700000"/>
    <a:srgbClr val="6699FF"/>
    <a:srgbClr val="253F26"/>
    <a:srgbClr val="033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7086" autoAdjust="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6CCE38-2FB8-4403-9A7A-E524FA871E5E}" type="datetimeFigureOut">
              <a:rPr lang="es-EC" smtClean="0"/>
              <a:pPr/>
              <a:t>09/11/2012</a:t>
            </a:fld>
            <a:endParaRPr lang="es-EC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212F8A-3B72-4C9E-A835-F0EA8BCFB21F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039626"/>
            <a:ext cx="8640960" cy="1597286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ANALISIS Y DISEÑO DEL PLAN ESTRATEGICO DE TI PARA LA DIRECCION DEL SEGURO GENERAL DE SALUD INDIVIDUAL Y FAMILIAR DEL INSTITUTO ECUATORIANO DE SEGURIDAD SOCIAL APLICANDO LA METODOLOGIA PETI</a:t>
            </a:r>
            <a:endParaRPr lang="es-EC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67240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C" sz="3900" b="1" u="sng" dirty="0" smtClean="0">
                <a:solidFill>
                  <a:srgbClr val="253F26"/>
                </a:solidFill>
                <a:latin typeface="Arial Rounded MT Bold" pitchFamily="34" charset="0"/>
              </a:rPr>
              <a:t>Maestría en Gerencia de Sistemas </a:t>
            </a:r>
          </a:p>
          <a:p>
            <a:pPr algn="ctr"/>
            <a:r>
              <a:rPr lang="es-EC" sz="3900" b="1" u="sng" dirty="0" smtClean="0">
                <a:solidFill>
                  <a:srgbClr val="253F26"/>
                </a:solidFill>
                <a:latin typeface="Arial Rounded MT Bold" pitchFamily="34" charset="0"/>
              </a:rPr>
              <a:t>IX Promoción</a:t>
            </a:r>
          </a:p>
          <a:p>
            <a:endParaRPr lang="es-EC" sz="4200" dirty="0" smtClean="0"/>
          </a:p>
          <a:p>
            <a:r>
              <a:rPr lang="es-EC" sz="3100" b="1" dirty="0" smtClean="0">
                <a:solidFill>
                  <a:schemeClr val="tx2">
                    <a:lumMod val="50000"/>
                  </a:schemeClr>
                </a:solidFill>
              </a:rPr>
              <a:t>Autores:</a:t>
            </a:r>
          </a:p>
          <a:p>
            <a:r>
              <a:rPr lang="es-EC" sz="3100" dirty="0" smtClean="0">
                <a:solidFill>
                  <a:schemeClr val="tx2">
                    <a:lumMod val="50000"/>
                  </a:schemeClr>
                </a:solidFill>
              </a:rPr>
              <a:t>	Cynthia Artieda Mesías</a:t>
            </a:r>
          </a:p>
          <a:p>
            <a:r>
              <a:rPr lang="es-EC" sz="3100" dirty="0" smtClean="0">
                <a:solidFill>
                  <a:schemeClr val="tx2">
                    <a:lumMod val="50000"/>
                  </a:schemeClr>
                </a:solidFill>
              </a:rPr>
              <a:t>	Rolando Ayala Paredes</a:t>
            </a:r>
          </a:p>
          <a:p>
            <a:r>
              <a:rPr lang="es-EC" sz="3100" b="1" dirty="0" smtClean="0">
                <a:solidFill>
                  <a:schemeClr val="tx2">
                    <a:lumMod val="50000"/>
                  </a:schemeClr>
                </a:solidFill>
              </a:rPr>
              <a:t>Director</a:t>
            </a:r>
            <a:r>
              <a:rPr lang="es-EC" sz="31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es-EC" sz="3100" dirty="0" smtClean="0">
                <a:solidFill>
                  <a:schemeClr val="tx2">
                    <a:lumMod val="50000"/>
                  </a:schemeClr>
                </a:solidFill>
              </a:rPr>
              <a:t>	Ing. Ramiro Delgado</a:t>
            </a:r>
          </a:p>
          <a:p>
            <a:endParaRPr lang="es-EC" sz="31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es-EC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C" sz="2600" b="1" dirty="0" smtClean="0">
                <a:solidFill>
                  <a:schemeClr val="tx2">
                    <a:lumMod val="50000"/>
                  </a:schemeClr>
                </a:solidFill>
              </a:rPr>
              <a:t>Noviembre - 2012</a:t>
            </a:r>
            <a:endParaRPr lang="es-EC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" y="171008"/>
            <a:ext cx="1953845" cy="73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globedia.com/imagenes/noticias/2012/1/22/elementos-planeacion-estrategica-metodologia-ejemplo-desarrollado_1_1059744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b="6284"/>
          <a:stretch>
            <a:fillRect/>
          </a:stretch>
        </p:blipFill>
        <p:spPr bwMode="auto">
          <a:xfrm>
            <a:off x="0" y="1214422"/>
            <a:ext cx="9144000" cy="535554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116632"/>
            <a:ext cx="4464496" cy="838200"/>
          </a:xfrm>
        </p:spPr>
        <p:txBody>
          <a:bodyPr/>
          <a:lstStyle/>
          <a:p>
            <a:r>
              <a:rPr lang="es-EC" dirty="0" smtClean="0"/>
              <a:t>Objetivos de </a:t>
            </a:r>
            <a:r>
              <a:rPr lang="es-EC" dirty="0" err="1" smtClean="0"/>
              <a:t>peti</a:t>
            </a:r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5720" y="1214422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Proveer un plan de tecnología que soporte las necesidades de TI a corto, mediano y largo plazo y que se encuentre alineado con la estrategia del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negocio.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51720" y="5948298"/>
            <a:ext cx="6950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r">
              <a:buFont typeface="Wingdings" pitchFamily="2" charset="2"/>
              <a:buChar char="§"/>
            </a:pPr>
            <a:r>
              <a:rPr lang="es-EC" dirty="0">
                <a:ea typeface="Calibri" pitchFamily="34" charset="0"/>
                <a:cs typeface="Arial" pitchFamily="34" charset="0"/>
              </a:rPr>
              <a:t>Brindar un </a:t>
            </a:r>
            <a:r>
              <a:rPr lang="es-EC" dirty="0" smtClean="0">
                <a:ea typeface="Calibri" pitchFamily="34" charset="0"/>
                <a:cs typeface="Arial" pitchFamily="34" charset="0"/>
              </a:rPr>
              <a:t>método que permita </a:t>
            </a:r>
          </a:p>
          <a:p>
            <a:pPr lvl="0" algn="r"/>
            <a:r>
              <a:rPr lang="es-EC" dirty="0" smtClean="0">
                <a:ea typeface="Calibri" pitchFamily="34" charset="0"/>
                <a:cs typeface="Arial" pitchFamily="34" charset="0"/>
              </a:rPr>
              <a:t>priorizar correctamente </a:t>
            </a:r>
            <a:r>
              <a:rPr lang="es-EC" dirty="0">
                <a:ea typeface="Calibri" pitchFamily="34" charset="0"/>
                <a:cs typeface="Arial" pitchFamily="34" charset="0"/>
              </a:rPr>
              <a:t>las necesidades de TI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. 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515893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Verificar que los recursos de TI </a:t>
            </a:r>
          </a:p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se apliquen en forma efectiva y eficiente.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5720" y="2267580"/>
            <a:ext cx="680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Identificar la tecnología informática como un recurso corporativo.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0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14290"/>
            <a:ext cx="6453930" cy="838200"/>
          </a:xfrm>
        </p:spPr>
        <p:txBody>
          <a:bodyPr/>
          <a:lstStyle/>
          <a:p>
            <a:r>
              <a:rPr lang="es-ES_tradnl" dirty="0" smtClean="0"/>
              <a:t>Fases y entregables de PETI</a:t>
            </a:r>
            <a:endParaRPr lang="es-EC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42528"/>
            <a:ext cx="5472608" cy="838200"/>
          </a:xfrm>
        </p:spPr>
        <p:txBody>
          <a:bodyPr vert="horz" anchor="ctr"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C" sz="36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FASE I. SITUACIÓN </a:t>
            </a:r>
            <a:r>
              <a:rPr lang="es-EC" sz="36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ACTUAL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720" y="1270501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/>
              <a:t>En esta fase se realiza un examen y un estudio profundo de la realidad en la que se encuentra la empresa en el momento presente.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Para determinar la situación actual se desarrolla los siguientes pasos:</a:t>
            </a:r>
            <a:endParaRPr lang="es-EC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49052" y="3025983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b="1" i="1" dirty="0" smtClean="0"/>
              <a:t>IDENTIFICACIÓN DEL ALCANCE COMPETITIVO.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dirty="0" smtClean="0"/>
              <a:t>	Descripción del comportamiento global de la empresa y el establecimiento de las características generales que influyen en la estrategia definida para el negocio</a:t>
            </a:r>
            <a:endParaRPr lang="es-EC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b="1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b="1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b="1" i="1" dirty="0" smtClean="0"/>
              <a:t>EVALUACIÓN DE LAS CONDICIONES ACTUALES DE LA EMPRESA.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i="1" dirty="0" smtClean="0"/>
              <a:t>Estrategia de Negocios: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i="1" dirty="0" smtClean="0"/>
              <a:t>Modelo Operativo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i="1" dirty="0" smtClean="0"/>
              <a:t>Modelo de TI</a:t>
            </a:r>
            <a:endParaRPr lang="es-ES_tradnl" sz="1700" i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8272" y="44624"/>
            <a:ext cx="6084168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50462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</a:t>
            </a:r>
            <a:r>
              <a:rPr lang="es-ES" dirty="0" smtClean="0"/>
              <a:t>irve </a:t>
            </a:r>
            <a:r>
              <a:rPr lang="es-ES" dirty="0"/>
              <a:t>como base para </a:t>
            </a:r>
            <a:r>
              <a:rPr lang="es-ES" dirty="0" smtClean="0"/>
              <a:t>construcción </a:t>
            </a:r>
            <a:r>
              <a:rPr lang="es-ES" dirty="0"/>
              <a:t>de </a:t>
            </a:r>
            <a:r>
              <a:rPr lang="es-ES" dirty="0" smtClean="0"/>
              <a:t>modelos </a:t>
            </a:r>
            <a:r>
              <a:rPr lang="es-ES" dirty="0"/>
              <a:t>operativos que </a:t>
            </a:r>
            <a:r>
              <a:rPr lang="es-ES" dirty="0" smtClean="0"/>
              <a:t>producen requerimientos de </a:t>
            </a:r>
            <a:r>
              <a:rPr lang="es-ES" dirty="0"/>
              <a:t>TI necesarios para mejorar la eficiencia y productividad de </a:t>
            </a:r>
            <a:r>
              <a:rPr lang="es-ES" dirty="0" smtClean="0"/>
              <a:t>empresa.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462" y="191683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b="1" i="1" smtClean="0"/>
              <a:t>ANÁLISIS DEL ENTORNO</a:t>
            </a:r>
            <a:endParaRPr lang="es-EC" b="1" i="1" dirty="0" smtClean="0"/>
          </a:p>
          <a:p>
            <a:pPr algn="just"/>
            <a:r>
              <a:rPr lang="es-ES" dirty="0" smtClean="0"/>
              <a:t> Identifica </a:t>
            </a:r>
            <a:r>
              <a:rPr lang="es-ES" dirty="0"/>
              <a:t>las condiciones del ambiente que influyen sobre la </a:t>
            </a:r>
            <a:r>
              <a:rPr lang="es-ES" dirty="0" smtClean="0"/>
              <a:t>empresa </a:t>
            </a:r>
            <a:r>
              <a:rPr lang="es-ES" dirty="0"/>
              <a:t>a través de </a:t>
            </a:r>
            <a:r>
              <a:rPr lang="es-ES" dirty="0" smtClean="0"/>
              <a:t>definición </a:t>
            </a:r>
            <a:r>
              <a:rPr lang="es-ES" dirty="0"/>
              <a:t>y evaluación </a:t>
            </a:r>
            <a:r>
              <a:rPr lang="es-ES" dirty="0" smtClean="0"/>
              <a:t>de un FODA. </a:t>
            </a: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>
            <a:off x="3164229" y="3096835"/>
            <a:ext cx="428484" cy="980237"/>
          </a:xfrm>
          <a:prstGeom prst="leftBrace">
            <a:avLst>
              <a:gd name="adj1" fmla="val 8333"/>
              <a:gd name="adj2" fmla="val 49512"/>
            </a:avLst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50462" y="3402287"/>
            <a:ext cx="283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dirty="0" smtClean="0"/>
              <a:t>ESTRATEGIA DE NEGOCIOS</a:t>
            </a:r>
            <a:endParaRPr lang="es-EC" b="1" i="1" dirty="0"/>
          </a:p>
        </p:txBody>
      </p:sp>
      <p:sp>
        <p:nvSpPr>
          <p:cNvPr id="8" name="7 Rectángulo"/>
          <p:cNvSpPr/>
          <p:nvPr/>
        </p:nvSpPr>
        <p:spPr>
          <a:xfrm>
            <a:off x="3592713" y="3125867"/>
            <a:ext cx="5817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i="1" dirty="0"/>
              <a:t>Estrategia </a:t>
            </a:r>
            <a:r>
              <a:rPr lang="es-ES" i="1" dirty="0" smtClean="0"/>
              <a:t>organizacional</a:t>
            </a:r>
            <a:endParaRPr lang="es-ES" i="1" dirty="0"/>
          </a:p>
          <a:p>
            <a:pPr lvl="0" algn="just"/>
            <a:r>
              <a:rPr lang="es-ES" i="1" dirty="0" smtClean="0"/>
              <a:t>Competencias fundamentales </a:t>
            </a:r>
            <a:r>
              <a:rPr lang="es-ES" dirty="0"/>
              <a:t> </a:t>
            </a:r>
            <a:endParaRPr lang="es-EC" dirty="0"/>
          </a:p>
          <a:p>
            <a:pPr algn="just"/>
            <a:r>
              <a:rPr lang="es-ES" i="1" dirty="0" smtClean="0"/>
              <a:t>Estrategia competitiva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50462" y="432793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b="1" i="1" smtClean="0"/>
              <a:t>MODELO OPERATIVO</a:t>
            </a:r>
            <a:endParaRPr lang="es-EC" b="1" i="1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/>
              <a:t>Análisis y </a:t>
            </a:r>
            <a:r>
              <a:rPr lang="es-ES" dirty="0"/>
              <a:t>reestructuración del funcionamiento de la </a:t>
            </a:r>
            <a:r>
              <a:rPr lang="es-ES" dirty="0" smtClean="0"/>
              <a:t>empresa.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/>
              <a:t>Permite </a:t>
            </a:r>
            <a:r>
              <a:rPr lang="es-ES" dirty="0"/>
              <a:t>la identificación de los recursos de TI. </a:t>
            </a:r>
            <a:endParaRPr lang="es-ES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/>
              <a:t>Verifica como transformar las estrategias </a:t>
            </a:r>
            <a:r>
              <a:rPr lang="es-ES" dirty="0"/>
              <a:t>en procesos de nivel </a:t>
            </a:r>
            <a:r>
              <a:rPr lang="es-ES" dirty="0" smtClean="0"/>
              <a:t>operativo.</a:t>
            </a:r>
            <a:endParaRPr lang="es-EC" dirty="0"/>
          </a:p>
          <a:p>
            <a:pPr algn="just">
              <a:buClr>
                <a:srgbClr val="C00000"/>
              </a:buClr>
            </a:pP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285797" y="58052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b="1" i="1" smtClean="0"/>
              <a:t>ESTRUCTURA DE LA ORGANIZACIÓN</a:t>
            </a:r>
            <a:endParaRPr lang="es-EC" b="1" i="1" dirty="0" smtClean="0"/>
          </a:p>
          <a:p>
            <a:pPr algn="just"/>
            <a:r>
              <a:rPr lang="x-none" b="1" i="1"/>
              <a:t> </a:t>
            </a:r>
            <a:endParaRPr lang="es-EC" b="1" i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animBg="1"/>
      <p:bldP spid="7" grpId="0"/>
      <p:bldP spid="8" grpId="0" uiExpand="1" build="p"/>
      <p:bldP spid="9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97968" y="116632"/>
            <a:ext cx="5230416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70602" y="1196752"/>
            <a:ext cx="8205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Arial" pitchFamily="34" charset="0"/>
                <a:cs typeface="Arial" pitchFamily="34" charset="0"/>
              </a:rPr>
              <a:t>D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efine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los lineamientos,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controla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las interfaces y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establece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la integración de los componentes tecnológicos. 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Su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propósito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identificar soluciones de TI para establecer una ventaja estratégica y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competitiva.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0602" y="2200796"/>
            <a:ext cx="8205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ESTRATEGIA DE TI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 Establece los lineamientos de recursos de TI para identificar y establecer una ventaja estratégica competitiva.</a:t>
            </a:r>
            <a:endParaRPr lang="es-EC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0602" y="327569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b="1" i="1" smtClean="0">
                <a:latin typeface="Arial" pitchFamily="34" charset="0"/>
                <a:cs typeface="Arial" pitchFamily="34" charset="0"/>
              </a:rPr>
              <a:t>ARQUITECTURA DE LOS SISTEMAS DE INFORMACIÓN</a:t>
            </a:r>
            <a:r>
              <a:rPr lang="x-none" b="1" i="1" smtClean="0"/>
              <a:t> </a:t>
            </a:r>
            <a:endParaRPr lang="es-EC" b="1" i="1" dirty="0"/>
          </a:p>
        </p:txBody>
      </p:sp>
      <p:sp>
        <p:nvSpPr>
          <p:cNvPr id="8" name="7 Rectángulo"/>
          <p:cNvSpPr/>
          <p:nvPr/>
        </p:nvSpPr>
        <p:spPr>
          <a:xfrm>
            <a:off x="570602" y="380181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ARQUITECTURA TECNOLÓGICA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s-ES" dirty="0">
                <a:latin typeface="Arial" pitchFamily="34" charset="0"/>
                <a:cs typeface="Arial" pitchFamily="34" charset="0"/>
              </a:rPr>
              <a:t>busca, selecciona y establece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latin typeface="Arial" pitchFamily="34" charset="0"/>
                <a:cs typeface="Arial" pitchFamily="34" charset="0"/>
              </a:rPr>
              <a:t>infraestructura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tecnológica y </a:t>
            </a:r>
            <a:r>
              <a:rPr lang="es-ES" dirty="0">
                <a:latin typeface="Arial" pitchFamily="34" charset="0"/>
                <a:cs typeface="Arial" pitchFamily="34" charset="0"/>
              </a:rPr>
              <a:t>el lugar donde los sistemas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procesos </a:t>
            </a:r>
            <a:r>
              <a:rPr lang="es-ES" dirty="0">
                <a:latin typeface="Arial" pitchFamily="34" charset="0"/>
                <a:cs typeface="Arial" pitchFamily="34" charset="0"/>
              </a:rPr>
              <a:t>se van 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ejecutar.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0602" y="487090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MODELO OPERATIVO DE TI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 Análisis </a:t>
            </a:r>
            <a:r>
              <a:rPr lang="es-ES" dirty="0">
                <a:latin typeface="Arial" pitchFamily="34" charset="0"/>
                <a:cs typeface="Arial" pitchFamily="34" charset="0"/>
              </a:rPr>
              <a:t>y reestructuración del funcionamiento del área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TI (reingeniería de procesos)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598615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ESTRUCTURA ORGANIZACIONAL DE TI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/>
              <a:t> </a:t>
            </a:r>
            <a:endParaRPr lang="es-EC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1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1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96616" y="214536"/>
            <a:ext cx="6633267" cy="838200"/>
          </a:xfrm>
        </p:spPr>
        <p:txBody>
          <a:bodyPr>
            <a:normAutofit fontScale="90000"/>
          </a:bodyPr>
          <a:lstStyle/>
          <a:p>
            <a:r>
              <a:rPr lang="es-EC" dirty="0"/>
              <a:t>Fase </a:t>
            </a:r>
            <a:r>
              <a:rPr lang="es-EC" dirty="0" err="1"/>
              <a:t>Iv</a:t>
            </a:r>
            <a:r>
              <a:rPr lang="es-EC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2687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PRIORIDADES DENTRO DE LA IMPLEMENTACIÓN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i="1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de implementación de los procesos automatizables del Modelo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Operativo, a través de una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matriz </a:t>
            </a:r>
            <a:r>
              <a:rPr lang="es-ES" dirty="0">
                <a:latin typeface="Arial" pitchFamily="34" charset="0"/>
                <a:cs typeface="Arial" pitchFamily="34" charset="0"/>
              </a:rPr>
              <a:t>de valoración de prioridades 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impacto.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6955" y="250567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PLAN DE IMPLEMENTACIÓN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i="1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Determina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el orden de ejecución de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proyectos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estimando su tiempo de duración. Los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SI prioritarios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son aquellos que brindan mayor beneficio a la empresa.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6955" y="371877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RECUPERACIÓN DE LA INVERSIÓN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 Consiste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en un estudio de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factibilidad basado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en un análisis costo/beneficio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6955" y="467694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latin typeface="Arial" pitchFamily="34" charset="0"/>
                <a:cs typeface="Arial" pitchFamily="34" charset="0"/>
              </a:rPr>
              <a:t>ADMINISTRACIÓN DEL RIESGO</a:t>
            </a:r>
            <a:endParaRPr lang="es-EC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Identificar amenazas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existentes para la planificación de TI, mediante la determinación de sus orígenes y consecuencias.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" y="332656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749175"/>
            <a:ext cx="8640960" cy="398408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Aplicación de </a:t>
            </a:r>
            <a:r>
              <a:rPr lang="es-EC" sz="6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peti</a:t>
            </a:r>
            <a:endParaRPr lang="es-EC" sz="60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FASE 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70520"/>
            <a:ext cx="5364088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1340768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1.1. IDENTIFICACIÓN DEL ALCANCE COMPETITIVO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 El SGSIF brinda prestaciones </a:t>
            </a:r>
            <a:r>
              <a:rPr lang="es-EC" dirty="0">
                <a:latin typeface="Arial" pitchFamily="34" charset="0"/>
                <a:cs typeface="Arial" pitchFamily="34" charset="0"/>
              </a:rPr>
              <a:t>de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salud a los asegurados a nivel nacional, con la finalidad de cubrir </a:t>
            </a:r>
            <a:r>
              <a:rPr lang="es-EC" dirty="0">
                <a:latin typeface="Arial" pitchFamily="34" charset="0"/>
                <a:cs typeface="Arial" pitchFamily="34" charset="0"/>
              </a:rPr>
              <a:t>de manera universal e integral todos los ciclos vitales del ser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humano.</a:t>
            </a:r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>
                <a:latin typeface="Arial" pitchFamily="34" charset="0"/>
                <a:cs typeface="Arial" pitchFamily="34" charset="0"/>
              </a:rPr>
              <a:t>Ministerio de Salud Pública (MSP) es el ente rector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los servicios de </a:t>
            </a:r>
            <a:r>
              <a:rPr lang="es-ES" dirty="0">
                <a:latin typeface="Arial" pitchFamily="34" charset="0"/>
                <a:cs typeface="Arial" pitchFamily="34" charset="0"/>
              </a:rPr>
              <a:t>Salud ofrecidos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dirty="0">
                <a:latin typeface="Arial" pitchFamily="34" charset="0"/>
                <a:cs typeface="Arial" pitchFamily="34" charset="0"/>
              </a:rPr>
              <a:t>el sector público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ES" dirty="0">
                <a:latin typeface="Arial" pitchFamily="34" charset="0"/>
                <a:cs typeface="Arial" pitchFamily="34" charset="0"/>
              </a:rPr>
              <a:t>las  instituciones de Seguridad Social representadas por el Instituto Ecuatoriano de Seguridad Social (IESS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s-ES" dirty="0">
                <a:latin typeface="Arial" pitchFamily="34" charset="0"/>
                <a:cs typeface="Arial" pitchFamily="34" charset="0"/>
              </a:rPr>
              <a:t>el Instituto de Seguridad Social de las Fuerzas Armadas (ISSFA) y el Instituto de Seguridad Social de la Policía (ISSPOL),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dirty="0">
                <a:latin typeface="Arial" pitchFamily="34" charset="0"/>
                <a:cs typeface="Arial" pitchFamily="34" charset="0"/>
              </a:rPr>
              <a:t>por las instituciones del sector privado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Este sector está regulado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por la Ley Orgánica del Sistema Nacional de Salud y por la Ley Orgánica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Salud. </a:t>
            </a:r>
            <a:r>
              <a:rPr lang="es-ES" dirty="0">
                <a:latin typeface="Arial" pitchFamily="34" charset="0"/>
                <a:cs typeface="Arial" pitchFamily="34" charset="0"/>
              </a:rPr>
              <a:t>  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4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04256" y="188640"/>
            <a:ext cx="5868144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052736"/>
            <a:ext cx="87154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1600" dirty="0" smtClean="0"/>
              <a:t>Los </a:t>
            </a:r>
            <a:r>
              <a:rPr lang="es-EC" sz="1600" dirty="0"/>
              <a:t>servicios de Salud </a:t>
            </a:r>
            <a:r>
              <a:rPr lang="es-EC" sz="1600" dirty="0" smtClean="0"/>
              <a:t>se </a:t>
            </a:r>
            <a:r>
              <a:rPr lang="es-EC" sz="1600" dirty="0"/>
              <a:t>encuentran distribuidos entre empresas </a:t>
            </a:r>
            <a:r>
              <a:rPr lang="es-EC" sz="1600" dirty="0" smtClean="0"/>
              <a:t>públicas </a:t>
            </a:r>
            <a:r>
              <a:rPr lang="es-EC" sz="1600" dirty="0"/>
              <a:t>y </a:t>
            </a:r>
            <a:r>
              <a:rPr lang="es-EC" sz="1600" dirty="0" smtClean="0"/>
              <a:t>privadas.  Las empresas publicas que lo conforman:</a:t>
            </a:r>
          </a:p>
          <a:p>
            <a:pPr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/>
              <a:t>•Ministerio </a:t>
            </a:r>
            <a:r>
              <a:rPr lang="es-EC" sz="1600" dirty="0"/>
              <a:t>de Salud Pública (MSP)</a:t>
            </a:r>
          </a:p>
          <a:p>
            <a:pPr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/>
              <a:t>•IESS</a:t>
            </a:r>
            <a:endParaRPr lang="es-EC" sz="1600" dirty="0"/>
          </a:p>
          <a:p>
            <a:pPr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/>
              <a:t>•ISSFA e ISSPOL</a:t>
            </a:r>
            <a:endParaRPr lang="es-EC" sz="1600" dirty="0"/>
          </a:p>
          <a:p>
            <a:pPr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/>
              <a:t>•Servicios </a:t>
            </a:r>
            <a:r>
              <a:rPr lang="es-EC" sz="1600" dirty="0"/>
              <a:t>de Salud </a:t>
            </a:r>
            <a:r>
              <a:rPr lang="es-EC" sz="1600" dirty="0" smtClean="0"/>
              <a:t>Municipales</a:t>
            </a:r>
          </a:p>
          <a:p>
            <a:pPr lvl="1" indent="-342900" algn="just" fontAlgn="base">
              <a:spcBef>
                <a:spcPct val="0"/>
              </a:spcBef>
              <a:spcAft>
                <a:spcPct val="0"/>
              </a:spcAft>
            </a:pPr>
            <a:endParaRPr lang="es-EC" sz="1600" dirty="0"/>
          </a:p>
          <a:p>
            <a:pPr marL="0" lvl="1" algn="just" defTabSz="273050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dirty="0"/>
              <a:t>Según las cifras del INEC en el año 2010, tres de cada diez personas tienen acceso a algún tipo de seguro médico. Esto significa que el 69.2% de los ecuatorianos no tienen acceso a ningún tipo de servicio por concepto de Salud y que el 30.8% de la población  tiene acceso a servicios de Salud ya sea público o privado</a:t>
            </a:r>
            <a:endParaRPr lang="es-EC" sz="1600" dirty="0"/>
          </a:p>
          <a:p>
            <a:pPr lvl="1" indent="-342900" algn="just" fontAlgn="base">
              <a:spcBef>
                <a:spcPct val="0"/>
              </a:spcBef>
              <a:spcAft>
                <a:spcPct val="0"/>
              </a:spcAft>
            </a:pPr>
            <a:endParaRPr lang="es-EC" sz="2000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/>
          </a:p>
          <a:p>
            <a:endParaRPr lang="es-ES_tradnl" sz="1600" dirty="0" smtClean="0"/>
          </a:p>
          <a:p>
            <a:endParaRPr lang="es-ES_tradnl" sz="1600" dirty="0"/>
          </a:p>
          <a:p>
            <a:endParaRPr lang="es-ES_tradnl" sz="1600" dirty="0" smtClean="0"/>
          </a:p>
          <a:p>
            <a:endParaRPr lang="es-ES_tradnl" sz="1600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14" y="3789040"/>
            <a:ext cx="432023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04256" y="188640"/>
            <a:ext cx="5868144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96752"/>
            <a:ext cx="87154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Del total de la población que actualmente tiene acceso a seguros salud correspondiente al 30.8%,  la distribución entre entidades públicas y privadas es el siguiente:</a:t>
            </a:r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dirty="0" smtClean="0"/>
          </a:p>
          <a:p>
            <a:pPr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dirty="0" smtClean="0"/>
              <a:t>Las empresas privadas que ofertan servicios de asistencia médica deben ser aprobadas </a:t>
            </a:r>
            <a:r>
              <a:rPr lang="es-ES_tradnl" dirty="0"/>
              <a:t>aprobadas por la Superintendencia de Bancos y Seguros </a:t>
            </a:r>
            <a:endParaRPr lang="es-EC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09" y="1941513"/>
            <a:ext cx="5050879" cy="335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70520"/>
            <a:ext cx="5328592" cy="838200"/>
          </a:xfrm>
        </p:spPr>
        <p:txBody>
          <a:bodyPr vert="horz" anchor="ctr">
            <a:normAutofit/>
          </a:bodyPr>
          <a:lstStyle/>
          <a:p>
            <a:pPr algn="ctr"/>
            <a:r>
              <a:rPr lang="es-EC" dirty="0">
                <a:solidFill>
                  <a:srgbClr val="253F26"/>
                </a:solidFill>
              </a:rPr>
              <a:t>Agenda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2045747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MOTIVACION Y CONTEXTO </a:t>
            </a:r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JUSTIFICACION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IMPORTANCIA</a:t>
            </a:r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METODOLOGIA PETI</a:t>
            </a:r>
          </a:p>
          <a:p>
            <a:pPr marL="342900" indent="-342900">
              <a:buFont typeface="+mj-lt"/>
              <a:buAutoNum type="arabicPeriod"/>
            </a:pPr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APLICACIÓN DE LA </a:t>
            </a: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 METODOLOGIA </a:t>
            </a:r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PETI EN LA DSGSIF</a:t>
            </a:r>
            <a:endParaRPr lang="es-EC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" y="171008"/>
            <a:ext cx="1953845" cy="73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20280" y="188640"/>
            <a:ext cx="5436096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ACTUAL </a:t>
            </a:r>
            <a:endParaRPr lang="es-EC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268760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cs typeface="Arial" pitchFamily="34" charset="0"/>
              </a:rPr>
              <a:t>Del análisis de los elementos de mercado se concluye lo siguiente</a:t>
            </a:r>
            <a:r>
              <a:rPr lang="es-ES_tradnl" sz="2000" dirty="0" smtClean="0">
                <a:cs typeface="Arial" pitchFamily="34" charset="0"/>
              </a:rPr>
              <a:t>:</a:t>
            </a:r>
          </a:p>
          <a:p>
            <a:pPr algn="just"/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>
                <a:cs typeface="Arial" pitchFamily="34" charset="0"/>
              </a:rPr>
              <a:t>En el Ecuador no existe una cultura de aseguramiento de Salud. 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La oferta </a:t>
            </a:r>
            <a:r>
              <a:rPr lang="es-ES_tradnl" sz="2000" dirty="0">
                <a:cs typeface="Arial" pitchFamily="34" charset="0"/>
              </a:rPr>
              <a:t>de salud </a:t>
            </a:r>
            <a:r>
              <a:rPr lang="es-ES_tradnl" sz="2000" dirty="0" smtClean="0">
                <a:cs typeface="Arial" pitchFamily="34" charset="0"/>
              </a:rPr>
              <a:t>está dominada </a:t>
            </a:r>
            <a:r>
              <a:rPr lang="es-ES_tradnl" sz="2000" dirty="0">
                <a:cs typeface="Arial" pitchFamily="34" charset="0"/>
              </a:rPr>
              <a:t>por las instituciones del sector </a:t>
            </a:r>
            <a:r>
              <a:rPr lang="es-ES_tradnl" sz="2000" dirty="0" smtClean="0">
                <a:cs typeface="Arial" pitchFamily="34" charset="0"/>
              </a:rPr>
              <a:t>público.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Extenso mercado de </a:t>
            </a:r>
            <a:r>
              <a:rPr lang="es-ES_tradnl" sz="2000" dirty="0">
                <a:cs typeface="Arial" pitchFamily="34" charset="0"/>
              </a:rPr>
              <a:t>servicios de </a:t>
            </a:r>
            <a:r>
              <a:rPr lang="es-ES_tradnl" sz="2000" dirty="0" smtClean="0">
                <a:cs typeface="Arial" pitchFamily="34" charset="0"/>
              </a:rPr>
              <a:t>Salud.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Obligatoriedad de la afiliación al IESS sustentado en la Ley </a:t>
            </a:r>
            <a:r>
              <a:rPr lang="es-ES_tradnl" sz="2000" dirty="0">
                <a:cs typeface="Arial" pitchFamily="34" charset="0"/>
              </a:rPr>
              <a:t>de Seguridad </a:t>
            </a:r>
            <a:r>
              <a:rPr lang="es-ES_tradnl" sz="2000" dirty="0" smtClean="0">
                <a:cs typeface="Arial" pitchFamily="34" charset="0"/>
              </a:rPr>
              <a:t>Social.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La DSGSIF </a:t>
            </a:r>
            <a:r>
              <a:rPr lang="es-ES_tradnl" sz="2000" dirty="0">
                <a:cs typeface="Arial" pitchFamily="34" charset="0"/>
              </a:rPr>
              <a:t>no </a:t>
            </a:r>
            <a:r>
              <a:rPr lang="es-ES_tradnl" sz="2000" dirty="0" smtClean="0">
                <a:cs typeface="Arial" pitchFamily="34" charset="0"/>
              </a:rPr>
              <a:t>satisface </a:t>
            </a:r>
            <a:r>
              <a:rPr lang="es-ES_tradnl" sz="2000" dirty="0">
                <a:cs typeface="Arial" pitchFamily="34" charset="0"/>
              </a:rPr>
              <a:t>la demanda de servicios de salud </a:t>
            </a:r>
            <a:r>
              <a:rPr lang="es-ES_tradnl" sz="2000" dirty="0" smtClean="0">
                <a:cs typeface="Arial" pitchFamily="34" charset="0"/>
              </a:rPr>
              <a:t>dentro </a:t>
            </a:r>
            <a:r>
              <a:rPr lang="es-ES_tradnl" sz="2000" dirty="0">
                <a:cs typeface="Arial" pitchFamily="34" charset="0"/>
              </a:rPr>
              <a:t>de la red </a:t>
            </a:r>
            <a:r>
              <a:rPr lang="es-ES_tradnl" sz="2000" dirty="0" smtClean="0">
                <a:cs typeface="Arial" pitchFamily="34" charset="0"/>
              </a:rPr>
              <a:t>plural.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Las </a:t>
            </a:r>
            <a:r>
              <a:rPr lang="es-ES_tradnl" sz="2000" dirty="0">
                <a:cs typeface="Arial" pitchFamily="34" charset="0"/>
              </a:rPr>
              <a:t>nuevas </a:t>
            </a:r>
            <a:r>
              <a:rPr lang="es-ES_tradnl" sz="2000" dirty="0" smtClean="0">
                <a:cs typeface="Arial" pitchFamily="34" charset="0"/>
              </a:rPr>
              <a:t>aseguradoras de </a:t>
            </a:r>
            <a:r>
              <a:rPr lang="es-ES_tradnl" sz="2000" dirty="0">
                <a:cs typeface="Arial" pitchFamily="34" charset="0"/>
              </a:rPr>
              <a:t>salud y medicina </a:t>
            </a:r>
            <a:r>
              <a:rPr lang="es-ES_tradnl" sz="2000" dirty="0" smtClean="0">
                <a:cs typeface="Arial" pitchFamily="34" charset="0"/>
              </a:rPr>
              <a:t>pre-pago </a:t>
            </a:r>
            <a:r>
              <a:rPr lang="es-ES_tradnl" sz="2000" dirty="0">
                <a:cs typeface="Arial" pitchFamily="34" charset="0"/>
              </a:rPr>
              <a:t>deben someterse </a:t>
            </a:r>
            <a:r>
              <a:rPr lang="es-ES_tradnl" sz="2000" dirty="0" smtClean="0">
                <a:cs typeface="Arial" pitchFamily="34" charset="0"/>
              </a:rPr>
              <a:t>a la </a:t>
            </a:r>
            <a:r>
              <a:rPr lang="es-ES_tradnl" sz="2000" dirty="0">
                <a:cs typeface="Arial" pitchFamily="34" charset="0"/>
              </a:rPr>
              <a:t>evaluación de las Direcciones Provinciales de Salud </a:t>
            </a:r>
            <a:r>
              <a:rPr lang="es-ES_tradnl" sz="2000" dirty="0" smtClean="0">
                <a:cs typeface="Arial" pitchFamily="34" charset="0"/>
              </a:rPr>
              <a:t>y las </a:t>
            </a:r>
            <a:r>
              <a:rPr lang="es-ES_tradnl" sz="2000" dirty="0">
                <a:cs typeface="Arial" pitchFamily="34" charset="0"/>
              </a:rPr>
              <a:t>resoluciones la Superintendencia de Bancos y Seguros.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Existen 24 empresas </a:t>
            </a:r>
            <a:r>
              <a:rPr lang="es-ES_tradnl" sz="2000" dirty="0">
                <a:cs typeface="Arial" pitchFamily="34" charset="0"/>
              </a:rPr>
              <a:t>privadas de seguros de salud y medicina </a:t>
            </a:r>
            <a:r>
              <a:rPr lang="es-ES_tradnl" sz="2000" dirty="0" smtClean="0">
                <a:cs typeface="Arial" pitchFamily="34" charset="0"/>
              </a:rPr>
              <a:t>pre-pago según </a:t>
            </a:r>
            <a:r>
              <a:rPr lang="es-ES_tradnl" sz="2000" dirty="0">
                <a:cs typeface="Arial" pitchFamily="34" charset="0"/>
              </a:rPr>
              <a:t>la Superintendencia de Bancos y Seguros.</a:t>
            </a:r>
            <a:endParaRPr lang="es-EC" sz="2000" dirty="0"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Empresas </a:t>
            </a:r>
            <a:r>
              <a:rPr lang="es-ES_tradnl" sz="2000" dirty="0">
                <a:cs typeface="Arial" pitchFamily="34" charset="0"/>
              </a:rPr>
              <a:t>privadas </a:t>
            </a:r>
            <a:r>
              <a:rPr lang="es-ES_tradnl" sz="2000" dirty="0" smtClean="0">
                <a:cs typeface="Arial" pitchFamily="34" charset="0"/>
              </a:rPr>
              <a:t>no son competidor </a:t>
            </a:r>
            <a:r>
              <a:rPr lang="es-ES_tradnl" sz="2000" dirty="0">
                <a:cs typeface="Arial" pitchFamily="34" charset="0"/>
              </a:rPr>
              <a:t>directo de </a:t>
            </a:r>
            <a:r>
              <a:rPr lang="es-ES_tradnl" sz="2000" dirty="0" smtClean="0">
                <a:cs typeface="Arial" pitchFamily="34" charset="0"/>
              </a:rPr>
              <a:t>la DSGSIF.</a:t>
            </a:r>
            <a:endParaRPr lang="es-EC" sz="2000" dirty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>
                <a:cs typeface="Arial" pitchFamily="34" charset="0"/>
              </a:rPr>
              <a:t>Pugna </a:t>
            </a:r>
            <a:r>
              <a:rPr lang="es-ES_tradnl" sz="2000" dirty="0">
                <a:cs typeface="Arial" pitchFamily="34" charset="0"/>
              </a:rPr>
              <a:t>entre el </a:t>
            </a:r>
            <a:r>
              <a:rPr lang="es-ES_tradnl" sz="2000" dirty="0" smtClean="0">
                <a:cs typeface="Arial" pitchFamily="34" charset="0"/>
              </a:rPr>
              <a:t>MSP </a:t>
            </a:r>
            <a:r>
              <a:rPr lang="es-ES_tradnl" sz="2000" dirty="0">
                <a:cs typeface="Arial" pitchFamily="34" charset="0"/>
              </a:rPr>
              <a:t>y </a:t>
            </a:r>
            <a:r>
              <a:rPr lang="es-ES_tradnl" sz="2000" dirty="0" smtClean="0">
                <a:cs typeface="Arial" pitchFamily="34" charset="0"/>
              </a:rPr>
              <a:t>DSGSIF </a:t>
            </a:r>
            <a:r>
              <a:rPr lang="es-ES_tradnl" sz="2000" dirty="0">
                <a:cs typeface="Arial" pitchFamily="34" charset="0"/>
              </a:rPr>
              <a:t>para brindar </a:t>
            </a:r>
            <a:r>
              <a:rPr lang="es-ES_tradnl" sz="2000" dirty="0" smtClean="0">
                <a:cs typeface="Arial" pitchFamily="34" charset="0"/>
              </a:rPr>
              <a:t>prestaciones </a:t>
            </a:r>
            <a:r>
              <a:rPr lang="es-ES_tradnl" sz="2000" dirty="0">
                <a:cs typeface="Arial" pitchFamily="34" charset="0"/>
              </a:rPr>
              <a:t>de salud a </a:t>
            </a:r>
            <a:r>
              <a:rPr lang="es-ES_tradnl" sz="2000" dirty="0" smtClean="0">
                <a:cs typeface="Arial" pitchFamily="34" charset="0"/>
              </a:rPr>
              <a:t>afiliados </a:t>
            </a:r>
            <a:r>
              <a:rPr lang="es-ES_tradnl" sz="2000" dirty="0">
                <a:cs typeface="Arial" pitchFamily="34" charset="0"/>
              </a:rPr>
              <a:t>del IESS.</a:t>
            </a:r>
            <a:endParaRPr lang="es-EC" sz="2000" dirty="0"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124744"/>
            <a:ext cx="8859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b="1" dirty="0" smtClean="0"/>
              <a:t>1.2. EVALUACIÓN DE LAS CONDICIONES ACTUALES DE LA EMPRESA.</a:t>
            </a:r>
          </a:p>
          <a:p>
            <a:pPr lvl="1" indent="-1016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/>
              <a:t>1.2.1. Estrategia de Negocios</a:t>
            </a:r>
          </a:p>
          <a:p>
            <a:pPr lvl="2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/>
              <a:t>El IESS no cuenta con un plan estratégico Institucional </a:t>
            </a:r>
            <a:r>
              <a:rPr lang="es-ES_tradnl" dirty="0" smtClean="0"/>
              <a:t>actualizado, pero cuenta con una definición de cadena de valor.</a:t>
            </a:r>
            <a:endParaRPr lang="es-ES" i="1" dirty="0" smtClean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592288" y="188640"/>
            <a:ext cx="5436096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ACTUAL </a:t>
            </a:r>
            <a:endParaRPr lang="es-EC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8" name="Diagram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16" b="-57939"/>
          <a:stretch>
            <a:fillRect/>
          </a:stretch>
        </p:blipFill>
        <p:spPr bwMode="auto">
          <a:xfrm>
            <a:off x="2300833" y="2060848"/>
            <a:ext cx="4143375" cy="15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504" y="3429000"/>
            <a:ext cx="8859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Objetivos </a:t>
            </a:r>
            <a:r>
              <a:rPr lang="es-ES_tradnl" dirty="0"/>
              <a:t>estratégicos </a:t>
            </a:r>
            <a:r>
              <a:rPr lang="es-ES_tradnl" dirty="0" smtClean="0"/>
              <a:t> de la DSGSIF para </a:t>
            </a:r>
            <a:r>
              <a:rPr lang="es-ES_tradnl" dirty="0"/>
              <a:t>ejecutarse en el periodo 2011-2014:</a:t>
            </a:r>
            <a:endParaRPr lang="es-EC" dirty="0"/>
          </a:p>
          <a:p>
            <a:pPr lvl="1"/>
            <a:r>
              <a:rPr lang="es-ES_tradnl" b="1" dirty="0"/>
              <a:t> </a:t>
            </a:r>
            <a:r>
              <a:rPr lang="es-ES_tradnl" b="1" dirty="0" smtClean="0"/>
              <a:t>Usuarios</a:t>
            </a:r>
            <a:endParaRPr lang="es-EC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dirty="0"/>
              <a:t>Incrementar  la cobertura del seguro de salud a la población </a:t>
            </a:r>
            <a:r>
              <a:rPr lang="es-ES_tradnl" dirty="0" smtClean="0"/>
              <a:t>ecuatoriana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dirty="0" smtClean="0"/>
              <a:t>Cubrir </a:t>
            </a:r>
            <a:r>
              <a:rPr lang="es-ES_tradnl" dirty="0"/>
              <a:t>la demanda de servicios integrales e integrados de salud </a:t>
            </a:r>
            <a:endParaRPr lang="es-EC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/>
              <a:t>Convertir a los servicios de salud del IESS en la primera opción de los </a:t>
            </a:r>
            <a:r>
              <a:rPr lang="es-ES_tradnl" dirty="0" smtClean="0"/>
              <a:t>ecuatorianos </a:t>
            </a:r>
            <a:endParaRPr lang="es-EC" dirty="0"/>
          </a:p>
          <a:p>
            <a:pPr lvl="1"/>
            <a:r>
              <a:rPr lang="es-ES_tradnl" dirty="0"/>
              <a:t> </a:t>
            </a:r>
            <a:endParaRPr lang="es-EC" dirty="0"/>
          </a:p>
          <a:p>
            <a:pPr lvl="1"/>
            <a:r>
              <a:rPr lang="es-ES_tradnl" b="1" dirty="0"/>
              <a:t>Financiera</a:t>
            </a:r>
            <a:endParaRPr lang="es-EC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/>
              <a:t>Maximizar la rentabilidad social de los recursos financieros en la prestación de servicios de salud </a:t>
            </a:r>
            <a:endParaRPr lang="es-EC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/>
              <a:t>Garantizar la recuperación del costo de las prestaciones de salud </a:t>
            </a:r>
            <a:endParaRPr lang="es-ES_tradnl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Optimizar </a:t>
            </a:r>
            <a:r>
              <a:rPr lang="es-ES_tradnl" dirty="0"/>
              <a:t>los recursos económicos en la prestación de </a:t>
            </a:r>
            <a:r>
              <a:rPr lang="es-ES_tradnl" dirty="0" smtClean="0"/>
              <a:t>servicios</a:t>
            </a:r>
            <a:r>
              <a:rPr lang="es-ES_tradnl" b="1" dirty="0"/>
              <a:t> </a:t>
            </a:r>
            <a:endParaRPr lang="es-ES" i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533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124744"/>
            <a:ext cx="88594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Procesos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Lograr el funcionamiento de la red plural de prestadores de salud del IESS </a:t>
            </a:r>
            <a:endParaRPr lang="es-ES_tradnl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 smtClean="0"/>
              <a:t>Disponer </a:t>
            </a:r>
            <a:r>
              <a:rPr lang="es-ES_tradnl" dirty="0"/>
              <a:t>de un sistema de gestión de calidad de las prestaciones de salud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Contar con una</a:t>
            </a:r>
            <a:r>
              <a:rPr lang="es-ES" dirty="0"/>
              <a:t> estructura basada en gestión de procesos</a:t>
            </a:r>
            <a:r>
              <a:rPr lang="es-ES_tradnl" dirty="0"/>
              <a:t> </a:t>
            </a:r>
            <a:endParaRPr lang="es-EC" dirty="0"/>
          </a:p>
          <a:p>
            <a:pPr algn="just"/>
            <a:r>
              <a:rPr lang="es-ES_tradnl" b="1" dirty="0"/>
              <a:t> </a:t>
            </a:r>
            <a:endParaRPr lang="es-EC" dirty="0"/>
          </a:p>
          <a:p>
            <a:pPr algn="just"/>
            <a:r>
              <a:rPr lang="es-ES_tradnl" b="1" dirty="0"/>
              <a:t>Innovación y Aprendizaje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Disponer de un sistema de información  para la toma de decisiones gerenciales 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Disponer de un sistema de gestión del recurso humano que responda a las necesidades del sector de salud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Contar con infraestructura física y equipamiento para una eficaz </a:t>
            </a:r>
            <a:r>
              <a:rPr lang="es-ES_tradnl" dirty="0" smtClean="0"/>
              <a:t>operación</a:t>
            </a:r>
            <a:endParaRPr lang="es-EC" dirty="0" smtClean="0"/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" i="1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Existe una creciente necesidad </a:t>
            </a:r>
            <a:r>
              <a:rPr lang="es-ES" dirty="0"/>
              <a:t>de automatizar </a:t>
            </a:r>
            <a:r>
              <a:rPr lang="es-ES" dirty="0" smtClean="0"/>
              <a:t>procesos </a:t>
            </a:r>
            <a:r>
              <a:rPr lang="es-ES" dirty="0"/>
              <a:t>de la </a:t>
            </a:r>
            <a:r>
              <a:rPr lang="es-ES" dirty="0" smtClean="0"/>
              <a:t>DSGSIF, por lo que se ha </a:t>
            </a:r>
            <a:r>
              <a:rPr lang="es-ES" dirty="0"/>
              <a:t>establecido </a:t>
            </a:r>
            <a:r>
              <a:rPr lang="es-ES_tradnl" dirty="0"/>
              <a:t>dos </a:t>
            </a:r>
            <a:r>
              <a:rPr lang="es-ES_tradnl" dirty="0" smtClean="0"/>
              <a:t>escenarios:</a:t>
            </a:r>
            <a:endParaRPr lang="es-EC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Contratar empresas de desarrollo (fábricas de software</a:t>
            </a:r>
            <a:r>
              <a:rPr lang="es-ES_tradnl" dirty="0" smtClean="0"/>
              <a:t>)</a:t>
            </a:r>
            <a:endParaRPr lang="es-EC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Contratar personal para desarrollar </a:t>
            </a:r>
            <a:r>
              <a:rPr lang="es-ES_tradnl" dirty="0" smtClean="0"/>
              <a:t>aplicaciones </a:t>
            </a:r>
            <a:r>
              <a:rPr lang="es-ES_tradnl" dirty="0"/>
              <a:t>requeridas </a:t>
            </a:r>
            <a:r>
              <a:rPr lang="es-ES_tradnl" dirty="0" smtClean="0"/>
              <a:t> por Unidades </a:t>
            </a:r>
            <a:r>
              <a:rPr lang="es-ES_tradnl" dirty="0"/>
              <a:t>de Negocio</a:t>
            </a:r>
            <a:endParaRPr lang="es-ES_tradnl" dirty="0" smtClean="0"/>
          </a:p>
          <a:p>
            <a:pPr lvl="0" algn="just"/>
            <a:endParaRPr lang="es-ES_tradnl" dirty="0" smtClean="0"/>
          </a:p>
          <a:p>
            <a:pPr lvl="0" algn="just"/>
            <a:r>
              <a:rPr lang="es-ES_tradnl" dirty="0" smtClean="0"/>
              <a:t>Las dos alternativas deben cumplir con las </a:t>
            </a:r>
            <a:r>
              <a:rPr lang="es-ES_tradnl" dirty="0"/>
              <a:t>normativas y políticas de la </a:t>
            </a:r>
            <a:r>
              <a:rPr lang="es-ES_tradnl" dirty="0" smtClean="0"/>
              <a:t>DDI.</a:t>
            </a:r>
            <a:endParaRPr lang="es-EC" sz="1600" dirty="0"/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" i="1" dirty="0" smtClean="0"/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" i="1" dirty="0" smtClean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411760" y="116632"/>
            <a:ext cx="5292080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846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6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124744"/>
            <a:ext cx="88594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1.2.2. Modelo Operativo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La </a:t>
            </a:r>
            <a:r>
              <a:rPr lang="es-ES_tradnl" dirty="0"/>
              <a:t>información de los procesos levantados </a:t>
            </a:r>
            <a:r>
              <a:rPr lang="es-ES_tradnl" dirty="0" smtClean="0"/>
              <a:t>actualmente en la DSGSIF es incompleta y no está debidamente documentada, existe información de los siguientes procesos: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b="1" i="1" dirty="0"/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Procesos Gobernantes: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dirty="0"/>
              <a:t>GESTION DE NORMAS </a:t>
            </a:r>
            <a:r>
              <a:rPr lang="es-EC" dirty="0" smtClean="0"/>
              <a:t>Y </a:t>
            </a:r>
            <a:r>
              <a:rPr lang="es-EC" dirty="0"/>
              <a:t>POLITICAS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b="1" i="1" dirty="0" smtClean="0"/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Procesos de Valor: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dirty="0"/>
              <a:t>GESTIÓN DE INFORMACIÓN </a:t>
            </a:r>
            <a:r>
              <a:rPr lang="es-EC" dirty="0" smtClean="0"/>
              <a:t>DE SALUD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/>
              <a:t>CONSTRUCCIÓN DE PROPUESTAS </a:t>
            </a:r>
            <a:r>
              <a:rPr lang="es-ES_tradnl" dirty="0" smtClean="0"/>
              <a:t>TÉCNICAS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/>
              <a:t>GESTIÓN Y CONTROL DE LAS PRESTACIONES</a:t>
            </a:r>
            <a:endParaRPr lang="es-ES_tradnl" dirty="0" smtClean="0"/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/>
              <a:t>CONTROL TÉCNICO DE </a:t>
            </a:r>
            <a:r>
              <a:rPr lang="es-ES_tradnl" dirty="0" smtClean="0"/>
              <a:t>GESTIÓN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b="1" i="1" dirty="0" smtClean="0"/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Procesos de Apoyo: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i="1" dirty="0"/>
              <a:t>GESTIÓN ECONÓMICA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/>
              <a:t>GESTIÓN DE ASESORÍA LEGAL</a:t>
            </a:r>
            <a:endParaRPr lang="es-EC" i="1" dirty="0"/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/>
              <a:t>GESTIÓN  DE TIC`S</a:t>
            </a:r>
          </a:p>
          <a:p>
            <a:pPr marL="742950" lvl="2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/>
              <a:t>GESTION DEL TALENTO HUMANO</a:t>
            </a:r>
          </a:p>
          <a:p>
            <a:pPr marL="457200" lvl="2" algn="just" fontAlgn="base">
              <a:spcBef>
                <a:spcPct val="0"/>
              </a:spcBef>
              <a:spcAft>
                <a:spcPct val="0"/>
              </a:spcAft>
            </a:pPr>
            <a:endParaRPr lang="es-ES_tradnl" b="1" i="1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11760" y="70520"/>
            <a:ext cx="5364088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9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052736"/>
            <a:ext cx="885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1.2.3. Modelo de TI 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i="1" dirty="0"/>
              <a:t>	</a:t>
            </a:r>
            <a:r>
              <a:rPr lang="es-ES_tradnl" i="1" dirty="0" smtClean="0"/>
              <a:t>1.2.3.1. Portafolio de Aplicaciones de Software</a:t>
            </a:r>
            <a:endParaRPr lang="es-ES_tradnl" sz="1700" i="1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48272" y="116632"/>
            <a:ext cx="5292080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7086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052736"/>
            <a:ext cx="885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1.2.3. Modelo de TI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i="1" dirty="0"/>
              <a:t>	</a:t>
            </a:r>
            <a:r>
              <a:rPr lang="es-ES_tradnl" i="1" dirty="0" smtClean="0"/>
              <a:t>1.2.3.2. Infraestructura Técnica</a:t>
            </a:r>
            <a:endParaRPr lang="es-ES_tradnl" sz="1700" i="1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699792" y="116632"/>
            <a:ext cx="5292080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5" name="4 Grupo"/>
          <p:cNvGrpSpPr/>
          <p:nvPr/>
        </p:nvGrpSpPr>
        <p:grpSpPr>
          <a:xfrm>
            <a:off x="755576" y="1772816"/>
            <a:ext cx="7560840" cy="4896544"/>
            <a:chOff x="539552" y="1643507"/>
            <a:chExt cx="7776864" cy="5169869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43507"/>
              <a:ext cx="7776864" cy="492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82204" y="6567155"/>
              <a:ext cx="429155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Esquema de los Aplicativos en el ambiente de producción del IESS </a:t>
              </a:r>
              <a:endPara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533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052736"/>
            <a:ext cx="885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i="1" dirty="0" smtClean="0"/>
              <a:t>1.2.3. Modelo de TI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i="1" dirty="0"/>
              <a:t>	</a:t>
            </a:r>
            <a:r>
              <a:rPr lang="es-ES_tradnl" i="1" dirty="0" smtClean="0"/>
              <a:t>1.2.3.2. Infraestructura Técnica</a:t>
            </a:r>
            <a:endParaRPr lang="es-ES_tradnl" sz="1700" i="1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20280" y="116632"/>
            <a:ext cx="5292080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9" name="8 Grupo"/>
          <p:cNvGrpSpPr/>
          <p:nvPr/>
        </p:nvGrpSpPr>
        <p:grpSpPr>
          <a:xfrm>
            <a:off x="817252" y="1651950"/>
            <a:ext cx="7643180" cy="5129667"/>
            <a:chOff x="817252" y="1651950"/>
            <a:chExt cx="7643180" cy="5129667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7"/>
            <a:stretch>
              <a:fillRect/>
            </a:stretch>
          </p:blipFill>
          <p:spPr bwMode="auto">
            <a:xfrm>
              <a:off x="817252" y="1651950"/>
              <a:ext cx="7643180" cy="490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973161" y="6535396"/>
              <a:ext cx="333136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Esquema de Redes y Telecomunicaciones del IESS </a:t>
              </a:r>
              <a:endPara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972017"/>
            <a:ext cx="8859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_tradnl" sz="1600" b="1" i="1" dirty="0" smtClean="0"/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i="1" dirty="0" smtClean="0"/>
              <a:t>1.2.3. Modelo de TI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i="1" dirty="0"/>
              <a:t>	</a:t>
            </a:r>
            <a:r>
              <a:rPr lang="es-ES_tradnl" sz="1600" i="1" dirty="0" smtClean="0"/>
              <a:t>1.2.3.3. </a:t>
            </a:r>
            <a:r>
              <a:rPr lang="es-EC" sz="1600" i="1" dirty="0" smtClean="0"/>
              <a:t>Conformación </a:t>
            </a:r>
            <a:r>
              <a:rPr lang="es-EC" sz="1600" i="1" dirty="0"/>
              <a:t>de la Estructura de Organización de </a:t>
            </a:r>
            <a:r>
              <a:rPr lang="es-EC" sz="1600" i="1" dirty="0" smtClean="0"/>
              <a:t>TI</a:t>
            </a:r>
            <a:endParaRPr lang="es-EC" sz="1600" i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736304" y="116632"/>
            <a:ext cx="5292080" cy="838200"/>
          </a:xfrm>
        </p:spPr>
        <p:txBody>
          <a:bodyPr vert="horz" anchor="ctr">
            <a:normAutofit/>
          </a:bodyPr>
          <a:lstStyle/>
          <a:p>
            <a:r>
              <a:rPr lang="es-ES_tradnl" dirty="0"/>
              <a:t>FASE I SITUACION </a:t>
            </a:r>
            <a:r>
              <a:rPr lang="es-ES_tradnl" dirty="0" smtClean="0"/>
              <a:t>ACTUAL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60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807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317126"/>
            <a:ext cx="8640960" cy="470416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s-EC" sz="60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Aplicación </a:t>
            </a: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lang="es-EC" sz="6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peti</a:t>
            </a: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FASE II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60240" y="116632"/>
            <a:ext cx="6084168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0462" y="10527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2.1. </a:t>
            </a:r>
            <a:r>
              <a:rPr lang="x-none" b="1" smtClean="0"/>
              <a:t>ANÁLISIS DEL ENTORNO</a:t>
            </a:r>
            <a:endParaRPr lang="es-EC" b="1" dirty="0" smtClean="0"/>
          </a:p>
          <a:p>
            <a:pPr algn="just"/>
            <a:r>
              <a:rPr lang="es-ES" dirty="0" smtClean="0"/>
              <a:t>  Identifica condiciones </a:t>
            </a:r>
            <a:r>
              <a:rPr lang="es-ES" dirty="0"/>
              <a:t>del ambiente que influyen sobre la </a:t>
            </a:r>
            <a:r>
              <a:rPr lang="es-ES" dirty="0" smtClean="0"/>
              <a:t>empresa (Análisis FODA) </a:t>
            </a:r>
            <a:endParaRPr lang="es-E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25222" y="6135107"/>
            <a:ext cx="22429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 bmk="_Toc33662244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Matriz de Fortalezas de la DSGSIF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36733"/>
              </p:ext>
            </p:extLst>
          </p:nvPr>
        </p:nvGraphicFramePr>
        <p:xfrm>
          <a:off x="1619674" y="1844824"/>
          <a:ext cx="5616622" cy="407545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1168"/>
                <a:gridCol w="3141425"/>
                <a:gridCol w="670559"/>
                <a:gridCol w="670559"/>
                <a:gridCol w="572911"/>
              </a:tblGrid>
              <a:tr h="271697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FACTOR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IMPACTO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697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71697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54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F1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Personal de TI comprometido y con buena actitud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F2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Disponer de desarrolladores expertos en </a:t>
                      </a:r>
                      <a:r>
                        <a:rPr lang="es-ES_tradnl" sz="1100" dirty="0" err="1">
                          <a:effectLst/>
                        </a:rPr>
                        <a:t>Genexus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F3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Personal con conocimiento del negocio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F4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Disponer de una Herramienta de desarrollo rápido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X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F5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Infraestructura tecnológica de última generación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F6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Infraestructura médica superior a la de la competencia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608" y="234008"/>
            <a:ext cx="6579840" cy="962744"/>
          </a:xfrm>
        </p:spPr>
        <p:txBody>
          <a:bodyPr vert="horz" anchor="ctr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600" kern="1200" cap="all" dirty="0" smtClean="0">
                <a:solidFill>
                  <a:srgbClr val="253F2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MOTIVACION </a:t>
            </a:r>
            <a:r>
              <a:rPr lang="es-EC" sz="3600" kern="1200" cap="all" dirty="0">
                <a:solidFill>
                  <a:srgbClr val="253F2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Y CONTEXTO </a:t>
            </a:r>
            <a:br>
              <a:rPr lang="es-EC" sz="3600" kern="1200" cap="all" dirty="0">
                <a:solidFill>
                  <a:srgbClr val="253F2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es-EC" sz="3600" kern="1200" cap="all" dirty="0">
              <a:solidFill>
                <a:srgbClr val="253F2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s-ES_tradnl" sz="2100" dirty="0">
                <a:solidFill>
                  <a:schemeClr val="tx1"/>
                </a:solidFill>
                <a:cs typeface="Arial" pitchFamily="34" charset="0"/>
              </a:rPr>
              <a:t>El </a:t>
            </a:r>
            <a:r>
              <a:rPr lang="es-ES_tradnl" sz="2100" dirty="0" smtClean="0">
                <a:solidFill>
                  <a:schemeClr val="tx1"/>
                </a:solidFill>
                <a:cs typeface="Arial" pitchFamily="34" charset="0"/>
              </a:rPr>
              <a:t>IESS es una entidad encargada de aplicar el </a:t>
            </a:r>
            <a:r>
              <a:rPr lang="es-ES" sz="2100" dirty="0">
                <a:solidFill>
                  <a:schemeClr val="tx1"/>
                </a:solidFill>
                <a:cs typeface="Arial" pitchFamily="34" charset="0"/>
              </a:rPr>
              <a:t>Sistema del Seguro General </a:t>
            </a:r>
            <a:r>
              <a:rPr lang="es-ES" sz="2100" dirty="0" smtClean="0">
                <a:solidFill>
                  <a:schemeClr val="tx1"/>
                </a:solidFill>
                <a:cs typeface="Arial" pitchFamily="34" charset="0"/>
              </a:rPr>
              <a:t>Obligatorio</a:t>
            </a:r>
            <a:r>
              <a:rPr lang="es-ES_tradnl" sz="21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S_tradnl" sz="21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S" sz="2100" dirty="0" smtClean="0">
                <a:solidFill>
                  <a:schemeClr val="tx1"/>
                </a:solidFill>
                <a:cs typeface="Arial" pitchFamily="34" charset="0"/>
              </a:rPr>
              <a:t>Se </a:t>
            </a:r>
            <a:r>
              <a:rPr lang="es-ES" sz="2100" dirty="0">
                <a:solidFill>
                  <a:schemeClr val="tx1"/>
                </a:solidFill>
                <a:cs typeface="Arial" pitchFamily="34" charset="0"/>
              </a:rPr>
              <a:t>encuentra conformada por los siguientes seguros:</a:t>
            </a:r>
          </a:p>
          <a:p>
            <a:pPr lvl="2" algn="just">
              <a:buClrTx/>
              <a:buFont typeface="Courier New" pitchFamily="49" charset="0"/>
              <a:buChar char="o"/>
            </a:pPr>
            <a:r>
              <a:rPr lang="es-EC" sz="2100" dirty="0">
                <a:solidFill>
                  <a:schemeClr val="tx1"/>
                </a:solidFill>
                <a:cs typeface="Arial" pitchFamily="34" charset="0"/>
              </a:rPr>
              <a:t>Seguro de Pensiones</a:t>
            </a:r>
          </a:p>
          <a:p>
            <a:pPr lvl="2" algn="just">
              <a:buClrTx/>
              <a:buFont typeface="Courier New" pitchFamily="49" charset="0"/>
              <a:buChar char="o"/>
            </a:pPr>
            <a:r>
              <a:rPr lang="es-EC" sz="2100" dirty="0">
                <a:solidFill>
                  <a:schemeClr val="tx1"/>
                </a:solidFill>
                <a:cs typeface="Arial" pitchFamily="34" charset="0"/>
              </a:rPr>
              <a:t>Seguro de Riesgos de Trabajo</a:t>
            </a:r>
          </a:p>
          <a:p>
            <a:pPr lvl="2" algn="just">
              <a:buClrTx/>
              <a:buFont typeface="Courier New" pitchFamily="49" charset="0"/>
              <a:buChar char="o"/>
            </a:pPr>
            <a:r>
              <a:rPr lang="es-EC" sz="2100" dirty="0">
                <a:solidFill>
                  <a:schemeClr val="tx1"/>
                </a:solidFill>
                <a:cs typeface="Arial" pitchFamily="34" charset="0"/>
              </a:rPr>
              <a:t>Seguro Social Campesino</a:t>
            </a:r>
          </a:p>
          <a:p>
            <a:pPr lvl="2" algn="just">
              <a:buClrTx/>
              <a:buFont typeface="Courier New" pitchFamily="49" charset="0"/>
              <a:buChar char="o"/>
            </a:pPr>
            <a:r>
              <a:rPr lang="es-EC" sz="2100" dirty="0">
                <a:solidFill>
                  <a:schemeClr val="tx1"/>
                </a:solidFill>
                <a:cs typeface="Arial" pitchFamily="34" charset="0"/>
              </a:rPr>
              <a:t>Seguro General de Salud Individual y </a:t>
            </a:r>
            <a:r>
              <a:rPr lang="es-EC" sz="2100" dirty="0" smtClean="0">
                <a:solidFill>
                  <a:schemeClr val="tx1"/>
                </a:solidFill>
                <a:cs typeface="Arial" pitchFamily="34" charset="0"/>
              </a:rPr>
              <a:t>Familiar</a:t>
            </a:r>
          </a:p>
          <a:p>
            <a:pPr lvl="2" algn="just">
              <a:buClrTx/>
              <a:buFont typeface="Courier New" pitchFamily="49" charset="0"/>
              <a:buChar char="o"/>
            </a:pPr>
            <a:endParaRPr lang="es-EC" sz="2100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S" sz="2100" dirty="0" smtClean="0">
                <a:solidFill>
                  <a:schemeClr val="tx1"/>
                </a:solidFill>
                <a:cs typeface="Arial" pitchFamily="34" charset="0"/>
              </a:rPr>
              <a:t>La Dirección de Desarrollo Institucional DDI, es la responsable de formular, ejecutar y coordinar los proyectos de TI del IESS.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S" sz="21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S" sz="2100" dirty="0" smtClean="0">
                <a:solidFill>
                  <a:schemeClr val="tx1"/>
                </a:solidFill>
                <a:cs typeface="Arial" pitchFamily="34" charset="0"/>
              </a:rPr>
              <a:t>Se </a:t>
            </a:r>
            <a:r>
              <a:rPr lang="es-ES" sz="2100" dirty="0">
                <a:solidFill>
                  <a:schemeClr val="tx1"/>
                </a:solidFill>
                <a:cs typeface="Arial" pitchFamily="34" charset="0"/>
              </a:rPr>
              <a:t>proyecta que en el corto plazo alrededor de tres millones de personas pasarán a formar parte del Sistema de Aseguramiento Universal </a:t>
            </a:r>
            <a:r>
              <a:rPr lang="es-ES" sz="2100" dirty="0" smtClean="0">
                <a:solidFill>
                  <a:schemeClr val="tx1"/>
                </a:solidFill>
                <a:cs typeface="Arial" pitchFamily="34" charset="0"/>
              </a:rPr>
              <a:t>Obligatorio.</a:t>
            </a:r>
            <a:endParaRPr lang="es-EC" sz="21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27903" y="116632"/>
            <a:ext cx="6276545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0462" y="10527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2.1. </a:t>
            </a:r>
            <a:r>
              <a:rPr lang="x-none" b="1" smtClean="0"/>
              <a:t>ANÁLISIS DEL ENTORNO</a:t>
            </a:r>
            <a:endParaRPr lang="es-EC" b="1" dirty="0" smtClean="0"/>
          </a:p>
          <a:p>
            <a:pPr algn="just"/>
            <a:r>
              <a:rPr lang="es-ES" dirty="0" smtClean="0"/>
              <a:t>  Identifica condiciones </a:t>
            </a:r>
            <a:r>
              <a:rPr lang="es-ES" dirty="0"/>
              <a:t>del ambiente que influyen sobre la </a:t>
            </a:r>
            <a:r>
              <a:rPr lang="es-ES" dirty="0" smtClean="0"/>
              <a:t>empresa (Análisis FODA) </a:t>
            </a:r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91492"/>
              </p:ext>
            </p:extLst>
          </p:nvPr>
        </p:nvGraphicFramePr>
        <p:xfrm>
          <a:off x="1907704" y="1795616"/>
          <a:ext cx="5432312" cy="45137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4971"/>
                <a:gridCol w="3028554"/>
                <a:gridCol w="651206"/>
                <a:gridCol w="651206"/>
                <a:gridCol w="556375"/>
              </a:tblGrid>
              <a:tr h="264225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FACTOR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IMPACTO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22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22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O1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Apoyo de la dirección general del IESS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4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O2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Disponibilidad Financiera y de RRHH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2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O3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Alto segmento de mercado con acceso a servicios de Salud a cargo de la DSGSIF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4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O4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Inexistencia de competidores directos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2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O5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Políticas, estándares y buenas practicas aplicadas al proceso de desarrollo ya se encuentran definidos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2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O6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Apoyo por parte del personal de la DDI para el desarrollo de aplicaciones.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0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O7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Ley de seguridad social garantiza un ingreso económico fijo por la afiliación obligatoria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88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O8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 dirty="0">
                          <a:effectLst/>
                        </a:rPr>
                        <a:t>Ampliación de servicios de salud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23928" y="6453336"/>
            <a:ext cx="25218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 bmk="_Toc33662245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Matriz de Oportunidades de la DSGSIF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" y="188640"/>
            <a:ext cx="1963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78939" y="44624"/>
            <a:ext cx="6197517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-9578" y="980728"/>
            <a:ext cx="3069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2.1. </a:t>
            </a:r>
            <a:r>
              <a:rPr lang="x-none" b="1" smtClean="0"/>
              <a:t>ANÁLISIS DEL ENTORNO</a:t>
            </a:r>
            <a:endParaRPr lang="es-EC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00" y="1375254"/>
            <a:ext cx="5608636" cy="518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01030" y="6574028"/>
            <a:ext cx="3187194" cy="2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 bmk="_Toc33662245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Matriz de Debilidades de la DSGSIF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55776" y="142528"/>
            <a:ext cx="6084168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-36512" y="980728"/>
            <a:ext cx="321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2.1. </a:t>
            </a:r>
            <a:r>
              <a:rPr lang="x-none" b="1" smtClean="0"/>
              <a:t>ANÁLISIS DEL ENTORNO</a:t>
            </a:r>
            <a:endParaRPr lang="es-EC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76429"/>
              </p:ext>
            </p:extLst>
          </p:nvPr>
        </p:nvGraphicFramePr>
        <p:xfrm>
          <a:off x="1835696" y="1324255"/>
          <a:ext cx="5616624" cy="534346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3899"/>
                <a:gridCol w="3129386"/>
                <a:gridCol w="673821"/>
                <a:gridCol w="673821"/>
                <a:gridCol w="575697"/>
              </a:tblGrid>
              <a:tr h="204388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 dirty="0">
                          <a:effectLst/>
                        </a:rPr>
                        <a:t>FACTOR</a:t>
                      </a:r>
                      <a:endParaRPr lang="es-EC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IMPACTO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438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ALTO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MEDIO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BAJO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</a:tr>
              <a:tr h="20438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</a:tr>
              <a:tr h="408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A1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Desconocimiento de la metodología de desarrollo aplicada por la DDI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4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A2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Los estamentos directivos del IESS no aprueben la estructura organizacional de la DSGSIF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204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A3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Creación de unidad de TI paralela a la DDI 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6131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A4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Ejecución de proyectos relevantes de TI por parte de la DDI sin la participación del equipo de la DSGSIF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 dirty="0">
                          <a:effectLst/>
                        </a:rPr>
                        <a:t>X</a:t>
                      </a:r>
                      <a:endParaRPr lang="es-EC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4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 dirty="0">
                          <a:effectLst/>
                        </a:rPr>
                        <a:t>A5</a:t>
                      </a:r>
                      <a:endParaRPr lang="es-EC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 dirty="0">
                          <a:effectLst/>
                        </a:rPr>
                        <a:t>Programas de capacitación ejecutados por la DDI sin participación del personal de la DSGSIF</a:t>
                      </a:r>
                      <a:endParaRPr lang="es-EC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204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A6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Plan Estratégico Institucional desactualizado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204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A7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Resistencia al cambio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408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A8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No contar con presupuesto aprobado para la ejecución de proyectos de TI de la DSGSIF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6131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A9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Desarrollo de aplicativos aislados que no se integran e inter operan con los aplicativos desarrollados en la DDI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408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A10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Injerencia política en la toma de decisiones de la DSGSIF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</a:tr>
              <a:tr h="4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A11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Insatisfacción de los asegurados por información inconsistente proveniente de los aplicativos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</a:tr>
              <a:tr h="204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A12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 dirty="0">
                          <a:effectLst/>
                        </a:rPr>
                        <a:t>Crecimiento del número de asegurados</a:t>
                      </a:r>
                      <a:endParaRPr lang="es-EC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28573" marR="28573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67944" y="6604676"/>
            <a:ext cx="22429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 bmk="_Toc33662245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Matriz de Amenazas de la DSGSIF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04256" y="116632"/>
            <a:ext cx="6444208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NEGOCION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0462" y="98072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2.1. </a:t>
            </a:r>
            <a:r>
              <a:rPr lang="x-none" b="1" smtClean="0"/>
              <a:t>ANÁLISIS DEL ENTORNO</a:t>
            </a:r>
            <a:endParaRPr lang="es-EC" b="1" dirty="0" smtClean="0"/>
          </a:p>
          <a:p>
            <a:pPr lvl="1" algn="just"/>
            <a:r>
              <a:rPr lang="es-EC" b="1" i="1" dirty="0" smtClean="0"/>
              <a:t>2.1.1. Matrices Estratégicas de Impacto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C" b="1" i="1" dirty="0" smtClean="0"/>
          </a:p>
          <a:p>
            <a:pPr marL="1257300" lvl="5" indent="-342900" algn="just">
              <a:buFont typeface="+mj-lt"/>
              <a:buAutoNum type="arabicPeriod"/>
            </a:pPr>
            <a:r>
              <a:rPr lang="es-EC" i="1" dirty="0"/>
              <a:t>Matriz Fortalezas-Amenazas (FA)</a:t>
            </a:r>
          </a:p>
          <a:p>
            <a:pPr marL="1257300" lvl="5" indent="-342900" algn="just">
              <a:buFont typeface="+mj-lt"/>
              <a:buAutoNum type="arabicPeriod"/>
            </a:pPr>
            <a:r>
              <a:rPr lang="es-EC" i="1" dirty="0"/>
              <a:t>Matriz Debilidades-Amenazas (DA)</a:t>
            </a:r>
          </a:p>
          <a:p>
            <a:pPr marL="1257300" lvl="5" indent="-342900" algn="just">
              <a:buFont typeface="+mj-lt"/>
              <a:buAutoNum type="arabicPeriod"/>
            </a:pPr>
            <a:r>
              <a:rPr lang="es-EC" i="1" dirty="0"/>
              <a:t>Matriz Debilidades-Oportunidades (DO)</a:t>
            </a:r>
          </a:p>
          <a:p>
            <a:pPr marL="1257300" lvl="5" indent="-342900" algn="just">
              <a:buFont typeface="+mj-lt"/>
              <a:buAutoNum type="arabicPeriod"/>
            </a:pPr>
            <a:r>
              <a:rPr lang="es-EC" i="1" dirty="0"/>
              <a:t>Matriz Fortalezas-Oportunidades (FO)</a:t>
            </a:r>
          </a:p>
          <a:p>
            <a:pPr marL="342900" indent="-342900" algn="just">
              <a:buFont typeface="+mj-lt"/>
              <a:buAutoNum type="arabicPeriod"/>
            </a:pPr>
            <a:endParaRPr lang="es-EC" b="1" i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02971"/>
              </p:ext>
            </p:extLst>
          </p:nvPr>
        </p:nvGraphicFramePr>
        <p:xfrm>
          <a:off x="2555776" y="3398803"/>
          <a:ext cx="3744416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1872208"/>
              </a:tblGrid>
              <a:tr h="507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D-A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D-O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464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244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107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F-A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F-O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464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116</a:t>
                      </a:r>
                      <a:endParaRPr lang="es-EC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88</a:t>
                      </a:r>
                      <a:endParaRPr lang="es-EC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3439993" y="5415027"/>
            <a:ext cx="2101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b="1" dirty="0">
                <a:latin typeface="Arial" pitchFamily="34" charset="0"/>
                <a:cs typeface="Arial" pitchFamily="34" charset="0"/>
              </a:rPr>
              <a:t>Matriz de Impacto de la DSGSIF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35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76264" y="116632"/>
            <a:ext cx="6156176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0462" y="980728"/>
            <a:ext cx="861402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2.2. ESTRATEGIA DE NEGOCIOS</a:t>
            </a:r>
          </a:p>
          <a:p>
            <a:pPr lvl="1" algn="just"/>
            <a:r>
              <a:rPr lang="es-EC" b="1" i="1" dirty="0" smtClean="0"/>
              <a:t>2.2.1. Estrategia Organizacional</a:t>
            </a:r>
          </a:p>
          <a:p>
            <a:pPr lvl="1" algn="just"/>
            <a:endParaRPr lang="es-EC" b="1" i="1" dirty="0" smtClean="0"/>
          </a:p>
          <a:p>
            <a:pPr lvl="2" indent="-287338" algn="just"/>
            <a:r>
              <a:rPr lang="es-EC" sz="1600" b="1" i="1" dirty="0" smtClean="0"/>
              <a:t>Misión</a:t>
            </a:r>
          </a:p>
          <a:p>
            <a:pPr marL="627063" lvl="2" indent="-627063" algn="just"/>
            <a:r>
              <a:rPr lang="es-EC" sz="1600" dirty="0" smtClean="0"/>
              <a:t>	Proteger </a:t>
            </a:r>
            <a:r>
              <a:rPr lang="es-EC" sz="1600" dirty="0"/>
              <a:t>al asegurado contra las contingencias de  enfermedad  y  maternidad estableciendo políticas, normas, reglamentos, a través de los procesos de aseguramiento, compra de servicios médico-asistenciales y entrega de prestaciones de salud a los afiliados, con calidad, oportunidad, solidaridad, eficiencia, eficacia, subsidiaridad, universalidad, equidad,  suficiencia, sostenibilidad, integración, transparencia y participación</a:t>
            </a:r>
            <a:r>
              <a:rPr lang="es-EC" sz="1600" dirty="0" smtClean="0"/>
              <a:t>.</a:t>
            </a:r>
            <a:endParaRPr lang="es-EC" sz="1600" b="1" i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50462" y="3669992"/>
            <a:ext cx="8614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7338" algn="just"/>
            <a:r>
              <a:rPr lang="es-EC" sz="1600" b="1" i="1" dirty="0" smtClean="0"/>
              <a:t>Visión</a:t>
            </a:r>
          </a:p>
          <a:p>
            <a:pPr marL="627063" indent="-627063" algn="just"/>
            <a:r>
              <a:rPr lang="es-EC" sz="1600" dirty="0" smtClean="0"/>
              <a:t>	</a:t>
            </a:r>
            <a:r>
              <a:rPr lang="es-ES_tradnl" sz="1600" b="1" dirty="0"/>
              <a:t>2014: </a:t>
            </a:r>
            <a:r>
              <a:rPr lang="es-ES_tradnl" sz="1600" b="1" dirty="0" smtClean="0"/>
              <a:t> </a:t>
            </a:r>
            <a:r>
              <a:rPr lang="es-ES_tradnl" sz="1600" dirty="0" smtClean="0"/>
              <a:t>Ser </a:t>
            </a:r>
            <a:r>
              <a:rPr lang="es-ES_tradnl" sz="1600" dirty="0"/>
              <a:t>la organización de aseguramiento en salud  preferida por las familias ecuatorianas que garantice el derecho a  servicios integrales de salud oportunos, eficientes y sustentables, durante toda la vida de los Asegurados, bajo los principios de solidaridad y equidad</a:t>
            </a:r>
            <a:r>
              <a:rPr lang="es-ES_tradnl" sz="1600" dirty="0" smtClean="0"/>
              <a:t>.</a:t>
            </a:r>
            <a:endParaRPr lang="es-EC" sz="1600" b="1" i="1" dirty="0"/>
          </a:p>
        </p:txBody>
      </p:sp>
      <p:sp>
        <p:nvSpPr>
          <p:cNvPr id="9" name="8 Rectángulo"/>
          <p:cNvSpPr/>
          <p:nvPr/>
        </p:nvSpPr>
        <p:spPr>
          <a:xfrm>
            <a:off x="107504" y="5222810"/>
            <a:ext cx="861402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lvl="3" indent="-250825"/>
            <a:r>
              <a:rPr lang="es-EC" b="1" i="1" dirty="0"/>
              <a:t>Valores </a:t>
            </a:r>
            <a:r>
              <a:rPr lang="es-EC" b="1" i="1" dirty="0" smtClean="0"/>
              <a:t>Institucionales</a:t>
            </a:r>
            <a:endParaRPr lang="es-EC" b="1" i="1" dirty="0"/>
          </a:p>
          <a:p>
            <a:pPr marL="1657350" lvl="3" indent="-285750">
              <a:buFont typeface="Wingdings" pitchFamily="2" charset="2"/>
              <a:buChar char="ü"/>
            </a:pPr>
            <a:r>
              <a:rPr lang="es-ES_tradnl" sz="1500" dirty="0" smtClean="0"/>
              <a:t>Compromiso </a:t>
            </a:r>
            <a:r>
              <a:rPr lang="es-ES_tradnl" sz="1500" dirty="0"/>
              <a:t>institucional</a:t>
            </a:r>
            <a:endParaRPr lang="es-EC" sz="1500" dirty="0"/>
          </a:p>
          <a:p>
            <a:pPr marL="1657350" lvl="3" indent="-285750">
              <a:buFont typeface="Wingdings" pitchFamily="2" charset="2"/>
              <a:buChar char="ü"/>
            </a:pPr>
            <a:r>
              <a:rPr lang="es-ES_tradnl" sz="1500" dirty="0"/>
              <a:t>Vocación de servicio a los asegurados</a:t>
            </a:r>
            <a:endParaRPr lang="es-EC" sz="1500" dirty="0"/>
          </a:p>
          <a:p>
            <a:pPr marL="1657350" lvl="3" indent="-285750">
              <a:buFont typeface="Wingdings" pitchFamily="2" charset="2"/>
              <a:buChar char="ü"/>
            </a:pPr>
            <a:r>
              <a:rPr lang="es-ES_tradnl" sz="1500" dirty="0"/>
              <a:t>Integridad</a:t>
            </a:r>
            <a:endParaRPr lang="es-EC" sz="1500" dirty="0"/>
          </a:p>
          <a:p>
            <a:pPr marL="1657350" lvl="3" indent="-285750">
              <a:buFont typeface="Wingdings" pitchFamily="2" charset="2"/>
              <a:buChar char="ü"/>
            </a:pPr>
            <a:r>
              <a:rPr lang="es-ES_tradnl" sz="1500" dirty="0"/>
              <a:t>Liderazgo de los mandos medios</a:t>
            </a:r>
            <a:endParaRPr lang="es-EC" sz="1500" dirty="0"/>
          </a:p>
          <a:p>
            <a:pPr marL="1657350" lvl="3" indent="-285750">
              <a:buFont typeface="Wingdings" pitchFamily="2" charset="2"/>
              <a:buChar char="ü"/>
            </a:pPr>
            <a:r>
              <a:rPr lang="es-ES_tradnl" sz="1500" dirty="0"/>
              <a:t>Orientación a </a:t>
            </a:r>
            <a:r>
              <a:rPr lang="es-ES_tradnl" sz="1500" dirty="0" smtClean="0"/>
              <a:t>resultados</a:t>
            </a:r>
            <a:endParaRPr lang="es-EC" sz="1500" dirty="0"/>
          </a:p>
        </p:txBody>
      </p:sp>
      <p:sp>
        <p:nvSpPr>
          <p:cNvPr id="10" name="9 Rectángulo"/>
          <p:cNvSpPr/>
          <p:nvPr/>
        </p:nvSpPr>
        <p:spPr>
          <a:xfrm>
            <a:off x="3203848" y="5445224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4550" lvl="4" indent="-285750">
              <a:buFont typeface="Wingdings" pitchFamily="2" charset="2"/>
              <a:buChar char="ü"/>
            </a:pPr>
            <a:r>
              <a:rPr lang="es-ES_tradnl" sz="1500" dirty="0" smtClean="0"/>
              <a:t>Mejoramiento </a:t>
            </a:r>
            <a:r>
              <a:rPr lang="es-ES_tradnl" sz="1500" dirty="0"/>
              <a:t>continuo</a:t>
            </a:r>
            <a:endParaRPr lang="es-EC" sz="1500" dirty="0"/>
          </a:p>
          <a:p>
            <a:pPr marL="2114550" lvl="4" indent="-285750">
              <a:buFont typeface="Wingdings" pitchFamily="2" charset="2"/>
              <a:buChar char="ü"/>
            </a:pPr>
            <a:r>
              <a:rPr lang="es-ES_tradnl" sz="1500" dirty="0"/>
              <a:t>Solidaridad </a:t>
            </a:r>
            <a:endParaRPr lang="es-EC" sz="1500" dirty="0"/>
          </a:p>
          <a:p>
            <a:pPr marL="2114550" lvl="4" indent="-285750">
              <a:buFont typeface="Wingdings" pitchFamily="2" charset="2"/>
              <a:buChar char="ü"/>
            </a:pPr>
            <a:r>
              <a:rPr lang="es-ES_tradnl" sz="1500" dirty="0"/>
              <a:t>Honestidad </a:t>
            </a:r>
            <a:endParaRPr lang="es-EC" sz="1500" dirty="0"/>
          </a:p>
          <a:p>
            <a:pPr marL="2114550" lvl="4" indent="-285750">
              <a:buFont typeface="Wingdings" pitchFamily="2" charset="2"/>
              <a:buChar char="ü"/>
            </a:pPr>
            <a:r>
              <a:rPr lang="es-ES_tradnl" sz="1500" dirty="0"/>
              <a:t>Confianza</a:t>
            </a:r>
            <a:endParaRPr lang="es-EC" sz="1500" b="1" i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4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232248" y="116632"/>
            <a:ext cx="6156176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0462" y="980728"/>
            <a:ext cx="861402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b="1" i="1" dirty="0" smtClean="0"/>
              <a:t>2.2.1. Estrategia Organizacional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s-EC" i="1" dirty="0" smtClean="0"/>
              <a:t>Objetivos Estratégicos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es-EC" i="1" dirty="0"/>
          </a:p>
          <a:p>
            <a:pPr lvl="4" algn="just"/>
            <a:r>
              <a:rPr lang="es-ES_tradnl" sz="1600" dirty="0"/>
              <a:t>Elaborar planes de capacitación que permitan desarrollar y asegurar las competencias requeridas del personal de TI</a:t>
            </a:r>
            <a:r>
              <a:rPr lang="es-ES_tradnl" sz="1600" dirty="0" smtClean="0"/>
              <a:t>.</a:t>
            </a:r>
          </a:p>
          <a:p>
            <a:pPr lvl="4" algn="just"/>
            <a:endParaRPr lang="es-ES_tradnl" sz="1600" dirty="0" smtClean="0"/>
          </a:p>
          <a:p>
            <a:pPr lvl="4" algn="just"/>
            <a:r>
              <a:rPr lang="es-ES_tradnl" sz="1600" dirty="0" smtClean="0"/>
              <a:t>Promover </a:t>
            </a:r>
            <a:r>
              <a:rPr lang="es-ES_tradnl" sz="1600" dirty="0"/>
              <a:t>la investigación y ejecución de proyectos para la adopción de nuevas tecnologías que permitan responder de  manera eficiente a las necesidades del </a:t>
            </a:r>
            <a:r>
              <a:rPr lang="es-ES_tradnl" sz="1600" dirty="0" smtClean="0"/>
              <a:t>negocio</a:t>
            </a:r>
          </a:p>
          <a:p>
            <a:pPr lvl="4" algn="just"/>
            <a:endParaRPr lang="es-ES_tradnl" sz="1600" dirty="0" smtClean="0"/>
          </a:p>
          <a:p>
            <a:pPr lvl="4" algn="just"/>
            <a:r>
              <a:rPr lang="es-ES_tradnl" sz="1600" dirty="0" smtClean="0"/>
              <a:t>Desarrollar </a:t>
            </a:r>
            <a:r>
              <a:rPr lang="es-ES_tradnl" sz="1600" dirty="0"/>
              <a:t>aplicativos informáticos que puedan integrarse e inter operar con la Arquitectura Referencial, los lineamientos arquitectónicos y los procesos definidos, garantizando el cumplimiento de las necesidades del negocio. </a:t>
            </a:r>
            <a:endParaRPr lang="es-ES_tradnl" sz="1600" dirty="0" smtClean="0"/>
          </a:p>
          <a:p>
            <a:pPr lvl="4" algn="just"/>
            <a:endParaRPr lang="es-ES_tradnl" sz="1600" dirty="0" smtClean="0"/>
          </a:p>
          <a:p>
            <a:pPr lvl="4" algn="just"/>
            <a:r>
              <a:rPr lang="es-ES_tradnl" sz="1600" dirty="0" smtClean="0"/>
              <a:t>Aplicar </a:t>
            </a:r>
            <a:r>
              <a:rPr lang="es-ES_tradnl" sz="1600" dirty="0"/>
              <a:t>la estructura organizacional de TI propuesta y asegurar la aprobación de la misma por parte de las autoridades del IESS</a:t>
            </a:r>
            <a:r>
              <a:rPr lang="es-ES_tradnl" sz="1600" dirty="0" smtClean="0"/>
              <a:t>.</a:t>
            </a:r>
          </a:p>
          <a:p>
            <a:pPr lvl="4" algn="just"/>
            <a:endParaRPr lang="es-ES" sz="1600" dirty="0" smtClean="0"/>
          </a:p>
          <a:p>
            <a:pPr lvl="4" algn="just"/>
            <a:r>
              <a:rPr lang="es-ES" sz="1600" dirty="0" smtClean="0"/>
              <a:t>Optimizar </a:t>
            </a:r>
            <a:r>
              <a:rPr lang="es-ES" sz="1600" dirty="0"/>
              <a:t>los recursos económicos en la prestación de servicios de salud, maximizando la rentabilidad social en la prestación de los mismos</a:t>
            </a:r>
            <a:r>
              <a:rPr lang="es-ES" sz="1600" dirty="0" smtClean="0"/>
              <a:t>.</a:t>
            </a:r>
            <a:endParaRPr lang="es-EC" sz="1600" i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76264" y="70520"/>
            <a:ext cx="6084168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0462" y="980728"/>
            <a:ext cx="8614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b="1" i="1" dirty="0" smtClean="0"/>
              <a:t>2.2.1. Estrategia Organizacional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s-EC" i="1" dirty="0" smtClean="0"/>
              <a:t>Factores Críticos de Éxito (FCE)</a:t>
            </a:r>
            <a:endParaRPr lang="es-EC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18603"/>
              </p:ext>
            </p:extLst>
          </p:nvPr>
        </p:nvGraphicFramePr>
        <p:xfrm>
          <a:off x="704556" y="1596989"/>
          <a:ext cx="7755876" cy="514437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216399"/>
                <a:gridCol w="4539477"/>
              </a:tblGrid>
              <a:tr h="222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OBJETIVO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FACTOR CRITICO DE ÉXITO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b"/>
                </a:tc>
              </a:tr>
              <a:tr h="39790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Elaborar planes de capacitación que permitan desarrollar y asegurar las competencias requeridas del personal de TI.</a:t>
                      </a:r>
                      <a:endParaRPr lang="es-EC" sz="1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Acceder al plan de capacitación anual elaborado y administrado por la DDI.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es-ES_tradnl" sz="10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Otorgar autorización y tiempo para el personal de la DSGSIF para acudir a las capacitaciones.</a:t>
                      </a:r>
                      <a:endParaRPr kumimoji="0" lang="es-EC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Definir temas de capacitaciones acordes con las necesidades del personal de la DSGSIF.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6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Promover la investigación y ejecución de proyectos para la adopción de nuevas tecnologías que permitan responder de  manera eficiente a las necesidades del negocio</a:t>
                      </a:r>
                      <a:endParaRPr lang="es-EC" sz="1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Evaluar necesidades de TI para elaboración, priorización y ejecución de proyectos TI.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bg1"/>
                    </a:solidFill>
                  </a:tcPr>
                </a:tc>
              </a:tr>
              <a:tr h="445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Aprovechar la apertura de la DDI para incluir a la DSGSIF en proyectos de TI.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bg1"/>
                    </a:solidFill>
                  </a:tcPr>
                </a:tc>
              </a:tr>
              <a:tr h="59685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Desarrollar aplicativos informáticos que puedan integrarse e inter operar con la Arquitectura Referencial, los lineamientos arquitectónicos y los procesos definidos, garantizando el cumplimiento </a:t>
                      </a:r>
                      <a:r>
                        <a:rPr lang="es-ES_tradnl" sz="10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de </a:t>
                      </a:r>
                      <a:r>
                        <a:rPr lang="es-ES_tradnl" sz="1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las necesidades del negocio.</a:t>
                      </a:r>
                      <a:endParaRPr lang="es-EC" sz="1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Alinear el proceso de desarrollo de soluciones tecnológicas interno y externo a las definiciones de la DDI.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73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Optimizar los aplicativos existentes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6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Aplicar la de estructura organizacional de TI propuesta y asegurar la aprobación de la misma por parte de las autoridades del IESS</a:t>
                      </a:r>
                      <a:endParaRPr lang="es-EC" sz="1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Aprobar la propuesta de estructura organizacional de la DSGSIF, por parte de los directivos del IESS.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/>
                </a:tc>
              </a:tr>
              <a:tr h="2337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Respetar la Ley de contratación del personal.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bg1"/>
                    </a:solidFill>
                  </a:tcPr>
                </a:tc>
              </a:tr>
              <a:tr h="44566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Optimizar los recursos económicos en la prestación de servicios de salud, maximizando la rentabilidad social en la prestación de los mismos</a:t>
                      </a:r>
                      <a:endParaRPr lang="es-EC" sz="1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Verificar los requerimientos establecidos por la DSGSIF para los prestadores de salud.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7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Definir nuevas coberturas de salud de acuerdo a necesidades de afiliados.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687" marR="396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16224" y="116632"/>
            <a:ext cx="6084168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50462" y="980728"/>
            <a:ext cx="8614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b="1" i="1" dirty="0" smtClean="0"/>
              <a:t>2.2.2. Competencias Fundamentales</a:t>
            </a:r>
          </a:p>
          <a:p>
            <a:pPr marL="0" lvl="2" algn="just"/>
            <a:endParaRPr lang="es-EC" sz="1400" dirty="0" smtClean="0"/>
          </a:p>
          <a:p>
            <a:pPr marL="0" lvl="2" algn="just"/>
            <a:r>
              <a:rPr lang="es-EC" sz="1600" dirty="0" smtClean="0"/>
              <a:t>Se desprenden principalmente de las Fortalezas identificadas, se enfocan en aspectos de TI</a:t>
            </a:r>
            <a:endParaRPr lang="es-EC" sz="1600" b="1" i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50462" y="2225764"/>
            <a:ext cx="868603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Personal de TI comprometido, con buena </a:t>
            </a:r>
            <a:r>
              <a:rPr lang="es-ES_tradnl" dirty="0" smtClean="0"/>
              <a:t>actitud, </a:t>
            </a:r>
            <a:r>
              <a:rPr lang="es-ES_tradnl" dirty="0"/>
              <a:t>que se </a:t>
            </a:r>
            <a:r>
              <a:rPr lang="es-ES_tradnl" dirty="0" smtClean="0"/>
              <a:t>adapte al </a:t>
            </a:r>
            <a:r>
              <a:rPr lang="es-ES_tradnl" dirty="0"/>
              <a:t>trabajo en equipo; presto a aplicar las políticas, estándares y buenas prácticas definidas por la </a:t>
            </a:r>
            <a:r>
              <a:rPr lang="es-ES_tradnl" dirty="0" smtClean="0"/>
              <a:t>DDI.</a:t>
            </a:r>
            <a:endParaRPr lang="es-EC" sz="1600" dirty="0"/>
          </a:p>
          <a:p>
            <a:pPr algn="just"/>
            <a:endParaRPr lang="es-EC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Personal de desarrollo </a:t>
            </a:r>
            <a:r>
              <a:rPr lang="es-ES_tradnl" dirty="0" smtClean="0"/>
              <a:t>experto </a:t>
            </a:r>
            <a:r>
              <a:rPr lang="es-ES_tradnl" dirty="0"/>
              <a:t>en </a:t>
            </a:r>
            <a:r>
              <a:rPr lang="es-ES_tradnl" dirty="0" smtClean="0"/>
              <a:t>GENEXUS que desarrolle aplicativos que se integren </a:t>
            </a:r>
            <a:r>
              <a:rPr lang="es-ES_tradnl" dirty="0"/>
              <a:t>e </a:t>
            </a:r>
            <a:r>
              <a:rPr lang="es-ES_tradnl" dirty="0" smtClean="0"/>
              <a:t>inter operen eficientemente </a:t>
            </a:r>
            <a:r>
              <a:rPr lang="es-ES_tradnl" dirty="0"/>
              <a:t>con la arquitectura </a:t>
            </a:r>
            <a:r>
              <a:rPr lang="es-ES_tradnl" dirty="0" smtClean="0"/>
              <a:t>definida </a:t>
            </a:r>
            <a:r>
              <a:rPr lang="es-ES_tradnl" dirty="0"/>
              <a:t>por la DDI</a:t>
            </a:r>
            <a:r>
              <a:rPr lang="es-ES_tradnl" dirty="0" smtClean="0"/>
              <a:t>.</a:t>
            </a:r>
            <a:endParaRPr lang="es-EC" sz="1600" dirty="0"/>
          </a:p>
          <a:p>
            <a:pPr lvl="0" algn="just"/>
            <a:r>
              <a:rPr lang="es-ES_tradnl" dirty="0"/>
              <a:t> </a:t>
            </a:r>
            <a:endParaRPr lang="es-EC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Personal con conocimiento de metodologías de desarrollo rápido de aplicaciones.</a:t>
            </a:r>
            <a:endParaRPr lang="es-EC" sz="1600" dirty="0"/>
          </a:p>
          <a:p>
            <a:pPr algn="just"/>
            <a:r>
              <a:rPr lang="es-ES_tradnl" dirty="0"/>
              <a:t> </a:t>
            </a:r>
            <a:endParaRPr lang="es-EC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Personal de TI con facilidad de adaptarse a nuevas tecnologías y </a:t>
            </a:r>
            <a:r>
              <a:rPr lang="es-ES_tradnl" dirty="0" smtClean="0"/>
              <a:t>con </a:t>
            </a:r>
            <a:r>
              <a:rPr lang="es-ES_tradnl" dirty="0"/>
              <a:t>conocimiento en el manejo de </a:t>
            </a:r>
            <a:r>
              <a:rPr lang="es-ES_tradnl" dirty="0" smtClean="0"/>
              <a:t>TI </a:t>
            </a:r>
            <a:r>
              <a:rPr lang="es-ES_tradnl" dirty="0"/>
              <a:t>de última generación que garanticen el cumplimiento de los requerimientos de usuarios internos, afiliados y de los prestadores de salud.</a:t>
            </a:r>
            <a:endParaRPr lang="es-EC" sz="1600" dirty="0"/>
          </a:p>
          <a:p>
            <a:pPr algn="just"/>
            <a:r>
              <a:rPr lang="es-ES_tradnl" dirty="0"/>
              <a:t> </a:t>
            </a:r>
            <a:endParaRPr lang="es-EC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Personal de TI con predisposición para participar activamente en los proyectos de capacitación que puedan ser definidos por la DDI.</a:t>
            </a:r>
            <a:endParaRPr lang="es-EC" sz="1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" y="170533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480720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</a:t>
            </a:r>
            <a:r>
              <a:rPr lang="es-EC" dirty="0" smtClean="0"/>
              <a:t>DE NEGOCIO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50462" y="980728"/>
            <a:ext cx="86860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b="1" i="1" dirty="0" smtClean="0"/>
              <a:t>2.2.3. Establecimiento  de la Estrategia Competitiva</a:t>
            </a:r>
          </a:p>
          <a:p>
            <a:pPr marL="0" lvl="2" algn="just"/>
            <a:r>
              <a:rPr lang="es-ES_tradnl" sz="1600" dirty="0" smtClean="0"/>
              <a:t>Para </a:t>
            </a:r>
            <a:r>
              <a:rPr lang="es-ES_tradnl" sz="1600" dirty="0"/>
              <a:t>cumplir </a:t>
            </a:r>
            <a:r>
              <a:rPr lang="es-ES_tradnl" sz="1600" dirty="0" smtClean="0"/>
              <a:t>los </a:t>
            </a:r>
            <a:r>
              <a:rPr lang="es-ES_tradnl" sz="1600" dirty="0"/>
              <a:t>objetivos </a:t>
            </a:r>
            <a:r>
              <a:rPr lang="es-ES_tradnl" sz="1600" dirty="0" smtClean="0"/>
              <a:t>estratégicos </a:t>
            </a:r>
            <a:r>
              <a:rPr lang="es-ES_tradnl" sz="1600" dirty="0"/>
              <a:t>se </a:t>
            </a:r>
            <a:r>
              <a:rPr lang="es-ES_tradnl" sz="1600" dirty="0" smtClean="0"/>
              <a:t>definieron </a:t>
            </a:r>
            <a:r>
              <a:rPr lang="es-ES_tradnl" sz="1600" dirty="0"/>
              <a:t>las siguientes estrategias basadas en el </a:t>
            </a:r>
            <a:r>
              <a:rPr lang="es-ES_tradnl" sz="1600" dirty="0" smtClean="0"/>
              <a:t>FODA:</a:t>
            </a:r>
            <a:endParaRPr lang="es-EC" sz="1600" b="1" i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50462" y="1700808"/>
            <a:ext cx="86860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Utilizar la infraestructura médica existente </a:t>
            </a:r>
            <a:r>
              <a:rPr lang="es-ES_tradnl" dirty="0" smtClean="0"/>
              <a:t>para </a:t>
            </a:r>
            <a:r>
              <a:rPr lang="es-ES_tradnl" dirty="0"/>
              <a:t>cubrir la demanda </a:t>
            </a:r>
            <a:r>
              <a:rPr lang="es-ES_tradnl" dirty="0" smtClean="0"/>
              <a:t>de </a:t>
            </a:r>
            <a:r>
              <a:rPr lang="es-ES_tradnl" dirty="0"/>
              <a:t>los afiliados y </a:t>
            </a:r>
            <a:r>
              <a:rPr lang="es-ES_tradnl" dirty="0" smtClean="0"/>
              <a:t>beneficiarios sobre servicios </a:t>
            </a:r>
            <a:r>
              <a:rPr lang="es-ES_tradnl" dirty="0"/>
              <a:t>integrales e integrados de salud, desarrollando una cultura enfocada en resultados y calidad</a:t>
            </a:r>
            <a:r>
              <a:rPr lang="es-ES_tradnl" dirty="0" smtClean="0"/>
              <a:t>.</a:t>
            </a:r>
            <a:endParaRPr lang="es-EC" dirty="0"/>
          </a:p>
          <a:p>
            <a:pPr lvl="0"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Monitorear el correcto funcionamiento de la red plural de prestadores de salud </a:t>
            </a:r>
            <a:r>
              <a:rPr lang="es-ES_tradnl" dirty="0" smtClean="0"/>
              <a:t>garantizando </a:t>
            </a:r>
            <a:r>
              <a:rPr lang="es-ES_tradnl" dirty="0"/>
              <a:t>el derecho a la salud </a:t>
            </a:r>
            <a:r>
              <a:rPr lang="es-ES_tradnl" dirty="0" smtClean="0"/>
              <a:t>integral, y cumpliendo </a:t>
            </a:r>
            <a:r>
              <a:rPr lang="es-ES_tradnl" dirty="0"/>
              <a:t>la proyección de crecimiento de afiliados, identificando y solventando posibles falencias tecnológicas.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Concientizar a las principales autoridades de la DSGSIF sobre la importancia de contar con la estabilidad laboral del talento humano.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Aplicar las políticas, estándares y buenas prácticas definidas por la DDI durante el proceso de desarrollo de aplicaciones, de manera que </a:t>
            </a:r>
            <a:r>
              <a:rPr lang="es-ES_tradnl" dirty="0" smtClean="0"/>
              <a:t>puedan </a:t>
            </a:r>
            <a:r>
              <a:rPr lang="es-ES_tradnl" dirty="0"/>
              <a:t>integrarse e </a:t>
            </a:r>
            <a:r>
              <a:rPr lang="es-ES_tradnl" dirty="0" err="1"/>
              <a:t>interoperar</a:t>
            </a:r>
            <a:r>
              <a:rPr lang="es-ES_tradnl" dirty="0"/>
              <a:t> de manera eficiente con la arquitectura de referencia definida por la DDI.</a:t>
            </a:r>
            <a:endParaRPr lang="es-EC" dirty="0"/>
          </a:p>
          <a:p>
            <a:pPr algn="just"/>
            <a:endParaRPr lang="es-EC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dirty="0" smtClean="0"/>
              <a:t>Aprovechar la inexistencia </a:t>
            </a:r>
            <a:r>
              <a:rPr lang="es-ES_tradnl" dirty="0"/>
              <a:t>de </a:t>
            </a:r>
            <a:r>
              <a:rPr lang="es-ES_tradnl" dirty="0" smtClean="0"/>
              <a:t>competidores </a:t>
            </a:r>
            <a:r>
              <a:rPr lang="es-ES_tradnl" dirty="0"/>
              <a:t>directos para convertir al IESS en la </a:t>
            </a:r>
            <a:r>
              <a:rPr lang="es-ES_tradnl" dirty="0" smtClean="0"/>
              <a:t>1ra </a:t>
            </a:r>
            <a:r>
              <a:rPr lang="es-ES_tradnl" dirty="0"/>
              <a:t>opción de servicios de </a:t>
            </a:r>
            <a:r>
              <a:rPr lang="es-ES_tradnl" dirty="0" smtClean="0"/>
              <a:t>salud </a:t>
            </a:r>
            <a:r>
              <a:rPr lang="es-ES_tradnl" dirty="0"/>
              <a:t>garantizando la recuperación del costo de </a:t>
            </a:r>
            <a:r>
              <a:rPr lang="es-ES_tradnl" dirty="0" smtClean="0"/>
              <a:t>prestaciones </a:t>
            </a:r>
            <a:r>
              <a:rPr lang="es-ES_tradnl" dirty="0"/>
              <a:t>de las diferentes entidades responsables del financiamiento de </a:t>
            </a:r>
            <a:r>
              <a:rPr lang="es-ES_tradnl" dirty="0" smtClean="0"/>
              <a:t> servicios.</a:t>
            </a:r>
            <a:endParaRPr lang="es-EC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84784" y="188640"/>
            <a:ext cx="6407696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50462" y="1054477"/>
            <a:ext cx="868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i="1" dirty="0" smtClean="0"/>
              <a:t>2.3</a:t>
            </a:r>
            <a:r>
              <a:rPr lang="es-EC" b="1" dirty="0" smtClean="0"/>
              <a:t>. MODELO OPERATIVO</a:t>
            </a:r>
          </a:p>
          <a:p>
            <a:pPr lvl="1" algn="just"/>
            <a:r>
              <a:rPr lang="es-EC" b="1" i="1" dirty="0" smtClean="0"/>
              <a:t>2.3.1. Modelo Operativo Actual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1538492" y="1627058"/>
            <a:ext cx="6633908" cy="5072499"/>
            <a:chOff x="1538492" y="1627058"/>
            <a:chExt cx="6633908" cy="5072499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92" y="1627058"/>
              <a:ext cx="6633908" cy="479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602538" y="6453336"/>
              <a:ext cx="250581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 bmk="_Toc337743098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Modelo Operativo actual de la DSGSIF</a:t>
              </a:r>
              <a:endPara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4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3992" y="116632"/>
            <a:ext cx="3358208" cy="838200"/>
          </a:xfrm>
        </p:spPr>
        <p:txBody>
          <a:bodyPr/>
          <a:lstStyle/>
          <a:p>
            <a:r>
              <a:rPr lang="es-EC" dirty="0" smtClean="0">
                <a:solidFill>
                  <a:srgbClr val="253F26"/>
                </a:solidFill>
              </a:rPr>
              <a:t>JUSTIFICACION</a:t>
            </a:r>
            <a:endParaRPr lang="es-EC" dirty="0">
              <a:solidFill>
                <a:srgbClr val="253F2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4972072"/>
          </a:xfrm>
        </p:spPr>
        <p:txBody>
          <a:bodyPr>
            <a:normAutofit lnSpcReduction="10000"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s-EC" sz="2800" dirty="0" smtClean="0">
                <a:solidFill>
                  <a:schemeClr val="tx1"/>
                </a:solidFill>
                <a:cs typeface="Arial" pitchFamily="34" charset="0"/>
              </a:rPr>
              <a:t>Confusión entre Planificación Estratégica de TI y adquisición de tecnología. 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C" sz="28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2800" dirty="0" smtClean="0">
                <a:solidFill>
                  <a:schemeClr val="tx1"/>
                </a:solidFill>
                <a:cs typeface="Arial" pitchFamily="34" charset="0"/>
              </a:rPr>
              <a:t>Aplicaciones construidas para solucionar   problemas   inmediatos.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C" sz="28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2800" dirty="0" smtClean="0">
                <a:solidFill>
                  <a:schemeClr val="tx1"/>
                </a:solidFill>
                <a:cs typeface="Arial" pitchFamily="34" charset="0"/>
              </a:rPr>
              <a:t>No existe estrategias de TI definidas.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C" sz="28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1"/>
                </a:solidFill>
                <a:cs typeface="Arial" pitchFamily="34" charset="0"/>
              </a:rPr>
              <a:t>Necesidad de información clara, oportuna, </a:t>
            </a:r>
            <a:r>
              <a:rPr lang="es-ES" sz="2800" dirty="0">
                <a:solidFill>
                  <a:schemeClr val="tx1"/>
                </a:solidFill>
                <a:cs typeface="Arial" pitchFamily="34" charset="0"/>
              </a:rPr>
              <a:t>actualizada </a:t>
            </a:r>
            <a:r>
              <a:rPr lang="es-ES" sz="2800" dirty="0" smtClean="0">
                <a:solidFill>
                  <a:schemeClr val="tx1"/>
                </a:solidFill>
                <a:cs typeface="Arial" pitchFamily="34" charset="0"/>
              </a:rPr>
              <a:t>y confiable como apoyo a la toma de decisiones.</a:t>
            </a:r>
            <a:endParaRPr lang="es-EC" sz="28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" y="188640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40768" y="188640"/>
            <a:ext cx="6407696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50462" y="1124744"/>
            <a:ext cx="868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b="1" i="1" dirty="0" smtClean="0"/>
              <a:t>2.3.2. Modelo Operativo Propuesto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0" name="9 Grupo"/>
          <p:cNvGrpSpPr/>
          <p:nvPr/>
        </p:nvGrpSpPr>
        <p:grpSpPr>
          <a:xfrm>
            <a:off x="1619672" y="1844824"/>
            <a:ext cx="5940152" cy="4278669"/>
            <a:chOff x="-11575" y="2276872"/>
            <a:chExt cx="4788024" cy="35585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75" y="2276872"/>
              <a:ext cx="4788024" cy="330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40375" y="5589240"/>
              <a:ext cx="28841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 bmk="_Toc337743099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Modelo Operativo propuesto para la DSGSIF</a:t>
              </a:r>
              <a:endPara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6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76264" y="188640"/>
            <a:ext cx="6228184" cy="838200"/>
          </a:xfrm>
        </p:spPr>
        <p:txBody>
          <a:bodyPr>
            <a:normAutofit/>
          </a:bodyPr>
          <a:lstStyle/>
          <a:p>
            <a:r>
              <a:rPr lang="es-EC" dirty="0" smtClean="0"/>
              <a:t>FASE </a:t>
            </a:r>
            <a:r>
              <a:rPr lang="es-EC" dirty="0"/>
              <a:t>II. MODELO DE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50462" y="1043444"/>
            <a:ext cx="868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2.4. ESTRUCTURA DE LA ORGANIZACIÓN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44099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2" name="11 Grupo"/>
          <p:cNvGrpSpPr/>
          <p:nvPr/>
        </p:nvGrpSpPr>
        <p:grpSpPr>
          <a:xfrm>
            <a:off x="853007" y="1484783"/>
            <a:ext cx="7607425" cy="5298177"/>
            <a:chOff x="853007" y="1303361"/>
            <a:chExt cx="7854211" cy="5479600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07" y="1303361"/>
              <a:ext cx="7854211" cy="5242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67636" y="6536740"/>
              <a:ext cx="338586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 bmk="_Toc33774310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Estructura Organizacional propuesta para la DSGSIF</a:t>
              </a:r>
              <a:endPara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1520" y="1317126"/>
            <a:ext cx="8640960" cy="470416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s-EC" sz="60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Aplicación </a:t>
            </a: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lang="es-EC" sz="6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peti</a:t>
            </a: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FASE </a:t>
            </a:r>
            <a:r>
              <a:rPr lang="es-EC" sz="6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III</a:t>
            </a: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55776" y="205482"/>
            <a:ext cx="5086400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95536" y="1124744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3.1. ESTRATEGIA DE TI</a:t>
            </a:r>
            <a:endParaRPr lang="es-EC" b="1" dirty="0" smtClean="0"/>
          </a:p>
          <a:p>
            <a:pPr algn="just"/>
            <a:r>
              <a:rPr lang="es-ES_tradnl" dirty="0" smtClean="0"/>
              <a:t> </a:t>
            </a:r>
            <a:r>
              <a:rPr lang="es-ES_tradnl" dirty="0"/>
              <a:t>Las estrategias de TI </a:t>
            </a:r>
            <a:r>
              <a:rPr lang="es-ES_tradnl" dirty="0" smtClean="0"/>
              <a:t>en </a:t>
            </a:r>
            <a:r>
              <a:rPr lang="es-ES_tradnl" dirty="0"/>
              <a:t>base al análisis FODA son las siguientes: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Implementar un proceso de desarrollo de aplicativos basado en las políticas, estándares y buenas prácticas que  aseguren la integración  e interoperabilidad con la arquitectura de referencia definida por la DDI.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Identificar y priorizar las necesidades de capacitación de TI </a:t>
            </a:r>
            <a:r>
              <a:rPr lang="es-ES_tradnl" dirty="0" smtClean="0"/>
              <a:t>de </a:t>
            </a:r>
            <a:r>
              <a:rPr lang="es-ES_tradnl" dirty="0"/>
              <a:t>la DSGSIF de manera que se incluyan dentro del Plan Anual de Capacitación.  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Realizar el levantamiento de los procesos de TI que permitan optimizar el desarrollo o mejoramiento de los aplicativos garantizando que la información sea clara, precisa y oportuna.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Involucrar a los usuarios funcionales de la dirección en las etapas de desarrollo de aplicaciones que les corresponda, para obtener el conocimiento del negocio.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Aplicar la estructura organizacional de TI definida en la ley y que es administrada por la DDI. </a:t>
            </a:r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93912" y="205482"/>
            <a:ext cx="5662464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12474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3.2. A</a:t>
            </a:r>
            <a:r>
              <a:rPr lang="es-EC" b="1" dirty="0" smtClean="0"/>
              <a:t>RQUITECTURA </a:t>
            </a:r>
            <a:r>
              <a:rPr lang="es-EC" b="1" dirty="0"/>
              <a:t>DE LOS SISTEMAS DE </a:t>
            </a:r>
            <a:r>
              <a:rPr lang="es-EC" b="1" dirty="0" smtClean="0"/>
              <a:t>INFORMACION</a:t>
            </a:r>
          </a:p>
          <a:p>
            <a:pPr algn="just"/>
            <a:r>
              <a:rPr lang="es-ES" b="1" i="1" dirty="0" smtClean="0"/>
              <a:t>	3.2.1. Arquitectura de las Aplicaciones</a:t>
            </a:r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es-EC" i="1" dirty="0" smtClean="0"/>
              <a:t>Arquitectura </a:t>
            </a:r>
            <a:r>
              <a:rPr lang="es-EC" i="1" dirty="0"/>
              <a:t>Referencial JEE 5</a:t>
            </a:r>
            <a:endParaRPr lang="es-EC" b="1" i="1" dirty="0" smtClean="0"/>
          </a:p>
          <a:p>
            <a:pPr algn="just"/>
            <a:endParaRPr lang="es-EC" dirty="0"/>
          </a:p>
        </p:txBody>
      </p:sp>
      <p:pic>
        <p:nvPicPr>
          <p:cNvPr id="3074" name="Imagen 1" descr="Descripción: Arquitectura_DiagramaArquitectur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77420"/>
            <a:ext cx="6696744" cy="48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83768" y="205482"/>
            <a:ext cx="5158408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/>
              <a:t>	3.2.1. Arquitectura de las Aplicaciones</a:t>
            </a:r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es-EC" i="1" dirty="0" smtClean="0"/>
              <a:t>Arquitectura </a:t>
            </a:r>
            <a:r>
              <a:rPr lang="es-EC" i="1" dirty="0"/>
              <a:t>Referencial SOA/BPM</a:t>
            </a:r>
            <a:endParaRPr lang="es-EC" dirty="0"/>
          </a:p>
        </p:txBody>
      </p:sp>
      <p:pic>
        <p:nvPicPr>
          <p:cNvPr id="4098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0" y="1809148"/>
            <a:ext cx="7609244" cy="478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09936" y="205482"/>
            <a:ext cx="5302424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/>
              <a:t>	3.2.1. Arquitectura de las Aplicaciones</a:t>
            </a:r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es-EC" i="1" dirty="0" smtClean="0"/>
              <a:t>Arquitectura </a:t>
            </a:r>
            <a:r>
              <a:rPr lang="es-EC" i="1" dirty="0"/>
              <a:t>Referencial </a:t>
            </a:r>
            <a:r>
              <a:rPr lang="es-EC" i="1" dirty="0" smtClean="0"/>
              <a:t>GENEXUS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4"/>
            <a:ext cx="3600400" cy="24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70" y="2348880"/>
            <a:ext cx="54804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653952" y="205482"/>
            <a:ext cx="4870376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1247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/>
              <a:t>	3.2.1. Arquitectura de Bases de Datos</a:t>
            </a:r>
            <a:endParaRPr lang="es-EC" dirty="0"/>
          </a:p>
        </p:txBody>
      </p:sp>
      <p:pic>
        <p:nvPicPr>
          <p:cNvPr id="7170" name="Imagen 3" descr="Descripción: Vista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5" y="1482501"/>
            <a:ext cx="8302410" cy="53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97968" y="205482"/>
            <a:ext cx="5014392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36399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3.4. </a:t>
            </a:r>
            <a:r>
              <a:rPr lang="pt-BR" b="1" dirty="0" smtClean="0"/>
              <a:t>MODELO </a:t>
            </a:r>
            <a:r>
              <a:rPr lang="pt-BR" b="1" dirty="0"/>
              <a:t>OPERATIVO DE TI</a:t>
            </a:r>
            <a:endParaRPr lang="es-EC" b="1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El </a:t>
            </a:r>
            <a:r>
              <a:rPr lang="es-EC" dirty="0"/>
              <a:t>modelo operativo de TI </a:t>
            </a:r>
            <a:r>
              <a:rPr lang="es-EC" dirty="0" smtClean="0"/>
              <a:t>se </a:t>
            </a:r>
            <a:r>
              <a:rPr lang="es-EC" dirty="0"/>
              <a:t>basa en la metodología RUP (</a:t>
            </a:r>
            <a:r>
              <a:rPr lang="es-EC" dirty="0" err="1"/>
              <a:t>Rational</a:t>
            </a:r>
            <a:r>
              <a:rPr lang="es-EC" dirty="0"/>
              <a:t> </a:t>
            </a:r>
            <a:r>
              <a:rPr lang="es-EC" dirty="0" err="1"/>
              <a:t>Unified</a:t>
            </a:r>
            <a:r>
              <a:rPr lang="es-EC" dirty="0"/>
              <a:t> </a:t>
            </a:r>
            <a:r>
              <a:rPr lang="es-EC" dirty="0" err="1"/>
              <a:t>Process</a:t>
            </a:r>
            <a:r>
              <a:rPr lang="es-EC" dirty="0" smtClean="0"/>
              <a:t>) que consta de 4 fases: Inicio, Elaboración, Construcción, Transición.</a:t>
            </a:r>
          </a:p>
          <a:p>
            <a:pPr algn="just"/>
            <a:endParaRPr lang="es-EC" dirty="0"/>
          </a:p>
          <a:p>
            <a:pPr algn="just"/>
            <a:r>
              <a:rPr lang="es-ES_tradnl" dirty="0"/>
              <a:t>Para aplicar la metodología RUP dentro de la DSGSIF se utilizarán los siguientes procesos definidos en la misma</a:t>
            </a:r>
            <a:r>
              <a:rPr lang="es-ES_tradnl" dirty="0" smtClean="0"/>
              <a:t>:</a:t>
            </a:r>
          </a:p>
          <a:p>
            <a:pPr algn="just"/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Modelado de Negocio/Requisitos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Análisis y Diseño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Implementación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Pruebas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Despliegue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Gestión del cambio y configuraciones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Gestión del proyecto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Entorno</a:t>
            </a:r>
            <a:endParaRPr lang="es-EC" dirty="0"/>
          </a:p>
          <a:p>
            <a:pPr algn="just"/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65920" y="205482"/>
            <a:ext cx="5950496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05273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3.4. </a:t>
            </a:r>
            <a:r>
              <a:rPr lang="pt-BR" b="1" dirty="0" smtClean="0"/>
              <a:t>MODELO </a:t>
            </a:r>
            <a:r>
              <a:rPr lang="pt-BR" b="1" dirty="0"/>
              <a:t>OPERATIVO DE </a:t>
            </a:r>
            <a:r>
              <a:rPr lang="pt-BR" b="1" dirty="0" smtClean="0"/>
              <a:t>TI</a:t>
            </a:r>
            <a:endParaRPr lang="es-EC" b="1" dirty="0" smtClean="0"/>
          </a:p>
        </p:txBody>
      </p:sp>
      <p:pic>
        <p:nvPicPr>
          <p:cNvPr id="8194" name="Picture 2" descr="fluj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2319"/>
            <a:ext cx="7632848" cy="55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13992" y="214536"/>
            <a:ext cx="4006280" cy="838200"/>
          </a:xfrm>
        </p:spPr>
        <p:txBody>
          <a:bodyPr/>
          <a:lstStyle/>
          <a:p>
            <a:r>
              <a:rPr lang="es-EC" dirty="0" smtClean="0">
                <a:solidFill>
                  <a:srgbClr val="253F26"/>
                </a:solidFill>
              </a:rPr>
              <a:t>IMPORTANCIA</a:t>
            </a:r>
            <a:endParaRPr lang="es-EC" dirty="0">
              <a:solidFill>
                <a:srgbClr val="253F26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S" sz="9600" dirty="0">
                <a:solidFill>
                  <a:schemeClr val="tx1"/>
                </a:solidFill>
                <a:cs typeface="Arial" pitchFamily="34" charset="0"/>
              </a:rPr>
              <a:t>La Dirección del Seguro General de Salud Individual y Familiar se encuentra en un </a:t>
            </a:r>
            <a:r>
              <a:rPr lang="es-ES" sz="9600" dirty="0" smtClean="0">
                <a:solidFill>
                  <a:schemeClr val="tx1"/>
                </a:solidFill>
                <a:cs typeface="Arial" pitchFamily="34" charset="0"/>
              </a:rPr>
              <a:t>proceso de transformación, apoyado en </a:t>
            </a:r>
            <a:r>
              <a:rPr lang="es-ES" sz="9600" dirty="0">
                <a:solidFill>
                  <a:schemeClr val="tx1"/>
                </a:solidFill>
                <a:cs typeface="Arial" pitchFamily="34" charset="0"/>
              </a:rPr>
              <a:t>la utilización de tecnología de punta y personal altamente calificado</a:t>
            </a:r>
            <a:r>
              <a:rPr lang="es-ES" sz="9600" dirty="0" smtClean="0">
                <a:cs typeface="Arial" pitchFamily="34" charset="0"/>
              </a:rPr>
              <a:t>.</a:t>
            </a:r>
            <a:endParaRPr lang="es-EC" sz="9600" dirty="0"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endParaRPr lang="es-EC" sz="96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9600" dirty="0">
                <a:solidFill>
                  <a:schemeClr val="tx1"/>
                </a:solidFill>
                <a:cs typeface="Arial" pitchFamily="34" charset="0"/>
              </a:rPr>
              <a:t>Las TI </a:t>
            </a:r>
            <a:r>
              <a:rPr lang="es-EC" sz="9600" dirty="0" smtClean="0">
                <a:solidFill>
                  <a:schemeClr val="tx1"/>
                </a:solidFill>
                <a:cs typeface="Arial" pitchFamily="34" charset="0"/>
              </a:rPr>
              <a:t>constituyen un </a:t>
            </a:r>
            <a:r>
              <a:rPr lang="es-EC" sz="9600" dirty="0">
                <a:solidFill>
                  <a:schemeClr val="tx1"/>
                </a:solidFill>
                <a:cs typeface="Arial" pitchFamily="34" charset="0"/>
              </a:rPr>
              <a:t>pilar fundamental sobre la cual se define la estrategia empresarial.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C" sz="96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9600" dirty="0" smtClean="0">
                <a:solidFill>
                  <a:schemeClr val="tx1"/>
                </a:solidFill>
                <a:cs typeface="Arial" pitchFamily="34" charset="0"/>
              </a:rPr>
              <a:t>PETI es una metodología que integra </a:t>
            </a:r>
            <a:r>
              <a:rPr lang="es-EC" sz="9600" dirty="0">
                <a:solidFill>
                  <a:schemeClr val="tx1"/>
                </a:solidFill>
                <a:cs typeface="Arial" pitchFamily="34" charset="0"/>
              </a:rPr>
              <a:t>la visión estratégica y el modelo de negocio con la visión estratégica de </a:t>
            </a:r>
            <a:r>
              <a:rPr lang="es-EC" sz="9600" dirty="0" smtClean="0">
                <a:solidFill>
                  <a:schemeClr val="tx1"/>
                </a:solidFill>
                <a:cs typeface="Arial" pitchFamily="34" charset="0"/>
              </a:rPr>
              <a:t>TI.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C" sz="96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9600" dirty="0" smtClean="0">
                <a:solidFill>
                  <a:schemeClr val="tx1"/>
                </a:solidFill>
                <a:cs typeface="Arial" pitchFamily="34" charset="0"/>
              </a:rPr>
              <a:t>La elaboración de un Plan Estratégico de TI apoyará en el </a:t>
            </a:r>
            <a:r>
              <a:rPr lang="es-EC" sz="9600" dirty="0">
                <a:solidFill>
                  <a:schemeClr val="tx1"/>
                </a:solidFill>
                <a:cs typeface="Arial" pitchFamily="34" charset="0"/>
              </a:rPr>
              <a:t>cumplimiento de los objetivos asegurando el alineamiento con la planificación estratégica de TI de la Dirección de Desarrollo Institucional y la Planificación Estratégica Institucional.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834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65920" y="205482"/>
            <a:ext cx="5446440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05273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</a:t>
            </a:r>
            <a:r>
              <a:rPr lang="pt-BR" b="1" dirty="0" smtClean="0"/>
              <a:t>5. ESTRUCTURA </a:t>
            </a:r>
            <a:r>
              <a:rPr lang="pt-BR" b="1" dirty="0"/>
              <a:t>ORGANIZACIONAL DE TI</a:t>
            </a:r>
            <a:endParaRPr lang="es-EC" b="1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7" name="6 Grupo"/>
          <p:cNvGrpSpPr/>
          <p:nvPr/>
        </p:nvGrpSpPr>
        <p:grpSpPr>
          <a:xfrm>
            <a:off x="1081851" y="1484784"/>
            <a:ext cx="6802517" cy="4998749"/>
            <a:chOff x="1547664" y="1628800"/>
            <a:chExt cx="6802517" cy="4998749"/>
          </a:xfrm>
        </p:grpSpPr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3774871"/>
                </p:ext>
              </p:extLst>
            </p:nvPr>
          </p:nvGraphicFramePr>
          <p:xfrm>
            <a:off x="1547664" y="1628800"/>
            <a:ext cx="6802517" cy="4680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9" name="Visio" r:id="rId3" imgW="7206767" imgH="4951109" progId="Visio.Drawing.11">
                    <p:embed/>
                  </p:oleObj>
                </mc:Choice>
                <mc:Fallback>
                  <p:oleObj name="Visio" r:id="rId3" imgW="7206767" imgH="4951109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1628800"/>
                          <a:ext cx="6802517" cy="46805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491880" y="6381328"/>
              <a:ext cx="288252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 bmk="_Toc337743109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Estructura Organizacional propuesta para TI</a:t>
              </a:r>
              <a:endPara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4853" y="205482"/>
            <a:ext cx="5749595" cy="838200"/>
          </a:xfrm>
        </p:spPr>
        <p:txBody>
          <a:bodyPr/>
          <a:lstStyle/>
          <a:p>
            <a:r>
              <a:rPr lang="es-EC" dirty="0" smtClean="0"/>
              <a:t>Fase iii. Modelo de ti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3528" y="105273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3.</a:t>
            </a:r>
            <a:r>
              <a:rPr lang="pt-BR" b="1" dirty="0" smtClean="0"/>
              <a:t>5. ESTRUCTURA </a:t>
            </a:r>
            <a:r>
              <a:rPr lang="pt-BR" b="1" dirty="0"/>
              <a:t>ORGANIZACIONAL DE TI</a:t>
            </a:r>
            <a:endParaRPr lang="es-EC" b="1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0" name="9 Grupo"/>
          <p:cNvGrpSpPr/>
          <p:nvPr/>
        </p:nvGrpSpPr>
        <p:grpSpPr>
          <a:xfrm>
            <a:off x="1187624" y="1880286"/>
            <a:ext cx="7236296" cy="4459231"/>
            <a:chOff x="1187624" y="1880286"/>
            <a:chExt cx="7236296" cy="4459231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880286"/>
              <a:ext cx="7236296" cy="414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835696" y="6093296"/>
              <a:ext cx="476765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 bmk="_Toc33774311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Interacción del personal de TI dentro del flujo de desarrollo de aplicaciones</a:t>
              </a:r>
              <a:endPara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1520" y="1317126"/>
            <a:ext cx="8640960" cy="470416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s-EC" sz="60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Aplicación </a:t>
            </a: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lang="es-EC" sz="6000" b="1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peti</a:t>
            </a: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6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FASE </a:t>
            </a:r>
            <a:r>
              <a:rPr lang="es-EC" sz="6000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IV</a:t>
            </a:r>
            <a:endParaRPr lang="es-EC" sz="6000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24608" y="214536"/>
            <a:ext cx="7731968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11545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prstClr val="black"/>
                </a:solidFill>
              </a:rPr>
              <a:t>4.1. PRIORIDADES DENTRO DE LA IMPLEMENTACIÓN</a:t>
            </a:r>
            <a:endParaRPr lang="es-EC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69712"/>
              </p:ext>
            </p:extLst>
          </p:nvPr>
        </p:nvGraphicFramePr>
        <p:xfrm>
          <a:off x="107506" y="1938898"/>
          <a:ext cx="8928992" cy="37444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00061"/>
                <a:gridCol w="932185"/>
                <a:gridCol w="936104"/>
                <a:gridCol w="504056"/>
                <a:gridCol w="648072"/>
                <a:gridCol w="864096"/>
                <a:gridCol w="965717"/>
                <a:gridCol w="1300061"/>
                <a:gridCol w="917900"/>
                <a:gridCol w="560740"/>
              </a:tblGrid>
              <a:tr h="713044"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Procesos Automatizados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Ampliación de Infraestructura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 de desarrollo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Comunicación en línea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Apoyo a la Estrategia de Negocios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Satisfacción de usuarios internos y externos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Integración con otros sistemas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Suma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5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Responsabilidad Patronal 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3,87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Subsidios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4,27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Certificados médicos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3,25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Pago Prestadores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4,89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Acreditación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3,55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Pertinencia médica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3,05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5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Extensión Cobertura y Calificación del derecho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4,45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Estadísticas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3,20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2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Médicos Web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3,09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35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Levantamiento de procesos de TI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0,87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0,49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4,93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  <a:tr h="35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Plan de Capacitación del personal de TI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2,78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49957" y="5683314"/>
            <a:ext cx="26629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 bmk="_Toc33662246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Matriz de priorización de proyectos de TI</a:t>
            </a:r>
            <a:endParaRPr kumimoji="0" lang="es-ES_tradnl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95476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214536"/>
            <a:ext cx="8020000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prstClr val="black"/>
                </a:solidFill>
              </a:rPr>
              <a:t>4.2. PLAN DE IMPLEMENTACIÓN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De </a:t>
            </a:r>
            <a:r>
              <a:rPr lang="es-ES_tradnl" dirty="0"/>
              <a:t>acuerdo </a:t>
            </a:r>
            <a:r>
              <a:rPr lang="es-ES_tradnl" dirty="0" smtClean="0"/>
              <a:t>al análisis de las matrices anteriores, el </a:t>
            </a:r>
            <a:r>
              <a:rPr lang="es-ES_tradnl" dirty="0"/>
              <a:t>orden de implementación de los proyectos de TI de la DSGSIF </a:t>
            </a:r>
            <a:r>
              <a:rPr lang="es-ES_tradnl" dirty="0" smtClean="0"/>
              <a:t>es </a:t>
            </a:r>
            <a:r>
              <a:rPr lang="es-ES_tradnl" dirty="0"/>
              <a:t>el siguiente:</a:t>
            </a:r>
            <a:endParaRPr lang="es-EC" dirty="0"/>
          </a:p>
          <a:p>
            <a:pPr algn="just"/>
            <a:r>
              <a:rPr lang="es-ES_tradnl" dirty="0"/>
              <a:t> 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Levantamiento de procesos de TI.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Pago Prestadores.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Extensión Cobertura y Calificación del derecho.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Subsidios.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Responsabilidad Patronal.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Acreditación.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Certificados médicos.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Estadísticas.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Médicos Web.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Pertinencia médica.</a:t>
            </a:r>
            <a:endParaRPr lang="es-EC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Plan de Capacitación del personal de TI.</a:t>
            </a:r>
            <a:endParaRPr lang="es-EC" dirty="0"/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214536"/>
            <a:ext cx="8020000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prstClr val="black"/>
                </a:solidFill>
              </a:rPr>
              <a:t>4.2. PLAN DE IMPLEMENTACIÓN (Año 2013)</a:t>
            </a:r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7" name="6 Grupo"/>
          <p:cNvGrpSpPr/>
          <p:nvPr/>
        </p:nvGrpSpPr>
        <p:grpSpPr>
          <a:xfrm>
            <a:off x="179512" y="1700736"/>
            <a:ext cx="8804061" cy="4537102"/>
            <a:chOff x="179512" y="1700736"/>
            <a:chExt cx="8804061" cy="4537102"/>
          </a:xfrm>
        </p:grpSpPr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4046"/>
                </p:ext>
              </p:extLst>
            </p:nvPr>
          </p:nvGraphicFramePr>
          <p:xfrm>
            <a:off x="179512" y="1700736"/>
            <a:ext cx="8804061" cy="424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6" name="Visio" r:id="rId3" imgW="8476677" imgH="3670704" progId="Visio.Drawing.11">
                    <p:embed/>
                  </p:oleObj>
                </mc:Choice>
                <mc:Fallback>
                  <p:oleObj name="Visio" r:id="rId3" imgW="8476677" imgH="3670704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1700736"/>
                          <a:ext cx="8804061" cy="42485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403778" y="5991617"/>
              <a:ext cx="43364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dirty="0" smtClean="0" bmk="_Toc33774311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Diagrama PERT de Implementación de proyectos de TI de la DSGSIF</a:t>
              </a:r>
              <a:endPara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1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79712" y="214536"/>
            <a:ext cx="7344816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prstClr val="black"/>
                </a:solidFill>
              </a:rPr>
              <a:t>4.3. RECUPERACIÓN DE LA INVERSIÓN</a:t>
            </a:r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4" y="2348880"/>
            <a:ext cx="4104457" cy="34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22" y="2348881"/>
            <a:ext cx="4793778" cy="34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214536"/>
            <a:ext cx="7344816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prstClr val="black"/>
                </a:solidFill>
              </a:rPr>
              <a:t>4.3. RECUPERACIÓN DE LA INVERSIÓN</a:t>
            </a:r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1008"/>
            <a:ext cx="4135214" cy="222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66" y="2444477"/>
            <a:ext cx="4361730" cy="271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214536"/>
            <a:ext cx="7344816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C" b="1" dirty="0" smtClean="0"/>
              <a:t>4.4 </a:t>
            </a:r>
            <a:r>
              <a:rPr lang="x-none" b="1" smtClean="0"/>
              <a:t>ADMINISTRACION </a:t>
            </a:r>
            <a:r>
              <a:rPr lang="x-none" b="1"/>
              <a:t>DEL RIESGO</a:t>
            </a:r>
            <a:endParaRPr lang="es-EC" b="1" dirty="0"/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639888"/>
            <a:ext cx="5692775" cy="430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9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214536"/>
            <a:ext cx="7344816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C" b="1" dirty="0" smtClean="0"/>
              <a:t>4.4 </a:t>
            </a:r>
            <a:r>
              <a:rPr lang="x-none" b="1" smtClean="0"/>
              <a:t>ADMINISTRACION </a:t>
            </a:r>
            <a:r>
              <a:rPr lang="x-none" b="1"/>
              <a:t>DEL RIESGO</a:t>
            </a:r>
            <a:endParaRPr lang="es-EC" b="1" dirty="0"/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72836"/>
              </p:ext>
            </p:extLst>
          </p:nvPr>
        </p:nvGraphicFramePr>
        <p:xfrm>
          <a:off x="269004" y="1699070"/>
          <a:ext cx="4014964" cy="4466233"/>
        </p:xfrm>
        <a:graphic>
          <a:graphicData uri="http://schemas.openxmlformats.org/drawingml/2006/table">
            <a:tbl>
              <a:tblPr firstRow="1" firstCol="1" bandRow="1"/>
              <a:tblGrid>
                <a:gridCol w="1045316"/>
                <a:gridCol w="962760"/>
                <a:gridCol w="1310803"/>
                <a:gridCol w="696085"/>
              </a:tblGrid>
              <a:tr h="36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Proyecto: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LEVANTAMIENTO PROCESOS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2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CLASIFICACION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IDENTIFICADOR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RIESGO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PRIORIDAD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8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Inestabilidad Laboral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A.1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presupuesto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2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Rotación de autoridades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2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Especificaciones incorrectas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72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Procesos mal levantados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Integración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Diseños defectuosos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Cambio de marco legal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72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 ejecutar planes de capacitación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Falla en infraestructura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72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Costos de soporte y licenciamiento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soporte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54325"/>
              </p:ext>
            </p:extLst>
          </p:nvPr>
        </p:nvGraphicFramePr>
        <p:xfrm>
          <a:off x="4788024" y="1747227"/>
          <a:ext cx="4076576" cy="4490085"/>
        </p:xfrm>
        <a:graphic>
          <a:graphicData uri="http://schemas.openxmlformats.org/drawingml/2006/table">
            <a:tbl>
              <a:tblPr firstRow="1" firstCol="1" bandRow="1"/>
              <a:tblGrid>
                <a:gridCol w="1061357"/>
                <a:gridCol w="977534"/>
                <a:gridCol w="1330918"/>
                <a:gridCol w="706767"/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Proyecto: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PAGO PRESTADORES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CLASIFICACION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IDENTIFICADOR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RIESGO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PRIORIDAD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A.1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presupuesto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Especificaciones incorrectas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Inestabilidad Laboral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Rotación de autoridades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Procesos mal levantados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Diseños defectuosos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Costos de soporte y licenciamiento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Integración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 de conocimiento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Incapacidad de infraestructura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Cambio de marco legal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 ejecutar planes de capacitación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Falla en infraestructura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soporte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8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17406" y="274638"/>
            <a:ext cx="6647082" cy="634082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253F26"/>
                </a:solidFill>
              </a:rPr>
              <a:t>PLANTEAMIENTO DEL PROBLEMA</a:t>
            </a:r>
            <a:endParaRPr lang="es-EC" dirty="0">
              <a:solidFill>
                <a:srgbClr val="253F2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1859" y="1328632"/>
            <a:ext cx="8856984" cy="5268720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s-EC" sz="3000" dirty="0">
                <a:solidFill>
                  <a:schemeClr val="tx1"/>
                </a:solidFill>
              </a:rPr>
              <a:t>Incorrecta asignación de recursos de TI, debido a la inexistencia de un Plan Estratégico de TI</a:t>
            </a:r>
            <a:r>
              <a:rPr lang="es-EC" sz="3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ClrTx/>
              <a:buFont typeface="Wingdings" pitchFamily="2" charset="2"/>
              <a:buChar char="§"/>
            </a:pPr>
            <a:endParaRPr lang="es-EC" sz="3000" dirty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3000" dirty="0" smtClean="0">
                <a:solidFill>
                  <a:schemeClr val="tx1"/>
                </a:solidFill>
              </a:rPr>
              <a:t>Desconocimiento del alcance competitivo, debilidades, deficiencias, fortalezas y oportunidades de la DSGSFI</a:t>
            </a:r>
          </a:p>
          <a:p>
            <a:pPr marL="0" indent="0" algn="just">
              <a:buClrTx/>
              <a:buNone/>
            </a:pPr>
            <a:endParaRPr lang="es-ES" sz="3000" dirty="0" smtClean="0"/>
          </a:p>
          <a:p>
            <a:pPr algn="just">
              <a:buClrTx/>
              <a:buFont typeface="Wingdings" pitchFamily="2" charset="2"/>
              <a:buChar char="§"/>
            </a:pPr>
            <a:r>
              <a:rPr lang="es-ES" sz="3000" dirty="0" smtClean="0">
                <a:solidFill>
                  <a:schemeClr val="tx1"/>
                </a:solidFill>
              </a:rPr>
              <a:t>Proyectos priorizados en forma incorrecta</a:t>
            </a:r>
            <a:r>
              <a:rPr lang="es-EC" sz="2000" dirty="0">
                <a:solidFill>
                  <a:schemeClr val="tx1"/>
                </a:solidFill>
              </a:rPr>
              <a:t>.</a:t>
            </a:r>
            <a:endParaRPr lang="es-EC" sz="3000" dirty="0" smtClean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" y="170533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214536"/>
            <a:ext cx="7344816" cy="838200"/>
          </a:xfrm>
        </p:spPr>
        <p:txBody>
          <a:bodyPr>
            <a:normAutofit/>
          </a:bodyPr>
          <a:lstStyle/>
          <a:p>
            <a:r>
              <a:rPr lang="es-EC" sz="3400" dirty="0"/>
              <a:t>Fase </a:t>
            </a:r>
            <a:r>
              <a:rPr lang="es-EC" sz="3400" dirty="0" err="1"/>
              <a:t>Iv</a:t>
            </a:r>
            <a:r>
              <a:rPr lang="es-EC" sz="3400" dirty="0"/>
              <a:t>. MODELO DE PLANIFICACIÓN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95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C" b="1" dirty="0" smtClean="0"/>
              <a:t>4.4 </a:t>
            </a:r>
            <a:r>
              <a:rPr lang="x-none" b="1" smtClean="0"/>
              <a:t>ADMINISTRACION </a:t>
            </a:r>
            <a:r>
              <a:rPr lang="x-none" b="1"/>
              <a:t>DEL RIESGO</a:t>
            </a:r>
            <a:endParaRPr lang="es-EC" b="1" dirty="0"/>
          </a:p>
          <a:p>
            <a:pPr algn="just"/>
            <a:endParaRPr lang="es-EC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968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47707"/>
              </p:ext>
            </p:extLst>
          </p:nvPr>
        </p:nvGraphicFramePr>
        <p:xfrm>
          <a:off x="179512" y="1699067"/>
          <a:ext cx="4082666" cy="4793866"/>
        </p:xfrm>
        <a:graphic>
          <a:graphicData uri="http://schemas.openxmlformats.org/drawingml/2006/table">
            <a:tbl>
              <a:tblPr firstRow="1" firstCol="1" bandRow="1"/>
              <a:tblGrid>
                <a:gridCol w="1062943"/>
                <a:gridCol w="978994"/>
                <a:gridCol w="1332906"/>
                <a:gridCol w="707823"/>
              </a:tblGrid>
              <a:tr h="30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Proyecto:</a:t>
                      </a:r>
                      <a:endParaRPr lang="es-EC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EXTENSION COBERTURA Y CALIFICACION DEL DERECHO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CLASIFICACION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IDENTIFICADOR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RIESGO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PRIORIDAD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5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A.1 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presupuesto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B.2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Especificaciones incorrectas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E.1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Inestabilidad Laboral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D.1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Rotación de autoridades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s-EC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B.1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Procesos mal levantados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5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B.3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Diseños defectuosos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2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A.2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Costos de soporte y licenciamiento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89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C.5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Integración 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9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C.2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 de conocimiento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C.3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Incapacidad de infraestructura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9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D.2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Cambio de marco legal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E.2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 ejecutar planes de capacitación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9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C.1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Falla en infraestructura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Tecnológicos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C.4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soporte </a:t>
                      </a:r>
                      <a:endParaRPr lang="es-EC" sz="100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EC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2276" marR="42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92467"/>
              </p:ext>
            </p:extLst>
          </p:nvPr>
        </p:nvGraphicFramePr>
        <p:xfrm>
          <a:off x="4716015" y="2636912"/>
          <a:ext cx="4163267" cy="1889379"/>
        </p:xfrm>
        <a:graphic>
          <a:graphicData uri="http://schemas.openxmlformats.org/drawingml/2006/table">
            <a:tbl>
              <a:tblPr firstRow="1" firstCol="1" bandRow="1"/>
              <a:tblGrid>
                <a:gridCol w="1083928"/>
                <a:gridCol w="998322"/>
                <a:gridCol w="1359220"/>
                <a:gridCol w="721797"/>
              </a:tblGrid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Proyecto: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CAPACITACION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CLASIFICACION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IDENTIFICADOR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RIESGO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PRIORIDAD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 ejecutar planes de capacitación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Financieros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A.1 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Falta de presupuesto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D.2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Cambio de marco legal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Políticos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Rotación de autoridades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Organizacionales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E.1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Inestabilidad Laboral</a:t>
                      </a:r>
                      <a:endParaRPr lang="es-EC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0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20000" cy="83820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1272817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700" dirty="0"/>
              <a:t>PETI es una metodología que mediante el desarrollo de sus fases define  políticas claras y buenas prácticas a implementarse para asegurar una adecuada  administración y adquisición de los recursos de TI, ya al ser aplicada dentro de la DSGSIF dio como resultado un plan estratégico de TI que se adapta a las necesidades y requerimientos de la Dirección.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endParaRPr lang="es-EC" sz="1700" dirty="0"/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700" dirty="0"/>
              <a:t>Se evaluó la situación actual de la DSGSIF y el análisis del entorno, con lo que se obtuvieron las estrategias de TI requeridas para garantizar el cumplimiento de los objetivos estratégicos planteados, así como el alineamiento con la estrategia institucional.</a:t>
            </a:r>
          </a:p>
          <a:p>
            <a:pPr algn="just">
              <a:buClr>
                <a:srgbClr val="C00000"/>
              </a:buClr>
            </a:pPr>
            <a:endParaRPr lang="es-EC" sz="1700" dirty="0"/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700" dirty="0"/>
              <a:t>La falta de una estructura organizacional de TI correctamente definida y aprobada por las autoridades del IESS genera problemas al momento de ejecutar los proyectos de TI necesarios para la Dirección</a:t>
            </a:r>
            <a:r>
              <a:rPr lang="es-EC" sz="1700" dirty="0" smtClean="0"/>
              <a:t>.</a:t>
            </a: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endParaRPr lang="es-EC" sz="1700" dirty="0" smtClean="0"/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700" dirty="0" smtClean="0"/>
              <a:t>La ejecución </a:t>
            </a:r>
            <a:r>
              <a:rPr lang="es-EC" sz="1700" dirty="0"/>
              <a:t>de proyectos de TI dentro de la DSGSIF se realiza sin una adecuada planificación y administración, adicionalmente,  la inexistencia de un plan de implementación que analice la prioridad de cada uno de los proyectos, sus costos y los riesgos derivan en una asignación de recursos ineficiente.  </a:t>
            </a:r>
          </a:p>
        </p:txBody>
      </p:sp>
    </p:spTree>
    <p:extLst>
      <p:ext uri="{BB962C8B-B14F-4D97-AF65-F5344CB8AC3E}">
        <p14:creationId xmlns:p14="http://schemas.microsoft.com/office/powerpoint/2010/main" val="34224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92008" cy="8382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95536" y="126876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dirty="0"/>
              <a:t>Presentar a las autoridades de la dirección la estructura organizacional de TI obtenida en la presente investigación para que sea aprobada y posteriormente implementada en la DSGSIF.</a:t>
            </a:r>
          </a:p>
          <a:p>
            <a:pPr algn="just">
              <a:buClr>
                <a:srgbClr val="C00000"/>
              </a:buClr>
            </a:pPr>
            <a:r>
              <a:rPr lang="es-EC" dirty="0"/>
              <a:t> </a:t>
            </a: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dirty="0"/>
              <a:t>Desarrollar los proyectos definidos para el año 2013 de acuerdo a la planificación realizada y continuar con la implementación de los proyectos de TI identificados en el plan estratégico, de acuerdo a la priorización obtenida en la fase IV de la metodología.</a:t>
            </a:r>
          </a:p>
          <a:p>
            <a:pPr algn="just">
              <a:buClr>
                <a:srgbClr val="C00000"/>
              </a:buClr>
            </a:pPr>
            <a:r>
              <a:rPr lang="es-EC" dirty="0"/>
              <a:t> </a:t>
            </a: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dirty="0"/>
              <a:t>Definir a la metodología PETI como un estándar para futuras planificaciones estratégicas de TI a realizarse dentro de la DSGSIF y darla a conocer tanto a nivel gerencial como operativo.</a:t>
            </a:r>
          </a:p>
          <a:p>
            <a:pPr algn="just">
              <a:buClr>
                <a:srgbClr val="C00000"/>
              </a:buClr>
            </a:pPr>
            <a:endParaRPr lang="es-EC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dirty="0"/>
              <a:t>Por ser esta la primera planificación estratégica de TI realizada dentro de la DSGSIF, el análisis de riesgos incluye la identificación y establecimiento de prioridades; por lo que se recomienda la definición de planes de contingencia de los riesgos en base a su priorización así como planes seguimiento y control de </a:t>
            </a:r>
            <a:r>
              <a:rPr lang="es-EC" dirty="0" smtClean="0"/>
              <a:t>riesgos.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40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9368" y="2996952"/>
            <a:ext cx="4978896" cy="838200"/>
          </a:xfrm>
        </p:spPr>
        <p:txBody>
          <a:bodyPr vert="horz" anchor="ctr">
            <a:normAutofit fontScale="90000"/>
          </a:bodyPr>
          <a:lstStyle/>
          <a:p>
            <a:pPr algn="ctr"/>
            <a:r>
              <a:rPr lang="es-EC" dirty="0">
                <a:solidFill>
                  <a:srgbClr val="253F26"/>
                </a:solidFill>
              </a:rPr>
              <a:t>MUCHAS GRACIAS </a:t>
            </a:r>
            <a:r>
              <a:rPr lang="es-EC" dirty="0" smtClean="0">
                <a:solidFill>
                  <a:srgbClr val="253F26"/>
                </a:solidFill>
              </a:rPr>
              <a:t/>
            </a:r>
            <a:br>
              <a:rPr lang="es-EC" dirty="0" smtClean="0">
                <a:solidFill>
                  <a:srgbClr val="253F26"/>
                </a:solidFill>
              </a:rPr>
            </a:br>
            <a:r>
              <a:rPr lang="es-EC" dirty="0" smtClean="0">
                <a:solidFill>
                  <a:srgbClr val="253F26"/>
                </a:solidFill>
              </a:rPr>
              <a:t>POR SU </a:t>
            </a:r>
            <a:r>
              <a:rPr lang="es-EC" dirty="0">
                <a:solidFill>
                  <a:srgbClr val="253F26"/>
                </a:solidFill>
              </a:rPr>
              <a:t>ATENCION</a:t>
            </a:r>
          </a:p>
        </p:txBody>
      </p:sp>
    </p:spTree>
    <p:extLst>
      <p:ext uri="{BB962C8B-B14F-4D97-AF65-F5344CB8AC3E}">
        <p14:creationId xmlns:p14="http://schemas.microsoft.com/office/powerpoint/2010/main" val="10178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116632"/>
            <a:ext cx="3009528" cy="634082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253F26"/>
                </a:solidFill>
              </a:rPr>
              <a:t>OBJETIVOs</a:t>
            </a:r>
            <a:endParaRPr lang="es-EC" dirty="0">
              <a:solidFill>
                <a:srgbClr val="253F2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1859" y="1112608"/>
            <a:ext cx="8856984" cy="159631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C" sz="2400" cap="all" dirty="0">
                <a:solidFill>
                  <a:srgbClr val="253F2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GENERAL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s-EC" sz="2000" dirty="0" smtClean="0">
                <a:solidFill>
                  <a:schemeClr val="tx1"/>
                </a:solidFill>
                <a:cs typeface="Arial" pitchFamily="34" charset="0"/>
              </a:rPr>
              <a:t>Realizar el Análisis y Diseño del Plan Estratégico de TI para la Dirección del Seguro General de Salud Individual y Familiar DSGSIF, del Instituto Ecuatoriano de Seguridad Social  IESS, aplicando la metodología PETI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2636912"/>
            <a:ext cx="5338936" cy="50405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>
              <a:spcBef>
                <a:spcPct val="0"/>
              </a:spcBef>
              <a:buNone/>
              <a:defRPr kumimoji="0" sz="36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dirty="0" smtClean="0">
                <a:solidFill>
                  <a:srgbClr val="253F26"/>
                </a:solidFill>
              </a:rPr>
              <a:t>ESPECIFICOS</a:t>
            </a:r>
            <a:endParaRPr lang="es-EC" sz="2400" dirty="0">
              <a:solidFill>
                <a:srgbClr val="253F26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3212976"/>
            <a:ext cx="8663307" cy="341558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>
                <a:solidFill>
                  <a:schemeClr val="tx2"/>
                </a:solidFill>
              </a:defRPr>
            </a:lvl6pPr>
            <a:lvl7pPr marL="29718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>
                <a:solidFill>
                  <a:schemeClr val="tx2"/>
                </a:solidFill>
              </a:defRPr>
            </a:lvl7pPr>
            <a:lvl8pPr marL="3429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baseline="0">
                <a:solidFill>
                  <a:schemeClr val="tx2"/>
                </a:solidFill>
              </a:defRPr>
            </a:lvl8pPr>
            <a:lvl9pPr marL="3886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baseline="0">
                <a:solidFill>
                  <a:schemeClr val="tx2"/>
                </a:solidFill>
              </a:defRPr>
            </a:lvl9pPr>
          </a:lstStyle>
          <a:p>
            <a:pPr>
              <a:buClrTx/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>Establecer un conjunto de definiciones e iniciativas tecnológicas de TI que soporten la misión, visión y estrategia de la DSGSIF.</a:t>
            </a:r>
          </a:p>
          <a:p>
            <a:pPr>
              <a:buClrTx/>
              <a:buFont typeface="Wingdings" pitchFamily="2" charset="2"/>
              <a:buChar char="§"/>
            </a:pPr>
            <a:endParaRPr lang="es-EC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>Describir la metodología PETI, identificando las fases y módulos a ser utilizados en el proyecto. </a:t>
            </a:r>
          </a:p>
          <a:p>
            <a:pPr>
              <a:buClrTx/>
              <a:buFont typeface="Wingdings" pitchFamily="2" charset="2"/>
              <a:buChar char="§"/>
            </a:pPr>
            <a:endParaRPr lang="es-EC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>Diagnosticar la situación actual y el entorno de TI de la DSGSIF aplicando las recomendaciones de la primera fase y del primer módulo de la segunda fase de la metodología PETI, con lo cual se obtendrá un análisis claro de la situación actual y el entorno.</a:t>
            </a:r>
          </a:p>
          <a:p>
            <a:pPr>
              <a:buClrTx/>
              <a:buFont typeface="Wingdings" pitchFamily="2" charset="2"/>
              <a:buChar char="§"/>
            </a:pPr>
            <a:endParaRPr lang="es-EC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>Desarrollar el Plan Estratégico Institucional de TI para la DSGSIF.</a:t>
            </a:r>
            <a:endParaRPr lang="es-EC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9" y="170533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4282" y="2714620"/>
            <a:ext cx="8640960" cy="138297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0" b="1" i="0" u="sng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MARCO TEÓRICO</a:t>
            </a:r>
            <a:endParaRPr kumimoji="0" lang="es-EC" sz="6000" b="1" i="0" u="sng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8640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344816" cy="8382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rgbClr val="253F26"/>
                </a:solidFill>
              </a:rPr>
              <a:t>Alineamiento de Estrategias</a:t>
            </a:r>
            <a:endParaRPr lang="es-EC" dirty="0">
              <a:solidFill>
                <a:srgbClr val="253F2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164" y="2492896"/>
            <a:ext cx="3267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911" y="2569120"/>
            <a:ext cx="2638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7177" y="4315559"/>
            <a:ext cx="34766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5734" y="5993358"/>
            <a:ext cx="3467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11560" y="121442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pitchFamily="34" charset="0"/>
              </a:rPr>
              <a:t>L</a:t>
            </a:r>
            <a:r>
              <a:rPr lang="es-ES" sz="2000" dirty="0" smtClean="0">
                <a:cs typeface="Arial" pitchFamily="34" charset="0"/>
              </a:rPr>
              <a:t>a </a:t>
            </a:r>
            <a:r>
              <a:rPr lang="es-ES" sz="2000" dirty="0">
                <a:cs typeface="Arial" pitchFamily="34" charset="0"/>
              </a:rPr>
              <a:t>Estrategia de </a:t>
            </a:r>
            <a:r>
              <a:rPr lang="es-ES" sz="2000" dirty="0" smtClean="0">
                <a:cs typeface="Arial" pitchFamily="34" charset="0"/>
              </a:rPr>
              <a:t>TI </a:t>
            </a:r>
            <a:r>
              <a:rPr lang="es-ES" sz="2000" dirty="0">
                <a:cs typeface="Arial" pitchFamily="34" charset="0"/>
              </a:rPr>
              <a:t>debe servir de </a:t>
            </a:r>
            <a:r>
              <a:rPr lang="es-ES" sz="2000" dirty="0" smtClean="0">
                <a:cs typeface="Arial" pitchFamily="34" charset="0"/>
              </a:rPr>
              <a:t>apoyo y alinearse </a:t>
            </a:r>
            <a:r>
              <a:rPr lang="es-ES" sz="2000" dirty="0">
                <a:cs typeface="Arial" pitchFamily="34" charset="0"/>
              </a:rPr>
              <a:t>a la Planificación Estratégica </a:t>
            </a:r>
            <a:r>
              <a:rPr lang="es-ES" sz="2000" dirty="0" smtClean="0">
                <a:cs typeface="Arial" pitchFamily="34" charset="0"/>
              </a:rPr>
              <a:t>Empresarial, contribuyendo a </a:t>
            </a:r>
            <a:r>
              <a:rPr lang="es-ES" sz="2000" dirty="0">
                <a:cs typeface="Arial" pitchFamily="34" charset="0"/>
              </a:rPr>
              <a:t>la consecución de las metas y objetivos del </a:t>
            </a:r>
            <a:r>
              <a:rPr lang="es-ES" sz="2000" dirty="0" smtClean="0">
                <a:cs typeface="Arial" pitchFamily="34" charset="0"/>
              </a:rPr>
              <a:t>negocio.</a:t>
            </a:r>
            <a:endParaRPr lang="es-EC" sz="2000" dirty="0"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533"/>
            <a:ext cx="1957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3671</Words>
  <Application>Microsoft Office PowerPoint</Application>
  <PresentationFormat>Presentación en pantalla (4:3)</PresentationFormat>
  <Paragraphs>957</Paragraphs>
  <Slides>63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5" baseType="lpstr">
      <vt:lpstr>Viajes</vt:lpstr>
      <vt:lpstr>Visio</vt:lpstr>
      <vt:lpstr>ANALISIS Y DISEÑO DEL PLAN ESTRATEGICO DE TI PARA LA DIRECCION DEL SEGURO GENERAL DE SALUD INDIVIDUAL Y FAMILIAR DEL INSTITUTO ECUATORIANO DE SEGURIDAD SOCIAL APLICANDO LA METODOLOGIA PETI</vt:lpstr>
      <vt:lpstr>Agenda</vt:lpstr>
      <vt:lpstr> MOTIVACION Y CONTEXTO  </vt:lpstr>
      <vt:lpstr>JUSTIFICACION</vt:lpstr>
      <vt:lpstr>IMPORTANCIA</vt:lpstr>
      <vt:lpstr>PLANTEAMIENTO DEL PROBLEMA</vt:lpstr>
      <vt:lpstr>OBJETIVOs</vt:lpstr>
      <vt:lpstr>Presentación de PowerPoint</vt:lpstr>
      <vt:lpstr>Alineamiento de Estrategias</vt:lpstr>
      <vt:lpstr>Objetivos de peti</vt:lpstr>
      <vt:lpstr>Fases y entregables de PETI</vt:lpstr>
      <vt:lpstr>FASE I. SITUACIÓN ACTUAL</vt:lpstr>
      <vt:lpstr>FASE II. MODELO DE NEGOCIO</vt:lpstr>
      <vt:lpstr>Fase iii. Modelo de ti</vt:lpstr>
      <vt:lpstr>Fase Iv. MODELO DE PLANIFICACIÓN</vt:lpstr>
      <vt:lpstr>Presentación de PowerPoint</vt:lpstr>
      <vt:lpstr>FASE I SITUACION ACTUAL</vt:lpstr>
      <vt:lpstr>FASE I SITUACION ACTUAL</vt:lpstr>
      <vt:lpstr>FASE I SITUACION ACTUAL</vt:lpstr>
      <vt:lpstr>FASE I SITUACION ACTUAL </vt:lpstr>
      <vt:lpstr>FASE I SITUACION ACTUAL </vt:lpstr>
      <vt:lpstr>FASE I SITUACION ACTUAL</vt:lpstr>
      <vt:lpstr>FASE I SITUACION ACTUAL</vt:lpstr>
      <vt:lpstr>FASE I SITUACION ACTUAL</vt:lpstr>
      <vt:lpstr>FASE I SITUACION ACTUAL</vt:lpstr>
      <vt:lpstr>FASE I SITUACION ACTUAL</vt:lpstr>
      <vt:lpstr>FASE I SITUACION ACTUAL</vt:lpstr>
      <vt:lpstr>Presentación de PowerPoint</vt:lpstr>
      <vt:lpstr>FASE II. MODELO DE NEGOCIO</vt:lpstr>
      <vt:lpstr>FASE II. MODELO DE NEGOCIO</vt:lpstr>
      <vt:lpstr>FASE II. MODELO DE NEGOCIO</vt:lpstr>
      <vt:lpstr>FASE II. MODELO DE NEGOCIO</vt:lpstr>
      <vt:lpstr>FASE II. MODELO DE NEGOCION</vt:lpstr>
      <vt:lpstr>FASE II. MODELO DE NEGOCIO</vt:lpstr>
      <vt:lpstr>FASE II. MODELO DE NEGOCIO</vt:lpstr>
      <vt:lpstr>FASE II. MODELO DE NEGOCIO</vt:lpstr>
      <vt:lpstr>FASE II. MODELO DE NEGOCIO</vt:lpstr>
      <vt:lpstr>FASE II. MODELO DE NEGOCIO</vt:lpstr>
      <vt:lpstr>FASE II. MODELO DE NEGOCIO</vt:lpstr>
      <vt:lpstr>FASE II. MODELO DE NEGOCIO</vt:lpstr>
      <vt:lpstr>FASE II. MODELO DE NEGOCIO</vt:lpstr>
      <vt:lpstr>Presentación de PowerPoint</vt:lpstr>
      <vt:lpstr>Fase iii. Modelo de ti</vt:lpstr>
      <vt:lpstr>Fase iii. Modelo de ti</vt:lpstr>
      <vt:lpstr>Fase iii. Modelo de ti</vt:lpstr>
      <vt:lpstr>Fase iii. Modelo de ti</vt:lpstr>
      <vt:lpstr>Fase iii. Modelo de ti</vt:lpstr>
      <vt:lpstr>Fase iii. Modelo de ti</vt:lpstr>
      <vt:lpstr>Fase iii. Modelo de ti</vt:lpstr>
      <vt:lpstr>Fase iii. Modelo de ti</vt:lpstr>
      <vt:lpstr>Fase iii. Modelo de ti</vt:lpstr>
      <vt:lpstr>Presentación de PowerPoint</vt:lpstr>
      <vt:lpstr>Fase Iv. MODELO DE PLANIFICACIÓN</vt:lpstr>
      <vt:lpstr>Fase Iv. MODELO DE PLANIFICACIÓN</vt:lpstr>
      <vt:lpstr>Fase Iv. MODELO DE PLANIFICACIÓN</vt:lpstr>
      <vt:lpstr>Fase Iv. MODELO DE PLANIFICACIÓN</vt:lpstr>
      <vt:lpstr>Fase Iv. MODELO DE PLANIFICACIÓN</vt:lpstr>
      <vt:lpstr>Fase Iv. MODELO DE PLANIFICACIÓN</vt:lpstr>
      <vt:lpstr>Fase Iv. MODELO DE PLANIFICACIÓN</vt:lpstr>
      <vt:lpstr>Fase Iv. MODELO DE PLANIFICACIÓN</vt:lpstr>
      <vt:lpstr>CONCLUSIONES</vt:lpstr>
      <vt:lpstr>RECOMENDACIONES</vt:lpstr>
      <vt:lpstr>MUCHAS GRACIAS  POR SU ATENCION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Y DISEÑO DEL PLAN ESTRATEGICO DE TI PARA LA DIRECCION DEL SEGURO GENERAL DE SALUD INDIVIDUAL Y FAMILIAR DEL INSTITUTO ECUATORIANO DE SEGURIDAD SOCIAL APLICANDO LA METODOLOGIA PETI</dc:title>
  <dc:creator>VHSA</dc:creator>
  <cp:lastModifiedBy>mafy</cp:lastModifiedBy>
  <cp:revision>392</cp:revision>
  <dcterms:created xsi:type="dcterms:W3CDTF">2012-03-27T01:37:27Z</dcterms:created>
  <dcterms:modified xsi:type="dcterms:W3CDTF">2012-11-09T15:05:02Z</dcterms:modified>
</cp:coreProperties>
</file>