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11" r:id="rId3"/>
    <p:sldId id="257" r:id="rId4"/>
    <p:sldId id="258" r:id="rId5"/>
    <p:sldId id="259" r:id="rId6"/>
    <p:sldId id="260" r:id="rId7"/>
    <p:sldId id="261" r:id="rId8"/>
    <p:sldId id="262" r:id="rId9"/>
    <p:sldId id="263" r:id="rId10"/>
    <p:sldId id="279" r:id="rId11"/>
    <p:sldId id="264" r:id="rId12"/>
    <p:sldId id="265" r:id="rId13"/>
    <p:sldId id="266" r:id="rId14"/>
    <p:sldId id="267" r:id="rId15"/>
    <p:sldId id="268" r:id="rId16"/>
    <p:sldId id="281" r:id="rId17"/>
    <p:sldId id="269" r:id="rId18"/>
    <p:sldId id="270" r:id="rId19"/>
    <p:sldId id="271" r:id="rId20"/>
    <p:sldId id="282" r:id="rId21"/>
    <p:sldId id="272" r:id="rId22"/>
    <p:sldId id="273" r:id="rId23"/>
    <p:sldId id="274" r:id="rId24"/>
    <p:sldId id="275" r:id="rId25"/>
    <p:sldId id="276" r:id="rId26"/>
    <p:sldId id="278" r:id="rId27"/>
    <p:sldId id="277" r:id="rId28"/>
    <p:sldId id="283"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2" r:id="rId49"/>
    <p:sldId id="304" r:id="rId50"/>
    <p:sldId id="305" r:id="rId51"/>
    <p:sldId id="307" r:id="rId52"/>
    <p:sldId id="309" r:id="rId53"/>
    <p:sldId id="308" r:id="rId54"/>
    <p:sldId id="310" r:id="rId55"/>
    <p:sldId id="313" r:id="rId5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USUARIO\Escritorio\TESIS\Libro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USUARIO\Escritorio\TESIS\Libro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USUARIO\Escritorio\lola\TESIS\ANALISIS%20FINANCIERO\AN&#193;LISIS%20HORIZONTAL.%20RESUM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USUARIO\Escritorio\lola\TESIS\ANALISIS%20FINANCIERO\AN&#193;LISIS%20HORIZONTAL.%20RESUME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masa\Desktop\T.MASA\ANALISIS%20FINANCIERO\AN&#193;LISIS%20HORIZONTAL.%20RESUM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latin typeface="Verdana" pitchFamily="34" charset="0"/>
              </a:defRPr>
            </a:pPr>
            <a:r>
              <a:rPr lang="en-US" sz="1200">
                <a:latin typeface="Verdana" pitchFamily="34" charset="0"/>
              </a:rPr>
              <a:t>ESTUDIANTES MATRICULADOS POR PERIODO ACADÉMICO (Número)</a:t>
            </a:r>
          </a:p>
        </c:rich>
      </c:tx>
      <c:layout/>
      <c:overlay val="0"/>
    </c:title>
    <c:autoTitleDeleted val="0"/>
    <c:plotArea>
      <c:layout/>
      <c:lineChart>
        <c:grouping val="standard"/>
        <c:varyColors val="0"/>
        <c:ser>
          <c:idx val="0"/>
          <c:order val="0"/>
          <c:tx>
            <c:strRef>
              <c:f>Hoja1!$C$23</c:f>
              <c:strCache>
                <c:ptCount val="1"/>
                <c:pt idx="0">
                  <c:v>TOTAL</c:v>
                </c:pt>
              </c:strCache>
            </c:strRef>
          </c:tx>
          <c:spPr>
            <a:ln w="25400">
              <a:solidFill>
                <a:schemeClr val="tx2">
                  <a:lumMod val="75000"/>
                </a:schemeClr>
              </a:solidFill>
            </a:ln>
          </c:spPr>
          <c:marker>
            <c:symbol val="diamond"/>
            <c:size val="5"/>
            <c:spPr>
              <a:solidFill>
                <a:schemeClr val="tx2">
                  <a:lumMod val="75000"/>
                </a:schemeClr>
              </a:solidFill>
            </c:spPr>
          </c:marker>
          <c:trendline>
            <c:spPr>
              <a:ln w="28575" cap="rnd" cmpd="sng">
                <a:solidFill>
                  <a:srgbClr val="FF0000"/>
                </a:solidFill>
              </a:ln>
              <a:effectLst>
                <a:outerShdw blurRad="50800" dist="38100" dir="18900000" algn="bl" rotWithShape="0">
                  <a:prstClr val="black">
                    <a:alpha val="40000"/>
                  </a:prstClr>
                </a:outerShdw>
              </a:effectLst>
            </c:spPr>
            <c:trendlineType val="linear"/>
            <c:dispRSqr val="0"/>
            <c:dispEq val="0"/>
          </c:trendline>
          <c:cat>
            <c:strRef>
              <c:f>Hoja1!$B$24:$B$41</c:f>
              <c:strCache>
                <c:ptCount val="18"/>
                <c:pt idx="0">
                  <c:v>A 2004</c:v>
                </c:pt>
                <c:pt idx="1">
                  <c:v>B 2004</c:v>
                </c:pt>
                <c:pt idx="2">
                  <c:v>A 2005</c:v>
                </c:pt>
                <c:pt idx="3">
                  <c:v>B 2005</c:v>
                </c:pt>
                <c:pt idx="4">
                  <c:v>A 2006</c:v>
                </c:pt>
                <c:pt idx="5">
                  <c:v>B 2006</c:v>
                </c:pt>
                <c:pt idx="6">
                  <c:v>A 2007</c:v>
                </c:pt>
                <c:pt idx="7">
                  <c:v>B 2007</c:v>
                </c:pt>
                <c:pt idx="8">
                  <c:v>A 2008</c:v>
                </c:pt>
                <c:pt idx="9">
                  <c:v>B 2008</c:v>
                </c:pt>
                <c:pt idx="10">
                  <c:v>A 2009</c:v>
                </c:pt>
                <c:pt idx="11">
                  <c:v>B 2009</c:v>
                </c:pt>
                <c:pt idx="12">
                  <c:v>A 2010</c:v>
                </c:pt>
                <c:pt idx="13">
                  <c:v>B 2010</c:v>
                </c:pt>
                <c:pt idx="14">
                  <c:v>A 2011</c:v>
                </c:pt>
                <c:pt idx="15">
                  <c:v>B 2011</c:v>
                </c:pt>
                <c:pt idx="16">
                  <c:v>A 2012</c:v>
                </c:pt>
                <c:pt idx="17">
                  <c:v>B 2012</c:v>
                </c:pt>
              </c:strCache>
            </c:strRef>
          </c:cat>
          <c:val>
            <c:numRef>
              <c:f>Hoja1!$C$24:$C$41</c:f>
              <c:numCache>
                <c:formatCode>General</c:formatCode>
                <c:ptCount val="18"/>
                <c:pt idx="0">
                  <c:v>134</c:v>
                </c:pt>
                <c:pt idx="1">
                  <c:v>156</c:v>
                </c:pt>
                <c:pt idx="2">
                  <c:v>209</c:v>
                </c:pt>
                <c:pt idx="3">
                  <c:v>834</c:v>
                </c:pt>
                <c:pt idx="4">
                  <c:v>966</c:v>
                </c:pt>
                <c:pt idx="5">
                  <c:v>996</c:v>
                </c:pt>
                <c:pt idx="6">
                  <c:v>1000</c:v>
                </c:pt>
                <c:pt idx="7">
                  <c:v>854</c:v>
                </c:pt>
                <c:pt idx="8">
                  <c:v>1037</c:v>
                </c:pt>
                <c:pt idx="9">
                  <c:v>981</c:v>
                </c:pt>
                <c:pt idx="10">
                  <c:v>1085</c:v>
                </c:pt>
                <c:pt idx="11">
                  <c:v>969</c:v>
                </c:pt>
                <c:pt idx="12">
                  <c:v>882</c:v>
                </c:pt>
                <c:pt idx="13">
                  <c:v>881</c:v>
                </c:pt>
                <c:pt idx="14">
                  <c:v>992</c:v>
                </c:pt>
                <c:pt idx="15">
                  <c:v>1098</c:v>
                </c:pt>
                <c:pt idx="16">
                  <c:v>1136</c:v>
                </c:pt>
                <c:pt idx="17">
                  <c:v>1316</c:v>
                </c:pt>
              </c:numCache>
            </c:numRef>
          </c:val>
          <c:smooth val="0"/>
        </c:ser>
        <c:dLbls>
          <c:showLegendKey val="0"/>
          <c:showVal val="0"/>
          <c:showCatName val="0"/>
          <c:showSerName val="0"/>
          <c:showPercent val="0"/>
          <c:showBubbleSize val="0"/>
        </c:dLbls>
        <c:marker val="1"/>
        <c:smooth val="0"/>
        <c:axId val="111933440"/>
        <c:axId val="86872576"/>
      </c:lineChart>
      <c:catAx>
        <c:axId val="111933440"/>
        <c:scaling>
          <c:orientation val="minMax"/>
        </c:scaling>
        <c:delete val="0"/>
        <c:axPos val="b"/>
        <c:majorTickMark val="none"/>
        <c:minorTickMark val="none"/>
        <c:tickLblPos val="nextTo"/>
        <c:txPr>
          <a:bodyPr/>
          <a:lstStyle/>
          <a:p>
            <a:pPr>
              <a:defRPr sz="1000">
                <a:latin typeface="Verdana" pitchFamily="34" charset="0"/>
              </a:defRPr>
            </a:pPr>
            <a:endParaRPr lang="es-EC"/>
          </a:p>
        </c:txPr>
        <c:crossAx val="86872576"/>
        <c:crosses val="autoZero"/>
        <c:auto val="1"/>
        <c:lblAlgn val="ctr"/>
        <c:lblOffset val="100"/>
        <c:noMultiLvlLbl val="0"/>
      </c:catAx>
      <c:valAx>
        <c:axId val="86872576"/>
        <c:scaling>
          <c:orientation val="minMax"/>
        </c:scaling>
        <c:delete val="0"/>
        <c:axPos val="l"/>
        <c:majorGridlines/>
        <c:numFmt formatCode="General" sourceLinked="1"/>
        <c:majorTickMark val="none"/>
        <c:minorTickMark val="none"/>
        <c:tickLblPos val="nextTo"/>
        <c:spPr>
          <a:ln w="9525">
            <a:noFill/>
          </a:ln>
        </c:spPr>
        <c:txPr>
          <a:bodyPr/>
          <a:lstStyle/>
          <a:p>
            <a:pPr>
              <a:defRPr sz="700">
                <a:latin typeface="Verdana" pitchFamily="34" charset="0"/>
              </a:defRPr>
            </a:pPr>
            <a:endParaRPr lang="es-EC"/>
          </a:p>
        </c:txPr>
        <c:crossAx val="111933440"/>
        <c:crosses val="autoZero"/>
        <c:crossBetween val="between"/>
      </c:valAx>
    </c:plotArea>
    <c:plotVisOnly val="1"/>
    <c:dispBlanksAs val="gap"/>
    <c:showDLblsOverMax val="0"/>
  </c:chart>
  <c:spPr>
    <a:ln>
      <a:solidFill>
        <a:schemeClr val="tx1"/>
      </a:solidFill>
    </a:ln>
    <a:effectLst>
      <a:outerShdw blurRad="50800" dist="38100" dir="18900000" algn="bl" rotWithShape="0">
        <a:prstClr val="black">
          <a:alpha val="40000"/>
        </a:prstClr>
      </a:outerShdw>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latin typeface="Verdana" pitchFamily="34" charset="0"/>
              </a:defRPr>
            </a:pPr>
            <a:r>
              <a:rPr lang="en-US" sz="1200">
                <a:latin typeface="Verdana" pitchFamily="34" charset="0"/>
              </a:rPr>
              <a:t>NIVEL DE DESERCIÓN SED UCSG (%)</a:t>
            </a:r>
          </a:p>
        </c:rich>
      </c:tx>
      <c:layout>
        <c:manualLayout>
          <c:xMode val="edge"/>
          <c:yMode val="edge"/>
          <c:x val="0.12883871489026472"/>
          <c:y val="0"/>
        </c:manualLayout>
      </c:layout>
      <c:overlay val="0"/>
    </c:title>
    <c:autoTitleDeleted val="0"/>
    <c:plotArea>
      <c:layout/>
      <c:lineChart>
        <c:grouping val="standard"/>
        <c:varyColors val="0"/>
        <c:ser>
          <c:idx val="0"/>
          <c:order val="0"/>
          <c:tx>
            <c:strRef>
              <c:f>Hoja3!$E$11</c:f>
              <c:strCache>
                <c:ptCount val="1"/>
                <c:pt idx="0">
                  <c:v>% DE DESERCIÓN</c:v>
                </c:pt>
              </c:strCache>
            </c:strRef>
          </c:tx>
          <c:spPr>
            <a:ln w="25400">
              <a:solidFill>
                <a:schemeClr val="tx2">
                  <a:lumMod val="75000"/>
                </a:schemeClr>
              </a:solidFill>
            </a:ln>
          </c:spPr>
          <c:marker>
            <c:symbol val="diamond"/>
            <c:size val="5"/>
            <c:spPr>
              <a:solidFill>
                <a:schemeClr val="tx2">
                  <a:lumMod val="75000"/>
                </a:schemeClr>
              </a:solidFill>
            </c:spPr>
          </c:marker>
          <c:dLbls>
            <c:dLbl>
              <c:idx val="0"/>
              <c:layout>
                <c:manualLayout>
                  <c:x val="-4.1666666666666664E-2"/>
                  <c:y val="-3.7037037037037035E-2"/>
                </c:manualLayout>
              </c:layout>
              <c:showLegendKey val="0"/>
              <c:showVal val="1"/>
              <c:showCatName val="0"/>
              <c:showSerName val="0"/>
              <c:showPercent val="0"/>
              <c:showBubbleSize val="0"/>
            </c:dLbl>
            <c:dLbl>
              <c:idx val="3"/>
              <c:layout>
                <c:manualLayout>
                  <c:x val="-4.7222222222222249E-2"/>
                  <c:y val="-5.5555555555555552E-2"/>
                </c:manualLayout>
              </c:layout>
              <c:showLegendKey val="0"/>
              <c:showVal val="1"/>
              <c:showCatName val="0"/>
              <c:showSerName val="0"/>
              <c:showPercent val="0"/>
              <c:showBubbleSize val="0"/>
            </c:dLbl>
            <c:dLbl>
              <c:idx val="4"/>
              <c:layout>
                <c:manualLayout>
                  <c:x val="-1.6666666666666666E-2"/>
                  <c:y val="-9.2592592592592587E-3"/>
                </c:manualLayout>
              </c:layout>
              <c:showLegendKey val="0"/>
              <c:showVal val="1"/>
              <c:showCatName val="0"/>
              <c:showSerName val="0"/>
              <c:showPercent val="0"/>
              <c:showBubbleSize val="0"/>
            </c:dLbl>
            <c:dLbl>
              <c:idx val="5"/>
              <c:layout>
                <c:manualLayout>
                  <c:x val="-8.611111111111111E-2"/>
                  <c:y val="-1.8518518518518517E-2"/>
                </c:manualLayout>
              </c:layout>
              <c:showLegendKey val="0"/>
              <c:showVal val="1"/>
              <c:showCatName val="0"/>
              <c:showSerName val="0"/>
              <c:showPercent val="0"/>
              <c:showBubbleSize val="0"/>
            </c:dLbl>
            <c:dLbl>
              <c:idx val="6"/>
              <c:layout>
                <c:manualLayout>
                  <c:x val="-2.2222222222222272E-2"/>
                  <c:y val="-4.1666666666666664E-2"/>
                </c:manualLayout>
              </c:layout>
              <c:showLegendKey val="0"/>
              <c:showVal val="1"/>
              <c:showCatName val="0"/>
              <c:showSerName val="0"/>
              <c:showPercent val="0"/>
              <c:showBubbleSize val="0"/>
            </c:dLbl>
            <c:dLbl>
              <c:idx val="8"/>
              <c:layout>
                <c:manualLayout>
                  <c:x val="-4.4444444444444446E-2"/>
                  <c:y val="-4.1666666666666664E-2"/>
                </c:manualLayout>
              </c:layout>
              <c:showLegendKey val="0"/>
              <c:showVal val="1"/>
              <c:showCatName val="0"/>
              <c:showSerName val="0"/>
              <c:showPercent val="0"/>
              <c:showBubbleSize val="0"/>
            </c:dLbl>
            <c:dLbl>
              <c:idx val="9"/>
              <c:layout>
                <c:manualLayout>
                  <c:x val="-4.1666666666666664E-2"/>
                  <c:y val="4.6296296296296294E-2"/>
                </c:manualLayout>
              </c:layout>
              <c:showLegendKey val="0"/>
              <c:showVal val="1"/>
              <c:showCatName val="0"/>
              <c:showSerName val="0"/>
              <c:showPercent val="0"/>
              <c:showBubbleSize val="0"/>
            </c:dLbl>
            <c:dLbl>
              <c:idx val="10"/>
              <c:layout>
                <c:manualLayout>
                  <c:x val="-4.4444444444444446E-2"/>
                  <c:y val="-4.1666666666666664E-2"/>
                </c:manualLayout>
              </c:layout>
              <c:showLegendKey val="0"/>
              <c:showVal val="1"/>
              <c:showCatName val="0"/>
              <c:showSerName val="0"/>
              <c:showPercent val="0"/>
              <c:showBubbleSize val="0"/>
            </c:dLbl>
            <c:dLbl>
              <c:idx val="11"/>
              <c:layout>
                <c:manualLayout>
                  <c:x val="-3.3333333333333333E-2"/>
                  <c:y val="-4.1666666666666664E-2"/>
                </c:manualLayout>
              </c:layout>
              <c:showLegendKey val="0"/>
              <c:showVal val="1"/>
              <c:showCatName val="0"/>
              <c:showSerName val="0"/>
              <c:showPercent val="0"/>
              <c:showBubbleSize val="0"/>
            </c:dLbl>
            <c:dLbl>
              <c:idx val="12"/>
              <c:layout>
                <c:manualLayout>
                  <c:x val="-5.5555555555555552E-2"/>
                  <c:y val="5.555519101778944E-2"/>
                </c:manualLayout>
              </c:layout>
              <c:showLegendKey val="0"/>
              <c:showVal val="1"/>
              <c:showCatName val="0"/>
              <c:showSerName val="0"/>
              <c:showPercent val="0"/>
              <c:showBubbleSize val="0"/>
            </c:dLbl>
            <c:dLbl>
              <c:idx val="13"/>
              <c:layout>
                <c:manualLayout>
                  <c:x val="-0.05"/>
                  <c:y val="5.0925925925926013E-2"/>
                </c:manualLayout>
              </c:layout>
              <c:showLegendKey val="0"/>
              <c:showVal val="1"/>
              <c:showCatName val="0"/>
              <c:showSerName val="0"/>
              <c:showPercent val="0"/>
              <c:showBubbleSize val="0"/>
            </c:dLbl>
            <c:dLbl>
              <c:idx val="14"/>
              <c:layout>
                <c:manualLayout>
                  <c:x val="-3.6111111111111108E-2"/>
                  <c:y val="5.0925925925926013E-2"/>
                </c:manualLayout>
              </c:layout>
              <c:showLegendKey val="0"/>
              <c:showVal val="1"/>
              <c:showCatName val="0"/>
              <c:showSerName val="0"/>
              <c:showPercent val="0"/>
              <c:showBubbleSize val="0"/>
            </c:dLbl>
            <c:dLbl>
              <c:idx val="15"/>
              <c:layout>
                <c:manualLayout>
                  <c:x val="-4.9999999999999899E-2"/>
                  <c:y val="-5.5555555555555552E-2"/>
                </c:manualLayout>
              </c:layout>
              <c:showLegendKey val="0"/>
              <c:showVal val="1"/>
              <c:showCatName val="0"/>
              <c:showSerName val="0"/>
              <c:showPercent val="0"/>
              <c:showBubbleSize val="0"/>
            </c:dLbl>
            <c:dLbl>
              <c:idx val="16"/>
              <c:layout>
                <c:manualLayout>
                  <c:x val="-5.5555555555555558E-3"/>
                  <c:y val="6.0185185185185182E-2"/>
                </c:manualLayout>
              </c:layout>
              <c:showLegendKey val="0"/>
              <c:showVal val="1"/>
              <c:showCatName val="0"/>
              <c:showSerName val="0"/>
              <c:showPercent val="0"/>
              <c:showBubbleSize val="0"/>
            </c:dLbl>
            <c:txPr>
              <a:bodyPr/>
              <a:lstStyle/>
              <a:p>
                <a:pPr>
                  <a:defRPr sz="700">
                    <a:latin typeface="Verdana" pitchFamily="34" charset="0"/>
                  </a:defRPr>
                </a:pPr>
                <a:endParaRPr lang="es-EC"/>
              </a:p>
            </c:txPr>
            <c:showLegendKey val="0"/>
            <c:showVal val="1"/>
            <c:showCatName val="0"/>
            <c:showSerName val="0"/>
            <c:showPercent val="0"/>
            <c:showBubbleSize val="0"/>
            <c:showLeaderLines val="0"/>
          </c:dLbls>
          <c:trendline>
            <c:spPr>
              <a:ln w="28575">
                <a:solidFill>
                  <a:srgbClr val="FF0000"/>
                </a:solidFill>
              </a:ln>
              <a:effectLst>
                <a:outerShdw blurRad="50800" dist="38100" dir="18900000" algn="bl" rotWithShape="0">
                  <a:prstClr val="black">
                    <a:alpha val="40000"/>
                  </a:prstClr>
                </a:outerShdw>
              </a:effectLst>
            </c:spPr>
            <c:trendlineType val="linear"/>
            <c:dispRSqr val="0"/>
            <c:dispEq val="0"/>
          </c:trendline>
          <c:cat>
            <c:strRef>
              <c:f>Hoja3!$B$12:$B$28</c:f>
              <c:strCache>
                <c:ptCount val="17"/>
                <c:pt idx="0">
                  <c:v>A 2004</c:v>
                </c:pt>
                <c:pt idx="1">
                  <c:v>B 2004</c:v>
                </c:pt>
                <c:pt idx="2">
                  <c:v>A 2005</c:v>
                </c:pt>
                <c:pt idx="3">
                  <c:v>B 2005</c:v>
                </c:pt>
                <c:pt idx="4">
                  <c:v>A 2006</c:v>
                </c:pt>
                <c:pt idx="5">
                  <c:v>B 2006</c:v>
                </c:pt>
                <c:pt idx="6">
                  <c:v>A 2007</c:v>
                </c:pt>
                <c:pt idx="7">
                  <c:v>B 2007</c:v>
                </c:pt>
                <c:pt idx="8">
                  <c:v>A 2008</c:v>
                </c:pt>
                <c:pt idx="9">
                  <c:v>B 2008</c:v>
                </c:pt>
                <c:pt idx="10">
                  <c:v>A 2009</c:v>
                </c:pt>
                <c:pt idx="11">
                  <c:v>B 2009</c:v>
                </c:pt>
                <c:pt idx="12">
                  <c:v>A 2010</c:v>
                </c:pt>
                <c:pt idx="13">
                  <c:v>B 2010</c:v>
                </c:pt>
                <c:pt idx="14">
                  <c:v>A 2011</c:v>
                </c:pt>
                <c:pt idx="15">
                  <c:v>B 2011</c:v>
                </c:pt>
                <c:pt idx="16">
                  <c:v>A 2012</c:v>
                </c:pt>
              </c:strCache>
            </c:strRef>
          </c:cat>
          <c:val>
            <c:numRef>
              <c:f>Hoja3!$E$12:$E$28</c:f>
              <c:numCache>
                <c:formatCode>0%</c:formatCode>
                <c:ptCount val="17"/>
                <c:pt idx="0">
                  <c:v>0.17</c:v>
                </c:pt>
                <c:pt idx="1">
                  <c:v>0.04</c:v>
                </c:pt>
                <c:pt idx="2">
                  <c:v>0.28999999999999998</c:v>
                </c:pt>
                <c:pt idx="3">
                  <c:v>0.7</c:v>
                </c:pt>
                <c:pt idx="4">
                  <c:v>0.66</c:v>
                </c:pt>
                <c:pt idx="5">
                  <c:v>0.36</c:v>
                </c:pt>
                <c:pt idx="6">
                  <c:v>0.44</c:v>
                </c:pt>
                <c:pt idx="7">
                  <c:v>0.04</c:v>
                </c:pt>
                <c:pt idx="8">
                  <c:v>0.33</c:v>
                </c:pt>
                <c:pt idx="9">
                  <c:v>0.25</c:v>
                </c:pt>
                <c:pt idx="10">
                  <c:v>0.33</c:v>
                </c:pt>
                <c:pt idx="11">
                  <c:v>0.27</c:v>
                </c:pt>
                <c:pt idx="12">
                  <c:v>0.2</c:v>
                </c:pt>
                <c:pt idx="13">
                  <c:v>0.19</c:v>
                </c:pt>
                <c:pt idx="14">
                  <c:v>0.19</c:v>
                </c:pt>
                <c:pt idx="15">
                  <c:v>0.25</c:v>
                </c:pt>
                <c:pt idx="16">
                  <c:v>0.26186291739894552</c:v>
                </c:pt>
              </c:numCache>
            </c:numRef>
          </c:val>
          <c:smooth val="0"/>
        </c:ser>
        <c:dLbls>
          <c:showLegendKey val="0"/>
          <c:showVal val="1"/>
          <c:showCatName val="0"/>
          <c:showSerName val="0"/>
          <c:showPercent val="0"/>
          <c:showBubbleSize val="0"/>
        </c:dLbls>
        <c:marker val="1"/>
        <c:smooth val="0"/>
        <c:axId val="111934976"/>
        <c:axId val="86875456"/>
      </c:lineChart>
      <c:catAx>
        <c:axId val="111934976"/>
        <c:scaling>
          <c:orientation val="minMax"/>
        </c:scaling>
        <c:delete val="0"/>
        <c:axPos val="b"/>
        <c:majorTickMark val="none"/>
        <c:minorTickMark val="none"/>
        <c:tickLblPos val="nextTo"/>
        <c:txPr>
          <a:bodyPr/>
          <a:lstStyle/>
          <a:p>
            <a:pPr>
              <a:defRPr sz="800">
                <a:latin typeface="Verdana" pitchFamily="34" charset="0"/>
              </a:defRPr>
            </a:pPr>
            <a:endParaRPr lang="es-EC"/>
          </a:p>
        </c:txPr>
        <c:crossAx val="86875456"/>
        <c:crosses val="autoZero"/>
        <c:auto val="1"/>
        <c:lblAlgn val="ctr"/>
        <c:lblOffset val="100"/>
        <c:noMultiLvlLbl val="0"/>
      </c:catAx>
      <c:valAx>
        <c:axId val="86875456"/>
        <c:scaling>
          <c:orientation val="minMax"/>
        </c:scaling>
        <c:delete val="1"/>
        <c:axPos val="l"/>
        <c:numFmt formatCode="0%" sourceLinked="1"/>
        <c:majorTickMark val="out"/>
        <c:minorTickMark val="none"/>
        <c:tickLblPos val="nextTo"/>
        <c:crossAx val="111934976"/>
        <c:crosses val="autoZero"/>
        <c:crossBetween val="between"/>
      </c:valAx>
    </c:plotArea>
    <c:plotVisOnly val="1"/>
    <c:dispBlanksAs val="gap"/>
    <c:showDLblsOverMax val="0"/>
  </c:chart>
  <c:spPr>
    <a:ln>
      <a:solidFill>
        <a:schemeClr val="tx1"/>
      </a:solidFill>
    </a:ln>
    <a:effectLst>
      <a:outerShdw blurRad="50800" dist="38100" dir="18900000" algn="bl" rotWithShape="0">
        <a:prstClr val="black">
          <a:alpha val="40000"/>
        </a:prstClr>
      </a:outerShdw>
    </a:effectLst>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Arial" pitchFamily="34" charset="0"/>
                <a:cs typeface="Arial" pitchFamily="34" charset="0"/>
              </a:defRPr>
            </a:pPr>
            <a:r>
              <a:rPr lang="en-US" sz="1000">
                <a:latin typeface="Arial" pitchFamily="34" charset="0"/>
                <a:cs typeface="Arial" pitchFamily="34" charset="0"/>
              </a:rPr>
              <a:t>VARIACIÓN</a:t>
            </a:r>
            <a:r>
              <a:rPr lang="en-US" sz="1000" baseline="0">
                <a:latin typeface="Arial" pitchFamily="34" charset="0"/>
                <a:cs typeface="Arial" pitchFamily="34" charset="0"/>
              </a:rPr>
              <a:t> DE INGRESOS TOTALES (%)</a:t>
            </a:r>
            <a:endParaRPr lang="en-US" sz="1000">
              <a:latin typeface="Arial" pitchFamily="34" charset="0"/>
              <a:cs typeface="Arial" pitchFamily="34" charset="0"/>
            </a:endParaRPr>
          </a:p>
        </c:rich>
      </c:tx>
      <c:layout>
        <c:manualLayout>
          <c:xMode val="edge"/>
          <c:yMode val="edge"/>
          <c:x val="0.13128465265806272"/>
          <c:y val="2.5210288713910761E-2"/>
        </c:manualLayout>
      </c:layout>
      <c:overlay val="0"/>
    </c:title>
    <c:autoTitleDeleted val="0"/>
    <c:plotArea>
      <c:layout>
        <c:manualLayout>
          <c:layoutTarget val="inner"/>
          <c:xMode val="edge"/>
          <c:yMode val="edge"/>
          <c:x val="6.9198840981293794E-2"/>
          <c:y val="0.15882355042990146"/>
          <c:w val="0.85468589215222568"/>
          <c:h val="0.78571425735648215"/>
        </c:manualLayout>
      </c:layout>
      <c:scatterChart>
        <c:scatterStyle val="lineMarker"/>
        <c:varyColors val="0"/>
        <c:ser>
          <c:idx val="0"/>
          <c:order val="0"/>
          <c:tx>
            <c:strRef>
              <c:f>GRAFICOS!$O$3</c:f>
              <c:strCache>
                <c:ptCount val="1"/>
                <c:pt idx="0">
                  <c:v>VARIACIÓN INGRESOS</c:v>
                </c:pt>
              </c:strCache>
            </c:strRef>
          </c:tx>
          <c:spPr>
            <a:ln w="28575">
              <a:solidFill>
                <a:schemeClr val="tx1"/>
              </a:solidFill>
            </a:ln>
          </c:spPr>
          <c:dLbls>
            <c:dLbl>
              <c:idx val="0"/>
              <c:layout>
                <c:manualLayout>
                  <c:x val="2.244380199743112E-2"/>
                  <c:y val="-5.5462192213616292E-2"/>
                </c:manualLayout>
              </c:layout>
              <c:tx>
                <c:rich>
                  <a:bodyPr/>
                  <a:lstStyle/>
                  <a:p>
                    <a:r>
                      <a:rPr lang="en-US"/>
                      <a:t> -2,91%</a:t>
                    </a:r>
                  </a:p>
                </c:rich>
              </c:tx>
              <c:showLegendKey val="0"/>
              <c:showVal val="1"/>
              <c:showCatName val="1"/>
              <c:showSerName val="0"/>
              <c:showPercent val="0"/>
              <c:showBubbleSize val="0"/>
            </c:dLbl>
            <c:dLbl>
              <c:idx val="1"/>
              <c:layout>
                <c:manualLayout>
                  <c:x val="-7.953889767964803E-2"/>
                  <c:y val="-4.033613979172096E-2"/>
                </c:manualLayout>
              </c:layout>
              <c:tx>
                <c:rich>
                  <a:bodyPr/>
                  <a:lstStyle/>
                  <a:p>
                    <a:r>
                      <a:rPr lang="en-US"/>
                      <a:t>47,85%</a:t>
                    </a:r>
                  </a:p>
                </c:rich>
              </c:tx>
              <c:showLegendKey val="0"/>
              <c:showVal val="1"/>
              <c:showCatName val="1"/>
              <c:showSerName val="0"/>
              <c:showPercent val="0"/>
              <c:showBubbleSize val="0"/>
            </c:dLbl>
            <c:dLbl>
              <c:idx val="2"/>
              <c:layout>
                <c:manualLayout>
                  <c:x val="-7.6080684737054649E-2"/>
                  <c:y val="6.5546227161546636E-2"/>
                </c:manualLayout>
              </c:layout>
              <c:tx>
                <c:rich>
                  <a:bodyPr/>
                  <a:lstStyle/>
                  <a:p>
                    <a:r>
                      <a:rPr lang="en-US"/>
                      <a:t>34,84%</a:t>
                    </a:r>
                  </a:p>
                </c:rich>
              </c:tx>
              <c:showLegendKey val="0"/>
              <c:showVal val="1"/>
              <c:showCatName val="1"/>
              <c:showSerName val="0"/>
              <c:showPercent val="0"/>
              <c:showBubbleSize val="0"/>
            </c:dLbl>
            <c:dLbl>
              <c:idx val="3"/>
              <c:layout>
                <c:manualLayout>
                  <c:x val="-3.4582129425933927E-3"/>
                  <c:y val="-5.5462589222866301E-2"/>
                </c:manualLayout>
              </c:layout>
              <c:tx>
                <c:rich>
                  <a:bodyPr/>
                  <a:lstStyle/>
                  <a:p>
                    <a:r>
                      <a:rPr lang="en-US"/>
                      <a:t>39,43%</a:t>
                    </a:r>
                  </a:p>
                </c:rich>
              </c:tx>
              <c:showLegendKey val="0"/>
              <c:showVal val="1"/>
              <c:showCatName val="1"/>
              <c:showSerName val="0"/>
              <c:showPercent val="0"/>
              <c:showBubbleSize val="0"/>
            </c:dLbl>
            <c:txPr>
              <a:bodyPr/>
              <a:lstStyle/>
              <a:p>
                <a:pPr>
                  <a:defRPr sz="800">
                    <a:latin typeface="Arial" pitchFamily="34" charset="0"/>
                    <a:cs typeface="Arial" pitchFamily="34" charset="0"/>
                  </a:defRPr>
                </a:pPr>
                <a:endParaRPr lang="es-EC"/>
              </a:p>
            </c:txPr>
            <c:showLegendKey val="0"/>
            <c:showVal val="1"/>
            <c:showCatName val="1"/>
            <c:showSerName val="0"/>
            <c:showPercent val="0"/>
            <c:showBubbleSize val="0"/>
            <c:showLeaderLines val="0"/>
          </c:dLbls>
          <c:xVal>
            <c:numRef>
              <c:f>GRAFICOS!$N$4:$N$7</c:f>
              <c:numCache>
                <c:formatCode>General</c:formatCode>
                <c:ptCount val="4"/>
                <c:pt idx="0">
                  <c:v>2009</c:v>
                </c:pt>
                <c:pt idx="1">
                  <c:v>2010</c:v>
                </c:pt>
                <c:pt idx="2">
                  <c:v>2011</c:v>
                </c:pt>
                <c:pt idx="3">
                  <c:v>2012</c:v>
                </c:pt>
              </c:numCache>
            </c:numRef>
          </c:xVal>
          <c:yVal>
            <c:numRef>
              <c:f>GRAFICOS!$O$4:$O$7</c:f>
              <c:numCache>
                <c:formatCode>0.00%</c:formatCode>
                <c:ptCount val="4"/>
                <c:pt idx="0">
                  <c:v>-2.9100000000000001E-2</c:v>
                </c:pt>
                <c:pt idx="1">
                  <c:v>0.47849999999999998</c:v>
                </c:pt>
                <c:pt idx="2">
                  <c:v>0.34839999999999999</c:v>
                </c:pt>
                <c:pt idx="3">
                  <c:v>0.39429999999999998</c:v>
                </c:pt>
              </c:numCache>
            </c:numRef>
          </c:yVal>
          <c:smooth val="0"/>
        </c:ser>
        <c:dLbls>
          <c:showLegendKey val="0"/>
          <c:showVal val="1"/>
          <c:showCatName val="1"/>
          <c:showSerName val="0"/>
          <c:showPercent val="0"/>
          <c:showBubbleSize val="0"/>
        </c:dLbls>
        <c:axId val="112615424"/>
        <c:axId val="112616000"/>
      </c:scatterChart>
      <c:valAx>
        <c:axId val="112615424"/>
        <c:scaling>
          <c:orientation val="minMax"/>
          <c:max val="2012"/>
          <c:min val="2009"/>
        </c:scaling>
        <c:delete val="0"/>
        <c:axPos val="b"/>
        <c:numFmt formatCode="General" sourceLinked="1"/>
        <c:majorTickMark val="none"/>
        <c:minorTickMark val="none"/>
        <c:tickLblPos val="nextTo"/>
        <c:txPr>
          <a:bodyPr/>
          <a:lstStyle/>
          <a:p>
            <a:pPr>
              <a:defRPr sz="900">
                <a:latin typeface="Arial" pitchFamily="34" charset="0"/>
                <a:cs typeface="Arial" pitchFamily="34" charset="0"/>
              </a:defRPr>
            </a:pPr>
            <a:endParaRPr lang="es-EC"/>
          </a:p>
        </c:txPr>
        <c:crossAx val="112616000"/>
        <c:crosses val="autoZero"/>
        <c:crossBetween val="midCat"/>
        <c:majorUnit val="1"/>
      </c:valAx>
      <c:valAx>
        <c:axId val="112616000"/>
        <c:scaling>
          <c:orientation val="minMax"/>
        </c:scaling>
        <c:delete val="1"/>
        <c:axPos val="l"/>
        <c:numFmt formatCode="0.00%" sourceLinked="1"/>
        <c:majorTickMark val="out"/>
        <c:minorTickMark val="none"/>
        <c:tickLblPos val="nextTo"/>
        <c:crossAx val="112615424"/>
        <c:crosses val="autoZero"/>
        <c:crossBetween val="midCat"/>
      </c:valAx>
    </c:plotArea>
    <c:plotVisOnly val="1"/>
    <c:dispBlanksAs val="gap"/>
    <c:showDLblsOverMax val="0"/>
  </c:chart>
  <c:spPr>
    <a:ln>
      <a:solidFill>
        <a:schemeClr val="tx1"/>
      </a:solidFill>
    </a:ln>
    <a:effectLst>
      <a:outerShdw blurRad="50800" dist="38100" dir="18900000" algn="bl" rotWithShape="0">
        <a:prstClr val="black">
          <a:alpha val="40000"/>
        </a:prstClr>
      </a:outerShdw>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Arial" pitchFamily="34" charset="0"/>
                <a:cs typeface="Arial" pitchFamily="34" charset="0"/>
              </a:defRPr>
            </a:pPr>
            <a:r>
              <a:rPr lang="en-US" sz="1000">
                <a:latin typeface="Arial" pitchFamily="34" charset="0"/>
                <a:cs typeface="Arial" pitchFamily="34" charset="0"/>
              </a:rPr>
              <a:t>VARIACIÓN</a:t>
            </a:r>
            <a:r>
              <a:rPr lang="en-US" sz="1000" baseline="0">
                <a:latin typeface="Arial" pitchFamily="34" charset="0"/>
                <a:cs typeface="Arial" pitchFamily="34" charset="0"/>
              </a:rPr>
              <a:t> DE EGRESOS TOTALES (%)</a:t>
            </a:r>
            <a:endParaRPr lang="en-US" sz="1000">
              <a:latin typeface="Arial" pitchFamily="34" charset="0"/>
              <a:cs typeface="Arial" pitchFamily="34" charset="0"/>
            </a:endParaRPr>
          </a:p>
        </c:rich>
      </c:tx>
      <c:layout>
        <c:manualLayout>
          <c:xMode val="edge"/>
          <c:yMode val="edge"/>
          <c:x val="0.14266191052411237"/>
          <c:y val="2.5210288713910761E-2"/>
        </c:manualLayout>
      </c:layout>
      <c:overlay val="0"/>
    </c:title>
    <c:autoTitleDeleted val="0"/>
    <c:plotArea>
      <c:layout>
        <c:manualLayout>
          <c:layoutTarget val="inner"/>
          <c:xMode val="edge"/>
          <c:yMode val="edge"/>
          <c:x val="6.9198840981293794E-2"/>
          <c:y val="0.15882355042990146"/>
          <c:w val="0.85468589215222568"/>
          <c:h val="0.78571425735648215"/>
        </c:manualLayout>
      </c:layout>
      <c:scatterChart>
        <c:scatterStyle val="lineMarker"/>
        <c:varyColors val="0"/>
        <c:ser>
          <c:idx val="0"/>
          <c:order val="0"/>
          <c:tx>
            <c:strRef>
              <c:f>GRAFICOS!$O$111</c:f>
              <c:strCache>
                <c:ptCount val="1"/>
                <c:pt idx="0">
                  <c:v>VARIACIÓN EGRESOS </c:v>
                </c:pt>
              </c:strCache>
            </c:strRef>
          </c:tx>
          <c:spPr>
            <a:ln w="28575">
              <a:solidFill>
                <a:schemeClr val="tx1"/>
              </a:solidFill>
            </a:ln>
          </c:spPr>
          <c:dLbls>
            <c:dLbl>
              <c:idx val="0"/>
              <c:layout>
                <c:manualLayout>
                  <c:x val="5.1527372844641555E-3"/>
                  <c:y val="0"/>
                </c:manualLayout>
              </c:layout>
              <c:tx>
                <c:rich>
                  <a:bodyPr/>
                  <a:lstStyle/>
                  <a:p>
                    <a:r>
                      <a:rPr lang="en-US"/>
                      <a:t> -16,39%</a:t>
                    </a:r>
                  </a:p>
                </c:rich>
              </c:tx>
              <c:showLegendKey val="0"/>
              <c:showVal val="1"/>
              <c:showCatName val="1"/>
              <c:showSerName val="0"/>
              <c:showPercent val="0"/>
              <c:showBubbleSize val="0"/>
            </c:dLbl>
            <c:dLbl>
              <c:idx val="1"/>
              <c:layout>
                <c:manualLayout>
                  <c:x val="-7.953889767964803E-2"/>
                  <c:y val="-4.033613979172096E-2"/>
                </c:manualLayout>
              </c:layout>
              <c:tx>
                <c:rich>
                  <a:bodyPr/>
                  <a:lstStyle/>
                  <a:p>
                    <a:r>
                      <a:rPr lang="en-US"/>
                      <a:t>39,78%</a:t>
                    </a:r>
                  </a:p>
                </c:rich>
              </c:tx>
              <c:showLegendKey val="0"/>
              <c:showVal val="1"/>
              <c:showCatName val="1"/>
              <c:showSerName val="0"/>
              <c:showPercent val="0"/>
              <c:showBubbleSize val="0"/>
            </c:dLbl>
            <c:dLbl>
              <c:idx val="2"/>
              <c:layout>
                <c:manualLayout>
                  <c:x val="-0.14524494358892243"/>
                  <c:y val="5.042017473965218E-3"/>
                </c:manualLayout>
              </c:layout>
              <c:tx>
                <c:rich>
                  <a:bodyPr/>
                  <a:lstStyle/>
                  <a:p>
                    <a:r>
                      <a:rPr lang="en-US"/>
                      <a:t>4,20%</a:t>
                    </a:r>
                  </a:p>
                </c:rich>
              </c:tx>
              <c:showLegendKey val="0"/>
              <c:showVal val="1"/>
              <c:showCatName val="1"/>
              <c:showSerName val="0"/>
              <c:showPercent val="0"/>
              <c:showBubbleSize val="0"/>
            </c:dLbl>
            <c:dLbl>
              <c:idx val="3"/>
              <c:layout>
                <c:manualLayout>
                  <c:x val="-3.4582129425933927E-3"/>
                  <c:y val="-5.5462589222866301E-2"/>
                </c:manualLayout>
              </c:layout>
              <c:tx>
                <c:rich>
                  <a:bodyPr/>
                  <a:lstStyle/>
                  <a:p>
                    <a:r>
                      <a:rPr lang="en-US"/>
                      <a:t>24,21%</a:t>
                    </a:r>
                  </a:p>
                </c:rich>
              </c:tx>
              <c:showLegendKey val="0"/>
              <c:showVal val="1"/>
              <c:showCatName val="1"/>
              <c:showSerName val="0"/>
              <c:showPercent val="0"/>
              <c:showBubbleSize val="0"/>
            </c:dLbl>
            <c:txPr>
              <a:bodyPr/>
              <a:lstStyle/>
              <a:p>
                <a:pPr>
                  <a:defRPr sz="800">
                    <a:latin typeface="Arial" pitchFamily="34" charset="0"/>
                    <a:cs typeface="Arial" pitchFamily="34" charset="0"/>
                  </a:defRPr>
                </a:pPr>
                <a:endParaRPr lang="es-EC"/>
              </a:p>
            </c:txPr>
            <c:showLegendKey val="0"/>
            <c:showVal val="1"/>
            <c:showCatName val="1"/>
            <c:showSerName val="0"/>
            <c:showPercent val="0"/>
            <c:showBubbleSize val="0"/>
            <c:showLeaderLines val="0"/>
          </c:dLbls>
          <c:xVal>
            <c:numRef>
              <c:f>GRAFICOS!$N$112:$N$118</c:f>
              <c:numCache>
                <c:formatCode>General</c:formatCode>
                <c:ptCount val="4"/>
                <c:pt idx="0">
                  <c:v>2009</c:v>
                </c:pt>
                <c:pt idx="1">
                  <c:v>2010</c:v>
                </c:pt>
                <c:pt idx="2">
                  <c:v>2011</c:v>
                </c:pt>
                <c:pt idx="3">
                  <c:v>2012</c:v>
                </c:pt>
              </c:numCache>
            </c:numRef>
          </c:xVal>
          <c:yVal>
            <c:numRef>
              <c:f>GRAFICOS!$O$112:$O$118</c:f>
              <c:numCache>
                <c:formatCode>0.00%</c:formatCode>
                <c:ptCount val="4"/>
                <c:pt idx="0">
                  <c:v>-0.16389999999999999</c:v>
                </c:pt>
                <c:pt idx="1">
                  <c:v>0.39779999999999999</c:v>
                </c:pt>
                <c:pt idx="2">
                  <c:v>4.2000000000000003E-2</c:v>
                </c:pt>
                <c:pt idx="3">
                  <c:v>0.24210000000000001</c:v>
                </c:pt>
              </c:numCache>
            </c:numRef>
          </c:yVal>
          <c:smooth val="0"/>
        </c:ser>
        <c:dLbls>
          <c:showLegendKey val="0"/>
          <c:showVal val="1"/>
          <c:showCatName val="1"/>
          <c:showSerName val="0"/>
          <c:showPercent val="0"/>
          <c:showBubbleSize val="0"/>
        </c:dLbls>
        <c:axId val="112617728"/>
        <c:axId val="112618304"/>
      </c:scatterChart>
      <c:valAx>
        <c:axId val="112617728"/>
        <c:scaling>
          <c:orientation val="minMax"/>
          <c:max val="2012"/>
          <c:min val="2009"/>
        </c:scaling>
        <c:delete val="0"/>
        <c:axPos val="b"/>
        <c:numFmt formatCode="General" sourceLinked="1"/>
        <c:majorTickMark val="none"/>
        <c:minorTickMark val="none"/>
        <c:tickLblPos val="nextTo"/>
        <c:txPr>
          <a:bodyPr/>
          <a:lstStyle/>
          <a:p>
            <a:pPr>
              <a:defRPr sz="900">
                <a:latin typeface="Arial" pitchFamily="34" charset="0"/>
                <a:cs typeface="Arial" pitchFamily="34" charset="0"/>
              </a:defRPr>
            </a:pPr>
            <a:endParaRPr lang="es-EC"/>
          </a:p>
        </c:txPr>
        <c:crossAx val="112618304"/>
        <c:crosses val="autoZero"/>
        <c:crossBetween val="midCat"/>
        <c:majorUnit val="1"/>
      </c:valAx>
      <c:valAx>
        <c:axId val="112618304"/>
        <c:scaling>
          <c:orientation val="minMax"/>
        </c:scaling>
        <c:delete val="1"/>
        <c:axPos val="l"/>
        <c:numFmt formatCode="0.00%" sourceLinked="1"/>
        <c:majorTickMark val="out"/>
        <c:minorTickMark val="none"/>
        <c:tickLblPos val="nextTo"/>
        <c:crossAx val="112617728"/>
        <c:crosses val="autoZero"/>
        <c:crossBetween val="midCat"/>
      </c:valAx>
    </c:plotArea>
    <c:plotVisOnly val="1"/>
    <c:dispBlanksAs val="gap"/>
    <c:showDLblsOverMax val="0"/>
  </c:chart>
  <c:spPr>
    <a:ln>
      <a:solidFill>
        <a:schemeClr val="tx1"/>
      </a:solidFill>
    </a:ln>
    <a:effectLst>
      <a:outerShdw blurRad="50800" dist="38100" dir="18900000" algn="bl" rotWithShape="0">
        <a:prstClr val="black">
          <a:alpha val="40000"/>
        </a:prstClr>
      </a:outerShdw>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Arial" pitchFamily="34" charset="0"/>
                <a:cs typeface="Arial" pitchFamily="34" charset="0"/>
              </a:defRPr>
            </a:pPr>
            <a:r>
              <a:rPr lang="en-US" sz="1000">
                <a:latin typeface="Arial" pitchFamily="34" charset="0"/>
                <a:cs typeface="Arial" pitchFamily="34" charset="0"/>
              </a:rPr>
              <a:t>VARIACIÓN</a:t>
            </a:r>
            <a:r>
              <a:rPr lang="en-US" sz="1000" baseline="0">
                <a:latin typeface="Arial" pitchFamily="34" charset="0"/>
                <a:cs typeface="Arial" pitchFamily="34" charset="0"/>
              </a:rPr>
              <a:t> DE GASTOS DE CAPITAL (%)</a:t>
            </a:r>
            <a:endParaRPr lang="en-US" sz="1000">
              <a:latin typeface="Arial" pitchFamily="34" charset="0"/>
              <a:cs typeface="Arial" pitchFamily="34" charset="0"/>
            </a:endParaRPr>
          </a:p>
        </c:rich>
      </c:tx>
      <c:layout>
        <c:manualLayout>
          <c:xMode val="edge"/>
          <c:yMode val="edge"/>
          <c:x val="0.16087034778457893"/>
          <c:y val="2.5210087369825631E-2"/>
        </c:manualLayout>
      </c:layout>
      <c:overlay val="0"/>
    </c:title>
    <c:autoTitleDeleted val="0"/>
    <c:plotArea>
      <c:layout>
        <c:manualLayout>
          <c:layoutTarget val="inner"/>
          <c:xMode val="edge"/>
          <c:yMode val="edge"/>
          <c:x val="6.9198840981293794E-2"/>
          <c:y val="0.18403363779972709"/>
          <c:w val="0.85468589215222568"/>
          <c:h val="0.78571425735648215"/>
        </c:manualLayout>
      </c:layout>
      <c:scatterChart>
        <c:scatterStyle val="lineMarker"/>
        <c:varyColors val="0"/>
        <c:ser>
          <c:idx val="0"/>
          <c:order val="0"/>
          <c:tx>
            <c:strRef>
              <c:f>GRAFICOS!$O$272</c:f>
              <c:strCache>
                <c:ptCount val="1"/>
                <c:pt idx="0">
                  <c:v>VARIACIÓN CAPITAL</c:v>
                </c:pt>
              </c:strCache>
            </c:strRef>
          </c:tx>
          <c:spPr>
            <a:ln w="28575">
              <a:solidFill>
                <a:schemeClr val="tx1"/>
              </a:solidFill>
            </a:ln>
          </c:spPr>
          <c:dLbls>
            <c:dLbl>
              <c:idx val="0"/>
              <c:layout>
                <c:manualLayout>
                  <c:x val="-2.2512966256282987E-2"/>
                  <c:y val="6.0504209687581509E-2"/>
                </c:manualLayout>
              </c:layout>
              <c:tx>
                <c:rich>
                  <a:bodyPr/>
                  <a:lstStyle/>
                  <a:p>
                    <a:r>
                      <a:rPr lang="en-US"/>
                      <a:t> -89,07%</a:t>
                    </a:r>
                  </a:p>
                </c:rich>
              </c:tx>
              <c:showLegendKey val="0"/>
              <c:showVal val="1"/>
              <c:showCatName val="1"/>
              <c:showSerName val="0"/>
              <c:showPercent val="0"/>
              <c:showBubbleSize val="0"/>
            </c:dLbl>
            <c:dLbl>
              <c:idx val="1"/>
              <c:layout>
                <c:manualLayout>
                  <c:x val="-7.953889767964803E-2"/>
                  <c:y val="-4.033613979172096E-2"/>
                </c:manualLayout>
              </c:layout>
              <c:tx>
                <c:rich>
                  <a:bodyPr/>
                  <a:lstStyle/>
                  <a:p>
                    <a:r>
                      <a:rPr lang="en-US"/>
                      <a:t>714,04%</a:t>
                    </a:r>
                  </a:p>
                </c:rich>
              </c:tx>
              <c:showLegendKey val="0"/>
              <c:showVal val="1"/>
              <c:showCatName val="1"/>
              <c:showSerName val="0"/>
              <c:showPercent val="0"/>
              <c:showBubbleSize val="0"/>
            </c:dLbl>
            <c:dLbl>
              <c:idx val="2"/>
              <c:layout>
                <c:manualLayout>
                  <c:x val="-2.7665703540747141E-2"/>
                  <c:y val="-6.5546227161546636E-2"/>
                </c:manualLayout>
              </c:layout>
              <c:tx>
                <c:rich>
                  <a:bodyPr/>
                  <a:lstStyle/>
                  <a:p>
                    <a:r>
                      <a:rPr lang="en-US"/>
                      <a:t>-45,16%</a:t>
                    </a:r>
                  </a:p>
                </c:rich>
              </c:tx>
              <c:showLegendKey val="0"/>
              <c:showVal val="1"/>
              <c:showCatName val="1"/>
              <c:showSerName val="0"/>
              <c:showPercent val="0"/>
              <c:showBubbleSize val="0"/>
            </c:dLbl>
            <c:dLbl>
              <c:idx val="3"/>
              <c:layout>
                <c:manualLayout>
                  <c:x val="-3.4582129425933927E-3"/>
                  <c:y val="-5.5462589222866301E-2"/>
                </c:manualLayout>
              </c:layout>
              <c:tx>
                <c:rich>
                  <a:bodyPr/>
                  <a:lstStyle/>
                  <a:p>
                    <a:r>
                      <a:rPr lang="en-US"/>
                      <a:t>44,31%</a:t>
                    </a:r>
                  </a:p>
                </c:rich>
              </c:tx>
              <c:showLegendKey val="0"/>
              <c:showVal val="1"/>
              <c:showCatName val="1"/>
              <c:showSerName val="0"/>
              <c:showPercent val="0"/>
              <c:showBubbleSize val="0"/>
            </c:dLbl>
            <c:txPr>
              <a:bodyPr/>
              <a:lstStyle/>
              <a:p>
                <a:pPr>
                  <a:defRPr sz="800">
                    <a:latin typeface="Arial" pitchFamily="34" charset="0"/>
                    <a:cs typeface="Arial" pitchFamily="34" charset="0"/>
                  </a:defRPr>
                </a:pPr>
                <a:endParaRPr lang="es-EC"/>
              </a:p>
            </c:txPr>
            <c:showLegendKey val="0"/>
            <c:showVal val="1"/>
            <c:showCatName val="1"/>
            <c:showSerName val="0"/>
            <c:showPercent val="0"/>
            <c:showBubbleSize val="0"/>
            <c:showLeaderLines val="0"/>
          </c:dLbls>
          <c:xVal>
            <c:numRef>
              <c:f>GRAFICOS!$N$273:$N$276</c:f>
              <c:numCache>
                <c:formatCode>General</c:formatCode>
                <c:ptCount val="4"/>
                <c:pt idx="0">
                  <c:v>2009</c:v>
                </c:pt>
                <c:pt idx="1">
                  <c:v>2010</c:v>
                </c:pt>
                <c:pt idx="2">
                  <c:v>2011</c:v>
                </c:pt>
                <c:pt idx="3">
                  <c:v>2012</c:v>
                </c:pt>
              </c:numCache>
            </c:numRef>
          </c:xVal>
          <c:yVal>
            <c:numRef>
              <c:f>GRAFICOS!$O$273:$O$276</c:f>
              <c:numCache>
                <c:formatCode>0.00%</c:formatCode>
                <c:ptCount val="4"/>
                <c:pt idx="0">
                  <c:v>-0.89070000000000005</c:v>
                </c:pt>
                <c:pt idx="1">
                  <c:v>7.1403999999999996</c:v>
                </c:pt>
                <c:pt idx="2">
                  <c:v>-0.4516</c:v>
                </c:pt>
                <c:pt idx="3">
                  <c:v>0.44309999999999999</c:v>
                </c:pt>
              </c:numCache>
            </c:numRef>
          </c:yVal>
          <c:smooth val="0"/>
        </c:ser>
        <c:dLbls>
          <c:showLegendKey val="0"/>
          <c:showVal val="1"/>
          <c:showCatName val="1"/>
          <c:showSerName val="0"/>
          <c:showPercent val="0"/>
          <c:showBubbleSize val="0"/>
        </c:dLbls>
        <c:axId val="112620032"/>
        <c:axId val="112620608"/>
      </c:scatterChart>
      <c:valAx>
        <c:axId val="112620032"/>
        <c:scaling>
          <c:orientation val="minMax"/>
          <c:max val="2012"/>
          <c:min val="2009"/>
        </c:scaling>
        <c:delete val="0"/>
        <c:axPos val="b"/>
        <c:numFmt formatCode="General" sourceLinked="1"/>
        <c:majorTickMark val="none"/>
        <c:minorTickMark val="none"/>
        <c:tickLblPos val="nextTo"/>
        <c:txPr>
          <a:bodyPr/>
          <a:lstStyle/>
          <a:p>
            <a:pPr>
              <a:defRPr sz="900">
                <a:latin typeface="Arial" pitchFamily="34" charset="0"/>
                <a:cs typeface="Arial" pitchFamily="34" charset="0"/>
              </a:defRPr>
            </a:pPr>
            <a:endParaRPr lang="es-EC"/>
          </a:p>
        </c:txPr>
        <c:crossAx val="112620608"/>
        <c:crosses val="autoZero"/>
        <c:crossBetween val="midCat"/>
        <c:majorUnit val="1"/>
      </c:valAx>
      <c:valAx>
        <c:axId val="112620608"/>
        <c:scaling>
          <c:orientation val="minMax"/>
        </c:scaling>
        <c:delete val="1"/>
        <c:axPos val="l"/>
        <c:numFmt formatCode="0.00%" sourceLinked="1"/>
        <c:majorTickMark val="out"/>
        <c:minorTickMark val="none"/>
        <c:tickLblPos val="nextTo"/>
        <c:crossAx val="112620032"/>
        <c:crosses val="autoZero"/>
        <c:crossBetween val="midCat"/>
      </c:valAx>
    </c:plotArea>
    <c:plotVisOnly val="1"/>
    <c:dispBlanksAs val="gap"/>
    <c:showDLblsOverMax val="0"/>
  </c:chart>
  <c:spPr>
    <a:ln>
      <a:solidFill>
        <a:schemeClr val="tx1"/>
      </a:solidFill>
    </a:ln>
    <a:effectLst>
      <a:outerShdw blurRad="50800" dist="38100" dir="18900000" algn="bl" rotWithShape="0">
        <a:prstClr val="black">
          <a:alpha val="40000"/>
        </a:prstClr>
      </a:outerShdw>
    </a:effectLst>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0C7FCEAA-91E3-453E-B4AA-DB8D948FAE41}" type="datetimeFigureOut">
              <a:rPr lang="es-EC" smtClean="0"/>
              <a:t>29/10/2013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7FCEAA-91E3-453E-B4AA-DB8D948FAE41}" type="datetimeFigureOut">
              <a:rPr lang="es-EC" smtClean="0"/>
              <a:t>29/10/2013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7FCEAA-91E3-453E-B4AA-DB8D948FAE41}" type="datetimeFigureOut">
              <a:rPr lang="es-EC" smtClean="0"/>
              <a:t>29/10/2013</a:t>
            </a:fld>
            <a:endParaRPr lang="es-EC"/>
          </a:p>
        </p:txBody>
      </p:sp>
      <p:sp>
        <p:nvSpPr>
          <p:cNvPr id="5" name="4 Marcador de pie de página"/>
          <p:cNvSpPr>
            <a:spLocks noGrp="1"/>
          </p:cNvSpPr>
          <p:nvPr>
            <p:ph type="ftr" sz="quarter" idx="11"/>
          </p:nvPr>
        </p:nvSpPr>
        <p:spPr>
          <a:xfrm>
            <a:off x="2640597" y="6377459"/>
            <a:ext cx="3836404" cy="365125"/>
          </a:xfrm>
        </p:spPr>
        <p:txBody>
          <a:bodyPr/>
          <a:lstStyle/>
          <a:p>
            <a:endParaRPr lang="es-EC"/>
          </a:p>
        </p:txBody>
      </p:sp>
      <p:sp>
        <p:nvSpPr>
          <p:cNvPr id="6" name="5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7FCEAA-91E3-453E-B4AA-DB8D948FAE41}" type="datetimeFigureOut">
              <a:rPr lang="es-EC" smtClean="0"/>
              <a:t>29/10/2013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C7FCEAA-91E3-453E-B4AA-DB8D948FAE41}" type="datetimeFigureOut">
              <a:rPr lang="es-EC" smtClean="0"/>
              <a:t>29/10/2013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C7FCEAA-91E3-453E-B4AA-DB8D948FAE41}" type="datetimeFigureOut">
              <a:rPr lang="es-EC" smtClean="0"/>
              <a:t>29/10/2013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0C7FCEAA-91E3-453E-B4AA-DB8D948FAE41}" type="datetimeFigureOut">
              <a:rPr lang="es-EC" smtClean="0"/>
              <a:t>29/10/2013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C7FCEAA-91E3-453E-B4AA-DB8D948FAE41}" type="datetimeFigureOut">
              <a:rPr lang="es-EC" smtClean="0"/>
              <a:t>29/10/2013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7FCEAA-91E3-453E-B4AA-DB8D948FAE41}" type="datetimeFigureOut">
              <a:rPr lang="es-EC" smtClean="0"/>
              <a:t>29/10/2013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C7FCEAA-91E3-453E-B4AA-DB8D948FAE41}" type="datetimeFigureOut">
              <a:rPr lang="es-EC" smtClean="0"/>
              <a:t>29/10/2013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0C7FCEAA-91E3-453E-B4AA-DB8D948FAE41}" type="datetimeFigureOut">
              <a:rPr lang="es-EC" smtClean="0"/>
              <a:t>29/10/2013</a:t>
            </a:fld>
            <a:endParaRPr lang="es-EC"/>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C"/>
          </a:p>
        </p:txBody>
      </p:sp>
      <p:sp>
        <p:nvSpPr>
          <p:cNvPr id="7" name="6 Marcador de número de diapositiva"/>
          <p:cNvSpPr>
            <a:spLocks noGrp="1"/>
          </p:cNvSpPr>
          <p:nvPr>
            <p:ph type="sldNum" sz="quarter" idx="12"/>
          </p:nvPr>
        </p:nvSpPr>
        <p:spPr>
          <a:xfrm>
            <a:off x="8339328" y="1170432"/>
            <a:ext cx="733864" cy="201168"/>
          </a:xfrm>
        </p:spPr>
        <p:txBody>
          <a:bodyPr/>
          <a:lstStyle/>
          <a:p>
            <a:fld id="{04E1D42D-98A8-4D3F-B593-C91EFB3D2653}"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C7FCEAA-91E3-453E-B4AA-DB8D948FAE41}" type="datetimeFigureOut">
              <a:rPr lang="es-EC" smtClean="0"/>
              <a:t>29/10/2013</a:t>
            </a:fld>
            <a:endParaRPr lang="es-EC"/>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C"/>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4E1D42D-98A8-4D3F-B593-C91EFB3D2653}"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ec/url?sa=i&amp;rct=j&amp;q=&amp;esrc=s&amp;frm=1&amp;source=images&amp;cd=&amp;cad=rja&amp;docid=_Vuk8j5DcHUWnM&amp;tbnid=Y14ylPdq7l5J_M:&amp;ved=0CAUQjRw&amp;url=http://www.larevista.ec/orientacion/orientacion/estudiar-a-distancia-algunas-prioridades&amp;ei=pvNvUubdKZKv4AP44YHABQ&amp;psig=AFQjCNGUMd_s3hVTwZb3kHxudQy3KNaaDw&amp;ust=138315345294870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upload.wikimedia.org/wikipedia/commons/7/75/Modelo_Porter.sv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ec/url?sa=i&amp;rct=j&amp;q=&amp;esrc=s&amp;frm=1&amp;source=images&amp;cd=&amp;cad=rja&amp;docid=HTCTvCQee6HQMM&amp;tbnid=KxS2_AbZIYm7uM:&amp;ved=0CAUQjRw&amp;url=http://e-learningmarketing.blogspot.com/2013/01/objetivos-y-estrategias-de-ventas.html&amp;ei=SfBvUt3XLfa14AOXmoGIDg&amp;bvm=bv.55123115,d.dmg&amp;psig=AFQjCNFq5o3HbVkZbiXsyZJ_ALktH50Akg&amp;ust=138315410203873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ec/url?sa=i&amp;rct=j&amp;q=&amp;esrc=s&amp;frm=1&amp;source=images&amp;cd=&amp;cad=rja&amp;docid=-9093tZ6Mowj9M&amp;tbnid=fMwUrdQK9c9IpM:&amp;ved=0CAUQjRw&amp;url=http://www.cread.org/newsletter/esp/esp-enews3.2.htm&amp;ei=yetvUs25I_X64AP5yIHgDQ&amp;bvm=bv.55123115,d.dmg&amp;psig=AFQjCNEXeyYrnov9pFihu_ys_CdTn0mbTg&amp;ust=138315295980375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google.com.ec/url?sa=i&amp;rct=j&amp;q=&amp;esrc=s&amp;frm=1&amp;source=images&amp;cd=&amp;cad=rja&amp;docid=8-KoNXglThxs7M&amp;tbnid=Udx7fwvX2MH4tM:&amp;ved=0CAUQjRw&amp;url=https://www.facebook.com/UCSGye&amp;ei=wuxvUuyTLpKv4AP44YHABQ&amp;bvm=bv.55123115,d.dmg&amp;psig=AFQjCNGzK9KexH5HDX9W5Qfe9iBMU3AXYA&amp;ust=138315293902112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ec/url?sa=i&amp;rct=j&amp;q=&amp;esrc=s&amp;frm=1&amp;source=images&amp;cd=&amp;cad=rja&amp;docid=L1OlhOsqiJvoZM&amp;tbnid=bAfZs7ZTUoRQYM:&amp;ved=0CAUQjRw&amp;url=http://ecuadoruniversitario.com/noticias-universitarias/becas-utpl-una-puerta-llena-de-oportunidades/&amp;ei=vvBvUs-RHY-64AOqqYCQCA&amp;psig=AFQjCNG835ooAR6ZX3rIHV6neJSTPzxQbQ&amp;ust=138315422573456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27248" y="4419944"/>
            <a:ext cx="8077200" cy="1673352"/>
          </a:xfrm>
        </p:spPr>
        <p:txBody>
          <a:bodyPr>
            <a:normAutofit/>
          </a:bodyPr>
          <a:lstStyle/>
          <a:p>
            <a:r>
              <a:rPr lang="es-EC" sz="3000" dirty="0" smtClean="0">
                <a:solidFill>
                  <a:schemeClr val="tx1"/>
                </a:solidFill>
                <a:latin typeface="Century Gothic" pitchFamily="34" charset="0"/>
              </a:rPr>
              <a:t>Autor:</a:t>
            </a:r>
            <a:r>
              <a:rPr lang="es-EC" sz="3000" dirty="0" smtClean="0">
                <a:solidFill>
                  <a:schemeClr val="tx1"/>
                </a:solidFill>
              </a:rPr>
              <a:t> </a:t>
            </a:r>
            <a:r>
              <a:rPr lang="es-EC" sz="3000" dirty="0">
                <a:solidFill>
                  <a:srgbClr val="FFC000"/>
                </a:solidFill>
                <a:effectLst>
                  <a:outerShdw blurRad="50800" dist="38100" dir="2700000" algn="tl">
                    <a:srgbClr val="000000">
                      <a:alpha val="40000"/>
                    </a:srgbClr>
                  </a:outerShdw>
                </a:effectLst>
                <a:latin typeface="Century Gothic" pitchFamily="34" charset="0"/>
                <a:ea typeface="+mn-ea"/>
                <a:cs typeface="+mn-cs"/>
              </a:rPr>
              <a:t>Dolores Masa Sánchez</a:t>
            </a:r>
          </a:p>
        </p:txBody>
      </p:sp>
      <p:sp>
        <p:nvSpPr>
          <p:cNvPr id="3" name="2 Subtítulo"/>
          <p:cNvSpPr>
            <a:spLocks noGrp="1"/>
          </p:cNvSpPr>
          <p:nvPr>
            <p:ph type="subTitle" idx="1"/>
          </p:nvPr>
        </p:nvSpPr>
        <p:spPr>
          <a:xfrm>
            <a:off x="452359" y="2996952"/>
            <a:ext cx="8077200" cy="1499616"/>
          </a:xfrm>
        </p:spPr>
        <p:txBody>
          <a:bodyPr>
            <a:noAutofit/>
          </a:bodyPr>
          <a:lstStyle/>
          <a:p>
            <a:pPr algn="just"/>
            <a:r>
              <a:rPr lang="es-ES" sz="2800" b="1" dirty="0" smtClean="0">
                <a:solidFill>
                  <a:srgbClr val="FFC000"/>
                </a:solidFill>
                <a:effectLst>
                  <a:outerShdw blurRad="38100" dist="38100" dir="2700000" algn="tl">
                    <a:srgbClr val="000000">
                      <a:alpha val="43137"/>
                    </a:srgbClr>
                  </a:outerShdw>
                </a:effectLst>
                <a:latin typeface="Century Gothic" pitchFamily="34" charset="0"/>
              </a:rPr>
              <a:t>“IDENTIFICACIÓN </a:t>
            </a:r>
            <a:r>
              <a:rPr lang="es-ES" sz="2800" b="1" dirty="0">
                <a:solidFill>
                  <a:srgbClr val="FFC000"/>
                </a:solidFill>
                <a:effectLst>
                  <a:outerShdw blurRad="38100" dist="38100" dir="2700000" algn="tl">
                    <a:srgbClr val="000000">
                      <a:alpha val="43137"/>
                    </a:srgbClr>
                  </a:outerShdw>
                </a:effectLst>
                <a:latin typeface="Century Gothic" pitchFamily="34" charset="0"/>
              </a:rPr>
              <a:t>Y TRATAMIENTO DE LOS RIESGOS DEL PROYECTO AUTOFINANCIADO SISTEMA DE EDUCACIÓN A DISTANCIA DE LA UNIVERSIDAD CATÓLICA DE SANTIAGO DE GUAYAQUIL Y SU EFECTO FINANCIERO”</a:t>
            </a:r>
            <a:endParaRPr lang="es-EC" sz="2800" b="1" dirty="0">
              <a:solidFill>
                <a:srgbClr val="FFC000"/>
              </a:solidFill>
              <a:effectLst>
                <a:outerShdw blurRad="38100" dist="38100" dir="2700000" algn="tl">
                  <a:srgbClr val="000000">
                    <a:alpha val="43137"/>
                  </a:srgbClr>
                </a:outerShdw>
              </a:effectLst>
              <a:latin typeface="Century Gothic" pitchFamily="34" charset="0"/>
            </a:endParaRPr>
          </a:p>
          <a:p>
            <a:endParaRPr lang="es-EC" sz="2800" dirty="0">
              <a:effectLst>
                <a:outerShdw blurRad="38100" dist="38100" dir="2700000" algn="tl">
                  <a:srgbClr val="000000">
                    <a:alpha val="43137"/>
                  </a:srgbClr>
                </a:outerShdw>
              </a:effectLst>
              <a:latin typeface="Century Gothic" pitchFamily="34"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65026"/>
            <a:ext cx="4590446" cy="1335782"/>
          </a:xfrm>
          <a:prstGeom prst="rect">
            <a:avLst/>
          </a:prstGeom>
          <a:noFill/>
          <a:ln>
            <a:noFill/>
          </a:ln>
        </p:spPr>
      </p:pic>
      <p:sp>
        <p:nvSpPr>
          <p:cNvPr id="5" name="1 Título"/>
          <p:cNvSpPr txBox="1">
            <a:spLocks/>
          </p:cNvSpPr>
          <p:nvPr/>
        </p:nvSpPr>
        <p:spPr>
          <a:xfrm>
            <a:off x="179513" y="5661248"/>
            <a:ext cx="8568952" cy="648072"/>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r>
              <a:rPr lang="es-EC" sz="3000" dirty="0" smtClean="0">
                <a:solidFill>
                  <a:schemeClr val="tx1"/>
                </a:solidFill>
                <a:latin typeface="Century Gothic" pitchFamily="34" charset="0"/>
              </a:rPr>
              <a:t>Maestría en Finanzas Empresariales </a:t>
            </a:r>
            <a:endParaRPr lang="es-EC" sz="3000" dirty="0">
              <a:solidFill>
                <a:srgbClr val="FFC000"/>
              </a:solidFill>
              <a:effectLst>
                <a:outerShdw blurRad="50800" dist="38100" dir="2700000" algn="tl">
                  <a:srgbClr val="000000">
                    <a:alpha val="40000"/>
                  </a:srgbClr>
                </a:outerShdw>
              </a:effectLst>
              <a:latin typeface="Century Gothic" pitchFamily="34" charset="0"/>
              <a:ea typeface="+mn-ea"/>
              <a:cs typeface="+mn-cs"/>
            </a:endParaRPr>
          </a:p>
        </p:txBody>
      </p:sp>
    </p:spTree>
    <p:extLst>
      <p:ext uri="{BB962C8B-B14F-4D97-AF65-F5344CB8AC3E}">
        <p14:creationId xmlns:p14="http://schemas.microsoft.com/office/powerpoint/2010/main" val="2970379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Ámbito de Desarrollo</a:t>
            </a:r>
            <a:endParaRPr lang="es-EC" sz="3000" dirty="0">
              <a:latin typeface="Century Gothic" pitchFamily="34" charset="0"/>
            </a:endParaRPr>
          </a:p>
        </p:txBody>
      </p:sp>
      <p:sp>
        <p:nvSpPr>
          <p:cNvPr id="3" name="2 Marcador de contenido"/>
          <p:cNvSpPr>
            <a:spLocks noGrp="1"/>
          </p:cNvSpPr>
          <p:nvPr>
            <p:ph idx="1"/>
          </p:nvPr>
        </p:nvSpPr>
        <p:spPr>
          <a:xfrm>
            <a:off x="0" y="1556792"/>
            <a:ext cx="8820472" cy="4625609"/>
          </a:xfrm>
        </p:spPr>
        <p:txBody>
          <a:bodyPr>
            <a:normAutofit/>
          </a:bodyPr>
          <a:lstStyle/>
          <a:p>
            <a:pPr algn="just"/>
            <a:r>
              <a:rPr lang="es-EC" sz="2500" dirty="0">
                <a:latin typeface="Century Gothic" pitchFamily="34" charset="0"/>
              </a:rPr>
              <a:t> El proyecto SED se encuentra dentro del Sector Servicios, en </a:t>
            </a:r>
            <a:r>
              <a:rPr lang="es-EC" sz="2500" dirty="0" smtClean="0">
                <a:latin typeface="Century Gothic" pitchFamily="34" charset="0"/>
              </a:rPr>
              <a:t>Educación</a:t>
            </a:r>
          </a:p>
          <a:p>
            <a:pPr algn="just"/>
            <a:r>
              <a:rPr lang="es-EC" sz="2500" dirty="0" smtClean="0">
                <a:latin typeface="Century Gothic" pitchFamily="34" charset="0"/>
              </a:rPr>
              <a:t>Mercado objetivo: </a:t>
            </a:r>
            <a:r>
              <a:rPr lang="es-EC" sz="2500" b="1" dirty="0">
                <a:latin typeface="Century Gothic" pitchFamily="34" charset="0"/>
              </a:rPr>
              <a:t>Personas mayores de edad que no tienen el tiempo para educación presencial, con ingresos mensuales (personales o familiares) destinados a educación iguales o superiores a USD $ 300.00</a:t>
            </a:r>
            <a:r>
              <a:rPr lang="es-EC" sz="2500" dirty="0">
                <a:latin typeface="Century Gothic" pitchFamily="34" charset="0"/>
              </a:rPr>
              <a:t>. </a:t>
            </a:r>
          </a:p>
        </p:txBody>
      </p:sp>
      <p:pic>
        <p:nvPicPr>
          <p:cNvPr id="5122" name="Picture 2" descr="https://encrypted-tbn2.gstatic.com/images?q=tbn:ANd9GcSk-KsJ0WLCRgBz0WQ5aTXy6h67BXYidUJb2GfrmzC6GkFfWmy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078163"/>
            <a:ext cx="2096694" cy="2591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38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Diagnóstico Situacional del Proyecto SED - </a:t>
            </a:r>
            <a:r>
              <a:rPr lang="es-EC" sz="3000" dirty="0" err="1" smtClean="0">
                <a:latin typeface="Century Gothic" pitchFamily="34" charset="0"/>
              </a:rPr>
              <a:t>Macroambiente</a:t>
            </a:r>
            <a:endParaRPr lang="es-EC" sz="3000" dirty="0">
              <a:latin typeface="Century Gothic" pitchFamily="34" charset="0"/>
            </a:endParaRPr>
          </a:p>
        </p:txBody>
      </p:sp>
      <p:sp>
        <p:nvSpPr>
          <p:cNvPr id="7" name="6 Rectángulo redondeado"/>
          <p:cNvSpPr/>
          <p:nvPr/>
        </p:nvSpPr>
        <p:spPr>
          <a:xfrm>
            <a:off x="251521" y="1556792"/>
            <a:ext cx="8640959"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latin typeface="Century Gothic" pitchFamily="34" charset="0"/>
              </a:rPr>
              <a:t>Político:</a:t>
            </a:r>
            <a:r>
              <a:rPr lang="es-EC" sz="2000" dirty="0" smtClean="0">
                <a:latin typeface="Century Gothic" pitchFamily="34" charset="0"/>
              </a:rPr>
              <a:t> Decisiones y resoluciones tomadas por el Gobierno, procesos de evaluación y acreditación </a:t>
            </a:r>
            <a:endParaRPr lang="es-EC" sz="2000" dirty="0">
              <a:latin typeface="Century Gothic" pitchFamily="34" charset="0"/>
            </a:endParaRPr>
          </a:p>
        </p:txBody>
      </p:sp>
      <p:sp>
        <p:nvSpPr>
          <p:cNvPr id="8" name="7 Rectángulo redondeado"/>
          <p:cNvSpPr/>
          <p:nvPr/>
        </p:nvSpPr>
        <p:spPr>
          <a:xfrm>
            <a:off x="179512" y="2852936"/>
            <a:ext cx="4294523"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latin typeface="Century Gothic" pitchFamily="34" charset="0"/>
              </a:rPr>
              <a:t>Económico - Social: </a:t>
            </a:r>
            <a:r>
              <a:rPr lang="es-EC" dirty="0" smtClean="0">
                <a:latin typeface="Century Gothic" pitchFamily="34" charset="0"/>
              </a:rPr>
              <a:t>36</a:t>
            </a:r>
            <a:r>
              <a:rPr lang="es-EC" dirty="0">
                <a:latin typeface="Century Gothic" pitchFamily="34" charset="0"/>
              </a:rPr>
              <a:t>% de las familias se sitúan en un nivel socioeconómico superior, en tanto que el 64% se ubican en niveles inferiores, </a:t>
            </a:r>
            <a:r>
              <a:rPr lang="es-EC" dirty="0" smtClean="0">
                <a:latin typeface="Century Gothic" pitchFamily="34" charset="0"/>
              </a:rPr>
              <a:t>tasa </a:t>
            </a:r>
            <a:r>
              <a:rPr lang="es-EC" dirty="0">
                <a:latin typeface="Century Gothic" pitchFamily="34" charset="0"/>
              </a:rPr>
              <a:t>de empleo al año 2012 es del 94%, mientras que la PEA es igual a 6.779.467 habitantes. </a:t>
            </a:r>
          </a:p>
          <a:p>
            <a:pPr algn="just"/>
            <a:r>
              <a:rPr lang="es-EC" dirty="0" smtClean="0">
                <a:latin typeface="Century Gothic" pitchFamily="34" charset="0"/>
              </a:rPr>
              <a:t>En </a:t>
            </a:r>
            <a:r>
              <a:rPr lang="es-EC" dirty="0">
                <a:latin typeface="Century Gothic" pitchFamily="34" charset="0"/>
              </a:rPr>
              <a:t>el sector educativo, </a:t>
            </a:r>
            <a:r>
              <a:rPr lang="es-EC" dirty="0" smtClean="0">
                <a:latin typeface="Century Gothic" pitchFamily="34" charset="0"/>
              </a:rPr>
              <a:t>en el </a:t>
            </a:r>
            <a:r>
              <a:rPr lang="es-EC" dirty="0">
                <a:latin typeface="Century Gothic" pitchFamily="34" charset="0"/>
              </a:rPr>
              <a:t>2009 los estudiantes a distancia constituían el 10% del total de estudiantes, el cual ha ido en aumento </a:t>
            </a:r>
          </a:p>
        </p:txBody>
      </p:sp>
      <p:sp>
        <p:nvSpPr>
          <p:cNvPr id="9" name="8 Rectángulo redondeado"/>
          <p:cNvSpPr/>
          <p:nvPr/>
        </p:nvSpPr>
        <p:spPr>
          <a:xfrm>
            <a:off x="4644008" y="2852936"/>
            <a:ext cx="4320480" cy="3789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latin typeface="Century Gothic" pitchFamily="34" charset="0"/>
              </a:rPr>
              <a:t>Tecnológico:</a:t>
            </a:r>
            <a:r>
              <a:rPr lang="es-EC" dirty="0" smtClean="0">
                <a:latin typeface="Century Gothic" pitchFamily="34" charset="0"/>
              </a:rPr>
              <a:t> utilización </a:t>
            </a:r>
            <a:r>
              <a:rPr lang="es-EC" dirty="0">
                <a:latin typeface="Century Gothic" pitchFamily="34" charset="0"/>
              </a:rPr>
              <a:t>de recursos </a:t>
            </a:r>
            <a:r>
              <a:rPr lang="es-EC" dirty="0" smtClean="0">
                <a:latin typeface="Century Gothic" pitchFamily="34" charset="0"/>
              </a:rPr>
              <a:t>en aumento, al </a:t>
            </a:r>
            <a:r>
              <a:rPr lang="es-EC" dirty="0">
                <a:latin typeface="Century Gothic" pitchFamily="34" charset="0"/>
              </a:rPr>
              <a:t>año 2012 el número de usuarios fue de 4.435.180, con una tasa de incremento anual de aproximadamente 30%, el uso de internet en el área urbana es del 34%, mientras que en el área rural es del 12%, </a:t>
            </a:r>
            <a:r>
              <a:rPr lang="es-EC" dirty="0" smtClean="0">
                <a:latin typeface="Century Gothic" pitchFamily="34" charset="0"/>
              </a:rPr>
              <a:t>un </a:t>
            </a:r>
            <a:r>
              <a:rPr lang="es-EC" dirty="0">
                <a:latin typeface="Century Gothic" pitchFamily="34" charset="0"/>
              </a:rPr>
              <a:t>35% de la población con acceso a internet ingresa desde su hogar, y un 50% lo emplea con fines de consulta y comunicación</a:t>
            </a:r>
          </a:p>
        </p:txBody>
      </p:sp>
    </p:spTree>
    <p:extLst>
      <p:ext uri="{BB962C8B-B14F-4D97-AF65-F5344CB8AC3E}">
        <p14:creationId xmlns:p14="http://schemas.microsoft.com/office/powerpoint/2010/main" val="2422209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55448"/>
            <a:ext cx="8229600" cy="1252728"/>
          </a:xfrm>
        </p:spPr>
        <p:txBody>
          <a:bodyPr>
            <a:normAutofit/>
          </a:bodyPr>
          <a:lstStyle/>
          <a:p>
            <a:r>
              <a:rPr lang="es-EC" sz="3000" dirty="0" smtClean="0">
                <a:latin typeface="Century Gothic" pitchFamily="34" charset="0"/>
              </a:rPr>
              <a:t>Diagnóstico Situacional del Proyecto SED - Microambiente</a:t>
            </a:r>
            <a:endParaRPr lang="es-EC" sz="3000" dirty="0">
              <a:latin typeface="Century Gothic" pitchFamily="34" charset="0"/>
            </a:endParaRPr>
          </a:p>
        </p:txBody>
      </p:sp>
      <p:pic>
        <p:nvPicPr>
          <p:cNvPr id="5" name="4 Imagen" descr="Descripción: File:Modelo Porter.sv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975823" y="2348880"/>
            <a:ext cx="5328592" cy="3528392"/>
          </a:xfrm>
          <a:prstGeom prst="rect">
            <a:avLst/>
          </a:prstGeom>
          <a:noFill/>
          <a:ln>
            <a:noFill/>
          </a:ln>
        </p:spPr>
      </p:pic>
      <p:cxnSp>
        <p:nvCxnSpPr>
          <p:cNvPr id="14" name="13 Conector recto de flecha"/>
          <p:cNvCxnSpPr>
            <a:stCxn id="5" idx="1"/>
          </p:cNvCxnSpPr>
          <p:nvPr/>
        </p:nvCxnSpPr>
        <p:spPr>
          <a:xfrm flipH="1">
            <a:off x="1619672" y="4113076"/>
            <a:ext cx="3561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179512" y="3356992"/>
            <a:ext cx="1368152" cy="1584176"/>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Proveedores Comerciales y de Servicios </a:t>
            </a:r>
            <a:endParaRPr lang="es-EC" sz="1400" b="1" dirty="0">
              <a:latin typeface="Century Gothic" pitchFamily="34" charset="0"/>
            </a:endParaRPr>
          </a:p>
        </p:txBody>
      </p:sp>
      <p:sp>
        <p:nvSpPr>
          <p:cNvPr id="16" name="15 Rectángulo"/>
          <p:cNvSpPr/>
          <p:nvPr/>
        </p:nvSpPr>
        <p:spPr>
          <a:xfrm>
            <a:off x="7668344" y="3284984"/>
            <a:ext cx="1368152" cy="1584176"/>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Estudiantes </a:t>
            </a:r>
            <a:endParaRPr lang="es-EC" sz="1400" b="1" dirty="0">
              <a:latin typeface="Century Gothic" pitchFamily="34" charset="0"/>
            </a:endParaRPr>
          </a:p>
        </p:txBody>
      </p:sp>
      <p:sp>
        <p:nvSpPr>
          <p:cNvPr id="19" name="18 Rectángulo"/>
          <p:cNvSpPr/>
          <p:nvPr/>
        </p:nvSpPr>
        <p:spPr>
          <a:xfrm>
            <a:off x="2555776" y="1556792"/>
            <a:ext cx="4176464" cy="553870"/>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Limitación por políticas gubernamentales </a:t>
            </a:r>
            <a:endParaRPr lang="es-EC" sz="1400" b="1" dirty="0">
              <a:latin typeface="Century Gothic" pitchFamily="34" charset="0"/>
            </a:endParaRPr>
          </a:p>
        </p:txBody>
      </p:sp>
      <p:cxnSp>
        <p:nvCxnSpPr>
          <p:cNvPr id="21" name="20 Conector recto de flecha"/>
          <p:cNvCxnSpPr/>
          <p:nvPr/>
        </p:nvCxnSpPr>
        <p:spPr>
          <a:xfrm flipV="1">
            <a:off x="4640119" y="2132856"/>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5" idx="2"/>
          </p:cNvCxnSpPr>
          <p:nvPr/>
        </p:nvCxnSpPr>
        <p:spPr>
          <a:xfrm>
            <a:off x="4640119" y="587727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2555776" y="6187498"/>
            <a:ext cx="4176464" cy="553870"/>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No hay sustitutos importantes  </a:t>
            </a:r>
            <a:endParaRPr lang="es-EC" sz="1400" b="1" dirty="0">
              <a:latin typeface="Century Gothic" pitchFamily="34" charset="0"/>
            </a:endParaRPr>
          </a:p>
        </p:txBody>
      </p:sp>
      <p:cxnSp>
        <p:nvCxnSpPr>
          <p:cNvPr id="26" name="25 Conector recto de flecha"/>
          <p:cNvCxnSpPr>
            <a:stCxn id="5" idx="3"/>
          </p:cNvCxnSpPr>
          <p:nvPr/>
        </p:nvCxnSpPr>
        <p:spPr>
          <a:xfrm>
            <a:off x="7304415" y="4113076"/>
            <a:ext cx="3639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5508104" y="4725144"/>
            <a:ext cx="144016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flipV="1">
            <a:off x="2555776" y="2852936"/>
            <a:ext cx="129614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Rectángulo"/>
          <p:cNvSpPr/>
          <p:nvPr/>
        </p:nvSpPr>
        <p:spPr>
          <a:xfrm>
            <a:off x="107504" y="2515090"/>
            <a:ext cx="2389175" cy="553870"/>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Agresivas campañas publicitarias  </a:t>
            </a:r>
            <a:endParaRPr lang="es-EC" sz="1400" b="1" dirty="0">
              <a:latin typeface="Century Gothic" pitchFamily="34" charset="0"/>
            </a:endParaRPr>
          </a:p>
        </p:txBody>
      </p:sp>
      <p:sp>
        <p:nvSpPr>
          <p:cNvPr id="35" name="34 Rectángulo"/>
          <p:cNvSpPr/>
          <p:nvPr/>
        </p:nvSpPr>
        <p:spPr>
          <a:xfrm>
            <a:off x="6444208" y="5301208"/>
            <a:ext cx="2389175" cy="553870"/>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Diferencias en precios y forma de pago </a:t>
            </a:r>
            <a:endParaRPr lang="es-EC" sz="1400" b="1" dirty="0">
              <a:latin typeface="Century Gothic" pitchFamily="34" charset="0"/>
            </a:endParaRPr>
          </a:p>
        </p:txBody>
      </p:sp>
    </p:spTree>
    <p:extLst>
      <p:ext uri="{BB962C8B-B14F-4D97-AF65-F5344CB8AC3E}">
        <p14:creationId xmlns:p14="http://schemas.microsoft.com/office/powerpoint/2010/main" val="677771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t>FODA </a:t>
            </a:r>
            <a:endParaRPr lang="es-EC" sz="3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23" t="23931" r="13200" b="10138"/>
          <a:stretch/>
        </p:blipFill>
        <p:spPr bwMode="auto">
          <a:xfrm>
            <a:off x="395536" y="1628800"/>
            <a:ext cx="849091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059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FODA </a:t>
            </a:r>
            <a:endParaRPr lang="es-EC"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76" t="38000" r="13524" b="18689"/>
          <a:stretch/>
        </p:blipFill>
        <p:spPr bwMode="auto">
          <a:xfrm>
            <a:off x="20018" y="1916832"/>
            <a:ext cx="893816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495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Análisis Vectorial FODA </a:t>
            </a:r>
            <a:endParaRPr lang="es-EC" sz="3000" dirty="0">
              <a:latin typeface="Century Gothic"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23" t="42138" r="34213" b="33586"/>
          <a:stretch/>
        </p:blipFill>
        <p:spPr bwMode="auto">
          <a:xfrm>
            <a:off x="179512" y="1700808"/>
            <a:ext cx="410527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rotWithShape="1">
          <a:blip r:embed="rId3">
            <a:extLst>
              <a:ext uri="{28A0092B-C50C-407E-A947-70E740481C1C}">
                <a14:useLocalDpi xmlns:a14="http://schemas.microsoft.com/office/drawing/2010/main" val="0"/>
              </a:ext>
            </a:extLst>
          </a:blip>
          <a:srcRect l="39180" t="31359" r="30652" b="34146"/>
          <a:stretch/>
        </p:blipFill>
        <p:spPr bwMode="auto">
          <a:xfrm>
            <a:off x="4466478" y="1556792"/>
            <a:ext cx="4392488" cy="2764155"/>
          </a:xfrm>
          <a:prstGeom prst="rect">
            <a:avLst/>
          </a:prstGeom>
          <a:ln>
            <a:noFill/>
          </a:ln>
          <a:extLst>
            <a:ext uri="{53640926-AAD7-44D8-BBD7-CCE9431645EC}">
              <a14:shadowObscured xmlns:a14="http://schemas.microsoft.com/office/drawing/2010/main"/>
            </a:ext>
          </a:extLst>
        </p:spPr>
      </p:pic>
      <p:sp>
        <p:nvSpPr>
          <p:cNvPr id="7" name="2 Marcador de contenido"/>
          <p:cNvSpPr>
            <a:spLocks noGrp="1"/>
          </p:cNvSpPr>
          <p:nvPr>
            <p:ph idx="1"/>
          </p:nvPr>
        </p:nvSpPr>
        <p:spPr>
          <a:xfrm>
            <a:off x="0" y="4292600"/>
            <a:ext cx="8858966" cy="2520950"/>
          </a:xfrm>
        </p:spPr>
        <p:txBody>
          <a:bodyPr>
            <a:normAutofit/>
          </a:bodyPr>
          <a:lstStyle/>
          <a:p>
            <a:pPr algn="just"/>
            <a:r>
              <a:rPr lang="es-ES" sz="2200" dirty="0">
                <a:latin typeface="Century Gothic" pitchFamily="34" charset="0"/>
              </a:rPr>
              <a:t>El SED en cuanto a su situación se encuentra en el cuarto cuadrante, debido a que las debilidades son mayores a las fortalezas, </a:t>
            </a:r>
            <a:r>
              <a:rPr lang="es-ES" sz="2200" dirty="0" smtClean="0">
                <a:latin typeface="Century Gothic" pitchFamily="34" charset="0"/>
              </a:rPr>
              <a:t>es </a:t>
            </a:r>
            <a:r>
              <a:rPr lang="es-ES" sz="2200" dirty="0">
                <a:latin typeface="Century Gothic" pitchFamily="34" charset="0"/>
              </a:rPr>
              <a:t>fundamental que las decisiones por parte de los directivos del proyecto incluyan la ejecución de estrategias para reducir las debilidades y aprovechar al máximo las oportunidades planteadas. </a:t>
            </a:r>
            <a:endParaRPr lang="es-EC" sz="2200" dirty="0">
              <a:latin typeface="Century Gothic" pitchFamily="34" charset="0"/>
            </a:endParaRPr>
          </a:p>
        </p:txBody>
      </p:sp>
    </p:spTree>
    <p:extLst>
      <p:ext uri="{BB962C8B-B14F-4D97-AF65-F5344CB8AC3E}">
        <p14:creationId xmlns:p14="http://schemas.microsoft.com/office/powerpoint/2010/main" val="2889558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38791" y="2577456"/>
            <a:ext cx="8077200" cy="1499616"/>
          </a:xfrm>
        </p:spPr>
        <p:txBody>
          <a:bodyPr>
            <a:noAutofit/>
          </a:bodyPr>
          <a:lstStyle/>
          <a:p>
            <a:pPr algn="ctr"/>
            <a:r>
              <a:rPr lang="es-EC" sz="2800" b="1" dirty="0" smtClean="0">
                <a:latin typeface="Century Gothic" pitchFamily="34" charset="0"/>
              </a:rPr>
              <a:t>ESTRUCTURA ACADÉMICA, ADMINISTRATIVA        Y FINANCIERA </a:t>
            </a:r>
            <a:endParaRPr lang="es-EC" sz="2800" b="1" dirty="0">
              <a:solidFill>
                <a:srgbClr val="FFC000"/>
              </a:solidFill>
              <a:latin typeface="Century Gothic" pitchFamily="34" charset="0"/>
            </a:endParaRPr>
          </a:p>
          <a:p>
            <a:pPr algn="ctr"/>
            <a:endParaRPr lang="es-EC" sz="2800" dirty="0">
              <a:latin typeface="Century Gothic" pitchFamily="34" charset="0"/>
            </a:endParaRPr>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692695"/>
            <a:ext cx="2160240" cy="1039361"/>
          </a:xfrm>
          <a:prstGeom prst="rect">
            <a:avLst/>
          </a:prstGeom>
        </p:spPr>
      </p:pic>
    </p:spTree>
    <p:extLst>
      <p:ext uri="{BB962C8B-B14F-4D97-AF65-F5344CB8AC3E}">
        <p14:creationId xmlns:p14="http://schemas.microsoft.com/office/powerpoint/2010/main" val="2365604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Estructura Académica </a:t>
            </a:r>
            <a:endParaRPr lang="es-EC" sz="3000" dirty="0">
              <a:latin typeface="Century Gothic" pitchFamily="34" charset="0"/>
            </a:endParaRPr>
          </a:p>
        </p:txBody>
      </p:sp>
      <p:sp>
        <p:nvSpPr>
          <p:cNvPr id="3" name="2 Marcador de contenido"/>
          <p:cNvSpPr>
            <a:spLocks noGrp="1"/>
          </p:cNvSpPr>
          <p:nvPr>
            <p:ph idx="1"/>
          </p:nvPr>
        </p:nvSpPr>
        <p:spPr>
          <a:xfrm>
            <a:off x="0" y="1556792"/>
            <a:ext cx="8892480" cy="4625609"/>
          </a:xfrm>
        </p:spPr>
        <p:txBody>
          <a:bodyPr>
            <a:normAutofit/>
          </a:bodyPr>
          <a:lstStyle/>
          <a:p>
            <a:pPr algn="just"/>
            <a:r>
              <a:rPr lang="es-ES" sz="2200" dirty="0">
                <a:latin typeface="Century Gothic" pitchFamily="34" charset="0"/>
              </a:rPr>
              <a:t>La oferta académica del SED - UCSG está conformada por seis carreras, aprobadas por la </a:t>
            </a:r>
            <a:r>
              <a:rPr lang="es-ES" sz="2200" dirty="0" smtClean="0">
                <a:latin typeface="Century Gothic" pitchFamily="34" charset="0"/>
              </a:rPr>
              <a:t>SENESCYT</a:t>
            </a:r>
          </a:p>
          <a:p>
            <a:pPr algn="just"/>
            <a:r>
              <a:rPr lang="es-ES" sz="2200" dirty="0" smtClean="0">
                <a:latin typeface="Century Gothic" pitchFamily="34" charset="0"/>
              </a:rPr>
              <a:t>Modelo pedagógico centrado en el estudiante </a:t>
            </a:r>
          </a:p>
          <a:p>
            <a:pPr algn="just"/>
            <a:r>
              <a:rPr lang="es-ES" sz="2200" dirty="0" smtClean="0">
                <a:latin typeface="Century Gothic" pitchFamily="34" charset="0"/>
              </a:rPr>
              <a:t>Aprendizaje en línea </a:t>
            </a:r>
          </a:p>
          <a:p>
            <a:pPr algn="just"/>
            <a:r>
              <a:rPr lang="es-ES" sz="2200" dirty="0" smtClean="0">
                <a:latin typeface="Century Gothic" pitchFamily="34" charset="0"/>
              </a:rPr>
              <a:t>Medios de apoyo para el aprendizaje</a:t>
            </a:r>
            <a:endParaRPr lang="es-EC" sz="2200" dirty="0">
              <a:latin typeface="Century Gothic"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886655"/>
            <a:ext cx="2463800" cy="1066800"/>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000" y="5168674"/>
            <a:ext cx="2463800" cy="1066800"/>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658" y="3874368"/>
            <a:ext cx="2463800" cy="1066800"/>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5170512"/>
            <a:ext cx="2463800" cy="1066800"/>
          </a:xfrm>
          <a:prstGeom prst="rect">
            <a:avLst/>
          </a:prstGeom>
        </p:spPr>
      </p:pic>
      <p:pic>
        <p:nvPicPr>
          <p:cNvPr id="10" name="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0152" y="3831552"/>
            <a:ext cx="2463800" cy="1066800"/>
          </a:xfrm>
          <a:prstGeom prst="rect">
            <a:avLst/>
          </a:prstGeom>
        </p:spPr>
      </p:pic>
      <p:pic>
        <p:nvPicPr>
          <p:cNvPr id="11" name="1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5168674"/>
            <a:ext cx="2463800" cy="1066800"/>
          </a:xfrm>
          <a:prstGeom prst="rect">
            <a:avLst/>
          </a:prstGeom>
        </p:spPr>
      </p:pic>
    </p:spTree>
    <p:extLst>
      <p:ext uri="{BB962C8B-B14F-4D97-AF65-F5344CB8AC3E}">
        <p14:creationId xmlns:p14="http://schemas.microsoft.com/office/powerpoint/2010/main" val="1679129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Estructura Administrativa </a:t>
            </a:r>
            <a:endParaRPr lang="es-EC" sz="3000" dirty="0">
              <a:latin typeface="Century Gothic" pitchFamily="34"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894" y="4375918"/>
            <a:ext cx="3100599" cy="2324751"/>
          </a:xfrm>
          <a:prstGeom prst="rect">
            <a:avLst/>
          </a:prstGeom>
          <a:ln>
            <a:noFill/>
          </a:ln>
          <a:effectLst>
            <a:softEdge rad="112500"/>
          </a:effectLst>
        </p:spPr>
      </p:pic>
      <p:sp>
        <p:nvSpPr>
          <p:cNvPr id="3" name="2 Marcador de contenido"/>
          <p:cNvSpPr>
            <a:spLocks noGrp="1"/>
          </p:cNvSpPr>
          <p:nvPr>
            <p:ph idx="1"/>
          </p:nvPr>
        </p:nvSpPr>
        <p:spPr>
          <a:xfrm>
            <a:off x="35496" y="1556792"/>
            <a:ext cx="8229600" cy="4625609"/>
          </a:xfrm>
        </p:spPr>
        <p:txBody>
          <a:bodyPr>
            <a:normAutofit/>
          </a:bodyPr>
          <a:lstStyle/>
          <a:p>
            <a:pPr algn="just"/>
            <a:r>
              <a:rPr lang="es-ES" sz="2000" dirty="0">
                <a:latin typeface="Century Gothic" pitchFamily="34" charset="0"/>
              </a:rPr>
              <a:t> </a:t>
            </a:r>
            <a:r>
              <a:rPr lang="es-ES" sz="2000" dirty="0" smtClean="0">
                <a:latin typeface="Century Gothic" pitchFamily="34" charset="0"/>
              </a:rPr>
              <a:t>El SED </a:t>
            </a:r>
            <a:r>
              <a:rPr lang="es-ES" sz="2000" dirty="0">
                <a:latin typeface="Century Gothic" pitchFamily="34" charset="0"/>
              </a:rPr>
              <a:t>está organizado en una “sede central que funciona en la ciudad de Guayaquil, donde se desempeña el personal directivo, administrativo y docente; el SED ha estructurado una Red Nacional de Centros de Apoyo en diferentes localidades del país. Los Centros de Apoyo son dependencias académicas-administrativas, cuyo propósito fundamental es el de facilitar y agilizar los procesos académicos, administrativos y de gestión, dirigidos desde la Sede Central, </a:t>
            </a:r>
            <a:r>
              <a:rPr lang="es-ES" sz="2000" dirty="0" smtClean="0">
                <a:latin typeface="Century Gothic" pitchFamily="34" charset="0"/>
              </a:rPr>
              <a:t>Guayaquil.</a:t>
            </a:r>
          </a:p>
          <a:p>
            <a:pPr algn="just"/>
            <a:r>
              <a:rPr lang="es-ES" sz="2000" dirty="0">
                <a:latin typeface="Century Gothic" pitchFamily="34" charset="0"/>
              </a:rPr>
              <a:t>Al momento, son 19 Centros de Apoyo (incluido Guayaquil) ubicados en las principales ciudades del </a:t>
            </a:r>
            <a:r>
              <a:rPr lang="es-ES" sz="2000" dirty="0" smtClean="0">
                <a:latin typeface="Century Gothic" pitchFamily="34" charset="0"/>
              </a:rPr>
              <a:t>Ecuador</a:t>
            </a:r>
          </a:p>
        </p:txBody>
      </p:sp>
    </p:spTree>
    <p:extLst>
      <p:ext uri="{BB962C8B-B14F-4D97-AF65-F5344CB8AC3E}">
        <p14:creationId xmlns:p14="http://schemas.microsoft.com/office/powerpoint/2010/main" val="3939818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Políticas de Captación </a:t>
            </a:r>
            <a:endParaRPr lang="es-EC" sz="3000" dirty="0">
              <a:latin typeface="Century Gothic" pitchFamily="34" charset="0"/>
            </a:endParaRPr>
          </a:p>
        </p:txBody>
      </p:sp>
      <p:sp>
        <p:nvSpPr>
          <p:cNvPr id="3" name="2 Marcador de contenido"/>
          <p:cNvSpPr>
            <a:spLocks noGrp="1"/>
          </p:cNvSpPr>
          <p:nvPr>
            <p:ph idx="1"/>
          </p:nvPr>
        </p:nvSpPr>
        <p:spPr>
          <a:xfrm>
            <a:off x="-36512" y="1412776"/>
            <a:ext cx="8784976" cy="5112568"/>
          </a:xfrm>
        </p:spPr>
        <p:txBody>
          <a:bodyPr>
            <a:normAutofit/>
          </a:bodyPr>
          <a:lstStyle/>
          <a:p>
            <a:pPr algn="just"/>
            <a:r>
              <a:rPr lang="es-ES" sz="2500" dirty="0" smtClean="0">
                <a:latin typeface="Century Gothic" pitchFamily="34" charset="0"/>
              </a:rPr>
              <a:t>En </a:t>
            </a:r>
            <a:r>
              <a:rPr lang="es-ES" sz="2500" dirty="0">
                <a:latin typeface="Century Gothic" pitchFamily="34" charset="0"/>
              </a:rPr>
              <a:t>el año 2011 el SED desarrolló un plan remedial y una propuesta de metas, las cuales fueron elaboradas considerándose una tasa de crecimiento por periodo académico no menor al 30% y tomando en cuenta cubrir hasta el 100% de la capacidad instalada de cada Centro de Apoyo, incluyendo la matriz</a:t>
            </a:r>
            <a:r>
              <a:rPr lang="es-ES" sz="2500" dirty="0" smtClean="0">
                <a:latin typeface="Century Gothic" pitchFamily="34" charset="0"/>
              </a:rPr>
              <a:t>.</a:t>
            </a:r>
          </a:p>
          <a:p>
            <a:pPr algn="just"/>
            <a:endParaRPr lang="es-EC" sz="2500" dirty="0">
              <a:latin typeface="Century Gothic" pitchFamily="34" charset="0"/>
            </a:endParaRPr>
          </a:p>
          <a:p>
            <a:pPr algn="just"/>
            <a:endParaRPr lang="es-EC" sz="2500" dirty="0">
              <a:latin typeface="Century Gothic" pitchFamily="34" charset="0"/>
            </a:endParaRPr>
          </a:p>
          <a:p>
            <a:endParaRPr lang="es-EC" sz="2500" dirty="0">
              <a:latin typeface="Century Gothic" pitchFamily="34"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26" t="37500" r="34084" b="48707"/>
          <a:stretch/>
        </p:blipFill>
        <p:spPr bwMode="auto">
          <a:xfrm>
            <a:off x="1763688" y="4417823"/>
            <a:ext cx="5688632" cy="184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224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988840"/>
            <a:ext cx="8077200" cy="1728192"/>
          </a:xfrm>
        </p:spPr>
        <p:txBody>
          <a:bodyPr>
            <a:noAutofit/>
          </a:bodyPr>
          <a:lstStyle/>
          <a:p>
            <a:pPr algn="ctr"/>
            <a:r>
              <a:rPr lang="es-EC" sz="2800" b="1" dirty="0" smtClean="0">
                <a:effectLst>
                  <a:outerShdw blurRad="38100" dist="38100" dir="2700000" algn="tl">
                    <a:srgbClr val="000000">
                      <a:alpha val="43137"/>
                    </a:srgbClr>
                  </a:outerShdw>
                </a:effectLst>
                <a:latin typeface="Century Gothic" pitchFamily="34" charset="0"/>
              </a:rPr>
              <a:t>EL PROYECTO SED UCSG </a:t>
            </a:r>
            <a:endParaRPr lang="es-EC" sz="2800" b="1" dirty="0">
              <a:solidFill>
                <a:srgbClr val="FFC000"/>
              </a:solidFill>
              <a:effectLst>
                <a:outerShdw blurRad="38100" dist="38100" dir="2700000" algn="tl">
                  <a:srgbClr val="000000">
                    <a:alpha val="43137"/>
                  </a:srgbClr>
                </a:outerShdw>
              </a:effectLst>
              <a:latin typeface="Century Gothic" pitchFamily="34" charset="0"/>
            </a:endParaRPr>
          </a:p>
          <a:p>
            <a:endParaRPr lang="es-EC" sz="2800" dirty="0">
              <a:latin typeface="Century Gothic"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506" y="548680"/>
            <a:ext cx="2244955" cy="1080120"/>
          </a:xfrm>
          <a:prstGeom prst="rect">
            <a:avLst/>
          </a:prstGeom>
        </p:spPr>
      </p:pic>
    </p:spTree>
    <p:extLst>
      <p:ext uri="{BB962C8B-B14F-4D97-AF65-F5344CB8AC3E}">
        <p14:creationId xmlns:p14="http://schemas.microsoft.com/office/powerpoint/2010/main" val="67495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76072"/>
            <a:ext cx="8229600" cy="1252728"/>
          </a:xfrm>
        </p:spPr>
        <p:txBody>
          <a:bodyPr>
            <a:normAutofit/>
          </a:bodyPr>
          <a:lstStyle/>
          <a:p>
            <a:r>
              <a:rPr lang="es-EC" sz="3000" dirty="0" smtClean="0">
                <a:latin typeface="Century Gothic" pitchFamily="34" charset="0"/>
              </a:rPr>
              <a:t>Redefinición de la propuesta </a:t>
            </a:r>
            <a:endParaRPr lang="es-EC" sz="3000" dirty="0">
              <a:latin typeface="Century Gothic" pitchFamily="34" charset="0"/>
            </a:endParaRPr>
          </a:p>
        </p:txBody>
      </p:sp>
      <p:sp>
        <p:nvSpPr>
          <p:cNvPr id="3" name="2 Marcador de contenido"/>
          <p:cNvSpPr>
            <a:spLocks noGrp="1"/>
          </p:cNvSpPr>
          <p:nvPr>
            <p:ph idx="1"/>
          </p:nvPr>
        </p:nvSpPr>
        <p:spPr>
          <a:xfrm>
            <a:off x="0" y="1700808"/>
            <a:ext cx="8928992" cy="3312368"/>
          </a:xfrm>
        </p:spPr>
        <p:txBody>
          <a:bodyPr>
            <a:noAutofit/>
          </a:bodyPr>
          <a:lstStyle/>
          <a:p>
            <a:pPr algn="just"/>
            <a:r>
              <a:rPr lang="es-ES" sz="2400" dirty="0" smtClean="0">
                <a:latin typeface="Century Gothic" pitchFamily="34" charset="0"/>
              </a:rPr>
              <a:t>Punto de partida: políticas </a:t>
            </a:r>
            <a:r>
              <a:rPr lang="es-ES" sz="2400" dirty="0">
                <a:latin typeface="Century Gothic" pitchFamily="34" charset="0"/>
              </a:rPr>
              <a:t>ya implementadas en el SED UCSG durante el año 2012, </a:t>
            </a:r>
            <a:r>
              <a:rPr lang="es-ES" sz="2400" dirty="0" smtClean="0">
                <a:latin typeface="Century Gothic" pitchFamily="34" charset="0"/>
              </a:rPr>
              <a:t>se </a:t>
            </a:r>
            <a:r>
              <a:rPr lang="es-ES" sz="2400" dirty="0">
                <a:latin typeface="Century Gothic" pitchFamily="34" charset="0"/>
              </a:rPr>
              <a:t>la plantea con base a una tasa de crecimiento no menor al 40% por semestre y se considera el incremento de utilización de la capacidad instalada del 30 al 50% a corto plazo y del 75% a largo </a:t>
            </a:r>
            <a:r>
              <a:rPr lang="es-ES" sz="2400" dirty="0" smtClean="0">
                <a:latin typeface="Century Gothic" pitchFamily="34" charset="0"/>
              </a:rPr>
              <a:t>plazo</a:t>
            </a:r>
            <a:r>
              <a:rPr lang="es-ES" sz="2400" dirty="0" smtClean="0">
                <a:latin typeface="Century Gothic" pitchFamily="34" charset="0"/>
              </a:rPr>
              <a:t>.</a:t>
            </a:r>
          </a:p>
          <a:p>
            <a:pPr algn="just"/>
            <a:r>
              <a:rPr lang="es-ES" sz="2400" dirty="0" smtClean="0">
                <a:latin typeface="Century Gothic" pitchFamily="34" charset="0"/>
              </a:rPr>
              <a:t>La propuesta abarca desde el semestre B 2013 hasta el A 2015.</a:t>
            </a:r>
            <a:endParaRPr lang="es-EC" sz="2400" dirty="0">
              <a:latin typeface="Century Gothic" pitchFamily="34" charset="0"/>
            </a:endParaRPr>
          </a:p>
        </p:txBody>
      </p:sp>
      <p:pic>
        <p:nvPicPr>
          <p:cNvPr id="5" name="Picture 2" descr="http://1.bp.blogspot.com/-qsbUs5Hmzlk/UQ89ynfitqI/AAAAAAAAB74/DfBeELfxi-o/s1600/Tema+8.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581128"/>
            <a:ext cx="2160240" cy="2160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69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Estructura Financiera </a:t>
            </a:r>
            <a:endParaRPr lang="es-EC" sz="3000" dirty="0">
              <a:latin typeface="Century Gothic"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08" t="50000" r="22575" b="30828"/>
          <a:stretch/>
        </p:blipFill>
        <p:spPr bwMode="auto">
          <a:xfrm>
            <a:off x="962791" y="1772816"/>
            <a:ext cx="7506449"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619672" y="1484784"/>
            <a:ext cx="61926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Century Gothic" pitchFamily="34" charset="0"/>
              </a:rPr>
              <a:t>Resultados de la Ejecución Presupuestaria Anual</a:t>
            </a:r>
            <a:endParaRPr lang="es-EC" b="1" dirty="0">
              <a:solidFill>
                <a:schemeClr val="tx1"/>
              </a:solidFill>
              <a:latin typeface="Century Gothic" pitchFamily="34" charset="0"/>
            </a:endParaRPr>
          </a:p>
        </p:txBody>
      </p:sp>
      <p:sp>
        <p:nvSpPr>
          <p:cNvPr id="5" name="2 Marcador de contenido"/>
          <p:cNvSpPr>
            <a:spLocks noGrp="1"/>
          </p:cNvSpPr>
          <p:nvPr>
            <p:ph idx="1"/>
          </p:nvPr>
        </p:nvSpPr>
        <p:spPr>
          <a:xfrm>
            <a:off x="-108520" y="3284984"/>
            <a:ext cx="8928992" cy="2376264"/>
          </a:xfrm>
        </p:spPr>
        <p:txBody>
          <a:bodyPr>
            <a:noAutofit/>
          </a:bodyPr>
          <a:lstStyle/>
          <a:p>
            <a:pPr algn="just"/>
            <a:r>
              <a:rPr lang="es-ES" sz="2000" dirty="0" smtClean="0">
                <a:latin typeface="Century Gothic" pitchFamily="34" charset="0"/>
              </a:rPr>
              <a:t>El </a:t>
            </a:r>
            <a:r>
              <a:rPr lang="es-ES" sz="2000" dirty="0">
                <a:latin typeface="Century Gothic" pitchFamily="34" charset="0"/>
              </a:rPr>
              <a:t>déficit acumulado de los 3 años, da como resultado total $ 232.163,46, valor que es cubierto recientemente en el año 2011, por lo tanto, aunque teóricamente el superávit 2011 es de $330.457,45, al restar de éste el déficit acumulado, el superávit real es de $ </a:t>
            </a:r>
            <a:r>
              <a:rPr lang="es-ES" sz="2000" dirty="0" smtClean="0">
                <a:latin typeface="Century Gothic" pitchFamily="34" charset="0"/>
              </a:rPr>
              <a:t>98.293,99. </a:t>
            </a:r>
            <a:r>
              <a:rPr lang="es-ES" sz="2000" dirty="0">
                <a:latin typeface="Century Gothic" pitchFamily="34" charset="0"/>
              </a:rPr>
              <a:t>El último año 2012 también muestra un elevado superávit, mayor en un 538% al del </a:t>
            </a:r>
            <a:r>
              <a:rPr lang="es-ES" sz="2000" dirty="0" smtClean="0">
                <a:latin typeface="Century Gothic" pitchFamily="34" charset="0"/>
              </a:rPr>
              <a:t>2011</a:t>
            </a:r>
            <a:r>
              <a:rPr lang="es-ES" sz="2000" dirty="0">
                <a:latin typeface="Century Gothic" pitchFamily="34" charset="0"/>
              </a:rPr>
              <a:t>.</a:t>
            </a:r>
            <a:endParaRPr lang="es-EC" sz="2000" dirty="0">
              <a:latin typeface="Century Gothic" pitchFamily="34" charset="0"/>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890" y="5005651"/>
            <a:ext cx="1390558" cy="1807725"/>
          </a:xfrm>
          <a:prstGeom prst="rect">
            <a:avLst/>
          </a:prstGeom>
          <a:ln>
            <a:noFill/>
          </a:ln>
          <a:effectLst>
            <a:softEdge rad="112500"/>
          </a:effectLst>
        </p:spPr>
      </p:pic>
    </p:spTree>
    <p:extLst>
      <p:ext uri="{BB962C8B-B14F-4D97-AF65-F5344CB8AC3E}">
        <p14:creationId xmlns:p14="http://schemas.microsoft.com/office/powerpoint/2010/main" val="1982601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Análisis Horizontal </a:t>
            </a:r>
            <a:endParaRPr lang="es-EC" sz="3000" dirty="0">
              <a:latin typeface="Century Gothic" pitchFamily="34" charset="0"/>
            </a:endParaRPr>
          </a:p>
        </p:txBody>
      </p:sp>
      <p:pic>
        <p:nvPicPr>
          <p:cNvPr id="4" name="3 Imagen"/>
          <p:cNvPicPr/>
          <p:nvPr/>
        </p:nvPicPr>
        <p:blipFill rotWithShape="1">
          <a:blip r:embed="rId2">
            <a:extLst>
              <a:ext uri="{28A0092B-C50C-407E-A947-70E740481C1C}">
                <a14:useLocalDpi xmlns:a14="http://schemas.microsoft.com/office/drawing/2010/main" val="0"/>
              </a:ext>
            </a:extLst>
          </a:blip>
          <a:srcRect l="2435" t="25324" r="10264" b="14286"/>
          <a:stretch/>
        </p:blipFill>
        <p:spPr bwMode="auto">
          <a:xfrm>
            <a:off x="179512" y="1628800"/>
            <a:ext cx="8640960"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9325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Análisis Horizontal</a:t>
            </a:r>
            <a:endParaRPr lang="es-EC" sz="3500" dirty="0">
              <a:latin typeface="Century Gothic" pitchFamily="34" charset="0"/>
            </a:endParaRPr>
          </a:p>
        </p:txBody>
      </p:sp>
      <p:graphicFrame>
        <p:nvGraphicFramePr>
          <p:cNvPr id="4" name="3 Gráfico"/>
          <p:cNvGraphicFramePr/>
          <p:nvPr>
            <p:extLst>
              <p:ext uri="{D42A27DB-BD31-4B8C-83A1-F6EECF244321}">
                <p14:modId xmlns:p14="http://schemas.microsoft.com/office/powerpoint/2010/main" val="1047177431"/>
              </p:ext>
            </p:extLst>
          </p:nvPr>
        </p:nvGraphicFramePr>
        <p:xfrm>
          <a:off x="971600" y="1916832"/>
          <a:ext cx="3295015" cy="1690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1121581804"/>
              </p:ext>
            </p:extLst>
          </p:nvPr>
        </p:nvGraphicFramePr>
        <p:xfrm>
          <a:off x="4788024" y="1916832"/>
          <a:ext cx="3217545" cy="17075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2023141398"/>
              </p:ext>
            </p:extLst>
          </p:nvPr>
        </p:nvGraphicFramePr>
        <p:xfrm>
          <a:off x="2987824" y="4005064"/>
          <a:ext cx="3200400" cy="17164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2444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Análisis Vertical</a:t>
            </a:r>
            <a:endParaRPr lang="es-EC" sz="3500" dirty="0">
              <a:latin typeface="Century Gothic" pitchFamily="34" charset="0"/>
            </a:endParaRPr>
          </a:p>
        </p:txBody>
      </p:sp>
      <p:pic>
        <p:nvPicPr>
          <p:cNvPr id="4" name="3 Imagen"/>
          <p:cNvPicPr/>
          <p:nvPr/>
        </p:nvPicPr>
        <p:blipFill rotWithShape="1">
          <a:blip r:embed="rId2">
            <a:extLst>
              <a:ext uri="{28A0092B-C50C-407E-A947-70E740481C1C}">
                <a14:useLocalDpi xmlns:a14="http://schemas.microsoft.com/office/drawing/2010/main" val="0"/>
              </a:ext>
            </a:extLst>
          </a:blip>
          <a:srcRect l="2543" t="28507" r="6529" b="11303"/>
          <a:stretch/>
        </p:blipFill>
        <p:spPr bwMode="auto">
          <a:xfrm>
            <a:off x="107504" y="1556792"/>
            <a:ext cx="8856984"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8614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Estado de Fuentes y Usos </a:t>
            </a:r>
            <a:endParaRPr lang="es-EC" sz="3500" dirty="0">
              <a:latin typeface="Century Gothic" pitchFamily="34" charset="0"/>
            </a:endParaRPr>
          </a:p>
        </p:txBody>
      </p:sp>
      <p:pic>
        <p:nvPicPr>
          <p:cNvPr id="4" name="3 Imagen"/>
          <p:cNvPicPr/>
          <p:nvPr/>
        </p:nvPicPr>
        <p:blipFill rotWithShape="1">
          <a:blip r:embed="rId2">
            <a:extLst>
              <a:ext uri="{28A0092B-C50C-407E-A947-70E740481C1C}">
                <a14:useLocalDpi xmlns:a14="http://schemas.microsoft.com/office/drawing/2010/main" val="0"/>
              </a:ext>
            </a:extLst>
          </a:blip>
          <a:srcRect l="7088" t="33262" r="43700" b="37328"/>
          <a:stretch/>
        </p:blipFill>
        <p:spPr bwMode="auto">
          <a:xfrm>
            <a:off x="899592" y="1556792"/>
            <a:ext cx="7416824" cy="2520280"/>
          </a:xfrm>
          <a:prstGeom prst="rect">
            <a:avLst/>
          </a:prstGeom>
          <a:ln>
            <a:noFill/>
          </a:ln>
          <a:extLst>
            <a:ext uri="{53640926-AAD7-44D8-BBD7-CCE9431645EC}">
              <a14:shadowObscured xmlns:a14="http://schemas.microsoft.com/office/drawing/2010/main"/>
            </a:ext>
          </a:extLst>
        </p:spPr>
      </p:pic>
      <p:sp>
        <p:nvSpPr>
          <p:cNvPr id="6" name="2 Marcador de contenido"/>
          <p:cNvSpPr>
            <a:spLocks noGrp="1"/>
          </p:cNvSpPr>
          <p:nvPr>
            <p:ph idx="1"/>
          </p:nvPr>
        </p:nvSpPr>
        <p:spPr>
          <a:xfrm>
            <a:off x="-16282" y="4149080"/>
            <a:ext cx="8928992" cy="2376264"/>
          </a:xfrm>
        </p:spPr>
        <p:txBody>
          <a:bodyPr>
            <a:noAutofit/>
          </a:bodyPr>
          <a:lstStyle/>
          <a:p>
            <a:pPr algn="just"/>
            <a:r>
              <a:rPr lang="es-ES" sz="2000" dirty="0" smtClean="0">
                <a:latin typeface="Century Gothic" pitchFamily="34" charset="0"/>
              </a:rPr>
              <a:t>En </a:t>
            </a:r>
            <a:r>
              <a:rPr lang="es-ES" sz="2000" dirty="0">
                <a:latin typeface="Century Gothic" pitchFamily="34" charset="0"/>
              </a:rPr>
              <a:t>los primeros años las fuentes no han logrado cubrir la totalidad de los usos realizados por el SED para su funcionamiento, además el tener que afrontar desde el año 2008 hasta el 2010 un déficit perjudicó la estructura financiera del proyecto, sin embargo, a partir del año 2011 se evidencia una fuente de fondos adicional con el resultado del superávit, lo que aparte de ayudar a cubrir los usos de este año, permite eliminar el déficit acumulado de años anteriores.</a:t>
            </a:r>
            <a:endParaRPr lang="es-EC" sz="2000" dirty="0">
              <a:latin typeface="Century Gothic" pitchFamily="34" charset="0"/>
            </a:endParaRPr>
          </a:p>
        </p:txBody>
      </p:sp>
    </p:spTree>
    <p:extLst>
      <p:ext uri="{BB962C8B-B14F-4D97-AF65-F5344CB8AC3E}">
        <p14:creationId xmlns:p14="http://schemas.microsoft.com/office/powerpoint/2010/main" val="56864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2204864"/>
            <a:ext cx="8077200" cy="1728192"/>
          </a:xfrm>
        </p:spPr>
        <p:txBody>
          <a:bodyPr>
            <a:noAutofit/>
          </a:bodyPr>
          <a:lstStyle/>
          <a:p>
            <a:pPr algn="ctr"/>
            <a:r>
              <a:rPr lang="es-EC" sz="2800" b="1" dirty="0" smtClean="0">
                <a:latin typeface="Century Gothic" pitchFamily="34" charset="0"/>
              </a:rPr>
              <a:t>ANÁLISIS, VALORACIÓN Y TRATAMIENTO DE RIESGOS </a:t>
            </a:r>
            <a:endParaRPr lang="es-EC" sz="2800" b="1" dirty="0">
              <a:solidFill>
                <a:srgbClr val="FFC000"/>
              </a:solidFill>
              <a:latin typeface="Century Gothic" pitchFamily="34" charset="0"/>
            </a:endParaRPr>
          </a:p>
          <a:p>
            <a:endParaRPr lang="es-EC" sz="2800" dirty="0">
              <a:latin typeface="Century Gothic"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492" y="476673"/>
            <a:ext cx="2244955" cy="1080120"/>
          </a:xfrm>
          <a:prstGeom prst="rect">
            <a:avLst/>
          </a:prstGeom>
        </p:spPr>
      </p:pic>
    </p:spTree>
    <p:extLst>
      <p:ext uri="{BB962C8B-B14F-4D97-AF65-F5344CB8AC3E}">
        <p14:creationId xmlns:p14="http://schemas.microsoft.com/office/powerpoint/2010/main" val="2803507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Evaluación del Riesgo Financiero del Proyecto</a:t>
            </a:r>
            <a:endParaRPr lang="es-EC" sz="3500" dirty="0">
              <a:latin typeface="Century Gothic" pitchFamily="34" charset="0"/>
            </a:endParaRPr>
          </a:p>
        </p:txBody>
      </p:sp>
      <p:sp>
        <p:nvSpPr>
          <p:cNvPr id="3" name="2 Marcador de contenido"/>
          <p:cNvSpPr>
            <a:spLocks noGrp="1"/>
          </p:cNvSpPr>
          <p:nvPr>
            <p:ph idx="1"/>
          </p:nvPr>
        </p:nvSpPr>
        <p:spPr>
          <a:xfrm>
            <a:off x="35496" y="2132856"/>
            <a:ext cx="8856984" cy="3600400"/>
          </a:xfrm>
        </p:spPr>
        <p:txBody>
          <a:bodyPr>
            <a:normAutofit/>
          </a:bodyPr>
          <a:lstStyle/>
          <a:p>
            <a:pPr algn="just"/>
            <a:r>
              <a:rPr lang="es-ES" sz="2500" dirty="0" smtClean="0">
                <a:latin typeface="Century Gothic" pitchFamily="34" charset="0"/>
              </a:rPr>
              <a:t>Modelo CAPM, </a:t>
            </a:r>
            <a:r>
              <a:rPr lang="es-ES" sz="2500" dirty="0">
                <a:latin typeface="Century Gothic" pitchFamily="34" charset="0"/>
              </a:rPr>
              <a:t>establece la “relación entre el riesgo y rendimiento, muestra que en un mercado eficiente la tasa de retorno de un activo financiero está en función de su covarianza o correlación con la tasa de retorno del mercado y está medido por el coeficiente Beta (</a:t>
            </a:r>
            <a:r>
              <a:rPr lang="es-ES" sz="2500" dirty="0">
                <a:latin typeface="Century Gothic" pitchFamily="34" charset="0"/>
                <a:sym typeface="Symbol"/>
              </a:rPr>
              <a:t></a:t>
            </a:r>
            <a:r>
              <a:rPr lang="es-ES" sz="2500" dirty="0" smtClean="0">
                <a:latin typeface="Century Gothic" pitchFamily="34" charset="0"/>
              </a:rPr>
              <a:t>). </a:t>
            </a:r>
            <a:r>
              <a:rPr lang="es-ES" sz="2500" dirty="0">
                <a:latin typeface="Century Gothic" pitchFamily="34" charset="0"/>
                <a:sym typeface="Symbol"/>
              </a:rPr>
              <a:t></a:t>
            </a:r>
            <a:r>
              <a:rPr lang="es-ES" sz="2500" dirty="0">
                <a:latin typeface="Century Gothic" pitchFamily="34" charset="0"/>
              </a:rPr>
              <a:t> mide el grado de vinculación o dependencia del </a:t>
            </a:r>
            <a:r>
              <a:rPr lang="es-ES" sz="2500" dirty="0" smtClean="0">
                <a:latin typeface="Century Gothic" pitchFamily="34" charset="0"/>
              </a:rPr>
              <a:t>rendimiento </a:t>
            </a:r>
            <a:r>
              <a:rPr lang="es-ES" sz="2500" dirty="0">
                <a:latin typeface="Century Gothic" pitchFamily="34" charset="0"/>
              </a:rPr>
              <a:t>de ese </a:t>
            </a:r>
            <a:r>
              <a:rPr lang="es-ES" sz="2500" dirty="0" smtClean="0">
                <a:latin typeface="Century Gothic" pitchFamily="34" charset="0"/>
              </a:rPr>
              <a:t>activo con </a:t>
            </a:r>
            <a:r>
              <a:rPr lang="es-ES" sz="2500" dirty="0">
                <a:latin typeface="Century Gothic" pitchFamily="34" charset="0"/>
              </a:rPr>
              <a:t>respecto al </a:t>
            </a:r>
            <a:r>
              <a:rPr lang="es-ES" sz="2500" dirty="0" smtClean="0">
                <a:latin typeface="Century Gothic" pitchFamily="34" charset="0"/>
              </a:rPr>
              <a:t>rendimiento del mercado.</a:t>
            </a:r>
            <a:endParaRPr lang="es-EC" sz="2500" dirty="0">
              <a:latin typeface="Century Gothic" pitchFamily="34" charset="0"/>
            </a:endParaRPr>
          </a:p>
        </p:txBody>
      </p:sp>
    </p:spTree>
    <p:extLst>
      <p:ext uri="{BB962C8B-B14F-4D97-AF65-F5344CB8AC3E}">
        <p14:creationId xmlns:p14="http://schemas.microsoft.com/office/powerpoint/2010/main" val="1558096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 CAMP</a:t>
            </a:r>
            <a:endParaRPr lang="es-EC"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34" t="25064" r="55375" b="57687"/>
          <a:stretch/>
        </p:blipFill>
        <p:spPr bwMode="auto">
          <a:xfrm>
            <a:off x="2020112" y="1689114"/>
            <a:ext cx="5391808" cy="233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45" t="44484" r="62306" b="42672"/>
          <a:stretch/>
        </p:blipFill>
        <p:spPr bwMode="auto">
          <a:xfrm>
            <a:off x="1403648" y="4024278"/>
            <a:ext cx="2880320" cy="265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a:spLocks noGrp="1"/>
          </p:cNvSpPr>
          <p:nvPr>
            <p:ph idx="1"/>
          </p:nvPr>
        </p:nvSpPr>
        <p:spPr>
          <a:xfrm>
            <a:off x="4427984" y="4423079"/>
            <a:ext cx="4392488" cy="1814233"/>
          </a:xfrm>
        </p:spPr>
        <p:txBody>
          <a:bodyPr>
            <a:normAutofit/>
          </a:bodyPr>
          <a:lstStyle/>
          <a:p>
            <a:pPr marL="118872" indent="0" algn="just">
              <a:buNone/>
            </a:pPr>
            <a:r>
              <a:rPr lang="es-ES" sz="2200" dirty="0" smtClean="0">
                <a:latin typeface="Century Gothic" pitchFamily="34" charset="0"/>
              </a:rPr>
              <a:t>Alto nivel de riesgo considerando el mercado dentro del que se desenvuelve. </a:t>
            </a:r>
            <a:endParaRPr lang="es-EC" sz="2200" dirty="0">
              <a:latin typeface="Century Gothic" pitchFamily="34" charset="0"/>
            </a:endParaRPr>
          </a:p>
        </p:txBody>
      </p:sp>
    </p:spTree>
    <p:extLst>
      <p:ext uri="{BB962C8B-B14F-4D97-AF65-F5344CB8AC3E}">
        <p14:creationId xmlns:p14="http://schemas.microsoft.com/office/powerpoint/2010/main" val="4211902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2564904"/>
            <a:ext cx="8077200" cy="1728192"/>
          </a:xfrm>
        </p:spPr>
        <p:txBody>
          <a:bodyPr>
            <a:noAutofit/>
          </a:bodyPr>
          <a:lstStyle/>
          <a:p>
            <a:pPr algn="ctr"/>
            <a:r>
              <a:rPr lang="es-EC" sz="2800" b="1" dirty="0" smtClean="0">
                <a:latin typeface="Century Gothic" pitchFamily="34" charset="0"/>
              </a:rPr>
              <a:t>DESARROLLO DEL PROCESO DE ADMINISTRACIÓN DEL RIESGO</a:t>
            </a:r>
            <a:endParaRPr lang="es-EC" sz="2800" b="1" dirty="0">
              <a:solidFill>
                <a:srgbClr val="FFC000"/>
              </a:solidFill>
              <a:latin typeface="Century Gothic" pitchFamily="34" charset="0"/>
            </a:endParaRPr>
          </a:p>
          <a:p>
            <a:endParaRPr lang="es-EC" sz="2800" dirty="0">
              <a:latin typeface="Century Gothic"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506" y="389820"/>
            <a:ext cx="2244955" cy="1080120"/>
          </a:xfrm>
          <a:prstGeom prst="rect">
            <a:avLst/>
          </a:prstGeom>
        </p:spPr>
      </p:pic>
    </p:spTree>
    <p:extLst>
      <p:ext uri="{BB962C8B-B14F-4D97-AF65-F5344CB8AC3E}">
        <p14:creationId xmlns:p14="http://schemas.microsoft.com/office/powerpoint/2010/main" val="790279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effectLst>
                  <a:outerShdw blurRad="38100" dist="38100" dir="2700000" algn="tl">
                    <a:srgbClr val="000000">
                      <a:alpha val="43137"/>
                    </a:srgbClr>
                  </a:outerShdw>
                </a:effectLst>
                <a:latin typeface="Century Gothic" pitchFamily="34" charset="0"/>
              </a:rPr>
              <a:t>ANTECEDENTES</a:t>
            </a:r>
            <a:endParaRPr lang="es-EC" sz="3500"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36512" y="1484784"/>
            <a:ext cx="9001000" cy="4625609"/>
          </a:xfrm>
        </p:spPr>
        <p:txBody>
          <a:bodyPr>
            <a:normAutofit/>
          </a:bodyPr>
          <a:lstStyle/>
          <a:p>
            <a:pPr algn="just"/>
            <a:r>
              <a:rPr lang="es-ES" sz="2000" dirty="0" smtClean="0">
                <a:latin typeface="Century Gothic" pitchFamily="34" charset="0"/>
              </a:rPr>
              <a:t>El </a:t>
            </a:r>
            <a:r>
              <a:rPr lang="es-ES" sz="2000" dirty="0">
                <a:latin typeface="Century Gothic" pitchFamily="34" charset="0"/>
              </a:rPr>
              <a:t>Consejo Universitario de la Universidad Católica de Santiago de Guayaquil, en sesión del 2 de junio de 2003, resolvió aprobar la creación del Sistema de Educación a Distancia –SED con su estructura administrativa, autofinanciada o autosustentable</a:t>
            </a:r>
            <a:r>
              <a:rPr lang="es-ES" sz="2000" dirty="0" smtClean="0">
                <a:latin typeface="Century Gothic" pitchFamily="34" charset="0"/>
              </a:rPr>
              <a:t>.</a:t>
            </a:r>
          </a:p>
          <a:p>
            <a:pPr algn="just"/>
            <a:r>
              <a:rPr lang="es-ES" sz="2000" dirty="0" smtClean="0">
                <a:latin typeface="Century Gothic" pitchFamily="34" charset="0"/>
              </a:rPr>
              <a:t>El </a:t>
            </a:r>
            <a:r>
              <a:rPr lang="es-ES" sz="2000" dirty="0">
                <a:latin typeface="Century Gothic" pitchFamily="34" charset="0"/>
              </a:rPr>
              <a:t>SED fue creado para formar, capacitar y especializar a estudiantes que por diversas causas no puedan participar de una educación presencial, utilizando para este fin herramientas didácticas, recursos tecnológicos y metodológicos que faciliten los procesos académicos, de investigación y vinculación con la </a:t>
            </a:r>
            <a:r>
              <a:rPr lang="es-ES" sz="2000" dirty="0" smtClean="0">
                <a:latin typeface="Century Gothic" pitchFamily="34" charset="0"/>
              </a:rPr>
              <a:t>colectividad.</a:t>
            </a:r>
            <a:endParaRPr lang="es-EC" sz="2000" dirty="0">
              <a:latin typeface="Century Gothic" pitchFamily="34" charset="0"/>
            </a:endParaRPr>
          </a:p>
          <a:p>
            <a:pPr algn="just"/>
            <a:endParaRPr lang="es-EC" sz="2000" dirty="0">
              <a:latin typeface="Century Gothic" pitchFamily="34" charset="0"/>
            </a:endParaRPr>
          </a:p>
        </p:txBody>
      </p:sp>
      <p:pic>
        <p:nvPicPr>
          <p:cNvPr id="1030" name="Picture 6" descr="http://www.cread.org/newsletter/images/3-1univ_guayaqui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424035"/>
            <a:ext cx="2520280" cy="22554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06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Determinación de Criterios de Ocurrencia e Impacto </a:t>
            </a:r>
            <a:endParaRPr lang="es-EC" sz="3000" dirty="0">
              <a:latin typeface="Century Gothic" pitchFamily="34"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035" t="45151" r="32552" b="35668"/>
          <a:stretch/>
        </p:blipFill>
        <p:spPr bwMode="auto">
          <a:xfrm>
            <a:off x="1115616" y="2060847"/>
            <a:ext cx="5112568" cy="181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6550" t="31297" r="31725" b="51101"/>
          <a:stretch/>
        </p:blipFill>
        <p:spPr bwMode="auto">
          <a:xfrm>
            <a:off x="3059832" y="4077072"/>
            <a:ext cx="5832179" cy="181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436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ANÁLISIS DE RIESGOS </a:t>
            </a:r>
            <a:endParaRPr lang="es-EC" sz="3500" dirty="0">
              <a:latin typeface="Century Gothic"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65" t="35560" r="16878" b="23922"/>
          <a:stretch/>
        </p:blipFill>
        <p:spPr bwMode="auto">
          <a:xfrm>
            <a:off x="179512" y="1772815"/>
            <a:ext cx="4864654" cy="415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434" t="24258" r="53999" b="18211"/>
          <a:stretch/>
        </p:blipFill>
        <p:spPr bwMode="auto">
          <a:xfrm>
            <a:off x="5004048" y="1772815"/>
            <a:ext cx="3744416" cy="473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62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586" t="23922" r="17928" b="38039"/>
          <a:stretch/>
        </p:blipFill>
        <p:spPr bwMode="auto">
          <a:xfrm>
            <a:off x="1115616" y="1052736"/>
            <a:ext cx="6779081"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120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93" t="31465" r="53713" b="15517"/>
          <a:stretch/>
        </p:blipFill>
        <p:spPr bwMode="auto">
          <a:xfrm>
            <a:off x="35496" y="620688"/>
            <a:ext cx="482746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8032" t="33969" r="12214" b="37622"/>
          <a:stretch/>
        </p:blipFill>
        <p:spPr bwMode="auto">
          <a:xfrm>
            <a:off x="4788024" y="1844824"/>
            <a:ext cx="429249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05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55448"/>
            <a:ext cx="8229600" cy="1252728"/>
          </a:xfrm>
        </p:spPr>
        <p:txBody>
          <a:bodyPr>
            <a:normAutofit/>
          </a:bodyPr>
          <a:lstStyle/>
          <a:p>
            <a:r>
              <a:rPr lang="es-EC" sz="3500" dirty="0" smtClean="0">
                <a:latin typeface="Century Gothic" pitchFamily="34" charset="0"/>
              </a:rPr>
              <a:t>Jerarquización de Riesgos Inherentes</a:t>
            </a:r>
            <a:endParaRPr lang="es-EC" sz="3500" dirty="0">
              <a:latin typeface="Century Gothic"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08" t="33279" r="54912" b="20780"/>
          <a:stretch/>
        </p:blipFill>
        <p:spPr bwMode="auto">
          <a:xfrm>
            <a:off x="890" y="1556792"/>
            <a:ext cx="478713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214" t="35593" r="12123" b="35511"/>
          <a:stretch/>
        </p:blipFill>
        <p:spPr bwMode="auto">
          <a:xfrm>
            <a:off x="4796341" y="2564904"/>
            <a:ext cx="417646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966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Criterios para calificar el nivel de riesgo</a:t>
            </a:r>
            <a:endParaRPr lang="es-EC" sz="3500" dirty="0">
              <a:latin typeface="Century Gothic"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68" t="38850" r="54730" b="21104"/>
          <a:stretch/>
        </p:blipFill>
        <p:spPr bwMode="auto">
          <a:xfrm>
            <a:off x="1475656" y="1628800"/>
            <a:ext cx="649322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011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409" t="24513" r="11650" b="42273"/>
          <a:stretch/>
        </p:blipFill>
        <p:spPr bwMode="auto">
          <a:xfrm>
            <a:off x="251520" y="261202"/>
            <a:ext cx="5401499" cy="325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093" t="62928" r="13287" b="8665"/>
          <a:stretch/>
        </p:blipFill>
        <p:spPr bwMode="auto">
          <a:xfrm>
            <a:off x="2843808" y="3717585"/>
            <a:ext cx="5431250" cy="314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849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VALORACIÓN DE RIESGOS </a:t>
            </a:r>
            <a:endParaRPr lang="es-EC" sz="3500" dirty="0">
              <a:latin typeface="Century Gothic" pitchFamily="34"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65" t="22388" r="30770" b="19030"/>
          <a:stretch/>
        </p:blipFill>
        <p:spPr bwMode="auto">
          <a:xfrm>
            <a:off x="35496" y="1556792"/>
            <a:ext cx="45471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686" t="41098" r="30973" b="22620"/>
          <a:stretch/>
        </p:blipFill>
        <p:spPr bwMode="auto">
          <a:xfrm>
            <a:off x="4554558" y="2575140"/>
            <a:ext cx="4589442" cy="294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939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134" t="23648" r="22308" b="31017"/>
          <a:stretch/>
        </p:blipFill>
        <p:spPr bwMode="auto">
          <a:xfrm>
            <a:off x="107504" y="127547"/>
            <a:ext cx="7119885" cy="358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546" t="37453" r="24197" b="13106"/>
          <a:stretch/>
        </p:blipFill>
        <p:spPr bwMode="auto">
          <a:xfrm>
            <a:off x="4096941" y="3888432"/>
            <a:ext cx="4867547"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627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73" t="20709" r="32064" b="8582"/>
          <a:stretch/>
        </p:blipFill>
        <p:spPr bwMode="auto">
          <a:xfrm>
            <a:off x="2041248" y="138890"/>
            <a:ext cx="5267056" cy="653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168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effectLst>
                  <a:outerShdw blurRad="38100" dist="38100" dir="2700000" algn="tl">
                    <a:srgbClr val="000000">
                      <a:alpha val="43137"/>
                    </a:srgbClr>
                  </a:outerShdw>
                </a:effectLst>
                <a:latin typeface="Century Gothic" pitchFamily="34" charset="0"/>
              </a:rPr>
              <a:t>PLANIFICACIÓN ESTRATÉGICA </a:t>
            </a:r>
            <a:endParaRPr lang="es-EC" sz="3000"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108520" y="1556792"/>
            <a:ext cx="9073008" cy="4498032"/>
          </a:xfrm>
        </p:spPr>
        <p:txBody>
          <a:bodyPr>
            <a:normAutofit/>
          </a:bodyPr>
          <a:lstStyle/>
          <a:p>
            <a:pPr algn="just"/>
            <a:r>
              <a:rPr lang="es-EC" sz="2000" b="1" dirty="0" smtClean="0">
                <a:latin typeface="Century Gothic" pitchFamily="34" charset="0"/>
              </a:rPr>
              <a:t>Misión:</a:t>
            </a:r>
            <a:r>
              <a:rPr lang="es-EC" sz="2000" dirty="0" smtClean="0">
                <a:latin typeface="Century Gothic" pitchFamily="34" charset="0"/>
              </a:rPr>
              <a:t> </a:t>
            </a:r>
            <a:r>
              <a:rPr lang="es-ES" sz="2000" dirty="0">
                <a:latin typeface="Century Gothic" pitchFamily="34" charset="0"/>
              </a:rPr>
              <a:t>Democratizar la educación ofreciendo igualdad de oportunidades de acceso a mayores estratos de la población en los niveles de pregrado y posgrado  y en la formación continua a través de procesos tecnológicos  y de la convergencia de medios para dicha modalidad</a:t>
            </a:r>
            <a:r>
              <a:rPr lang="es-ES" sz="2000" dirty="0" smtClean="0">
                <a:latin typeface="Century Gothic" pitchFamily="34" charset="0"/>
              </a:rPr>
              <a:t>.</a:t>
            </a:r>
          </a:p>
          <a:p>
            <a:pPr algn="just"/>
            <a:r>
              <a:rPr lang="es-ES" sz="2000" b="1" dirty="0" smtClean="0">
                <a:latin typeface="Century Gothic" pitchFamily="34" charset="0"/>
              </a:rPr>
              <a:t>Visión:</a:t>
            </a:r>
            <a:r>
              <a:rPr lang="es-ES" sz="2000" dirty="0" smtClean="0">
                <a:latin typeface="Century Gothic" pitchFamily="34" charset="0"/>
              </a:rPr>
              <a:t> </a:t>
            </a:r>
            <a:r>
              <a:rPr lang="es-ES" sz="2000" dirty="0">
                <a:latin typeface="Century Gothic" pitchFamily="34" charset="0"/>
              </a:rPr>
              <a:t>Durante el próximo trienio el SED de la UCSG será un sistema altamente competitivo con la inclusión de los nuevos medios de comunicación Radio-Televisión  de la UCSG, a nivel local, nacional e internacional, que ofrecerá cursos, carreras, programas y proyectos educativos que contribuirán significativamente al desarrollo de la sociedad en respuesta a sus demandas.</a:t>
            </a:r>
            <a:endParaRPr lang="es-EC" sz="2000" dirty="0">
              <a:latin typeface="Century Gothic"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5080414"/>
            <a:ext cx="1588946" cy="1588946"/>
          </a:xfrm>
          <a:prstGeom prst="rect">
            <a:avLst/>
          </a:prstGeom>
          <a:ln>
            <a:noFill/>
          </a:ln>
          <a:effectLst>
            <a:softEdge rad="112500"/>
          </a:effectLst>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5278111"/>
            <a:ext cx="2592288" cy="1247233"/>
          </a:xfrm>
          <a:prstGeom prst="rect">
            <a:avLst/>
          </a:prstGeom>
        </p:spPr>
      </p:pic>
    </p:spTree>
    <p:extLst>
      <p:ext uri="{BB962C8B-B14F-4D97-AF65-F5344CB8AC3E}">
        <p14:creationId xmlns:p14="http://schemas.microsoft.com/office/powerpoint/2010/main" val="327001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TRATAMIENTO DEL RIESGO</a:t>
            </a:r>
            <a:endParaRPr lang="es-EC" sz="3500" dirty="0">
              <a:latin typeface="Century Gothic" pitchFamily="34" charset="0"/>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15" t="22015" r="15561" b="10448"/>
          <a:stretch/>
        </p:blipFill>
        <p:spPr bwMode="auto">
          <a:xfrm>
            <a:off x="179511" y="1484784"/>
            <a:ext cx="8856985" cy="518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60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63" t="21269" r="14827" b="8209"/>
          <a:stretch/>
        </p:blipFill>
        <p:spPr bwMode="auto">
          <a:xfrm>
            <a:off x="83564" y="1510505"/>
            <a:ext cx="8952932" cy="515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895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54" t="23508" r="15037" b="9702"/>
          <a:stretch/>
        </p:blipFill>
        <p:spPr bwMode="auto">
          <a:xfrm>
            <a:off x="19722" y="1454004"/>
            <a:ext cx="9160790" cy="499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163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65" t="28358" r="15142" b="31903"/>
          <a:stretch/>
        </p:blipFill>
        <p:spPr bwMode="auto">
          <a:xfrm>
            <a:off x="0" y="1700808"/>
            <a:ext cx="9036496" cy="304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01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23" t="21082" r="29637" b="8955"/>
          <a:stretch/>
        </p:blipFill>
        <p:spPr bwMode="auto">
          <a:xfrm>
            <a:off x="1763688" y="260648"/>
            <a:ext cx="5544616" cy="649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513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56" t="20896" r="28987" b="15112"/>
          <a:stretch/>
        </p:blipFill>
        <p:spPr bwMode="auto">
          <a:xfrm>
            <a:off x="1763688" y="602003"/>
            <a:ext cx="6029358"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397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29" t="20709" r="54581" b="8956"/>
          <a:stretch/>
        </p:blipFill>
        <p:spPr bwMode="auto">
          <a:xfrm>
            <a:off x="107504" y="332656"/>
            <a:ext cx="4608512" cy="611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286" t="25326" r="12134" b="52845"/>
          <a:stretch/>
        </p:blipFill>
        <p:spPr bwMode="auto">
          <a:xfrm>
            <a:off x="4644008" y="2562568"/>
            <a:ext cx="4518130" cy="187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303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2348880"/>
            <a:ext cx="8077200" cy="1728192"/>
          </a:xfrm>
        </p:spPr>
        <p:txBody>
          <a:bodyPr>
            <a:noAutofit/>
          </a:bodyPr>
          <a:lstStyle/>
          <a:p>
            <a:pPr algn="ctr"/>
            <a:r>
              <a:rPr lang="es-EC" sz="2800" b="1" dirty="0" smtClean="0">
                <a:latin typeface="Century Gothic" pitchFamily="34" charset="0"/>
              </a:rPr>
              <a:t>EFECTO FINANCIERO DE LA PROPUESTA DE TRATAMIENTO DE RIESGOS </a:t>
            </a:r>
            <a:endParaRPr lang="es-EC" sz="2800" b="1" dirty="0">
              <a:solidFill>
                <a:srgbClr val="FFC000"/>
              </a:solidFill>
              <a:latin typeface="Century Gothic" pitchFamily="34" charset="0"/>
            </a:endParaRPr>
          </a:p>
          <a:p>
            <a:endParaRPr lang="es-EC" sz="2800" dirty="0">
              <a:latin typeface="Century Gothic"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506" y="389820"/>
            <a:ext cx="2244955" cy="1080120"/>
          </a:xfrm>
          <a:prstGeom prst="rect">
            <a:avLst/>
          </a:prstGeom>
        </p:spPr>
      </p:pic>
    </p:spTree>
    <p:extLst>
      <p:ext uri="{BB962C8B-B14F-4D97-AF65-F5344CB8AC3E}">
        <p14:creationId xmlns:p14="http://schemas.microsoft.com/office/powerpoint/2010/main" val="2732790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006" t="22761" r="11890" b="10261"/>
          <a:stretch/>
        </p:blipFill>
        <p:spPr bwMode="auto">
          <a:xfrm>
            <a:off x="2051720" y="332656"/>
            <a:ext cx="5112568" cy="639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2794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Proyección Financiera </a:t>
            </a:r>
            <a:endParaRPr lang="es-EC" sz="3500" dirty="0">
              <a:latin typeface="Century Gothic" pitchFamily="34" charset="0"/>
            </a:endParaRP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80" t="34329" r="27624" b="19590"/>
          <a:stretch/>
        </p:blipFill>
        <p:spPr bwMode="auto">
          <a:xfrm>
            <a:off x="179512" y="1556791"/>
            <a:ext cx="8568952" cy="518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740352" y="1556791"/>
            <a:ext cx="216024" cy="28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887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Objetivos </a:t>
            </a:r>
            <a:endParaRPr lang="es-EC" sz="3000" dirty="0">
              <a:latin typeface="Century Gothic" pitchFamily="34" charset="0"/>
            </a:endParaRPr>
          </a:p>
        </p:txBody>
      </p:sp>
      <p:sp>
        <p:nvSpPr>
          <p:cNvPr id="3" name="2 Marcador de contenido"/>
          <p:cNvSpPr>
            <a:spLocks noGrp="1"/>
          </p:cNvSpPr>
          <p:nvPr>
            <p:ph idx="1"/>
          </p:nvPr>
        </p:nvSpPr>
        <p:spPr>
          <a:xfrm>
            <a:off x="179512" y="1628800"/>
            <a:ext cx="8640960" cy="4896544"/>
          </a:xfrm>
        </p:spPr>
        <p:txBody>
          <a:bodyPr>
            <a:normAutofit/>
          </a:bodyPr>
          <a:lstStyle/>
          <a:p>
            <a:pPr lvl="0" algn="just"/>
            <a:r>
              <a:rPr lang="es-ES" sz="2200" dirty="0" smtClean="0">
                <a:latin typeface="Century Gothic" pitchFamily="34" charset="0"/>
              </a:rPr>
              <a:t>El </a:t>
            </a:r>
            <a:r>
              <a:rPr lang="es-ES" sz="2200" dirty="0">
                <a:latin typeface="Century Gothic" pitchFamily="34" charset="0"/>
              </a:rPr>
              <a:t>posicionamiento a nivel nacional e internacional del  SED</a:t>
            </a:r>
            <a:endParaRPr lang="es-EC" sz="2200" dirty="0">
              <a:latin typeface="Century Gothic" pitchFamily="34" charset="0"/>
            </a:endParaRPr>
          </a:p>
          <a:p>
            <a:pPr lvl="0" algn="just"/>
            <a:r>
              <a:rPr lang="es-DO" sz="2200" dirty="0">
                <a:latin typeface="Century Gothic" pitchFamily="34" charset="0"/>
              </a:rPr>
              <a:t>Generar condiciones para la actualización y flexibilización del currículo de </a:t>
            </a:r>
            <a:r>
              <a:rPr lang="es-DO" sz="2200" dirty="0" smtClean="0">
                <a:latin typeface="Century Gothic" pitchFamily="34" charset="0"/>
              </a:rPr>
              <a:t>Formación </a:t>
            </a:r>
            <a:r>
              <a:rPr lang="es-DO" sz="2200" dirty="0">
                <a:latin typeface="Century Gothic" pitchFamily="34" charset="0"/>
              </a:rPr>
              <a:t>superior en la modalidad a través de convergencia de medios.</a:t>
            </a:r>
            <a:endParaRPr lang="es-EC" sz="2200" dirty="0">
              <a:latin typeface="Century Gothic" pitchFamily="34" charset="0"/>
            </a:endParaRPr>
          </a:p>
        </p:txBody>
      </p:sp>
      <p:sp>
        <p:nvSpPr>
          <p:cNvPr id="4" name="AutoShape 2" descr="data:image/jpeg;base64,/9j/4AAQSkZJRgABAQAAAQABAAD/2wCEAAkGBxQSERQSExQVFBQVFRcVFBcYFxUUFRQYFBcXFhcWFRcYHDQgGBwlHBcUIT0hJTUuLi4uFx80RDMsNzQtLisBCgoKDg0OGxAQGywkICUvKy0tLiwsLCw0Ly0sLSwsLDIsLCwsLCwsLCwsLiwsLCwsLCwsLCwsLywsLCwsLCw0LP/AABEIAIAAgAMBIgACEQEDEQH/xAAcAAADAAIDAQAAAAAAAAAAAAACAwQBBQAGBwj/xAA3EAACAQIEBAQEBQMEAwAAAAABAgMAEQQSITEFBhNBIlFhcQcUMoEjM0KR0aGx8GKCweEVFiT/xAAZAQEAAwEBAAAAAAAAAAAAAAAAAQIDBAX/xAAkEQACAgICAQMFAAAAAAAAAAAAAQIRAxIhMSITQfAEUWFxgf/aAAwDAQACEQMRAD8A8dmOU0wNpScV9Qp6R1Q9SN7NI4lJSXW/Y0WIk/SPv/FTsaFZzp8exaZABftU8Jzlr+Qt6VMzUzCvZh66VNGfrbSSfQS6aU2myxX96nGmlQaOOvAT2rMa307UO5t3o8PIASp3v+9Aq25KaVKdRTaTNuPahvPoW7HYVjLrrTBQsdR96GLXuwMlEBRVwUCiiUTEbE0+HFef7/zQvCKnZbVJhtPGzaVykYOS4t5f2qioO2ElJWgMtzSJZew/eixMlttzUYNDDLkrxQzMfOiW9BGtd2+HHJh4niGj6nTjjXPIwF21NgFB037mhnHq30dQW/lVCAEbVtOauASYDFPhpCrMliGXZlbVTbtp2rVoaHTCgumKxa1HQtQ0pC5XsL1Az3qjGnahgj0vQ5ctynqhalq5mIqk0mYaUKSg0uxkjWFJZh3NPZdKECheSbAwejH2q6pMOniv5Cq6GmBVEhxn1D2pQWqsUmt/Kuz8ncpzTT4eSXCTyYRpBnZFNil7Eg72vvbsDQwyRqTbC5I5ahmZJsdMuGwhYhSxytiCls6Regut27Xtvt9A8oYPhuaSbh/RvlWOTpHS265l899feun/ABs5SnxEWD+Tgzph+qpRLAqriLLlXuPwzt6VJ8C+AYrCz4k4iCSFWiQKWFgxDH+an3MZPaF3/DtXOfDeDl5PnnhjnmQeNntIoUWUpf6bf1rwDmTgpwrDLIk8DlhFOn5cmX6h6MLi69r13j4u8rYzEcUklhw80seSMBlW6mw1ANd55H5Py8EOE4hDe7SSGMeJ1uSVK22fyt50LQyOEbs+e45L0TVseJ8AxOGCtPBLCrGyl1sCRra+17VrWqD0E7RLjV0BrA7VURep3a1DGcKlsYZbms2ob+9HQqqAl96FTfamFBQMbUKyTu2Nwvf7VRSsOth7602h0Y1UUKkG9e28nfF552w2D+TDTOVjzJII49N2CZDlAUE2HlXio3riytGyyIWVlIYMpIZSNiCKGeXEpqz6f+IHPMXCkiLxvK8xYRqpCjwZcxZjt9S+e9R/D34iLxWSWMQGHpIrXLh82YkW0UWrzSLH/wDsgw2GmnTDYrDiSxKZlxQk6eq2YZXHTN173uO4HpHw0+Hn/immdp+s8oVRZMiqqknuxuSSPK1qscLjGMafZHzp8Vl4fi2wpwzSlVVswkCg5hfbKa7TypzMvEMGMVDGVJzDpuQPGmmXML6E9/Xauo8//Cs8QxXzSYkREoqsrRlxddiCGHbt6V5xxbmlsBgzwnBziUB3M2JQFc2c6xxanTe7X17VFkqEZJKPZs+c/iwcfhmwyYURBzaQuwkIA7KMoym/ftXmrUuAUxqg9DHFRjSMUEi96Imlu3ahMmqF5qwGrJWjRLUMabYp3pLNRlKyIGIJCsQv1EAkKDtmPahjO/cfh8QCNdD/AHp4NRnAShgpjcFvpBRrtbfKLa7j96NsJKgzFJAuhJKsAM22tra0NIZ3XkPG9YlksPWjGBnsSYZbDc9NwPvpWHwUgYIY5A52UowY+y2udj+1DX1LXBNExUhgSCCCCDYqRqCCNj617H8Hed5JsbKuOxTMzxBYRIQq3ViWAAsoa3fc2ryZeHSnQRSncfQ/bft2qeSBgSpVrruCDcW3uO1LMJQUkd/+JHPUkmMxKYTFOcLIqowU+Byos2W+wPmLXrz8MKycI4UOUcIdmKsFPs1rVj5WRwSsbsq7kKxA9yBpQReseBiNWS96HCYWRjZI3a4uMqs2g0J0FVJw6W0hKMvTAZ8ylSoO1wR/ljQ3jO0TX70Ip3yrllXI92F1GVrsOxUW1Fc6DZS+Vso3bKcotvc7UFigKKhzfbvrpcelZzDzoSmijFYKVEDGKQBrEMUYLZtFNyLG/bzqvCRth4sRBPHNH8wqpmMZzBoZUkIyORm2AOumYVTJzEv6Y2zfJ/JXLjLl1zSZQLk+Qvpbc0HHONLPiBOsbITOZTZlDAMwawZVuW0+o+mlDCSc27XBbDxxomSOTDzMhl6nSdCjAxpFHHLEd846TXFrEErruG4fjIYRXgklhfDR4VkK2EksJzL0yL5rMV03sx86in5pAlWeOLJOi+GTwrdzIWMhRQAGt4bi17k27U3h/NSRS/hwfgNO0zwMwyaiMqEYDwFDG2VraB7edzKY006osJkkwyI8GJL3mu/y5YM07K3hbMLa2vprer+J8zq8zSdOWMI+IDIYkdD8y2YiZWYWYlSCL65ARY3Fdd4fxQJHh0KsTBiWnJuBmDCAZNtPyBr/AKttNbBzAgWaMxHpT9RpRmGbO7Zo3BtbwWFv921zUHZp+DZYjjCZL9DEIjDEKvgLj/6hEsdmZtfyzpfuACbXqKTmURyRK+HmN40wzq6kPNAMyvbX62LWA1AyLqdRUg50VcTLihBeSV1cgtpHbNnEbAX8QYWuPBlX6rVqPm1aGGAK3TilklzNYuxlESlQALKoES+5JOmwsckpOb1ibyHFtCIkXD4ppEw2Iw4jeEoJM7MWZgCSQgYErbcDUVrjj26eHg6c8c0KSIqKn5olLNn1IZTqQbBrgdu26i5sRZZXELWmxEuIcFwbNLHPGFTw2FhOxJ1zZV2rSQcSSKV3WMlZIGgcXVCA6hS0ZC2Q6Dse/nSyPQnHlHZcNxcL8u7QYhUwc8MsZEZF4QwZklu1lLOisDqLl/PSHBcT6RwoeObNgpGkAy26okZCqy3P4d7Kv6rqQO2utwXHYuk2GETBGijQuCAxaOQyZytra3ta/rer4eYUXMhiJjmVlmXMMzWVVis1rXSwOo3LbX0ijqh5wuvnyx0/EEjxGGkaLFBsKsEUidECzLewJL3BbWykC9q08snzJjypiQYoY8NKkSZhlUkE3voWAJyEbg6mix/MWZobqS8MZUNceOTaOVrC5KLYDuMoNxVc/MkGIKiVXhHW+Zd4yDmmKIklxoVDGMNmGYqWc2a+k9HLNbTd9ITxpzikgPQkWRVcLZGyPApvHlJNzk8QvqLW1010eK4ZLECzxSIoIBLIygFhcAkjQka1v+LczdYiYx2kHXAykdM9d3e9iLgDqMLd7DUVziHMkWIV0eKQBpIX0Zb/AIEHQy3y/q+q/bbXeoNdUqSR1hd9qaKWjW3H386MtQtHoXOdvvWITqPegdrn2rMWhHvQz28rNilSY2fXKPvVJayk+VapjQ1+oyaxSQcS3NWOD2tSMIKqzdqFcMVr+zEbaa1zqA1xqFlAF/Khs7RNAbOPe1Xz3uLevp5VrFOtbLEPt6g/8UMsD8GTYixII9j9qwsYpjw+G/8AlqWhoGvLlDEl7WvTl09KkzG+9vtTwx3NC8JAXvcW/wC652pbPdvb/DRE0KKVkyd6K9YauJvQ519iuWYFDvrt51Gse3a+3rVESXtc/T296S6Ek2Gn9KkvkuVSYzDrY1VvSIjp6jQ0d7bVBtjpRCb9qnxMnYUEsxPtSqkxyZb4Rm9bGQ6J7fxWtrZYfUJ6XFGW+nd2vnZTl0t6Vr8SuVrDarpZQouagJz3Pe+3p2qDpztcJdnFaiZyaVtRjXShgm+j/9k=">
            <a:hlinkClick r:id="rId2"/>
          </p:cNvPr>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data:image/jpeg;base64,/9j/4AAQSkZJRgABAQAAAQABAAD/2wCEAAkGBxQSERQSExQVFBQVFRcVFBcYFxUUFRQYFBcXFhcWFRcYHDQgGBwlHBcUIT0hJTUuLi4uFx80RDMsNzQtLisBCgoKDg0OGxAQGywkICUvKy0tLiwsLCw0Ly0sLSwsLDIsLCwsLCwsLCwsLiwsLCwsLCwsLCwsLywsLCwsLCw0LP/AABEIAIAAgAMBIgACEQEDEQH/xAAcAAADAAIDAQAAAAAAAAAAAAACAwQBBQAGBwj/xAA3EAACAQIEBAQEBQMEAwAAAAABAgMAEQQSITEFBhNBIlFhcQcUMoEjM0KR0aGx8GKCweEVFiT/xAAZAQEAAwEBAAAAAAAAAAAAAAAAAQIDBAX/xAAkEQACAgICAQMFAAAAAAAAAAAAAQIRAxIhMSITQfAEUWFxgf/aAAwDAQACEQMRAD8A8dmOU0wNpScV9Qp6R1Q9SN7NI4lJSXW/Y0WIk/SPv/FTsaFZzp8exaZABftU8Jzlr+Qt6VMzUzCvZh66VNGfrbSSfQS6aU2myxX96nGmlQaOOvAT2rMa307UO5t3o8PIASp3v+9Aq25KaVKdRTaTNuPahvPoW7HYVjLrrTBQsdR96GLXuwMlEBRVwUCiiUTEbE0+HFef7/zQvCKnZbVJhtPGzaVykYOS4t5f2qioO2ElJWgMtzSJZew/eixMlttzUYNDDLkrxQzMfOiW9BGtd2+HHJh4niGj6nTjjXPIwF21NgFB037mhnHq30dQW/lVCAEbVtOauASYDFPhpCrMliGXZlbVTbtp2rVoaHTCgumKxa1HQtQ0pC5XsL1Az3qjGnahgj0vQ5ctynqhalq5mIqk0mYaUKSg0uxkjWFJZh3NPZdKECheSbAwejH2q6pMOniv5Cq6GmBVEhxn1D2pQWqsUmt/Kuz8ncpzTT4eSXCTyYRpBnZFNil7Eg72vvbsDQwyRqTbC5I5ahmZJsdMuGwhYhSxytiCls6Regut27Xtvt9A8oYPhuaSbh/RvlWOTpHS265l899feun/ABs5SnxEWD+Tgzph+qpRLAqriLLlXuPwzt6VJ8C+AYrCz4k4iCSFWiQKWFgxDH+an3MZPaF3/DtXOfDeDl5PnnhjnmQeNntIoUWUpf6bf1rwDmTgpwrDLIk8DlhFOn5cmX6h6MLi69r13j4u8rYzEcUklhw80seSMBlW6mw1ANd55H5Py8EOE4hDe7SSGMeJ1uSVK22fyt50LQyOEbs+e45L0TVseJ8AxOGCtPBLCrGyl1sCRra+17VrWqD0E7RLjV0BrA7VURep3a1DGcKlsYZbms2ob+9HQqqAl96FTfamFBQMbUKyTu2Nwvf7VRSsOth7602h0Y1UUKkG9e28nfF552w2D+TDTOVjzJII49N2CZDlAUE2HlXio3riytGyyIWVlIYMpIZSNiCKGeXEpqz6f+IHPMXCkiLxvK8xYRqpCjwZcxZjt9S+e9R/D34iLxWSWMQGHpIrXLh82YkW0UWrzSLH/wDsgw2GmnTDYrDiSxKZlxQk6eq2YZXHTN173uO4HpHw0+Hn/immdp+s8oVRZMiqqknuxuSSPK1qscLjGMafZHzp8Vl4fi2wpwzSlVVswkCg5hfbKa7TypzMvEMGMVDGVJzDpuQPGmmXML6E9/Xauo8//Cs8QxXzSYkREoqsrRlxddiCGHbt6V5xxbmlsBgzwnBziUB3M2JQFc2c6xxanTe7X17VFkqEZJKPZs+c/iwcfhmwyYURBzaQuwkIA7KMoym/ftXmrUuAUxqg9DHFRjSMUEi96Imlu3ahMmqF5qwGrJWjRLUMabYp3pLNRlKyIGIJCsQv1EAkKDtmPahjO/cfh8QCNdD/AHp4NRnAShgpjcFvpBRrtbfKLa7j96NsJKgzFJAuhJKsAM22tra0NIZ3XkPG9YlksPWjGBnsSYZbDc9NwPvpWHwUgYIY5A52UowY+y2udj+1DX1LXBNExUhgSCCCCDYqRqCCNj617H8Hed5JsbKuOxTMzxBYRIQq3ViWAAsoa3fc2ryZeHSnQRSncfQ/bft2qeSBgSpVrruCDcW3uO1LMJQUkd/+JHPUkmMxKYTFOcLIqowU+Byos2W+wPmLXrz8MKycI4UOUcIdmKsFPs1rVj5WRwSsbsq7kKxA9yBpQReseBiNWS96HCYWRjZI3a4uMqs2g0J0FVJw6W0hKMvTAZ8ylSoO1wR/ljQ3jO0TX70Ip3yrllXI92F1GVrsOxUW1Fc6DZS+Vso3bKcotvc7UFigKKhzfbvrpcelZzDzoSmijFYKVEDGKQBrEMUYLZtFNyLG/bzqvCRth4sRBPHNH8wqpmMZzBoZUkIyORm2AOumYVTJzEv6Y2zfJ/JXLjLl1zSZQLk+Qvpbc0HHONLPiBOsbITOZTZlDAMwawZVuW0+o+mlDCSc27XBbDxxomSOTDzMhl6nSdCjAxpFHHLEd846TXFrEErruG4fjIYRXgklhfDR4VkK2EksJzL0yL5rMV03sx86in5pAlWeOLJOi+GTwrdzIWMhRQAGt4bi17k27U3h/NSRS/hwfgNO0zwMwyaiMqEYDwFDG2VraB7edzKY006osJkkwyI8GJL3mu/y5YM07K3hbMLa2vprer+J8zq8zSdOWMI+IDIYkdD8y2YiZWYWYlSCL65ARY3Fdd4fxQJHh0KsTBiWnJuBmDCAZNtPyBr/AKttNbBzAgWaMxHpT9RpRmGbO7Zo3BtbwWFv921zUHZp+DZYjjCZL9DEIjDEKvgLj/6hEsdmZtfyzpfuACbXqKTmURyRK+HmN40wzq6kPNAMyvbX62LWA1AyLqdRUg50VcTLihBeSV1cgtpHbNnEbAX8QYWuPBlX6rVqPm1aGGAK3TilklzNYuxlESlQALKoES+5JOmwsckpOb1ibyHFtCIkXD4ppEw2Iw4jeEoJM7MWZgCSQgYErbcDUVrjj26eHg6c8c0KSIqKn5olLNn1IZTqQbBrgdu26i5sRZZXELWmxEuIcFwbNLHPGFTw2FhOxJ1zZV2rSQcSSKV3WMlZIGgcXVCA6hS0ZC2Q6Dse/nSyPQnHlHZcNxcL8u7QYhUwc8MsZEZF4QwZklu1lLOisDqLl/PSHBcT6RwoeObNgpGkAy26okZCqy3P4d7Kv6rqQO2utwXHYuk2GETBGijQuCAxaOQyZytra3ta/rer4eYUXMhiJjmVlmXMMzWVVis1rXSwOo3LbX0ijqh5wuvnyx0/EEjxGGkaLFBsKsEUidECzLewJL3BbWykC9q08snzJjypiQYoY8NKkSZhlUkE3voWAJyEbg6mix/MWZobqS8MZUNceOTaOVrC5KLYDuMoNxVc/MkGIKiVXhHW+Zd4yDmmKIklxoVDGMNmGYqWc2a+k9HLNbTd9ITxpzikgPQkWRVcLZGyPApvHlJNzk8QvqLW1010eK4ZLECzxSIoIBLIygFhcAkjQka1v+LczdYiYx2kHXAykdM9d3e9iLgDqMLd7DUVziHMkWIV0eKQBpIX0Zb/AIEHQy3y/q+q/bbXeoNdUqSR1hd9qaKWjW3H386MtQtHoXOdvvWITqPegdrn2rMWhHvQz28rNilSY2fXKPvVJayk+VapjQ1+oyaxSQcS3NWOD2tSMIKqzdqFcMVr+zEbaa1zqA1xqFlAF/Khs7RNAbOPe1Xz3uLevp5VrFOtbLEPt6g/8UMsD8GTYixII9j9qwsYpjw+G/8AlqWhoGvLlDEl7WvTl09KkzG+9vtTwx3NC8JAXvcW/wC652pbPdvb/DRE0KKVkyd6K9YauJvQ519iuWYFDvrt51Gse3a+3rVESXtc/T296S6Ek2Gn9KkvkuVSYzDrY1VvSIjp6jQ0d7bVBtjpRCb9qnxMnYUEsxPtSqkxyZb4Rm9bGQ6J7fxWtrZYfUJ6XFGW+nd2vnZTl0t6Vr8SuVrDarpZQouagJz3Pe+3p2qDpztcJdnFaiZyaVtRjXShgm+j/9k=">
            <a:hlinkClick r:id="rId2"/>
          </p:cNvPr>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data:image/jpeg;base64,/9j/4AAQSkZJRgABAQAAAQABAAD/2wCEAAkGBxQSERQSExQVFBQVFRcVFBcYFxUUFRQYFBcXFhcWFRcYHDQgGBwlHBcUIT0hJTUuLi4uFx80RDMsNzQtLisBCgoKDg0OGxAQGywkICUvKy0tLiwsLCw0Ly0sLSwsLDIsLCwsLCwsLCwsLiwsLCwsLCwsLCwsLywsLCwsLCw0LP/AABEIAIAAgAMBIgACEQEDEQH/xAAcAAADAAIDAQAAAAAAAAAAAAACAwQBBQAGBwj/xAA3EAACAQIEBAQEBQMEAwAAAAABAgMAEQQSITEFBhNBIlFhcQcUMoEjM0KR0aGx8GKCweEVFiT/xAAZAQEAAwEBAAAAAAAAAAAAAAAAAQIDBAX/xAAkEQACAgICAQMFAAAAAAAAAAAAAQIRAxIhMSITQfAEUWFxgf/aAAwDAQACEQMRAD8A8dmOU0wNpScV9Qp6R1Q9SN7NI4lJSXW/Y0WIk/SPv/FTsaFZzp8exaZABftU8Jzlr+Qt6VMzUzCvZh66VNGfrbSSfQS6aU2myxX96nGmlQaOOvAT2rMa307UO5t3o8PIASp3v+9Aq25KaVKdRTaTNuPahvPoW7HYVjLrrTBQsdR96GLXuwMlEBRVwUCiiUTEbE0+HFef7/zQvCKnZbVJhtPGzaVykYOS4t5f2qioO2ElJWgMtzSJZew/eixMlttzUYNDDLkrxQzMfOiW9BGtd2+HHJh4niGj6nTjjXPIwF21NgFB037mhnHq30dQW/lVCAEbVtOauASYDFPhpCrMliGXZlbVTbtp2rVoaHTCgumKxa1HQtQ0pC5XsL1Az3qjGnahgj0vQ5ctynqhalq5mIqk0mYaUKSg0uxkjWFJZh3NPZdKECheSbAwejH2q6pMOniv5Cq6GmBVEhxn1D2pQWqsUmt/Kuz8ncpzTT4eSXCTyYRpBnZFNil7Eg72vvbsDQwyRqTbC5I5ahmZJsdMuGwhYhSxytiCls6Regut27Xtvt9A8oYPhuaSbh/RvlWOTpHS265l899feun/ABs5SnxEWD+Tgzph+qpRLAqriLLlXuPwzt6VJ8C+AYrCz4k4iCSFWiQKWFgxDH+an3MZPaF3/DtXOfDeDl5PnnhjnmQeNntIoUWUpf6bf1rwDmTgpwrDLIk8DlhFOn5cmX6h6MLi69r13j4u8rYzEcUklhw80seSMBlW6mw1ANd55H5Py8EOE4hDe7SSGMeJ1uSVK22fyt50LQyOEbs+e45L0TVseJ8AxOGCtPBLCrGyl1sCRra+17VrWqD0E7RLjV0BrA7VURep3a1DGcKlsYZbms2ob+9HQqqAl96FTfamFBQMbUKyTu2Nwvf7VRSsOth7602h0Y1UUKkG9e28nfF552w2D+TDTOVjzJII49N2CZDlAUE2HlXio3riytGyyIWVlIYMpIZSNiCKGeXEpqz6f+IHPMXCkiLxvK8xYRqpCjwZcxZjt9S+e9R/D34iLxWSWMQGHpIrXLh82YkW0UWrzSLH/wDsgw2GmnTDYrDiSxKZlxQk6eq2YZXHTN173uO4HpHw0+Hn/immdp+s8oVRZMiqqknuxuSSPK1qscLjGMafZHzp8Vl4fi2wpwzSlVVswkCg5hfbKa7TypzMvEMGMVDGVJzDpuQPGmmXML6E9/Xauo8//Cs8QxXzSYkREoqsrRlxddiCGHbt6V5xxbmlsBgzwnBziUB3M2JQFc2c6xxanTe7X17VFkqEZJKPZs+c/iwcfhmwyYURBzaQuwkIA7KMoym/ftXmrUuAUxqg9DHFRjSMUEi96Imlu3ahMmqF5qwGrJWjRLUMabYp3pLNRlKyIGIJCsQv1EAkKDtmPahjO/cfh8QCNdD/AHp4NRnAShgpjcFvpBRrtbfKLa7j96NsJKgzFJAuhJKsAM22tra0NIZ3XkPG9YlksPWjGBnsSYZbDc9NwPvpWHwUgYIY5A52UowY+y2udj+1DX1LXBNExUhgSCCCCDYqRqCCNj617H8Hed5JsbKuOxTMzxBYRIQq3ViWAAsoa3fc2ryZeHSnQRSncfQ/bft2qeSBgSpVrruCDcW3uO1LMJQUkd/+JHPUkmMxKYTFOcLIqowU+Byos2W+wPmLXrz8MKycI4UOUcIdmKsFPs1rVj5WRwSsbsq7kKxA9yBpQReseBiNWS96HCYWRjZI3a4uMqs2g0J0FVJw6W0hKMvTAZ8ylSoO1wR/ljQ3jO0TX70Ip3yrllXI92F1GVrsOxUW1Fc6DZS+Vso3bKcotvc7UFigKKhzfbvrpcelZzDzoSmijFYKVEDGKQBrEMUYLZtFNyLG/bzqvCRth4sRBPHNH8wqpmMZzBoZUkIyORm2AOumYVTJzEv6Y2zfJ/JXLjLl1zSZQLk+Qvpbc0HHONLPiBOsbITOZTZlDAMwawZVuW0+o+mlDCSc27XBbDxxomSOTDzMhl6nSdCjAxpFHHLEd846TXFrEErruG4fjIYRXgklhfDR4VkK2EksJzL0yL5rMV03sx86in5pAlWeOLJOi+GTwrdzIWMhRQAGt4bi17k27U3h/NSRS/hwfgNO0zwMwyaiMqEYDwFDG2VraB7edzKY006osJkkwyI8GJL3mu/y5YM07K3hbMLa2vprer+J8zq8zSdOWMI+IDIYkdD8y2YiZWYWYlSCL65ARY3Fdd4fxQJHh0KsTBiWnJuBmDCAZNtPyBr/AKttNbBzAgWaMxHpT9RpRmGbO7Zo3BtbwWFv921zUHZp+DZYjjCZL9DEIjDEKvgLj/6hEsdmZtfyzpfuACbXqKTmURyRK+HmN40wzq6kPNAMyvbX62LWA1AyLqdRUg50VcTLihBeSV1cgtpHbNnEbAX8QYWuPBlX6rVqPm1aGGAK3TilklzNYuxlESlQALKoES+5JOmwsckpOb1ibyHFtCIkXD4ppEw2Iw4jeEoJM7MWZgCSQgYErbcDUVrjj26eHg6c8c0KSIqKn5olLNn1IZTqQbBrgdu26i5sRZZXELWmxEuIcFwbNLHPGFTw2FhOxJ1zZV2rSQcSSKV3WMlZIGgcXVCA6hS0ZC2Q6Dse/nSyPQnHlHZcNxcL8u7QYhUwc8MsZEZF4QwZklu1lLOisDqLl/PSHBcT6RwoeObNgpGkAy26okZCqy3P4d7Kv6rqQO2utwXHYuk2GETBGijQuCAxaOQyZytra3ta/rer4eYUXMhiJjmVlmXMMzWVVis1rXSwOo3LbX0ijqh5wuvnyx0/EEjxGGkaLFBsKsEUidECzLewJL3BbWykC9q08snzJjypiQYoY8NKkSZhlUkE3voWAJyEbg6mix/MWZobqS8MZUNceOTaOVrC5KLYDuMoNxVc/MkGIKiVXhHW+Zd4yDmmKIklxoVDGMNmGYqWc2a+k9HLNbTd9ITxpzikgPQkWRVcLZGyPApvHlJNzk8QvqLW1010eK4ZLECzxSIoIBLIygFhcAkjQka1v+LczdYiYx2kHXAykdM9d3e9iLgDqMLd7DUVziHMkWIV0eKQBpIX0Zb/AIEHQy3y/q+q/bbXeoNdUqSR1hd9qaKWjW3H386MtQtHoXOdvvWITqPegdrn2rMWhHvQz28rNilSY2fXKPvVJayk+VapjQ1+oyaxSQcS3NWOD2tSMIKqzdqFcMVr+zEbaa1zqA1xqFlAF/Khs7RNAbOPe1Xz3uLevp5VrFOtbLEPt6g/8UMsD8GTYixII9j9qwsYpjw+G/8AlqWhoGvLlDEl7WvTl09KkzG+9vtTwx3NC8JAXvcW/wC652pbPdvb/DRE0KKVkyd6K9YauJvQ519iuWYFDvrt51Gse3a+3rVESXtc/T296S6Ek2Gn9KkvkuVSYzDrY1VvSIjp6jQ0d7bVBtjpRCb9qnxMnYUEsxPtSqkxyZb4Rm9bGQ6J7fxWtrZYfUJ6XFGW+nd2vnZTl0t6Vr8SuVrDarpZQouagJz3Pe+3p2qDpztcJdnFaiZyaVtRjXShgm+j/9k=">
            <a:hlinkClick r:id="rId2"/>
          </p:cNvPr>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sz="2000" dirty="0">
              <a:latin typeface="Century Gothic" pitchFamily="34" charset="0"/>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3789040"/>
            <a:ext cx="3242610" cy="2376264"/>
          </a:xfrm>
          <a:prstGeom prst="rect">
            <a:avLst/>
          </a:prstGeom>
        </p:spPr>
      </p:pic>
    </p:spTree>
    <p:extLst>
      <p:ext uri="{BB962C8B-B14F-4D97-AF65-F5344CB8AC3E}">
        <p14:creationId xmlns:p14="http://schemas.microsoft.com/office/powerpoint/2010/main" val="2516770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Proyección Financiera </a:t>
            </a:r>
            <a:endParaRPr lang="es-EC" sz="3500" dirty="0">
              <a:latin typeface="Century Gothic" pitchFamily="34" charset="0"/>
            </a:endParaRP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84" t="38806" r="27519" b="14179"/>
          <a:stretch/>
        </p:blipFill>
        <p:spPr bwMode="auto">
          <a:xfrm>
            <a:off x="323528" y="1556791"/>
            <a:ext cx="8424936" cy="52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2775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Análisis de Correlación</a:t>
            </a:r>
            <a:endParaRPr lang="es-EC" sz="3500" dirty="0">
              <a:latin typeface="Century Gothic" pitchFamily="34" charset="0"/>
            </a:endParaRPr>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30" t="42911" r="35281" b="36380"/>
          <a:stretch/>
        </p:blipFill>
        <p:spPr bwMode="auto">
          <a:xfrm>
            <a:off x="107504" y="1484784"/>
            <a:ext cx="425625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286" t="36940" r="34023" b="29291"/>
          <a:stretch/>
        </p:blipFill>
        <p:spPr bwMode="auto">
          <a:xfrm>
            <a:off x="4981433" y="1340768"/>
            <a:ext cx="3603010" cy="247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8042" t="27752" r="34686" b="46355"/>
          <a:stretch/>
        </p:blipFill>
        <p:spPr bwMode="auto">
          <a:xfrm>
            <a:off x="284827" y="3933056"/>
            <a:ext cx="404683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8357" t="54129" r="34371" b="8816"/>
          <a:stretch/>
        </p:blipFill>
        <p:spPr bwMode="auto">
          <a:xfrm>
            <a:off x="4812192" y="3909966"/>
            <a:ext cx="3772251" cy="288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7421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988840"/>
            <a:ext cx="8077200" cy="1728192"/>
          </a:xfrm>
        </p:spPr>
        <p:txBody>
          <a:bodyPr>
            <a:noAutofit/>
          </a:bodyPr>
          <a:lstStyle/>
          <a:p>
            <a:pPr algn="ctr"/>
            <a:r>
              <a:rPr lang="es-EC" sz="2800" b="1" dirty="0" smtClean="0">
                <a:latin typeface="Century Gothic" pitchFamily="34" charset="0"/>
              </a:rPr>
              <a:t>CONCLUSIONES Y RECOMENDACIONES </a:t>
            </a:r>
            <a:endParaRPr lang="es-EC" sz="2800" b="1" dirty="0">
              <a:solidFill>
                <a:srgbClr val="FFC000"/>
              </a:solidFill>
              <a:latin typeface="Century Gothic" pitchFamily="34" charset="0"/>
            </a:endParaRPr>
          </a:p>
          <a:p>
            <a:endParaRPr lang="es-EC" sz="2800" dirty="0">
              <a:latin typeface="Century Gothic"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506" y="548680"/>
            <a:ext cx="2244955" cy="1080120"/>
          </a:xfrm>
          <a:prstGeom prst="rect">
            <a:avLst/>
          </a:prstGeom>
        </p:spPr>
      </p:pic>
    </p:spTree>
    <p:extLst>
      <p:ext uri="{BB962C8B-B14F-4D97-AF65-F5344CB8AC3E}">
        <p14:creationId xmlns:p14="http://schemas.microsoft.com/office/powerpoint/2010/main" val="13206548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Conclusiones </a:t>
            </a:r>
            <a:endParaRPr lang="es-EC" sz="3500" dirty="0">
              <a:latin typeface="Century Gothic" pitchFamily="34" charset="0"/>
            </a:endParaRPr>
          </a:p>
        </p:txBody>
      </p:sp>
      <p:sp>
        <p:nvSpPr>
          <p:cNvPr id="3" name="2 Marcador de contenido"/>
          <p:cNvSpPr>
            <a:spLocks noGrp="1"/>
          </p:cNvSpPr>
          <p:nvPr>
            <p:ph idx="1"/>
          </p:nvPr>
        </p:nvSpPr>
        <p:spPr>
          <a:xfrm>
            <a:off x="0" y="1556792"/>
            <a:ext cx="9036496" cy="5184576"/>
          </a:xfrm>
        </p:spPr>
        <p:txBody>
          <a:bodyPr>
            <a:normAutofit fontScale="55000" lnSpcReduction="20000"/>
          </a:bodyPr>
          <a:lstStyle/>
          <a:p>
            <a:pPr lvl="0" algn="just"/>
            <a:r>
              <a:rPr lang="es-ES" dirty="0" smtClean="0">
                <a:latin typeface="Century Gothic" pitchFamily="34" charset="0"/>
              </a:rPr>
              <a:t>Aproximadamente </a:t>
            </a:r>
            <a:r>
              <a:rPr lang="es-ES" dirty="0">
                <a:latin typeface="Century Gothic" pitchFamily="34" charset="0"/>
              </a:rPr>
              <a:t>el 70% de los riesgos son de la parte administrativa-financiera del proyecto, y el restante 30% están relacionados con la parte académica. De igual forma, de los 22 riesgos identificados únicamente en 5 existen controles que permiten disminuir en cierto grado el nivel de riesgo.</a:t>
            </a:r>
            <a:endParaRPr lang="es-EC" dirty="0">
              <a:latin typeface="Century Gothic" pitchFamily="34" charset="0"/>
            </a:endParaRPr>
          </a:p>
          <a:p>
            <a:pPr marL="118872" lvl="0" indent="0" algn="just">
              <a:buNone/>
            </a:pPr>
            <a:endParaRPr lang="es-ES" dirty="0" smtClean="0">
              <a:latin typeface="Century Gothic" pitchFamily="34" charset="0"/>
            </a:endParaRPr>
          </a:p>
          <a:p>
            <a:pPr lvl="0" algn="just"/>
            <a:r>
              <a:rPr lang="es-ES" dirty="0" smtClean="0">
                <a:latin typeface="Century Gothic" pitchFamily="34" charset="0"/>
              </a:rPr>
              <a:t>La </a:t>
            </a:r>
            <a:r>
              <a:rPr lang="es-ES" dirty="0">
                <a:latin typeface="Century Gothic" pitchFamily="34" charset="0"/>
              </a:rPr>
              <a:t>evaluación de riesgos permite demostrar que la insostenibilidad financiera es el factor de mayor riesgo del proyecto debido a que es calificado como “intolerable”, éste considera que el crecimiento de los ingresos no corresponde al aumento de la población estudiantil.</a:t>
            </a:r>
            <a:endParaRPr lang="es-EC" dirty="0">
              <a:latin typeface="Century Gothic" pitchFamily="34" charset="0"/>
            </a:endParaRPr>
          </a:p>
          <a:p>
            <a:pPr marL="118872" lvl="0" indent="0" algn="just">
              <a:buNone/>
            </a:pPr>
            <a:endParaRPr lang="es-ES" dirty="0" smtClean="0">
              <a:latin typeface="Century Gothic" pitchFamily="34" charset="0"/>
            </a:endParaRPr>
          </a:p>
          <a:p>
            <a:pPr lvl="0" algn="just"/>
            <a:r>
              <a:rPr lang="es-ES" dirty="0" smtClean="0">
                <a:latin typeface="Century Gothic" pitchFamily="34" charset="0"/>
              </a:rPr>
              <a:t>El </a:t>
            </a:r>
            <a:r>
              <a:rPr lang="es-ES" dirty="0">
                <a:latin typeface="Century Gothic" pitchFamily="34" charset="0"/>
              </a:rPr>
              <a:t>tratamiento de los riesgos permite una significativa reducción de los mismos y su costo es mínimo considerando que el proyecto se vuelve más sostenible financieramente en el tiempo y que el nivel de utilidades aumenta de forma importante a corto, mediano y largo plazo. </a:t>
            </a:r>
            <a:endParaRPr lang="es-EC" dirty="0">
              <a:latin typeface="Century Gothic" pitchFamily="34" charset="0"/>
            </a:endParaRPr>
          </a:p>
          <a:p>
            <a:pPr marL="118872" lvl="0" indent="0" algn="just">
              <a:buNone/>
            </a:pPr>
            <a:endParaRPr lang="es-ES" dirty="0" smtClean="0">
              <a:latin typeface="Century Gothic" pitchFamily="34" charset="0"/>
            </a:endParaRPr>
          </a:p>
          <a:p>
            <a:pPr lvl="0" algn="just"/>
            <a:r>
              <a:rPr lang="es-ES" dirty="0" smtClean="0">
                <a:latin typeface="Century Gothic" pitchFamily="34" charset="0"/>
              </a:rPr>
              <a:t>Para </a:t>
            </a:r>
            <a:r>
              <a:rPr lang="es-ES" dirty="0">
                <a:latin typeface="Century Gothic" pitchFamily="34" charset="0"/>
              </a:rPr>
              <a:t>el proyecto SED la administración del riesgo es fundamental ya que conlleva al mejoramiento de su estructura financiera, mediante el crecimiento de las ventas y de la optimización de los recursos académicos y administrativos del proyecto, lo cual a corto y mediano plazo posibilitaría la inversión en infraestructura tecnológica y a largo plazo incluso la adquisición de infraestructura física.</a:t>
            </a:r>
            <a:endParaRPr lang="es-EC" dirty="0">
              <a:latin typeface="Century Gothic" pitchFamily="34" charset="0"/>
            </a:endParaRPr>
          </a:p>
          <a:p>
            <a:pPr algn="just"/>
            <a:endParaRPr lang="es-EC" dirty="0">
              <a:latin typeface="Century Gothic" pitchFamily="34" charset="0"/>
            </a:endParaRPr>
          </a:p>
        </p:txBody>
      </p:sp>
    </p:spTree>
    <p:extLst>
      <p:ext uri="{BB962C8B-B14F-4D97-AF65-F5344CB8AC3E}">
        <p14:creationId xmlns:p14="http://schemas.microsoft.com/office/powerpoint/2010/main" val="19544784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Recomendaciones </a:t>
            </a:r>
            <a:endParaRPr lang="es-EC" sz="3500" dirty="0">
              <a:latin typeface="Century Gothic" pitchFamily="34" charset="0"/>
            </a:endParaRPr>
          </a:p>
        </p:txBody>
      </p:sp>
      <p:sp>
        <p:nvSpPr>
          <p:cNvPr id="3" name="2 Marcador de contenido"/>
          <p:cNvSpPr>
            <a:spLocks noGrp="1"/>
          </p:cNvSpPr>
          <p:nvPr>
            <p:ph idx="1"/>
          </p:nvPr>
        </p:nvSpPr>
        <p:spPr>
          <a:xfrm>
            <a:off x="32494" y="1556792"/>
            <a:ext cx="8931994" cy="5301208"/>
          </a:xfrm>
        </p:spPr>
        <p:txBody>
          <a:bodyPr>
            <a:noAutofit/>
          </a:bodyPr>
          <a:lstStyle/>
          <a:p>
            <a:pPr lvl="0" algn="just"/>
            <a:r>
              <a:rPr lang="es-ES" sz="1500" dirty="0">
                <a:latin typeface="Century Gothic" pitchFamily="34" charset="0"/>
              </a:rPr>
              <a:t>Aunque las decisiones gubernamentales pueden constituir una amenaza, el SED debe estar preparado con la mayor cantidad de evidencias que respalden los procesos académicos y </a:t>
            </a:r>
            <a:r>
              <a:rPr lang="es-ES" sz="1500" dirty="0" smtClean="0">
                <a:latin typeface="Century Gothic" pitchFamily="34" charset="0"/>
              </a:rPr>
              <a:t>administrativos</a:t>
            </a:r>
            <a:r>
              <a:rPr lang="es-ES" sz="1500" dirty="0">
                <a:latin typeface="Century Gothic" pitchFamily="34" charset="0"/>
              </a:rPr>
              <a:t>.</a:t>
            </a:r>
            <a:r>
              <a:rPr lang="es-ES" sz="1500" dirty="0" smtClean="0">
                <a:latin typeface="Century Gothic" pitchFamily="34" charset="0"/>
              </a:rPr>
              <a:t> </a:t>
            </a:r>
            <a:r>
              <a:rPr lang="es-ES" sz="1500" dirty="0">
                <a:latin typeface="Century Gothic" pitchFamily="34" charset="0"/>
              </a:rPr>
              <a:t>Además, se debe diversificar las formas para el pago de los usuarios, ofreciendo al menos un medio más </a:t>
            </a:r>
            <a:r>
              <a:rPr lang="es-ES" sz="1500" dirty="0" smtClean="0">
                <a:latin typeface="Century Gothic" pitchFamily="34" charset="0"/>
              </a:rPr>
              <a:t>aparte </a:t>
            </a:r>
            <a:r>
              <a:rPr lang="es-ES" sz="1500" dirty="0">
                <a:latin typeface="Century Gothic" pitchFamily="34" charset="0"/>
              </a:rPr>
              <a:t>del Banco Pichincha. </a:t>
            </a:r>
            <a:endParaRPr lang="es-EC" sz="1500" dirty="0">
              <a:latin typeface="Century Gothic" pitchFamily="34" charset="0"/>
            </a:endParaRPr>
          </a:p>
          <a:p>
            <a:pPr marL="118872" lvl="0" indent="0" algn="just">
              <a:buNone/>
            </a:pPr>
            <a:endParaRPr lang="es-EC" sz="1500" dirty="0">
              <a:latin typeface="Century Gothic" pitchFamily="34" charset="0"/>
            </a:endParaRPr>
          </a:p>
          <a:p>
            <a:pPr lvl="0" algn="just"/>
            <a:r>
              <a:rPr lang="es-ES" sz="1500" dirty="0">
                <a:latin typeface="Century Gothic" pitchFamily="34" charset="0"/>
              </a:rPr>
              <a:t>Ejecutar las acciones para el tratamiento y disminución del nivel de riesgo a fin de incrementar la rentabilidad del proyecto haciendo que éste sea sostenible financieramente en el tiempo. </a:t>
            </a:r>
            <a:endParaRPr lang="es-EC" sz="1500" dirty="0">
              <a:latin typeface="Century Gothic" pitchFamily="34" charset="0"/>
            </a:endParaRPr>
          </a:p>
          <a:p>
            <a:pPr lvl="0" algn="just"/>
            <a:endParaRPr lang="es-ES" sz="1500" dirty="0" smtClean="0">
              <a:latin typeface="Century Gothic" pitchFamily="34" charset="0"/>
            </a:endParaRPr>
          </a:p>
          <a:p>
            <a:pPr lvl="0" algn="just"/>
            <a:r>
              <a:rPr lang="es-ES" sz="1500" dirty="0" smtClean="0">
                <a:latin typeface="Century Gothic" pitchFamily="34" charset="0"/>
              </a:rPr>
              <a:t>Dentro </a:t>
            </a:r>
            <a:r>
              <a:rPr lang="es-ES" sz="1500" dirty="0">
                <a:latin typeface="Century Gothic" pitchFamily="34" charset="0"/>
              </a:rPr>
              <a:t>del tratamiento del riesgo propuesto se debe cumplir con las metas pertinentes al crecimiento de la población estudiantil (nivel de ventas), debido a que ésta constituye la principal estrategia para el mejoramiento de la estructura financiera del proyecto. </a:t>
            </a:r>
            <a:endParaRPr lang="es-EC" sz="1500" dirty="0">
              <a:latin typeface="Century Gothic" pitchFamily="34" charset="0"/>
            </a:endParaRPr>
          </a:p>
          <a:p>
            <a:pPr lvl="0" algn="just"/>
            <a:endParaRPr lang="es-ES" sz="1500" dirty="0" smtClean="0">
              <a:latin typeface="Century Gothic" pitchFamily="34" charset="0"/>
            </a:endParaRPr>
          </a:p>
          <a:p>
            <a:pPr lvl="0" algn="just"/>
            <a:r>
              <a:rPr lang="es-ES" sz="1500" dirty="0" smtClean="0">
                <a:latin typeface="Century Gothic" pitchFamily="34" charset="0"/>
              </a:rPr>
              <a:t>Después </a:t>
            </a:r>
            <a:r>
              <a:rPr lang="es-ES" sz="1500" dirty="0">
                <a:latin typeface="Century Gothic" pitchFamily="34" charset="0"/>
              </a:rPr>
              <a:t>de haber ejecutado las medidas para el tratamiento del riesgo en el primer año, se debe realizar un seguimiento para verificar que se esté cumpliendo con las proyecciones presupuestarias anuales, de no ser así se debe establecer los mecanismos para el control financiero de los egresos. </a:t>
            </a:r>
            <a:endParaRPr lang="es-EC" sz="1500" dirty="0">
              <a:latin typeface="Century Gothic" pitchFamily="34" charset="0"/>
            </a:endParaRPr>
          </a:p>
          <a:p>
            <a:pPr lvl="0" algn="just"/>
            <a:endParaRPr lang="es-ES" sz="1500" dirty="0" smtClean="0">
              <a:latin typeface="Century Gothic" pitchFamily="34" charset="0"/>
            </a:endParaRPr>
          </a:p>
          <a:p>
            <a:pPr lvl="0" algn="just"/>
            <a:r>
              <a:rPr lang="es-ES" sz="1500" dirty="0" smtClean="0">
                <a:latin typeface="Century Gothic" pitchFamily="34" charset="0"/>
              </a:rPr>
              <a:t>A </a:t>
            </a:r>
            <a:r>
              <a:rPr lang="es-ES" sz="1500" dirty="0">
                <a:latin typeface="Century Gothic" pitchFamily="34" charset="0"/>
              </a:rPr>
              <a:t>medida que pasa el tiempo pueden surgir riesgos propios de la estructura financiera, administrativa o académica del proyecto, incluso pueden aparecer otros riesgos externos, por ello, es fundamental que cada año se realice una identificación de los nuevos riesgos a fin de evaluarlos y proponer un plan de mitigación.</a:t>
            </a:r>
            <a:endParaRPr lang="es-EC" sz="1500" dirty="0">
              <a:latin typeface="Century Gothic" pitchFamily="34" charset="0"/>
            </a:endParaRPr>
          </a:p>
          <a:p>
            <a:pPr algn="just"/>
            <a:endParaRPr lang="es-EC" sz="1500" dirty="0">
              <a:latin typeface="Century Gothic" pitchFamily="34" charset="0"/>
            </a:endParaRPr>
          </a:p>
        </p:txBody>
      </p:sp>
    </p:spTree>
    <p:extLst>
      <p:ext uri="{BB962C8B-B14F-4D97-AF65-F5344CB8AC3E}">
        <p14:creationId xmlns:p14="http://schemas.microsoft.com/office/powerpoint/2010/main" val="2022842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5153370"/>
            <a:ext cx="8077200" cy="1728192"/>
          </a:xfrm>
        </p:spPr>
        <p:txBody>
          <a:bodyPr>
            <a:noAutofit/>
          </a:bodyPr>
          <a:lstStyle/>
          <a:p>
            <a:pPr algn="r"/>
            <a:r>
              <a:rPr lang="es-EC" sz="4800" b="1" dirty="0" smtClean="0">
                <a:latin typeface="Amienne" pitchFamily="82" charset="0"/>
              </a:rPr>
              <a:t>Gracias …</a:t>
            </a:r>
            <a:endParaRPr lang="es-EC" sz="4800" b="1" dirty="0">
              <a:solidFill>
                <a:srgbClr val="FFC000"/>
              </a:solidFill>
              <a:latin typeface="Amienne" pitchFamily="82" charset="0"/>
            </a:endParaRPr>
          </a:p>
          <a:p>
            <a:endParaRPr lang="es-EC" sz="2800" dirty="0">
              <a:latin typeface="Century Gothic" pitchFamily="34" charset="0"/>
            </a:endParaRPr>
          </a:p>
        </p:txBody>
      </p:sp>
    </p:spTree>
    <p:extLst>
      <p:ext uri="{BB962C8B-B14F-4D97-AF65-F5344CB8AC3E}">
        <p14:creationId xmlns:p14="http://schemas.microsoft.com/office/powerpoint/2010/main" val="303269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232056"/>
            <a:ext cx="8229600" cy="1252728"/>
          </a:xfrm>
        </p:spPr>
        <p:txBody>
          <a:bodyPr>
            <a:normAutofit/>
          </a:bodyPr>
          <a:lstStyle/>
          <a:p>
            <a:r>
              <a:rPr lang="es-EC" sz="3000" dirty="0" smtClean="0">
                <a:effectLst>
                  <a:outerShdw blurRad="38100" dist="38100" dir="2700000" algn="tl">
                    <a:srgbClr val="000000">
                      <a:alpha val="43137"/>
                    </a:srgbClr>
                  </a:outerShdw>
                </a:effectLst>
                <a:latin typeface="Century Gothic" pitchFamily="34" charset="0"/>
              </a:rPr>
              <a:t>ESTRUCTURA ORGANIZACIONAL </a:t>
            </a:r>
            <a:r>
              <a:rPr lang="es-EC" sz="3000" dirty="0">
                <a:effectLst>
                  <a:outerShdw blurRad="38100" dist="38100" dir="2700000" algn="tl">
                    <a:srgbClr val="000000">
                      <a:alpha val="43137"/>
                    </a:srgbClr>
                  </a:outerShdw>
                </a:effectLst>
                <a:latin typeface="Century Gothic" pitchFamily="34" charset="0"/>
              </a:rPr>
              <a:t>SED – UCSG</a:t>
            </a:r>
          </a:p>
        </p:txBody>
      </p:sp>
      <p:pic>
        <p:nvPicPr>
          <p:cNvPr id="4" name="3 Imagen"/>
          <p:cNvPicPr/>
          <p:nvPr/>
        </p:nvPicPr>
        <p:blipFill rotWithShape="1">
          <a:blip r:embed="rId2"/>
          <a:srcRect l="12304" t="21842" r="52191" b="13753"/>
          <a:stretch/>
        </p:blipFill>
        <p:spPr bwMode="auto">
          <a:xfrm>
            <a:off x="2051720" y="1412776"/>
            <a:ext cx="5400600" cy="54452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6927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effectLst>
                  <a:outerShdw blurRad="38100" dist="38100" dir="2700000" algn="tl">
                    <a:srgbClr val="000000">
                      <a:alpha val="43137"/>
                    </a:srgbClr>
                  </a:outerShdw>
                </a:effectLst>
                <a:latin typeface="Century Gothic" pitchFamily="34" charset="0"/>
              </a:rPr>
              <a:t>INFLUENCIA EN EL MERCADO </a:t>
            </a:r>
            <a:endParaRPr lang="es-EC" sz="3000"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57200" y="1487159"/>
            <a:ext cx="8877672" cy="2301881"/>
          </a:xfrm>
        </p:spPr>
        <p:txBody>
          <a:bodyPr>
            <a:normAutofit/>
          </a:bodyPr>
          <a:lstStyle/>
          <a:p>
            <a:pPr algn="just"/>
            <a:r>
              <a:rPr lang="es-EC" sz="2500" dirty="0" smtClean="0">
                <a:latin typeface="Century Gothic" pitchFamily="34" charset="0"/>
              </a:rPr>
              <a:t>Crecimiento </a:t>
            </a:r>
            <a:r>
              <a:rPr lang="es-EC" sz="2500" dirty="0">
                <a:latin typeface="Century Gothic" pitchFamily="34" charset="0"/>
              </a:rPr>
              <a:t>promedio del 8.3% por </a:t>
            </a:r>
            <a:r>
              <a:rPr lang="es-EC" sz="2500" dirty="0" smtClean="0">
                <a:latin typeface="Century Gothic" pitchFamily="34" charset="0"/>
              </a:rPr>
              <a:t>periodo del número de estudiantes. </a:t>
            </a:r>
            <a:endParaRPr lang="es-EC" sz="2500" dirty="0">
              <a:latin typeface="Century Gothic" pitchFamily="34" charset="0"/>
            </a:endParaRPr>
          </a:p>
        </p:txBody>
      </p:sp>
      <p:graphicFrame>
        <p:nvGraphicFramePr>
          <p:cNvPr id="4" name="3 Gráfico"/>
          <p:cNvGraphicFramePr>
            <a:graphicFrameLocks/>
          </p:cNvGraphicFramePr>
          <p:nvPr>
            <p:extLst>
              <p:ext uri="{D42A27DB-BD31-4B8C-83A1-F6EECF244321}">
                <p14:modId xmlns:p14="http://schemas.microsoft.com/office/powerpoint/2010/main" val="89982048"/>
              </p:ext>
            </p:extLst>
          </p:nvPr>
        </p:nvGraphicFramePr>
        <p:xfrm>
          <a:off x="1763688" y="2780928"/>
          <a:ext cx="5688632"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721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Crecimiento por carrera</a:t>
            </a:r>
            <a:endParaRPr lang="es-EC" sz="3000" dirty="0">
              <a:latin typeface="Century Gothic" pitchFamily="34" charset="0"/>
            </a:endParaRPr>
          </a:p>
        </p:txBody>
      </p:sp>
      <p:sp>
        <p:nvSpPr>
          <p:cNvPr id="3" name="2 Marcador de contenido"/>
          <p:cNvSpPr>
            <a:spLocks noGrp="1"/>
          </p:cNvSpPr>
          <p:nvPr>
            <p:ph idx="1"/>
          </p:nvPr>
        </p:nvSpPr>
        <p:spPr>
          <a:xfrm>
            <a:off x="35496" y="1539695"/>
            <a:ext cx="8928992" cy="4625609"/>
          </a:xfrm>
        </p:spPr>
        <p:txBody>
          <a:bodyPr>
            <a:normAutofit/>
          </a:bodyPr>
          <a:lstStyle/>
          <a:p>
            <a:pPr algn="just"/>
            <a:r>
              <a:rPr lang="es-EC" sz="2000" dirty="0" smtClean="0">
                <a:latin typeface="Century Gothic" pitchFamily="34" charset="0"/>
              </a:rPr>
              <a:t>La </a:t>
            </a:r>
            <a:r>
              <a:rPr lang="es-EC" sz="2000" dirty="0">
                <a:latin typeface="Century Gothic" pitchFamily="34" charset="0"/>
              </a:rPr>
              <a:t>carrera de Derecho es la de mayor número de </a:t>
            </a:r>
            <a:r>
              <a:rPr lang="es-EC" sz="2000" dirty="0" smtClean="0">
                <a:latin typeface="Century Gothic" pitchFamily="34" charset="0"/>
              </a:rPr>
              <a:t>estudiantes: 44</a:t>
            </a:r>
            <a:r>
              <a:rPr lang="es-EC" sz="2000" dirty="0">
                <a:latin typeface="Century Gothic" pitchFamily="34" charset="0"/>
              </a:rPr>
              <a:t>% </a:t>
            </a:r>
            <a:endParaRPr lang="es-EC" sz="2000" dirty="0" smtClean="0">
              <a:latin typeface="Century Gothic" pitchFamily="34" charset="0"/>
            </a:endParaRPr>
          </a:p>
          <a:p>
            <a:pPr algn="just"/>
            <a:r>
              <a:rPr lang="es-EC" sz="2000" dirty="0" smtClean="0">
                <a:latin typeface="Century Gothic" pitchFamily="34" charset="0"/>
              </a:rPr>
              <a:t>Marketing</a:t>
            </a:r>
            <a:r>
              <a:rPr lang="es-EC" sz="2000" dirty="0">
                <a:latin typeface="Century Gothic" pitchFamily="34" charset="0"/>
              </a:rPr>
              <a:t>, con un 22% del total </a:t>
            </a:r>
            <a:endParaRPr lang="es-EC" sz="2000" dirty="0" smtClean="0">
              <a:latin typeface="Century Gothic" pitchFamily="34" charset="0"/>
            </a:endParaRPr>
          </a:p>
          <a:p>
            <a:pPr algn="just"/>
            <a:r>
              <a:rPr lang="es-EC" sz="2000" dirty="0" smtClean="0">
                <a:latin typeface="Century Gothic" pitchFamily="34" charset="0"/>
              </a:rPr>
              <a:t>Administración </a:t>
            </a:r>
            <a:r>
              <a:rPr lang="es-EC" sz="2000" dirty="0">
                <a:latin typeface="Century Gothic" pitchFamily="34" charset="0"/>
              </a:rPr>
              <a:t>con un 14%; </a:t>
            </a:r>
            <a:endParaRPr lang="es-EC" sz="2000" dirty="0" smtClean="0">
              <a:latin typeface="Century Gothic" pitchFamily="34" charset="0"/>
            </a:endParaRPr>
          </a:p>
          <a:p>
            <a:pPr algn="just"/>
            <a:r>
              <a:rPr lang="es-EC" sz="2000" dirty="0" smtClean="0">
                <a:latin typeface="Century Gothic" pitchFamily="34" charset="0"/>
              </a:rPr>
              <a:t>Las </a:t>
            </a:r>
            <a:r>
              <a:rPr lang="es-EC" sz="2000" dirty="0">
                <a:latin typeface="Century Gothic" pitchFamily="34" charset="0"/>
              </a:rPr>
              <a:t>otras carreras (Contabilidad, Turismo, Trabajo Social y Licenciatura en Educación Básica) suman alrededor de un 20% en total. </a:t>
            </a:r>
            <a:endParaRPr lang="es-EC" sz="2000" dirty="0" smtClean="0">
              <a:latin typeface="Century Gothic" pitchFamily="34" charset="0"/>
            </a:endParaRPr>
          </a:p>
          <a:p>
            <a:pPr algn="just"/>
            <a:r>
              <a:rPr lang="es-EC" sz="2000" dirty="0">
                <a:latin typeface="Century Gothic" pitchFamily="34" charset="0"/>
              </a:rPr>
              <a:t>N</a:t>
            </a:r>
            <a:r>
              <a:rPr lang="es-EC" sz="2000" dirty="0" smtClean="0">
                <a:latin typeface="Century Gothic" pitchFamily="34" charset="0"/>
              </a:rPr>
              <a:t>ivel </a:t>
            </a:r>
            <a:r>
              <a:rPr lang="es-EC" sz="2000" dirty="0">
                <a:latin typeface="Century Gothic" pitchFamily="34" charset="0"/>
              </a:rPr>
              <a:t>de </a:t>
            </a:r>
            <a:r>
              <a:rPr lang="es-EC" sz="2000" dirty="0" smtClean="0">
                <a:latin typeface="Century Gothic" pitchFamily="34" charset="0"/>
              </a:rPr>
              <a:t>deserción: </a:t>
            </a:r>
            <a:r>
              <a:rPr lang="es-EC" sz="2000" dirty="0">
                <a:latin typeface="Century Gothic" pitchFamily="34" charset="0"/>
              </a:rPr>
              <a:t>24% en promedio</a:t>
            </a:r>
          </a:p>
          <a:p>
            <a:pPr algn="just"/>
            <a:endParaRPr lang="es-EC" sz="2000" dirty="0">
              <a:latin typeface="Century Gothic" pitchFamily="34" charset="0"/>
            </a:endParaRPr>
          </a:p>
        </p:txBody>
      </p:sp>
      <p:graphicFrame>
        <p:nvGraphicFramePr>
          <p:cNvPr id="4" name="3 Gráfico"/>
          <p:cNvGraphicFramePr>
            <a:graphicFrameLocks/>
          </p:cNvGraphicFramePr>
          <p:nvPr>
            <p:extLst>
              <p:ext uri="{D42A27DB-BD31-4B8C-83A1-F6EECF244321}">
                <p14:modId xmlns:p14="http://schemas.microsoft.com/office/powerpoint/2010/main" val="719415143"/>
              </p:ext>
            </p:extLst>
          </p:nvPr>
        </p:nvGraphicFramePr>
        <p:xfrm>
          <a:off x="2555776" y="4077072"/>
          <a:ext cx="4248472" cy="2520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0254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Participación en el mercado</a:t>
            </a:r>
            <a:endParaRPr lang="es-EC" sz="3000" dirty="0">
              <a:latin typeface="Century Gothic" pitchFamily="34" charset="0"/>
            </a:endParaRPr>
          </a:p>
        </p:txBody>
      </p:sp>
      <p:sp>
        <p:nvSpPr>
          <p:cNvPr id="3" name="2 Marcador de contenido"/>
          <p:cNvSpPr>
            <a:spLocks noGrp="1"/>
          </p:cNvSpPr>
          <p:nvPr>
            <p:ph idx="1"/>
          </p:nvPr>
        </p:nvSpPr>
        <p:spPr>
          <a:xfrm>
            <a:off x="-36512" y="1412776"/>
            <a:ext cx="8784976" cy="4625609"/>
          </a:xfrm>
        </p:spPr>
        <p:txBody>
          <a:bodyPr>
            <a:normAutofit/>
          </a:bodyPr>
          <a:lstStyle/>
          <a:p>
            <a:pPr algn="just"/>
            <a:r>
              <a:rPr lang="es-EC" sz="2200" dirty="0">
                <a:latin typeface="Century Gothic" pitchFamily="34" charset="0"/>
              </a:rPr>
              <a:t>E</a:t>
            </a:r>
            <a:r>
              <a:rPr lang="es-EC" sz="2200" dirty="0" smtClean="0">
                <a:latin typeface="Century Gothic" pitchFamily="34" charset="0"/>
              </a:rPr>
              <a:t>l </a:t>
            </a:r>
            <a:r>
              <a:rPr lang="es-EC" sz="2200" dirty="0">
                <a:latin typeface="Century Gothic" pitchFamily="34" charset="0"/>
              </a:rPr>
              <a:t>SED UCSG tiene una participación en el mercado equivalente al 2%. </a:t>
            </a:r>
          </a:p>
          <a:p>
            <a:pPr algn="just"/>
            <a:r>
              <a:rPr lang="es-EC" sz="2200" dirty="0">
                <a:latin typeface="Century Gothic" pitchFamily="34" charset="0"/>
              </a:rPr>
              <a:t> </a:t>
            </a:r>
            <a:r>
              <a:rPr lang="es-EC" sz="2200" dirty="0" smtClean="0">
                <a:latin typeface="Century Gothic" pitchFamily="34" charset="0"/>
              </a:rPr>
              <a:t>La </a:t>
            </a:r>
            <a:r>
              <a:rPr lang="es-EC" sz="2200" dirty="0">
                <a:latin typeface="Century Gothic" pitchFamily="34" charset="0"/>
              </a:rPr>
              <a:t>mínima participación del SED explica el elevado posicionamiento que tienen ciertas instituciones de educación superior que ofrecen esta modalidad de estudios; tales como, la Universidad Técnica Particular de Loja –UTPL que es la de mayor demanda en el mercado, su número total de estudiantes al año 2011 fue superior a los </a:t>
            </a:r>
            <a:r>
              <a:rPr lang="es-EC" sz="2200" dirty="0" smtClean="0">
                <a:latin typeface="Century Gothic" pitchFamily="34" charset="0"/>
              </a:rPr>
              <a:t>24.000.</a:t>
            </a:r>
            <a:endParaRPr lang="es-EC" sz="2200" dirty="0">
              <a:latin typeface="Century Gothic" pitchFamily="34" charset="0"/>
            </a:endParaRPr>
          </a:p>
        </p:txBody>
      </p:sp>
      <p:pic>
        <p:nvPicPr>
          <p:cNvPr id="4100" name="Picture 4" descr="http://ecuadoruniversitario.com/wp-content/uploads/2011/09/ecuadoruniversitario_com_logo_utpl2.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29" t="18786" r="8188" b="20303"/>
          <a:stretch/>
        </p:blipFill>
        <p:spPr bwMode="auto">
          <a:xfrm>
            <a:off x="2627784" y="4509120"/>
            <a:ext cx="3528392" cy="191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184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Module</Template>
  <TotalTime>521</TotalTime>
  <Words>1889</Words>
  <Application>Microsoft Office PowerPoint</Application>
  <PresentationFormat>Presentación en pantalla (4:3)</PresentationFormat>
  <Paragraphs>134</Paragraphs>
  <Slides>55</Slides>
  <Notes>0</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Módulo</vt:lpstr>
      <vt:lpstr>Autor: Dolores Masa Sánchez</vt:lpstr>
      <vt:lpstr>Presentación de PowerPoint</vt:lpstr>
      <vt:lpstr>ANTECEDENTES</vt:lpstr>
      <vt:lpstr>PLANIFICACIÓN ESTRATÉGICA </vt:lpstr>
      <vt:lpstr>Objetivos </vt:lpstr>
      <vt:lpstr>ESTRUCTURA ORGANIZACIONAL SED – UCSG</vt:lpstr>
      <vt:lpstr>INFLUENCIA EN EL MERCADO </vt:lpstr>
      <vt:lpstr>Crecimiento por carrera</vt:lpstr>
      <vt:lpstr>Participación en el mercado</vt:lpstr>
      <vt:lpstr>Ámbito de Desarrollo</vt:lpstr>
      <vt:lpstr>Diagnóstico Situacional del Proyecto SED - Macroambiente</vt:lpstr>
      <vt:lpstr>Diagnóstico Situacional del Proyecto SED - Microambiente</vt:lpstr>
      <vt:lpstr>FODA </vt:lpstr>
      <vt:lpstr>FODA </vt:lpstr>
      <vt:lpstr>Análisis Vectorial FODA </vt:lpstr>
      <vt:lpstr>Presentación de PowerPoint</vt:lpstr>
      <vt:lpstr>Estructura Académica </vt:lpstr>
      <vt:lpstr>Estructura Administrativa </vt:lpstr>
      <vt:lpstr>Políticas de Captación </vt:lpstr>
      <vt:lpstr>Redefinición de la propuesta </vt:lpstr>
      <vt:lpstr>Estructura Financiera </vt:lpstr>
      <vt:lpstr>Análisis Horizontal </vt:lpstr>
      <vt:lpstr>Análisis Horizontal</vt:lpstr>
      <vt:lpstr>Análisis Vertical</vt:lpstr>
      <vt:lpstr>Estado de Fuentes y Usos </vt:lpstr>
      <vt:lpstr>Presentación de PowerPoint</vt:lpstr>
      <vt:lpstr>Evaluación del Riesgo Financiero del Proyecto</vt:lpstr>
      <vt:lpstr>Modelo CAMP</vt:lpstr>
      <vt:lpstr>Presentación de PowerPoint</vt:lpstr>
      <vt:lpstr>Determinación de Criterios de Ocurrencia e Impacto </vt:lpstr>
      <vt:lpstr>ANÁLISIS DE RIESGOS </vt:lpstr>
      <vt:lpstr>Presentación de PowerPoint</vt:lpstr>
      <vt:lpstr>Presentación de PowerPoint</vt:lpstr>
      <vt:lpstr>Jerarquización de Riesgos Inherentes</vt:lpstr>
      <vt:lpstr>Criterios para calificar el nivel de riesgo</vt:lpstr>
      <vt:lpstr>Presentación de PowerPoint</vt:lpstr>
      <vt:lpstr>VALORACIÓN DE RIESGOS </vt:lpstr>
      <vt:lpstr>Presentación de PowerPoint</vt:lpstr>
      <vt:lpstr>Presentación de PowerPoint</vt:lpstr>
      <vt:lpstr>TRATAMIENTO DEL RIESGO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Proyección Financiera </vt:lpstr>
      <vt:lpstr>Proyección Financiera </vt:lpstr>
      <vt:lpstr>Análisis de Correlación</vt:lpstr>
      <vt:lpstr>Presentación de PowerPoint</vt:lpstr>
      <vt:lpstr>Conclusiones </vt:lpstr>
      <vt:lpstr>Recomendaciones </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 Dolores Masa Sánchez</dc:title>
  <dc:creator>user</dc:creator>
  <cp:lastModifiedBy>Masa Sanchez Dolores</cp:lastModifiedBy>
  <cp:revision>45</cp:revision>
  <dcterms:created xsi:type="dcterms:W3CDTF">2013-10-29T03:36:15Z</dcterms:created>
  <dcterms:modified xsi:type="dcterms:W3CDTF">2013-10-30T02:50:41Z</dcterms:modified>
</cp:coreProperties>
</file>