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notesMasterIdLst>
    <p:notesMasterId r:id="rId54"/>
  </p:notesMasterIdLst>
  <p:sldIdLst>
    <p:sldId id="256" r:id="rId2"/>
    <p:sldId id="324" r:id="rId3"/>
    <p:sldId id="265" r:id="rId4"/>
    <p:sldId id="267" r:id="rId5"/>
    <p:sldId id="274" r:id="rId6"/>
    <p:sldId id="269"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325" r:id="rId21"/>
    <p:sldId id="290" r:id="rId22"/>
    <p:sldId id="291" r:id="rId23"/>
    <p:sldId id="292" r:id="rId24"/>
    <p:sldId id="293" r:id="rId25"/>
    <p:sldId id="294" r:id="rId26"/>
    <p:sldId id="295" r:id="rId27"/>
    <p:sldId id="296" r:id="rId28"/>
    <p:sldId id="297" r:id="rId29"/>
    <p:sldId id="298" r:id="rId30"/>
    <p:sldId id="299" r:id="rId31"/>
    <p:sldId id="300"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27" r:id="rId46"/>
    <p:sldId id="315" r:id="rId47"/>
    <p:sldId id="316" r:id="rId48"/>
    <p:sldId id="317" r:id="rId49"/>
    <p:sldId id="318" r:id="rId50"/>
    <p:sldId id="321" r:id="rId51"/>
    <p:sldId id="322" r:id="rId52"/>
    <p:sldId id="323" r:id="rId5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3" autoAdjust="0"/>
    <p:restoredTop sz="79365" autoAdjust="0"/>
  </p:normalViewPr>
  <p:slideViewPr>
    <p:cSldViewPr>
      <p:cViewPr varScale="1">
        <p:scale>
          <a:sx n="57" d="100"/>
          <a:sy n="57" d="100"/>
        </p:scale>
        <p:origin x="-87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E868BA-17D6-4F8F-895F-7B89717781FF}"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s-ES"/>
        </a:p>
      </dgm:t>
    </dgm:pt>
    <dgm:pt modelId="{54A0F504-7A56-40C9-AA6E-FF588F751368}">
      <dgm:prSet phldrT="[Texto]" custT="1"/>
      <dgm:spPr/>
      <dgm:t>
        <a:bodyPr/>
        <a:lstStyle/>
        <a:p>
          <a:r>
            <a:rPr lang="es-ES" sz="1500" dirty="0" smtClean="0">
              <a:latin typeface="Arial" pitchFamily="34" charset="0"/>
              <a:cs typeface="Arial" pitchFamily="34" charset="0"/>
            </a:rPr>
            <a:t>Compromiso</a:t>
          </a:r>
          <a:endParaRPr lang="es-ES" sz="1500" dirty="0">
            <a:latin typeface="Arial" pitchFamily="34" charset="0"/>
            <a:cs typeface="Arial" pitchFamily="34" charset="0"/>
          </a:endParaRPr>
        </a:p>
      </dgm:t>
    </dgm:pt>
    <dgm:pt modelId="{7006026F-2E46-4A17-8A98-B8EAB227FB70}" type="parTrans" cxnId="{3674ED17-DC9A-4408-94A1-D7FBB753AB09}">
      <dgm:prSet/>
      <dgm:spPr/>
      <dgm:t>
        <a:bodyPr/>
        <a:lstStyle/>
        <a:p>
          <a:endParaRPr lang="es-ES"/>
        </a:p>
      </dgm:t>
    </dgm:pt>
    <dgm:pt modelId="{21496893-D7FA-4BD1-9D20-4C07EFC7DD30}" type="sibTrans" cxnId="{3674ED17-DC9A-4408-94A1-D7FBB753AB09}">
      <dgm:prSet/>
      <dgm:spPr/>
      <dgm:t>
        <a:bodyPr/>
        <a:lstStyle/>
        <a:p>
          <a:endParaRPr lang="es-ES"/>
        </a:p>
      </dgm:t>
    </dgm:pt>
    <dgm:pt modelId="{635CC0B8-C83E-48B2-8591-083D058D5CF6}">
      <dgm:prSet phldrT="[Texto]" custT="1"/>
      <dgm:spPr/>
      <dgm:t>
        <a:bodyPr/>
        <a:lstStyle/>
        <a:p>
          <a:r>
            <a:rPr lang="es-ES" sz="1400" dirty="0" smtClean="0">
              <a:latin typeface="Arial" pitchFamily="34" charset="0"/>
              <a:cs typeface="Arial" pitchFamily="34" charset="0"/>
            </a:rPr>
            <a:t>Creer en la organización a fin de afianzar la misión y cumplir la visión propuesta.</a:t>
          </a:r>
          <a:endParaRPr lang="es-ES" sz="1400" dirty="0">
            <a:latin typeface="Arial" pitchFamily="34" charset="0"/>
            <a:cs typeface="Arial" pitchFamily="34" charset="0"/>
          </a:endParaRPr>
        </a:p>
      </dgm:t>
    </dgm:pt>
    <dgm:pt modelId="{0692C30A-550C-4ED2-9574-B6323A18B621}" type="parTrans" cxnId="{4B0F3ED2-66C4-4D6A-91AD-2FA450D02836}">
      <dgm:prSet/>
      <dgm:spPr/>
      <dgm:t>
        <a:bodyPr/>
        <a:lstStyle/>
        <a:p>
          <a:endParaRPr lang="es-ES"/>
        </a:p>
      </dgm:t>
    </dgm:pt>
    <dgm:pt modelId="{D232439B-59D5-4784-8248-62422693DFF7}" type="sibTrans" cxnId="{4B0F3ED2-66C4-4D6A-91AD-2FA450D02836}">
      <dgm:prSet/>
      <dgm:spPr/>
      <dgm:t>
        <a:bodyPr/>
        <a:lstStyle/>
        <a:p>
          <a:endParaRPr lang="es-ES"/>
        </a:p>
      </dgm:t>
    </dgm:pt>
    <dgm:pt modelId="{757E5894-DEB6-4D53-91A7-4719F71876A0}">
      <dgm:prSet phldrT="[Texto]" custT="1"/>
      <dgm:spPr/>
      <dgm:t>
        <a:bodyPr/>
        <a:lstStyle/>
        <a:p>
          <a:r>
            <a:rPr lang="es-ES" sz="1600" dirty="0" smtClean="0">
              <a:latin typeface="Arial" pitchFamily="34" charset="0"/>
              <a:cs typeface="Arial" pitchFamily="34" charset="0"/>
            </a:rPr>
            <a:t>Ética</a:t>
          </a:r>
          <a:endParaRPr lang="es-ES" sz="1600" dirty="0">
            <a:latin typeface="Arial" pitchFamily="34" charset="0"/>
            <a:cs typeface="Arial" pitchFamily="34" charset="0"/>
          </a:endParaRPr>
        </a:p>
      </dgm:t>
    </dgm:pt>
    <dgm:pt modelId="{CCE32106-6052-42EE-A547-68E4B3F5643E}" type="parTrans" cxnId="{1951F101-812B-4F04-9062-0AE5B9D27663}">
      <dgm:prSet/>
      <dgm:spPr/>
      <dgm:t>
        <a:bodyPr/>
        <a:lstStyle/>
        <a:p>
          <a:endParaRPr lang="es-ES"/>
        </a:p>
      </dgm:t>
    </dgm:pt>
    <dgm:pt modelId="{72B56963-0FC9-44B6-8820-81E02FEA162B}" type="sibTrans" cxnId="{1951F101-812B-4F04-9062-0AE5B9D27663}">
      <dgm:prSet/>
      <dgm:spPr/>
      <dgm:t>
        <a:bodyPr/>
        <a:lstStyle/>
        <a:p>
          <a:endParaRPr lang="es-ES"/>
        </a:p>
      </dgm:t>
    </dgm:pt>
    <dgm:pt modelId="{BF0D588C-95F5-4442-B913-D8514138AD3C}">
      <dgm:prSet phldrT="[Texto]" custT="1"/>
      <dgm:spPr/>
      <dgm:t>
        <a:bodyPr/>
        <a:lstStyle/>
        <a:p>
          <a:r>
            <a:rPr lang="es-ES" sz="1400" dirty="0" smtClean="0">
              <a:latin typeface="Arial" pitchFamily="34" charset="0"/>
              <a:cs typeface="Arial" pitchFamily="34" charset="0"/>
            </a:rPr>
            <a:t>Actuar con honestidad y transparencia en todas sus actividades internas y externas</a:t>
          </a:r>
          <a:r>
            <a:rPr lang="es-ES" sz="1200" dirty="0" smtClean="0"/>
            <a:t>.</a:t>
          </a:r>
          <a:endParaRPr lang="es-ES" sz="1200" dirty="0"/>
        </a:p>
      </dgm:t>
    </dgm:pt>
    <dgm:pt modelId="{9F847D80-398A-4757-AD03-DCC669977BE5}" type="parTrans" cxnId="{3178536B-9342-4AE5-9D7C-5F7D36FC3FCF}">
      <dgm:prSet/>
      <dgm:spPr/>
      <dgm:t>
        <a:bodyPr/>
        <a:lstStyle/>
        <a:p>
          <a:endParaRPr lang="es-ES"/>
        </a:p>
      </dgm:t>
    </dgm:pt>
    <dgm:pt modelId="{1C46EA95-11E8-4A90-964D-AC4C6ECE6061}" type="sibTrans" cxnId="{3178536B-9342-4AE5-9D7C-5F7D36FC3FCF}">
      <dgm:prSet/>
      <dgm:spPr/>
      <dgm:t>
        <a:bodyPr/>
        <a:lstStyle/>
        <a:p>
          <a:endParaRPr lang="es-ES"/>
        </a:p>
      </dgm:t>
    </dgm:pt>
    <dgm:pt modelId="{9D83F65A-92E6-4D01-B615-87ED13C45F35}">
      <dgm:prSet phldrT="[Texto]" custT="1"/>
      <dgm:spPr/>
      <dgm:t>
        <a:bodyPr/>
        <a:lstStyle/>
        <a:p>
          <a:r>
            <a:rPr lang="es-ES" sz="1600" dirty="0" smtClean="0">
              <a:latin typeface="Arial" pitchFamily="34" charset="0"/>
              <a:cs typeface="Arial" pitchFamily="34" charset="0"/>
            </a:rPr>
            <a:t>Respeto</a:t>
          </a:r>
          <a:endParaRPr lang="es-ES" sz="1600" dirty="0">
            <a:latin typeface="Arial" pitchFamily="34" charset="0"/>
            <a:cs typeface="Arial" pitchFamily="34" charset="0"/>
          </a:endParaRPr>
        </a:p>
      </dgm:t>
    </dgm:pt>
    <dgm:pt modelId="{2FB748D7-34B5-48D3-A434-D25DC38326BB}" type="parTrans" cxnId="{596313C6-864D-44E5-A776-7BF91282E954}">
      <dgm:prSet/>
      <dgm:spPr/>
      <dgm:t>
        <a:bodyPr/>
        <a:lstStyle/>
        <a:p>
          <a:endParaRPr lang="es-ES"/>
        </a:p>
      </dgm:t>
    </dgm:pt>
    <dgm:pt modelId="{50F7F61A-D059-4601-9CD6-69DB7C9F61D0}" type="sibTrans" cxnId="{596313C6-864D-44E5-A776-7BF91282E954}">
      <dgm:prSet/>
      <dgm:spPr/>
      <dgm:t>
        <a:bodyPr/>
        <a:lstStyle/>
        <a:p>
          <a:endParaRPr lang="es-ES"/>
        </a:p>
      </dgm:t>
    </dgm:pt>
    <dgm:pt modelId="{A13C36FD-0B50-4F48-A5D5-FD66C268F520}">
      <dgm:prSet phldrT="[Texto]" custT="1"/>
      <dgm:spPr/>
      <dgm:t>
        <a:bodyPr/>
        <a:lstStyle/>
        <a:p>
          <a:r>
            <a:rPr lang="es-ES" sz="1400" dirty="0" smtClean="0">
              <a:latin typeface="Arial" pitchFamily="34" charset="0"/>
              <a:cs typeface="Arial" pitchFamily="34" charset="0"/>
            </a:rPr>
            <a:t>Valorar los intereses y necesidades de los clientes a través de un trato justo y cordial por parte de los colaboradores, quienes deberán promover el trabajo en equipo y liderazgo corporativo sobre toda circunstancia. </a:t>
          </a:r>
          <a:endParaRPr lang="es-ES" sz="1400" dirty="0">
            <a:latin typeface="Arial" pitchFamily="34" charset="0"/>
            <a:cs typeface="Arial" pitchFamily="34" charset="0"/>
          </a:endParaRPr>
        </a:p>
      </dgm:t>
    </dgm:pt>
    <dgm:pt modelId="{F160934B-34A6-41A9-B251-78988ABABCF7}" type="parTrans" cxnId="{283BF422-0559-41BD-AFAA-C6977B8B9D49}">
      <dgm:prSet/>
      <dgm:spPr/>
      <dgm:t>
        <a:bodyPr/>
        <a:lstStyle/>
        <a:p>
          <a:endParaRPr lang="es-ES"/>
        </a:p>
      </dgm:t>
    </dgm:pt>
    <dgm:pt modelId="{FA66BD3C-0B74-4CE7-BB50-710CCDFB5D61}" type="sibTrans" cxnId="{283BF422-0559-41BD-AFAA-C6977B8B9D49}">
      <dgm:prSet/>
      <dgm:spPr/>
      <dgm:t>
        <a:bodyPr/>
        <a:lstStyle/>
        <a:p>
          <a:endParaRPr lang="es-ES"/>
        </a:p>
      </dgm:t>
    </dgm:pt>
    <dgm:pt modelId="{0425AC18-605E-475E-A74E-EE8FB75440E4}" type="pres">
      <dgm:prSet presAssocID="{57E868BA-17D6-4F8F-895F-7B89717781FF}" presName="linearFlow" presStyleCnt="0">
        <dgm:presLayoutVars>
          <dgm:dir/>
          <dgm:animLvl val="lvl"/>
          <dgm:resizeHandles val="exact"/>
        </dgm:presLayoutVars>
      </dgm:prSet>
      <dgm:spPr/>
      <dgm:t>
        <a:bodyPr/>
        <a:lstStyle/>
        <a:p>
          <a:endParaRPr lang="es-ES"/>
        </a:p>
      </dgm:t>
    </dgm:pt>
    <dgm:pt modelId="{A45758F5-31EE-47E4-81B6-77010988DFDA}" type="pres">
      <dgm:prSet presAssocID="{54A0F504-7A56-40C9-AA6E-FF588F751368}" presName="composite" presStyleCnt="0"/>
      <dgm:spPr/>
      <dgm:t>
        <a:bodyPr/>
        <a:lstStyle/>
        <a:p>
          <a:endParaRPr lang="es-ES"/>
        </a:p>
      </dgm:t>
    </dgm:pt>
    <dgm:pt modelId="{7B38FB69-AF7D-4F9B-8391-391C86B81221}" type="pres">
      <dgm:prSet presAssocID="{54A0F504-7A56-40C9-AA6E-FF588F751368}" presName="parentText" presStyleLbl="alignNode1" presStyleIdx="0" presStyleCnt="3" custScaleX="119172" custLinFactNeighborX="2277" custLinFactNeighborY="-52381">
        <dgm:presLayoutVars>
          <dgm:chMax val="1"/>
          <dgm:bulletEnabled val="1"/>
        </dgm:presLayoutVars>
      </dgm:prSet>
      <dgm:spPr/>
      <dgm:t>
        <a:bodyPr/>
        <a:lstStyle/>
        <a:p>
          <a:endParaRPr lang="es-ES"/>
        </a:p>
      </dgm:t>
    </dgm:pt>
    <dgm:pt modelId="{0E06077E-AB4C-4CA2-A71D-C874379F0DA9}" type="pres">
      <dgm:prSet presAssocID="{54A0F504-7A56-40C9-AA6E-FF588F751368}" presName="descendantText" presStyleLbl="alignAcc1" presStyleIdx="0" presStyleCnt="3" custScaleX="92148">
        <dgm:presLayoutVars>
          <dgm:bulletEnabled val="1"/>
        </dgm:presLayoutVars>
      </dgm:prSet>
      <dgm:spPr/>
      <dgm:t>
        <a:bodyPr/>
        <a:lstStyle/>
        <a:p>
          <a:endParaRPr lang="es-ES"/>
        </a:p>
      </dgm:t>
    </dgm:pt>
    <dgm:pt modelId="{4E383AFB-B9DE-4DDB-80F8-16FBAF908172}" type="pres">
      <dgm:prSet presAssocID="{21496893-D7FA-4BD1-9D20-4C07EFC7DD30}" presName="sp" presStyleCnt="0"/>
      <dgm:spPr/>
      <dgm:t>
        <a:bodyPr/>
        <a:lstStyle/>
        <a:p>
          <a:endParaRPr lang="es-ES"/>
        </a:p>
      </dgm:t>
    </dgm:pt>
    <dgm:pt modelId="{D9FE76E9-3813-4BA9-A045-FAE955887B83}" type="pres">
      <dgm:prSet presAssocID="{757E5894-DEB6-4D53-91A7-4719F71876A0}" presName="composite" presStyleCnt="0"/>
      <dgm:spPr/>
      <dgm:t>
        <a:bodyPr/>
        <a:lstStyle/>
        <a:p>
          <a:endParaRPr lang="es-ES"/>
        </a:p>
      </dgm:t>
    </dgm:pt>
    <dgm:pt modelId="{0CDDE7B3-5FC3-4B8D-9243-8E1112169F8A}" type="pres">
      <dgm:prSet presAssocID="{757E5894-DEB6-4D53-91A7-4719F71876A0}" presName="parentText" presStyleLbl="alignNode1" presStyleIdx="1" presStyleCnt="3">
        <dgm:presLayoutVars>
          <dgm:chMax val="1"/>
          <dgm:bulletEnabled val="1"/>
        </dgm:presLayoutVars>
      </dgm:prSet>
      <dgm:spPr/>
      <dgm:t>
        <a:bodyPr/>
        <a:lstStyle/>
        <a:p>
          <a:endParaRPr lang="es-ES"/>
        </a:p>
      </dgm:t>
    </dgm:pt>
    <dgm:pt modelId="{2C4CE091-5458-4C2C-A2F6-E030EE6AA533}" type="pres">
      <dgm:prSet presAssocID="{757E5894-DEB6-4D53-91A7-4719F71876A0}" presName="descendantText" presStyleLbl="alignAcc1" presStyleIdx="1" presStyleCnt="3" custScaleX="84675" custLinFactNeighborX="-2608" custLinFactNeighborY="-5899">
        <dgm:presLayoutVars>
          <dgm:bulletEnabled val="1"/>
        </dgm:presLayoutVars>
      </dgm:prSet>
      <dgm:spPr/>
      <dgm:t>
        <a:bodyPr/>
        <a:lstStyle/>
        <a:p>
          <a:endParaRPr lang="es-ES"/>
        </a:p>
      </dgm:t>
    </dgm:pt>
    <dgm:pt modelId="{06937F10-19C3-4E6B-99B7-AD51B0677F93}" type="pres">
      <dgm:prSet presAssocID="{72B56963-0FC9-44B6-8820-81E02FEA162B}" presName="sp" presStyleCnt="0"/>
      <dgm:spPr/>
      <dgm:t>
        <a:bodyPr/>
        <a:lstStyle/>
        <a:p>
          <a:endParaRPr lang="es-ES"/>
        </a:p>
      </dgm:t>
    </dgm:pt>
    <dgm:pt modelId="{831A998D-F736-42A1-945B-6B4E8A572651}" type="pres">
      <dgm:prSet presAssocID="{9D83F65A-92E6-4D01-B615-87ED13C45F35}" presName="composite" presStyleCnt="0"/>
      <dgm:spPr/>
      <dgm:t>
        <a:bodyPr/>
        <a:lstStyle/>
        <a:p>
          <a:endParaRPr lang="es-ES"/>
        </a:p>
      </dgm:t>
    </dgm:pt>
    <dgm:pt modelId="{D28B0648-154A-40AB-A8FE-7ECAADA658C2}" type="pres">
      <dgm:prSet presAssocID="{9D83F65A-92E6-4D01-B615-87ED13C45F35}" presName="parentText" presStyleLbl="alignNode1" presStyleIdx="2" presStyleCnt="3">
        <dgm:presLayoutVars>
          <dgm:chMax val="1"/>
          <dgm:bulletEnabled val="1"/>
        </dgm:presLayoutVars>
      </dgm:prSet>
      <dgm:spPr/>
      <dgm:t>
        <a:bodyPr/>
        <a:lstStyle/>
        <a:p>
          <a:endParaRPr lang="es-ES"/>
        </a:p>
      </dgm:t>
    </dgm:pt>
    <dgm:pt modelId="{ED3538C9-D729-46B6-AD47-0EC6C2B57306}" type="pres">
      <dgm:prSet presAssocID="{9D83F65A-92E6-4D01-B615-87ED13C45F35}" presName="descendantText" presStyleLbl="alignAcc1" presStyleIdx="2" presStyleCnt="3" custScaleX="95575" custLinFactNeighborX="2212" custLinFactNeighborY="-3781">
        <dgm:presLayoutVars>
          <dgm:bulletEnabled val="1"/>
        </dgm:presLayoutVars>
      </dgm:prSet>
      <dgm:spPr/>
      <dgm:t>
        <a:bodyPr/>
        <a:lstStyle/>
        <a:p>
          <a:endParaRPr lang="es-ES"/>
        </a:p>
      </dgm:t>
    </dgm:pt>
  </dgm:ptLst>
  <dgm:cxnLst>
    <dgm:cxn modelId="{1D5039C0-4695-4EF4-A1ED-A8DA445435D2}" type="presOf" srcId="{BF0D588C-95F5-4442-B913-D8514138AD3C}" destId="{2C4CE091-5458-4C2C-A2F6-E030EE6AA533}" srcOrd="0" destOrd="0" presId="urn:microsoft.com/office/officeart/2005/8/layout/chevron2"/>
    <dgm:cxn modelId="{4B0F3ED2-66C4-4D6A-91AD-2FA450D02836}" srcId="{54A0F504-7A56-40C9-AA6E-FF588F751368}" destId="{635CC0B8-C83E-48B2-8591-083D058D5CF6}" srcOrd="0" destOrd="0" parTransId="{0692C30A-550C-4ED2-9574-B6323A18B621}" sibTransId="{D232439B-59D5-4784-8248-62422693DFF7}"/>
    <dgm:cxn modelId="{AEC73EB6-3CE6-44C3-B0CA-5798FA7CA523}" type="presOf" srcId="{9D83F65A-92E6-4D01-B615-87ED13C45F35}" destId="{D28B0648-154A-40AB-A8FE-7ECAADA658C2}" srcOrd="0" destOrd="0" presId="urn:microsoft.com/office/officeart/2005/8/layout/chevron2"/>
    <dgm:cxn modelId="{596313C6-864D-44E5-A776-7BF91282E954}" srcId="{57E868BA-17D6-4F8F-895F-7B89717781FF}" destId="{9D83F65A-92E6-4D01-B615-87ED13C45F35}" srcOrd="2" destOrd="0" parTransId="{2FB748D7-34B5-48D3-A434-D25DC38326BB}" sibTransId="{50F7F61A-D059-4601-9CD6-69DB7C9F61D0}"/>
    <dgm:cxn modelId="{283BF422-0559-41BD-AFAA-C6977B8B9D49}" srcId="{9D83F65A-92E6-4D01-B615-87ED13C45F35}" destId="{A13C36FD-0B50-4F48-A5D5-FD66C268F520}" srcOrd="0" destOrd="0" parTransId="{F160934B-34A6-41A9-B251-78988ABABCF7}" sibTransId="{FA66BD3C-0B74-4CE7-BB50-710CCDFB5D61}"/>
    <dgm:cxn modelId="{1951F101-812B-4F04-9062-0AE5B9D27663}" srcId="{57E868BA-17D6-4F8F-895F-7B89717781FF}" destId="{757E5894-DEB6-4D53-91A7-4719F71876A0}" srcOrd="1" destOrd="0" parTransId="{CCE32106-6052-42EE-A547-68E4B3F5643E}" sibTransId="{72B56963-0FC9-44B6-8820-81E02FEA162B}"/>
    <dgm:cxn modelId="{B1BDD828-54DE-4305-AD7E-34B728A9C3DD}" type="presOf" srcId="{A13C36FD-0B50-4F48-A5D5-FD66C268F520}" destId="{ED3538C9-D729-46B6-AD47-0EC6C2B57306}" srcOrd="0" destOrd="0" presId="urn:microsoft.com/office/officeart/2005/8/layout/chevron2"/>
    <dgm:cxn modelId="{57A679CA-6C03-4B07-AB43-CC922622B448}" type="presOf" srcId="{57E868BA-17D6-4F8F-895F-7B89717781FF}" destId="{0425AC18-605E-475E-A74E-EE8FB75440E4}" srcOrd="0" destOrd="0" presId="urn:microsoft.com/office/officeart/2005/8/layout/chevron2"/>
    <dgm:cxn modelId="{3674ED17-DC9A-4408-94A1-D7FBB753AB09}" srcId="{57E868BA-17D6-4F8F-895F-7B89717781FF}" destId="{54A0F504-7A56-40C9-AA6E-FF588F751368}" srcOrd="0" destOrd="0" parTransId="{7006026F-2E46-4A17-8A98-B8EAB227FB70}" sibTransId="{21496893-D7FA-4BD1-9D20-4C07EFC7DD30}"/>
    <dgm:cxn modelId="{9482BB28-1A7E-4D4E-812B-5D2C76EDD364}" type="presOf" srcId="{757E5894-DEB6-4D53-91A7-4719F71876A0}" destId="{0CDDE7B3-5FC3-4B8D-9243-8E1112169F8A}" srcOrd="0" destOrd="0" presId="urn:microsoft.com/office/officeart/2005/8/layout/chevron2"/>
    <dgm:cxn modelId="{79309973-314E-495C-BB18-62AD0005410D}" type="presOf" srcId="{635CC0B8-C83E-48B2-8591-083D058D5CF6}" destId="{0E06077E-AB4C-4CA2-A71D-C874379F0DA9}" srcOrd="0" destOrd="0" presId="urn:microsoft.com/office/officeart/2005/8/layout/chevron2"/>
    <dgm:cxn modelId="{375C3B26-0258-4D72-BB56-7A400F0561D1}" type="presOf" srcId="{54A0F504-7A56-40C9-AA6E-FF588F751368}" destId="{7B38FB69-AF7D-4F9B-8391-391C86B81221}" srcOrd="0" destOrd="0" presId="urn:microsoft.com/office/officeart/2005/8/layout/chevron2"/>
    <dgm:cxn modelId="{3178536B-9342-4AE5-9D7C-5F7D36FC3FCF}" srcId="{757E5894-DEB6-4D53-91A7-4719F71876A0}" destId="{BF0D588C-95F5-4442-B913-D8514138AD3C}" srcOrd="0" destOrd="0" parTransId="{9F847D80-398A-4757-AD03-DCC669977BE5}" sibTransId="{1C46EA95-11E8-4A90-964D-AC4C6ECE6061}"/>
    <dgm:cxn modelId="{8A75E183-2C8B-4718-8A39-A3822A5F1EC7}" type="presParOf" srcId="{0425AC18-605E-475E-A74E-EE8FB75440E4}" destId="{A45758F5-31EE-47E4-81B6-77010988DFDA}" srcOrd="0" destOrd="0" presId="urn:microsoft.com/office/officeart/2005/8/layout/chevron2"/>
    <dgm:cxn modelId="{9CD2234B-0E5D-4137-B6BD-E431EE553100}" type="presParOf" srcId="{A45758F5-31EE-47E4-81B6-77010988DFDA}" destId="{7B38FB69-AF7D-4F9B-8391-391C86B81221}" srcOrd="0" destOrd="0" presId="urn:microsoft.com/office/officeart/2005/8/layout/chevron2"/>
    <dgm:cxn modelId="{63BFF8B9-209F-4C0B-B7F0-3E1F235574DB}" type="presParOf" srcId="{A45758F5-31EE-47E4-81B6-77010988DFDA}" destId="{0E06077E-AB4C-4CA2-A71D-C874379F0DA9}" srcOrd="1" destOrd="0" presId="urn:microsoft.com/office/officeart/2005/8/layout/chevron2"/>
    <dgm:cxn modelId="{1D2F939B-DC78-4DB0-8C2E-BAA0E95F810D}" type="presParOf" srcId="{0425AC18-605E-475E-A74E-EE8FB75440E4}" destId="{4E383AFB-B9DE-4DDB-80F8-16FBAF908172}" srcOrd="1" destOrd="0" presId="urn:microsoft.com/office/officeart/2005/8/layout/chevron2"/>
    <dgm:cxn modelId="{3D4BBA4B-242A-4F01-9E6A-B013B2EEAB86}" type="presParOf" srcId="{0425AC18-605E-475E-A74E-EE8FB75440E4}" destId="{D9FE76E9-3813-4BA9-A045-FAE955887B83}" srcOrd="2" destOrd="0" presId="urn:microsoft.com/office/officeart/2005/8/layout/chevron2"/>
    <dgm:cxn modelId="{8586999C-C90E-4D98-8D65-CA46B978DF7B}" type="presParOf" srcId="{D9FE76E9-3813-4BA9-A045-FAE955887B83}" destId="{0CDDE7B3-5FC3-4B8D-9243-8E1112169F8A}" srcOrd="0" destOrd="0" presId="urn:microsoft.com/office/officeart/2005/8/layout/chevron2"/>
    <dgm:cxn modelId="{47FCB214-64FB-47D4-97A8-E04EEBF5F025}" type="presParOf" srcId="{D9FE76E9-3813-4BA9-A045-FAE955887B83}" destId="{2C4CE091-5458-4C2C-A2F6-E030EE6AA533}" srcOrd="1" destOrd="0" presId="urn:microsoft.com/office/officeart/2005/8/layout/chevron2"/>
    <dgm:cxn modelId="{4538F64B-A550-42BF-9550-01935C2788E8}" type="presParOf" srcId="{0425AC18-605E-475E-A74E-EE8FB75440E4}" destId="{06937F10-19C3-4E6B-99B7-AD51B0677F93}" srcOrd="3" destOrd="0" presId="urn:microsoft.com/office/officeart/2005/8/layout/chevron2"/>
    <dgm:cxn modelId="{7BE7DABD-8CD1-4368-A40D-991986DFBEB8}" type="presParOf" srcId="{0425AC18-605E-475E-A74E-EE8FB75440E4}" destId="{831A998D-F736-42A1-945B-6B4E8A572651}" srcOrd="4" destOrd="0" presId="urn:microsoft.com/office/officeart/2005/8/layout/chevron2"/>
    <dgm:cxn modelId="{51A51181-7F97-49E7-B4FB-3B532337A259}" type="presParOf" srcId="{831A998D-F736-42A1-945B-6B4E8A572651}" destId="{D28B0648-154A-40AB-A8FE-7ECAADA658C2}" srcOrd="0" destOrd="0" presId="urn:microsoft.com/office/officeart/2005/8/layout/chevron2"/>
    <dgm:cxn modelId="{4673D0D5-7FB6-408B-919C-CA4E721A4372}" type="presParOf" srcId="{831A998D-F736-42A1-945B-6B4E8A572651}" destId="{ED3538C9-D729-46B6-AD47-0EC6C2B57306}"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A6F819-F45E-4AA5-B286-7B45A7C05743}"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s-ES"/>
        </a:p>
      </dgm:t>
    </dgm:pt>
    <dgm:pt modelId="{7C36D73D-75B1-4B6A-A98B-A0343287D9A9}">
      <dgm:prSet phldrT="[Texto]" custT="1"/>
      <dgm:spPr/>
      <dgm:t>
        <a:bodyPr/>
        <a:lstStyle/>
        <a:p>
          <a:r>
            <a:rPr lang="es-ES" sz="1600" dirty="0" smtClean="0">
              <a:latin typeface="Arial" pitchFamily="34" charset="0"/>
              <a:cs typeface="Arial" pitchFamily="34" charset="0"/>
            </a:rPr>
            <a:t>Actitud </a:t>
          </a:r>
          <a:endParaRPr lang="es-ES" sz="1600" dirty="0">
            <a:latin typeface="Arial" pitchFamily="34" charset="0"/>
            <a:cs typeface="Arial" pitchFamily="34" charset="0"/>
          </a:endParaRPr>
        </a:p>
      </dgm:t>
    </dgm:pt>
    <dgm:pt modelId="{DDFEE116-CC8E-4141-AA57-9FDBF8F465AB}" type="parTrans" cxnId="{E485D20E-AAEB-4874-8663-E59094471C17}">
      <dgm:prSet/>
      <dgm:spPr/>
      <dgm:t>
        <a:bodyPr/>
        <a:lstStyle/>
        <a:p>
          <a:endParaRPr lang="es-ES"/>
        </a:p>
      </dgm:t>
    </dgm:pt>
    <dgm:pt modelId="{D4AC2D7E-7B8A-4CEF-8C2A-438E09910BCD}" type="sibTrans" cxnId="{E485D20E-AAEB-4874-8663-E59094471C17}">
      <dgm:prSet/>
      <dgm:spPr/>
      <dgm:t>
        <a:bodyPr/>
        <a:lstStyle/>
        <a:p>
          <a:endParaRPr lang="es-ES"/>
        </a:p>
      </dgm:t>
    </dgm:pt>
    <dgm:pt modelId="{03EBA5A3-4C85-44B3-ABC9-F03C6B7CFDE6}">
      <dgm:prSet phldrT="[Texto]" custT="1"/>
      <dgm:spPr/>
      <dgm:t>
        <a:bodyPr/>
        <a:lstStyle/>
        <a:p>
          <a:r>
            <a:rPr lang="es-ES" sz="1400" dirty="0" smtClean="0">
              <a:latin typeface="Arial" pitchFamily="34" charset="0"/>
              <a:cs typeface="Arial" pitchFamily="34" charset="0"/>
            </a:rPr>
            <a:t>La actitud que debe caracterizar a los miembros de SATELITE.COM es: proactivo, responsable y propositivo</a:t>
          </a:r>
          <a:r>
            <a:rPr lang="es-ES" sz="1200" dirty="0" smtClean="0"/>
            <a:t>.</a:t>
          </a:r>
          <a:endParaRPr lang="es-ES" sz="1200" dirty="0"/>
        </a:p>
      </dgm:t>
    </dgm:pt>
    <dgm:pt modelId="{C15EEE1C-5F3D-430F-A985-A139798A3B5B}" type="parTrans" cxnId="{8202E6C9-2236-4E36-9994-52F121AC0AA5}">
      <dgm:prSet/>
      <dgm:spPr/>
      <dgm:t>
        <a:bodyPr/>
        <a:lstStyle/>
        <a:p>
          <a:endParaRPr lang="es-ES"/>
        </a:p>
      </dgm:t>
    </dgm:pt>
    <dgm:pt modelId="{4B50E6F7-BA52-43C5-897C-D01F36108C5B}" type="sibTrans" cxnId="{8202E6C9-2236-4E36-9994-52F121AC0AA5}">
      <dgm:prSet/>
      <dgm:spPr/>
      <dgm:t>
        <a:bodyPr/>
        <a:lstStyle/>
        <a:p>
          <a:endParaRPr lang="es-ES"/>
        </a:p>
      </dgm:t>
    </dgm:pt>
    <dgm:pt modelId="{D58F1328-95EA-442C-A9EF-66D8BC437CFF}">
      <dgm:prSet phldrT="[Texto]" custT="1"/>
      <dgm:spPr>
        <a:solidFill>
          <a:schemeClr val="bg2">
            <a:lumMod val="90000"/>
          </a:schemeClr>
        </a:solidFill>
      </dgm:spPr>
      <dgm:t>
        <a:bodyPr/>
        <a:lstStyle/>
        <a:p>
          <a:r>
            <a:rPr lang="es-ES" sz="1600" b="0" dirty="0" smtClean="0">
              <a:solidFill>
                <a:schemeClr val="tx1"/>
              </a:solidFill>
              <a:latin typeface="Arial" pitchFamily="34" charset="0"/>
              <a:cs typeface="Arial" pitchFamily="34" charset="0"/>
            </a:rPr>
            <a:t>Excelencia</a:t>
          </a:r>
          <a:endParaRPr lang="es-ES" sz="1600" b="0" dirty="0">
            <a:solidFill>
              <a:schemeClr val="tx1"/>
            </a:solidFill>
            <a:latin typeface="Arial" pitchFamily="34" charset="0"/>
            <a:cs typeface="Arial" pitchFamily="34" charset="0"/>
          </a:endParaRPr>
        </a:p>
      </dgm:t>
    </dgm:pt>
    <dgm:pt modelId="{2F49E6FA-3233-492A-BE8A-8558543622E4}" type="parTrans" cxnId="{001973A9-5F14-483B-93E8-34550C749C3C}">
      <dgm:prSet/>
      <dgm:spPr/>
      <dgm:t>
        <a:bodyPr/>
        <a:lstStyle/>
        <a:p>
          <a:endParaRPr lang="es-ES"/>
        </a:p>
      </dgm:t>
    </dgm:pt>
    <dgm:pt modelId="{1FFB2BB8-395B-4F0B-897C-FF7E322AAC35}" type="sibTrans" cxnId="{001973A9-5F14-483B-93E8-34550C749C3C}">
      <dgm:prSet/>
      <dgm:spPr/>
      <dgm:t>
        <a:bodyPr/>
        <a:lstStyle/>
        <a:p>
          <a:endParaRPr lang="es-ES"/>
        </a:p>
      </dgm:t>
    </dgm:pt>
    <dgm:pt modelId="{BBDD11D8-990C-4167-A740-7F316A7B3FBC}">
      <dgm:prSet phldrT="[Texto]" custT="1"/>
      <dgm:spPr/>
      <dgm:t>
        <a:bodyPr/>
        <a:lstStyle/>
        <a:p>
          <a:r>
            <a:rPr lang="es-ES" sz="1400" dirty="0" smtClean="0">
              <a:latin typeface="Arial" pitchFamily="34" charset="0"/>
              <a:cs typeface="Arial" pitchFamily="34" charset="0"/>
            </a:rPr>
            <a:t>Proponer nuevas formas de actuar, pensar y relacionarse para generar resultados sobresalientes a través de la mejora continua, la perseverancia y la optimización de recursos. </a:t>
          </a:r>
          <a:endParaRPr lang="es-ES" sz="1400" dirty="0">
            <a:latin typeface="Arial" pitchFamily="34" charset="0"/>
            <a:cs typeface="Arial" pitchFamily="34" charset="0"/>
          </a:endParaRPr>
        </a:p>
      </dgm:t>
    </dgm:pt>
    <dgm:pt modelId="{0233082B-977D-4BBB-9597-EB68F462427F}" type="parTrans" cxnId="{4091A4CF-14A5-4A14-BD8D-3F7A4690A58C}">
      <dgm:prSet/>
      <dgm:spPr/>
      <dgm:t>
        <a:bodyPr/>
        <a:lstStyle/>
        <a:p>
          <a:endParaRPr lang="es-ES"/>
        </a:p>
      </dgm:t>
    </dgm:pt>
    <dgm:pt modelId="{84E97693-FF93-4CD2-A83F-9364E34925FD}" type="sibTrans" cxnId="{4091A4CF-14A5-4A14-BD8D-3F7A4690A58C}">
      <dgm:prSet/>
      <dgm:spPr/>
      <dgm:t>
        <a:bodyPr/>
        <a:lstStyle/>
        <a:p>
          <a:endParaRPr lang="es-ES"/>
        </a:p>
      </dgm:t>
    </dgm:pt>
    <dgm:pt modelId="{A52E4FDD-D0D7-454D-BF32-C4D243256D20}" type="pres">
      <dgm:prSet presAssocID="{04A6F819-F45E-4AA5-B286-7B45A7C05743}" presName="linearFlow" presStyleCnt="0">
        <dgm:presLayoutVars>
          <dgm:dir/>
          <dgm:animLvl val="lvl"/>
          <dgm:resizeHandles val="exact"/>
        </dgm:presLayoutVars>
      </dgm:prSet>
      <dgm:spPr/>
      <dgm:t>
        <a:bodyPr/>
        <a:lstStyle/>
        <a:p>
          <a:endParaRPr lang="es-ES"/>
        </a:p>
      </dgm:t>
    </dgm:pt>
    <dgm:pt modelId="{0196366E-E0D4-4CFF-B158-4EDDDF87E28C}" type="pres">
      <dgm:prSet presAssocID="{7C36D73D-75B1-4B6A-A98B-A0343287D9A9}" presName="composite" presStyleCnt="0"/>
      <dgm:spPr/>
      <dgm:t>
        <a:bodyPr/>
        <a:lstStyle/>
        <a:p>
          <a:endParaRPr lang="es-ES"/>
        </a:p>
      </dgm:t>
    </dgm:pt>
    <dgm:pt modelId="{6C52E267-A51A-4258-9C9F-8234FB6B87F0}" type="pres">
      <dgm:prSet presAssocID="{7C36D73D-75B1-4B6A-A98B-A0343287D9A9}" presName="parentText" presStyleLbl="alignNode1" presStyleIdx="0" presStyleCnt="2">
        <dgm:presLayoutVars>
          <dgm:chMax val="1"/>
          <dgm:bulletEnabled val="1"/>
        </dgm:presLayoutVars>
      </dgm:prSet>
      <dgm:spPr/>
      <dgm:t>
        <a:bodyPr/>
        <a:lstStyle/>
        <a:p>
          <a:endParaRPr lang="es-ES"/>
        </a:p>
      </dgm:t>
    </dgm:pt>
    <dgm:pt modelId="{3FC7AEBE-4731-4435-B599-16D1035132E6}" type="pres">
      <dgm:prSet presAssocID="{7C36D73D-75B1-4B6A-A98B-A0343287D9A9}" presName="descendantText" presStyleLbl="alignAcc1" presStyleIdx="0" presStyleCnt="2" custScaleX="95954">
        <dgm:presLayoutVars>
          <dgm:bulletEnabled val="1"/>
        </dgm:presLayoutVars>
      </dgm:prSet>
      <dgm:spPr/>
      <dgm:t>
        <a:bodyPr/>
        <a:lstStyle/>
        <a:p>
          <a:endParaRPr lang="es-ES"/>
        </a:p>
      </dgm:t>
    </dgm:pt>
    <dgm:pt modelId="{BDD5011A-8275-45B0-A736-BD6164FDC439}" type="pres">
      <dgm:prSet presAssocID="{D4AC2D7E-7B8A-4CEF-8C2A-438E09910BCD}" presName="sp" presStyleCnt="0"/>
      <dgm:spPr/>
      <dgm:t>
        <a:bodyPr/>
        <a:lstStyle/>
        <a:p>
          <a:endParaRPr lang="es-ES"/>
        </a:p>
      </dgm:t>
    </dgm:pt>
    <dgm:pt modelId="{999E2ABB-423B-41FF-A748-9143236A41B6}" type="pres">
      <dgm:prSet presAssocID="{D58F1328-95EA-442C-A9EF-66D8BC437CFF}" presName="composite" presStyleCnt="0"/>
      <dgm:spPr/>
      <dgm:t>
        <a:bodyPr/>
        <a:lstStyle/>
        <a:p>
          <a:endParaRPr lang="es-ES"/>
        </a:p>
      </dgm:t>
    </dgm:pt>
    <dgm:pt modelId="{6A9433CB-4321-487D-A063-1B3727562E76}" type="pres">
      <dgm:prSet presAssocID="{D58F1328-95EA-442C-A9EF-66D8BC437CFF}" presName="parentText" presStyleLbl="alignNode1" presStyleIdx="1" presStyleCnt="2">
        <dgm:presLayoutVars>
          <dgm:chMax val="1"/>
          <dgm:bulletEnabled val="1"/>
        </dgm:presLayoutVars>
      </dgm:prSet>
      <dgm:spPr/>
      <dgm:t>
        <a:bodyPr/>
        <a:lstStyle/>
        <a:p>
          <a:endParaRPr lang="es-ES"/>
        </a:p>
      </dgm:t>
    </dgm:pt>
    <dgm:pt modelId="{A864AE36-452B-4893-A9FA-E56090B3362A}" type="pres">
      <dgm:prSet presAssocID="{D58F1328-95EA-442C-A9EF-66D8BC437CFF}" presName="descendantText" presStyleLbl="alignAcc1" presStyleIdx="1" presStyleCnt="2" custScaleX="95936">
        <dgm:presLayoutVars>
          <dgm:bulletEnabled val="1"/>
        </dgm:presLayoutVars>
      </dgm:prSet>
      <dgm:spPr/>
      <dgm:t>
        <a:bodyPr/>
        <a:lstStyle/>
        <a:p>
          <a:endParaRPr lang="es-ES"/>
        </a:p>
      </dgm:t>
    </dgm:pt>
  </dgm:ptLst>
  <dgm:cxnLst>
    <dgm:cxn modelId="{001973A9-5F14-483B-93E8-34550C749C3C}" srcId="{04A6F819-F45E-4AA5-B286-7B45A7C05743}" destId="{D58F1328-95EA-442C-A9EF-66D8BC437CFF}" srcOrd="1" destOrd="0" parTransId="{2F49E6FA-3233-492A-BE8A-8558543622E4}" sibTransId="{1FFB2BB8-395B-4F0B-897C-FF7E322AAC35}"/>
    <dgm:cxn modelId="{61AD2CE2-B3EA-4E3E-A4FB-B758E44E30C3}" type="presOf" srcId="{BBDD11D8-990C-4167-A740-7F316A7B3FBC}" destId="{A864AE36-452B-4893-A9FA-E56090B3362A}" srcOrd="0" destOrd="0" presId="urn:microsoft.com/office/officeart/2005/8/layout/chevron2"/>
    <dgm:cxn modelId="{8202E6C9-2236-4E36-9994-52F121AC0AA5}" srcId="{7C36D73D-75B1-4B6A-A98B-A0343287D9A9}" destId="{03EBA5A3-4C85-44B3-ABC9-F03C6B7CFDE6}" srcOrd="0" destOrd="0" parTransId="{C15EEE1C-5F3D-430F-A985-A139798A3B5B}" sibTransId="{4B50E6F7-BA52-43C5-897C-D01F36108C5B}"/>
    <dgm:cxn modelId="{4091A4CF-14A5-4A14-BD8D-3F7A4690A58C}" srcId="{D58F1328-95EA-442C-A9EF-66D8BC437CFF}" destId="{BBDD11D8-990C-4167-A740-7F316A7B3FBC}" srcOrd="0" destOrd="0" parTransId="{0233082B-977D-4BBB-9597-EB68F462427F}" sibTransId="{84E97693-FF93-4CD2-A83F-9364E34925FD}"/>
    <dgm:cxn modelId="{9B693A6E-4BE7-487A-9948-58CF89F00C05}" type="presOf" srcId="{04A6F819-F45E-4AA5-B286-7B45A7C05743}" destId="{A52E4FDD-D0D7-454D-BF32-C4D243256D20}" srcOrd="0" destOrd="0" presId="urn:microsoft.com/office/officeart/2005/8/layout/chevron2"/>
    <dgm:cxn modelId="{E485D20E-AAEB-4874-8663-E59094471C17}" srcId="{04A6F819-F45E-4AA5-B286-7B45A7C05743}" destId="{7C36D73D-75B1-4B6A-A98B-A0343287D9A9}" srcOrd="0" destOrd="0" parTransId="{DDFEE116-CC8E-4141-AA57-9FDBF8F465AB}" sibTransId="{D4AC2D7E-7B8A-4CEF-8C2A-438E09910BCD}"/>
    <dgm:cxn modelId="{F6D98A45-8FED-4FD0-8057-7CB7F668C3AB}" type="presOf" srcId="{D58F1328-95EA-442C-A9EF-66D8BC437CFF}" destId="{6A9433CB-4321-487D-A063-1B3727562E76}" srcOrd="0" destOrd="0" presId="urn:microsoft.com/office/officeart/2005/8/layout/chevron2"/>
    <dgm:cxn modelId="{15438DDA-9D5B-404E-8F74-D6CE317D2FEF}" type="presOf" srcId="{03EBA5A3-4C85-44B3-ABC9-F03C6B7CFDE6}" destId="{3FC7AEBE-4731-4435-B599-16D1035132E6}" srcOrd="0" destOrd="0" presId="urn:microsoft.com/office/officeart/2005/8/layout/chevron2"/>
    <dgm:cxn modelId="{874D05B1-D35E-46F0-B066-099483239196}" type="presOf" srcId="{7C36D73D-75B1-4B6A-A98B-A0343287D9A9}" destId="{6C52E267-A51A-4258-9C9F-8234FB6B87F0}" srcOrd="0" destOrd="0" presId="urn:microsoft.com/office/officeart/2005/8/layout/chevron2"/>
    <dgm:cxn modelId="{B4040695-03B6-4F5C-A596-B7F2827F232E}" type="presParOf" srcId="{A52E4FDD-D0D7-454D-BF32-C4D243256D20}" destId="{0196366E-E0D4-4CFF-B158-4EDDDF87E28C}" srcOrd="0" destOrd="0" presId="urn:microsoft.com/office/officeart/2005/8/layout/chevron2"/>
    <dgm:cxn modelId="{43459872-2CC4-4BBB-9AC0-E93DFB269FFA}" type="presParOf" srcId="{0196366E-E0D4-4CFF-B158-4EDDDF87E28C}" destId="{6C52E267-A51A-4258-9C9F-8234FB6B87F0}" srcOrd="0" destOrd="0" presId="urn:microsoft.com/office/officeart/2005/8/layout/chevron2"/>
    <dgm:cxn modelId="{C85E464E-7597-42E6-B602-D4A2C054DF53}" type="presParOf" srcId="{0196366E-E0D4-4CFF-B158-4EDDDF87E28C}" destId="{3FC7AEBE-4731-4435-B599-16D1035132E6}" srcOrd="1" destOrd="0" presId="urn:microsoft.com/office/officeart/2005/8/layout/chevron2"/>
    <dgm:cxn modelId="{F7C782B4-83EA-4D13-8B00-60463A1CF975}" type="presParOf" srcId="{A52E4FDD-D0D7-454D-BF32-C4D243256D20}" destId="{BDD5011A-8275-45B0-A736-BD6164FDC439}" srcOrd="1" destOrd="0" presId="urn:microsoft.com/office/officeart/2005/8/layout/chevron2"/>
    <dgm:cxn modelId="{3F016725-7BC4-40D0-BC94-1CBB501CA02B}" type="presParOf" srcId="{A52E4FDD-D0D7-454D-BF32-C4D243256D20}" destId="{999E2ABB-423B-41FF-A748-9143236A41B6}" srcOrd="2" destOrd="0" presId="urn:microsoft.com/office/officeart/2005/8/layout/chevron2"/>
    <dgm:cxn modelId="{4ECD0E14-4066-4EFE-B244-31CB0CB6536E}" type="presParOf" srcId="{999E2ABB-423B-41FF-A748-9143236A41B6}" destId="{6A9433CB-4321-487D-A063-1B3727562E76}" srcOrd="0" destOrd="0" presId="urn:microsoft.com/office/officeart/2005/8/layout/chevron2"/>
    <dgm:cxn modelId="{0B18714E-32F2-4454-8133-B9CDE2D150DE}" type="presParOf" srcId="{999E2ABB-423B-41FF-A748-9143236A41B6}" destId="{A864AE36-452B-4893-A9FA-E56090B3362A}" srcOrd="1" destOrd="0" presId="urn:microsoft.com/office/officeart/2005/8/layout/chevron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E7954F-F158-4E9D-990F-04367C47D1E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C85D3EC9-F627-4255-BD06-DEE63B7818F6}">
      <dgm:prSet phldrT="[Texto]" custT="1"/>
      <dgm:spPr>
        <a:solidFill>
          <a:srgbClr val="FFC000"/>
        </a:solidFill>
      </dgm:spPr>
      <dgm:t>
        <a:bodyPr/>
        <a:lstStyle/>
        <a:p>
          <a:r>
            <a:rPr lang="es-ES" sz="1600" b="1" dirty="0" smtClean="0">
              <a:solidFill>
                <a:schemeClr val="tx1"/>
              </a:solidFill>
              <a:latin typeface="Arial" pitchFamily="34" charset="0"/>
              <a:cs typeface="Arial" pitchFamily="34" charset="0"/>
            </a:rPr>
            <a:t>Financiera</a:t>
          </a:r>
          <a:endParaRPr lang="es-ES" sz="1600" b="1" dirty="0">
            <a:solidFill>
              <a:schemeClr val="tx1"/>
            </a:solidFill>
            <a:latin typeface="Arial" pitchFamily="34" charset="0"/>
            <a:cs typeface="Arial" pitchFamily="34" charset="0"/>
          </a:endParaRPr>
        </a:p>
      </dgm:t>
    </dgm:pt>
    <dgm:pt modelId="{1A05876F-AD81-44F7-B384-7EBE2E327198}" type="parTrans" cxnId="{4BF7F81A-0B9C-4F3F-9359-08BE4A0C523C}">
      <dgm:prSet/>
      <dgm:spPr/>
      <dgm:t>
        <a:bodyPr/>
        <a:lstStyle/>
        <a:p>
          <a:endParaRPr lang="es-ES"/>
        </a:p>
      </dgm:t>
    </dgm:pt>
    <dgm:pt modelId="{A92B30E3-4C6D-42CA-BD9A-0AF695B0A168}" type="sibTrans" cxnId="{4BF7F81A-0B9C-4F3F-9359-08BE4A0C523C}">
      <dgm:prSet/>
      <dgm:spPr/>
      <dgm:t>
        <a:bodyPr/>
        <a:lstStyle/>
        <a:p>
          <a:endParaRPr lang="es-ES"/>
        </a:p>
      </dgm:t>
    </dgm:pt>
    <dgm:pt modelId="{D825D539-4B01-4A96-8B01-2F787ACE91E5}">
      <dgm:prSet phldrT="[Texto]" custT="1"/>
      <dgm:spPr/>
      <dgm:t>
        <a:bodyPr/>
        <a:lstStyle/>
        <a:p>
          <a:r>
            <a:rPr lang="es-ES" sz="1600" b="1" dirty="0" smtClean="0">
              <a:latin typeface="Arial" pitchFamily="34" charset="0"/>
              <a:cs typeface="Arial" pitchFamily="34" charset="0"/>
            </a:rPr>
            <a:t>Optimizar la Gestión Financiera de la Empresa  </a:t>
          </a:r>
          <a:r>
            <a:rPr lang="es-ES" sz="1600" dirty="0" smtClean="0">
              <a:latin typeface="Arial" pitchFamily="34" charset="0"/>
              <a:cs typeface="Arial" pitchFamily="34" charset="0"/>
            </a:rPr>
            <a:t>para maximizar el uso de los recursos empresariales</a:t>
          </a:r>
          <a:endParaRPr lang="es-ES" sz="1600" dirty="0">
            <a:latin typeface="Arial" pitchFamily="34" charset="0"/>
            <a:cs typeface="Arial" pitchFamily="34" charset="0"/>
          </a:endParaRPr>
        </a:p>
      </dgm:t>
    </dgm:pt>
    <dgm:pt modelId="{D4074F0E-A55B-4950-807C-C555D809D985}" type="parTrans" cxnId="{B8F62C77-4C16-4B2B-A4D3-468CD122EDFF}">
      <dgm:prSet/>
      <dgm:spPr/>
      <dgm:t>
        <a:bodyPr/>
        <a:lstStyle/>
        <a:p>
          <a:endParaRPr lang="es-ES"/>
        </a:p>
      </dgm:t>
    </dgm:pt>
    <dgm:pt modelId="{164A7324-463C-4461-B85A-1B3AAD88B88E}" type="sibTrans" cxnId="{B8F62C77-4C16-4B2B-A4D3-468CD122EDFF}">
      <dgm:prSet/>
      <dgm:spPr/>
      <dgm:t>
        <a:bodyPr/>
        <a:lstStyle/>
        <a:p>
          <a:endParaRPr lang="es-ES"/>
        </a:p>
      </dgm:t>
    </dgm:pt>
    <dgm:pt modelId="{D69654C1-07E7-4367-AB81-F47093F0C044}">
      <dgm:prSet phldrT="[Texto]" custT="1"/>
      <dgm:spPr/>
      <dgm:t>
        <a:bodyPr/>
        <a:lstStyle/>
        <a:p>
          <a:r>
            <a:rPr lang="es-EC" sz="1600" b="1" dirty="0" smtClean="0">
              <a:latin typeface="Arial" pitchFamily="34" charset="0"/>
              <a:cs typeface="Arial" pitchFamily="34" charset="0"/>
            </a:rPr>
            <a:t>Generar Convenios de Financiamiento con Proveedores</a:t>
          </a:r>
          <a:r>
            <a:rPr lang="es-EC" sz="1600" dirty="0" smtClean="0">
              <a:latin typeface="Arial" pitchFamily="34" charset="0"/>
              <a:cs typeface="Arial" pitchFamily="34" charset="0"/>
            </a:rPr>
            <a:t> para apalancar nuevos proyectos.</a:t>
          </a:r>
          <a:endParaRPr lang="es-ES" sz="1600" dirty="0">
            <a:latin typeface="Arial" pitchFamily="34" charset="0"/>
            <a:cs typeface="Arial" pitchFamily="34" charset="0"/>
          </a:endParaRPr>
        </a:p>
      </dgm:t>
    </dgm:pt>
    <dgm:pt modelId="{6B334097-5A11-4268-BC47-8D0086E68E0D}" type="parTrans" cxnId="{DD413FA4-94AE-4DA6-9415-5B597C5EAFB9}">
      <dgm:prSet/>
      <dgm:spPr/>
      <dgm:t>
        <a:bodyPr/>
        <a:lstStyle/>
        <a:p>
          <a:endParaRPr lang="es-ES"/>
        </a:p>
      </dgm:t>
    </dgm:pt>
    <dgm:pt modelId="{EA4B1152-D20A-4808-A473-AE5EEA924929}" type="sibTrans" cxnId="{DD413FA4-94AE-4DA6-9415-5B597C5EAFB9}">
      <dgm:prSet/>
      <dgm:spPr/>
      <dgm:t>
        <a:bodyPr/>
        <a:lstStyle/>
        <a:p>
          <a:endParaRPr lang="es-ES"/>
        </a:p>
      </dgm:t>
    </dgm:pt>
    <dgm:pt modelId="{9F710FBC-B76F-4090-9E13-7125C2532B2B}">
      <dgm:prSet phldrT="[Texto]" custT="1"/>
      <dgm:spPr>
        <a:solidFill>
          <a:schemeClr val="accent1">
            <a:hueOff val="0"/>
            <a:satOff val="0"/>
            <a:lumOff val="0"/>
            <a:alpha val="36000"/>
          </a:schemeClr>
        </a:solidFill>
      </dgm:spPr>
      <dgm:t>
        <a:bodyPr/>
        <a:lstStyle/>
        <a:p>
          <a:r>
            <a:rPr lang="es-ES" sz="1600" b="1" dirty="0" smtClean="0">
              <a:solidFill>
                <a:schemeClr val="tx1"/>
              </a:solidFill>
              <a:latin typeface="Arial" pitchFamily="34" charset="0"/>
              <a:cs typeface="Arial" pitchFamily="34" charset="0"/>
            </a:rPr>
            <a:t>Clientes</a:t>
          </a:r>
          <a:endParaRPr lang="es-ES" sz="1600" b="1" dirty="0">
            <a:solidFill>
              <a:schemeClr val="tx1"/>
            </a:solidFill>
            <a:latin typeface="Arial" pitchFamily="34" charset="0"/>
            <a:cs typeface="Arial" pitchFamily="34" charset="0"/>
          </a:endParaRPr>
        </a:p>
      </dgm:t>
    </dgm:pt>
    <dgm:pt modelId="{E0C1A00B-B343-479A-9575-5F52F8B99D40}" type="parTrans" cxnId="{523CB560-547F-4229-87C8-2F7E10F01BC9}">
      <dgm:prSet/>
      <dgm:spPr/>
      <dgm:t>
        <a:bodyPr/>
        <a:lstStyle/>
        <a:p>
          <a:endParaRPr lang="es-ES"/>
        </a:p>
      </dgm:t>
    </dgm:pt>
    <dgm:pt modelId="{49040121-082A-42D8-8EDD-1AF57C4FA7CB}" type="sibTrans" cxnId="{523CB560-547F-4229-87C8-2F7E10F01BC9}">
      <dgm:prSet/>
      <dgm:spPr/>
      <dgm:t>
        <a:bodyPr/>
        <a:lstStyle/>
        <a:p>
          <a:endParaRPr lang="es-ES"/>
        </a:p>
      </dgm:t>
    </dgm:pt>
    <dgm:pt modelId="{B0D86E62-F409-425D-9EF8-2A41D48779AA}">
      <dgm:prSet phldrT="[Texto]" custT="1"/>
      <dgm:spPr/>
      <dgm:t>
        <a:bodyPr/>
        <a:lstStyle/>
        <a:p>
          <a:r>
            <a:rPr lang="es-ES" sz="1600" b="1" dirty="0" smtClean="0">
              <a:latin typeface="Arial" pitchFamily="34" charset="0"/>
              <a:cs typeface="Arial" pitchFamily="34" charset="0"/>
            </a:rPr>
            <a:t>Establecer Alianzas Estratégicas</a:t>
          </a:r>
          <a:r>
            <a:rPr lang="es-ES" sz="1600" dirty="0" smtClean="0">
              <a:latin typeface="Arial" pitchFamily="34" charset="0"/>
              <a:cs typeface="Arial" pitchFamily="34" charset="0"/>
            </a:rPr>
            <a:t> </a:t>
          </a:r>
          <a:r>
            <a:rPr lang="es-ES" sz="1400" dirty="0" smtClean="0">
              <a:latin typeface="Arial" pitchFamily="34" charset="0"/>
              <a:cs typeface="Arial" pitchFamily="34" charset="0"/>
            </a:rPr>
            <a:t>para generar la transferencia de habilidades técnicas y el acceso a nuevos mercados.</a:t>
          </a:r>
          <a:endParaRPr lang="es-ES" sz="1400" dirty="0">
            <a:latin typeface="Arial" pitchFamily="34" charset="0"/>
            <a:cs typeface="Arial" pitchFamily="34" charset="0"/>
          </a:endParaRPr>
        </a:p>
      </dgm:t>
    </dgm:pt>
    <dgm:pt modelId="{16D52ED4-69FE-43E8-89FE-BF86261833B6}" type="parTrans" cxnId="{7891B84E-0C9C-4837-BFC0-F716C2ED5B55}">
      <dgm:prSet/>
      <dgm:spPr/>
      <dgm:t>
        <a:bodyPr/>
        <a:lstStyle/>
        <a:p>
          <a:endParaRPr lang="es-ES"/>
        </a:p>
      </dgm:t>
    </dgm:pt>
    <dgm:pt modelId="{077F76C5-11EB-4CE2-A973-7C518A4816A9}" type="sibTrans" cxnId="{7891B84E-0C9C-4837-BFC0-F716C2ED5B55}">
      <dgm:prSet/>
      <dgm:spPr/>
      <dgm:t>
        <a:bodyPr/>
        <a:lstStyle/>
        <a:p>
          <a:endParaRPr lang="es-ES"/>
        </a:p>
      </dgm:t>
    </dgm:pt>
    <dgm:pt modelId="{E122E297-E130-4006-A742-2FFBCE8B49F9}">
      <dgm:prSet phldrT="[Texto]" custT="1"/>
      <dgm:spPr/>
      <dgm:t>
        <a:bodyPr/>
        <a:lstStyle/>
        <a:p>
          <a:r>
            <a:rPr lang="es-ES" sz="1600" b="1" dirty="0" smtClean="0">
              <a:latin typeface="Arial" pitchFamily="34" charset="0"/>
              <a:cs typeface="Arial" pitchFamily="34" charset="0"/>
            </a:rPr>
            <a:t>Posicionar a la Empresa en el Mercado de TI</a:t>
          </a:r>
          <a:r>
            <a:rPr lang="es-ES" sz="1400" dirty="0" smtClean="0">
              <a:latin typeface="Arial" pitchFamily="34" charset="0"/>
              <a:cs typeface="Arial" pitchFamily="34" charset="0"/>
            </a:rPr>
            <a:t> para lograr la diferenciación de la empresa con sus competidores; apoyados en la calidad de los productos/servicios que comercializa.</a:t>
          </a:r>
          <a:endParaRPr lang="es-ES" sz="1400" dirty="0">
            <a:latin typeface="Arial" pitchFamily="34" charset="0"/>
            <a:cs typeface="Arial" pitchFamily="34" charset="0"/>
          </a:endParaRPr>
        </a:p>
      </dgm:t>
    </dgm:pt>
    <dgm:pt modelId="{47414A7A-A5FB-467B-83AE-E72CEE975CAB}" type="parTrans" cxnId="{B554A99E-FDEA-4F10-9ECC-DC5F1CF4747D}">
      <dgm:prSet/>
      <dgm:spPr/>
      <dgm:t>
        <a:bodyPr/>
        <a:lstStyle/>
        <a:p>
          <a:endParaRPr lang="es-ES"/>
        </a:p>
      </dgm:t>
    </dgm:pt>
    <dgm:pt modelId="{2AFE624F-DB19-4D4D-A6C1-98AD24DEF6A0}" type="sibTrans" cxnId="{B554A99E-FDEA-4F10-9ECC-DC5F1CF4747D}">
      <dgm:prSet/>
      <dgm:spPr/>
      <dgm:t>
        <a:bodyPr/>
        <a:lstStyle/>
        <a:p>
          <a:endParaRPr lang="es-ES"/>
        </a:p>
      </dgm:t>
    </dgm:pt>
    <dgm:pt modelId="{6B7E63DD-4D5B-46AF-B8D0-C9E8B5AD72C2}">
      <dgm:prSet phldrT="[Texto]" custT="1"/>
      <dgm:spPr/>
      <dgm:t>
        <a:bodyPr/>
        <a:lstStyle/>
        <a:p>
          <a:r>
            <a:rPr lang="es-ES" sz="1600" b="1" dirty="0" smtClean="0">
              <a:latin typeface="Arial" pitchFamily="34" charset="0"/>
              <a:cs typeface="Arial" pitchFamily="34" charset="0"/>
            </a:rPr>
            <a:t>Ofrecer Servicios de Consultoría en Seguridad de Información</a:t>
          </a:r>
          <a:r>
            <a:rPr lang="es-ES" sz="1600" dirty="0" smtClean="0">
              <a:latin typeface="Arial" pitchFamily="34" charset="0"/>
              <a:cs typeface="Arial" pitchFamily="34" charset="0"/>
            </a:rPr>
            <a:t> </a:t>
          </a:r>
          <a:r>
            <a:rPr lang="es-ES" sz="1400" dirty="0" smtClean="0">
              <a:latin typeface="Arial" pitchFamily="34" charset="0"/>
              <a:cs typeface="Arial" pitchFamily="34" charset="0"/>
            </a:rPr>
            <a:t>para aprovechar la demanda del mercado y ofrecer un servicio complementario a los clientes</a:t>
          </a:r>
          <a:endParaRPr lang="es-ES" sz="1400" dirty="0">
            <a:latin typeface="Arial" pitchFamily="34" charset="0"/>
            <a:cs typeface="Arial" pitchFamily="34" charset="0"/>
          </a:endParaRPr>
        </a:p>
      </dgm:t>
    </dgm:pt>
    <dgm:pt modelId="{7FF22DF0-BD71-4C22-A682-8D4300A70441}" type="parTrans" cxnId="{DE4C5D45-F2BC-4C55-A002-35FA90D49D01}">
      <dgm:prSet/>
      <dgm:spPr/>
      <dgm:t>
        <a:bodyPr/>
        <a:lstStyle/>
        <a:p>
          <a:endParaRPr lang="es-ES"/>
        </a:p>
      </dgm:t>
    </dgm:pt>
    <dgm:pt modelId="{9458AC40-E2AF-4DA2-8D71-86A89AE3CBEF}" type="sibTrans" cxnId="{DE4C5D45-F2BC-4C55-A002-35FA90D49D01}">
      <dgm:prSet/>
      <dgm:spPr/>
      <dgm:t>
        <a:bodyPr/>
        <a:lstStyle/>
        <a:p>
          <a:endParaRPr lang="es-ES"/>
        </a:p>
      </dgm:t>
    </dgm:pt>
    <dgm:pt modelId="{F0DEE4D2-6C95-49E7-AA92-6C8883C84FD2}">
      <dgm:prSet phldrT="[Texto]" custT="1"/>
      <dgm:spPr/>
      <dgm:t>
        <a:bodyPr/>
        <a:lstStyle/>
        <a:p>
          <a:r>
            <a:rPr lang="es-ES" sz="1600" b="1" dirty="0" smtClean="0">
              <a:latin typeface="Arial" pitchFamily="34" charset="0"/>
              <a:cs typeface="Arial" pitchFamily="34" charset="0"/>
            </a:rPr>
            <a:t>Expandir Geográficamente a la Empresa en el Mercado Ecuatoriano </a:t>
          </a:r>
          <a:r>
            <a:rPr lang="es-ES" sz="1400" dirty="0" smtClean="0">
              <a:latin typeface="Arial" pitchFamily="34" charset="0"/>
              <a:cs typeface="Arial" pitchFamily="34" charset="0"/>
            </a:rPr>
            <a:t>permitirá llevar la oferta de productos/ servicios existentes con la intención de ampliar el alcance del negocio</a:t>
          </a:r>
          <a:endParaRPr lang="es-ES" sz="1400" dirty="0">
            <a:latin typeface="Arial" pitchFamily="34" charset="0"/>
            <a:cs typeface="Arial" pitchFamily="34" charset="0"/>
          </a:endParaRPr>
        </a:p>
      </dgm:t>
    </dgm:pt>
    <dgm:pt modelId="{C37C495A-A252-43DA-AEFE-B2E68D5AB2E3}" type="parTrans" cxnId="{FCD1833A-F4BD-4D21-99CC-24F1A4C3A6A9}">
      <dgm:prSet/>
      <dgm:spPr/>
      <dgm:t>
        <a:bodyPr/>
        <a:lstStyle/>
        <a:p>
          <a:endParaRPr lang="es-ES"/>
        </a:p>
      </dgm:t>
    </dgm:pt>
    <dgm:pt modelId="{3D8B5CE1-8D02-4F71-BB44-EFBE0E250DE3}" type="sibTrans" cxnId="{FCD1833A-F4BD-4D21-99CC-24F1A4C3A6A9}">
      <dgm:prSet/>
      <dgm:spPr/>
      <dgm:t>
        <a:bodyPr/>
        <a:lstStyle/>
        <a:p>
          <a:endParaRPr lang="es-ES"/>
        </a:p>
      </dgm:t>
    </dgm:pt>
    <dgm:pt modelId="{D436DB0D-0C78-415F-952A-900EE1B9E5DD}">
      <dgm:prSet phldrT="[Texto]" custT="1"/>
      <dgm:spPr/>
      <dgm:t>
        <a:bodyPr/>
        <a:lstStyle/>
        <a:p>
          <a:endParaRPr lang="es-ES" sz="1600" dirty="0">
            <a:latin typeface="Arial" pitchFamily="34" charset="0"/>
            <a:cs typeface="Arial" pitchFamily="34" charset="0"/>
          </a:endParaRPr>
        </a:p>
      </dgm:t>
    </dgm:pt>
    <dgm:pt modelId="{39ACC692-F715-4B08-9A87-D00A528D5C01}" type="parTrans" cxnId="{48E31900-6103-462D-9D42-C5FE0010885B}">
      <dgm:prSet/>
      <dgm:spPr/>
      <dgm:t>
        <a:bodyPr/>
        <a:lstStyle/>
        <a:p>
          <a:endParaRPr lang="es-ES"/>
        </a:p>
      </dgm:t>
    </dgm:pt>
    <dgm:pt modelId="{4FE92DEB-18DA-4DF1-B2C7-9B468CDD5BE6}" type="sibTrans" cxnId="{48E31900-6103-462D-9D42-C5FE0010885B}">
      <dgm:prSet/>
      <dgm:spPr/>
      <dgm:t>
        <a:bodyPr/>
        <a:lstStyle/>
        <a:p>
          <a:endParaRPr lang="es-ES"/>
        </a:p>
      </dgm:t>
    </dgm:pt>
    <dgm:pt modelId="{59DA2CE4-2F9F-4036-96D2-6360C331FCD8}">
      <dgm:prSet phldrT="[Texto]" custT="1"/>
      <dgm:spPr/>
      <dgm:t>
        <a:bodyPr/>
        <a:lstStyle/>
        <a:p>
          <a:endParaRPr lang="es-ES" sz="1400" dirty="0">
            <a:latin typeface="Arial" pitchFamily="34" charset="0"/>
            <a:cs typeface="Arial" pitchFamily="34" charset="0"/>
          </a:endParaRPr>
        </a:p>
      </dgm:t>
    </dgm:pt>
    <dgm:pt modelId="{86800655-EDD0-4714-810D-91F100DCA2AF}" type="parTrans" cxnId="{6CA04984-EE15-47F6-8DF6-999910802478}">
      <dgm:prSet/>
      <dgm:spPr/>
      <dgm:t>
        <a:bodyPr/>
        <a:lstStyle/>
        <a:p>
          <a:endParaRPr lang="es-ES"/>
        </a:p>
      </dgm:t>
    </dgm:pt>
    <dgm:pt modelId="{3D83600F-A212-4A41-BA99-9890BCB488E9}" type="sibTrans" cxnId="{6CA04984-EE15-47F6-8DF6-999910802478}">
      <dgm:prSet/>
      <dgm:spPr/>
      <dgm:t>
        <a:bodyPr/>
        <a:lstStyle/>
        <a:p>
          <a:endParaRPr lang="es-ES"/>
        </a:p>
      </dgm:t>
    </dgm:pt>
    <dgm:pt modelId="{7C5B4519-27AE-4872-A5D5-CE6074ED11B1}">
      <dgm:prSet phldrT="[Texto]" custT="1"/>
      <dgm:spPr/>
      <dgm:t>
        <a:bodyPr/>
        <a:lstStyle/>
        <a:p>
          <a:endParaRPr lang="es-ES" sz="1400" dirty="0">
            <a:latin typeface="Arial" pitchFamily="34" charset="0"/>
            <a:cs typeface="Arial" pitchFamily="34" charset="0"/>
          </a:endParaRPr>
        </a:p>
      </dgm:t>
    </dgm:pt>
    <dgm:pt modelId="{9EABF7D6-D326-4A13-9BD0-526337D51500}" type="parTrans" cxnId="{25A9170F-A1A5-4F57-9C34-13D6BDDB8171}">
      <dgm:prSet/>
      <dgm:spPr/>
      <dgm:t>
        <a:bodyPr/>
        <a:lstStyle/>
        <a:p>
          <a:endParaRPr lang="es-ES"/>
        </a:p>
      </dgm:t>
    </dgm:pt>
    <dgm:pt modelId="{4FD94647-95B5-4279-9F1A-753AB49DC164}" type="sibTrans" cxnId="{25A9170F-A1A5-4F57-9C34-13D6BDDB8171}">
      <dgm:prSet/>
      <dgm:spPr/>
      <dgm:t>
        <a:bodyPr/>
        <a:lstStyle/>
        <a:p>
          <a:endParaRPr lang="es-ES"/>
        </a:p>
      </dgm:t>
    </dgm:pt>
    <dgm:pt modelId="{B473D7A1-8AE0-4A1C-8243-9E14EA4E819A}">
      <dgm:prSet phldrT="[Texto]" custT="1"/>
      <dgm:spPr/>
      <dgm:t>
        <a:bodyPr/>
        <a:lstStyle/>
        <a:p>
          <a:endParaRPr lang="es-ES" sz="1400" dirty="0">
            <a:latin typeface="Arial" pitchFamily="34" charset="0"/>
            <a:cs typeface="Arial" pitchFamily="34" charset="0"/>
          </a:endParaRPr>
        </a:p>
      </dgm:t>
    </dgm:pt>
    <dgm:pt modelId="{ED3F1A64-AA7A-40E0-9BFE-DBC7B5742B81}" type="parTrans" cxnId="{C11C8D91-872B-4937-A443-5569E373E3FA}">
      <dgm:prSet/>
      <dgm:spPr/>
      <dgm:t>
        <a:bodyPr/>
        <a:lstStyle/>
        <a:p>
          <a:endParaRPr lang="es-ES"/>
        </a:p>
      </dgm:t>
    </dgm:pt>
    <dgm:pt modelId="{37FE21F8-FF2B-4392-8C6D-9FDE3E217E67}" type="sibTrans" cxnId="{C11C8D91-872B-4937-A443-5569E373E3FA}">
      <dgm:prSet/>
      <dgm:spPr/>
      <dgm:t>
        <a:bodyPr/>
        <a:lstStyle/>
        <a:p>
          <a:endParaRPr lang="es-ES"/>
        </a:p>
      </dgm:t>
    </dgm:pt>
    <dgm:pt modelId="{E053754D-7375-4FCE-BDCC-CC5B9B0428DC}" type="pres">
      <dgm:prSet presAssocID="{E2E7954F-F158-4E9D-990F-04367C47D1E1}" presName="Name0" presStyleCnt="0">
        <dgm:presLayoutVars>
          <dgm:dir/>
          <dgm:animLvl val="lvl"/>
          <dgm:resizeHandles val="exact"/>
        </dgm:presLayoutVars>
      </dgm:prSet>
      <dgm:spPr/>
      <dgm:t>
        <a:bodyPr/>
        <a:lstStyle/>
        <a:p>
          <a:endParaRPr lang="es-ES"/>
        </a:p>
      </dgm:t>
    </dgm:pt>
    <dgm:pt modelId="{923E1E5A-47B3-48B9-8E6A-65B8F9D7F299}" type="pres">
      <dgm:prSet presAssocID="{C85D3EC9-F627-4255-BD06-DEE63B7818F6}" presName="linNode" presStyleCnt="0"/>
      <dgm:spPr/>
      <dgm:t>
        <a:bodyPr/>
        <a:lstStyle/>
        <a:p>
          <a:endParaRPr lang="es-ES"/>
        </a:p>
      </dgm:t>
    </dgm:pt>
    <dgm:pt modelId="{D51DFA82-8064-429D-8A00-D0C621AF03B5}" type="pres">
      <dgm:prSet presAssocID="{C85D3EC9-F627-4255-BD06-DEE63B7818F6}" presName="parentText" presStyleLbl="node1" presStyleIdx="0" presStyleCnt="2" custScaleX="155378">
        <dgm:presLayoutVars>
          <dgm:chMax val="1"/>
          <dgm:bulletEnabled val="1"/>
        </dgm:presLayoutVars>
      </dgm:prSet>
      <dgm:spPr/>
      <dgm:t>
        <a:bodyPr/>
        <a:lstStyle/>
        <a:p>
          <a:endParaRPr lang="es-ES"/>
        </a:p>
      </dgm:t>
    </dgm:pt>
    <dgm:pt modelId="{2E858AC4-94AA-475D-8BE6-729D3BFF77D5}" type="pres">
      <dgm:prSet presAssocID="{C85D3EC9-F627-4255-BD06-DEE63B7818F6}" presName="descendantText" presStyleLbl="alignAccFollowNode1" presStyleIdx="0" presStyleCnt="2" custScaleX="447143" custLinFactNeighborX="1250" custLinFactNeighborY="-2427">
        <dgm:presLayoutVars>
          <dgm:bulletEnabled val="1"/>
        </dgm:presLayoutVars>
      </dgm:prSet>
      <dgm:spPr/>
      <dgm:t>
        <a:bodyPr/>
        <a:lstStyle/>
        <a:p>
          <a:endParaRPr lang="es-ES"/>
        </a:p>
      </dgm:t>
    </dgm:pt>
    <dgm:pt modelId="{B6325404-5153-4268-A5D2-38E19C959215}" type="pres">
      <dgm:prSet presAssocID="{A92B30E3-4C6D-42CA-BD9A-0AF695B0A168}" presName="sp" presStyleCnt="0"/>
      <dgm:spPr/>
      <dgm:t>
        <a:bodyPr/>
        <a:lstStyle/>
        <a:p>
          <a:endParaRPr lang="es-ES"/>
        </a:p>
      </dgm:t>
    </dgm:pt>
    <dgm:pt modelId="{87229B6A-1C34-4312-9BDA-3A48587B5114}" type="pres">
      <dgm:prSet presAssocID="{9F710FBC-B76F-4090-9E13-7125C2532B2B}" presName="linNode" presStyleCnt="0"/>
      <dgm:spPr/>
      <dgm:t>
        <a:bodyPr/>
        <a:lstStyle/>
        <a:p>
          <a:endParaRPr lang="es-ES"/>
        </a:p>
      </dgm:t>
    </dgm:pt>
    <dgm:pt modelId="{F61D6A06-4E20-428F-AC6B-3DF05807F285}" type="pres">
      <dgm:prSet presAssocID="{9F710FBC-B76F-4090-9E13-7125C2532B2B}" presName="parentText" presStyleLbl="node1" presStyleIdx="1" presStyleCnt="2" custScaleX="89953" custScaleY="130368" custLinFactNeighborX="-3" custLinFactNeighborY="-2500">
        <dgm:presLayoutVars>
          <dgm:chMax val="1"/>
          <dgm:bulletEnabled val="1"/>
        </dgm:presLayoutVars>
      </dgm:prSet>
      <dgm:spPr/>
      <dgm:t>
        <a:bodyPr/>
        <a:lstStyle/>
        <a:p>
          <a:endParaRPr lang="es-ES"/>
        </a:p>
      </dgm:t>
    </dgm:pt>
    <dgm:pt modelId="{682511E9-8F4B-4B29-9AAB-563C98C59C9E}" type="pres">
      <dgm:prSet presAssocID="{9F710FBC-B76F-4090-9E13-7125C2532B2B}" presName="descendantText" presStyleLbl="alignAccFollowNode1" presStyleIdx="1" presStyleCnt="2" custScaleX="258241" custScaleY="158946" custLinFactNeighborX="5729" custLinFactNeighborY="473">
        <dgm:presLayoutVars>
          <dgm:bulletEnabled val="1"/>
        </dgm:presLayoutVars>
      </dgm:prSet>
      <dgm:spPr/>
      <dgm:t>
        <a:bodyPr/>
        <a:lstStyle/>
        <a:p>
          <a:endParaRPr lang="es-ES"/>
        </a:p>
      </dgm:t>
    </dgm:pt>
  </dgm:ptLst>
  <dgm:cxnLst>
    <dgm:cxn modelId="{2A7B8CBB-A2E5-42DF-ACB6-E3D7879F11A2}" type="presOf" srcId="{B0D86E62-F409-425D-9EF8-2A41D48779AA}" destId="{682511E9-8F4B-4B29-9AAB-563C98C59C9E}" srcOrd="0" destOrd="0" presId="urn:microsoft.com/office/officeart/2005/8/layout/vList5"/>
    <dgm:cxn modelId="{EBCF1ED6-E640-4CDB-AC66-CC7D2E29FDBB}" type="presOf" srcId="{D825D539-4B01-4A96-8B01-2F787ACE91E5}" destId="{2E858AC4-94AA-475D-8BE6-729D3BFF77D5}" srcOrd="0" destOrd="0" presId="urn:microsoft.com/office/officeart/2005/8/layout/vList5"/>
    <dgm:cxn modelId="{DD413FA4-94AE-4DA6-9415-5B597C5EAFB9}" srcId="{C85D3EC9-F627-4255-BD06-DEE63B7818F6}" destId="{D69654C1-07E7-4367-AB81-F47093F0C044}" srcOrd="2" destOrd="0" parTransId="{6B334097-5A11-4268-BC47-8D0086E68E0D}" sibTransId="{EA4B1152-D20A-4808-A473-AE5EEA924929}"/>
    <dgm:cxn modelId="{7AAD78B1-45CD-4E5F-976F-0D4EAFD57082}" type="presOf" srcId="{59DA2CE4-2F9F-4036-96D2-6360C331FCD8}" destId="{682511E9-8F4B-4B29-9AAB-563C98C59C9E}" srcOrd="0" destOrd="1" presId="urn:microsoft.com/office/officeart/2005/8/layout/vList5"/>
    <dgm:cxn modelId="{7891B84E-0C9C-4837-BFC0-F716C2ED5B55}" srcId="{9F710FBC-B76F-4090-9E13-7125C2532B2B}" destId="{B0D86E62-F409-425D-9EF8-2A41D48779AA}" srcOrd="0" destOrd="0" parTransId="{16D52ED4-69FE-43E8-89FE-BF86261833B6}" sibTransId="{077F76C5-11EB-4CE2-A973-7C518A4816A9}"/>
    <dgm:cxn modelId="{84BBC118-0934-4D8D-8F86-14EA72A7851D}" type="presOf" srcId="{6B7E63DD-4D5B-46AF-B8D0-C9E8B5AD72C2}" destId="{682511E9-8F4B-4B29-9AAB-563C98C59C9E}" srcOrd="0" destOrd="4" presId="urn:microsoft.com/office/officeart/2005/8/layout/vList5"/>
    <dgm:cxn modelId="{5CA5CD00-880D-4F53-BCC7-39E1FA60D50B}" type="presOf" srcId="{D69654C1-07E7-4367-AB81-F47093F0C044}" destId="{2E858AC4-94AA-475D-8BE6-729D3BFF77D5}" srcOrd="0" destOrd="2" presId="urn:microsoft.com/office/officeart/2005/8/layout/vList5"/>
    <dgm:cxn modelId="{DE4C5D45-F2BC-4C55-A002-35FA90D49D01}" srcId="{9F710FBC-B76F-4090-9E13-7125C2532B2B}" destId="{6B7E63DD-4D5B-46AF-B8D0-C9E8B5AD72C2}" srcOrd="4" destOrd="0" parTransId="{7FF22DF0-BD71-4C22-A682-8D4300A70441}" sibTransId="{9458AC40-E2AF-4DA2-8D71-86A89AE3CBEF}"/>
    <dgm:cxn modelId="{FEEE1CCA-1055-4E9A-B026-D19F0909556D}" type="presOf" srcId="{E122E297-E130-4006-A742-2FFBCE8B49F9}" destId="{682511E9-8F4B-4B29-9AAB-563C98C59C9E}" srcOrd="0" destOrd="2" presId="urn:microsoft.com/office/officeart/2005/8/layout/vList5"/>
    <dgm:cxn modelId="{6CA04984-EE15-47F6-8DF6-999910802478}" srcId="{9F710FBC-B76F-4090-9E13-7125C2532B2B}" destId="{59DA2CE4-2F9F-4036-96D2-6360C331FCD8}" srcOrd="1" destOrd="0" parTransId="{86800655-EDD0-4714-810D-91F100DCA2AF}" sibTransId="{3D83600F-A212-4A41-BA99-9890BCB488E9}"/>
    <dgm:cxn modelId="{C239C8C9-D12B-4CD6-85A2-84C136F07C62}" type="presOf" srcId="{F0DEE4D2-6C95-49E7-AA92-6C8883C84FD2}" destId="{682511E9-8F4B-4B29-9AAB-563C98C59C9E}" srcOrd="0" destOrd="6" presId="urn:microsoft.com/office/officeart/2005/8/layout/vList5"/>
    <dgm:cxn modelId="{B8F62C77-4C16-4B2B-A4D3-468CD122EDFF}" srcId="{C85D3EC9-F627-4255-BD06-DEE63B7818F6}" destId="{D825D539-4B01-4A96-8B01-2F787ACE91E5}" srcOrd="0" destOrd="0" parTransId="{D4074F0E-A55B-4950-807C-C555D809D985}" sibTransId="{164A7324-463C-4461-B85A-1B3AAD88B88E}"/>
    <dgm:cxn modelId="{FCD1833A-F4BD-4D21-99CC-24F1A4C3A6A9}" srcId="{9F710FBC-B76F-4090-9E13-7125C2532B2B}" destId="{F0DEE4D2-6C95-49E7-AA92-6C8883C84FD2}" srcOrd="6" destOrd="0" parTransId="{C37C495A-A252-43DA-AEFE-B2E68D5AB2E3}" sibTransId="{3D8B5CE1-8D02-4F71-BB44-EFBE0E250DE3}"/>
    <dgm:cxn modelId="{1ADBC6F3-47FC-4980-9152-8AF36634CAA6}" type="presOf" srcId="{7C5B4519-27AE-4872-A5D5-CE6074ED11B1}" destId="{682511E9-8F4B-4B29-9AAB-563C98C59C9E}" srcOrd="0" destOrd="3" presId="urn:microsoft.com/office/officeart/2005/8/layout/vList5"/>
    <dgm:cxn modelId="{C11C8D91-872B-4937-A443-5569E373E3FA}" srcId="{9F710FBC-B76F-4090-9E13-7125C2532B2B}" destId="{B473D7A1-8AE0-4A1C-8243-9E14EA4E819A}" srcOrd="5" destOrd="0" parTransId="{ED3F1A64-AA7A-40E0-9BFE-DBC7B5742B81}" sibTransId="{37FE21F8-FF2B-4392-8C6D-9FDE3E217E67}"/>
    <dgm:cxn modelId="{6C7003E1-874F-4FF2-ACFC-EABEB3F3304C}" type="presOf" srcId="{C85D3EC9-F627-4255-BD06-DEE63B7818F6}" destId="{D51DFA82-8064-429D-8A00-D0C621AF03B5}" srcOrd="0" destOrd="0" presId="urn:microsoft.com/office/officeart/2005/8/layout/vList5"/>
    <dgm:cxn modelId="{B554A99E-FDEA-4F10-9ECC-DC5F1CF4747D}" srcId="{9F710FBC-B76F-4090-9E13-7125C2532B2B}" destId="{E122E297-E130-4006-A742-2FFBCE8B49F9}" srcOrd="2" destOrd="0" parTransId="{47414A7A-A5FB-467B-83AE-E72CEE975CAB}" sibTransId="{2AFE624F-DB19-4D4D-A6C1-98AD24DEF6A0}"/>
    <dgm:cxn modelId="{25A9170F-A1A5-4F57-9C34-13D6BDDB8171}" srcId="{9F710FBC-B76F-4090-9E13-7125C2532B2B}" destId="{7C5B4519-27AE-4872-A5D5-CE6074ED11B1}" srcOrd="3" destOrd="0" parTransId="{9EABF7D6-D326-4A13-9BD0-526337D51500}" sibTransId="{4FD94647-95B5-4279-9F1A-753AB49DC164}"/>
    <dgm:cxn modelId="{1BA90D21-21D0-4A6A-A0E5-8C071C04EF91}" type="presOf" srcId="{D436DB0D-0C78-415F-952A-900EE1B9E5DD}" destId="{2E858AC4-94AA-475D-8BE6-729D3BFF77D5}" srcOrd="0" destOrd="1" presId="urn:microsoft.com/office/officeart/2005/8/layout/vList5"/>
    <dgm:cxn modelId="{5A95ED12-A57E-429C-AAB0-3D72DE00E544}" type="presOf" srcId="{B473D7A1-8AE0-4A1C-8243-9E14EA4E819A}" destId="{682511E9-8F4B-4B29-9AAB-563C98C59C9E}" srcOrd="0" destOrd="5" presId="urn:microsoft.com/office/officeart/2005/8/layout/vList5"/>
    <dgm:cxn modelId="{B226995F-4D7C-412B-96FC-736E46DCEC7C}" type="presOf" srcId="{9F710FBC-B76F-4090-9E13-7125C2532B2B}" destId="{F61D6A06-4E20-428F-AC6B-3DF05807F285}" srcOrd="0" destOrd="0" presId="urn:microsoft.com/office/officeart/2005/8/layout/vList5"/>
    <dgm:cxn modelId="{4BF7F81A-0B9C-4F3F-9359-08BE4A0C523C}" srcId="{E2E7954F-F158-4E9D-990F-04367C47D1E1}" destId="{C85D3EC9-F627-4255-BD06-DEE63B7818F6}" srcOrd="0" destOrd="0" parTransId="{1A05876F-AD81-44F7-B384-7EBE2E327198}" sibTransId="{A92B30E3-4C6D-42CA-BD9A-0AF695B0A168}"/>
    <dgm:cxn modelId="{523CB560-547F-4229-87C8-2F7E10F01BC9}" srcId="{E2E7954F-F158-4E9D-990F-04367C47D1E1}" destId="{9F710FBC-B76F-4090-9E13-7125C2532B2B}" srcOrd="1" destOrd="0" parTransId="{E0C1A00B-B343-479A-9575-5F52F8B99D40}" sibTransId="{49040121-082A-42D8-8EDD-1AF57C4FA7CB}"/>
    <dgm:cxn modelId="{48E31900-6103-462D-9D42-C5FE0010885B}" srcId="{C85D3EC9-F627-4255-BD06-DEE63B7818F6}" destId="{D436DB0D-0C78-415F-952A-900EE1B9E5DD}" srcOrd="1" destOrd="0" parTransId="{39ACC692-F715-4B08-9A87-D00A528D5C01}" sibTransId="{4FE92DEB-18DA-4DF1-B2C7-9B468CDD5BE6}"/>
    <dgm:cxn modelId="{5854D87B-F570-498B-86D6-30C3ECD4DD07}" type="presOf" srcId="{E2E7954F-F158-4E9D-990F-04367C47D1E1}" destId="{E053754D-7375-4FCE-BDCC-CC5B9B0428DC}" srcOrd="0" destOrd="0" presId="urn:microsoft.com/office/officeart/2005/8/layout/vList5"/>
    <dgm:cxn modelId="{856D5F6E-76D5-42E2-A1FB-DBF340CDD2E1}" type="presParOf" srcId="{E053754D-7375-4FCE-BDCC-CC5B9B0428DC}" destId="{923E1E5A-47B3-48B9-8E6A-65B8F9D7F299}" srcOrd="0" destOrd="0" presId="urn:microsoft.com/office/officeart/2005/8/layout/vList5"/>
    <dgm:cxn modelId="{B3296BF6-3851-4355-8777-9C63B624FC3A}" type="presParOf" srcId="{923E1E5A-47B3-48B9-8E6A-65B8F9D7F299}" destId="{D51DFA82-8064-429D-8A00-D0C621AF03B5}" srcOrd="0" destOrd="0" presId="urn:microsoft.com/office/officeart/2005/8/layout/vList5"/>
    <dgm:cxn modelId="{DD47DBE8-13E5-401C-B4DD-BD77705B0AE8}" type="presParOf" srcId="{923E1E5A-47B3-48B9-8E6A-65B8F9D7F299}" destId="{2E858AC4-94AA-475D-8BE6-729D3BFF77D5}" srcOrd="1" destOrd="0" presId="urn:microsoft.com/office/officeart/2005/8/layout/vList5"/>
    <dgm:cxn modelId="{52A6A4DB-AC9E-4111-ACB2-3564866DAED6}" type="presParOf" srcId="{E053754D-7375-4FCE-BDCC-CC5B9B0428DC}" destId="{B6325404-5153-4268-A5D2-38E19C959215}" srcOrd="1" destOrd="0" presId="urn:microsoft.com/office/officeart/2005/8/layout/vList5"/>
    <dgm:cxn modelId="{9F46A68A-E368-41D4-A19B-9EE8817CC538}" type="presParOf" srcId="{E053754D-7375-4FCE-BDCC-CC5B9B0428DC}" destId="{87229B6A-1C34-4312-9BDA-3A48587B5114}" srcOrd="2" destOrd="0" presId="urn:microsoft.com/office/officeart/2005/8/layout/vList5"/>
    <dgm:cxn modelId="{B5A47B47-8C75-4729-8177-30372A9C069C}" type="presParOf" srcId="{87229B6A-1C34-4312-9BDA-3A48587B5114}" destId="{F61D6A06-4E20-428F-AC6B-3DF05807F285}" srcOrd="0" destOrd="0" presId="urn:microsoft.com/office/officeart/2005/8/layout/vList5"/>
    <dgm:cxn modelId="{DC9597C7-CD1E-421B-8601-7452A3430F0F}" type="presParOf" srcId="{87229B6A-1C34-4312-9BDA-3A48587B5114}" destId="{682511E9-8F4B-4B29-9AAB-563C98C59C9E}"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E7954F-F158-4E9D-990F-04367C47D1E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C85D3EC9-F627-4255-BD06-DEE63B7818F6}">
      <dgm:prSet phldrT="[Texto]" custT="1"/>
      <dgm:spPr>
        <a:solidFill>
          <a:srgbClr val="00B050">
            <a:alpha val="80000"/>
          </a:srgbClr>
        </a:solidFill>
      </dgm:spPr>
      <dgm:t>
        <a:bodyPr/>
        <a:lstStyle/>
        <a:p>
          <a:r>
            <a:rPr lang="es-ES" sz="1400" dirty="0" smtClean="0">
              <a:latin typeface="Arial" pitchFamily="34" charset="0"/>
              <a:cs typeface="Arial" pitchFamily="34" charset="0"/>
            </a:rPr>
            <a:t>Procesos Internos</a:t>
          </a:r>
          <a:endParaRPr lang="es-ES" sz="1400" dirty="0">
            <a:latin typeface="Arial" pitchFamily="34" charset="0"/>
            <a:cs typeface="Arial" pitchFamily="34" charset="0"/>
          </a:endParaRPr>
        </a:p>
      </dgm:t>
    </dgm:pt>
    <dgm:pt modelId="{1A05876F-AD81-44F7-B384-7EBE2E327198}" type="parTrans" cxnId="{4BF7F81A-0B9C-4F3F-9359-08BE4A0C523C}">
      <dgm:prSet/>
      <dgm:spPr/>
      <dgm:t>
        <a:bodyPr/>
        <a:lstStyle/>
        <a:p>
          <a:endParaRPr lang="es-ES"/>
        </a:p>
      </dgm:t>
    </dgm:pt>
    <dgm:pt modelId="{A92B30E3-4C6D-42CA-BD9A-0AF695B0A168}" type="sibTrans" cxnId="{4BF7F81A-0B9C-4F3F-9359-08BE4A0C523C}">
      <dgm:prSet/>
      <dgm:spPr/>
      <dgm:t>
        <a:bodyPr/>
        <a:lstStyle/>
        <a:p>
          <a:endParaRPr lang="es-ES"/>
        </a:p>
      </dgm:t>
    </dgm:pt>
    <dgm:pt modelId="{D825D539-4B01-4A96-8B01-2F787ACE91E5}">
      <dgm:prSet phldrT="[Texto]" custT="1"/>
      <dgm:spPr>
        <a:solidFill>
          <a:schemeClr val="bg1">
            <a:lumMod val="85000"/>
            <a:alpha val="48000"/>
          </a:schemeClr>
        </a:solidFill>
      </dgm:spPr>
      <dgm:t>
        <a:bodyPr/>
        <a:lstStyle/>
        <a:p>
          <a:pPr algn="l"/>
          <a:r>
            <a:rPr lang="es-ES" sz="1600" b="1" dirty="0" smtClean="0">
              <a:latin typeface="Arial" pitchFamily="34" charset="0"/>
              <a:cs typeface="Arial" pitchFamily="34" charset="0"/>
            </a:rPr>
            <a:t>Promover el Direccionamiento Estratégico</a:t>
          </a:r>
          <a:r>
            <a:rPr lang="es-ES" sz="1600" dirty="0" smtClean="0">
              <a:latin typeface="Arial" pitchFamily="34" charset="0"/>
              <a:cs typeface="Arial" pitchFamily="34" charset="0"/>
            </a:rPr>
            <a:t> </a:t>
          </a:r>
          <a:r>
            <a:rPr lang="es-ES" sz="1400" dirty="0" smtClean="0">
              <a:latin typeface="Arial" pitchFamily="34" charset="0"/>
              <a:cs typeface="Arial" pitchFamily="34" charset="0"/>
            </a:rPr>
            <a:t>para que le permita a la empresa sobresalir y permanecer en el mercado a través del tiempo.</a:t>
          </a:r>
          <a:endParaRPr lang="es-ES" sz="1400" dirty="0">
            <a:latin typeface="Arial" pitchFamily="34" charset="0"/>
            <a:cs typeface="Arial" pitchFamily="34" charset="0"/>
          </a:endParaRPr>
        </a:p>
      </dgm:t>
    </dgm:pt>
    <dgm:pt modelId="{D4074F0E-A55B-4950-807C-C555D809D985}" type="parTrans" cxnId="{B8F62C77-4C16-4B2B-A4D3-468CD122EDFF}">
      <dgm:prSet/>
      <dgm:spPr/>
      <dgm:t>
        <a:bodyPr/>
        <a:lstStyle/>
        <a:p>
          <a:endParaRPr lang="es-ES"/>
        </a:p>
      </dgm:t>
    </dgm:pt>
    <dgm:pt modelId="{164A7324-463C-4461-B85A-1B3AAD88B88E}" type="sibTrans" cxnId="{B8F62C77-4C16-4B2B-A4D3-468CD122EDFF}">
      <dgm:prSet/>
      <dgm:spPr/>
      <dgm:t>
        <a:bodyPr/>
        <a:lstStyle/>
        <a:p>
          <a:endParaRPr lang="es-ES"/>
        </a:p>
      </dgm:t>
    </dgm:pt>
    <dgm:pt modelId="{D69654C1-07E7-4367-AB81-F47093F0C044}">
      <dgm:prSet phldrT="[Texto]" custT="1"/>
      <dgm:spPr>
        <a:solidFill>
          <a:schemeClr val="bg1">
            <a:lumMod val="85000"/>
            <a:alpha val="48000"/>
          </a:schemeClr>
        </a:solidFill>
      </dgm:spPr>
      <dgm:t>
        <a:bodyPr/>
        <a:lstStyle/>
        <a:p>
          <a:pPr algn="l"/>
          <a:r>
            <a:rPr lang="es-ES" sz="1600" b="1" dirty="0" smtClean="0">
              <a:latin typeface="Arial" pitchFamily="34" charset="0"/>
              <a:cs typeface="Arial" pitchFamily="34" charset="0"/>
            </a:rPr>
            <a:t>Proponer  un Sistema de Gestión por Procesos</a:t>
          </a:r>
          <a:r>
            <a:rPr lang="es-ES" sz="1400" dirty="0" smtClean="0">
              <a:latin typeface="Arial" pitchFamily="34" charset="0"/>
              <a:cs typeface="Arial" pitchFamily="34" charset="0"/>
            </a:rPr>
            <a:t> para alinear la estrategia de negocio con las personas y tecnologías.</a:t>
          </a:r>
          <a:endParaRPr lang="es-ES" sz="1400" dirty="0">
            <a:latin typeface="Arial" pitchFamily="34" charset="0"/>
            <a:cs typeface="Arial" pitchFamily="34" charset="0"/>
          </a:endParaRPr>
        </a:p>
      </dgm:t>
    </dgm:pt>
    <dgm:pt modelId="{6B334097-5A11-4268-BC47-8D0086E68E0D}" type="parTrans" cxnId="{DD413FA4-94AE-4DA6-9415-5B597C5EAFB9}">
      <dgm:prSet/>
      <dgm:spPr/>
      <dgm:t>
        <a:bodyPr/>
        <a:lstStyle/>
        <a:p>
          <a:endParaRPr lang="es-ES"/>
        </a:p>
      </dgm:t>
    </dgm:pt>
    <dgm:pt modelId="{EA4B1152-D20A-4808-A473-AE5EEA924929}" type="sibTrans" cxnId="{DD413FA4-94AE-4DA6-9415-5B597C5EAFB9}">
      <dgm:prSet/>
      <dgm:spPr/>
      <dgm:t>
        <a:bodyPr/>
        <a:lstStyle/>
        <a:p>
          <a:endParaRPr lang="es-ES"/>
        </a:p>
      </dgm:t>
    </dgm:pt>
    <dgm:pt modelId="{9F710FBC-B76F-4090-9E13-7125C2532B2B}">
      <dgm:prSet phldrT="[Texto]" custT="1"/>
      <dgm:spPr>
        <a:solidFill>
          <a:schemeClr val="accent3">
            <a:lumMod val="20000"/>
            <a:lumOff val="80000"/>
          </a:schemeClr>
        </a:solidFill>
      </dgm:spPr>
      <dgm:t>
        <a:bodyPr/>
        <a:lstStyle/>
        <a:p>
          <a:r>
            <a:rPr lang="es-ES" sz="1400" dirty="0" smtClean="0">
              <a:solidFill>
                <a:schemeClr val="tx1"/>
              </a:solidFill>
              <a:latin typeface="Arial" pitchFamily="34" charset="0"/>
              <a:cs typeface="Arial" pitchFamily="34" charset="0"/>
            </a:rPr>
            <a:t>Aprendizaje y Crecimiento</a:t>
          </a:r>
          <a:endParaRPr lang="es-ES" sz="1400" dirty="0">
            <a:solidFill>
              <a:schemeClr val="tx1"/>
            </a:solidFill>
            <a:latin typeface="Arial" pitchFamily="34" charset="0"/>
            <a:cs typeface="Arial" pitchFamily="34" charset="0"/>
          </a:endParaRPr>
        </a:p>
      </dgm:t>
    </dgm:pt>
    <dgm:pt modelId="{E0C1A00B-B343-479A-9575-5F52F8B99D40}" type="parTrans" cxnId="{523CB560-547F-4229-87C8-2F7E10F01BC9}">
      <dgm:prSet/>
      <dgm:spPr/>
      <dgm:t>
        <a:bodyPr/>
        <a:lstStyle/>
        <a:p>
          <a:endParaRPr lang="es-ES"/>
        </a:p>
      </dgm:t>
    </dgm:pt>
    <dgm:pt modelId="{49040121-082A-42D8-8EDD-1AF57C4FA7CB}" type="sibTrans" cxnId="{523CB560-547F-4229-87C8-2F7E10F01BC9}">
      <dgm:prSet/>
      <dgm:spPr/>
      <dgm:t>
        <a:bodyPr/>
        <a:lstStyle/>
        <a:p>
          <a:endParaRPr lang="es-ES"/>
        </a:p>
      </dgm:t>
    </dgm:pt>
    <dgm:pt modelId="{B0D86E62-F409-425D-9EF8-2A41D48779AA}">
      <dgm:prSet phldrT="[Texto]" custT="1"/>
      <dgm:spPr>
        <a:solidFill>
          <a:schemeClr val="accent1">
            <a:tint val="40000"/>
            <a:hueOff val="0"/>
            <a:satOff val="0"/>
            <a:lumOff val="0"/>
            <a:alpha val="28000"/>
          </a:schemeClr>
        </a:solidFill>
      </dgm:spPr>
      <dgm:t>
        <a:bodyPr/>
        <a:lstStyle/>
        <a:p>
          <a:r>
            <a:rPr lang="es-ES" sz="1600" b="1" dirty="0" smtClean="0">
              <a:latin typeface="Arial" pitchFamily="34" charset="0"/>
              <a:cs typeface="Arial" pitchFamily="34" charset="0"/>
            </a:rPr>
            <a:t>Mejorar la eficiencia Operativa</a:t>
          </a:r>
          <a:r>
            <a:rPr lang="es-ES" sz="1600" dirty="0" smtClean="0">
              <a:latin typeface="Arial" pitchFamily="34" charset="0"/>
              <a:cs typeface="Arial" pitchFamily="34" charset="0"/>
            </a:rPr>
            <a:t> </a:t>
          </a:r>
          <a:r>
            <a:rPr lang="es-ES" sz="1400" dirty="0" smtClean="0">
              <a:latin typeface="Arial" pitchFamily="34" charset="0"/>
              <a:cs typeface="Arial" pitchFamily="34" charset="0"/>
            </a:rPr>
            <a:t>para contar con equipos de trabajo comprometidos, motivados y de alto rendimiento, que  cumplan con   las competencias laborales necesarias  para entregar los productos en un tiempo oportuno y cubrir la demanda del mercado</a:t>
          </a:r>
          <a:endParaRPr lang="es-ES" sz="1400" dirty="0">
            <a:latin typeface="Arial" pitchFamily="34" charset="0"/>
            <a:cs typeface="Arial" pitchFamily="34" charset="0"/>
          </a:endParaRPr>
        </a:p>
      </dgm:t>
    </dgm:pt>
    <dgm:pt modelId="{16D52ED4-69FE-43E8-89FE-BF86261833B6}" type="parTrans" cxnId="{7891B84E-0C9C-4837-BFC0-F716C2ED5B55}">
      <dgm:prSet/>
      <dgm:spPr/>
      <dgm:t>
        <a:bodyPr/>
        <a:lstStyle/>
        <a:p>
          <a:endParaRPr lang="es-ES"/>
        </a:p>
      </dgm:t>
    </dgm:pt>
    <dgm:pt modelId="{077F76C5-11EB-4CE2-A973-7C518A4816A9}" type="sibTrans" cxnId="{7891B84E-0C9C-4837-BFC0-F716C2ED5B55}">
      <dgm:prSet/>
      <dgm:spPr/>
      <dgm:t>
        <a:bodyPr/>
        <a:lstStyle/>
        <a:p>
          <a:endParaRPr lang="es-ES"/>
        </a:p>
      </dgm:t>
    </dgm:pt>
    <dgm:pt modelId="{E122E297-E130-4006-A742-2FFBCE8B49F9}">
      <dgm:prSet phldrT="[Texto]" custT="1"/>
      <dgm:spPr>
        <a:solidFill>
          <a:schemeClr val="accent1">
            <a:tint val="40000"/>
            <a:hueOff val="0"/>
            <a:satOff val="0"/>
            <a:lumOff val="0"/>
            <a:alpha val="28000"/>
          </a:schemeClr>
        </a:solidFill>
      </dgm:spPr>
      <dgm:t>
        <a:bodyPr/>
        <a:lstStyle/>
        <a:p>
          <a:r>
            <a:rPr lang="es-ES" sz="1600" b="1" dirty="0" smtClean="0">
              <a:latin typeface="Arial" pitchFamily="34" charset="0"/>
              <a:cs typeface="Arial" pitchFamily="34" charset="0"/>
            </a:rPr>
            <a:t>Promover la implementación de tecnologías de punta</a:t>
          </a:r>
          <a:r>
            <a:rPr lang="es-ES" sz="1400" dirty="0" smtClean="0">
              <a:latin typeface="Arial" pitchFamily="34" charset="0"/>
              <a:cs typeface="Arial" pitchFamily="34" charset="0"/>
            </a:rPr>
            <a:t> que le permita a la empresa ser competitiva, tener un mayor contacto con sus clientes y proveedores.</a:t>
          </a:r>
          <a:endParaRPr lang="es-ES" sz="1400" dirty="0">
            <a:latin typeface="Arial" pitchFamily="34" charset="0"/>
            <a:cs typeface="Arial" pitchFamily="34" charset="0"/>
          </a:endParaRPr>
        </a:p>
      </dgm:t>
    </dgm:pt>
    <dgm:pt modelId="{47414A7A-A5FB-467B-83AE-E72CEE975CAB}" type="parTrans" cxnId="{B554A99E-FDEA-4F10-9ECC-DC5F1CF4747D}">
      <dgm:prSet/>
      <dgm:spPr/>
      <dgm:t>
        <a:bodyPr/>
        <a:lstStyle/>
        <a:p>
          <a:endParaRPr lang="es-ES"/>
        </a:p>
      </dgm:t>
    </dgm:pt>
    <dgm:pt modelId="{2AFE624F-DB19-4D4D-A6C1-98AD24DEF6A0}" type="sibTrans" cxnId="{B554A99E-FDEA-4F10-9ECC-DC5F1CF4747D}">
      <dgm:prSet/>
      <dgm:spPr/>
      <dgm:t>
        <a:bodyPr/>
        <a:lstStyle/>
        <a:p>
          <a:endParaRPr lang="es-ES"/>
        </a:p>
      </dgm:t>
    </dgm:pt>
    <dgm:pt modelId="{D436DB0D-0C78-415F-952A-900EE1B9E5DD}">
      <dgm:prSet phldrT="[Texto]" custT="1"/>
      <dgm:spPr>
        <a:solidFill>
          <a:schemeClr val="bg1">
            <a:lumMod val="85000"/>
            <a:alpha val="48000"/>
          </a:schemeClr>
        </a:solidFill>
      </dgm:spPr>
      <dgm:t>
        <a:bodyPr/>
        <a:lstStyle/>
        <a:p>
          <a:pPr algn="l"/>
          <a:endParaRPr lang="es-ES" sz="1400" dirty="0">
            <a:latin typeface="Arial" pitchFamily="34" charset="0"/>
            <a:cs typeface="Arial" pitchFamily="34" charset="0"/>
          </a:endParaRPr>
        </a:p>
      </dgm:t>
    </dgm:pt>
    <dgm:pt modelId="{39ACC692-F715-4B08-9A87-D00A528D5C01}" type="parTrans" cxnId="{48E31900-6103-462D-9D42-C5FE0010885B}">
      <dgm:prSet/>
      <dgm:spPr/>
      <dgm:t>
        <a:bodyPr/>
        <a:lstStyle/>
        <a:p>
          <a:endParaRPr lang="es-ES"/>
        </a:p>
      </dgm:t>
    </dgm:pt>
    <dgm:pt modelId="{4FE92DEB-18DA-4DF1-B2C7-9B468CDD5BE6}" type="sibTrans" cxnId="{48E31900-6103-462D-9D42-C5FE0010885B}">
      <dgm:prSet/>
      <dgm:spPr/>
      <dgm:t>
        <a:bodyPr/>
        <a:lstStyle/>
        <a:p>
          <a:endParaRPr lang="es-ES"/>
        </a:p>
      </dgm:t>
    </dgm:pt>
    <dgm:pt modelId="{59DA2CE4-2F9F-4036-96D2-6360C331FCD8}">
      <dgm:prSet phldrT="[Texto]" custT="1"/>
      <dgm:spPr>
        <a:solidFill>
          <a:schemeClr val="accent1">
            <a:tint val="40000"/>
            <a:hueOff val="0"/>
            <a:satOff val="0"/>
            <a:lumOff val="0"/>
            <a:alpha val="28000"/>
          </a:schemeClr>
        </a:solidFill>
      </dgm:spPr>
      <dgm:t>
        <a:bodyPr/>
        <a:lstStyle/>
        <a:p>
          <a:endParaRPr lang="es-ES" sz="1400" dirty="0">
            <a:latin typeface="Arial" pitchFamily="34" charset="0"/>
            <a:cs typeface="Arial" pitchFamily="34" charset="0"/>
          </a:endParaRPr>
        </a:p>
      </dgm:t>
    </dgm:pt>
    <dgm:pt modelId="{86800655-EDD0-4714-810D-91F100DCA2AF}" type="parTrans" cxnId="{6CA04984-EE15-47F6-8DF6-999910802478}">
      <dgm:prSet/>
      <dgm:spPr/>
      <dgm:t>
        <a:bodyPr/>
        <a:lstStyle/>
        <a:p>
          <a:endParaRPr lang="es-ES"/>
        </a:p>
      </dgm:t>
    </dgm:pt>
    <dgm:pt modelId="{3D83600F-A212-4A41-BA99-9890BCB488E9}" type="sibTrans" cxnId="{6CA04984-EE15-47F6-8DF6-999910802478}">
      <dgm:prSet/>
      <dgm:spPr/>
      <dgm:t>
        <a:bodyPr/>
        <a:lstStyle/>
        <a:p>
          <a:endParaRPr lang="es-ES"/>
        </a:p>
      </dgm:t>
    </dgm:pt>
    <dgm:pt modelId="{47A64AF2-DDC6-44E1-ADFA-B3B3F8AC90AB}">
      <dgm:prSet phldrT="[Texto]" custT="1"/>
      <dgm:spPr>
        <a:solidFill>
          <a:schemeClr val="bg1">
            <a:lumMod val="85000"/>
            <a:alpha val="48000"/>
          </a:schemeClr>
        </a:solidFill>
      </dgm:spPr>
      <dgm:t>
        <a:bodyPr/>
        <a:lstStyle/>
        <a:p>
          <a:pPr algn="just"/>
          <a:r>
            <a:rPr lang="es-ES" sz="1600" b="1" dirty="0" smtClean="0">
              <a:latin typeface="Arial" pitchFamily="34" charset="0"/>
              <a:cs typeface="Arial" pitchFamily="34" charset="0"/>
            </a:rPr>
            <a:t>Gestionar un Modelo de  Gobierno Corporativo</a:t>
          </a:r>
          <a:r>
            <a:rPr lang="es-ES" sz="1600" dirty="0" smtClean="0">
              <a:latin typeface="Arial" pitchFamily="34" charset="0"/>
              <a:cs typeface="Arial" pitchFamily="34" charset="0"/>
            </a:rPr>
            <a:t>  </a:t>
          </a:r>
          <a:r>
            <a:rPr lang="es-ES" sz="1400" dirty="0" smtClean="0">
              <a:latin typeface="Arial" pitchFamily="34" charset="0"/>
              <a:cs typeface="Arial" pitchFamily="34" charset="0"/>
            </a:rPr>
            <a:t>para tomar buenas decisiones, orientadas a convertir los recursos disponibles en recursos productivos, rentables y generadores de valor, permitiendo al mismo tiempo el despliegue de los objetivos estratégicos de la empresa.</a:t>
          </a:r>
          <a:endParaRPr lang="es-ES" sz="1400" dirty="0">
            <a:latin typeface="Arial" pitchFamily="34" charset="0"/>
            <a:cs typeface="Arial" pitchFamily="34" charset="0"/>
          </a:endParaRPr>
        </a:p>
      </dgm:t>
    </dgm:pt>
    <dgm:pt modelId="{7CDF597A-8E5A-4122-A31D-E7A3AE8D679C}" type="parTrans" cxnId="{08FADACD-AEEB-4D05-8A3A-43B17C31C92D}">
      <dgm:prSet/>
      <dgm:spPr/>
      <dgm:t>
        <a:bodyPr/>
        <a:lstStyle/>
        <a:p>
          <a:endParaRPr lang="es-ES"/>
        </a:p>
      </dgm:t>
    </dgm:pt>
    <dgm:pt modelId="{E8CFC3E0-A586-418B-BCF9-CCB39A804D0E}" type="sibTrans" cxnId="{08FADACD-AEEB-4D05-8A3A-43B17C31C92D}">
      <dgm:prSet/>
      <dgm:spPr/>
      <dgm:t>
        <a:bodyPr/>
        <a:lstStyle/>
        <a:p>
          <a:endParaRPr lang="es-ES"/>
        </a:p>
      </dgm:t>
    </dgm:pt>
    <dgm:pt modelId="{BBE994D0-7AE4-49FE-8862-0618F83DEE0C}">
      <dgm:prSet phldrT="[Texto]" custT="1"/>
      <dgm:spPr>
        <a:solidFill>
          <a:schemeClr val="bg1">
            <a:lumMod val="85000"/>
            <a:alpha val="48000"/>
          </a:schemeClr>
        </a:solidFill>
      </dgm:spPr>
      <dgm:t>
        <a:bodyPr/>
        <a:lstStyle/>
        <a:p>
          <a:pPr algn="l"/>
          <a:endParaRPr lang="es-ES" sz="1400" dirty="0">
            <a:latin typeface="Arial" pitchFamily="34" charset="0"/>
            <a:cs typeface="Arial" pitchFamily="34" charset="0"/>
          </a:endParaRPr>
        </a:p>
      </dgm:t>
    </dgm:pt>
    <dgm:pt modelId="{ABD13619-8D32-4176-A44F-B6E0B04272B2}" type="parTrans" cxnId="{A45812DA-596B-41C9-8C70-93365F1096AC}">
      <dgm:prSet/>
      <dgm:spPr/>
      <dgm:t>
        <a:bodyPr/>
        <a:lstStyle/>
        <a:p>
          <a:endParaRPr lang="es-ES"/>
        </a:p>
      </dgm:t>
    </dgm:pt>
    <dgm:pt modelId="{5A394717-C86D-4920-9A21-3178077B4D43}" type="sibTrans" cxnId="{A45812DA-596B-41C9-8C70-93365F1096AC}">
      <dgm:prSet/>
      <dgm:spPr/>
      <dgm:t>
        <a:bodyPr/>
        <a:lstStyle/>
        <a:p>
          <a:endParaRPr lang="es-ES"/>
        </a:p>
      </dgm:t>
    </dgm:pt>
    <dgm:pt modelId="{E053754D-7375-4FCE-BDCC-CC5B9B0428DC}" type="pres">
      <dgm:prSet presAssocID="{E2E7954F-F158-4E9D-990F-04367C47D1E1}" presName="Name0" presStyleCnt="0">
        <dgm:presLayoutVars>
          <dgm:dir/>
          <dgm:animLvl val="lvl"/>
          <dgm:resizeHandles val="exact"/>
        </dgm:presLayoutVars>
      </dgm:prSet>
      <dgm:spPr/>
      <dgm:t>
        <a:bodyPr/>
        <a:lstStyle/>
        <a:p>
          <a:endParaRPr lang="es-ES"/>
        </a:p>
      </dgm:t>
    </dgm:pt>
    <dgm:pt modelId="{923E1E5A-47B3-48B9-8E6A-65B8F9D7F299}" type="pres">
      <dgm:prSet presAssocID="{C85D3EC9-F627-4255-BD06-DEE63B7818F6}" presName="linNode" presStyleCnt="0"/>
      <dgm:spPr/>
    </dgm:pt>
    <dgm:pt modelId="{D51DFA82-8064-429D-8A00-D0C621AF03B5}" type="pres">
      <dgm:prSet presAssocID="{C85D3EC9-F627-4255-BD06-DEE63B7818F6}" presName="parentText" presStyleLbl="node1" presStyleIdx="0" presStyleCnt="2" custScaleX="155378" custLinFactNeighborX="-287" custLinFactNeighborY="-3665">
        <dgm:presLayoutVars>
          <dgm:chMax val="1"/>
          <dgm:bulletEnabled val="1"/>
        </dgm:presLayoutVars>
      </dgm:prSet>
      <dgm:spPr/>
      <dgm:t>
        <a:bodyPr/>
        <a:lstStyle/>
        <a:p>
          <a:endParaRPr lang="es-ES"/>
        </a:p>
      </dgm:t>
    </dgm:pt>
    <dgm:pt modelId="{2E858AC4-94AA-475D-8BE6-729D3BFF77D5}" type="pres">
      <dgm:prSet presAssocID="{C85D3EC9-F627-4255-BD06-DEE63B7818F6}" presName="descendantText" presStyleLbl="alignAccFollowNode1" presStyleIdx="0" presStyleCnt="2" custScaleX="447143" custScaleY="120274" custLinFactNeighborX="1250" custLinFactNeighborY="-2427">
        <dgm:presLayoutVars>
          <dgm:bulletEnabled val="1"/>
        </dgm:presLayoutVars>
      </dgm:prSet>
      <dgm:spPr/>
      <dgm:t>
        <a:bodyPr/>
        <a:lstStyle/>
        <a:p>
          <a:endParaRPr lang="es-ES"/>
        </a:p>
      </dgm:t>
    </dgm:pt>
    <dgm:pt modelId="{B6325404-5153-4268-A5D2-38E19C959215}" type="pres">
      <dgm:prSet presAssocID="{A92B30E3-4C6D-42CA-BD9A-0AF695B0A168}" presName="sp" presStyleCnt="0"/>
      <dgm:spPr/>
    </dgm:pt>
    <dgm:pt modelId="{87229B6A-1C34-4312-9BDA-3A48587B5114}" type="pres">
      <dgm:prSet presAssocID="{9F710FBC-B76F-4090-9E13-7125C2532B2B}" presName="linNode" presStyleCnt="0"/>
      <dgm:spPr/>
    </dgm:pt>
    <dgm:pt modelId="{F61D6A06-4E20-428F-AC6B-3DF05807F285}" type="pres">
      <dgm:prSet presAssocID="{9F710FBC-B76F-4090-9E13-7125C2532B2B}" presName="parentText" presStyleLbl="node1" presStyleIdx="1" presStyleCnt="2" custScaleX="89953" custScaleY="98882" custLinFactNeighborX="-3" custLinFactNeighborY="-2500">
        <dgm:presLayoutVars>
          <dgm:chMax val="1"/>
          <dgm:bulletEnabled val="1"/>
        </dgm:presLayoutVars>
      </dgm:prSet>
      <dgm:spPr/>
      <dgm:t>
        <a:bodyPr/>
        <a:lstStyle/>
        <a:p>
          <a:endParaRPr lang="es-ES"/>
        </a:p>
      </dgm:t>
    </dgm:pt>
    <dgm:pt modelId="{682511E9-8F4B-4B29-9AAB-563C98C59C9E}" type="pres">
      <dgm:prSet presAssocID="{9F710FBC-B76F-4090-9E13-7125C2532B2B}" presName="descendantText" presStyleLbl="alignAccFollowNode1" presStyleIdx="1" presStyleCnt="2" custScaleX="257262" custScaleY="102252">
        <dgm:presLayoutVars>
          <dgm:bulletEnabled val="1"/>
        </dgm:presLayoutVars>
      </dgm:prSet>
      <dgm:spPr/>
      <dgm:t>
        <a:bodyPr/>
        <a:lstStyle/>
        <a:p>
          <a:endParaRPr lang="es-ES"/>
        </a:p>
      </dgm:t>
    </dgm:pt>
  </dgm:ptLst>
  <dgm:cxnLst>
    <dgm:cxn modelId="{7891B84E-0C9C-4837-BFC0-F716C2ED5B55}" srcId="{9F710FBC-B76F-4090-9E13-7125C2532B2B}" destId="{B0D86E62-F409-425D-9EF8-2A41D48779AA}" srcOrd="0" destOrd="0" parTransId="{16D52ED4-69FE-43E8-89FE-BF86261833B6}" sibTransId="{077F76C5-11EB-4CE2-A973-7C518A4816A9}"/>
    <dgm:cxn modelId="{717FDA34-1029-4597-81E0-DFF5A69A3222}" type="presOf" srcId="{E122E297-E130-4006-A742-2FFBCE8B49F9}" destId="{682511E9-8F4B-4B29-9AAB-563C98C59C9E}" srcOrd="0" destOrd="2" presId="urn:microsoft.com/office/officeart/2005/8/layout/vList5"/>
    <dgm:cxn modelId="{465F2FAF-5D7B-4EB9-80DE-9634C5BFD1FF}" type="presOf" srcId="{D69654C1-07E7-4367-AB81-F47093F0C044}" destId="{2E858AC4-94AA-475D-8BE6-729D3BFF77D5}" srcOrd="0" destOrd="2" presId="urn:microsoft.com/office/officeart/2005/8/layout/vList5"/>
    <dgm:cxn modelId="{F7C70103-88CB-400D-AD20-453A139309D1}" type="presOf" srcId="{B0D86E62-F409-425D-9EF8-2A41D48779AA}" destId="{682511E9-8F4B-4B29-9AAB-563C98C59C9E}" srcOrd="0" destOrd="0" presId="urn:microsoft.com/office/officeart/2005/8/layout/vList5"/>
    <dgm:cxn modelId="{B8F62C77-4C16-4B2B-A4D3-468CD122EDFF}" srcId="{C85D3EC9-F627-4255-BD06-DEE63B7818F6}" destId="{D825D539-4B01-4A96-8B01-2F787ACE91E5}" srcOrd="0" destOrd="0" parTransId="{D4074F0E-A55B-4950-807C-C555D809D985}" sibTransId="{164A7324-463C-4461-B85A-1B3AAD88B88E}"/>
    <dgm:cxn modelId="{4BF7F81A-0B9C-4F3F-9359-08BE4A0C523C}" srcId="{E2E7954F-F158-4E9D-990F-04367C47D1E1}" destId="{C85D3EC9-F627-4255-BD06-DEE63B7818F6}" srcOrd="0" destOrd="0" parTransId="{1A05876F-AD81-44F7-B384-7EBE2E327198}" sibTransId="{A92B30E3-4C6D-42CA-BD9A-0AF695B0A168}"/>
    <dgm:cxn modelId="{44A9B315-BEF0-4C81-8D98-B4E9AFA11C29}" type="presOf" srcId="{E2E7954F-F158-4E9D-990F-04367C47D1E1}" destId="{E053754D-7375-4FCE-BDCC-CC5B9B0428DC}" srcOrd="0" destOrd="0" presId="urn:microsoft.com/office/officeart/2005/8/layout/vList5"/>
    <dgm:cxn modelId="{DD413FA4-94AE-4DA6-9415-5B597C5EAFB9}" srcId="{C85D3EC9-F627-4255-BD06-DEE63B7818F6}" destId="{D69654C1-07E7-4367-AB81-F47093F0C044}" srcOrd="2" destOrd="0" parTransId="{6B334097-5A11-4268-BC47-8D0086E68E0D}" sibTransId="{EA4B1152-D20A-4808-A473-AE5EEA924929}"/>
    <dgm:cxn modelId="{B554A99E-FDEA-4F10-9ECC-DC5F1CF4747D}" srcId="{9F710FBC-B76F-4090-9E13-7125C2532B2B}" destId="{E122E297-E130-4006-A742-2FFBCE8B49F9}" srcOrd="2" destOrd="0" parTransId="{47414A7A-A5FB-467B-83AE-E72CEE975CAB}" sibTransId="{2AFE624F-DB19-4D4D-A6C1-98AD24DEF6A0}"/>
    <dgm:cxn modelId="{F2E5F036-E359-4D1B-B43A-0FBE98EA0207}" type="presOf" srcId="{C85D3EC9-F627-4255-BD06-DEE63B7818F6}" destId="{D51DFA82-8064-429D-8A00-D0C621AF03B5}" srcOrd="0" destOrd="0" presId="urn:microsoft.com/office/officeart/2005/8/layout/vList5"/>
    <dgm:cxn modelId="{8A29FC39-C930-48E2-B9E7-D03B79054F12}" type="presOf" srcId="{D825D539-4B01-4A96-8B01-2F787ACE91E5}" destId="{2E858AC4-94AA-475D-8BE6-729D3BFF77D5}" srcOrd="0" destOrd="0" presId="urn:microsoft.com/office/officeart/2005/8/layout/vList5"/>
    <dgm:cxn modelId="{C74BEF4B-E7BA-485E-AAE2-75FB0FEF996D}" type="presOf" srcId="{59DA2CE4-2F9F-4036-96D2-6360C331FCD8}" destId="{682511E9-8F4B-4B29-9AAB-563C98C59C9E}" srcOrd="0" destOrd="1" presId="urn:microsoft.com/office/officeart/2005/8/layout/vList5"/>
    <dgm:cxn modelId="{DDEE52A6-A496-46CC-A6CA-10CEAD9BD7E3}" type="presOf" srcId="{9F710FBC-B76F-4090-9E13-7125C2532B2B}" destId="{F61D6A06-4E20-428F-AC6B-3DF05807F285}" srcOrd="0" destOrd="0" presId="urn:microsoft.com/office/officeart/2005/8/layout/vList5"/>
    <dgm:cxn modelId="{523CB560-547F-4229-87C8-2F7E10F01BC9}" srcId="{E2E7954F-F158-4E9D-990F-04367C47D1E1}" destId="{9F710FBC-B76F-4090-9E13-7125C2532B2B}" srcOrd="1" destOrd="0" parTransId="{E0C1A00B-B343-479A-9575-5F52F8B99D40}" sibTransId="{49040121-082A-42D8-8EDD-1AF57C4FA7CB}"/>
    <dgm:cxn modelId="{08FADACD-AEEB-4D05-8A3A-43B17C31C92D}" srcId="{C85D3EC9-F627-4255-BD06-DEE63B7818F6}" destId="{47A64AF2-DDC6-44E1-ADFA-B3B3F8AC90AB}" srcOrd="4" destOrd="0" parTransId="{7CDF597A-8E5A-4122-A31D-E7A3AE8D679C}" sibTransId="{E8CFC3E0-A586-418B-BCF9-CCB39A804D0E}"/>
    <dgm:cxn modelId="{5624CF69-F9F8-4557-BD9D-966257A37EAD}" type="presOf" srcId="{D436DB0D-0C78-415F-952A-900EE1B9E5DD}" destId="{2E858AC4-94AA-475D-8BE6-729D3BFF77D5}" srcOrd="0" destOrd="1" presId="urn:microsoft.com/office/officeart/2005/8/layout/vList5"/>
    <dgm:cxn modelId="{48E31900-6103-462D-9D42-C5FE0010885B}" srcId="{C85D3EC9-F627-4255-BD06-DEE63B7818F6}" destId="{D436DB0D-0C78-415F-952A-900EE1B9E5DD}" srcOrd="1" destOrd="0" parTransId="{39ACC692-F715-4B08-9A87-D00A528D5C01}" sibTransId="{4FE92DEB-18DA-4DF1-B2C7-9B468CDD5BE6}"/>
    <dgm:cxn modelId="{6CA04984-EE15-47F6-8DF6-999910802478}" srcId="{9F710FBC-B76F-4090-9E13-7125C2532B2B}" destId="{59DA2CE4-2F9F-4036-96D2-6360C331FCD8}" srcOrd="1" destOrd="0" parTransId="{86800655-EDD0-4714-810D-91F100DCA2AF}" sibTransId="{3D83600F-A212-4A41-BA99-9890BCB488E9}"/>
    <dgm:cxn modelId="{A45812DA-596B-41C9-8C70-93365F1096AC}" srcId="{C85D3EC9-F627-4255-BD06-DEE63B7818F6}" destId="{BBE994D0-7AE4-49FE-8862-0618F83DEE0C}" srcOrd="3" destOrd="0" parTransId="{ABD13619-8D32-4176-A44F-B6E0B04272B2}" sibTransId="{5A394717-C86D-4920-9A21-3178077B4D43}"/>
    <dgm:cxn modelId="{6398B175-6BDD-4EE2-B102-57FE90C09AA8}" type="presOf" srcId="{BBE994D0-7AE4-49FE-8862-0618F83DEE0C}" destId="{2E858AC4-94AA-475D-8BE6-729D3BFF77D5}" srcOrd="0" destOrd="3" presId="urn:microsoft.com/office/officeart/2005/8/layout/vList5"/>
    <dgm:cxn modelId="{901A4721-508F-41E0-A4FA-ACDF15B8D822}" type="presOf" srcId="{47A64AF2-DDC6-44E1-ADFA-B3B3F8AC90AB}" destId="{2E858AC4-94AA-475D-8BE6-729D3BFF77D5}" srcOrd="0" destOrd="4" presId="urn:microsoft.com/office/officeart/2005/8/layout/vList5"/>
    <dgm:cxn modelId="{CDA89A4E-8514-4734-A6E9-00280EDC5A07}" type="presParOf" srcId="{E053754D-7375-4FCE-BDCC-CC5B9B0428DC}" destId="{923E1E5A-47B3-48B9-8E6A-65B8F9D7F299}" srcOrd="0" destOrd="0" presId="urn:microsoft.com/office/officeart/2005/8/layout/vList5"/>
    <dgm:cxn modelId="{F822C310-554F-4078-9226-25F8BFDEC999}" type="presParOf" srcId="{923E1E5A-47B3-48B9-8E6A-65B8F9D7F299}" destId="{D51DFA82-8064-429D-8A00-D0C621AF03B5}" srcOrd="0" destOrd="0" presId="urn:microsoft.com/office/officeart/2005/8/layout/vList5"/>
    <dgm:cxn modelId="{2D2FA28E-4FC2-400A-9A22-297166218E7D}" type="presParOf" srcId="{923E1E5A-47B3-48B9-8E6A-65B8F9D7F299}" destId="{2E858AC4-94AA-475D-8BE6-729D3BFF77D5}" srcOrd="1" destOrd="0" presId="urn:microsoft.com/office/officeart/2005/8/layout/vList5"/>
    <dgm:cxn modelId="{656FF4AA-E9AA-4D51-AB5A-BBC822D7649F}" type="presParOf" srcId="{E053754D-7375-4FCE-BDCC-CC5B9B0428DC}" destId="{B6325404-5153-4268-A5D2-38E19C959215}" srcOrd="1" destOrd="0" presId="urn:microsoft.com/office/officeart/2005/8/layout/vList5"/>
    <dgm:cxn modelId="{27BF7224-31C4-4C4A-8370-D9C6FD85A8A3}" type="presParOf" srcId="{E053754D-7375-4FCE-BDCC-CC5B9B0428DC}" destId="{87229B6A-1C34-4312-9BDA-3A48587B5114}" srcOrd="2" destOrd="0" presId="urn:microsoft.com/office/officeart/2005/8/layout/vList5"/>
    <dgm:cxn modelId="{CD70B3C3-0899-4FCC-943E-70429BEE5EAF}" type="presParOf" srcId="{87229B6A-1C34-4312-9BDA-3A48587B5114}" destId="{F61D6A06-4E20-428F-AC6B-3DF05807F285}" srcOrd="0" destOrd="0" presId="urn:microsoft.com/office/officeart/2005/8/layout/vList5"/>
    <dgm:cxn modelId="{708282E8-39D8-40CE-A87B-920F0335176C}" type="presParOf" srcId="{87229B6A-1C34-4312-9BDA-3A48587B5114}" destId="{682511E9-8F4B-4B29-9AAB-563C98C59C9E}"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8EB80B-0855-4C62-B1DA-6BD743AE48D1}" type="datetimeFigureOut">
              <a:rPr lang="es-ES" smtClean="0"/>
              <a:pPr/>
              <a:t>19/08/2013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FFEB68-12CB-48C8-B83F-7CD26E5F9528}"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latin typeface="Arial" pitchFamily="34" charset="0"/>
                <a:cs typeface="Arial" pitchFamily="34" charset="0"/>
              </a:rPr>
              <a:t>LAS</a:t>
            </a:r>
            <a:r>
              <a:rPr lang="es-ES" sz="1600" baseline="0" dirty="0" smtClean="0">
                <a:latin typeface="Arial" pitchFamily="34" charset="0"/>
                <a:cs typeface="Arial" pitchFamily="34" charset="0"/>
              </a:rPr>
              <a:t> EMPRESAS EN LA ACTUALIDAD REQUIEREN DE HERRAMIENTAS GERENCIALES QUE LES PERMITAN INCREMENTAR INGRESOS, TENER SOSTENIBILIDAD EN EL MECADO……. LA P.ESTRATEGICA SE CONVIERTE EN EL “CORAZON DEL TRABAJO” DE UNA EMPRESA PORQ DEFINE DONDE QUERREMOS LLEGAR Y QUE NECESITAMOS PARA LOGRARLO.</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6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600" dirty="0" smtClean="0">
              <a:latin typeface="Arial" pitchFamily="34" charset="0"/>
              <a:cs typeface="Arial" pitchFamily="34" charset="0"/>
            </a:endParaRPr>
          </a:p>
          <a:p>
            <a:endParaRPr lang="es-ES" dirty="0"/>
          </a:p>
        </p:txBody>
      </p:sp>
      <p:sp>
        <p:nvSpPr>
          <p:cNvPr id="4" name="3 Marcador de número de diapositiva"/>
          <p:cNvSpPr>
            <a:spLocks noGrp="1"/>
          </p:cNvSpPr>
          <p:nvPr>
            <p:ph type="sldNum" sz="quarter" idx="10"/>
          </p:nvPr>
        </p:nvSpPr>
        <p:spPr/>
        <p:txBody>
          <a:bodyPr/>
          <a:lstStyle/>
          <a:p>
            <a:fld id="{36FFEB68-12CB-48C8-B83F-7CD26E5F9528}" type="slidenum">
              <a:rPr lang="es-ES" smtClean="0"/>
              <a:pPr/>
              <a:t>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800" dirty="0" smtClean="0"/>
              <a:t>Software: Antivirus, encriptación,</a:t>
            </a:r>
            <a:r>
              <a:rPr lang="es-ES" sz="1800" baseline="0" dirty="0" smtClean="0"/>
              <a:t> Filtrado Contenidos, Monitoreo Red, Control de Accesos, Firewall.</a:t>
            </a:r>
          </a:p>
          <a:p>
            <a:endParaRPr lang="es-ES" sz="1800" baseline="0" dirty="0" smtClean="0"/>
          </a:p>
          <a:p>
            <a:r>
              <a:rPr lang="es-ES" sz="1800" baseline="0" dirty="0" err="1" smtClean="0"/>
              <a:t>Consultorias</a:t>
            </a:r>
            <a:r>
              <a:rPr lang="es-ES" sz="1800" baseline="0" dirty="0" smtClean="0"/>
              <a:t>: </a:t>
            </a:r>
            <a:r>
              <a:rPr lang="es-ES" sz="1800" baseline="0" dirty="0" err="1" smtClean="0"/>
              <a:t>Ethical</a:t>
            </a:r>
            <a:r>
              <a:rPr lang="es-ES" sz="1800" baseline="0" dirty="0" smtClean="0"/>
              <a:t> hacking, </a:t>
            </a:r>
            <a:r>
              <a:rPr lang="es-ES" sz="1800" baseline="0" dirty="0" err="1" smtClean="0"/>
              <a:t>Informatica</a:t>
            </a:r>
            <a:r>
              <a:rPr lang="es-ES" sz="1800" baseline="0" dirty="0" smtClean="0"/>
              <a:t> Forense. </a:t>
            </a:r>
            <a:endParaRPr lang="es-ES" dirty="0"/>
          </a:p>
        </p:txBody>
      </p:sp>
      <p:sp>
        <p:nvSpPr>
          <p:cNvPr id="4" name="3 Marcador de número de diapositiva"/>
          <p:cNvSpPr>
            <a:spLocks noGrp="1"/>
          </p:cNvSpPr>
          <p:nvPr>
            <p:ph type="sldNum" sz="quarter" idx="10"/>
          </p:nvPr>
        </p:nvSpPr>
        <p:spPr/>
        <p:txBody>
          <a:bodyPr/>
          <a:lstStyle/>
          <a:p>
            <a:fld id="{36FFEB68-12CB-48C8-B83F-7CD26E5F9528}" type="slidenum">
              <a:rPr lang="es-ES" smtClean="0"/>
              <a:pPr/>
              <a:t>3</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latin typeface="Arial" pitchFamily="34" charset="0"/>
                <a:cs typeface="Arial" pitchFamily="34" charset="0"/>
              </a:rPr>
              <a:t>Esta </a:t>
            </a:r>
            <a:r>
              <a:rPr lang="es-ES" dirty="0" smtClean="0">
                <a:latin typeface="Arial" pitchFamily="34" charset="0"/>
                <a:cs typeface="Arial" pitchFamily="34" charset="0"/>
              </a:rPr>
              <a:t>tendencia </a:t>
            </a:r>
            <a:r>
              <a:rPr lang="es-ES" dirty="0" smtClean="0">
                <a:latin typeface="Arial" pitchFamily="34" charset="0"/>
                <a:cs typeface="Arial" pitchFamily="34" charset="0"/>
              </a:rPr>
              <a:t>ha despertado preocupación en  SATELITE.COM S.A, además de considerar las falencias internas que la acogen, entre las cuales se puede denotar la ausencia:</a:t>
            </a:r>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latin typeface="Arial" pitchFamily="34" charset="0"/>
              <a:cs typeface="Arial" pitchFamily="34" charset="0"/>
            </a:endParaRPr>
          </a:p>
          <a:p>
            <a:endParaRPr lang="es-ES" dirty="0"/>
          </a:p>
        </p:txBody>
      </p:sp>
      <p:sp>
        <p:nvSpPr>
          <p:cNvPr id="4" name="3 Marcador de número de diapositiva"/>
          <p:cNvSpPr>
            <a:spLocks noGrp="1"/>
          </p:cNvSpPr>
          <p:nvPr>
            <p:ph type="sldNum" sz="quarter" idx="10"/>
          </p:nvPr>
        </p:nvSpPr>
        <p:spPr/>
        <p:txBody>
          <a:bodyPr/>
          <a:lstStyle/>
          <a:p>
            <a:fld id="{36FFEB68-12CB-48C8-B83F-7CD26E5F9528}" type="slidenum">
              <a:rPr lang="es-ES" smtClean="0"/>
              <a:pPr/>
              <a:t>5</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6FFEB68-12CB-48C8-B83F-7CD26E5F9528}" type="slidenum">
              <a:rPr lang="es-ES" smtClean="0"/>
              <a:pPr/>
              <a:t>6</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6FFEB68-12CB-48C8-B83F-7CD26E5F9528}" type="slidenum">
              <a:rPr lang="es-ES" smtClean="0"/>
              <a:pPr/>
              <a:t>7</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s-ES" sz="1200" dirty="0" smtClean="0">
                <a:latin typeface="Arial" pitchFamily="34" charset="0"/>
                <a:cs typeface="Arial" pitchFamily="34" charset="0"/>
              </a:rPr>
              <a:t>Se plantea lo que puede llegar a suceder a partir de distintos factores a analizar.</a:t>
            </a:r>
          </a:p>
          <a:p>
            <a:pPr algn="just"/>
            <a:endParaRPr lang="es-ES" sz="1200" dirty="0" smtClean="0">
              <a:latin typeface="Arial" pitchFamily="34" charset="0"/>
              <a:cs typeface="Arial" pitchFamily="34" charset="0"/>
            </a:endParaRPr>
          </a:p>
        </p:txBody>
      </p:sp>
      <p:sp>
        <p:nvSpPr>
          <p:cNvPr id="4" name="3 Marcador de número de diapositiva"/>
          <p:cNvSpPr>
            <a:spLocks noGrp="1"/>
          </p:cNvSpPr>
          <p:nvPr>
            <p:ph type="sldNum" sz="quarter" idx="10"/>
          </p:nvPr>
        </p:nvSpPr>
        <p:spPr/>
        <p:txBody>
          <a:bodyPr/>
          <a:lstStyle/>
          <a:p>
            <a:fld id="{36FFEB68-12CB-48C8-B83F-7CD26E5F9528}" type="slidenum">
              <a:rPr lang="es-ES" smtClean="0"/>
              <a:pPr/>
              <a:t>18</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6FFEB68-12CB-48C8-B83F-7CD26E5F9528}" type="slidenum">
              <a:rPr lang="es-ES" smtClean="0"/>
              <a:pPr/>
              <a:t>34</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latin typeface="Arial" pitchFamily="34" charset="0"/>
                <a:cs typeface="Arial" pitchFamily="34" charset="0"/>
              </a:rPr>
              <a:t>Para determinar la cadena de valor, se identifica los  productos y servicios primarios que ofrece la compañía en razón de su misión.</a:t>
            </a:r>
          </a:p>
          <a:p>
            <a:endParaRPr lang="es-ES" dirty="0"/>
          </a:p>
        </p:txBody>
      </p:sp>
      <p:sp>
        <p:nvSpPr>
          <p:cNvPr id="4" name="3 Marcador de número de diapositiva"/>
          <p:cNvSpPr>
            <a:spLocks noGrp="1"/>
          </p:cNvSpPr>
          <p:nvPr>
            <p:ph type="sldNum" sz="quarter" idx="10"/>
          </p:nvPr>
        </p:nvSpPr>
        <p:spPr/>
        <p:txBody>
          <a:bodyPr/>
          <a:lstStyle/>
          <a:p>
            <a:fld id="{36FFEB68-12CB-48C8-B83F-7CD26E5F9528}" type="slidenum">
              <a:rPr lang="es-ES" smtClean="0"/>
              <a:pPr/>
              <a:t>42</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6FFEB68-12CB-48C8-B83F-7CD26E5F9528}" type="slidenum">
              <a:rPr lang="es-ES" smtClean="0"/>
              <a:pPr/>
              <a:t>44</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0E14FC1F-EA42-4D2A-90CB-E1A40CF66DC4}" type="datetimeFigureOut">
              <a:rPr lang="es-ES" smtClean="0"/>
              <a:pPr/>
              <a:t>19/08/2013</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53535642-912E-4FB8-B4A4-EA0FDB5365EA}"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E14FC1F-EA42-4D2A-90CB-E1A40CF66DC4}" type="datetimeFigureOut">
              <a:rPr lang="es-ES" smtClean="0"/>
              <a:pPr/>
              <a:t>19/08/2013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53535642-912E-4FB8-B4A4-EA0FDB5365EA}"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E14FC1F-EA42-4D2A-90CB-E1A40CF66DC4}" type="datetimeFigureOut">
              <a:rPr lang="es-ES" smtClean="0"/>
              <a:pPr/>
              <a:t>19/08/2013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53535642-912E-4FB8-B4A4-EA0FDB5365EA}"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E14FC1F-EA42-4D2A-90CB-E1A40CF66DC4}" type="datetimeFigureOut">
              <a:rPr lang="es-ES" smtClean="0"/>
              <a:pPr/>
              <a:t>19/08/2013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53535642-912E-4FB8-B4A4-EA0FDB5365EA}"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0E14FC1F-EA42-4D2A-90CB-E1A40CF66DC4}" type="datetimeFigureOut">
              <a:rPr lang="es-ES" smtClean="0"/>
              <a:pPr/>
              <a:t>19/08/2013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53535642-912E-4FB8-B4A4-EA0FDB5365EA}"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0E14FC1F-EA42-4D2A-90CB-E1A40CF66DC4}" type="datetimeFigureOut">
              <a:rPr lang="es-ES" smtClean="0"/>
              <a:pPr/>
              <a:t>19/08/2013</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53535642-912E-4FB8-B4A4-EA0FDB5365EA}"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0E14FC1F-EA42-4D2A-90CB-E1A40CF66DC4}" type="datetimeFigureOut">
              <a:rPr lang="es-ES" smtClean="0"/>
              <a:pPr/>
              <a:t>19/08/2013</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53535642-912E-4FB8-B4A4-EA0FDB5365EA}"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0E14FC1F-EA42-4D2A-90CB-E1A40CF66DC4}" type="datetimeFigureOut">
              <a:rPr lang="es-ES" smtClean="0"/>
              <a:pPr/>
              <a:t>19/08/2013</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53535642-912E-4FB8-B4A4-EA0FDB5365EA}"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0E14FC1F-EA42-4D2A-90CB-E1A40CF66DC4}" type="datetimeFigureOut">
              <a:rPr lang="es-ES" smtClean="0"/>
              <a:pPr/>
              <a:t>19/08/2013</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53535642-912E-4FB8-B4A4-EA0FDB5365EA}"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0E14FC1F-EA42-4D2A-90CB-E1A40CF66DC4}" type="datetimeFigureOut">
              <a:rPr lang="es-ES" smtClean="0"/>
              <a:pPr/>
              <a:t>19/08/2013</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53535642-912E-4FB8-B4A4-EA0FDB5365EA}"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0E14FC1F-EA42-4D2A-90CB-E1A40CF66DC4}" type="datetimeFigureOut">
              <a:rPr lang="es-ES" smtClean="0"/>
              <a:pPr/>
              <a:t>19/08/2013</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53535642-912E-4FB8-B4A4-EA0FDB5365EA}"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E14FC1F-EA42-4D2A-90CB-E1A40CF66DC4}" type="datetimeFigureOut">
              <a:rPr lang="es-ES" smtClean="0"/>
              <a:pPr/>
              <a:t>19/08/2013</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3535642-912E-4FB8-B4A4-EA0FDB5365EA}"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pPr algn="ctr"/>
            <a:r>
              <a:rPr lang="es-ES" sz="3600" dirty="0" smtClean="0">
                <a:latin typeface="Arial" pitchFamily="34" charset="0"/>
                <a:cs typeface="Arial" pitchFamily="34" charset="0"/>
              </a:rPr>
              <a:t>PLANIFICACIÓN ESTRATÉGICA AL 2015 Y GESTIÓN POR PROCESOS PARA LA EMPRESA SATELITE.COM S.A.</a:t>
            </a:r>
            <a:endParaRPr lang="es-ES" sz="3600" dirty="0">
              <a:latin typeface="Arial" pitchFamily="34" charset="0"/>
              <a:cs typeface="Arial" pitchFamily="34" charset="0"/>
            </a:endParaRPr>
          </a:p>
        </p:txBody>
      </p:sp>
      <p:sp>
        <p:nvSpPr>
          <p:cNvPr id="3" name="2 Subtítulo"/>
          <p:cNvSpPr>
            <a:spLocks noGrp="1"/>
          </p:cNvSpPr>
          <p:nvPr>
            <p:ph type="subTitle" idx="1"/>
          </p:nvPr>
        </p:nvSpPr>
        <p:spPr>
          <a:xfrm>
            <a:off x="1187624" y="4221088"/>
            <a:ext cx="7772400" cy="1199704"/>
          </a:xfrm>
        </p:spPr>
        <p:txBody>
          <a:bodyPr>
            <a:normAutofit/>
          </a:bodyPr>
          <a:lstStyle/>
          <a:p>
            <a:r>
              <a:rPr lang="es-ES" sz="2400" dirty="0" smtClean="0">
                <a:latin typeface="Arial" pitchFamily="34" charset="0"/>
                <a:cs typeface="Arial" pitchFamily="34" charset="0"/>
              </a:rPr>
              <a:t>Rodrigo Flores R.</a:t>
            </a:r>
          </a:p>
          <a:p>
            <a:r>
              <a:rPr lang="es-ES" sz="2400" dirty="0" smtClean="0">
                <a:latin typeface="Arial" pitchFamily="34" charset="0"/>
                <a:cs typeface="Arial" pitchFamily="34" charset="0"/>
              </a:rPr>
              <a:t>Alexandra Flores R.</a:t>
            </a:r>
            <a:endParaRPr lang="es-E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1475656" y="836712"/>
          <a:ext cx="6096000" cy="4488944"/>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s-ES" dirty="0" smtClean="0"/>
                        <a:t>FORTALEZAS</a:t>
                      </a:r>
                      <a:endParaRPr lang="es-ES" dirty="0"/>
                    </a:p>
                  </a:txBody>
                  <a:tcPr/>
                </a:tc>
                <a:tc hMerge="1">
                  <a:txBody>
                    <a:bodyPr/>
                    <a:lstStyle/>
                    <a:p>
                      <a:pPr algn="ctr"/>
                      <a:endParaRPr lang="es-ES" dirty="0"/>
                    </a:p>
                  </a:txBody>
                  <a:tcPr/>
                </a:tc>
              </a:tr>
              <a:tr h="370840">
                <a:tc>
                  <a:txBody>
                    <a:bodyPr/>
                    <a:lstStyle/>
                    <a:p>
                      <a:r>
                        <a:rPr kumimoji="0" lang="es-ES_tradnl" sz="1400" kern="1200" dirty="0" smtClean="0">
                          <a:solidFill>
                            <a:schemeClr val="dk1"/>
                          </a:solidFill>
                          <a:latin typeface="Arial" pitchFamily="34" charset="0"/>
                          <a:ea typeface="+mn-ea"/>
                          <a:cs typeface="Arial" pitchFamily="34" charset="0"/>
                        </a:rPr>
                        <a:t>Los productos que distribuye la empresa son líderes a nivel mundial</a:t>
                      </a:r>
                      <a:endParaRPr lang="es-ES" sz="1400" dirty="0">
                        <a:latin typeface="Arial" pitchFamily="34" charset="0"/>
                        <a:cs typeface="Arial" pitchFamily="34" charset="0"/>
                      </a:endParaRPr>
                    </a:p>
                  </a:txBody>
                  <a:tcPr/>
                </a:tc>
                <a:tc>
                  <a:txBody>
                    <a:bodyPr/>
                    <a:lstStyle/>
                    <a:p>
                      <a:r>
                        <a:rPr kumimoji="0" lang="es-ES_tradnl" sz="1400" kern="1200" dirty="0" smtClean="0">
                          <a:solidFill>
                            <a:schemeClr val="dk1"/>
                          </a:solidFill>
                          <a:latin typeface="Arial" pitchFamily="34" charset="0"/>
                          <a:ea typeface="+mn-ea"/>
                          <a:cs typeface="Arial" pitchFamily="34" charset="0"/>
                        </a:rPr>
                        <a:t>Certificación  TAPP  (El único centro autorizado de servicios  Symantec)</a:t>
                      </a:r>
                      <a:endParaRPr lang="es-ES" sz="1400" dirty="0">
                        <a:latin typeface="Arial" pitchFamily="34" charset="0"/>
                        <a:cs typeface="Arial" pitchFamily="34" charset="0"/>
                      </a:endParaRPr>
                    </a:p>
                  </a:txBody>
                  <a:tcPr/>
                </a:tc>
              </a:tr>
              <a:tr h="785624">
                <a:tc>
                  <a:txBody>
                    <a:bodyPr/>
                    <a:lstStyle/>
                    <a:p>
                      <a:r>
                        <a:rPr kumimoji="0" lang="es-ES_tradnl" sz="1400" kern="1200" dirty="0" smtClean="0">
                          <a:solidFill>
                            <a:schemeClr val="dk1"/>
                          </a:solidFill>
                          <a:latin typeface="Arial" pitchFamily="34" charset="0"/>
                          <a:ea typeface="+mn-ea"/>
                          <a:cs typeface="Arial" pitchFamily="34" charset="0"/>
                        </a:rPr>
                        <a:t>Canal de distribución autorizado</a:t>
                      </a:r>
                      <a:endParaRPr lang="es-ES" sz="1400" dirty="0">
                        <a:latin typeface="Arial" pitchFamily="34" charset="0"/>
                        <a:cs typeface="Arial" pitchFamily="34" charset="0"/>
                      </a:endParaRPr>
                    </a:p>
                  </a:txBody>
                  <a:tcPr/>
                </a:tc>
                <a:tc>
                  <a:txBody>
                    <a:bodyPr/>
                    <a:lstStyle/>
                    <a:p>
                      <a:r>
                        <a:rPr kumimoji="0" lang="es-ES" sz="1400" kern="1200" dirty="0" smtClean="0">
                          <a:solidFill>
                            <a:schemeClr val="dk1"/>
                          </a:solidFill>
                          <a:latin typeface="Arial" pitchFamily="34" charset="0"/>
                          <a:ea typeface="+mn-ea"/>
                          <a:cs typeface="Arial" pitchFamily="34" charset="0"/>
                        </a:rPr>
                        <a:t>Los colaboradores son profesionales con experiencia.</a:t>
                      </a:r>
                      <a:endParaRPr lang="es-ES" sz="1400" dirty="0">
                        <a:latin typeface="Arial" pitchFamily="34" charset="0"/>
                        <a:cs typeface="Arial" pitchFamily="34" charset="0"/>
                      </a:endParaRPr>
                    </a:p>
                  </a:txBody>
                  <a:tcPr/>
                </a:tc>
              </a:tr>
              <a:tr h="370840">
                <a:tc>
                  <a:txBody>
                    <a:bodyPr/>
                    <a:lstStyle/>
                    <a:p>
                      <a:r>
                        <a:rPr kumimoji="0" lang="es-ES" sz="1400" kern="1200" dirty="0" smtClean="0">
                          <a:solidFill>
                            <a:schemeClr val="dk1"/>
                          </a:solidFill>
                          <a:latin typeface="Arial" pitchFamily="34" charset="0"/>
                          <a:ea typeface="+mn-ea"/>
                          <a:cs typeface="Arial" pitchFamily="34" charset="0"/>
                        </a:rPr>
                        <a:t>Compromiso del Recurso Humano</a:t>
                      </a:r>
                      <a:endParaRPr lang="es-ES" sz="1400" dirty="0">
                        <a:latin typeface="Arial" pitchFamily="34" charset="0"/>
                        <a:cs typeface="Arial" pitchFamily="34" charset="0"/>
                      </a:endParaRPr>
                    </a:p>
                  </a:txBody>
                  <a:tcPr/>
                </a:tc>
                <a:tc>
                  <a:txBody>
                    <a:bodyPr/>
                    <a:lstStyle/>
                    <a:p>
                      <a:r>
                        <a:rPr kumimoji="0" lang="es-ES" sz="1400" kern="1200" dirty="0" smtClean="0">
                          <a:solidFill>
                            <a:schemeClr val="dk1"/>
                          </a:solidFill>
                          <a:latin typeface="Arial" pitchFamily="34" charset="0"/>
                          <a:ea typeface="+mn-ea"/>
                          <a:cs typeface="Arial" pitchFamily="34" charset="0"/>
                        </a:rPr>
                        <a:t>Infraestructura adecuada</a:t>
                      </a:r>
                      <a:endParaRPr lang="es-ES" sz="1400" dirty="0">
                        <a:latin typeface="Arial" pitchFamily="34" charset="0"/>
                        <a:cs typeface="Arial" pitchFamily="34" charset="0"/>
                      </a:endParaRPr>
                    </a:p>
                  </a:txBody>
                  <a:tcPr/>
                </a:tc>
              </a:tr>
              <a:tr h="370840">
                <a:tc>
                  <a:txBody>
                    <a:bodyPr/>
                    <a:lstStyle/>
                    <a:p>
                      <a:r>
                        <a:rPr kumimoji="0" lang="es-ES" sz="1400" kern="1200" dirty="0" smtClean="0">
                          <a:solidFill>
                            <a:schemeClr val="dk1"/>
                          </a:solidFill>
                          <a:latin typeface="Arial" pitchFamily="34" charset="0"/>
                          <a:ea typeface="+mn-ea"/>
                          <a:cs typeface="Arial" pitchFamily="34" charset="0"/>
                        </a:rPr>
                        <a:t>Estabilidad laboral</a:t>
                      </a:r>
                      <a:endParaRPr lang="es-ES" sz="1400" dirty="0">
                        <a:latin typeface="Arial" pitchFamily="34" charset="0"/>
                        <a:cs typeface="Arial" pitchFamily="34" charset="0"/>
                      </a:endParaRPr>
                    </a:p>
                  </a:txBody>
                  <a:tcPr/>
                </a:tc>
                <a:tc>
                  <a:txBody>
                    <a:bodyPr/>
                    <a:lstStyle/>
                    <a:p>
                      <a:r>
                        <a:rPr kumimoji="0" lang="es-ES" sz="1400" kern="1200" dirty="0" smtClean="0">
                          <a:solidFill>
                            <a:schemeClr val="dk1"/>
                          </a:solidFill>
                          <a:latin typeface="Arial" pitchFamily="34" charset="0"/>
                          <a:ea typeface="+mn-ea"/>
                          <a:cs typeface="Arial" pitchFamily="34" charset="0"/>
                        </a:rPr>
                        <a:t>Liderazgo participativo</a:t>
                      </a:r>
                      <a:endParaRPr lang="es-ES" sz="1400" dirty="0">
                        <a:latin typeface="Arial" pitchFamily="34" charset="0"/>
                        <a:cs typeface="Arial" pitchFamily="34" charset="0"/>
                      </a:endParaRPr>
                    </a:p>
                  </a:txBody>
                  <a:tcPr/>
                </a:tc>
              </a:tr>
              <a:tr h="370840">
                <a:tc>
                  <a:txBody>
                    <a:bodyPr/>
                    <a:lstStyle/>
                    <a:p>
                      <a:r>
                        <a:rPr kumimoji="0" lang="es-ES" sz="1400" kern="1200" dirty="0" smtClean="0">
                          <a:solidFill>
                            <a:schemeClr val="dk1"/>
                          </a:solidFill>
                          <a:latin typeface="Arial" pitchFamily="34" charset="0"/>
                          <a:ea typeface="+mn-ea"/>
                          <a:cs typeface="Arial" pitchFamily="34" charset="0"/>
                        </a:rPr>
                        <a:t>Cumplimiento de obligaciones con proveedores.</a:t>
                      </a:r>
                      <a:endParaRPr lang="es-ES" sz="1400" dirty="0">
                        <a:latin typeface="Arial" pitchFamily="34" charset="0"/>
                        <a:cs typeface="Arial" pitchFamily="34" charset="0"/>
                      </a:endParaRPr>
                    </a:p>
                  </a:txBody>
                  <a:tcPr/>
                </a:tc>
                <a:tc>
                  <a:txBody>
                    <a:bodyPr/>
                    <a:lstStyle/>
                    <a:p>
                      <a:r>
                        <a:rPr kumimoji="0" lang="es-ES" sz="1400" kern="1200" dirty="0" smtClean="0">
                          <a:solidFill>
                            <a:schemeClr val="dk1"/>
                          </a:solidFill>
                          <a:latin typeface="Arial" pitchFamily="34" charset="0"/>
                          <a:ea typeface="+mn-ea"/>
                          <a:cs typeface="Arial" pitchFamily="34" charset="0"/>
                        </a:rPr>
                        <a:t>Experiencia de la gerencia en administración empresarial</a:t>
                      </a:r>
                      <a:endParaRPr lang="es-ES" sz="1400" dirty="0">
                        <a:latin typeface="Arial" pitchFamily="34" charset="0"/>
                        <a:cs typeface="Arial" pitchFamily="34" charset="0"/>
                      </a:endParaRPr>
                    </a:p>
                  </a:txBody>
                  <a:tcPr/>
                </a:tc>
              </a:tr>
              <a:tr h="370840">
                <a:tc>
                  <a:txBody>
                    <a:bodyPr/>
                    <a:lstStyle/>
                    <a:p>
                      <a:r>
                        <a:rPr kumimoji="0" lang="es-ES_tradnl" sz="1400" kern="1200" dirty="0" smtClean="0">
                          <a:solidFill>
                            <a:schemeClr val="dk1"/>
                          </a:solidFill>
                          <a:latin typeface="Arial" pitchFamily="34" charset="0"/>
                          <a:ea typeface="+mn-ea"/>
                          <a:cs typeface="Arial" pitchFamily="34" charset="0"/>
                        </a:rPr>
                        <a:t>Empresa financieramente estable</a:t>
                      </a:r>
                      <a:endParaRPr lang="es-ES" sz="1400" dirty="0">
                        <a:latin typeface="Arial" pitchFamily="34" charset="0"/>
                        <a:cs typeface="Arial" pitchFamily="34" charset="0"/>
                      </a:endParaRPr>
                    </a:p>
                  </a:txBody>
                  <a:tcPr/>
                </a:tc>
                <a:tc>
                  <a:txBody>
                    <a:bodyPr/>
                    <a:lstStyle/>
                    <a:p>
                      <a:r>
                        <a:rPr kumimoji="0" lang="es-ES" sz="1400" kern="1200" dirty="0" smtClean="0">
                          <a:solidFill>
                            <a:schemeClr val="dk1"/>
                          </a:solidFill>
                          <a:latin typeface="Arial" pitchFamily="34" charset="0"/>
                          <a:ea typeface="+mn-ea"/>
                          <a:cs typeface="Arial" pitchFamily="34" charset="0"/>
                        </a:rPr>
                        <a:t>Manejo contable oportuno y confiable</a:t>
                      </a:r>
                      <a:endParaRPr lang="es-ES" sz="1400" dirty="0">
                        <a:latin typeface="Arial" pitchFamily="34" charset="0"/>
                        <a:cs typeface="Arial" pitchFamily="34" charset="0"/>
                      </a:endParaRPr>
                    </a:p>
                  </a:txBody>
                  <a:tcPr/>
                </a:tc>
              </a:tr>
              <a:tr h="370840">
                <a:tc>
                  <a:txBody>
                    <a:bodyPr/>
                    <a:lstStyle/>
                    <a:p>
                      <a:r>
                        <a:rPr kumimoji="0" lang="es-ES" sz="1400" kern="1200" dirty="0" smtClean="0">
                          <a:solidFill>
                            <a:schemeClr val="dk1"/>
                          </a:solidFill>
                          <a:latin typeface="Arial" pitchFamily="34" charset="0"/>
                          <a:ea typeface="+mn-ea"/>
                          <a:cs typeface="Arial" pitchFamily="34" charset="0"/>
                        </a:rPr>
                        <a:t>Personal comercial con habilidades de negociación</a:t>
                      </a:r>
                      <a:endParaRPr lang="es-ES" sz="1400" dirty="0">
                        <a:latin typeface="Arial" pitchFamily="34" charset="0"/>
                        <a:cs typeface="Arial" pitchFamily="34" charset="0"/>
                      </a:endParaRPr>
                    </a:p>
                  </a:txBody>
                  <a:tcPr/>
                </a:tc>
                <a:tc>
                  <a:txBody>
                    <a:bodyPr/>
                    <a:lstStyle/>
                    <a:p>
                      <a:r>
                        <a:rPr kumimoji="0" lang="es-ES" sz="1400" kern="1200" dirty="0" smtClean="0">
                          <a:solidFill>
                            <a:schemeClr val="dk1"/>
                          </a:solidFill>
                          <a:latin typeface="Arial" pitchFamily="34" charset="0"/>
                          <a:ea typeface="+mn-ea"/>
                          <a:cs typeface="Arial" pitchFamily="34" charset="0"/>
                        </a:rPr>
                        <a:t>Escalamiento con la Gerencia para solución de problemas</a:t>
                      </a:r>
                      <a:endParaRPr lang="es-ES" sz="1400" dirty="0">
                        <a:latin typeface="Arial" pitchFamily="34" charset="0"/>
                        <a:cs typeface="Arial" pitchFamily="34" charset="0"/>
                      </a:endParaRPr>
                    </a:p>
                  </a:txBody>
                  <a:tcPr/>
                </a:tc>
              </a:tr>
              <a:tr h="370840">
                <a:tc>
                  <a:txBody>
                    <a:bodyPr/>
                    <a:lstStyle/>
                    <a:p>
                      <a:pPr marL="0" algn="l" rtl="0" eaLnBrk="1" latinLnBrk="0" hangingPunct="1"/>
                      <a:r>
                        <a:rPr kumimoji="0" lang="es-ES" sz="1400" kern="1200" dirty="0" smtClean="0">
                          <a:solidFill>
                            <a:schemeClr val="dk1"/>
                          </a:solidFill>
                          <a:latin typeface="Arial" pitchFamily="34" charset="0"/>
                          <a:ea typeface="+mn-ea"/>
                          <a:cs typeface="Arial" pitchFamily="34" charset="0"/>
                        </a:rPr>
                        <a:t>Experiencia robusta del personal técnico.</a:t>
                      </a:r>
                    </a:p>
                  </a:txBody>
                  <a:tcPr/>
                </a:tc>
                <a:tc>
                  <a:txBody>
                    <a:bodyPr/>
                    <a:lstStyle/>
                    <a:p>
                      <a:endParaRPr lang="es-ES" sz="1400" dirty="0">
                        <a:latin typeface="Arial" pitchFamily="34" charset="0"/>
                        <a:cs typeface="Arial" pitchFamily="34" charset="0"/>
                      </a:endParaRPr>
                    </a:p>
                  </a:txBody>
                  <a:tcPr/>
                </a:tc>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1524000" y="692696"/>
          <a:ext cx="6096000" cy="5423664"/>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s-ES" dirty="0" smtClean="0"/>
                        <a:t>DEBILIDADES</a:t>
                      </a:r>
                      <a:endParaRPr lang="es-ES" dirty="0"/>
                    </a:p>
                  </a:txBody>
                  <a:tcPr/>
                </a:tc>
                <a:tc hMerge="1">
                  <a:txBody>
                    <a:bodyPr/>
                    <a:lstStyle/>
                    <a:p>
                      <a:pPr algn="ctr"/>
                      <a:endParaRPr lang="es-ES" dirty="0"/>
                    </a:p>
                  </a:txBody>
                  <a:tcPr/>
                </a:tc>
              </a:tr>
              <a:tr h="370840">
                <a:tc>
                  <a:txBody>
                    <a:bodyPr/>
                    <a:lstStyle/>
                    <a:p>
                      <a:r>
                        <a:rPr kumimoji="0" lang="es-ES" sz="1400" kern="1200" dirty="0" smtClean="0">
                          <a:solidFill>
                            <a:schemeClr val="dk1"/>
                          </a:solidFill>
                          <a:latin typeface="Arial" pitchFamily="34" charset="0"/>
                          <a:ea typeface="+mn-ea"/>
                          <a:cs typeface="Arial" pitchFamily="34" charset="0"/>
                        </a:rPr>
                        <a:t>No existe un organigrama estructural definida</a:t>
                      </a:r>
                      <a:endParaRPr lang="es-ES" sz="1400" dirty="0">
                        <a:latin typeface="Arial" pitchFamily="34" charset="0"/>
                        <a:cs typeface="Arial" pitchFamily="34" charset="0"/>
                      </a:endParaRPr>
                    </a:p>
                  </a:txBody>
                  <a:tcPr/>
                </a:tc>
                <a:tc>
                  <a:txBody>
                    <a:bodyPr/>
                    <a:lstStyle/>
                    <a:p>
                      <a:r>
                        <a:rPr kumimoji="0" lang="es-ES" sz="1400" kern="1200" dirty="0" smtClean="0">
                          <a:solidFill>
                            <a:schemeClr val="dk1"/>
                          </a:solidFill>
                          <a:latin typeface="Arial" pitchFamily="34" charset="0"/>
                          <a:ea typeface="+mn-ea"/>
                          <a:cs typeface="Arial" pitchFamily="34" charset="0"/>
                        </a:rPr>
                        <a:t>Comunicación informal</a:t>
                      </a:r>
                      <a:endParaRPr lang="es-ES" sz="1400" dirty="0">
                        <a:latin typeface="Arial" pitchFamily="34" charset="0"/>
                        <a:cs typeface="Arial" pitchFamily="34" charset="0"/>
                      </a:endParaRPr>
                    </a:p>
                  </a:txBody>
                  <a:tcPr/>
                </a:tc>
              </a:tr>
              <a:tr h="785624">
                <a:tc>
                  <a:txBody>
                    <a:bodyPr/>
                    <a:lstStyle/>
                    <a:p>
                      <a:r>
                        <a:rPr kumimoji="0" lang="es-ES" sz="1400" kern="1200" dirty="0" smtClean="0">
                          <a:solidFill>
                            <a:schemeClr val="dk1"/>
                          </a:solidFill>
                          <a:latin typeface="Arial" pitchFamily="34" charset="0"/>
                          <a:ea typeface="+mn-ea"/>
                          <a:cs typeface="Arial" pitchFamily="34" charset="0"/>
                        </a:rPr>
                        <a:t>Falta de metodología de seguimiento para cumplimiento de actividades</a:t>
                      </a:r>
                      <a:endParaRPr lang="es-ES" sz="1400" dirty="0">
                        <a:latin typeface="Arial" pitchFamily="34" charset="0"/>
                        <a:cs typeface="Arial" pitchFamily="34" charset="0"/>
                      </a:endParaRPr>
                    </a:p>
                  </a:txBody>
                  <a:tcPr/>
                </a:tc>
                <a:tc>
                  <a:txBody>
                    <a:bodyPr/>
                    <a:lstStyle/>
                    <a:p>
                      <a:r>
                        <a:rPr kumimoji="0" lang="es-ES" sz="1400" kern="1200" dirty="0" smtClean="0">
                          <a:solidFill>
                            <a:schemeClr val="dk1"/>
                          </a:solidFill>
                          <a:latin typeface="Arial" pitchFamily="34" charset="0"/>
                          <a:ea typeface="+mn-ea"/>
                          <a:cs typeface="Arial" pitchFamily="34" charset="0"/>
                        </a:rPr>
                        <a:t>No cuentan con un plan explicito de marketing</a:t>
                      </a:r>
                      <a:endParaRPr lang="es-ES" sz="1400" dirty="0">
                        <a:latin typeface="Arial" pitchFamily="34" charset="0"/>
                        <a:cs typeface="Arial" pitchFamily="34" charset="0"/>
                      </a:endParaRPr>
                    </a:p>
                  </a:txBody>
                  <a:tcPr/>
                </a:tc>
              </a:tr>
              <a:tr h="370840">
                <a:tc>
                  <a:txBody>
                    <a:bodyPr/>
                    <a:lstStyle/>
                    <a:p>
                      <a:r>
                        <a:rPr kumimoji="0" lang="es-ES" sz="1400" kern="1200" dirty="0" smtClean="0">
                          <a:solidFill>
                            <a:schemeClr val="dk1"/>
                          </a:solidFill>
                          <a:latin typeface="Arial" pitchFamily="34" charset="0"/>
                          <a:ea typeface="+mn-ea"/>
                          <a:cs typeface="Arial" pitchFamily="34" charset="0"/>
                        </a:rPr>
                        <a:t>Falta de Direccionamiento Estratégico</a:t>
                      </a:r>
                      <a:endParaRPr lang="es-ES" sz="1400" dirty="0">
                        <a:latin typeface="Arial" pitchFamily="34" charset="0"/>
                        <a:cs typeface="Arial" pitchFamily="34" charset="0"/>
                      </a:endParaRPr>
                    </a:p>
                  </a:txBody>
                  <a:tcPr/>
                </a:tc>
                <a:tc>
                  <a:txBody>
                    <a:bodyPr/>
                    <a:lstStyle/>
                    <a:p>
                      <a:r>
                        <a:rPr kumimoji="0" lang="es-ES" sz="1400" kern="1200" dirty="0" smtClean="0">
                          <a:solidFill>
                            <a:schemeClr val="dk1"/>
                          </a:solidFill>
                          <a:latin typeface="Arial" pitchFamily="34" charset="0"/>
                          <a:ea typeface="+mn-ea"/>
                          <a:cs typeface="Arial" pitchFamily="34" charset="0"/>
                        </a:rPr>
                        <a:t>Falta de experiencia en la línea de consultoría.</a:t>
                      </a:r>
                      <a:endParaRPr lang="es-ES" sz="1400" dirty="0">
                        <a:latin typeface="Arial" pitchFamily="34" charset="0"/>
                        <a:cs typeface="Arial" pitchFamily="34" charset="0"/>
                      </a:endParaRPr>
                    </a:p>
                  </a:txBody>
                  <a:tcPr/>
                </a:tc>
              </a:tr>
              <a:tr h="370840">
                <a:tc>
                  <a:txBody>
                    <a:bodyPr/>
                    <a:lstStyle/>
                    <a:p>
                      <a:r>
                        <a:rPr kumimoji="0" lang="es-ES" sz="1400" kern="1200" dirty="0" smtClean="0">
                          <a:solidFill>
                            <a:schemeClr val="dk1"/>
                          </a:solidFill>
                          <a:latin typeface="Arial" pitchFamily="34" charset="0"/>
                          <a:ea typeface="+mn-ea"/>
                          <a:cs typeface="Arial" pitchFamily="34" charset="0"/>
                        </a:rPr>
                        <a:t>Servicio de soporte técnico únicamente se comercializa con licenciamiento de productos</a:t>
                      </a:r>
                      <a:endParaRPr lang="es-ES" sz="1400" dirty="0">
                        <a:latin typeface="Arial" pitchFamily="34" charset="0"/>
                        <a:cs typeface="Arial" pitchFamily="34" charset="0"/>
                      </a:endParaRPr>
                    </a:p>
                  </a:txBody>
                  <a:tcPr/>
                </a:tc>
                <a:tc>
                  <a:txBody>
                    <a:bodyPr/>
                    <a:lstStyle/>
                    <a:p>
                      <a:r>
                        <a:rPr kumimoji="0" lang="es-ES" sz="1400" kern="1200" dirty="0" smtClean="0">
                          <a:solidFill>
                            <a:schemeClr val="dk1"/>
                          </a:solidFill>
                          <a:latin typeface="Arial" pitchFamily="34" charset="0"/>
                          <a:ea typeface="+mn-ea"/>
                          <a:cs typeface="Arial" pitchFamily="34" charset="0"/>
                        </a:rPr>
                        <a:t>Falta de sucursales en las ciudades más grandes del país</a:t>
                      </a:r>
                      <a:endParaRPr lang="es-ES" sz="1400" dirty="0">
                        <a:latin typeface="Arial" pitchFamily="34" charset="0"/>
                        <a:cs typeface="Arial" pitchFamily="34" charset="0"/>
                      </a:endParaRPr>
                    </a:p>
                  </a:txBody>
                  <a:tcPr/>
                </a:tc>
              </a:tr>
              <a:tr h="370840">
                <a:tc>
                  <a:txBody>
                    <a:bodyPr/>
                    <a:lstStyle/>
                    <a:p>
                      <a:r>
                        <a:rPr kumimoji="0" lang="es-ES" sz="1400" kern="1200" dirty="0" smtClean="0">
                          <a:solidFill>
                            <a:schemeClr val="dk1"/>
                          </a:solidFill>
                          <a:latin typeface="Arial" pitchFamily="34" charset="0"/>
                          <a:ea typeface="+mn-ea"/>
                          <a:cs typeface="Arial" pitchFamily="34" charset="0"/>
                        </a:rPr>
                        <a:t>No están definidos los perfiles de los cargos</a:t>
                      </a:r>
                      <a:endParaRPr lang="es-ES" sz="1400" dirty="0">
                        <a:latin typeface="Arial" pitchFamily="34" charset="0"/>
                        <a:cs typeface="Arial" pitchFamily="34" charset="0"/>
                      </a:endParaRPr>
                    </a:p>
                  </a:txBody>
                  <a:tcPr/>
                </a:tc>
                <a:tc>
                  <a:txBody>
                    <a:bodyPr/>
                    <a:lstStyle/>
                    <a:p>
                      <a:r>
                        <a:rPr kumimoji="0" lang="es-ES" sz="1400" kern="1200" dirty="0" smtClean="0">
                          <a:solidFill>
                            <a:schemeClr val="dk1"/>
                          </a:solidFill>
                          <a:latin typeface="Arial" pitchFamily="34" charset="0"/>
                          <a:ea typeface="+mn-ea"/>
                          <a:cs typeface="Arial" pitchFamily="34" charset="0"/>
                        </a:rPr>
                        <a:t>No se cuenta con mecanismos para medir el grado de adaptación del personal nuevo en la empresa.</a:t>
                      </a:r>
                      <a:endParaRPr lang="es-ES" sz="1400" dirty="0">
                        <a:latin typeface="Arial" pitchFamily="34" charset="0"/>
                        <a:cs typeface="Arial" pitchFamily="34" charset="0"/>
                      </a:endParaRPr>
                    </a:p>
                  </a:txBody>
                  <a:tcPr/>
                </a:tc>
              </a:tr>
              <a:tr h="370840">
                <a:tc>
                  <a:txBody>
                    <a:bodyPr/>
                    <a:lstStyle/>
                    <a:p>
                      <a:r>
                        <a:rPr kumimoji="0" lang="es-ES" sz="1400" kern="1200" dirty="0" smtClean="0">
                          <a:solidFill>
                            <a:schemeClr val="dk1"/>
                          </a:solidFill>
                          <a:latin typeface="Arial" pitchFamily="34" charset="0"/>
                          <a:ea typeface="+mn-ea"/>
                          <a:cs typeface="Arial" pitchFamily="34" charset="0"/>
                        </a:rPr>
                        <a:t>Ausencia de  reglamento interno</a:t>
                      </a:r>
                      <a:endParaRPr lang="es-ES" sz="1400" dirty="0">
                        <a:latin typeface="Arial" pitchFamily="34" charset="0"/>
                        <a:cs typeface="Arial" pitchFamily="34" charset="0"/>
                      </a:endParaRPr>
                    </a:p>
                  </a:txBody>
                  <a:tcPr/>
                </a:tc>
                <a:tc>
                  <a:txBody>
                    <a:bodyPr/>
                    <a:lstStyle/>
                    <a:p>
                      <a:r>
                        <a:rPr kumimoji="0" lang="es-ES_tradnl" sz="1400" kern="1200" dirty="0" smtClean="0">
                          <a:solidFill>
                            <a:schemeClr val="dk1"/>
                          </a:solidFill>
                          <a:latin typeface="Arial" pitchFamily="34" charset="0"/>
                          <a:ea typeface="+mn-ea"/>
                          <a:cs typeface="Arial" pitchFamily="34" charset="0"/>
                        </a:rPr>
                        <a:t>No existe una política de ingresos y gastos</a:t>
                      </a:r>
                      <a:endParaRPr lang="es-ES" sz="1400" dirty="0">
                        <a:latin typeface="Arial" pitchFamily="34" charset="0"/>
                        <a:cs typeface="Arial" pitchFamily="34" charset="0"/>
                      </a:endParaRPr>
                    </a:p>
                  </a:txBody>
                  <a:tcPr/>
                </a:tc>
              </a:tr>
              <a:tr h="370840">
                <a:tc>
                  <a:txBody>
                    <a:bodyPr/>
                    <a:lstStyle/>
                    <a:p>
                      <a:r>
                        <a:rPr kumimoji="0" lang="es-ES" sz="1400" kern="1200" smtClean="0">
                          <a:solidFill>
                            <a:schemeClr val="dk1"/>
                          </a:solidFill>
                          <a:latin typeface="Arial" pitchFamily="34" charset="0"/>
                          <a:ea typeface="+mn-ea"/>
                          <a:cs typeface="Arial" pitchFamily="34" charset="0"/>
                        </a:rPr>
                        <a:t>Toma de decisiones sobre la marcha y no basados en planificación</a:t>
                      </a:r>
                      <a:endParaRPr lang="es-ES" sz="1400" dirty="0">
                        <a:latin typeface="Arial" pitchFamily="34" charset="0"/>
                        <a:cs typeface="Arial" pitchFamily="34" charset="0"/>
                      </a:endParaRPr>
                    </a:p>
                  </a:txBody>
                  <a:tcPr/>
                </a:tc>
                <a:tc>
                  <a:txBody>
                    <a:bodyPr/>
                    <a:lstStyle/>
                    <a:p>
                      <a:r>
                        <a:rPr kumimoji="0" lang="es-ES" sz="1400" kern="1200" dirty="0" smtClean="0">
                          <a:solidFill>
                            <a:schemeClr val="dk1"/>
                          </a:solidFill>
                          <a:latin typeface="Arial" pitchFamily="34" charset="0"/>
                          <a:ea typeface="+mn-ea"/>
                          <a:cs typeface="Arial" pitchFamily="34" charset="0"/>
                        </a:rPr>
                        <a:t>No está diferenciado el rol del accionista y colaborador por parte de las gerencias</a:t>
                      </a:r>
                      <a:endParaRPr lang="es-ES" sz="1400" dirty="0">
                        <a:latin typeface="Arial" pitchFamily="34" charset="0"/>
                        <a:cs typeface="Arial" pitchFamily="34" charset="0"/>
                      </a:endParaRPr>
                    </a:p>
                  </a:txBody>
                  <a:tcPr/>
                </a:tc>
              </a:tr>
              <a:tr h="370840">
                <a:tc>
                  <a:txBody>
                    <a:bodyPr/>
                    <a:lstStyle/>
                    <a:p>
                      <a:pPr marL="0" algn="l" rtl="0" eaLnBrk="1" latinLnBrk="0" hangingPunct="1"/>
                      <a:r>
                        <a:rPr kumimoji="0" lang="es-ES" sz="1400" kern="1200" dirty="0" smtClean="0">
                          <a:solidFill>
                            <a:schemeClr val="dk1"/>
                          </a:solidFill>
                          <a:latin typeface="Arial" pitchFamily="34" charset="0"/>
                          <a:ea typeface="+mn-ea"/>
                          <a:cs typeface="Arial" pitchFamily="34" charset="0"/>
                        </a:rPr>
                        <a:t>Procesos no formalizados ni definidos</a:t>
                      </a:r>
                    </a:p>
                  </a:txBody>
                  <a:tcPr/>
                </a:tc>
                <a:tc>
                  <a:txBody>
                    <a:bodyPr/>
                    <a:lstStyle/>
                    <a:p>
                      <a:r>
                        <a:rPr kumimoji="0" lang="es-ES" sz="1400" kern="1200" dirty="0" smtClean="0">
                          <a:solidFill>
                            <a:schemeClr val="dk1"/>
                          </a:solidFill>
                          <a:latin typeface="Arial" pitchFamily="34" charset="0"/>
                          <a:ea typeface="+mn-ea"/>
                          <a:cs typeface="Arial" pitchFamily="34" charset="0"/>
                        </a:rPr>
                        <a:t>Deficiencia de recursos financieros para apalancar proyectos</a:t>
                      </a:r>
                      <a:endParaRPr lang="es-ES" sz="1400" dirty="0">
                        <a:latin typeface="Arial" pitchFamily="34" charset="0"/>
                        <a:cs typeface="Arial" pitchFamily="34" charset="0"/>
                      </a:endParaRPr>
                    </a:p>
                  </a:txBody>
                  <a:tcPr/>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sz="3600" dirty="0" smtClean="0">
                <a:latin typeface="Arial" pitchFamily="34" charset="0"/>
                <a:cs typeface="Arial" pitchFamily="34" charset="0"/>
              </a:rPr>
              <a:t>PROSPECTIVA</a:t>
            </a:r>
            <a:endParaRPr lang="es-ES" sz="3600" dirty="0">
              <a:latin typeface="Arial" pitchFamily="34" charset="0"/>
              <a:cs typeface="Arial" pitchFamily="34" charset="0"/>
            </a:endParaRPr>
          </a:p>
        </p:txBody>
      </p:sp>
      <p:pic>
        <p:nvPicPr>
          <p:cNvPr id="4" name="3 Imagen"/>
          <p:cNvPicPr/>
          <p:nvPr/>
        </p:nvPicPr>
        <p:blipFill>
          <a:blip r:embed="rId2" cstate="print"/>
          <a:srcRect/>
          <a:stretch>
            <a:fillRect/>
          </a:stretch>
        </p:blipFill>
        <p:spPr bwMode="auto">
          <a:xfrm>
            <a:off x="1835696" y="1340768"/>
            <a:ext cx="5582972" cy="4608512"/>
          </a:xfrm>
          <a:prstGeom prst="rect">
            <a:avLst/>
          </a:prstGeom>
          <a:noFill/>
          <a:ln w="9525">
            <a:noFill/>
            <a:miter lim="800000"/>
            <a:headEnd/>
            <a:tailEnd/>
          </a:ln>
        </p:spPr>
      </p:pic>
      <p:sp>
        <p:nvSpPr>
          <p:cNvPr id="5" name="4 Rectángulo"/>
          <p:cNvSpPr/>
          <p:nvPr/>
        </p:nvSpPr>
        <p:spPr>
          <a:xfrm>
            <a:off x="4572000" y="5934670"/>
            <a:ext cx="4572000" cy="461665"/>
          </a:xfrm>
          <a:prstGeom prst="rect">
            <a:avLst/>
          </a:prstGeom>
        </p:spPr>
        <p:txBody>
          <a:bodyPr>
            <a:spAutoFit/>
          </a:bodyPr>
          <a:lstStyle/>
          <a:p>
            <a:r>
              <a:rPr lang="es-ES" sz="1200" dirty="0" smtClean="0">
                <a:latin typeface="Arial" pitchFamily="34" charset="0"/>
                <a:cs typeface="Arial" pitchFamily="34" charset="0"/>
              </a:rPr>
              <a:t>Fuente: Francisco José </a:t>
            </a:r>
            <a:r>
              <a:rPr lang="es-ES" sz="1200" dirty="0" err="1" smtClean="0">
                <a:latin typeface="Arial" pitchFamily="34" charset="0"/>
                <a:cs typeface="Arial" pitchFamily="34" charset="0"/>
              </a:rPr>
              <a:t>Mojica</a:t>
            </a:r>
            <a:r>
              <a:rPr lang="es-ES" sz="1200" dirty="0" smtClean="0">
                <a:latin typeface="Arial" pitchFamily="34" charset="0"/>
                <a:cs typeface="Arial" pitchFamily="34" charset="0"/>
              </a:rPr>
              <a:t>, Modelo de la Escuela Voluntarista de Prospectiva Estratégica </a:t>
            </a:r>
            <a:endParaRPr lang="es-ES" sz="1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4624"/>
            <a:ext cx="8229600" cy="868958"/>
          </a:xfrm>
        </p:spPr>
        <p:txBody>
          <a:bodyPr>
            <a:normAutofit/>
          </a:bodyPr>
          <a:lstStyle/>
          <a:p>
            <a:r>
              <a:rPr lang="es-ES" sz="2000" dirty="0" smtClean="0">
                <a:latin typeface="Arial" pitchFamily="34" charset="0"/>
                <a:cs typeface="Arial" pitchFamily="34" charset="0"/>
              </a:rPr>
              <a:t>FACTORES DE CAMBIO / ÁRBOL DE COMPETENCIA</a:t>
            </a:r>
            <a:endParaRPr lang="es-ES" sz="2000" dirty="0">
              <a:latin typeface="Arial" pitchFamily="34" charset="0"/>
              <a:cs typeface="Arial" pitchFamily="34" charset="0"/>
            </a:endParaRPr>
          </a:p>
        </p:txBody>
      </p:sp>
      <p:graphicFrame>
        <p:nvGraphicFramePr>
          <p:cNvPr id="4" name="3 Tabla"/>
          <p:cNvGraphicFramePr>
            <a:graphicFrameLocks noGrp="1"/>
          </p:cNvGraphicFramePr>
          <p:nvPr/>
        </p:nvGraphicFramePr>
        <p:xfrm>
          <a:off x="611560" y="836712"/>
          <a:ext cx="7992887" cy="5853347"/>
        </p:xfrm>
        <a:graphic>
          <a:graphicData uri="http://schemas.openxmlformats.org/drawingml/2006/table">
            <a:tbl>
              <a:tblPr/>
              <a:tblGrid>
                <a:gridCol w="1551437"/>
                <a:gridCol w="1906675"/>
                <a:gridCol w="2243396"/>
                <a:gridCol w="2291379"/>
              </a:tblGrid>
              <a:tr h="321227">
                <a:tc>
                  <a:txBody>
                    <a:bodyPr/>
                    <a:lstStyle/>
                    <a:p>
                      <a:pPr algn="just">
                        <a:lnSpc>
                          <a:spcPct val="150000"/>
                        </a:lnSpc>
                        <a:spcAft>
                          <a:spcPts val="0"/>
                        </a:spcAft>
                      </a:pPr>
                      <a:endParaRPr lang="es-EC" sz="600" dirty="0">
                        <a:solidFill>
                          <a:srgbClr val="000000"/>
                        </a:solidFill>
                        <a:latin typeface="Arial"/>
                        <a:ea typeface="Times New Roman"/>
                        <a:cs typeface="Times New Roman"/>
                      </a:endParaRPr>
                    </a:p>
                  </a:txBody>
                  <a:tcPr marL="39435" marR="39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100" b="1" dirty="0">
                          <a:solidFill>
                            <a:srgbClr val="000000"/>
                          </a:solidFill>
                          <a:latin typeface="Arial"/>
                          <a:ea typeface="Times New Roman"/>
                          <a:cs typeface="Times New Roman"/>
                        </a:rPr>
                        <a:t>Análisis  </a:t>
                      </a:r>
                      <a:r>
                        <a:rPr lang="es-EC" sz="1100" b="1" dirty="0" smtClean="0">
                          <a:solidFill>
                            <a:srgbClr val="000000"/>
                          </a:solidFill>
                          <a:latin typeface="Arial"/>
                          <a:ea typeface="Times New Roman"/>
                          <a:cs typeface="Times New Roman"/>
                        </a:rPr>
                        <a:t> </a:t>
                      </a:r>
                      <a:r>
                        <a:rPr lang="es-EC" sz="1100" b="1" dirty="0">
                          <a:solidFill>
                            <a:srgbClr val="000000"/>
                          </a:solidFill>
                          <a:latin typeface="Arial"/>
                          <a:ea typeface="Times New Roman"/>
                          <a:cs typeface="Times New Roman"/>
                        </a:rPr>
                        <a:t>del </a:t>
                      </a:r>
                      <a:r>
                        <a:rPr lang="es-EC" sz="1100" b="1" dirty="0" smtClean="0">
                          <a:solidFill>
                            <a:srgbClr val="000000"/>
                          </a:solidFill>
                          <a:latin typeface="Arial"/>
                          <a:ea typeface="Times New Roman"/>
                          <a:cs typeface="Times New Roman"/>
                        </a:rPr>
                        <a:t> Pasado</a:t>
                      </a:r>
                      <a:endParaRPr lang="es-ES" sz="1100" dirty="0">
                        <a:latin typeface="Times New Roman"/>
                        <a:ea typeface="Times New Roman"/>
                        <a:cs typeface="Times New Roman"/>
                      </a:endParaRPr>
                    </a:p>
                  </a:txBody>
                  <a:tcPr marL="39435" marR="39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b="1">
                          <a:solidFill>
                            <a:srgbClr val="000000"/>
                          </a:solidFill>
                          <a:latin typeface="Arial"/>
                          <a:ea typeface="Times New Roman"/>
                          <a:cs typeface="Times New Roman"/>
                        </a:rPr>
                        <a:t>Análisis  del Presente</a:t>
                      </a:r>
                      <a:endParaRPr lang="es-ES" sz="1100">
                        <a:latin typeface="Times New Roman"/>
                        <a:ea typeface="Times New Roman"/>
                        <a:cs typeface="Times New Roman"/>
                      </a:endParaRPr>
                    </a:p>
                  </a:txBody>
                  <a:tcPr marL="39435" marR="39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b="1">
                          <a:solidFill>
                            <a:srgbClr val="000000"/>
                          </a:solidFill>
                          <a:latin typeface="Arial"/>
                          <a:ea typeface="Times New Roman"/>
                          <a:cs typeface="Times New Roman"/>
                        </a:rPr>
                        <a:t>Análisis  del Futuro</a:t>
                      </a:r>
                      <a:endParaRPr lang="es-ES" sz="1100">
                        <a:latin typeface="Times New Roman"/>
                        <a:ea typeface="Times New Roman"/>
                        <a:cs typeface="Times New Roman"/>
                      </a:endParaRPr>
                    </a:p>
                  </a:txBody>
                  <a:tcPr marL="39435" marR="39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5095">
                <a:tc>
                  <a:txBody>
                    <a:bodyPr/>
                    <a:lstStyle/>
                    <a:p>
                      <a:pPr>
                        <a:lnSpc>
                          <a:spcPct val="150000"/>
                        </a:lnSpc>
                        <a:spcAft>
                          <a:spcPts val="0"/>
                        </a:spcAft>
                      </a:pPr>
                      <a:r>
                        <a:rPr lang="es-EC" sz="1200" b="1" dirty="0">
                          <a:solidFill>
                            <a:srgbClr val="000000"/>
                          </a:solidFill>
                          <a:latin typeface="Arial" pitchFamily="34" charset="0"/>
                          <a:ea typeface="Times New Roman"/>
                          <a:cs typeface="Arial" pitchFamily="34" charset="0"/>
                        </a:rPr>
                        <a:t>Raíz:</a:t>
                      </a:r>
                      <a:r>
                        <a:rPr lang="es-EC" sz="1200" dirty="0">
                          <a:solidFill>
                            <a:srgbClr val="000000"/>
                          </a:solidFill>
                          <a:latin typeface="Arial" pitchFamily="34" charset="0"/>
                          <a:ea typeface="Times New Roman"/>
                          <a:cs typeface="Arial" pitchFamily="34" charset="0"/>
                        </a:rPr>
                        <a:t> </a:t>
                      </a:r>
                      <a:endParaRPr lang="es-ES" sz="1200" dirty="0">
                        <a:latin typeface="Arial" pitchFamily="34" charset="0"/>
                        <a:ea typeface="Times New Roman"/>
                        <a:cs typeface="Arial" pitchFamily="34" charset="0"/>
                      </a:endParaRPr>
                    </a:p>
                    <a:p>
                      <a:pPr>
                        <a:lnSpc>
                          <a:spcPct val="150000"/>
                        </a:lnSpc>
                        <a:spcAft>
                          <a:spcPts val="0"/>
                        </a:spcAft>
                      </a:pPr>
                      <a:r>
                        <a:rPr lang="es-EC" sz="1200" dirty="0">
                          <a:solidFill>
                            <a:srgbClr val="000000"/>
                          </a:solidFill>
                          <a:latin typeface="Arial" pitchFamily="34" charset="0"/>
                          <a:ea typeface="Times New Roman"/>
                          <a:cs typeface="Arial" pitchFamily="34" charset="0"/>
                        </a:rPr>
                        <a:t>Cualidades, “saber hacer”</a:t>
                      </a:r>
                      <a:endParaRPr lang="es-ES" sz="1200" dirty="0">
                        <a:latin typeface="Arial" pitchFamily="34" charset="0"/>
                        <a:ea typeface="Times New Roman"/>
                        <a:cs typeface="Arial" pitchFamily="34" charset="0"/>
                      </a:endParaRPr>
                    </a:p>
                  </a:txBody>
                  <a:tcPr marL="39435" marR="39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dirty="0">
                          <a:solidFill>
                            <a:srgbClr val="000000"/>
                          </a:solidFill>
                          <a:latin typeface="Arial"/>
                          <a:ea typeface="Times New Roman"/>
                          <a:cs typeface="Times New Roman"/>
                        </a:rPr>
                        <a:t>Distribución de software.</a:t>
                      </a:r>
                      <a:endParaRPr lang="es-ES" sz="1100" dirty="0">
                        <a:latin typeface="Times New Roman"/>
                        <a:ea typeface="Times New Roman"/>
                        <a:cs typeface="Times New Roman"/>
                      </a:endParaRPr>
                    </a:p>
                    <a:p>
                      <a:pPr>
                        <a:lnSpc>
                          <a:spcPct val="150000"/>
                        </a:lnSpc>
                        <a:spcAft>
                          <a:spcPts val="0"/>
                        </a:spcAft>
                      </a:pPr>
                      <a:r>
                        <a:rPr lang="es-EC" sz="1100" dirty="0">
                          <a:solidFill>
                            <a:srgbClr val="000000"/>
                          </a:solidFill>
                          <a:latin typeface="Arial"/>
                          <a:ea typeface="Times New Roman"/>
                          <a:cs typeface="Times New Roman"/>
                        </a:rPr>
                        <a:t>Compra y Venta de Hardware.</a:t>
                      </a:r>
                      <a:endParaRPr lang="es-ES" sz="1100" dirty="0">
                        <a:latin typeface="Times New Roman"/>
                        <a:ea typeface="Times New Roman"/>
                        <a:cs typeface="Times New Roman"/>
                      </a:endParaRPr>
                    </a:p>
                  </a:txBody>
                  <a:tcPr marL="39435" marR="39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dirty="0">
                          <a:solidFill>
                            <a:srgbClr val="000000"/>
                          </a:solidFill>
                          <a:latin typeface="Arial"/>
                          <a:ea typeface="Times New Roman"/>
                          <a:cs typeface="Times New Roman"/>
                        </a:rPr>
                        <a:t>Comercialización de soluciones integrales de seguridad de información.</a:t>
                      </a:r>
                      <a:endParaRPr lang="es-ES" sz="1100" dirty="0">
                        <a:latin typeface="Times New Roman"/>
                        <a:ea typeface="Times New Roman"/>
                        <a:cs typeface="Times New Roman"/>
                      </a:endParaRPr>
                    </a:p>
                  </a:txBody>
                  <a:tcPr marL="39435" marR="39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latin typeface="Arial"/>
                          <a:ea typeface="Times New Roman"/>
                          <a:cs typeface="Times New Roman"/>
                        </a:rPr>
                        <a:t>Comercialización de Servicios de Consultoría y Soluciones Integrales de Seguridad de Información en la nube.</a:t>
                      </a:r>
                      <a:endParaRPr lang="es-ES" sz="1100">
                        <a:latin typeface="Times New Roman"/>
                        <a:ea typeface="Times New Roman"/>
                        <a:cs typeface="Times New Roman"/>
                      </a:endParaRPr>
                    </a:p>
                  </a:txBody>
                  <a:tcPr marL="39435" marR="39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3664">
                <a:tc>
                  <a:txBody>
                    <a:bodyPr/>
                    <a:lstStyle/>
                    <a:p>
                      <a:pPr>
                        <a:lnSpc>
                          <a:spcPct val="150000"/>
                        </a:lnSpc>
                        <a:spcAft>
                          <a:spcPts val="0"/>
                        </a:spcAft>
                      </a:pPr>
                      <a:r>
                        <a:rPr lang="es-EC" sz="1200" b="1" dirty="0">
                          <a:solidFill>
                            <a:srgbClr val="000000"/>
                          </a:solidFill>
                          <a:latin typeface="Arial" pitchFamily="34" charset="0"/>
                          <a:ea typeface="Times New Roman"/>
                          <a:cs typeface="Arial" pitchFamily="34" charset="0"/>
                        </a:rPr>
                        <a:t>Tronco:</a:t>
                      </a:r>
                      <a:r>
                        <a:rPr lang="es-EC" sz="1200" dirty="0">
                          <a:solidFill>
                            <a:srgbClr val="000000"/>
                          </a:solidFill>
                          <a:latin typeface="Arial" pitchFamily="34" charset="0"/>
                          <a:ea typeface="Times New Roman"/>
                          <a:cs typeface="Arial" pitchFamily="34" charset="0"/>
                        </a:rPr>
                        <a:t> Competencias</a:t>
                      </a:r>
                      <a:endParaRPr lang="es-ES" sz="1200" dirty="0">
                        <a:latin typeface="Arial" pitchFamily="34" charset="0"/>
                        <a:ea typeface="Times New Roman"/>
                        <a:cs typeface="Arial" pitchFamily="34" charset="0"/>
                      </a:endParaRPr>
                    </a:p>
                    <a:p>
                      <a:pPr>
                        <a:lnSpc>
                          <a:spcPct val="150000"/>
                        </a:lnSpc>
                        <a:spcAft>
                          <a:spcPts val="0"/>
                        </a:spcAft>
                      </a:pPr>
                      <a:r>
                        <a:rPr lang="es-EC" sz="1200" dirty="0">
                          <a:solidFill>
                            <a:srgbClr val="000000"/>
                          </a:solidFill>
                          <a:latin typeface="Arial" pitchFamily="34" charset="0"/>
                          <a:ea typeface="Times New Roman"/>
                          <a:cs typeface="Arial" pitchFamily="34" charset="0"/>
                        </a:rPr>
                        <a:t>Organización, </a:t>
                      </a:r>
                      <a:endParaRPr lang="es-ES" sz="1200" dirty="0">
                        <a:latin typeface="Arial" pitchFamily="34" charset="0"/>
                        <a:ea typeface="Times New Roman"/>
                        <a:cs typeface="Arial" pitchFamily="34" charset="0"/>
                      </a:endParaRPr>
                    </a:p>
                    <a:p>
                      <a:pPr>
                        <a:lnSpc>
                          <a:spcPct val="150000"/>
                        </a:lnSpc>
                        <a:spcAft>
                          <a:spcPts val="0"/>
                        </a:spcAft>
                      </a:pPr>
                      <a:r>
                        <a:rPr lang="es-EC" sz="1200" dirty="0">
                          <a:solidFill>
                            <a:srgbClr val="000000"/>
                          </a:solidFill>
                          <a:latin typeface="Arial" pitchFamily="34" charset="0"/>
                          <a:ea typeface="Times New Roman"/>
                          <a:cs typeface="Arial" pitchFamily="34" charset="0"/>
                        </a:rPr>
                        <a:t>Tecnología Finanzas</a:t>
                      </a:r>
                      <a:endParaRPr lang="es-ES" sz="1200" dirty="0">
                        <a:latin typeface="Arial" pitchFamily="34" charset="0"/>
                        <a:ea typeface="Times New Roman"/>
                        <a:cs typeface="Arial" pitchFamily="34" charset="0"/>
                      </a:endParaRPr>
                    </a:p>
                  </a:txBody>
                  <a:tcPr marL="39435" marR="39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C" sz="1100">
                        <a:solidFill>
                          <a:srgbClr val="000000"/>
                        </a:solidFill>
                        <a:latin typeface="Arial"/>
                        <a:ea typeface="Times New Roman"/>
                        <a:cs typeface="Times New Roman"/>
                      </a:endParaRPr>
                    </a:p>
                    <a:p>
                      <a:pPr>
                        <a:lnSpc>
                          <a:spcPct val="150000"/>
                        </a:lnSpc>
                        <a:spcAft>
                          <a:spcPts val="0"/>
                        </a:spcAft>
                      </a:pPr>
                      <a:r>
                        <a:rPr lang="es-EC" sz="1100">
                          <a:solidFill>
                            <a:srgbClr val="000000"/>
                          </a:solidFill>
                          <a:latin typeface="Arial"/>
                          <a:ea typeface="Times New Roman"/>
                          <a:cs typeface="Times New Roman"/>
                        </a:rPr>
                        <a:t>Organización unipersonal.</a:t>
                      </a:r>
                      <a:endParaRPr lang="es-ES" sz="1100">
                        <a:latin typeface="Times New Roman"/>
                        <a:ea typeface="Times New Roman"/>
                        <a:cs typeface="Times New Roman"/>
                      </a:endParaRPr>
                    </a:p>
                    <a:p>
                      <a:pPr>
                        <a:lnSpc>
                          <a:spcPct val="150000"/>
                        </a:lnSpc>
                        <a:spcAft>
                          <a:spcPts val="0"/>
                        </a:spcAft>
                      </a:pPr>
                      <a:r>
                        <a:rPr lang="es-EC" sz="1100">
                          <a:solidFill>
                            <a:srgbClr val="000000"/>
                          </a:solidFill>
                          <a:latin typeface="Arial"/>
                          <a:ea typeface="Times New Roman"/>
                          <a:cs typeface="Times New Roman"/>
                        </a:rPr>
                        <a:t>Manejo de correo electrónico, fax.</a:t>
                      </a:r>
                      <a:endParaRPr lang="es-ES" sz="1100">
                        <a:latin typeface="Times New Roman"/>
                        <a:ea typeface="Times New Roman"/>
                        <a:cs typeface="Times New Roman"/>
                      </a:endParaRPr>
                    </a:p>
                    <a:p>
                      <a:pPr>
                        <a:lnSpc>
                          <a:spcPct val="150000"/>
                        </a:lnSpc>
                        <a:spcAft>
                          <a:spcPts val="0"/>
                        </a:spcAft>
                      </a:pPr>
                      <a:r>
                        <a:rPr lang="es-EC" sz="1100">
                          <a:solidFill>
                            <a:srgbClr val="000000"/>
                          </a:solidFill>
                          <a:latin typeface="Arial"/>
                          <a:ea typeface="Times New Roman"/>
                          <a:cs typeface="Times New Roman"/>
                        </a:rPr>
                        <a:t>Financiamiento a través de terceros.</a:t>
                      </a:r>
                      <a:endParaRPr lang="es-ES" sz="1100">
                        <a:latin typeface="Times New Roman"/>
                        <a:ea typeface="Times New Roman"/>
                        <a:cs typeface="Times New Roman"/>
                      </a:endParaRPr>
                    </a:p>
                  </a:txBody>
                  <a:tcPr marL="39435" marR="39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C" sz="1100" dirty="0">
                        <a:solidFill>
                          <a:srgbClr val="000000"/>
                        </a:solidFill>
                        <a:latin typeface="Arial"/>
                        <a:ea typeface="Times New Roman"/>
                        <a:cs typeface="Times New Roman"/>
                      </a:endParaRPr>
                    </a:p>
                    <a:p>
                      <a:pPr>
                        <a:lnSpc>
                          <a:spcPct val="150000"/>
                        </a:lnSpc>
                        <a:spcAft>
                          <a:spcPts val="0"/>
                        </a:spcAft>
                      </a:pPr>
                      <a:r>
                        <a:rPr lang="es-EC" sz="1100" dirty="0">
                          <a:solidFill>
                            <a:srgbClr val="000000"/>
                          </a:solidFill>
                          <a:latin typeface="Arial"/>
                          <a:ea typeface="Times New Roman"/>
                          <a:cs typeface="Times New Roman"/>
                        </a:rPr>
                        <a:t>Organización plana.</a:t>
                      </a:r>
                      <a:endParaRPr lang="es-ES" sz="1100" dirty="0">
                        <a:latin typeface="Times New Roman"/>
                        <a:ea typeface="Times New Roman"/>
                        <a:cs typeface="Times New Roman"/>
                      </a:endParaRPr>
                    </a:p>
                    <a:p>
                      <a:pPr>
                        <a:lnSpc>
                          <a:spcPct val="150000"/>
                        </a:lnSpc>
                        <a:spcAft>
                          <a:spcPts val="0"/>
                        </a:spcAft>
                      </a:pPr>
                      <a:r>
                        <a:rPr lang="es-EC" sz="1100" dirty="0">
                          <a:solidFill>
                            <a:srgbClr val="000000"/>
                          </a:solidFill>
                          <a:latin typeface="Arial"/>
                          <a:ea typeface="Times New Roman"/>
                          <a:cs typeface="Times New Roman"/>
                        </a:rPr>
                        <a:t>La empresa cuenta con página web, manejo de herramienta tecnológica para registro de clientes.</a:t>
                      </a:r>
                      <a:endParaRPr lang="es-ES" sz="1100" dirty="0">
                        <a:latin typeface="Times New Roman"/>
                        <a:ea typeface="Times New Roman"/>
                        <a:cs typeface="Times New Roman"/>
                      </a:endParaRPr>
                    </a:p>
                    <a:p>
                      <a:pPr>
                        <a:lnSpc>
                          <a:spcPct val="150000"/>
                        </a:lnSpc>
                        <a:spcAft>
                          <a:spcPts val="0"/>
                        </a:spcAft>
                      </a:pPr>
                      <a:r>
                        <a:rPr lang="es-EC" sz="1100" dirty="0">
                          <a:solidFill>
                            <a:srgbClr val="000000"/>
                          </a:solidFill>
                          <a:latin typeface="Arial"/>
                          <a:ea typeface="Times New Roman"/>
                          <a:cs typeface="Times New Roman"/>
                        </a:rPr>
                        <a:t>El 34% de los activos totales es financiado por los acreedores.</a:t>
                      </a:r>
                      <a:endParaRPr lang="es-ES" sz="1100" dirty="0">
                        <a:latin typeface="Times New Roman"/>
                        <a:ea typeface="Times New Roman"/>
                        <a:cs typeface="Times New Roman"/>
                      </a:endParaRPr>
                    </a:p>
                  </a:txBody>
                  <a:tcPr marL="39435" marR="39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dirty="0">
                          <a:solidFill>
                            <a:srgbClr val="000000"/>
                          </a:solidFill>
                          <a:latin typeface="Arial"/>
                          <a:ea typeface="Times New Roman"/>
                          <a:cs typeface="Times New Roman"/>
                        </a:rPr>
                        <a:t> </a:t>
                      </a:r>
                      <a:endParaRPr lang="es-ES" sz="1100" dirty="0">
                        <a:latin typeface="Times New Roman"/>
                        <a:ea typeface="Times New Roman"/>
                        <a:cs typeface="Times New Roman"/>
                      </a:endParaRPr>
                    </a:p>
                    <a:p>
                      <a:pPr>
                        <a:lnSpc>
                          <a:spcPct val="150000"/>
                        </a:lnSpc>
                        <a:spcAft>
                          <a:spcPts val="0"/>
                        </a:spcAft>
                      </a:pPr>
                      <a:r>
                        <a:rPr lang="es-EC" sz="1100" dirty="0">
                          <a:solidFill>
                            <a:srgbClr val="000000"/>
                          </a:solidFill>
                          <a:latin typeface="Arial"/>
                          <a:ea typeface="Times New Roman"/>
                          <a:cs typeface="Times New Roman"/>
                        </a:rPr>
                        <a:t>Gestión por procesos. Certificación ISO 9001.</a:t>
                      </a:r>
                      <a:endParaRPr lang="es-ES" sz="1100" dirty="0">
                        <a:latin typeface="Times New Roman"/>
                        <a:ea typeface="Times New Roman"/>
                        <a:cs typeface="Times New Roman"/>
                      </a:endParaRPr>
                    </a:p>
                    <a:p>
                      <a:pPr>
                        <a:lnSpc>
                          <a:spcPct val="150000"/>
                        </a:lnSpc>
                        <a:spcAft>
                          <a:spcPts val="0"/>
                        </a:spcAft>
                      </a:pPr>
                      <a:r>
                        <a:rPr lang="es-EC" sz="1100" dirty="0">
                          <a:solidFill>
                            <a:srgbClr val="000000"/>
                          </a:solidFill>
                          <a:latin typeface="Arial"/>
                          <a:ea typeface="Times New Roman"/>
                          <a:cs typeface="Times New Roman"/>
                        </a:rPr>
                        <a:t>Certificación ISO 27000.</a:t>
                      </a:r>
                      <a:endParaRPr lang="es-ES" sz="1100" dirty="0">
                        <a:latin typeface="Times New Roman"/>
                        <a:ea typeface="Times New Roman"/>
                        <a:cs typeface="Times New Roman"/>
                      </a:endParaRPr>
                    </a:p>
                    <a:p>
                      <a:pPr>
                        <a:lnSpc>
                          <a:spcPct val="150000"/>
                        </a:lnSpc>
                        <a:spcAft>
                          <a:spcPts val="0"/>
                        </a:spcAft>
                      </a:pPr>
                      <a:r>
                        <a:rPr lang="es-EC" sz="1100" dirty="0">
                          <a:solidFill>
                            <a:srgbClr val="000000"/>
                          </a:solidFill>
                          <a:latin typeface="Arial"/>
                          <a:ea typeface="Times New Roman"/>
                          <a:cs typeface="Times New Roman"/>
                        </a:rPr>
                        <a:t>Adopción de CRM y herramientas para soporte técnico remoto.</a:t>
                      </a:r>
                      <a:endParaRPr lang="es-ES" sz="1100" dirty="0">
                        <a:latin typeface="Times New Roman"/>
                        <a:ea typeface="Times New Roman"/>
                        <a:cs typeface="Times New Roman"/>
                      </a:endParaRPr>
                    </a:p>
                    <a:p>
                      <a:pPr>
                        <a:lnSpc>
                          <a:spcPct val="150000"/>
                        </a:lnSpc>
                        <a:spcAft>
                          <a:spcPts val="0"/>
                        </a:spcAft>
                      </a:pPr>
                      <a:r>
                        <a:rPr lang="es-EC" sz="1100" dirty="0">
                          <a:solidFill>
                            <a:srgbClr val="000000"/>
                          </a:solidFill>
                          <a:latin typeface="Arial"/>
                          <a:ea typeface="Times New Roman"/>
                          <a:cs typeface="Times New Roman"/>
                        </a:rPr>
                        <a:t>Autofinanciación.</a:t>
                      </a:r>
                      <a:endParaRPr lang="es-ES" sz="1100" dirty="0">
                        <a:latin typeface="Times New Roman"/>
                        <a:ea typeface="Times New Roman"/>
                        <a:cs typeface="Times New Roman"/>
                      </a:endParaRPr>
                    </a:p>
                  </a:txBody>
                  <a:tcPr marL="39435" marR="39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4589">
                <a:tc>
                  <a:txBody>
                    <a:bodyPr/>
                    <a:lstStyle/>
                    <a:p>
                      <a:pPr>
                        <a:lnSpc>
                          <a:spcPct val="150000"/>
                        </a:lnSpc>
                        <a:spcAft>
                          <a:spcPts val="0"/>
                        </a:spcAft>
                      </a:pPr>
                      <a:endParaRPr lang="es-EC" sz="1200" dirty="0">
                        <a:solidFill>
                          <a:srgbClr val="000000"/>
                        </a:solidFill>
                        <a:latin typeface="Arial" pitchFamily="34" charset="0"/>
                        <a:ea typeface="Times New Roman"/>
                        <a:cs typeface="Arial" pitchFamily="34" charset="0"/>
                      </a:endParaRPr>
                    </a:p>
                    <a:p>
                      <a:pPr>
                        <a:lnSpc>
                          <a:spcPct val="150000"/>
                        </a:lnSpc>
                        <a:spcAft>
                          <a:spcPts val="0"/>
                        </a:spcAft>
                      </a:pPr>
                      <a:r>
                        <a:rPr lang="es-EC" sz="1200" b="1" dirty="0">
                          <a:solidFill>
                            <a:srgbClr val="000000"/>
                          </a:solidFill>
                          <a:latin typeface="Arial" pitchFamily="34" charset="0"/>
                          <a:ea typeface="Times New Roman"/>
                          <a:cs typeface="Arial" pitchFamily="34" charset="0"/>
                        </a:rPr>
                        <a:t>Ramas</a:t>
                      </a:r>
                      <a:r>
                        <a:rPr lang="es-EC" sz="1200" dirty="0">
                          <a:solidFill>
                            <a:srgbClr val="000000"/>
                          </a:solidFill>
                          <a:latin typeface="Arial" pitchFamily="34" charset="0"/>
                          <a:ea typeface="Times New Roman"/>
                          <a:cs typeface="Arial" pitchFamily="34" charset="0"/>
                        </a:rPr>
                        <a:t>: Servicios</a:t>
                      </a:r>
                      <a:endParaRPr lang="es-ES" sz="1200" dirty="0">
                        <a:latin typeface="Arial" pitchFamily="34" charset="0"/>
                        <a:ea typeface="Times New Roman"/>
                        <a:cs typeface="Arial" pitchFamily="34" charset="0"/>
                      </a:endParaRPr>
                    </a:p>
                  </a:txBody>
                  <a:tcPr marL="39435" marR="39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C" sz="1100" dirty="0">
                        <a:solidFill>
                          <a:srgbClr val="000000"/>
                        </a:solidFill>
                        <a:latin typeface="Arial"/>
                        <a:ea typeface="Times New Roman"/>
                        <a:cs typeface="Times New Roman"/>
                      </a:endParaRPr>
                    </a:p>
                    <a:p>
                      <a:pPr>
                        <a:lnSpc>
                          <a:spcPct val="150000"/>
                        </a:lnSpc>
                        <a:spcAft>
                          <a:spcPts val="0"/>
                        </a:spcAft>
                      </a:pPr>
                      <a:r>
                        <a:rPr lang="es-EC" sz="1100" dirty="0">
                          <a:solidFill>
                            <a:srgbClr val="000000"/>
                          </a:solidFill>
                          <a:latin typeface="Arial"/>
                          <a:ea typeface="Times New Roman"/>
                          <a:cs typeface="Times New Roman"/>
                        </a:rPr>
                        <a:t>Software Antivirus.</a:t>
                      </a:r>
                      <a:endParaRPr lang="es-ES" sz="1100" dirty="0">
                        <a:latin typeface="Times New Roman"/>
                        <a:ea typeface="Times New Roman"/>
                        <a:cs typeface="Times New Roman"/>
                      </a:endParaRPr>
                    </a:p>
                    <a:p>
                      <a:pPr>
                        <a:lnSpc>
                          <a:spcPct val="150000"/>
                        </a:lnSpc>
                        <a:spcAft>
                          <a:spcPts val="0"/>
                        </a:spcAft>
                      </a:pPr>
                      <a:r>
                        <a:rPr lang="es-EC" sz="1100" dirty="0">
                          <a:solidFill>
                            <a:srgbClr val="000000"/>
                          </a:solidFill>
                          <a:latin typeface="Arial"/>
                          <a:ea typeface="Times New Roman"/>
                          <a:cs typeface="Times New Roman"/>
                        </a:rPr>
                        <a:t>Software Microsoft.</a:t>
                      </a:r>
                      <a:endParaRPr lang="es-ES" sz="1100" dirty="0">
                        <a:latin typeface="Times New Roman"/>
                        <a:ea typeface="Times New Roman"/>
                        <a:cs typeface="Times New Roman"/>
                      </a:endParaRPr>
                    </a:p>
                    <a:p>
                      <a:pPr>
                        <a:lnSpc>
                          <a:spcPct val="150000"/>
                        </a:lnSpc>
                        <a:spcAft>
                          <a:spcPts val="0"/>
                        </a:spcAft>
                      </a:pPr>
                      <a:r>
                        <a:rPr lang="es-EC" sz="1100" dirty="0">
                          <a:solidFill>
                            <a:srgbClr val="000000"/>
                          </a:solidFill>
                          <a:latin typeface="Arial"/>
                          <a:ea typeface="Times New Roman"/>
                          <a:cs typeface="Times New Roman"/>
                        </a:rPr>
                        <a:t>Soporte técnico para instalación de software.</a:t>
                      </a:r>
                      <a:endParaRPr lang="es-ES" sz="1100" dirty="0">
                        <a:latin typeface="Times New Roman"/>
                        <a:ea typeface="Times New Roman"/>
                        <a:cs typeface="Times New Roman"/>
                      </a:endParaRPr>
                    </a:p>
                  </a:txBody>
                  <a:tcPr marL="39435" marR="39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dirty="0">
                          <a:solidFill>
                            <a:srgbClr val="000000"/>
                          </a:solidFill>
                          <a:latin typeface="Arial"/>
                          <a:ea typeface="Times New Roman"/>
                          <a:cs typeface="Times New Roman"/>
                        </a:rPr>
                        <a:t>Software Antivirus.</a:t>
                      </a:r>
                      <a:endParaRPr lang="es-ES" sz="1100" dirty="0">
                        <a:latin typeface="Times New Roman"/>
                        <a:ea typeface="Times New Roman"/>
                        <a:cs typeface="Times New Roman"/>
                      </a:endParaRPr>
                    </a:p>
                    <a:p>
                      <a:pPr>
                        <a:lnSpc>
                          <a:spcPct val="150000"/>
                        </a:lnSpc>
                        <a:spcAft>
                          <a:spcPts val="0"/>
                        </a:spcAft>
                      </a:pPr>
                      <a:r>
                        <a:rPr lang="es-EC" sz="1100" dirty="0">
                          <a:solidFill>
                            <a:srgbClr val="000000"/>
                          </a:solidFill>
                          <a:latin typeface="Arial"/>
                          <a:ea typeface="Times New Roman"/>
                          <a:cs typeface="Times New Roman"/>
                        </a:rPr>
                        <a:t>Software de Respaldo de Información.</a:t>
                      </a:r>
                      <a:endParaRPr lang="es-ES" sz="1100" dirty="0">
                        <a:latin typeface="Times New Roman"/>
                        <a:ea typeface="Times New Roman"/>
                        <a:cs typeface="Times New Roman"/>
                      </a:endParaRPr>
                    </a:p>
                    <a:p>
                      <a:pPr>
                        <a:lnSpc>
                          <a:spcPct val="150000"/>
                        </a:lnSpc>
                        <a:spcAft>
                          <a:spcPts val="0"/>
                        </a:spcAft>
                      </a:pPr>
                      <a:r>
                        <a:rPr lang="es-EC" sz="1100" dirty="0">
                          <a:solidFill>
                            <a:srgbClr val="000000"/>
                          </a:solidFill>
                          <a:latin typeface="Arial"/>
                          <a:ea typeface="Times New Roman"/>
                          <a:cs typeface="Times New Roman"/>
                        </a:rPr>
                        <a:t>Software de Monitoreo de Red.</a:t>
                      </a:r>
                      <a:endParaRPr lang="es-ES" sz="1100" dirty="0">
                        <a:latin typeface="Times New Roman"/>
                        <a:ea typeface="Times New Roman"/>
                        <a:cs typeface="Times New Roman"/>
                      </a:endParaRPr>
                    </a:p>
                    <a:p>
                      <a:pPr>
                        <a:lnSpc>
                          <a:spcPct val="150000"/>
                        </a:lnSpc>
                        <a:spcAft>
                          <a:spcPts val="0"/>
                        </a:spcAft>
                      </a:pPr>
                      <a:r>
                        <a:rPr lang="es-EC" sz="1100" dirty="0" smtClean="0">
                          <a:solidFill>
                            <a:srgbClr val="000000"/>
                          </a:solidFill>
                          <a:latin typeface="Arial"/>
                          <a:ea typeface="Times New Roman"/>
                          <a:cs typeface="Times New Roman"/>
                        </a:rPr>
                        <a:t>Software </a:t>
                      </a:r>
                      <a:r>
                        <a:rPr lang="es-EC" sz="1100" dirty="0">
                          <a:solidFill>
                            <a:srgbClr val="000000"/>
                          </a:solidFill>
                          <a:latin typeface="Arial"/>
                          <a:ea typeface="Times New Roman"/>
                          <a:cs typeface="Times New Roman"/>
                        </a:rPr>
                        <a:t>de </a:t>
                      </a:r>
                      <a:r>
                        <a:rPr lang="es-EC" sz="1100" dirty="0" err="1">
                          <a:solidFill>
                            <a:srgbClr val="000000"/>
                          </a:solidFill>
                          <a:latin typeface="Arial"/>
                          <a:ea typeface="Times New Roman"/>
                          <a:cs typeface="Times New Roman"/>
                        </a:rPr>
                        <a:t>Encripción</a:t>
                      </a:r>
                      <a:r>
                        <a:rPr lang="es-EC" sz="1100" dirty="0">
                          <a:solidFill>
                            <a:srgbClr val="000000"/>
                          </a:solidFill>
                          <a:latin typeface="Arial"/>
                          <a:ea typeface="Times New Roman"/>
                          <a:cs typeface="Times New Roman"/>
                        </a:rPr>
                        <a:t>.</a:t>
                      </a:r>
                      <a:endParaRPr lang="es-ES" sz="1100" dirty="0">
                        <a:latin typeface="Times New Roman"/>
                        <a:ea typeface="Times New Roman"/>
                        <a:cs typeface="Times New Roman"/>
                      </a:endParaRPr>
                    </a:p>
                    <a:p>
                      <a:pPr>
                        <a:lnSpc>
                          <a:spcPct val="150000"/>
                        </a:lnSpc>
                        <a:spcAft>
                          <a:spcPts val="0"/>
                        </a:spcAft>
                      </a:pPr>
                      <a:r>
                        <a:rPr lang="es-EC" sz="1100" dirty="0">
                          <a:solidFill>
                            <a:srgbClr val="000000"/>
                          </a:solidFill>
                          <a:latin typeface="Arial"/>
                          <a:ea typeface="Times New Roman"/>
                          <a:cs typeface="Times New Roman"/>
                        </a:rPr>
                        <a:t>Software Forense Informático.</a:t>
                      </a:r>
                      <a:endParaRPr lang="es-ES" sz="1100" dirty="0">
                        <a:latin typeface="Times New Roman"/>
                        <a:ea typeface="Times New Roman"/>
                        <a:cs typeface="Times New Roman"/>
                      </a:endParaRPr>
                    </a:p>
                    <a:p>
                      <a:pPr>
                        <a:lnSpc>
                          <a:spcPct val="150000"/>
                        </a:lnSpc>
                        <a:spcAft>
                          <a:spcPts val="0"/>
                        </a:spcAft>
                      </a:pPr>
                      <a:r>
                        <a:rPr lang="es-EC" sz="1100" dirty="0">
                          <a:solidFill>
                            <a:srgbClr val="000000"/>
                          </a:solidFill>
                          <a:latin typeface="Arial"/>
                          <a:ea typeface="Times New Roman"/>
                          <a:cs typeface="Times New Roman"/>
                        </a:rPr>
                        <a:t>Servicio de Test de Intrusión.</a:t>
                      </a:r>
                      <a:endParaRPr lang="es-ES" sz="1100" dirty="0">
                        <a:latin typeface="Times New Roman"/>
                        <a:ea typeface="Times New Roman"/>
                        <a:cs typeface="Times New Roman"/>
                      </a:endParaRPr>
                    </a:p>
                    <a:p>
                      <a:pPr>
                        <a:lnSpc>
                          <a:spcPct val="150000"/>
                        </a:lnSpc>
                        <a:spcAft>
                          <a:spcPts val="0"/>
                        </a:spcAft>
                      </a:pPr>
                      <a:r>
                        <a:rPr lang="es-EC" sz="1100" dirty="0">
                          <a:solidFill>
                            <a:srgbClr val="000000"/>
                          </a:solidFill>
                          <a:latin typeface="Arial"/>
                          <a:ea typeface="Times New Roman"/>
                          <a:cs typeface="Times New Roman"/>
                        </a:rPr>
                        <a:t>Servicios de instalación, </a:t>
                      </a:r>
                      <a:endParaRPr lang="es-ES" sz="1100" dirty="0">
                        <a:latin typeface="Times New Roman"/>
                        <a:ea typeface="Times New Roman"/>
                        <a:cs typeface="Times New Roman"/>
                      </a:endParaRPr>
                    </a:p>
                  </a:txBody>
                  <a:tcPr marL="39435" marR="39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dirty="0">
                          <a:solidFill>
                            <a:srgbClr val="000000"/>
                          </a:solidFill>
                          <a:latin typeface="Arial"/>
                          <a:ea typeface="Times New Roman"/>
                          <a:cs typeface="Times New Roman"/>
                        </a:rPr>
                        <a:t>Seguridad en Dispositivos Móviles, </a:t>
                      </a:r>
                      <a:r>
                        <a:rPr lang="es-EC" sz="1100" dirty="0" err="1">
                          <a:solidFill>
                            <a:srgbClr val="000000"/>
                          </a:solidFill>
                          <a:latin typeface="Arial"/>
                          <a:ea typeface="Times New Roman"/>
                          <a:cs typeface="Times New Roman"/>
                        </a:rPr>
                        <a:t>Virtualización</a:t>
                      </a:r>
                      <a:r>
                        <a:rPr lang="es-EC" sz="1100" dirty="0">
                          <a:solidFill>
                            <a:srgbClr val="000000"/>
                          </a:solidFill>
                          <a:latin typeface="Arial"/>
                          <a:ea typeface="Times New Roman"/>
                          <a:cs typeface="Times New Roman"/>
                        </a:rPr>
                        <a:t>. </a:t>
                      </a:r>
                      <a:endParaRPr lang="es-ES" sz="1100" dirty="0">
                        <a:latin typeface="Times New Roman"/>
                        <a:ea typeface="Times New Roman"/>
                        <a:cs typeface="Times New Roman"/>
                      </a:endParaRPr>
                    </a:p>
                    <a:p>
                      <a:pPr>
                        <a:lnSpc>
                          <a:spcPct val="150000"/>
                        </a:lnSpc>
                        <a:spcAft>
                          <a:spcPts val="0"/>
                        </a:spcAft>
                      </a:pPr>
                      <a:r>
                        <a:rPr lang="es-EC" sz="1100" dirty="0">
                          <a:solidFill>
                            <a:srgbClr val="000000"/>
                          </a:solidFill>
                          <a:latin typeface="Arial"/>
                          <a:ea typeface="Times New Roman"/>
                          <a:cs typeface="Times New Roman"/>
                        </a:rPr>
                        <a:t>Seguridad en la Nube (</a:t>
                      </a:r>
                      <a:r>
                        <a:rPr lang="es-EC" sz="1100" i="1" dirty="0">
                          <a:solidFill>
                            <a:srgbClr val="000000"/>
                          </a:solidFill>
                          <a:latin typeface="Arial"/>
                          <a:ea typeface="Times New Roman"/>
                          <a:cs typeface="Times New Roman"/>
                        </a:rPr>
                        <a:t>Cloud Computing</a:t>
                      </a:r>
                      <a:r>
                        <a:rPr lang="es-EC" sz="1100" dirty="0">
                          <a:solidFill>
                            <a:srgbClr val="000000"/>
                          </a:solidFill>
                          <a:latin typeface="Arial"/>
                          <a:ea typeface="Times New Roman"/>
                          <a:cs typeface="Times New Roman"/>
                        </a:rPr>
                        <a:t>).</a:t>
                      </a:r>
                      <a:endParaRPr lang="es-ES" sz="1100" dirty="0">
                        <a:latin typeface="Times New Roman"/>
                        <a:ea typeface="Times New Roman"/>
                        <a:cs typeface="Times New Roman"/>
                      </a:endParaRPr>
                    </a:p>
                    <a:p>
                      <a:pPr>
                        <a:lnSpc>
                          <a:spcPct val="150000"/>
                        </a:lnSpc>
                        <a:spcAft>
                          <a:spcPts val="0"/>
                        </a:spcAft>
                      </a:pPr>
                      <a:r>
                        <a:rPr lang="es-EC" sz="1100" dirty="0">
                          <a:solidFill>
                            <a:srgbClr val="000000"/>
                          </a:solidFill>
                          <a:latin typeface="Arial"/>
                          <a:ea typeface="Times New Roman"/>
                          <a:cs typeface="Times New Roman"/>
                        </a:rPr>
                        <a:t>Software de Prevención Fuga de Información.</a:t>
                      </a:r>
                      <a:endParaRPr lang="es-ES" sz="1100" dirty="0">
                        <a:latin typeface="Times New Roman"/>
                        <a:ea typeface="Times New Roman"/>
                        <a:cs typeface="Times New Roman"/>
                      </a:endParaRPr>
                    </a:p>
                    <a:p>
                      <a:pPr>
                        <a:lnSpc>
                          <a:spcPct val="150000"/>
                        </a:lnSpc>
                        <a:spcAft>
                          <a:spcPts val="0"/>
                        </a:spcAft>
                      </a:pPr>
                      <a:r>
                        <a:rPr lang="es-EC" sz="1100" dirty="0">
                          <a:solidFill>
                            <a:srgbClr val="000000"/>
                          </a:solidFill>
                          <a:latin typeface="Arial"/>
                          <a:ea typeface="Times New Roman"/>
                          <a:cs typeface="Times New Roman"/>
                        </a:rPr>
                        <a:t>Servicios de Consultoría:</a:t>
                      </a:r>
                      <a:endParaRPr lang="es-ES" sz="1100" dirty="0">
                        <a:latin typeface="Times New Roman"/>
                        <a:ea typeface="Times New Roman"/>
                        <a:cs typeface="Times New Roman"/>
                      </a:endParaRPr>
                    </a:p>
                    <a:p>
                      <a:pPr>
                        <a:lnSpc>
                          <a:spcPct val="150000"/>
                        </a:lnSpc>
                        <a:spcAft>
                          <a:spcPts val="1000"/>
                        </a:spcAft>
                      </a:pPr>
                      <a:r>
                        <a:rPr lang="es-EC" sz="1100" dirty="0">
                          <a:solidFill>
                            <a:srgbClr val="000000"/>
                          </a:solidFill>
                          <a:latin typeface="Arial"/>
                          <a:ea typeface="Times New Roman"/>
                          <a:cs typeface="Times New Roman"/>
                        </a:rPr>
                        <a:t>Identificación de Activos de </a:t>
                      </a:r>
                      <a:r>
                        <a:rPr lang="es-EC" sz="1100" dirty="0" smtClean="0">
                          <a:solidFill>
                            <a:srgbClr val="000000"/>
                          </a:solidFill>
                          <a:latin typeface="Arial"/>
                          <a:ea typeface="Times New Roman"/>
                          <a:cs typeface="Times New Roman"/>
                        </a:rPr>
                        <a:t>Información,</a:t>
                      </a:r>
                      <a:r>
                        <a:rPr lang="es-EC" sz="1100" baseline="0" dirty="0" smtClean="0">
                          <a:solidFill>
                            <a:srgbClr val="000000"/>
                          </a:solidFill>
                          <a:latin typeface="Arial"/>
                          <a:ea typeface="Times New Roman"/>
                          <a:cs typeface="Times New Roman"/>
                        </a:rPr>
                        <a:t> </a:t>
                      </a:r>
                      <a:r>
                        <a:rPr lang="es-EC" sz="1100" dirty="0" smtClean="0">
                          <a:solidFill>
                            <a:srgbClr val="000000"/>
                          </a:solidFill>
                          <a:latin typeface="Arial"/>
                          <a:ea typeface="Times New Roman"/>
                          <a:cs typeface="Times New Roman"/>
                        </a:rPr>
                        <a:t>Planes </a:t>
                      </a:r>
                      <a:r>
                        <a:rPr lang="es-EC" sz="1100" dirty="0">
                          <a:solidFill>
                            <a:srgbClr val="000000"/>
                          </a:solidFill>
                          <a:latin typeface="Arial"/>
                          <a:ea typeface="Times New Roman"/>
                          <a:cs typeface="Times New Roman"/>
                        </a:rPr>
                        <a:t>de Continuidad de </a:t>
                      </a:r>
                      <a:r>
                        <a:rPr lang="es-EC" sz="1100" dirty="0" smtClean="0">
                          <a:solidFill>
                            <a:srgbClr val="000000"/>
                          </a:solidFill>
                          <a:latin typeface="Arial"/>
                          <a:ea typeface="Times New Roman"/>
                          <a:cs typeface="Times New Roman"/>
                        </a:rPr>
                        <a:t>Negocio ISO </a:t>
                      </a:r>
                      <a:r>
                        <a:rPr lang="es-EC" sz="1100" dirty="0">
                          <a:solidFill>
                            <a:srgbClr val="000000"/>
                          </a:solidFill>
                          <a:latin typeface="Arial"/>
                          <a:ea typeface="Times New Roman"/>
                          <a:cs typeface="Times New Roman"/>
                        </a:rPr>
                        <a:t>27000</a:t>
                      </a:r>
                      <a:endParaRPr lang="es-ES" sz="1100" dirty="0">
                        <a:latin typeface="Times New Roman"/>
                        <a:ea typeface="Times New Roman"/>
                        <a:cs typeface="Times New Roman"/>
                      </a:endParaRPr>
                    </a:p>
                  </a:txBody>
                  <a:tcPr marL="39435" marR="39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4624"/>
            <a:ext cx="8229600" cy="868958"/>
          </a:xfrm>
        </p:spPr>
        <p:txBody>
          <a:bodyPr>
            <a:normAutofit/>
          </a:bodyPr>
          <a:lstStyle/>
          <a:p>
            <a:r>
              <a:rPr lang="es-ES" sz="2000" dirty="0" smtClean="0">
                <a:latin typeface="Arial" pitchFamily="34" charset="0"/>
                <a:cs typeface="Arial" pitchFamily="34" charset="0"/>
              </a:rPr>
              <a:t>FACTORES DE CAMBIO / CAMBIOS ESPERADOS</a:t>
            </a:r>
            <a:endParaRPr lang="es-ES" sz="2000" dirty="0">
              <a:latin typeface="Arial" pitchFamily="34" charset="0"/>
              <a:cs typeface="Arial" pitchFamily="34" charset="0"/>
            </a:endParaRPr>
          </a:p>
        </p:txBody>
      </p:sp>
      <p:graphicFrame>
        <p:nvGraphicFramePr>
          <p:cNvPr id="5" name="4 Tabla"/>
          <p:cNvGraphicFramePr>
            <a:graphicFrameLocks noGrp="1"/>
          </p:cNvGraphicFramePr>
          <p:nvPr/>
        </p:nvGraphicFramePr>
        <p:xfrm>
          <a:off x="611560" y="908720"/>
          <a:ext cx="8280920" cy="5680591"/>
        </p:xfrm>
        <a:graphic>
          <a:graphicData uri="http://schemas.openxmlformats.org/drawingml/2006/table">
            <a:tbl>
              <a:tblPr/>
              <a:tblGrid>
                <a:gridCol w="1731465"/>
                <a:gridCol w="2559557"/>
                <a:gridCol w="2206136"/>
                <a:gridCol w="1783762"/>
              </a:tblGrid>
              <a:tr h="1104277">
                <a:tc>
                  <a:txBody>
                    <a:bodyPr/>
                    <a:lstStyle/>
                    <a:p>
                      <a:pPr algn="just">
                        <a:lnSpc>
                          <a:spcPct val="150000"/>
                        </a:lnSpc>
                        <a:spcAft>
                          <a:spcPts val="0"/>
                        </a:spcAft>
                      </a:pPr>
                      <a:endParaRPr lang="es-EC" sz="700" dirty="0">
                        <a:latin typeface="Arial"/>
                        <a:ea typeface="Times New Roman"/>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b="1" dirty="0">
                          <a:latin typeface="Arial" pitchFamily="34" charset="0"/>
                          <a:ea typeface="Times New Roman"/>
                          <a:cs typeface="Arial" pitchFamily="34" charset="0"/>
                        </a:rPr>
                        <a:t>Presentidos</a:t>
                      </a:r>
                      <a:endParaRPr lang="es-ES" sz="1100" dirty="0">
                        <a:latin typeface="Arial" pitchFamily="34" charset="0"/>
                        <a:ea typeface="Times New Roman"/>
                        <a:cs typeface="Arial" pitchFamily="34" charset="0"/>
                      </a:endParaRPr>
                    </a:p>
                    <a:p>
                      <a:pPr algn="just">
                        <a:lnSpc>
                          <a:spcPct val="150000"/>
                        </a:lnSpc>
                        <a:spcAft>
                          <a:spcPts val="0"/>
                        </a:spcAft>
                      </a:pPr>
                      <a:r>
                        <a:rPr lang="es-EC" sz="1100" dirty="0">
                          <a:latin typeface="Arial" pitchFamily="34" charset="0"/>
                          <a:ea typeface="Times New Roman"/>
                          <a:cs typeface="Arial" pitchFamily="34" charset="0"/>
                        </a:rPr>
                        <a:t>“(Tenemos indicios de su ocurrencia, vislumbramos su ocurrencia)</a:t>
                      </a:r>
                      <a:endParaRPr lang="es-ES" sz="1100" dirty="0">
                        <a:latin typeface="Arial" pitchFamily="34" charset="0"/>
                        <a:ea typeface="Times New Roman"/>
                        <a:cs typeface="Arial" pitchFamily="34" charset="0"/>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b="1">
                          <a:latin typeface="Arial" pitchFamily="34" charset="0"/>
                          <a:ea typeface="Times New Roman"/>
                          <a:cs typeface="Arial" pitchFamily="34" charset="0"/>
                        </a:rPr>
                        <a:t>Anhelados</a:t>
                      </a:r>
                      <a:endParaRPr lang="es-ES" sz="1100">
                        <a:latin typeface="Arial" pitchFamily="34" charset="0"/>
                        <a:ea typeface="Times New Roman"/>
                        <a:cs typeface="Arial" pitchFamily="34" charset="0"/>
                      </a:endParaRPr>
                    </a:p>
                    <a:p>
                      <a:pPr>
                        <a:lnSpc>
                          <a:spcPct val="150000"/>
                        </a:lnSpc>
                        <a:spcAft>
                          <a:spcPts val="0"/>
                        </a:spcAft>
                      </a:pPr>
                      <a:r>
                        <a:rPr lang="es-EC" sz="1100">
                          <a:latin typeface="Arial" pitchFamily="34" charset="0"/>
                          <a:ea typeface="Times New Roman"/>
                          <a:cs typeface="Arial" pitchFamily="34" charset="0"/>
                        </a:rPr>
                        <a:t>(Deseamos que ocurran)</a:t>
                      </a:r>
                      <a:endParaRPr lang="es-ES" sz="1100">
                        <a:latin typeface="Arial" pitchFamily="34" charset="0"/>
                        <a:ea typeface="Times New Roman"/>
                        <a:cs typeface="Arial" pitchFamily="34" charset="0"/>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b="1">
                          <a:latin typeface="Arial" pitchFamily="34" charset="0"/>
                          <a:ea typeface="Times New Roman"/>
                          <a:cs typeface="Arial" pitchFamily="34" charset="0"/>
                        </a:rPr>
                        <a:t>Temidos</a:t>
                      </a:r>
                      <a:endParaRPr lang="es-ES" sz="1100">
                        <a:latin typeface="Arial" pitchFamily="34" charset="0"/>
                        <a:ea typeface="Times New Roman"/>
                        <a:cs typeface="Arial" pitchFamily="34" charset="0"/>
                      </a:endParaRPr>
                    </a:p>
                    <a:p>
                      <a:pPr algn="just">
                        <a:lnSpc>
                          <a:spcPct val="150000"/>
                        </a:lnSpc>
                        <a:spcAft>
                          <a:spcPts val="0"/>
                        </a:spcAft>
                      </a:pPr>
                      <a:r>
                        <a:rPr lang="es-EC" sz="1100">
                          <a:latin typeface="Arial" pitchFamily="34" charset="0"/>
                          <a:ea typeface="Times New Roman"/>
                          <a:cs typeface="Arial" pitchFamily="34" charset="0"/>
                        </a:rPr>
                        <a:t>(Nos preocupan que puedan ocurrir por conjeturas o síntomas del fenómeno)”</a:t>
                      </a:r>
                      <a:endParaRPr lang="es-ES" sz="1100">
                        <a:latin typeface="Arial" pitchFamily="34" charset="0"/>
                        <a:ea typeface="Times New Roman"/>
                        <a:cs typeface="Arial" pitchFamily="34" charset="0"/>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4277">
                <a:tc>
                  <a:txBody>
                    <a:bodyPr/>
                    <a:lstStyle/>
                    <a:p>
                      <a:pPr>
                        <a:lnSpc>
                          <a:spcPct val="150000"/>
                        </a:lnSpc>
                        <a:spcAft>
                          <a:spcPts val="0"/>
                        </a:spcAft>
                      </a:pPr>
                      <a:r>
                        <a:rPr lang="es-EC" sz="1100" dirty="0">
                          <a:latin typeface="Arial"/>
                          <a:ea typeface="Times New Roman"/>
                          <a:cs typeface="Times New Roman"/>
                        </a:rPr>
                        <a:t>Tecnológicos</a:t>
                      </a:r>
                      <a:endParaRPr lang="es-ES" sz="1100" dirty="0">
                        <a:latin typeface="Times New Roman"/>
                        <a:ea typeface="Times New Roman"/>
                        <a:cs typeface="Times New Roman"/>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C" sz="1100" dirty="0">
                        <a:latin typeface="Arial" pitchFamily="34" charset="0"/>
                        <a:ea typeface="Times New Roman"/>
                        <a:cs typeface="Arial" pitchFamily="34" charset="0"/>
                      </a:endParaRPr>
                    </a:p>
                    <a:p>
                      <a:pPr>
                        <a:lnSpc>
                          <a:spcPct val="150000"/>
                        </a:lnSpc>
                        <a:spcAft>
                          <a:spcPts val="0"/>
                        </a:spcAft>
                      </a:pPr>
                      <a:r>
                        <a:rPr lang="es-EC" sz="1100" dirty="0" err="1" smtClean="0">
                          <a:latin typeface="Arial" pitchFamily="34" charset="0"/>
                          <a:ea typeface="Times New Roman"/>
                          <a:cs typeface="Arial" pitchFamily="34" charset="0"/>
                        </a:rPr>
                        <a:t>Vitualización</a:t>
                      </a:r>
                      <a:r>
                        <a:rPr lang="es-EC" sz="1100" dirty="0">
                          <a:latin typeface="Arial" pitchFamily="34" charset="0"/>
                          <a:ea typeface="Times New Roman"/>
                          <a:cs typeface="Arial" pitchFamily="34" charset="0"/>
                        </a:rPr>
                        <a:t>.</a:t>
                      </a:r>
                      <a:endParaRPr lang="es-ES" sz="1100" dirty="0">
                        <a:latin typeface="Arial" pitchFamily="34" charset="0"/>
                        <a:ea typeface="Times New Roman"/>
                        <a:cs typeface="Arial" pitchFamily="34" charset="0"/>
                      </a:endParaRPr>
                    </a:p>
                    <a:p>
                      <a:pPr>
                        <a:lnSpc>
                          <a:spcPct val="150000"/>
                        </a:lnSpc>
                        <a:spcAft>
                          <a:spcPts val="0"/>
                        </a:spcAft>
                      </a:pPr>
                      <a:r>
                        <a:rPr lang="es-EC" sz="1100" i="1" dirty="0">
                          <a:latin typeface="Arial" pitchFamily="34" charset="0"/>
                          <a:ea typeface="Times New Roman"/>
                          <a:cs typeface="Arial" pitchFamily="34" charset="0"/>
                        </a:rPr>
                        <a:t>Cloud Computing.</a:t>
                      </a:r>
                      <a:endParaRPr lang="es-ES" sz="1100" dirty="0">
                        <a:latin typeface="Arial" pitchFamily="34" charset="0"/>
                        <a:ea typeface="Times New Roman"/>
                        <a:cs typeface="Arial" pitchFamily="34" charset="0"/>
                      </a:endParaRPr>
                    </a:p>
                    <a:p>
                      <a:pPr>
                        <a:lnSpc>
                          <a:spcPct val="150000"/>
                        </a:lnSpc>
                        <a:spcAft>
                          <a:spcPts val="0"/>
                        </a:spcAft>
                      </a:pPr>
                      <a:r>
                        <a:rPr lang="es-EC" sz="1100" dirty="0">
                          <a:latin typeface="Arial" pitchFamily="34" charset="0"/>
                          <a:ea typeface="Times New Roman"/>
                          <a:cs typeface="Arial" pitchFamily="34" charset="0"/>
                        </a:rPr>
                        <a:t>Aseguramiento de información en dispositivos móviles.</a:t>
                      </a:r>
                      <a:endParaRPr lang="es-ES" sz="1100" dirty="0">
                        <a:latin typeface="Arial" pitchFamily="34" charset="0"/>
                        <a:ea typeface="Times New Roman"/>
                        <a:cs typeface="Arial" pitchFamily="34" charset="0"/>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dirty="0">
                          <a:latin typeface="Arial" pitchFamily="34" charset="0"/>
                          <a:ea typeface="Times New Roman"/>
                          <a:cs typeface="Arial" pitchFamily="34" charset="0"/>
                        </a:rPr>
                        <a:t>Mayor velocidad de adaptación de nuevas tecnologías</a:t>
                      </a:r>
                      <a:endParaRPr lang="es-ES" sz="1100" dirty="0">
                        <a:latin typeface="Arial" pitchFamily="34" charset="0"/>
                        <a:ea typeface="Times New Roman"/>
                        <a:cs typeface="Arial" pitchFamily="34" charset="0"/>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latin typeface="Arial" pitchFamily="34" charset="0"/>
                          <a:ea typeface="Times New Roman"/>
                          <a:cs typeface="Arial" pitchFamily="34" charset="0"/>
                        </a:rPr>
                        <a:t>Incremento de ciberataques (</a:t>
                      </a:r>
                      <a:r>
                        <a:rPr lang="es-EC" sz="1100" i="1">
                          <a:latin typeface="Arial" pitchFamily="34" charset="0"/>
                          <a:ea typeface="Times New Roman"/>
                          <a:cs typeface="Arial" pitchFamily="34" charset="0"/>
                        </a:rPr>
                        <a:t>hackeo</a:t>
                      </a:r>
                      <a:r>
                        <a:rPr lang="es-EC" sz="1100">
                          <a:latin typeface="Arial" pitchFamily="34" charset="0"/>
                          <a:ea typeface="Times New Roman"/>
                          <a:cs typeface="Arial" pitchFamily="34" charset="0"/>
                        </a:rPr>
                        <a:t>), piratería de software y uso de software libre.</a:t>
                      </a:r>
                      <a:endParaRPr lang="es-ES" sz="1100">
                        <a:latin typeface="Arial" pitchFamily="34" charset="0"/>
                        <a:ea typeface="Times New Roman"/>
                        <a:cs typeface="Arial" pitchFamily="34" charset="0"/>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7834">
                <a:tc>
                  <a:txBody>
                    <a:bodyPr/>
                    <a:lstStyle/>
                    <a:p>
                      <a:pPr>
                        <a:lnSpc>
                          <a:spcPct val="150000"/>
                        </a:lnSpc>
                        <a:spcAft>
                          <a:spcPts val="0"/>
                        </a:spcAft>
                      </a:pPr>
                      <a:r>
                        <a:rPr lang="es-EC" sz="1100" dirty="0">
                          <a:latin typeface="Arial"/>
                          <a:ea typeface="Times New Roman"/>
                          <a:cs typeface="Times New Roman"/>
                        </a:rPr>
                        <a:t>Económicos</a:t>
                      </a:r>
                      <a:endParaRPr lang="es-ES" sz="1100" dirty="0">
                        <a:latin typeface="Times New Roman"/>
                        <a:ea typeface="Times New Roman"/>
                        <a:cs typeface="Times New Roman"/>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latin typeface="Arial" pitchFamily="34" charset="0"/>
                          <a:ea typeface="Times New Roman"/>
                          <a:cs typeface="Arial" pitchFamily="34" charset="0"/>
                        </a:rPr>
                        <a:t>Economía socialista.</a:t>
                      </a:r>
                      <a:endParaRPr lang="es-ES" sz="1100">
                        <a:latin typeface="Arial" pitchFamily="34" charset="0"/>
                        <a:ea typeface="Times New Roman"/>
                        <a:cs typeface="Arial" pitchFamily="34" charset="0"/>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C" sz="1100" dirty="0">
                        <a:latin typeface="Arial" pitchFamily="34" charset="0"/>
                        <a:ea typeface="Times New Roman"/>
                        <a:cs typeface="Arial" pitchFamily="34" charset="0"/>
                      </a:endParaRPr>
                    </a:p>
                    <a:p>
                      <a:pPr>
                        <a:lnSpc>
                          <a:spcPct val="150000"/>
                        </a:lnSpc>
                        <a:spcAft>
                          <a:spcPts val="0"/>
                        </a:spcAft>
                      </a:pPr>
                      <a:r>
                        <a:rPr lang="es-EC" sz="1100" dirty="0">
                          <a:latin typeface="Arial" pitchFamily="34" charset="0"/>
                          <a:ea typeface="Times New Roman"/>
                          <a:cs typeface="Arial" pitchFamily="34" charset="0"/>
                        </a:rPr>
                        <a:t>Reactivación productiva, apertura paulatina de mercados sector privado.</a:t>
                      </a:r>
                      <a:endParaRPr lang="es-ES" sz="1100" dirty="0">
                        <a:latin typeface="Arial" pitchFamily="34" charset="0"/>
                        <a:ea typeface="Times New Roman"/>
                        <a:cs typeface="Arial" pitchFamily="34" charset="0"/>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C" sz="1100" dirty="0">
                        <a:latin typeface="Arial" pitchFamily="34" charset="0"/>
                        <a:ea typeface="Times New Roman"/>
                        <a:cs typeface="Arial" pitchFamily="34" charset="0"/>
                      </a:endParaRPr>
                    </a:p>
                    <a:p>
                      <a:pPr>
                        <a:lnSpc>
                          <a:spcPct val="150000"/>
                        </a:lnSpc>
                        <a:spcAft>
                          <a:spcPts val="0"/>
                        </a:spcAft>
                      </a:pPr>
                      <a:r>
                        <a:rPr lang="es-EC" sz="1100" dirty="0">
                          <a:latin typeface="Arial" pitchFamily="34" charset="0"/>
                          <a:ea typeface="Times New Roman"/>
                          <a:cs typeface="Arial" pitchFamily="34" charset="0"/>
                        </a:rPr>
                        <a:t>Recesión económica,  política arancelaria para importación de software.</a:t>
                      </a:r>
                      <a:endParaRPr lang="es-ES" sz="1100" dirty="0">
                        <a:latin typeface="Arial" pitchFamily="34" charset="0"/>
                        <a:ea typeface="Times New Roman"/>
                        <a:cs typeface="Arial" pitchFamily="34" charset="0"/>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1391">
                <a:tc>
                  <a:txBody>
                    <a:bodyPr/>
                    <a:lstStyle/>
                    <a:p>
                      <a:pPr>
                        <a:lnSpc>
                          <a:spcPct val="150000"/>
                        </a:lnSpc>
                        <a:spcAft>
                          <a:spcPts val="0"/>
                        </a:spcAft>
                      </a:pPr>
                      <a:r>
                        <a:rPr lang="es-EC" sz="1100" dirty="0">
                          <a:latin typeface="Arial"/>
                          <a:ea typeface="Times New Roman"/>
                          <a:cs typeface="Times New Roman"/>
                        </a:rPr>
                        <a:t>Sociales</a:t>
                      </a:r>
                      <a:endParaRPr lang="es-ES" sz="1100" dirty="0">
                        <a:latin typeface="Times New Roman"/>
                        <a:ea typeface="Times New Roman"/>
                        <a:cs typeface="Times New Roman"/>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latin typeface="Arial" pitchFamily="34" charset="0"/>
                          <a:ea typeface="Times New Roman"/>
                          <a:cs typeface="Arial" pitchFamily="34" charset="0"/>
                        </a:rPr>
                        <a:t>Masificación de las redes sociales.</a:t>
                      </a:r>
                      <a:endParaRPr lang="es-ES" sz="1100">
                        <a:latin typeface="Arial" pitchFamily="34" charset="0"/>
                        <a:ea typeface="Times New Roman"/>
                        <a:cs typeface="Arial" pitchFamily="34" charset="0"/>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C" sz="1100" dirty="0">
                        <a:latin typeface="Arial" pitchFamily="34" charset="0"/>
                        <a:ea typeface="Times New Roman"/>
                        <a:cs typeface="Arial" pitchFamily="34" charset="0"/>
                      </a:endParaRPr>
                    </a:p>
                    <a:p>
                      <a:pPr>
                        <a:lnSpc>
                          <a:spcPct val="150000"/>
                        </a:lnSpc>
                        <a:spcAft>
                          <a:spcPts val="0"/>
                        </a:spcAft>
                      </a:pPr>
                      <a:r>
                        <a:rPr lang="es-EC" sz="1100" dirty="0">
                          <a:latin typeface="Arial" pitchFamily="34" charset="0"/>
                          <a:ea typeface="Times New Roman"/>
                          <a:cs typeface="Arial" pitchFamily="34" charset="0"/>
                        </a:rPr>
                        <a:t>Acceso a tecnologías de información.</a:t>
                      </a:r>
                      <a:endParaRPr lang="es-ES" sz="1100" dirty="0">
                        <a:latin typeface="Arial" pitchFamily="34" charset="0"/>
                        <a:ea typeface="Times New Roman"/>
                        <a:cs typeface="Arial" pitchFamily="34" charset="0"/>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dirty="0">
                          <a:latin typeface="Arial" pitchFamily="34" charset="0"/>
                          <a:ea typeface="Times New Roman"/>
                          <a:cs typeface="Arial" pitchFamily="34" charset="0"/>
                        </a:rPr>
                        <a:t>Estabilidad política del país</a:t>
                      </a:r>
                      <a:endParaRPr lang="es-ES" sz="1100" dirty="0">
                        <a:latin typeface="Arial" pitchFamily="34" charset="0"/>
                        <a:ea typeface="Times New Roman"/>
                        <a:cs typeface="Arial" pitchFamily="34" charset="0"/>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1391">
                <a:tc rowSpan="2">
                  <a:txBody>
                    <a:bodyPr/>
                    <a:lstStyle/>
                    <a:p>
                      <a:pPr>
                        <a:lnSpc>
                          <a:spcPct val="150000"/>
                        </a:lnSpc>
                        <a:spcAft>
                          <a:spcPts val="0"/>
                        </a:spcAft>
                      </a:pPr>
                      <a:r>
                        <a:rPr lang="es-EC" sz="1100" dirty="0">
                          <a:latin typeface="Arial"/>
                          <a:ea typeface="Times New Roman"/>
                          <a:cs typeface="Times New Roman"/>
                        </a:rPr>
                        <a:t>Organizacionales</a:t>
                      </a:r>
                      <a:endParaRPr lang="es-ES" sz="1100" dirty="0">
                        <a:latin typeface="Times New Roman"/>
                        <a:ea typeface="Times New Roman"/>
                        <a:cs typeface="Times New Roman"/>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C" sz="1100">
                        <a:latin typeface="Arial" pitchFamily="34" charset="0"/>
                        <a:ea typeface="Times New Roman"/>
                        <a:cs typeface="Arial" pitchFamily="34" charset="0"/>
                      </a:endParaRPr>
                    </a:p>
                    <a:p>
                      <a:pPr>
                        <a:lnSpc>
                          <a:spcPct val="150000"/>
                        </a:lnSpc>
                        <a:spcAft>
                          <a:spcPts val="0"/>
                        </a:spcAft>
                      </a:pPr>
                      <a:r>
                        <a:rPr lang="es-EC" sz="1100">
                          <a:latin typeface="Arial" pitchFamily="34" charset="0"/>
                          <a:ea typeface="Times New Roman"/>
                          <a:cs typeface="Arial" pitchFamily="34" charset="0"/>
                        </a:rPr>
                        <a:t>Administración y automatización por procesos.</a:t>
                      </a:r>
                      <a:endParaRPr lang="es-ES" sz="1100">
                        <a:latin typeface="Arial" pitchFamily="34" charset="0"/>
                        <a:ea typeface="Times New Roman"/>
                        <a:cs typeface="Arial" pitchFamily="34" charset="0"/>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i="1" dirty="0">
                          <a:latin typeface="Arial" pitchFamily="34" charset="0"/>
                          <a:ea typeface="Times New Roman"/>
                          <a:cs typeface="Arial" pitchFamily="34" charset="0"/>
                        </a:rPr>
                        <a:t>Business </a:t>
                      </a:r>
                      <a:r>
                        <a:rPr lang="es-EC" sz="1100" i="1" dirty="0" err="1">
                          <a:latin typeface="Arial" pitchFamily="34" charset="0"/>
                          <a:ea typeface="Times New Roman"/>
                          <a:cs typeface="Arial" pitchFamily="34" charset="0"/>
                        </a:rPr>
                        <a:t>Intelligence</a:t>
                      </a:r>
                      <a:r>
                        <a:rPr lang="es-EC" sz="1100" dirty="0">
                          <a:latin typeface="Arial" pitchFamily="34" charset="0"/>
                          <a:ea typeface="Times New Roman"/>
                          <a:cs typeface="Arial" pitchFamily="34" charset="0"/>
                        </a:rPr>
                        <a:t>.</a:t>
                      </a:r>
                      <a:endParaRPr lang="es-ES" sz="1100" dirty="0">
                        <a:latin typeface="Arial" pitchFamily="34" charset="0"/>
                        <a:ea typeface="Times New Roman"/>
                        <a:cs typeface="Arial" pitchFamily="34" charset="0"/>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dirty="0">
                          <a:latin typeface="Arial" pitchFamily="34" charset="0"/>
                          <a:ea typeface="Times New Roman"/>
                          <a:cs typeface="Arial" pitchFamily="34" charset="0"/>
                        </a:rPr>
                        <a:t>Automatización extrema que elimine mano de obra</a:t>
                      </a:r>
                      <a:endParaRPr lang="es-ES" sz="1100" dirty="0">
                        <a:latin typeface="Arial" pitchFamily="34" charset="0"/>
                        <a:ea typeface="Times New Roman"/>
                        <a:cs typeface="Arial" pitchFamily="34" charset="0"/>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1391">
                <a:tc vMerge="1">
                  <a:txBody>
                    <a:bodyPr/>
                    <a:lstStyle/>
                    <a:p>
                      <a:endParaRPr lang="es-ES"/>
                    </a:p>
                  </a:txBody>
                  <a:tcPr/>
                </a:tc>
                <a:tc>
                  <a:txBody>
                    <a:bodyPr/>
                    <a:lstStyle/>
                    <a:p>
                      <a:pPr algn="ctr">
                        <a:lnSpc>
                          <a:spcPct val="150000"/>
                        </a:lnSpc>
                        <a:spcAft>
                          <a:spcPts val="0"/>
                        </a:spcAft>
                      </a:pPr>
                      <a:r>
                        <a:rPr lang="es-EC" sz="1100">
                          <a:latin typeface="Arial" pitchFamily="34" charset="0"/>
                          <a:ea typeface="Times New Roman"/>
                          <a:cs typeface="Arial" pitchFamily="34" charset="0"/>
                        </a:rPr>
                        <a:t>Presentir: intuir, conjeturar</a:t>
                      </a:r>
                      <a:endParaRPr lang="es-ES" sz="1100">
                        <a:latin typeface="Arial" pitchFamily="34" charset="0"/>
                        <a:ea typeface="Times New Roman"/>
                        <a:cs typeface="Arial" pitchFamily="34" charset="0"/>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pitchFamily="34" charset="0"/>
                          <a:ea typeface="Times New Roman"/>
                          <a:cs typeface="Arial" pitchFamily="34" charset="0"/>
                        </a:rPr>
                        <a:t>Anhelar:   desear, apetecer</a:t>
                      </a:r>
                      <a:endParaRPr lang="es-ES" sz="1100">
                        <a:latin typeface="Arial" pitchFamily="34" charset="0"/>
                        <a:ea typeface="Times New Roman"/>
                        <a:cs typeface="Arial" pitchFamily="34" charset="0"/>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dirty="0">
                          <a:latin typeface="Arial" pitchFamily="34" charset="0"/>
                          <a:ea typeface="Times New Roman"/>
                          <a:cs typeface="Arial" pitchFamily="34" charset="0"/>
                        </a:rPr>
                        <a:t>Temer: intuir con ansiedad la ocurrencia de algo</a:t>
                      </a:r>
                      <a:endParaRPr lang="es-ES" sz="1100" dirty="0">
                        <a:latin typeface="Arial" pitchFamily="34" charset="0"/>
                        <a:ea typeface="Times New Roman"/>
                        <a:cs typeface="Arial" pitchFamily="34" charset="0"/>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2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pitchFamily="34" charset="0"/>
                <a:cs typeface="Arial" pitchFamily="34" charset="0"/>
              </a:rPr>
              <a:t/>
            </a:r>
            <a:br>
              <a:rPr kumimoji="0" lang="es-ES" sz="1800" b="0" i="0" u="none" strike="noStrike" cap="none" normalizeH="0" baseline="0" smtClean="0">
                <a:ln>
                  <a:noFill/>
                </a:ln>
                <a:solidFill>
                  <a:schemeClr val="tx1"/>
                </a:solidFill>
                <a:effectLst/>
                <a:latin typeface="Arial" pitchFamily="34" charset="0"/>
                <a:cs typeface="Arial" pitchFamily="34" charset="0"/>
              </a:rPr>
            </a:b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55576" y="980728"/>
            <a:ext cx="7704856" cy="830997"/>
          </a:xfrm>
          <a:prstGeom prst="rect">
            <a:avLst/>
          </a:prstGeom>
          <a:noFill/>
        </p:spPr>
        <p:txBody>
          <a:bodyPr wrap="square" rtlCol="0">
            <a:spAutoFit/>
          </a:bodyPr>
          <a:lstStyle/>
          <a:p>
            <a:pPr algn="just"/>
            <a:r>
              <a:rPr lang="es-ES" sz="1600" dirty="0" smtClean="0">
                <a:latin typeface="Arial" pitchFamily="34" charset="0"/>
                <a:cs typeface="Arial" pitchFamily="34" charset="0"/>
              </a:rPr>
              <a:t>Otro punto importante y que complementa la identificación de factores de cambio  es la determinación de estereotipos,  es decir ideas o afirmaciones que dan juicio de valor respecto a un objeto o persona. </a:t>
            </a:r>
          </a:p>
        </p:txBody>
      </p:sp>
      <p:graphicFrame>
        <p:nvGraphicFramePr>
          <p:cNvPr id="6" name="5 Tabla"/>
          <p:cNvGraphicFramePr>
            <a:graphicFrameLocks noGrp="1"/>
          </p:cNvGraphicFramePr>
          <p:nvPr/>
        </p:nvGraphicFramePr>
        <p:xfrm>
          <a:off x="971600" y="2276872"/>
          <a:ext cx="7344815" cy="2816098"/>
        </p:xfrm>
        <a:graphic>
          <a:graphicData uri="http://schemas.openxmlformats.org/drawingml/2006/table">
            <a:tbl>
              <a:tblPr/>
              <a:tblGrid>
                <a:gridCol w="2354661"/>
                <a:gridCol w="1701789"/>
                <a:gridCol w="1849691"/>
                <a:gridCol w="1438674"/>
              </a:tblGrid>
              <a:tr h="314533">
                <a:tc gridSpan="4">
                  <a:txBody>
                    <a:bodyPr/>
                    <a:lstStyle/>
                    <a:p>
                      <a:pPr algn="ctr">
                        <a:lnSpc>
                          <a:spcPct val="150000"/>
                        </a:lnSpc>
                        <a:spcAft>
                          <a:spcPts val="0"/>
                        </a:spcAft>
                      </a:pPr>
                      <a:r>
                        <a:rPr lang="es-ES" sz="1200" b="1" dirty="0">
                          <a:latin typeface="Arial"/>
                          <a:ea typeface="Times New Roman"/>
                          <a:cs typeface="Times New Roman"/>
                        </a:rPr>
                        <a:t>Afirmaciones superficiales y aceptadas sin suficiente análisis</a:t>
                      </a:r>
                      <a:endParaRPr lang="es-ES" sz="1200" dirty="0">
                        <a:latin typeface="Times New Roman"/>
                        <a:ea typeface="Times New Roman"/>
                        <a:cs typeface="Times New Roman"/>
                      </a:endParaRPr>
                    </a:p>
                  </a:txBody>
                  <a:tcPr marL="53240" marR="5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r>
              <a:tr h="873704">
                <a:tc>
                  <a:txBody>
                    <a:bodyPr/>
                    <a:lstStyle/>
                    <a:p>
                      <a:pPr algn="just">
                        <a:lnSpc>
                          <a:spcPts val="1200"/>
                        </a:lnSpc>
                        <a:spcAft>
                          <a:spcPts val="0"/>
                        </a:spcAft>
                      </a:pPr>
                      <a:r>
                        <a:rPr lang="es-ES" sz="1200" b="1" dirty="0">
                          <a:latin typeface="Arial"/>
                          <a:ea typeface="Times New Roman"/>
                          <a:cs typeface="Times New Roman"/>
                        </a:rPr>
                        <a:t>“Enunciemos algunos estereotipos relacionados con el tema que estamos analizando, tomados o no del material anterior</a:t>
                      </a:r>
                      <a:endParaRPr lang="es-ES" sz="1200" dirty="0">
                        <a:latin typeface="Times New Roman"/>
                        <a:ea typeface="Times New Roman"/>
                        <a:cs typeface="Times New Roman"/>
                      </a:endParaRPr>
                    </a:p>
                  </a:txBody>
                  <a:tcPr marL="53240" marR="5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1200" b="1" dirty="0">
                          <a:latin typeface="Arial"/>
                          <a:ea typeface="Times New Roman"/>
                          <a:cs typeface="Times New Roman"/>
                        </a:rPr>
                        <a:t>¿Esta idea tiene algún fundamento?</a:t>
                      </a:r>
                      <a:endParaRPr lang="es-ES" sz="1200" dirty="0">
                        <a:latin typeface="Times New Roman"/>
                        <a:ea typeface="Times New Roman"/>
                        <a:cs typeface="Times New Roman"/>
                      </a:endParaRPr>
                    </a:p>
                  </a:txBody>
                  <a:tcPr marL="53240" marR="5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1200" b="1" dirty="0">
                          <a:latin typeface="Arial"/>
                          <a:ea typeface="Times New Roman"/>
                          <a:cs typeface="Times New Roman"/>
                        </a:rPr>
                        <a:t>¿Por qué se ha difundido?</a:t>
                      </a:r>
                      <a:endParaRPr lang="es-ES" sz="1200" dirty="0">
                        <a:latin typeface="Times New Roman"/>
                        <a:ea typeface="Times New Roman"/>
                        <a:cs typeface="Times New Roman"/>
                      </a:endParaRPr>
                    </a:p>
                  </a:txBody>
                  <a:tcPr marL="53240" marR="5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1200" b="1">
                          <a:latin typeface="Arial"/>
                          <a:ea typeface="Times New Roman"/>
                          <a:cs typeface="Times New Roman"/>
                        </a:rPr>
                        <a:t>¿Qué problema importante está ocultando?”</a:t>
                      </a:r>
                      <a:endParaRPr lang="es-ES" sz="1200">
                        <a:latin typeface="Times New Roman"/>
                        <a:ea typeface="Times New Roman"/>
                        <a:cs typeface="Times New Roman"/>
                      </a:endParaRPr>
                    </a:p>
                  </a:txBody>
                  <a:tcPr marL="53240" marR="5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861">
                <a:tc>
                  <a:txBody>
                    <a:bodyPr/>
                    <a:lstStyle/>
                    <a:p>
                      <a:pPr>
                        <a:lnSpc>
                          <a:spcPts val="1200"/>
                        </a:lnSpc>
                        <a:spcAft>
                          <a:spcPts val="0"/>
                        </a:spcAft>
                      </a:pPr>
                      <a:r>
                        <a:rPr lang="es-ES" sz="1200" dirty="0" smtClean="0">
                          <a:latin typeface="Arial"/>
                          <a:ea typeface="Times New Roman"/>
                          <a:cs typeface="Times New Roman"/>
                        </a:rPr>
                        <a:t>El </a:t>
                      </a:r>
                      <a:r>
                        <a:rPr lang="es-ES" sz="1200" dirty="0">
                          <a:latin typeface="Arial"/>
                          <a:ea typeface="Times New Roman"/>
                          <a:cs typeface="Times New Roman"/>
                        </a:rPr>
                        <a:t>Software Libre es gratis</a:t>
                      </a:r>
                      <a:endParaRPr lang="es-ES" sz="1200" dirty="0">
                        <a:latin typeface="Times New Roman"/>
                        <a:ea typeface="Times New Roman"/>
                        <a:cs typeface="Times New Roman"/>
                      </a:endParaRPr>
                    </a:p>
                  </a:txBody>
                  <a:tcPr marL="53240" marR="53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es-ES" sz="1200" dirty="0">
                          <a:latin typeface="Arial"/>
                          <a:ea typeface="Times New Roman"/>
                          <a:cs typeface="Times New Roman"/>
                        </a:rPr>
                        <a:t>Si, Por que la licencia para su uso no tiene costo</a:t>
                      </a:r>
                      <a:endParaRPr lang="es-ES" sz="1200" dirty="0">
                        <a:latin typeface="Times New Roman"/>
                        <a:ea typeface="Times New Roman"/>
                        <a:cs typeface="Times New Roman"/>
                      </a:endParaRPr>
                    </a:p>
                  </a:txBody>
                  <a:tcPr marL="53240" marR="53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es-ES" sz="1200" dirty="0">
                          <a:latin typeface="Arial"/>
                          <a:ea typeface="Times New Roman"/>
                          <a:cs typeface="Times New Roman"/>
                        </a:rPr>
                        <a:t>Por que el cliente piensa en el precio y no  en los valores agregados alrededor del producto como la instalación, capacitación  y el tiempo en investigación de soluciones</a:t>
                      </a:r>
                      <a:endParaRPr lang="es-ES" sz="1200" dirty="0">
                        <a:latin typeface="Times New Roman"/>
                        <a:ea typeface="Times New Roman"/>
                        <a:cs typeface="Times New Roman"/>
                      </a:endParaRPr>
                    </a:p>
                  </a:txBody>
                  <a:tcPr marL="53240" marR="53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es-ES" sz="1200" dirty="0">
                          <a:latin typeface="Arial"/>
                          <a:ea typeface="Times New Roman"/>
                          <a:cs typeface="Times New Roman"/>
                        </a:rPr>
                        <a:t>Incompatibilidad con software propietario</a:t>
                      </a:r>
                      <a:endParaRPr lang="es-ES" sz="1200" dirty="0">
                        <a:latin typeface="Times New Roman"/>
                        <a:ea typeface="Times New Roman"/>
                        <a:cs typeface="Times New Roman"/>
                      </a:endParaRPr>
                    </a:p>
                  </a:txBody>
                  <a:tcPr marL="53240" marR="53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174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pitchFamily="34" charset="0"/>
                <a:cs typeface="Arial" pitchFamily="34" charset="0"/>
              </a:rPr>
              <a:t/>
            </a:r>
            <a:br>
              <a:rPr kumimoji="0" lang="es-ES" sz="1800" b="0" i="0" u="none" strike="noStrike" cap="none" normalizeH="0" baseline="0" smtClean="0">
                <a:ln>
                  <a:noFill/>
                </a:ln>
                <a:solidFill>
                  <a:schemeClr val="tx1"/>
                </a:solidFill>
                <a:effectLst/>
                <a:latin typeface="Arial" pitchFamily="34" charset="0"/>
                <a:cs typeface="Arial" pitchFamily="34" charset="0"/>
              </a:rPr>
            </a:b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pitchFamily="34" charset="0"/>
                <a:cs typeface="Arial" pitchFamily="34" charset="0"/>
              </a:rPr>
              <a:t/>
            </a:r>
            <a:br>
              <a:rPr kumimoji="0" lang="es-ES" sz="1800" b="0" i="0" u="none" strike="noStrike" cap="none" normalizeH="0" baseline="0" smtClean="0">
                <a:ln>
                  <a:noFill/>
                </a:ln>
                <a:solidFill>
                  <a:schemeClr val="tx1"/>
                </a:solidFill>
                <a:effectLst/>
                <a:latin typeface="Arial" pitchFamily="34" charset="0"/>
                <a:cs typeface="Arial" pitchFamily="34" charset="0"/>
              </a:rPr>
            </a:b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6 Imagen"/>
          <p:cNvPicPr/>
          <p:nvPr/>
        </p:nvPicPr>
        <p:blipFill>
          <a:blip r:embed="rId2" cstate="print"/>
          <a:srcRect/>
          <a:stretch>
            <a:fillRect/>
          </a:stretch>
        </p:blipFill>
        <p:spPr bwMode="auto">
          <a:xfrm>
            <a:off x="1835696" y="476672"/>
            <a:ext cx="5579745" cy="57793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sz="3600" dirty="0" smtClean="0">
                <a:latin typeface="Arial" pitchFamily="34" charset="0"/>
                <a:cs typeface="Arial" pitchFamily="34" charset="0"/>
              </a:rPr>
              <a:t>VARIABLES ESTRATÉGICAS</a:t>
            </a:r>
            <a:endParaRPr lang="es-ES" sz="3600" dirty="0">
              <a:latin typeface="Arial" pitchFamily="34" charset="0"/>
              <a:cs typeface="Arial" pitchFamily="34" charset="0"/>
            </a:endParaRPr>
          </a:p>
        </p:txBody>
      </p:sp>
      <p:sp>
        <p:nvSpPr>
          <p:cNvPr id="4" name="3 CuadroTexto"/>
          <p:cNvSpPr txBox="1"/>
          <p:nvPr/>
        </p:nvSpPr>
        <p:spPr>
          <a:xfrm>
            <a:off x="827584" y="1484784"/>
            <a:ext cx="7632848" cy="1754326"/>
          </a:xfrm>
          <a:prstGeom prst="rect">
            <a:avLst/>
          </a:prstGeom>
          <a:noFill/>
        </p:spPr>
        <p:txBody>
          <a:bodyPr wrap="square" rtlCol="0">
            <a:spAutoFit/>
          </a:bodyPr>
          <a:lstStyle/>
          <a:p>
            <a:pPr algn="just"/>
            <a:r>
              <a:rPr lang="es-ES" dirty="0" smtClean="0"/>
              <a:t> </a:t>
            </a:r>
            <a:r>
              <a:rPr lang="es-ES" dirty="0" smtClean="0">
                <a:latin typeface="Arial" pitchFamily="34" charset="0"/>
                <a:cs typeface="Arial" pitchFamily="34" charset="0"/>
              </a:rPr>
              <a:t>No todos los factores encontrados en la fase anterior son importantes, sino unos pocos que se denominan variables estratégicas o variables clave.</a:t>
            </a:r>
          </a:p>
          <a:p>
            <a:pPr algn="just"/>
            <a:r>
              <a:rPr lang="es-ES" dirty="0" smtClean="0">
                <a:latin typeface="Arial" pitchFamily="34" charset="0"/>
                <a:cs typeface="Arial" pitchFamily="34" charset="0"/>
              </a:rPr>
              <a:t>Éstas variables se identifican  empleando  El Análisis Estructural que Michel </a:t>
            </a:r>
            <a:r>
              <a:rPr lang="es-ES" dirty="0" err="1" smtClean="0">
                <a:latin typeface="Arial" pitchFamily="34" charset="0"/>
                <a:cs typeface="Arial" pitchFamily="34" charset="0"/>
              </a:rPr>
              <a:t>Godet</a:t>
            </a:r>
            <a:r>
              <a:rPr lang="es-ES" dirty="0" smtClean="0">
                <a:latin typeface="Arial" pitchFamily="34" charset="0"/>
                <a:cs typeface="Arial" pitchFamily="34" charset="0"/>
              </a:rPr>
              <a:t> diseñó con el nombre de “</a:t>
            </a:r>
            <a:r>
              <a:rPr lang="es-ES" dirty="0" err="1" smtClean="0">
                <a:latin typeface="Arial" pitchFamily="34" charset="0"/>
                <a:cs typeface="Arial" pitchFamily="34" charset="0"/>
              </a:rPr>
              <a:t>Mic</a:t>
            </a:r>
            <a:r>
              <a:rPr lang="es-ES" dirty="0" smtClean="0">
                <a:latin typeface="Arial" pitchFamily="34" charset="0"/>
                <a:cs typeface="Arial" pitchFamily="34" charset="0"/>
              </a:rPr>
              <a:t> Mac”.</a:t>
            </a:r>
          </a:p>
          <a:p>
            <a:endParaRPr lang="es-ES" dirty="0"/>
          </a:p>
        </p:txBody>
      </p:sp>
      <p:sp>
        <p:nvSpPr>
          <p:cNvPr id="5" name="4 CuadroTexto"/>
          <p:cNvSpPr txBox="1"/>
          <p:nvPr/>
        </p:nvSpPr>
        <p:spPr>
          <a:xfrm>
            <a:off x="2555776" y="3284985"/>
            <a:ext cx="5544616" cy="646331"/>
          </a:xfrm>
          <a:prstGeom prst="rect">
            <a:avLst/>
          </a:prstGeom>
          <a:noFill/>
        </p:spPr>
        <p:txBody>
          <a:bodyPr wrap="square" rtlCol="0">
            <a:spAutoFit/>
          </a:bodyPr>
          <a:lstStyle/>
          <a:p>
            <a:pPr>
              <a:buFont typeface="Arial" pitchFamily="34" charset="0"/>
              <a:buChar char="•"/>
            </a:pPr>
            <a:r>
              <a:rPr lang="es-ES" dirty="0" smtClean="0"/>
              <a:t> </a:t>
            </a:r>
            <a:r>
              <a:rPr lang="es-ES" dirty="0" smtClean="0">
                <a:latin typeface="Arial" pitchFamily="34" charset="0"/>
                <a:cs typeface="Arial" pitchFamily="34" charset="0"/>
              </a:rPr>
              <a:t>Seguridad en Dispositivos Móviles</a:t>
            </a:r>
          </a:p>
          <a:p>
            <a:endParaRPr lang="es-ES" dirty="0">
              <a:latin typeface="Arial" pitchFamily="34" charset="0"/>
              <a:cs typeface="Arial" pitchFamily="34" charset="0"/>
            </a:endParaRPr>
          </a:p>
        </p:txBody>
      </p:sp>
      <p:sp>
        <p:nvSpPr>
          <p:cNvPr id="6" name="5 CuadroTexto"/>
          <p:cNvSpPr txBox="1"/>
          <p:nvPr/>
        </p:nvSpPr>
        <p:spPr>
          <a:xfrm>
            <a:off x="2915816" y="3861048"/>
            <a:ext cx="5544616" cy="369332"/>
          </a:xfrm>
          <a:prstGeom prst="rect">
            <a:avLst/>
          </a:prstGeom>
          <a:noFill/>
        </p:spPr>
        <p:txBody>
          <a:bodyPr wrap="square" rtlCol="0">
            <a:spAutoFit/>
          </a:bodyPr>
          <a:lstStyle/>
          <a:p>
            <a:pPr>
              <a:buFont typeface="Arial" pitchFamily="34" charset="0"/>
              <a:buChar char="•"/>
            </a:pPr>
            <a:r>
              <a:rPr lang="es-ES" dirty="0" smtClean="0"/>
              <a:t> </a:t>
            </a:r>
            <a:r>
              <a:rPr lang="es-ES" dirty="0" smtClean="0">
                <a:latin typeface="Arial" pitchFamily="34" charset="0"/>
                <a:cs typeface="Arial" pitchFamily="34" charset="0"/>
              </a:rPr>
              <a:t>Fuga de Información</a:t>
            </a:r>
            <a:endParaRPr lang="es-ES" dirty="0">
              <a:latin typeface="Arial" pitchFamily="34" charset="0"/>
              <a:cs typeface="Arial" pitchFamily="34" charset="0"/>
            </a:endParaRPr>
          </a:p>
        </p:txBody>
      </p:sp>
      <p:sp>
        <p:nvSpPr>
          <p:cNvPr id="7" name="6 CuadroTexto"/>
          <p:cNvSpPr txBox="1"/>
          <p:nvPr/>
        </p:nvSpPr>
        <p:spPr>
          <a:xfrm>
            <a:off x="3419872" y="4365104"/>
            <a:ext cx="5112568" cy="369332"/>
          </a:xfrm>
          <a:prstGeom prst="rect">
            <a:avLst/>
          </a:prstGeom>
          <a:noFill/>
        </p:spPr>
        <p:txBody>
          <a:bodyPr wrap="square" rtlCol="0">
            <a:spAutoFit/>
          </a:bodyPr>
          <a:lstStyle/>
          <a:p>
            <a:pPr>
              <a:buFont typeface="Arial" pitchFamily="34" charset="0"/>
              <a:buChar char="•"/>
            </a:pPr>
            <a:r>
              <a:rPr lang="es-ES" dirty="0" smtClean="0"/>
              <a:t> </a:t>
            </a:r>
            <a:r>
              <a:rPr lang="es-ES" dirty="0" smtClean="0">
                <a:latin typeface="Arial" pitchFamily="34" charset="0"/>
                <a:cs typeface="Arial" pitchFamily="34" charset="0"/>
              </a:rPr>
              <a:t>Cloud Computing</a:t>
            </a:r>
            <a:endParaRPr lang="es-ES" dirty="0">
              <a:latin typeface="Arial" pitchFamily="34" charset="0"/>
              <a:cs typeface="Arial" pitchFamily="34" charset="0"/>
            </a:endParaRPr>
          </a:p>
        </p:txBody>
      </p:sp>
      <p:sp>
        <p:nvSpPr>
          <p:cNvPr id="8" name="7 CuadroTexto"/>
          <p:cNvSpPr txBox="1"/>
          <p:nvPr/>
        </p:nvSpPr>
        <p:spPr>
          <a:xfrm>
            <a:off x="4499992" y="4869160"/>
            <a:ext cx="4176464" cy="369332"/>
          </a:xfrm>
          <a:prstGeom prst="rect">
            <a:avLst/>
          </a:prstGeom>
          <a:noFill/>
        </p:spPr>
        <p:txBody>
          <a:bodyPr wrap="square" rtlCol="0">
            <a:spAutoFit/>
          </a:bodyPr>
          <a:lstStyle/>
          <a:p>
            <a:pPr>
              <a:buFont typeface="Arial" pitchFamily="34" charset="0"/>
              <a:buChar char="•"/>
            </a:pPr>
            <a:r>
              <a:rPr lang="es-ES" dirty="0" smtClean="0"/>
              <a:t> </a:t>
            </a:r>
            <a:r>
              <a:rPr lang="es-ES" dirty="0" smtClean="0">
                <a:latin typeface="Arial" pitchFamily="34" charset="0"/>
                <a:cs typeface="Arial" pitchFamily="34" charset="0"/>
              </a:rPr>
              <a:t>Hacking  Móvil</a:t>
            </a:r>
            <a:endParaRPr lang="es-ES" dirty="0">
              <a:latin typeface="Arial" pitchFamily="34" charset="0"/>
              <a:cs typeface="Arial" pitchFamily="34" charset="0"/>
            </a:endParaRPr>
          </a:p>
        </p:txBody>
      </p:sp>
      <p:sp>
        <p:nvSpPr>
          <p:cNvPr id="9" name="8 CuadroTexto"/>
          <p:cNvSpPr txBox="1"/>
          <p:nvPr/>
        </p:nvSpPr>
        <p:spPr>
          <a:xfrm>
            <a:off x="4751512" y="5445224"/>
            <a:ext cx="4392488" cy="369332"/>
          </a:xfrm>
          <a:prstGeom prst="rect">
            <a:avLst/>
          </a:prstGeom>
          <a:noFill/>
        </p:spPr>
        <p:txBody>
          <a:bodyPr wrap="square" rtlCol="0">
            <a:spAutoFit/>
          </a:bodyPr>
          <a:lstStyle/>
          <a:p>
            <a:pPr>
              <a:buFont typeface="Arial" pitchFamily="34" charset="0"/>
              <a:buChar char="•"/>
            </a:pPr>
            <a:r>
              <a:rPr lang="es-ES" dirty="0" smtClean="0"/>
              <a:t> </a:t>
            </a:r>
            <a:r>
              <a:rPr lang="es-ES" dirty="0" smtClean="0">
                <a:latin typeface="Arial" pitchFamily="34" charset="0"/>
                <a:cs typeface="Arial" pitchFamily="34" charset="0"/>
              </a:rPr>
              <a:t>Planes de Continuidad de Negocios</a:t>
            </a:r>
            <a:endParaRPr lang="es-E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95536" y="188640"/>
            <a:ext cx="8229600" cy="778098"/>
          </a:xfrm>
        </p:spPr>
        <p:txBody>
          <a:bodyPr>
            <a:normAutofit/>
          </a:bodyPr>
          <a:lstStyle/>
          <a:p>
            <a:r>
              <a:rPr lang="es-ES" sz="3200" dirty="0" smtClean="0">
                <a:latin typeface="Arial" pitchFamily="34" charset="0"/>
                <a:cs typeface="Arial" pitchFamily="34" charset="0"/>
              </a:rPr>
              <a:t>DETERMINACIÓN DE ESCENARIOS</a:t>
            </a:r>
            <a:endParaRPr lang="es-ES" sz="3200" dirty="0">
              <a:latin typeface="Arial" pitchFamily="34" charset="0"/>
              <a:cs typeface="Arial" pitchFamily="34" charset="0"/>
            </a:endParaRPr>
          </a:p>
        </p:txBody>
      </p:sp>
      <p:sp>
        <p:nvSpPr>
          <p:cNvPr id="3174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pitchFamily="34" charset="0"/>
                <a:cs typeface="Arial" pitchFamily="34" charset="0"/>
              </a:rPr>
              <a:t/>
            </a:r>
            <a:br>
              <a:rPr kumimoji="0" lang="es-ES" sz="1800" b="0" i="0" u="none" strike="noStrike" cap="none" normalizeH="0" baseline="0" smtClean="0">
                <a:ln>
                  <a:noFill/>
                </a:ln>
                <a:solidFill>
                  <a:schemeClr val="tx1"/>
                </a:solidFill>
                <a:effectLst/>
                <a:latin typeface="Arial" pitchFamily="34" charset="0"/>
                <a:cs typeface="Arial" pitchFamily="34" charset="0"/>
              </a:rPr>
            </a:b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6 Tabla"/>
          <p:cNvGraphicFramePr>
            <a:graphicFrameLocks noGrp="1"/>
          </p:cNvGraphicFramePr>
          <p:nvPr/>
        </p:nvGraphicFramePr>
        <p:xfrm>
          <a:off x="251520" y="2420888"/>
          <a:ext cx="8712970" cy="4038733"/>
        </p:xfrm>
        <a:graphic>
          <a:graphicData uri="http://schemas.openxmlformats.org/drawingml/2006/table">
            <a:tbl>
              <a:tblPr firstRow="1" bandRow="1">
                <a:tableStyleId>{5C22544A-7EE6-4342-B048-85BDC9FD1C3A}</a:tableStyleId>
              </a:tblPr>
              <a:tblGrid>
                <a:gridCol w="2331802"/>
                <a:gridCol w="3404236"/>
                <a:gridCol w="1016513"/>
                <a:gridCol w="1016513"/>
                <a:gridCol w="943906"/>
              </a:tblGrid>
              <a:tr h="408163">
                <a:tc gridSpan="3">
                  <a:txBody>
                    <a:bodyPr/>
                    <a:lstStyle/>
                    <a:p>
                      <a:pPr algn="r"/>
                      <a:r>
                        <a:rPr lang="es-ES" dirty="0" smtClean="0"/>
                        <a:t>Probabilidad ocurrencia</a:t>
                      </a:r>
                      <a:endParaRPr lang="es-ES" dirty="0"/>
                    </a:p>
                  </a:txBody>
                  <a:tcPr/>
                </a:tc>
                <a:tc hMerge="1">
                  <a:txBody>
                    <a:bodyPr/>
                    <a:lstStyle/>
                    <a:p>
                      <a:endParaRPr lang="es-ES" dirty="0"/>
                    </a:p>
                  </a:txBody>
                  <a:tcPr/>
                </a:tc>
                <a:tc hMerge="1">
                  <a:txBody>
                    <a:bodyPr/>
                    <a:lstStyle/>
                    <a:p>
                      <a:endParaRPr lang="es-ES" dirty="0"/>
                    </a:p>
                  </a:txBody>
                  <a:tcPr/>
                </a:tc>
                <a:tc>
                  <a:txBody>
                    <a:bodyPr/>
                    <a:lstStyle/>
                    <a:p>
                      <a:r>
                        <a:rPr lang="es-ES" dirty="0" smtClean="0"/>
                        <a:t>21,3%</a:t>
                      </a:r>
                      <a:endParaRPr lang="es-ES" dirty="0"/>
                    </a:p>
                  </a:txBody>
                  <a:tcPr/>
                </a:tc>
                <a:tc>
                  <a:txBody>
                    <a:bodyPr/>
                    <a:lstStyle/>
                    <a:p>
                      <a:r>
                        <a:rPr lang="es-ES" dirty="0" smtClean="0"/>
                        <a:t>17,9%</a:t>
                      </a:r>
                      <a:endParaRPr lang="es-ES" dirty="0"/>
                    </a:p>
                  </a:txBody>
                  <a:tcPr/>
                </a:tc>
              </a:tr>
              <a:tr h="441257">
                <a:tc gridSpan="3">
                  <a:txBody>
                    <a:bodyPr/>
                    <a:lstStyle/>
                    <a:p>
                      <a:pPr algn="r"/>
                      <a:r>
                        <a:rPr lang="es-ES" sz="1200" dirty="0" smtClean="0">
                          <a:latin typeface="Arial" pitchFamily="34" charset="0"/>
                          <a:cs typeface="Arial" pitchFamily="34" charset="0"/>
                        </a:rPr>
                        <a:t>Escenario</a:t>
                      </a:r>
                      <a:endParaRPr lang="es-ES" sz="1200" dirty="0">
                        <a:latin typeface="Arial" pitchFamily="34" charset="0"/>
                        <a:cs typeface="Arial" pitchFamily="34" charset="0"/>
                      </a:endParaRPr>
                    </a:p>
                  </a:txBody>
                  <a:tcPr/>
                </a:tc>
                <a:tc hMerge="1">
                  <a:txBody>
                    <a:bodyPr/>
                    <a:lstStyle/>
                    <a:p>
                      <a:endParaRPr lang="es-ES" dirty="0"/>
                    </a:p>
                  </a:txBody>
                  <a:tcPr/>
                </a:tc>
                <a:tc hMerge="1">
                  <a:txBody>
                    <a:bodyPr/>
                    <a:lstStyle/>
                    <a:p>
                      <a:endParaRPr lang="es-ES" dirty="0"/>
                    </a:p>
                  </a:txBody>
                  <a:tcPr/>
                </a:tc>
                <a:tc>
                  <a:txBody>
                    <a:bodyPr/>
                    <a:lstStyle/>
                    <a:p>
                      <a:r>
                        <a:rPr lang="es-ES" sz="1200" dirty="0" smtClean="0">
                          <a:latin typeface="Arial" pitchFamily="34" charset="0"/>
                          <a:cs typeface="Arial" pitchFamily="34" charset="0"/>
                        </a:rPr>
                        <a:t>Tendencial</a:t>
                      </a:r>
                      <a:endParaRPr lang="es-ES" sz="1200" dirty="0">
                        <a:latin typeface="Arial" pitchFamily="34" charset="0"/>
                        <a:cs typeface="Arial" pitchFamily="34" charset="0"/>
                      </a:endParaRPr>
                    </a:p>
                  </a:txBody>
                  <a:tcPr/>
                </a:tc>
                <a:tc>
                  <a:txBody>
                    <a:bodyPr/>
                    <a:lstStyle/>
                    <a:p>
                      <a:r>
                        <a:rPr lang="es-ES" sz="1200" dirty="0" smtClean="0">
                          <a:latin typeface="Arial" pitchFamily="34" charset="0"/>
                          <a:cs typeface="Arial" pitchFamily="34" charset="0"/>
                        </a:rPr>
                        <a:t>Apuesta</a:t>
                      </a:r>
                      <a:endParaRPr lang="es-ES" sz="1200" dirty="0">
                        <a:latin typeface="Arial" pitchFamily="34" charset="0"/>
                        <a:cs typeface="Arial" pitchFamily="34" charset="0"/>
                      </a:endParaRPr>
                    </a:p>
                  </a:txBody>
                  <a:tcPr/>
                </a:tc>
              </a:tr>
              <a:tr h="408163">
                <a:tc>
                  <a:txBody>
                    <a:bodyPr/>
                    <a:lstStyle/>
                    <a:p>
                      <a:pPr algn="ctr"/>
                      <a:r>
                        <a:rPr lang="es-ES" sz="1400" b="1" dirty="0" smtClean="0">
                          <a:latin typeface="Arial" pitchFamily="34" charset="0"/>
                          <a:cs typeface="Arial" pitchFamily="34" charset="0"/>
                        </a:rPr>
                        <a:t>Variable</a:t>
                      </a:r>
                      <a:endParaRPr lang="es-ES" sz="1400" b="1" dirty="0">
                        <a:latin typeface="Arial" pitchFamily="34" charset="0"/>
                        <a:cs typeface="Arial" pitchFamily="34" charset="0"/>
                      </a:endParaRPr>
                    </a:p>
                  </a:txBody>
                  <a:tcPr/>
                </a:tc>
                <a:tc>
                  <a:txBody>
                    <a:bodyPr/>
                    <a:lstStyle/>
                    <a:p>
                      <a:pPr algn="ctr"/>
                      <a:r>
                        <a:rPr lang="es-ES" sz="1400" b="1" dirty="0" smtClean="0">
                          <a:latin typeface="Arial" pitchFamily="34" charset="0"/>
                          <a:cs typeface="Arial" pitchFamily="34" charset="0"/>
                        </a:rPr>
                        <a:t>Hipótesis</a:t>
                      </a:r>
                      <a:endParaRPr lang="es-ES" sz="1400" b="1" dirty="0">
                        <a:latin typeface="Arial" pitchFamily="34" charset="0"/>
                        <a:cs typeface="Arial" pitchFamily="34" charset="0"/>
                      </a:endParaRPr>
                    </a:p>
                  </a:txBody>
                  <a:tcPr/>
                </a:tc>
                <a:tc>
                  <a:txBody>
                    <a:bodyPr/>
                    <a:lstStyle/>
                    <a:p>
                      <a:pPr algn="ctr"/>
                      <a:r>
                        <a:rPr lang="es-ES" sz="1400" b="1" dirty="0" smtClean="0">
                          <a:latin typeface="Arial" pitchFamily="34" charset="0"/>
                          <a:cs typeface="Arial" pitchFamily="34" charset="0"/>
                        </a:rPr>
                        <a:t>Horizonte</a:t>
                      </a:r>
                      <a:endParaRPr lang="es-ES" sz="1400" b="1" dirty="0">
                        <a:latin typeface="Arial" pitchFamily="34" charset="0"/>
                        <a:cs typeface="Arial" pitchFamily="34" charset="0"/>
                      </a:endParaRPr>
                    </a:p>
                  </a:txBody>
                  <a:tcPr/>
                </a:tc>
                <a:tc>
                  <a:txBody>
                    <a:bodyPr/>
                    <a:lstStyle/>
                    <a:p>
                      <a:endParaRPr lang="es-ES" dirty="0"/>
                    </a:p>
                  </a:txBody>
                  <a:tcPr/>
                </a:tc>
                <a:tc>
                  <a:txBody>
                    <a:bodyPr/>
                    <a:lstStyle/>
                    <a:p>
                      <a:endParaRPr lang="es-ES" dirty="0"/>
                    </a:p>
                  </a:txBody>
                  <a:tcPr/>
                </a:tc>
              </a:tr>
              <a:tr h="577837">
                <a:tc>
                  <a:txBody>
                    <a:bodyPr/>
                    <a:lstStyle/>
                    <a:p>
                      <a:pPr algn="ctr">
                        <a:spcAft>
                          <a:spcPts val="0"/>
                        </a:spcAft>
                      </a:pPr>
                      <a:r>
                        <a:rPr lang="es-ES" sz="1200" dirty="0">
                          <a:latin typeface="Arial"/>
                          <a:ea typeface="Times New Roman"/>
                        </a:rPr>
                        <a:t>V1</a:t>
                      </a:r>
                      <a:br>
                        <a:rPr lang="es-ES" sz="1200" dirty="0">
                          <a:latin typeface="Arial"/>
                          <a:ea typeface="Times New Roman"/>
                        </a:rPr>
                      </a:br>
                      <a:r>
                        <a:rPr lang="es-ES" sz="1200" dirty="0">
                          <a:latin typeface="Arial"/>
                          <a:ea typeface="Times New Roman"/>
                        </a:rPr>
                        <a:t>Seguridad en Dispositivos Móviles</a:t>
                      </a:r>
                      <a:endParaRPr lang="es-ES" sz="1200" dirty="0">
                        <a:latin typeface="Times New Roman"/>
                        <a:ea typeface="Times New Roman"/>
                      </a:endParaRPr>
                    </a:p>
                  </a:txBody>
                  <a:tcPr marL="68580" marR="68580" marT="0" marB="0" anchor="ctr"/>
                </a:tc>
                <a:tc>
                  <a:txBody>
                    <a:bodyPr/>
                    <a:lstStyle/>
                    <a:p>
                      <a:pPr algn="just">
                        <a:spcAft>
                          <a:spcPts val="0"/>
                        </a:spcAft>
                      </a:pPr>
                      <a:r>
                        <a:rPr lang="es-ES" sz="1200" dirty="0">
                          <a:latin typeface="Arial"/>
                          <a:ea typeface="Times New Roman"/>
                        </a:rPr>
                        <a:t>Las empresas estarán dispuestas a pagar por servicios de seguridad de información en dispositivos móviles</a:t>
                      </a:r>
                      <a:endParaRPr lang="es-ES" sz="1200" dirty="0">
                        <a:latin typeface="Times New Roman"/>
                        <a:ea typeface="Times New Roman"/>
                      </a:endParaRPr>
                    </a:p>
                  </a:txBody>
                  <a:tcPr marL="68580" marR="68580" marT="0" marB="0" anchor="ctr"/>
                </a:tc>
                <a:tc>
                  <a:txBody>
                    <a:bodyPr/>
                    <a:lstStyle/>
                    <a:p>
                      <a:pPr algn="ctr">
                        <a:spcAft>
                          <a:spcPts val="0"/>
                        </a:spcAft>
                      </a:pPr>
                      <a:r>
                        <a:rPr lang="es-ES" sz="1100" dirty="0">
                          <a:latin typeface="Arial"/>
                          <a:ea typeface="Times New Roman"/>
                        </a:rPr>
                        <a:t>2013</a:t>
                      </a:r>
                      <a:endParaRPr lang="es-ES" sz="1200" dirty="0">
                        <a:latin typeface="Times New Roman"/>
                        <a:ea typeface="Times New Roman"/>
                      </a:endParaRPr>
                    </a:p>
                  </a:txBody>
                  <a:tcPr marL="68580" marR="68580" marT="0" marB="0" anchor="ctr"/>
                </a:tc>
                <a:tc>
                  <a:txBody>
                    <a:bodyPr/>
                    <a:lstStyle/>
                    <a:p>
                      <a:pPr algn="ctr">
                        <a:spcAft>
                          <a:spcPts val="0"/>
                        </a:spcAft>
                        <a:buFont typeface="Wingdings" pitchFamily="2" charset="2"/>
                        <a:buChar char="ü"/>
                      </a:pPr>
                      <a:r>
                        <a:rPr lang="es-ES" sz="1200" dirty="0" smtClean="0">
                          <a:latin typeface="Times New Roman"/>
                          <a:ea typeface="Times New Roman"/>
                        </a:rPr>
                        <a:t> </a:t>
                      </a:r>
                      <a:endParaRPr lang="es-ES" sz="1200" dirty="0">
                        <a:latin typeface="Times New Roman"/>
                        <a:ea typeface="Times New Roman"/>
                      </a:endParaRPr>
                    </a:p>
                  </a:txBody>
                  <a:tcPr marL="68580" marR="68580" marT="0" marB="0" anchor="ctr"/>
                </a:tc>
                <a:tc>
                  <a:txBody>
                    <a:bodyPr/>
                    <a:lstStyle/>
                    <a:p>
                      <a:pPr algn="ctr">
                        <a:spcAft>
                          <a:spcPts val="0"/>
                        </a:spcAft>
                        <a:buFont typeface="Wingdings" pitchFamily="2" charset="2"/>
                        <a:buChar char="ü"/>
                      </a:pPr>
                      <a:r>
                        <a:rPr lang="es-ES" sz="1200" dirty="0" smtClean="0">
                          <a:latin typeface="Times New Roman"/>
                          <a:ea typeface="Times New Roman"/>
                        </a:rPr>
                        <a:t> </a:t>
                      </a:r>
                      <a:endParaRPr lang="es-ES" sz="1200" dirty="0">
                        <a:latin typeface="Times New Roman"/>
                        <a:ea typeface="Times New Roman"/>
                      </a:endParaRPr>
                    </a:p>
                  </a:txBody>
                  <a:tcPr marL="68580" marR="68580" marT="0" marB="0" anchor="ctr"/>
                </a:tc>
              </a:tr>
              <a:tr h="690102">
                <a:tc>
                  <a:txBody>
                    <a:bodyPr/>
                    <a:lstStyle/>
                    <a:p>
                      <a:pPr algn="ctr">
                        <a:spcAft>
                          <a:spcPts val="0"/>
                        </a:spcAft>
                      </a:pPr>
                      <a:r>
                        <a:rPr lang="es-ES" sz="1200" dirty="0">
                          <a:latin typeface="Arial"/>
                          <a:ea typeface="Times New Roman"/>
                        </a:rPr>
                        <a:t>V2</a:t>
                      </a:r>
                      <a:br>
                        <a:rPr lang="es-ES" sz="1200" dirty="0">
                          <a:latin typeface="Arial"/>
                          <a:ea typeface="Times New Roman"/>
                        </a:rPr>
                      </a:br>
                      <a:r>
                        <a:rPr lang="es-ES" sz="1200" dirty="0">
                          <a:latin typeface="Arial"/>
                          <a:ea typeface="Times New Roman"/>
                        </a:rPr>
                        <a:t>Fuga de Información</a:t>
                      </a:r>
                      <a:endParaRPr lang="es-ES" sz="1200" dirty="0">
                        <a:latin typeface="Times New Roman"/>
                        <a:ea typeface="Times New Roman"/>
                      </a:endParaRPr>
                    </a:p>
                  </a:txBody>
                  <a:tcPr marL="68580" marR="68580" marT="0" marB="0" anchor="ctr"/>
                </a:tc>
                <a:tc>
                  <a:txBody>
                    <a:bodyPr/>
                    <a:lstStyle/>
                    <a:p>
                      <a:pPr>
                        <a:spcAft>
                          <a:spcPts val="0"/>
                        </a:spcAft>
                      </a:pPr>
                      <a:r>
                        <a:rPr lang="es-ES" sz="1200" dirty="0">
                          <a:latin typeface="Arial"/>
                          <a:ea typeface="Times New Roman"/>
                        </a:rPr>
                        <a:t>La fuga de información es motivo suficiente para que 6 de cada 10 clientes decidan cambiar de proveedor de servicios</a:t>
                      </a:r>
                      <a:endParaRPr lang="es-ES" sz="1200" dirty="0">
                        <a:latin typeface="Times New Roman"/>
                        <a:ea typeface="Times New Roman"/>
                      </a:endParaRPr>
                    </a:p>
                  </a:txBody>
                  <a:tcPr marL="68580" marR="68580" marT="0" marB="0" anchor="ctr"/>
                </a:tc>
                <a:tc>
                  <a:txBody>
                    <a:bodyPr/>
                    <a:lstStyle/>
                    <a:p>
                      <a:pPr algn="ctr">
                        <a:spcAft>
                          <a:spcPts val="0"/>
                        </a:spcAft>
                      </a:pPr>
                      <a:r>
                        <a:rPr lang="es-ES" sz="1100" dirty="0">
                          <a:latin typeface="Arial"/>
                          <a:ea typeface="Times New Roman"/>
                        </a:rPr>
                        <a:t>2015</a:t>
                      </a:r>
                      <a:endParaRPr lang="es-ES" sz="1200" dirty="0">
                        <a:latin typeface="Times New Roman"/>
                        <a:ea typeface="Times New Roman"/>
                      </a:endParaRPr>
                    </a:p>
                  </a:txBody>
                  <a:tcPr marL="68580" marR="68580" marT="0" marB="0" anchor="ctr"/>
                </a:tc>
                <a:tc>
                  <a:txBody>
                    <a:bodyPr/>
                    <a:lstStyle/>
                    <a:p>
                      <a:pPr algn="ctr">
                        <a:spcAft>
                          <a:spcPts val="0"/>
                        </a:spcAft>
                        <a:buFont typeface="Wingdings" pitchFamily="2" charset="2"/>
                        <a:buChar char="ü"/>
                      </a:pPr>
                      <a:r>
                        <a:rPr lang="es-ES" sz="1200" dirty="0" smtClean="0">
                          <a:latin typeface="Times New Roman"/>
                          <a:ea typeface="Times New Roman"/>
                        </a:rPr>
                        <a:t> </a:t>
                      </a:r>
                      <a:endParaRPr lang="es-ES" sz="1200" dirty="0">
                        <a:latin typeface="Times New Roman"/>
                        <a:ea typeface="Times New Roman"/>
                      </a:endParaRPr>
                    </a:p>
                  </a:txBody>
                  <a:tcPr marL="68580" marR="68580" marT="0" marB="0" anchor="ctr"/>
                </a:tc>
                <a:tc>
                  <a:txBody>
                    <a:bodyPr/>
                    <a:lstStyle/>
                    <a:p>
                      <a:pPr algn="ctr">
                        <a:spcAft>
                          <a:spcPts val="0"/>
                        </a:spcAft>
                        <a:buFont typeface="Wingdings" pitchFamily="2" charset="2"/>
                        <a:buChar char="ü"/>
                      </a:pPr>
                      <a:r>
                        <a:rPr lang="es-ES" sz="1200" dirty="0" smtClean="0">
                          <a:latin typeface="Times New Roman"/>
                          <a:ea typeface="Times New Roman"/>
                        </a:rPr>
                        <a:t> </a:t>
                      </a:r>
                      <a:endParaRPr lang="es-ES" sz="1200" dirty="0">
                        <a:latin typeface="Times New Roman"/>
                        <a:ea typeface="Times New Roman"/>
                      </a:endParaRPr>
                    </a:p>
                  </a:txBody>
                  <a:tcPr marL="68580" marR="68580" marT="0" marB="0" anchor="ctr"/>
                </a:tc>
              </a:tr>
              <a:tr h="577837">
                <a:tc>
                  <a:txBody>
                    <a:bodyPr/>
                    <a:lstStyle/>
                    <a:p>
                      <a:pPr algn="ctr">
                        <a:spcAft>
                          <a:spcPts val="0"/>
                        </a:spcAft>
                      </a:pPr>
                      <a:r>
                        <a:rPr lang="es-ES" sz="1200" dirty="0">
                          <a:latin typeface="Arial"/>
                          <a:ea typeface="Times New Roman"/>
                        </a:rPr>
                        <a:t>V3</a:t>
                      </a:r>
                      <a:br>
                        <a:rPr lang="es-ES" sz="1200" dirty="0">
                          <a:latin typeface="Arial"/>
                          <a:ea typeface="Times New Roman"/>
                        </a:rPr>
                      </a:br>
                      <a:r>
                        <a:rPr lang="es-ES" sz="1200" dirty="0">
                          <a:latin typeface="Arial"/>
                          <a:ea typeface="Times New Roman"/>
                        </a:rPr>
                        <a:t>Cloud Computing</a:t>
                      </a:r>
                      <a:endParaRPr lang="es-ES" sz="1200" dirty="0">
                        <a:latin typeface="Times New Roman"/>
                        <a:ea typeface="Times New Roman"/>
                      </a:endParaRPr>
                    </a:p>
                  </a:txBody>
                  <a:tcPr marL="68580" marR="68580" marT="0" marB="0" anchor="ctr"/>
                </a:tc>
                <a:tc>
                  <a:txBody>
                    <a:bodyPr/>
                    <a:lstStyle/>
                    <a:p>
                      <a:pPr>
                        <a:spcAft>
                          <a:spcPts val="0"/>
                        </a:spcAft>
                      </a:pPr>
                      <a:r>
                        <a:rPr lang="es-ES" sz="1200" dirty="0">
                          <a:latin typeface="Arial"/>
                          <a:ea typeface="Times New Roman"/>
                        </a:rPr>
                        <a:t>El 20% de las empresas ecuatorianas  medianas y grandes,  utilizan los servicios de </a:t>
                      </a:r>
                      <a:r>
                        <a:rPr lang="es-ES" sz="1200" i="1" dirty="0">
                          <a:latin typeface="Arial"/>
                          <a:ea typeface="Times New Roman"/>
                        </a:rPr>
                        <a:t>Cloud Computing</a:t>
                      </a:r>
                      <a:r>
                        <a:rPr lang="es-ES" sz="1200" dirty="0">
                          <a:latin typeface="Arial"/>
                          <a:ea typeface="Times New Roman"/>
                        </a:rPr>
                        <a:t>.</a:t>
                      </a:r>
                      <a:endParaRPr lang="es-ES" sz="1200" dirty="0">
                        <a:latin typeface="Times New Roman"/>
                        <a:ea typeface="Times New Roman"/>
                      </a:endParaRPr>
                    </a:p>
                  </a:txBody>
                  <a:tcPr marL="68580" marR="68580" marT="0" marB="0" anchor="ctr"/>
                </a:tc>
                <a:tc>
                  <a:txBody>
                    <a:bodyPr/>
                    <a:lstStyle/>
                    <a:p>
                      <a:pPr algn="ctr">
                        <a:spcAft>
                          <a:spcPts val="0"/>
                        </a:spcAft>
                      </a:pPr>
                      <a:r>
                        <a:rPr lang="es-ES" sz="1100" dirty="0">
                          <a:latin typeface="Arial"/>
                          <a:ea typeface="Times New Roman"/>
                        </a:rPr>
                        <a:t>2015</a:t>
                      </a:r>
                      <a:endParaRPr lang="es-ES" sz="1200" dirty="0">
                        <a:latin typeface="Times New Roman"/>
                        <a:ea typeface="Times New Roman"/>
                      </a:endParaRPr>
                    </a:p>
                  </a:txBody>
                  <a:tcPr marL="68580" marR="68580" marT="0" marB="0" anchor="ctr"/>
                </a:tc>
                <a:tc>
                  <a:txBody>
                    <a:bodyPr/>
                    <a:lstStyle/>
                    <a:p>
                      <a:pPr algn="ctr">
                        <a:spcAft>
                          <a:spcPts val="0"/>
                        </a:spcAft>
                      </a:pPr>
                      <a:endParaRPr lang="es-ES" sz="1200" dirty="0">
                        <a:latin typeface="Times New Roman"/>
                        <a:ea typeface="Times New Roman"/>
                      </a:endParaRPr>
                    </a:p>
                  </a:txBody>
                  <a:tcPr marL="68580" marR="68580" marT="0" marB="0" anchor="ctr"/>
                </a:tc>
                <a:tc>
                  <a:txBody>
                    <a:bodyPr/>
                    <a:lstStyle/>
                    <a:p>
                      <a:pPr algn="ctr">
                        <a:spcAft>
                          <a:spcPts val="0"/>
                        </a:spcAft>
                        <a:buFont typeface="Wingdings" pitchFamily="2" charset="2"/>
                        <a:buChar char="ü"/>
                      </a:pPr>
                      <a:r>
                        <a:rPr lang="es-ES" sz="1200" dirty="0" smtClean="0">
                          <a:latin typeface="Times New Roman"/>
                          <a:ea typeface="Times New Roman"/>
                        </a:rPr>
                        <a:t> </a:t>
                      </a:r>
                      <a:endParaRPr lang="es-ES" sz="1200" dirty="0">
                        <a:latin typeface="Times New Roman"/>
                        <a:ea typeface="Times New Roman"/>
                      </a:endParaRPr>
                    </a:p>
                  </a:txBody>
                  <a:tcPr marL="68580" marR="68580" marT="0" marB="0" anchor="ctr"/>
                </a:tc>
              </a:tr>
              <a:tr h="374150">
                <a:tc>
                  <a:txBody>
                    <a:bodyPr/>
                    <a:lstStyle/>
                    <a:p>
                      <a:pPr algn="ctr">
                        <a:spcAft>
                          <a:spcPts val="0"/>
                        </a:spcAft>
                      </a:pPr>
                      <a:r>
                        <a:rPr lang="es-ES" sz="1200" dirty="0">
                          <a:latin typeface="Arial"/>
                          <a:ea typeface="Times New Roman"/>
                        </a:rPr>
                        <a:t>V4</a:t>
                      </a:r>
                      <a:br>
                        <a:rPr lang="es-ES" sz="1200" dirty="0">
                          <a:latin typeface="Arial"/>
                          <a:ea typeface="Times New Roman"/>
                        </a:rPr>
                      </a:br>
                      <a:r>
                        <a:rPr lang="es-ES" sz="1200" dirty="0">
                          <a:latin typeface="Arial"/>
                          <a:ea typeface="Times New Roman"/>
                        </a:rPr>
                        <a:t>Hacking</a:t>
                      </a:r>
                      <a:endParaRPr lang="es-ES" sz="1200" dirty="0">
                        <a:latin typeface="Times New Roman"/>
                        <a:ea typeface="Times New Roman"/>
                      </a:endParaRPr>
                    </a:p>
                  </a:txBody>
                  <a:tcPr marL="68580" marR="68580" marT="0" marB="0" anchor="ctr"/>
                </a:tc>
                <a:tc>
                  <a:txBody>
                    <a:bodyPr/>
                    <a:lstStyle/>
                    <a:p>
                      <a:pPr>
                        <a:spcAft>
                          <a:spcPts val="0"/>
                        </a:spcAft>
                      </a:pPr>
                      <a:r>
                        <a:rPr lang="es-ES" sz="1200" dirty="0">
                          <a:latin typeface="Arial"/>
                          <a:ea typeface="Times New Roman"/>
                        </a:rPr>
                        <a:t>La banca móvil se convertirá en el nuevo blanco de los </a:t>
                      </a:r>
                      <a:r>
                        <a:rPr lang="es-ES" sz="1200" dirty="0" err="1">
                          <a:latin typeface="Arial"/>
                          <a:ea typeface="Times New Roman"/>
                        </a:rPr>
                        <a:t>ciberdelincuentes</a:t>
                      </a:r>
                      <a:r>
                        <a:rPr lang="es-ES" sz="1200" dirty="0">
                          <a:latin typeface="Arial"/>
                          <a:ea typeface="Times New Roman"/>
                        </a:rPr>
                        <a:t>. </a:t>
                      </a:r>
                      <a:endParaRPr lang="es-ES" sz="1200" dirty="0">
                        <a:latin typeface="Times New Roman"/>
                        <a:ea typeface="Times New Roman"/>
                      </a:endParaRPr>
                    </a:p>
                  </a:txBody>
                  <a:tcPr marL="68580" marR="68580" marT="0" marB="0" anchor="ctr"/>
                </a:tc>
                <a:tc>
                  <a:txBody>
                    <a:bodyPr/>
                    <a:lstStyle/>
                    <a:p>
                      <a:pPr algn="ctr">
                        <a:spcAft>
                          <a:spcPts val="0"/>
                        </a:spcAft>
                      </a:pPr>
                      <a:r>
                        <a:rPr lang="es-ES" sz="1100" dirty="0">
                          <a:latin typeface="Arial"/>
                          <a:ea typeface="Times New Roman"/>
                        </a:rPr>
                        <a:t>2013</a:t>
                      </a:r>
                      <a:endParaRPr lang="es-ES" sz="1200" dirty="0">
                        <a:latin typeface="Times New Roman"/>
                        <a:ea typeface="Times New Roman"/>
                      </a:endParaRPr>
                    </a:p>
                  </a:txBody>
                  <a:tcPr marL="68580" marR="68580" marT="0" marB="0" anchor="ctr"/>
                </a:tc>
                <a:tc>
                  <a:txBody>
                    <a:bodyPr/>
                    <a:lstStyle/>
                    <a:p>
                      <a:pPr algn="ctr">
                        <a:spcAft>
                          <a:spcPts val="0"/>
                        </a:spcAft>
                        <a:buFont typeface="Wingdings" pitchFamily="2" charset="2"/>
                        <a:buChar char="ü"/>
                      </a:pPr>
                      <a:r>
                        <a:rPr lang="es-ES" sz="1200" dirty="0" smtClean="0">
                          <a:latin typeface="Times New Roman"/>
                          <a:ea typeface="Times New Roman"/>
                        </a:rPr>
                        <a:t> </a:t>
                      </a:r>
                      <a:endParaRPr lang="es-ES" sz="1200" dirty="0">
                        <a:latin typeface="Times New Roman"/>
                        <a:ea typeface="Times New Roman"/>
                      </a:endParaRPr>
                    </a:p>
                  </a:txBody>
                  <a:tcPr marL="68580" marR="68580" marT="0" marB="0" anchor="ctr"/>
                </a:tc>
                <a:tc>
                  <a:txBody>
                    <a:bodyPr/>
                    <a:lstStyle/>
                    <a:p>
                      <a:pPr algn="ctr">
                        <a:spcAft>
                          <a:spcPts val="0"/>
                        </a:spcAft>
                        <a:buFont typeface="Wingdings" pitchFamily="2" charset="2"/>
                        <a:buChar char="ü"/>
                      </a:pPr>
                      <a:r>
                        <a:rPr lang="es-ES" sz="1200" dirty="0" smtClean="0">
                          <a:latin typeface="Times New Roman"/>
                          <a:ea typeface="Times New Roman"/>
                        </a:rPr>
                        <a:t> </a:t>
                      </a:r>
                      <a:endParaRPr lang="es-ES" sz="1200" dirty="0">
                        <a:latin typeface="Times New Roman"/>
                        <a:ea typeface="Times New Roman"/>
                      </a:endParaRPr>
                    </a:p>
                  </a:txBody>
                  <a:tcPr marL="68580" marR="68580" marT="0" marB="0" anchor="ctr"/>
                </a:tc>
              </a:tr>
              <a:tr h="561224">
                <a:tc>
                  <a:txBody>
                    <a:bodyPr/>
                    <a:lstStyle/>
                    <a:p>
                      <a:pPr algn="ctr">
                        <a:spcAft>
                          <a:spcPts val="0"/>
                        </a:spcAft>
                      </a:pPr>
                      <a:r>
                        <a:rPr lang="es-ES" sz="1200" dirty="0">
                          <a:latin typeface="Arial"/>
                          <a:ea typeface="Times New Roman"/>
                        </a:rPr>
                        <a:t>V5</a:t>
                      </a:r>
                      <a:br>
                        <a:rPr lang="es-ES" sz="1200" dirty="0">
                          <a:latin typeface="Arial"/>
                          <a:ea typeface="Times New Roman"/>
                        </a:rPr>
                      </a:br>
                      <a:r>
                        <a:rPr lang="es-ES" sz="1200" dirty="0">
                          <a:latin typeface="Arial"/>
                          <a:ea typeface="Times New Roman"/>
                        </a:rPr>
                        <a:t>Planes de Continuidad de Negocios</a:t>
                      </a:r>
                      <a:endParaRPr lang="es-ES" sz="1200" dirty="0">
                        <a:latin typeface="Times New Roman"/>
                        <a:ea typeface="Times New Roman"/>
                      </a:endParaRPr>
                    </a:p>
                  </a:txBody>
                  <a:tcPr marL="68580" marR="68580" marT="0" marB="0" anchor="ctr"/>
                </a:tc>
                <a:tc>
                  <a:txBody>
                    <a:bodyPr/>
                    <a:lstStyle/>
                    <a:p>
                      <a:pPr algn="just">
                        <a:spcAft>
                          <a:spcPts val="0"/>
                        </a:spcAft>
                      </a:pPr>
                      <a:r>
                        <a:rPr lang="es-ES" sz="1200" dirty="0">
                          <a:latin typeface="Arial"/>
                          <a:ea typeface="Times New Roman"/>
                        </a:rPr>
                        <a:t>El 50% de las empresas del sector financiero ecuatoriano implementarán Planes de Continuidad de Negocios. </a:t>
                      </a:r>
                      <a:endParaRPr lang="es-ES" sz="1200" dirty="0">
                        <a:latin typeface="Times New Roman"/>
                        <a:ea typeface="Times New Roman"/>
                      </a:endParaRPr>
                    </a:p>
                  </a:txBody>
                  <a:tcPr marL="68580" marR="68580" marT="0" marB="0" anchor="ctr"/>
                </a:tc>
                <a:tc>
                  <a:txBody>
                    <a:bodyPr/>
                    <a:lstStyle/>
                    <a:p>
                      <a:pPr algn="ctr">
                        <a:spcAft>
                          <a:spcPts val="0"/>
                        </a:spcAft>
                      </a:pPr>
                      <a:r>
                        <a:rPr lang="es-ES" sz="1100" dirty="0">
                          <a:latin typeface="Arial"/>
                          <a:ea typeface="Times New Roman"/>
                        </a:rPr>
                        <a:t>2014</a:t>
                      </a:r>
                      <a:endParaRPr lang="es-ES" sz="1200" dirty="0">
                        <a:latin typeface="Times New Roman"/>
                        <a:ea typeface="Times New Roman"/>
                      </a:endParaRPr>
                    </a:p>
                  </a:txBody>
                  <a:tcPr marL="68580" marR="68580" marT="0" marB="0" anchor="ctr"/>
                </a:tc>
                <a:tc>
                  <a:txBody>
                    <a:bodyPr/>
                    <a:lstStyle/>
                    <a:p>
                      <a:pPr algn="ctr">
                        <a:spcAft>
                          <a:spcPts val="0"/>
                        </a:spcAft>
                        <a:buFont typeface="Wingdings" pitchFamily="2" charset="2"/>
                        <a:buChar char="ü"/>
                      </a:pPr>
                      <a:r>
                        <a:rPr lang="es-ES" sz="1200" dirty="0" smtClean="0">
                          <a:latin typeface="Times New Roman"/>
                          <a:ea typeface="Times New Roman"/>
                        </a:rPr>
                        <a:t> </a:t>
                      </a:r>
                      <a:endParaRPr lang="es-ES" sz="1200" dirty="0">
                        <a:latin typeface="Times New Roman"/>
                        <a:ea typeface="Times New Roman"/>
                      </a:endParaRPr>
                    </a:p>
                  </a:txBody>
                  <a:tcPr marL="68580" marR="68580" marT="0" marB="0" anchor="ctr"/>
                </a:tc>
                <a:tc>
                  <a:txBody>
                    <a:bodyPr/>
                    <a:lstStyle/>
                    <a:p>
                      <a:pPr algn="ctr">
                        <a:spcAft>
                          <a:spcPts val="0"/>
                        </a:spcAft>
                        <a:buFont typeface="Wingdings" pitchFamily="2" charset="2"/>
                        <a:buChar char="ü"/>
                      </a:pPr>
                      <a:r>
                        <a:rPr lang="es-ES" sz="1200" dirty="0" smtClean="0">
                          <a:latin typeface="Times New Roman"/>
                          <a:ea typeface="Times New Roman"/>
                        </a:rPr>
                        <a:t> </a:t>
                      </a:r>
                      <a:endParaRPr lang="es-ES" sz="1200" dirty="0">
                        <a:latin typeface="Times New Roman"/>
                        <a:ea typeface="Times New Roman"/>
                      </a:endParaRPr>
                    </a:p>
                  </a:txBody>
                  <a:tcPr marL="68580" marR="68580" marT="0" marB="0" anchor="ctr"/>
                </a:tc>
              </a:tr>
            </a:tbl>
          </a:graphicData>
        </a:graphic>
      </p:graphicFrame>
      <p:sp>
        <p:nvSpPr>
          <p:cNvPr id="5" name="4 CuadroTexto"/>
          <p:cNvSpPr txBox="1"/>
          <p:nvPr/>
        </p:nvSpPr>
        <p:spPr>
          <a:xfrm>
            <a:off x="395536" y="836713"/>
            <a:ext cx="8352928" cy="2031325"/>
          </a:xfrm>
          <a:prstGeom prst="rect">
            <a:avLst/>
          </a:prstGeom>
          <a:noFill/>
        </p:spPr>
        <p:txBody>
          <a:bodyPr wrap="square" rtlCol="0">
            <a:spAutoFit/>
          </a:bodyPr>
          <a:lstStyle/>
          <a:p>
            <a:pPr algn="just"/>
            <a:r>
              <a:rPr lang="es-ES" dirty="0" smtClean="0">
                <a:latin typeface="Arial" pitchFamily="34" charset="0"/>
                <a:cs typeface="Arial" pitchFamily="34" charset="0"/>
              </a:rPr>
              <a:t>Una vez definidas las hipótesis (eventos futuros) en relación a las variables definidas en el software MIC MAC, se realizó la asignación de probabilidades, las mismas fueron ingresadas al software SMIC ( Sistema y Matrices de Impactos Cruzados, método que permite determinar las probabilidades de ocurrencia de los escenarios).</a:t>
            </a:r>
          </a:p>
          <a:p>
            <a:endParaRPr lang="es-ES" dirty="0" smtClean="0"/>
          </a:p>
          <a:p>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251520" y="908720"/>
          <a:ext cx="8568952" cy="5183074"/>
        </p:xfrm>
        <a:graphic>
          <a:graphicData uri="http://schemas.openxmlformats.org/drawingml/2006/table">
            <a:tbl>
              <a:tblPr firstRow="1" bandRow="1">
                <a:tableStyleId>{5C22544A-7EE6-4342-B048-85BDC9FD1C3A}</a:tableStyleId>
              </a:tblPr>
              <a:tblGrid>
                <a:gridCol w="1866505"/>
                <a:gridCol w="2224977"/>
                <a:gridCol w="1389560"/>
                <a:gridCol w="3087910"/>
              </a:tblGrid>
              <a:tr h="592508">
                <a:tc>
                  <a:txBody>
                    <a:bodyPr/>
                    <a:lstStyle/>
                    <a:p>
                      <a:endParaRPr lang="es-ES" dirty="0" smtClean="0"/>
                    </a:p>
                  </a:txBody>
                  <a:tcPr/>
                </a:tc>
                <a:tc>
                  <a:txBody>
                    <a:bodyPr/>
                    <a:lstStyle/>
                    <a:p>
                      <a:r>
                        <a:rPr lang="es-ES" dirty="0" smtClean="0"/>
                        <a:t>Hipótesis</a:t>
                      </a:r>
                      <a:endParaRPr lang="es-ES" dirty="0"/>
                    </a:p>
                  </a:txBody>
                  <a:tcPr/>
                </a:tc>
                <a:tc>
                  <a:txBody>
                    <a:bodyPr/>
                    <a:lstStyle/>
                    <a:p>
                      <a:r>
                        <a:rPr lang="es-ES" dirty="0" smtClean="0"/>
                        <a:t>Horizonte</a:t>
                      </a:r>
                      <a:endParaRPr lang="es-ES" dirty="0"/>
                    </a:p>
                  </a:txBody>
                  <a:tcPr/>
                </a:tc>
                <a:tc>
                  <a:txBody>
                    <a:bodyPr/>
                    <a:lstStyle/>
                    <a:p>
                      <a:r>
                        <a:rPr kumimoji="0" lang="es-ES" b="1" kern="1200" dirty="0" smtClean="0">
                          <a:solidFill>
                            <a:schemeClr val="lt1"/>
                          </a:solidFill>
                          <a:latin typeface="+mn-lt"/>
                          <a:ea typeface="+mn-ea"/>
                          <a:cs typeface="+mn-cs"/>
                        </a:rPr>
                        <a:t>RETO</a:t>
                      </a:r>
                      <a:endParaRPr kumimoji="0" lang="es-ES" b="1" kern="1200" dirty="0">
                        <a:solidFill>
                          <a:schemeClr val="lt1"/>
                        </a:solidFill>
                        <a:latin typeface="+mn-lt"/>
                        <a:ea typeface="+mn-ea"/>
                        <a:cs typeface="+mn-cs"/>
                      </a:endParaRPr>
                    </a:p>
                  </a:txBody>
                  <a:tcPr/>
                </a:tc>
              </a:tr>
              <a:tr h="1228483">
                <a:tc>
                  <a:txBody>
                    <a:bodyPr/>
                    <a:lstStyle/>
                    <a:p>
                      <a:pPr algn="ctr">
                        <a:spcAft>
                          <a:spcPts val="0"/>
                        </a:spcAft>
                      </a:pPr>
                      <a:r>
                        <a:rPr lang="es-ES" sz="1400" dirty="0">
                          <a:latin typeface="Arial" pitchFamily="34" charset="0"/>
                          <a:ea typeface="Times New Roman"/>
                          <a:cs typeface="Arial" pitchFamily="34" charset="0"/>
                        </a:rPr>
                        <a:t>V1</a:t>
                      </a:r>
                      <a:br>
                        <a:rPr lang="es-ES" sz="1400" dirty="0">
                          <a:latin typeface="Arial" pitchFamily="34" charset="0"/>
                          <a:ea typeface="Times New Roman"/>
                          <a:cs typeface="Arial" pitchFamily="34" charset="0"/>
                        </a:rPr>
                      </a:br>
                      <a:r>
                        <a:rPr lang="es-ES" sz="1400" dirty="0">
                          <a:latin typeface="Arial" pitchFamily="34" charset="0"/>
                          <a:ea typeface="Times New Roman"/>
                          <a:cs typeface="Arial" pitchFamily="34" charset="0"/>
                        </a:rPr>
                        <a:t>Seguridad en Dispositivos Móviles</a:t>
                      </a:r>
                    </a:p>
                  </a:txBody>
                  <a:tcPr marL="68580" marR="68580" marT="0" marB="0" anchor="ctr"/>
                </a:tc>
                <a:tc>
                  <a:txBody>
                    <a:bodyPr/>
                    <a:lstStyle/>
                    <a:p>
                      <a:pPr algn="just">
                        <a:spcAft>
                          <a:spcPts val="0"/>
                        </a:spcAft>
                      </a:pPr>
                      <a:r>
                        <a:rPr lang="es-ES" sz="1400" dirty="0">
                          <a:latin typeface="Arial" pitchFamily="34" charset="0"/>
                          <a:ea typeface="Times New Roman"/>
                          <a:cs typeface="Arial" pitchFamily="34" charset="0"/>
                        </a:rPr>
                        <a:t>Las empresas estarán dispuestas a pagar por servicios de seguridad de información en dispositivos móviles</a:t>
                      </a:r>
                    </a:p>
                  </a:txBody>
                  <a:tcPr marL="68580" marR="68580" marT="0" marB="0" anchor="ctr"/>
                </a:tc>
                <a:tc>
                  <a:txBody>
                    <a:bodyPr/>
                    <a:lstStyle/>
                    <a:p>
                      <a:pPr algn="ctr">
                        <a:spcAft>
                          <a:spcPts val="0"/>
                        </a:spcAft>
                      </a:pPr>
                      <a:r>
                        <a:rPr lang="es-ES" sz="1400" dirty="0">
                          <a:latin typeface="Arial" pitchFamily="34" charset="0"/>
                          <a:ea typeface="Times New Roman"/>
                          <a:cs typeface="Arial" pitchFamily="34" charset="0"/>
                        </a:rPr>
                        <a:t>2013</a:t>
                      </a:r>
                    </a:p>
                  </a:txBody>
                  <a:tcPr marL="68580" marR="6858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s-ES" sz="1400" kern="1200" dirty="0" smtClean="0">
                          <a:solidFill>
                            <a:schemeClr val="dk1"/>
                          </a:solidFill>
                          <a:latin typeface="Arial" pitchFamily="34" charset="0"/>
                          <a:ea typeface="Times New Roman"/>
                          <a:cs typeface="Arial" pitchFamily="34" charset="0"/>
                        </a:rPr>
                        <a:t>Ofrecer soluciones integrales de aseguramiento de información para dispositivos móviles a través de la certificación técnica-comercial en sistemas operativos </a:t>
                      </a:r>
                      <a:r>
                        <a:rPr kumimoji="0" lang="es-ES" sz="1400" kern="1200" dirty="0" err="1" smtClean="0">
                          <a:solidFill>
                            <a:schemeClr val="dk1"/>
                          </a:solidFill>
                          <a:latin typeface="Arial" pitchFamily="34" charset="0"/>
                          <a:ea typeface="Times New Roman"/>
                          <a:cs typeface="Arial" pitchFamily="34" charset="0"/>
                        </a:rPr>
                        <a:t>Androi</a:t>
                      </a:r>
                      <a:r>
                        <a:rPr kumimoji="0" lang="es-ES" sz="1400" kern="1200" dirty="0" smtClean="0">
                          <a:solidFill>
                            <a:schemeClr val="dk1"/>
                          </a:solidFill>
                          <a:latin typeface="Arial" pitchFamily="34" charset="0"/>
                          <a:ea typeface="Times New Roman"/>
                          <a:cs typeface="Arial" pitchFamily="34" charset="0"/>
                        </a:rPr>
                        <a:t>, Windows </a:t>
                      </a:r>
                      <a:r>
                        <a:rPr kumimoji="0" lang="es-ES" sz="1400" kern="1200" dirty="0" err="1" smtClean="0">
                          <a:solidFill>
                            <a:schemeClr val="dk1"/>
                          </a:solidFill>
                          <a:latin typeface="Arial" pitchFamily="34" charset="0"/>
                          <a:ea typeface="Times New Roman"/>
                          <a:cs typeface="Arial" pitchFamily="34" charset="0"/>
                        </a:rPr>
                        <a:t>Phone</a:t>
                      </a:r>
                      <a:r>
                        <a:rPr kumimoji="0" lang="es-ES" sz="1400" kern="1200" dirty="0" smtClean="0">
                          <a:solidFill>
                            <a:schemeClr val="dk1"/>
                          </a:solidFill>
                          <a:latin typeface="Arial" pitchFamily="34" charset="0"/>
                          <a:ea typeface="Times New Roman"/>
                          <a:cs typeface="Arial" pitchFamily="34" charset="0"/>
                        </a:rPr>
                        <a:t>, </a:t>
                      </a:r>
                      <a:r>
                        <a:rPr kumimoji="0" lang="es-ES" sz="1400" kern="1200" dirty="0" err="1" smtClean="0">
                          <a:solidFill>
                            <a:schemeClr val="dk1"/>
                          </a:solidFill>
                          <a:latin typeface="Arial" pitchFamily="34" charset="0"/>
                          <a:ea typeface="Times New Roman"/>
                          <a:cs typeface="Arial" pitchFamily="34" charset="0"/>
                        </a:rPr>
                        <a:t>Symbian</a:t>
                      </a:r>
                      <a:endParaRPr kumimoji="0" lang="es-ES" sz="1400" kern="1200" dirty="0">
                        <a:solidFill>
                          <a:schemeClr val="dk1"/>
                        </a:solidFill>
                        <a:latin typeface="Arial" pitchFamily="34" charset="0"/>
                        <a:ea typeface="Times New Roman"/>
                        <a:cs typeface="Arial" pitchFamily="34" charset="0"/>
                      </a:endParaRPr>
                    </a:p>
                  </a:txBody>
                  <a:tcPr marL="68580" marR="68580" marT="0" marB="0" anchor="ctr"/>
                </a:tc>
              </a:tr>
              <a:tr h="1228483">
                <a:tc>
                  <a:txBody>
                    <a:bodyPr/>
                    <a:lstStyle/>
                    <a:p>
                      <a:pPr algn="ctr">
                        <a:spcAft>
                          <a:spcPts val="0"/>
                        </a:spcAft>
                      </a:pPr>
                      <a:r>
                        <a:rPr lang="es-ES" sz="1400" dirty="0">
                          <a:latin typeface="Arial" pitchFamily="34" charset="0"/>
                          <a:ea typeface="Times New Roman"/>
                          <a:cs typeface="Arial" pitchFamily="34" charset="0"/>
                        </a:rPr>
                        <a:t>V2</a:t>
                      </a:r>
                      <a:br>
                        <a:rPr lang="es-ES" sz="1400" dirty="0">
                          <a:latin typeface="Arial" pitchFamily="34" charset="0"/>
                          <a:ea typeface="Times New Roman"/>
                          <a:cs typeface="Arial" pitchFamily="34" charset="0"/>
                        </a:rPr>
                      </a:br>
                      <a:r>
                        <a:rPr lang="es-ES" sz="1400" dirty="0">
                          <a:latin typeface="Arial" pitchFamily="34" charset="0"/>
                          <a:ea typeface="Times New Roman"/>
                          <a:cs typeface="Arial" pitchFamily="34" charset="0"/>
                        </a:rPr>
                        <a:t>Fuga de Información</a:t>
                      </a:r>
                    </a:p>
                  </a:txBody>
                  <a:tcPr marL="68580" marR="68580" marT="0" marB="0" anchor="ctr"/>
                </a:tc>
                <a:tc>
                  <a:txBody>
                    <a:bodyPr/>
                    <a:lstStyle/>
                    <a:p>
                      <a:pPr>
                        <a:spcAft>
                          <a:spcPts val="0"/>
                        </a:spcAft>
                      </a:pPr>
                      <a:r>
                        <a:rPr lang="es-ES" sz="1400">
                          <a:latin typeface="Arial" pitchFamily="34" charset="0"/>
                          <a:ea typeface="Times New Roman"/>
                          <a:cs typeface="Arial" pitchFamily="34" charset="0"/>
                        </a:rPr>
                        <a:t>La fuga de información es motivo suficiente para que 6 de cada 10 clientes decidan cambiar de proveedor de servicios</a:t>
                      </a:r>
                    </a:p>
                  </a:txBody>
                  <a:tcPr marL="68580" marR="68580" marT="0" marB="0" anchor="ctr"/>
                </a:tc>
                <a:tc>
                  <a:txBody>
                    <a:bodyPr/>
                    <a:lstStyle/>
                    <a:p>
                      <a:pPr algn="ctr">
                        <a:spcAft>
                          <a:spcPts val="0"/>
                        </a:spcAft>
                      </a:pPr>
                      <a:r>
                        <a:rPr lang="es-ES" sz="1400" dirty="0">
                          <a:latin typeface="Arial" pitchFamily="34" charset="0"/>
                          <a:ea typeface="Times New Roman"/>
                          <a:cs typeface="Arial" pitchFamily="34" charset="0"/>
                        </a:rPr>
                        <a:t>2015</a:t>
                      </a:r>
                    </a:p>
                  </a:txBody>
                  <a:tcPr marL="68580" marR="6858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dirty="0" smtClean="0">
                          <a:latin typeface="Arial" pitchFamily="34" charset="0"/>
                          <a:ea typeface="Times New Roman"/>
                          <a:cs typeface="Arial" pitchFamily="34" charset="0"/>
                        </a:rPr>
                        <a:t>Implementar un Sistema de Gestión de Seguridad de Información ISO 27000  en el proceso de Consultoría.</a:t>
                      </a:r>
                      <a:endParaRPr lang="es-ES" sz="1400" dirty="0">
                        <a:latin typeface="Arial" pitchFamily="34" charset="0"/>
                        <a:ea typeface="Times New Roman"/>
                        <a:cs typeface="Arial" pitchFamily="34" charset="0"/>
                      </a:endParaRPr>
                    </a:p>
                  </a:txBody>
                  <a:tcPr marL="68580" marR="68580" marT="0" marB="0" anchor="ctr"/>
                </a:tc>
              </a:tr>
              <a:tr h="818988">
                <a:tc>
                  <a:txBody>
                    <a:bodyPr/>
                    <a:lstStyle/>
                    <a:p>
                      <a:pPr algn="ctr">
                        <a:spcAft>
                          <a:spcPts val="0"/>
                        </a:spcAft>
                      </a:pPr>
                      <a:r>
                        <a:rPr lang="es-ES" sz="1400" dirty="0">
                          <a:latin typeface="Arial" pitchFamily="34" charset="0"/>
                          <a:ea typeface="Times New Roman"/>
                          <a:cs typeface="Arial" pitchFamily="34" charset="0"/>
                        </a:rPr>
                        <a:t>V4</a:t>
                      </a:r>
                      <a:br>
                        <a:rPr lang="es-ES" sz="1400" dirty="0">
                          <a:latin typeface="Arial" pitchFamily="34" charset="0"/>
                          <a:ea typeface="Times New Roman"/>
                          <a:cs typeface="Arial" pitchFamily="34" charset="0"/>
                        </a:rPr>
                      </a:br>
                      <a:r>
                        <a:rPr lang="es-ES" sz="1400" dirty="0">
                          <a:latin typeface="Arial" pitchFamily="34" charset="0"/>
                          <a:ea typeface="Times New Roman"/>
                          <a:cs typeface="Arial" pitchFamily="34" charset="0"/>
                        </a:rPr>
                        <a:t>Hacking</a:t>
                      </a:r>
                    </a:p>
                  </a:txBody>
                  <a:tcPr marL="68580" marR="68580" marT="0" marB="0" anchor="ctr"/>
                </a:tc>
                <a:tc>
                  <a:txBody>
                    <a:bodyPr/>
                    <a:lstStyle/>
                    <a:p>
                      <a:pPr>
                        <a:spcAft>
                          <a:spcPts val="0"/>
                        </a:spcAft>
                      </a:pPr>
                      <a:r>
                        <a:rPr lang="es-ES" sz="1400" dirty="0">
                          <a:latin typeface="Arial" pitchFamily="34" charset="0"/>
                          <a:ea typeface="Times New Roman"/>
                          <a:cs typeface="Arial" pitchFamily="34" charset="0"/>
                        </a:rPr>
                        <a:t>La banca móvil se convertirá en el nuevo blanco de los </a:t>
                      </a:r>
                      <a:r>
                        <a:rPr lang="es-ES" sz="1400" dirty="0" err="1">
                          <a:latin typeface="Arial" pitchFamily="34" charset="0"/>
                          <a:ea typeface="Times New Roman"/>
                          <a:cs typeface="Arial" pitchFamily="34" charset="0"/>
                        </a:rPr>
                        <a:t>ciberdelincuentes</a:t>
                      </a:r>
                      <a:r>
                        <a:rPr lang="es-ES" sz="1400" dirty="0">
                          <a:latin typeface="Arial" pitchFamily="34" charset="0"/>
                          <a:ea typeface="Times New Roman"/>
                          <a:cs typeface="Arial" pitchFamily="34" charset="0"/>
                        </a:rPr>
                        <a:t>. </a:t>
                      </a:r>
                    </a:p>
                  </a:txBody>
                  <a:tcPr marL="68580" marR="68580" marT="0" marB="0" anchor="ctr"/>
                </a:tc>
                <a:tc>
                  <a:txBody>
                    <a:bodyPr/>
                    <a:lstStyle/>
                    <a:p>
                      <a:pPr algn="ctr">
                        <a:spcAft>
                          <a:spcPts val="0"/>
                        </a:spcAft>
                      </a:pPr>
                      <a:r>
                        <a:rPr lang="es-ES" sz="1400" dirty="0">
                          <a:latin typeface="Arial" pitchFamily="34" charset="0"/>
                          <a:ea typeface="Times New Roman"/>
                          <a:cs typeface="Arial" pitchFamily="34" charset="0"/>
                        </a:rPr>
                        <a:t>2013</a:t>
                      </a:r>
                    </a:p>
                  </a:txBody>
                  <a:tcPr marL="68580" marR="6858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dirty="0" smtClean="0">
                          <a:latin typeface="Arial" pitchFamily="34" charset="0"/>
                          <a:ea typeface="Times New Roman"/>
                          <a:cs typeface="Arial" pitchFamily="34" charset="0"/>
                        </a:rPr>
                        <a:t>El 10% de las empresas del sistema financiero ecuatoriano sean clientes de los servicios de hacking móvil de SATELITE.COM</a:t>
                      </a:r>
                      <a:endParaRPr lang="es-ES" sz="1400" dirty="0">
                        <a:latin typeface="Arial" pitchFamily="34" charset="0"/>
                        <a:ea typeface="Times New Roman"/>
                        <a:cs typeface="Arial" pitchFamily="34" charset="0"/>
                      </a:endParaRPr>
                    </a:p>
                  </a:txBody>
                  <a:tcPr marL="68580" marR="68580" marT="0" marB="0" anchor="ctr"/>
                </a:tc>
              </a:tr>
              <a:tr h="1228483">
                <a:tc>
                  <a:txBody>
                    <a:bodyPr/>
                    <a:lstStyle/>
                    <a:p>
                      <a:pPr algn="ctr">
                        <a:spcAft>
                          <a:spcPts val="0"/>
                        </a:spcAft>
                      </a:pPr>
                      <a:r>
                        <a:rPr lang="es-ES" sz="1400" dirty="0">
                          <a:latin typeface="Arial" pitchFamily="34" charset="0"/>
                          <a:ea typeface="Times New Roman"/>
                          <a:cs typeface="Arial" pitchFamily="34" charset="0"/>
                        </a:rPr>
                        <a:t>V5</a:t>
                      </a:r>
                      <a:br>
                        <a:rPr lang="es-ES" sz="1400" dirty="0">
                          <a:latin typeface="Arial" pitchFamily="34" charset="0"/>
                          <a:ea typeface="Times New Roman"/>
                          <a:cs typeface="Arial" pitchFamily="34" charset="0"/>
                        </a:rPr>
                      </a:br>
                      <a:r>
                        <a:rPr lang="es-ES" sz="1400" dirty="0">
                          <a:latin typeface="Arial" pitchFamily="34" charset="0"/>
                          <a:ea typeface="Times New Roman"/>
                          <a:cs typeface="Arial" pitchFamily="34" charset="0"/>
                        </a:rPr>
                        <a:t>Planes de Continuidad de Negocios</a:t>
                      </a:r>
                    </a:p>
                  </a:txBody>
                  <a:tcPr marL="68580" marR="68580" marT="0" marB="0" anchor="ctr"/>
                </a:tc>
                <a:tc>
                  <a:txBody>
                    <a:bodyPr/>
                    <a:lstStyle/>
                    <a:p>
                      <a:pPr algn="just">
                        <a:spcAft>
                          <a:spcPts val="0"/>
                        </a:spcAft>
                      </a:pPr>
                      <a:r>
                        <a:rPr lang="es-ES" sz="1400" dirty="0">
                          <a:latin typeface="Arial" pitchFamily="34" charset="0"/>
                          <a:ea typeface="Times New Roman"/>
                          <a:cs typeface="Arial" pitchFamily="34" charset="0"/>
                        </a:rPr>
                        <a:t>El 50% de las empresas del sector financiero ecuatoriano implementarán Planes de Continuidad de Negocios. </a:t>
                      </a:r>
                    </a:p>
                  </a:txBody>
                  <a:tcPr marL="68580" marR="68580" marT="0" marB="0" anchor="ctr"/>
                </a:tc>
                <a:tc>
                  <a:txBody>
                    <a:bodyPr/>
                    <a:lstStyle/>
                    <a:p>
                      <a:pPr algn="ctr">
                        <a:spcAft>
                          <a:spcPts val="0"/>
                        </a:spcAft>
                      </a:pPr>
                      <a:r>
                        <a:rPr lang="es-ES" sz="1400" dirty="0">
                          <a:latin typeface="Arial" pitchFamily="34" charset="0"/>
                          <a:ea typeface="Times New Roman"/>
                          <a:cs typeface="Arial" pitchFamily="34" charset="0"/>
                        </a:rPr>
                        <a:t>2014</a:t>
                      </a:r>
                    </a:p>
                  </a:txBody>
                  <a:tcPr marL="68580" marR="6858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dirty="0" smtClean="0">
                          <a:latin typeface="Arial" pitchFamily="34" charset="0"/>
                          <a:ea typeface="Times New Roman"/>
                          <a:cs typeface="Arial" pitchFamily="34" charset="0"/>
                        </a:rPr>
                        <a:t>El 20% de los ingresos por ventas serán generados por servicios de consultoría en Planes de Continuidad de Negocio</a:t>
                      </a:r>
                      <a:endParaRPr lang="es-ES" sz="1400" dirty="0">
                        <a:latin typeface="Arial" pitchFamily="34" charset="0"/>
                        <a:ea typeface="Times New Roman"/>
                        <a:cs typeface="Arial" pitchFamily="34" charset="0"/>
                      </a:endParaRPr>
                    </a:p>
                  </a:txBody>
                  <a:tcPr marL="68580" marR="68580" marT="0" marB="0" anchor="ctr"/>
                </a:tc>
              </a:tr>
            </a:tbl>
          </a:graphicData>
        </a:graphic>
      </p:graphicFrame>
      <p:sp>
        <p:nvSpPr>
          <p:cNvPr id="6" name="5 CuadroTexto"/>
          <p:cNvSpPr txBox="1"/>
          <p:nvPr/>
        </p:nvSpPr>
        <p:spPr>
          <a:xfrm>
            <a:off x="323528" y="260648"/>
            <a:ext cx="4176464" cy="400110"/>
          </a:xfrm>
          <a:prstGeom prst="rect">
            <a:avLst/>
          </a:prstGeom>
          <a:noFill/>
        </p:spPr>
        <p:txBody>
          <a:bodyPr wrap="square" rtlCol="0">
            <a:spAutoFit/>
          </a:bodyPr>
          <a:lstStyle/>
          <a:p>
            <a:r>
              <a:rPr lang="es-ES" sz="2000" b="1" dirty="0" smtClean="0"/>
              <a:t>ESCENARIO TENDENCIAL</a:t>
            </a:r>
            <a:endParaRPr lang="es-ES" sz="20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916832"/>
            <a:ext cx="8229600" cy="4525963"/>
          </a:xfrm>
        </p:spPr>
        <p:txBody>
          <a:bodyPr/>
          <a:lstStyle/>
          <a:p>
            <a:r>
              <a:rPr lang="es-ES" dirty="0" smtClean="0"/>
              <a:t> Presentación de la Empresa SATELITE.COM</a:t>
            </a:r>
          </a:p>
          <a:p>
            <a:r>
              <a:rPr lang="es-ES" dirty="0" smtClean="0"/>
              <a:t> Planteamiento del Problema</a:t>
            </a:r>
          </a:p>
          <a:p>
            <a:r>
              <a:rPr lang="es-ES" dirty="0" smtClean="0"/>
              <a:t> Objetivos Generales y Específicos</a:t>
            </a:r>
          </a:p>
          <a:p>
            <a:r>
              <a:rPr lang="es-ES" dirty="0" smtClean="0"/>
              <a:t> Presentación del trabajo realizado.</a:t>
            </a:r>
          </a:p>
          <a:p>
            <a:r>
              <a:rPr lang="es-ES" dirty="0" smtClean="0"/>
              <a:t> Conclusiones y Recomendaciones </a:t>
            </a:r>
            <a:endParaRPr lang="es-ES" dirty="0"/>
          </a:p>
        </p:txBody>
      </p:sp>
      <p:sp>
        <p:nvSpPr>
          <p:cNvPr id="3" name="2 Título"/>
          <p:cNvSpPr>
            <a:spLocks noGrp="1"/>
          </p:cNvSpPr>
          <p:nvPr>
            <p:ph type="title"/>
          </p:nvPr>
        </p:nvSpPr>
        <p:spPr/>
        <p:txBody>
          <a:bodyPr/>
          <a:lstStyle/>
          <a:p>
            <a:r>
              <a:rPr lang="es-ES" dirty="0" smtClean="0"/>
              <a:t>AGENDA</a:t>
            </a: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4971254" cy="270892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427984" y="0"/>
            <a:ext cx="4392488" cy="262641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0" y="2276872"/>
            <a:ext cx="5271526" cy="3096344"/>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323528" y="4077072"/>
            <a:ext cx="4968748" cy="2564904"/>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4427984" y="2489126"/>
            <a:ext cx="4346826" cy="3100114"/>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1259632" y="1052736"/>
            <a:ext cx="7189722" cy="38884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checkerboard(across)">
                                      <p:cBhvr>
                                        <p:cTn id="13" dur="500"/>
                                        <p:tgtEl>
                                          <p:spTgt spid="1027"/>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box(in)">
                                      <p:cBhvr>
                                        <p:cTn id="18" dur="500"/>
                                        <p:tgtEl>
                                          <p:spTgt spid="102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blinds(horizontal)">
                                      <p:cBhvr>
                                        <p:cTn id="23" dur="500"/>
                                        <p:tgtEl>
                                          <p:spTgt spid="103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29"/>
                                        </p:tgtEl>
                                        <p:attrNameLst>
                                          <p:attrName>style.visibility</p:attrName>
                                        </p:attrNameLst>
                                      </p:cBhvr>
                                      <p:to>
                                        <p:strVal val="visible"/>
                                      </p:to>
                                    </p:set>
                                    <p:anim calcmode="lin" valueType="num">
                                      <p:cBhvr additive="base">
                                        <p:cTn id="28" dur="500" fill="hold"/>
                                        <p:tgtEl>
                                          <p:spTgt spid="1029"/>
                                        </p:tgtEl>
                                        <p:attrNameLst>
                                          <p:attrName>ppt_x</p:attrName>
                                        </p:attrNameLst>
                                      </p:cBhvr>
                                      <p:tavLst>
                                        <p:tav tm="0">
                                          <p:val>
                                            <p:strVal val="#ppt_x"/>
                                          </p:val>
                                        </p:tav>
                                        <p:tav tm="100000">
                                          <p:val>
                                            <p:strVal val="#ppt_x"/>
                                          </p:val>
                                        </p:tav>
                                      </p:tavLst>
                                    </p:anim>
                                    <p:anim calcmode="lin" valueType="num">
                                      <p:cBhvr additive="base">
                                        <p:cTn id="29"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31"/>
                                        </p:tgtEl>
                                        <p:attrNameLst>
                                          <p:attrName>style.visibility</p:attrName>
                                        </p:attrNameLst>
                                      </p:cBhvr>
                                      <p:to>
                                        <p:strVal val="visible"/>
                                      </p:to>
                                    </p:set>
                                    <p:anim calcmode="lin" valueType="num">
                                      <p:cBhvr additive="base">
                                        <p:cTn id="34" dur="500" fill="hold"/>
                                        <p:tgtEl>
                                          <p:spTgt spid="1031"/>
                                        </p:tgtEl>
                                        <p:attrNameLst>
                                          <p:attrName>ppt_x</p:attrName>
                                        </p:attrNameLst>
                                      </p:cBhvr>
                                      <p:tavLst>
                                        <p:tav tm="0">
                                          <p:val>
                                            <p:strVal val="#ppt_x"/>
                                          </p:val>
                                        </p:tav>
                                        <p:tav tm="100000">
                                          <p:val>
                                            <p:strVal val="#ppt_x"/>
                                          </p:val>
                                        </p:tav>
                                      </p:tavLst>
                                    </p:anim>
                                    <p:anim calcmode="lin" valueType="num">
                                      <p:cBhvr additive="base">
                                        <p:cTn id="35"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323528" y="404664"/>
          <a:ext cx="8568952" cy="6249874"/>
        </p:xfrm>
        <a:graphic>
          <a:graphicData uri="http://schemas.openxmlformats.org/drawingml/2006/table">
            <a:tbl>
              <a:tblPr firstRow="1" bandRow="1">
                <a:tableStyleId>{5C22544A-7EE6-4342-B048-85BDC9FD1C3A}</a:tableStyleId>
              </a:tblPr>
              <a:tblGrid>
                <a:gridCol w="1866505"/>
                <a:gridCol w="2224977"/>
                <a:gridCol w="1389560"/>
                <a:gridCol w="3087910"/>
              </a:tblGrid>
              <a:tr h="592508">
                <a:tc>
                  <a:txBody>
                    <a:bodyPr/>
                    <a:lstStyle/>
                    <a:p>
                      <a:endParaRPr lang="es-ES" dirty="0" smtClean="0"/>
                    </a:p>
                  </a:txBody>
                  <a:tcPr/>
                </a:tc>
                <a:tc>
                  <a:txBody>
                    <a:bodyPr/>
                    <a:lstStyle/>
                    <a:p>
                      <a:r>
                        <a:rPr lang="es-ES" dirty="0" smtClean="0"/>
                        <a:t>Hipótesis</a:t>
                      </a:r>
                      <a:endParaRPr lang="es-ES" dirty="0"/>
                    </a:p>
                  </a:txBody>
                  <a:tcPr/>
                </a:tc>
                <a:tc>
                  <a:txBody>
                    <a:bodyPr/>
                    <a:lstStyle/>
                    <a:p>
                      <a:r>
                        <a:rPr lang="es-ES" dirty="0" smtClean="0"/>
                        <a:t>Horizonte</a:t>
                      </a:r>
                      <a:endParaRPr lang="es-ES" dirty="0"/>
                    </a:p>
                  </a:txBody>
                  <a:tcPr/>
                </a:tc>
                <a:tc>
                  <a:txBody>
                    <a:bodyPr/>
                    <a:lstStyle/>
                    <a:p>
                      <a:r>
                        <a:rPr kumimoji="0" lang="es-ES" b="1" kern="1200" dirty="0" smtClean="0">
                          <a:solidFill>
                            <a:schemeClr val="lt1"/>
                          </a:solidFill>
                          <a:latin typeface="+mn-lt"/>
                          <a:ea typeface="+mn-ea"/>
                          <a:cs typeface="+mn-cs"/>
                        </a:rPr>
                        <a:t>RETO</a:t>
                      </a:r>
                      <a:endParaRPr kumimoji="0" lang="es-ES" b="1" kern="1200" dirty="0">
                        <a:solidFill>
                          <a:schemeClr val="lt1"/>
                        </a:solidFill>
                        <a:latin typeface="+mn-lt"/>
                        <a:ea typeface="+mn-ea"/>
                        <a:cs typeface="+mn-cs"/>
                      </a:endParaRPr>
                    </a:p>
                  </a:txBody>
                  <a:tcPr/>
                </a:tc>
              </a:tr>
              <a:tr h="1228483">
                <a:tc>
                  <a:txBody>
                    <a:bodyPr/>
                    <a:lstStyle/>
                    <a:p>
                      <a:pPr algn="ctr">
                        <a:spcAft>
                          <a:spcPts val="0"/>
                        </a:spcAft>
                      </a:pPr>
                      <a:r>
                        <a:rPr lang="es-ES" sz="1400" dirty="0">
                          <a:latin typeface="Arial" pitchFamily="34" charset="0"/>
                          <a:ea typeface="Times New Roman"/>
                          <a:cs typeface="Arial" pitchFamily="34" charset="0"/>
                        </a:rPr>
                        <a:t>V1</a:t>
                      </a:r>
                      <a:br>
                        <a:rPr lang="es-ES" sz="1400" dirty="0">
                          <a:latin typeface="Arial" pitchFamily="34" charset="0"/>
                          <a:ea typeface="Times New Roman"/>
                          <a:cs typeface="Arial" pitchFamily="34" charset="0"/>
                        </a:rPr>
                      </a:br>
                      <a:r>
                        <a:rPr lang="es-ES" sz="1400" dirty="0">
                          <a:latin typeface="Arial" pitchFamily="34" charset="0"/>
                          <a:ea typeface="Times New Roman"/>
                          <a:cs typeface="Arial" pitchFamily="34" charset="0"/>
                        </a:rPr>
                        <a:t>Seguridad en Dispositivos Móviles</a:t>
                      </a:r>
                    </a:p>
                  </a:txBody>
                  <a:tcPr marL="68580" marR="68580" marT="0" marB="0" anchor="ctr"/>
                </a:tc>
                <a:tc>
                  <a:txBody>
                    <a:bodyPr/>
                    <a:lstStyle/>
                    <a:p>
                      <a:pPr algn="just">
                        <a:spcAft>
                          <a:spcPts val="0"/>
                        </a:spcAft>
                      </a:pPr>
                      <a:r>
                        <a:rPr lang="es-ES" sz="1400" dirty="0">
                          <a:latin typeface="Arial" pitchFamily="34" charset="0"/>
                          <a:ea typeface="Times New Roman"/>
                          <a:cs typeface="Arial" pitchFamily="34" charset="0"/>
                        </a:rPr>
                        <a:t>Las empresas estarán dispuestas a pagar por servicios de seguridad de información en dispositivos móviles</a:t>
                      </a:r>
                    </a:p>
                  </a:txBody>
                  <a:tcPr marL="68580" marR="68580" marT="0" marB="0" anchor="ctr"/>
                </a:tc>
                <a:tc>
                  <a:txBody>
                    <a:bodyPr/>
                    <a:lstStyle/>
                    <a:p>
                      <a:pPr algn="ctr">
                        <a:spcAft>
                          <a:spcPts val="0"/>
                        </a:spcAft>
                      </a:pPr>
                      <a:r>
                        <a:rPr lang="es-ES" sz="1400" dirty="0">
                          <a:latin typeface="Arial" pitchFamily="34" charset="0"/>
                          <a:ea typeface="Times New Roman"/>
                          <a:cs typeface="Arial" pitchFamily="34" charset="0"/>
                        </a:rPr>
                        <a:t>2013</a:t>
                      </a:r>
                    </a:p>
                  </a:txBody>
                  <a:tcPr marL="68580" marR="6858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s-ES" sz="1400" kern="1200" dirty="0" smtClean="0">
                          <a:solidFill>
                            <a:schemeClr val="dk1"/>
                          </a:solidFill>
                          <a:latin typeface="Arial" pitchFamily="34" charset="0"/>
                          <a:ea typeface="Times New Roman"/>
                          <a:cs typeface="Arial" pitchFamily="34" charset="0"/>
                        </a:rPr>
                        <a:t>Ofrecer soluciones integrales de aseguramiento de información para dispositivos móviles a través de la certificación técnica-comercial en sistemas operativos </a:t>
                      </a:r>
                      <a:r>
                        <a:rPr kumimoji="0" lang="es-ES" sz="1400" kern="1200" dirty="0" err="1" smtClean="0">
                          <a:solidFill>
                            <a:schemeClr val="dk1"/>
                          </a:solidFill>
                          <a:latin typeface="Arial" pitchFamily="34" charset="0"/>
                          <a:ea typeface="Times New Roman"/>
                          <a:cs typeface="Arial" pitchFamily="34" charset="0"/>
                        </a:rPr>
                        <a:t>Androi</a:t>
                      </a:r>
                      <a:r>
                        <a:rPr kumimoji="0" lang="es-ES" sz="1400" kern="1200" dirty="0" smtClean="0">
                          <a:solidFill>
                            <a:schemeClr val="dk1"/>
                          </a:solidFill>
                          <a:latin typeface="Arial" pitchFamily="34" charset="0"/>
                          <a:ea typeface="Times New Roman"/>
                          <a:cs typeface="Arial" pitchFamily="34" charset="0"/>
                        </a:rPr>
                        <a:t>, Windows </a:t>
                      </a:r>
                      <a:r>
                        <a:rPr kumimoji="0" lang="es-ES" sz="1400" kern="1200" dirty="0" err="1" smtClean="0">
                          <a:solidFill>
                            <a:schemeClr val="dk1"/>
                          </a:solidFill>
                          <a:latin typeface="Arial" pitchFamily="34" charset="0"/>
                          <a:ea typeface="Times New Roman"/>
                          <a:cs typeface="Arial" pitchFamily="34" charset="0"/>
                        </a:rPr>
                        <a:t>Phone</a:t>
                      </a:r>
                      <a:r>
                        <a:rPr kumimoji="0" lang="es-ES" sz="1400" kern="1200" dirty="0" smtClean="0">
                          <a:solidFill>
                            <a:schemeClr val="dk1"/>
                          </a:solidFill>
                          <a:latin typeface="Arial" pitchFamily="34" charset="0"/>
                          <a:ea typeface="Times New Roman"/>
                          <a:cs typeface="Arial" pitchFamily="34" charset="0"/>
                        </a:rPr>
                        <a:t>, </a:t>
                      </a:r>
                      <a:r>
                        <a:rPr kumimoji="0" lang="es-ES" sz="1400" kern="1200" dirty="0" err="1" smtClean="0">
                          <a:solidFill>
                            <a:schemeClr val="dk1"/>
                          </a:solidFill>
                          <a:latin typeface="Arial" pitchFamily="34" charset="0"/>
                          <a:ea typeface="Times New Roman"/>
                          <a:cs typeface="Arial" pitchFamily="34" charset="0"/>
                        </a:rPr>
                        <a:t>Symbian</a:t>
                      </a:r>
                      <a:endParaRPr kumimoji="0" lang="es-ES" sz="1400" kern="1200" dirty="0">
                        <a:solidFill>
                          <a:schemeClr val="dk1"/>
                        </a:solidFill>
                        <a:latin typeface="Arial" pitchFamily="34" charset="0"/>
                        <a:ea typeface="Times New Roman"/>
                        <a:cs typeface="Arial" pitchFamily="34" charset="0"/>
                      </a:endParaRPr>
                    </a:p>
                  </a:txBody>
                  <a:tcPr marL="68580" marR="68580" marT="0" marB="0" anchor="ctr"/>
                </a:tc>
              </a:tr>
              <a:tr h="1228483">
                <a:tc>
                  <a:txBody>
                    <a:bodyPr/>
                    <a:lstStyle/>
                    <a:p>
                      <a:pPr algn="ctr">
                        <a:spcAft>
                          <a:spcPts val="0"/>
                        </a:spcAft>
                      </a:pPr>
                      <a:r>
                        <a:rPr lang="es-ES" sz="1400" dirty="0">
                          <a:latin typeface="Arial" pitchFamily="34" charset="0"/>
                          <a:ea typeface="Times New Roman"/>
                          <a:cs typeface="Arial" pitchFamily="34" charset="0"/>
                        </a:rPr>
                        <a:t>V2</a:t>
                      </a:r>
                      <a:br>
                        <a:rPr lang="es-ES" sz="1400" dirty="0">
                          <a:latin typeface="Arial" pitchFamily="34" charset="0"/>
                          <a:ea typeface="Times New Roman"/>
                          <a:cs typeface="Arial" pitchFamily="34" charset="0"/>
                        </a:rPr>
                      </a:br>
                      <a:r>
                        <a:rPr lang="es-ES" sz="1400" dirty="0">
                          <a:latin typeface="Arial" pitchFamily="34" charset="0"/>
                          <a:ea typeface="Times New Roman"/>
                          <a:cs typeface="Arial" pitchFamily="34" charset="0"/>
                        </a:rPr>
                        <a:t>Fuga de Información</a:t>
                      </a:r>
                    </a:p>
                  </a:txBody>
                  <a:tcPr marL="68580" marR="68580" marT="0" marB="0" anchor="ctr"/>
                </a:tc>
                <a:tc>
                  <a:txBody>
                    <a:bodyPr/>
                    <a:lstStyle/>
                    <a:p>
                      <a:pPr>
                        <a:spcAft>
                          <a:spcPts val="0"/>
                        </a:spcAft>
                      </a:pPr>
                      <a:r>
                        <a:rPr lang="es-ES" sz="1400">
                          <a:latin typeface="Arial" pitchFamily="34" charset="0"/>
                          <a:ea typeface="Times New Roman"/>
                          <a:cs typeface="Arial" pitchFamily="34" charset="0"/>
                        </a:rPr>
                        <a:t>La fuga de información es motivo suficiente para que 6 de cada 10 clientes decidan cambiar de proveedor de servicios</a:t>
                      </a:r>
                    </a:p>
                  </a:txBody>
                  <a:tcPr marL="68580" marR="68580" marT="0" marB="0" anchor="ctr"/>
                </a:tc>
                <a:tc>
                  <a:txBody>
                    <a:bodyPr/>
                    <a:lstStyle/>
                    <a:p>
                      <a:pPr algn="ctr">
                        <a:spcAft>
                          <a:spcPts val="0"/>
                        </a:spcAft>
                      </a:pPr>
                      <a:r>
                        <a:rPr lang="es-ES" sz="1400" dirty="0">
                          <a:latin typeface="Arial" pitchFamily="34" charset="0"/>
                          <a:ea typeface="Times New Roman"/>
                          <a:cs typeface="Arial" pitchFamily="34" charset="0"/>
                        </a:rPr>
                        <a:t>2015</a:t>
                      </a:r>
                    </a:p>
                  </a:txBody>
                  <a:tcPr marL="68580" marR="6858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dirty="0" smtClean="0">
                          <a:latin typeface="Arial" pitchFamily="34" charset="0"/>
                          <a:ea typeface="Times New Roman"/>
                          <a:cs typeface="Arial" pitchFamily="34" charset="0"/>
                        </a:rPr>
                        <a:t>Implementar un Sistema de Gestión de Seguridad de Información ISO 27000  en el proceso de Consultoría.</a:t>
                      </a:r>
                      <a:endParaRPr lang="es-ES" sz="1400" dirty="0">
                        <a:latin typeface="Arial" pitchFamily="34" charset="0"/>
                        <a:ea typeface="Times New Roman"/>
                        <a:cs typeface="Arial" pitchFamily="34" charset="0"/>
                      </a:endParaRPr>
                    </a:p>
                  </a:txBody>
                  <a:tcPr marL="68580" marR="68580" marT="0" marB="0" anchor="ctr"/>
                </a:tc>
              </a:tr>
              <a:tr h="1023735">
                <a:tc>
                  <a:txBody>
                    <a:bodyPr/>
                    <a:lstStyle/>
                    <a:p>
                      <a:pPr algn="ctr">
                        <a:spcAft>
                          <a:spcPts val="0"/>
                        </a:spcAft>
                      </a:pPr>
                      <a:r>
                        <a:rPr lang="es-ES" sz="1400" dirty="0">
                          <a:latin typeface="Arial" pitchFamily="34" charset="0"/>
                          <a:ea typeface="Times New Roman"/>
                          <a:cs typeface="Arial" pitchFamily="34" charset="0"/>
                        </a:rPr>
                        <a:t>V3</a:t>
                      </a:r>
                      <a:br>
                        <a:rPr lang="es-ES" sz="1400" dirty="0">
                          <a:latin typeface="Arial" pitchFamily="34" charset="0"/>
                          <a:ea typeface="Times New Roman"/>
                          <a:cs typeface="Arial" pitchFamily="34" charset="0"/>
                        </a:rPr>
                      </a:br>
                      <a:r>
                        <a:rPr lang="es-ES" sz="1400" dirty="0">
                          <a:latin typeface="Arial" pitchFamily="34" charset="0"/>
                          <a:ea typeface="Times New Roman"/>
                          <a:cs typeface="Arial" pitchFamily="34" charset="0"/>
                        </a:rPr>
                        <a:t>Cloud Computing</a:t>
                      </a:r>
                    </a:p>
                  </a:txBody>
                  <a:tcPr marL="68580" marR="68580" marT="0" marB="0" anchor="ctr"/>
                </a:tc>
                <a:tc>
                  <a:txBody>
                    <a:bodyPr/>
                    <a:lstStyle/>
                    <a:p>
                      <a:pPr>
                        <a:spcAft>
                          <a:spcPts val="0"/>
                        </a:spcAft>
                      </a:pPr>
                      <a:r>
                        <a:rPr lang="es-ES" sz="1400">
                          <a:latin typeface="Arial" pitchFamily="34" charset="0"/>
                          <a:ea typeface="Times New Roman"/>
                          <a:cs typeface="Arial" pitchFamily="34" charset="0"/>
                        </a:rPr>
                        <a:t>El 20% de las empresas ecuatorianas  medianas y grandes,  utilizan los servicios de </a:t>
                      </a:r>
                      <a:r>
                        <a:rPr lang="es-ES" sz="1400" i="1">
                          <a:latin typeface="Arial" pitchFamily="34" charset="0"/>
                          <a:ea typeface="Times New Roman"/>
                          <a:cs typeface="Arial" pitchFamily="34" charset="0"/>
                        </a:rPr>
                        <a:t>Cloud Computing</a:t>
                      </a:r>
                      <a:r>
                        <a:rPr lang="es-ES" sz="1400">
                          <a:latin typeface="Arial" pitchFamily="34" charset="0"/>
                          <a:ea typeface="Times New Roman"/>
                          <a:cs typeface="Arial" pitchFamily="34" charset="0"/>
                        </a:rPr>
                        <a:t>.</a:t>
                      </a:r>
                    </a:p>
                  </a:txBody>
                  <a:tcPr marL="68580" marR="68580" marT="0" marB="0" anchor="ctr"/>
                </a:tc>
                <a:tc>
                  <a:txBody>
                    <a:bodyPr/>
                    <a:lstStyle/>
                    <a:p>
                      <a:pPr algn="ctr">
                        <a:spcAft>
                          <a:spcPts val="0"/>
                        </a:spcAft>
                      </a:pPr>
                      <a:r>
                        <a:rPr lang="es-ES" sz="1400" dirty="0">
                          <a:latin typeface="Arial" pitchFamily="34" charset="0"/>
                          <a:ea typeface="Times New Roman"/>
                          <a:cs typeface="Arial" pitchFamily="34" charset="0"/>
                        </a:rPr>
                        <a:t>2015</a:t>
                      </a:r>
                    </a:p>
                  </a:txBody>
                  <a:tcPr marL="68580" marR="68580" marT="0" marB="0" anchor="ctr"/>
                </a:tc>
                <a:tc>
                  <a:txBody>
                    <a:bodyPr/>
                    <a:lstStyle/>
                    <a:p>
                      <a:pPr algn="just">
                        <a:spcAft>
                          <a:spcPts val="0"/>
                        </a:spcAft>
                      </a:pPr>
                      <a:r>
                        <a:rPr kumimoji="0" lang="es-ES" sz="1400" kern="1200" dirty="0" smtClean="0">
                          <a:solidFill>
                            <a:schemeClr val="dk1"/>
                          </a:solidFill>
                          <a:latin typeface="Arial" pitchFamily="34" charset="0"/>
                          <a:ea typeface="Times New Roman"/>
                          <a:cs typeface="Arial" pitchFamily="34" charset="0"/>
                        </a:rPr>
                        <a:t>Ser un canal certificado de comercialización de servicios Cloud</a:t>
                      </a:r>
                    </a:p>
                  </a:txBody>
                  <a:tcPr marL="44450" marR="44450" marT="0" marB="0" anchor="ctr"/>
                </a:tc>
              </a:tr>
              <a:tr h="818988">
                <a:tc>
                  <a:txBody>
                    <a:bodyPr/>
                    <a:lstStyle/>
                    <a:p>
                      <a:pPr algn="ctr">
                        <a:spcAft>
                          <a:spcPts val="0"/>
                        </a:spcAft>
                      </a:pPr>
                      <a:r>
                        <a:rPr lang="es-ES" sz="1400" dirty="0">
                          <a:latin typeface="Arial" pitchFamily="34" charset="0"/>
                          <a:ea typeface="Times New Roman"/>
                          <a:cs typeface="Arial" pitchFamily="34" charset="0"/>
                        </a:rPr>
                        <a:t>V4</a:t>
                      </a:r>
                      <a:br>
                        <a:rPr lang="es-ES" sz="1400" dirty="0">
                          <a:latin typeface="Arial" pitchFamily="34" charset="0"/>
                          <a:ea typeface="Times New Roman"/>
                          <a:cs typeface="Arial" pitchFamily="34" charset="0"/>
                        </a:rPr>
                      </a:br>
                      <a:r>
                        <a:rPr lang="es-ES" sz="1400" dirty="0">
                          <a:latin typeface="Arial" pitchFamily="34" charset="0"/>
                          <a:ea typeface="Times New Roman"/>
                          <a:cs typeface="Arial" pitchFamily="34" charset="0"/>
                        </a:rPr>
                        <a:t>Hacking</a:t>
                      </a:r>
                    </a:p>
                  </a:txBody>
                  <a:tcPr marL="68580" marR="68580" marT="0" marB="0" anchor="ctr"/>
                </a:tc>
                <a:tc>
                  <a:txBody>
                    <a:bodyPr/>
                    <a:lstStyle/>
                    <a:p>
                      <a:pPr>
                        <a:spcAft>
                          <a:spcPts val="0"/>
                        </a:spcAft>
                      </a:pPr>
                      <a:r>
                        <a:rPr lang="es-ES" sz="1400" dirty="0">
                          <a:latin typeface="Arial" pitchFamily="34" charset="0"/>
                          <a:ea typeface="Times New Roman"/>
                          <a:cs typeface="Arial" pitchFamily="34" charset="0"/>
                        </a:rPr>
                        <a:t>La banca móvil se convertirá en el nuevo blanco de los </a:t>
                      </a:r>
                      <a:r>
                        <a:rPr lang="es-ES" sz="1400" dirty="0" err="1">
                          <a:latin typeface="Arial" pitchFamily="34" charset="0"/>
                          <a:ea typeface="Times New Roman"/>
                          <a:cs typeface="Arial" pitchFamily="34" charset="0"/>
                        </a:rPr>
                        <a:t>ciberdelincuentes</a:t>
                      </a:r>
                      <a:r>
                        <a:rPr lang="es-ES" sz="1400" dirty="0">
                          <a:latin typeface="Arial" pitchFamily="34" charset="0"/>
                          <a:ea typeface="Times New Roman"/>
                          <a:cs typeface="Arial" pitchFamily="34" charset="0"/>
                        </a:rPr>
                        <a:t>. </a:t>
                      </a:r>
                    </a:p>
                  </a:txBody>
                  <a:tcPr marL="68580" marR="68580" marT="0" marB="0" anchor="ctr"/>
                </a:tc>
                <a:tc>
                  <a:txBody>
                    <a:bodyPr/>
                    <a:lstStyle/>
                    <a:p>
                      <a:pPr algn="ctr">
                        <a:spcAft>
                          <a:spcPts val="0"/>
                        </a:spcAft>
                      </a:pPr>
                      <a:r>
                        <a:rPr lang="es-ES" sz="1400" dirty="0">
                          <a:latin typeface="Arial" pitchFamily="34" charset="0"/>
                          <a:ea typeface="Times New Roman"/>
                          <a:cs typeface="Arial" pitchFamily="34" charset="0"/>
                        </a:rPr>
                        <a:t>2013</a:t>
                      </a:r>
                    </a:p>
                  </a:txBody>
                  <a:tcPr marL="68580" marR="6858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dirty="0" smtClean="0">
                          <a:latin typeface="Arial" pitchFamily="34" charset="0"/>
                          <a:ea typeface="Times New Roman"/>
                          <a:cs typeface="Arial" pitchFamily="34" charset="0"/>
                        </a:rPr>
                        <a:t>El 10% de las empresas del sistema financiero ecuatoriano sean clientes de los servicios de hacking móvil de SATELITE.COM</a:t>
                      </a:r>
                      <a:endParaRPr lang="es-ES" sz="1400" dirty="0">
                        <a:latin typeface="Arial" pitchFamily="34" charset="0"/>
                        <a:ea typeface="Times New Roman"/>
                        <a:cs typeface="Arial" pitchFamily="34" charset="0"/>
                      </a:endParaRPr>
                    </a:p>
                  </a:txBody>
                  <a:tcPr marL="68580" marR="68580" marT="0" marB="0" anchor="ctr"/>
                </a:tc>
              </a:tr>
              <a:tr h="1228483">
                <a:tc>
                  <a:txBody>
                    <a:bodyPr/>
                    <a:lstStyle/>
                    <a:p>
                      <a:pPr algn="ctr">
                        <a:spcAft>
                          <a:spcPts val="0"/>
                        </a:spcAft>
                      </a:pPr>
                      <a:r>
                        <a:rPr lang="es-ES" sz="1400" dirty="0">
                          <a:latin typeface="Arial" pitchFamily="34" charset="0"/>
                          <a:ea typeface="Times New Roman"/>
                          <a:cs typeface="Arial" pitchFamily="34" charset="0"/>
                        </a:rPr>
                        <a:t>V5</a:t>
                      </a:r>
                      <a:br>
                        <a:rPr lang="es-ES" sz="1400" dirty="0">
                          <a:latin typeface="Arial" pitchFamily="34" charset="0"/>
                          <a:ea typeface="Times New Roman"/>
                          <a:cs typeface="Arial" pitchFamily="34" charset="0"/>
                        </a:rPr>
                      </a:br>
                      <a:r>
                        <a:rPr lang="es-ES" sz="1400" dirty="0">
                          <a:latin typeface="Arial" pitchFamily="34" charset="0"/>
                          <a:ea typeface="Times New Roman"/>
                          <a:cs typeface="Arial" pitchFamily="34" charset="0"/>
                        </a:rPr>
                        <a:t>Planes de Continuidad de Negocios</a:t>
                      </a:r>
                    </a:p>
                  </a:txBody>
                  <a:tcPr marL="68580" marR="68580" marT="0" marB="0" anchor="ctr"/>
                </a:tc>
                <a:tc>
                  <a:txBody>
                    <a:bodyPr/>
                    <a:lstStyle/>
                    <a:p>
                      <a:pPr algn="just">
                        <a:spcAft>
                          <a:spcPts val="0"/>
                        </a:spcAft>
                      </a:pPr>
                      <a:r>
                        <a:rPr lang="es-ES" sz="1400" dirty="0">
                          <a:latin typeface="Arial" pitchFamily="34" charset="0"/>
                          <a:ea typeface="Times New Roman"/>
                          <a:cs typeface="Arial" pitchFamily="34" charset="0"/>
                        </a:rPr>
                        <a:t>El 50% de las empresas del sector financiero ecuatoriano implementarán Planes de Continuidad de Negocios. </a:t>
                      </a:r>
                    </a:p>
                  </a:txBody>
                  <a:tcPr marL="68580" marR="68580" marT="0" marB="0" anchor="ctr"/>
                </a:tc>
                <a:tc>
                  <a:txBody>
                    <a:bodyPr/>
                    <a:lstStyle/>
                    <a:p>
                      <a:pPr algn="ctr">
                        <a:spcAft>
                          <a:spcPts val="0"/>
                        </a:spcAft>
                      </a:pPr>
                      <a:r>
                        <a:rPr lang="es-ES" sz="1400" dirty="0">
                          <a:latin typeface="Arial" pitchFamily="34" charset="0"/>
                          <a:ea typeface="Times New Roman"/>
                          <a:cs typeface="Arial" pitchFamily="34" charset="0"/>
                        </a:rPr>
                        <a:t>2014</a:t>
                      </a:r>
                    </a:p>
                  </a:txBody>
                  <a:tcPr marL="68580" marR="6858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dirty="0" smtClean="0">
                          <a:latin typeface="Arial" pitchFamily="34" charset="0"/>
                          <a:ea typeface="Times New Roman"/>
                          <a:cs typeface="Arial" pitchFamily="34" charset="0"/>
                        </a:rPr>
                        <a:t>El 20% de los ingresos por ventas serán generados por servicios de consultoría en Planes de Continuidad de Negocio</a:t>
                      </a:r>
                      <a:endParaRPr lang="es-ES" sz="1400" dirty="0">
                        <a:latin typeface="Arial" pitchFamily="34" charset="0"/>
                        <a:ea typeface="Times New Roman"/>
                        <a:cs typeface="Arial" pitchFamily="34" charset="0"/>
                      </a:endParaRPr>
                    </a:p>
                  </a:txBody>
                  <a:tcPr marL="68580" marR="68580" marT="0" marB="0" anchor="ctr"/>
                </a:tc>
              </a:tr>
            </a:tbl>
          </a:graphicData>
        </a:graphic>
      </p:graphicFrame>
      <p:sp>
        <p:nvSpPr>
          <p:cNvPr id="3" name="2 CuadroTexto"/>
          <p:cNvSpPr txBox="1"/>
          <p:nvPr/>
        </p:nvSpPr>
        <p:spPr>
          <a:xfrm>
            <a:off x="6119664" y="0"/>
            <a:ext cx="3024336" cy="400110"/>
          </a:xfrm>
          <a:prstGeom prst="rect">
            <a:avLst/>
          </a:prstGeom>
          <a:noFill/>
        </p:spPr>
        <p:txBody>
          <a:bodyPr wrap="square" rtlCol="0">
            <a:spAutoFit/>
          </a:bodyPr>
          <a:lstStyle/>
          <a:p>
            <a:r>
              <a:rPr lang="es-ES" sz="2000" b="1" dirty="0" smtClean="0"/>
              <a:t>ESCENARIO APUESTA</a:t>
            </a:r>
            <a:endParaRPr lang="es-ES" sz="20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850106"/>
          </a:xfrm>
        </p:spPr>
        <p:txBody>
          <a:bodyPr>
            <a:noAutofit/>
          </a:bodyPr>
          <a:lstStyle/>
          <a:p>
            <a:r>
              <a:rPr lang="es-ES" sz="3600" dirty="0" smtClean="0">
                <a:latin typeface="Arial" pitchFamily="34" charset="0"/>
                <a:cs typeface="Arial" pitchFamily="34" charset="0"/>
              </a:rPr>
              <a:t>DIRECCIONAMIENTO    								ESTRATÉGICO</a:t>
            </a:r>
            <a:endParaRPr lang="es-ES" sz="3600" dirty="0">
              <a:latin typeface="Arial" pitchFamily="34" charset="0"/>
              <a:cs typeface="Arial" pitchFamily="34" charset="0"/>
            </a:endParaRPr>
          </a:p>
        </p:txBody>
      </p:sp>
      <p:sp>
        <p:nvSpPr>
          <p:cNvPr id="37890" name="Rectangle 2"/>
          <p:cNvSpPr>
            <a:spLocks noChangeArrowheads="1"/>
          </p:cNvSpPr>
          <p:nvPr/>
        </p:nvSpPr>
        <p:spPr bwMode="auto">
          <a:xfrm>
            <a:off x="467544" y="1052736"/>
            <a:ext cx="194421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MISIÓN</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7889" name="AutoShape 1"/>
          <p:cNvSpPr>
            <a:spLocks noChangeArrowheads="1"/>
          </p:cNvSpPr>
          <p:nvPr/>
        </p:nvSpPr>
        <p:spPr bwMode="auto">
          <a:xfrm>
            <a:off x="971600" y="1844824"/>
            <a:ext cx="7488832" cy="1296144"/>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Somos una compañía  de Servicios Tecnológicos, que ofrece soluciones de Seguridad sobre la Información;  utilizando productos de fabricantes reconocidos mundialmente,  cumpliendo estándares de implementación  y  entregando servicios calificados a través de profesionales certificados para empresas de todo tamaño y sector.</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892"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37894" name="Rectangle 6"/>
          <p:cNvSpPr>
            <a:spLocks noChangeArrowheads="1"/>
          </p:cNvSpPr>
          <p:nvPr/>
        </p:nvSpPr>
        <p:spPr bwMode="auto">
          <a:xfrm>
            <a:off x="971600" y="33265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7893" name="AutoShape 5"/>
          <p:cNvSpPr>
            <a:spLocks noChangeArrowheads="1"/>
          </p:cNvSpPr>
          <p:nvPr/>
        </p:nvSpPr>
        <p:spPr bwMode="auto">
          <a:xfrm>
            <a:off x="1115616" y="4149080"/>
            <a:ext cx="7416824" cy="1224136"/>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Ser líder en la prestación del servicio en soluciones de seguridad de información, que comercializa en el mercado ecuatoriano, a través de servicios íntegros, confiables y certificados; con mejores tiempos de respuesta al cliente</a:t>
            </a:r>
            <a:r>
              <a:rPr lang="es-ES" sz="1400" dirty="0" smtClean="0">
                <a:latin typeface="Arial" pitchFamily="34" charset="0"/>
                <a:ea typeface="Times New Roman" pitchFamily="18" charset="0"/>
                <a:cs typeface="Arial" pitchFamily="34" charset="0"/>
              </a:rPr>
              <a:t>,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optimizando recursos para incrementar la rentabilidad operativa de la empresa.</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896" name="Rectangle 8"/>
          <p:cNvSpPr>
            <a:spLocks noChangeArrowheads="1"/>
          </p:cNvSpPr>
          <p:nvPr/>
        </p:nvSpPr>
        <p:spPr bwMode="auto">
          <a:xfrm>
            <a:off x="3491880" y="3501008"/>
            <a:ext cx="273630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VISIÓN</a:t>
            </a:r>
            <a:r>
              <a:rPr kumimoji="0" lang="es-ES" sz="2000" b="1" i="0" u="none" strike="noStrike" cap="none" normalizeH="0" dirty="0" smtClean="0">
                <a:ln>
                  <a:noFill/>
                </a:ln>
                <a:solidFill>
                  <a:schemeClr val="tx1"/>
                </a:solidFill>
                <a:effectLst/>
                <a:latin typeface="Arial" pitchFamily="34" charset="0"/>
                <a:ea typeface="Times New Roman" pitchFamily="18" charset="0"/>
                <a:cs typeface="Arial" pitchFamily="34" charset="0"/>
              </a:rPr>
              <a:t> AL 2015</a:t>
            </a:r>
            <a:endParaRPr lang="es-ES" sz="2000" b="1"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7890"/>
                                        </p:tgtEl>
                                        <p:attrNameLst>
                                          <p:attrName>style.visibility</p:attrName>
                                        </p:attrNameLst>
                                      </p:cBhvr>
                                      <p:to>
                                        <p:strVal val="visible"/>
                                      </p:to>
                                    </p:set>
                                    <p:animEffect transition="in" filter="diamond(in)">
                                      <p:cBhvr>
                                        <p:cTn id="12" dur="500"/>
                                        <p:tgtEl>
                                          <p:spTgt spid="378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7889"/>
                                        </p:tgtEl>
                                        <p:attrNameLst>
                                          <p:attrName>style.visibility</p:attrName>
                                        </p:attrNameLst>
                                      </p:cBhvr>
                                      <p:to>
                                        <p:strVal val="visible"/>
                                      </p:to>
                                    </p:set>
                                    <p:animEffect transition="in" filter="wipe(down)">
                                      <p:cBhvr>
                                        <p:cTn id="17" dur="500"/>
                                        <p:tgtEl>
                                          <p:spTgt spid="3788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7896"/>
                                        </p:tgtEl>
                                        <p:attrNameLst>
                                          <p:attrName>style.visibility</p:attrName>
                                        </p:attrNameLst>
                                      </p:cBhvr>
                                      <p:to>
                                        <p:strVal val="visible"/>
                                      </p:to>
                                    </p:set>
                                    <p:animEffect transition="in" filter="diamond(in)">
                                      <p:cBhvr>
                                        <p:cTn id="22" dur="500"/>
                                        <p:tgtEl>
                                          <p:spTgt spid="3789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7893"/>
                                        </p:tgtEl>
                                        <p:attrNameLst>
                                          <p:attrName>style.visibility</p:attrName>
                                        </p:attrNameLst>
                                      </p:cBhvr>
                                      <p:to>
                                        <p:strVal val="visible"/>
                                      </p:to>
                                    </p:set>
                                    <p:anim calcmode="lin" valueType="num">
                                      <p:cBhvr additive="base">
                                        <p:cTn id="27" dur="500" fill="hold"/>
                                        <p:tgtEl>
                                          <p:spTgt spid="37893"/>
                                        </p:tgtEl>
                                        <p:attrNameLst>
                                          <p:attrName>ppt_x</p:attrName>
                                        </p:attrNameLst>
                                      </p:cBhvr>
                                      <p:tavLst>
                                        <p:tav tm="0">
                                          <p:val>
                                            <p:strVal val="#ppt_x"/>
                                          </p:val>
                                        </p:tav>
                                        <p:tav tm="100000">
                                          <p:val>
                                            <p:strVal val="#ppt_x"/>
                                          </p:val>
                                        </p:tav>
                                      </p:tavLst>
                                    </p:anim>
                                    <p:anim calcmode="lin" valueType="num">
                                      <p:cBhvr additive="base">
                                        <p:cTn id="28" dur="500" fill="hold"/>
                                        <p:tgtEl>
                                          <p:spTgt spid="378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890" grpId="0"/>
      <p:bldP spid="37889" grpId="0" animBg="1"/>
      <p:bldP spid="37893" grpId="0" animBg="1"/>
      <p:bldP spid="3789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2267744" y="188640"/>
          <a:ext cx="6552728"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179512" y="2708920"/>
            <a:ext cx="1944216" cy="584775"/>
          </a:xfrm>
          <a:prstGeom prst="rect">
            <a:avLst/>
          </a:prstGeom>
          <a:noFill/>
        </p:spPr>
        <p:txBody>
          <a:bodyPr wrap="square" rtlCol="0">
            <a:spAutoFit/>
          </a:bodyPr>
          <a:lstStyle/>
          <a:p>
            <a:r>
              <a:rPr lang="es-ES" sz="1600" b="1" dirty="0" smtClean="0">
                <a:latin typeface="Arial" pitchFamily="34" charset="0"/>
                <a:cs typeface="Arial" pitchFamily="34" charset="0"/>
              </a:rPr>
              <a:t>VALORES</a:t>
            </a:r>
          </a:p>
          <a:p>
            <a:r>
              <a:rPr lang="es-ES" sz="1600" b="1" dirty="0" smtClean="0">
                <a:latin typeface="Arial" pitchFamily="34" charset="0"/>
                <a:cs typeface="Arial" pitchFamily="34" charset="0"/>
              </a:rPr>
              <a:t>CORPORATIVOS</a:t>
            </a:r>
            <a:endParaRPr lang="es-ES" sz="1600" b="1" dirty="0">
              <a:latin typeface="Arial" pitchFamily="34" charset="0"/>
              <a:cs typeface="Arial" pitchFamily="34" charset="0"/>
            </a:endParaRPr>
          </a:p>
        </p:txBody>
      </p:sp>
      <p:graphicFrame>
        <p:nvGraphicFramePr>
          <p:cNvPr id="7" name="6 Diagrama"/>
          <p:cNvGraphicFramePr/>
          <p:nvPr/>
        </p:nvGraphicFramePr>
        <p:xfrm>
          <a:off x="2267744" y="3933056"/>
          <a:ext cx="6552728" cy="26800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p:cNvSpPr>
            <a:spLocks noGrp="1"/>
          </p:cNvSpPr>
          <p:nvPr>
            <p:ph type="title"/>
          </p:nvPr>
        </p:nvSpPr>
        <p:spPr>
          <a:xfrm>
            <a:off x="0" y="476672"/>
            <a:ext cx="755576" cy="6381328"/>
          </a:xfrm>
        </p:spPr>
        <p:txBody>
          <a:bodyPr vert="vert270">
            <a:noAutofit/>
          </a:bodyPr>
          <a:lstStyle/>
          <a:p>
            <a:pPr algn="ctr"/>
            <a:r>
              <a:rPr lang="es-ES" sz="4400" dirty="0" smtClean="0">
                <a:latin typeface="Arial" pitchFamily="34" charset="0"/>
                <a:cs typeface="Arial" pitchFamily="34" charset="0"/>
              </a:rPr>
              <a:t>MATRIZ FODA</a:t>
            </a:r>
            <a:endParaRPr lang="es-ES" sz="4400" dirty="0">
              <a:latin typeface="Arial" pitchFamily="34" charset="0"/>
              <a:cs typeface="Arial" pitchFamily="34" charset="0"/>
            </a:endParaRPr>
          </a:p>
        </p:txBody>
      </p:sp>
      <p:graphicFrame>
        <p:nvGraphicFramePr>
          <p:cNvPr id="7" name="6 Tabla"/>
          <p:cNvGraphicFramePr>
            <a:graphicFrameLocks noGrp="1"/>
          </p:cNvGraphicFramePr>
          <p:nvPr/>
        </p:nvGraphicFramePr>
        <p:xfrm>
          <a:off x="755576" y="260649"/>
          <a:ext cx="8208911" cy="5227661"/>
        </p:xfrm>
        <a:graphic>
          <a:graphicData uri="http://schemas.openxmlformats.org/drawingml/2006/table">
            <a:tbl>
              <a:tblPr firstRow="1" bandRow="1">
                <a:tableStyleId>{5C22544A-7EE6-4342-B048-85BDC9FD1C3A}</a:tableStyleId>
              </a:tblPr>
              <a:tblGrid>
                <a:gridCol w="432048"/>
                <a:gridCol w="3557389"/>
                <a:gridCol w="475059"/>
                <a:gridCol w="3744415"/>
              </a:tblGrid>
              <a:tr h="351464">
                <a:tc gridSpan="2">
                  <a:txBody>
                    <a:bodyPr/>
                    <a:lstStyle/>
                    <a:p>
                      <a:pPr algn="ctr"/>
                      <a:r>
                        <a:rPr lang="es-ES" dirty="0" smtClean="0"/>
                        <a:t>FORTALEZAS</a:t>
                      </a:r>
                      <a:endParaRPr lang="es-ES" dirty="0"/>
                    </a:p>
                  </a:txBody>
                  <a:tcPr/>
                </a:tc>
                <a:tc hMerge="1">
                  <a:txBody>
                    <a:bodyPr/>
                    <a:lstStyle/>
                    <a:p>
                      <a:endParaRPr lang="es-ES" dirty="0"/>
                    </a:p>
                  </a:txBody>
                  <a:tcPr/>
                </a:tc>
                <a:tc gridSpan="2">
                  <a:txBody>
                    <a:bodyPr/>
                    <a:lstStyle/>
                    <a:p>
                      <a:pPr algn="ctr"/>
                      <a:r>
                        <a:rPr lang="es-ES" dirty="0" smtClean="0"/>
                        <a:t>DEBILIDADES</a:t>
                      </a:r>
                      <a:endParaRPr lang="es-ES" dirty="0"/>
                    </a:p>
                  </a:txBody>
                  <a:tcPr/>
                </a:tc>
                <a:tc hMerge="1">
                  <a:txBody>
                    <a:bodyPr/>
                    <a:lstStyle/>
                    <a:p>
                      <a:endParaRPr lang="es-ES" dirty="0"/>
                    </a:p>
                  </a:txBody>
                  <a:tcPr/>
                </a:tc>
              </a:tr>
              <a:tr h="410041">
                <a:tc>
                  <a:txBody>
                    <a:bodyPr/>
                    <a:lstStyle/>
                    <a:p>
                      <a:pPr algn="l">
                        <a:spcAft>
                          <a:spcPts val="0"/>
                        </a:spcAft>
                      </a:pPr>
                      <a:r>
                        <a:rPr lang="es-ES" sz="1400" b="0" dirty="0" smtClean="0">
                          <a:latin typeface="Arial" pitchFamily="34" charset="0"/>
                          <a:ea typeface="Times New Roman"/>
                          <a:cs typeface="Arial" pitchFamily="34" charset="0"/>
                        </a:rPr>
                        <a:t>F1</a:t>
                      </a:r>
                      <a:endParaRPr lang="es-ES" sz="1400" b="0" dirty="0">
                        <a:latin typeface="Arial" pitchFamily="34" charset="0"/>
                        <a:ea typeface="Times New Roman"/>
                        <a:cs typeface="Arial" pitchFamily="34" charset="0"/>
                      </a:endParaRPr>
                    </a:p>
                  </a:txBody>
                  <a:tcPr marL="44450" marR="44450" marT="0" marB="0" anchor="ctr"/>
                </a:tc>
                <a:tc>
                  <a:txBody>
                    <a:bodyPr/>
                    <a:lstStyle/>
                    <a:p>
                      <a:pPr algn="l">
                        <a:spcAft>
                          <a:spcPts val="0"/>
                        </a:spcAft>
                      </a:pPr>
                      <a:r>
                        <a:rPr lang="es-ES" sz="1400" b="0" dirty="0">
                          <a:latin typeface="Arial" pitchFamily="34" charset="0"/>
                          <a:ea typeface="Times New Roman"/>
                          <a:cs typeface="Arial" pitchFamily="34" charset="0"/>
                        </a:rPr>
                        <a:t>Los colaboradores son profesionales con experiencia</a:t>
                      </a:r>
                    </a:p>
                  </a:txBody>
                  <a:tcPr marL="44450" marR="44450" marT="0" marB="0" anchor="ctr"/>
                </a:tc>
                <a:tc>
                  <a:txBody>
                    <a:bodyPr/>
                    <a:lstStyle/>
                    <a:p>
                      <a:pPr algn="l">
                        <a:spcAft>
                          <a:spcPts val="0"/>
                        </a:spcAft>
                      </a:pPr>
                      <a:r>
                        <a:rPr lang="es-ES" sz="1400" b="0" dirty="0" smtClean="0">
                          <a:latin typeface="Arial" pitchFamily="34" charset="0"/>
                          <a:ea typeface="Times New Roman"/>
                          <a:cs typeface="Arial" pitchFamily="34" charset="0"/>
                        </a:rPr>
                        <a:t>D1</a:t>
                      </a:r>
                      <a:endParaRPr lang="es-ES" sz="1400" b="0" dirty="0">
                        <a:latin typeface="Arial" pitchFamily="34" charset="0"/>
                        <a:ea typeface="Times New Roman"/>
                        <a:cs typeface="Arial" pitchFamily="34" charset="0"/>
                      </a:endParaRPr>
                    </a:p>
                  </a:txBody>
                  <a:tcPr marL="44450" marR="44450" marT="0" marB="0" anchor="ctr"/>
                </a:tc>
                <a:tc>
                  <a:txBody>
                    <a:bodyPr/>
                    <a:lstStyle/>
                    <a:p>
                      <a:pPr algn="l">
                        <a:spcAft>
                          <a:spcPts val="0"/>
                        </a:spcAft>
                      </a:pPr>
                      <a:r>
                        <a:rPr lang="es-ES" sz="1400" b="0" dirty="0">
                          <a:latin typeface="Arial" pitchFamily="34" charset="0"/>
                          <a:ea typeface="Times New Roman"/>
                          <a:cs typeface="Arial" pitchFamily="34" charset="0"/>
                        </a:rPr>
                        <a:t>No cuenta con Direccionamiento Estratégico</a:t>
                      </a:r>
                    </a:p>
                  </a:txBody>
                  <a:tcPr marL="44450" marR="44450" marT="0" marB="0" anchor="ctr"/>
                </a:tc>
              </a:tr>
              <a:tr h="410041">
                <a:tc>
                  <a:txBody>
                    <a:bodyPr/>
                    <a:lstStyle/>
                    <a:p>
                      <a:pPr marL="0" algn="l" rtl="0" eaLnBrk="1" latinLnBrk="0" hangingPunct="1">
                        <a:spcAft>
                          <a:spcPts val="0"/>
                        </a:spcAft>
                      </a:pPr>
                      <a:r>
                        <a:rPr kumimoji="0" lang="es-ES" sz="1400" b="0" kern="1200" dirty="0" smtClean="0">
                          <a:solidFill>
                            <a:schemeClr val="dk1"/>
                          </a:solidFill>
                          <a:latin typeface="Arial" pitchFamily="34" charset="0"/>
                          <a:ea typeface="Times New Roman"/>
                          <a:cs typeface="Arial" pitchFamily="34" charset="0"/>
                        </a:rPr>
                        <a:t>F2</a:t>
                      </a:r>
                    </a:p>
                  </a:txBody>
                  <a:tcPr/>
                </a:tc>
                <a:tc>
                  <a:txBody>
                    <a:bodyPr/>
                    <a:lstStyle/>
                    <a:p>
                      <a:pPr algn="l">
                        <a:spcAft>
                          <a:spcPts val="0"/>
                        </a:spcAft>
                      </a:pPr>
                      <a:r>
                        <a:rPr lang="es-ES" sz="1400" b="0" dirty="0">
                          <a:latin typeface="Arial" pitchFamily="34" charset="0"/>
                          <a:ea typeface="Times New Roman"/>
                          <a:cs typeface="Arial" pitchFamily="34" charset="0"/>
                        </a:rPr>
                        <a:t>Compromiso del recurso humano</a:t>
                      </a:r>
                    </a:p>
                  </a:txBody>
                  <a:tcPr marL="44450" marR="44450" marT="0" marB="0" anchor="ctr"/>
                </a:tc>
                <a:tc>
                  <a:txBody>
                    <a:bodyPr/>
                    <a:lstStyle/>
                    <a:p>
                      <a:pPr algn="l">
                        <a:spcAft>
                          <a:spcPts val="0"/>
                        </a:spcAft>
                      </a:pPr>
                      <a:r>
                        <a:rPr lang="es-ES" sz="1400" b="0" dirty="0" smtClean="0">
                          <a:latin typeface="Arial" pitchFamily="34" charset="0"/>
                          <a:ea typeface="Times New Roman"/>
                          <a:cs typeface="Arial" pitchFamily="34" charset="0"/>
                        </a:rPr>
                        <a:t>D2</a:t>
                      </a:r>
                      <a:endParaRPr lang="es-ES" sz="1400" b="0" dirty="0">
                        <a:latin typeface="Arial" pitchFamily="34" charset="0"/>
                        <a:ea typeface="Times New Roman"/>
                        <a:cs typeface="Arial" pitchFamily="34" charset="0"/>
                      </a:endParaRPr>
                    </a:p>
                  </a:txBody>
                  <a:tcPr marL="44450" marR="44450" marT="0" marB="0" anchor="ctr"/>
                </a:tc>
                <a:tc>
                  <a:txBody>
                    <a:bodyPr/>
                    <a:lstStyle/>
                    <a:p>
                      <a:pPr algn="l">
                        <a:spcAft>
                          <a:spcPts val="0"/>
                        </a:spcAft>
                      </a:pPr>
                      <a:r>
                        <a:rPr lang="es-ES" sz="1400" b="0" dirty="0">
                          <a:latin typeface="Arial" pitchFamily="34" charset="0"/>
                          <a:ea typeface="Times New Roman"/>
                          <a:cs typeface="Arial" pitchFamily="34" charset="0"/>
                        </a:rPr>
                        <a:t>Comunicación informal al interior de la organización.</a:t>
                      </a:r>
                    </a:p>
                  </a:txBody>
                  <a:tcPr marL="44450" marR="44450" marT="0" marB="0" anchor="ctr"/>
                </a:tc>
              </a:tr>
              <a:tr h="701116">
                <a:tc>
                  <a:txBody>
                    <a:bodyPr/>
                    <a:lstStyle/>
                    <a:p>
                      <a:pPr marL="0" algn="l" rtl="0" eaLnBrk="1" latinLnBrk="0" hangingPunct="1">
                        <a:spcAft>
                          <a:spcPts val="0"/>
                        </a:spcAft>
                      </a:pPr>
                      <a:endParaRPr kumimoji="0" lang="es-ES" sz="1400" b="0" kern="1200" dirty="0" smtClean="0">
                        <a:solidFill>
                          <a:schemeClr val="dk1"/>
                        </a:solidFill>
                        <a:latin typeface="Arial" pitchFamily="34" charset="0"/>
                        <a:ea typeface="Times New Roman"/>
                        <a:cs typeface="Arial" pitchFamily="34" charset="0"/>
                      </a:endParaRPr>
                    </a:p>
                    <a:p>
                      <a:pPr marL="0" algn="l" rtl="0" eaLnBrk="1" latinLnBrk="0" hangingPunct="1">
                        <a:spcAft>
                          <a:spcPts val="0"/>
                        </a:spcAft>
                      </a:pPr>
                      <a:r>
                        <a:rPr kumimoji="0" lang="es-ES" sz="1400" b="0" kern="1200" dirty="0" smtClean="0">
                          <a:solidFill>
                            <a:schemeClr val="dk1"/>
                          </a:solidFill>
                          <a:latin typeface="Arial" pitchFamily="34" charset="0"/>
                          <a:ea typeface="Times New Roman"/>
                          <a:cs typeface="Arial" pitchFamily="34" charset="0"/>
                        </a:rPr>
                        <a:t>F3</a:t>
                      </a:r>
                    </a:p>
                  </a:txBody>
                  <a:tcPr/>
                </a:tc>
                <a:tc>
                  <a:txBody>
                    <a:bodyPr/>
                    <a:lstStyle/>
                    <a:p>
                      <a:pPr algn="l">
                        <a:spcAft>
                          <a:spcPts val="0"/>
                        </a:spcAft>
                      </a:pPr>
                      <a:r>
                        <a:rPr lang="es-ES" sz="1400" b="0" dirty="0">
                          <a:latin typeface="Arial" pitchFamily="34" charset="0"/>
                          <a:ea typeface="Times New Roman"/>
                          <a:cs typeface="Arial" pitchFamily="34" charset="0"/>
                        </a:rPr>
                        <a:t>Estabilidad laboral</a:t>
                      </a:r>
                    </a:p>
                  </a:txBody>
                  <a:tcPr marL="44450" marR="44450" marT="0" marB="0" anchor="ctr"/>
                </a:tc>
                <a:tc>
                  <a:txBody>
                    <a:bodyPr/>
                    <a:lstStyle/>
                    <a:p>
                      <a:pPr algn="l">
                        <a:spcAft>
                          <a:spcPts val="0"/>
                        </a:spcAft>
                      </a:pPr>
                      <a:r>
                        <a:rPr lang="es-ES" sz="1400" b="0" dirty="0" smtClean="0">
                          <a:latin typeface="Arial" pitchFamily="34" charset="0"/>
                          <a:ea typeface="Times New Roman"/>
                          <a:cs typeface="Arial" pitchFamily="34" charset="0"/>
                        </a:rPr>
                        <a:t>D3</a:t>
                      </a:r>
                      <a:endParaRPr lang="es-ES" sz="1400" b="0" dirty="0">
                        <a:latin typeface="Arial" pitchFamily="34" charset="0"/>
                        <a:ea typeface="Times New Roman"/>
                        <a:cs typeface="Arial" pitchFamily="34" charset="0"/>
                      </a:endParaRPr>
                    </a:p>
                  </a:txBody>
                  <a:tcPr marL="44450" marR="44450" marT="0" marB="0" anchor="ctr"/>
                </a:tc>
                <a:tc>
                  <a:txBody>
                    <a:bodyPr/>
                    <a:lstStyle/>
                    <a:p>
                      <a:pPr algn="l">
                        <a:spcAft>
                          <a:spcPts val="0"/>
                        </a:spcAft>
                      </a:pPr>
                      <a:r>
                        <a:rPr lang="es-ES" sz="1400" b="0" dirty="0">
                          <a:latin typeface="Arial" pitchFamily="34" charset="0"/>
                          <a:ea typeface="Times New Roman"/>
                          <a:cs typeface="Arial" pitchFamily="34" charset="0"/>
                        </a:rPr>
                        <a:t>No cuenta con capacitación adecuada y oportuna para los requerimiento técnico-comercial del giro de negocio</a:t>
                      </a:r>
                    </a:p>
                  </a:txBody>
                  <a:tcPr marL="44450" marR="44450" marT="0" marB="0" anchor="ctr"/>
                </a:tc>
              </a:tr>
              <a:tr h="410041">
                <a:tc>
                  <a:txBody>
                    <a:bodyPr/>
                    <a:lstStyle/>
                    <a:p>
                      <a:pPr marL="0" algn="l" rtl="0" eaLnBrk="1" latinLnBrk="0" hangingPunct="1">
                        <a:spcAft>
                          <a:spcPts val="0"/>
                        </a:spcAft>
                      </a:pPr>
                      <a:r>
                        <a:rPr kumimoji="0" lang="es-ES" sz="1400" b="0" kern="1200" dirty="0" smtClean="0">
                          <a:solidFill>
                            <a:schemeClr val="dk1"/>
                          </a:solidFill>
                          <a:latin typeface="Arial" pitchFamily="34" charset="0"/>
                          <a:ea typeface="Times New Roman"/>
                          <a:cs typeface="Arial" pitchFamily="34" charset="0"/>
                        </a:rPr>
                        <a:t>F4</a:t>
                      </a:r>
                    </a:p>
                  </a:txBody>
                  <a:tcPr/>
                </a:tc>
                <a:tc>
                  <a:txBody>
                    <a:bodyPr/>
                    <a:lstStyle/>
                    <a:p>
                      <a:pPr algn="l">
                        <a:spcAft>
                          <a:spcPts val="0"/>
                        </a:spcAft>
                      </a:pPr>
                      <a:r>
                        <a:rPr lang="es-ES" sz="1400" b="0" dirty="0">
                          <a:latin typeface="Arial" pitchFamily="34" charset="0"/>
                          <a:ea typeface="Times New Roman"/>
                          <a:cs typeface="Arial" pitchFamily="34" charset="0"/>
                        </a:rPr>
                        <a:t>Liderazgo participativo</a:t>
                      </a:r>
                    </a:p>
                  </a:txBody>
                  <a:tcPr marL="44450" marR="44450" marT="0" marB="0" anchor="ctr"/>
                </a:tc>
                <a:tc>
                  <a:txBody>
                    <a:bodyPr/>
                    <a:lstStyle/>
                    <a:p>
                      <a:pPr algn="l">
                        <a:spcAft>
                          <a:spcPts val="0"/>
                        </a:spcAft>
                      </a:pPr>
                      <a:r>
                        <a:rPr lang="es-ES" sz="1400" b="0" dirty="0" smtClean="0">
                          <a:latin typeface="Arial" pitchFamily="34" charset="0"/>
                          <a:ea typeface="Times New Roman"/>
                          <a:cs typeface="Arial" pitchFamily="34" charset="0"/>
                        </a:rPr>
                        <a:t>D4</a:t>
                      </a:r>
                      <a:endParaRPr lang="es-ES" sz="1400" b="0" dirty="0">
                        <a:latin typeface="Arial" pitchFamily="34" charset="0"/>
                        <a:ea typeface="Times New Roman"/>
                        <a:cs typeface="Arial" pitchFamily="34" charset="0"/>
                      </a:endParaRPr>
                    </a:p>
                  </a:txBody>
                  <a:tcPr marL="44450" marR="44450" marT="0" marB="0" anchor="ctr"/>
                </a:tc>
                <a:tc>
                  <a:txBody>
                    <a:bodyPr/>
                    <a:lstStyle/>
                    <a:p>
                      <a:pPr algn="l">
                        <a:spcAft>
                          <a:spcPts val="0"/>
                        </a:spcAft>
                      </a:pPr>
                      <a:r>
                        <a:rPr lang="es-ES" sz="1400" b="0" dirty="0">
                          <a:latin typeface="Arial" pitchFamily="34" charset="0"/>
                          <a:ea typeface="Times New Roman"/>
                          <a:cs typeface="Arial" pitchFamily="34" charset="0"/>
                        </a:rPr>
                        <a:t>No cuenta con una clara definición de funciones</a:t>
                      </a:r>
                    </a:p>
                  </a:txBody>
                  <a:tcPr marL="44450" marR="44450" marT="0" marB="0" anchor="ctr"/>
                </a:tc>
              </a:tr>
              <a:tr h="350557">
                <a:tc>
                  <a:txBody>
                    <a:bodyPr/>
                    <a:lstStyle/>
                    <a:p>
                      <a:pPr marL="0" algn="l" rtl="0" eaLnBrk="1" latinLnBrk="0" hangingPunct="1">
                        <a:spcAft>
                          <a:spcPts val="0"/>
                        </a:spcAft>
                      </a:pPr>
                      <a:r>
                        <a:rPr kumimoji="0" lang="es-ES" sz="1400" b="0" kern="1200" dirty="0" smtClean="0">
                          <a:solidFill>
                            <a:schemeClr val="dk1"/>
                          </a:solidFill>
                          <a:latin typeface="Arial" pitchFamily="34" charset="0"/>
                          <a:ea typeface="Times New Roman"/>
                          <a:cs typeface="Arial" pitchFamily="34" charset="0"/>
                        </a:rPr>
                        <a:t>F5</a:t>
                      </a:r>
                    </a:p>
                  </a:txBody>
                  <a:tcPr/>
                </a:tc>
                <a:tc>
                  <a:txBody>
                    <a:bodyPr/>
                    <a:lstStyle/>
                    <a:p>
                      <a:pPr algn="l">
                        <a:spcAft>
                          <a:spcPts val="0"/>
                        </a:spcAft>
                      </a:pPr>
                      <a:r>
                        <a:rPr lang="es-ES" sz="1400" b="0" dirty="0">
                          <a:latin typeface="Arial" pitchFamily="34" charset="0"/>
                          <a:ea typeface="Times New Roman"/>
                          <a:cs typeface="Arial" pitchFamily="34" charset="0"/>
                        </a:rPr>
                        <a:t>Empresa financieramente estable</a:t>
                      </a:r>
                    </a:p>
                  </a:txBody>
                  <a:tcPr marL="44450" marR="44450" marT="0" marB="0" anchor="ctr"/>
                </a:tc>
                <a:tc>
                  <a:txBody>
                    <a:bodyPr/>
                    <a:lstStyle/>
                    <a:p>
                      <a:pPr algn="l">
                        <a:spcAft>
                          <a:spcPts val="0"/>
                        </a:spcAft>
                      </a:pPr>
                      <a:r>
                        <a:rPr lang="es-ES" sz="1400" b="0" dirty="0" smtClean="0">
                          <a:latin typeface="Arial" pitchFamily="34" charset="0"/>
                          <a:ea typeface="Times New Roman"/>
                          <a:cs typeface="Arial" pitchFamily="34" charset="0"/>
                        </a:rPr>
                        <a:t>D5</a:t>
                      </a:r>
                      <a:endParaRPr lang="es-ES" sz="1400" b="0" dirty="0">
                        <a:latin typeface="Arial" pitchFamily="34" charset="0"/>
                        <a:ea typeface="Times New Roman"/>
                        <a:cs typeface="Arial" pitchFamily="34" charset="0"/>
                      </a:endParaRPr>
                    </a:p>
                  </a:txBody>
                  <a:tcPr marL="44450" marR="44450" marT="0" marB="0" anchor="ctr"/>
                </a:tc>
                <a:tc>
                  <a:txBody>
                    <a:bodyPr/>
                    <a:lstStyle/>
                    <a:p>
                      <a:pPr algn="l">
                        <a:spcAft>
                          <a:spcPts val="0"/>
                        </a:spcAft>
                      </a:pPr>
                      <a:r>
                        <a:rPr lang="es-ES" sz="1400" b="0" dirty="0">
                          <a:latin typeface="Arial" pitchFamily="34" charset="0"/>
                          <a:ea typeface="Times New Roman"/>
                          <a:cs typeface="Arial" pitchFamily="34" charset="0"/>
                        </a:rPr>
                        <a:t>Ineficiencia operativa </a:t>
                      </a:r>
                    </a:p>
                  </a:txBody>
                  <a:tcPr marL="44450" marR="44450" marT="0" marB="0" anchor="ctr"/>
                </a:tc>
              </a:tr>
              <a:tr h="410041">
                <a:tc>
                  <a:txBody>
                    <a:bodyPr/>
                    <a:lstStyle/>
                    <a:p>
                      <a:pPr marL="0" algn="l" rtl="0" eaLnBrk="1" latinLnBrk="0" hangingPunct="1">
                        <a:spcAft>
                          <a:spcPts val="0"/>
                        </a:spcAft>
                      </a:pPr>
                      <a:r>
                        <a:rPr kumimoji="0" lang="es-ES" sz="1400" b="0" kern="1200" dirty="0" smtClean="0">
                          <a:solidFill>
                            <a:schemeClr val="dk1"/>
                          </a:solidFill>
                          <a:latin typeface="Arial" pitchFamily="34" charset="0"/>
                          <a:ea typeface="Times New Roman"/>
                          <a:cs typeface="Arial" pitchFamily="34" charset="0"/>
                        </a:rPr>
                        <a:t>F6</a:t>
                      </a:r>
                    </a:p>
                  </a:txBody>
                  <a:tcPr/>
                </a:tc>
                <a:tc>
                  <a:txBody>
                    <a:bodyPr/>
                    <a:lstStyle/>
                    <a:p>
                      <a:pPr algn="l">
                        <a:spcAft>
                          <a:spcPts val="0"/>
                        </a:spcAft>
                      </a:pPr>
                      <a:r>
                        <a:rPr lang="es-ES" sz="1400" b="0">
                          <a:latin typeface="Arial" pitchFamily="34" charset="0"/>
                          <a:ea typeface="Times New Roman"/>
                          <a:cs typeface="Arial" pitchFamily="34" charset="0"/>
                        </a:rPr>
                        <a:t>Experiencia de la gerencia en administración empresarial</a:t>
                      </a:r>
                    </a:p>
                  </a:txBody>
                  <a:tcPr marL="44450" marR="44450" marT="0" marB="0" anchor="ctr"/>
                </a:tc>
                <a:tc>
                  <a:txBody>
                    <a:bodyPr/>
                    <a:lstStyle/>
                    <a:p>
                      <a:pPr algn="l">
                        <a:spcAft>
                          <a:spcPts val="0"/>
                        </a:spcAft>
                      </a:pPr>
                      <a:r>
                        <a:rPr lang="es-ES" sz="1400" b="0" dirty="0" smtClean="0">
                          <a:latin typeface="Arial" pitchFamily="34" charset="0"/>
                          <a:ea typeface="Times New Roman"/>
                          <a:cs typeface="Arial" pitchFamily="34" charset="0"/>
                        </a:rPr>
                        <a:t>D6</a:t>
                      </a:r>
                      <a:endParaRPr lang="es-ES" sz="1400" b="0" dirty="0">
                        <a:latin typeface="Arial" pitchFamily="34" charset="0"/>
                        <a:ea typeface="Times New Roman"/>
                        <a:cs typeface="Arial" pitchFamily="34" charset="0"/>
                      </a:endParaRPr>
                    </a:p>
                  </a:txBody>
                  <a:tcPr marL="44450" marR="44450" marT="0" marB="0" anchor="ctr"/>
                </a:tc>
                <a:tc>
                  <a:txBody>
                    <a:bodyPr/>
                    <a:lstStyle/>
                    <a:p>
                      <a:pPr algn="l">
                        <a:spcAft>
                          <a:spcPts val="0"/>
                        </a:spcAft>
                      </a:pPr>
                      <a:r>
                        <a:rPr lang="es-ES" sz="1400" b="0" dirty="0">
                          <a:latin typeface="Arial" pitchFamily="34" charset="0"/>
                          <a:ea typeface="Times New Roman"/>
                          <a:cs typeface="Arial" pitchFamily="34" charset="0"/>
                        </a:rPr>
                        <a:t>No existe una política de ingresos y gastos</a:t>
                      </a:r>
                    </a:p>
                  </a:txBody>
                  <a:tcPr marL="44450" marR="44450" marT="0" marB="0" anchor="ctr"/>
                </a:tc>
              </a:tr>
              <a:tr h="701116">
                <a:tc>
                  <a:txBody>
                    <a:bodyPr/>
                    <a:lstStyle/>
                    <a:p>
                      <a:pPr marL="0" algn="l" rtl="0" eaLnBrk="1" latinLnBrk="0" hangingPunct="1">
                        <a:spcAft>
                          <a:spcPts val="0"/>
                        </a:spcAft>
                      </a:pPr>
                      <a:r>
                        <a:rPr kumimoji="0" lang="es-ES" sz="1400" b="0" kern="1200" dirty="0" smtClean="0">
                          <a:solidFill>
                            <a:schemeClr val="dk1"/>
                          </a:solidFill>
                          <a:latin typeface="Arial" pitchFamily="34" charset="0"/>
                          <a:ea typeface="Times New Roman"/>
                          <a:cs typeface="Arial" pitchFamily="34" charset="0"/>
                        </a:rPr>
                        <a:t>F7</a:t>
                      </a:r>
                    </a:p>
                  </a:txBody>
                  <a:tcPr/>
                </a:tc>
                <a:tc>
                  <a:txBody>
                    <a:bodyPr/>
                    <a:lstStyle/>
                    <a:p>
                      <a:pPr algn="l">
                        <a:spcAft>
                          <a:spcPts val="0"/>
                        </a:spcAft>
                      </a:pPr>
                      <a:r>
                        <a:rPr lang="es-ES" sz="1400" b="0" dirty="0">
                          <a:latin typeface="Arial" pitchFamily="34" charset="0"/>
                          <a:ea typeface="Times New Roman"/>
                          <a:cs typeface="Arial" pitchFamily="34" charset="0"/>
                        </a:rPr>
                        <a:t>Cumplimiento de obligaciones con </a:t>
                      </a:r>
                      <a:r>
                        <a:rPr lang="es-ES" sz="1400" b="0" dirty="0" smtClean="0">
                          <a:latin typeface="Arial" pitchFamily="34" charset="0"/>
                          <a:ea typeface="Times New Roman"/>
                          <a:cs typeface="Arial" pitchFamily="34" charset="0"/>
                        </a:rPr>
                        <a:t>proveedores</a:t>
                      </a:r>
                      <a:endParaRPr lang="es-ES" sz="1400" b="0" dirty="0">
                        <a:latin typeface="Arial" pitchFamily="34" charset="0"/>
                        <a:ea typeface="Times New Roman"/>
                        <a:cs typeface="Arial" pitchFamily="34" charset="0"/>
                      </a:endParaRPr>
                    </a:p>
                  </a:txBody>
                  <a:tcPr marL="44450" marR="44450" marT="0" marB="0" anchor="ctr"/>
                </a:tc>
                <a:tc>
                  <a:txBody>
                    <a:bodyPr/>
                    <a:lstStyle/>
                    <a:p>
                      <a:pPr algn="l">
                        <a:spcAft>
                          <a:spcPts val="0"/>
                        </a:spcAft>
                      </a:pPr>
                      <a:r>
                        <a:rPr lang="es-ES" sz="1400" b="0" dirty="0" smtClean="0">
                          <a:latin typeface="Arial" pitchFamily="34" charset="0"/>
                          <a:ea typeface="Times New Roman"/>
                          <a:cs typeface="Arial" pitchFamily="34" charset="0"/>
                        </a:rPr>
                        <a:t>D7</a:t>
                      </a:r>
                      <a:endParaRPr lang="es-ES" sz="1400" b="0" dirty="0">
                        <a:latin typeface="Arial" pitchFamily="34" charset="0"/>
                        <a:ea typeface="Times New Roman"/>
                        <a:cs typeface="Arial" pitchFamily="34" charset="0"/>
                      </a:endParaRPr>
                    </a:p>
                  </a:txBody>
                  <a:tcPr marL="44450" marR="44450" marT="0" marB="0" anchor="ctr"/>
                </a:tc>
                <a:tc>
                  <a:txBody>
                    <a:bodyPr/>
                    <a:lstStyle/>
                    <a:p>
                      <a:pPr algn="l">
                        <a:spcAft>
                          <a:spcPts val="0"/>
                        </a:spcAft>
                      </a:pPr>
                      <a:r>
                        <a:rPr lang="es-ES" sz="1400" b="0" dirty="0">
                          <a:latin typeface="Arial" pitchFamily="34" charset="0"/>
                          <a:ea typeface="Times New Roman"/>
                          <a:cs typeface="Arial" pitchFamily="34" charset="0"/>
                        </a:rPr>
                        <a:t>No se realiza una bitácora de soporte que le permita dar continuidad a los casos abiertos por cliente</a:t>
                      </a:r>
                    </a:p>
                  </a:txBody>
                  <a:tcPr marL="44450" marR="44450" marT="0" marB="0" anchor="ctr"/>
                </a:tc>
              </a:tr>
              <a:tr h="701116">
                <a:tc>
                  <a:txBody>
                    <a:bodyPr/>
                    <a:lstStyle/>
                    <a:p>
                      <a:pPr marL="0" algn="l" rtl="0" eaLnBrk="1" latinLnBrk="0" hangingPunct="1">
                        <a:spcAft>
                          <a:spcPts val="0"/>
                        </a:spcAft>
                      </a:pPr>
                      <a:r>
                        <a:rPr kumimoji="0" lang="es-ES" sz="1400" b="0" kern="1200" dirty="0" smtClean="0">
                          <a:solidFill>
                            <a:schemeClr val="dk1"/>
                          </a:solidFill>
                          <a:latin typeface="Arial" pitchFamily="34" charset="0"/>
                          <a:ea typeface="Times New Roman"/>
                          <a:cs typeface="Arial" pitchFamily="34" charset="0"/>
                        </a:rPr>
                        <a:t>F8</a:t>
                      </a:r>
                    </a:p>
                  </a:txBody>
                  <a:tcPr/>
                </a:tc>
                <a:tc>
                  <a:txBody>
                    <a:bodyPr/>
                    <a:lstStyle/>
                    <a:p>
                      <a:pPr algn="l">
                        <a:spcAft>
                          <a:spcPts val="0"/>
                        </a:spcAft>
                      </a:pPr>
                      <a:r>
                        <a:rPr lang="es-ES" sz="1400" b="0" dirty="0" smtClean="0">
                          <a:latin typeface="Arial" pitchFamily="34" charset="0"/>
                          <a:ea typeface="Times New Roman"/>
                          <a:cs typeface="Arial" pitchFamily="34" charset="0"/>
                        </a:rPr>
                        <a:t>Giro</a:t>
                      </a:r>
                      <a:r>
                        <a:rPr lang="es-ES" sz="1400" b="0" baseline="0" dirty="0" smtClean="0">
                          <a:latin typeface="Arial" pitchFamily="34" charset="0"/>
                          <a:ea typeface="Times New Roman"/>
                          <a:cs typeface="Arial" pitchFamily="34" charset="0"/>
                        </a:rPr>
                        <a:t> de negocio de la empresa establecido</a:t>
                      </a:r>
                      <a:endParaRPr lang="es-ES" sz="1400" b="0" dirty="0">
                        <a:latin typeface="Arial" pitchFamily="34" charset="0"/>
                        <a:ea typeface="Times New Roman"/>
                        <a:cs typeface="Arial" pitchFamily="34" charset="0"/>
                      </a:endParaRPr>
                    </a:p>
                  </a:txBody>
                  <a:tcPr marL="44450" marR="44450" marT="0" marB="0" anchor="ctr"/>
                </a:tc>
                <a:tc>
                  <a:txBody>
                    <a:bodyPr/>
                    <a:lstStyle/>
                    <a:p>
                      <a:pPr algn="l">
                        <a:spcAft>
                          <a:spcPts val="0"/>
                        </a:spcAft>
                      </a:pPr>
                      <a:r>
                        <a:rPr lang="es-ES" sz="1400" b="0" dirty="0" smtClean="0">
                          <a:latin typeface="Arial" pitchFamily="34" charset="0"/>
                          <a:ea typeface="Times New Roman"/>
                          <a:cs typeface="Arial" pitchFamily="34" charset="0"/>
                        </a:rPr>
                        <a:t>D8</a:t>
                      </a:r>
                      <a:endParaRPr lang="es-ES" sz="1400" b="0" dirty="0">
                        <a:latin typeface="Arial" pitchFamily="34" charset="0"/>
                        <a:ea typeface="Times New Roman"/>
                        <a:cs typeface="Arial" pitchFamily="34" charset="0"/>
                      </a:endParaRPr>
                    </a:p>
                  </a:txBody>
                  <a:tcPr marL="44450" marR="44450" marT="0" marB="0" anchor="ctr"/>
                </a:tc>
                <a:tc>
                  <a:txBody>
                    <a:bodyPr/>
                    <a:lstStyle/>
                    <a:p>
                      <a:pPr algn="l">
                        <a:spcAft>
                          <a:spcPts val="0"/>
                        </a:spcAft>
                      </a:pPr>
                      <a:r>
                        <a:rPr lang="es-ES" sz="1400" b="0" dirty="0" smtClean="0">
                          <a:latin typeface="Arial" pitchFamily="34" charset="0"/>
                          <a:ea typeface="Times New Roman"/>
                          <a:cs typeface="Arial" pitchFamily="34" charset="0"/>
                        </a:rPr>
                        <a:t>Toma</a:t>
                      </a:r>
                      <a:r>
                        <a:rPr lang="es-ES" sz="1400" b="0" baseline="0" dirty="0" smtClean="0">
                          <a:latin typeface="Arial" pitchFamily="34" charset="0"/>
                          <a:ea typeface="Times New Roman"/>
                          <a:cs typeface="Arial" pitchFamily="34" charset="0"/>
                        </a:rPr>
                        <a:t> de decisiones sobre la marcha y no basado en planificación</a:t>
                      </a:r>
                      <a:endParaRPr lang="es-ES" sz="1400" b="0" dirty="0">
                        <a:latin typeface="Arial" pitchFamily="34" charset="0"/>
                        <a:ea typeface="Times New Roman"/>
                        <a:cs typeface="Arial" pitchFamily="34" charset="0"/>
                      </a:endParaRPr>
                    </a:p>
                  </a:txBody>
                  <a:tcPr marL="44450" marR="44450" marT="0" marB="0" anchor="ctr"/>
                </a:tc>
              </a:tr>
              <a:tr h="701116">
                <a:tc>
                  <a:txBody>
                    <a:bodyPr/>
                    <a:lstStyle/>
                    <a:p>
                      <a:pPr marL="0" algn="l" rtl="0" eaLnBrk="1" latinLnBrk="0" hangingPunct="1">
                        <a:spcAft>
                          <a:spcPts val="0"/>
                        </a:spcAft>
                      </a:pPr>
                      <a:r>
                        <a:rPr kumimoji="0" lang="es-ES" sz="1400" b="0" kern="1200" dirty="0" smtClean="0">
                          <a:solidFill>
                            <a:schemeClr val="dk1"/>
                          </a:solidFill>
                          <a:latin typeface="Arial" pitchFamily="34" charset="0"/>
                          <a:ea typeface="Times New Roman"/>
                          <a:cs typeface="Arial" pitchFamily="34" charset="0"/>
                        </a:rPr>
                        <a:t>F9</a:t>
                      </a:r>
                    </a:p>
                  </a:txBody>
                  <a:tcPr/>
                </a:tc>
                <a:tc>
                  <a:txBody>
                    <a:bodyPr/>
                    <a:lstStyle/>
                    <a:p>
                      <a:pPr algn="l">
                        <a:spcAft>
                          <a:spcPts val="0"/>
                        </a:spcAft>
                      </a:pPr>
                      <a:r>
                        <a:rPr lang="es-ES" sz="1400" b="0" dirty="0" smtClean="0">
                          <a:latin typeface="Arial" pitchFamily="34" charset="0"/>
                          <a:ea typeface="Times New Roman"/>
                          <a:cs typeface="Arial" pitchFamily="34" charset="0"/>
                        </a:rPr>
                        <a:t>Escalamiento con la gerencia para soluciones de problemas</a:t>
                      </a:r>
                      <a:endParaRPr lang="es-ES" sz="1400" b="0" dirty="0">
                        <a:latin typeface="Arial" pitchFamily="34" charset="0"/>
                        <a:ea typeface="Times New Roman"/>
                        <a:cs typeface="Arial" pitchFamily="34" charset="0"/>
                      </a:endParaRPr>
                    </a:p>
                  </a:txBody>
                  <a:tcPr marL="44450" marR="44450" marT="0" marB="0" anchor="ctr"/>
                </a:tc>
                <a:tc>
                  <a:txBody>
                    <a:bodyPr/>
                    <a:lstStyle/>
                    <a:p>
                      <a:pPr algn="l">
                        <a:spcAft>
                          <a:spcPts val="0"/>
                        </a:spcAft>
                      </a:pPr>
                      <a:r>
                        <a:rPr lang="es-ES" sz="1400" b="0" dirty="0" smtClean="0">
                          <a:latin typeface="Arial" pitchFamily="34" charset="0"/>
                          <a:ea typeface="Times New Roman"/>
                          <a:cs typeface="Arial" pitchFamily="34" charset="0"/>
                        </a:rPr>
                        <a:t>D9</a:t>
                      </a:r>
                      <a:endParaRPr lang="es-ES" sz="1400" b="0" dirty="0">
                        <a:latin typeface="Arial" pitchFamily="34" charset="0"/>
                        <a:ea typeface="Times New Roman"/>
                        <a:cs typeface="Arial" pitchFamily="34" charset="0"/>
                      </a:endParaRPr>
                    </a:p>
                  </a:txBody>
                  <a:tcPr marL="44450" marR="44450" marT="0" marB="0" anchor="ctr"/>
                </a:tc>
                <a:tc>
                  <a:txBody>
                    <a:bodyPr/>
                    <a:lstStyle/>
                    <a:p>
                      <a:pPr algn="l">
                        <a:spcAft>
                          <a:spcPts val="0"/>
                        </a:spcAft>
                      </a:pPr>
                      <a:r>
                        <a:rPr lang="es-ES" sz="1400" b="0" dirty="0" smtClean="0">
                          <a:latin typeface="Arial" pitchFamily="34" charset="0"/>
                          <a:ea typeface="Times New Roman"/>
                          <a:cs typeface="Arial" pitchFamily="34" charset="0"/>
                        </a:rPr>
                        <a:t>Procesos no formalizados ni definidos</a:t>
                      </a:r>
                      <a:endParaRPr lang="es-ES" sz="1400" b="0" dirty="0">
                        <a:latin typeface="Arial" pitchFamily="34" charset="0"/>
                        <a:ea typeface="Times New Roman"/>
                        <a:cs typeface="Arial" pitchFamily="34" charset="0"/>
                      </a:endParaRPr>
                    </a:p>
                  </a:txBody>
                  <a:tcPr marL="44450" marR="44450" marT="0" marB="0" anchor="ct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1043608" y="1196752"/>
          <a:ext cx="7776864" cy="2673212"/>
        </p:xfrm>
        <a:graphic>
          <a:graphicData uri="http://schemas.openxmlformats.org/drawingml/2006/table">
            <a:tbl>
              <a:tblPr firstRow="1" bandRow="1">
                <a:tableStyleId>{5C22544A-7EE6-4342-B048-85BDC9FD1C3A}</a:tableStyleId>
              </a:tblPr>
              <a:tblGrid>
                <a:gridCol w="673230"/>
                <a:gridCol w="3106238"/>
                <a:gridCol w="652636"/>
                <a:gridCol w="3344760"/>
              </a:tblGrid>
              <a:tr h="44659">
                <a:tc>
                  <a:txBody>
                    <a:bodyPr/>
                    <a:lstStyle/>
                    <a:p>
                      <a:pPr algn="l">
                        <a:spcAft>
                          <a:spcPts val="0"/>
                        </a:spcAft>
                      </a:pPr>
                      <a:endParaRPr lang="es-ES" sz="1400" dirty="0">
                        <a:latin typeface="Arial" pitchFamily="34" charset="0"/>
                        <a:ea typeface="Times New Roman"/>
                        <a:cs typeface="Arial" pitchFamily="34" charset="0"/>
                      </a:endParaRPr>
                    </a:p>
                  </a:txBody>
                  <a:tcPr marL="44450" marR="44450" marT="0" marB="0" anchor="ctr"/>
                </a:tc>
                <a:tc>
                  <a:txBody>
                    <a:bodyPr/>
                    <a:lstStyle/>
                    <a:p>
                      <a:pPr algn="l">
                        <a:spcAft>
                          <a:spcPts val="0"/>
                        </a:spcAft>
                      </a:pPr>
                      <a:r>
                        <a:rPr lang="es-ES" sz="2000" dirty="0" smtClean="0">
                          <a:latin typeface="Arial" pitchFamily="34" charset="0"/>
                          <a:ea typeface="Times New Roman"/>
                          <a:cs typeface="Arial" pitchFamily="34" charset="0"/>
                        </a:rPr>
                        <a:t>FORTALEZAS</a:t>
                      </a:r>
                      <a:endParaRPr lang="es-ES" sz="2000" dirty="0">
                        <a:latin typeface="Arial" pitchFamily="34" charset="0"/>
                        <a:ea typeface="Times New Roman"/>
                        <a:cs typeface="Arial" pitchFamily="34" charset="0"/>
                      </a:endParaRPr>
                    </a:p>
                  </a:txBody>
                  <a:tcPr marL="44450" marR="44450" marT="0" marB="0" anchor="ctr"/>
                </a:tc>
                <a:tc>
                  <a:txBody>
                    <a:bodyPr/>
                    <a:lstStyle/>
                    <a:p>
                      <a:pPr algn="l">
                        <a:spcAft>
                          <a:spcPts val="0"/>
                        </a:spcAft>
                      </a:pPr>
                      <a:endParaRPr lang="es-ES" sz="2000" dirty="0">
                        <a:latin typeface="Arial" pitchFamily="34" charset="0"/>
                        <a:ea typeface="Times New Roman"/>
                        <a:cs typeface="Arial" pitchFamily="34" charset="0"/>
                      </a:endParaRPr>
                    </a:p>
                  </a:txBody>
                  <a:tcPr marL="44450" marR="44450" marT="0" marB="0" anchor="ctr"/>
                </a:tc>
                <a:tc>
                  <a:txBody>
                    <a:bodyPr/>
                    <a:lstStyle/>
                    <a:p>
                      <a:pPr algn="l">
                        <a:spcAft>
                          <a:spcPts val="0"/>
                        </a:spcAft>
                      </a:pPr>
                      <a:r>
                        <a:rPr lang="es-ES" sz="2000" dirty="0" smtClean="0">
                          <a:latin typeface="Arial" pitchFamily="34" charset="0"/>
                          <a:ea typeface="Times New Roman"/>
                          <a:cs typeface="Arial" pitchFamily="34" charset="0"/>
                        </a:rPr>
                        <a:t>DEBILIDADES</a:t>
                      </a:r>
                      <a:endParaRPr lang="es-ES" sz="2000" dirty="0">
                        <a:latin typeface="Arial" pitchFamily="34" charset="0"/>
                        <a:ea typeface="Times New Roman"/>
                        <a:cs typeface="Arial" pitchFamily="34" charset="0"/>
                      </a:endParaRPr>
                    </a:p>
                  </a:txBody>
                  <a:tcPr marL="44450" marR="44450" marT="0" marB="0" anchor="ctr"/>
                </a:tc>
              </a:tr>
              <a:tr h="864166">
                <a:tc>
                  <a:txBody>
                    <a:bodyPr/>
                    <a:lstStyle/>
                    <a:p>
                      <a:pPr algn="l">
                        <a:spcAft>
                          <a:spcPts val="0"/>
                        </a:spcAft>
                      </a:pPr>
                      <a:r>
                        <a:rPr lang="es-ES" sz="1400" b="1" dirty="0" smtClean="0">
                          <a:solidFill>
                            <a:srgbClr val="000000"/>
                          </a:solidFill>
                          <a:latin typeface="Arial" pitchFamily="34" charset="0"/>
                          <a:ea typeface="Times New Roman"/>
                          <a:cs typeface="Arial" pitchFamily="34" charset="0"/>
                        </a:rPr>
                        <a:t>F10</a:t>
                      </a:r>
                      <a:endParaRPr lang="es-ES" sz="1400" dirty="0">
                        <a:latin typeface="Arial" pitchFamily="34" charset="0"/>
                        <a:ea typeface="Times New Roman"/>
                        <a:cs typeface="Arial" pitchFamily="34" charset="0"/>
                      </a:endParaRPr>
                    </a:p>
                  </a:txBody>
                  <a:tcPr marL="44450" marR="44450" marT="0" marB="0" anchor="ctr"/>
                </a:tc>
                <a:tc>
                  <a:txBody>
                    <a:bodyPr/>
                    <a:lstStyle/>
                    <a:p>
                      <a:pPr algn="l">
                        <a:spcAft>
                          <a:spcPts val="0"/>
                        </a:spcAft>
                      </a:pPr>
                      <a:r>
                        <a:rPr lang="es-ES" sz="1400" dirty="0" smtClean="0">
                          <a:latin typeface="Arial" pitchFamily="34" charset="0"/>
                          <a:ea typeface="Times New Roman"/>
                          <a:cs typeface="Arial" pitchFamily="34" charset="0"/>
                        </a:rPr>
                        <a:t>Experiencia robusta del personal técnico.</a:t>
                      </a:r>
                      <a:endParaRPr lang="es-ES" sz="1400" dirty="0">
                        <a:latin typeface="Arial" pitchFamily="34" charset="0"/>
                        <a:ea typeface="Times New Roman"/>
                        <a:cs typeface="Arial" pitchFamily="34" charset="0"/>
                      </a:endParaRPr>
                    </a:p>
                  </a:txBody>
                  <a:tcPr marL="44450" marR="44450" marT="0" marB="0" anchor="ctr"/>
                </a:tc>
                <a:tc>
                  <a:txBody>
                    <a:bodyPr/>
                    <a:lstStyle/>
                    <a:p>
                      <a:pPr algn="l">
                        <a:spcAft>
                          <a:spcPts val="0"/>
                        </a:spcAft>
                      </a:pPr>
                      <a:r>
                        <a:rPr lang="es-ES" sz="1400" b="1" dirty="0" smtClean="0">
                          <a:latin typeface="Arial" pitchFamily="34" charset="0"/>
                          <a:ea typeface="Times New Roman"/>
                          <a:cs typeface="Arial" pitchFamily="34" charset="0"/>
                        </a:rPr>
                        <a:t>D10</a:t>
                      </a:r>
                      <a:endParaRPr lang="es-ES" sz="1400" dirty="0">
                        <a:latin typeface="Arial" pitchFamily="34" charset="0"/>
                        <a:ea typeface="Times New Roman"/>
                        <a:cs typeface="Arial" pitchFamily="34" charset="0"/>
                      </a:endParaRPr>
                    </a:p>
                  </a:txBody>
                  <a:tcPr marL="44450" marR="44450" marT="0" marB="0" anchor="ctr"/>
                </a:tc>
                <a:tc>
                  <a:txBody>
                    <a:bodyPr/>
                    <a:lstStyle/>
                    <a:p>
                      <a:pPr algn="l">
                        <a:spcAft>
                          <a:spcPts val="0"/>
                        </a:spcAft>
                      </a:pPr>
                      <a:r>
                        <a:rPr lang="es-ES" sz="1400" dirty="0">
                          <a:latin typeface="Arial" pitchFamily="34" charset="0"/>
                          <a:ea typeface="Times New Roman"/>
                          <a:cs typeface="Arial" pitchFamily="34" charset="0"/>
                        </a:rPr>
                        <a:t>No esta diferencia el rol de accionista y empleado por parte de las gerencias</a:t>
                      </a:r>
                    </a:p>
                  </a:txBody>
                  <a:tcPr marL="44450" marR="44450" marT="0" marB="0" anchor="ctr"/>
                </a:tc>
              </a:tr>
              <a:tr h="432083">
                <a:tc>
                  <a:txBody>
                    <a:bodyPr/>
                    <a:lstStyle/>
                    <a:p>
                      <a:pPr algn="l">
                        <a:spcAft>
                          <a:spcPts val="0"/>
                        </a:spcAft>
                      </a:pPr>
                      <a:r>
                        <a:rPr lang="es-ES" sz="1400" b="1" dirty="0" smtClean="0">
                          <a:solidFill>
                            <a:srgbClr val="000000"/>
                          </a:solidFill>
                          <a:latin typeface="Arial" pitchFamily="34" charset="0"/>
                          <a:ea typeface="Times New Roman"/>
                          <a:cs typeface="Arial" pitchFamily="34" charset="0"/>
                        </a:rPr>
                        <a:t>F11</a:t>
                      </a:r>
                      <a:endParaRPr lang="es-ES" sz="1400" dirty="0">
                        <a:latin typeface="Arial" pitchFamily="34" charset="0"/>
                        <a:ea typeface="Times New Roman"/>
                        <a:cs typeface="Arial" pitchFamily="34" charset="0"/>
                      </a:endParaRPr>
                    </a:p>
                  </a:txBody>
                  <a:tcPr marL="44450" marR="44450" marT="0" marB="0" anchor="ctr"/>
                </a:tc>
                <a:tc>
                  <a:txBody>
                    <a:bodyPr/>
                    <a:lstStyle/>
                    <a:p>
                      <a:pPr algn="l">
                        <a:spcAft>
                          <a:spcPts val="0"/>
                        </a:spcAft>
                      </a:pPr>
                      <a:r>
                        <a:rPr lang="es-ES" sz="1400" dirty="0">
                          <a:latin typeface="Arial" pitchFamily="34" charset="0"/>
                          <a:ea typeface="Times New Roman"/>
                          <a:cs typeface="Arial" pitchFamily="34" charset="0"/>
                        </a:rPr>
                        <a:t>Los productos que distribuye la empresa son líderes a nivel mundial en seguridad de información.</a:t>
                      </a:r>
                    </a:p>
                  </a:txBody>
                  <a:tcPr marL="44450" marR="44450" marT="0" marB="0" anchor="ctr"/>
                </a:tc>
                <a:tc>
                  <a:txBody>
                    <a:bodyPr/>
                    <a:lstStyle/>
                    <a:p>
                      <a:pPr algn="l">
                        <a:spcAft>
                          <a:spcPts val="0"/>
                        </a:spcAft>
                      </a:pPr>
                      <a:r>
                        <a:rPr lang="es-ES" sz="1400" b="1" dirty="0" smtClean="0">
                          <a:latin typeface="Arial" pitchFamily="34" charset="0"/>
                          <a:ea typeface="Times New Roman"/>
                          <a:cs typeface="Arial" pitchFamily="34" charset="0"/>
                        </a:rPr>
                        <a:t>D11</a:t>
                      </a:r>
                      <a:endParaRPr lang="es-ES" sz="1400" dirty="0">
                        <a:latin typeface="Arial" pitchFamily="34" charset="0"/>
                        <a:ea typeface="Times New Roman"/>
                        <a:cs typeface="Arial" pitchFamily="34" charset="0"/>
                      </a:endParaRPr>
                    </a:p>
                  </a:txBody>
                  <a:tcPr marL="44450" marR="44450" marT="0" marB="0" anchor="ctr"/>
                </a:tc>
                <a:tc>
                  <a:txBody>
                    <a:bodyPr/>
                    <a:lstStyle/>
                    <a:p>
                      <a:pPr algn="l">
                        <a:spcAft>
                          <a:spcPts val="0"/>
                        </a:spcAft>
                      </a:pPr>
                      <a:r>
                        <a:rPr lang="es-ES" sz="1400" dirty="0">
                          <a:latin typeface="Arial" pitchFamily="34" charset="0"/>
                          <a:ea typeface="Times New Roman"/>
                          <a:cs typeface="Arial" pitchFamily="34" charset="0"/>
                        </a:rPr>
                        <a:t>Asesores comerciales no tienen formación técnica</a:t>
                      </a:r>
                    </a:p>
                  </a:txBody>
                  <a:tcPr marL="44450" marR="44450" marT="0" marB="0" anchor="ctr"/>
                </a:tc>
              </a:tr>
              <a:tr h="432083">
                <a:tc>
                  <a:txBody>
                    <a:bodyPr/>
                    <a:lstStyle/>
                    <a:p>
                      <a:pPr algn="l">
                        <a:spcAft>
                          <a:spcPts val="0"/>
                        </a:spcAft>
                      </a:pPr>
                      <a:r>
                        <a:rPr lang="es-ES" sz="1400" b="1">
                          <a:solidFill>
                            <a:srgbClr val="000000"/>
                          </a:solidFill>
                          <a:latin typeface="Arial" pitchFamily="34" charset="0"/>
                          <a:ea typeface="Times New Roman"/>
                          <a:cs typeface="Arial" pitchFamily="34" charset="0"/>
                        </a:rPr>
                        <a:t> </a:t>
                      </a:r>
                      <a:endParaRPr lang="es-ES" sz="1400">
                        <a:latin typeface="Arial" pitchFamily="34" charset="0"/>
                        <a:ea typeface="Times New Roman"/>
                        <a:cs typeface="Arial" pitchFamily="34" charset="0"/>
                      </a:endParaRPr>
                    </a:p>
                  </a:txBody>
                  <a:tcPr marL="44450" marR="44450" marT="0" marB="0" anchor="ctr"/>
                </a:tc>
                <a:tc>
                  <a:txBody>
                    <a:bodyPr/>
                    <a:lstStyle/>
                    <a:p>
                      <a:pPr algn="l">
                        <a:spcAft>
                          <a:spcPts val="0"/>
                        </a:spcAft>
                      </a:pPr>
                      <a:r>
                        <a:rPr lang="es-ES" sz="1400" dirty="0">
                          <a:latin typeface="Arial" pitchFamily="34" charset="0"/>
                          <a:ea typeface="Times New Roman"/>
                          <a:cs typeface="Arial" pitchFamily="34" charset="0"/>
                        </a:rPr>
                        <a:t> </a:t>
                      </a:r>
                    </a:p>
                  </a:txBody>
                  <a:tcPr marL="44450" marR="44450" marT="0" marB="0" anchor="ctr"/>
                </a:tc>
                <a:tc>
                  <a:txBody>
                    <a:bodyPr/>
                    <a:lstStyle/>
                    <a:p>
                      <a:pPr algn="l">
                        <a:spcAft>
                          <a:spcPts val="0"/>
                        </a:spcAft>
                      </a:pPr>
                      <a:r>
                        <a:rPr lang="es-ES" sz="1400" b="1" dirty="0" smtClean="0">
                          <a:latin typeface="Arial" pitchFamily="34" charset="0"/>
                          <a:ea typeface="Times New Roman"/>
                          <a:cs typeface="Arial" pitchFamily="34" charset="0"/>
                        </a:rPr>
                        <a:t>D12</a:t>
                      </a:r>
                      <a:endParaRPr lang="es-ES" sz="1400" dirty="0">
                        <a:latin typeface="Arial" pitchFamily="34" charset="0"/>
                        <a:ea typeface="Times New Roman"/>
                        <a:cs typeface="Arial" pitchFamily="34" charset="0"/>
                      </a:endParaRPr>
                    </a:p>
                  </a:txBody>
                  <a:tcPr marL="44450" marR="44450" marT="0" marB="0" anchor="ctr"/>
                </a:tc>
                <a:tc>
                  <a:txBody>
                    <a:bodyPr/>
                    <a:lstStyle/>
                    <a:p>
                      <a:pPr algn="l">
                        <a:spcAft>
                          <a:spcPts val="0"/>
                        </a:spcAft>
                      </a:pPr>
                      <a:r>
                        <a:rPr lang="es-ES" sz="1400" dirty="0">
                          <a:latin typeface="Arial" pitchFamily="34" charset="0"/>
                          <a:ea typeface="Times New Roman"/>
                          <a:cs typeface="Arial" pitchFamily="34" charset="0"/>
                        </a:rPr>
                        <a:t>Falta de recursos financieros para apalancar nuevos proyectos</a:t>
                      </a:r>
                    </a:p>
                  </a:txBody>
                  <a:tcPr marL="44450" marR="44450" marT="0" marB="0" anchor="ctr"/>
                </a:tc>
              </a:tr>
              <a:tr h="432083">
                <a:tc>
                  <a:txBody>
                    <a:bodyPr/>
                    <a:lstStyle/>
                    <a:p>
                      <a:pPr algn="l">
                        <a:spcAft>
                          <a:spcPts val="0"/>
                        </a:spcAft>
                      </a:pPr>
                      <a:r>
                        <a:rPr lang="es-ES" sz="1400" b="1">
                          <a:solidFill>
                            <a:srgbClr val="000000"/>
                          </a:solidFill>
                          <a:latin typeface="Arial" pitchFamily="34" charset="0"/>
                          <a:ea typeface="Times New Roman"/>
                          <a:cs typeface="Arial" pitchFamily="34" charset="0"/>
                        </a:rPr>
                        <a:t> </a:t>
                      </a:r>
                      <a:endParaRPr lang="es-ES" sz="1400">
                        <a:latin typeface="Arial" pitchFamily="34" charset="0"/>
                        <a:ea typeface="Times New Roman"/>
                        <a:cs typeface="Arial" pitchFamily="34" charset="0"/>
                      </a:endParaRPr>
                    </a:p>
                  </a:txBody>
                  <a:tcPr marL="44450" marR="44450" marT="0" marB="0" anchor="ctr"/>
                </a:tc>
                <a:tc>
                  <a:txBody>
                    <a:bodyPr/>
                    <a:lstStyle/>
                    <a:p>
                      <a:pPr algn="l">
                        <a:spcAft>
                          <a:spcPts val="0"/>
                        </a:spcAft>
                      </a:pPr>
                      <a:r>
                        <a:rPr lang="es-ES" sz="1400">
                          <a:latin typeface="Arial" pitchFamily="34" charset="0"/>
                          <a:ea typeface="Times New Roman"/>
                          <a:cs typeface="Arial" pitchFamily="34" charset="0"/>
                        </a:rPr>
                        <a:t> </a:t>
                      </a:r>
                    </a:p>
                  </a:txBody>
                  <a:tcPr marL="44450" marR="44450" marT="0" marB="0" anchor="ctr"/>
                </a:tc>
                <a:tc>
                  <a:txBody>
                    <a:bodyPr/>
                    <a:lstStyle/>
                    <a:p>
                      <a:pPr algn="l">
                        <a:spcAft>
                          <a:spcPts val="0"/>
                        </a:spcAft>
                      </a:pPr>
                      <a:r>
                        <a:rPr lang="es-ES" sz="1400" b="1" dirty="0" smtClean="0">
                          <a:latin typeface="Arial" pitchFamily="34" charset="0"/>
                          <a:ea typeface="Times New Roman"/>
                          <a:cs typeface="Arial" pitchFamily="34" charset="0"/>
                        </a:rPr>
                        <a:t>D13</a:t>
                      </a:r>
                      <a:endParaRPr lang="es-ES" sz="1400" dirty="0">
                        <a:latin typeface="Arial" pitchFamily="34" charset="0"/>
                        <a:ea typeface="Times New Roman"/>
                        <a:cs typeface="Arial" pitchFamily="34" charset="0"/>
                      </a:endParaRPr>
                    </a:p>
                  </a:txBody>
                  <a:tcPr marL="44450" marR="44450" marT="0" marB="0" anchor="ctr"/>
                </a:tc>
                <a:tc>
                  <a:txBody>
                    <a:bodyPr/>
                    <a:lstStyle/>
                    <a:p>
                      <a:pPr algn="l">
                        <a:spcAft>
                          <a:spcPts val="0"/>
                        </a:spcAft>
                      </a:pPr>
                      <a:r>
                        <a:rPr lang="es-ES" sz="1400" dirty="0">
                          <a:latin typeface="Arial" pitchFamily="34" charset="0"/>
                          <a:ea typeface="Times New Roman"/>
                          <a:cs typeface="Arial" pitchFamily="34" charset="0"/>
                        </a:rPr>
                        <a:t>Limitado hardware para pruebas de productos</a:t>
                      </a:r>
                    </a:p>
                  </a:txBody>
                  <a:tcPr marL="44450" marR="44450" marT="0" marB="0" anchor="ctr"/>
                </a:tc>
              </a:tr>
            </a:tbl>
          </a:graphicData>
        </a:graphic>
      </p:graphicFrame>
      <p:sp>
        <p:nvSpPr>
          <p:cNvPr id="5" name="2 Título"/>
          <p:cNvSpPr>
            <a:spLocks noGrp="1"/>
          </p:cNvSpPr>
          <p:nvPr>
            <p:ph type="title"/>
          </p:nvPr>
        </p:nvSpPr>
        <p:spPr>
          <a:xfrm>
            <a:off x="179512" y="260648"/>
            <a:ext cx="755576" cy="6381328"/>
          </a:xfrm>
        </p:spPr>
        <p:txBody>
          <a:bodyPr vert="vert270">
            <a:noAutofit/>
          </a:bodyPr>
          <a:lstStyle/>
          <a:p>
            <a:pPr algn="ctr"/>
            <a:r>
              <a:rPr lang="es-ES" sz="4400" dirty="0" smtClean="0">
                <a:latin typeface="Arial" pitchFamily="34" charset="0"/>
                <a:cs typeface="Arial" pitchFamily="34" charset="0"/>
              </a:rPr>
              <a:t>MATRIZ FODA</a:t>
            </a:r>
            <a:endParaRPr lang="es-ES" sz="44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971600" y="260649"/>
          <a:ext cx="7776864" cy="5779573"/>
        </p:xfrm>
        <a:graphic>
          <a:graphicData uri="http://schemas.openxmlformats.org/drawingml/2006/table">
            <a:tbl>
              <a:tblPr firstRow="1" bandRow="1">
                <a:tableStyleId>{5C22544A-7EE6-4342-B048-85BDC9FD1C3A}</a:tableStyleId>
              </a:tblPr>
              <a:tblGrid>
                <a:gridCol w="673229"/>
                <a:gridCol w="3287211"/>
                <a:gridCol w="360040"/>
                <a:gridCol w="3456384"/>
              </a:tblGrid>
              <a:tr h="360962">
                <a:tc gridSpan="2">
                  <a:txBody>
                    <a:bodyPr/>
                    <a:lstStyle/>
                    <a:p>
                      <a:pPr algn="ctr"/>
                      <a:r>
                        <a:rPr lang="es-ES" dirty="0" smtClean="0">
                          <a:latin typeface="Arial" pitchFamily="34" charset="0"/>
                          <a:cs typeface="Arial" pitchFamily="34" charset="0"/>
                        </a:rPr>
                        <a:t>OPORTUNIDADES </a:t>
                      </a:r>
                      <a:endParaRPr lang="es-ES" dirty="0">
                        <a:latin typeface="Arial" pitchFamily="34" charset="0"/>
                        <a:cs typeface="Arial" pitchFamily="34" charset="0"/>
                      </a:endParaRPr>
                    </a:p>
                  </a:txBody>
                  <a:tcPr/>
                </a:tc>
                <a:tc hMerge="1">
                  <a:txBody>
                    <a:bodyPr/>
                    <a:lstStyle/>
                    <a:p>
                      <a:endParaRPr lang="es-ES" dirty="0"/>
                    </a:p>
                  </a:txBody>
                  <a:tcPr/>
                </a:tc>
                <a:tc gridSpan="2">
                  <a:txBody>
                    <a:bodyPr/>
                    <a:lstStyle/>
                    <a:p>
                      <a:pPr algn="ctr"/>
                      <a:r>
                        <a:rPr lang="es-ES" dirty="0" smtClean="0">
                          <a:latin typeface="Arial" pitchFamily="34" charset="0"/>
                          <a:cs typeface="Arial" pitchFamily="34" charset="0"/>
                        </a:rPr>
                        <a:t>AMENAZAS</a:t>
                      </a:r>
                      <a:endParaRPr lang="es-ES" dirty="0">
                        <a:latin typeface="Arial" pitchFamily="34" charset="0"/>
                        <a:cs typeface="Arial" pitchFamily="34" charset="0"/>
                      </a:endParaRPr>
                    </a:p>
                  </a:txBody>
                  <a:tcPr/>
                </a:tc>
                <a:tc hMerge="1">
                  <a:txBody>
                    <a:bodyPr/>
                    <a:lstStyle/>
                    <a:p>
                      <a:endParaRPr lang="es-ES" dirty="0"/>
                    </a:p>
                  </a:txBody>
                  <a:tcPr/>
                </a:tc>
              </a:tr>
              <a:tr h="625946">
                <a:tc>
                  <a:txBody>
                    <a:bodyPr/>
                    <a:lstStyle/>
                    <a:p>
                      <a:pPr algn="l">
                        <a:spcAft>
                          <a:spcPts val="0"/>
                        </a:spcAft>
                      </a:pPr>
                      <a:r>
                        <a:rPr lang="es-ES" sz="1400" b="1" dirty="0" smtClean="0">
                          <a:solidFill>
                            <a:srgbClr val="000000"/>
                          </a:solidFill>
                          <a:latin typeface="Arial"/>
                          <a:ea typeface="Times New Roman"/>
                        </a:rPr>
                        <a:t>O1</a:t>
                      </a:r>
                      <a:endParaRPr lang="es-ES" sz="1400" dirty="0">
                        <a:latin typeface="Times New Roman"/>
                        <a:ea typeface="Times New Roman"/>
                      </a:endParaRPr>
                    </a:p>
                  </a:txBody>
                  <a:tcPr marL="44450" marR="44450" marT="0" marB="0" anchor="ctr"/>
                </a:tc>
                <a:tc>
                  <a:txBody>
                    <a:bodyPr/>
                    <a:lstStyle/>
                    <a:p>
                      <a:pPr algn="l">
                        <a:spcAft>
                          <a:spcPts val="0"/>
                        </a:spcAft>
                      </a:pPr>
                      <a:r>
                        <a:rPr lang="es-ES" sz="1400" dirty="0">
                          <a:latin typeface="Arial"/>
                          <a:ea typeface="Times New Roman"/>
                        </a:rPr>
                        <a:t>Plan de gobierno digital que es parte de la estrategia Ecuador digital 2.0</a:t>
                      </a:r>
                      <a:endParaRPr lang="es-ES" sz="1400" dirty="0">
                        <a:latin typeface="Times New Roman"/>
                        <a:ea typeface="Times New Roman"/>
                      </a:endParaRPr>
                    </a:p>
                  </a:txBody>
                  <a:tcPr marL="44450" marR="44450" marT="0" marB="0" anchor="ctr"/>
                </a:tc>
                <a:tc>
                  <a:txBody>
                    <a:bodyPr/>
                    <a:lstStyle/>
                    <a:p>
                      <a:pPr algn="l">
                        <a:spcAft>
                          <a:spcPts val="0"/>
                        </a:spcAft>
                      </a:pPr>
                      <a:r>
                        <a:rPr lang="es-ES" sz="1400" b="1" dirty="0" smtClean="0">
                          <a:solidFill>
                            <a:srgbClr val="000000"/>
                          </a:solidFill>
                          <a:latin typeface="Arial" pitchFamily="34" charset="0"/>
                          <a:ea typeface="Times New Roman"/>
                          <a:cs typeface="Arial" pitchFamily="34" charset="0"/>
                        </a:rPr>
                        <a:t>A1</a:t>
                      </a:r>
                      <a:endParaRPr lang="es-ES" sz="1400" b="1" dirty="0">
                        <a:latin typeface="Arial" pitchFamily="34" charset="0"/>
                        <a:ea typeface="Times New Roman"/>
                        <a:cs typeface="Arial" pitchFamily="34" charset="0"/>
                      </a:endParaRPr>
                    </a:p>
                  </a:txBody>
                  <a:tcPr marL="44450" marR="44450" marT="0" marB="0" anchor="ctr"/>
                </a:tc>
                <a:tc>
                  <a:txBody>
                    <a:bodyPr/>
                    <a:lstStyle/>
                    <a:p>
                      <a:pPr algn="l">
                        <a:spcAft>
                          <a:spcPts val="0"/>
                        </a:spcAft>
                      </a:pPr>
                      <a:r>
                        <a:rPr lang="es-ES" sz="1400" b="0">
                          <a:solidFill>
                            <a:srgbClr val="000000"/>
                          </a:solidFill>
                          <a:latin typeface="Arial" pitchFamily="34" charset="0"/>
                          <a:ea typeface="Times New Roman"/>
                          <a:cs typeface="Arial" pitchFamily="34" charset="0"/>
                        </a:rPr>
                        <a:t>Balanza de pagos (incremento de aranceles)</a:t>
                      </a:r>
                      <a:endParaRPr lang="es-ES" sz="1400" b="0">
                        <a:latin typeface="Arial" pitchFamily="34" charset="0"/>
                        <a:ea typeface="Times New Roman"/>
                        <a:cs typeface="Arial" pitchFamily="34" charset="0"/>
                      </a:endParaRPr>
                    </a:p>
                  </a:txBody>
                  <a:tcPr marL="44450" marR="44450" marT="0" marB="0" anchor="ctr"/>
                </a:tc>
              </a:tr>
              <a:tr h="625946">
                <a:tc>
                  <a:txBody>
                    <a:bodyPr/>
                    <a:lstStyle/>
                    <a:p>
                      <a:pPr algn="l">
                        <a:spcAft>
                          <a:spcPts val="0"/>
                        </a:spcAft>
                      </a:pPr>
                      <a:r>
                        <a:rPr lang="es-ES" sz="1400" b="1" dirty="0" smtClean="0">
                          <a:solidFill>
                            <a:srgbClr val="000000"/>
                          </a:solidFill>
                          <a:latin typeface="Arial"/>
                          <a:ea typeface="Times New Roman"/>
                        </a:rPr>
                        <a:t>O2</a:t>
                      </a:r>
                      <a:endParaRPr lang="es-ES" sz="1400" dirty="0">
                        <a:latin typeface="Times New Roman"/>
                        <a:ea typeface="Times New Roman"/>
                      </a:endParaRPr>
                    </a:p>
                  </a:txBody>
                  <a:tcPr marL="44450" marR="44450" marT="0" marB="0" anchor="ctr"/>
                </a:tc>
                <a:tc>
                  <a:txBody>
                    <a:bodyPr/>
                    <a:lstStyle/>
                    <a:p>
                      <a:pPr algn="l">
                        <a:spcAft>
                          <a:spcPts val="0"/>
                        </a:spcAft>
                      </a:pPr>
                      <a:r>
                        <a:rPr lang="es-ES" sz="1400" dirty="0">
                          <a:latin typeface="Arial"/>
                          <a:ea typeface="Times New Roman"/>
                        </a:rPr>
                        <a:t>Crecimiento de TI en Latinoamérica</a:t>
                      </a:r>
                      <a:endParaRPr lang="es-ES" sz="1400" dirty="0">
                        <a:latin typeface="Times New Roman"/>
                        <a:ea typeface="Times New Roman"/>
                      </a:endParaRPr>
                    </a:p>
                  </a:txBody>
                  <a:tcPr marL="44450" marR="44450" marT="0" marB="0" anchor="ctr"/>
                </a:tc>
                <a:tc>
                  <a:txBody>
                    <a:bodyPr/>
                    <a:lstStyle/>
                    <a:p>
                      <a:pPr algn="l">
                        <a:spcAft>
                          <a:spcPts val="0"/>
                        </a:spcAft>
                      </a:pPr>
                      <a:r>
                        <a:rPr lang="es-ES" sz="1400" b="1" dirty="0" smtClean="0">
                          <a:solidFill>
                            <a:srgbClr val="000000"/>
                          </a:solidFill>
                          <a:latin typeface="Arial" pitchFamily="34" charset="0"/>
                          <a:ea typeface="Times New Roman"/>
                          <a:cs typeface="Arial" pitchFamily="34" charset="0"/>
                        </a:rPr>
                        <a:t>A2</a:t>
                      </a:r>
                      <a:endParaRPr lang="es-ES" sz="1400" b="1" dirty="0">
                        <a:latin typeface="Arial" pitchFamily="34" charset="0"/>
                        <a:ea typeface="Times New Roman"/>
                        <a:cs typeface="Arial" pitchFamily="34" charset="0"/>
                      </a:endParaRPr>
                    </a:p>
                  </a:txBody>
                  <a:tcPr marL="44450" marR="44450" marT="0" marB="0" anchor="ctr"/>
                </a:tc>
                <a:tc>
                  <a:txBody>
                    <a:bodyPr/>
                    <a:lstStyle/>
                    <a:p>
                      <a:pPr algn="l">
                        <a:spcAft>
                          <a:spcPts val="0"/>
                        </a:spcAft>
                      </a:pPr>
                      <a:r>
                        <a:rPr lang="es-ES" sz="1400" b="0">
                          <a:solidFill>
                            <a:srgbClr val="000000"/>
                          </a:solidFill>
                          <a:latin typeface="Arial" pitchFamily="34" charset="0"/>
                          <a:ea typeface="Times New Roman"/>
                          <a:cs typeface="Arial" pitchFamily="34" charset="0"/>
                        </a:rPr>
                        <a:t>Bajo índice de confianza empresarial (no inversión en TI por parte de empresa privada).</a:t>
                      </a:r>
                      <a:endParaRPr lang="es-ES" sz="1400" b="0">
                        <a:latin typeface="Arial" pitchFamily="34" charset="0"/>
                        <a:ea typeface="Times New Roman"/>
                        <a:cs typeface="Arial" pitchFamily="34" charset="0"/>
                      </a:endParaRPr>
                    </a:p>
                  </a:txBody>
                  <a:tcPr marL="44450" marR="44450" marT="0" marB="0" anchor="ctr"/>
                </a:tc>
              </a:tr>
              <a:tr h="830707">
                <a:tc>
                  <a:txBody>
                    <a:bodyPr/>
                    <a:lstStyle/>
                    <a:p>
                      <a:pPr algn="l">
                        <a:spcAft>
                          <a:spcPts val="0"/>
                        </a:spcAft>
                      </a:pPr>
                      <a:r>
                        <a:rPr lang="es-ES" sz="1400" b="1" dirty="0" smtClean="0">
                          <a:solidFill>
                            <a:srgbClr val="000000"/>
                          </a:solidFill>
                          <a:latin typeface="Arial"/>
                          <a:ea typeface="Times New Roman"/>
                        </a:rPr>
                        <a:t>O3</a:t>
                      </a:r>
                      <a:endParaRPr lang="es-ES" sz="1400" dirty="0">
                        <a:latin typeface="Times New Roman"/>
                        <a:ea typeface="Times New Roman"/>
                      </a:endParaRPr>
                    </a:p>
                  </a:txBody>
                  <a:tcPr marL="44450" marR="44450" marT="0" marB="0" anchor="ctr"/>
                </a:tc>
                <a:tc>
                  <a:txBody>
                    <a:bodyPr/>
                    <a:lstStyle/>
                    <a:p>
                      <a:pPr algn="l">
                        <a:spcAft>
                          <a:spcPts val="0"/>
                        </a:spcAft>
                      </a:pPr>
                      <a:r>
                        <a:rPr lang="es-ES" sz="1400" dirty="0">
                          <a:latin typeface="Arial"/>
                          <a:ea typeface="Times New Roman"/>
                        </a:rPr>
                        <a:t>Seguridad en dispositivos móviles en el mercado ecuatoriano</a:t>
                      </a:r>
                      <a:endParaRPr lang="es-ES" sz="1400" dirty="0">
                        <a:latin typeface="Times New Roman"/>
                        <a:ea typeface="Times New Roman"/>
                      </a:endParaRPr>
                    </a:p>
                  </a:txBody>
                  <a:tcPr marL="44450" marR="44450" marT="0" marB="0" anchor="ctr"/>
                </a:tc>
                <a:tc>
                  <a:txBody>
                    <a:bodyPr/>
                    <a:lstStyle/>
                    <a:p>
                      <a:pPr algn="l">
                        <a:spcAft>
                          <a:spcPts val="0"/>
                        </a:spcAft>
                      </a:pPr>
                      <a:r>
                        <a:rPr lang="es-ES" sz="1400" b="1" dirty="0" smtClean="0">
                          <a:solidFill>
                            <a:srgbClr val="000000"/>
                          </a:solidFill>
                          <a:latin typeface="Arial" pitchFamily="34" charset="0"/>
                          <a:ea typeface="Times New Roman"/>
                          <a:cs typeface="Arial" pitchFamily="34" charset="0"/>
                        </a:rPr>
                        <a:t>A3</a:t>
                      </a:r>
                      <a:endParaRPr lang="es-ES" sz="1400" b="1" dirty="0">
                        <a:latin typeface="Arial" pitchFamily="34" charset="0"/>
                        <a:ea typeface="Times New Roman"/>
                        <a:cs typeface="Arial" pitchFamily="34" charset="0"/>
                      </a:endParaRPr>
                    </a:p>
                  </a:txBody>
                  <a:tcPr marL="44450" marR="44450" marT="0" marB="0" anchor="ctr"/>
                </a:tc>
                <a:tc>
                  <a:txBody>
                    <a:bodyPr/>
                    <a:lstStyle/>
                    <a:p>
                      <a:pPr algn="l">
                        <a:spcAft>
                          <a:spcPts val="0"/>
                        </a:spcAft>
                      </a:pPr>
                      <a:r>
                        <a:rPr lang="es-ES" sz="1400" b="0">
                          <a:solidFill>
                            <a:srgbClr val="000000"/>
                          </a:solidFill>
                          <a:latin typeface="Arial" pitchFamily="34" charset="0"/>
                          <a:ea typeface="Times New Roman"/>
                          <a:cs typeface="Arial" pitchFamily="34" charset="0"/>
                        </a:rPr>
                        <a:t>Barreras gubernamentales ( Entrada de nuevos competidores)</a:t>
                      </a:r>
                      <a:endParaRPr lang="es-ES" sz="1400" b="0">
                        <a:latin typeface="Arial" pitchFamily="34" charset="0"/>
                        <a:ea typeface="Times New Roman"/>
                        <a:cs typeface="Arial" pitchFamily="34" charset="0"/>
                      </a:endParaRPr>
                    </a:p>
                  </a:txBody>
                  <a:tcPr marL="44450" marR="44450" marT="0" marB="0" anchor="ctr"/>
                </a:tc>
              </a:tr>
              <a:tr h="615297">
                <a:tc>
                  <a:txBody>
                    <a:bodyPr/>
                    <a:lstStyle/>
                    <a:p>
                      <a:pPr algn="l">
                        <a:spcAft>
                          <a:spcPts val="0"/>
                        </a:spcAft>
                      </a:pPr>
                      <a:r>
                        <a:rPr lang="es-ES" sz="1400" b="1" dirty="0" smtClean="0">
                          <a:solidFill>
                            <a:srgbClr val="000000"/>
                          </a:solidFill>
                          <a:latin typeface="Arial"/>
                          <a:ea typeface="Times New Roman"/>
                        </a:rPr>
                        <a:t>O4</a:t>
                      </a:r>
                      <a:endParaRPr lang="es-ES" sz="1400" dirty="0">
                        <a:latin typeface="Times New Roman"/>
                        <a:ea typeface="Times New Roman"/>
                      </a:endParaRPr>
                    </a:p>
                  </a:txBody>
                  <a:tcPr marL="44450" marR="44450" marT="0" marB="0" anchor="ctr"/>
                </a:tc>
                <a:tc>
                  <a:txBody>
                    <a:bodyPr/>
                    <a:lstStyle/>
                    <a:p>
                      <a:pPr algn="l">
                        <a:spcAft>
                          <a:spcPts val="0"/>
                        </a:spcAft>
                      </a:pPr>
                      <a:r>
                        <a:rPr lang="es-ES" sz="1400" dirty="0">
                          <a:latin typeface="Arial"/>
                          <a:ea typeface="Times New Roman"/>
                        </a:rPr>
                        <a:t>Incremento de inversión en tecnología </a:t>
                      </a:r>
                      <a:r>
                        <a:rPr lang="es-ES" sz="1400" dirty="0" smtClean="0">
                          <a:latin typeface="Arial"/>
                          <a:ea typeface="Times New Roman"/>
                        </a:rPr>
                        <a:t> C</a:t>
                      </a:r>
                      <a:r>
                        <a:rPr lang="es-ES" sz="1400" i="1" dirty="0" smtClean="0">
                          <a:latin typeface="Arial"/>
                          <a:ea typeface="Times New Roman"/>
                        </a:rPr>
                        <a:t>loud</a:t>
                      </a:r>
                      <a:r>
                        <a:rPr lang="es-ES" sz="1400" dirty="0" smtClean="0">
                          <a:latin typeface="Arial"/>
                          <a:ea typeface="Times New Roman"/>
                        </a:rPr>
                        <a:t> </a:t>
                      </a:r>
                      <a:r>
                        <a:rPr lang="es-ES" sz="1400" dirty="0">
                          <a:latin typeface="Arial"/>
                          <a:ea typeface="Times New Roman"/>
                        </a:rPr>
                        <a:t>en Latinoamérica</a:t>
                      </a:r>
                      <a:endParaRPr lang="es-ES" sz="1400" dirty="0">
                        <a:latin typeface="Times New Roman"/>
                        <a:ea typeface="Times New Roman"/>
                      </a:endParaRPr>
                    </a:p>
                  </a:txBody>
                  <a:tcPr marL="44450" marR="44450" marT="0" marB="0" anchor="ctr"/>
                </a:tc>
                <a:tc>
                  <a:txBody>
                    <a:bodyPr/>
                    <a:lstStyle/>
                    <a:p>
                      <a:pPr algn="l">
                        <a:spcAft>
                          <a:spcPts val="0"/>
                        </a:spcAft>
                      </a:pPr>
                      <a:r>
                        <a:rPr lang="es-ES" sz="1400" b="1" dirty="0" smtClean="0">
                          <a:solidFill>
                            <a:srgbClr val="000000"/>
                          </a:solidFill>
                          <a:latin typeface="Arial" pitchFamily="34" charset="0"/>
                          <a:ea typeface="Times New Roman"/>
                          <a:cs typeface="Arial" pitchFamily="34" charset="0"/>
                        </a:rPr>
                        <a:t>A4</a:t>
                      </a:r>
                      <a:endParaRPr lang="es-ES" sz="1400" b="1" dirty="0">
                        <a:latin typeface="Arial" pitchFamily="34" charset="0"/>
                        <a:ea typeface="Times New Roman"/>
                        <a:cs typeface="Arial" pitchFamily="34" charset="0"/>
                      </a:endParaRPr>
                    </a:p>
                  </a:txBody>
                  <a:tcPr marL="44450" marR="44450" marT="0" marB="0" anchor="ctr"/>
                </a:tc>
                <a:tc>
                  <a:txBody>
                    <a:bodyPr/>
                    <a:lstStyle/>
                    <a:p>
                      <a:pPr algn="l">
                        <a:spcAft>
                          <a:spcPts val="0"/>
                        </a:spcAft>
                      </a:pPr>
                      <a:r>
                        <a:rPr lang="es-ES" sz="1400" b="0">
                          <a:solidFill>
                            <a:srgbClr val="000000"/>
                          </a:solidFill>
                          <a:latin typeface="Arial" pitchFamily="34" charset="0"/>
                          <a:ea typeface="Times New Roman"/>
                          <a:cs typeface="Arial" pitchFamily="34" charset="0"/>
                        </a:rPr>
                        <a:t>Bajo poder de negociación de los proveedores en el sector gobierno</a:t>
                      </a:r>
                      <a:endParaRPr lang="es-ES" sz="1400" b="0">
                        <a:latin typeface="Arial" pitchFamily="34" charset="0"/>
                        <a:ea typeface="Times New Roman"/>
                        <a:cs typeface="Arial" pitchFamily="34" charset="0"/>
                      </a:endParaRPr>
                    </a:p>
                  </a:txBody>
                  <a:tcPr marL="44450" marR="44450" marT="0" marB="0" anchor="ctr"/>
                </a:tc>
              </a:tr>
              <a:tr h="625946">
                <a:tc>
                  <a:txBody>
                    <a:bodyPr/>
                    <a:lstStyle/>
                    <a:p>
                      <a:pPr algn="l">
                        <a:spcAft>
                          <a:spcPts val="0"/>
                        </a:spcAft>
                      </a:pPr>
                      <a:r>
                        <a:rPr lang="es-ES" sz="1400" b="1" dirty="0" smtClean="0">
                          <a:solidFill>
                            <a:srgbClr val="000000"/>
                          </a:solidFill>
                          <a:latin typeface="Arial"/>
                          <a:ea typeface="Times New Roman"/>
                        </a:rPr>
                        <a:t>O5</a:t>
                      </a:r>
                      <a:endParaRPr lang="es-ES" sz="1400" dirty="0">
                        <a:latin typeface="Times New Roman"/>
                        <a:ea typeface="Times New Roman"/>
                      </a:endParaRPr>
                    </a:p>
                  </a:txBody>
                  <a:tcPr marL="44450" marR="44450" marT="0" marB="0" anchor="ctr"/>
                </a:tc>
                <a:tc>
                  <a:txBody>
                    <a:bodyPr/>
                    <a:lstStyle/>
                    <a:p>
                      <a:pPr algn="l">
                        <a:spcAft>
                          <a:spcPts val="0"/>
                        </a:spcAft>
                      </a:pPr>
                      <a:r>
                        <a:rPr lang="es-ES" sz="1400" dirty="0">
                          <a:latin typeface="Arial"/>
                          <a:ea typeface="Times New Roman"/>
                        </a:rPr>
                        <a:t>Mercado de tecnologías de información en la ciudad de Guayaquil</a:t>
                      </a:r>
                      <a:endParaRPr lang="es-ES" sz="1400" dirty="0">
                        <a:latin typeface="Times New Roman"/>
                        <a:ea typeface="Times New Roman"/>
                      </a:endParaRPr>
                    </a:p>
                  </a:txBody>
                  <a:tcPr marL="44450" marR="44450" marT="0" marB="0" anchor="ctr"/>
                </a:tc>
                <a:tc>
                  <a:txBody>
                    <a:bodyPr/>
                    <a:lstStyle/>
                    <a:p>
                      <a:pPr algn="l">
                        <a:spcAft>
                          <a:spcPts val="0"/>
                        </a:spcAft>
                      </a:pPr>
                      <a:r>
                        <a:rPr lang="es-ES" sz="1400" b="1" dirty="0" smtClean="0">
                          <a:solidFill>
                            <a:srgbClr val="000000"/>
                          </a:solidFill>
                          <a:latin typeface="Arial" pitchFamily="34" charset="0"/>
                          <a:ea typeface="Times New Roman"/>
                          <a:cs typeface="Arial" pitchFamily="34" charset="0"/>
                        </a:rPr>
                        <a:t>A5</a:t>
                      </a:r>
                      <a:endParaRPr lang="es-ES" sz="1400" b="1" dirty="0">
                        <a:latin typeface="Arial" pitchFamily="34" charset="0"/>
                        <a:ea typeface="Times New Roman"/>
                        <a:cs typeface="Arial" pitchFamily="34" charset="0"/>
                      </a:endParaRPr>
                    </a:p>
                  </a:txBody>
                  <a:tcPr marL="44450" marR="44450" marT="0" marB="0" anchor="ctr"/>
                </a:tc>
                <a:tc>
                  <a:txBody>
                    <a:bodyPr/>
                    <a:lstStyle/>
                    <a:p>
                      <a:pPr algn="l">
                        <a:spcAft>
                          <a:spcPts val="0"/>
                        </a:spcAft>
                      </a:pPr>
                      <a:r>
                        <a:rPr lang="es-ES" sz="1400" b="0" dirty="0">
                          <a:solidFill>
                            <a:srgbClr val="000000"/>
                          </a:solidFill>
                          <a:latin typeface="Arial" pitchFamily="34" charset="0"/>
                          <a:ea typeface="Times New Roman"/>
                          <a:cs typeface="Arial" pitchFamily="34" charset="0"/>
                        </a:rPr>
                        <a:t>Competidores basan su fortaleza en el precio</a:t>
                      </a:r>
                      <a:endParaRPr lang="es-ES" sz="1400" b="0" dirty="0">
                        <a:latin typeface="Arial" pitchFamily="34" charset="0"/>
                        <a:ea typeface="Times New Roman"/>
                        <a:cs typeface="Arial" pitchFamily="34" charset="0"/>
                      </a:endParaRPr>
                    </a:p>
                  </a:txBody>
                  <a:tcPr marL="44450" marR="44450" marT="0" marB="0" anchor="ctr"/>
                </a:tc>
              </a:tr>
              <a:tr h="615297">
                <a:tc>
                  <a:txBody>
                    <a:bodyPr/>
                    <a:lstStyle/>
                    <a:p>
                      <a:pPr algn="l">
                        <a:spcAft>
                          <a:spcPts val="0"/>
                        </a:spcAft>
                      </a:pPr>
                      <a:r>
                        <a:rPr lang="es-ES" sz="1400" b="1" dirty="0" smtClean="0">
                          <a:solidFill>
                            <a:srgbClr val="000000"/>
                          </a:solidFill>
                          <a:latin typeface="Arial"/>
                          <a:ea typeface="Times New Roman"/>
                        </a:rPr>
                        <a:t>O6</a:t>
                      </a:r>
                      <a:endParaRPr lang="es-ES" sz="1400" dirty="0">
                        <a:latin typeface="Times New Roman"/>
                        <a:ea typeface="Times New Roman"/>
                      </a:endParaRPr>
                    </a:p>
                  </a:txBody>
                  <a:tcPr marL="44450" marR="44450" marT="0" marB="0" anchor="ctr"/>
                </a:tc>
                <a:tc>
                  <a:txBody>
                    <a:bodyPr/>
                    <a:lstStyle/>
                    <a:p>
                      <a:pPr algn="l">
                        <a:spcAft>
                          <a:spcPts val="0"/>
                        </a:spcAft>
                      </a:pPr>
                      <a:r>
                        <a:rPr lang="es-ES" sz="1400" dirty="0">
                          <a:latin typeface="Arial"/>
                          <a:ea typeface="Times New Roman"/>
                        </a:rPr>
                        <a:t>Uso de </a:t>
                      </a:r>
                      <a:r>
                        <a:rPr lang="es-ES" sz="1400" dirty="0" err="1">
                          <a:latin typeface="Arial"/>
                          <a:ea typeface="Times New Roman"/>
                        </a:rPr>
                        <a:t>virtualización</a:t>
                      </a:r>
                      <a:r>
                        <a:rPr lang="es-ES" sz="1400" dirty="0">
                          <a:latin typeface="Arial"/>
                          <a:ea typeface="Times New Roman"/>
                        </a:rPr>
                        <a:t> para reutilizar la infraestructura tecnológica</a:t>
                      </a:r>
                      <a:endParaRPr lang="es-ES" sz="1400" dirty="0">
                        <a:latin typeface="Times New Roman"/>
                        <a:ea typeface="Times New Roman"/>
                      </a:endParaRPr>
                    </a:p>
                  </a:txBody>
                  <a:tcPr marL="44450" marR="44450" marT="0" marB="0" anchor="ctr"/>
                </a:tc>
                <a:tc>
                  <a:txBody>
                    <a:bodyPr/>
                    <a:lstStyle/>
                    <a:p>
                      <a:pPr algn="l">
                        <a:spcAft>
                          <a:spcPts val="0"/>
                        </a:spcAft>
                      </a:pPr>
                      <a:r>
                        <a:rPr lang="es-ES" sz="1400" b="1" dirty="0" smtClean="0">
                          <a:solidFill>
                            <a:srgbClr val="000000"/>
                          </a:solidFill>
                          <a:latin typeface="Arial" pitchFamily="34" charset="0"/>
                          <a:ea typeface="Times New Roman"/>
                          <a:cs typeface="Arial" pitchFamily="34" charset="0"/>
                        </a:rPr>
                        <a:t>A6</a:t>
                      </a:r>
                      <a:endParaRPr lang="es-ES" sz="1400" b="1" dirty="0">
                        <a:latin typeface="Arial" pitchFamily="34" charset="0"/>
                        <a:ea typeface="Times New Roman"/>
                        <a:cs typeface="Arial" pitchFamily="34" charset="0"/>
                      </a:endParaRPr>
                    </a:p>
                  </a:txBody>
                  <a:tcPr marL="44450" marR="44450" marT="0" marB="0" anchor="ctr"/>
                </a:tc>
                <a:tc>
                  <a:txBody>
                    <a:bodyPr/>
                    <a:lstStyle/>
                    <a:p>
                      <a:pPr algn="l">
                        <a:spcAft>
                          <a:spcPts val="0"/>
                        </a:spcAft>
                      </a:pPr>
                      <a:r>
                        <a:rPr lang="es-ES" sz="1400" b="0" dirty="0">
                          <a:solidFill>
                            <a:srgbClr val="000000"/>
                          </a:solidFill>
                          <a:latin typeface="Arial" pitchFamily="34" charset="0"/>
                          <a:ea typeface="Times New Roman"/>
                          <a:cs typeface="Arial" pitchFamily="34" charset="0"/>
                        </a:rPr>
                        <a:t>Software Libre</a:t>
                      </a:r>
                      <a:endParaRPr lang="es-ES" sz="1400" b="0" dirty="0">
                        <a:latin typeface="Arial" pitchFamily="34" charset="0"/>
                        <a:ea typeface="Times New Roman"/>
                        <a:cs typeface="Arial" pitchFamily="34" charset="0"/>
                      </a:endParaRPr>
                    </a:p>
                  </a:txBody>
                  <a:tcPr marL="44450" marR="44450" marT="0" marB="0" anchor="ctr"/>
                </a:tc>
              </a:tr>
              <a:tr h="1460540">
                <a:tc>
                  <a:txBody>
                    <a:bodyPr/>
                    <a:lstStyle/>
                    <a:p>
                      <a:pPr algn="l">
                        <a:spcAft>
                          <a:spcPts val="0"/>
                        </a:spcAft>
                      </a:pPr>
                      <a:r>
                        <a:rPr lang="es-ES" sz="1400" b="1" dirty="0" smtClean="0">
                          <a:solidFill>
                            <a:srgbClr val="000000"/>
                          </a:solidFill>
                          <a:latin typeface="Arial"/>
                          <a:ea typeface="Times New Roman"/>
                        </a:rPr>
                        <a:t>O7</a:t>
                      </a:r>
                      <a:endParaRPr lang="es-ES" sz="1400" dirty="0">
                        <a:latin typeface="Times New Roman"/>
                        <a:ea typeface="Times New Roman"/>
                      </a:endParaRPr>
                    </a:p>
                  </a:txBody>
                  <a:tcPr marL="44450" marR="44450" marT="0" marB="0" anchor="ctr"/>
                </a:tc>
                <a:tc>
                  <a:txBody>
                    <a:bodyPr/>
                    <a:lstStyle/>
                    <a:p>
                      <a:pPr algn="l">
                        <a:spcAft>
                          <a:spcPts val="0"/>
                        </a:spcAft>
                      </a:pPr>
                      <a:r>
                        <a:rPr lang="es-ES" sz="1400" dirty="0">
                          <a:latin typeface="Arial"/>
                          <a:ea typeface="Times New Roman"/>
                        </a:rPr>
                        <a:t>En Latinoamérica, las leyes de protección de datos personales surgen como una necesidad  derivada del incremento del uso de tecnologías de información y el aumento de las vulnerabilidades asociadas.</a:t>
                      </a:r>
                      <a:endParaRPr lang="es-ES" sz="1400" dirty="0">
                        <a:latin typeface="Times New Roman"/>
                        <a:ea typeface="Times New Roman"/>
                      </a:endParaRPr>
                    </a:p>
                  </a:txBody>
                  <a:tcPr marL="44450" marR="44450" marT="0" marB="0" anchor="ctr"/>
                </a:tc>
                <a:tc>
                  <a:txBody>
                    <a:bodyPr/>
                    <a:lstStyle/>
                    <a:p>
                      <a:pPr algn="l">
                        <a:spcAft>
                          <a:spcPts val="0"/>
                        </a:spcAft>
                      </a:pPr>
                      <a:endParaRPr lang="es-ES" sz="1400" dirty="0">
                        <a:latin typeface="Arial" pitchFamily="34" charset="0"/>
                        <a:ea typeface="Times New Roman"/>
                        <a:cs typeface="Arial" pitchFamily="34" charset="0"/>
                      </a:endParaRPr>
                    </a:p>
                  </a:txBody>
                  <a:tcPr marL="44450" marR="44450" marT="0" marB="0" anchor="ctr"/>
                </a:tc>
                <a:tc>
                  <a:txBody>
                    <a:bodyPr/>
                    <a:lstStyle/>
                    <a:p>
                      <a:pPr algn="l">
                        <a:spcAft>
                          <a:spcPts val="0"/>
                        </a:spcAft>
                      </a:pPr>
                      <a:endParaRPr lang="es-ES" sz="1400" dirty="0">
                        <a:latin typeface="Arial" pitchFamily="34" charset="0"/>
                        <a:ea typeface="Times New Roman"/>
                        <a:cs typeface="Arial" pitchFamily="34" charset="0"/>
                      </a:endParaRPr>
                    </a:p>
                  </a:txBody>
                  <a:tcPr marL="44450" marR="44450" marT="0" marB="0" anchor="ctr"/>
                </a:tc>
              </a:tr>
            </a:tbl>
          </a:graphicData>
        </a:graphic>
      </p:graphicFrame>
      <p:sp>
        <p:nvSpPr>
          <p:cNvPr id="3" name="2 Título"/>
          <p:cNvSpPr>
            <a:spLocks noGrp="1"/>
          </p:cNvSpPr>
          <p:nvPr>
            <p:ph type="title"/>
          </p:nvPr>
        </p:nvSpPr>
        <p:spPr>
          <a:xfrm>
            <a:off x="179512" y="260648"/>
            <a:ext cx="755576" cy="6381328"/>
          </a:xfrm>
        </p:spPr>
        <p:txBody>
          <a:bodyPr vert="vert270">
            <a:noAutofit/>
          </a:bodyPr>
          <a:lstStyle/>
          <a:p>
            <a:pPr algn="ctr"/>
            <a:r>
              <a:rPr lang="es-ES" sz="4400" dirty="0" smtClean="0">
                <a:latin typeface="Arial" pitchFamily="34" charset="0"/>
                <a:cs typeface="Arial" pitchFamily="34" charset="0"/>
              </a:rPr>
              <a:t>MATRIZ FODA</a:t>
            </a:r>
            <a:endParaRPr lang="es-ES" sz="44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971600" y="260649"/>
          <a:ext cx="7776864" cy="5366987"/>
        </p:xfrm>
        <a:graphic>
          <a:graphicData uri="http://schemas.openxmlformats.org/drawingml/2006/table">
            <a:tbl>
              <a:tblPr firstRow="1" bandRow="1">
                <a:tableStyleId>{5C22544A-7EE6-4342-B048-85BDC9FD1C3A}</a:tableStyleId>
              </a:tblPr>
              <a:tblGrid>
                <a:gridCol w="673229"/>
                <a:gridCol w="3287211"/>
                <a:gridCol w="360040"/>
                <a:gridCol w="3456384"/>
              </a:tblGrid>
              <a:tr h="360962">
                <a:tc gridSpan="2">
                  <a:txBody>
                    <a:bodyPr/>
                    <a:lstStyle/>
                    <a:p>
                      <a:pPr algn="ctr"/>
                      <a:r>
                        <a:rPr lang="es-ES" dirty="0" smtClean="0">
                          <a:latin typeface="Arial" pitchFamily="34" charset="0"/>
                          <a:cs typeface="Arial" pitchFamily="34" charset="0"/>
                        </a:rPr>
                        <a:t>OPORTUNIDADES </a:t>
                      </a:r>
                      <a:endParaRPr lang="es-ES" dirty="0">
                        <a:latin typeface="Arial" pitchFamily="34" charset="0"/>
                        <a:cs typeface="Arial" pitchFamily="34" charset="0"/>
                      </a:endParaRPr>
                    </a:p>
                  </a:txBody>
                  <a:tcPr/>
                </a:tc>
                <a:tc hMerge="1">
                  <a:txBody>
                    <a:bodyPr/>
                    <a:lstStyle/>
                    <a:p>
                      <a:endParaRPr lang="es-ES" dirty="0"/>
                    </a:p>
                  </a:txBody>
                  <a:tcPr/>
                </a:tc>
                <a:tc gridSpan="2">
                  <a:txBody>
                    <a:bodyPr/>
                    <a:lstStyle/>
                    <a:p>
                      <a:pPr algn="ctr"/>
                      <a:r>
                        <a:rPr lang="es-ES" dirty="0" smtClean="0">
                          <a:latin typeface="Arial" pitchFamily="34" charset="0"/>
                          <a:cs typeface="Arial" pitchFamily="34" charset="0"/>
                        </a:rPr>
                        <a:t>AMENAZAS</a:t>
                      </a:r>
                      <a:endParaRPr lang="es-ES" dirty="0">
                        <a:latin typeface="Arial" pitchFamily="34" charset="0"/>
                        <a:cs typeface="Arial" pitchFamily="34" charset="0"/>
                      </a:endParaRPr>
                    </a:p>
                  </a:txBody>
                  <a:tcPr/>
                </a:tc>
                <a:tc hMerge="1">
                  <a:txBody>
                    <a:bodyPr/>
                    <a:lstStyle/>
                    <a:p>
                      <a:endParaRPr lang="es-ES" dirty="0"/>
                    </a:p>
                  </a:txBody>
                  <a:tcPr/>
                </a:tc>
              </a:tr>
              <a:tr h="625946">
                <a:tc>
                  <a:txBody>
                    <a:bodyPr/>
                    <a:lstStyle/>
                    <a:p>
                      <a:pPr algn="l">
                        <a:spcAft>
                          <a:spcPts val="0"/>
                        </a:spcAft>
                      </a:pPr>
                      <a:r>
                        <a:rPr lang="es-ES" sz="1400" b="1" dirty="0" smtClean="0">
                          <a:solidFill>
                            <a:srgbClr val="000000"/>
                          </a:solidFill>
                          <a:latin typeface="Arial"/>
                          <a:ea typeface="Times New Roman"/>
                        </a:rPr>
                        <a:t>O8</a:t>
                      </a:r>
                      <a:endParaRPr lang="es-ES" sz="1400" dirty="0">
                        <a:latin typeface="Times New Roman"/>
                        <a:ea typeface="Times New Roman"/>
                      </a:endParaRPr>
                    </a:p>
                  </a:txBody>
                  <a:tcPr marL="44450" marR="44450" marT="0" marB="0" anchor="ctr"/>
                </a:tc>
                <a:tc>
                  <a:txBody>
                    <a:bodyPr/>
                    <a:lstStyle/>
                    <a:p>
                      <a:pPr algn="just">
                        <a:spcAft>
                          <a:spcPts val="0"/>
                        </a:spcAft>
                      </a:pPr>
                      <a:r>
                        <a:rPr lang="es-ES" sz="1400">
                          <a:latin typeface="Arial"/>
                          <a:ea typeface="Times New Roman"/>
                        </a:rPr>
                        <a:t>Normativa PCI ( Superintendencia de Bancos)</a:t>
                      </a:r>
                      <a:endParaRPr lang="es-ES" sz="1400">
                        <a:latin typeface="Times New Roman"/>
                        <a:ea typeface="Times New Roman"/>
                      </a:endParaRPr>
                    </a:p>
                  </a:txBody>
                  <a:tcPr marL="44450" marR="44450" marT="0" marB="0" anchor="ctr"/>
                </a:tc>
                <a:tc>
                  <a:txBody>
                    <a:bodyPr/>
                    <a:lstStyle/>
                    <a:p>
                      <a:pPr algn="l">
                        <a:spcAft>
                          <a:spcPts val="0"/>
                        </a:spcAft>
                      </a:pPr>
                      <a:endParaRPr lang="es-ES" sz="1400" b="1" dirty="0">
                        <a:latin typeface="Arial" pitchFamily="34" charset="0"/>
                        <a:ea typeface="Times New Roman"/>
                        <a:cs typeface="Arial" pitchFamily="34" charset="0"/>
                      </a:endParaRPr>
                    </a:p>
                  </a:txBody>
                  <a:tcPr marL="44450" marR="44450" marT="0" marB="0" anchor="ctr"/>
                </a:tc>
                <a:tc>
                  <a:txBody>
                    <a:bodyPr/>
                    <a:lstStyle/>
                    <a:p>
                      <a:pPr algn="l">
                        <a:spcAft>
                          <a:spcPts val="0"/>
                        </a:spcAft>
                      </a:pPr>
                      <a:endParaRPr lang="es-ES" sz="1400" b="0">
                        <a:latin typeface="Arial" pitchFamily="34" charset="0"/>
                        <a:ea typeface="Times New Roman"/>
                        <a:cs typeface="Arial" pitchFamily="34" charset="0"/>
                      </a:endParaRPr>
                    </a:p>
                  </a:txBody>
                  <a:tcPr marL="44450" marR="44450" marT="0" marB="0" anchor="ctr"/>
                </a:tc>
              </a:tr>
              <a:tr h="830707">
                <a:tc>
                  <a:txBody>
                    <a:bodyPr/>
                    <a:lstStyle/>
                    <a:p>
                      <a:pPr algn="l">
                        <a:spcAft>
                          <a:spcPts val="0"/>
                        </a:spcAft>
                      </a:pPr>
                      <a:r>
                        <a:rPr lang="es-ES" sz="1400" b="1" dirty="0" smtClean="0">
                          <a:solidFill>
                            <a:srgbClr val="000000"/>
                          </a:solidFill>
                          <a:latin typeface="Arial"/>
                          <a:ea typeface="Times New Roman"/>
                        </a:rPr>
                        <a:t>O9</a:t>
                      </a:r>
                      <a:endParaRPr lang="es-ES" sz="1400" dirty="0">
                        <a:latin typeface="Times New Roman"/>
                        <a:ea typeface="Times New Roman"/>
                      </a:endParaRPr>
                    </a:p>
                  </a:txBody>
                  <a:tcPr marL="44450" marR="44450" marT="0" marB="0" anchor="ctr"/>
                </a:tc>
                <a:tc>
                  <a:txBody>
                    <a:bodyPr/>
                    <a:lstStyle/>
                    <a:p>
                      <a:pPr algn="just">
                        <a:spcAft>
                          <a:spcPts val="0"/>
                        </a:spcAft>
                      </a:pPr>
                      <a:r>
                        <a:rPr lang="es-ES" sz="1400" dirty="0">
                          <a:latin typeface="Arial"/>
                          <a:ea typeface="Times New Roman"/>
                        </a:rPr>
                        <a:t>Curva de experiencia</a:t>
                      </a:r>
                      <a:endParaRPr lang="es-ES" sz="1400" dirty="0">
                        <a:latin typeface="Times New Roman"/>
                        <a:ea typeface="Times New Roman"/>
                      </a:endParaRPr>
                    </a:p>
                  </a:txBody>
                  <a:tcPr marL="44450" marR="44450" marT="0" marB="0" anchor="ctr"/>
                </a:tc>
                <a:tc>
                  <a:txBody>
                    <a:bodyPr/>
                    <a:lstStyle/>
                    <a:p>
                      <a:pPr algn="l">
                        <a:spcAft>
                          <a:spcPts val="0"/>
                        </a:spcAft>
                      </a:pPr>
                      <a:endParaRPr lang="es-ES" sz="1400" b="1" dirty="0">
                        <a:latin typeface="Arial" pitchFamily="34" charset="0"/>
                        <a:ea typeface="Times New Roman"/>
                        <a:cs typeface="Arial" pitchFamily="34" charset="0"/>
                      </a:endParaRPr>
                    </a:p>
                  </a:txBody>
                  <a:tcPr marL="44450" marR="44450" marT="0" marB="0" anchor="ctr"/>
                </a:tc>
                <a:tc>
                  <a:txBody>
                    <a:bodyPr/>
                    <a:lstStyle/>
                    <a:p>
                      <a:pPr algn="l">
                        <a:spcAft>
                          <a:spcPts val="0"/>
                        </a:spcAft>
                      </a:pPr>
                      <a:endParaRPr lang="es-ES" sz="1400" b="0">
                        <a:latin typeface="Arial" pitchFamily="34" charset="0"/>
                        <a:ea typeface="Times New Roman"/>
                        <a:cs typeface="Arial" pitchFamily="34" charset="0"/>
                      </a:endParaRPr>
                    </a:p>
                  </a:txBody>
                  <a:tcPr marL="44450" marR="44450" marT="0" marB="0" anchor="ctr"/>
                </a:tc>
              </a:tr>
              <a:tr h="615297">
                <a:tc>
                  <a:txBody>
                    <a:bodyPr/>
                    <a:lstStyle/>
                    <a:p>
                      <a:pPr algn="l">
                        <a:spcAft>
                          <a:spcPts val="0"/>
                        </a:spcAft>
                      </a:pPr>
                      <a:r>
                        <a:rPr lang="es-ES" sz="1400" b="1" dirty="0" smtClean="0">
                          <a:solidFill>
                            <a:srgbClr val="000000"/>
                          </a:solidFill>
                          <a:latin typeface="Arial"/>
                          <a:ea typeface="Times New Roman"/>
                        </a:rPr>
                        <a:t>O10</a:t>
                      </a:r>
                      <a:endParaRPr lang="es-ES" sz="1400" dirty="0">
                        <a:latin typeface="Times New Roman"/>
                        <a:ea typeface="Times New Roman"/>
                      </a:endParaRPr>
                    </a:p>
                  </a:txBody>
                  <a:tcPr marL="44450" marR="44450" marT="0" marB="0" anchor="ctr"/>
                </a:tc>
                <a:tc>
                  <a:txBody>
                    <a:bodyPr/>
                    <a:lstStyle/>
                    <a:p>
                      <a:pPr algn="just">
                        <a:spcAft>
                          <a:spcPts val="0"/>
                        </a:spcAft>
                      </a:pPr>
                      <a:r>
                        <a:rPr lang="es-ES" sz="1400" dirty="0">
                          <a:latin typeface="Arial"/>
                          <a:ea typeface="Times New Roman"/>
                        </a:rPr>
                        <a:t>Diferenciación de productos</a:t>
                      </a:r>
                      <a:endParaRPr lang="es-ES" sz="1400" dirty="0">
                        <a:latin typeface="Times New Roman"/>
                        <a:ea typeface="Times New Roman"/>
                      </a:endParaRPr>
                    </a:p>
                  </a:txBody>
                  <a:tcPr marL="44450" marR="44450" marT="0" marB="0" anchor="ctr"/>
                </a:tc>
                <a:tc>
                  <a:txBody>
                    <a:bodyPr/>
                    <a:lstStyle/>
                    <a:p>
                      <a:pPr algn="l">
                        <a:spcAft>
                          <a:spcPts val="0"/>
                        </a:spcAft>
                      </a:pPr>
                      <a:endParaRPr lang="es-ES" sz="1400" b="1" dirty="0">
                        <a:latin typeface="Arial" pitchFamily="34" charset="0"/>
                        <a:ea typeface="Times New Roman"/>
                        <a:cs typeface="Arial" pitchFamily="34" charset="0"/>
                      </a:endParaRPr>
                    </a:p>
                  </a:txBody>
                  <a:tcPr marL="44450" marR="44450" marT="0" marB="0" anchor="ctr"/>
                </a:tc>
                <a:tc>
                  <a:txBody>
                    <a:bodyPr/>
                    <a:lstStyle/>
                    <a:p>
                      <a:pPr algn="l">
                        <a:spcAft>
                          <a:spcPts val="0"/>
                        </a:spcAft>
                      </a:pPr>
                      <a:endParaRPr lang="es-ES" sz="1400" b="0" dirty="0">
                        <a:latin typeface="Arial" pitchFamily="34" charset="0"/>
                        <a:ea typeface="Times New Roman"/>
                        <a:cs typeface="Arial" pitchFamily="34" charset="0"/>
                      </a:endParaRPr>
                    </a:p>
                  </a:txBody>
                  <a:tcPr marL="44450" marR="44450" marT="0" marB="0" anchor="ctr"/>
                </a:tc>
              </a:tr>
              <a:tr h="625946">
                <a:tc>
                  <a:txBody>
                    <a:bodyPr/>
                    <a:lstStyle/>
                    <a:p>
                      <a:pPr algn="l">
                        <a:spcAft>
                          <a:spcPts val="0"/>
                        </a:spcAft>
                      </a:pPr>
                      <a:r>
                        <a:rPr lang="es-ES" sz="1400" b="1" dirty="0" smtClean="0">
                          <a:solidFill>
                            <a:srgbClr val="000000"/>
                          </a:solidFill>
                          <a:latin typeface="Arial"/>
                          <a:ea typeface="Times New Roman"/>
                        </a:rPr>
                        <a:t>O11</a:t>
                      </a:r>
                      <a:endParaRPr lang="es-ES" sz="1400" dirty="0">
                        <a:latin typeface="Times New Roman"/>
                        <a:ea typeface="Times New Roman"/>
                      </a:endParaRPr>
                    </a:p>
                  </a:txBody>
                  <a:tcPr marL="44450" marR="44450" marT="0" marB="0" anchor="ctr"/>
                </a:tc>
                <a:tc>
                  <a:txBody>
                    <a:bodyPr/>
                    <a:lstStyle/>
                    <a:p>
                      <a:pPr algn="just">
                        <a:spcAft>
                          <a:spcPts val="0"/>
                        </a:spcAft>
                      </a:pPr>
                      <a:r>
                        <a:rPr lang="es-ES" sz="1400" dirty="0">
                          <a:latin typeface="Arial"/>
                          <a:ea typeface="Times New Roman"/>
                        </a:rPr>
                        <a:t>La fuga de información es motivo suficiente para que 6 de cada 10 clientes decidan cambiar de proveedor de servicios</a:t>
                      </a:r>
                      <a:endParaRPr lang="es-ES" sz="1400" dirty="0">
                        <a:latin typeface="Times New Roman"/>
                        <a:ea typeface="Times New Roman"/>
                      </a:endParaRPr>
                    </a:p>
                  </a:txBody>
                  <a:tcPr marL="44450" marR="44450" marT="0" marB="0" anchor="ctr"/>
                </a:tc>
                <a:tc>
                  <a:txBody>
                    <a:bodyPr/>
                    <a:lstStyle/>
                    <a:p>
                      <a:pPr algn="l">
                        <a:spcAft>
                          <a:spcPts val="0"/>
                        </a:spcAft>
                      </a:pPr>
                      <a:endParaRPr lang="es-ES" sz="1400" b="1" dirty="0">
                        <a:latin typeface="Arial" pitchFamily="34" charset="0"/>
                        <a:ea typeface="Times New Roman"/>
                        <a:cs typeface="Arial" pitchFamily="34" charset="0"/>
                      </a:endParaRPr>
                    </a:p>
                  </a:txBody>
                  <a:tcPr marL="44450" marR="44450" marT="0" marB="0" anchor="ctr"/>
                </a:tc>
                <a:tc>
                  <a:txBody>
                    <a:bodyPr/>
                    <a:lstStyle/>
                    <a:p>
                      <a:pPr algn="l">
                        <a:spcAft>
                          <a:spcPts val="0"/>
                        </a:spcAft>
                      </a:pPr>
                      <a:endParaRPr lang="es-ES" sz="1400" b="0" dirty="0">
                        <a:latin typeface="Arial" pitchFamily="34" charset="0"/>
                        <a:ea typeface="Times New Roman"/>
                        <a:cs typeface="Arial" pitchFamily="34" charset="0"/>
                      </a:endParaRPr>
                    </a:p>
                  </a:txBody>
                  <a:tcPr marL="44450" marR="44450" marT="0" marB="0" anchor="ctr"/>
                </a:tc>
              </a:tr>
              <a:tr h="615297">
                <a:tc>
                  <a:txBody>
                    <a:bodyPr/>
                    <a:lstStyle/>
                    <a:p>
                      <a:pPr algn="l">
                        <a:spcAft>
                          <a:spcPts val="0"/>
                        </a:spcAft>
                      </a:pPr>
                      <a:r>
                        <a:rPr lang="es-ES" sz="1400" b="1" dirty="0" smtClean="0">
                          <a:solidFill>
                            <a:srgbClr val="000000"/>
                          </a:solidFill>
                          <a:latin typeface="Arial"/>
                          <a:ea typeface="Times New Roman"/>
                        </a:rPr>
                        <a:t>O12</a:t>
                      </a:r>
                      <a:endParaRPr lang="es-ES" sz="1400" dirty="0">
                        <a:latin typeface="Times New Roman"/>
                        <a:ea typeface="Times New Roman"/>
                      </a:endParaRPr>
                    </a:p>
                  </a:txBody>
                  <a:tcPr marL="44450" marR="44450" marT="0" marB="0" anchor="ctr"/>
                </a:tc>
                <a:tc>
                  <a:txBody>
                    <a:bodyPr/>
                    <a:lstStyle/>
                    <a:p>
                      <a:pPr algn="just">
                        <a:spcAft>
                          <a:spcPts val="0"/>
                        </a:spcAft>
                      </a:pPr>
                      <a:r>
                        <a:rPr lang="es-ES" sz="1400">
                          <a:latin typeface="Arial"/>
                          <a:ea typeface="Times New Roman"/>
                        </a:rPr>
                        <a:t>La banca móvil se convertirá en el nuevo blanco de los ciberdelincuentes. </a:t>
                      </a:r>
                      <a:endParaRPr lang="es-ES" sz="1400">
                        <a:latin typeface="Times New Roman"/>
                        <a:ea typeface="Times New Roman"/>
                      </a:endParaRPr>
                    </a:p>
                  </a:txBody>
                  <a:tcPr marL="44450" marR="44450" marT="0" marB="0" anchor="ctr"/>
                </a:tc>
                <a:tc>
                  <a:txBody>
                    <a:bodyPr/>
                    <a:lstStyle/>
                    <a:p>
                      <a:pPr algn="l">
                        <a:spcAft>
                          <a:spcPts val="0"/>
                        </a:spcAft>
                      </a:pPr>
                      <a:endParaRPr lang="es-ES" sz="1400" b="1" dirty="0">
                        <a:latin typeface="Arial" pitchFamily="34" charset="0"/>
                        <a:ea typeface="Times New Roman"/>
                        <a:cs typeface="Arial" pitchFamily="34" charset="0"/>
                      </a:endParaRPr>
                    </a:p>
                  </a:txBody>
                  <a:tcPr marL="44450" marR="44450" marT="0" marB="0" anchor="ctr"/>
                </a:tc>
                <a:tc>
                  <a:txBody>
                    <a:bodyPr/>
                    <a:lstStyle/>
                    <a:p>
                      <a:pPr algn="l">
                        <a:spcAft>
                          <a:spcPts val="0"/>
                        </a:spcAft>
                      </a:pPr>
                      <a:endParaRPr lang="es-ES" sz="1400" b="0" dirty="0">
                        <a:latin typeface="Arial" pitchFamily="34" charset="0"/>
                        <a:ea typeface="Times New Roman"/>
                        <a:cs typeface="Arial" pitchFamily="34" charset="0"/>
                      </a:endParaRPr>
                    </a:p>
                  </a:txBody>
                  <a:tcPr marL="44450" marR="44450" marT="0" marB="0" anchor="ctr"/>
                </a:tc>
              </a:tr>
              <a:tr h="1460540">
                <a:tc>
                  <a:txBody>
                    <a:bodyPr/>
                    <a:lstStyle/>
                    <a:p>
                      <a:pPr algn="l">
                        <a:spcAft>
                          <a:spcPts val="0"/>
                        </a:spcAft>
                      </a:pPr>
                      <a:r>
                        <a:rPr lang="es-ES" sz="1400" b="1" dirty="0" smtClean="0">
                          <a:solidFill>
                            <a:srgbClr val="000000"/>
                          </a:solidFill>
                          <a:latin typeface="Arial"/>
                          <a:ea typeface="Times New Roman"/>
                        </a:rPr>
                        <a:t>O13</a:t>
                      </a:r>
                      <a:endParaRPr lang="es-ES" sz="1400" dirty="0">
                        <a:latin typeface="Times New Roman"/>
                        <a:ea typeface="Times New Roman"/>
                      </a:endParaRPr>
                    </a:p>
                  </a:txBody>
                  <a:tcPr marL="44450" marR="44450" marT="0" marB="0" anchor="ctr"/>
                </a:tc>
                <a:tc>
                  <a:txBody>
                    <a:bodyPr/>
                    <a:lstStyle/>
                    <a:p>
                      <a:pPr algn="just">
                        <a:spcAft>
                          <a:spcPts val="0"/>
                        </a:spcAft>
                      </a:pPr>
                      <a:r>
                        <a:rPr lang="es-ES" sz="1400" dirty="0">
                          <a:latin typeface="Arial"/>
                          <a:ea typeface="Times New Roman"/>
                        </a:rPr>
                        <a:t>Las empresas del sector financiero ecuatoriano implementarán Planes de Continuidad de Negocios</a:t>
                      </a:r>
                      <a:endParaRPr lang="es-ES" sz="1400" dirty="0">
                        <a:latin typeface="Times New Roman"/>
                        <a:ea typeface="Times New Roman"/>
                      </a:endParaRPr>
                    </a:p>
                  </a:txBody>
                  <a:tcPr marL="44450" marR="44450" marT="0" marB="0" anchor="ctr"/>
                </a:tc>
                <a:tc>
                  <a:txBody>
                    <a:bodyPr/>
                    <a:lstStyle/>
                    <a:p>
                      <a:pPr algn="l">
                        <a:spcAft>
                          <a:spcPts val="0"/>
                        </a:spcAft>
                      </a:pPr>
                      <a:endParaRPr lang="es-ES" sz="1400" dirty="0">
                        <a:latin typeface="Arial" pitchFamily="34" charset="0"/>
                        <a:ea typeface="Times New Roman"/>
                        <a:cs typeface="Arial" pitchFamily="34" charset="0"/>
                      </a:endParaRPr>
                    </a:p>
                  </a:txBody>
                  <a:tcPr marL="44450" marR="44450" marT="0" marB="0" anchor="ctr"/>
                </a:tc>
                <a:tc>
                  <a:txBody>
                    <a:bodyPr/>
                    <a:lstStyle/>
                    <a:p>
                      <a:pPr algn="l">
                        <a:spcAft>
                          <a:spcPts val="0"/>
                        </a:spcAft>
                      </a:pPr>
                      <a:endParaRPr lang="es-ES" sz="1400" dirty="0">
                        <a:latin typeface="Arial" pitchFamily="34" charset="0"/>
                        <a:ea typeface="Times New Roman"/>
                        <a:cs typeface="Arial" pitchFamily="34" charset="0"/>
                      </a:endParaRPr>
                    </a:p>
                  </a:txBody>
                  <a:tcPr marL="44450" marR="44450" marT="0" marB="0" anchor="ctr"/>
                </a:tc>
              </a:tr>
            </a:tbl>
          </a:graphicData>
        </a:graphic>
      </p:graphicFrame>
      <p:sp>
        <p:nvSpPr>
          <p:cNvPr id="3" name="2 Título"/>
          <p:cNvSpPr>
            <a:spLocks noGrp="1"/>
          </p:cNvSpPr>
          <p:nvPr>
            <p:ph type="title"/>
          </p:nvPr>
        </p:nvSpPr>
        <p:spPr>
          <a:xfrm>
            <a:off x="179512" y="260648"/>
            <a:ext cx="755576" cy="5544616"/>
          </a:xfrm>
        </p:spPr>
        <p:txBody>
          <a:bodyPr vert="vert270">
            <a:noAutofit/>
          </a:bodyPr>
          <a:lstStyle/>
          <a:p>
            <a:pPr algn="ctr"/>
            <a:r>
              <a:rPr lang="es-ES" sz="4400" dirty="0" smtClean="0">
                <a:latin typeface="Arial" pitchFamily="34" charset="0"/>
                <a:cs typeface="Arial" pitchFamily="34" charset="0"/>
              </a:rPr>
              <a:t>MATRIZ FODA</a:t>
            </a:r>
            <a:endParaRPr lang="es-ES" sz="44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79512" y="275617"/>
          <a:ext cx="8712968" cy="6373171"/>
        </p:xfrm>
        <a:graphic>
          <a:graphicData uri="http://schemas.openxmlformats.org/drawingml/2006/table">
            <a:tbl>
              <a:tblPr firstRow="1" bandRow="1">
                <a:tableStyleId>{D27102A9-8310-4765-A935-A1911B00CA55}</a:tableStyleId>
              </a:tblPr>
              <a:tblGrid>
                <a:gridCol w="4031931"/>
                <a:gridCol w="208895"/>
                <a:gridCol w="4472142"/>
              </a:tblGrid>
              <a:tr h="358368">
                <a:tc>
                  <a:txBody>
                    <a:bodyPr/>
                    <a:lstStyle/>
                    <a:p>
                      <a:pPr algn="ctr"/>
                      <a:r>
                        <a:rPr lang="es-ES" dirty="0" smtClean="0"/>
                        <a:t>ESTRATEGIAS</a:t>
                      </a:r>
                      <a:r>
                        <a:rPr lang="es-ES" baseline="0" dirty="0" smtClean="0"/>
                        <a:t>-FO</a:t>
                      </a:r>
                      <a:endParaRPr lang="es-ES" dirty="0">
                        <a:latin typeface="Arial" pitchFamily="34" charset="0"/>
                        <a:cs typeface="Arial" pitchFamily="34" charset="0"/>
                      </a:endParaRPr>
                    </a:p>
                  </a:txBody>
                  <a:tcPr/>
                </a:tc>
                <a:tc gridSpan="2">
                  <a:txBody>
                    <a:bodyPr/>
                    <a:lstStyle/>
                    <a:p>
                      <a:pPr algn="ctr"/>
                      <a:r>
                        <a:rPr lang="es-ES" dirty="0" smtClean="0"/>
                        <a:t>ESTRATEGIAS-DO</a:t>
                      </a:r>
                      <a:endParaRPr lang="es-ES" dirty="0">
                        <a:latin typeface="Arial" pitchFamily="34" charset="0"/>
                        <a:cs typeface="Arial" pitchFamily="34" charset="0"/>
                      </a:endParaRPr>
                    </a:p>
                  </a:txBody>
                  <a:tcPr/>
                </a:tc>
                <a:tc hMerge="1">
                  <a:txBody>
                    <a:bodyPr/>
                    <a:lstStyle/>
                    <a:p>
                      <a:endParaRPr lang="es-ES" dirty="0"/>
                    </a:p>
                  </a:txBody>
                  <a:tcPr/>
                </a:tc>
              </a:tr>
              <a:tr h="1164696">
                <a:tc>
                  <a:txBody>
                    <a:bodyPr/>
                    <a:lstStyle/>
                    <a:p>
                      <a:pPr algn="just">
                        <a:spcAft>
                          <a:spcPts val="0"/>
                        </a:spcAft>
                      </a:pPr>
                      <a:r>
                        <a:rPr lang="es-ES" sz="1300" dirty="0">
                          <a:latin typeface="Arial" pitchFamily="34" charset="0"/>
                          <a:cs typeface="Arial" pitchFamily="34" charset="0"/>
                        </a:rPr>
                        <a:t>(</a:t>
                      </a:r>
                      <a:r>
                        <a:rPr lang="es-ES" sz="1300" b="1" dirty="0">
                          <a:latin typeface="Arial" pitchFamily="34" charset="0"/>
                          <a:cs typeface="Arial" pitchFamily="34" charset="0"/>
                        </a:rPr>
                        <a:t>F10,F1,O1, O3,O6, O8,O11, O7)  </a:t>
                      </a:r>
                      <a:endParaRPr lang="es-ES" sz="1300" b="1" dirty="0" smtClean="0">
                        <a:latin typeface="Arial" pitchFamily="34" charset="0"/>
                        <a:cs typeface="Arial" pitchFamily="34" charset="0"/>
                      </a:endParaRPr>
                    </a:p>
                    <a:p>
                      <a:pPr algn="just">
                        <a:spcAft>
                          <a:spcPts val="0"/>
                        </a:spcAft>
                      </a:pPr>
                      <a:endParaRPr lang="es-ES" sz="1300" dirty="0" smtClean="0">
                        <a:latin typeface="Arial" pitchFamily="34" charset="0"/>
                        <a:cs typeface="Arial" pitchFamily="34" charset="0"/>
                      </a:endParaRPr>
                    </a:p>
                    <a:p>
                      <a:pPr algn="just">
                        <a:spcAft>
                          <a:spcPts val="0"/>
                        </a:spcAft>
                      </a:pPr>
                      <a:r>
                        <a:rPr lang="es-ES" sz="1300" dirty="0" smtClean="0">
                          <a:latin typeface="Arial" pitchFamily="34" charset="0"/>
                          <a:cs typeface="Arial" pitchFamily="34" charset="0"/>
                        </a:rPr>
                        <a:t>Generar </a:t>
                      </a:r>
                      <a:r>
                        <a:rPr lang="es-ES" sz="1300" dirty="0">
                          <a:latin typeface="Arial" pitchFamily="34" charset="0"/>
                          <a:cs typeface="Arial" pitchFamily="34" charset="0"/>
                        </a:rPr>
                        <a:t>servicios de consultoría en seguridad información con profesionales certificados en normativa ISO 27000 y PCI</a:t>
                      </a:r>
                      <a:r>
                        <a:rPr lang="es-ES" sz="1300" dirty="0" smtClean="0">
                          <a:latin typeface="Arial" pitchFamily="34" charset="0"/>
                          <a:cs typeface="Arial" pitchFamily="34" charset="0"/>
                        </a:rPr>
                        <a:t>.</a:t>
                      </a:r>
                    </a:p>
                    <a:p>
                      <a:pPr algn="just">
                        <a:spcAft>
                          <a:spcPts val="0"/>
                        </a:spcAft>
                      </a:pPr>
                      <a:endParaRPr lang="es-ES" sz="1300" dirty="0">
                        <a:latin typeface="Arial" pitchFamily="34" charset="0"/>
                        <a:ea typeface="Times New Roman"/>
                        <a:cs typeface="Arial" pitchFamily="34" charset="0"/>
                      </a:endParaRPr>
                    </a:p>
                  </a:txBody>
                  <a:tcPr marL="44450" marR="44450" marT="0" marB="0" anchor="ctr"/>
                </a:tc>
                <a:tc>
                  <a:txBody>
                    <a:bodyPr/>
                    <a:lstStyle/>
                    <a:p>
                      <a:pPr algn="l">
                        <a:spcAft>
                          <a:spcPts val="0"/>
                        </a:spcAft>
                      </a:pPr>
                      <a:endParaRPr lang="es-ES" sz="1300" b="1" dirty="0">
                        <a:latin typeface="Arial" pitchFamily="34" charset="0"/>
                        <a:ea typeface="Times New Roman"/>
                        <a:cs typeface="Arial" pitchFamily="34" charset="0"/>
                      </a:endParaRPr>
                    </a:p>
                  </a:txBody>
                  <a:tcPr marL="44450" marR="44450" marT="0" marB="0" anchor="ctr"/>
                </a:tc>
                <a:tc>
                  <a:txBody>
                    <a:bodyPr/>
                    <a:lstStyle/>
                    <a:p>
                      <a:pPr algn="just">
                        <a:spcAft>
                          <a:spcPts val="0"/>
                        </a:spcAft>
                      </a:pPr>
                      <a:r>
                        <a:rPr lang="es-ES" sz="1300" b="1" dirty="0">
                          <a:latin typeface="Arial" pitchFamily="34" charset="0"/>
                          <a:cs typeface="Arial" pitchFamily="34" charset="0"/>
                        </a:rPr>
                        <a:t>(D2, D4, D8, D10, D11; O2, O5, O7</a:t>
                      </a:r>
                      <a:r>
                        <a:rPr lang="es-ES" sz="1300" b="1" dirty="0" smtClean="0">
                          <a:latin typeface="Arial" pitchFamily="34" charset="0"/>
                          <a:cs typeface="Arial" pitchFamily="34" charset="0"/>
                        </a:rPr>
                        <a:t>)</a:t>
                      </a:r>
                    </a:p>
                    <a:p>
                      <a:pPr algn="just">
                        <a:spcAft>
                          <a:spcPts val="0"/>
                        </a:spcAft>
                      </a:pPr>
                      <a:r>
                        <a:rPr lang="es-ES" sz="1300" dirty="0" smtClean="0">
                          <a:latin typeface="Arial" pitchFamily="34" charset="0"/>
                          <a:cs typeface="Arial" pitchFamily="34" charset="0"/>
                        </a:rPr>
                        <a:t> </a:t>
                      </a:r>
                    </a:p>
                    <a:p>
                      <a:pPr algn="just">
                        <a:spcAft>
                          <a:spcPts val="0"/>
                        </a:spcAft>
                      </a:pPr>
                      <a:r>
                        <a:rPr lang="es-ES" sz="1300" dirty="0" smtClean="0">
                          <a:latin typeface="Arial" pitchFamily="34" charset="0"/>
                          <a:cs typeface="Arial" pitchFamily="34" charset="0"/>
                        </a:rPr>
                        <a:t>Normar </a:t>
                      </a:r>
                      <a:r>
                        <a:rPr lang="es-ES" sz="1300" dirty="0">
                          <a:latin typeface="Arial" pitchFamily="34" charset="0"/>
                          <a:cs typeface="Arial" pitchFamily="34" charset="0"/>
                        </a:rPr>
                        <a:t>roles, funciones  y perfiles de los colaboradores.</a:t>
                      </a:r>
                      <a:endParaRPr lang="es-ES" sz="1300" dirty="0">
                        <a:latin typeface="Arial" pitchFamily="34" charset="0"/>
                        <a:ea typeface="Times New Roman"/>
                        <a:cs typeface="Arial" pitchFamily="34" charset="0"/>
                      </a:endParaRPr>
                    </a:p>
                  </a:txBody>
                  <a:tcPr marL="44450" marR="44450" marT="0" marB="0" anchor="ctr"/>
                </a:tc>
              </a:tr>
              <a:tr h="911450">
                <a:tc>
                  <a:txBody>
                    <a:bodyPr/>
                    <a:lstStyle/>
                    <a:p>
                      <a:pPr algn="just">
                        <a:spcAft>
                          <a:spcPts val="0"/>
                        </a:spcAft>
                      </a:pPr>
                      <a:r>
                        <a:rPr lang="es-ES" sz="1300" b="1" dirty="0">
                          <a:latin typeface="Arial" pitchFamily="34" charset="0"/>
                          <a:cs typeface="Arial" pitchFamily="34" charset="0"/>
                        </a:rPr>
                        <a:t>(F5, F6, F7, F8,F9 O2, O4, O3,O6, O12; O9, O10)</a:t>
                      </a:r>
                      <a:r>
                        <a:rPr lang="es-ES" sz="1300" dirty="0">
                          <a:latin typeface="Arial" pitchFamily="34" charset="0"/>
                          <a:cs typeface="Arial" pitchFamily="34" charset="0"/>
                        </a:rPr>
                        <a:t> </a:t>
                      </a:r>
                      <a:endParaRPr lang="es-ES" sz="1300" dirty="0" smtClean="0">
                        <a:latin typeface="Arial" pitchFamily="34" charset="0"/>
                        <a:cs typeface="Arial" pitchFamily="34" charset="0"/>
                      </a:endParaRPr>
                    </a:p>
                    <a:p>
                      <a:pPr algn="just">
                        <a:spcAft>
                          <a:spcPts val="0"/>
                        </a:spcAft>
                      </a:pPr>
                      <a:endParaRPr lang="es-ES" sz="1300" dirty="0" smtClean="0">
                        <a:latin typeface="Arial" pitchFamily="34" charset="0"/>
                        <a:cs typeface="Arial" pitchFamily="34" charset="0"/>
                      </a:endParaRPr>
                    </a:p>
                    <a:p>
                      <a:pPr algn="just">
                        <a:spcAft>
                          <a:spcPts val="0"/>
                        </a:spcAft>
                      </a:pPr>
                      <a:r>
                        <a:rPr lang="es-ES" sz="1300" dirty="0" smtClean="0">
                          <a:latin typeface="Arial" pitchFamily="34" charset="0"/>
                          <a:cs typeface="Arial" pitchFamily="34" charset="0"/>
                        </a:rPr>
                        <a:t>Establecer </a:t>
                      </a:r>
                      <a:r>
                        <a:rPr lang="es-ES" sz="1300" dirty="0">
                          <a:latin typeface="Arial" pitchFamily="34" charset="0"/>
                          <a:cs typeface="Arial" pitchFamily="34" charset="0"/>
                        </a:rPr>
                        <a:t>alianzas estratégicas con fabricantes de soluciones de Seguridad </a:t>
                      </a:r>
                      <a:endParaRPr lang="es-ES" sz="1300" dirty="0">
                        <a:latin typeface="Arial" pitchFamily="34" charset="0"/>
                        <a:ea typeface="Times New Roman"/>
                        <a:cs typeface="Arial" pitchFamily="34" charset="0"/>
                      </a:endParaRPr>
                    </a:p>
                  </a:txBody>
                  <a:tcPr marL="44450" marR="44450" marT="0" marB="0" anchor="ctr"/>
                </a:tc>
                <a:tc>
                  <a:txBody>
                    <a:bodyPr/>
                    <a:lstStyle/>
                    <a:p>
                      <a:pPr algn="l">
                        <a:spcAft>
                          <a:spcPts val="0"/>
                        </a:spcAft>
                      </a:pPr>
                      <a:endParaRPr lang="es-ES" sz="1300" b="1" dirty="0">
                        <a:latin typeface="Arial" pitchFamily="34" charset="0"/>
                        <a:ea typeface="Times New Roman"/>
                        <a:cs typeface="Arial" pitchFamily="34" charset="0"/>
                      </a:endParaRPr>
                    </a:p>
                  </a:txBody>
                  <a:tcPr marL="44450" marR="44450" marT="0" marB="0" anchor="ctr"/>
                </a:tc>
                <a:tc>
                  <a:txBody>
                    <a:bodyPr/>
                    <a:lstStyle/>
                    <a:p>
                      <a:pPr algn="just">
                        <a:spcAft>
                          <a:spcPts val="0"/>
                        </a:spcAft>
                      </a:pPr>
                      <a:r>
                        <a:rPr lang="es-ES" sz="1300" b="1" dirty="0">
                          <a:latin typeface="Arial" pitchFamily="34" charset="0"/>
                          <a:cs typeface="Arial" pitchFamily="34" charset="0"/>
                        </a:rPr>
                        <a:t>(D2, D5, D7, D9 ; O1, O2, O3, O4, O5, O6, O7, O8</a:t>
                      </a:r>
                      <a:r>
                        <a:rPr lang="es-ES" sz="1300" dirty="0">
                          <a:latin typeface="Arial" pitchFamily="34" charset="0"/>
                          <a:cs typeface="Arial" pitchFamily="34" charset="0"/>
                        </a:rPr>
                        <a:t>) </a:t>
                      </a:r>
                      <a:endParaRPr lang="es-ES" sz="1300" dirty="0" smtClean="0">
                        <a:latin typeface="Arial" pitchFamily="34" charset="0"/>
                        <a:cs typeface="Arial" pitchFamily="34" charset="0"/>
                      </a:endParaRPr>
                    </a:p>
                    <a:p>
                      <a:pPr algn="just">
                        <a:spcAft>
                          <a:spcPts val="0"/>
                        </a:spcAft>
                      </a:pPr>
                      <a:endParaRPr lang="es-ES" sz="1300" dirty="0" smtClean="0">
                        <a:latin typeface="Arial" pitchFamily="34" charset="0"/>
                        <a:cs typeface="Arial" pitchFamily="34" charset="0"/>
                      </a:endParaRPr>
                    </a:p>
                    <a:p>
                      <a:pPr algn="just">
                        <a:spcAft>
                          <a:spcPts val="0"/>
                        </a:spcAft>
                      </a:pPr>
                      <a:r>
                        <a:rPr lang="es-ES" sz="1300" dirty="0" smtClean="0">
                          <a:latin typeface="Arial" pitchFamily="34" charset="0"/>
                          <a:cs typeface="Arial" pitchFamily="34" charset="0"/>
                        </a:rPr>
                        <a:t>Proponer  </a:t>
                      </a:r>
                      <a:r>
                        <a:rPr lang="es-ES" sz="1300" dirty="0">
                          <a:latin typeface="Arial" pitchFamily="34" charset="0"/>
                          <a:cs typeface="Arial" pitchFamily="34" charset="0"/>
                        </a:rPr>
                        <a:t>un sistema de gestión por procesos en la empresa.</a:t>
                      </a:r>
                      <a:endParaRPr lang="es-ES" sz="1300" dirty="0">
                        <a:latin typeface="Arial" pitchFamily="34" charset="0"/>
                        <a:ea typeface="Times New Roman"/>
                        <a:cs typeface="Arial" pitchFamily="34" charset="0"/>
                      </a:endParaRPr>
                    </a:p>
                  </a:txBody>
                  <a:tcPr marL="44450" marR="44450" marT="0" marB="0" anchor="ctr"/>
                </a:tc>
              </a:tr>
              <a:tr h="1093741">
                <a:tc>
                  <a:txBody>
                    <a:bodyPr/>
                    <a:lstStyle/>
                    <a:p>
                      <a:pPr algn="just">
                        <a:spcAft>
                          <a:spcPts val="0"/>
                        </a:spcAft>
                      </a:pPr>
                      <a:r>
                        <a:rPr lang="es-ES" sz="1300" b="1" dirty="0">
                          <a:latin typeface="Arial" pitchFamily="34" charset="0"/>
                          <a:cs typeface="Arial" pitchFamily="34" charset="0"/>
                        </a:rPr>
                        <a:t>(F4,F8,F6,F2, F3, F11; O2, O5, O3; O7, O8, O11, O13) </a:t>
                      </a:r>
                      <a:endParaRPr lang="es-ES" sz="1300" b="1" dirty="0" smtClean="0">
                        <a:latin typeface="Arial" pitchFamily="34" charset="0"/>
                        <a:cs typeface="Arial" pitchFamily="34" charset="0"/>
                      </a:endParaRPr>
                    </a:p>
                    <a:p>
                      <a:pPr algn="just">
                        <a:spcAft>
                          <a:spcPts val="0"/>
                        </a:spcAft>
                      </a:pPr>
                      <a:endParaRPr lang="es-ES" sz="1300" dirty="0" smtClean="0">
                        <a:latin typeface="Arial" pitchFamily="34" charset="0"/>
                        <a:cs typeface="Arial" pitchFamily="34" charset="0"/>
                      </a:endParaRPr>
                    </a:p>
                    <a:p>
                      <a:pPr algn="just">
                        <a:spcAft>
                          <a:spcPts val="0"/>
                        </a:spcAft>
                      </a:pPr>
                      <a:r>
                        <a:rPr lang="es-ES" sz="1300" dirty="0" smtClean="0">
                          <a:latin typeface="Arial" pitchFamily="34" charset="0"/>
                          <a:cs typeface="Arial" pitchFamily="34" charset="0"/>
                        </a:rPr>
                        <a:t>Expansión </a:t>
                      </a:r>
                      <a:r>
                        <a:rPr lang="es-ES" sz="1300" dirty="0">
                          <a:latin typeface="Arial" pitchFamily="34" charset="0"/>
                          <a:cs typeface="Arial" pitchFamily="34" charset="0"/>
                        </a:rPr>
                        <a:t>geográfica de la empresa</a:t>
                      </a:r>
                      <a:endParaRPr lang="es-ES" sz="1300" dirty="0">
                        <a:latin typeface="Arial" pitchFamily="34" charset="0"/>
                        <a:ea typeface="Times New Roman"/>
                        <a:cs typeface="Arial" pitchFamily="34" charset="0"/>
                      </a:endParaRPr>
                    </a:p>
                  </a:txBody>
                  <a:tcPr marL="44450" marR="44450" marT="0" marB="0" anchor="ctr"/>
                </a:tc>
                <a:tc>
                  <a:txBody>
                    <a:bodyPr/>
                    <a:lstStyle/>
                    <a:p>
                      <a:pPr algn="l">
                        <a:spcAft>
                          <a:spcPts val="0"/>
                        </a:spcAft>
                      </a:pPr>
                      <a:endParaRPr lang="es-ES" sz="1300" b="1" dirty="0">
                        <a:latin typeface="Arial" pitchFamily="34" charset="0"/>
                        <a:ea typeface="Times New Roman"/>
                        <a:cs typeface="Arial" pitchFamily="34" charset="0"/>
                      </a:endParaRPr>
                    </a:p>
                  </a:txBody>
                  <a:tcPr marL="44450" marR="44450" marT="0" marB="0" anchor="ctr"/>
                </a:tc>
                <a:tc>
                  <a:txBody>
                    <a:bodyPr/>
                    <a:lstStyle/>
                    <a:p>
                      <a:pPr algn="just">
                        <a:spcAft>
                          <a:spcPts val="0"/>
                        </a:spcAft>
                      </a:pPr>
                      <a:r>
                        <a:rPr lang="es-ES" sz="1300" b="1" dirty="0">
                          <a:latin typeface="Arial" pitchFamily="34" charset="0"/>
                          <a:cs typeface="Arial" pitchFamily="34" charset="0"/>
                        </a:rPr>
                        <a:t>(D3, D5,D7 D11; 02, O3, 04, O5, O6, O7, O8,O9 O12, O13) </a:t>
                      </a:r>
                      <a:endParaRPr lang="es-ES" sz="1300" b="1" dirty="0" smtClean="0">
                        <a:latin typeface="Arial" pitchFamily="34" charset="0"/>
                        <a:cs typeface="Arial" pitchFamily="34" charset="0"/>
                      </a:endParaRPr>
                    </a:p>
                    <a:p>
                      <a:pPr algn="just">
                        <a:spcAft>
                          <a:spcPts val="0"/>
                        </a:spcAft>
                      </a:pPr>
                      <a:endParaRPr lang="es-ES" sz="1300" dirty="0" smtClean="0">
                        <a:latin typeface="Arial" pitchFamily="34" charset="0"/>
                        <a:cs typeface="Arial" pitchFamily="34" charset="0"/>
                      </a:endParaRPr>
                    </a:p>
                    <a:p>
                      <a:pPr algn="just">
                        <a:spcAft>
                          <a:spcPts val="0"/>
                        </a:spcAft>
                      </a:pPr>
                      <a:r>
                        <a:rPr lang="es-ES" sz="1300" dirty="0" smtClean="0">
                          <a:latin typeface="Arial" pitchFamily="34" charset="0"/>
                          <a:cs typeface="Arial" pitchFamily="34" charset="0"/>
                        </a:rPr>
                        <a:t>Gestionar </a:t>
                      </a:r>
                      <a:r>
                        <a:rPr lang="es-ES" sz="1300" dirty="0">
                          <a:latin typeface="Arial" pitchFamily="34" charset="0"/>
                          <a:cs typeface="Arial" pitchFamily="34" charset="0"/>
                        </a:rPr>
                        <a:t>un modelo de talento humano y competencias</a:t>
                      </a:r>
                      <a:r>
                        <a:rPr lang="es-ES" sz="1300" dirty="0" smtClean="0">
                          <a:latin typeface="Arial" pitchFamily="34" charset="0"/>
                          <a:cs typeface="Arial" pitchFamily="34" charset="0"/>
                        </a:rPr>
                        <a:t>.</a:t>
                      </a:r>
                    </a:p>
                    <a:p>
                      <a:pPr algn="just">
                        <a:spcAft>
                          <a:spcPts val="0"/>
                        </a:spcAft>
                      </a:pPr>
                      <a:endParaRPr lang="es-ES" sz="1300" dirty="0">
                        <a:latin typeface="Arial" pitchFamily="34" charset="0"/>
                        <a:ea typeface="Times New Roman"/>
                        <a:cs typeface="Arial" pitchFamily="34" charset="0"/>
                      </a:endParaRPr>
                    </a:p>
                  </a:txBody>
                  <a:tcPr marL="44450" marR="44450" marT="0" marB="0" anchor="ctr"/>
                </a:tc>
              </a:tr>
              <a:tr h="970580">
                <a:tc>
                  <a:txBody>
                    <a:bodyPr/>
                    <a:lstStyle/>
                    <a:p>
                      <a:pPr algn="just">
                        <a:spcAft>
                          <a:spcPts val="0"/>
                        </a:spcAft>
                      </a:pPr>
                      <a:r>
                        <a:rPr lang="es-ES" sz="1300" b="1" dirty="0">
                          <a:latin typeface="Arial" pitchFamily="34" charset="0"/>
                          <a:cs typeface="Arial" pitchFamily="34" charset="0"/>
                        </a:rPr>
                        <a:t>(F1, F3, F8; O2, O13) </a:t>
                      </a:r>
                      <a:endParaRPr lang="es-ES" sz="1300" b="1" dirty="0" smtClean="0">
                        <a:latin typeface="Arial" pitchFamily="34" charset="0"/>
                        <a:cs typeface="Arial" pitchFamily="34" charset="0"/>
                      </a:endParaRPr>
                    </a:p>
                    <a:p>
                      <a:pPr algn="just">
                        <a:spcAft>
                          <a:spcPts val="0"/>
                        </a:spcAft>
                      </a:pPr>
                      <a:endParaRPr lang="es-ES" sz="1300" dirty="0" smtClean="0">
                        <a:latin typeface="Arial" pitchFamily="34" charset="0"/>
                        <a:cs typeface="Arial" pitchFamily="34" charset="0"/>
                      </a:endParaRPr>
                    </a:p>
                    <a:p>
                      <a:pPr algn="just">
                        <a:spcAft>
                          <a:spcPts val="0"/>
                        </a:spcAft>
                      </a:pPr>
                      <a:r>
                        <a:rPr lang="es-ES" sz="1300" dirty="0" smtClean="0">
                          <a:latin typeface="Arial" pitchFamily="34" charset="0"/>
                          <a:cs typeface="Arial" pitchFamily="34" charset="0"/>
                        </a:rPr>
                        <a:t>Generar </a:t>
                      </a:r>
                      <a:r>
                        <a:rPr lang="es-ES" sz="1300" dirty="0">
                          <a:latin typeface="Arial" pitchFamily="34" charset="0"/>
                          <a:cs typeface="Arial" pitchFamily="34" charset="0"/>
                        </a:rPr>
                        <a:t>servicios de consultoría en continuidad de negocio con profesionales certificados en normativa ISO 22301.</a:t>
                      </a:r>
                      <a:endParaRPr lang="es-ES" sz="1300" dirty="0">
                        <a:latin typeface="Arial" pitchFamily="34" charset="0"/>
                        <a:ea typeface="Times New Roman"/>
                        <a:cs typeface="Arial" pitchFamily="34" charset="0"/>
                      </a:endParaRPr>
                    </a:p>
                  </a:txBody>
                  <a:tcPr marL="44450" marR="44450" marT="0" marB="0" anchor="ctr"/>
                </a:tc>
                <a:tc>
                  <a:txBody>
                    <a:bodyPr/>
                    <a:lstStyle/>
                    <a:p>
                      <a:pPr algn="l">
                        <a:spcAft>
                          <a:spcPts val="0"/>
                        </a:spcAft>
                      </a:pPr>
                      <a:endParaRPr lang="es-ES" sz="1300" b="1" dirty="0">
                        <a:latin typeface="Arial" pitchFamily="34" charset="0"/>
                        <a:ea typeface="Times New Roman"/>
                        <a:cs typeface="Arial" pitchFamily="34" charset="0"/>
                      </a:endParaRPr>
                    </a:p>
                  </a:txBody>
                  <a:tcPr marL="44450" marR="44450" marT="0" marB="0" anchor="ctr"/>
                </a:tc>
                <a:tc>
                  <a:txBody>
                    <a:bodyPr/>
                    <a:lstStyle/>
                    <a:p>
                      <a:pPr algn="just">
                        <a:spcAft>
                          <a:spcPts val="0"/>
                        </a:spcAft>
                      </a:pPr>
                      <a:r>
                        <a:rPr lang="es-ES" sz="1300" b="1" dirty="0">
                          <a:latin typeface="Arial" pitchFamily="34" charset="0"/>
                          <a:cs typeface="Arial" pitchFamily="34" charset="0"/>
                        </a:rPr>
                        <a:t>(D2, D4, D6, D8, D10, D12 ; O11, O7, O8) </a:t>
                      </a:r>
                      <a:endParaRPr lang="es-ES" sz="1300" b="1" dirty="0" smtClean="0">
                        <a:latin typeface="Arial" pitchFamily="34" charset="0"/>
                        <a:cs typeface="Arial" pitchFamily="34" charset="0"/>
                      </a:endParaRPr>
                    </a:p>
                    <a:p>
                      <a:pPr algn="just">
                        <a:spcAft>
                          <a:spcPts val="0"/>
                        </a:spcAft>
                      </a:pPr>
                      <a:r>
                        <a:rPr lang="es-ES" sz="1300" dirty="0" smtClean="0">
                          <a:latin typeface="Arial" pitchFamily="34" charset="0"/>
                          <a:cs typeface="Arial" pitchFamily="34" charset="0"/>
                        </a:rPr>
                        <a:t>Gestionar </a:t>
                      </a:r>
                      <a:r>
                        <a:rPr lang="es-ES" sz="1300" dirty="0">
                          <a:latin typeface="Arial" pitchFamily="34" charset="0"/>
                          <a:cs typeface="Arial" pitchFamily="34" charset="0"/>
                        </a:rPr>
                        <a:t>un modelo de  gobierno corporativo en la empresa.</a:t>
                      </a:r>
                      <a:endParaRPr lang="es-ES" sz="1300" dirty="0">
                        <a:latin typeface="Arial" pitchFamily="34" charset="0"/>
                        <a:ea typeface="Times New Roman"/>
                        <a:cs typeface="Arial" pitchFamily="34" charset="0"/>
                      </a:endParaRPr>
                    </a:p>
                  </a:txBody>
                  <a:tcPr marL="44450" marR="44450" marT="0" marB="0" anchor="ctr"/>
                </a:tc>
              </a:tr>
              <a:tr h="911450">
                <a:tc>
                  <a:txBody>
                    <a:bodyPr/>
                    <a:lstStyle/>
                    <a:p>
                      <a:pPr algn="just">
                        <a:spcAft>
                          <a:spcPts val="0"/>
                        </a:spcAft>
                      </a:pPr>
                      <a:endParaRPr lang="es-ES" sz="1300" dirty="0">
                        <a:latin typeface="Arial" pitchFamily="34" charset="0"/>
                        <a:ea typeface="Times New Roman"/>
                        <a:cs typeface="Arial" pitchFamily="34" charset="0"/>
                      </a:endParaRPr>
                    </a:p>
                  </a:txBody>
                  <a:tcPr marL="44450" marR="44450" marT="0" marB="0" anchor="ctr"/>
                </a:tc>
                <a:tc>
                  <a:txBody>
                    <a:bodyPr/>
                    <a:lstStyle/>
                    <a:p>
                      <a:pPr algn="l">
                        <a:spcAft>
                          <a:spcPts val="0"/>
                        </a:spcAft>
                      </a:pPr>
                      <a:endParaRPr lang="es-ES" sz="1300" b="1" dirty="0">
                        <a:latin typeface="Arial" pitchFamily="34" charset="0"/>
                        <a:ea typeface="Times New Roman"/>
                        <a:cs typeface="Arial" pitchFamily="34" charset="0"/>
                      </a:endParaRPr>
                    </a:p>
                  </a:txBody>
                  <a:tcPr marL="44450" marR="44450" marT="0" marB="0" anchor="ctr"/>
                </a:tc>
                <a:tc>
                  <a:txBody>
                    <a:bodyPr/>
                    <a:lstStyle/>
                    <a:p>
                      <a:pPr algn="just">
                        <a:spcAft>
                          <a:spcPts val="0"/>
                        </a:spcAft>
                      </a:pPr>
                      <a:r>
                        <a:rPr lang="es-ES" sz="1300" b="1" dirty="0">
                          <a:latin typeface="Arial" pitchFamily="34" charset="0"/>
                          <a:cs typeface="Arial" pitchFamily="34" charset="0"/>
                        </a:rPr>
                        <a:t>(D1, D3, D6, D8, D12 ; O1, O2, O3, O4, O6, O7, O12, O13) </a:t>
                      </a:r>
                      <a:endParaRPr lang="es-ES" sz="1300" b="1" dirty="0" smtClean="0">
                        <a:latin typeface="Arial" pitchFamily="34" charset="0"/>
                        <a:cs typeface="Arial" pitchFamily="34" charset="0"/>
                      </a:endParaRPr>
                    </a:p>
                    <a:p>
                      <a:pPr algn="just">
                        <a:spcAft>
                          <a:spcPts val="0"/>
                        </a:spcAft>
                      </a:pPr>
                      <a:endParaRPr lang="es-ES" sz="1300" dirty="0" smtClean="0">
                        <a:latin typeface="Arial" pitchFamily="34" charset="0"/>
                        <a:cs typeface="Arial" pitchFamily="34" charset="0"/>
                      </a:endParaRPr>
                    </a:p>
                    <a:p>
                      <a:pPr algn="just">
                        <a:spcAft>
                          <a:spcPts val="0"/>
                        </a:spcAft>
                      </a:pPr>
                      <a:r>
                        <a:rPr lang="es-ES" sz="1300" dirty="0" smtClean="0">
                          <a:latin typeface="Arial" pitchFamily="34" charset="0"/>
                          <a:cs typeface="Arial" pitchFamily="34" charset="0"/>
                        </a:rPr>
                        <a:t>Elaborar </a:t>
                      </a:r>
                      <a:r>
                        <a:rPr lang="es-ES" sz="1300" dirty="0">
                          <a:latin typeface="Arial" pitchFamily="34" charset="0"/>
                          <a:cs typeface="Arial" pitchFamily="34" charset="0"/>
                        </a:rPr>
                        <a:t>e implementar el sistema de gestión y evaluación estratégica</a:t>
                      </a:r>
                      <a:endParaRPr lang="es-ES" sz="1300" dirty="0">
                        <a:latin typeface="Arial" pitchFamily="34" charset="0"/>
                        <a:ea typeface="Times New Roman"/>
                        <a:cs typeface="Arial" pitchFamily="34" charset="0"/>
                      </a:endParaRPr>
                    </a:p>
                  </a:txBody>
                  <a:tcPr marL="44450" marR="44450" marT="0" marB="0" anchor="ctr"/>
                </a:tc>
              </a:tr>
              <a:tr h="911450">
                <a:tc>
                  <a:txBody>
                    <a:bodyPr/>
                    <a:lstStyle/>
                    <a:p>
                      <a:pPr algn="just">
                        <a:spcAft>
                          <a:spcPts val="0"/>
                        </a:spcAft>
                      </a:pPr>
                      <a:endParaRPr lang="es-ES" sz="1300" dirty="0">
                        <a:latin typeface="Arial" pitchFamily="34" charset="0"/>
                        <a:ea typeface="Times New Roman"/>
                        <a:cs typeface="Arial" pitchFamily="34" charset="0"/>
                      </a:endParaRPr>
                    </a:p>
                  </a:txBody>
                  <a:tcPr marL="44450" marR="44450" marT="0" marB="0" anchor="ctr"/>
                </a:tc>
                <a:tc>
                  <a:txBody>
                    <a:bodyPr/>
                    <a:lstStyle/>
                    <a:p>
                      <a:pPr algn="l">
                        <a:spcAft>
                          <a:spcPts val="0"/>
                        </a:spcAft>
                      </a:pPr>
                      <a:endParaRPr lang="es-ES" sz="1300" b="1" dirty="0">
                        <a:latin typeface="Arial" pitchFamily="34" charset="0"/>
                        <a:ea typeface="Times New Roman"/>
                        <a:cs typeface="Arial" pitchFamily="34" charset="0"/>
                      </a:endParaRPr>
                    </a:p>
                  </a:txBody>
                  <a:tcPr marL="44450" marR="44450" marT="0" marB="0" anchor="ctr"/>
                </a:tc>
                <a:tc>
                  <a:txBody>
                    <a:bodyPr/>
                    <a:lstStyle/>
                    <a:p>
                      <a:pPr algn="just">
                        <a:spcAft>
                          <a:spcPts val="0"/>
                        </a:spcAft>
                      </a:pPr>
                      <a:endParaRPr lang="es-ES" sz="1300" dirty="0" smtClean="0">
                        <a:latin typeface="Arial" pitchFamily="34" charset="0"/>
                        <a:cs typeface="Arial" pitchFamily="34" charset="0"/>
                      </a:endParaRPr>
                    </a:p>
                    <a:p>
                      <a:pPr algn="just">
                        <a:spcAft>
                          <a:spcPts val="0"/>
                        </a:spcAft>
                      </a:pPr>
                      <a:r>
                        <a:rPr lang="es-ES" sz="1300" b="1" dirty="0" smtClean="0">
                          <a:latin typeface="Arial" pitchFamily="34" charset="0"/>
                          <a:cs typeface="Arial" pitchFamily="34" charset="0"/>
                        </a:rPr>
                        <a:t>( </a:t>
                      </a:r>
                      <a:r>
                        <a:rPr lang="es-ES" sz="1300" b="1" dirty="0">
                          <a:latin typeface="Arial" pitchFamily="34" charset="0"/>
                          <a:cs typeface="Arial" pitchFamily="34" charset="0"/>
                        </a:rPr>
                        <a:t>D12, D13; O3, O4, O5, O6, O7, O8, 013) </a:t>
                      </a:r>
                      <a:endParaRPr lang="es-ES" sz="1300" b="1" dirty="0" smtClean="0">
                        <a:latin typeface="Arial" pitchFamily="34" charset="0"/>
                        <a:cs typeface="Arial" pitchFamily="34" charset="0"/>
                      </a:endParaRPr>
                    </a:p>
                    <a:p>
                      <a:pPr algn="just">
                        <a:spcAft>
                          <a:spcPts val="0"/>
                        </a:spcAft>
                      </a:pPr>
                      <a:endParaRPr lang="es-ES" sz="1300" dirty="0" smtClean="0">
                        <a:latin typeface="Arial" pitchFamily="34" charset="0"/>
                        <a:cs typeface="Arial" pitchFamily="34" charset="0"/>
                      </a:endParaRPr>
                    </a:p>
                    <a:p>
                      <a:pPr algn="just">
                        <a:spcAft>
                          <a:spcPts val="0"/>
                        </a:spcAft>
                      </a:pPr>
                      <a:r>
                        <a:rPr lang="es-ES" sz="1300" dirty="0" smtClean="0">
                          <a:latin typeface="Arial" pitchFamily="34" charset="0"/>
                          <a:cs typeface="Arial" pitchFamily="34" charset="0"/>
                        </a:rPr>
                        <a:t>Generar </a:t>
                      </a:r>
                      <a:r>
                        <a:rPr lang="es-ES" sz="1300" dirty="0">
                          <a:latin typeface="Arial" pitchFamily="34" charset="0"/>
                          <a:cs typeface="Arial" pitchFamily="34" charset="0"/>
                        </a:rPr>
                        <a:t>convenios de financiamiento con proveedores</a:t>
                      </a:r>
                      <a:endParaRPr lang="es-ES" sz="1300" dirty="0">
                        <a:latin typeface="Arial" pitchFamily="34" charset="0"/>
                        <a:ea typeface="Times New Roman"/>
                        <a:cs typeface="Arial" pitchFamily="34" charset="0"/>
                      </a:endParaRPr>
                    </a:p>
                  </a:txBody>
                  <a:tcPr marL="44450" marR="44450" marT="0" marB="0" anchor="ct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539552" y="908720"/>
          <a:ext cx="7992889" cy="3137843"/>
        </p:xfrm>
        <a:graphic>
          <a:graphicData uri="http://schemas.openxmlformats.org/drawingml/2006/table">
            <a:tbl>
              <a:tblPr firstRow="1" bandRow="1">
                <a:tableStyleId>{D27102A9-8310-4765-A935-A1911B00CA55}</a:tableStyleId>
              </a:tblPr>
              <a:tblGrid>
                <a:gridCol w="3698714"/>
                <a:gridCol w="191631"/>
                <a:gridCol w="4102544"/>
              </a:tblGrid>
              <a:tr h="326353">
                <a:tc>
                  <a:txBody>
                    <a:bodyPr/>
                    <a:lstStyle/>
                    <a:p>
                      <a:pPr algn="ctr"/>
                      <a:r>
                        <a:rPr lang="es-ES" dirty="0" smtClean="0"/>
                        <a:t>ESTRATEGIAS</a:t>
                      </a:r>
                      <a:r>
                        <a:rPr lang="es-ES" baseline="0" dirty="0" smtClean="0"/>
                        <a:t>-FA</a:t>
                      </a:r>
                      <a:endParaRPr lang="es-ES" dirty="0">
                        <a:latin typeface="Arial" pitchFamily="34" charset="0"/>
                        <a:cs typeface="Arial" pitchFamily="34" charset="0"/>
                      </a:endParaRPr>
                    </a:p>
                  </a:txBody>
                  <a:tcPr/>
                </a:tc>
                <a:tc gridSpan="2">
                  <a:txBody>
                    <a:bodyPr/>
                    <a:lstStyle/>
                    <a:p>
                      <a:pPr algn="ctr"/>
                      <a:r>
                        <a:rPr lang="es-ES" dirty="0" smtClean="0"/>
                        <a:t>ESTRATEGIAS-DA</a:t>
                      </a:r>
                      <a:endParaRPr lang="es-ES" dirty="0">
                        <a:latin typeface="Arial" pitchFamily="34" charset="0"/>
                        <a:cs typeface="Arial" pitchFamily="34" charset="0"/>
                      </a:endParaRPr>
                    </a:p>
                  </a:txBody>
                  <a:tcPr/>
                </a:tc>
                <a:tc hMerge="1">
                  <a:txBody>
                    <a:bodyPr/>
                    <a:lstStyle/>
                    <a:p>
                      <a:endParaRPr lang="es-ES" dirty="0"/>
                    </a:p>
                  </a:txBody>
                  <a:tcPr/>
                </a:tc>
              </a:tr>
              <a:tr h="971718">
                <a:tc>
                  <a:txBody>
                    <a:bodyPr/>
                    <a:lstStyle/>
                    <a:p>
                      <a:pPr algn="just">
                        <a:spcAft>
                          <a:spcPts val="0"/>
                        </a:spcAft>
                      </a:pPr>
                      <a:r>
                        <a:rPr lang="es-ES" sz="1300" b="1" dirty="0" smtClean="0">
                          <a:solidFill>
                            <a:srgbClr val="000000"/>
                          </a:solidFill>
                          <a:latin typeface="Arial" pitchFamily="34" charset="0"/>
                          <a:ea typeface="Times New Roman"/>
                          <a:cs typeface="Arial" pitchFamily="34" charset="0"/>
                        </a:rPr>
                        <a:t>(F1,F2, F4, F6, F8,10,F11; A1, A2,A3 A5; A6) </a:t>
                      </a:r>
                    </a:p>
                    <a:p>
                      <a:pPr algn="just">
                        <a:spcAft>
                          <a:spcPts val="0"/>
                        </a:spcAft>
                      </a:pPr>
                      <a:endParaRPr lang="es-ES" sz="1300" b="1" dirty="0" smtClean="0">
                        <a:solidFill>
                          <a:srgbClr val="000000"/>
                        </a:solidFill>
                        <a:latin typeface="Arial" pitchFamily="34" charset="0"/>
                        <a:ea typeface="Times New Roman"/>
                        <a:cs typeface="Arial" pitchFamily="34" charset="0"/>
                      </a:endParaRPr>
                    </a:p>
                    <a:p>
                      <a:pPr algn="just">
                        <a:spcAft>
                          <a:spcPts val="0"/>
                        </a:spcAft>
                      </a:pPr>
                      <a:r>
                        <a:rPr lang="es-ES" sz="1300" dirty="0" smtClean="0">
                          <a:solidFill>
                            <a:srgbClr val="000000"/>
                          </a:solidFill>
                          <a:latin typeface="Arial" pitchFamily="34" charset="0"/>
                          <a:ea typeface="Times New Roman"/>
                          <a:cs typeface="Arial" pitchFamily="34" charset="0"/>
                        </a:rPr>
                        <a:t>Promover la difusión de la importancia de la seguridad de información en las empresas</a:t>
                      </a:r>
                      <a:endParaRPr lang="es-ES" sz="1300" dirty="0">
                        <a:latin typeface="Arial" pitchFamily="34" charset="0"/>
                        <a:ea typeface="Times New Roman"/>
                        <a:cs typeface="Arial" pitchFamily="34" charset="0"/>
                      </a:endParaRPr>
                    </a:p>
                  </a:txBody>
                  <a:tcPr marL="44450" marR="44450" marT="0" marB="0" anchor="ctr"/>
                </a:tc>
                <a:tc>
                  <a:txBody>
                    <a:bodyPr/>
                    <a:lstStyle/>
                    <a:p>
                      <a:pPr algn="ctr">
                        <a:spcAft>
                          <a:spcPts val="0"/>
                        </a:spcAft>
                      </a:pPr>
                      <a:endParaRPr lang="es-ES" sz="1300" dirty="0">
                        <a:latin typeface="Arial" pitchFamily="34" charset="0"/>
                        <a:ea typeface="Times New Roman"/>
                        <a:cs typeface="Arial" pitchFamily="34" charset="0"/>
                      </a:endParaRPr>
                    </a:p>
                  </a:txBody>
                  <a:tcPr marL="44450" marR="44450" marT="0" marB="0" anchor="ctr"/>
                </a:tc>
                <a:tc>
                  <a:txBody>
                    <a:bodyPr/>
                    <a:lstStyle/>
                    <a:p>
                      <a:pPr algn="just">
                        <a:spcAft>
                          <a:spcPts val="0"/>
                        </a:spcAft>
                      </a:pPr>
                      <a:r>
                        <a:rPr lang="es-ES" sz="1300" b="1" dirty="0">
                          <a:solidFill>
                            <a:srgbClr val="000000"/>
                          </a:solidFill>
                          <a:latin typeface="Arial" pitchFamily="34" charset="0"/>
                          <a:ea typeface="Times New Roman"/>
                          <a:cs typeface="Arial" pitchFamily="34" charset="0"/>
                        </a:rPr>
                        <a:t>( D2, D13, D7, D5; A3, A5, A6 </a:t>
                      </a:r>
                      <a:r>
                        <a:rPr lang="es-ES" sz="1300" b="1" dirty="0" smtClean="0">
                          <a:solidFill>
                            <a:srgbClr val="000000"/>
                          </a:solidFill>
                          <a:latin typeface="Arial" pitchFamily="34" charset="0"/>
                          <a:ea typeface="Times New Roman"/>
                          <a:cs typeface="Arial" pitchFamily="34" charset="0"/>
                        </a:rPr>
                        <a:t>) </a:t>
                      </a:r>
                    </a:p>
                    <a:p>
                      <a:pPr algn="just">
                        <a:spcAft>
                          <a:spcPts val="0"/>
                        </a:spcAft>
                      </a:pPr>
                      <a:endParaRPr lang="es-ES" sz="1300" b="1" dirty="0" smtClean="0">
                        <a:solidFill>
                          <a:srgbClr val="000000"/>
                        </a:solidFill>
                        <a:latin typeface="Arial" pitchFamily="34" charset="0"/>
                        <a:ea typeface="Times New Roman"/>
                        <a:cs typeface="Arial" pitchFamily="34" charset="0"/>
                      </a:endParaRPr>
                    </a:p>
                    <a:p>
                      <a:pPr algn="just">
                        <a:spcAft>
                          <a:spcPts val="0"/>
                        </a:spcAft>
                      </a:pPr>
                      <a:r>
                        <a:rPr lang="es-ES" sz="1300" dirty="0" smtClean="0">
                          <a:solidFill>
                            <a:srgbClr val="000000"/>
                          </a:solidFill>
                          <a:latin typeface="Arial" pitchFamily="34" charset="0"/>
                          <a:ea typeface="Times New Roman"/>
                          <a:cs typeface="Arial" pitchFamily="34" charset="0"/>
                        </a:rPr>
                        <a:t>Adoptar </a:t>
                      </a:r>
                      <a:r>
                        <a:rPr lang="es-ES" sz="1300" dirty="0">
                          <a:solidFill>
                            <a:srgbClr val="000000"/>
                          </a:solidFill>
                          <a:latin typeface="Arial" pitchFamily="34" charset="0"/>
                          <a:ea typeface="Times New Roman"/>
                          <a:cs typeface="Arial" pitchFamily="34" charset="0"/>
                        </a:rPr>
                        <a:t>tecnología de punta para gestionar los procesos que conforman el accionar de SATELITE.COM</a:t>
                      </a:r>
                      <a:endParaRPr lang="es-ES" sz="1300" dirty="0">
                        <a:latin typeface="Arial" pitchFamily="34" charset="0"/>
                        <a:ea typeface="Times New Roman"/>
                        <a:cs typeface="Arial" pitchFamily="34" charset="0"/>
                      </a:endParaRPr>
                    </a:p>
                  </a:txBody>
                  <a:tcPr marL="44450" marR="44450" marT="0" marB="0" anchor="ctr"/>
                </a:tc>
              </a:tr>
              <a:tr h="809765">
                <a:tc>
                  <a:txBody>
                    <a:bodyPr/>
                    <a:lstStyle/>
                    <a:p>
                      <a:pPr algn="just">
                        <a:spcAft>
                          <a:spcPts val="0"/>
                        </a:spcAft>
                      </a:pPr>
                      <a:r>
                        <a:rPr lang="es-ES" sz="1300" b="1" dirty="0">
                          <a:solidFill>
                            <a:srgbClr val="000000"/>
                          </a:solidFill>
                          <a:latin typeface="Arial" pitchFamily="34" charset="0"/>
                          <a:ea typeface="Times New Roman"/>
                          <a:cs typeface="Arial" pitchFamily="34" charset="0"/>
                        </a:rPr>
                        <a:t>(F5, F7, F8, F11; A3, A5) </a:t>
                      </a:r>
                      <a:endParaRPr lang="es-ES" sz="1300" b="1" dirty="0" smtClean="0">
                        <a:solidFill>
                          <a:srgbClr val="000000"/>
                        </a:solidFill>
                        <a:latin typeface="Arial" pitchFamily="34" charset="0"/>
                        <a:ea typeface="Times New Roman"/>
                        <a:cs typeface="Arial" pitchFamily="34" charset="0"/>
                      </a:endParaRPr>
                    </a:p>
                    <a:p>
                      <a:pPr algn="just">
                        <a:spcAft>
                          <a:spcPts val="0"/>
                        </a:spcAft>
                      </a:pPr>
                      <a:endParaRPr lang="es-ES" sz="1300" b="1" dirty="0" smtClean="0">
                        <a:solidFill>
                          <a:srgbClr val="000000"/>
                        </a:solidFill>
                        <a:latin typeface="Arial" pitchFamily="34" charset="0"/>
                        <a:ea typeface="Times New Roman"/>
                        <a:cs typeface="Arial" pitchFamily="34" charset="0"/>
                      </a:endParaRPr>
                    </a:p>
                    <a:p>
                      <a:pPr algn="just">
                        <a:spcAft>
                          <a:spcPts val="0"/>
                        </a:spcAft>
                      </a:pPr>
                      <a:r>
                        <a:rPr lang="es-ES" sz="1300" dirty="0" smtClean="0">
                          <a:solidFill>
                            <a:srgbClr val="000000"/>
                          </a:solidFill>
                          <a:latin typeface="Arial" pitchFamily="34" charset="0"/>
                          <a:ea typeface="Times New Roman"/>
                          <a:cs typeface="Arial" pitchFamily="34" charset="0"/>
                        </a:rPr>
                        <a:t>Promover </a:t>
                      </a:r>
                      <a:r>
                        <a:rPr lang="es-ES" sz="1300" dirty="0">
                          <a:solidFill>
                            <a:srgbClr val="000000"/>
                          </a:solidFill>
                          <a:latin typeface="Arial" pitchFamily="34" charset="0"/>
                          <a:ea typeface="Times New Roman"/>
                          <a:cs typeface="Arial" pitchFamily="34" charset="0"/>
                        </a:rPr>
                        <a:t>la imagen corporativa de la empresa.</a:t>
                      </a:r>
                      <a:endParaRPr lang="es-ES" sz="1300" dirty="0">
                        <a:latin typeface="Arial" pitchFamily="34" charset="0"/>
                        <a:ea typeface="Times New Roman"/>
                        <a:cs typeface="Arial" pitchFamily="34" charset="0"/>
                      </a:endParaRPr>
                    </a:p>
                  </a:txBody>
                  <a:tcPr marL="44450" marR="44450" marT="0" marB="0" anchor="ctr"/>
                </a:tc>
                <a:tc>
                  <a:txBody>
                    <a:bodyPr/>
                    <a:lstStyle/>
                    <a:p>
                      <a:pPr algn="ctr">
                        <a:spcAft>
                          <a:spcPts val="0"/>
                        </a:spcAft>
                      </a:pPr>
                      <a:endParaRPr lang="es-ES" sz="1300" dirty="0">
                        <a:latin typeface="Arial" pitchFamily="34" charset="0"/>
                        <a:ea typeface="Times New Roman"/>
                        <a:cs typeface="Arial" pitchFamily="34" charset="0"/>
                      </a:endParaRPr>
                    </a:p>
                  </a:txBody>
                  <a:tcPr marL="44450" marR="44450" marT="0" marB="0" anchor="ctr"/>
                </a:tc>
                <a:tc>
                  <a:txBody>
                    <a:bodyPr/>
                    <a:lstStyle/>
                    <a:p>
                      <a:pPr algn="just">
                        <a:spcAft>
                          <a:spcPts val="0"/>
                        </a:spcAft>
                      </a:pPr>
                      <a:r>
                        <a:rPr lang="es-ES" sz="1300" b="1" dirty="0">
                          <a:solidFill>
                            <a:srgbClr val="000000"/>
                          </a:solidFill>
                          <a:latin typeface="Arial" pitchFamily="34" charset="0"/>
                          <a:ea typeface="Times New Roman"/>
                          <a:cs typeface="Arial" pitchFamily="34" charset="0"/>
                        </a:rPr>
                        <a:t>(D5,D6 D12 ;  A1, A4, A5, A3</a:t>
                      </a:r>
                      <a:r>
                        <a:rPr lang="es-ES" sz="1300" b="1" dirty="0" smtClean="0">
                          <a:solidFill>
                            <a:srgbClr val="000000"/>
                          </a:solidFill>
                          <a:latin typeface="Arial" pitchFamily="34" charset="0"/>
                          <a:ea typeface="Times New Roman"/>
                          <a:cs typeface="Arial" pitchFamily="34" charset="0"/>
                        </a:rPr>
                        <a:t>)</a:t>
                      </a:r>
                    </a:p>
                    <a:p>
                      <a:pPr algn="just">
                        <a:spcAft>
                          <a:spcPts val="0"/>
                        </a:spcAft>
                      </a:pPr>
                      <a:endParaRPr lang="es-ES" sz="1300" b="1" dirty="0" smtClean="0">
                        <a:solidFill>
                          <a:srgbClr val="000000"/>
                        </a:solidFill>
                        <a:latin typeface="Arial" pitchFamily="34" charset="0"/>
                        <a:ea typeface="Times New Roman"/>
                        <a:cs typeface="Arial" pitchFamily="34" charset="0"/>
                      </a:endParaRPr>
                    </a:p>
                    <a:p>
                      <a:pPr algn="just">
                        <a:spcAft>
                          <a:spcPts val="0"/>
                        </a:spcAft>
                      </a:pPr>
                      <a:r>
                        <a:rPr lang="es-ES" sz="1300" dirty="0" smtClean="0">
                          <a:solidFill>
                            <a:srgbClr val="000000"/>
                          </a:solidFill>
                          <a:latin typeface="Arial" pitchFamily="34" charset="0"/>
                          <a:ea typeface="Times New Roman"/>
                          <a:cs typeface="Arial" pitchFamily="34" charset="0"/>
                        </a:rPr>
                        <a:t> </a:t>
                      </a:r>
                      <a:r>
                        <a:rPr lang="es-ES" sz="1300" dirty="0">
                          <a:solidFill>
                            <a:srgbClr val="000000"/>
                          </a:solidFill>
                          <a:latin typeface="Arial" pitchFamily="34" charset="0"/>
                          <a:ea typeface="Times New Roman"/>
                          <a:cs typeface="Arial" pitchFamily="34" charset="0"/>
                        </a:rPr>
                        <a:t>Optimizar la gestión financiera de la empresa</a:t>
                      </a:r>
                      <a:endParaRPr lang="es-ES" sz="1300" dirty="0">
                        <a:latin typeface="Arial" pitchFamily="34" charset="0"/>
                        <a:ea typeface="Times New Roman"/>
                        <a:cs typeface="Arial" pitchFamily="34" charset="0"/>
                      </a:endParaRPr>
                    </a:p>
                  </a:txBody>
                  <a:tcPr marL="44450" marR="44450" marT="0" marB="0" anchor="ctr"/>
                </a:tc>
              </a:tr>
              <a:tr h="971718">
                <a:tc>
                  <a:txBody>
                    <a:bodyPr/>
                    <a:lstStyle/>
                    <a:p>
                      <a:pPr>
                        <a:spcAft>
                          <a:spcPts val="0"/>
                        </a:spcAft>
                      </a:pPr>
                      <a:r>
                        <a:rPr lang="es-ES" sz="1300" b="1" dirty="0">
                          <a:solidFill>
                            <a:srgbClr val="000000"/>
                          </a:solidFill>
                          <a:latin typeface="Arial" pitchFamily="34" charset="0"/>
                          <a:ea typeface="Times New Roman"/>
                          <a:cs typeface="Arial" pitchFamily="34" charset="0"/>
                        </a:rPr>
                        <a:t>(F3, F8,F9, F10,F11; A2,A4)</a:t>
                      </a:r>
                      <a:r>
                        <a:rPr lang="es-ES" sz="1300" dirty="0">
                          <a:solidFill>
                            <a:srgbClr val="000000"/>
                          </a:solidFill>
                          <a:latin typeface="Arial" pitchFamily="34" charset="0"/>
                          <a:ea typeface="Times New Roman"/>
                          <a:cs typeface="Arial" pitchFamily="34" charset="0"/>
                        </a:rPr>
                        <a:t> </a:t>
                      </a:r>
                      <a:endParaRPr lang="es-ES" sz="1300" dirty="0" smtClean="0">
                        <a:solidFill>
                          <a:srgbClr val="000000"/>
                        </a:solidFill>
                        <a:latin typeface="Arial" pitchFamily="34" charset="0"/>
                        <a:ea typeface="Times New Roman"/>
                        <a:cs typeface="Arial" pitchFamily="34" charset="0"/>
                      </a:endParaRPr>
                    </a:p>
                    <a:p>
                      <a:pPr>
                        <a:spcAft>
                          <a:spcPts val="0"/>
                        </a:spcAft>
                      </a:pPr>
                      <a:endParaRPr lang="es-ES" sz="1300" dirty="0" smtClean="0">
                        <a:solidFill>
                          <a:srgbClr val="000000"/>
                        </a:solidFill>
                        <a:latin typeface="Arial" pitchFamily="34" charset="0"/>
                        <a:ea typeface="Times New Roman"/>
                        <a:cs typeface="Arial" pitchFamily="34" charset="0"/>
                      </a:endParaRPr>
                    </a:p>
                    <a:p>
                      <a:pPr>
                        <a:spcAft>
                          <a:spcPts val="0"/>
                        </a:spcAft>
                      </a:pPr>
                      <a:r>
                        <a:rPr lang="es-ES" sz="1300" dirty="0" smtClean="0">
                          <a:solidFill>
                            <a:srgbClr val="000000"/>
                          </a:solidFill>
                          <a:latin typeface="Arial" pitchFamily="34" charset="0"/>
                          <a:ea typeface="Times New Roman"/>
                          <a:cs typeface="Arial" pitchFamily="34" charset="0"/>
                        </a:rPr>
                        <a:t>Generar </a:t>
                      </a:r>
                      <a:r>
                        <a:rPr lang="es-ES" sz="1300" dirty="0">
                          <a:solidFill>
                            <a:srgbClr val="000000"/>
                          </a:solidFill>
                          <a:latin typeface="Arial" pitchFamily="34" charset="0"/>
                          <a:ea typeface="Times New Roman"/>
                          <a:cs typeface="Arial" pitchFamily="34" charset="0"/>
                        </a:rPr>
                        <a:t>estrategias de mercado</a:t>
                      </a:r>
                      <a:endParaRPr lang="es-ES" sz="1300" dirty="0">
                        <a:latin typeface="Arial" pitchFamily="34" charset="0"/>
                        <a:ea typeface="Times New Roman"/>
                        <a:cs typeface="Arial" pitchFamily="34" charset="0"/>
                      </a:endParaRPr>
                    </a:p>
                  </a:txBody>
                  <a:tcPr marL="44450" marR="44450" marT="0" marB="0" anchor="ctr"/>
                </a:tc>
                <a:tc>
                  <a:txBody>
                    <a:bodyPr/>
                    <a:lstStyle/>
                    <a:p>
                      <a:pPr algn="ctr">
                        <a:spcAft>
                          <a:spcPts val="0"/>
                        </a:spcAft>
                      </a:pPr>
                      <a:endParaRPr lang="es-ES" sz="1300" dirty="0">
                        <a:latin typeface="Arial" pitchFamily="34" charset="0"/>
                        <a:ea typeface="Times New Roman"/>
                        <a:cs typeface="Arial" pitchFamily="34" charset="0"/>
                      </a:endParaRPr>
                    </a:p>
                  </a:txBody>
                  <a:tcPr marL="44450" marR="44450" marT="0" marB="0" anchor="ctr"/>
                </a:tc>
                <a:tc>
                  <a:txBody>
                    <a:bodyPr/>
                    <a:lstStyle/>
                    <a:p>
                      <a:pPr algn="just">
                        <a:spcAft>
                          <a:spcPts val="0"/>
                        </a:spcAft>
                      </a:pPr>
                      <a:r>
                        <a:rPr lang="es-ES" sz="1300" b="1" dirty="0">
                          <a:solidFill>
                            <a:srgbClr val="000000"/>
                          </a:solidFill>
                          <a:latin typeface="Arial" pitchFamily="34" charset="0"/>
                          <a:ea typeface="Times New Roman"/>
                          <a:cs typeface="Arial" pitchFamily="34" charset="0"/>
                        </a:rPr>
                        <a:t>(D3, D12,D11; A3, A4, A6</a:t>
                      </a:r>
                      <a:r>
                        <a:rPr lang="es-ES" sz="1300" b="1" dirty="0" smtClean="0">
                          <a:solidFill>
                            <a:srgbClr val="000000"/>
                          </a:solidFill>
                          <a:latin typeface="Arial" pitchFamily="34" charset="0"/>
                          <a:ea typeface="Times New Roman"/>
                          <a:cs typeface="Arial" pitchFamily="34" charset="0"/>
                        </a:rPr>
                        <a:t>)</a:t>
                      </a:r>
                    </a:p>
                    <a:p>
                      <a:pPr algn="just">
                        <a:spcAft>
                          <a:spcPts val="0"/>
                        </a:spcAft>
                      </a:pPr>
                      <a:endParaRPr lang="es-ES" sz="1300" b="1" dirty="0" smtClean="0">
                        <a:solidFill>
                          <a:srgbClr val="000000"/>
                        </a:solidFill>
                        <a:latin typeface="Arial" pitchFamily="34" charset="0"/>
                        <a:ea typeface="Times New Roman"/>
                        <a:cs typeface="Arial" pitchFamily="34" charset="0"/>
                      </a:endParaRPr>
                    </a:p>
                    <a:p>
                      <a:pPr algn="just">
                        <a:spcAft>
                          <a:spcPts val="0"/>
                        </a:spcAft>
                      </a:pPr>
                      <a:r>
                        <a:rPr lang="es-ES" sz="1300" dirty="0" smtClean="0">
                          <a:solidFill>
                            <a:srgbClr val="000000"/>
                          </a:solidFill>
                          <a:latin typeface="Arial" pitchFamily="34" charset="0"/>
                          <a:ea typeface="Times New Roman"/>
                          <a:cs typeface="Arial" pitchFamily="34" charset="0"/>
                        </a:rPr>
                        <a:t>Establecer </a:t>
                      </a:r>
                      <a:r>
                        <a:rPr lang="es-ES" sz="1300" dirty="0">
                          <a:solidFill>
                            <a:srgbClr val="000000"/>
                          </a:solidFill>
                          <a:latin typeface="Arial" pitchFamily="34" charset="0"/>
                          <a:ea typeface="Times New Roman"/>
                          <a:cs typeface="Arial" pitchFamily="34" charset="0"/>
                        </a:rPr>
                        <a:t>alianzas comerciales con empresas del sector de </a:t>
                      </a:r>
                      <a:r>
                        <a:rPr lang="es-ES" sz="1300" dirty="0" smtClean="0">
                          <a:solidFill>
                            <a:srgbClr val="000000"/>
                          </a:solidFill>
                          <a:latin typeface="Arial" pitchFamily="34" charset="0"/>
                          <a:ea typeface="Times New Roman"/>
                          <a:cs typeface="Arial" pitchFamily="34" charset="0"/>
                        </a:rPr>
                        <a:t>TI</a:t>
                      </a:r>
                      <a:endParaRPr lang="es-ES" sz="1300" dirty="0">
                        <a:latin typeface="Arial" pitchFamily="34" charset="0"/>
                        <a:ea typeface="Times New Roman"/>
                        <a:cs typeface="Arial" pitchFamily="34" charset="0"/>
                      </a:endParaRPr>
                    </a:p>
                  </a:txBody>
                  <a:tcPr marL="44450" marR="44450" marT="0" marB="0" anchor="ct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1340768"/>
            <a:ext cx="6552728" cy="1512168"/>
          </a:xfrm>
        </p:spPr>
        <p:txBody>
          <a:bodyPr>
            <a:normAutofit fontScale="92500" lnSpcReduction="20000"/>
          </a:bodyPr>
          <a:lstStyle/>
          <a:p>
            <a:pPr algn="just"/>
            <a:r>
              <a:rPr lang="es-ES" sz="2400" dirty="0" smtClean="0">
                <a:solidFill>
                  <a:srgbClr val="000000"/>
                </a:solidFill>
                <a:latin typeface="Arial" pitchFamily="34" charset="0"/>
                <a:ea typeface="Times New Roman" pitchFamily="18" charset="0"/>
                <a:cs typeface="Arial" pitchFamily="34" charset="0"/>
              </a:rPr>
              <a:t>SATELITE.COM S.A. </a:t>
            </a:r>
            <a:r>
              <a:rPr lang="es-ES" sz="2400" dirty="0" smtClean="0">
                <a:latin typeface="Arial" pitchFamily="34" charset="0"/>
                <a:cs typeface="Arial" pitchFamily="34" charset="0"/>
              </a:rPr>
              <a:t>es una compañía de Servicios Tecnológicos creada  el 12 de noviembre del 2002 en la </a:t>
            </a:r>
            <a:r>
              <a:rPr lang="es-EC" sz="2400" dirty="0" smtClean="0">
                <a:latin typeface="Arial" pitchFamily="34" charset="0"/>
                <a:cs typeface="Arial" pitchFamily="34" charset="0"/>
              </a:rPr>
              <a:t> ciudad de Quito, </a:t>
            </a:r>
            <a:r>
              <a:rPr lang="es-ES" sz="2400" dirty="0" smtClean="0">
                <a:latin typeface="Arial" pitchFamily="34" charset="0"/>
                <a:cs typeface="Arial" pitchFamily="34" charset="0"/>
              </a:rPr>
              <a:t>cuya finalidad es ofrecer soluciones de seguridad  sobre la </a:t>
            </a:r>
            <a:r>
              <a:rPr lang="es-EC" sz="2400" dirty="0" smtClean="0">
                <a:latin typeface="Arial" pitchFamily="34" charset="0"/>
                <a:cs typeface="Arial" pitchFamily="34" charset="0"/>
              </a:rPr>
              <a:t> información a sus clientes.    </a:t>
            </a:r>
            <a:endParaRPr lang="es-ES" sz="2400" dirty="0" smtClean="0">
              <a:latin typeface="Arial" pitchFamily="34" charset="0"/>
              <a:cs typeface="Arial" pitchFamily="34" charset="0"/>
            </a:endParaRPr>
          </a:p>
          <a:p>
            <a:pPr algn="just"/>
            <a:endParaRPr lang="es-ES" dirty="0"/>
          </a:p>
        </p:txBody>
      </p:sp>
      <p:sp>
        <p:nvSpPr>
          <p:cNvPr id="3" name="2 Título"/>
          <p:cNvSpPr>
            <a:spLocks noGrp="1"/>
          </p:cNvSpPr>
          <p:nvPr>
            <p:ph type="title"/>
          </p:nvPr>
        </p:nvSpPr>
        <p:spPr/>
        <p:txBody>
          <a:bodyPr>
            <a:normAutofit/>
          </a:bodyPr>
          <a:lstStyle/>
          <a:p>
            <a:r>
              <a:rPr lang="es-ES" sz="3600" dirty="0" smtClean="0">
                <a:latin typeface="Arial" pitchFamily="34" charset="0"/>
                <a:cs typeface="Arial" pitchFamily="34" charset="0"/>
              </a:rPr>
              <a:t>SATELITE.COM S.A.</a:t>
            </a:r>
            <a:endParaRPr lang="es-ES" sz="3600" dirty="0">
              <a:latin typeface="Arial" pitchFamily="34" charset="0"/>
              <a:cs typeface="Arial" pitchFamily="34" charset="0"/>
            </a:endParaRPr>
          </a:p>
        </p:txBody>
      </p:sp>
      <p:sp>
        <p:nvSpPr>
          <p:cNvPr id="6" name="5 CuadroTexto"/>
          <p:cNvSpPr txBox="1"/>
          <p:nvPr/>
        </p:nvSpPr>
        <p:spPr>
          <a:xfrm>
            <a:off x="899592" y="2996952"/>
            <a:ext cx="6480720" cy="400110"/>
          </a:xfrm>
          <a:prstGeom prst="rect">
            <a:avLst/>
          </a:prstGeom>
          <a:noFill/>
        </p:spPr>
        <p:txBody>
          <a:bodyPr wrap="square" rtlCol="0">
            <a:spAutoFit/>
          </a:bodyPr>
          <a:lstStyle/>
          <a:p>
            <a:r>
              <a:rPr lang="es-ES" sz="2000" b="1" dirty="0" smtClean="0">
                <a:latin typeface="Arial" pitchFamily="34" charset="0"/>
                <a:cs typeface="Arial" pitchFamily="34" charset="0"/>
              </a:rPr>
              <a:t>PRODUCTOS / SERVICIOS</a:t>
            </a:r>
            <a:endParaRPr lang="es-ES" sz="2000" b="1" dirty="0">
              <a:latin typeface="Arial" pitchFamily="34" charset="0"/>
              <a:cs typeface="Arial" pitchFamily="34" charset="0"/>
            </a:endParaRPr>
          </a:p>
        </p:txBody>
      </p:sp>
      <p:pic>
        <p:nvPicPr>
          <p:cNvPr id="2052" name="Picture 4" descr="https://encrypted-tbn1.gstatic.com/images?q=tbn:ANd9GcQ3gFnbqhlvESsM8B-HQ_4z40CG5jChtFl924mNy9jBUmfr-LTm"/>
          <p:cNvPicPr>
            <a:picLocks noChangeAspect="1" noChangeArrowheads="1"/>
          </p:cNvPicPr>
          <p:nvPr/>
        </p:nvPicPr>
        <p:blipFill>
          <a:blip r:embed="rId3" cstate="print"/>
          <a:srcRect/>
          <a:stretch>
            <a:fillRect/>
          </a:stretch>
        </p:blipFill>
        <p:spPr bwMode="auto">
          <a:xfrm>
            <a:off x="6804248" y="1124744"/>
            <a:ext cx="2016224" cy="1746009"/>
          </a:xfrm>
          <a:prstGeom prst="rect">
            <a:avLst/>
          </a:prstGeom>
          <a:noFill/>
        </p:spPr>
      </p:pic>
      <p:pic>
        <p:nvPicPr>
          <p:cNvPr id="2054" name="Picture 6" descr="https://encrypted-tbn1.gstatic.com/images?q=tbn:ANd9GcT29uujJVteFDOw_Ow1_gFDKIYuB3pfsdpjAA_Aixozn_E2oFqxng"/>
          <p:cNvPicPr>
            <a:picLocks noChangeAspect="1" noChangeArrowheads="1"/>
          </p:cNvPicPr>
          <p:nvPr/>
        </p:nvPicPr>
        <p:blipFill>
          <a:blip r:embed="rId4" cstate="print"/>
          <a:srcRect/>
          <a:stretch>
            <a:fillRect/>
          </a:stretch>
        </p:blipFill>
        <p:spPr bwMode="auto">
          <a:xfrm>
            <a:off x="3491880" y="3789040"/>
            <a:ext cx="2264624" cy="2304256"/>
          </a:xfrm>
          <a:prstGeom prst="rect">
            <a:avLst/>
          </a:prstGeom>
          <a:noFill/>
        </p:spPr>
      </p:pic>
      <p:pic>
        <p:nvPicPr>
          <p:cNvPr id="2055" name="Picture 7"/>
          <p:cNvPicPr>
            <a:picLocks noChangeAspect="1" noChangeArrowheads="1"/>
          </p:cNvPicPr>
          <p:nvPr/>
        </p:nvPicPr>
        <p:blipFill>
          <a:blip r:embed="rId5" cstate="print"/>
          <a:srcRect/>
          <a:stretch>
            <a:fillRect/>
          </a:stretch>
        </p:blipFill>
        <p:spPr bwMode="auto">
          <a:xfrm>
            <a:off x="6228184" y="4077072"/>
            <a:ext cx="2705100" cy="1676400"/>
          </a:xfrm>
          <a:prstGeom prst="rect">
            <a:avLst/>
          </a:prstGeom>
          <a:noFill/>
          <a:ln w="9525">
            <a:noFill/>
            <a:miter lim="800000"/>
            <a:headEnd/>
            <a:tailEnd/>
          </a:ln>
        </p:spPr>
      </p:pic>
      <p:sp>
        <p:nvSpPr>
          <p:cNvPr id="13" name="12 CuadroTexto"/>
          <p:cNvSpPr txBox="1"/>
          <p:nvPr/>
        </p:nvSpPr>
        <p:spPr>
          <a:xfrm>
            <a:off x="1619672" y="5939988"/>
            <a:ext cx="1656184" cy="369332"/>
          </a:xfrm>
          <a:prstGeom prst="rect">
            <a:avLst/>
          </a:prstGeom>
          <a:noFill/>
        </p:spPr>
        <p:txBody>
          <a:bodyPr wrap="square" rtlCol="0">
            <a:spAutoFit/>
          </a:bodyPr>
          <a:lstStyle/>
          <a:p>
            <a:r>
              <a:rPr lang="es-ES" dirty="0" smtClean="0"/>
              <a:t>Software</a:t>
            </a:r>
            <a:endParaRPr lang="es-ES" dirty="0"/>
          </a:p>
        </p:txBody>
      </p:sp>
      <p:pic>
        <p:nvPicPr>
          <p:cNvPr id="2057" name="Picture 9" descr="http://www.enfoqueseguro.com/wp-content/uploads/2009/11/proteccion_pc-211x300.jpg"/>
          <p:cNvPicPr>
            <a:picLocks noChangeAspect="1" noChangeArrowheads="1"/>
          </p:cNvPicPr>
          <p:nvPr/>
        </p:nvPicPr>
        <p:blipFill>
          <a:blip r:embed="rId6" cstate="print"/>
          <a:srcRect/>
          <a:stretch>
            <a:fillRect/>
          </a:stretch>
        </p:blipFill>
        <p:spPr bwMode="auto">
          <a:xfrm>
            <a:off x="1115616" y="3501008"/>
            <a:ext cx="1872208" cy="2448271"/>
          </a:xfrm>
          <a:prstGeom prst="rect">
            <a:avLst/>
          </a:prstGeom>
          <a:noFill/>
        </p:spPr>
      </p:pic>
      <p:sp>
        <p:nvSpPr>
          <p:cNvPr id="15" name="14 CuadroTexto"/>
          <p:cNvSpPr txBox="1"/>
          <p:nvPr/>
        </p:nvSpPr>
        <p:spPr>
          <a:xfrm>
            <a:off x="3707904" y="5949280"/>
            <a:ext cx="1872208" cy="646331"/>
          </a:xfrm>
          <a:prstGeom prst="rect">
            <a:avLst/>
          </a:prstGeom>
          <a:noFill/>
        </p:spPr>
        <p:txBody>
          <a:bodyPr wrap="square" rtlCol="0">
            <a:spAutoFit/>
          </a:bodyPr>
          <a:lstStyle/>
          <a:p>
            <a:pPr algn="ctr"/>
            <a:r>
              <a:rPr lang="es-ES" dirty="0" smtClean="0"/>
              <a:t>Soporte Técnico</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box(in)">
                                      <p:cBhvr>
                                        <p:cTn id="10" dur="5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57"/>
                                        </p:tgtEl>
                                        <p:attrNameLst>
                                          <p:attrName>style.visibility</p:attrName>
                                        </p:attrNameLst>
                                      </p:cBhvr>
                                      <p:to>
                                        <p:strVal val="visible"/>
                                      </p:to>
                                    </p:set>
                                    <p:anim calcmode="lin" valueType="num">
                                      <p:cBhvr additive="base">
                                        <p:cTn id="21" dur="500" fill="hold"/>
                                        <p:tgtEl>
                                          <p:spTgt spid="2057"/>
                                        </p:tgtEl>
                                        <p:attrNameLst>
                                          <p:attrName>ppt_x</p:attrName>
                                        </p:attrNameLst>
                                      </p:cBhvr>
                                      <p:tavLst>
                                        <p:tav tm="0">
                                          <p:val>
                                            <p:strVal val="#ppt_x"/>
                                          </p:val>
                                        </p:tav>
                                        <p:tav tm="100000">
                                          <p:val>
                                            <p:strVal val="#ppt_x"/>
                                          </p:val>
                                        </p:tav>
                                      </p:tavLst>
                                    </p:anim>
                                    <p:anim calcmode="lin" valueType="num">
                                      <p:cBhvr additive="base">
                                        <p:cTn id="22" dur="500" fill="hold"/>
                                        <p:tgtEl>
                                          <p:spTgt spid="205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054"/>
                                        </p:tgtEl>
                                        <p:attrNameLst>
                                          <p:attrName>style.visibility</p:attrName>
                                        </p:attrNameLst>
                                      </p:cBhvr>
                                      <p:to>
                                        <p:strVal val="visible"/>
                                      </p:to>
                                    </p:set>
                                    <p:animEffect transition="in" filter="blinds(horizontal)">
                                      <p:cBhvr>
                                        <p:cTn id="31" dur="500"/>
                                        <p:tgtEl>
                                          <p:spTgt spid="205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055"/>
                                        </p:tgtEl>
                                        <p:attrNameLst>
                                          <p:attrName>style.visibility</p:attrName>
                                        </p:attrNameLst>
                                      </p:cBhvr>
                                      <p:to>
                                        <p:strVal val="visible"/>
                                      </p:to>
                                    </p:set>
                                    <p:anim calcmode="lin" valueType="num">
                                      <p:cBhvr additive="base">
                                        <p:cTn id="39" dur="500" fill="hold"/>
                                        <p:tgtEl>
                                          <p:spTgt spid="2055"/>
                                        </p:tgtEl>
                                        <p:attrNameLst>
                                          <p:attrName>ppt_x</p:attrName>
                                        </p:attrNameLst>
                                      </p:cBhvr>
                                      <p:tavLst>
                                        <p:tav tm="0">
                                          <p:val>
                                            <p:strVal val="#ppt_x"/>
                                          </p:val>
                                        </p:tav>
                                        <p:tav tm="100000">
                                          <p:val>
                                            <p:strVal val="#ppt_x"/>
                                          </p:val>
                                        </p:tav>
                                      </p:tavLst>
                                    </p:anim>
                                    <p:anim calcmode="lin" valueType="num">
                                      <p:cBhvr additive="base">
                                        <p:cTn id="40"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P spid="13"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CuadroTexto"/>
          <p:cNvSpPr txBox="1"/>
          <p:nvPr/>
        </p:nvSpPr>
        <p:spPr>
          <a:xfrm>
            <a:off x="971600" y="476672"/>
            <a:ext cx="7344816" cy="707886"/>
          </a:xfrm>
          <a:prstGeom prst="rect">
            <a:avLst/>
          </a:prstGeom>
          <a:noFill/>
        </p:spPr>
        <p:txBody>
          <a:bodyPr wrap="square" rtlCol="0">
            <a:spAutoFit/>
          </a:bodyPr>
          <a:lstStyle/>
          <a:p>
            <a:r>
              <a:rPr lang="es-ES" sz="2000" b="1" dirty="0" smtClean="0">
                <a:latin typeface="Arial" pitchFamily="34" charset="0"/>
                <a:cs typeface="Arial" pitchFamily="34" charset="0"/>
              </a:rPr>
              <a:t>MATRIZ PYEA- Posición Estratégica y Evaluación de Acción</a:t>
            </a:r>
            <a:endParaRPr lang="es-ES" sz="2000" b="1" dirty="0">
              <a:latin typeface="Arial" pitchFamily="34" charset="0"/>
              <a:cs typeface="Arial" pitchFamily="34" charset="0"/>
            </a:endParaRPr>
          </a:p>
        </p:txBody>
      </p:sp>
      <p:pic>
        <p:nvPicPr>
          <p:cNvPr id="5" name="4 Imagen"/>
          <p:cNvPicPr/>
          <p:nvPr/>
        </p:nvPicPr>
        <p:blipFill>
          <a:blip r:embed="rId2" cstate="print"/>
          <a:srcRect/>
          <a:stretch>
            <a:fillRect/>
          </a:stretch>
        </p:blipFill>
        <p:spPr bwMode="auto">
          <a:xfrm>
            <a:off x="755576" y="1484784"/>
            <a:ext cx="3822700" cy="4064000"/>
          </a:xfrm>
          <a:prstGeom prst="rect">
            <a:avLst/>
          </a:prstGeom>
          <a:noFill/>
          <a:ln w="9525">
            <a:noFill/>
            <a:miter lim="800000"/>
            <a:headEnd/>
            <a:tailEnd/>
          </a:ln>
        </p:spPr>
      </p:pic>
      <p:sp>
        <p:nvSpPr>
          <p:cNvPr id="7" name="6 CuadroTexto"/>
          <p:cNvSpPr txBox="1"/>
          <p:nvPr/>
        </p:nvSpPr>
        <p:spPr>
          <a:xfrm>
            <a:off x="5148064" y="1196752"/>
            <a:ext cx="3312368" cy="1631216"/>
          </a:xfrm>
          <a:prstGeom prst="rect">
            <a:avLst/>
          </a:prstGeom>
          <a:noFill/>
        </p:spPr>
        <p:txBody>
          <a:bodyPr wrap="square" rtlCol="0">
            <a:spAutoFit/>
          </a:bodyPr>
          <a:lstStyle/>
          <a:p>
            <a:pPr algn="just"/>
            <a:r>
              <a:rPr lang="es-ES" sz="1600" dirty="0" smtClean="0">
                <a:latin typeface="Arial" pitchFamily="34" charset="0"/>
                <a:cs typeface="Arial" pitchFamily="34" charset="0"/>
              </a:rPr>
              <a:t>SATELITE.COM está situada en el cuadrante IV,  Lo que indica que tiene una posición competitiva fuerte, pero está en una industria que registra un crecimiento lento</a:t>
            </a:r>
            <a:r>
              <a:rPr lang="es-ES" dirty="0" smtClean="0"/>
              <a:t>.</a:t>
            </a:r>
            <a:endParaRPr lang="es-ES" b="1" dirty="0" smtClean="0"/>
          </a:p>
          <a:p>
            <a:pPr algn="just"/>
            <a:endParaRPr lang="es-ES" dirty="0"/>
          </a:p>
        </p:txBody>
      </p:sp>
      <p:sp>
        <p:nvSpPr>
          <p:cNvPr id="8" name="7 CuadroTexto"/>
          <p:cNvSpPr txBox="1"/>
          <p:nvPr/>
        </p:nvSpPr>
        <p:spPr>
          <a:xfrm>
            <a:off x="4823520" y="3789040"/>
            <a:ext cx="4320480" cy="2062103"/>
          </a:xfrm>
          <a:prstGeom prst="rect">
            <a:avLst/>
          </a:prstGeom>
          <a:noFill/>
        </p:spPr>
        <p:txBody>
          <a:bodyPr wrap="square" rtlCol="0">
            <a:spAutoFit/>
          </a:bodyPr>
          <a:lstStyle/>
          <a:p>
            <a:r>
              <a:rPr lang="es-ES" sz="1600" dirty="0" smtClean="0">
                <a:latin typeface="Arial" pitchFamily="34" charset="0"/>
                <a:cs typeface="Arial" pitchFamily="34" charset="0"/>
              </a:rPr>
              <a:t>La metodología sugiere realizar estrategias de: </a:t>
            </a:r>
            <a:r>
              <a:rPr lang="es-ES" sz="1600" b="1" dirty="0" smtClean="0">
                <a:latin typeface="Arial" pitchFamily="34" charset="0"/>
                <a:cs typeface="Arial" pitchFamily="34" charset="0"/>
              </a:rPr>
              <a:t>diversificación concéntrica </a:t>
            </a:r>
            <a:r>
              <a:rPr lang="es-ES" sz="1600" dirty="0" smtClean="0">
                <a:latin typeface="Arial" pitchFamily="34" charset="0"/>
                <a:cs typeface="Arial" pitchFamily="34" charset="0"/>
              </a:rPr>
              <a:t>( adición de productos/ servicios nuevos relacionados con la actividad de la empresa) </a:t>
            </a:r>
            <a:r>
              <a:rPr lang="es-ES" sz="1600" b="1" dirty="0" smtClean="0">
                <a:latin typeface="Arial" pitchFamily="34" charset="0"/>
                <a:cs typeface="Arial" pitchFamily="34" charset="0"/>
              </a:rPr>
              <a:t>, horizontal</a:t>
            </a:r>
            <a:r>
              <a:rPr lang="es-ES" sz="1600" dirty="0" smtClean="0">
                <a:latin typeface="Arial" pitchFamily="34" charset="0"/>
                <a:cs typeface="Arial" pitchFamily="34" charset="0"/>
              </a:rPr>
              <a:t>( creación de productos no relacionados al producto principal para clientes actuales)  o de </a:t>
            </a:r>
            <a:r>
              <a:rPr lang="es-ES" sz="1600" b="1" dirty="0" smtClean="0">
                <a:latin typeface="Arial" pitchFamily="34" charset="0"/>
                <a:cs typeface="Arial" pitchFamily="34" charset="0"/>
              </a:rPr>
              <a:t>conglomerados</a:t>
            </a:r>
            <a:r>
              <a:rPr lang="es-ES" sz="1600" dirty="0" smtClean="0">
                <a:latin typeface="Arial" pitchFamily="34" charset="0"/>
                <a:cs typeface="Arial" pitchFamily="34" charset="0"/>
              </a:rPr>
              <a:t>( productos no relacionados a clientes potenciales).</a:t>
            </a:r>
            <a:endParaRPr lang="es-ES" sz="1600" dirty="0">
              <a:latin typeface="Arial" pitchFamily="34" charset="0"/>
              <a:cs typeface="Arial" pitchFamily="34" charset="0"/>
            </a:endParaRPr>
          </a:p>
        </p:txBody>
      </p:sp>
      <p:sp>
        <p:nvSpPr>
          <p:cNvPr id="10" name="9 CuadroTexto"/>
          <p:cNvSpPr txBox="1"/>
          <p:nvPr/>
        </p:nvSpPr>
        <p:spPr>
          <a:xfrm>
            <a:off x="3059832" y="1916832"/>
            <a:ext cx="1080120" cy="276999"/>
          </a:xfrm>
          <a:prstGeom prst="rect">
            <a:avLst/>
          </a:prstGeom>
          <a:noFill/>
        </p:spPr>
        <p:txBody>
          <a:bodyPr wrap="square" rtlCol="0">
            <a:spAutoFit/>
          </a:bodyPr>
          <a:lstStyle/>
          <a:p>
            <a:r>
              <a:rPr lang="es-ES" sz="1200" dirty="0" smtClean="0">
                <a:latin typeface="Arial" pitchFamily="34" charset="0"/>
                <a:cs typeface="Arial" pitchFamily="34" charset="0"/>
              </a:rPr>
              <a:t>Agresiva</a:t>
            </a:r>
            <a:endParaRPr lang="es-ES" sz="1200" dirty="0">
              <a:latin typeface="Arial" pitchFamily="34" charset="0"/>
              <a:cs typeface="Arial" pitchFamily="34" charset="0"/>
            </a:endParaRPr>
          </a:p>
        </p:txBody>
      </p:sp>
      <p:sp>
        <p:nvSpPr>
          <p:cNvPr id="11" name="10 CuadroTexto"/>
          <p:cNvSpPr txBox="1"/>
          <p:nvPr/>
        </p:nvSpPr>
        <p:spPr>
          <a:xfrm>
            <a:off x="827584" y="1916832"/>
            <a:ext cx="1368152" cy="276999"/>
          </a:xfrm>
          <a:prstGeom prst="rect">
            <a:avLst/>
          </a:prstGeom>
          <a:noFill/>
        </p:spPr>
        <p:txBody>
          <a:bodyPr wrap="square" rtlCol="0">
            <a:spAutoFit/>
          </a:bodyPr>
          <a:lstStyle/>
          <a:p>
            <a:r>
              <a:rPr lang="es-ES" sz="1200" dirty="0" smtClean="0">
                <a:latin typeface="Arial" pitchFamily="34" charset="0"/>
                <a:cs typeface="Arial" pitchFamily="34" charset="0"/>
              </a:rPr>
              <a:t>Conservadora</a:t>
            </a:r>
            <a:endParaRPr lang="es-ES" sz="1200" dirty="0">
              <a:latin typeface="Arial" pitchFamily="34" charset="0"/>
              <a:cs typeface="Arial" pitchFamily="34" charset="0"/>
            </a:endParaRPr>
          </a:p>
        </p:txBody>
      </p:sp>
      <p:sp>
        <p:nvSpPr>
          <p:cNvPr id="12" name="11 CuadroTexto"/>
          <p:cNvSpPr txBox="1"/>
          <p:nvPr/>
        </p:nvSpPr>
        <p:spPr>
          <a:xfrm>
            <a:off x="899592" y="4869160"/>
            <a:ext cx="1368152" cy="276999"/>
          </a:xfrm>
          <a:prstGeom prst="rect">
            <a:avLst/>
          </a:prstGeom>
          <a:noFill/>
        </p:spPr>
        <p:txBody>
          <a:bodyPr wrap="square" rtlCol="0">
            <a:spAutoFit/>
          </a:bodyPr>
          <a:lstStyle/>
          <a:p>
            <a:r>
              <a:rPr lang="es-ES" sz="1200" dirty="0" smtClean="0">
                <a:latin typeface="Arial" pitchFamily="34" charset="0"/>
                <a:cs typeface="Arial" pitchFamily="34" charset="0"/>
              </a:rPr>
              <a:t>Defensiva</a:t>
            </a:r>
            <a:endParaRPr lang="es-ES" sz="1200" dirty="0">
              <a:latin typeface="Arial" pitchFamily="34" charset="0"/>
              <a:cs typeface="Arial" pitchFamily="34" charset="0"/>
            </a:endParaRPr>
          </a:p>
        </p:txBody>
      </p:sp>
      <p:sp>
        <p:nvSpPr>
          <p:cNvPr id="13" name="12 CuadroTexto"/>
          <p:cNvSpPr txBox="1"/>
          <p:nvPr/>
        </p:nvSpPr>
        <p:spPr>
          <a:xfrm>
            <a:off x="2915816" y="4869160"/>
            <a:ext cx="1368152" cy="276999"/>
          </a:xfrm>
          <a:prstGeom prst="rect">
            <a:avLst/>
          </a:prstGeom>
          <a:noFill/>
        </p:spPr>
        <p:txBody>
          <a:bodyPr wrap="square" rtlCol="0">
            <a:spAutoFit/>
          </a:bodyPr>
          <a:lstStyle/>
          <a:p>
            <a:r>
              <a:rPr lang="es-ES" sz="1200" dirty="0" smtClean="0">
                <a:latin typeface="Arial" pitchFamily="34" charset="0"/>
                <a:cs typeface="Arial" pitchFamily="34" charset="0"/>
              </a:rPr>
              <a:t>Competitiva</a:t>
            </a:r>
            <a:endParaRPr lang="es-ES" sz="12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404664"/>
            <a:ext cx="7344816" cy="400110"/>
          </a:xfrm>
          <a:prstGeom prst="rect">
            <a:avLst/>
          </a:prstGeom>
          <a:noFill/>
        </p:spPr>
        <p:txBody>
          <a:bodyPr wrap="square" rtlCol="0">
            <a:spAutoFit/>
          </a:bodyPr>
          <a:lstStyle/>
          <a:p>
            <a:r>
              <a:rPr lang="es-ES" sz="2000" b="1" dirty="0" smtClean="0">
                <a:latin typeface="Arial" pitchFamily="34" charset="0"/>
                <a:cs typeface="Arial" pitchFamily="34" charset="0"/>
              </a:rPr>
              <a:t>PRIORIZACIÓN DE LINEAMIENTOS ESTRATÉGICOS</a:t>
            </a:r>
            <a:endParaRPr lang="es-ES" sz="2000" b="1" dirty="0">
              <a:latin typeface="Arial" pitchFamily="34" charset="0"/>
              <a:cs typeface="Arial" pitchFamily="34" charset="0"/>
            </a:endParaRPr>
          </a:p>
        </p:txBody>
      </p:sp>
      <p:sp>
        <p:nvSpPr>
          <p:cNvPr id="5" name="4 CuadroTexto"/>
          <p:cNvSpPr txBox="1"/>
          <p:nvPr/>
        </p:nvSpPr>
        <p:spPr>
          <a:xfrm>
            <a:off x="683568" y="980728"/>
            <a:ext cx="7848872" cy="2585323"/>
          </a:xfrm>
          <a:prstGeom prst="rect">
            <a:avLst/>
          </a:prstGeom>
          <a:noFill/>
        </p:spPr>
        <p:txBody>
          <a:bodyPr wrap="square" rtlCol="0">
            <a:spAutoFit/>
          </a:bodyPr>
          <a:lstStyle/>
          <a:p>
            <a:pPr algn="just"/>
            <a:r>
              <a:rPr lang="es-ES" sz="1400" dirty="0" smtClean="0">
                <a:latin typeface="Arial" pitchFamily="34" charset="0"/>
                <a:cs typeface="Arial" pitchFamily="34" charset="0"/>
              </a:rPr>
              <a:t>Para la realización de esta etapa, se tuvo como pasos previos:</a:t>
            </a:r>
          </a:p>
          <a:p>
            <a:pPr algn="just"/>
            <a:endParaRPr lang="es-ES" sz="1400" dirty="0" smtClean="0">
              <a:latin typeface="Arial" pitchFamily="34" charset="0"/>
              <a:cs typeface="Arial" pitchFamily="34" charset="0"/>
            </a:endParaRPr>
          </a:p>
          <a:p>
            <a:pPr algn="just">
              <a:buFont typeface="Arial" pitchFamily="34" charset="0"/>
              <a:buChar char="•"/>
            </a:pPr>
            <a:r>
              <a:rPr lang="es-ES" sz="1400" dirty="0" smtClean="0">
                <a:latin typeface="Arial" pitchFamily="34" charset="0"/>
                <a:cs typeface="Arial" pitchFamily="34" charset="0"/>
              </a:rPr>
              <a:t> Eliminar estrategias repetidas</a:t>
            </a:r>
          </a:p>
          <a:p>
            <a:pPr algn="just"/>
            <a:endParaRPr lang="es-ES" sz="1400" dirty="0" smtClean="0">
              <a:latin typeface="Arial" pitchFamily="34" charset="0"/>
              <a:cs typeface="Arial" pitchFamily="34" charset="0"/>
            </a:endParaRPr>
          </a:p>
          <a:p>
            <a:pPr algn="just">
              <a:buFont typeface="Arial" pitchFamily="34" charset="0"/>
              <a:buChar char="•"/>
            </a:pPr>
            <a:r>
              <a:rPr lang="es-ES" sz="1400" dirty="0" smtClean="0">
                <a:latin typeface="Arial" pitchFamily="34" charset="0"/>
                <a:cs typeface="Arial" pitchFamily="34" charset="0"/>
              </a:rPr>
              <a:t> Agrupar estrategias por afinidad</a:t>
            </a:r>
          </a:p>
          <a:p>
            <a:pPr algn="just"/>
            <a:endParaRPr lang="es-ES" sz="1400" dirty="0" smtClean="0">
              <a:latin typeface="Arial" pitchFamily="34" charset="0"/>
              <a:cs typeface="Arial" pitchFamily="34" charset="0"/>
            </a:endParaRPr>
          </a:p>
          <a:p>
            <a:pPr algn="just">
              <a:buFont typeface="Arial" pitchFamily="34" charset="0"/>
              <a:buChar char="•"/>
            </a:pPr>
            <a:r>
              <a:rPr lang="es-ES" sz="1400" dirty="0" smtClean="0">
                <a:latin typeface="Arial" pitchFamily="34" charset="0"/>
                <a:cs typeface="Arial" pitchFamily="34" charset="0"/>
              </a:rPr>
              <a:t>Desarrollo la matriz MCPE (Matriz Cuantitativa de la Planificación Estratégica, esta técnica indica, en  forma objetiva, cuáles son las mejores estrategias alternativas, con base en los factores internos y externos, identificados con anterioridad</a:t>
            </a:r>
          </a:p>
          <a:p>
            <a:endParaRPr lang="es-ES" dirty="0" smtClean="0"/>
          </a:p>
          <a:p>
            <a:pPr>
              <a:buFont typeface="Arial" pitchFamily="34" charset="0"/>
              <a:buChar char="•"/>
            </a:pPr>
            <a:endParaRPr lang="es-ES" dirty="0"/>
          </a:p>
        </p:txBody>
      </p:sp>
      <p:graphicFrame>
        <p:nvGraphicFramePr>
          <p:cNvPr id="7" name="6 Tabla"/>
          <p:cNvGraphicFramePr>
            <a:graphicFrameLocks noGrp="1"/>
          </p:cNvGraphicFramePr>
          <p:nvPr/>
        </p:nvGraphicFramePr>
        <p:xfrm>
          <a:off x="755576" y="3140968"/>
          <a:ext cx="7776864" cy="3024336"/>
        </p:xfrm>
        <a:graphic>
          <a:graphicData uri="http://schemas.openxmlformats.org/drawingml/2006/table">
            <a:tbl>
              <a:tblPr/>
              <a:tblGrid>
                <a:gridCol w="6453143"/>
                <a:gridCol w="1323721"/>
              </a:tblGrid>
              <a:tr h="252028">
                <a:tc>
                  <a:txBody>
                    <a:bodyPr/>
                    <a:lstStyle/>
                    <a:p>
                      <a:pPr algn="ctr" fontAlgn="ctr"/>
                      <a:r>
                        <a:rPr lang="es-ES" sz="1400" b="1" i="0" u="none" strike="noStrike" dirty="0" smtClean="0">
                          <a:solidFill>
                            <a:srgbClr val="000000"/>
                          </a:solidFill>
                          <a:latin typeface="Arial" pitchFamily="34" charset="0"/>
                          <a:cs typeface="Arial" pitchFamily="34" charset="0"/>
                        </a:rPr>
                        <a:t>LÌNEAS</a:t>
                      </a:r>
                      <a:r>
                        <a:rPr lang="es-ES" sz="1400" b="1" i="0" u="none" strike="noStrike" baseline="0" dirty="0" smtClean="0">
                          <a:solidFill>
                            <a:srgbClr val="000000"/>
                          </a:solidFill>
                          <a:latin typeface="Arial" pitchFamily="34" charset="0"/>
                          <a:cs typeface="Arial" pitchFamily="34" charset="0"/>
                        </a:rPr>
                        <a:t> </a:t>
                      </a:r>
                      <a:r>
                        <a:rPr lang="es-ES" sz="1400" b="1" i="0" u="none" strike="noStrike" dirty="0" smtClean="0">
                          <a:solidFill>
                            <a:srgbClr val="000000"/>
                          </a:solidFill>
                          <a:latin typeface="Arial" pitchFamily="34" charset="0"/>
                          <a:cs typeface="Arial" pitchFamily="34" charset="0"/>
                        </a:rPr>
                        <a:t>ESTRATEGICAS</a:t>
                      </a:r>
                      <a:endParaRPr lang="es-ES" sz="14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400" b="1" i="0" u="none" strike="noStrike">
                          <a:solidFill>
                            <a:srgbClr val="000000"/>
                          </a:solidFill>
                          <a:latin typeface="Arial" pitchFamily="34" charset="0"/>
                          <a:cs typeface="Arial" pitchFamily="34" charset="0"/>
                        </a:rPr>
                        <a:t>Ponderación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252028">
                <a:tc>
                  <a:txBody>
                    <a:bodyPr/>
                    <a:lstStyle/>
                    <a:p>
                      <a:pPr algn="l" fontAlgn="ctr"/>
                      <a:r>
                        <a:rPr lang="es-ES" sz="1400" b="0" i="0" u="none" strike="noStrike">
                          <a:solidFill>
                            <a:srgbClr val="000000"/>
                          </a:solidFill>
                          <a:latin typeface="Arial" pitchFamily="34" charset="0"/>
                          <a:cs typeface="Arial" pitchFamily="34" charset="0"/>
                        </a:rPr>
                        <a:t>2.- Establecer alianzas estratégicas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latin typeface="Arial" pitchFamily="34" charset="0"/>
                          <a:cs typeface="Arial" pitchFamily="34" charset="0"/>
                        </a:rPr>
                        <a:t>3,29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28">
                <a:tc>
                  <a:txBody>
                    <a:bodyPr/>
                    <a:lstStyle/>
                    <a:p>
                      <a:pPr algn="l" fontAlgn="ctr"/>
                      <a:r>
                        <a:rPr lang="es-ES" sz="1400" b="0" i="0" u="none" strike="noStrike" dirty="0">
                          <a:solidFill>
                            <a:srgbClr val="000000"/>
                          </a:solidFill>
                          <a:latin typeface="Arial" pitchFamily="34" charset="0"/>
                          <a:cs typeface="Arial" pitchFamily="34" charset="0"/>
                        </a:rPr>
                        <a:t>4. Mejorar la eficiencia Operativa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latin typeface="Arial" pitchFamily="34" charset="0"/>
                          <a:cs typeface="Arial" pitchFamily="34" charset="0"/>
                        </a:rPr>
                        <a:t>3,11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28">
                <a:tc>
                  <a:txBody>
                    <a:bodyPr/>
                    <a:lstStyle/>
                    <a:p>
                      <a:pPr algn="l" fontAlgn="ctr"/>
                      <a:r>
                        <a:rPr lang="es-ES" sz="1400" b="0" i="0" u="none" strike="noStrike">
                          <a:solidFill>
                            <a:srgbClr val="000000"/>
                          </a:solidFill>
                          <a:latin typeface="Arial" pitchFamily="34" charset="0"/>
                          <a:cs typeface="Arial" pitchFamily="34" charset="0"/>
                        </a:rPr>
                        <a:t>9. Posicionar a la empresa en el mercado de 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latin typeface="Arial" pitchFamily="34" charset="0"/>
                          <a:cs typeface="Arial" pitchFamily="34" charset="0"/>
                        </a:rPr>
                        <a:t>2,77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28">
                <a:tc>
                  <a:txBody>
                    <a:bodyPr/>
                    <a:lstStyle/>
                    <a:p>
                      <a:pPr algn="l" fontAlgn="t"/>
                      <a:r>
                        <a:rPr lang="es-ES" sz="1400" b="0" i="0" u="none" strike="noStrike" dirty="0">
                          <a:solidFill>
                            <a:srgbClr val="000000"/>
                          </a:solidFill>
                          <a:latin typeface="Arial" pitchFamily="34" charset="0"/>
                          <a:cs typeface="Arial" pitchFamily="34" charset="0"/>
                        </a:rPr>
                        <a:t>11. Optimizar la gestión financiera de la empresa.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latin typeface="Arial" pitchFamily="34" charset="0"/>
                          <a:cs typeface="Arial" pitchFamily="34" charset="0"/>
                        </a:rPr>
                        <a:t>2,66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28">
                <a:tc>
                  <a:txBody>
                    <a:bodyPr/>
                    <a:lstStyle/>
                    <a:p>
                      <a:pPr algn="l" fontAlgn="ctr"/>
                      <a:r>
                        <a:rPr lang="es-ES" sz="1400" b="1" i="0" u="none" strike="noStrike" dirty="0">
                          <a:solidFill>
                            <a:srgbClr val="000000"/>
                          </a:solidFill>
                          <a:latin typeface="Arial" pitchFamily="34" charset="0"/>
                          <a:cs typeface="Arial" pitchFamily="34" charset="0"/>
                        </a:rPr>
                        <a:t>1.-  </a:t>
                      </a:r>
                      <a:r>
                        <a:rPr lang="es-ES" sz="1400" b="0" i="0" u="none" strike="noStrike" dirty="0">
                          <a:solidFill>
                            <a:srgbClr val="000000"/>
                          </a:solidFill>
                          <a:latin typeface="Arial" pitchFamily="34" charset="0"/>
                          <a:cs typeface="Arial" pitchFamily="34" charset="0"/>
                        </a:rPr>
                        <a:t>Ofrecer servicios de </a:t>
                      </a:r>
                      <a:r>
                        <a:rPr lang="es-ES" sz="1400" b="0" i="0" u="none" strike="noStrike" dirty="0" smtClean="0">
                          <a:solidFill>
                            <a:srgbClr val="000000"/>
                          </a:solidFill>
                          <a:latin typeface="Arial" pitchFamily="34" charset="0"/>
                          <a:cs typeface="Arial" pitchFamily="34" charset="0"/>
                        </a:rPr>
                        <a:t>consultorías </a:t>
                      </a:r>
                      <a:r>
                        <a:rPr lang="es-ES" sz="1400" b="0" i="0" u="none" strike="noStrike" dirty="0">
                          <a:solidFill>
                            <a:srgbClr val="000000"/>
                          </a:solidFill>
                          <a:latin typeface="Arial" pitchFamily="34" charset="0"/>
                          <a:cs typeface="Arial" pitchFamily="34" charset="0"/>
                        </a:rPr>
                        <a:t>en seguridad de información</a:t>
                      </a:r>
                      <a:endParaRPr lang="es-ES" sz="14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latin typeface="Arial" pitchFamily="34" charset="0"/>
                          <a:cs typeface="Arial" pitchFamily="34" charset="0"/>
                        </a:rPr>
                        <a:t>2,42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28">
                <a:tc>
                  <a:txBody>
                    <a:bodyPr/>
                    <a:lstStyle/>
                    <a:p>
                      <a:pPr algn="l" fontAlgn="ctr"/>
                      <a:r>
                        <a:rPr lang="es-ES" sz="1400" b="0" i="0" u="none" strike="noStrike" dirty="0">
                          <a:solidFill>
                            <a:srgbClr val="000000"/>
                          </a:solidFill>
                          <a:latin typeface="Arial" pitchFamily="34" charset="0"/>
                          <a:cs typeface="Arial" pitchFamily="34" charset="0"/>
                        </a:rPr>
                        <a:t>3.- Expandir geográficamente a la empresa en el mercado Ecuatoriano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latin typeface="Arial" pitchFamily="34" charset="0"/>
                          <a:cs typeface="Arial" pitchFamily="34" charset="0"/>
                        </a:rPr>
                        <a:t>2,42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28">
                <a:tc>
                  <a:txBody>
                    <a:bodyPr/>
                    <a:lstStyle/>
                    <a:p>
                      <a:pPr algn="l" fontAlgn="ctr"/>
                      <a:r>
                        <a:rPr lang="es-ES" sz="1400" b="0" i="0" u="none" strike="noStrike" dirty="0">
                          <a:solidFill>
                            <a:srgbClr val="000000"/>
                          </a:solidFill>
                          <a:latin typeface="Arial" pitchFamily="34" charset="0"/>
                          <a:cs typeface="Arial" pitchFamily="34" charset="0"/>
                        </a:rPr>
                        <a:t>10. Impulsar la </a:t>
                      </a:r>
                      <a:r>
                        <a:rPr lang="es-ES" sz="1400" b="0" i="0" u="none" strike="noStrike" dirty="0" smtClean="0">
                          <a:solidFill>
                            <a:srgbClr val="000000"/>
                          </a:solidFill>
                          <a:latin typeface="Arial" pitchFamily="34" charset="0"/>
                          <a:cs typeface="Arial" pitchFamily="34" charset="0"/>
                        </a:rPr>
                        <a:t>implementación </a:t>
                      </a:r>
                      <a:r>
                        <a:rPr lang="es-ES" sz="1400" b="0" i="0" u="none" strike="noStrike" dirty="0">
                          <a:solidFill>
                            <a:srgbClr val="000000"/>
                          </a:solidFill>
                          <a:latin typeface="Arial" pitchFamily="34" charset="0"/>
                          <a:cs typeface="Arial" pitchFamily="34" charset="0"/>
                        </a:rPr>
                        <a:t>de tecnologías de punta.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latin typeface="Arial" pitchFamily="34" charset="0"/>
                          <a:cs typeface="Arial"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28">
                <a:tc>
                  <a:txBody>
                    <a:bodyPr/>
                    <a:lstStyle/>
                    <a:p>
                      <a:pPr algn="just" fontAlgn="t"/>
                      <a:r>
                        <a:rPr lang="es-ES" sz="1400" b="0" i="0" u="none" strike="noStrike" dirty="0">
                          <a:solidFill>
                            <a:srgbClr val="000000"/>
                          </a:solidFill>
                          <a:latin typeface="Arial" pitchFamily="34" charset="0"/>
                          <a:cs typeface="Arial" pitchFamily="34" charset="0"/>
                        </a:rPr>
                        <a:t>8.Generar convenios de financiamiento con proveedores.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latin typeface="Arial" pitchFamily="34" charset="0"/>
                          <a:cs typeface="Arial" pitchFamily="34" charset="0"/>
                        </a:rPr>
                        <a:t>2,15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28">
                <a:tc>
                  <a:txBody>
                    <a:bodyPr/>
                    <a:lstStyle/>
                    <a:p>
                      <a:pPr algn="just" fontAlgn="t"/>
                      <a:r>
                        <a:rPr lang="es-ES" sz="1400" b="0" i="0" u="none" strike="noStrike" dirty="0">
                          <a:solidFill>
                            <a:srgbClr val="000000"/>
                          </a:solidFill>
                          <a:latin typeface="Arial" pitchFamily="34" charset="0"/>
                          <a:cs typeface="Arial" pitchFamily="34" charset="0"/>
                        </a:rPr>
                        <a:t>7. Promover el direccionamiento estratégico de la empresa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latin typeface="Arial" pitchFamily="34" charset="0"/>
                          <a:cs typeface="Arial" pitchFamily="34" charset="0"/>
                        </a:rPr>
                        <a:t>2,14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28">
                <a:tc>
                  <a:txBody>
                    <a:bodyPr/>
                    <a:lstStyle/>
                    <a:p>
                      <a:pPr algn="just" fontAlgn="t"/>
                      <a:r>
                        <a:rPr lang="es-ES" sz="1400" b="0" i="0" u="none" strike="noStrike">
                          <a:solidFill>
                            <a:srgbClr val="000000"/>
                          </a:solidFill>
                          <a:latin typeface="Arial" pitchFamily="34" charset="0"/>
                          <a:cs typeface="Arial" pitchFamily="34" charset="0"/>
                        </a:rPr>
                        <a:t>5. Proponer  un sistema de gestión por procesos en la empresa.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latin typeface="Arial" pitchFamily="34" charset="0"/>
                          <a:cs typeface="Arial" pitchFamily="34" charset="0"/>
                        </a:rPr>
                        <a:t>1,94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28">
                <a:tc>
                  <a:txBody>
                    <a:bodyPr/>
                    <a:lstStyle/>
                    <a:p>
                      <a:pPr algn="just" fontAlgn="t"/>
                      <a:r>
                        <a:rPr lang="es-ES" sz="1400" b="0" i="0" u="none" strike="noStrike" dirty="0">
                          <a:solidFill>
                            <a:srgbClr val="000000"/>
                          </a:solidFill>
                          <a:latin typeface="Arial" pitchFamily="34" charset="0"/>
                          <a:cs typeface="Arial" pitchFamily="34" charset="0"/>
                        </a:rPr>
                        <a:t>6.Gestionar un modelo de  gobierno corporativo en la empresa.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latin typeface="Arial" pitchFamily="34" charset="0"/>
                          <a:cs typeface="Arial" pitchFamily="34" charset="0"/>
                        </a:rPr>
                        <a:t>1,58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0" y="260648"/>
            <a:ext cx="827584" cy="5688632"/>
          </a:xfrm>
        </p:spPr>
        <p:txBody>
          <a:bodyPr vert="vert270">
            <a:noAutofit/>
          </a:bodyPr>
          <a:lstStyle/>
          <a:p>
            <a:r>
              <a:rPr lang="es-ES" sz="2800" dirty="0" smtClean="0">
                <a:solidFill>
                  <a:schemeClr val="tx1"/>
                </a:solidFill>
                <a:latin typeface="Arial" pitchFamily="34" charset="0"/>
                <a:cs typeface="Arial" pitchFamily="34" charset="0"/>
              </a:rPr>
              <a:t>OBJETIVOS ESTRATÉGICOS</a:t>
            </a:r>
            <a:endParaRPr lang="es-ES" sz="2800" dirty="0">
              <a:solidFill>
                <a:schemeClr val="tx1"/>
              </a:solidFill>
              <a:latin typeface="Arial" pitchFamily="34" charset="0"/>
              <a:cs typeface="Arial" pitchFamily="34" charset="0"/>
            </a:endParaRPr>
          </a:p>
        </p:txBody>
      </p:sp>
      <p:graphicFrame>
        <p:nvGraphicFramePr>
          <p:cNvPr id="5" name="4 Diagrama"/>
          <p:cNvGraphicFramePr/>
          <p:nvPr/>
        </p:nvGraphicFramePr>
        <p:xfrm>
          <a:off x="899592" y="332656"/>
          <a:ext cx="784887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1115616" y="764704"/>
          <a:ext cx="8028384"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2 Título"/>
          <p:cNvSpPr txBox="1">
            <a:spLocks/>
          </p:cNvSpPr>
          <p:nvPr/>
        </p:nvSpPr>
        <p:spPr>
          <a:xfrm>
            <a:off x="0" y="260648"/>
            <a:ext cx="827584" cy="5688632"/>
          </a:xfrm>
          <a:prstGeom prst="rect">
            <a:avLst/>
          </a:prstGeom>
        </p:spPr>
        <p:txBody>
          <a:bodyPr vert="vert270"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OBJETIVOS ESTRATÉGICOS</a:t>
            </a:r>
            <a:endParaRPr kumimoji="0" lang="es-ES" sz="28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843808" y="188640"/>
            <a:ext cx="4104456" cy="548680"/>
          </a:xfrm>
        </p:spPr>
        <p:txBody>
          <a:bodyPr>
            <a:normAutofit/>
          </a:bodyPr>
          <a:lstStyle/>
          <a:p>
            <a:pPr algn="ctr"/>
            <a:r>
              <a:rPr lang="es-ES" sz="2000" dirty="0" smtClean="0">
                <a:solidFill>
                  <a:schemeClr val="tx1"/>
                </a:solidFill>
                <a:latin typeface="Arial" pitchFamily="34" charset="0"/>
                <a:cs typeface="Arial" pitchFamily="34" charset="0"/>
              </a:rPr>
              <a:t>MAPA ESTRATÉGICO</a:t>
            </a:r>
            <a:endParaRPr lang="es-ES" sz="2000" dirty="0">
              <a:solidFill>
                <a:schemeClr val="tx1"/>
              </a:solidFill>
              <a:latin typeface="Arial" pitchFamily="34" charset="0"/>
              <a:cs typeface="Arial"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0" y="1052736"/>
            <a:ext cx="9111599" cy="495650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lgn="ctr"/>
            <a:r>
              <a:rPr lang="es-ES" sz="2400" dirty="0" smtClean="0">
                <a:solidFill>
                  <a:schemeClr val="tx1"/>
                </a:solidFill>
                <a:latin typeface="Arial" pitchFamily="34" charset="0"/>
                <a:cs typeface="Arial" pitchFamily="34" charset="0"/>
              </a:rPr>
              <a:t>CUADRO DE MANDO INTEGRAL</a:t>
            </a:r>
            <a:endParaRPr lang="es-ES" sz="2400" dirty="0">
              <a:solidFill>
                <a:schemeClr val="tx1"/>
              </a:solidFill>
              <a:latin typeface="Arial" pitchFamily="34" charset="0"/>
              <a:cs typeface="Arial" pitchFamily="34" charset="0"/>
            </a:endParaRPr>
          </a:p>
        </p:txBody>
      </p:sp>
      <p:pic>
        <p:nvPicPr>
          <p:cNvPr id="4" name="3 Imagen"/>
          <p:cNvPicPr/>
          <p:nvPr/>
        </p:nvPicPr>
        <p:blipFill>
          <a:blip r:embed="rId2" cstate="print"/>
          <a:srcRect/>
          <a:stretch>
            <a:fillRect/>
          </a:stretch>
        </p:blipFill>
        <p:spPr bwMode="auto">
          <a:xfrm>
            <a:off x="30067" y="1052736"/>
            <a:ext cx="9113933" cy="5572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lgn="ctr"/>
            <a:r>
              <a:rPr lang="es-ES" sz="2400" dirty="0" smtClean="0">
                <a:solidFill>
                  <a:schemeClr val="tx1"/>
                </a:solidFill>
                <a:latin typeface="Arial" pitchFamily="34" charset="0"/>
                <a:cs typeface="Arial" pitchFamily="34" charset="0"/>
              </a:rPr>
              <a:t>CUADRO DE MANDO INTEGRAL</a:t>
            </a:r>
            <a:endParaRPr lang="es-ES" sz="2400" dirty="0">
              <a:solidFill>
                <a:schemeClr val="tx1"/>
              </a:solidFill>
              <a:latin typeface="Arial" pitchFamily="34" charset="0"/>
              <a:cs typeface="Arial" pitchFamily="34" charset="0"/>
            </a:endParaRPr>
          </a:p>
        </p:txBody>
      </p:sp>
      <p:pic>
        <p:nvPicPr>
          <p:cNvPr id="5" name="4 Imagen"/>
          <p:cNvPicPr/>
          <p:nvPr/>
        </p:nvPicPr>
        <p:blipFill>
          <a:blip r:embed="rId2" cstate="print"/>
          <a:srcRect/>
          <a:stretch>
            <a:fillRect/>
          </a:stretch>
        </p:blipFill>
        <p:spPr bwMode="auto">
          <a:xfrm>
            <a:off x="66675" y="1106566"/>
            <a:ext cx="9010650" cy="55627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lgn="ctr"/>
            <a:r>
              <a:rPr lang="es-ES" sz="2400" dirty="0" smtClean="0">
                <a:solidFill>
                  <a:schemeClr val="tx1"/>
                </a:solidFill>
                <a:latin typeface="Arial" pitchFamily="34" charset="0"/>
                <a:cs typeface="Arial" pitchFamily="34" charset="0"/>
              </a:rPr>
              <a:t>CUADRO DE MANDO INTEGRAL</a:t>
            </a:r>
            <a:endParaRPr lang="es-ES" sz="2400" dirty="0">
              <a:solidFill>
                <a:schemeClr val="tx1"/>
              </a:solidFill>
              <a:latin typeface="Arial" pitchFamily="34" charset="0"/>
              <a:cs typeface="Arial" pitchFamily="34" charset="0"/>
            </a:endParaRPr>
          </a:p>
        </p:txBody>
      </p:sp>
      <p:pic>
        <p:nvPicPr>
          <p:cNvPr id="5" name="4 Imagen"/>
          <p:cNvPicPr/>
          <p:nvPr/>
        </p:nvPicPr>
        <p:blipFill>
          <a:blip r:embed="rId2" cstate="print"/>
          <a:srcRect/>
          <a:stretch>
            <a:fillRect/>
          </a:stretch>
        </p:blipFill>
        <p:spPr bwMode="auto">
          <a:xfrm>
            <a:off x="22352" y="1124744"/>
            <a:ext cx="9230168" cy="555019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188640"/>
            <a:ext cx="8229600" cy="706090"/>
          </a:xfrm>
        </p:spPr>
        <p:txBody>
          <a:bodyPr>
            <a:normAutofit/>
          </a:bodyPr>
          <a:lstStyle/>
          <a:p>
            <a:pPr algn="ctr"/>
            <a:r>
              <a:rPr lang="es-ES" sz="2400" dirty="0" smtClean="0">
                <a:solidFill>
                  <a:schemeClr val="tx1"/>
                </a:solidFill>
                <a:latin typeface="Arial" pitchFamily="34" charset="0"/>
                <a:cs typeface="Arial" pitchFamily="34" charset="0"/>
              </a:rPr>
              <a:t>PLAN OPERATIVO ANUAL</a:t>
            </a:r>
            <a:endParaRPr lang="es-ES" sz="2400" dirty="0">
              <a:solidFill>
                <a:schemeClr val="tx1"/>
              </a:solidFill>
              <a:latin typeface="Arial" pitchFamily="34" charset="0"/>
              <a:cs typeface="Arial" pitchFamily="34" charset="0"/>
            </a:endParaRPr>
          </a:p>
        </p:txBody>
      </p:sp>
      <p:pic>
        <p:nvPicPr>
          <p:cNvPr id="4" name="3 Imagen"/>
          <p:cNvPicPr/>
          <p:nvPr/>
        </p:nvPicPr>
        <p:blipFill>
          <a:blip r:embed="rId2" cstate="print"/>
          <a:srcRect/>
          <a:stretch>
            <a:fillRect/>
          </a:stretch>
        </p:blipFill>
        <p:spPr bwMode="auto">
          <a:xfrm>
            <a:off x="116403" y="836712"/>
            <a:ext cx="8911194" cy="555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188640"/>
            <a:ext cx="8229600" cy="706090"/>
          </a:xfrm>
        </p:spPr>
        <p:txBody>
          <a:bodyPr>
            <a:normAutofit/>
          </a:bodyPr>
          <a:lstStyle/>
          <a:p>
            <a:pPr algn="ctr"/>
            <a:r>
              <a:rPr lang="es-ES" sz="2400" dirty="0" smtClean="0">
                <a:latin typeface="Arial" pitchFamily="34" charset="0"/>
                <a:cs typeface="Arial" pitchFamily="34" charset="0"/>
              </a:rPr>
              <a:t>PLAN OPERATIVO ANUAL</a:t>
            </a:r>
            <a:endParaRPr lang="es-ES" sz="2400" dirty="0">
              <a:latin typeface="Arial" pitchFamily="34" charset="0"/>
              <a:cs typeface="Arial" pitchFamily="34" charset="0"/>
            </a:endParaRPr>
          </a:p>
        </p:txBody>
      </p:sp>
      <p:pic>
        <p:nvPicPr>
          <p:cNvPr id="5" name="4 Imagen"/>
          <p:cNvPicPr/>
          <p:nvPr/>
        </p:nvPicPr>
        <p:blipFill>
          <a:blip r:embed="rId2" cstate="print"/>
          <a:srcRect/>
          <a:stretch>
            <a:fillRect/>
          </a:stretch>
        </p:blipFill>
        <p:spPr bwMode="auto">
          <a:xfrm>
            <a:off x="98590" y="765627"/>
            <a:ext cx="8946820" cy="56877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sz="3600" dirty="0" smtClean="0">
                <a:latin typeface="Arial" pitchFamily="34" charset="0"/>
                <a:cs typeface="Arial" pitchFamily="34" charset="0"/>
              </a:rPr>
              <a:t>CLIENTES</a:t>
            </a:r>
            <a:endParaRPr lang="es-ES" sz="3600"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755576" y="1124744"/>
            <a:ext cx="7704856" cy="3816424"/>
          </a:xfrm>
          <a:prstGeom prst="rect">
            <a:avLst/>
          </a:prstGeom>
          <a:noFill/>
          <a:ln w="9525">
            <a:noFill/>
            <a:miter lim="800000"/>
            <a:headEnd/>
            <a:tailEnd/>
          </a:ln>
        </p:spPr>
      </p:pic>
      <p:sp>
        <p:nvSpPr>
          <p:cNvPr id="1027" name="Rectangle 3"/>
          <p:cNvSpPr>
            <a:spLocks noChangeArrowheads="1"/>
          </p:cNvSpPr>
          <p:nvPr/>
        </p:nvSpPr>
        <p:spPr bwMode="auto">
          <a:xfrm>
            <a:off x="1331640" y="5088086"/>
            <a:ext cx="676875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Los clientes del sector Gobierno tienen alta capacidad para cambiar de proveedor ya que al ser entidades públicas la adquisición de bienes y servicios  se las hace en licitación pública lo que no garantiza que sigan manteniendo el mismo proveedor.</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ox(in)">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778098"/>
          </a:xfrm>
        </p:spPr>
        <p:txBody>
          <a:bodyPr>
            <a:normAutofit/>
          </a:bodyPr>
          <a:lstStyle/>
          <a:p>
            <a:pPr algn="ctr"/>
            <a:r>
              <a:rPr lang="es-ES" sz="2400" dirty="0" smtClean="0">
                <a:latin typeface="Arial" pitchFamily="34" charset="0"/>
                <a:cs typeface="Arial" pitchFamily="34" charset="0"/>
              </a:rPr>
              <a:t>PLAN OPERATIVO ANUAL</a:t>
            </a:r>
            <a:endParaRPr lang="es-ES" sz="2400" dirty="0"/>
          </a:p>
        </p:txBody>
      </p:sp>
      <p:pic>
        <p:nvPicPr>
          <p:cNvPr id="4" name="3 Imagen"/>
          <p:cNvPicPr/>
          <p:nvPr/>
        </p:nvPicPr>
        <p:blipFill>
          <a:blip r:embed="rId2" cstate="print"/>
          <a:srcRect/>
          <a:stretch>
            <a:fillRect/>
          </a:stretch>
        </p:blipFill>
        <p:spPr bwMode="auto">
          <a:xfrm>
            <a:off x="104528" y="1006434"/>
            <a:ext cx="8934944" cy="515887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95536" y="0"/>
            <a:ext cx="8229600" cy="778098"/>
          </a:xfrm>
        </p:spPr>
        <p:txBody>
          <a:bodyPr>
            <a:normAutofit/>
          </a:bodyPr>
          <a:lstStyle/>
          <a:p>
            <a:pPr algn="ctr"/>
            <a:r>
              <a:rPr lang="es-ES" sz="2400" dirty="0" smtClean="0">
                <a:latin typeface="Arial" pitchFamily="34" charset="0"/>
                <a:cs typeface="Arial" pitchFamily="34" charset="0"/>
              </a:rPr>
              <a:t>PLAN OPERATIVO ANUAL</a:t>
            </a:r>
            <a:endParaRPr lang="es-ES" sz="2400" dirty="0"/>
          </a:p>
        </p:txBody>
      </p:sp>
      <p:pic>
        <p:nvPicPr>
          <p:cNvPr id="5" name="4 Imagen"/>
          <p:cNvPicPr/>
          <p:nvPr/>
        </p:nvPicPr>
        <p:blipFill>
          <a:blip r:embed="rId2" cstate="print"/>
          <a:srcRect/>
          <a:stretch>
            <a:fillRect/>
          </a:stretch>
        </p:blipFill>
        <p:spPr bwMode="auto">
          <a:xfrm>
            <a:off x="1" y="764704"/>
            <a:ext cx="9144000" cy="561662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778098"/>
          </a:xfrm>
        </p:spPr>
        <p:txBody>
          <a:bodyPr>
            <a:normAutofit/>
          </a:bodyPr>
          <a:lstStyle/>
          <a:p>
            <a:pPr algn="ctr"/>
            <a:r>
              <a:rPr lang="es-ES" sz="3600" dirty="0" smtClean="0">
                <a:solidFill>
                  <a:schemeClr val="tx1"/>
                </a:solidFill>
                <a:latin typeface="Arial" pitchFamily="34" charset="0"/>
                <a:cs typeface="Arial" pitchFamily="34" charset="0"/>
              </a:rPr>
              <a:t>GESTIÓN POR PROCESOS</a:t>
            </a:r>
            <a:endParaRPr lang="es-ES" sz="3600" dirty="0">
              <a:solidFill>
                <a:schemeClr val="tx1"/>
              </a:solidFill>
            </a:endParaRPr>
          </a:p>
        </p:txBody>
      </p:sp>
      <p:sp>
        <p:nvSpPr>
          <p:cNvPr id="4" name="3 CuadroTexto"/>
          <p:cNvSpPr txBox="1"/>
          <p:nvPr/>
        </p:nvSpPr>
        <p:spPr>
          <a:xfrm>
            <a:off x="683568" y="980728"/>
            <a:ext cx="5688632" cy="400110"/>
          </a:xfrm>
          <a:prstGeom prst="rect">
            <a:avLst/>
          </a:prstGeom>
          <a:noFill/>
        </p:spPr>
        <p:txBody>
          <a:bodyPr wrap="square" rtlCol="0">
            <a:spAutoFit/>
          </a:bodyPr>
          <a:lstStyle/>
          <a:p>
            <a:r>
              <a:rPr lang="es-ES" sz="2000" b="1" dirty="0" smtClean="0">
                <a:latin typeface="Arial" pitchFamily="34" charset="0"/>
                <a:cs typeface="Arial" pitchFamily="34" charset="0"/>
              </a:rPr>
              <a:t>DEFINICIÓN DE CADENA DE VALOR</a:t>
            </a:r>
            <a:endParaRPr lang="es-ES" sz="2000" b="1" dirty="0">
              <a:latin typeface="Arial" pitchFamily="34" charset="0"/>
              <a:cs typeface="Arial" pitchFamily="34" charset="0"/>
            </a:endParaRPr>
          </a:p>
        </p:txBody>
      </p:sp>
      <p:sp>
        <p:nvSpPr>
          <p:cNvPr id="6" name="5 CuadroTexto"/>
          <p:cNvSpPr txBox="1"/>
          <p:nvPr/>
        </p:nvSpPr>
        <p:spPr>
          <a:xfrm>
            <a:off x="1115616" y="1340768"/>
            <a:ext cx="7272808" cy="338554"/>
          </a:xfrm>
          <a:prstGeom prst="rect">
            <a:avLst/>
          </a:prstGeom>
          <a:noFill/>
        </p:spPr>
        <p:txBody>
          <a:bodyPr wrap="square" rtlCol="0">
            <a:spAutoFit/>
          </a:bodyPr>
          <a:lstStyle/>
          <a:p>
            <a:endParaRPr lang="es-ES" sz="1600" dirty="0">
              <a:latin typeface="Arial" pitchFamily="34" charset="0"/>
              <a:cs typeface="Arial" pitchFamily="34" charset="0"/>
            </a:endParaRPr>
          </a:p>
        </p:txBody>
      </p:sp>
      <p:pic>
        <p:nvPicPr>
          <p:cNvPr id="7" name="6 Imagen"/>
          <p:cNvPicPr/>
          <p:nvPr/>
        </p:nvPicPr>
        <p:blipFill>
          <a:blip r:embed="rId3" cstate="print"/>
          <a:srcRect/>
          <a:stretch>
            <a:fillRect/>
          </a:stretch>
        </p:blipFill>
        <p:spPr bwMode="auto">
          <a:xfrm>
            <a:off x="179513" y="1556792"/>
            <a:ext cx="8964488" cy="53012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1259632" y="1484784"/>
            <a:ext cx="6912768" cy="3816424"/>
          </a:xfrm>
          <a:prstGeom prst="rect">
            <a:avLst/>
          </a:prstGeom>
          <a:noFill/>
          <a:ln w="9525">
            <a:noFill/>
            <a:miter lim="800000"/>
            <a:headEnd/>
            <a:tailEnd/>
          </a:ln>
        </p:spPr>
      </p:pic>
      <p:sp>
        <p:nvSpPr>
          <p:cNvPr id="23" name="22 CuadroTexto"/>
          <p:cNvSpPr txBox="1"/>
          <p:nvPr/>
        </p:nvSpPr>
        <p:spPr>
          <a:xfrm>
            <a:off x="2699792" y="908720"/>
            <a:ext cx="3024336" cy="400110"/>
          </a:xfrm>
          <a:prstGeom prst="rect">
            <a:avLst/>
          </a:prstGeom>
          <a:noFill/>
        </p:spPr>
        <p:txBody>
          <a:bodyPr wrap="square" rtlCol="0">
            <a:spAutoFit/>
          </a:bodyPr>
          <a:lstStyle/>
          <a:p>
            <a:pPr algn="ctr"/>
            <a:r>
              <a:rPr lang="es-ES" sz="2000" b="1" dirty="0" smtClean="0">
                <a:latin typeface="Arial" pitchFamily="34" charset="0"/>
                <a:cs typeface="Arial" pitchFamily="34" charset="0"/>
              </a:rPr>
              <a:t>CADENA DE VALOR</a:t>
            </a:r>
            <a:endParaRPr lang="es-ES" sz="20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lgn="ctr"/>
            <a:r>
              <a:rPr lang="es-ES" sz="2000" dirty="0" smtClean="0">
                <a:solidFill>
                  <a:schemeClr val="tx1"/>
                </a:solidFill>
                <a:latin typeface="Arial" pitchFamily="34" charset="0"/>
                <a:cs typeface="Arial" pitchFamily="34" charset="0"/>
              </a:rPr>
              <a:t>MAPA DE PROCESOS</a:t>
            </a:r>
            <a:endParaRPr lang="es-ES" sz="2000" dirty="0">
              <a:solidFill>
                <a:schemeClr val="tx1"/>
              </a:solidFill>
              <a:latin typeface="Arial" pitchFamily="34" charset="0"/>
              <a:cs typeface="Arial" pitchFamily="34" charset="0"/>
            </a:endParaRPr>
          </a:p>
        </p:txBody>
      </p:sp>
      <p:grpSp>
        <p:nvGrpSpPr>
          <p:cNvPr id="52226" name="Group 2"/>
          <p:cNvGrpSpPr>
            <a:grpSpLocks/>
          </p:cNvGrpSpPr>
          <p:nvPr/>
        </p:nvGrpSpPr>
        <p:grpSpPr bwMode="auto">
          <a:xfrm>
            <a:off x="1331640" y="1700808"/>
            <a:ext cx="6538912" cy="3900710"/>
            <a:chOff x="608" y="4272"/>
            <a:chExt cx="10676" cy="4766"/>
          </a:xfrm>
        </p:grpSpPr>
        <p:sp>
          <p:nvSpPr>
            <p:cNvPr id="52227" name="AutoShape 3"/>
            <p:cNvSpPr>
              <a:spLocks noChangeArrowheads="1"/>
            </p:cNvSpPr>
            <p:nvPr/>
          </p:nvSpPr>
          <p:spPr bwMode="auto">
            <a:xfrm>
              <a:off x="8466" y="5224"/>
              <a:ext cx="318" cy="613"/>
            </a:xfrm>
            <a:prstGeom prst="downArrow">
              <a:avLst>
                <a:gd name="adj1" fmla="val 50000"/>
                <a:gd name="adj2" fmla="val 48192"/>
              </a:avLst>
            </a:prstGeom>
            <a:solidFill>
              <a:srgbClr val="0000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algn="ctr"/>
              <a:endParaRPr lang="es-ES"/>
            </a:p>
          </p:txBody>
        </p:sp>
        <p:sp>
          <p:nvSpPr>
            <p:cNvPr id="52228" name="AutoShape 4"/>
            <p:cNvSpPr>
              <a:spLocks noChangeArrowheads="1"/>
            </p:cNvSpPr>
            <p:nvPr/>
          </p:nvSpPr>
          <p:spPr bwMode="auto">
            <a:xfrm flipV="1">
              <a:off x="8466" y="7042"/>
              <a:ext cx="318" cy="584"/>
            </a:xfrm>
            <a:prstGeom prst="downArrow">
              <a:avLst>
                <a:gd name="adj1" fmla="val 50000"/>
                <a:gd name="adj2" fmla="val 45912"/>
              </a:avLst>
            </a:prstGeom>
            <a:solidFill>
              <a:srgbClr val="0000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algn="ctr"/>
              <a:endParaRPr lang="es-ES"/>
            </a:p>
          </p:txBody>
        </p:sp>
        <p:sp>
          <p:nvSpPr>
            <p:cNvPr id="52229" name="AutoShape 5"/>
            <p:cNvSpPr>
              <a:spLocks noChangeArrowheads="1"/>
            </p:cNvSpPr>
            <p:nvPr/>
          </p:nvSpPr>
          <p:spPr bwMode="auto">
            <a:xfrm flipV="1">
              <a:off x="5424" y="7042"/>
              <a:ext cx="318" cy="584"/>
            </a:xfrm>
            <a:prstGeom prst="downArrow">
              <a:avLst>
                <a:gd name="adj1" fmla="val 50000"/>
                <a:gd name="adj2" fmla="val 45912"/>
              </a:avLst>
            </a:prstGeom>
            <a:solidFill>
              <a:srgbClr val="0000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algn="ctr"/>
              <a:endParaRPr lang="es-ES"/>
            </a:p>
          </p:txBody>
        </p:sp>
        <p:sp>
          <p:nvSpPr>
            <p:cNvPr id="52230" name="AutoShape 6"/>
            <p:cNvSpPr>
              <a:spLocks noChangeArrowheads="1"/>
            </p:cNvSpPr>
            <p:nvPr/>
          </p:nvSpPr>
          <p:spPr bwMode="auto">
            <a:xfrm>
              <a:off x="1769" y="4272"/>
              <a:ext cx="8383" cy="811"/>
            </a:xfrm>
            <a:prstGeom prst="roundRect">
              <a:avLst>
                <a:gd name="adj" fmla="val 16667"/>
              </a:avLst>
            </a:prstGeom>
            <a:gradFill rotWithShape="0">
              <a:gsLst>
                <a:gs pos="0">
                  <a:srgbClr val="B2A1C7"/>
                </a:gs>
                <a:gs pos="50000">
                  <a:srgbClr val="E5DFEC"/>
                </a:gs>
                <a:gs pos="100000">
                  <a:srgbClr val="B2A1C7"/>
                </a:gs>
              </a:gsLst>
              <a:lin ang="18900000" scaled="1"/>
            </a:gradFill>
            <a:ln w="12700">
              <a:solidFill>
                <a:srgbClr val="B2A1C7"/>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1" i="0" u="none" strike="noStrike" cap="none" normalizeH="0" baseline="0" smtClean="0">
                  <a:ln>
                    <a:noFill/>
                  </a:ln>
                  <a:solidFill>
                    <a:schemeClr val="tx1"/>
                  </a:solidFill>
                  <a:effectLst/>
                  <a:latin typeface="Calibri" pitchFamily="34" charset="0"/>
                  <a:cs typeface="Arial" pitchFamily="34" charset="0"/>
                </a:rPr>
                <a:t>GE. GESTIÓN ESTRATÉGICA</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2231" name="AutoShape 7"/>
            <p:cNvSpPr>
              <a:spLocks noChangeArrowheads="1"/>
            </p:cNvSpPr>
            <p:nvPr/>
          </p:nvSpPr>
          <p:spPr bwMode="auto">
            <a:xfrm>
              <a:off x="1469" y="7781"/>
              <a:ext cx="8891" cy="1216"/>
            </a:xfrm>
            <a:prstGeom prst="roundRect">
              <a:avLst>
                <a:gd name="adj" fmla="val 16667"/>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2232" name="AutoShape 8"/>
            <p:cNvSpPr>
              <a:spLocks noChangeArrowheads="1"/>
            </p:cNvSpPr>
            <p:nvPr/>
          </p:nvSpPr>
          <p:spPr bwMode="auto">
            <a:xfrm>
              <a:off x="1769" y="7943"/>
              <a:ext cx="2209" cy="933"/>
            </a:xfrm>
            <a:prstGeom prst="roundRect">
              <a:avLst>
                <a:gd name="adj" fmla="val 16667"/>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dirty="0" smtClean="0">
                  <a:ln>
                    <a:noFill/>
                  </a:ln>
                  <a:solidFill>
                    <a:schemeClr val="tx1"/>
                  </a:solidFill>
                  <a:effectLst/>
                  <a:latin typeface="Calibri" pitchFamily="34" charset="0"/>
                  <a:cs typeface="Arial" pitchFamily="34" charset="0"/>
                </a:rPr>
                <a:t>AF.</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000" b="0" i="0" u="none" strike="noStrike" cap="none" normalizeH="0" baseline="0" dirty="0" smtClean="0">
                  <a:ln>
                    <a:noFill/>
                  </a:ln>
                  <a:solidFill>
                    <a:schemeClr val="tx1"/>
                  </a:solidFill>
                  <a:effectLst/>
                  <a:latin typeface="Calibri" pitchFamily="34" charset="0"/>
                  <a:cs typeface="Arial" pitchFamily="34" charset="0"/>
                </a:rPr>
                <a:t>ADMINISTRATIVO   FINACIERO</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233" name="AutoShape 9"/>
            <p:cNvSpPr>
              <a:spLocks noChangeArrowheads="1"/>
            </p:cNvSpPr>
            <p:nvPr/>
          </p:nvSpPr>
          <p:spPr bwMode="auto">
            <a:xfrm>
              <a:off x="4085" y="7943"/>
              <a:ext cx="1715" cy="923"/>
            </a:xfrm>
            <a:prstGeom prst="roundRect">
              <a:avLst>
                <a:gd name="adj" fmla="val 16667"/>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smtClean="0">
                  <a:ln>
                    <a:noFill/>
                  </a:ln>
                  <a:solidFill>
                    <a:schemeClr val="tx1"/>
                  </a:solidFill>
                  <a:effectLst/>
                  <a:latin typeface="Calibri" pitchFamily="34" charset="0"/>
                  <a:cs typeface="Arial" pitchFamily="34" charset="0"/>
                </a:rPr>
                <a:t>IT.</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10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900" b="0" i="0" u="none" strike="noStrike" cap="none" normalizeH="0" baseline="0" smtClean="0">
                  <a:ln>
                    <a:noFill/>
                  </a:ln>
                  <a:solidFill>
                    <a:schemeClr val="tx1"/>
                  </a:solidFill>
                  <a:effectLst/>
                  <a:latin typeface="Calibri" pitchFamily="34"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2234" name="AutoShape 10"/>
            <p:cNvSpPr>
              <a:spLocks noChangeArrowheads="1"/>
            </p:cNvSpPr>
            <p:nvPr/>
          </p:nvSpPr>
          <p:spPr bwMode="auto">
            <a:xfrm>
              <a:off x="5944" y="7928"/>
              <a:ext cx="1932" cy="938"/>
            </a:xfrm>
            <a:prstGeom prst="roundRect">
              <a:avLst>
                <a:gd name="adj" fmla="val 16667"/>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smtClean="0">
                  <a:ln>
                    <a:noFill/>
                  </a:ln>
                  <a:solidFill>
                    <a:schemeClr val="tx1"/>
                  </a:solidFill>
                  <a:effectLst/>
                  <a:latin typeface="Calibri" pitchFamily="34" charset="0"/>
                  <a:cs typeface="Arial" pitchFamily="34" charset="0"/>
                </a:rPr>
                <a:t>RH.</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000" b="0" i="0" u="none" strike="noStrike" cap="none" normalizeH="0" baseline="0" smtClean="0">
                  <a:ln>
                    <a:noFill/>
                  </a:ln>
                  <a:solidFill>
                    <a:schemeClr val="tx1"/>
                  </a:solidFill>
                  <a:effectLst/>
                  <a:latin typeface="Calibri" pitchFamily="34" charset="0"/>
                  <a:cs typeface="Arial" pitchFamily="34" charset="0"/>
                </a:rPr>
                <a:t> RECURSOS HUMANOS</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2235" name="AutoShape 11"/>
            <p:cNvSpPr>
              <a:spLocks noChangeArrowheads="1"/>
            </p:cNvSpPr>
            <p:nvPr/>
          </p:nvSpPr>
          <p:spPr bwMode="auto">
            <a:xfrm>
              <a:off x="1469" y="5868"/>
              <a:ext cx="2899" cy="989"/>
            </a:xfrm>
            <a:prstGeom prst="homePlate">
              <a:avLst>
                <a:gd name="adj" fmla="val 73281"/>
              </a:avLst>
            </a:prstGeom>
            <a:gradFill rotWithShape="0">
              <a:gsLst>
                <a:gs pos="0">
                  <a:srgbClr val="C2D69B"/>
                </a:gs>
                <a:gs pos="50000">
                  <a:srgbClr val="9BBB59"/>
                </a:gs>
                <a:gs pos="100000">
                  <a:srgbClr val="C2D69B"/>
                </a:gs>
              </a:gsLst>
              <a:lin ang="5400000" scaled="1"/>
            </a:gra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chemeClr val="tx1"/>
                  </a:solidFill>
                  <a:effectLst/>
                  <a:latin typeface="Calibri" pitchFamily="34" charset="0"/>
                  <a:cs typeface="Arial" pitchFamily="34" charset="0"/>
                </a:rPr>
                <a:t>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000" b="1" i="0" u="none" strike="noStrike" cap="none" normalizeH="0" baseline="0" smtClean="0">
                  <a:ln>
                    <a:noFill/>
                  </a:ln>
                  <a:solidFill>
                    <a:schemeClr val="tx1"/>
                  </a:solidFill>
                  <a:effectLst/>
                  <a:latin typeface="Calibri" pitchFamily="34" charset="0"/>
                  <a:cs typeface="Arial" pitchFamily="34" charset="0"/>
                </a:rPr>
                <a:t>COMERCIALIZACIÓN</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2236" name="AutoShape 12"/>
            <p:cNvSpPr>
              <a:spLocks noChangeArrowheads="1"/>
            </p:cNvSpPr>
            <p:nvPr/>
          </p:nvSpPr>
          <p:spPr bwMode="auto">
            <a:xfrm>
              <a:off x="4448" y="5837"/>
              <a:ext cx="2804" cy="1020"/>
            </a:xfrm>
            <a:prstGeom prst="homePlate">
              <a:avLst>
                <a:gd name="adj" fmla="val 68725"/>
              </a:avLst>
            </a:prstGeom>
            <a:gradFill rotWithShape="0">
              <a:gsLst>
                <a:gs pos="0">
                  <a:srgbClr val="C2D69B"/>
                </a:gs>
                <a:gs pos="50000">
                  <a:srgbClr val="9BBB59"/>
                </a:gs>
                <a:gs pos="100000">
                  <a:srgbClr val="C2D69B"/>
                </a:gs>
              </a:gsLst>
              <a:lin ang="5400000" scaled="1"/>
            </a:gra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chemeClr val="tx1"/>
                  </a:solidFill>
                  <a:effectLst/>
                  <a:latin typeface="Calibri" pitchFamily="34" charset="0"/>
                  <a:cs typeface="Arial" pitchFamily="34" charset="0"/>
                </a:rPr>
                <a:t>AT</a:t>
              </a:r>
              <a:r>
                <a:rPr kumimoji="0" lang="es-ES" sz="1100" b="1" i="0" u="none" strike="noStrike" cap="none" normalizeH="0" baseline="0" smtClean="0">
                  <a:ln>
                    <a:noFill/>
                  </a:ln>
                  <a:solidFill>
                    <a:schemeClr val="tx1"/>
                  </a:solidFill>
                  <a:effectLst/>
                  <a:latin typeface="Times New Roman" pitchFamily="18" charset="0"/>
                  <a:cs typeface="Arial" pitchFamily="34" charset="0"/>
                </a:rPr>
                <a: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000" b="1" i="0" u="none" strike="noStrike" cap="none" normalizeH="0" baseline="0" smtClean="0">
                  <a:ln>
                    <a:noFill/>
                  </a:ln>
                  <a:solidFill>
                    <a:schemeClr val="tx1"/>
                  </a:solidFill>
                  <a:effectLst/>
                  <a:latin typeface="Calibri" pitchFamily="34" charset="0"/>
                  <a:cs typeface="Arial" pitchFamily="34" charset="0"/>
                </a:rPr>
                <a:t>ASEORÍA TÉCNICA</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2237" name="AutoShape 13"/>
            <p:cNvSpPr>
              <a:spLocks noChangeArrowheads="1"/>
            </p:cNvSpPr>
            <p:nvPr/>
          </p:nvSpPr>
          <p:spPr bwMode="auto">
            <a:xfrm>
              <a:off x="7252" y="5868"/>
              <a:ext cx="3108" cy="1020"/>
            </a:xfrm>
            <a:prstGeom prst="homePlate">
              <a:avLst>
                <a:gd name="adj" fmla="val 76176"/>
              </a:avLst>
            </a:prstGeom>
            <a:gradFill rotWithShape="0">
              <a:gsLst>
                <a:gs pos="0">
                  <a:srgbClr val="C2D69B"/>
                </a:gs>
                <a:gs pos="50000">
                  <a:srgbClr val="9BBB59"/>
                </a:gs>
                <a:gs pos="100000">
                  <a:srgbClr val="C2D69B"/>
                </a:gs>
              </a:gsLst>
              <a:lin ang="5400000" scaled="1"/>
            </a:gra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11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chemeClr val="tx1"/>
                  </a:solidFill>
                  <a:effectLst/>
                  <a:latin typeface="Calibri" pitchFamily="34" charset="0"/>
                  <a:cs typeface="Arial" pitchFamily="34" charset="0"/>
                </a:rPr>
                <a:t>CT</a:t>
              </a:r>
              <a:r>
                <a:rPr kumimoji="0" lang="es-ES" sz="1100" b="1" i="0" u="none" strike="noStrike" cap="none" normalizeH="0" baseline="0" smtClean="0">
                  <a:ln>
                    <a:noFill/>
                  </a:ln>
                  <a:solidFill>
                    <a:schemeClr val="tx1"/>
                  </a:solidFill>
                  <a:effectLst/>
                  <a:latin typeface="Times New Roman" pitchFamily="18" charset="0"/>
                  <a:cs typeface="Arial" pitchFamily="34" charset="0"/>
                </a:rPr>
                <a: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000" b="1" i="0" u="none" strike="noStrike" cap="none" normalizeH="0" baseline="0" smtClean="0">
                  <a:ln>
                    <a:noFill/>
                  </a:ln>
                  <a:solidFill>
                    <a:schemeClr val="tx1"/>
                  </a:solidFill>
                  <a:effectLst/>
                  <a:latin typeface="Calibri" pitchFamily="34" charset="0"/>
                  <a:cs typeface="Arial" pitchFamily="34" charset="0"/>
                </a:rPr>
                <a:t>CONSULTORÍA</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2238" name="AutoShape 14"/>
            <p:cNvSpPr>
              <a:spLocks noChangeArrowheads="1"/>
            </p:cNvSpPr>
            <p:nvPr/>
          </p:nvSpPr>
          <p:spPr bwMode="auto">
            <a:xfrm>
              <a:off x="608" y="4272"/>
              <a:ext cx="734" cy="4656"/>
            </a:xfrm>
            <a:prstGeom prst="roundRect">
              <a:avLst>
                <a:gd name="adj" fmla="val 16667"/>
              </a:avLst>
            </a:prstGeom>
            <a:solidFill>
              <a:srgbClr val="FFFFFF"/>
            </a:solidFill>
            <a:ln w="63500" cmpd="thickThin">
              <a:solidFill>
                <a:srgbClr val="F79646"/>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14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14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1" i="0" u="none" strike="noStrike" cap="none" normalizeH="0" baseline="0" smtClean="0">
                  <a:ln>
                    <a:noFill/>
                  </a:ln>
                  <a:solidFill>
                    <a:schemeClr val="tx1"/>
                  </a:solidFill>
                  <a:effectLst/>
                  <a:latin typeface="Calibri" pitchFamily="34" charset="0"/>
                  <a:cs typeface="Arial" pitchFamily="34" charset="0"/>
                </a:rPr>
                <a:t>C</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1" i="0" u="none" strike="noStrike" cap="none" normalizeH="0" baseline="0" smtClean="0">
                  <a:ln>
                    <a:noFill/>
                  </a:ln>
                  <a:solidFill>
                    <a:schemeClr val="tx1"/>
                  </a:solidFill>
                  <a:effectLst/>
                  <a:latin typeface="Calibri" pitchFamily="34" charset="0"/>
                  <a:cs typeface="Arial" pitchFamily="34" charset="0"/>
                </a:rPr>
                <a:t>L</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1" i="0" u="none" strike="noStrike" cap="none" normalizeH="0" baseline="0" smtClean="0">
                  <a:ln>
                    <a:noFill/>
                  </a:ln>
                  <a:solidFill>
                    <a:schemeClr val="tx1"/>
                  </a:solidFill>
                  <a:effectLst/>
                  <a:latin typeface="Calibri" pitchFamily="34" charset="0"/>
                  <a:cs typeface="Arial" pitchFamily="34" charset="0"/>
                </a:rPr>
                <a:t>I</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1" i="0" u="none" strike="noStrike" cap="none" normalizeH="0" baseline="0" smtClean="0">
                  <a:ln>
                    <a:noFill/>
                  </a:ln>
                  <a:solidFill>
                    <a:schemeClr val="tx1"/>
                  </a:solidFill>
                  <a:effectLst/>
                  <a:latin typeface="Calibri" pitchFamily="34" charset="0"/>
                  <a:cs typeface="Arial" pitchFamily="34" charset="0"/>
                </a:rPr>
                <a:t>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1" i="0" u="none" strike="noStrike" cap="none" normalizeH="0" baseline="0" smtClean="0">
                  <a:ln>
                    <a:noFill/>
                  </a:ln>
                  <a:solidFill>
                    <a:schemeClr val="tx1"/>
                  </a:solidFill>
                  <a:effectLst/>
                  <a:latin typeface="Calibri" pitchFamily="34" charset="0"/>
                  <a:cs typeface="Arial" pitchFamily="34" charset="0"/>
                </a:rPr>
                <a:t>N</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1" i="0" u="none" strike="noStrike" cap="none" normalizeH="0" baseline="0" smtClean="0">
                  <a:ln>
                    <a:noFill/>
                  </a:ln>
                  <a:solidFill>
                    <a:schemeClr val="tx1"/>
                  </a:solidFill>
                  <a:effectLst/>
                  <a:latin typeface="Calibri" pitchFamily="34" charset="0"/>
                  <a:cs typeface="Arial" pitchFamily="34" charset="0"/>
                </a:rPr>
                <a:t>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1" i="0" u="none" strike="noStrike" cap="none" normalizeH="0" baseline="0" smtClean="0">
                  <a:ln>
                    <a:noFill/>
                  </a:ln>
                  <a:solidFill>
                    <a:schemeClr val="tx1"/>
                  </a:solidFill>
                  <a:effectLst/>
                  <a:latin typeface="Calibri" pitchFamily="34" charset="0"/>
                  <a:cs typeface="Arial" pitchFamily="34" charset="0"/>
                </a:rPr>
                <a:t>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1" i="0" u="none" strike="noStrike" cap="none" normalizeH="0" baseline="0" smtClean="0">
                  <a:ln>
                    <a:noFill/>
                  </a:ln>
                  <a:solidFill>
                    <a:schemeClr val="tx1"/>
                  </a:solidFill>
                  <a:effectLst/>
                  <a:latin typeface="Calibri" pitchFamily="34" charset="0"/>
                  <a:cs typeface="Arial" pitchFamily="34" charset="0"/>
                </a:rPr>
                <a:t>S</a:t>
              </a:r>
              <a:endParaRPr kumimoji="0" lang="es-ES" sz="14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smtClean="0">
                  <a:ln>
                    <a:noFill/>
                  </a:ln>
                  <a:solidFill>
                    <a:schemeClr val="tx1"/>
                  </a:solidFill>
                  <a:effectLst/>
                  <a:latin typeface="Calibri" pitchFamily="34"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2239" name="AutoShape 15"/>
            <p:cNvSpPr>
              <a:spLocks noChangeArrowheads="1"/>
            </p:cNvSpPr>
            <p:nvPr/>
          </p:nvSpPr>
          <p:spPr bwMode="auto">
            <a:xfrm>
              <a:off x="10519" y="4388"/>
              <a:ext cx="765" cy="4650"/>
            </a:xfrm>
            <a:prstGeom prst="roundRect">
              <a:avLst>
                <a:gd name="adj" fmla="val 16667"/>
              </a:avLst>
            </a:prstGeom>
            <a:solidFill>
              <a:srgbClr val="FFFFFF"/>
            </a:solidFill>
            <a:ln w="63500" cmpd="thickThin">
              <a:solidFill>
                <a:srgbClr val="F79646"/>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14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14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1" i="0" u="none" strike="noStrike" cap="none" normalizeH="0" baseline="0" smtClean="0">
                  <a:ln>
                    <a:noFill/>
                  </a:ln>
                  <a:solidFill>
                    <a:schemeClr val="tx1"/>
                  </a:solidFill>
                  <a:effectLst/>
                  <a:latin typeface="Calibri" pitchFamily="34" charset="0"/>
                  <a:cs typeface="Arial" pitchFamily="34" charset="0"/>
                </a:rPr>
                <a:t>C</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1" i="0" u="none" strike="noStrike" cap="none" normalizeH="0" baseline="0" smtClean="0">
                  <a:ln>
                    <a:noFill/>
                  </a:ln>
                  <a:solidFill>
                    <a:schemeClr val="tx1"/>
                  </a:solidFill>
                  <a:effectLst/>
                  <a:latin typeface="Calibri" pitchFamily="34" charset="0"/>
                  <a:cs typeface="Arial" pitchFamily="34" charset="0"/>
                </a:rPr>
                <a:t>L</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1" i="0" u="none" strike="noStrike" cap="none" normalizeH="0" baseline="0" smtClean="0">
                  <a:ln>
                    <a:noFill/>
                  </a:ln>
                  <a:solidFill>
                    <a:schemeClr val="tx1"/>
                  </a:solidFill>
                  <a:effectLst/>
                  <a:latin typeface="Calibri" pitchFamily="34" charset="0"/>
                  <a:cs typeface="Arial" pitchFamily="34" charset="0"/>
                </a:rPr>
                <a:t>I</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1" i="0" u="none" strike="noStrike" cap="none" normalizeH="0" baseline="0" smtClean="0">
                  <a:ln>
                    <a:noFill/>
                  </a:ln>
                  <a:solidFill>
                    <a:schemeClr val="tx1"/>
                  </a:solidFill>
                  <a:effectLst/>
                  <a:latin typeface="Calibri" pitchFamily="34" charset="0"/>
                  <a:cs typeface="Arial" pitchFamily="34" charset="0"/>
                </a:rPr>
                <a:t>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1" i="0" u="none" strike="noStrike" cap="none" normalizeH="0" baseline="0" smtClean="0">
                  <a:ln>
                    <a:noFill/>
                  </a:ln>
                  <a:solidFill>
                    <a:schemeClr val="tx1"/>
                  </a:solidFill>
                  <a:effectLst/>
                  <a:latin typeface="Calibri" pitchFamily="34" charset="0"/>
                  <a:cs typeface="Arial" pitchFamily="34" charset="0"/>
                </a:rPr>
                <a:t>N</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1" i="0" u="none" strike="noStrike" cap="none" normalizeH="0" baseline="0" smtClean="0">
                  <a:ln>
                    <a:noFill/>
                  </a:ln>
                  <a:solidFill>
                    <a:schemeClr val="tx1"/>
                  </a:solidFill>
                  <a:effectLst/>
                  <a:latin typeface="Calibri" pitchFamily="34" charset="0"/>
                  <a:cs typeface="Arial" pitchFamily="34" charset="0"/>
                </a:rPr>
                <a:t>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1" i="0" u="none" strike="noStrike" cap="none" normalizeH="0" baseline="0" smtClean="0">
                  <a:ln>
                    <a:noFill/>
                  </a:ln>
                  <a:solidFill>
                    <a:schemeClr val="tx1"/>
                  </a:solidFill>
                  <a:effectLst/>
                  <a:latin typeface="Calibri" pitchFamily="34" charset="0"/>
                  <a:cs typeface="Arial" pitchFamily="34" charset="0"/>
                </a:rPr>
                <a:t>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1" i="0" u="none" strike="noStrike" cap="none" normalizeH="0" baseline="0" smtClean="0">
                  <a:ln>
                    <a:noFill/>
                  </a:ln>
                  <a:solidFill>
                    <a:schemeClr val="tx1"/>
                  </a:solidFill>
                  <a:effectLst/>
                  <a:latin typeface="Calibri" pitchFamily="34" charset="0"/>
                  <a:cs typeface="Arial" pitchFamily="34" charset="0"/>
                </a:rPr>
                <a:t>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smtClean="0">
                  <a:ln>
                    <a:noFill/>
                  </a:ln>
                  <a:solidFill>
                    <a:schemeClr val="tx1"/>
                  </a:solidFill>
                  <a:effectLst/>
                  <a:latin typeface="Calibri" pitchFamily="34"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2240" name="AutoShape 16"/>
            <p:cNvSpPr>
              <a:spLocks noChangeArrowheads="1"/>
            </p:cNvSpPr>
            <p:nvPr/>
          </p:nvSpPr>
          <p:spPr bwMode="auto">
            <a:xfrm>
              <a:off x="3063" y="5224"/>
              <a:ext cx="317" cy="613"/>
            </a:xfrm>
            <a:prstGeom prst="downArrow">
              <a:avLst>
                <a:gd name="adj1" fmla="val 50000"/>
                <a:gd name="adj2" fmla="val 48344"/>
              </a:avLst>
            </a:prstGeom>
            <a:solidFill>
              <a:srgbClr val="0000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algn="ctr"/>
              <a:endParaRPr lang="es-ES"/>
            </a:p>
          </p:txBody>
        </p:sp>
        <p:sp>
          <p:nvSpPr>
            <p:cNvPr id="52241" name="AutoShape 17"/>
            <p:cNvSpPr>
              <a:spLocks noChangeArrowheads="1"/>
            </p:cNvSpPr>
            <p:nvPr/>
          </p:nvSpPr>
          <p:spPr bwMode="auto">
            <a:xfrm>
              <a:off x="5312" y="5224"/>
              <a:ext cx="318" cy="613"/>
            </a:xfrm>
            <a:prstGeom prst="downArrow">
              <a:avLst>
                <a:gd name="adj1" fmla="val 50000"/>
                <a:gd name="adj2" fmla="val 48192"/>
              </a:avLst>
            </a:prstGeom>
            <a:solidFill>
              <a:srgbClr val="0000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algn="ctr"/>
              <a:endParaRPr lang="es-ES"/>
            </a:p>
          </p:txBody>
        </p:sp>
        <p:sp>
          <p:nvSpPr>
            <p:cNvPr id="52242" name="AutoShape 18"/>
            <p:cNvSpPr>
              <a:spLocks noChangeArrowheads="1"/>
            </p:cNvSpPr>
            <p:nvPr/>
          </p:nvSpPr>
          <p:spPr bwMode="auto">
            <a:xfrm flipV="1">
              <a:off x="3063" y="7042"/>
              <a:ext cx="317" cy="584"/>
            </a:xfrm>
            <a:prstGeom prst="downArrow">
              <a:avLst>
                <a:gd name="adj1" fmla="val 50000"/>
                <a:gd name="adj2" fmla="val 46057"/>
              </a:avLst>
            </a:prstGeom>
            <a:solidFill>
              <a:srgbClr val="0000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algn="ctr"/>
              <a:endParaRPr lang="es-ES"/>
            </a:p>
          </p:txBody>
        </p:sp>
        <p:sp>
          <p:nvSpPr>
            <p:cNvPr id="52243" name="AutoShape 19"/>
            <p:cNvSpPr>
              <a:spLocks noChangeArrowheads="1"/>
            </p:cNvSpPr>
            <p:nvPr/>
          </p:nvSpPr>
          <p:spPr bwMode="auto">
            <a:xfrm>
              <a:off x="8292" y="7953"/>
              <a:ext cx="1860" cy="923"/>
            </a:xfrm>
            <a:prstGeom prst="roundRect">
              <a:avLst>
                <a:gd name="adj" fmla="val 16667"/>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smtClean="0">
                  <a:ln>
                    <a:noFill/>
                  </a:ln>
                  <a:solidFill>
                    <a:schemeClr val="tx1"/>
                  </a:solidFill>
                  <a:effectLst/>
                  <a:latin typeface="Calibri" pitchFamily="34" charset="0"/>
                  <a:cs typeface="Arial" pitchFamily="34" charset="0"/>
                </a:rPr>
                <a:t>AE.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000" b="0" i="0" u="none" strike="noStrike" cap="none" normalizeH="0" baseline="0" smtClean="0">
                  <a:ln>
                    <a:noFill/>
                  </a:ln>
                  <a:solidFill>
                    <a:schemeClr val="tx1"/>
                  </a:solidFill>
                  <a:effectLst/>
                  <a:latin typeface="Calibri" pitchFamily="34" charset="0"/>
                  <a:cs typeface="Arial" pitchFamily="34" charset="0"/>
                </a:rPr>
                <a:t>ASESORÍA EXTERNA</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2226"/>
                                        </p:tgtEl>
                                        <p:attrNameLst>
                                          <p:attrName>style.visibility</p:attrName>
                                        </p:attrNameLst>
                                      </p:cBhvr>
                                      <p:to>
                                        <p:strVal val="visible"/>
                                      </p:to>
                                    </p:set>
                                    <p:animEffect transition="in" filter="wipe(down)">
                                      <p:cBhvr>
                                        <p:cTn id="13" dur="5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948248" y="0"/>
            <a:ext cx="729616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3252" name="Picture 4"/>
          <p:cNvPicPr>
            <a:picLocks noChangeAspect="1" noChangeArrowheads="1"/>
          </p:cNvPicPr>
          <p:nvPr/>
        </p:nvPicPr>
        <p:blipFill>
          <a:blip r:embed="rId2" cstate="print"/>
          <a:srcRect/>
          <a:stretch>
            <a:fillRect/>
          </a:stretch>
        </p:blipFill>
        <p:spPr bwMode="auto">
          <a:xfrm>
            <a:off x="146233" y="692696"/>
            <a:ext cx="8997767" cy="469845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anim calcmode="lin" valueType="num">
                                      <p:cBhvr additive="base">
                                        <p:cTn id="7" dur="500" fill="hold"/>
                                        <p:tgtEl>
                                          <p:spTgt spid="53252"/>
                                        </p:tgtEl>
                                        <p:attrNameLst>
                                          <p:attrName>ppt_x</p:attrName>
                                        </p:attrNameLst>
                                      </p:cBhvr>
                                      <p:tavLst>
                                        <p:tav tm="0">
                                          <p:val>
                                            <p:strVal val="#ppt_x"/>
                                          </p:val>
                                        </p:tav>
                                        <p:tav tm="100000">
                                          <p:val>
                                            <p:strVal val="#ppt_x"/>
                                          </p:val>
                                        </p:tav>
                                      </p:tavLst>
                                    </p:anim>
                                    <p:anim calcmode="lin" valueType="num">
                                      <p:cBhvr additive="base">
                                        <p:cTn id="8" dur="500" fill="hold"/>
                                        <p:tgtEl>
                                          <p:spTgt spid="532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251520" y="620688"/>
            <a:ext cx="8892480" cy="562174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additive="base">
                                        <p:cTn id="7" dur="500" fill="hold"/>
                                        <p:tgtEl>
                                          <p:spTgt spid="54274"/>
                                        </p:tgtEl>
                                        <p:attrNameLst>
                                          <p:attrName>ppt_x</p:attrName>
                                        </p:attrNameLst>
                                      </p:cBhvr>
                                      <p:tavLst>
                                        <p:tav tm="0">
                                          <p:val>
                                            <p:strVal val="#ppt_x"/>
                                          </p:val>
                                        </p:tav>
                                        <p:tav tm="100000">
                                          <p:val>
                                            <p:strVal val="#ppt_x"/>
                                          </p:val>
                                        </p:tav>
                                      </p:tavLst>
                                    </p:anim>
                                    <p:anim calcmode="lin" valueType="num">
                                      <p:cBhvr additive="base">
                                        <p:cTn id="8" dur="500" fill="hold"/>
                                        <p:tgtEl>
                                          <p:spTgt spid="542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5299" name="Picture 3"/>
          <p:cNvPicPr>
            <a:picLocks noChangeAspect="1" noChangeArrowheads="1"/>
          </p:cNvPicPr>
          <p:nvPr/>
        </p:nvPicPr>
        <p:blipFill>
          <a:blip r:embed="rId2" cstate="print"/>
          <a:srcRect/>
          <a:stretch>
            <a:fillRect/>
          </a:stretch>
        </p:blipFill>
        <p:spPr bwMode="auto">
          <a:xfrm>
            <a:off x="251520" y="260648"/>
            <a:ext cx="8352928" cy="64076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blinds(horizontal)">
                                      <p:cBhvr>
                                        <p:cTn id="7" dur="5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0"/>
            <a:ext cx="8229600" cy="562074"/>
          </a:xfrm>
        </p:spPr>
        <p:txBody>
          <a:bodyPr>
            <a:normAutofit fontScale="90000"/>
          </a:bodyPr>
          <a:lstStyle/>
          <a:p>
            <a:pPr algn="ctr"/>
            <a:r>
              <a:rPr lang="es-ES" sz="3600" dirty="0" smtClean="0">
                <a:latin typeface="Arial" pitchFamily="34" charset="0"/>
                <a:cs typeface="Arial" pitchFamily="34" charset="0"/>
              </a:rPr>
              <a:t>CONCLUSIONES</a:t>
            </a:r>
            <a:endParaRPr lang="es-ES" sz="3600" dirty="0">
              <a:latin typeface="Arial" pitchFamily="34" charset="0"/>
              <a:cs typeface="Arial" pitchFamily="34" charset="0"/>
            </a:endParaRPr>
          </a:p>
        </p:txBody>
      </p:sp>
      <p:sp>
        <p:nvSpPr>
          <p:cNvPr id="7" name="6 CuadroTexto"/>
          <p:cNvSpPr txBox="1"/>
          <p:nvPr/>
        </p:nvSpPr>
        <p:spPr>
          <a:xfrm>
            <a:off x="323528" y="908720"/>
            <a:ext cx="8280920" cy="1077218"/>
          </a:xfrm>
          <a:prstGeom prst="rect">
            <a:avLst/>
          </a:prstGeom>
          <a:noFill/>
        </p:spPr>
        <p:txBody>
          <a:bodyPr wrap="square" rtlCol="0">
            <a:spAutoFit/>
          </a:bodyPr>
          <a:lstStyle/>
          <a:p>
            <a:pPr algn="just"/>
            <a:r>
              <a:rPr lang="es-ES" sz="1600" dirty="0" smtClean="0">
                <a:latin typeface="Arial" pitchFamily="34" charset="0"/>
                <a:cs typeface="Arial" pitchFamily="34" charset="0"/>
              </a:rPr>
              <a:t>Para lograr satisfacer necesidades actuales y futuras, las empresas deben reorientar su modelo de negocio basándose en procesos tecnificados, personal especializado, mejora continua  y que formen parte de una sola línea estratégica, para lo cual la planificación estratégica se convierte en el catalizador más idóneo.</a:t>
            </a:r>
            <a:endParaRPr lang="es-ES" sz="1600" dirty="0">
              <a:latin typeface="Arial" pitchFamily="34" charset="0"/>
              <a:cs typeface="Arial" pitchFamily="34" charset="0"/>
            </a:endParaRPr>
          </a:p>
        </p:txBody>
      </p:sp>
      <p:sp>
        <p:nvSpPr>
          <p:cNvPr id="9" name="8 CuadroTexto"/>
          <p:cNvSpPr txBox="1"/>
          <p:nvPr/>
        </p:nvSpPr>
        <p:spPr>
          <a:xfrm>
            <a:off x="323528" y="3501008"/>
            <a:ext cx="8496944" cy="830997"/>
          </a:xfrm>
          <a:prstGeom prst="rect">
            <a:avLst/>
          </a:prstGeom>
          <a:noFill/>
        </p:spPr>
        <p:txBody>
          <a:bodyPr wrap="square" rtlCol="0">
            <a:spAutoFit/>
          </a:bodyPr>
          <a:lstStyle/>
          <a:p>
            <a:pPr algn="just"/>
            <a:r>
              <a:rPr lang="es-ES" sz="1600" dirty="0" smtClean="0">
                <a:latin typeface="Arial" pitchFamily="34" charset="0"/>
                <a:cs typeface="Arial" pitchFamily="34" charset="0"/>
              </a:rPr>
              <a:t>Existe predisposición y compromiso por parte de los recursos humano, siendo una fortaleza significativa que dispone SATELITE.COM y que podrá ser útil al momento de generar cambios organizacionales.</a:t>
            </a:r>
            <a:endParaRPr lang="es-ES" sz="1600" dirty="0">
              <a:latin typeface="Arial" pitchFamily="34" charset="0"/>
              <a:cs typeface="Arial" pitchFamily="34" charset="0"/>
            </a:endParaRPr>
          </a:p>
        </p:txBody>
      </p:sp>
      <p:sp>
        <p:nvSpPr>
          <p:cNvPr id="10" name="9 CuadroTexto"/>
          <p:cNvSpPr txBox="1"/>
          <p:nvPr/>
        </p:nvSpPr>
        <p:spPr>
          <a:xfrm>
            <a:off x="395536" y="2132856"/>
            <a:ext cx="8352928" cy="1077218"/>
          </a:xfrm>
          <a:prstGeom prst="rect">
            <a:avLst/>
          </a:prstGeom>
          <a:noFill/>
        </p:spPr>
        <p:txBody>
          <a:bodyPr wrap="square" rtlCol="0">
            <a:spAutoFit/>
          </a:bodyPr>
          <a:lstStyle/>
          <a:p>
            <a:pPr algn="just"/>
            <a:r>
              <a:rPr lang="es-ES" sz="1600" dirty="0" smtClean="0">
                <a:latin typeface="Arial" pitchFamily="34" charset="0"/>
                <a:cs typeface="Arial" pitchFamily="34" charset="0"/>
              </a:rPr>
              <a:t>La oportunidad más visible para SATELITE.COM, es la preocupación que actualmente tienen las empresas respecto a las amenazas tecnológicas que pudiese causar perjuicios económicos, de imagen, legales entre otras.; por lo cual es importante que SATELITE.COM busque robustecer sus servicios de aseguramiento sobre la información.</a:t>
            </a:r>
            <a:endParaRPr lang="es-ES" sz="1600" dirty="0">
              <a:latin typeface="Arial" pitchFamily="34" charset="0"/>
              <a:cs typeface="Arial" pitchFamily="34" charset="0"/>
            </a:endParaRPr>
          </a:p>
        </p:txBody>
      </p:sp>
      <p:sp>
        <p:nvSpPr>
          <p:cNvPr id="11" name="10 CuadroTexto"/>
          <p:cNvSpPr txBox="1"/>
          <p:nvPr/>
        </p:nvSpPr>
        <p:spPr>
          <a:xfrm>
            <a:off x="323528" y="4509120"/>
            <a:ext cx="8568952" cy="1569660"/>
          </a:xfrm>
          <a:prstGeom prst="rect">
            <a:avLst/>
          </a:prstGeom>
          <a:noFill/>
        </p:spPr>
        <p:txBody>
          <a:bodyPr wrap="square" rtlCol="0">
            <a:spAutoFit/>
          </a:bodyPr>
          <a:lstStyle/>
          <a:p>
            <a:pPr algn="just"/>
            <a:r>
              <a:rPr lang="es-ES" sz="1600" dirty="0" smtClean="0">
                <a:latin typeface="Arial" pitchFamily="34" charset="0"/>
                <a:cs typeface="Arial" pitchFamily="34" charset="0"/>
              </a:rPr>
              <a:t>La compañía ha podido mantenerse en el mercado de TI, gracias a la experiencia de sus dueños, mismos que en base a su percepción han utilizado  parámetros básicos de seguimiento a la gestión, lo cual ha provocado considerables costos de operación y una reducción de la utilidad esperada, por estos antecedentes  es necesario que SATELITE.COM adopte un modelo de cuadro de mando integral para la generación de métricas de control y seguimiento.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dirty="0" smtClean="0">
                <a:latin typeface="Arial" pitchFamily="34" charset="0"/>
                <a:cs typeface="Arial" pitchFamily="34" charset="0"/>
              </a:rPr>
              <a:t>PLANTEAMIENTO DEL PROBLEMA</a:t>
            </a:r>
            <a:endParaRPr lang="es-ES" dirty="0"/>
          </a:p>
        </p:txBody>
      </p:sp>
      <p:sp>
        <p:nvSpPr>
          <p:cNvPr id="4" name="3 CuadroTexto"/>
          <p:cNvSpPr txBox="1"/>
          <p:nvPr/>
        </p:nvSpPr>
        <p:spPr>
          <a:xfrm>
            <a:off x="467544" y="1268760"/>
            <a:ext cx="7560840" cy="646331"/>
          </a:xfrm>
          <a:prstGeom prst="rect">
            <a:avLst/>
          </a:prstGeom>
          <a:noFill/>
        </p:spPr>
        <p:txBody>
          <a:bodyPr wrap="square" rtlCol="0">
            <a:spAutoFit/>
          </a:bodyPr>
          <a:lstStyle/>
          <a:p>
            <a:pPr algn="just"/>
            <a:r>
              <a:rPr lang="es-ES" dirty="0" smtClean="0">
                <a:latin typeface="Arial" pitchFamily="34" charset="0"/>
                <a:cs typeface="Arial" pitchFamily="34" charset="0"/>
              </a:rPr>
              <a:t>Empresas y personas, demandan de “nuevos servicios tecnológicos para el aseguramiento de la información”.</a:t>
            </a:r>
            <a:endParaRPr lang="es-ES" dirty="0">
              <a:latin typeface="Arial" pitchFamily="34" charset="0"/>
              <a:cs typeface="Arial" pitchFamily="34" charset="0"/>
            </a:endParaRPr>
          </a:p>
        </p:txBody>
      </p:sp>
      <p:sp>
        <p:nvSpPr>
          <p:cNvPr id="7" name="6 CuadroTexto"/>
          <p:cNvSpPr txBox="1"/>
          <p:nvPr/>
        </p:nvSpPr>
        <p:spPr>
          <a:xfrm>
            <a:off x="6047656" y="2060848"/>
            <a:ext cx="3096344" cy="677108"/>
          </a:xfrm>
          <a:prstGeom prst="rect">
            <a:avLst/>
          </a:prstGeom>
          <a:noFill/>
        </p:spPr>
        <p:txBody>
          <a:bodyPr wrap="square" rtlCol="0">
            <a:spAutoFit/>
          </a:bodyPr>
          <a:lstStyle/>
          <a:p>
            <a:pPr algn="just">
              <a:buFont typeface="Wingdings" pitchFamily="2" charset="2"/>
              <a:buChar char="ü"/>
            </a:pPr>
            <a:r>
              <a:rPr lang="es-ES" dirty="0" smtClean="0">
                <a:latin typeface="Arial" pitchFamily="34" charset="0"/>
                <a:cs typeface="Arial" pitchFamily="34" charset="0"/>
              </a:rPr>
              <a:t>Direccionamiento Estratégico no formal</a:t>
            </a:r>
            <a:r>
              <a:rPr lang="es-ES" sz="2000" dirty="0" smtClean="0">
                <a:latin typeface="Arial" pitchFamily="34" charset="0"/>
                <a:cs typeface="Arial" pitchFamily="34" charset="0"/>
              </a:rPr>
              <a:t>.</a:t>
            </a:r>
            <a:endParaRPr lang="es-ES" sz="2000" dirty="0">
              <a:latin typeface="Arial" pitchFamily="34" charset="0"/>
              <a:cs typeface="Arial" pitchFamily="34" charset="0"/>
            </a:endParaRPr>
          </a:p>
        </p:txBody>
      </p:sp>
      <p:pic>
        <p:nvPicPr>
          <p:cNvPr id="56322" name="Picture 2" descr="https://encrypted-tbn1.gstatic.com/images?q=tbn:ANd9GcR83Y_7S5SCCwfXGf5rmlaZqfqzB4HT3lj1FmShbEuIC346EpX1_w"/>
          <p:cNvPicPr>
            <a:picLocks noChangeAspect="1" noChangeArrowheads="1"/>
          </p:cNvPicPr>
          <p:nvPr/>
        </p:nvPicPr>
        <p:blipFill>
          <a:blip r:embed="rId3" cstate="print"/>
          <a:srcRect/>
          <a:stretch>
            <a:fillRect/>
          </a:stretch>
        </p:blipFill>
        <p:spPr bwMode="auto">
          <a:xfrm>
            <a:off x="3347864" y="2211312"/>
            <a:ext cx="2520280" cy="2153792"/>
          </a:xfrm>
          <a:prstGeom prst="rect">
            <a:avLst/>
          </a:prstGeom>
          <a:noFill/>
        </p:spPr>
      </p:pic>
      <p:sp>
        <p:nvSpPr>
          <p:cNvPr id="9" name="8 CuadroTexto"/>
          <p:cNvSpPr txBox="1"/>
          <p:nvPr/>
        </p:nvSpPr>
        <p:spPr>
          <a:xfrm>
            <a:off x="395536" y="2060848"/>
            <a:ext cx="2952328" cy="1200329"/>
          </a:xfrm>
          <a:prstGeom prst="rect">
            <a:avLst/>
          </a:prstGeom>
          <a:noFill/>
        </p:spPr>
        <p:txBody>
          <a:bodyPr wrap="square" rtlCol="0">
            <a:spAutoFit/>
          </a:bodyPr>
          <a:lstStyle/>
          <a:p>
            <a:r>
              <a:rPr lang="es-ES" dirty="0" smtClean="0">
                <a:latin typeface="Arial" pitchFamily="34" charset="0"/>
                <a:cs typeface="Arial" pitchFamily="34" charset="0"/>
              </a:rPr>
              <a:t>Redes sociales, servicios en línea, dispositivos móviles a un solo </a:t>
            </a:r>
            <a:r>
              <a:rPr lang="es-ES" dirty="0" err="1" smtClean="0">
                <a:latin typeface="Arial" pitchFamily="34" charset="0"/>
                <a:cs typeface="Arial" pitchFamily="34" charset="0"/>
              </a:rPr>
              <a:t>click</a:t>
            </a:r>
            <a:r>
              <a:rPr lang="es-ES" dirty="0" smtClean="0">
                <a:latin typeface="Arial" pitchFamily="34" charset="0"/>
                <a:cs typeface="Arial" pitchFamily="34" charset="0"/>
              </a:rPr>
              <a:t> del consumidor</a:t>
            </a:r>
            <a:endParaRPr lang="es-ES" dirty="0"/>
          </a:p>
        </p:txBody>
      </p:sp>
      <p:sp>
        <p:nvSpPr>
          <p:cNvPr id="10" name="9 CuadroTexto"/>
          <p:cNvSpPr txBox="1"/>
          <p:nvPr/>
        </p:nvSpPr>
        <p:spPr>
          <a:xfrm>
            <a:off x="323528" y="3501008"/>
            <a:ext cx="2736304" cy="646331"/>
          </a:xfrm>
          <a:prstGeom prst="rect">
            <a:avLst/>
          </a:prstGeom>
          <a:noFill/>
        </p:spPr>
        <p:txBody>
          <a:bodyPr wrap="square" rtlCol="0">
            <a:spAutoFit/>
          </a:bodyPr>
          <a:lstStyle/>
          <a:p>
            <a:pPr algn="just">
              <a:buFont typeface="Wingdings" pitchFamily="2" charset="2"/>
              <a:buChar char="ü"/>
            </a:pPr>
            <a:r>
              <a:rPr lang="es-ES" dirty="0" smtClean="0">
                <a:latin typeface="Arial" pitchFamily="34" charset="0"/>
                <a:cs typeface="Arial" pitchFamily="34" charset="0"/>
              </a:rPr>
              <a:t> Toma de decisiones sobre la marcha</a:t>
            </a:r>
            <a:endParaRPr lang="es-ES" sz="2000" dirty="0">
              <a:latin typeface="Arial" pitchFamily="34" charset="0"/>
              <a:cs typeface="Arial" pitchFamily="34" charset="0"/>
            </a:endParaRPr>
          </a:p>
        </p:txBody>
      </p:sp>
      <p:sp>
        <p:nvSpPr>
          <p:cNvPr id="11" name="10 Rectángulo"/>
          <p:cNvSpPr/>
          <p:nvPr/>
        </p:nvSpPr>
        <p:spPr>
          <a:xfrm>
            <a:off x="5687616" y="4725144"/>
            <a:ext cx="3456384" cy="646331"/>
          </a:xfrm>
          <a:prstGeom prst="rect">
            <a:avLst/>
          </a:prstGeom>
        </p:spPr>
        <p:txBody>
          <a:bodyPr wrap="square">
            <a:spAutoFit/>
          </a:bodyPr>
          <a:lstStyle/>
          <a:p>
            <a:pPr algn="just">
              <a:buFont typeface="Wingdings" pitchFamily="2" charset="2"/>
              <a:buChar char="ü"/>
            </a:pPr>
            <a:r>
              <a:rPr lang="es-ES" dirty="0" smtClean="0">
                <a:latin typeface="Arial" pitchFamily="34" charset="0"/>
                <a:cs typeface="Arial" pitchFamily="34" charset="0"/>
              </a:rPr>
              <a:t>Comunicación Informal y descoordinación entre áreas</a:t>
            </a:r>
            <a:endParaRPr lang="es-ES" dirty="0">
              <a:latin typeface="Arial" pitchFamily="34" charset="0"/>
              <a:cs typeface="Arial" pitchFamily="34" charset="0"/>
            </a:endParaRPr>
          </a:p>
        </p:txBody>
      </p:sp>
      <p:sp>
        <p:nvSpPr>
          <p:cNvPr id="12" name="11 Rectángulo"/>
          <p:cNvSpPr/>
          <p:nvPr/>
        </p:nvSpPr>
        <p:spPr>
          <a:xfrm>
            <a:off x="5688632" y="3284984"/>
            <a:ext cx="3563888" cy="369332"/>
          </a:xfrm>
          <a:prstGeom prst="rect">
            <a:avLst/>
          </a:prstGeom>
        </p:spPr>
        <p:txBody>
          <a:bodyPr wrap="square">
            <a:spAutoFit/>
          </a:bodyPr>
          <a:lstStyle/>
          <a:p>
            <a:pPr algn="just">
              <a:buFont typeface="Wingdings" pitchFamily="2" charset="2"/>
              <a:buChar char="ü"/>
            </a:pPr>
            <a:r>
              <a:rPr lang="es-ES" dirty="0" smtClean="0">
                <a:latin typeface="Arial" pitchFamily="34" charset="0"/>
                <a:cs typeface="Arial" pitchFamily="34" charset="0"/>
              </a:rPr>
              <a:t>No se presupuestan los gastos.</a:t>
            </a:r>
          </a:p>
        </p:txBody>
      </p:sp>
      <p:sp>
        <p:nvSpPr>
          <p:cNvPr id="13" name="12 Rectángulo"/>
          <p:cNvSpPr/>
          <p:nvPr/>
        </p:nvSpPr>
        <p:spPr>
          <a:xfrm>
            <a:off x="251520" y="4509120"/>
            <a:ext cx="4464496" cy="1200329"/>
          </a:xfrm>
          <a:prstGeom prst="rect">
            <a:avLst/>
          </a:prstGeom>
        </p:spPr>
        <p:txBody>
          <a:bodyPr wrap="square">
            <a:spAutoFit/>
          </a:bodyPr>
          <a:lstStyle/>
          <a:p>
            <a:pPr>
              <a:buFont typeface="Wingdings" pitchFamily="2" charset="2"/>
              <a:buChar char="ü"/>
            </a:pPr>
            <a:r>
              <a:rPr lang="es-ES" dirty="0" smtClean="0">
                <a:latin typeface="Arial" pitchFamily="34" charset="0"/>
                <a:cs typeface="Arial" pitchFamily="34" charset="0"/>
              </a:rPr>
              <a:t>El manejo del recurso financiero está limitado al flujo de caja y la proyección de ingresos basada en una estimación de ventas</a:t>
            </a:r>
            <a:endParaRPr lang="es-ES" dirty="0"/>
          </a:p>
        </p:txBody>
      </p:sp>
      <p:sp>
        <p:nvSpPr>
          <p:cNvPr id="14" name="13 CuadroTexto"/>
          <p:cNvSpPr txBox="1"/>
          <p:nvPr/>
        </p:nvSpPr>
        <p:spPr>
          <a:xfrm>
            <a:off x="5796136" y="3933056"/>
            <a:ext cx="2736304" cy="646331"/>
          </a:xfrm>
          <a:prstGeom prst="rect">
            <a:avLst/>
          </a:prstGeom>
          <a:noFill/>
        </p:spPr>
        <p:txBody>
          <a:bodyPr wrap="square" rtlCol="0">
            <a:spAutoFit/>
          </a:bodyPr>
          <a:lstStyle/>
          <a:p>
            <a:pPr algn="just">
              <a:buFont typeface="Wingdings" pitchFamily="2" charset="2"/>
              <a:buChar char="ü"/>
            </a:pPr>
            <a:r>
              <a:rPr lang="es-ES" dirty="0" smtClean="0">
                <a:latin typeface="Arial" pitchFamily="34" charset="0"/>
                <a:cs typeface="Arial" pitchFamily="34" charset="0"/>
              </a:rPr>
              <a:t>Tiempos de respuesta tardíos</a:t>
            </a:r>
            <a:endParaRPr lang="es-ES" sz="2000" dirty="0">
              <a:latin typeface="Arial" pitchFamily="34" charset="0"/>
              <a:cs typeface="Arial" pitchFamily="34" charset="0"/>
            </a:endParaRPr>
          </a:p>
        </p:txBody>
      </p:sp>
      <p:sp>
        <p:nvSpPr>
          <p:cNvPr id="15" name="14 Rectángulo"/>
          <p:cNvSpPr/>
          <p:nvPr/>
        </p:nvSpPr>
        <p:spPr>
          <a:xfrm>
            <a:off x="4283968" y="5589240"/>
            <a:ext cx="4572000" cy="923330"/>
          </a:xfrm>
          <a:prstGeom prst="rect">
            <a:avLst/>
          </a:prstGeom>
        </p:spPr>
        <p:txBody>
          <a:bodyPr>
            <a:spAutoFit/>
          </a:bodyPr>
          <a:lstStyle/>
          <a:p>
            <a:pPr algn="just">
              <a:buFont typeface="Wingdings" pitchFamily="2" charset="2"/>
              <a:buChar char="ü"/>
            </a:pPr>
            <a:r>
              <a:rPr lang="es-ES" dirty="0" smtClean="0">
                <a:latin typeface="Arial" pitchFamily="34" charset="0"/>
                <a:cs typeface="Arial" pitchFamily="34" charset="0"/>
              </a:rPr>
              <a:t>La compañía  no ha podido posicionarse en el área de consultoría de seguridad sobre la información.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56322"/>
                                        </p:tgtEl>
                                        <p:attrNameLst>
                                          <p:attrName>style.visibility</p:attrName>
                                        </p:attrNameLst>
                                      </p:cBhvr>
                                      <p:to>
                                        <p:strVal val="visible"/>
                                      </p:to>
                                    </p:set>
                                    <p:animEffect transition="in" filter="checkerboard(across)">
                                      <p:cBhvr>
                                        <p:cTn id="13" dur="500"/>
                                        <p:tgtEl>
                                          <p:spTgt spid="56322"/>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ox(in)">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P spid="11" grpId="0"/>
      <p:bldP spid="12" grpId="0"/>
      <p:bldP spid="13" grpId="0"/>
      <p:bldP spid="14" grpId="0"/>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55576" y="1196752"/>
            <a:ext cx="7632848" cy="2554545"/>
          </a:xfrm>
          <a:prstGeom prst="rect">
            <a:avLst/>
          </a:prstGeom>
          <a:noFill/>
        </p:spPr>
        <p:txBody>
          <a:bodyPr wrap="square" rtlCol="0">
            <a:spAutoFit/>
          </a:bodyPr>
          <a:lstStyle/>
          <a:p>
            <a:pPr algn="just"/>
            <a:r>
              <a:rPr lang="es-ES" sz="1600" dirty="0" smtClean="0">
                <a:latin typeface="Arial" pitchFamily="34" charset="0"/>
                <a:cs typeface="Arial" pitchFamily="34" charset="0"/>
              </a:rPr>
              <a:t>La Planificación Estratégica desarrollada a lo largo del presente documento, ha permito plasmar los conocimientos recibidos y además el poder servir a SATELITE.COM para que ésta logre identificarse a sí misma, partiendo de  las premisas: qué tengo (FODA), qué o quién soy (misión),  hacia donde (visión), cómo (cuadro mando integral y gestión por procesos). Es importante destacar el compromiso de las gerencias, puesto que una planificación estratégica puede generar resultados mientras se la dote de la importancia requerida, ya que es un documento “vivo”, que toda empresa debe ir alimentando a través de la práctica de valores, la comunicación, de revisiones periódicas para conseguir integrar voluntades en una dirección común.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lgn="ctr"/>
            <a:r>
              <a:rPr lang="es-ES" sz="3600" dirty="0" smtClean="0">
                <a:latin typeface="Arial" pitchFamily="34" charset="0"/>
                <a:cs typeface="Arial" pitchFamily="34" charset="0"/>
              </a:rPr>
              <a:t>RECOMENDACIONES</a:t>
            </a:r>
            <a:endParaRPr lang="es-ES" sz="3600" dirty="0">
              <a:latin typeface="Arial" pitchFamily="34" charset="0"/>
              <a:cs typeface="Arial" pitchFamily="34" charset="0"/>
            </a:endParaRPr>
          </a:p>
        </p:txBody>
      </p:sp>
      <p:sp>
        <p:nvSpPr>
          <p:cNvPr id="6" name="5 CuadroTexto"/>
          <p:cNvSpPr txBox="1"/>
          <p:nvPr/>
        </p:nvSpPr>
        <p:spPr>
          <a:xfrm>
            <a:off x="899592" y="1484784"/>
            <a:ext cx="7632848" cy="1323439"/>
          </a:xfrm>
          <a:prstGeom prst="rect">
            <a:avLst/>
          </a:prstGeom>
          <a:noFill/>
        </p:spPr>
        <p:txBody>
          <a:bodyPr wrap="square" rtlCol="0">
            <a:spAutoFit/>
          </a:bodyPr>
          <a:lstStyle/>
          <a:p>
            <a:pPr algn="just"/>
            <a:r>
              <a:rPr lang="es-ES" sz="1600" dirty="0" smtClean="0">
                <a:latin typeface="Arial" pitchFamily="34" charset="0"/>
                <a:cs typeface="Arial" pitchFamily="34" charset="0"/>
              </a:rPr>
              <a:t>Para un adecuada administración dentro de las PYMES-FAMILIARES como el caso de SATELITE.COM, se recomienda delimitar claramente los roles y responsabilidades tanto en las actividades inherente al giro de negocio como también en la toma de decisiones, más aún cuando los accionistas tienen  funciones gerenciales.</a:t>
            </a:r>
            <a:endParaRPr lang="es-ES" sz="1600" dirty="0">
              <a:latin typeface="Arial" pitchFamily="34" charset="0"/>
              <a:cs typeface="Arial" pitchFamily="34" charset="0"/>
            </a:endParaRPr>
          </a:p>
        </p:txBody>
      </p:sp>
      <p:sp>
        <p:nvSpPr>
          <p:cNvPr id="7" name="6 CuadroTexto"/>
          <p:cNvSpPr txBox="1"/>
          <p:nvPr/>
        </p:nvSpPr>
        <p:spPr>
          <a:xfrm>
            <a:off x="899592" y="2958043"/>
            <a:ext cx="7632848" cy="584775"/>
          </a:xfrm>
          <a:prstGeom prst="rect">
            <a:avLst/>
          </a:prstGeom>
          <a:noFill/>
        </p:spPr>
        <p:txBody>
          <a:bodyPr wrap="square" rtlCol="0">
            <a:spAutoFit/>
          </a:bodyPr>
          <a:lstStyle/>
          <a:p>
            <a:pPr algn="just"/>
            <a:r>
              <a:rPr lang="es-ES" sz="1600" dirty="0" smtClean="0">
                <a:latin typeface="Arial" pitchFamily="34" charset="0"/>
                <a:cs typeface="Arial" pitchFamily="34" charset="0"/>
              </a:rPr>
              <a:t>Se recomienda la implementación del plan estratégico diseñado, mismo que ha sido desarrollado en conjunto y consenso por la gerencia.</a:t>
            </a:r>
            <a:endParaRPr lang="es-ES" sz="1600" dirty="0">
              <a:latin typeface="Arial" pitchFamily="34" charset="0"/>
              <a:cs typeface="Arial" pitchFamily="34" charset="0"/>
            </a:endParaRPr>
          </a:p>
        </p:txBody>
      </p:sp>
      <p:sp>
        <p:nvSpPr>
          <p:cNvPr id="8" name="7 CuadroTexto"/>
          <p:cNvSpPr txBox="1"/>
          <p:nvPr/>
        </p:nvSpPr>
        <p:spPr>
          <a:xfrm>
            <a:off x="827584" y="3789040"/>
            <a:ext cx="7632848" cy="338554"/>
          </a:xfrm>
          <a:prstGeom prst="rect">
            <a:avLst/>
          </a:prstGeom>
          <a:noFill/>
        </p:spPr>
        <p:txBody>
          <a:bodyPr wrap="square" rtlCol="0">
            <a:spAutoFit/>
          </a:bodyPr>
          <a:lstStyle/>
          <a:p>
            <a:pPr algn="just"/>
            <a:r>
              <a:rPr lang="es-ES" sz="1600" dirty="0" smtClean="0">
                <a:latin typeface="Arial" pitchFamily="34" charset="0"/>
                <a:cs typeface="Arial" pitchFamily="34" charset="0"/>
              </a:rPr>
              <a:t>Se recomienda la adopción del modelo de Cuadro de Mando Integral propuesto.</a:t>
            </a:r>
            <a:endParaRPr lang="es-ES" sz="1600" dirty="0">
              <a:latin typeface="Arial" pitchFamily="34" charset="0"/>
              <a:cs typeface="Arial" pitchFamily="34" charset="0"/>
            </a:endParaRPr>
          </a:p>
        </p:txBody>
      </p:sp>
      <p:sp>
        <p:nvSpPr>
          <p:cNvPr id="9" name="8 CuadroTexto"/>
          <p:cNvSpPr txBox="1"/>
          <p:nvPr/>
        </p:nvSpPr>
        <p:spPr>
          <a:xfrm>
            <a:off x="827584" y="4293096"/>
            <a:ext cx="7632848" cy="1323439"/>
          </a:xfrm>
          <a:prstGeom prst="rect">
            <a:avLst/>
          </a:prstGeom>
          <a:noFill/>
        </p:spPr>
        <p:txBody>
          <a:bodyPr wrap="square" rtlCol="0">
            <a:spAutoFit/>
          </a:bodyPr>
          <a:lstStyle/>
          <a:p>
            <a:pPr algn="just"/>
            <a:r>
              <a:rPr lang="es-ES" sz="1600" dirty="0" smtClean="0">
                <a:latin typeface="Arial" pitchFamily="34" charset="0"/>
                <a:cs typeface="Arial" pitchFamily="34" charset="0"/>
              </a:rPr>
              <a:t>Para obtener los resultados esperados dentro de la planificación estratégicas, es recomendable que los colaboradores de SATELITE.COM conozcan los lineamientos estratégicos, la importancia de su gestión dentro de éstos  y que a través de la capacitación y revisión continuas se puede obtener los resultados esperados.</a:t>
            </a:r>
            <a:endParaRPr lang="es-ES" sz="16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11560" y="908720"/>
            <a:ext cx="7632848" cy="338554"/>
          </a:xfrm>
          <a:prstGeom prst="rect">
            <a:avLst/>
          </a:prstGeom>
          <a:noFill/>
        </p:spPr>
        <p:txBody>
          <a:bodyPr wrap="square" rtlCol="0">
            <a:spAutoFit/>
          </a:bodyPr>
          <a:lstStyle/>
          <a:p>
            <a:pPr algn="just"/>
            <a:r>
              <a:rPr lang="es-ES" sz="1600" dirty="0" smtClean="0">
                <a:latin typeface="Arial" pitchFamily="34" charset="0"/>
                <a:cs typeface="Arial" pitchFamily="34" charset="0"/>
              </a:rPr>
              <a:t>Se recomienda dar continuidad a las etapas siguientes de la gestión por procesos. </a:t>
            </a:r>
            <a:endParaRPr lang="es-ES" sz="1600" dirty="0">
              <a:latin typeface="Arial" pitchFamily="34" charset="0"/>
              <a:cs typeface="Arial" pitchFamily="34" charset="0"/>
            </a:endParaRPr>
          </a:p>
        </p:txBody>
      </p:sp>
      <p:sp>
        <p:nvSpPr>
          <p:cNvPr id="9" name="8 CuadroTexto"/>
          <p:cNvSpPr txBox="1"/>
          <p:nvPr/>
        </p:nvSpPr>
        <p:spPr>
          <a:xfrm>
            <a:off x="1475656" y="2924944"/>
            <a:ext cx="6336704" cy="923330"/>
          </a:xfrm>
          <a:prstGeom prst="rect">
            <a:avLst/>
          </a:prstGeom>
          <a:noFill/>
        </p:spPr>
        <p:txBody>
          <a:bodyPr wrap="square" rtlCol="0">
            <a:spAutoFit/>
          </a:bodyPr>
          <a:lstStyle/>
          <a:p>
            <a:pPr algn="ctr"/>
            <a:r>
              <a:rPr lang="es-ES" sz="5400" dirty="0" smtClean="0"/>
              <a:t>GRACIAS…..!!!</a:t>
            </a:r>
            <a:endParaRPr lang="es-E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0" y="1700808"/>
            <a:ext cx="8964488" cy="4896544"/>
          </a:xfrm>
        </p:spPr>
        <p:txBody>
          <a:bodyPr>
            <a:normAutofit fontScale="92500" lnSpcReduction="20000"/>
          </a:bodyPr>
          <a:lstStyle/>
          <a:p>
            <a:pPr algn="just">
              <a:buNone/>
            </a:pPr>
            <a:r>
              <a:rPr lang="es-ES" sz="1900" dirty="0" smtClean="0">
                <a:solidFill>
                  <a:srgbClr val="FF0000"/>
                </a:solidFill>
                <a:latin typeface="Arial" pitchFamily="34" charset="0"/>
                <a:cs typeface="Arial" pitchFamily="34" charset="0"/>
              </a:rPr>
              <a:t>      Objetivos Específicos</a:t>
            </a:r>
          </a:p>
          <a:p>
            <a:pPr lvl="2" algn="just">
              <a:buNone/>
            </a:pPr>
            <a:endParaRPr lang="es-ES" sz="1900" dirty="0" smtClean="0">
              <a:latin typeface="Arial" pitchFamily="34" charset="0"/>
              <a:cs typeface="Arial" pitchFamily="34" charset="0"/>
            </a:endParaRPr>
          </a:p>
          <a:p>
            <a:pPr lvl="2" algn="just"/>
            <a:r>
              <a:rPr lang="es-ES" sz="1900" b="1" dirty="0" smtClean="0">
                <a:latin typeface="Arial" pitchFamily="34" charset="0"/>
                <a:cs typeface="Arial" pitchFamily="34" charset="0"/>
              </a:rPr>
              <a:t>Determinar la Situación Actual de la empresa</a:t>
            </a:r>
            <a:r>
              <a:rPr lang="es-ES" sz="1900" dirty="0" smtClean="0">
                <a:latin typeface="Arial" pitchFamily="34" charset="0"/>
                <a:cs typeface="Arial" pitchFamily="34" charset="0"/>
              </a:rPr>
              <a:t>, </a:t>
            </a:r>
            <a:r>
              <a:rPr lang="es-ES" sz="1700" dirty="0" smtClean="0">
                <a:latin typeface="Arial" pitchFamily="34" charset="0"/>
                <a:cs typeface="Arial" pitchFamily="34" charset="0"/>
              </a:rPr>
              <a:t>para identificar Fortalezas, Debilidades, Oportunidades, Amenazas; así diagnosticar en que condiciones la empresa trabaja y puede competir en el sector industrial donde actúa.</a:t>
            </a:r>
          </a:p>
          <a:p>
            <a:pPr lvl="2" algn="just"/>
            <a:endParaRPr lang="es-ES" sz="1700" dirty="0" smtClean="0">
              <a:latin typeface="Arial" pitchFamily="34" charset="0"/>
              <a:cs typeface="Arial" pitchFamily="34" charset="0"/>
            </a:endParaRPr>
          </a:p>
          <a:p>
            <a:pPr lvl="2" algn="just"/>
            <a:r>
              <a:rPr lang="es-ES" sz="1900" b="1" dirty="0" smtClean="0">
                <a:latin typeface="Arial" pitchFamily="34" charset="0"/>
                <a:cs typeface="Arial" pitchFamily="34" charset="0"/>
              </a:rPr>
              <a:t>Realizar el Estudio Prospectivo</a:t>
            </a:r>
            <a:r>
              <a:rPr lang="es-ES" sz="1900" dirty="0" smtClean="0">
                <a:latin typeface="Arial" pitchFamily="34" charset="0"/>
                <a:cs typeface="Arial" pitchFamily="34" charset="0"/>
              </a:rPr>
              <a:t> </a:t>
            </a:r>
            <a:r>
              <a:rPr lang="es-ES" sz="1700" dirty="0" smtClean="0">
                <a:latin typeface="Arial" pitchFamily="34" charset="0"/>
                <a:cs typeface="Arial" pitchFamily="34" charset="0"/>
              </a:rPr>
              <a:t>para identificar posibles eventos que pudiesen ocurrir y que afectarían a la empresa</a:t>
            </a:r>
            <a:r>
              <a:rPr lang="es-ES" sz="1900" dirty="0" smtClean="0">
                <a:latin typeface="Arial" pitchFamily="34" charset="0"/>
                <a:cs typeface="Arial" pitchFamily="34" charset="0"/>
              </a:rPr>
              <a:t>.</a:t>
            </a:r>
          </a:p>
          <a:p>
            <a:pPr lvl="2" algn="just"/>
            <a:endParaRPr lang="es-ES" sz="1900" dirty="0" smtClean="0">
              <a:latin typeface="Arial" pitchFamily="34" charset="0"/>
              <a:cs typeface="Arial" pitchFamily="34" charset="0"/>
            </a:endParaRPr>
          </a:p>
          <a:p>
            <a:pPr lvl="2" algn="just"/>
            <a:r>
              <a:rPr lang="es-ES" sz="1900" b="1" dirty="0" smtClean="0">
                <a:latin typeface="Arial" pitchFamily="34" charset="0"/>
                <a:cs typeface="Arial" pitchFamily="34" charset="0"/>
              </a:rPr>
              <a:t>Definir el Direccionamiento Estratégico</a:t>
            </a:r>
            <a:r>
              <a:rPr lang="es-ES" sz="1900" dirty="0" smtClean="0">
                <a:latin typeface="Arial" pitchFamily="34" charset="0"/>
                <a:cs typeface="Arial" pitchFamily="34" charset="0"/>
              </a:rPr>
              <a:t>,  </a:t>
            </a:r>
            <a:r>
              <a:rPr lang="es-ES" sz="1700" dirty="0" smtClean="0">
                <a:latin typeface="Arial" pitchFamily="34" charset="0"/>
                <a:cs typeface="Arial" pitchFamily="34" charset="0"/>
              </a:rPr>
              <a:t>para la identificación de la  misión, visión, objetivos vinculados al giro de negocio de la empresa</a:t>
            </a:r>
            <a:r>
              <a:rPr lang="es-ES" sz="1900" dirty="0" smtClean="0">
                <a:latin typeface="Arial" pitchFamily="34" charset="0"/>
                <a:cs typeface="Arial" pitchFamily="34" charset="0"/>
              </a:rPr>
              <a:t>.</a:t>
            </a:r>
          </a:p>
          <a:p>
            <a:pPr lvl="2" algn="just"/>
            <a:endParaRPr lang="es-ES" sz="1900" dirty="0" smtClean="0">
              <a:latin typeface="Arial" pitchFamily="34" charset="0"/>
              <a:cs typeface="Arial" pitchFamily="34" charset="0"/>
            </a:endParaRPr>
          </a:p>
          <a:p>
            <a:pPr lvl="2" algn="just"/>
            <a:r>
              <a:rPr lang="es-ES" sz="1900" b="1" dirty="0" smtClean="0">
                <a:latin typeface="Arial" pitchFamily="34" charset="0"/>
                <a:cs typeface="Arial" pitchFamily="34" charset="0"/>
              </a:rPr>
              <a:t>Establecer el Cuadro de Mando Integral a primer nivel.</a:t>
            </a:r>
          </a:p>
          <a:p>
            <a:pPr lvl="2" algn="just"/>
            <a:endParaRPr lang="es-ES" dirty="0" smtClean="0">
              <a:latin typeface="Arial" pitchFamily="34" charset="0"/>
              <a:cs typeface="Arial" pitchFamily="34" charset="0"/>
            </a:endParaRPr>
          </a:p>
          <a:p>
            <a:pPr lvl="2" algn="just"/>
            <a:r>
              <a:rPr lang="es-ES" sz="1900" b="1" dirty="0" smtClean="0">
                <a:latin typeface="Arial" pitchFamily="34" charset="0"/>
                <a:cs typeface="Arial" pitchFamily="34" charset="0"/>
              </a:rPr>
              <a:t>Definir el Plan Operativo Anual</a:t>
            </a:r>
          </a:p>
          <a:p>
            <a:pPr lvl="2" algn="just"/>
            <a:endParaRPr lang="es-ES" sz="1900" b="1" dirty="0" smtClean="0">
              <a:latin typeface="Arial" pitchFamily="34" charset="0"/>
              <a:cs typeface="Arial" pitchFamily="34" charset="0"/>
            </a:endParaRPr>
          </a:p>
          <a:p>
            <a:pPr lvl="2" algn="just"/>
            <a:r>
              <a:rPr lang="es-ES" sz="1900" b="1" dirty="0" smtClean="0">
                <a:latin typeface="Arial" pitchFamily="34" charset="0"/>
                <a:cs typeface="Arial" pitchFamily="34" charset="0"/>
              </a:rPr>
              <a:t>Diseñar un Modelo de Gestión por Procesos </a:t>
            </a:r>
            <a:r>
              <a:rPr lang="es-ES" sz="1700" dirty="0" smtClean="0">
                <a:latin typeface="Arial" pitchFamily="34" charset="0"/>
                <a:cs typeface="Arial" pitchFamily="34" charset="0"/>
              </a:rPr>
              <a:t>teniendo como alcance la determinación de la cadena de valor, mapa de procesos y levantamiento a primer nivel.</a:t>
            </a:r>
          </a:p>
        </p:txBody>
      </p:sp>
      <p:sp>
        <p:nvSpPr>
          <p:cNvPr id="4" name="3 Rectángulo"/>
          <p:cNvSpPr/>
          <p:nvPr/>
        </p:nvSpPr>
        <p:spPr>
          <a:xfrm>
            <a:off x="3563888" y="548680"/>
            <a:ext cx="5220072" cy="1261884"/>
          </a:xfrm>
          <a:prstGeom prst="rect">
            <a:avLst/>
          </a:prstGeom>
        </p:spPr>
        <p:txBody>
          <a:bodyPr wrap="square">
            <a:spAutoFit/>
          </a:bodyPr>
          <a:lstStyle/>
          <a:p>
            <a:pPr lvl="1">
              <a:buNone/>
            </a:pPr>
            <a:r>
              <a:rPr lang="es-ES" sz="1900" dirty="0" smtClean="0">
                <a:solidFill>
                  <a:srgbClr val="FF0000"/>
                </a:solidFill>
                <a:latin typeface="Arial" pitchFamily="34" charset="0"/>
                <a:cs typeface="Arial" pitchFamily="34" charset="0"/>
              </a:rPr>
              <a:t>Objetivo General</a:t>
            </a:r>
          </a:p>
          <a:p>
            <a:pPr>
              <a:buNone/>
            </a:pPr>
            <a:r>
              <a:rPr lang="es-ES" sz="1900" dirty="0" smtClean="0">
                <a:latin typeface="Arial" pitchFamily="34" charset="0"/>
                <a:cs typeface="Arial" pitchFamily="34" charset="0"/>
              </a:rPr>
              <a:t>    Establecer una Planificación Estratégica al 2015 y una Gestión por Procesos para la empresa SATELITE.COM S.A.</a:t>
            </a:r>
          </a:p>
        </p:txBody>
      </p:sp>
      <p:pic>
        <p:nvPicPr>
          <p:cNvPr id="54274" name="Picture 2" descr="https://encrypted-tbn0.gstatic.com/images?q=tbn:ANd9GcSyauqk1eTjVZ9Ucc3-d8JuK9G6cdq8ROpB-Ny-SoMyd5DNx7O3"/>
          <p:cNvPicPr>
            <a:picLocks noChangeAspect="1" noChangeArrowheads="1"/>
          </p:cNvPicPr>
          <p:nvPr/>
        </p:nvPicPr>
        <p:blipFill>
          <a:blip r:embed="rId3" cstate="print"/>
          <a:srcRect/>
          <a:stretch>
            <a:fillRect/>
          </a:stretch>
        </p:blipFill>
        <p:spPr bwMode="auto">
          <a:xfrm>
            <a:off x="251521" y="332657"/>
            <a:ext cx="2880320" cy="12961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linds(horizontal)">
                                      <p:cBhvr>
                                        <p:cTn id="17" dur="500"/>
                                        <p:tgtEl>
                                          <p:spTgt spid="2">
                                            <p:txEl>
                                              <p:pRg st="0" end="0"/>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linds(horizontal)">
                                      <p:cBhvr>
                                        <p:cTn id="20" dur="500"/>
                                        <p:tgtEl>
                                          <p:spTgt spid="2">
                                            <p:txEl>
                                              <p:pRg st="2" end="2"/>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linds(horizontal)">
                                      <p:cBhvr>
                                        <p:cTn id="23" dur="500"/>
                                        <p:tgtEl>
                                          <p:spTgt spid="2">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blinds(horizontal)">
                                      <p:cBhvr>
                                        <p:cTn id="26" dur="500"/>
                                        <p:tgtEl>
                                          <p:spTgt spid="2">
                                            <p:txEl>
                                              <p:pRg st="6" end="6"/>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blinds(horizontal)">
                                      <p:cBhvr>
                                        <p:cTn id="29" dur="500"/>
                                        <p:tgtEl>
                                          <p:spTgt spid="2">
                                            <p:txEl>
                                              <p:pRg st="8" end="8"/>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blinds(horizontal)">
                                      <p:cBhvr>
                                        <p:cTn id="32" dur="500"/>
                                        <p:tgtEl>
                                          <p:spTgt spid="2">
                                            <p:txEl>
                                              <p:pRg st="10" end="10"/>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animEffect transition="in" filter="blinds(horizontal)">
                                      <p:cBhvr>
                                        <p:cTn id="35"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95536" y="188640"/>
            <a:ext cx="8229600" cy="733474"/>
          </a:xfrm>
        </p:spPr>
        <p:txBody>
          <a:bodyPr>
            <a:normAutofit/>
          </a:bodyPr>
          <a:lstStyle/>
          <a:p>
            <a:r>
              <a:rPr lang="es-ES" sz="3600" dirty="0" smtClean="0">
                <a:latin typeface="Arial" pitchFamily="34" charset="0"/>
                <a:cs typeface="Arial" pitchFamily="34" charset="0"/>
              </a:rPr>
              <a:t>ANÁLISIS SITUACIONAL</a:t>
            </a:r>
            <a:endParaRPr lang="es-ES" sz="3600" dirty="0">
              <a:latin typeface="Arial" pitchFamily="34" charset="0"/>
              <a:cs typeface="Arial" pitchFamily="34" charset="0"/>
            </a:endParaRPr>
          </a:p>
        </p:txBody>
      </p:sp>
      <p:grpSp>
        <p:nvGrpSpPr>
          <p:cNvPr id="1026" name="Group 2"/>
          <p:cNvGrpSpPr>
            <a:grpSpLocks/>
          </p:cNvGrpSpPr>
          <p:nvPr/>
        </p:nvGrpSpPr>
        <p:grpSpPr bwMode="auto">
          <a:xfrm>
            <a:off x="467544" y="836712"/>
            <a:ext cx="8280937" cy="4916094"/>
            <a:chOff x="2248" y="2515"/>
            <a:chExt cx="9397" cy="6729"/>
          </a:xfrm>
        </p:grpSpPr>
        <p:sp>
          <p:nvSpPr>
            <p:cNvPr id="1027" name="Text Box 3"/>
            <p:cNvSpPr txBox="1">
              <a:spLocks noChangeArrowheads="1"/>
            </p:cNvSpPr>
            <p:nvPr/>
          </p:nvSpPr>
          <p:spPr bwMode="auto">
            <a:xfrm>
              <a:off x="2248" y="6359"/>
              <a:ext cx="1834" cy="845"/>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1" i="0" u="none" strike="noStrike" cap="none" normalizeH="0" baseline="0" dirty="0" smtClean="0">
                  <a:ln>
                    <a:noFill/>
                  </a:ln>
                  <a:solidFill>
                    <a:schemeClr val="tx1"/>
                  </a:solidFill>
                  <a:effectLst/>
                  <a:latin typeface="Calibri" pitchFamily="34" charset="0"/>
                  <a:cs typeface="Arial" pitchFamily="34" charset="0"/>
                </a:rPr>
                <a:t>ANÁLISIS SITUACIONAL</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4449" y="8148"/>
              <a:ext cx="1467" cy="84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1" i="0" u="none" strike="noStrike" cap="none" normalizeH="0" baseline="0" dirty="0" smtClean="0">
                  <a:ln>
                    <a:noFill/>
                  </a:ln>
                  <a:solidFill>
                    <a:schemeClr val="tx1"/>
                  </a:solidFill>
                  <a:effectLst/>
                  <a:latin typeface="Calibri" pitchFamily="34" charset="0"/>
                  <a:cs typeface="Arial" pitchFamily="34" charset="0"/>
                </a:rPr>
                <a:t>ANÁLISIS INTERNO</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4449" y="4980"/>
              <a:ext cx="1467" cy="845"/>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1" i="0" u="none" strike="noStrike" cap="none" normalizeH="0" baseline="0" dirty="0" smtClean="0">
                  <a:ln>
                    <a:noFill/>
                  </a:ln>
                  <a:solidFill>
                    <a:schemeClr val="tx1"/>
                  </a:solidFill>
                  <a:effectLst/>
                  <a:latin typeface="Calibri" pitchFamily="34" charset="0"/>
                  <a:cs typeface="Arial" pitchFamily="34" charset="0"/>
                </a:rPr>
                <a:t>ANÁLISI 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1" i="0" u="none" strike="noStrike" cap="none" normalizeH="0" baseline="0" dirty="0" smtClean="0">
                  <a:ln>
                    <a:noFill/>
                  </a:ln>
                  <a:solidFill>
                    <a:schemeClr val="tx1"/>
                  </a:solidFill>
                  <a:effectLst/>
                  <a:latin typeface="Calibri" pitchFamily="34" charset="0"/>
                  <a:cs typeface="Arial" pitchFamily="34" charset="0"/>
                </a:rPr>
                <a:t>EXTERNO</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Text Box 6"/>
            <p:cNvSpPr txBox="1">
              <a:spLocks noChangeArrowheads="1"/>
            </p:cNvSpPr>
            <p:nvPr/>
          </p:nvSpPr>
          <p:spPr bwMode="auto">
            <a:xfrm>
              <a:off x="6283" y="3923"/>
              <a:ext cx="2017" cy="63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1" i="0" u="none" strike="noStrike" cap="none" normalizeH="0" baseline="0" dirty="0" smtClean="0">
                  <a:ln>
                    <a:noFill/>
                  </a:ln>
                  <a:solidFill>
                    <a:schemeClr val="tx1"/>
                  </a:solidFill>
                  <a:effectLst/>
                  <a:latin typeface="Calibri" pitchFamily="34" charset="0"/>
                  <a:cs typeface="Arial" pitchFamily="34" charset="0"/>
                </a:rPr>
                <a:t>MACROAMBIENTE</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Text Box 7"/>
            <p:cNvSpPr txBox="1">
              <a:spLocks noChangeArrowheads="1"/>
            </p:cNvSpPr>
            <p:nvPr/>
          </p:nvSpPr>
          <p:spPr bwMode="auto">
            <a:xfrm>
              <a:off x="6283" y="6045"/>
              <a:ext cx="2017" cy="63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1" i="0" u="none" strike="noStrike" cap="none" normalizeH="0" baseline="0" dirty="0" smtClean="0">
                  <a:ln>
                    <a:noFill/>
                  </a:ln>
                  <a:solidFill>
                    <a:schemeClr val="tx1"/>
                  </a:solidFill>
                  <a:effectLst/>
                  <a:latin typeface="Calibri" pitchFamily="34" charset="0"/>
                  <a:cs typeface="Arial" pitchFamily="34" charset="0"/>
                </a:rPr>
                <a:t>MICROAMBIENTE</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Text Box 8"/>
            <p:cNvSpPr txBox="1">
              <a:spLocks noChangeArrowheads="1"/>
            </p:cNvSpPr>
            <p:nvPr/>
          </p:nvSpPr>
          <p:spPr bwMode="auto">
            <a:xfrm>
              <a:off x="8667" y="2515"/>
              <a:ext cx="2978" cy="25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algn="just" fontAlgn="base">
                <a:spcBef>
                  <a:spcPct val="0"/>
                </a:spcBef>
                <a:spcAft>
                  <a:spcPct val="0"/>
                </a:spcAft>
              </a:pPr>
              <a:r>
                <a:rPr kumimoji="0" lang="es-ES" sz="1200" b="0" i="0" u="none" strike="noStrike" cap="none" normalizeH="0" baseline="0" dirty="0" smtClean="0">
                  <a:ln>
                    <a:noFill/>
                  </a:ln>
                  <a:solidFill>
                    <a:schemeClr val="tx1"/>
                  </a:solidFill>
                  <a:effectLst/>
                  <a:latin typeface="Times New Roman" pitchFamily="18" charset="0"/>
                  <a:cs typeface="Arial" pitchFamily="34" charset="0"/>
                </a:rPr>
                <a:t>Factor Político -  Estrategia Ecuador  </a:t>
              </a:r>
              <a:r>
                <a:rPr lang="es-ES" sz="1200" dirty="0" smtClean="0">
                  <a:solidFill>
                    <a:schemeClr val="tx1"/>
                  </a:solidFill>
                  <a:latin typeface="Times New Roman" pitchFamily="18" charset="0"/>
                  <a:cs typeface="Arial" pitchFamily="34" charset="0"/>
                </a:rPr>
                <a:t>Digital 2.0</a:t>
              </a:r>
            </a:p>
            <a:p>
              <a:pPr lvl="0" algn="just" fontAlgn="base">
                <a:spcBef>
                  <a:spcPct val="0"/>
                </a:spcBef>
                <a:spcAft>
                  <a:spcPct val="0"/>
                </a:spcAft>
              </a:pPr>
              <a:r>
                <a:rPr lang="es-ES" sz="1200" dirty="0" smtClean="0">
                  <a:solidFill>
                    <a:schemeClr val="tx1"/>
                  </a:solidFill>
                  <a:latin typeface="Times New Roman" pitchFamily="18" charset="0"/>
                  <a:cs typeface="Arial" pitchFamily="34" charset="0"/>
                </a:rPr>
                <a:t>Factor Económico    -Gasto Público</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Times New Roman" pitchFamily="18" charset="0"/>
                  <a:cs typeface="Arial" pitchFamily="34" charset="0"/>
                </a:rPr>
                <a:t>Factor Social: Uso red mundial</a:t>
              </a:r>
              <a:r>
                <a:rPr kumimoji="0" lang="es-ES" sz="1200" b="0" i="0" u="none" strike="noStrike" cap="none" normalizeH="0" dirty="0" smtClean="0">
                  <a:ln>
                    <a:noFill/>
                  </a:ln>
                  <a:solidFill>
                    <a:schemeClr val="tx1"/>
                  </a:solidFill>
                  <a:effectLst/>
                  <a:latin typeface="Times New Roman" pitchFamily="18" charset="0"/>
                  <a:cs typeface="Arial" pitchFamily="34" charset="0"/>
                </a:rPr>
                <a:t> de Internet.</a:t>
              </a:r>
              <a:endParaRPr kumimoji="0" lang="es-ES"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Times New Roman" pitchFamily="18" charset="0"/>
                  <a:cs typeface="Arial" pitchFamily="34" charset="0"/>
                </a:rPr>
                <a:t>Factor Tecnológico: Dispositivos Móviles</a:t>
              </a:r>
              <a:r>
                <a:rPr kumimoji="0" lang="es-ES" sz="1200" b="0" i="0" u="none" strike="noStrike" cap="none" normalizeH="0" dirty="0" smtClean="0">
                  <a:ln>
                    <a:noFill/>
                  </a:ln>
                  <a:solidFill>
                    <a:schemeClr val="tx1"/>
                  </a:solidFill>
                  <a:effectLst/>
                  <a:latin typeface="Times New Roman" pitchFamily="18" charset="0"/>
                  <a:cs typeface="Arial" pitchFamily="34" charset="0"/>
                </a:rPr>
                <a:t> /DLP</a:t>
              </a:r>
              <a:endParaRPr kumimoji="0" lang="es-ES"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Times New Roman" pitchFamily="18" charset="0"/>
                  <a:cs typeface="Arial" pitchFamily="34" charset="0"/>
                </a:rPr>
                <a:t>Factor Legal: Tipificación</a:t>
              </a:r>
              <a:r>
                <a:rPr kumimoji="0" lang="es-ES" sz="1200" b="0" i="0" u="none" strike="noStrike" cap="none" normalizeH="0" dirty="0" smtClean="0">
                  <a:ln>
                    <a:noFill/>
                  </a:ln>
                  <a:solidFill>
                    <a:schemeClr val="tx1"/>
                  </a:solidFill>
                  <a:effectLst/>
                  <a:latin typeface="Times New Roman" pitchFamily="18" charset="0"/>
                  <a:cs typeface="Arial" pitchFamily="34" charset="0"/>
                </a:rPr>
                <a:t> Delitos Informáticos: Reforma Código Penal- Ley Comercio Electr</a:t>
              </a:r>
              <a:r>
                <a:rPr lang="es-ES" sz="1200" dirty="0" smtClean="0">
                  <a:solidFill>
                    <a:schemeClr val="tx1"/>
                  </a:solidFill>
                  <a:latin typeface="Times New Roman" pitchFamily="18" charset="0"/>
                  <a:cs typeface="Arial" pitchFamily="34" charset="0"/>
                </a:rPr>
                <a:t>ónico(2002)</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3" name="Text Box 9"/>
            <p:cNvSpPr txBox="1">
              <a:spLocks noChangeArrowheads="1"/>
            </p:cNvSpPr>
            <p:nvPr/>
          </p:nvSpPr>
          <p:spPr bwMode="auto">
            <a:xfrm>
              <a:off x="8703" y="5669"/>
              <a:ext cx="2860" cy="187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Times New Roman" pitchFamily="18" charset="0"/>
                  <a:cs typeface="Arial" pitchFamily="34" charset="0"/>
                </a:rPr>
                <a:t>Proveedores: 751 Empresas mismo giro negocios</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Times New Roman" pitchFamily="18" charset="0"/>
                  <a:cs typeface="Arial" pitchFamily="34" charset="0"/>
                </a:rPr>
                <a:t>Clientes: 60% compra</a:t>
              </a:r>
              <a:r>
                <a:rPr kumimoji="0" lang="es-ES" sz="1200" b="0" i="0" u="none" strike="noStrike" cap="none" normalizeH="0" dirty="0" smtClean="0">
                  <a:ln>
                    <a:noFill/>
                  </a:ln>
                  <a:solidFill>
                    <a:schemeClr val="tx1"/>
                  </a:solidFill>
                  <a:effectLst/>
                  <a:latin typeface="Times New Roman" pitchFamily="18" charset="0"/>
                  <a:cs typeface="Arial" pitchFamily="34" charset="0"/>
                </a:rPr>
                <a:t> Estado.  Alto poder</a:t>
              </a:r>
              <a:endParaRPr kumimoji="0" lang="es-ES"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Times New Roman" pitchFamily="18" charset="0"/>
                  <a:cs typeface="Arial" pitchFamily="34" charset="0"/>
                </a:rPr>
                <a:t>Competencia: Fortaleza</a:t>
              </a:r>
              <a:r>
                <a:rPr kumimoji="0" lang="es-ES" sz="1200" b="0" i="0" u="none" strike="noStrike" cap="none" normalizeH="0" dirty="0" smtClean="0">
                  <a:ln>
                    <a:noFill/>
                  </a:ln>
                  <a:solidFill>
                    <a:schemeClr val="tx1"/>
                  </a:solidFill>
                  <a:effectLst/>
                  <a:latin typeface="Times New Roman" pitchFamily="18" charset="0"/>
                  <a:cs typeface="Arial" pitchFamily="34" charset="0"/>
                </a:rPr>
                <a:t> en Precio</a:t>
              </a:r>
              <a:endParaRPr kumimoji="0" lang="es-ES"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es-ES" sz="1200" dirty="0" smtClean="0">
                  <a:solidFill>
                    <a:schemeClr val="tx1"/>
                  </a:solidFill>
                  <a:latin typeface="Times New Roman" pitchFamily="18" charset="0"/>
                  <a:cs typeface="Arial" pitchFamily="34" charset="0"/>
                </a:rPr>
                <a:t>Barreras de entrada y salida:  </a:t>
              </a:r>
              <a:r>
                <a:rPr kumimoji="0" lang="es-ES" sz="1200" b="0" i="0" u="none" strike="noStrike" cap="none" normalizeH="0" baseline="0" dirty="0" smtClean="0">
                  <a:ln>
                    <a:noFill/>
                  </a:ln>
                  <a:solidFill>
                    <a:schemeClr val="tx1"/>
                  </a:solidFill>
                  <a:effectLst/>
                  <a:latin typeface="Calibri" pitchFamily="34" charset="0"/>
                  <a:cs typeface="Arial" pitchFamily="34" charset="0"/>
                </a:rPr>
                <a:t>Curva</a:t>
              </a:r>
              <a:r>
                <a:rPr kumimoji="0" lang="es-ES" sz="1200" b="0" i="0" u="none" strike="noStrike" cap="none" normalizeH="0" dirty="0" smtClean="0">
                  <a:ln>
                    <a:noFill/>
                  </a:ln>
                  <a:solidFill>
                    <a:schemeClr val="tx1"/>
                  </a:solidFill>
                  <a:effectLst/>
                  <a:latin typeface="Calibri" pitchFamily="34" charset="0"/>
                  <a:cs typeface="Arial" pitchFamily="34" charset="0"/>
                </a:rPr>
                <a:t> de Experiencia.</a:t>
              </a:r>
              <a:endParaRPr kumimoji="0" lang="es-ES" sz="1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9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 name="Line 10"/>
            <p:cNvSpPr>
              <a:spLocks noChangeShapeType="1"/>
            </p:cNvSpPr>
            <p:nvPr/>
          </p:nvSpPr>
          <p:spPr bwMode="auto">
            <a:xfrm>
              <a:off x="4266" y="5402"/>
              <a:ext cx="0" cy="316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35" name="Line 11"/>
            <p:cNvSpPr>
              <a:spLocks noChangeShapeType="1"/>
            </p:cNvSpPr>
            <p:nvPr/>
          </p:nvSpPr>
          <p:spPr bwMode="auto">
            <a:xfrm>
              <a:off x="4266" y="5402"/>
              <a:ext cx="183"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1036" name="Line 12"/>
            <p:cNvSpPr>
              <a:spLocks noChangeShapeType="1"/>
            </p:cNvSpPr>
            <p:nvPr/>
          </p:nvSpPr>
          <p:spPr bwMode="auto">
            <a:xfrm>
              <a:off x="4082" y="6881"/>
              <a:ext cx="184"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37" name="Line 13"/>
            <p:cNvSpPr>
              <a:spLocks noChangeShapeType="1"/>
            </p:cNvSpPr>
            <p:nvPr/>
          </p:nvSpPr>
          <p:spPr bwMode="auto">
            <a:xfrm>
              <a:off x="6100" y="4135"/>
              <a:ext cx="0" cy="232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38" name="Line 14"/>
            <p:cNvSpPr>
              <a:spLocks noChangeShapeType="1"/>
            </p:cNvSpPr>
            <p:nvPr/>
          </p:nvSpPr>
          <p:spPr bwMode="auto">
            <a:xfrm>
              <a:off x="6100" y="4135"/>
              <a:ext cx="183"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1039" name="Line 15"/>
            <p:cNvSpPr>
              <a:spLocks noChangeShapeType="1"/>
            </p:cNvSpPr>
            <p:nvPr/>
          </p:nvSpPr>
          <p:spPr bwMode="auto">
            <a:xfrm>
              <a:off x="6100" y="6457"/>
              <a:ext cx="183"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1040" name="Line 16"/>
            <p:cNvSpPr>
              <a:spLocks noChangeShapeType="1"/>
            </p:cNvSpPr>
            <p:nvPr/>
          </p:nvSpPr>
          <p:spPr bwMode="auto">
            <a:xfrm>
              <a:off x="5916" y="5191"/>
              <a:ext cx="184"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41" name="Line 17"/>
            <p:cNvSpPr>
              <a:spLocks noChangeShapeType="1"/>
            </p:cNvSpPr>
            <p:nvPr/>
          </p:nvSpPr>
          <p:spPr bwMode="auto">
            <a:xfrm>
              <a:off x="8300" y="4135"/>
              <a:ext cx="367"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1042" name="Line 18"/>
            <p:cNvSpPr>
              <a:spLocks noChangeShapeType="1"/>
            </p:cNvSpPr>
            <p:nvPr/>
          </p:nvSpPr>
          <p:spPr bwMode="auto">
            <a:xfrm>
              <a:off x="8300" y="6457"/>
              <a:ext cx="367"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1043" name="Line 19"/>
            <p:cNvSpPr>
              <a:spLocks noChangeShapeType="1"/>
            </p:cNvSpPr>
            <p:nvPr/>
          </p:nvSpPr>
          <p:spPr bwMode="auto">
            <a:xfrm>
              <a:off x="5916" y="8676"/>
              <a:ext cx="367"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1044" name="Text Box 20"/>
            <p:cNvSpPr txBox="1">
              <a:spLocks noChangeArrowheads="1"/>
            </p:cNvSpPr>
            <p:nvPr/>
          </p:nvSpPr>
          <p:spPr bwMode="auto">
            <a:xfrm>
              <a:off x="6466" y="7766"/>
              <a:ext cx="2941" cy="1478"/>
            </a:xfrm>
            <a:prstGeom prst="rect">
              <a:avLst/>
            </a:prstGeom>
            <a:gradFill>
              <a:gsLst>
                <a:gs pos="90000">
                  <a:schemeClr val="accent6">
                    <a:tint val="62000"/>
                    <a:satMod val="180000"/>
                    <a:alpha val="19000"/>
                  </a:schemeClr>
                </a:gs>
                <a:gs pos="65000">
                  <a:schemeClr val="accent6">
                    <a:tint val="32000"/>
                    <a:satMod val="250000"/>
                  </a:schemeClr>
                </a:gs>
                <a:gs pos="100000">
                  <a:schemeClr val="accent6">
                    <a:tint val="23000"/>
                    <a:satMod val="300000"/>
                  </a:schemeClr>
                </a:gs>
              </a:gsLst>
            </a:gradFill>
            <a:ln>
              <a:solidFill>
                <a:schemeClr val="bg2"/>
              </a:solidFill>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Times New Roman" pitchFamily="18" charset="0"/>
                  <a:cs typeface="Arial" pitchFamily="34" charset="0"/>
                </a:rPr>
                <a:t>Área Administrativo</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Times New Roman" pitchFamily="18" charset="0"/>
                  <a:cs typeface="Arial" pitchFamily="34" charset="0"/>
                </a:rPr>
                <a:t>Área Financiera</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Times New Roman" pitchFamily="18" charset="0"/>
                  <a:cs typeface="Arial" pitchFamily="34" charset="0"/>
                </a:rPr>
                <a:t>Área de Recursos Humanos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Times New Roman" pitchFamily="18" charset="0"/>
                  <a:cs typeface="Arial" pitchFamily="34" charset="0"/>
                </a:rPr>
                <a:t>Área Comercial</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Times New Roman" pitchFamily="18" charset="0"/>
                  <a:cs typeface="Arial" pitchFamily="34" charset="0"/>
                </a:rPr>
                <a:t>Área Soporte Técnico</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4" name="Line 19"/>
          <p:cNvSpPr>
            <a:spLocks noChangeShapeType="1"/>
          </p:cNvSpPr>
          <p:nvPr/>
        </p:nvSpPr>
        <p:spPr bwMode="auto">
          <a:xfrm>
            <a:off x="2195736" y="5301208"/>
            <a:ext cx="179396"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1524000" y="1268760"/>
          <a:ext cx="6096000" cy="5037584"/>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s-ES" dirty="0" smtClean="0"/>
                        <a:t>OPORTUNIDADES</a:t>
                      </a:r>
                      <a:endParaRPr lang="es-ES" dirty="0"/>
                    </a:p>
                  </a:txBody>
                  <a:tcPr/>
                </a:tc>
                <a:tc hMerge="1">
                  <a:txBody>
                    <a:bodyPr/>
                    <a:lstStyle/>
                    <a:p>
                      <a:pPr algn="ctr"/>
                      <a:endParaRPr lang="es-ES" dirty="0"/>
                    </a:p>
                  </a:txBody>
                  <a:tcPr/>
                </a:tc>
              </a:tr>
              <a:tr h="370840">
                <a:tc>
                  <a:txBody>
                    <a:bodyPr/>
                    <a:lstStyle/>
                    <a:p>
                      <a:r>
                        <a:rPr kumimoji="0" lang="es-ES" sz="1400" kern="1200" dirty="0" smtClean="0">
                          <a:solidFill>
                            <a:schemeClr val="dk1"/>
                          </a:solidFill>
                          <a:latin typeface="Arial" pitchFamily="34" charset="0"/>
                          <a:ea typeface="+mn-ea"/>
                          <a:cs typeface="Arial" pitchFamily="34" charset="0"/>
                        </a:rPr>
                        <a:t>Plan de Gobierno Digital que es parte de la  Estrategia Ecuador Digital2.0</a:t>
                      </a:r>
                      <a:endParaRPr lang="es-ES" sz="1400" dirty="0">
                        <a:latin typeface="Arial" pitchFamily="34" charset="0"/>
                        <a:cs typeface="Arial" pitchFamily="34" charset="0"/>
                      </a:endParaRPr>
                    </a:p>
                  </a:txBody>
                  <a:tcPr/>
                </a:tc>
                <a:tc>
                  <a:txBody>
                    <a:bodyPr/>
                    <a:lstStyle/>
                    <a:p>
                      <a:r>
                        <a:rPr kumimoji="0" lang="es-ES" sz="1400" kern="1200" dirty="0" smtClean="0">
                          <a:solidFill>
                            <a:schemeClr val="dk1"/>
                          </a:solidFill>
                          <a:latin typeface="Arial" pitchFamily="34" charset="0"/>
                          <a:ea typeface="+mn-ea"/>
                          <a:cs typeface="Arial" pitchFamily="34" charset="0"/>
                        </a:rPr>
                        <a:t>Seguridad de dispositivos móviles en el mercado ecuatoriano</a:t>
                      </a:r>
                      <a:endParaRPr lang="es-ES" sz="1400" dirty="0">
                        <a:latin typeface="Arial" pitchFamily="34" charset="0"/>
                        <a:cs typeface="Arial" pitchFamily="34" charset="0"/>
                      </a:endParaRPr>
                    </a:p>
                  </a:txBody>
                  <a:tcPr/>
                </a:tc>
              </a:tr>
              <a:tr h="785624">
                <a:tc>
                  <a:txBody>
                    <a:bodyPr/>
                    <a:lstStyle/>
                    <a:p>
                      <a:r>
                        <a:rPr kumimoji="0" lang="es-ES" sz="1400" kern="1200" dirty="0" smtClean="0">
                          <a:solidFill>
                            <a:schemeClr val="dk1"/>
                          </a:solidFill>
                          <a:latin typeface="Arial" pitchFamily="34" charset="0"/>
                          <a:ea typeface="+mn-ea"/>
                          <a:cs typeface="Arial" pitchFamily="34" charset="0"/>
                        </a:rPr>
                        <a:t>SINARDAP</a:t>
                      </a:r>
                      <a:endParaRPr lang="es-ES" sz="1400" dirty="0">
                        <a:latin typeface="Arial" pitchFamily="34" charset="0"/>
                        <a:cs typeface="Arial" pitchFamily="34" charset="0"/>
                      </a:endParaRPr>
                    </a:p>
                  </a:txBody>
                  <a:tcPr/>
                </a:tc>
                <a:tc>
                  <a:txBody>
                    <a:bodyPr/>
                    <a:lstStyle/>
                    <a:p>
                      <a:r>
                        <a:rPr kumimoji="0" lang="es-ES" sz="1400" kern="1200" dirty="0" smtClean="0">
                          <a:solidFill>
                            <a:schemeClr val="dk1"/>
                          </a:solidFill>
                          <a:latin typeface="Arial" pitchFamily="34" charset="0"/>
                          <a:ea typeface="+mn-ea"/>
                          <a:cs typeface="Arial" pitchFamily="34" charset="0"/>
                        </a:rPr>
                        <a:t>Mercado Tecnologías de Información en la ciudad de Guayaquil</a:t>
                      </a:r>
                      <a:endParaRPr lang="es-ES" sz="1400" dirty="0">
                        <a:latin typeface="Arial" pitchFamily="34" charset="0"/>
                        <a:cs typeface="Arial" pitchFamily="34" charset="0"/>
                      </a:endParaRPr>
                    </a:p>
                  </a:txBody>
                  <a:tcPr/>
                </a:tc>
              </a:tr>
              <a:tr h="370840">
                <a:tc>
                  <a:txBody>
                    <a:bodyPr/>
                    <a:lstStyle/>
                    <a:p>
                      <a:r>
                        <a:rPr kumimoji="0" lang="es-ES" sz="1400" kern="1200" dirty="0" smtClean="0">
                          <a:solidFill>
                            <a:schemeClr val="dk1"/>
                          </a:solidFill>
                          <a:latin typeface="Arial" pitchFamily="34" charset="0"/>
                          <a:ea typeface="+mn-ea"/>
                          <a:cs typeface="Arial" pitchFamily="34" charset="0"/>
                        </a:rPr>
                        <a:t>Digitalización de Información del Registro Civil</a:t>
                      </a:r>
                      <a:endParaRPr lang="es-ES" sz="1400" dirty="0">
                        <a:latin typeface="Arial" pitchFamily="34" charset="0"/>
                        <a:cs typeface="Arial" pitchFamily="34" charset="0"/>
                      </a:endParaRPr>
                    </a:p>
                  </a:txBody>
                  <a:tcPr/>
                </a:tc>
                <a:tc>
                  <a:txBody>
                    <a:bodyPr/>
                    <a:lstStyle/>
                    <a:p>
                      <a:r>
                        <a:rPr kumimoji="0" lang="es-ES" sz="1400" kern="1200" dirty="0" smtClean="0">
                          <a:solidFill>
                            <a:schemeClr val="dk1"/>
                          </a:solidFill>
                          <a:latin typeface="Arial" pitchFamily="34" charset="0"/>
                          <a:ea typeface="+mn-ea"/>
                          <a:cs typeface="Arial" pitchFamily="34" charset="0"/>
                        </a:rPr>
                        <a:t>Tendencia al aprendizaje y adiestramiento del uso de las tecnologías en la población</a:t>
                      </a:r>
                      <a:endParaRPr lang="es-ES" sz="1400" dirty="0">
                        <a:latin typeface="Arial" pitchFamily="34" charset="0"/>
                        <a:cs typeface="Arial" pitchFamily="34" charset="0"/>
                      </a:endParaRPr>
                    </a:p>
                  </a:txBody>
                  <a:tcPr/>
                </a:tc>
              </a:tr>
              <a:tr h="370840">
                <a:tc>
                  <a:txBody>
                    <a:bodyPr/>
                    <a:lstStyle/>
                    <a:p>
                      <a:r>
                        <a:rPr kumimoji="0" lang="es-ES" sz="1400" kern="1200" dirty="0" smtClean="0">
                          <a:solidFill>
                            <a:schemeClr val="dk1"/>
                          </a:solidFill>
                          <a:latin typeface="Arial" pitchFamily="34" charset="0"/>
                          <a:ea typeface="+mn-ea"/>
                          <a:cs typeface="Arial" pitchFamily="34" charset="0"/>
                        </a:rPr>
                        <a:t>Billetera móvil- Banco Central</a:t>
                      </a:r>
                      <a:endParaRPr lang="es-ES" sz="1400" dirty="0">
                        <a:latin typeface="Arial" pitchFamily="34" charset="0"/>
                        <a:cs typeface="Arial" pitchFamily="34" charset="0"/>
                      </a:endParaRPr>
                    </a:p>
                  </a:txBody>
                  <a:tcPr/>
                </a:tc>
                <a:tc>
                  <a:txBody>
                    <a:bodyPr/>
                    <a:lstStyle/>
                    <a:p>
                      <a:r>
                        <a:rPr kumimoji="0" lang="es-ES" sz="1400" kern="1200" dirty="0" smtClean="0">
                          <a:solidFill>
                            <a:schemeClr val="dk1"/>
                          </a:solidFill>
                          <a:latin typeface="Arial" pitchFamily="34" charset="0"/>
                          <a:ea typeface="+mn-ea"/>
                          <a:cs typeface="Arial" pitchFamily="34" charset="0"/>
                        </a:rPr>
                        <a:t>Delitos Informáticos</a:t>
                      </a:r>
                      <a:endParaRPr lang="es-ES" sz="1400" dirty="0">
                        <a:latin typeface="Arial" pitchFamily="34" charset="0"/>
                        <a:cs typeface="Arial" pitchFamily="34" charset="0"/>
                      </a:endParaRPr>
                    </a:p>
                  </a:txBody>
                  <a:tcPr/>
                </a:tc>
              </a:tr>
              <a:tr h="370840">
                <a:tc>
                  <a:txBody>
                    <a:bodyPr/>
                    <a:lstStyle/>
                    <a:p>
                      <a:r>
                        <a:rPr kumimoji="0" lang="es-ES" sz="1400" kern="1200" dirty="0" smtClean="0">
                          <a:solidFill>
                            <a:schemeClr val="dk1"/>
                          </a:solidFill>
                          <a:latin typeface="Arial" pitchFamily="34" charset="0"/>
                          <a:ea typeface="+mn-ea"/>
                          <a:cs typeface="Arial" pitchFamily="34" charset="0"/>
                        </a:rPr>
                        <a:t>Crecimiento del Perú</a:t>
                      </a:r>
                      <a:endParaRPr lang="es-ES" sz="1400" dirty="0">
                        <a:latin typeface="Arial" pitchFamily="34" charset="0"/>
                        <a:cs typeface="Arial" pitchFamily="34" charset="0"/>
                      </a:endParaRPr>
                    </a:p>
                  </a:txBody>
                  <a:tcPr/>
                </a:tc>
                <a:tc>
                  <a:txBody>
                    <a:bodyPr/>
                    <a:lstStyle/>
                    <a:p>
                      <a:r>
                        <a:rPr kumimoji="0" lang="es-ES" sz="1400" kern="1200" dirty="0" smtClean="0">
                          <a:solidFill>
                            <a:schemeClr val="dk1"/>
                          </a:solidFill>
                          <a:latin typeface="Arial" pitchFamily="34" charset="0"/>
                          <a:ea typeface="+mn-ea"/>
                          <a:cs typeface="Arial" pitchFamily="34" charset="0"/>
                        </a:rPr>
                        <a:t>Cloud Computing</a:t>
                      </a:r>
                      <a:endParaRPr lang="es-ES" sz="1400" dirty="0">
                        <a:latin typeface="Arial" pitchFamily="34" charset="0"/>
                        <a:cs typeface="Arial" pitchFamily="34" charset="0"/>
                      </a:endParaRPr>
                    </a:p>
                  </a:txBody>
                  <a:tcPr/>
                </a:tc>
              </a:tr>
              <a:tr h="370840">
                <a:tc>
                  <a:txBody>
                    <a:bodyPr/>
                    <a:lstStyle/>
                    <a:p>
                      <a:r>
                        <a:rPr kumimoji="0" lang="es-ES" sz="1400" kern="1200" dirty="0" smtClean="0">
                          <a:solidFill>
                            <a:schemeClr val="dk1"/>
                          </a:solidFill>
                          <a:latin typeface="Arial" pitchFamily="34" charset="0"/>
                          <a:ea typeface="+mn-ea"/>
                          <a:cs typeface="Arial" pitchFamily="34" charset="0"/>
                        </a:rPr>
                        <a:t>El gasto público del Gobierno Ecuatoriano</a:t>
                      </a:r>
                      <a:endParaRPr lang="es-ES" sz="1400" dirty="0">
                        <a:latin typeface="Arial" pitchFamily="34" charset="0"/>
                        <a:cs typeface="Arial" pitchFamily="34" charset="0"/>
                      </a:endParaRPr>
                    </a:p>
                  </a:txBody>
                  <a:tcPr/>
                </a:tc>
                <a:tc>
                  <a:txBody>
                    <a:bodyPr/>
                    <a:lstStyle/>
                    <a:p>
                      <a:r>
                        <a:rPr kumimoji="0" lang="es-ES" sz="1400" kern="1200" dirty="0" err="1" smtClean="0">
                          <a:solidFill>
                            <a:schemeClr val="dk1"/>
                          </a:solidFill>
                          <a:latin typeface="Arial" pitchFamily="34" charset="0"/>
                          <a:ea typeface="+mn-ea"/>
                          <a:cs typeface="Arial" pitchFamily="34" charset="0"/>
                        </a:rPr>
                        <a:t>Virtualización</a:t>
                      </a:r>
                      <a:endParaRPr lang="es-ES" sz="1400" dirty="0">
                        <a:latin typeface="Arial" pitchFamily="34" charset="0"/>
                        <a:cs typeface="Arial" pitchFamily="34" charset="0"/>
                      </a:endParaRPr>
                    </a:p>
                  </a:txBody>
                  <a:tcPr/>
                </a:tc>
              </a:tr>
              <a:tr h="370840">
                <a:tc>
                  <a:txBody>
                    <a:bodyPr/>
                    <a:lstStyle/>
                    <a:p>
                      <a:r>
                        <a:rPr kumimoji="0" lang="es-ES" sz="1400" kern="1200" dirty="0" smtClean="0">
                          <a:solidFill>
                            <a:schemeClr val="dk1"/>
                          </a:solidFill>
                          <a:latin typeface="Arial" pitchFamily="34" charset="0"/>
                          <a:ea typeface="+mn-ea"/>
                          <a:cs typeface="Arial" pitchFamily="34" charset="0"/>
                        </a:rPr>
                        <a:t>Crecimiento de TI en Latinoamérica</a:t>
                      </a:r>
                      <a:endParaRPr lang="es-ES" sz="1400" dirty="0">
                        <a:latin typeface="Arial" pitchFamily="34" charset="0"/>
                        <a:cs typeface="Arial" pitchFamily="34" charset="0"/>
                      </a:endParaRPr>
                    </a:p>
                  </a:txBody>
                  <a:tcPr/>
                </a:tc>
                <a:tc>
                  <a:txBody>
                    <a:bodyPr/>
                    <a:lstStyle/>
                    <a:p>
                      <a:r>
                        <a:rPr kumimoji="0" lang="es-ES" sz="1400" kern="1200" dirty="0" smtClean="0">
                          <a:solidFill>
                            <a:schemeClr val="dk1"/>
                          </a:solidFill>
                          <a:latin typeface="Arial" pitchFamily="34" charset="0"/>
                          <a:ea typeface="+mn-ea"/>
                          <a:cs typeface="Arial" pitchFamily="34" charset="0"/>
                        </a:rPr>
                        <a:t>Nueva generación de “nativos digitales” demanda mayor movilidad, flexibilidad en el uso de dispositivos y libertad de acceso a las redes sociales,</a:t>
                      </a:r>
                      <a:endParaRPr lang="es-ES" sz="1400" dirty="0">
                        <a:latin typeface="Arial" pitchFamily="34" charset="0"/>
                        <a:cs typeface="Arial" pitchFamily="34" charset="0"/>
                      </a:endParaRPr>
                    </a:p>
                  </a:txBody>
                  <a:tcPr/>
                </a:tc>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475656" y="692696"/>
          <a:ext cx="6096000" cy="235204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s-ES" dirty="0" smtClean="0"/>
                        <a:t>OPORTUNIDADES</a:t>
                      </a:r>
                      <a:endParaRPr lang="es-ES" dirty="0"/>
                    </a:p>
                  </a:txBody>
                  <a:tcPr/>
                </a:tc>
                <a:tc hMerge="1">
                  <a:txBody>
                    <a:bodyPr/>
                    <a:lstStyle/>
                    <a:p>
                      <a:endParaRPr lang="es-ES" dirty="0"/>
                    </a:p>
                  </a:txBody>
                  <a:tcPr/>
                </a:tc>
              </a:tr>
              <a:tr h="370840">
                <a:tc>
                  <a:txBody>
                    <a:bodyPr/>
                    <a:lstStyle/>
                    <a:p>
                      <a:r>
                        <a:rPr kumimoji="0" lang="es-ES" sz="1400" kern="1200" dirty="0" smtClean="0">
                          <a:solidFill>
                            <a:schemeClr val="dk1"/>
                          </a:solidFill>
                          <a:latin typeface="Arial" pitchFamily="34" charset="0"/>
                          <a:ea typeface="+mn-ea"/>
                          <a:cs typeface="Arial" pitchFamily="34" charset="0"/>
                        </a:rPr>
                        <a:t>Tipificación de delitos informáticos</a:t>
                      </a:r>
                      <a:endParaRPr lang="es-ES" sz="1400" dirty="0">
                        <a:latin typeface="Arial" pitchFamily="34" charset="0"/>
                        <a:cs typeface="Arial" pitchFamily="34" charset="0"/>
                      </a:endParaRPr>
                    </a:p>
                  </a:txBody>
                  <a:tcPr/>
                </a:tc>
                <a:tc>
                  <a:txBody>
                    <a:bodyPr/>
                    <a:lstStyle/>
                    <a:p>
                      <a:r>
                        <a:rPr kumimoji="0" lang="es-ES" sz="1400" kern="1200" dirty="0" smtClean="0">
                          <a:solidFill>
                            <a:schemeClr val="dk1"/>
                          </a:solidFill>
                          <a:latin typeface="Arial" pitchFamily="34" charset="0"/>
                          <a:ea typeface="+mn-ea"/>
                          <a:cs typeface="Arial" pitchFamily="34" charset="0"/>
                        </a:rPr>
                        <a:t>Normativa PCI Superintendencia de Bancos</a:t>
                      </a:r>
                      <a:endParaRPr lang="es-ES" sz="1400" dirty="0">
                        <a:latin typeface="Arial" pitchFamily="34" charset="0"/>
                        <a:cs typeface="Arial" pitchFamily="34" charset="0"/>
                      </a:endParaRPr>
                    </a:p>
                  </a:txBody>
                  <a:tcPr/>
                </a:tc>
              </a:tr>
              <a:tr h="370840">
                <a:tc>
                  <a:txBody>
                    <a:bodyPr/>
                    <a:lstStyle/>
                    <a:p>
                      <a:r>
                        <a:rPr kumimoji="0" lang="es-ES" sz="1400" kern="1200" dirty="0" smtClean="0">
                          <a:solidFill>
                            <a:schemeClr val="dk1"/>
                          </a:solidFill>
                          <a:latin typeface="Arial" pitchFamily="34" charset="0"/>
                          <a:ea typeface="+mn-ea"/>
                          <a:cs typeface="Arial" pitchFamily="34" charset="0"/>
                        </a:rPr>
                        <a:t>Diferenciación de productos</a:t>
                      </a:r>
                      <a:endParaRPr lang="es-ES" sz="1400" dirty="0">
                        <a:latin typeface="Arial" pitchFamily="34" charset="0"/>
                        <a:cs typeface="Arial" pitchFamily="34" charset="0"/>
                      </a:endParaRPr>
                    </a:p>
                  </a:txBody>
                  <a:tcPr/>
                </a:tc>
                <a:tc>
                  <a:txBody>
                    <a:bodyPr/>
                    <a:lstStyle/>
                    <a:p>
                      <a:r>
                        <a:rPr kumimoji="0" lang="es-ES" sz="1400" kern="1200" dirty="0" smtClean="0">
                          <a:solidFill>
                            <a:schemeClr val="dk1"/>
                          </a:solidFill>
                          <a:latin typeface="Arial" pitchFamily="34" charset="0"/>
                          <a:ea typeface="+mn-ea"/>
                          <a:cs typeface="Arial" pitchFamily="34" charset="0"/>
                        </a:rPr>
                        <a:t>Demanda del mercado ecuatoriano en Seguridad de Información, Continuidad de Negocio y Recuperación de Desastres.</a:t>
                      </a:r>
                      <a:endParaRPr lang="es-ES" sz="1400" dirty="0">
                        <a:latin typeface="Arial" pitchFamily="34" charset="0"/>
                        <a:cs typeface="Arial" pitchFamily="34" charset="0"/>
                      </a:endParaRPr>
                    </a:p>
                  </a:txBody>
                  <a:tcPr/>
                </a:tc>
              </a:tr>
              <a:tr h="370840">
                <a:tc>
                  <a:txBody>
                    <a:bodyPr/>
                    <a:lstStyle/>
                    <a:p>
                      <a:r>
                        <a:rPr kumimoji="0" lang="es-ES" sz="1400" kern="1200" dirty="0" smtClean="0">
                          <a:solidFill>
                            <a:schemeClr val="dk1"/>
                          </a:solidFill>
                          <a:latin typeface="Arial" pitchFamily="34" charset="0"/>
                          <a:ea typeface="+mn-ea"/>
                          <a:cs typeface="Arial" pitchFamily="34" charset="0"/>
                        </a:rPr>
                        <a:t>Protección de Información Personal (IIP)</a:t>
                      </a:r>
                      <a:endParaRPr lang="es-ES" sz="1400" dirty="0">
                        <a:latin typeface="Arial" pitchFamily="34" charset="0"/>
                        <a:cs typeface="Arial" pitchFamily="34" charset="0"/>
                      </a:endParaRPr>
                    </a:p>
                  </a:txBody>
                  <a:tcPr/>
                </a:tc>
                <a:tc>
                  <a:txBody>
                    <a:bodyPr/>
                    <a:lstStyle/>
                    <a:p>
                      <a:r>
                        <a:rPr kumimoji="0" lang="es-ES" sz="1400" kern="1200" dirty="0" smtClean="0">
                          <a:solidFill>
                            <a:schemeClr val="dk1"/>
                          </a:solidFill>
                          <a:latin typeface="Arial" pitchFamily="34" charset="0"/>
                          <a:ea typeface="+mn-ea"/>
                          <a:cs typeface="Arial" pitchFamily="34" charset="0"/>
                        </a:rPr>
                        <a:t>Curva de experiencia</a:t>
                      </a:r>
                      <a:endParaRPr lang="es-ES" sz="1400" dirty="0">
                        <a:latin typeface="Arial" pitchFamily="34" charset="0"/>
                        <a:cs typeface="Arial" pitchFamily="34" charset="0"/>
                      </a:endParaRPr>
                    </a:p>
                  </a:txBody>
                  <a:tcPr/>
                </a:tc>
              </a:tr>
            </a:tbl>
          </a:graphicData>
        </a:graphic>
      </p:graphicFrame>
      <p:graphicFrame>
        <p:nvGraphicFramePr>
          <p:cNvPr id="3" name="2 Tabla"/>
          <p:cNvGraphicFramePr>
            <a:graphicFrameLocks noGrp="1"/>
          </p:cNvGraphicFramePr>
          <p:nvPr/>
        </p:nvGraphicFramePr>
        <p:xfrm>
          <a:off x="1547664" y="3479552"/>
          <a:ext cx="6096000" cy="2901776"/>
        </p:xfrm>
        <a:graphic>
          <a:graphicData uri="http://schemas.openxmlformats.org/drawingml/2006/table">
            <a:tbl>
              <a:tblPr firstRow="1" bandRow="1">
                <a:tableStyleId>{5C22544A-7EE6-4342-B048-85BDC9FD1C3A}</a:tableStyleId>
              </a:tblPr>
              <a:tblGrid>
                <a:gridCol w="3048000"/>
                <a:gridCol w="3048000"/>
              </a:tblGrid>
              <a:tr h="432048">
                <a:tc gridSpan="2">
                  <a:txBody>
                    <a:bodyPr/>
                    <a:lstStyle/>
                    <a:p>
                      <a:pPr algn="ctr"/>
                      <a:r>
                        <a:rPr lang="es-ES" dirty="0" smtClean="0"/>
                        <a:t>AMENAZAS</a:t>
                      </a:r>
                      <a:endParaRPr lang="es-ES" dirty="0"/>
                    </a:p>
                  </a:txBody>
                  <a:tcPr/>
                </a:tc>
                <a:tc hMerge="1">
                  <a:txBody>
                    <a:bodyPr/>
                    <a:lstStyle/>
                    <a:p>
                      <a:endParaRPr lang="es-ES" dirty="0"/>
                    </a:p>
                  </a:txBody>
                  <a:tcPr/>
                </a:tc>
              </a:tr>
              <a:tr h="370840">
                <a:tc>
                  <a:txBody>
                    <a:bodyPr/>
                    <a:lstStyle/>
                    <a:p>
                      <a:r>
                        <a:rPr kumimoji="0" lang="es-ES" sz="1400" kern="1200" dirty="0" smtClean="0">
                          <a:solidFill>
                            <a:schemeClr val="dk1"/>
                          </a:solidFill>
                          <a:latin typeface="Arial" pitchFamily="34" charset="0"/>
                          <a:ea typeface="+mn-ea"/>
                          <a:cs typeface="Arial" pitchFamily="34" charset="0"/>
                        </a:rPr>
                        <a:t>Balanza de Pagos</a:t>
                      </a:r>
                      <a:endParaRPr lang="es-ES" sz="1400" dirty="0">
                        <a:latin typeface="Arial" pitchFamily="34" charset="0"/>
                        <a:cs typeface="Arial" pitchFamily="34" charset="0"/>
                      </a:endParaRPr>
                    </a:p>
                  </a:txBody>
                  <a:tcPr/>
                </a:tc>
                <a:tc>
                  <a:txBody>
                    <a:bodyPr/>
                    <a:lstStyle/>
                    <a:p>
                      <a:r>
                        <a:rPr kumimoji="0" lang="es-ES" sz="1400" kern="1200" dirty="0" smtClean="0">
                          <a:solidFill>
                            <a:schemeClr val="dk1"/>
                          </a:solidFill>
                          <a:latin typeface="Arial" pitchFamily="34" charset="0"/>
                          <a:ea typeface="+mn-ea"/>
                          <a:cs typeface="Arial" pitchFamily="34" charset="0"/>
                        </a:rPr>
                        <a:t>Alto poder de negociación de los clientes especialmente sector Gobierno</a:t>
                      </a:r>
                      <a:endParaRPr lang="es-ES" sz="1400" dirty="0">
                        <a:latin typeface="Arial" pitchFamily="34" charset="0"/>
                        <a:cs typeface="Arial" pitchFamily="34" charset="0"/>
                      </a:endParaRPr>
                    </a:p>
                  </a:txBody>
                  <a:tcPr/>
                </a:tc>
              </a:tr>
              <a:tr h="370840">
                <a:tc>
                  <a:txBody>
                    <a:bodyPr/>
                    <a:lstStyle/>
                    <a:p>
                      <a:r>
                        <a:rPr kumimoji="0" lang="es-ES" sz="1400" kern="1200" dirty="0" smtClean="0">
                          <a:solidFill>
                            <a:schemeClr val="dk1"/>
                          </a:solidFill>
                          <a:latin typeface="Arial" pitchFamily="34" charset="0"/>
                          <a:ea typeface="+mn-ea"/>
                          <a:cs typeface="Arial" pitchFamily="34" charset="0"/>
                        </a:rPr>
                        <a:t>Índice de Confianza Empresarial</a:t>
                      </a:r>
                      <a:endParaRPr lang="es-ES" sz="1400" dirty="0">
                        <a:latin typeface="Arial" pitchFamily="34" charset="0"/>
                        <a:cs typeface="Arial" pitchFamily="34" charset="0"/>
                      </a:endParaRPr>
                    </a:p>
                  </a:txBody>
                  <a:tcPr/>
                </a:tc>
                <a:tc>
                  <a:txBody>
                    <a:bodyPr/>
                    <a:lstStyle/>
                    <a:p>
                      <a:r>
                        <a:rPr kumimoji="0" lang="es-ES" sz="1400" kern="1200" dirty="0" smtClean="0">
                          <a:solidFill>
                            <a:schemeClr val="dk1"/>
                          </a:solidFill>
                          <a:latin typeface="Arial" pitchFamily="34" charset="0"/>
                          <a:ea typeface="+mn-ea"/>
                          <a:cs typeface="Arial" pitchFamily="34" charset="0"/>
                        </a:rPr>
                        <a:t>Bajo poder de negociación de los proveedores</a:t>
                      </a:r>
                      <a:endParaRPr lang="es-ES" sz="1400" dirty="0">
                        <a:latin typeface="Arial" pitchFamily="34" charset="0"/>
                        <a:cs typeface="Arial" pitchFamily="34" charset="0"/>
                      </a:endParaRPr>
                    </a:p>
                  </a:txBody>
                  <a:tcPr/>
                </a:tc>
              </a:tr>
              <a:tr h="849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400" kern="1200" dirty="0" smtClean="0">
                          <a:solidFill>
                            <a:schemeClr val="dk1"/>
                          </a:solidFill>
                          <a:latin typeface="Arial" pitchFamily="34" charset="0"/>
                          <a:ea typeface="+mn-ea"/>
                          <a:cs typeface="Arial" pitchFamily="34" charset="0"/>
                        </a:rPr>
                        <a:t>Barreras gubernamentales( Entrada de nuevos competidores)</a:t>
                      </a:r>
                      <a:endParaRPr lang="es-ES" sz="1400" dirty="0" smtClean="0">
                        <a:latin typeface="Arial" pitchFamily="34" charset="0"/>
                        <a:cs typeface="Arial" pitchFamily="34" charset="0"/>
                      </a:endParaRPr>
                    </a:p>
                    <a:p>
                      <a:endParaRPr lang="es-ES" sz="1400" dirty="0">
                        <a:latin typeface="Arial" pitchFamily="34" charset="0"/>
                        <a:cs typeface="Arial" pitchFamily="34" charset="0"/>
                      </a:endParaRPr>
                    </a:p>
                  </a:txBody>
                  <a:tcPr/>
                </a:tc>
                <a:tc>
                  <a:txBody>
                    <a:bodyPr/>
                    <a:lstStyle/>
                    <a:p>
                      <a:r>
                        <a:rPr kumimoji="0" lang="es-ES" sz="1400" kern="1200" dirty="0" smtClean="0">
                          <a:solidFill>
                            <a:schemeClr val="dk1"/>
                          </a:solidFill>
                          <a:latin typeface="Arial" pitchFamily="34" charset="0"/>
                          <a:ea typeface="+mn-ea"/>
                          <a:cs typeface="Arial" pitchFamily="34" charset="0"/>
                        </a:rPr>
                        <a:t>Competidores que basan su fortaleza en el precio</a:t>
                      </a:r>
                      <a:endParaRPr lang="es-ES" sz="1400" dirty="0">
                        <a:latin typeface="Arial" pitchFamily="34" charset="0"/>
                        <a:cs typeface="Arial" pitchFamily="34" charset="0"/>
                      </a:endParaRPr>
                    </a:p>
                  </a:txBody>
                  <a:tcPr/>
                </a:tc>
              </a:tr>
              <a:tr h="370840">
                <a:tc>
                  <a:txBody>
                    <a:bodyPr/>
                    <a:lstStyle/>
                    <a:p>
                      <a:endParaRPr lang="es-ES" sz="1400" dirty="0">
                        <a:latin typeface="Arial" pitchFamily="34" charset="0"/>
                        <a:cs typeface="Arial" pitchFamily="34" charset="0"/>
                      </a:endParaRPr>
                    </a:p>
                  </a:txBody>
                  <a:tcPr/>
                </a:tc>
                <a:tc>
                  <a:txBody>
                    <a:bodyPr/>
                    <a:lstStyle/>
                    <a:p>
                      <a:pPr>
                        <a:spcAft>
                          <a:spcPts val="0"/>
                        </a:spcAft>
                      </a:pPr>
                      <a:r>
                        <a:rPr lang="es-ES" sz="1400" dirty="0">
                          <a:latin typeface="Arial" pitchFamily="34" charset="0"/>
                          <a:ea typeface="Times New Roman"/>
                          <a:cs typeface="Arial" pitchFamily="34" charset="0"/>
                        </a:rPr>
                        <a:t>Software Libre</a:t>
                      </a:r>
                    </a:p>
                  </a:txBody>
                  <a:tcPr marL="68580" marR="68580" marT="0" marB="0" anchor="ctr"/>
                </a:tc>
              </a:tr>
            </a:tbl>
          </a:graphicData>
        </a:graphic>
      </p:graphicFrame>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2286</TotalTime>
  <Words>4159</Words>
  <Application>Microsoft Office PowerPoint</Application>
  <PresentationFormat>Presentación en pantalla (4:3)</PresentationFormat>
  <Paragraphs>621</Paragraphs>
  <Slides>52</Slides>
  <Notes>9</Notes>
  <HiddenSlides>12</HiddenSlides>
  <MMClips>0</MMClips>
  <ScaleCrop>false</ScaleCrop>
  <HeadingPairs>
    <vt:vector size="4" baseType="variant">
      <vt:variant>
        <vt:lpstr>Tema</vt:lpstr>
      </vt:variant>
      <vt:variant>
        <vt:i4>1</vt:i4>
      </vt:variant>
      <vt:variant>
        <vt:lpstr>Títulos de diapositiva</vt:lpstr>
      </vt:variant>
      <vt:variant>
        <vt:i4>52</vt:i4>
      </vt:variant>
    </vt:vector>
  </HeadingPairs>
  <TitlesOfParts>
    <vt:vector size="53" baseType="lpstr">
      <vt:lpstr>Concurrencia</vt:lpstr>
      <vt:lpstr>PLANIFICACIÓN ESTRATÉGICA AL 2015 Y GESTIÓN POR PROCESOS PARA LA EMPRESA SATELITE.COM S.A.</vt:lpstr>
      <vt:lpstr>AGENDA</vt:lpstr>
      <vt:lpstr>SATELITE.COM S.A.</vt:lpstr>
      <vt:lpstr>CLIENTES</vt:lpstr>
      <vt:lpstr>PLANTEAMIENTO DEL PROBLEMA</vt:lpstr>
      <vt:lpstr>Diapositiva 6</vt:lpstr>
      <vt:lpstr>ANÁLISIS SITUACIONAL</vt:lpstr>
      <vt:lpstr>Diapositiva 8</vt:lpstr>
      <vt:lpstr>Diapositiva 9</vt:lpstr>
      <vt:lpstr>Diapositiva 10</vt:lpstr>
      <vt:lpstr>Diapositiva 11</vt:lpstr>
      <vt:lpstr>PROSPECTIVA</vt:lpstr>
      <vt:lpstr>FACTORES DE CAMBIO / ÁRBOL DE COMPETENCIA</vt:lpstr>
      <vt:lpstr>FACTORES DE CAMBIO / CAMBIOS ESPERADOS</vt:lpstr>
      <vt:lpstr>Diapositiva 15</vt:lpstr>
      <vt:lpstr>Diapositiva 16</vt:lpstr>
      <vt:lpstr>VARIABLES ESTRATÉGICAS</vt:lpstr>
      <vt:lpstr>DETERMINACIÓN DE ESCENARIOS</vt:lpstr>
      <vt:lpstr>Diapositiva 19</vt:lpstr>
      <vt:lpstr>Diapositiva 20</vt:lpstr>
      <vt:lpstr>Diapositiva 21</vt:lpstr>
      <vt:lpstr>DIRECCIONAMIENTO            ESTRATÉGICO</vt:lpstr>
      <vt:lpstr>Diapositiva 23</vt:lpstr>
      <vt:lpstr>MATRIZ FODA</vt:lpstr>
      <vt:lpstr>MATRIZ FODA</vt:lpstr>
      <vt:lpstr>MATRIZ FODA</vt:lpstr>
      <vt:lpstr>MATRIZ FODA</vt:lpstr>
      <vt:lpstr>Diapositiva 28</vt:lpstr>
      <vt:lpstr>Diapositiva 29</vt:lpstr>
      <vt:lpstr>Diapositiva 30</vt:lpstr>
      <vt:lpstr>Diapositiva 31</vt:lpstr>
      <vt:lpstr>OBJETIVOS ESTRATÉGICOS</vt:lpstr>
      <vt:lpstr>Diapositiva 33</vt:lpstr>
      <vt:lpstr>MAPA ESTRATÉGICO</vt:lpstr>
      <vt:lpstr>CUADRO DE MANDO INTEGRAL</vt:lpstr>
      <vt:lpstr>CUADRO DE MANDO INTEGRAL</vt:lpstr>
      <vt:lpstr>CUADRO DE MANDO INTEGRAL</vt:lpstr>
      <vt:lpstr>PLAN OPERATIVO ANUAL</vt:lpstr>
      <vt:lpstr>PLAN OPERATIVO ANUAL</vt:lpstr>
      <vt:lpstr>PLAN OPERATIVO ANUAL</vt:lpstr>
      <vt:lpstr>PLAN OPERATIVO ANUAL</vt:lpstr>
      <vt:lpstr>GESTIÓN POR PROCESOS</vt:lpstr>
      <vt:lpstr>Diapositiva 43</vt:lpstr>
      <vt:lpstr>MAPA DE PROCESOS</vt:lpstr>
      <vt:lpstr>Diapositiva 45</vt:lpstr>
      <vt:lpstr>Diapositiva 46</vt:lpstr>
      <vt:lpstr>Diapositiva 47</vt:lpstr>
      <vt:lpstr>Diapositiva 48</vt:lpstr>
      <vt:lpstr>CONCLUSIONES</vt:lpstr>
      <vt:lpstr>Diapositiva 50</vt:lpstr>
      <vt:lpstr>RECOMENDACIONES</vt:lpstr>
      <vt:lpstr>Diapositiva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PLANIFICACIÓN ESTRATÉGICA Y GESTION POR PROCESOS PARA LA EMPRESA SATELITE.COM S.A.</dc:title>
  <dc:creator>ALEX</dc:creator>
  <cp:lastModifiedBy>Alex</cp:lastModifiedBy>
  <cp:revision>209</cp:revision>
  <dcterms:created xsi:type="dcterms:W3CDTF">2012-05-18T00:13:26Z</dcterms:created>
  <dcterms:modified xsi:type="dcterms:W3CDTF">2013-08-19T16:48:52Z</dcterms:modified>
</cp:coreProperties>
</file>