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262" r:id="rId3"/>
    <p:sldId id="257" r:id="rId4"/>
    <p:sldId id="263" r:id="rId5"/>
    <p:sldId id="264" r:id="rId6"/>
    <p:sldId id="265" r:id="rId7"/>
    <p:sldId id="266" r:id="rId8"/>
    <p:sldId id="267" r:id="rId9"/>
    <p:sldId id="268" r:id="rId10"/>
    <p:sldId id="269" r:id="rId11"/>
    <p:sldId id="270" r:id="rId12"/>
    <p:sldId id="271" r:id="rId13"/>
    <p:sldId id="273" r:id="rId14"/>
    <p:sldId id="274" r:id="rId15"/>
    <p:sldId id="272" r:id="rId16"/>
    <p:sldId id="275" r:id="rId17"/>
    <p:sldId id="277" r:id="rId18"/>
    <p:sldId id="279" r:id="rId19"/>
    <p:sldId id="280" r:id="rId20"/>
    <p:sldId id="281" r:id="rId21"/>
    <p:sldId id="282" r:id="rId22"/>
    <p:sldId id="283" r:id="rId23"/>
    <p:sldId id="284" r:id="rId24"/>
    <p:sldId id="278" r:id="rId25"/>
  </p:sldIdLst>
  <p:sldSz cx="9144000" cy="5143500" type="screen16x9"/>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7621" autoAdjust="0"/>
  </p:normalViewPr>
  <p:slideViewPr>
    <p:cSldViewPr>
      <p:cViewPr varScale="1">
        <p:scale>
          <a:sx n="87" d="100"/>
          <a:sy n="87" d="100"/>
        </p:scale>
        <p:origin x="-768"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B02D1-8DBA-4E22-9180-F3326D8B04FF}" type="doc">
      <dgm:prSet loTypeId="urn:microsoft.com/office/officeart/2005/8/layout/process2" loCatId="process" qsTypeId="urn:microsoft.com/office/officeart/2005/8/quickstyle/3d2" qsCatId="3D" csTypeId="urn:microsoft.com/office/officeart/2005/8/colors/colorful1" csCatId="colorful" phldr="1"/>
      <dgm:spPr/>
      <dgm:t>
        <a:bodyPr/>
        <a:lstStyle/>
        <a:p>
          <a:endParaRPr lang="es-EC"/>
        </a:p>
      </dgm:t>
    </dgm:pt>
    <dgm:pt modelId="{5452CD61-F147-4480-A5F6-19B14C1175C5}">
      <dgm:prSet phldrT="[Texto]" custT="1"/>
      <dgm:spPr/>
      <dgm:t>
        <a:bodyPr/>
        <a:lstStyle/>
        <a:p>
          <a:r>
            <a:rPr lang="es-EC" sz="1200">
              <a:latin typeface="Times New Roman" pitchFamily="18" charset="0"/>
              <a:cs typeface="Times New Roman" pitchFamily="18" charset="0"/>
            </a:rPr>
            <a:t>Necesidad del Cliente</a:t>
          </a:r>
        </a:p>
      </dgm:t>
    </dgm:pt>
    <dgm:pt modelId="{7736A8D5-A7F5-41C0-964D-4FC1846665A0}" type="parTrans" cxnId="{E6F25B60-7651-465B-88B5-F6A0B8896333}">
      <dgm:prSet/>
      <dgm:spPr/>
      <dgm:t>
        <a:bodyPr/>
        <a:lstStyle/>
        <a:p>
          <a:endParaRPr lang="es-EC"/>
        </a:p>
      </dgm:t>
    </dgm:pt>
    <dgm:pt modelId="{C4868FE4-6EB5-4AF1-B255-ED15F25C8008}" type="sibTrans" cxnId="{E6F25B60-7651-465B-88B5-F6A0B8896333}">
      <dgm:prSet/>
      <dgm:spPr/>
      <dgm:t>
        <a:bodyPr/>
        <a:lstStyle/>
        <a:p>
          <a:endParaRPr lang="es-EC"/>
        </a:p>
      </dgm:t>
    </dgm:pt>
    <dgm:pt modelId="{A6087E90-7A0A-46E8-86B7-8835F88C2ECB}">
      <dgm:prSet phldrT="[Texto]" custT="1"/>
      <dgm:spPr/>
      <dgm:t>
        <a:bodyPr/>
        <a:lstStyle/>
        <a:p>
          <a:r>
            <a:rPr lang="es-EC" sz="1200">
              <a:latin typeface="Times New Roman" pitchFamily="18" charset="0"/>
              <a:cs typeface="Times New Roman" pitchFamily="18" charset="0"/>
            </a:rPr>
            <a:t>Realización del Servicio</a:t>
          </a:r>
        </a:p>
      </dgm:t>
    </dgm:pt>
    <dgm:pt modelId="{C2FB9691-27D7-458D-B389-D8F1A7E3EAE8}" type="parTrans" cxnId="{2896BC1F-EEDF-47A8-9F65-13AE7B3D795F}">
      <dgm:prSet/>
      <dgm:spPr/>
      <dgm:t>
        <a:bodyPr/>
        <a:lstStyle/>
        <a:p>
          <a:endParaRPr lang="es-EC"/>
        </a:p>
      </dgm:t>
    </dgm:pt>
    <dgm:pt modelId="{317FAA94-080B-4ECC-8BD2-41F81743969C}" type="sibTrans" cxnId="{2896BC1F-EEDF-47A8-9F65-13AE7B3D795F}">
      <dgm:prSet/>
      <dgm:spPr/>
      <dgm:t>
        <a:bodyPr/>
        <a:lstStyle/>
        <a:p>
          <a:endParaRPr lang="es-EC"/>
        </a:p>
      </dgm:t>
    </dgm:pt>
    <dgm:pt modelId="{48D537D6-7886-4FF6-BCE7-3957F16648EF}">
      <dgm:prSet phldrT="[Texto]" custT="1"/>
      <dgm:spPr/>
      <dgm:t>
        <a:bodyPr/>
        <a:lstStyle/>
        <a:p>
          <a:r>
            <a:rPr lang="es-EC" sz="1200">
              <a:latin typeface="Times New Roman" pitchFamily="18" charset="0"/>
              <a:cs typeface="Times New Roman" pitchFamily="18" charset="0"/>
            </a:rPr>
            <a:t>Satisfacción del cliente</a:t>
          </a:r>
        </a:p>
      </dgm:t>
    </dgm:pt>
    <dgm:pt modelId="{FE8D9703-6A9E-48C1-B7E0-4E1F231725F0}" type="parTrans" cxnId="{6C7B3D2F-B6D5-4008-88FD-A770BA0B7277}">
      <dgm:prSet/>
      <dgm:spPr/>
      <dgm:t>
        <a:bodyPr/>
        <a:lstStyle/>
        <a:p>
          <a:endParaRPr lang="es-EC"/>
        </a:p>
      </dgm:t>
    </dgm:pt>
    <dgm:pt modelId="{BE8E4E5C-7C87-40F5-B116-44DDFA998B97}" type="sibTrans" cxnId="{6C7B3D2F-B6D5-4008-88FD-A770BA0B7277}">
      <dgm:prSet/>
      <dgm:spPr/>
      <dgm:t>
        <a:bodyPr/>
        <a:lstStyle/>
        <a:p>
          <a:endParaRPr lang="es-EC"/>
        </a:p>
      </dgm:t>
    </dgm:pt>
    <dgm:pt modelId="{68C68628-8707-4DE7-A872-FD8A9406385A}" type="pres">
      <dgm:prSet presAssocID="{2CDB02D1-8DBA-4E22-9180-F3326D8B04FF}" presName="linearFlow" presStyleCnt="0">
        <dgm:presLayoutVars>
          <dgm:resizeHandles val="exact"/>
        </dgm:presLayoutVars>
      </dgm:prSet>
      <dgm:spPr/>
      <dgm:t>
        <a:bodyPr/>
        <a:lstStyle/>
        <a:p>
          <a:endParaRPr lang="es-EC"/>
        </a:p>
      </dgm:t>
    </dgm:pt>
    <dgm:pt modelId="{031105C0-4030-452A-AC22-AADCF046B26B}" type="pres">
      <dgm:prSet presAssocID="{5452CD61-F147-4480-A5F6-19B14C1175C5}" presName="node" presStyleLbl="node1" presStyleIdx="0" presStyleCnt="3">
        <dgm:presLayoutVars>
          <dgm:bulletEnabled val="1"/>
        </dgm:presLayoutVars>
      </dgm:prSet>
      <dgm:spPr/>
      <dgm:t>
        <a:bodyPr/>
        <a:lstStyle/>
        <a:p>
          <a:endParaRPr lang="es-EC"/>
        </a:p>
      </dgm:t>
    </dgm:pt>
    <dgm:pt modelId="{605B76D5-51EC-4DF0-B46C-4292FC980BAC}" type="pres">
      <dgm:prSet presAssocID="{C4868FE4-6EB5-4AF1-B255-ED15F25C8008}" presName="sibTrans" presStyleLbl="sibTrans2D1" presStyleIdx="0" presStyleCnt="2"/>
      <dgm:spPr/>
      <dgm:t>
        <a:bodyPr/>
        <a:lstStyle/>
        <a:p>
          <a:endParaRPr lang="es-EC"/>
        </a:p>
      </dgm:t>
    </dgm:pt>
    <dgm:pt modelId="{731AC497-D41A-4D0B-8E60-2957AAAC18E6}" type="pres">
      <dgm:prSet presAssocID="{C4868FE4-6EB5-4AF1-B255-ED15F25C8008}" presName="connectorText" presStyleLbl="sibTrans2D1" presStyleIdx="0" presStyleCnt="2"/>
      <dgm:spPr/>
      <dgm:t>
        <a:bodyPr/>
        <a:lstStyle/>
        <a:p>
          <a:endParaRPr lang="es-EC"/>
        </a:p>
      </dgm:t>
    </dgm:pt>
    <dgm:pt modelId="{C95C973D-7821-4312-8C65-A977621FABB1}" type="pres">
      <dgm:prSet presAssocID="{A6087E90-7A0A-46E8-86B7-8835F88C2ECB}" presName="node" presStyleLbl="node1" presStyleIdx="1" presStyleCnt="3">
        <dgm:presLayoutVars>
          <dgm:bulletEnabled val="1"/>
        </dgm:presLayoutVars>
      </dgm:prSet>
      <dgm:spPr/>
      <dgm:t>
        <a:bodyPr/>
        <a:lstStyle/>
        <a:p>
          <a:endParaRPr lang="es-EC"/>
        </a:p>
      </dgm:t>
    </dgm:pt>
    <dgm:pt modelId="{9EC538D0-D247-4EFD-862B-403302D9AB27}" type="pres">
      <dgm:prSet presAssocID="{317FAA94-080B-4ECC-8BD2-41F81743969C}" presName="sibTrans" presStyleLbl="sibTrans2D1" presStyleIdx="1" presStyleCnt="2"/>
      <dgm:spPr/>
      <dgm:t>
        <a:bodyPr/>
        <a:lstStyle/>
        <a:p>
          <a:endParaRPr lang="es-EC"/>
        </a:p>
      </dgm:t>
    </dgm:pt>
    <dgm:pt modelId="{5BD9B2BE-D588-40D3-A107-368F86CE3284}" type="pres">
      <dgm:prSet presAssocID="{317FAA94-080B-4ECC-8BD2-41F81743969C}" presName="connectorText" presStyleLbl="sibTrans2D1" presStyleIdx="1" presStyleCnt="2"/>
      <dgm:spPr/>
      <dgm:t>
        <a:bodyPr/>
        <a:lstStyle/>
        <a:p>
          <a:endParaRPr lang="es-EC"/>
        </a:p>
      </dgm:t>
    </dgm:pt>
    <dgm:pt modelId="{F78F950F-D13A-45C4-B9F9-B2E3A7A1BD48}" type="pres">
      <dgm:prSet presAssocID="{48D537D6-7886-4FF6-BCE7-3957F16648EF}" presName="node" presStyleLbl="node1" presStyleIdx="2" presStyleCnt="3">
        <dgm:presLayoutVars>
          <dgm:bulletEnabled val="1"/>
        </dgm:presLayoutVars>
      </dgm:prSet>
      <dgm:spPr/>
      <dgm:t>
        <a:bodyPr/>
        <a:lstStyle/>
        <a:p>
          <a:endParaRPr lang="es-EC"/>
        </a:p>
      </dgm:t>
    </dgm:pt>
  </dgm:ptLst>
  <dgm:cxnLst>
    <dgm:cxn modelId="{56282190-1C8A-4CD7-A0DC-2FDA3C2ECF83}" type="presOf" srcId="{2CDB02D1-8DBA-4E22-9180-F3326D8B04FF}" destId="{68C68628-8707-4DE7-A872-FD8A9406385A}" srcOrd="0" destOrd="0" presId="urn:microsoft.com/office/officeart/2005/8/layout/process2"/>
    <dgm:cxn modelId="{C4A1127C-5DFF-40D3-81B1-3617A183721E}" type="presOf" srcId="{48D537D6-7886-4FF6-BCE7-3957F16648EF}" destId="{F78F950F-D13A-45C4-B9F9-B2E3A7A1BD48}" srcOrd="0" destOrd="0" presId="urn:microsoft.com/office/officeart/2005/8/layout/process2"/>
    <dgm:cxn modelId="{D965D3C5-3C71-404B-811A-261360070ACF}" type="presOf" srcId="{C4868FE4-6EB5-4AF1-B255-ED15F25C8008}" destId="{605B76D5-51EC-4DF0-B46C-4292FC980BAC}" srcOrd="0" destOrd="0" presId="urn:microsoft.com/office/officeart/2005/8/layout/process2"/>
    <dgm:cxn modelId="{DB1C5EEE-08EC-40F8-8E8F-9E95FF1F0234}" type="presOf" srcId="{A6087E90-7A0A-46E8-86B7-8835F88C2ECB}" destId="{C95C973D-7821-4312-8C65-A977621FABB1}" srcOrd="0" destOrd="0" presId="urn:microsoft.com/office/officeart/2005/8/layout/process2"/>
    <dgm:cxn modelId="{3B804D10-8C91-4502-B91F-24AE791CD2B0}" type="presOf" srcId="{C4868FE4-6EB5-4AF1-B255-ED15F25C8008}" destId="{731AC497-D41A-4D0B-8E60-2957AAAC18E6}" srcOrd="1" destOrd="0" presId="urn:microsoft.com/office/officeart/2005/8/layout/process2"/>
    <dgm:cxn modelId="{474DCB20-001F-42AA-A383-40445EE23731}" type="presOf" srcId="{5452CD61-F147-4480-A5F6-19B14C1175C5}" destId="{031105C0-4030-452A-AC22-AADCF046B26B}" srcOrd="0" destOrd="0" presId="urn:microsoft.com/office/officeart/2005/8/layout/process2"/>
    <dgm:cxn modelId="{2896BC1F-EEDF-47A8-9F65-13AE7B3D795F}" srcId="{2CDB02D1-8DBA-4E22-9180-F3326D8B04FF}" destId="{A6087E90-7A0A-46E8-86B7-8835F88C2ECB}" srcOrd="1" destOrd="0" parTransId="{C2FB9691-27D7-458D-B389-D8F1A7E3EAE8}" sibTransId="{317FAA94-080B-4ECC-8BD2-41F81743969C}"/>
    <dgm:cxn modelId="{6C7B3D2F-B6D5-4008-88FD-A770BA0B7277}" srcId="{2CDB02D1-8DBA-4E22-9180-F3326D8B04FF}" destId="{48D537D6-7886-4FF6-BCE7-3957F16648EF}" srcOrd="2" destOrd="0" parTransId="{FE8D9703-6A9E-48C1-B7E0-4E1F231725F0}" sibTransId="{BE8E4E5C-7C87-40F5-B116-44DDFA998B97}"/>
    <dgm:cxn modelId="{63F06DB5-C0FC-41BC-AB8E-2CCC117D48C7}" type="presOf" srcId="{317FAA94-080B-4ECC-8BD2-41F81743969C}" destId="{9EC538D0-D247-4EFD-862B-403302D9AB27}" srcOrd="0" destOrd="0" presId="urn:microsoft.com/office/officeart/2005/8/layout/process2"/>
    <dgm:cxn modelId="{561EE026-79CE-412E-83C4-7B5005E57A4B}" type="presOf" srcId="{317FAA94-080B-4ECC-8BD2-41F81743969C}" destId="{5BD9B2BE-D588-40D3-A107-368F86CE3284}" srcOrd="1" destOrd="0" presId="urn:microsoft.com/office/officeart/2005/8/layout/process2"/>
    <dgm:cxn modelId="{E6F25B60-7651-465B-88B5-F6A0B8896333}" srcId="{2CDB02D1-8DBA-4E22-9180-F3326D8B04FF}" destId="{5452CD61-F147-4480-A5F6-19B14C1175C5}" srcOrd="0" destOrd="0" parTransId="{7736A8D5-A7F5-41C0-964D-4FC1846665A0}" sibTransId="{C4868FE4-6EB5-4AF1-B255-ED15F25C8008}"/>
    <dgm:cxn modelId="{1211B01E-8F69-4775-B2C2-F4039FE42437}" type="presParOf" srcId="{68C68628-8707-4DE7-A872-FD8A9406385A}" destId="{031105C0-4030-452A-AC22-AADCF046B26B}" srcOrd="0" destOrd="0" presId="urn:microsoft.com/office/officeart/2005/8/layout/process2"/>
    <dgm:cxn modelId="{1C1058AF-B4F3-417B-8673-305419D1E83A}" type="presParOf" srcId="{68C68628-8707-4DE7-A872-FD8A9406385A}" destId="{605B76D5-51EC-4DF0-B46C-4292FC980BAC}" srcOrd="1" destOrd="0" presId="urn:microsoft.com/office/officeart/2005/8/layout/process2"/>
    <dgm:cxn modelId="{7782D762-7B2C-4E0E-B415-F25987F3F722}" type="presParOf" srcId="{605B76D5-51EC-4DF0-B46C-4292FC980BAC}" destId="{731AC497-D41A-4D0B-8E60-2957AAAC18E6}" srcOrd="0" destOrd="0" presId="urn:microsoft.com/office/officeart/2005/8/layout/process2"/>
    <dgm:cxn modelId="{60AF5D44-45F3-4239-8949-9D7D3286EAC8}" type="presParOf" srcId="{68C68628-8707-4DE7-A872-FD8A9406385A}" destId="{C95C973D-7821-4312-8C65-A977621FABB1}" srcOrd="2" destOrd="0" presId="urn:microsoft.com/office/officeart/2005/8/layout/process2"/>
    <dgm:cxn modelId="{E9D467DC-1477-417E-8023-CE91306241F3}" type="presParOf" srcId="{68C68628-8707-4DE7-A872-FD8A9406385A}" destId="{9EC538D0-D247-4EFD-862B-403302D9AB27}" srcOrd="3" destOrd="0" presId="urn:microsoft.com/office/officeart/2005/8/layout/process2"/>
    <dgm:cxn modelId="{C289BD92-DCD5-44E4-AD1D-9572515A6EEA}" type="presParOf" srcId="{9EC538D0-D247-4EFD-862B-403302D9AB27}" destId="{5BD9B2BE-D588-40D3-A107-368F86CE3284}" srcOrd="0" destOrd="0" presId="urn:microsoft.com/office/officeart/2005/8/layout/process2"/>
    <dgm:cxn modelId="{D4357415-7B56-4196-A710-107D1E9124B7}" type="presParOf" srcId="{68C68628-8707-4DE7-A872-FD8A9406385A}" destId="{F78F950F-D13A-45C4-B9F9-B2E3A7A1BD4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105C0-4030-452A-AC22-AADCF046B26B}">
      <dsp:nvSpPr>
        <dsp:cNvPr id="0" name=""/>
        <dsp:cNvSpPr/>
      </dsp:nvSpPr>
      <dsp:spPr>
        <a:xfrm>
          <a:off x="855094" y="0"/>
          <a:ext cx="1458162" cy="81009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Times New Roman" pitchFamily="18" charset="0"/>
              <a:cs typeface="Times New Roman" pitchFamily="18" charset="0"/>
            </a:rPr>
            <a:t>Necesidad del Cliente</a:t>
          </a:r>
        </a:p>
      </dsp:txBody>
      <dsp:txXfrm>
        <a:off x="878821" y="23727"/>
        <a:ext cx="1410708" cy="762636"/>
      </dsp:txXfrm>
    </dsp:sp>
    <dsp:sp modelId="{605B76D5-51EC-4DF0-B46C-4292FC980BAC}">
      <dsp:nvSpPr>
        <dsp:cNvPr id="0" name=""/>
        <dsp:cNvSpPr/>
      </dsp:nvSpPr>
      <dsp:spPr>
        <a:xfrm rot="5400000">
          <a:off x="1432284" y="830342"/>
          <a:ext cx="303783" cy="364540"/>
        </a:xfrm>
        <a:prstGeom prs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474814" y="860721"/>
        <a:ext cx="218724" cy="212648"/>
      </dsp:txXfrm>
    </dsp:sp>
    <dsp:sp modelId="{C95C973D-7821-4312-8C65-A977621FABB1}">
      <dsp:nvSpPr>
        <dsp:cNvPr id="0" name=""/>
        <dsp:cNvSpPr/>
      </dsp:nvSpPr>
      <dsp:spPr>
        <a:xfrm>
          <a:off x="855094" y="1215134"/>
          <a:ext cx="1458162" cy="81009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Times New Roman" pitchFamily="18" charset="0"/>
              <a:cs typeface="Times New Roman" pitchFamily="18" charset="0"/>
            </a:rPr>
            <a:t>Realización del Servicio</a:t>
          </a:r>
        </a:p>
      </dsp:txBody>
      <dsp:txXfrm>
        <a:off x="878821" y="1238861"/>
        <a:ext cx="1410708" cy="762636"/>
      </dsp:txXfrm>
    </dsp:sp>
    <dsp:sp modelId="{9EC538D0-D247-4EFD-862B-403302D9AB27}">
      <dsp:nvSpPr>
        <dsp:cNvPr id="0" name=""/>
        <dsp:cNvSpPr/>
      </dsp:nvSpPr>
      <dsp:spPr>
        <a:xfrm rot="5400000">
          <a:off x="1432284" y="2045477"/>
          <a:ext cx="303783" cy="364540"/>
        </a:xfrm>
        <a:prstGeom prs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474814" y="2075856"/>
        <a:ext cx="218724" cy="212648"/>
      </dsp:txXfrm>
    </dsp:sp>
    <dsp:sp modelId="{F78F950F-D13A-45C4-B9F9-B2E3A7A1BD48}">
      <dsp:nvSpPr>
        <dsp:cNvPr id="0" name=""/>
        <dsp:cNvSpPr/>
      </dsp:nvSpPr>
      <dsp:spPr>
        <a:xfrm>
          <a:off x="855094" y="2430270"/>
          <a:ext cx="1458162" cy="81009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Times New Roman" pitchFamily="18" charset="0"/>
              <a:cs typeface="Times New Roman" pitchFamily="18" charset="0"/>
            </a:rPr>
            <a:t>Satisfacción del cliente</a:t>
          </a:r>
        </a:p>
      </dsp:txBody>
      <dsp:txXfrm>
        <a:off x="878821" y="2453997"/>
        <a:ext cx="1410708" cy="7626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A8ADFD5B-A66C-449C-B6E8-FB716D07777D}" type="datetimeFigureOut">
              <a:pPr/>
              <a:t>6/30/2006</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CA5D3BF3-D352-46FC-8343-31F56E6730EA}" type="slidenum">
              <a:pPr/>
              <a:t>‹Nº›</a:t>
            </a:fld>
            <a:endParaRPr lang="es-ES"/>
          </a:p>
        </p:txBody>
      </p:sp>
    </p:spTree>
    <p:extLst>
      <p:ext uri="{BB962C8B-B14F-4D97-AF65-F5344CB8AC3E}">
        <p14:creationId xmlns:p14="http://schemas.microsoft.com/office/powerpoint/2010/main" val="1122000086"/>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smtClean="0"/>
              <a:t>Haga clic para modificar el estilo de subtítulo del patrón</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es-ES" sz="2000">
                <a:solidFill>
                  <a:srgbClr val="FFFFFF"/>
                </a:solidFill>
              </a:defRPr>
            </a:lvl1pPr>
            <a:extLst/>
          </a:lstStyle>
          <a:p>
            <a:pPr algn="ctr"/>
            <a:fld id="{047E157E-8DCB-4F70-A0AF-5EB586A91DD4}" type="datetime1">
              <a:rPr kumimoji="0" lang="es-ES">
                <a:solidFill>
                  <a:srgbClr val="FFFFFF"/>
                </a:solidFill>
              </a:rPr>
              <a:pPr algn="ctr"/>
              <a:t>02/10/2013</a:t>
            </a:fld>
            <a:endParaRPr kumimoji="0" lang="es-ES"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es-ES" cap="all" baseline="0"/>
            </a:lvl1pPr>
            <a:extLst/>
          </a:lstStyle>
          <a:p>
            <a:pPr eaLnBrk="1" latinLnBrk="0" hangingPunct="1"/>
            <a:r>
              <a:rPr lang="es-ES" smtClean="0"/>
              <a:t>Haga clic para modificar el estilo de título del patrón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Rectangle 2"/>
          <p:cNvSpPr>
            <a:spLocks noGrp="1"/>
          </p:cNvSpPr>
          <p:nvPr>
            <p:ph type="dt" sz="half" idx="10"/>
          </p:nvPr>
        </p:nvSpPr>
        <p:spPr/>
        <p:txBody>
          <a:bodyPr/>
          <a:lstStyle>
            <a:extLst/>
          </a:lstStyle>
          <a:p>
            <a:fld id="{E4606EA6-EFEA-4C30-9264-4F9291A5780D}" type="datetime1">
              <a:pPr/>
              <a:t>6/30/2006</a:t>
            </a:fld>
            <a:endParaRPr kumimoji="0" lang="es-ES"/>
          </a:p>
        </p:txBody>
      </p:sp>
      <p:sp>
        <p:nvSpPr>
          <p:cNvPr id="4" name="Rectangle 3"/>
          <p:cNvSpPr>
            <a:spLocks noGrp="1"/>
          </p:cNvSpPr>
          <p:nvPr>
            <p:ph type="ftr" sz="quarter" idx="11"/>
          </p:nvPr>
        </p:nvSpPr>
        <p:spPr/>
        <p:txBody>
          <a:bodyPr/>
          <a:lstStyle>
            <a:extLst/>
          </a:lstStyle>
          <a:p>
            <a:endParaRPr kumimoji="0" lang="es-E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smtClean="0"/>
              <a:t>Haga clic para modificar el estilo de texto del patrón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extLst/>
          </a:lstStyle>
          <a:p>
            <a:fld id="{6FCF9F07-3BC7-4570-B054-79111B0A380C}" type="datetime1">
              <a:pPr/>
              <a:t>6/30/2006</a:t>
            </a:fld>
            <a:endParaRPr kumimoji="0" lang="es-E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8" name="Date Placeholder 7"/>
          <p:cNvSpPr>
            <a:spLocks noGrp="1"/>
          </p:cNvSpPr>
          <p:nvPr>
            <p:ph type="dt" sz="half" idx="15"/>
          </p:nvPr>
        </p:nvSpPr>
        <p:spPr/>
        <p:txBody>
          <a:bodyPr rtlCol="0"/>
          <a:lstStyle>
            <a:extLst/>
          </a:lstStyle>
          <a:p>
            <a:fld id="{E4606EA6-EFEA-4C30-9264-4F9291A5780D}" type="datetime1">
              <a:pPr/>
              <a:t>6/30/2006</a:t>
            </a:fld>
            <a:endParaRPr kumimoji="0" lang="es-E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extLst/>
          </a:lstStyle>
          <a:p>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es-ES"/>
            </a:lvl1pPr>
            <a:extLst/>
          </a:lstStyle>
          <a:p>
            <a:pPr eaLnBrk="1" latinLnBrk="0" hangingPunct="1"/>
            <a:r>
              <a:rPr lang="es-ES" smtClean="0"/>
              <a:t>Haga clic para modificar el estilo de título del patrón</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0" name="Date Placeholder 9"/>
          <p:cNvSpPr>
            <a:spLocks noGrp="1"/>
          </p:cNvSpPr>
          <p:nvPr>
            <p:ph type="dt" sz="half" idx="15"/>
          </p:nvPr>
        </p:nvSpPr>
        <p:spPr/>
        <p:txBody>
          <a:bodyPr rtlCol="0"/>
          <a:lstStyle>
            <a:extLst/>
          </a:lstStyle>
          <a:p>
            <a:fld id="{E4606EA6-EFEA-4C30-9264-4F9291A5780D}" type="datetime1">
              <a:pPr/>
              <a:t>6/30/2006</a:t>
            </a:fld>
            <a:endParaRPr kumimoji="0" lang="es-E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extLst/>
          </a:lstStyle>
          <a:p>
            <a:endParaRPr kumimoji="0" lang="es-E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extLst/>
          </a:lstStyle>
          <a:p>
            <a:fld id="{6DFADB5D-B7A0-47E3-AD2D-B1A6F8614213}" type="datetime1">
              <a:pPr/>
              <a:t>6/30/2006</a:t>
            </a:fld>
            <a:endParaRPr kumimoji="0" lang="es-ES"/>
          </a:p>
        </p:txBody>
      </p:sp>
      <p:sp>
        <p:nvSpPr>
          <p:cNvPr id="4" name="Footer Placeholder 3"/>
          <p:cNvSpPr>
            <a:spLocks noGrp="1"/>
          </p:cNvSpPr>
          <p:nvPr>
            <p:ph type="ftr" sz="quarter" idx="11"/>
          </p:nvPr>
        </p:nvSpPr>
        <p:spPr/>
        <p:txBody>
          <a:bodyPr/>
          <a:lstStyle>
            <a:extLst/>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pPr/>
              <a:t>6/30/2006</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es-ES" sz="4200" b="0"/>
            </a:lvl1pPr>
            <a:extLst/>
          </a:lstStyle>
          <a:p>
            <a:pPr eaLnBrk="1" latinLnBrk="0" hangingPunct="1"/>
            <a:r>
              <a:rPr lang="es-ES" smtClean="0"/>
              <a:t>Haga clic para modificar el estilo de título del patrón</a:t>
            </a:r>
            <a:endParaRPr/>
          </a:p>
        </p:txBody>
      </p:sp>
      <p:sp>
        <p:nvSpPr>
          <p:cNvPr id="5" name="Date Placeholder 4"/>
          <p:cNvSpPr>
            <a:spLocks noGrp="1"/>
          </p:cNvSpPr>
          <p:nvPr>
            <p:ph type="dt" sz="half" idx="10"/>
          </p:nvPr>
        </p:nvSpPr>
        <p:spPr/>
        <p:txBody>
          <a:bodyPr/>
          <a:lstStyle>
            <a:extLst/>
          </a:lstStyle>
          <a:p>
            <a:fld id="{F49A8198-4617-485E-9585-4840B69DBBA6}" type="datetime1">
              <a:pPr/>
              <a:t>6/30/2006</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smtClean="0"/>
              <a:t>Haga clic para modificar el estilo de texto del patrón</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es-ES" sz="3200"/>
            </a:lvl1pPr>
            <a:extLst/>
          </a:lstStyle>
          <a:p>
            <a:r>
              <a:rPr kumimoji="0" lang="es-ES" smtClean="0"/>
              <a:t>Haga clic en el icono para agregar una imagen</a:t>
            </a:r>
            <a:endParaRPr kumimoji="0" lang="es-ES"/>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smtClean="0"/>
              <a:t>Haga clic para modificar el estilo de texto del patrón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smtClean="0"/>
              <a:t>Haga clic para modificar el estilo de título del patrón</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pPr/>
              <a:t>6/30/2006</a:t>
            </a:fld>
            <a:endParaRPr kumimoji="0" lang="es-E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es-ES" sz="1400">
                <a:solidFill>
                  <a:schemeClr val="tx2"/>
                </a:solidFill>
              </a:defRPr>
            </a:lvl1pPr>
            <a:extLst/>
          </a:lstStyle>
          <a:p>
            <a:fld id="{E4606EA6-EFEA-4C30-9264-4F9291A5780D}" type="datetime1">
              <a:pPr/>
              <a:t>6/30/2006</a:t>
            </a:fld>
            <a:endParaRPr kumimoji="0" lang="es-ES"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es-ES" smtClean="0"/>
              <a:t>Haga clic para modificar el estilo de título del patrón</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s-ES" sz="4000" b="1" dirty="0"/>
              <a:t>Estudio de factibilidad para la ejecución de un proyecto de implementación de Sistemas de Gestión de Calidad en empresas de la ciudad de Tulcán, provincia del </a:t>
            </a:r>
            <a:r>
              <a:rPr lang="es-ES" sz="4000" b="1" dirty="0" err="1" smtClean="0"/>
              <a:t>CarchI</a:t>
            </a:r>
            <a:endParaRPr lang="es-ES" dirty="0"/>
          </a:p>
        </p:txBody>
      </p:sp>
      <p:sp>
        <p:nvSpPr>
          <p:cNvPr id="5" name="Rectangle 4"/>
          <p:cNvSpPr>
            <a:spLocks noGrp="1"/>
          </p:cNvSpPr>
          <p:nvPr>
            <p:ph type="subTitle" idx="1"/>
          </p:nvPr>
        </p:nvSpPr>
        <p:spPr/>
        <p:txBody>
          <a:bodyPr>
            <a:normAutofit fontScale="47500" lnSpcReduction="20000"/>
          </a:bodyPr>
          <a:lstStyle>
            <a:extLst/>
          </a:lstStyle>
          <a:p>
            <a:r>
              <a:rPr lang="es-ES" dirty="0" smtClean="0"/>
              <a:t>JUAN CARLOS CERÓN VINUEZA</a:t>
            </a:r>
          </a:p>
          <a:p>
            <a:r>
              <a:rPr lang="es-ES" dirty="0" smtClean="0"/>
              <a:t>Febrero, 2013</a:t>
            </a:r>
            <a:endParaRPr lang="es-ES" dirty="0"/>
          </a:p>
        </p:txBody>
      </p:sp>
      <p:pic>
        <p:nvPicPr>
          <p:cNvPr id="7" name="6 Imagen" descr="http://blogs.espe.edu.ec/wp-content/uploads/2013/07/Comunicado-2-1.jpg"/>
          <p:cNvPicPr/>
          <p:nvPr/>
        </p:nvPicPr>
        <p:blipFill rotWithShape="1">
          <a:blip r:embed="rId3" cstate="print">
            <a:extLst>
              <a:ext uri="{28A0092B-C50C-407E-A947-70E740481C1C}">
                <a14:useLocalDpi xmlns:a14="http://schemas.microsoft.com/office/drawing/2010/main" val="0"/>
              </a:ext>
            </a:extLst>
          </a:blip>
          <a:srcRect l="-3" t="35345" r="-13" b="25287"/>
          <a:stretch/>
        </p:blipFill>
        <p:spPr bwMode="auto">
          <a:xfrm>
            <a:off x="0" y="195486"/>
            <a:ext cx="2376263" cy="743923"/>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s-ES" dirty="0" smtClean="0"/>
              <a:t>LA EMPRESA Y SU ORGANIZACIÓN</a:t>
            </a:r>
            <a:endParaRPr lang="es-E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874" y="135260"/>
            <a:ext cx="7281614" cy="318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224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La Empresa</a:t>
            </a:r>
            <a:endParaRPr lang="es-ES" dirty="0"/>
          </a:p>
        </p:txBody>
      </p:sp>
      <p:sp>
        <p:nvSpPr>
          <p:cNvPr id="4" name="3 Marcador de contenido"/>
          <p:cNvSpPr>
            <a:spLocks noGrp="1"/>
          </p:cNvSpPr>
          <p:nvPr>
            <p:ph sz="quarter" idx="13"/>
          </p:nvPr>
        </p:nvSpPr>
        <p:spPr>
          <a:xfrm>
            <a:off x="539552" y="1563638"/>
            <a:ext cx="3886200" cy="1440160"/>
          </a:xfrm>
        </p:spPr>
        <p:txBody>
          <a:bodyPr>
            <a:normAutofit/>
          </a:bodyPr>
          <a:lstStyle/>
          <a:p>
            <a:r>
              <a:rPr lang="es-ES" sz="1800" dirty="0"/>
              <a:t>NOMBRE COMERCIAL: OMEGA INTEGRATED SOLUTIONS</a:t>
            </a:r>
            <a:endParaRPr lang="es-EC" sz="1800" dirty="0"/>
          </a:p>
          <a:p>
            <a:r>
              <a:rPr lang="es-ES" sz="1800" dirty="0"/>
              <a:t>RAZON SOCIAL: OMEGA INTEGRATED SOLUTIONS CÍA. LTDA.</a:t>
            </a:r>
            <a:endParaRPr lang="es-EC" sz="1800" dirty="0"/>
          </a:p>
          <a:p>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802949884"/>
              </p:ext>
            </p:extLst>
          </p:nvPr>
        </p:nvGraphicFramePr>
        <p:xfrm>
          <a:off x="4860032" y="2379577"/>
          <a:ext cx="4105910" cy="841248"/>
        </p:xfrm>
        <a:graphic>
          <a:graphicData uri="http://schemas.openxmlformats.org/drawingml/2006/table">
            <a:tbl>
              <a:tblPr firstRow="1" firstCol="1" bandRow="1">
                <a:tableStyleId>{5C22544A-7EE6-4342-B048-85BDC9FD1C3A}</a:tableStyleId>
              </a:tblPr>
              <a:tblGrid>
                <a:gridCol w="2108200"/>
                <a:gridCol w="1997710"/>
              </a:tblGrid>
              <a:tr h="0">
                <a:tc>
                  <a:txBody>
                    <a:bodyPr/>
                    <a:lstStyle/>
                    <a:p>
                      <a:pPr algn="ctr">
                        <a:lnSpc>
                          <a:spcPct val="115000"/>
                        </a:lnSpc>
                        <a:spcAft>
                          <a:spcPts val="0"/>
                        </a:spcAft>
                      </a:pPr>
                      <a:r>
                        <a:rPr lang="es-ES" sz="1200">
                          <a:effectLst/>
                        </a:rPr>
                        <a:t>Nombre</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Porcentaje de participación </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S" sz="1200">
                          <a:effectLst/>
                        </a:rPr>
                        <a:t>Cerón Vinueza J. C.</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40%</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S" sz="1200">
                          <a:effectLst/>
                        </a:rPr>
                        <a:t>Vinueza Robles, R. M.</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30%</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S" sz="1200">
                          <a:effectLst/>
                        </a:rPr>
                        <a:t>Salazar Vinueza C. M.</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dirty="0">
                          <a:effectLst/>
                        </a:rPr>
                        <a:t>30%</a:t>
                      </a:r>
                      <a:endParaRPr lang="es-EC" sz="1200" dirty="0">
                        <a:effectLst/>
                        <a:latin typeface="Times New Roman"/>
                        <a:ea typeface="Times New Roman"/>
                      </a:endParaRPr>
                    </a:p>
                  </a:txBody>
                  <a:tcPr marL="44450" marR="44450" marT="0" marB="0" anchor="ctr"/>
                </a:tc>
              </a:tr>
            </a:tbl>
          </a:graphicData>
        </a:graphic>
      </p:graphicFrame>
      <p:sp>
        <p:nvSpPr>
          <p:cNvPr id="9" name="8 Rectángulo"/>
          <p:cNvSpPr/>
          <p:nvPr/>
        </p:nvSpPr>
        <p:spPr>
          <a:xfrm>
            <a:off x="4824536" y="1563638"/>
            <a:ext cx="4211960" cy="646331"/>
          </a:xfrm>
          <a:prstGeom prst="rect">
            <a:avLst/>
          </a:prstGeom>
        </p:spPr>
        <p:txBody>
          <a:bodyPr wrap="square">
            <a:spAutoFit/>
          </a:bodyPr>
          <a:lstStyle/>
          <a:p>
            <a:r>
              <a:rPr lang="es-ES" dirty="0"/>
              <a:t>Nombres de los accionistas y porcentaje de </a:t>
            </a:r>
            <a:r>
              <a:rPr lang="es-ES" dirty="0" smtClean="0"/>
              <a:t>participación:</a:t>
            </a:r>
            <a:endParaRPr lang="es-EC" dirty="0"/>
          </a:p>
        </p:txBody>
      </p:sp>
      <p:sp>
        <p:nvSpPr>
          <p:cNvPr id="10" name="9 Rectángulo"/>
          <p:cNvSpPr/>
          <p:nvPr/>
        </p:nvSpPr>
        <p:spPr>
          <a:xfrm>
            <a:off x="5004048" y="3507854"/>
            <a:ext cx="3887924" cy="1323439"/>
          </a:xfrm>
          <a:prstGeom prst="rect">
            <a:avLst/>
          </a:prstGeom>
        </p:spPr>
        <p:txBody>
          <a:bodyPr wrap="square">
            <a:spAutoFit/>
          </a:bodyPr>
          <a:lstStyle/>
          <a:p>
            <a:r>
              <a:rPr lang="es-ES" sz="1600" dirty="0"/>
              <a:t>OMEGA INTEGRATED SOLUTIONS CÍA. LTDA. será una empresa de asesoría de sistemas de gestión de calidad con domicilio en la ciudad de Tulcán en las calles Maldonado entre Machala y Panamá. </a:t>
            </a:r>
            <a:endParaRPr lang="es-EC" sz="1600" dirty="0"/>
          </a:p>
        </p:txBody>
      </p:sp>
      <p:pic>
        <p:nvPicPr>
          <p:cNvPr id="11" name="10 Imagen"/>
          <p:cNvPicPr/>
          <p:nvPr/>
        </p:nvPicPr>
        <p:blipFill>
          <a:blip r:embed="rId3">
            <a:extLst>
              <a:ext uri="{28A0092B-C50C-407E-A947-70E740481C1C}">
                <a14:useLocalDpi xmlns:a14="http://schemas.microsoft.com/office/drawing/2010/main" val="0"/>
              </a:ext>
            </a:extLst>
          </a:blip>
          <a:stretch>
            <a:fillRect/>
          </a:stretch>
        </p:blipFill>
        <p:spPr>
          <a:xfrm>
            <a:off x="827584" y="2931790"/>
            <a:ext cx="3672408" cy="1872208"/>
          </a:xfrm>
          <a:prstGeom prst="rect">
            <a:avLst/>
          </a:prstGeom>
        </p:spPr>
      </p:pic>
    </p:spTree>
    <p:extLst>
      <p:ext uri="{BB962C8B-B14F-4D97-AF65-F5344CB8AC3E}">
        <p14:creationId xmlns:p14="http://schemas.microsoft.com/office/powerpoint/2010/main" val="3266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La Empresa</a:t>
            </a:r>
            <a:endParaRPr lang="es-E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94123"/>
            <a:ext cx="30861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51520" y="1409164"/>
            <a:ext cx="5112568" cy="3754874"/>
          </a:xfrm>
          <a:prstGeom prst="rect">
            <a:avLst/>
          </a:prstGeom>
        </p:spPr>
        <p:txBody>
          <a:bodyPr wrap="square">
            <a:spAutoFit/>
          </a:bodyPr>
          <a:lstStyle/>
          <a:p>
            <a:r>
              <a:rPr lang="es-ES" dirty="0" smtClean="0"/>
              <a:t>Visión</a:t>
            </a:r>
            <a:endParaRPr lang="es-EC" dirty="0"/>
          </a:p>
          <a:p>
            <a:r>
              <a:rPr lang="es-ES" sz="1600" dirty="0"/>
              <a:t>En el año 2020 OMEGA INTEGRATED SOLUTIONS CÍA. LTDA. será una empresa líder en el marcado de asesoría e implementación de sistema de gestión de calidad gracias a nuestra seriedad y solvencia reconocida en nuestros servicios, por la calidad de los proyectos ejecutados, el cumplimiento de los tiempos establecidos, un servicio post venta exitoso y alta rentabilidad de nuestros proyectos. </a:t>
            </a:r>
            <a:endParaRPr lang="es-EC" sz="1600" dirty="0"/>
          </a:p>
          <a:p>
            <a:r>
              <a:rPr lang="es-ES" dirty="0"/>
              <a:t> </a:t>
            </a:r>
            <a:endParaRPr lang="es-EC" dirty="0"/>
          </a:p>
          <a:p>
            <a:r>
              <a:rPr lang="es-ES" dirty="0" smtClean="0"/>
              <a:t>Misión</a:t>
            </a:r>
            <a:endParaRPr lang="es-EC" dirty="0"/>
          </a:p>
          <a:p>
            <a:r>
              <a:rPr lang="es-ES" sz="1600" dirty="0"/>
              <a:t>OMEGA INTEGRATED SOLUTIONS CÍA. LTDA. diseña y desarrolla sistemas de gestión de calidad que superan las expectativas de sus clientes, generando valor para sus accionistas y beneficios para los trabajadores </a:t>
            </a:r>
            <a:endParaRPr lang="es-EC" sz="1600" dirty="0"/>
          </a:p>
        </p:txBody>
      </p:sp>
    </p:spTree>
    <p:extLst>
      <p:ext uri="{BB962C8B-B14F-4D97-AF65-F5344CB8AC3E}">
        <p14:creationId xmlns:p14="http://schemas.microsoft.com/office/powerpoint/2010/main" val="155994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La Empresa (Estrategia Empresarial)</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988203900"/>
              </p:ext>
            </p:extLst>
          </p:nvPr>
        </p:nvGraphicFramePr>
        <p:xfrm>
          <a:off x="755576" y="1419622"/>
          <a:ext cx="7704857" cy="3530900"/>
        </p:xfrm>
        <a:graphic>
          <a:graphicData uri="http://schemas.openxmlformats.org/drawingml/2006/table">
            <a:tbl>
              <a:tblPr firstRow="1" firstCol="1" bandRow="1">
                <a:tableStyleId>{5C22544A-7EE6-4342-B048-85BDC9FD1C3A}</a:tableStyleId>
              </a:tblPr>
              <a:tblGrid>
                <a:gridCol w="1191473"/>
                <a:gridCol w="1112041"/>
                <a:gridCol w="1494247"/>
                <a:gridCol w="2034887"/>
                <a:gridCol w="1872209"/>
              </a:tblGrid>
              <a:tr h="147160">
                <a:tc>
                  <a:txBody>
                    <a:bodyPr/>
                    <a:lstStyle/>
                    <a:p>
                      <a:pPr algn="ctr">
                        <a:spcAft>
                          <a:spcPts val="0"/>
                        </a:spcAft>
                      </a:pPr>
                      <a:r>
                        <a:rPr lang="es-ES" sz="1400" dirty="0">
                          <a:effectLst/>
                        </a:rPr>
                        <a:t>Perspectiva</a:t>
                      </a:r>
                      <a:endParaRPr lang="es-EC" sz="1400" dirty="0">
                        <a:effectLst/>
                        <a:latin typeface="Times New Roman"/>
                        <a:ea typeface="Times New Roman"/>
                      </a:endParaRPr>
                    </a:p>
                  </a:txBody>
                  <a:tcPr marL="55678" marR="55678" marT="0" marB="0" anchor="ctr"/>
                </a:tc>
                <a:tc>
                  <a:txBody>
                    <a:bodyPr/>
                    <a:lstStyle/>
                    <a:p>
                      <a:pPr algn="ctr">
                        <a:spcAft>
                          <a:spcPts val="0"/>
                        </a:spcAft>
                      </a:pPr>
                      <a:r>
                        <a:rPr lang="es-ES" sz="1400" dirty="0">
                          <a:effectLst/>
                        </a:rPr>
                        <a:t>Enfoque</a:t>
                      </a:r>
                      <a:endParaRPr lang="es-EC" sz="1400" dirty="0">
                        <a:effectLst/>
                        <a:latin typeface="Times New Roman"/>
                        <a:ea typeface="Times New Roman"/>
                      </a:endParaRPr>
                    </a:p>
                  </a:txBody>
                  <a:tcPr marL="55678" marR="55678" marT="0" marB="0" anchor="ctr"/>
                </a:tc>
                <a:tc>
                  <a:txBody>
                    <a:bodyPr/>
                    <a:lstStyle/>
                    <a:p>
                      <a:pPr algn="ctr">
                        <a:spcAft>
                          <a:spcPts val="0"/>
                        </a:spcAft>
                      </a:pPr>
                      <a:r>
                        <a:rPr lang="es-ES" sz="1400" dirty="0">
                          <a:effectLst/>
                        </a:rPr>
                        <a:t>Objetivo</a:t>
                      </a:r>
                      <a:endParaRPr lang="es-EC" sz="1400" dirty="0">
                        <a:effectLst/>
                        <a:latin typeface="Times New Roman"/>
                        <a:ea typeface="Times New Roman"/>
                      </a:endParaRPr>
                    </a:p>
                  </a:txBody>
                  <a:tcPr marL="55678" marR="55678" marT="0" marB="0" anchor="ctr"/>
                </a:tc>
                <a:tc>
                  <a:txBody>
                    <a:bodyPr/>
                    <a:lstStyle/>
                    <a:p>
                      <a:pPr algn="ctr">
                        <a:spcAft>
                          <a:spcPts val="0"/>
                        </a:spcAft>
                      </a:pPr>
                      <a:r>
                        <a:rPr lang="es-ES" sz="1400" dirty="0">
                          <a:effectLst/>
                        </a:rPr>
                        <a:t>Estrategia</a:t>
                      </a:r>
                      <a:endParaRPr lang="es-EC" sz="1400" dirty="0">
                        <a:effectLst/>
                        <a:latin typeface="Times New Roman"/>
                        <a:ea typeface="Times New Roman"/>
                      </a:endParaRPr>
                    </a:p>
                  </a:txBody>
                  <a:tcPr marL="55678" marR="55678" marT="0" marB="0" anchor="ctr"/>
                </a:tc>
                <a:tc>
                  <a:txBody>
                    <a:bodyPr/>
                    <a:lstStyle/>
                    <a:p>
                      <a:pPr algn="ctr">
                        <a:spcAft>
                          <a:spcPts val="0"/>
                        </a:spcAft>
                      </a:pPr>
                      <a:r>
                        <a:rPr lang="es-ES" sz="1400" dirty="0">
                          <a:effectLst/>
                        </a:rPr>
                        <a:t>Actividades</a:t>
                      </a:r>
                      <a:endParaRPr lang="es-EC" sz="1400" dirty="0">
                        <a:effectLst/>
                        <a:latin typeface="Times New Roman"/>
                        <a:ea typeface="Times New Roman"/>
                      </a:endParaRPr>
                    </a:p>
                  </a:txBody>
                  <a:tcPr marL="55678" marR="55678" marT="0" marB="0" anchor="ctr"/>
                </a:tc>
              </a:tr>
              <a:tr h="742368">
                <a:tc rowSpan="2">
                  <a:txBody>
                    <a:bodyPr/>
                    <a:lstStyle/>
                    <a:p>
                      <a:pPr algn="ctr">
                        <a:spcAft>
                          <a:spcPts val="0"/>
                        </a:spcAft>
                      </a:pPr>
                      <a:r>
                        <a:rPr lang="es-ES" sz="1200" dirty="0">
                          <a:effectLst/>
                        </a:rPr>
                        <a:t>Crecimiento</a:t>
                      </a:r>
                      <a:endParaRPr lang="es-EC" sz="1600" dirty="0">
                        <a:effectLst/>
                        <a:latin typeface="Times New Roman"/>
                        <a:ea typeface="Times New Roman"/>
                      </a:endParaRPr>
                    </a:p>
                  </a:txBody>
                  <a:tcPr marL="55678" marR="55678" marT="0" marB="0" anchor="ctr"/>
                </a:tc>
                <a:tc rowSpan="2">
                  <a:txBody>
                    <a:bodyPr/>
                    <a:lstStyle/>
                    <a:p>
                      <a:pPr algn="ctr">
                        <a:spcAft>
                          <a:spcPts val="0"/>
                        </a:spcAft>
                      </a:pPr>
                      <a:r>
                        <a:rPr lang="es-ES" sz="1200" dirty="0">
                          <a:effectLst/>
                        </a:rPr>
                        <a:t>Incrementar mercado</a:t>
                      </a:r>
                      <a:endParaRPr lang="es-EC" sz="1600" dirty="0">
                        <a:effectLst/>
                        <a:latin typeface="Times New Roman"/>
                        <a:ea typeface="Times New Roman"/>
                      </a:endParaRPr>
                    </a:p>
                  </a:txBody>
                  <a:tcPr marL="55678" marR="55678" marT="0" marB="0" anchor="ctr"/>
                </a:tc>
                <a:tc rowSpan="2">
                  <a:txBody>
                    <a:bodyPr/>
                    <a:lstStyle/>
                    <a:p>
                      <a:pPr algn="ctr">
                        <a:spcAft>
                          <a:spcPts val="0"/>
                        </a:spcAft>
                      </a:pPr>
                      <a:r>
                        <a:rPr lang="es-ES" sz="1050" dirty="0">
                          <a:effectLst/>
                        </a:rPr>
                        <a:t>Motivar a las empresas a implementar un sistema de gestión de calidad</a:t>
                      </a:r>
                      <a:endParaRPr lang="es-EC" sz="1200" dirty="0">
                        <a:effectLst/>
                        <a:latin typeface="Times New Roman"/>
                        <a:ea typeface="Times New Roman"/>
                      </a:endParaRPr>
                    </a:p>
                  </a:txBody>
                  <a:tcPr marL="55678" marR="55678" marT="0" marB="0" anchor="ctr"/>
                </a:tc>
                <a:tc>
                  <a:txBody>
                    <a:bodyPr/>
                    <a:lstStyle/>
                    <a:p>
                      <a:pPr algn="ctr">
                        <a:spcAft>
                          <a:spcPts val="0"/>
                        </a:spcAft>
                      </a:pPr>
                      <a:r>
                        <a:rPr lang="es-ES" sz="1050" dirty="0">
                          <a:effectLst/>
                        </a:rPr>
                        <a:t>Difusión de los beneficios de los sistemas de gestión de calidad</a:t>
                      </a:r>
                      <a:endParaRPr lang="es-EC" sz="1200" dirty="0">
                        <a:effectLst/>
                        <a:latin typeface="Times New Roman"/>
                        <a:ea typeface="Times New Roman"/>
                      </a:endParaRPr>
                    </a:p>
                  </a:txBody>
                  <a:tcPr marL="55678" marR="55678" marT="0" marB="0" anchor="ctr"/>
                </a:tc>
                <a:tc>
                  <a:txBody>
                    <a:bodyPr/>
                    <a:lstStyle/>
                    <a:p>
                      <a:pPr>
                        <a:spcAft>
                          <a:spcPts val="0"/>
                        </a:spcAft>
                      </a:pPr>
                      <a:r>
                        <a:rPr lang="es-ES" sz="1050" dirty="0">
                          <a:effectLst/>
                        </a:rPr>
                        <a:t>Crear alianzas con las Cámaras de Comercio del sector</a:t>
                      </a:r>
                      <a:endParaRPr lang="es-EC" sz="1200" dirty="0">
                        <a:effectLst/>
                      </a:endParaRPr>
                    </a:p>
                    <a:p>
                      <a:pPr>
                        <a:spcAft>
                          <a:spcPts val="0"/>
                        </a:spcAft>
                      </a:pPr>
                      <a:r>
                        <a:rPr lang="es-ES" sz="1050" dirty="0">
                          <a:effectLst/>
                        </a:rPr>
                        <a:t>Establecer reuniones con los empresarios de la localidad</a:t>
                      </a:r>
                      <a:endParaRPr lang="es-EC" sz="1200" dirty="0">
                        <a:effectLst/>
                        <a:latin typeface="Times New Roman"/>
                        <a:ea typeface="Times New Roman"/>
                      </a:endParaRPr>
                    </a:p>
                  </a:txBody>
                  <a:tcPr marL="55678" marR="55678" marT="0" marB="0" anchor="ctr"/>
                </a:tc>
              </a:tr>
              <a:tr h="37118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spcAft>
                          <a:spcPts val="0"/>
                        </a:spcAft>
                      </a:pPr>
                      <a:r>
                        <a:rPr lang="es-ES" sz="1050">
                          <a:effectLst/>
                        </a:rPr>
                        <a:t>Publicidad para dar a conocer a la empresa</a:t>
                      </a:r>
                      <a:endParaRPr lang="es-EC" sz="1200">
                        <a:effectLst/>
                        <a:latin typeface="Times New Roman"/>
                        <a:ea typeface="Times New Roman"/>
                      </a:endParaRPr>
                    </a:p>
                  </a:txBody>
                  <a:tcPr marL="55678" marR="55678" marT="0" marB="0" anchor="ctr"/>
                </a:tc>
                <a:tc>
                  <a:txBody>
                    <a:bodyPr/>
                    <a:lstStyle/>
                    <a:p>
                      <a:pPr>
                        <a:spcAft>
                          <a:spcPts val="0"/>
                        </a:spcAft>
                      </a:pPr>
                      <a:r>
                        <a:rPr lang="es-ES" sz="1050">
                          <a:effectLst/>
                        </a:rPr>
                        <a:t>Crear un plan de marketing enfocado al mercado empresarial</a:t>
                      </a:r>
                      <a:endParaRPr lang="es-EC" sz="1200">
                        <a:effectLst/>
                        <a:latin typeface="Times New Roman"/>
                        <a:ea typeface="Times New Roman"/>
                      </a:endParaRPr>
                    </a:p>
                  </a:txBody>
                  <a:tcPr marL="55678" marR="55678" marT="0" marB="0" anchor="ctr"/>
                </a:tc>
              </a:tr>
              <a:tr h="618640">
                <a:tc rowSpan="2">
                  <a:txBody>
                    <a:bodyPr/>
                    <a:lstStyle/>
                    <a:p>
                      <a:pPr algn="ctr">
                        <a:spcAft>
                          <a:spcPts val="0"/>
                        </a:spcAft>
                      </a:pPr>
                      <a:r>
                        <a:rPr lang="es-ES" sz="1200">
                          <a:effectLst/>
                        </a:rPr>
                        <a:t>Mejora</a:t>
                      </a:r>
                      <a:endParaRPr lang="es-EC" sz="1600">
                        <a:effectLst/>
                        <a:latin typeface="Times New Roman"/>
                        <a:ea typeface="Times New Roman"/>
                      </a:endParaRPr>
                    </a:p>
                  </a:txBody>
                  <a:tcPr marL="55678" marR="55678" marT="0" marB="0" anchor="ctr"/>
                </a:tc>
                <a:tc rowSpan="2">
                  <a:txBody>
                    <a:bodyPr/>
                    <a:lstStyle/>
                    <a:p>
                      <a:pPr algn="ctr">
                        <a:spcAft>
                          <a:spcPts val="0"/>
                        </a:spcAft>
                      </a:pPr>
                      <a:r>
                        <a:rPr lang="es-ES" sz="1200" dirty="0">
                          <a:effectLst/>
                        </a:rPr>
                        <a:t>Diferenciación</a:t>
                      </a:r>
                      <a:endParaRPr lang="es-EC" sz="1600" dirty="0">
                        <a:effectLst/>
                        <a:latin typeface="Times New Roman"/>
                        <a:ea typeface="Times New Roman"/>
                      </a:endParaRPr>
                    </a:p>
                  </a:txBody>
                  <a:tcPr marL="55678" marR="55678" marT="0" marB="0" anchor="ctr"/>
                </a:tc>
                <a:tc rowSpan="2">
                  <a:txBody>
                    <a:bodyPr/>
                    <a:lstStyle/>
                    <a:p>
                      <a:pPr algn="ctr">
                        <a:spcAft>
                          <a:spcPts val="0"/>
                        </a:spcAft>
                      </a:pPr>
                      <a:r>
                        <a:rPr lang="es-ES" sz="1050" dirty="0">
                          <a:effectLst/>
                        </a:rPr>
                        <a:t>Captar el interés de las empresas por medio de un servicio innovador</a:t>
                      </a:r>
                      <a:endParaRPr lang="es-EC" sz="1200" dirty="0">
                        <a:effectLst/>
                        <a:latin typeface="Times New Roman"/>
                        <a:ea typeface="Times New Roman"/>
                      </a:endParaRPr>
                    </a:p>
                  </a:txBody>
                  <a:tcPr marL="55678" marR="55678" marT="0" marB="0" anchor="ctr"/>
                </a:tc>
                <a:tc>
                  <a:txBody>
                    <a:bodyPr/>
                    <a:lstStyle/>
                    <a:p>
                      <a:pPr algn="ctr">
                        <a:spcAft>
                          <a:spcPts val="0"/>
                        </a:spcAft>
                      </a:pPr>
                      <a:r>
                        <a:rPr lang="es-ES" sz="1050" dirty="0">
                          <a:effectLst/>
                        </a:rPr>
                        <a:t>Creación de una plataforma digital para el control documental</a:t>
                      </a:r>
                      <a:endParaRPr lang="es-EC" sz="1200" dirty="0">
                        <a:effectLst/>
                        <a:latin typeface="Times New Roman"/>
                        <a:ea typeface="Times New Roman"/>
                      </a:endParaRPr>
                    </a:p>
                  </a:txBody>
                  <a:tcPr marL="55678" marR="55678" marT="0" marB="0" anchor="ctr"/>
                </a:tc>
                <a:tc>
                  <a:txBody>
                    <a:bodyPr/>
                    <a:lstStyle/>
                    <a:p>
                      <a:pPr>
                        <a:spcAft>
                          <a:spcPts val="0"/>
                        </a:spcAft>
                      </a:pPr>
                      <a:r>
                        <a:rPr lang="es-ES" sz="1050">
                          <a:effectLst/>
                        </a:rPr>
                        <a:t>Diseño de una plataforma digital para realizar el seguimiento y medicación de los procesos y productos </a:t>
                      </a:r>
                      <a:endParaRPr lang="es-EC" sz="1200">
                        <a:effectLst/>
                        <a:latin typeface="Times New Roman"/>
                        <a:ea typeface="Times New Roman"/>
                      </a:endParaRPr>
                    </a:p>
                  </a:txBody>
                  <a:tcPr marL="55678" marR="55678" marT="0" marB="0" anchor="ctr"/>
                </a:tc>
              </a:tr>
              <a:tr h="4949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spcAft>
                          <a:spcPts val="0"/>
                        </a:spcAft>
                      </a:pPr>
                      <a:r>
                        <a:rPr lang="es-ES" sz="1050" dirty="0">
                          <a:effectLst/>
                        </a:rPr>
                        <a:t>Brindar servicios complementarios </a:t>
                      </a:r>
                      <a:endParaRPr lang="es-EC" sz="1200" dirty="0">
                        <a:effectLst/>
                        <a:latin typeface="Times New Roman"/>
                        <a:ea typeface="Times New Roman"/>
                      </a:endParaRPr>
                    </a:p>
                  </a:txBody>
                  <a:tcPr marL="55678" marR="55678" marT="0" marB="0" anchor="ctr"/>
                </a:tc>
                <a:tc>
                  <a:txBody>
                    <a:bodyPr/>
                    <a:lstStyle/>
                    <a:p>
                      <a:pPr>
                        <a:spcAft>
                          <a:spcPts val="0"/>
                        </a:spcAft>
                      </a:pPr>
                      <a:r>
                        <a:rPr lang="es-ES" sz="1050">
                          <a:effectLst/>
                        </a:rPr>
                        <a:t>Ofrecer servicios complementarios de capacitación y de motivación al personal</a:t>
                      </a:r>
                      <a:endParaRPr lang="es-EC" sz="1200">
                        <a:effectLst/>
                        <a:latin typeface="Times New Roman"/>
                        <a:ea typeface="Times New Roman"/>
                      </a:endParaRPr>
                    </a:p>
                  </a:txBody>
                  <a:tcPr marL="55678" marR="55678" marT="0" marB="0" anchor="ctr"/>
                </a:tc>
              </a:tr>
              <a:tr h="866096">
                <a:tc>
                  <a:txBody>
                    <a:bodyPr/>
                    <a:lstStyle/>
                    <a:p>
                      <a:pPr algn="ctr">
                        <a:spcAft>
                          <a:spcPts val="0"/>
                        </a:spcAft>
                      </a:pPr>
                      <a:r>
                        <a:rPr lang="es-ES" sz="1200">
                          <a:effectLst/>
                        </a:rPr>
                        <a:t>Competitividad</a:t>
                      </a:r>
                      <a:endParaRPr lang="es-EC" sz="1600">
                        <a:effectLst/>
                        <a:latin typeface="Times New Roman"/>
                        <a:ea typeface="Times New Roman"/>
                      </a:endParaRPr>
                    </a:p>
                  </a:txBody>
                  <a:tcPr marL="55678" marR="55678" marT="0" marB="0" anchor="ctr"/>
                </a:tc>
                <a:tc>
                  <a:txBody>
                    <a:bodyPr/>
                    <a:lstStyle/>
                    <a:p>
                      <a:pPr algn="ctr">
                        <a:spcAft>
                          <a:spcPts val="0"/>
                        </a:spcAft>
                      </a:pPr>
                      <a:r>
                        <a:rPr lang="es-ES" sz="1200" dirty="0">
                          <a:effectLst/>
                        </a:rPr>
                        <a:t>Liderar el mercado</a:t>
                      </a:r>
                      <a:endParaRPr lang="es-EC" sz="1600" dirty="0">
                        <a:effectLst/>
                        <a:latin typeface="Times New Roman"/>
                        <a:ea typeface="Times New Roman"/>
                      </a:endParaRPr>
                    </a:p>
                  </a:txBody>
                  <a:tcPr marL="55678" marR="55678" marT="0" marB="0" anchor="ctr"/>
                </a:tc>
                <a:tc>
                  <a:txBody>
                    <a:bodyPr/>
                    <a:lstStyle/>
                    <a:p>
                      <a:pPr algn="ctr">
                        <a:spcAft>
                          <a:spcPts val="0"/>
                        </a:spcAft>
                      </a:pPr>
                      <a:r>
                        <a:rPr lang="es-ES" sz="1050" dirty="0">
                          <a:effectLst/>
                        </a:rPr>
                        <a:t>Establecer una brecha de preferencia por nuestro servicio por diversificación de servicios</a:t>
                      </a:r>
                      <a:endParaRPr lang="es-EC" sz="1200" dirty="0">
                        <a:effectLst/>
                        <a:latin typeface="Times New Roman"/>
                        <a:ea typeface="Times New Roman"/>
                      </a:endParaRPr>
                    </a:p>
                  </a:txBody>
                  <a:tcPr marL="55678" marR="55678" marT="0" marB="0" anchor="ctr"/>
                </a:tc>
                <a:tc>
                  <a:txBody>
                    <a:bodyPr/>
                    <a:lstStyle/>
                    <a:p>
                      <a:pPr algn="ctr">
                        <a:spcAft>
                          <a:spcPts val="0"/>
                        </a:spcAft>
                      </a:pPr>
                      <a:r>
                        <a:rPr lang="es-ES" sz="1050" dirty="0">
                          <a:effectLst/>
                        </a:rPr>
                        <a:t>Ampliar el portafolios de servicios </a:t>
                      </a:r>
                      <a:endParaRPr lang="es-EC" sz="1200" dirty="0">
                        <a:effectLst/>
                        <a:latin typeface="Times New Roman"/>
                        <a:ea typeface="Times New Roman"/>
                      </a:endParaRPr>
                    </a:p>
                  </a:txBody>
                  <a:tcPr marL="55678" marR="55678" marT="0" marB="0" anchor="ctr"/>
                </a:tc>
                <a:tc>
                  <a:txBody>
                    <a:bodyPr/>
                    <a:lstStyle/>
                    <a:p>
                      <a:pPr>
                        <a:spcAft>
                          <a:spcPts val="0"/>
                        </a:spcAft>
                      </a:pPr>
                      <a:r>
                        <a:rPr lang="es-ES" sz="1050" dirty="0">
                          <a:effectLst/>
                        </a:rPr>
                        <a:t>Analizar la posibilidad de implementación de sistemas de gestión de medio ambiente, seguridad y salud ocupacional, inocuidad alimentaria, gestión energética </a:t>
                      </a:r>
                      <a:endParaRPr lang="es-EC" sz="1200" dirty="0">
                        <a:effectLst/>
                        <a:latin typeface="Times New Roman"/>
                        <a:ea typeface="Times New Roman"/>
                      </a:endParaRPr>
                    </a:p>
                  </a:txBody>
                  <a:tcPr marL="55678" marR="55678" marT="0" marB="0" anchor="ctr"/>
                </a:tc>
              </a:tr>
            </a:tbl>
          </a:graphicData>
        </a:graphic>
      </p:graphicFrame>
    </p:spTree>
    <p:extLst>
      <p:ext uri="{BB962C8B-B14F-4D97-AF65-F5344CB8AC3E}">
        <p14:creationId xmlns:p14="http://schemas.microsoft.com/office/powerpoint/2010/main" val="2027798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La Empresa (Organigrama)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468506869"/>
              </p:ext>
            </p:extLst>
          </p:nvPr>
        </p:nvGraphicFramePr>
        <p:xfrm>
          <a:off x="470272" y="1799366"/>
          <a:ext cx="4749800" cy="2944368"/>
        </p:xfrm>
        <a:graphic>
          <a:graphicData uri="http://schemas.openxmlformats.org/drawingml/2006/table">
            <a:tbl>
              <a:tblPr firstRow="1" firstCol="1" bandRow="1">
                <a:tableStyleId>{5C22544A-7EE6-4342-B048-85BDC9FD1C3A}</a:tableStyleId>
              </a:tblPr>
              <a:tblGrid>
                <a:gridCol w="2044700"/>
                <a:gridCol w="1130300"/>
                <a:gridCol w="1574800"/>
              </a:tblGrid>
              <a:tr h="182880">
                <a:tc>
                  <a:txBody>
                    <a:bodyPr/>
                    <a:lstStyle/>
                    <a:p>
                      <a:pPr algn="ctr">
                        <a:lnSpc>
                          <a:spcPct val="115000"/>
                        </a:lnSpc>
                        <a:spcAft>
                          <a:spcPts val="0"/>
                        </a:spcAft>
                      </a:pPr>
                      <a:r>
                        <a:rPr lang="es-EC" sz="1200" dirty="0">
                          <a:effectLst/>
                        </a:rPr>
                        <a:t>Proceso</a:t>
                      </a:r>
                      <a:endParaRPr lang="es-EC" sz="12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Personal requerido</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Denominación del cargo</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200">
                          <a:effectLst/>
                        </a:rPr>
                        <a:t>Dirección</a:t>
                      </a:r>
                      <a:endParaRPr lang="es-EC" sz="1200">
                        <a:effectLst/>
                        <a:latin typeface="Times New Roman"/>
                        <a:ea typeface="Times New Roman"/>
                      </a:endParaRPr>
                    </a:p>
                  </a:txBody>
                  <a:tcPr marL="44450" marR="44450" marT="0" marB="0" anchor="ctr"/>
                </a:tc>
                <a:tc rowSpan="3">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c rowSpan="3">
                  <a:txBody>
                    <a:bodyPr/>
                    <a:lstStyle/>
                    <a:p>
                      <a:pPr algn="ctr">
                        <a:lnSpc>
                          <a:spcPct val="115000"/>
                        </a:lnSpc>
                        <a:spcAft>
                          <a:spcPts val="0"/>
                        </a:spcAft>
                      </a:pPr>
                      <a:r>
                        <a:rPr lang="es-EC" sz="1200">
                          <a:effectLst/>
                        </a:rPr>
                        <a:t>Gerente General</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200">
                          <a:effectLst/>
                        </a:rPr>
                        <a:t>Gestión de Calidad</a:t>
                      </a:r>
                      <a:endParaRPr lang="es-EC" sz="1200">
                        <a:effectLst/>
                        <a:latin typeface="Times New Roman"/>
                        <a:ea typeface="Times New Roman"/>
                      </a:endParaRPr>
                    </a:p>
                  </a:txBody>
                  <a:tcPr marL="44450" marR="44450" marT="0" marB="0" anchor="ctr"/>
                </a:tc>
                <a:tc vMerge="1">
                  <a:txBody>
                    <a:bodyPr/>
                    <a:lstStyle/>
                    <a:p>
                      <a:endParaRPr lang="es-EC"/>
                    </a:p>
                  </a:txBody>
                  <a:tcPr/>
                </a:tc>
                <a:tc vMerge="1">
                  <a:txBody>
                    <a:bodyPr/>
                    <a:lstStyle/>
                    <a:p>
                      <a:endParaRPr lang="es-EC"/>
                    </a:p>
                  </a:txBody>
                  <a:tcPr/>
                </a:tc>
              </a:tr>
              <a:tr h="182880">
                <a:tc>
                  <a:txBody>
                    <a:bodyPr/>
                    <a:lstStyle/>
                    <a:p>
                      <a:pPr algn="ctr">
                        <a:lnSpc>
                          <a:spcPct val="115000"/>
                        </a:lnSpc>
                        <a:spcAft>
                          <a:spcPts val="0"/>
                        </a:spcAft>
                      </a:pPr>
                      <a:r>
                        <a:rPr lang="es-EC" sz="1200">
                          <a:effectLst/>
                        </a:rPr>
                        <a:t>Seguimiento y Mejora</a:t>
                      </a:r>
                      <a:endParaRPr lang="es-EC" sz="1200">
                        <a:effectLst/>
                        <a:latin typeface="Times New Roman"/>
                        <a:ea typeface="Times New Roman"/>
                      </a:endParaRPr>
                    </a:p>
                  </a:txBody>
                  <a:tcPr marL="44450" marR="44450" marT="0" marB="0" anchor="ctr"/>
                </a:tc>
                <a:tc vMerge="1">
                  <a:txBody>
                    <a:bodyPr/>
                    <a:lstStyle/>
                    <a:p>
                      <a:endParaRPr lang="es-EC"/>
                    </a:p>
                  </a:txBody>
                  <a:tcPr/>
                </a:tc>
                <a:tc vMerge="1">
                  <a:txBody>
                    <a:bodyPr/>
                    <a:lstStyle/>
                    <a:p>
                      <a:endParaRPr lang="es-EC"/>
                    </a:p>
                  </a:txBody>
                  <a:tcPr/>
                </a:tc>
              </a:tr>
              <a:tr h="182880">
                <a:tc>
                  <a:txBody>
                    <a:bodyPr/>
                    <a:lstStyle/>
                    <a:p>
                      <a:pPr algn="ctr">
                        <a:lnSpc>
                          <a:spcPct val="115000"/>
                        </a:lnSpc>
                        <a:spcAft>
                          <a:spcPts val="0"/>
                        </a:spcAft>
                      </a:pPr>
                      <a:r>
                        <a:rPr lang="es-EC" sz="1200">
                          <a:effectLst/>
                        </a:rPr>
                        <a:t>Gestión Comercial y Ventas</a:t>
                      </a:r>
                      <a:endParaRPr lang="es-EC" sz="1200">
                        <a:effectLst/>
                        <a:latin typeface="Times New Roman"/>
                        <a:ea typeface="Times New Roman"/>
                      </a:endParaRPr>
                    </a:p>
                  </a:txBody>
                  <a:tcPr marL="44450" marR="44450" marT="0" marB="0" anchor="ctr"/>
                </a:tc>
                <a:tc rowSpan="2">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c rowSpan="2">
                  <a:txBody>
                    <a:bodyPr/>
                    <a:lstStyle/>
                    <a:p>
                      <a:pPr algn="ctr">
                        <a:lnSpc>
                          <a:spcPct val="115000"/>
                        </a:lnSpc>
                        <a:spcAft>
                          <a:spcPts val="0"/>
                        </a:spcAft>
                      </a:pPr>
                      <a:r>
                        <a:rPr lang="es-EC" sz="1200">
                          <a:effectLst/>
                        </a:rPr>
                        <a:t>Responsable de Ventas</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200">
                          <a:effectLst/>
                        </a:rPr>
                        <a:t>Gestión Administrativa y Financiera</a:t>
                      </a:r>
                      <a:endParaRPr lang="es-EC" sz="1200">
                        <a:effectLst/>
                        <a:latin typeface="Times New Roman"/>
                        <a:ea typeface="Times New Roman"/>
                      </a:endParaRPr>
                    </a:p>
                  </a:txBody>
                  <a:tcPr marL="44450" marR="44450" marT="0" marB="0" anchor="ctr"/>
                </a:tc>
                <a:tc vMerge="1">
                  <a:txBody>
                    <a:bodyPr/>
                    <a:lstStyle/>
                    <a:p>
                      <a:endParaRPr lang="es-EC"/>
                    </a:p>
                  </a:txBody>
                  <a:tcPr/>
                </a:tc>
                <a:tc vMerge="1">
                  <a:txBody>
                    <a:bodyPr/>
                    <a:lstStyle/>
                    <a:p>
                      <a:endParaRPr lang="es-EC"/>
                    </a:p>
                  </a:txBody>
                  <a:tcPr/>
                </a:tc>
              </a:tr>
              <a:tr h="182880">
                <a:tc>
                  <a:txBody>
                    <a:bodyPr/>
                    <a:lstStyle/>
                    <a:p>
                      <a:pPr algn="ctr">
                        <a:lnSpc>
                          <a:spcPct val="115000"/>
                        </a:lnSpc>
                        <a:spcAft>
                          <a:spcPts val="0"/>
                        </a:spcAft>
                      </a:pPr>
                      <a:r>
                        <a:rPr lang="es-EC" sz="1200">
                          <a:effectLst/>
                        </a:rPr>
                        <a:t>Planeación</a:t>
                      </a:r>
                      <a:endParaRPr lang="es-EC" sz="1200">
                        <a:effectLst/>
                        <a:latin typeface="Times New Roman"/>
                        <a:ea typeface="Times New Roman"/>
                      </a:endParaRPr>
                    </a:p>
                  </a:txBody>
                  <a:tcPr marL="44450" marR="44450" marT="0" marB="0" anchor="ctr"/>
                </a:tc>
                <a:tc rowSpan="4">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c rowSpan="4">
                  <a:txBody>
                    <a:bodyPr/>
                    <a:lstStyle/>
                    <a:p>
                      <a:pPr algn="ctr">
                        <a:lnSpc>
                          <a:spcPct val="115000"/>
                        </a:lnSpc>
                        <a:spcAft>
                          <a:spcPts val="0"/>
                        </a:spcAft>
                      </a:pPr>
                      <a:r>
                        <a:rPr lang="es-ES" sz="1200">
                          <a:effectLst/>
                        </a:rPr>
                        <a:t>Coordinador administrativo</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200">
                          <a:effectLst/>
                        </a:rPr>
                        <a:t>Tecnologías / IT</a:t>
                      </a:r>
                      <a:endParaRPr lang="es-EC" sz="1200">
                        <a:effectLst/>
                        <a:latin typeface="Times New Roman"/>
                        <a:ea typeface="Times New Roman"/>
                      </a:endParaRPr>
                    </a:p>
                  </a:txBody>
                  <a:tcPr marL="44450" marR="44450" marT="0" marB="0" anchor="ctr"/>
                </a:tc>
                <a:tc vMerge="1">
                  <a:txBody>
                    <a:bodyPr/>
                    <a:lstStyle/>
                    <a:p>
                      <a:endParaRPr lang="es-EC"/>
                    </a:p>
                  </a:txBody>
                  <a:tcPr/>
                </a:tc>
                <a:tc vMerge="1">
                  <a:txBody>
                    <a:bodyPr/>
                    <a:lstStyle/>
                    <a:p>
                      <a:endParaRPr lang="es-EC"/>
                    </a:p>
                  </a:txBody>
                  <a:tcPr/>
                </a:tc>
              </a:tr>
              <a:tr h="182880">
                <a:tc>
                  <a:txBody>
                    <a:bodyPr/>
                    <a:lstStyle/>
                    <a:p>
                      <a:pPr algn="ctr">
                        <a:lnSpc>
                          <a:spcPct val="115000"/>
                        </a:lnSpc>
                        <a:spcAft>
                          <a:spcPts val="0"/>
                        </a:spcAft>
                      </a:pPr>
                      <a:r>
                        <a:rPr lang="es-EC" sz="1200">
                          <a:effectLst/>
                        </a:rPr>
                        <a:t>Adquisiciones</a:t>
                      </a:r>
                      <a:endParaRPr lang="es-EC" sz="1200">
                        <a:effectLst/>
                        <a:latin typeface="Times New Roman"/>
                        <a:ea typeface="Times New Roman"/>
                      </a:endParaRPr>
                    </a:p>
                  </a:txBody>
                  <a:tcPr marL="44450" marR="44450" marT="0" marB="0" anchor="ctr"/>
                </a:tc>
                <a:tc vMerge="1">
                  <a:txBody>
                    <a:bodyPr/>
                    <a:lstStyle/>
                    <a:p>
                      <a:endParaRPr lang="es-EC"/>
                    </a:p>
                  </a:txBody>
                  <a:tcPr/>
                </a:tc>
                <a:tc vMerge="1">
                  <a:txBody>
                    <a:bodyPr/>
                    <a:lstStyle/>
                    <a:p>
                      <a:endParaRPr lang="es-EC"/>
                    </a:p>
                  </a:txBody>
                  <a:tcPr/>
                </a:tc>
              </a:tr>
              <a:tr h="182880">
                <a:tc>
                  <a:txBody>
                    <a:bodyPr/>
                    <a:lstStyle/>
                    <a:p>
                      <a:pPr algn="ctr">
                        <a:lnSpc>
                          <a:spcPct val="115000"/>
                        </a:lnSpc>
                        <a:spcAft>
                          <a:spcPts val="0"/>
                        </a:spcAft>
                      </a:pPr>
                      <a:r>
                        <a:rPr lang="es-EC" sz="1200">
                          <a:effectLst/>
                        </a:rPr>
                        <a:t>RRHH</a:t>
                      </a:r>
                      <a:endParaRPr lang="es-EC" sz="1200">
                        <a:effectLst/>
                        <a:latin typeface="Times New Roman"/>
                        <a:ea typeface="Times New Roman"/>
                      </a:endParaRPr>
                    </a:p>
                  </a:txBody>
                  <a:tcPr marL="44450" marR="44450" marT="0" marB="0" anchor="ctr"/>
                </a:tc>
                <a:tc vMerge="1">
                  <a:txBody>
                    <a:bodyPr/>
                    <a:lstStyle/>
                    <a:p>
                      <a:endParaRPr lang="es-EC"/>
                    </a:p>
                  </a:txBody>
                  <a:tcPr/>
                </a:tc>
                <a:tc vMerge="1">
                  <a:txBody>
                    <a:bodyPr/>
                    <a:lstStyle/>
                    <a:p>
                      <a:endParaRPr lang="es-EC"/>
                    </a:p>
                  </a:txBody>
                  <a:tcPr/>
                </a:tc>
              </a:tr>
              <a:tr h="182880">
                <a:tc>
                  <a:txBody>
                    <a:bodyPr/>
                    <a:lstStyle/>
                    <a:p>
                      <a:pPr algn="ctr">
                        <a:lnSpc>
                          <a:spcPct val="115000"/>
                        </a:lnSpc>
                        <a:spcAft>
                          <a:spcPts val="0"/>
                        </a:spcAft>
                      </a:pPr>
                      <a:r>
                        <a:rPr lang="es-EC" sz="1200">
                          <a:effectLst/>
                        </a:rPr>
                        <a:t>Asesoría e Implementación</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2</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dirty="0">
                          <a:effectLst/>
                        </a:rPr>
                        <a:t>Consultor </a:t>
                      </a:r>
                      <a:r>
                        <a:rPr lang="es-EC" sz="1200" dirty="0" err="1">
                          <a:effectLst/>
                        </a:rPr>
                        <a:t>Senior</a:t>
                      </a:r>
                      <a:endParaRPr lang="es-EC" sz="1200" dirty="0">
                        <a:effectLst/>
                      </a:endParaRPr>
                    </a:p>
                    <a:p>
                      <a:pPr algn="ctr">
                        <a:lnSpc>
                          <a:spcPct val="115000"/>
                        </a:lnSpc>
                        <a:spcAft>
                          <a:spcPts val="0"/>
                        </a:spcAft>
                      </a:pPr>
                      <a:r>
                        <a:rPr lang="es-EC" sz="1200" dirty="0">
                          <a:effectLst/>
                        </a:rPr>
                        <a:t>Consultor Junior</a:t>
                      </a:r>
                      <a:endParaRPr lang="es-EC" sz="1200" dirty="0">
                        <a:effectLst/>
                        <a:latin typeface="Times New Roman"/>
                        <a:ea typeface="Times New Roman"/>
                      </a:endParaRPr>
                    </a:p>
                  </a:txBody>
                  <a:tcPr marL="44450" marR="44450" marT="0" marB="0" anchor="ctr"/>
                </a:tc>
              </a:tr>
            </a:tbl>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4237638992"/>
              </p:ext>
            </p:extLst>
          </p:nvPr>
        </p:nvGraphicFramePr>
        <p:xfrm>
          <a:off x="5940152" y="1347614"/>
          <a:ext cx="3078163" cy="3717925"/>
        </p:xfrm>
        <a:graphic>
          <a:graphicData uri="http://schemas.openxmlformats.org/presentationml/2006/ole">
            <mc:AlternateContent xmlns:mc="http://schemas.openxmlformats.org/markup-compatibility/2006">
              <mc:Choice xmlns:v="urn:schemas-microsoft-com:vml" Requires="v">
                <p:oleObj spid="_x0000_s1028" name="Visio" r:id="rId4" imgW="3077187" imgH="3725338" progId="Visio.Drawing.11">
                  <p:embed/>
                </p:oleObj>
              </mc:Choice>
              <mc:Fallback>
                <p:oleObj name="Visio" r:id="rId4" imgW="3077187" imgH="3725338"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347614"/>
                        <a:ext cx="3078163" cy="371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5599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s-ES" dirty="0" smtClean="0"/>
              <a:t>ESTUDIO FINANCIERO</a:t>
            </a:r>
            <a:endParaRPr lang="es-E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3478"/>
            <a:ext cx="7344816" cy="317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082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1823471160"/>
              </p:ext>
            </p:extLst>
          </p:nvPr>
        </p:nvGraphicFramePr>
        <p:xfrm>
          <a:off x="740544" y="1419622"/>
          <a:ext cx="3975472" cy="3512820"/>
        </p:xfrm>
        <a:graphic>
          <a:graphicData uri="http://schemas.openxmlformats.org/drawingml/2006/table">
            <a:tbl>
              <a:tblPr>
                <a:tableStyleId>{5C22544A-7EE6-4342-B048-85BDC9FD1C3A}</a:tableStyleId>
              </a:tblPr>
              <a:tblGrid>
                <a:gridCol w="1008112"/>
                <a:gridCol w="2239029"/>
                <a:gridCol w="728331"/>
              </a:tblGrid>
              <a:tr h="182880">
                <a:tc>
                  <a:txBody>
                    <a:bodyPr/>
                    <a:lstStyle/>
                    <a:p>
                      <a:pPr algn="ctr" fontAlgn="ctr"/>
                      <a:endParaRPr lang="es-EC" sz="1600" b="0" i="0" u="none" strike="noStrike" dirty="0">
                        <a:solidFill>
                          <a:srgbClr val="000000"/>
                        </a:solidFill>
                        <a:effectLst/>
                        <a:latin typeface="Calibri"/>
                      </a:endParaRPr>
                    </a:p>
                  </a:txBody>
                  <a:tcPr marL="7620" marR="7620" marT="7620" marB="0" anchor="ctr"/>
                </a:tc>
                <a:tc rowSpan="2">
                  <a:txBody>
                    <a:bodyPr/>
                    <a:lstStyle/>
                    <a:p>
                      <a:pPr algn="ctr" fontAlgn="ctr"/>
                      <a:r>
                        <a:rPr lang="es-EC" sz="1600" u="none" strike="noStrike">
                          <a:effectLst/>
                        </a:rPr>
                        <a:t>Concepto</a:t>
                      </a:r>
                      <a:endParaRPr lang="es-EC" sz="1600" b="1" i="0" u="none" strike="noStrike">
                        <a:solidFill>
                          <a:srgbClr val="000000"/>
                        </a:solidFill>
                        <a:effectLst/>
                        <a:latin typeface="Calibri"/>
                      </a:endParaRPr>
                    </a:p>
                  </a:txBody>
                  <a:tcPr marL="7620" marR="7620" marT="7620" marB="0" anchor="ctr"/>
                </a:tc>
                <a:tc>
                  <a:txBody>
                    <a:bodyPr/>
                    <a:lstStyle/>
                    <a:p>
                      <a:pPr algn="ctr" fontAlgn="ctr"/>
                      <a:r>
                        <a:rPr lang="es-EC" sz="1600" u="none" strike="noStrike">
                          <a:effectLst/>
                        </a:rPr>
                        <a:t>Total</a:t>
                      </a:r>
                      <a:endParaRPr lang="es-EC" sz="1600" b="1" i="0" u="none" strike="noStrike">
                        <a:solidFill>
                          <a:srgbClr val="000000"/>
                        </a:solidFill>
                        <a:effectLst/>
                        <a:latin typeface="Calibri"/>
                      </a:endParaRPr>
                    </a:p>
                  </a:txBody>
                  <a:tcPr marL="7620" marR="7620" marT="7620" marB="0" anchor="ctr"/>
                </a:tc>
              </a:tr>
              <a:tr h="190500">
                <a:tc>
                  <a:txBody>
                    <a:bodyPr/>
                    <a:lstStyle/>
                    <a:p>
                      <a:pPr algn="ctr" fontAlgn="ctr"/>
                      <a:endParaRPr lang="es-EC" sz="1600" b="0" i="0" u="none" strike="noStrike" dirty="0">
                        <a:solidFill>
                          <a:srgbClr val="000000"/>
                        </a:solidFill>
                        <a:effectLst/>
                        <a:latin typeface="Calibri"/>
                      </a:endParaRPr>
                    </a:p>
                  </a:txBody>
                  <a:tcPr marL="7620" marR="7620" marT="7620" marB="0" anchor="ctr"/>
                </a:tc>
                <a:tc vMerge="1">
                  <a:txBody>
                    <a:bodyPr/>
                    <a:lstStyle/>
                    <a:p>
                      <a:endParaRPr lang="es-EC"/>
                    </a:p>
                  </a:txBody>
                  <a:tcPr/>
                </a:tc>
                <a:tc>
                  <a:txBody>
                    <a:bodyPr/>
                    <a:lstStyle/>
                    <a:p>
                      <a:pPr algn="ctr" fontAlgn="ctr"/>
                      <a:r>
                        <a:rPr lang="es-EC" sz="1600" u="none" strike="noStrike">
                          <a:effectLst/>
                        </a:rPr>
                        <a:t>USD</a:t>
                      </a:r>
                      <a:endParaRPr lang="es-EC" sz="1600" b="0" i="1" u="none" strike="noStrike">
                        <a:solidFill>
                          <a:srgbClr val="000000"/>
                        </a:solidFill>
                        <a:effectLst/>
                        <a:latin typeface="Calibri"/>
                      </a:endParaRPr>
                    </a:p>
                  </a:txBody>
                  <a:tcPr marL="7620" marR="7620" marT="7620" marB="0" anchor="ctr"/>
                </a:tc>
              </a:tr>
              <a:tr h="182880">
                <a:tc rowSpan="9">
                  <a:txBody>
                    <a:bodyPr/>
                    <a:lstStyle/>
                    <a:p>
                      <a:pPr algn="ctr" fontAlgn="ctr"/>
                      <a:r>
                        <a:rPr lang="es-EC" sz="1600" u="none" strike="noStrike">
                          <a:effectLst/>
                        </a:rPr>
                        <a:t>Inversión Fija</a:t>
                      </a:r>
                      <a:endParaRPr lang="es-EC" sz="1600" b="0" i="0" u="none" strike="noStrike">
                        <a:solidFill>
                          <a:srgbClr val="000000"/>
                        </a:solidFill>
                        <a:effectLst/>
                        <a:latin typeface="Calibri"/>
                      </a:endParaRPr>
                    </a:p>
                  </a:txBody>
                  <a:tcPr marL="7620" marR="7620" marT="7620" marB="0" vert="vert270" anchor="ctr"/>
                </a:tc>
                <a:tc>
                  <a:txBody>
                    <a:bodyPr/>
                    <a:lstStyle/>
                    <a:p>
                      <a:pPr algn="l" fontAlgn="ctr"/>
                      <a:r>
                        <a:rPr lang="es-EC" sz="1600" u="none" strike="noStrike" dirty="0">
                          <a:effectLst/>
                        </a:rPr>
                        <a:t>Equipos de Oficina </a:t>
                      </a:r>
                      <a:endParaRPr lang="es-EC" sz="1600" b="0" i="1"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 </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Computadores</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2.000</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Impresora</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300</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Teléfonos</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1.600</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Muebles y enseres</a:t>
                      </a:r>
                      <a:endParaRPr lang="es-EC" sz="1600" b="0" i="1"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 </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Escritorio de Gerencia</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400</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Escritorios para oficina</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600</a:t>
                      </a:r>
                      <a:endParaRPr lang="es-EC" sz="1600" b="0" i="0" u="none" strike="noStrike">
                        <a:solidFill>
                          <a:srgbClr val="000000"/>
                        </a:solidFill>
                        <a:effectLst/>
                        <a:latin typeface="Calibri"/>
                      </a:endParaRPr>
                    </a:p>
                  </a:txBody>
                  <a:tcPr marL="7620" marR="7620" marT="7620" marB="0" anchor="ctr"/>
                </a:tc>
              </a:tr>
              <a:tr h="182880">
                <a:tc vMerge="1">
                  <a:txBody>
                    <a:bodyPr/>
                    <a:lstStyle/>
                    <a:p>
                      <a:endParaRPr lang="es-EC"/>
                    </a:p>
                  </a:txBody>
                  <a:tcPr/>
                </a:tc>
                <a:tc>
                  <a:txBody>
                    <a:bodyPr/>
                    <a:lstStyle/>
                    <a:p>
                      <a:pPr algn="l" fontAlgn="ctr"/>
                      <a:r>
                        <a:rPr lang="es-EC" sz="1600" u="none" strike="noStrike" dirty="0">
                          <a:effectLst/>
                        </a:rPr>
                        <a:t>Mesa de reuniones</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250</a:t>
                      </a:r>
                      <a:endParaRPr lang="es-EC" sz="1600" b="0" i="0" u="none" strike="noStrike">
                        <a:solidFill>
                          <a:srgbClr val="000000"/>
                        </a:solidFill>
                        <a:effectLst/>
                        <a:latin typeface="Calibri"/>
                      </a:endParaRPr>
                    </a:p>
                  </a:txBody>
                  <a:tcPr marL="7620" marR="7620" marT="7620" marB="0" anchor="ctr"/>
                </a:tc>
              </a:tr>
              <a:tr h="190500">
                <a:tc vMerge="1">
                  <a:txBody>
                    <a:bodyPr/>
                    <a:lstStyle/>
                    <a:p>
                      <a:endParaRPr lang="es-EC"/>
                    </a:p>
                  </a:txBody>
                  <a:tcPr/>
                </a:tc>
                <a:tc>
                  <a:txBody>
                    <a:bodyPr/>
                    <a:lstStyle/>
                    <a:p>
                      <a:pPr algn="l" fontAlgn="ctr"/>
                      <a:r>
                        <a:rPr lang="es-EC" sz="1600" u="none" strike="noStrike" dirty="0">
                          <a:effectLst/>
                        </a:rPr>
                        <a:t>Sillas</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a:effectLst/>
                        </a:rPr>
                        <a:t>600</a:t>
                      </a:r>
                      <a:endParaRPr lang="es-EC" sz="1600" b="0" i="0" u="none" strike="noStrike">
                        <a:solidFill>
                          <a:srgbClr val="000000"/>
                        </a:solidFill>
                        <a:effectLst/>
                        <a:latin typeface="Calibri"/>
                      </a:endParaRPr>
                    </a:p>
                  </a:txBody>
                  <a:tcPr marL="7620" marR="7620" marT="7620" marB="0" anchor="ctr"/>
                </a:tc>
              </a:tr>
              <a:tr h="190500">
                <a:tc>
                  <a:txBody>
                    <a:bodyPr/>
                    <a:lstStyle/>
                    <a:p>
                      <a:pPr algn="ctr" fontAlgn="ctr"/>
                      <a:r>
                        <a:rPr lang="es-EC" sz="1600" u="none" strike="noStrike">
                          <a:effectLst/>
                        </a:rPr>
                        <a:t>Capital de Trabajo</a:t>
                      </a:r>
                      <a:endParaRPr lang="es-EC" sz="1600" b="0" i="0" u="none" strike="noStrike">
                        <a:solidFill>
                          <a:srgbClr val="000000"/>
                        </a:solidFill>
                        <a:effectLst/>
                        <a:latin typeface="Calibri"/>
                      </a:endParaRPr>
                    </a:p>
                  </a:txBody>
                  <a:tcPr marL="7620" marR="7620" marT="7620" marB="0" anchor="ctr"/>
                </a:tc>
                <a:tc>
                  <a:txBody>
                    <a:bodyPr/>
                    <a:lstStyle/>
                    <a:p>
                      <a:pPr algn="l" fontAlgn="ctr"/>
                      <a:r>
                        <a:rPr lang="es-EC" sz="1600" u="none" strike="noStrike" dirty="0">
                          <a:effectLst/>
                        </a:rPr>
                        <a:t>Capital de Trabajo</a:t>
                      </a:r>
                      <a:endParaRPr lang="es-EC" sz="1600" b="0" i="0" u="none" strike="noStrike" dirty="0">
                        <a:solidFill>
                          <a:srgbClr val="000000"/>
                        </a:solidFill>
                        <a:effectLst/>
                        <a:latin typeface="Calibri"/>
                      </a:endParaRPr>
                    </a:p>
                  </a:txBody>
                  <a:tcPr marL="7620" marR="7620" marT="7620" marB="0" anchor="ctr"/>
                </a:tc>
                <a:tc>
                  <a:txBody>
                    <a:bodyPr/>
                    <a:lstStyle/>
                    <a:p>
                      <a:pPr algn="ctr" fontAlgn="ctr"/>
                      <a:r>
                        <a:rPr lang="es-EC" sz="1600" u="none" strike="noStrike" dirty="0">
                          <a:effectLst/>
                        </a:rPr>
                        <a:t>11.252</a:t>
                      </a:r>
                      <a:endParaRPr lang="es-EC" sz="1600" b="0" i="0" u="none" strike="noStrike" dirty="0">
                        <a:solidFill>
                          <a:srgbClr val="000000"/>
                        </a:solidFill>
                        <a:effectLst/>
                        <a:latin typeface="Calibri"/>
                      </a:endParaRPr>
                    </a:p>
                  </a:txBody>
                  <a:tcPr marL="7620" marR="7620" marT="7620" marB="0" anchor="ctr"/>
                </a:tc>
              </a:tr>
              <a:tr h="190500">
                <a:tc>
                  <a:txBody>
                    <a:bodyPr/>
                    <a:lstStyle/>
                    <a:p>
                      <a:pPr algn="ctr" fontAlgn="ctr"/>
                      <a:endParaRPr lang="es-EC" sz="1600" b="0" i="0" u="none" strike="noStrike">
                        <a:solidFill>
                          <a:srgbClr val="000000"/>
                        </a:solidFill>
                        <a:effectLst/>
                        <a:latin typeface="Calibri"/>
                      </a:endParaRPr>
                    </a:p>
                  </a:txBody>
                  <a:tcPr marL="7620" marR="7620" marT="7620" marB="0" anchor="ctr"/>
                </a:tc>
                <a:tc>
                  <a:txBody>
                    <a:bodyPr/>
                    <a:lstStyle/>
                    <a:p>
                      <a:pPr algn="l" fontAlgn="ctr"/>
                      <a:r>
                        <a:rPr lang="es-EC" sz="1600" u="none" strike="noStrike">
                          <a:effectLst/>
                        </a:rPr>
                        <a:t>INVERSION TOTAL</a:t>
                      </a:r>
                      <a:endParaRPr lang="es-EC" sz="1600" b="1" i="0" u="none" strike="noStrike">
                        <a:solidFill>
                          <a:srgbClr val="000000"/>
                        </a:solidFill>
                        <a:effectLst/>
                        <a:latin typeface="Calibri"/>
                      </a:endParaRPr>
                    </a:p>
                  </a:txBody>
                  <a:tcPr marL="7620" marR="7620" marT="7620" marB="0" anchor="ctr"/>
                </a:tc>
                <a:tc>
                  <a:txBody>
                    <a:bodyPr/>
                    <a:lstStyle/>
                    <a:p>
                      <a:pPr algn="ctr" fontAlgn="ctr"/>
                      <a:r>
                        <a:rPr lang="es-EC" sz="1600" u="none" strike="noStrike" dirty="0">
                          <a:effectLst/>
                        </a:rPr>
                        <a:t>17.002</a:t>
                      </a:r>
                      <a:endParaRPr lang="es-EC" sz="1600" b="1" i="0" u="none" strike="noStrike" dirty="0">
                        <a:solidFill>
                          <a:srgbClr val="000000"/>
                        </a:solidFill>
                        <a:effectLst/>
                        <a:latin typeface="Calibri"/>
                      </a:endParaRPr>
                    </a:p>
                  </a:txBody>
                  <a:tcPr marL="7620" marR="7620" marT="7620" marB="0" anchor="ctr"/>
                </a:tc>
              </a:tr>
            </a:tbl>
          </a:graphicData>
        </a:graphic>
      </p:graphicFrame>
      <p:pic>
        <p:nvPicPr>
          <p:cNvPr id="9" name="8 Imagen"/>
          <p:cNvPicPr/>
          <p:nvPr/>
        </p:nvPicPr>
        <p:blipFill>
          <a:blip r:embed="rId3"/>
          <a:stretch>
            <a:fillRect/>
          </a:stretch>
        </p:blipFill>
        <p:spPr>
          <a:xfrm>
            <a:off x="5292080" y="2427734"/>
            <a:ext cx="3528392" cy="1008112"/>
          </a:xfrm>
          <a:prstGeom prst="rect">
            <a:avLst/>
          </a:prstGeom>
        </p:spPr>
      </p:pic>
      <p:sp>
        <p:nvSpPr>
          <p:cNvPr id="10" name="Rectangle 2"/>
          <p:cNvSpPr txBox="1">
            <a:spLocks/>
          </p:cNvSpPr>
          <p:nvPr/>
        </p:nvSpPr>
        <p:spPr>
          <a:xfrm>
            <a:off x="5292080" y="1495425"/>
            <a:ext cx="2450232"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Cronograma</a:t>
            </a:r>
            <a:endParaRPr lang="es-EC" dirty="0"/>
          </a:p>
        </p:txBody>
      </p:sp>
    </p:spTree>
    <p:extLst>
      <p:ext uri="{BB962C8B-B14F-4D97-AF65-F5344CB8AC3E}">
        <p14:creationId xmlns:p14="http://schemas.microsoft.com/office/powerpoint/2010/main" val="309276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476003"/>
            <a:ext cx="2450232"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Punto de Equilibrio</a:t>
            </a:r>
            <a:endParaRPr lang="es-EC" dirty="0"/>
          </a:p>
        </p:txBody>
      </p:sp>
      <p:pic>
        <p:nvPicPr>
          <p:cNvPr id="8" name="7 Imagen"/>
          <p:cNvPicPr/>
          <p:nvPr/>
        </p:nvPicPr>
        <p:blipFill>
          <a:blip r:embed="rId3"/>
          <a:stretch>
            <a:fillRect/>
          </a:stretch>
        </p:blipFill>
        <p:spPr>
          <a:xfrm>
            <a:off x="4211960" y="1441722"/>
            <a:ext cx="4680520" cy="3434283"/>
          </a:xfrm>
          <a:prstGeom prst="rect">
            <a:avLst/>
          </a:prstGeom>
        </p:spPr>
      </p:pic>
      <mc:AlternateContent xmlns:mc="http://schemas.openxmlformats.org/markup-compatibility/2006" xmlns:a14="http://schemas.microsoft.com/office/drawing/2010/main">
        <mc:Choice Requires="a14">
          <p:sp>
            <p:nvSpPr>
              <p:cNvPr id="3" name="2 Rectángulo"/>
              <p:cNvSpPr/>
              <p:nvPr/>
            </p:nvSpPr>
            <p:spPr>
              <a:xfrm>
                <a:off x="323528" y="2024727"/>
                <a:ext cx="3600400" cy="2834302"/>
              </a:xfrm>
              <a:prstGeom prst="rect">
                <a:avLst/>
              </a:prstGeom>
            </p:spPr>
            <p:txBody>
              <a:bodyPr wrap="square">
                <a:spAutoFit/>
              </a:bodyPr>
              <a:lstStyle/>
              <a:p>
                <a:r>
                  <a:rPr lang="es-ES" dirty="0" smtClean="0"/>
                  <a:t>Costos </a:t>
                </a:r>
                <a:r>
                  <a:rPr lang="es-ES" dirty="0"/>
                  <a:t>fijos totales: 99520 USD </a:t>
                </a:r>
                <a:endParaRPr lang="es-ES" dirty="0" smtClean="0"/>
              </a:p>
              <a:p>
                <a:r>
                  <a:rPr lang="es-ES" dirty="0" smtClean="0"/>
                  <a:t>Costos </a:t>
                </a:r>
                <a:r>
                  <a:rPr lang="es-ES" dirty="0"/>
                  <a:t>variables para la asesoría de 18 empresas: 36000 </a:t>
                </a:r>
                <a:r>
                  <a:rPr lang="es-ES" dirty="0" smtClean="0"/>
                  <a:t>USD</a:t>
                </a:r>
              </a:p>
              <a:p>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𝑃𝑒</m:t>
                      </m:r>
                      <m:r>
                        <a:rPr lang="es-ES" i="1">
                          <a:latin typeface="Cambria Math"/>
                        </a:rPr>
                        <m:t>=</m:t>
                      </m:r>
                      <m:f>
                        <m:fPr>
                          <m:ctrlPr>
                            <a:rPr lang="es-EC" i="1">
                              <a:latin typeface="Cambria Math"/>
                            </a:rPr>
                          </m:ctrlPr>
                        </m:fPr>
                        <m:num>
                          <m:r>
                            <a:rPr lang="es-ES" i="1">
                              <a:latin typeface="Cambria Math"/>
                            </a:rPr>
                            <m:t>99.520</m:t>
                          </m:r>
                        </m:num>
                        <m:den>
                          <m:r>
                            <a:rPr lang="es-ES" i="1">
                              <a:latin typeface="Cambria Math"/>
                            </a:rPr>
                            <m:t>10.000−2.000</m:t>
                          </m:r>
                        </m:den>
                      </m:f>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𝑃𝑒</m:t>
                      </m:r>
                      <m:r>
                        <a:rPr lang="es-ES" i="1">
                          <a:latin typeface="Cambria Math"/>
                        </a:rPr>
                        <m:t>= 12,44</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𝑃𝑒</m:t>
                      </m:r>
                      <m:r>
                        <a:rPr lang="es-ES" i="1">
                          <a:latin typeface="Cambria Math"/>
                        </a:rPr>
                        <m:t>≅13 </m:t>
                      </m:r>
                      <m:r>
                        <a:rPr lang="es-ES" i="1">
                          <a:latin typeface="Cambria Math"/>
                        </a:rPr>
                        <m:t>𝑎𝑠𝑒𝑠𝑜𝑟𝑖𝑎𝑠</m:t>
                      </m:r>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323528" y="2024727"/>
                <a:ext cx="3600400" cy="2834302"/>
              </a:xfrm>
              <a:prstGeom prst="rect">
                <a:avLst/>
              </a:prstGeom>
              <a:blipFill rotWithShape="1">
                <a:blip r:embed="rId4"/>
                <a:stretch>
                  <a:fillRect l="-1354" t="-1075" r="-1692"/>
                </a:stretch>
              </a:blipFill>
            </p:spPr>
            <p:txBody>
              <a:bodyPr/>
              <a:lstStyle/>
              <a:p>
                <a:r>
                  <a:rPr lang="es-EC">
                    <a:noFill/>
                  </a:rPr>
                  <a:t> </a:t>
                </a:r>
              </a:p>
            </p:txBody>
          </p:sp>
        </mc:Fallback>
      </mc:AlternateContent>
    </p:spTree>
    <p:extLst>
      <p:ext uri="{BB962C8B-B14F-4D97-AF65-F5344CB8AC3E}">
        <p14:creationId xmlns:p14="http://schemas.microsoft.com/office/powerpoint/2010/main" val="3284095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360934"/>
            <a:ext cx="2664296"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Estado de Resultados</a:t>
            </a:r>
            <a:endParaRPr lang="es-EC" dirty="0"/>
          </a:p>
        </p:txBody>
      </p:sp>
      <p:pic>
        <p:nvPicPr>
          <p:cNvPr id="5" name="4 Imagen"/>
          <p:cNvPicPr/>
          <p:nvPr/>
        </p:nvPicPr>
        <p:blipFill>
          <a:blip r:embed="rId3"/>
          <a:stretch>
            <a:fillRect/>
          </a:stretch>
        </p:blipFill>
        <p:spPr>
          <a:xfrm>
            <a:off x="899592" y="1779662"/>
            <a:ext cx="7848872" cy="3240360"/>
          </a:xfrm>
          <a:prstGeom prst="rect">
            <a:avLst/>
          </a:prstGeom>
        </p:spPr>
      </p:pic>
    </p:spTree>
    <p:extLst>
      <p:ext uri="{BB962C8B-B14F-4D97-AF65-F5344CB8AC3E}">
        <p14:creationId xmlns:p14="http://schemas.microsoft.com/office/powerpoint/2010/main" val="1576078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360934"/>
            <a:ext cx="2664296"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Flujo neto de fondos</a:t>
            </a:r>
            <a:endParaRPr lang="es-EC" dirty="0"/>
          </a:p>
        </p:txBody>
      </p:sp>
      <p:pic>
        <p:nvPicPr>
          <p:cNvPr id="7" name="6 Imagen"/>
          <p:cNvPicPr/>
          <p:nvPr/>
        </p:nvPicPr>
        <p:blipFill>
          <a:blip r:embed="rId3"/>
          <a:stretch>
            <a:fillRect/>
          </a:stretch>
        </p:blipFill>
        <p:spPr>
          <a:xfrm>
            <a:off x="726013" y="1678310"/>
            <a:ext cx="7806427" cy="3341712"/>
          </a:xfrm>
          <a:prstGeom prst="rect">
            <a:avLst/>
          </a:prstGeom>
        </p:spPr>
      </p:pic>
    </p:spTree>
    <p:extLst>
      <p:ext uri="{BB962C8B-B14F-4D97-AF65-F5344CB8AC3E}">
        <p14:creationId xmlns:p14="http://schemas.microsoft.com/office/powerpoint/2010/main" val="188198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s-ES" dirty="0" smtClean="0"/>
              <a:t>ESTUDIO </a:t>
            </a:r>
            <a:r>
              <a:rPr lang="es-ES" dirty="0"/>
              <a:t>TÉCNICO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22" y="23041"/>
            <a:ext cx="7416824" cy="337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89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360934"/>
            <a:ext cx="2664296"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Evaluación financiera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545444108"/>
              </p:ext>
            </p:extLst>
          </p:nvPr>
        </p:nvGraphicFramePr>
        <p:xfrm>
          <a:off x="683568" y="2726030"/>
          <a:ext cx="3744416" cy="1645920"/>
        </p:xfrm>
        <a:graphic>
          <a:graphicData uri="http://schemas.openxmlformats.org/drawingml/2006/table">
            <a:tbl>
              <a:tblPr firstRow="1" firstCol="1" bandRow="1">
                <a:tableStyleId>{5C22544A-7EE6-4342-B048-85BDC9FD1C3A}</a:tableStyleId>
              </a:tblPr>
              <a:tblGrid>
                <a:gridCol w="738917"/>
                <a:gridCol w="2213411"/>
                <a:gridCol w="792088"/>
              </a:tblGrid>
              <a:tr h="0">
                <a:tc>
                  <a:txBody>
                    <a:bodyPr/>
                    <a:lstStyle/>
                    <a:p>
                      <a:pPr algn="ctr">
                        <a:spcAft>
                          <a:spcPts val="0"/>
                        </a:spcAft>
                      </a:pPr>
                      <a:r>
                        <a:rPr lang="es-ES" sz="1200" dirty="0">
                          <a:effectLst/>
                        </a:rPr>
                        <a:t>Tipo de tasa</a:t>
                      </a:r>
                      <a:endParaRPr lang="es-EC" sz="1200" dirty="0">
                        <a:effectLst/>
                        <a:latin typeface="Times New Roman"/>
                        <a:ea typeface="Times New Roman"/>
                      </a:endParaRPr>
                    </a:p>
                  </a:txBody>
                  <a:tcPr marL="68580" marR="68580" marT="0" marB="0" anchor="ctr"/>
                </a:tc>
                <a:tc>
                  <a:txBody>
                    <a:bodyPr/>
                    <a:lstStyle/>
                    <a:p>
                      <a:pPr algn="ctr">
                        <a:spcAft>
                          <a:spcPts val="0"/>
                        </a:spcAft>
                      </a:pPr>
                      <a:r>
                        <a:rPr lang="es-ES" sz="1200">
                          <a:effectLst/>
                        </a:rPr>
                        <a:t>Fuente, fecha</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Valor</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a:effectLst/>
                        </a:rPr>
                        <a:t>Tasa Pasiva</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Banco Central del Ecuador, Enero 2013 </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4,53 %</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a:effectLst/>
                        </a:rPr>
                        <a:t>Inflación</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dirty="0">
                          <a:effectLst/>
                        </a:rPr>
                        <a:t>Banco Central del Ecuador, Acumulada año 2012</a:t>
                      </a:r>
                      <a:endParaRPr lang="es-EC" sz="1200" dirty="0">
                        <a:effectLst/>
                        <a:latin typeface="Times New Roman"/>
                        <a:ea typeface="Times New Roman"/>
                      </a:endParaRPr>
                    </a:p>
                  </a:txBody>
                  <a:tcPr marL="68580" marR="68580" marT="0" marB="0" anchor="ctr"/>
                </a:tc>
                <a:tc>
                  <a:txBody>
                    <a:bodyPr/>
                    <a:lstStyle/>
                    <a:p>
                      <a:pPr algn="ctr">
                        <a:spcAft>
                          <a:spcPts val="0"/>
                        </a:spcAft>
                      </a:pPr>
                      <a:r>
                        <a:rPr lang="es-ES" sz="1200">
                          <a:effectLst/>
                        </a:rPr>
                        <a:t>4,16 %</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a:effectLst/>
                        </a:rPr>
                        <a:t>Riesgo país</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Banco Central del Ecuador, Enero 2013</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7,64 %</a:t>
                      </a:r>
                      <a:endParaRPr lang="es-EC" sz="1200">
                        <a:effectLst/>
                        <a:latin typeface="Times New Roman"/>
                        <a:ea typeface="Times New Roman"/>
                      </a:endParaRPr>
                    </a:p>
                  </a:txBody>
                  <a:tcPr marL="68580" marR="68580" marT="0" marB="0" anchor="ctr"/>
                </a:tc>
              </a:tr>
              <a:tr h="0">
                <a:tc gridSpan="2">
                  <a:txBody>
                    <a:bodyPr/>
                    <a:lstStyle/>
                    <a:p>
                      <a:pPr algn="ctr">
                        <a:spcAft>
                          <a:spcPts val="0"/>
                        </a:spcAft>
                      </a:pPr>
                      <a:r>
                        <a:rPr lang="es-ES" sz="1200" dirty="0">
                          <a:effectLst/>
                        </a:rPr>
                        <a:t>TMAR (</a:t>
                      </a:r>
                      <a:r>
                        <a:rPr lang="es-ES" sz="1200" dirty="0" err="1">
                          <a:effectLst/>
                        </a:rPr>
                        <a:t>sf</a:t>
                      </a:r>
                      <a:r>
                        <a:rPr lang="es-ES" sz="1200" dirty="0">
                          <a:effectLst/>
                        </a:rPr>
                        <a:t>)</a:t>
                      </a:r>
                      <a:endParaRPr lang="es-EC" sz="1200" dirty="0">
                        <a:effectLst/>
                        <a:latin typeface="Times New Roman"/>
                        <a:ea typeface="Times New Roman"/>
                      </a:endParaRPr>
                    </a:p>
                  </a:txBody>
                  <a:tcPr marL="68580" marR="68580" marT="0" marB="0" anchor="ctr"/>
                </a:tc>
                <a:tc hMerge="1">
                  <a:txBody>
                    <a:bodyPr/>
                    <a:lstStyle/>
                    <a:p>
                      <a:endParaRPr lang="es-EC"/>
                    </a:p>
                  </a:txBody>
                  <a:tcPr/>
                </a:tc>
                <a:tc>
                  <a:txBody>
                    <a:bodyPr/>
                    <a:lstStyle/>
                    <a:p>
                      <a:pPr algn="ctr">
                        <a:spcAft>
                          <a:spcPts val="0"/>
                        </a:spcAft>
                      </a:pPr>
                      <a:r>
                        <a:rPr lang="es-ES" sz="1200" dirty="0">
                          <a:effectLst/>
                        </a:rPr>
                        <a:t>16,33 %</a:t>
                      </a:r>
                      <a:endParaRPr lang="es-EC" sz="1200" dirty="0">
                        <a:effectLst/>
                        <a:latin typeface="Times New Roman"/>
                        <a:ea typeface="Times New Roman"/>
                      </a:endParaRPr>
                    </a:p>
                  </a:txBody>
                  <a:tcPr marL="68580" marR="68580" marT="0" marB="0" anchor="ctr"/>
                </a:tc>
              </a:tr>
            </a:tbl>
          </a:graphicData>
        </a:graphic>
      </p:graphicFrame>
      <p:sp>
        <p:nvSpPr>
          <p:cNvPr id="4" name="3 Rectángulo"/>
          <p:cNvSpPr/>
          <p:nvPr/>
        </p:nvSpPr>
        <p:spPr>
          <a:xfrm>
            <a:off x="683568" y="1995686"/>
            <a:ext cx="3748142" cy="369332"/>
          </a:xfrm>
          <a:prstGeom prst="rect">
            <a:avLst/>
          </a:prstGeom>
        </p:spPr>
        <p:txBody>
          <a:bodyPr wrap="none">
            <a:spAutoFit/>
          </a:bodyPr>
          <a:lstStyle/>
          <a:p>
            <a:r>
              <a:rPr lang="es-ES" dirty="0"/>
              <a:t>Cálculo de la TMAR sin financiamiento </a:t>
            </a:r>
            <a:endParaRPr lang="es-EC" dirty="0"/>
          </a:p>
        </p:txBody>
      </p:sp>
      <p:sp>
        <p:nvSpPr>
          <p:cNvPr id="7" name="6 Rectángulo"/>
          <p:cNvSpPr/>
          <p:nvPr/>
        </p:nvSpPr>
        <p:spPr>
          <a:xfrm>
            <a:off x="5000322" y="1995686"/>
            <a:ext cx="3823483" cy="369332"/>
          </a:xfrm>
          <a:prstGeom prst="rect">
            <a:avLst/>
          </a:prstGeom>
        </p:spPr>
        <p:txBody>
          <a:bodyPr wrap="none">
            <a:spAutoFit/>
          </a:bodyPr>
          <a:lstStyle/>
          <a:p>
            <a:r>
              <a:rPr lang="es-ES" dirty="0"/>
              <a:t>Cálculo de la TMAR </a:t>
            </a:r>
            <a:r>
              <a:rPr lang="es-ES" dirty="0" smtClean="0"/>
              <a:t>con financiamiento </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865649390"/>
              </p:ext>
            </p:extLst>
          </p:nvPr>
        </p:nvGraphicFramePr>
        <p:xfrm>
          <a:off x="5292144" y="2770614"/>
          <a:ext cx="3168288" cy="1097280"/>
        </p:xfrm>
        <a:graphic>
          <a:graphicData uri="http://schemas.openxmlformats.org/drawingml/2006/table">
            <a:tbl>
              <a:tblPr firstRow="1" firstCol="1" bandRow="1">
                <a:tableStyleId>{5C22544A-7EE6-4342-B048-85BDC9FD1C3A}</a:tableStyleId>
              </a:tblPr>
              <a:tblGrid>
                <a:gridCol w="864096"/>
                <a:gridCol w="632088"/>
                <a:gridCol w="990889"/>
                <a:gridCol w="681215"/>
              </a:tblGrid>
              <a:tr h="0">
                <a:tc>
                  <a:txBody>
                    <a:bodyPr/>
                    <a:lstStyle/>
                    <a:p>
                      <a:pPr algn="ctr">
                        <a:spcAft>
                          <a:spcPts val="0"/>
                        </a:spcAft>
                      </a:pPr>
                      <a:r>
                        <a:rPr lang="es-ES" sz="1200">
                          <a:effectLst/>
                        </a:rPr>
                        <a:t>Fuente</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Tasa</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Porcentaje de aportación</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Ponderación</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a:effectLst/>
                        </a:rPr>
                        <a:t>Accionista</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16,33</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30%</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4,89</a:t>
                      </a:r>
                      <a:endParaRPr lang="es-EC" sz="1200">
                        <a:effectLst/>
                        <a:latin typeface="Times New Roman"/>
                        <a:ea typeface="Times New Roman"/>
                      </a:endParaRPr>
                    </a:p>
                  </a:txBody>
                  <a:tcPr marL="68580" marR="68580" marT="0" marB="0" anchor="ctr"/>
                </a:tc>
              </a:tr>
              <a:tr h="0">
                <a:tc>
                  <a:txBody>
                    <a:bodyPr/>
                    <a:lstStyle/>
                    <a:p>
                      <a:pPr algn="ctr">
                        <a:spcAft>
                          <a:spcPts val="0"/>
                        </a:spcAft>
                      </a:pPr>
                      <a:r>
                        <a:rPr lang="es-ES" sz="1200">
                          <a:effectLst/>
                        </a:rPr>
                        <a:t>Banco Pichincha </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15,18</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70%</a:t>
                      </a:r>
                      <a:endParaRPr lang="es-EC" sz="1200">
                        <a:effectLst/>
                        <a:latin typeface="Times New Roman"/>
                        <a:ea typeface="Times New Roman"/>
                      </a:endParaRPr>
                    </a:p>
                  </a:txBody>
                  <a:tcPr marL="68580" marR="68580" marT="0" marB="0" anchor="ctr"/>
                </a:tc>
                <a:tc>
                  <a:txBody>
                    <a:bodyPr/>
                    <a:lstStyle/>
                    <a:p>
                      <a:pPr algn="ctr">
                        <a:spcAft>
                          <a:spcPts val="0"/>
                        </a:spcAft>
                      </a:pPr>
                      <a:r>
                        <a:rPr lang="es-ES" sz="1200">
                          <a:effectLst/>
                        </a:rPr>
                        <a:t>10,63</a:t>
                      </a:r>
                      <a:endParaRPr lang="es-EC" sz="1200">
                        <a:effectLst/>
                        <a:latin typeface="Times New Roman"/>
                        <a:ea typeface="Times New Roman"/>
                      </a:endParaRPr>
                    </a:p>
                  </a:txBody>
                  <a:tcPr marL="68580" marR="68580" marT="0" marB="0" anchor="ctr"/>
                </a:tc>
              </a:tr>
              <a:tr h="0">
                <a:tc gridSpan="3">
                  <a:txBody>
                    <a:bodyPr/>
                    <a:lstStyle/>
                    <a:p>
                      <a:pPr algn="ctr">
                        <a:spcAft>
                          <a:spcPts val="0"/>
                        </a:spcAft>
                      </a:pPr>
                      <a:r>
                        <a:rPr lang="es-ES" sz="1200">
                          <a:effectLst/>
                        </a:rPr>
                        <a:t>TMAR (cf)</a:t>
                      </a:r>
                      <a:endParaRPr lang="es-EC" sz="1200">
                        <a:effectLst/>
                        <a:latin typeface="Times New Roman"/>
                        <a:ea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spcAft>
                          <a:spcPts val="0"/>
                        </a:spcAft>
                      </a:pPr>
                      <a:r>
                        <a:rPr lang="es-ES" sz="1200" dirty="0">
                          <a:effectLst/>
                        </a:rPr>
                        <a:t>15,53</a:t>
                      </a:r>
                      <a:endParaRPr lang="es-EC"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206222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360934"/>
            <a:ext cx="3240360"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Criterios de Evaluación</a:t>
            </a:r>
            <a:endParaRPr lang="es-EC" dirty="0"/>
          </a:p>
        </p:txBody>
      </p:sp>
      <p:sp>
        <p:nvSpPr>
          <p:cNvPr id="4" name="3 Rectángulo"/>
          <p:cNvSpPr/>
          <p:nvPr/>
        </p:nvSpPr>
        <p:spPr>
          <a:xfrm>
            <a:off x="683568" y="1995686"/>
            <a:ext cx="601383" cy="369332"/>
          </a:xfrm>
          <a:prstGeom prst="rect">
            <a:avLst/>
          </a:prstGeom>
        </p:spPr>
        <p:txBody>
          <a:bodyPr wrap="none">
            <a:spAutoFit/>
          </a:bodyPr>
          <a:lstStyle/>
          <a:p>
            <a:r>
              <a:rPr lang="es-ES" dirty="0" smtClean="0"/>
              <a:t>VAN</a:t>
            </a:r>
            <a:endParaRPr lang="es-EC" dirty="0"/>
          </a:p>
        </p:txBody>
      </p:sp>
      <p:sp>
        <p:nvSpPr>
          <p:cNvPr id="7" name="6 Rectángulo"/>
          <p:cNvSpPr/>
          <p:nvPr/>
        </p:nvSpPr>
        <p:spPr>
          <a:xfrm>
            <a:off x="5868144" y="2067694"/>
            <a:ext cx="452368" cy="369332"/>
          </a:xfrm>
          <a:prstGeom prst="rect">
            <a:avLst/>
          </a:prstGeom>
        </p:spPr>
        <p:txBody>
          <a:bodyPr wrap="none">
            <a:spAutoFit/>
          </a:bodyPr>
          <a:lstStyle/>
          <a:p>
            <a:r>
              <a:rPr lang="es-ES" dirty="0" smtClean="0"/>
              <a:t>TIR</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51006091"/>
              </p:ext>
            </p:extLst>
          </p:nvPr>
        </p:nvGraphicFramePr>
        <p:xfrm>
          <a:off x="712912" y="2571750"/>
          <a:ext cx="4435152" cy="2329180"/>
        </p:xfrm>
        <a:graphic>
          <a:graphicData uri="http://schemas.openxmlformats.org/drawingml/2006/table">
            <a:tbl>
              <a:tblPr firstRow="1" firstCol="1" bandRow="1">
                <a:tableStyleId>{5C22544A-7EE6-4342-B048-85BDC9FD1C3A}</a:tableStyleId>
              </a:tblPr>
              <a:tblGrid>
                <a:gridCol w="1032980"/>
                <a:gridCol w="1182929"/>
                <a:gridCol w="1283139"/>
                <a:gridCol w="936104"/>
              </a:tblGrid>
              <a:tr h="472440">
                <a:tc>
                  <a:txBody>
                    <a:bodyPr/>
                    <a:lstStyle/>
                    <a:p>
                      <a:pPr algn="ctr">
                        <a:lnSpc>
                          <a:spcPct val="115000"/>
                        </a:lnSpc>
                        <a:spcAft>
                          <a:spcPts val="0"/>
                        </a:spcAft>
                      </a:pPr>
                      <a:r>
                        <a:rPr lang="es-EC" sz="1400" dirty="0">
                          <a:effectLst/>
                        </a:rPr>
                        <a:t>Año</a:t>
                      </a:r>
                      <a:endParaRPr lang="es-EC" sz="16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C" sz="1400">
                          <a:effectLst/>
                        </a:rPr>
                        <a:t>Beneficio</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400" dirty="0">
                          <a:effectLst/>
                        </a:rPr>
                        <a:t>Factor de Actualización</a:t>
                      </a:r>
                      <a:endParaRPr lang="es-EC" sz="16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C" sz="1400">
                          <a:effectLst/>
                        </a:rPr>
                        <a:t>Beneficios Actuales</a:t>
                      </a:r>
                      <a:endParaRPr lang="es-EC" sz="16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400">
                          <a:effectLst/>
                        </a:rPr>
                        <a:t>0</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-4.903</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1,0000</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-4.903</a:t>
                      </a:r>
                      <a:endParaRPr lang="es-EC" sz="18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400">
                          <a:effectLst/>
                        </a:rPr>
                        <a:t>1</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12.625</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0,8656</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10.929</a:t>
                      </a:r>
                      <a:endParaRPr lang="es-EC" sz="18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400">
                          <a:effectLst/>
                        </a:rPr>
                        <a:t>2</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13.542</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0,7493</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10.147</a:t>
                      </a:r>
                      <a:endParaRPr lang="es-EC" sz="18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400">
                          <a:effectLst/>
                        </a:rPr>
                        <a:t>3</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14.608</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0,6486</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9.475</a:t>
                      </a:r>
                      <a:endParaRPr lang="es-EC" sz="18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400">
                          <a:effectLst/>
                        </a:rPr>
                        <a:t>4</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10.285</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0,5614</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5.774</a:t>
                      </a:r>
                      <a:endParaRPr lang="es-EC" sz="18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C" sz="1400">
                          <a:effectLst/>
                        </a:rPr>
                        <a:t>5</a:t>
                      </a:r>
                      <a:endParaRPr lang="es-EC" sz="16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10.899</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0,4860</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600">
                          <a:solidFill>
                            <a:srgbClr val="000000"/>
                          </a:solidFill>
                          <a:effectLst/>
                          <a:latin typeface="Calibri"/>
                          <a:ea typeface="Times New Roman"/>
                        </a:rPr>
                        <a:t>5.296</a:t>
                      </a:r>
                      <a:endParaRPr lang="es-EC" sz="1800">
                        <a:effectLst/>
                        <a:latin typeface="Times New Roman"/>
                        <a:ea typeface="Times New Roman"/>
                      </a:endParaRPr>
                    </a:p>
                  </a:txBody>
                  <a:tcPr marL="44450" marR="44450" marT="0" marB="0" anchor="ctr"/>
                </a:tc>
              </a:tr>
              <a:tr h="182880">
                <a:tc>
                  <a:txBody>
                    <a:bodyPr/>
                    <a:lstStyle/>
                    <a:p>
                      <a:pPr>
                        <a:lnSpc>
                          <a:spcPct val="115000"/>
                        </a:lnSpc>
                      </a:pPr>
                      <a:endParaRPr lang="es-EC" sz="1400">
                        <a:effectLst/>
                        <a:latin typeface="Calibri"/>
                      </a:endParaRPr>
                    </a:p>
                  </a:txBody>
                  <a:tcPr marL="44450" marR="44450" marT="0" marB="0" anchor="b"/>
                </a:tc>
                <a:tc gridSpan="2">
                  <a:txBody>
                    <a:bodyPr/>
                    <a:lstStyle/>
                    <a:p>
                      <a:pPr algn="ctr">
                        <a:lnSpc>
                          <a:spcPct val="115000"/>
                        </a:lnSpc>
                        <a:spcAft>
                          <a:spcPts val="0"/>
                        </a:spcAft>
                      </a:pPr>
                      <a:r>
                        <a:rPr lang="es-EC" sz="1600" b="1" i="1">
                          <a:solidFill>
                            <a:srgbClr val="000000"/>
                          </a:solidFill>
                          <a:effectLst/>
                          <a:latin typeface="Times New Roman"/>
                          <a:ea typeface="Times New Roman"/>
                        </a:rPr>
                        <a:t>VAN</a:t>
                      </a:r>
                      <a:endParaRPr lang="es-EC" sz="1800">
                        <a:effectLst/>
                        <a:latin typeface="Times New Roman"/>
                        <a:ea typeface="Times New Roman"/>
                      </a:endParaRPr>
                    </a:p>
                  </a:txBody>
                  <a:tcPr marL="44450" marR="44450" marT="0" marB="0" anchor="b"/>
                </a:tc>
                <a:tc hMerge="1">
                  <a:txBody>
                    <a:bodyPr/>
                    <a:lstStyle/>
                    <a:p>
                      <a:endParaRPr lang="es-EC"/>
                    </a:p>
                  </a:txBody>
                  <a:tcPr/>
                </a:tc>
                <a:tc>
                  <a:txBody>
                    <a:bodyPr/>
                    <a:lstStyle/>
                    <a:p>
                      <a:pPr algn="ctr">
                        <a:lnSpc>
                          <a:spcPct val="115000"/>
                        </a:lnSpc>
                        <a:spcAft>
                          <a:spcPts val="0"/>
                        </a:spcAft>
                      </a:pPr>
                      <a:r>
                        <a:rPr lang="es-ES" sz="1600" b="1" i="1" dirty="0">
                          <a:solidFill>
                            <a:srgbClr val="000000"/>
                          </a:solidFill>
                          <a:effectLst/>
                          <a:latin typeface="Calibri"/>
                          <a:ea typeface="Times New Roman"/>
                        </a:rPr>
                        <a:t>36.718</a:t>
                      </a:r>
                      <a:endParaRPr lang="es-EC" sz="1800" dirty="0">
                        <a:effectLst/>
                        <a:latin typeface="Times New Roman"/>
                        <a:ea typeface="Times New Roman"/>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9" name="8 Rectángulo"/>
              <p:cNvSpPr/>
              <p:nvPr/>
            </p:nvSpPr>
            <p:spPr>
              <a:xfrm>
                <a:off x="5868144" y="2571750"/>
                <a:ext cx="22487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i="1">
                              <a:latin typeface="Cambria Math"/>
                            </a:rPr>
                            <m:t>𝑋</m:t>
                          </m:r>
                        </m:e>
                        <m:sub>
                          <m:r>
                            <a:rPr lang="es-ES" i="1">
                              <a:latin typeface="Cambria Math"/>
                            </a:rPr>
                            <m:t>3</m:t>
                          </m:r>
                        </m:sub>
                      </m:sSub>
                      <m:r>
                        <a:rPr lang="es-ES" i="1">
                          <a:latin typeface="Cambria Math"/>
                        </a:rPr>
                        <m:t>=</m:t>
                      </m:r>
                      <m:r>
                        <a:rPr lang="en-US" b="0" i="1" smtClean="0">
                          <a:latin typeface="Cambria Math"/>
                        </a:rPr>
                        <m:t>2</m:t>
                      </m:r>
                      <m:r>
                        <a:rPr lang="es-ES" i="1">
                          <a:latin typeface="Cambria Math"/>
                        </a:rPr>
                        <m:t>,6</m:t>
                      </m:r>
                      <m:r>
                        <a:rPr lang="en-US" b="0" i="1" smtClean="0">
                          <a:latin typeface="Cambria Math"/>
                        </a:rPr>
                        <m:t>11</m:t>
                      </m:r>
                      <m:r>
                        <a:rPr lang="es-ES" i="1">
                          <a:latin typeface="Cambria Math"/>
                        </a:rPr>
                        <m:t>=</m:t>
                      </m:r>
                      <m:r>
                        <a:rPr lang="en-US" b="0" i="1" smtClean="0">
                          <a:latin typeface="Cambria Math"/>
                        </a:rPr>
                        <m:t>2</m:t>
                      </m:r>
                      <m:r>
                        <a:rPr lang="es-ES" i="1">
                          <a:latin typeface="Cambria Math"/>
                        </a:rPr>
                        <m:t>61%</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5868144" y="2571750"/>
                <a:ext cx="2248756" cy="369332"/>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7965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360934"/>
            <a:ext cx="3240360"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Criterios de Evaluación</a:t>
            </a:r>
            <a:endParaRPr lang="es-EC" dirty="0"/>
          </a:p>
        </p:txBody>
      </p:sp>
      <p:sp>
        <p:nvSpPr>
          <p:cNvPr id="4" name="3 Rectángulo"/>
          <p:cNvSpPr/>
          <p:nvPr/>
        </p:nvSpPr>
        <p:spPr>
          <a:xfrm>
            <a:off x="683568" y="1995686"/>
            <a:ext cx="2470035" cy="369332"/>
          </a:xfrm>
          <a:prstGeom prst="rect">
            <a:avLst/>
          </a:prstGeom>
        </p:spPr>
        <p:txBody>
          <a:bodyPr wrap="none">
            <a:spAutoFit/>
          </a:bodyPr>
          <a:lstStyle/>
          <a:p>
            <a:r>
              <a:rPr lang="es-ES" dirty="0" smtClean="0"/>
              <a:t>Período de Recuperación</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970288918"/>
              </p:ext>
            </p:extLst>
          </p:nvPr>
        </p:nvGraphicFramePr>
        <p:xfrm>
          <a:off x="755576" y="2571750"/>
          <a:ext cx="4401820" cy="859282"/>
        </p:xfrm>
        <a:graphic>
          <a:graphicData uri="http://schemas.openxmlformats.org/drawingml/2006/table">
            <a:tbl>
              <a:tblPr firstRow="1" firstCol="1" bandRow="1">
                <a:tableStyleId>{5C22544A-7EE6-4342-B048-85BDC9FD1C3A}</a:tableStyleId>
              </a:tblPr>
              <a:tblGrid>
                <a:gridCol w="787400"/>
                <a:gridCol w="901700"/>
                <a:gridCol w="904240"/>
                <a:gridCol w="904240"/>
                <a:gridCol w="904240"/>
              </a:tblGrid>
              <a:tr h="472440">
                <a:tc>
                  <a:txBody>
                    <a:bodyPr/>
                    <a:lstStyle/>
                    <a:p>
                      <a:pPr algn="ctr">
                        <a:lnSpc>
                          <a:spcPct val="115000"/>
                        </a:lnSpc>
                        <a:spcAft>
                          <a:spcPts val="0"/>
                        </a:spcAft>
                      </a:pPr>
                      <a:r>
                        <a:rPr lang="es-ES" sz="1100" dirty="0">
                          <a:effectLst/>
                        </a:rPr>
                        <a:t>Año</a:t>
                      </a:r>
                      <a:endParaRPr lang="es-EC" sz="12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S" sz="1100">
                          <a:effectLst/>
                        </a:rPr>
                        <a:t>Beneficio</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100">
                          <a:effectLst/>
                        </a:rPr>
                        <a:t>Factor de Actualización</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100">
                          <a:effectLst/>
                        </a:rPr>
                        <a:t>Beneficios Actuales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100">
                          <a:effectLst/>
                        </a:rPr>
                        <a:t>Beneficios Acumulados</a:t>
                      </a:r>
                      <a:endParaRPr lang="es-EC" sz="12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S" sz="1100">
                          <a:effectLst/>
                        </a:rPr>
                        <a:t>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-4.903</a:t>
                      </a:r>
                      <a:endParaRPr lang="es-EC" sz="14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1,0000</a:t>
                      </a:r>
                      <a:endParaRPr lang="es-EC" sz="14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-4.903</a:t>
                      </a:r>
                      <a:endParaRPr lang="es-EC" sz="14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 </a:t>
                      </a:r>
                      <a:endParaRPr lang="es-EC" sz="1400">
                        <a:effectLst/>
                        <a:latin typeface="Times New Roman"/>
                        <a:ea typeface="Times New Roman"/>
                      </a:endParaRPr>
                    </a:p>
                  </a:txBody>
                  <a:tcPr marL="44450" marR="44450" marT="0" marB="0" anchor="ctr"/>
                </a:tc>
              </a:tr>
              <a:tr h="182880">
                <a:tc>
                  <a:txBody>
                    <a:bodyPr/>
                    <a:lstStyle/>
                    <a:p>
                      <a:pPr algn="ctr">
                        <a:lnSpc>
                          <a:spcPct val="115000"/>
                        </a:lnSpc>
                        <a:spcAft>
                          <a:spcPts val="0"/>
                        </a:spcAft>
                      </a:pPr>
                      <a:r>
                        <a:rPr lang="es-ES" sz="1100">
                          <a:effectLst/>
                        </a:rPr>
                        <a:t>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12.625</a:t>
                      </a:r>
                      <a:endParaRPr lang="es-EC" sz="14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0,8656</a:t>
                      </a:r>
                      <a:endParaRPr lang="es-EC" sz="14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solidFill>
                            <a:srgbClr val="000000"/>
                          </a:solidFill>
                          <a:effectLst/>
                          <a:latin typeface="Times New Roman"/>
                          <a:ea typeface="Times New Roman"/>
                        </a:rPr>
                        <a:t>10.929</a:t>
                      </a:r>
                      <a:endParaRPr lang="es-EC" sz="14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Times New Roman"/>
                          <a:ea typeface="Times New Roman"/>
                        </a:rPr>
                        <a:t>10.929</a:t>
                      </a:r>
                      <a:endParaRPr lang="es-EC" sz="1400" dirty="0">
                        <a:effectLst/>
                        <a:latin typeface="Times New Roman"/>
                        <a:ea typeface="Times New Roman"/>
                      </a:endParaRPr>
                    </a:p>
                  </a:txBody>
                  <a:tcPr marL="44450" marR="44450" marT="0" marB="0" anchor="ctr"/>
                </a:tc>
              </a:tr>
            </a:tbl>
          </a:graphicData>
        </a:graphic>
      </p:graphicFrame>
      <p:sp>
        <p:nvSpPr>
          <p:cNvPr id="11" name="10 Rectángulo"/>
          <p:cNvSpPr/>
          <p:nvPr/>
        </p:nvSpPr>
        <p:spPr>
          <a:xfrm>
            <a:off x="683568" y="3714586"/>
            <a:ext cx="1768433" cy="369332"/>
          </a:xfrm>
          <a:prstGeom prst="rect">
            <a:avLst/>
          </a:prstGeom>
        </p:spPr>
        <p:txBody>
          <a:bodyPr wrap="none">
            <a:spAutoFit/>
          </a:bodyPr>
          <a:lstStyle/>
          <a:p>
            <a:r>
              <a:rPr lang="es-ES" dirty="0" smtClean="0"/>
              <a:t>Beneficio / Costo</a:t>
            </a:r>
            <a:endParaRPr lang="es-EC" dirty="0"/>
          </a:p>
        </p:txBody>
      </p:sp>
      <p:pic>
        <p:nvPicPr>
          <p:cNvPr id="8" name="7 Imagen"/>
          <p:cNvPicPr/>
          <p:nvPr/>
        </p:nvPicPr>
        <p:blipFill>
          <a:blip r:embed="rId3"/>
          <a:stretch>
            <a:fillRect/>
          </a:stretch>
        </p:blipFill>
        <p:spPr>
          <a:xfrm>
            <a:off x="784448" y="4083918"/>
            <a:ext cx="6811888" cy="792088"/>
          </a:xfrm>
          <a:prstGeom prst="rect">
            <a:avLst/>
          </a:prstGeom>
        </p:spPr>
      </p:pic>
    </p:spTree>
    <p:extLst>
      <p:ext uri="{BB962C8B-B14F-4D97-AF65-F5344CB8AC3E}">
        <p14:creationId xmlns:p14="http://schemas.microsoft.com/office/powerpoint/2010/main" val="154958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Estudio Financiero</a:t>
            </a:r>
            <a:endParaRPr lang="es-ES" dirty="0"/>
          </a:p>
        </p:txBody>
      </p:sp>
      <p:sp>
        <p:nvSpPr>
          <p:cNvPr id="6" name="Rectangle 2"/>
          <p:cNvSpPr txBox="1">
            <a:spLocks/>
          </p:cNvSpPr>
          <p:nvPr/>
        </p:nvSpPr>
        <p:spPr>
          <a:xfrm>
            <a:off x="611560" y="1360934"/>
            <a:ext cx="3240360" cy="6347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a:lstStyle>
          <a:p>
            <a:r>
              <a:rPr lang="es-EC" sz="2000" dirty="0" smtClean="0"/>
              <a:t>Análisis de Sensibilidad</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459056363"/>
              </p:ext>
            </p:extLst>
          </p:nvPr>
        </p:nvGraphicFramePr>
        <p:xfrm>
          <a:off x="1979712" y="2283718"/>
          <a:ext cx="5539740" cy="1950720"/>
        </p:xfrm>
        <a:graphic>
          <a:graphicData uri="http://schemas.openxmlformats.org/drawingml/2006/table">
            <a:tbl>
              <a:tblPr firstRow="1" firstCol="1" bandRow="1">
                <a:tableStyleId>{5C22544A-7EE6-4342-B048-85BDC9FD1C3A}</a:tableStyleId>
              </a:tblPr>
              <a:tblGrid>
                <a:gridCol w="2588895"/>
                <a:gridCol w="1082040"/>
                <a:gridCol w="810260"/>
                <a:gridCol w="1058545"/>
              </a:tblGrid>
              <a:tr h="0">
                <a:tc>
                  <a:txBody>
                    <a:bodyPr/>
                    <a:lstStyle/>
                    <a:p>
                      <a:pPr algn="ctr">
                        <a:spcAft>
                          <a:spcPts val="0"/>
                        </a:spcAft>
                      </a:pPr>
                      <a:r>
                        <a:rPr lang="es-ES" sz="1800" dirty="0">
                          <a:effectLst/>
                        </a:rPr>
                        <a:t>Variable</a:t>
                      </a:r>
                      <a:endParaRPr lang="es-EC" sz="1800" dirty="0">
                        <a:effectLst/>
                        <a:latin typeface="Times New Roman"/>
                        <a:ea typeface="Times New Roman"/>
                      </a:endParaRPr>
                    </a:p>
                  </a:txBody>
                  <a:tcPr marL="68580" marR="68580" marT="0" marB="0" anchor="ctr"/>
                </a:tc>
                <a:tc>
                  <a:txBody>
                    <a:bodyPr/>
                    <a:lstStyle/>
                    <a:p>
                      <a:pPr algn="ctr">
                        <a:spcAft>
                          <a:spcPts val="0"/>
                        </a:spcAft>
                      </a:pPr>
                      <a:r>
                        <a:rPr lang="es-ES" sz="1800">
                          <a:effectLst/>
                        </a:rPr>
                        <a:t>VAN</a:t>
                      </a:r>
                      <a:endParaRPr lang="es-EC" sz="1800">
                        <a:effectLst/>
                        <a:latin typeface="Times New Roman"/>
                        <a:ea typeface="Times New Roman"/>
                      </a:endParaRPr>
                    </a:p>
                  </a:txBody>
                  <a:tcPr marL="68580" marR="68580" marT="0" marB="0" anchor="ctr"/>
                </a:tc>
                <a:tc>
                  <a:txBody>
                    <a:bodyPr/>
                    <a:lstStyle/>
                    <a:p>
                      <a:pPr algn="ctr">
                        <a:spcAft>
                          <a:spcPts val="0"/>
                        </a:spcAft>
                      </a:pPr>
                      <a:r>
                        <a:rPr lang="es-ES" sz="1800">
                          <a:effectLst/>
                        </a:rPr>
                        <a:t>TIR</a:t>
                      </a:r>
                      <a:endParaRPr lang="es-EC" sz="1800">
                        <a:effectLst/>
                        <a:latin typeface="Times New Roman"/>
                        <a:ea typeface="Times New Roman"/>
                      </a:endParaRPr>
                    </a:p>
                  </a:txBody>
                  <a:tcPr marL="68580" marR="68580" marT="0" marB="0" anchor="ctr"/>
                </a:tc>
                <a:tc>
                  <a:txBody>
                    <a:bodyPr/>
                    <a:lstStyle/>
                    <a:p>
                      <a:pPr algn="ctr">
                        <a:spcAft>
                          <a:spcPts val="0"/>
                        </a:spcAft>
                      </a:pPr>
                      <a:r>
                        <a:rPr lang="es-ES" sz="1800">
                          <a:effectLst/>
                        </a:rPr>
                        <a:t>Resultado</a:t>
                      </a:r>
                      <a:endParaRPr lang="es-EC" sz="1800">
                        <a:effectLst/>
                        <a:latin typeface="Times New Roman"/>
                        <a:ea typeface="Times New Roman"/>
                      </a:endParaRPr>
                    </a:p>
                  </a:txBody>
                  <a:tcPr marL="68580" marR="68580" marT="0" marB="0" anchor="ctr"/>
                </a:tc>
              </a:tr>
              <a:tr h="0">
                <a:tc>
                  <a:txBody>
                    <a:bodyPr/>
                    <a:lstStyle/>
                    <a:p>
                      <a:pPr algn="ctr">
                        <a:spcAft>
                          <a:spcPts val="0"/>
                        </a:spcAft>
                      </a:pPr>
                      <a:r>
                        <a:rPr lang="es-ES" sz="1800" dirty="0">
                          <a:effectLst/>
                        </a:rPr>
                        <a:t>Proyecto</a:t>
                      </a:r>
                      <a:endParaRPr lang="es-EC" sz="1800" dirty="0">
                        <a:effectLst/>
                        <a:latin typeface="Times New Roman"/>
                        <a:ea typeface="Times New Roman"/>
                      </a:endParaRPr>
                    </a:p>
                  </a:txBody>
                  <a:tcPr marL="68580" marR="68580" marT="0" marB="0" anchor="ctr"/>
                </a:tc>
                <a:tc>
                  <a:txBody>
                    <a:bodyPr/>
                    <a:lstStyle/>
                    <a:p>
                      <a:pPr algn="ctr">
                        <a:spcAft>
                          <a:spcPts val="0"/>
                        </a:spcAft>
                      </a:pPr>
                      <a:r>
                        <a:rPr lang="es-ES" sz="1800">
                          <a:solidFill>
                            <a:srgbClr val="000000"/>
                          </a:solidFill>
                          <a:effectLst/>
                          <a:latin typeface="Times New Roman"/>
                          <a:ea typeface="Times New Roman"/>
                        </a:rPr>
                        <a:t>36.718</a:t>
                      </a:r>
                      <a:endParaRPr lang="es-EC" sz="2000">
                        <a:effectLst/>
                        <a:latin typeface="Times New Roman"/>
                        <a:ea typeface="Times New Roman"/>
                      </a:endParaRPr>
                    </a:p>
                  </a:txBody>
                  <a:tcPr marL="68580" marR="68580" marT="0" marB="0" anchor="ctr"/>
                </a:tc>
                <a:tc>
                  <a:txBody>
                    <a:bodyPr/>
                    <a:lstStyle/>
                    <a:p>
                      <a:pPr algn="ctr">
                        <a:spcAft>
                          <a:spcPts val="0"/>
                        </a:spcAft>
                      </a:pPr>
                      <a:r>
                        <a:rPr lang="es-ES" sz="2000">
                          <a:effectLst/>
                          <a:latin typeface="Times New Roman"/>
                          <a:ea typeface="Times New Roman"/>
                        </a:rPr>
                        <a:t>261%</a:t>
                      </a:r>
                      <a:endParaRPr lang="es-EC" sz="2000">
                        <a:effectLst/>
                        <a:latin typeface="Times New Roman"/>
                        <a:ea typeface="Times New Roman"/>
                      </a:endParaRPr>
                    </a:p>
                  </a:txBody>
                  <a:tcPr marL="68580" marR="68580" marT="0" marB="0" anchor="ctr"/>
                </a:tc>
                <a:tc>
                  <a:txBody>
                    <a:bodyPr/>
                    <a:lstStyle/>
                    <a:p>
                      <a:pPr algn="ctr">
                        <a:spcAft>
                          <a:spcPts val="0"/>
                        </a:spcAft>
                      </a:pPr>
                      <a:r>
                        <a:rPr lang="es-ES" sz="1800">
                          <a:effectLst/>
                        </a:rPr>
                        <a:t>Viable</a:t>
                      </a:r>
                      <a:endParaRPr lang="es-EC" sz="1800">
                        <a:effectLst/>
                        <a:latin typeface="Times New Roman"/>
                        <a:ea typeface="Times New Roman"/>
                      </a:endParaRPr>
                    </a:p>
                  </a:txBody>
                  <a:tcPr marL="68580" marR="68580" marT="0" marB="0" anchor="ctr"/>
                </a:tc>
              </a:tr>
              <a:tr h="0">
                <a:tc>
                  <a:txBody>
                    <a:bodyPr/>
                    <a:lstStyle/>
                    <a:p>
                      <a:pPr algn="ctr">
                        <a:spcAft>
                          <a:spcPts val="0"/>
                        </a:spcAft>
                      </a:pPr>
                      <a:r>
                        <a:rPr lang="es-ES" sz="1800" dirty="0">
                          <a:effectLst/>
                        </a:rPr>
                        <a:t>Disminución precio de venta </a:t>
                      </a:r>
                      <a:r>
                        <a:rPr lang="es-ES" sz="1800" dirty="0" smtClean="0">
                          <a:effectLst/>
                        </a:rPr>
                        <a:t>(10</a:t>
                      </a:r>
                      <a:r>
                        <a:rPr lang="es-ES" sz="1800" dirty="0">
                          <a:effectLst/>
                        </a:rPr>
                        <a:t>%)</a:t>
                      </a:r>
                      <a:endParaRPr lang="es-EC" sz="1800" dirty="0">
                        <a:effectLst/>
                        <a:latin typeface="Times New Roman"/>
                        <a:ea typeface="Times New Roman"/>
                      </a:endParaRPr>
                    </a:p>
                  </a:txBody>
                  <a:tcPr marL="68580" marR="68580" marT="0" marB="0" anchor="ctr"/>
                </a:tc>
                <a:tc>
                  <a:txBody>
                    <a:bodyPr/>
                    <a:lstStyle/>
                    <a:p>
                      <a:pPr algn="ctr">
                        <a:spcAft>
                          <a:spcPts val="0"/>
                        </a:spcAft>
                      </a:pPr>
                      <a:r>
                        <a:rPr lang="es-ES" sz="2000">
                          <a:effectLst/>
                          <a:latin typeface="Times New Roman"/>
                          <a:ea typeface="Times New Roman"/>
                        </a:rPr>
                        <a:t>5.986</a:t>
                      </a:r>
                      <a:endParaRPr lang="es-EC" sz="2000">
                        <a:effectLst/>
                        <a:latin typeface="Times New Roman"/>
                        <a:ea typeface="Times New Roman"/>
                      </a:endParaRPr>
                    </a:p>
                  </a:txBody>
                  <a:tcPr marL="68580" marR="68580" marT="0" marB="0" anchor="ctr"/>
                </a:tc>
                <a:tc>
                  <a:txBody>
                    <a:bodyPr/>
                    <a:lstStyle/>
                    <a:p>
                      <a:pPr algn="ctr">
                        <a:spcAft>
                          <a:spcPts val="0"/>
                        </a:spcAft>
                      </a:pPr>
                      <a:r>
                        <a:rPr lang="es-ES" sz="2000">
                          <a:effectLst/>
                          <a:latin typeface="Times New Roman"/>
                          <a:ea typeface="Times New Roman"/>
                        </a:rPr>
                        <a:t>67%</a:t>
                      </a:r>
                      <a:endParaRPr lang="es-EC" sz="2000">
                        <a:effectLst/>
                        <a:latin typeface="Times New Roman"/>
                        <a:ea typeface="Times New Roman"/>
                      </a:endParaRPr>
                    </a:p>
                  </a:txBody>
                  <a:tcPr marL="68580" marR="68580" marT="0" marB="0" anchor="ctr"/>
                </a:tc>
                <a:tc>
                  <a:txBody>
                    <a:bodyPr/>
                    <a:lstStyle/>
                    <a:p>
                      <a:pPr algn="ctr">
                        <a:spcAft>
                          <a:spcPts val="0"/>
                        </a:spcAft>
                      </a:pPr>
                      <a:r>
                        <a:rPr lang="es-ES" sz="1800">
                          <a:effectLst/>
                        </a:rPr>
                        <a:t>Viable</a:t>
                      </a:r>
                      <a:endParaRPr lang="es-EC" sz="1800">
                        <a:effectLst/>
                        <a:latin typeface="Times New Roman"/>
                        <a:ea typeface="Times New Roman"/>
                      </a:endParaRPr>
                    </a:p>
                  </a:txBody>
                  <a:tcPr marL="68580" marR="68580" marT="0" marB="0" anchor="ctr"/>
                </a:tc>
              </a:tr>
              <a:tr h="0">
                <a:tc>
                  <a:txBody>
                    <a:bodyPr/>
                    <a:lstStyle/>
                    <a:p>
                      <a:pPr algn="ctr">
                        <a:spcAft>
                          <a:spcPts val="0"/>
                        </a:spcAft>
                      </a:pPr>
                      <a:r>
                        <a:rPr lang="es-ES" sz="1800" dirty="0">
                          <a:effectLst/>
                        </a:rPr>
                        <a:t>Aumento costos fijos </a:t>
                      </a:r>
                      <a:r>
                        <a:rPr lang="es-ES" sz="1800" dirty="0" smtClean="0">
                          <a:effectLst/>
                        </a:rPr>
                        <a:t>(25%)</a:t>
                      </a:r>
                      <a:endParaRPr lang="es-EC" sz="1800" dirty="0">
                        <a:effectLst/>
                        <a:latin typeface="Times New Roman"/>
                        <a:ea typeface="Times New Roman"/>
                      </a:endParaRPr>
                    </a:p>
                  </a:txBody>
                  <a:tcPr marL="68580" marR="68580" marT="0" marB="0" anchor="ctr"/>
                </a:tc>
                <a:tc>
                  <a:txBody>
                    <a:bodyPr/>
                    <a:lstStyle/>
                    <a:p>
                      <a:pPr algn="ctr">
                        <a:spcAft>
                          <a:spcPts val="0"/>
                        </a:spcAft>
                      </a:pPr>
                      <a:r>
                        <a:rPr lang="es-ES" sz="2000">
                          <a:effectLst/>
                          <a:latin typeface="Times New Roman"/>
                          <a:ea typeface="Times New Roman"/>
                        </a:rPr>
                        <a:t>21.352</a:t>
                      </a:r>
                      <a:endParaRPr lang="es-EC" sz="2000">
                        <a:effectLst/>
                        <a:latin typeface="Times New Roman"/>
                        <a:ea typeface="Times New Roman"/>
                      </a:endParaRPr>
                    </a:p>
                  </a:txBody>
                  <a:tcPr marL="68580" marR="68580" marT="0" marB="0" anchor="ctr"/>
                </a:tc>
                <a:tc>
                  <a:txBody>
                    <a:bodyPr/>
                    <a:lstStyle/>
                    <a:p>
                      <a:pPr algn="ctr">
                        <a:spcAft>
                          <a:spcPts val="0"/>
                        </a:spcAft>
                      </a:pPr>
                      <a:r>
                        <a:rPr lang="es-ES" sz="2000" dirty="0">
                          <a:effectLst/>
                          <a:latin typeface="Times New Roman"/>
                          <a:ea typeface="Times New Roman"/>
                        </a:rPr>
                        <a:t>168%</a:t>
                      </a:r>
                      <a:endParaRPr lang="es-EC" sz="2000" dirty="0">
                        <a:effectLst/>
                        <a:latin typeface="Times New Roman"/>
                        <a:ea typeface="Times New Roman"/>
                      </a:endParaRPr>
                    </a:p>
                  </a:txBody>
                  <a:tcPr marL="68580" marR="68580" marT="0" marB="0" anchor="ctr"/>
                </a:tc>
                <a:tc>
                  <a:txBody>
                    <a:bodyPr/>
                    <a:lstStyle/>
                    <a:p>
                      <a:pPr algn="ctr">
                        <a:spcAft>
                          <a:spcPts val="0"/>
                        </a:spcAft>
                      </a:pPr>
                      <a:r>
                        <a:rPr lang="es-ES" sz="1800" dirty="0">
                          <a:effectLst/>
                        </a:rPr>
                        <a:t>Viable</a:t>
                      </a:r>
                      <a:endParaRPr lang="es-EC"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830153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s-ES" dirty="0" smtClean="0"/>
              <a:t>CONCLUSIONES Y RECOMENDACIONES</a:t>
            </a:r>
            <a:endParaRPr lang="es-E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41" y="112762"/>
            <a:ext cx="7406655" cy="325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4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Tamaño del proyecto</a:t>
            </a:r>
            <a:endParaRPr lang="es-ES" dirty="0"/>
          </a:p>
        </p:txBody>
      </p:sp>
      <p:sp>
        <p:nvSpPr>
          <p:cNvPr id="3" name="Rectangle 2"/>
          <p:cNvSpPr>
            <a:spLocks noGrp="1"/>
          </p:cNvSpPr>
          <p:nvPr>
            <p:ph sz="quarter" idx="13"/>
          </p:nvPr>
        </p:nvSpPr>
        <p:spPr>
          <a:xfrm>
            <a:off x="609600" y="1352551"/>
            <a:ext cx="3886200" cy="2946722"/>
          </a:xfrm>
        </p:spPr>
        <p:txBody>
          <a:bodyPr>
            <a:normAutofit fontScale="62500" lnSpcReduction="20000"/>
          </a:bodyPr>
          <a:lstStyle>
            <a:extLst/>
          </a:lstStyle>
          <a:p>
            <a:pPr marL="0" indent="0">
              <a:buNone/>
            </a:pPr>
            <a:r>
              <a:rPr lang="es-ES" dirty="0"/>
              <a:t>La importancia de definir el tamaño del proyecto radica en principalmente en la incidencia que ésta tendrá sobre el nivel de inversiones y costos que se calculen para el proyecto. </a:t>
            </a:r>
            <a:endParaRPr lang="es-ES" dirty="0" smtClean="0"/>
          </a:p>
          <a:p>
            <a:pPr marL="0" indent="0">
              <a:buNone/>
            </a:pPr>
            <a:endParaRPr lang="es-ES" dirty="0" smtClean="0"/>
          </a:p>
          <a:p>
            <a:pPr marL="0" indent="0">
              <a:buNone/>
            </a:pPr>
            <a:r>
              <a:rPr lang="es-ES" b="1" dirty="0" smtClean="0"/>
              <a:t>Factores </a:t>
            </a:r>
            <a:r>
              <a:rPr lang="es-ES" b="1" dirty="0"/>
              <a:t>Determinantes del Proyecto</a:t>
            </a:r>
            <a:endParaRPr lang="es-EC" b="1" dirty="0"/>
          </a:p>
          <a:p>
            <a:pPr marL="0" indent="0">
              <a:buNone/>
            </a:pPr>
            <a:r>
              <a:rPr lang="es-ES" dirty="0"/>
              <a:t>El tamaño del proyecto se estima en función de un análisis interrelacionado de diversos factores que afectan a la capacidad del </a:t>
            </a:r>
            <a:r>
              <a:rPr lang="es-ES" dirty="0" smtClean="0"/>
              <a:t>proyecto</a:t>
            </a:r>
          </a:p>
        </p:txBody>
      </p:sp>
      <p:graphicFrame>
        <p:nvGraphicFramePr>
          <p:cNvPr id="13" name="12 Tabla"/>
          <p:cNvGraphicFramePr>
            <a:graphicFrameLocks noGrp="1"/>
          </p:cNvGraphicFramePr>
          <p:nvPr>
            <p:extLst>
              <p:ext uri="{D42A27DB-BD31-4B8C-83A1-F6EECF244321}">
                <p14:modId xmlns:p14="http://schemas.microsoft.com/office/powerpoint/2010/main" val="2958264359"/>
              </p:ext>
            </p:extLst>
          </p:nvPr>
        </p:nvGraphicFramePr>
        <p:xfrm>
          <a:off x="4836373" y="1995686"/>
          <a:ext cx="3768075" cy="1729740"/>
        </p:xfrm>
        <a:graphic>
          <a:graphicData uri="http://schemas.openxmlformats.org/drawingml/2006/table">
            <a:tbl>
              <a:tblPr firstRow="1" firstCol="1" bandRow="1">
                <a:tableStyleId>{5C22544A-7EE6-4342-B048-85BDC9FD1C3A}</a:tableStyleId>
              </a:tblPr>
              <a:tblGrid>
                <a:gridCol w="3768075"/>
              </a:tblGrid>
              <a:tr h="288290">
                <a:tc>
                  <a:txBody>
                    <a:bodyPr/>
                    <a:lstStyle/>
                    <a:p>
                      <a:pPr>
                        <a:spcAft>
                          <a:spcPts val="0"/>
                        </a:spcAft>
                      </a:pPr>
                      <a:r>
                        <a:rPr lang="es-ES" sz="1800" b="1" dirty="0">
                          <a:effectLst/>
                        </a:rPr>
                        <a:t>Factores Determinantes del Proyecto</a:t>
                      </a:r>
                      <a:endParaRPr lang="es-EC" sz="1800" b="1" dirty="0">
                        <a:effectLst/>
                        <a:latin typeface="Times New Roman"/>
                        <a:ea typeface="Times New Roman"/>
                      </a:endParaRPr>
                    </a:p>
                  </a:txBody>
                  <a:tcPr marL="68580" marR="68580" marT="0" marB="0" anchor="ctr"/>
                </a:tc>
              </a:tr>
              <a:tr h="288290">
                <a:tc>
                  <a:txBody>
                    <a:bodyPr/>
                    <a:lstStyle/>
                    <a:p>
                      <a:pPr>
                        <a:spcAft>
                          <a:spcPts val="0"/>
                        </a:spcAft>
                      </a:pPr>
                      <a:r>
                        <a:rPr lang="es-ES" sz="1600" dirty="0">
                          <a:effectLst/>
                        </a:rPr>
                        <a:t>El Mercado</a:t>
                      </a:r>
                      <a:endParaRPr lang="es-EC" sz="1600" dirty="0">
                        <a:effectLst/>
                        <a:latin typeface="Times New Roman"/>
                        <a:ea typeface="Times New Roman"/>
                      </a:endParaRPr>
                    </a:p>
                  </a:txBody>
                  <a:tcPr marL="68580" marR="68580" marT="0" marB="0" anchor="ctr"/>
                </a:tc>
              </a:tr>
              <a:tr h="288290">
                <a:tc>
                  <a:txBody>
                    <a:bodyPr/>
                    <a:lstStyle/>
                    <a:p>
                      <a:pPr>
                        <a:spcAft>
                          <a:spcPts val="0"/>
                        </a:spcAft>
                      </a:pPr>
                      <a:r>
                        <a:rPr lang="es-ES" sz="1600" dirty="0">
                          <a:effectLst/>
                        </a:rPr>
                        <a:t>Disponibilidad de Recursos Financieros</a:t>
                      </a:r>
                      <a:endParaRPr lang="es-EC" sz="1600" dirty="0">
                        <a:effectLst/>
                        <a:latin typeface="Times New Roman"/>
                        <a:ea typeface="Times New Roman"/>
                      </a:endParaRPr>
                    </a:p>
                  </a:txBody>
                  <a:tcPr marL="68580" marR="68580" marT="0" marB="0" anchor="ctr"/>
                </a:tc>
              </a:tr>
              <a:tr h="288290">
                <a:tc>
                  <a:txBody>
                    <a:bodyPr/>
                    <a:lstStyle/>
                    <a:p>
                      <a:pPr>
                        <a:spcAft>
                          <a:spcPts val="0"/>
                        </a:spcAft>
                      </a:pPr>
                      <a:r>
                        <a:rPr lang="es-ES" sz="1600" dirty="0">
                          <a:effectLst/>
                        </a:rPr>
                        <a:t>Disponibilidad de Talento Humano </a:t>
                      </a:r>
                      <a:endParaRPr lang="es-EC" sz="1600" dirty="0">
                        <a:effectLst/>
                        <a:latin typeface="Times New Roman"/>
                        <a:ea typeface="Times New Roman"/>
                      </a:endParaRPr>
                    </a:p>
                  </a:txBody>
                  <a:tcPr marL="68580" marR="68580" marT="0" marB="0" anchor="ctr"/>
                </a:tc>
              </a:tr>
              <a:tr h="288290">
                <a:tc>
                  <a:txBody>
                    <a:bodyPr/>
                    <a:lstStyle/>
                    <a:p>
                      <a:pPr>
                        <a:spcAft>
                          <a:spcPts val="0"/>
                        </a:spcAft>
                      </a:pPr>
                      <a:r>
                        <a:rPr lang="es-ES" sz="1600" dirty="0">
                          <a:effectLst/>
                        </a:rPr>
                        <a:t>Disponibilidad de Tecnología</a:t>
                      </a:r>
                      <a:endParaRPr lang="es-EC" sz="1600" dirty="0">
                        <a:effectLst/>
                        <a:latin typeface="Times New Roman"/>
                        <a:ea typeface="Times New Roman"/>
                      </a:endParaRPr>
                    </a:p>
                  </a:txBody>
                  <a:tcPr marL="68580" marR="68580" marT="0" marB="0" anchor="ctr"/>
                </a:tc>
              </a:tr>
              <a:tr h="288290">
                <a:tc>
                  <a:txBody>
                    <a:bodyPr/>
                    <a:lstStyle/>
                    <a:p>
                      <a:pPr>
                        <a:spcAft>
                          <a:spcPts val="0"/>
                        </a:spcAft>
                      </a:pPr>
                      <a:r>
                        <a:rPr lang="es-ES" sz="1600" dirty="0">
                          <a:effectLst/>
                        </a:rPr>
                        <a:t>Disponibilidad de Insumos </a:t>
                      </a:r>
                      <a:endParaRPr lang="es-EC" sz="16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Localización del proyecto</a:t>
            </a:r>
            <a:endParaRPr lang="es-ES" dirty="0"/>
          </a:p>
        </p:txBody>
      </p:sp>
      <p:sp>
        <p:nvSpPr>
          <p:cNvPr id="3" name="Rectangle 2"/>
          <p:cNvSpPr>
            <a:spLocks noGrp="1"/>
          </p:cNvSpPr>
          <p:nvPr>
            <p:ph sz="quarter" idx="13"/>
          </p:nvPr>
        </p:nvSpPr>
        <p:spPr>
          <a:xfrm>
            <a:off x="609600" y="1419622"/>
            <a:ext cx="3674368" cy="3451447"/>
          </a:xfrm>
        </p:spPr>
        <p:txBody>
          <a:bodyPr>
            <a:noAutofit/>
          </a:bodyPr>
          <a:lstStyle>
            <a:extLst/>
          </a:lstStyle>
          <a:p>
            <a:r>
              <a:rPr lang="es-ES" sz="1400" dirty="0"/>
              <a:t>La ciudad de Tulcán es la capital de la provincia del Carchi. Su población es de 75000 habitantes. Es conocida por que su gente tiene una cultura comercial y cívica moderna, similar a la colombiana por su cercanía a ese país, y por el fluido e importante comercio que mantienen con aquél. </a:t>
            </a:r>
            <a:endParaRPr lang="es-EC" sz="1400" dirty="0"/>
          </a:p>
          <a:p>
            <a:r>
              <a:rPr lang="es-ES" sz="1400" dirty="0"/>
              <a:t>En el cantón Tulcán de la provincia del Carchi se desarrollan todo tipo de actividades tales como la de realización de productos de consumo (fabricación de productos lácteos) como la de prestación de servicio (transporte de carga y pasajeros, servicios de enseñanza, </a:t>
            </a:r>
            <a:r>
              <a:rPr lang="es-ES" sz="1400" dirty="0" err="1"/>
              <a:t>etc</a:t>
            </a:r>
            <a:r>
              <a:rPr lang="es-ES" sz="1400" dirty="0"/>
              <a:t>)</a:t>
            </a:r>
            <a:endParaRPr lang="es-EC" sz="1400" dirty="0"/>
          </a:p>
        </p:txBody>
      </p:sp>
      <p:pic>
        <p:nvPicPr>
          <p:cNvPr id="10" name="9 Imagen"/>
          <p:cNvPicPr/>
          <p:nvPr/>
        </p:nvPicPr>
        <p:blipFill>
          <a:blip r:embed="rId3"/>
          <a:stretch>
            <a:fillRect/>
          </a:stretch>
        </p:blipFill>
        <p:spPr>
          <a:xfrm>
            <a:off x="4467458" y="1779662"/>
            <a:ext cx="4425022" cy="2851760"/>
          </a:xfrm>
          <a:prstGeom prst="rect">
            <a:avLst/>
          </a:prstGeom>
        </p:spPr>
      </p:pic>
    </p:spTree>
    <p:extLst>
      <p:ext uri="{BB962C8B-B14F-4D97-AF65-F5344CB8AC3E}">
        <p14:creationId xmlns:p14="http://schemas.microsoft.com/office/powerpoint/2010/main" val="2157167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Localización del proyecto</a:t>
            </a:r>
            <a:endParaRPr lang="es-ES" dirty="0"/>
          </a:p>
        </p:txBody>
      </p:sp>
      <p:grpSp>
        <p:nvGrpSpPr>
          <p:cNvPr id="13" name="12 Grupo"/>
          <p:cNvGrpSpPr/>
          <p:nvPr/>
        </p:nvGrpSpPr>
        <p:grpSpPr>
          <a:xfrm>
            <a:off x="5071938" y="2787774"/>
            <a:ext cx="3892550" cy="2281555"/>
            <a:chOff x="4716016" y="1913890"/>
            <a:chExt cx="3892550" cy="2281555"/>
          </a:xfrm>
        </p:grpSpPr>
        <p:pic>
          <p:nvPicPr>
            <p:cNvPr id="11" name="10 Imagen"/>
            <p:cNvPicPr/>
            <p:nvPr/>
          </p:nvPicPr>
          <p:blipFill rotWithShape="1">
            <a:blip r:embed="rId3"/>
            <a:srcRect l="31729" t="21072" r="10247" b="18468"/>
            <a:stretch/>
          </p:blipFill>
          <p:spPr bwMode="auto">
            <a:xfrm>
              <a:off x="4716016" y="1913890"/>
              <a:ext cx="3892550" cy="2281555"/>
            </a:xfrm>
            <a:prstGeom prst="rect">
              <a:avLst/>
            </a:prstGeom>
            <a:ln>
              <a:noFill/>
            </a:ln>
            <a:extLst>
              <a:ext uri="{53640926-AAD7-44D8-BBD7-CCE9431645EC}">
                <a14:shadowObscured xmlns:a14="http://schemas.microsoft.com/office/drawing/2010/main"/>
              </a:ext>
            </a:extLst>
          </p:spPr>
        </p:pic>
        <p:sp>
          <p:nvSpPr>
            <p:cNvPr id="7" name="4 Elipse"/>
            <p:cNvSpPr/>
            <p:nvPr/>
          </p:nvSpPr>
          <p:spPr>
            <a:xfrm>
              <a:off x="7884368" y="2980372"/>
              <a:ext cx="394335" cy="332105"/>
            </a:xfrm>
            <a:prstGeom prst="ellipse">
              <a:avLst/>
            </a:prstGeom>
            <a:no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800" b="1">
                  <a:effectLst/>
                  <a:latin typeface="Times New Roman"/>
                  <a:ea typeface="Times New Roman"/>
                </a:rPr>
                <a:t>A</a:t>
              </a:r>
              <a:endParaRPr lang="es-EC" sz="1200">
                <a:effectLst/>
                <a:latin typeface="Times New Roman"/>
                <a:ea typeface="Times New Roman"/>
              </a:endParaRPr>
            </a:p>
          </p:txBody>
        </p:sp>
        <p:sp>
          <p:nvSpPr>
            <p:cNvPr id="8" name="5 Elipse"/>
            <p:cNvSpPr/>
            <p:nvPr/>
          </p:nvSpPr>
          <p:spPr>
            <a:xfrm>
              <a:off x="5004048" y="3054667"/>
              <a:ext cx="394335" cy="332105"/>
            </a:xfrm>
            <a:prstGeom prst="ellipse">
              <a:avLst/>
            </a:prstGeom>
            <a:no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800" b="1">
                  <a:effectLst/>
                  <a:latin typeface="Times New Roman"/>
                  <a:ea typeface="Times New Roman"/>
                </a:rPr>
                <a:t>C</a:t>
              </a:r>
              <a:endParaRPr lang="es-EC" sz="1200">
                <a:effectLst/>
                <a:latin typeface="Times New Roman"/>
                <a:ea typeface="Times New Roman"/>
              </a:endParaRPr>
            </a:p>
          </p:txBody>
        </p:sp>
        <p:sp>
          <p:nvSpPr>
            <p:cNvPr id="9" name="6 Elipse"/>
            <p:cNvSpPr/>
            <p:nvPr/>
          </p:nvSpPr>
          <p:spPr>
            <a:xfrm>
              <a:off x="6662291" y="2503170"/>
              <a:ext cx="394335" cy="332105"/>
            </a:xfrm>
            <a:prstGeom prst="ellipse">
              <a:avLst/>
            </a:prstGeom>
            <a:no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800" b="1">
                  <a:effectLst/>
                  <a:latin typeface="Times New Roman"/>
                  <a:ea typeface="Times New Roman"/>
                </a:rPr>
                <a:t>B</a:t>
              </a:r>
              <a:endParaRPr lang="es-EC" sz="1200">
                <a:effectLst/>
                <a:latin typeface="Times New Roman"/>
                <a:ea typeface="Times New Roman"/>
              </a:endParaRPr>
            </a:p>
          </p:txBody>
        </p:sp>
      </p:grpSp>
      <p:graphicFrame>
        <p:nvGraphicFramePr>
          <p:cNvPr id="5" name="4 Tabla"/>
          <p:cNvGraphicFramePr>
            <a:graphicFrameLocks noGrp="1"/>
          </p:cNvGraphicFramePr>
          <p:nvPr>
            <p:extLst>
              <p:ext uri="{D42A27DB-BD31-4B8C-83A1-F6EECF244321}">
                <p14:modId xmlns:p14="http://schemas.microsoft.com/office/powerpoint/2010/main" val="1833148523"/>
              </p:ext>
            </p:extLst>
          </p:nvPr>
        </p:nvGraphicFramePr>
        <p:xfrm>
          <a:off x="5004047" y="1347614"/>
          <a:ext cx="4034731" cy="1682496"/>
        </p:xfrm>
        <a:graphic>
          <a:graphicData uri="http://schemas.openxmlformats.org/drawingml/2006/table">
            <a:tbl>
              <a:tblPr firstRow="1" firstCol="1" bandRow="1">
                <a:tableStyleId>{5C22544A-7EE6-4342-B048-85BDC9FD1C3A}</a:tableStyleId>
              </a:tblPr>
              <a:tblGrid>
                <a:gridCol w="637009"/>
                <a:gridCol w="1941335"/>
                <a:gridCol w="794720"/>
                <a:gridCol w="661667"/>
              </a:tblGrid>
              <a:tr h="187509">
                <a:tc>
                  <a:txBody>
                    <a:bodyPr/>
                    <a:lstStyle/>
                    <a:p>
                      <a:pPr algn="ctr">
                        <a:lnSpc>
                          <a:spcPct val="115000"/>
                        </a:lnSpc>
                        <a:spcAft>
                          <a:spcPts val="0"/>
                        </a:spcAft>
                      </a:pPr>
                      <a:r>
                        <a:rPr lang="es-EC" sz="1200" dirty="0">
                          <a:effectLst/>
                        </a:rPr>
                        <a:t>Opción</a:t>
                      </a:r>
                      <a:endParaRPr lang="es-EC" sz="12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Ubicación</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Costo (USD)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Área (m2)</a:t>
                      </a:r>
                      <a:endParaRPr lang="es-EC" sz="1200">
                        <a:effectLst/>
                        <a:latin typeface="Times New Roman"/>
                        <a:ea typeface="Times New Roman"/>
                      </a:endParaRPr>
                    </a:p>
                  </a:txBody>
                  <a:tcPr marL="44450" marR="44450" marT="0" marB="0" anchor="ctr"/>
                </a:tc>
              </a:tr>
              <a:tr h="187509">
                <a:tc>
                  <a:txBody>
                    <a:bodyPr/>
                    <a:lstStyle/>
                    <a:p>
                      <a:pPr algn="ctr">
                        <a:lnSpc>
                          <a:spcPct val="115000"/>
                        </a:lnSpc>
                        <a:spcAft>
                          <a:spcPts val="0"/>
                        </a:spcAft>
                      </a:pPr>
                      <a:r>
                        <a:rPr lang="es-EC" sz="1200">
                          <a:effectLst/>
                        </a:rPr>
                        <a:t>A</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Maldonado entre Machala y Panamá</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400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30</a:t>
                      </a:r>
                      <a:endParaRPr lang="es-EC" sz="1200">
                        <a:effectLst/>
                        <a:latin typeface="Times New Roman"/>
                        <a:ea typeface="Times New Roman"/>
                      </a:endParaRPr>
                    </a:p>
                  </a:txBody>
                  <a:tcPr marL="44450" marR="44450" marT="0" marB="0" anchor="ctr"/>
                </a:tc>
              </a:tr>
              <a:tr h="388555">
                <a:tc>
                  <a:txBody>
                    <a:bodyPr/>
                    <a:lstStyle/>
                    <a:p>
                      <a:pPr algn="ctr">
                        <a:lnSpc>
                          <a:spcPct val="115000"/>
                        </a:lnSpc>
                        <a:spcAft>
                          <a:spcPts val="0"/>
                        </a:spcAft>
                      </a:pPr>
                      <a:r>
                        <a:rPr lang="es-EC" sz="1200">
                          <a:effectLst/>
                        </a:rPr>
                        <a:t>B</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Bolívar y Ayacucho – Centro Comercial Riofrio</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400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20</a:t>
                      </a:r>
                      <a:endParaRPr lang="es-EC" sz="1200">
                        <a:effectLst/>
                        <a:latin typeface="Times New Roman"/>
                        <a:ea typeface="Times New Roman"/>
                      </a:endParaRPr>
                    </a:p>
                  </a:txBody>
                  <a:tcPr marL="44450" marR="44450" marT="0" marB="0" anchor="ctr"/>
                </a:tc>
              </a:tr>
              <a:tr h="388555">
                <a:tc>
                  <a:txBody>
                    <a:bodyPr/>
                    <a:lstStyle/>
                    <a:p>
                      <a:pPr algn="ctr">
                        <a:lnSpc>
                          <a:spcPct val="115000"/>
                        </a:lnSpc>
                        <a:spcAft>
                          <a:spcPts val="0"/>
                        </a:spcAft>
                      </a:pPr>
                      <a:r>
                        <a:rPr lang="es-EC" sz="1200">
                          <a:effectLst/>
                        </a:rPr>
                        <a:t>C</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dirty="0">
                          <a:effectLst/>
                        </a:rPr>
                        <a:t>Sucre y </a:t>
                      </a:r>
                      <a:r>
                        <a:rPr lang="es-EC" sz="1200" dirty="0" err="1">
                          <a:effectLst/>
                        </a:rPr>
                        <a:t>Tarqui</a:t>
                      </a:r>
                      <a:r>
                        <a:rPr lang="es-EC" sz="1200" dirty="0">
                          <a:effectLst/>
                        </a:rPr>
                        <a:t> – Centro Comercial Jardín del Norte</a:t>
                      </a:r>
                      <a:endParaRPr lang="es-EC" sz="12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500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dirty="0">
                          <a:effectLst/>
                        </a:rPr>
                        <a:t>35</a:t>
                      </a:r>
                      <a:endParaRPr lang="es-EC" sz="1200" dirty="0">
                        <a:effectLst/>
                        <a:latin typeface="Times New Roman"/>
                        <a:ea typeface="Times New Roman"/>
                      </a:endParaRPr>
                    </a:p>
                  </a:txBody>
                  <a:tcPr marL="44450" marR="44450" marT="0" marB="0" anchor="ct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783637504"/>
              </p:ext>
            </p:extLst>
          </p:nvPr>
        </p:nvGraphicFramePr>
        <p:xfrm>
          <a:off x="179512" y="1707654"/>
          <a:ext cx="4503778" cy="2944368"/>
        </p:xfrm>
        <a:graphic>
          <a:graphicData uri="http://schemas.openxmlformats.org/drawingml/2006/table">
            <a:tbl>
              <a:tblPr firstRow="1" firstCol="1" bandRow="1">
                <a:tableStyleId>{5C22544A-7EE6-4342-B048-85BDC9FD1C3A}</a:tableStyleId>
              </a:tblPr>
              <a:tblGrid>
                <a:gridCol w="129004"/>
                <a:gridCol w="1714124"/>
                <a:gridCol w="420129"/>
                <a:gridCol w="420622"/>
                <a:gridCol w="420129"/>
                <a:gridCol w="350437"/>
                <a:gridCol w="420622"/>
                <a:gridCol w="327701"/>
                <a:gridCol w="301010"/>
              </a:tblGrid>
              <a:tr h="163475">
                <a:tc gridSpan="2">
                  <a:txBody>
                    <a:bodyPr/>
                    <a:lstStyle/>
                    <a:p>
                      <a:pPr algn="ctr">
                        <a:lnSpc>
                          <a:spcPct val="115000"/>
                        </a:lnSpc>
                        <a:spcAft>
                          <a:spcPts val="0"/>
                        </a:spcAft>
                      </a:pPr>
                      <a:r>
                        <a:rPr lang="es-EC" sz="1200">
                          <a:effectLst/>
                        </a:rPr>
                        <a:t>Elemento</a:t>
                      </a:r>
                      <a:endParaRPr lang="es-EC" sz="1200">
                        <a:effectLst/>
                        <a:latin typeface="Times New Roman"/>
                        <a:ea typeface="Times New Roman"/>
                      </a:endParaRPr>
                    </a:p>
                  </a:txBody>
                  <a:tcPr marL="44450" marR="44450" marT="0" marB="0" anchor="ctr"/>
                </a:tc>
                <a:tc hMerge="1">
                  <a:txBody>
                    <a:bodyPr/>
                    <a:lstStyle/>
                    <a:p>
                      <a:endParaRPr lang="es-EC"/>
                    </a:p>
                  </a:txBody>
                  <a:tcPr/>
                </a:tc>
                <a:tc rowSpan="2">
                  <a:txBody>
                    <a:bodyPr/>
                    <a:lstStyle/>
                    <a:p>
                      <a:pPr algn="ctr">
                        <a:lnSpc>
                          <a:spcPct val="115000"/>
                        </a:lnSpc>
                        <a:spcAft>
                          <a:spcPts val="0"/>
                        </a:spcAft>
                      </a:pPr>
                      <a:r>
                        <a:rPr lang="es-EC" sz="1200">
                          <a:effectLst/>
                        </a:rPr>
                        <a:t>Peso</a:t>
                      </a:r>
                      <a:endParaRPr lang="es-EC" sz="1200">
                        <a:effectLst/>
                        <a:latin typeface="Times New Roman"/>
                        <a:ea typeface="Times New Roman"/>
                      </a:endParaRPr>
                    </a:p>
                  </a:txBody>
                  <a:tcPr marL="44450" marR="44450" marT="0" marB="0" anchor="ctr"/>
                </a:tc>
                <a:tc gridSpan="6">
                  <a:txBody>
                    <a:bodyPr/>
                    <a:lstStyle/>
                    <a:p>
                      <a:pPr algn="ctr">
                        <a:lnSpc>
                          <a:spcPct val="115000"/>
                        </a:lnSpc>
                        <a:spcAft>
                          <a:spcPts val="0"/>
                        </a:spcAft>
                      </a:pPr>
                      <a:r>
                        <a:rPr lang="es-EC" sz="1200">
                          <a:effectLst/>
                        </a:rPr>
                        <a:t>Alternativa</a:t>
                      </a:r>
                      <a:endParaRPr lang="es-EC" sz="1200">
                        <a:effectLst/>
                        <a:latin typeface="Times New Roman"/>
                        <a:ea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3475">
                <a:tc>
                  <a:txBody>
                    <a:bodyPr/>
                    <a:lstStyle/>
                    <a:p>
                      <a:pPr algn="ctr">
                        <a:lnSpc>
                          <a:spcPct val="115000"/>
                        </a:lnSpc>
                        <a:spcAft>
                          <a:spcPts val="0"/>
                        </a:spcAft>
                      </a:pPr>
                      <a:r>
                        <a:rPr lang="es-EC" sz="1200">
                          <a:effectLst/>
                        </a:rPr>
                        <a:t>#</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Descripción</a:t>
                      </a:r>
                      <a:endParaRPr lang="es-EC" sz="1200">
                        <a:effectLst/>
                        <a:latin typeface="Times New Roman"/>
                        <a:ea typeface="Times New Roman"/>
                      </a:endParaRPr>
                    </a:p>
                  </a:txBody>
                  <a:tcPr marL="44450" marR="44450" marT="0" marB="0" anchor="ctr"/>
                </a:tc>
                <a:tc vMerge="1">
                  <a:txBody>
                    <a:bodyPr/>
                    <a:lstStyle/>
                    <a:p>
                      <a:endParaRPr lang="es-EC"/>
                    </a:p>
                  </a:txBody>
                  <a:tcPr/>
                </a:tc>
                <a:tc gridSpan="2">
                  <a:txBody>
                    <a:bodyPr/>
                    <a:lstStyle/>
                    <a:p>
                      <a:pPr algn="ctr">
                        <a:lnSpc>
                          <a:spcPct val="115000"/>
                        </a:lnSpc>
                        <a:spcAft>
                          <a:spcPts val="0"/>
                        </a:spcAft>
                      </a:pPr>
                      <a:r>
                        <a:rPr lang="es-EC" sz="1200">
                          <a:effectLst/>
                        </a:rPr>
                        <a:t>A</a:t>
                      </a:r>
                      <a:endParaRPr lang="es-EC" sz="1200">
                        <a:effectLst/>
                        <a:latin typeface="Times New Roman"/>
                        <a:ea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200">
                          <a:effectLst/>
                        </a:rPr>
                        <a:t>B</a:t>
                      </a:r>
                      <a:endParaRPr lang="es-EC" sz="1200">
                        <a:effectLst/>
                        <a:latin typeface="Times New Roman"/>
                        <a:ea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200">
                          <a:effectLst/>
                        </a:rPr>
                        <a:t>C</a:t>
                      </a:r>
                      <a:endParaRPr lang="es-EC" sz="1200">
                        <a:effectLst/>
                        <a:latin typeface="Times New Roman"/>
                        <a:ea typeface="Times New Roman"/>
                      </a:endParaRPr>
                    </a:p>
                  </a:txBody>
                  <a:tcPr marL="44450" marR="44450" marT="0" marB="0" anchor="ctr"/>
                </a:tc>
                <a:tc hMerge="1">
                  <a:txBody>
                    <a:bodyPr/>
                    <a:lstStyle/>
                    <a:p>
                      <a:endParaRPr lang="es-EC"/>
                    </a:p>
                  </a:txBody>
                  <a:tcPr/>
                </a:tc>
              </a:tr>
              <a:tr h="163475">
                <a:tc>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Costo (USD/m2)</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0,4</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4,00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8</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3,20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9</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3,6</a:t>
                      </a:r>
                      <a:endParaRPr lang="es-EC" sz="1200">
                        <a:effectLst/>
                        <a:latin typeface="Times New Roman"/>
                        <a:ea typeface="Times New Roman"/>
                      </a:endParaRPr>
                    </a:p>
                  </a:txBody>
                  <a:tcPr marL="44450" marR="44450" marT="0" marB="0" anchor="ctr"/>
                </a:tc>
              </a:tr>
              <a:tr h="163475">
                <a:tc>
                  <a:txBody>
                    <a:bodyPr/>
                    <a:lstStyle/>
                    <a:p>
                      <a:pPr algn="ctr">
                        <a:lnSpc>
                          <a:spcPct val="115000"/>
                        </a:lnSpc>
                        <a:spcAft>
                          <a:spcPts val="0"/>
                        </a:spcAft>
                      </a:pPr>
                      <a:r>
                        <a:rPr lang="es-EC" sz="1200">
                          <a:effectLst/>
                        </a:rPr>
                        <a:t>2</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Transporte</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r>
              <a:tr h="163475">
                <a:tc>
                  <a:txBody>
                    <a:bodyPr/>
                    <a:lstStyle/>
                    <a:p>
                      <a:pPr algn="ctr">
                        <a:lnSpc>
                          <a:spcPct val="115000"/>
                        </a:lnSpc>
                        <a:spcAft>
                          <a:spcPts val="0"/>
                        </a:spcAft>
                      </a:pPr>
                      <a:r>
                        <a:rPr lang="es-EC" sz="1200">
                          <a:effectLst/>
                        </a:rPr>
                        <a:t>3</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Comunicación</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0,15</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1,5</a:t>
                      </a:r>
                      <a:endParaRPr lang="es-EC" sz="1200">
                        <a:effectLst/>
                        <a:latin typeface="Times New Roman"/>
                        <a:ea typeface="Times New Roman"/>
                      </a:endParaRPr>
                    </a:p>
                  </a:txBody>
                  <a:tcPr marL="44450" marR="44450" marT="0" marB="0" anchor="ctr"/>
                </a:tc>
              </a:tr>
              <a:tr h="163475">
                <a:tc>
                  <a:txBody>
                    <a:bodyPr/>
                    <a:lstStyle/>
                    <a:p>
                      <a:pPr algn="ctr">
                        <a:lnSpc>
                          <a:spcPct val="115000"/>
                        </a:lnSpc>
                        <a:spcAft>
                          <a:spcPts val="0"/>
                        </a:spcAft>
                      </a:pPr>
                      <a:r>
                        <a:rPr lang="es-EC" sz="1200">
                          <a:effectLst/>
                        </a:rPr>
                        <a:t>4</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Cercanía al mercado</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r>
              <a:tr h="163475">
                <a:tc>
                  <a:txBody>
                    <a:bodyPr/>
                    <a:lstStyle/>
                    <a:p>
                      <a:pPr algn="ctr">
                        <a:lnSpc>
                          <a:spcPct val="115000"/>
                        </a:lnSpc>
                        <a:spcAft>
                          <a:spcPts val="0"/>
                        </a:spcAft>
                      </a:pPr>
                      <a:r>
                        <a:rPr lang="es-EC" sz="1200">
                          <a:effectLst/>
                        </a:rPr>
                        <a:t>5</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Factores ambientales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0,05</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a:t>
                      </a:r>
                      <a:endParaRPr lang="es-EC" sz="1200">
                        <a:effectLst/>
                        <a:latin typeface="Times New Roman"/>
                        <a:ea typeface="Times New Roman"/>
                      </a:endParaRPr>
                    </a:p>
                  </a:txBody>
                  <a:tcPr marL="44450" marR="44450" marT="0" marB="0" anchor="ctr"/>
                </a:tc>
              </a:tr>
              <a:tr h="163475">
                <a:tc>
                  <a:txBody>
                    <a:bodyPr/>
                    <a:lstStyle/>
                    <a:p>
                      <a:pPr algn="ctr">
                        <a:lnSpc>
                          <a:spcPct val="115000"/>
                        </a:lnSpc>
                        <a:spcAft>
                          <a:spcPts val="0"/>
                        </a:spcAft>
                      </a:pPr>
                      <a:r>
                        <a:rPr lang="es-EC" sz="1200">
                          <a:effectLst/>
                        </a:rPr>
                        <a:t>6</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Estructura impositiva / legal</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0,05</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a:t>
                      </a:r>
                      <a:endParaRPr lang="es-EC" sz="1200">
                        <a:effectLst/>
                        <a:latin typeface="Times New Roman"/>
                        <a:ea typeface="Times New Roman"/>
                      </a:endParaRPr>
                    </a:p>
                  </a:txBody>
                  <a:tcPr marL="44450" marR="44450" marT="0" marB="0" anchor="ctr"/>
                </a:tc>
              </a:tr>
              <a:tr h="163475">
                <a:tc>
                  <a:txBody>
                    <a:bodyPr/>
                    <a:lstStyle/>
                    <a:p>
                      <a:pPr algn="ctr">
                        <a:lnSpc>
                          <a:spcPct val="115000"/>
                        </a:lnSpc>
                        <a:spcAft>
                          <a:spcPts val="0"/>
                        </a:spcAft>
                      </a:pPr>
                      <a:r>
                        <a:rPr lang="es-EC" sz="1200">
                          <a:effectLst/>
                        </a:rPr>
                        <a:t>7</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Disponibilidad de servicios básicos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r>
              <a:tr h="338751">
                <a:tc>
                  <a:txBody>
                    <a:bodyPr/>
                    <a:lstStyle/>
                    <a:p>
                      <a:pPr algn="ctr">
                        <a:lnSpc>
                          <a:spcPct val="115000"/>
                        </a:lnSpc>
                        <a:spcAft>
                          <a:spcPts val="0"/>
                        </a:spcAft>
                      </a:pPr>
                      <a:r>
                        <a:rPr lang="es-EC" sz="1200">
                          <a:effectLst/>
                        </a:rPr>
                        <a:t>8</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Posibilidad de eliminación de desechos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0,05</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200">
                          <a:effectLst/>
                        </a:rPr>
                        <a:t>0,5</a:t>
                      </a:r>
                      <a:endParaRPr lang="es-EC" sz="1200">
                        <a:effectLst/>
                        <a:latin typeface="Times New Roman"/>
                        <a:ea typeface="Times New Roman"/>
                      </a:endParaRPr>
                    </a:p>
                  </a:txBody>
                  <a:tcPr marL="44450" marR="44450" marT="0" marB="0" anchor="ctr"/>
                </a:tc>
              </a:tr>
              <a:tr h="163475">
                <a:tc gridSpan="2">
                  <a:txBody>
                    <a:bodyPr/>
                    <a:lstStyle/>
                    <a:p>
                      <a:pPr>
                        <a:lnSpc>
                          <a:spcPct val="115000"/>
                        </a:lnSpc>
                      </a:pPr>
                      <a:endParaRPr lang="es-EC" sz="1100">
                        <a:effectLst/>
                        <a:latin typeface="Calibri"/>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200">
                          <a:effectLst/>
                        </a:rPr>
                        <a:t>1</a:t>
                      </a:r>
                      <a:endParaRPr lang="es-EC" sz="1200">
                        <a:effectLst/>
                        <a:latin typeface="Times New Roman"/>
                        <a:ea typeface="Times New Roman"/>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gn="ctr">
                        <a:lnSpc>
                          <a:spcPct val="115000"/>
                        </a:lnSpc>
                        <a:spcAft>
                          <a:spcPts val="0"/>
                        </a:spcAft>
                      </a:pPr>
                      <a:r>
                        <a:rPr lang="es-EC" sz="1200">
                          <a:effectLst/>
                        </a:rPr>
                        <a:t>10</a:t>
                      </a:r>
                      <a:endParaRPr lang="es-EC" sz="1200">
                        <a:effectLst/>
                        <a:latin typeface="Times New Roman"/>
                        <a:ea typeface="Times New Roman"/>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gn="ctr">
                        <a:lnSpc>
                          <a:spcPct val="115000"/>
                        </a:lnSpc>
                        <a:spcAft>
                          <a:spcPts val="0"/>
                        </a:spcAft>
                      </a:pPr>
                      <a:r>
                        <a:rPr lang="es-EC" sz="1200">
                          <a:effectLst/>
                        </a:rPr>
                        <a:t>9,2</a:t>
                      </a:r>
                      <a:endParaRPr lang="es-EC" sz="1200">
                        <a:effectLst/>
                        <a:latin typeface="Times New Roman"/>
                        <a:ea typeface="Times New Roman"/>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c>
                  <a:txBody>
                    <a:bodyPr/>
                    <a:lstStyle/>
                    <a:p>
                      <a:pPr algn="ctr">
                        <a:lnSpc>
                          <a:spcPct val="115000"/>
                        </a:lnSpc>
                        <a:spcAft>
                          <a:spcPts val="0"/>
                        </a:spcAft>
                      </a:pPr>
                      <a:r>
                        <a:rPr lang="es-EC" sz="1200" dirty="0">
                          <a:effectLst/>
                        </a:rPr>
                        <a:t>9,6</a:t>
                      </a:r>
                      <a:endParaRPr lang="es-EC" sz="12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29179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Ingeniería del Proyecto</a:t>
            </a:r>
            <a:endParaRPr lang="es-ES" dirty="0"/>
          </a:p>
        </p:txBody>
      </p:sp>
      <p:pic>
        <p:nvPicPr>
          <p:cNvPr id="6" name="5 Imagen"/>
          <p:cNvPicPr/>
          <p:nvPr/>
        </p:nvPicPr>
        <p:blipFill>
          <a:blip r:embed="rId3"/>
          <a:stretch>
            <a:fillRect/>
          </a:stretch>
        </p:blipFill>
        <p:spPr>
          <a:xfrm>
            <a:off x="1333887" y="1347614"/>
            <a:ext cx="6190441" cy="3723878"/>
          </a:xfrm>
          <a:prstGeom prst="rect">
            <a:avLst/>
          </a:prstGeom>
        </p:spPr>
      </p:pic>
    </p:spTree>
    <p:extLst>
      <p:ext uri="{BB962C8B-B14F-4D97-AF65-F5344CB8AC3E}">
        <p14:creationId xmlns:p14="http://schemas.microsoft.com/office/powerpoint/2010/main" val="257516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Ingeniería del Proyecto</a:t>
            </a:r>
            <a:endParaRPr lang="es-ES" dirty="0"/>
          </a:p>
        </p:txBody>
      </p:sp>
      <p:sp>
        <p:nvSpPr>
          <p:cNvPr id="3" name="Rectangle 2"/>
          <p:cNvSpPr>
            <a:spLocks noGrp="1"/>
          </p:cNvSpPr>
          <p:nvPr>
            <p:ph sz="quarter" idx="13"/>
          </p:nvPr>
        </p:nvSpPr>
        <p:spPr>
          <a:xfrm>
            <a:off x="609600" y="1563638"/>
            <a:ext cx="5042520" cy="3451447"/>
          </a:xfrm>
        </p:spPr>
        <p:txBody>
          <a:bodyPr>
            <a:noAutofit/>
          </a:bodyPr>
          <a:lstStyle>
            <a:extLst/>
          </a:lstStyle>
          <a:p>
            <a:r>
              <a:rPr lang="es-ES" sz="1600" dirty="0"/>
              <a:t>1 Gestión Comercial y Ventas: encargado de recibir los requerimientos del cliente y traducirlos en información necesaria para nuestro proyecto</a:t>
            </a:r>
            <a:endParaRPr lang="es-EC" sz="1600" dirty="0"/>
          </a:p>
          <a:p>
            <a:r>
              <a:rPr lang="es-ES" sz="1600" dirty="0"/>
              <a:t>2 Planeación: es el proceso que determina la cantidad de recursos necesarios para la realización de la implementación del sistema de gestión de calidad en las empresas. La información que planeación requiere proviene del proceso de gestión comercial y ventas.</a:t>
            </a:r>
            <a:endParaRPr lang="es-EC" sz="1600" dirty="0"/>
          </a:p>
          <a:p>
            <a:r>
              <a:rPr lang="es-ES" sz="1600" dirty="0"/>
              <a:t>3 Asesoría e Implementación: es el brazo operativo de nuestro proyecto. Encargado de transformar la necesidad del cliente en un servicio acorde a sus requerimientos. </a:t>
            </a:r>
            <a:endParaRPr lang="es-EC" sz="1600" dirty="0"/>
          </a:p>
        </p:txBody>
      </p:sp>
      <p:graphicFrame>
        <p:nvGraphicFramePr>
          <p:cNvPr id="5" name="4 Diagrama"/>
          <p:cNvGraphicFramePr/>
          <p:nvPr>
            <p:extLst>
              <p:ext uri="{D42A27DB-BD31-4B8C-83A1-F6EECF244321}">
                <p14:modId xmlns:p14="http://schemas.microsoft.com/office/powerpoint/2010/main" val="585725038"/>
              </p:ext>
            </p:extLst>
          </p:nvPr>
        </p:nvGraphicFramePr>
        <p:xfrm>
          <a:off x="5508104" y="1563638"/>
          <a:ext cx="316835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28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es-ES" sz="3800" dirty="0" smtClean="0"/>
              <a:t>Ingeniería del </a:t>
            </a:r>
            <a:br>
              <a:rPr lang="es-ES" sz="3800" dirty="0" smtClean="0"/>
            </a:br>
            <a:r>
              <a:rPr lang="es-ES" sz="3800" dirty="0" smtClean="0"/>
              <a:t>Proyecto</a:t>
            </a: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0600"/>
            <a:ext cx="5179417" cy="511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22920" y="1419622"/>
            <a:ext cx="3212976" cy="3539430"/>
          </a:xfrm>
          <a:prstGeom prst="rect">
            <a:avLst/>
          </a:prstGeom>
        </p:spPr>
        <p:txBody>
          <a:bodyPr wrap="square">
            <a:spAutoFit/>
          </a:bodyPr>
          <a:lstStyle/>
          <a:p>
            <a:r>
              <a:rPr lang="es-ES" sz="1600" dirty="0"/>
              <a:t>La realización del servicio de nuestro proyecto se realiza cada vez que un cliente  tiene una necesidad. Esta necesidad radica en la urgencia de disponer de una herramienta de mejora para poder sostener su crecimiento. Esta herramienta es conocida como un sistema de gestión de calidad. El sistema de gestión de calidad da lineamientos para poder transformar requerimientos en productos o servicios siempre enfocados a conseguir la satisfacción del cliente.</a:t>
            </a:r>
            <a:endParaRPr lang="es-EC" sz="1600" dirty="0"/>
          </a:p>
        </p:txBody>
      </p:sp>
    </p:spTree>
    <p:extLst>
      <p:ext uri="{BB962C8B-B14F-4D97-AF65-F5344CB8AC3E}">
        <p14:creationId xmlns:p14="http://schemas.microsoft.com/office/powerpoint/2010/main" val="368539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s-ES" sz="3800" dirty="0" smtClean="0"/>
              <a:t>Ingeniería del Proyecto</a:t>
            </a:r>
            <a:endParaRPr lang="es-ES" dirty="0"/>
          </a:p>
        </p:txBody>
      </p:sp>
      <p:sp>
        <p:nvSpPr>
          <p:cNvPr id="3" name="2 Rectángulo"/>
          <p:cNvSpPr/>
          <p:nvPr/>
        </p:nvSpPr>
        <p:spPr>
          <a:xfrm>
            <a:off x="539552" y="1779662"/>
            <a:ext cx="3384376" cy="2585323"/>
          </a:xfrm>
          <a:prstGeom prst="rect">
            <a:avLst/>
          </a:prstGeom>
        </p:spPr>
        <p:txBody>
          <a:bodyPr wrap="square">
            <a:spAutoFit/>
          </a:bodyPr>
          <a:lstStyle/>
          <a:p>
            <a:pPr lvl="0"/>
            <a:r>
              <a:rPr lang="es-ES" dirty="0"/>
              <a:t>Inversión en Activos fijos</a:t>
            </a:r>
            <a:endParaRPr lang="es-EC" dirty="0"/>
          </a:p>
          <a:p>
            <a:r>
              <a:rPr lang="es-ES" dirty="0"/>
              <a:t>Los activos fijos en el proyecto se refieren a la adquisición de equipos de oficina y muebles y enseres necesarios para la realización del servicio.</a:t>
            </a:r>
            <a:endParaRPr lang="es-EC" dirty="0"/>
          </a:p>
          <a:p>
            <a:r>
              <a:rPr lang="es-ES" dirty="0"/>
              <a:t>En el siguiente cuadro se presentan los activos fijos requeridos para el proyecto: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226620221"/>
              </p:ext>
            </p:extLst>
          </p:nvPr>
        </p:nvGraphicFramePr>
        <p:xfrm>
          <a:off x="4283968" y="1807814"/>
          <a:ext cx="4573270" cy="2734056"/>
        </p:xfrm>
        <a:graphic>
          <a:graphicData uri="http://schemas.openxmlformats.org/drawingml/2006/table">
            <a:tbl>
              <a:tblPr firstRow="1" firstCol="1" bandRow="1">
                <a:tableStyleId>{5C22544A-7EE6-4342-B048-85BDC9FD1C3A}</a:tableStyleId>
              </a:tblPr>
              <a:tblGrid>
                <a:gridCol w="1638300"/>
                <a:gridCol w="572135"/>
                <a:gridCol w="699135"/>
                <a:gridCol w="901700"/>
                <a:gridCol w="762000"/>
              </a:tblGrid>
              <a:tr h="182880">
                <a:tc rowSpan="2">
                  <a:txBody>
                    <a:bodyPr/>
                    <a:lstStyle/>
                    <a:p>
                      <a:pPr algn="ctr">
                        <a:lnSpc>
                          <a:spcPct val="115000"/>
                        </a:lnSpc>
                        <a:spcAft>
                          <a:spcPts val="0"/>
                        </a:spcAft>
                      </a:pPr>
                      <a:r>
                        <a:rPr lang="es-ES" sz="1200">
                          <a:effectLst/>
                        </a:rPr>
                        <a:t>Concepto</a:t>
                      </a:r>
                      <a:endParaRPr lang="es-EC" sz="1200">
                        <a:effectLst/>
                        <a:latin typeface="Times New Roman"/>
                        <a:ea typeface="Times New Roman"/>
                      </a:endParaRPr>
                    </a:p>
                  </a:txBody>
                  <a:tcPr marL="44450" marR="44450" marT="0" marB="0" anchor="ctr"/>
                </a:tc>
                <a:tc rowSpan="2">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rowSpan="2">
                  <a:txBody>
                    <a:bodyPr/>
                    <a:lstStyle/>
                    <a:p>
                      <a:pPr algn="ctr">
                        <a:lnSpc>
                          <a:spcPct val="115000"/>
                        </a:lnSpc>
                        <a:spcAft>
                          <a:spcPts val="0"/>
                        </a:spcAft>
                      </a:pPr>
                      <a:r>
                        <a:rPr lang="es-ES" sz="1200">
                          <a:effectLst/>
                        </a:rPr>
                        <a:t>Cantidad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Precio Unitario</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Total</a:t>
                      </a:r>
                      <a:endParaRPr lang="es-EC" sz="1200">
                        <a:effectLst/>
                        <a:latin typeface="Times New Roman"/>
                        <a:ea typeface="Times New Roman"/>
                      </a:endParaRPr>
                    </a:p>
                  </a:txBody>
                  <a:tcPr marL="44450" marR="44450" marT="0" marB="0" anchor="ctr"/>
                </a:tc>
              </a:tr>
              <a:tr h="1905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200">
                          <a:effectLst/>
                        </a:rPr>
                        <a:t>USD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USD</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Equipos de Oficina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Computadores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5</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400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2000</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Impresora</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1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300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300</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Teléfonos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4</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400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1600</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Muebles y enseres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Escritorio de Gerencia</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400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400</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Escritorios para oficina</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2</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300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600</a:t>
                      </a:r>
                      <a:endParaRPr lang="es-EC" sz="1200">
                        <a:effectLst/>
                        <a:latin typeface="Times New Roman"/>
                        <a:ea typeface="Times New Roman"/>
                      </a:endParaRPr>
                    </a:p>
                  </a:txBody>
                  <a:tcPr marL="44450" marR="44450" marT="0" marB="0" anchor="ctr"/>
                </a:tc>
              </a:tr>
              <a:tr h="182880">
                <a:tc>
                  <a:txBody>
                    <a:bodyPr/>
                    <a:lstStyle/>
                    <a:p>
                      <a:pPr>
                        <a:lnSpc>
                          <a:spcPct val="115000"/>
                        </a:lnSpc>
                        <a:spcAft>
                          <a:spcPts val="0"/>
                        </a:spcAft>
                      </a:pPr>
                      <a:r>
                        <a:rPr lang="es-ES" sz="1200">
                          <a:effectLst/>
                        </a:rPr>
                        <a:t>Mesa de reuniones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1</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250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250</a:t>
                      </a:r>
                      <a:endParaRPr lang="es-EC" sz="1200">
                        <a:effectLst/>
                        <a:latin typeface="Times New Roman"/>
                        <a:ea typeface="Times New Roman"/>
                      </a:endParaRPr>
                    </a:p>
                  </a:txBody>
                  <a:tcPr marL="44450" marR="44450" marT="0" marB="0" anchor="ctr"/>
                </a:tc>
              </a:tr>
              <a:tr h="190500">
                <a:tc>
                  <a:txBody>
                    <a:bodyPr/>
                    <a:lstStyle/>
                    <a:p>
                      <a:pPr>
                        <a:lnSpc>
                          <a:spcPct val="115000"/>
                        </a:lnSpc>
                        <a:spcAft>
                          <a:spcPts val="0"/>
                        </a:spcAft>
                      </a:pPr>
                      <a:r>
                        <a:rPr lang="es-ES" sz="1200">
                          <a:effectLst/>
                        </a:rPr>
                        <a:t>Sillas</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Unidad</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6</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100</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600</a:t>
                      </a:r>
                      <a:endParaRPr lang="es-EC" sz="1200">
                        <a:effectLst/>
                        <a:latin typeface="Times New Roman"/>
                        <a:ea typeface="Times New Roman"/>
                      </a:endParaRPr>
                    </a:p>
                  </a:txBody>
                  <a:tcPr marL="44450" marR="44450" marT="0" marB="0" anchor="ctr"/>
                </a:tc>
              </a:tr>
              <a:tr h="190500">
                <a:tc>
                  <a:txBody>
                    <a:bodyPr/>
                    <a:lstStyle/>
                    <a:p>
                      <a:pPr algn="ctr">
                        <a:lnSpc>
                          <a:spcPct val="115000"/>
                        </a:lnSpc>
                        <a:spcAft>
                          <a:spcPts val="0"/>
                        </a:spcAft>
                      </a:pPr>
                      <a:r>
                        <a:rPr lang="es-ES" sz="1200">
                          <a:effectLst/>
                        </a:rPr>
                        <a:t>TOTAL</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a:effectLst/>
                        </a:rPr>
                        <a:t> </a:t>
                      </a:r>
                      <a:endParaRPr lang="es-EC" sz="1200">
                        <a:effectLst/>
                        <a:latin typeface="Times New Roman"/>
                        <a:ea typeface="Times New Roman"/>
                      </a:endParaRPr>
                    </a:p>
                  </a:txBody>
                  <a:tcPr marL="44450" marR="44450" marT="0" marB="0" anchor="ctr"/>
                </a:tc>
                <a:tc>
                  <a:txBody>
                    <a:bodyPr/>
                    <a:lstStyle/>
                    <a:p>
                      <a:pPr algn="ctr">
                        <a:lnSpc>
                          <a:spcPct val="115000"/>
                        </a:lnSpc>
                        <a:spcAft>
                          <a:spcPts val="0"/>
                        </a:spcAft>
                      </a:pPr>
                      <a:r>
                        <a:rPr lang="es-ES" sz="1200" dirty="0">
                          <a:effectLst/>
                        </a:rPr>
                        <a:t>5750</a:t>
                      </a:r>
                      <a:endParaRPr lang="es-EC" sz="12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105499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 de la pantalla panorámica">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1359</Words>
  <Application>Microsoft Office PowerPoint</Application>
  <PresentationFormat>Presentación en pantalla (16:9)</PresentationFormat>
  <Paragraphs>435</Paragraphs>
  <Slides>24</Slides>
  <Notes>24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Presentación de la pantalla panorámica</vt:lpstr>
      <vt:lpstr>Visio</vt:lpstr>
      <vt:lpstr>Estudio de factibilidad para la ejecución de un proyecto de implementación de Sistemas de Gestión de Calidad en empresas de la ciudad de Tulcán, provincia del CarchI</vt:lpstr>
      <vt:lpstr>ESTUDIO TÉCNICO</vt:lpstr>
      <vt:lpstr>Tamaño del proyecto</vt:lpstr>
      <vt:lpstr>Localización del proyecto</vt:lpstr>
      <vt:lpstr>Localización del proyecto</vt:lpstr>
      <vt:lpstr>Ingeniería del Proyecto</vt:lpstr>
      <vt:lpstr>Ingeniería del Proyecto</vt:lpstr>
      <vt:lpstr>Ingeniería del  Proyecto</vt:lpstr>
      <vt:lpstr>Ingeniería del Proyecto</vt:lpstr>
      <vt:lpstr>LA EMPRESA Y SU ORGANIZACIÓN</vt:lpstr>
      <vt:lpstr>La Empresa</vt:lpstr>
      <vt:lpstr>La Empresa</vt:lpstr>
      <vt:lpstr>La Empresa (Estrategia Empresarial)</vt:lpstr>
      <vt:lpstr>La Empresa (Organigrama)</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CONCLUSIONES Y 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2013-02-04T01:20:01Z</dcterms:created>
  <dcterms:modified xsi:type="dcterms:W3CDTF">2013-10-02T20:59:19Z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