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65" r:id="rId2"/>
    <p:sldId id="270" r:id="rId3"/>
    <p:sldId id="338" r:id="rId4"/>
    <p:sldId id="340" r:id="rId5"/>
    <p:sldId id="339" r:id="rId6"/>
    <p:sldId id="262" r:id="rId7"/>
    <p:sldId id="257" r:id="rId8"/>
    <p:sldId id="268" r:id="rId9"/>
    <p:sldId id="259" r:id="rId10"/>
    <p:sldId id="267" r:id="rId11"/>
    <p:sldId id="269" r:id="rId12"/>
    <p:sldId id="273" r:id="rId13"/>
    <p:sldId id="274"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41" r:id="rId41"/>
    <p:sldId id="276" r:id="rId42"/>
    <p:sldId id="342" r:id="rId43"/>
    <p:sldId id="275" r:id="rId44"/>
    <p:sldId id="326" r:id="rId45"/>
    <p:sldId id="327" r:id="rId46"/>
    <p:sldId id="328" r:id="rId47"/>
    <p:sldId id="329" r:id="rId48"/>
    <p:sldId id="330" r:id="rId49"/>
    <p:sldId id="331" r:id="rId50"/>
    <p:sldId id="332" r:id="rId51"/>
    <p:sldId id="333" r:id="rId52"/>
    <p:sldId id="334" r:id="rId53"/>
    <p:sldId id="335" r:id="rId54"/>
    <p:sldId id="343" r:id="rId55"/>
    <p:sldId id="277" r:id="rId56"/>
    <p:sldId id="278" r:id="rId57"/>
    <p:sldId id="279" r:id="rId58"/>
    <p:sldId id="280" r:id="rId59"/>
    <p:sldId id="281" r:id="rId60"/>
    <p:sldId id="282" r:id="rId61"/>
    <p:sldId id="283" r:id="rId62"/>
    <p:sldId id="284" r:id="rId63"/>
    <p:sldId id="287" r:id="rId64"/>
    <p:sldId id="285" r:id="rId65"/>
    <p:sldId id="286" r:id="rId66"/>
    <p:sldId id="288" r:id="rId67"/>
    <p:sldId id="289" r:id="rId68"/>
    <p:sldId id="290" r:id="rId69"/>
    <p:sldId id="291" r:id="rId70"/>
    <p:sldId id="292" r:id="rId71"/>
    <p:sldId id="293" r:id="rId72"/>
    <p:sldId id="294" r:id="rId73"/>
    <p:sldId id="295" r:id="rId74"/>
    <p:sldId id="296" r:id="rId75"/>
    <p:sldId id="297" r:id="rId76"/>
    <p:sldId id="299" r:id="rId77"/>
    <p:sldId id="264" r:id="rId7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0" d="100"/>
          <a:sy n="70" d="100"/>
        </p:scale>
        <p:origin x="-1386" y="-90"/>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c%20Home\Documents\TESIS-ESPE-ANCUPA\CONSOLIDADO%20ADEVAS%20SUELOS%20Y%20FOLIAR%20marzo%202013.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Pc%20Home\Documents\TESIS-ESPE-ANCUPA\CONSOLIDADO%20ADEVAS%20SUELOS%20Y%20FOLIAR.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Pc%20Home\Desktop\GRAFICOS%202014.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Pc%20Home\Documents\TESIS-ESPE-ANCUPA\CONSOLIDADO%20ADEVAS%20SUELOS%20Y%20FOLIAR.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Pc%20Home\Desktop\GRAFICOS%202014.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Pc%20Home\Documents\TESIS-ESPE-ANCUPA\CONSOLIDADO%20ADEVAS%20SUELOS%20Y%20FOLIAR.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Pc%20Home\Desktop\GRAFICOS%202014.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Pc%20Home\Desktop\GRAFICOS%20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c%20Home\Documents\TESIS-ESPE-ANCUPA\CONSOLIDADO%20ADEVAS%20SUELOS%20Y%20FOLIAR%20marzo%202013.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Pc%20Home\Documents\JULIO%20CESAR%20MACAS%20RAMIREZ\TESIS-ESPE-ANCUPA\CONSOLIDADO%20ADEVAS%20SUELOS%20Y%20FOLIAR%20marzo%202013.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Pc%20Home\Desktop\GRAFICOS%202014.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Pc%20Home\Desktop\GRAFICOS%202014.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Pc%20Home\Documents\TESIS-ESPE-ANCUPA\CONSOLIDADO%20ADEVAS%20SUELOS%20Y%20FOLIAR.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Pc%20Home\Documents\TESIS-ESPE-ANCUPA\CONSOLIDADO%20ADEVAS%20SUELOS%20Y%20FOLIAR%20marzo%202013.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Pc%20Home\Documents\JULIO%20CESAR%20MACAS%20RAMIREZ\TESIS-ESPE-ANCUPA\CONSOLIDADO%20ADEVAS%20SUELOS%20Y%20FOLIAR%20marzo%202013.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Pc%20Home\Documents\TESIS-ESPE-ANCUPA\CONSOLIDADO%20ADEVAS%20SUELOS%20Y%20FOLIAR.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Pc%20Home\Desktop\GRAFICOS%2020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c%20Home\Documents\TESIS-ESPE-ANCUPA\CONSOLIDADO%20ADEVAS%20SUELOS%20Y%20FOLIAR%20marzo%202013.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Pc%20Home\Documents\JULIO%20CESAR%20MACAS%20RAMIREZ\TESIS-ESPE-ANCUPA\CONSOLIDADO%20ADEVAS%20SUELOS%20Y%20FOLIAR%20marzo%202013.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Pc%20Home\Desktop\GRAFICOS%202014.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Pc%20Home\Desktop\GRAFICOS%202014.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Pc%20Home\Desktop\GRAFICOS%202014.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Pc%20Home\Documents\JULIO%20CESAR%20MACAS%20RAMIREZ\TESIS-ESPE-ANCUPA\CONSOLIDADO%20ADEVAS%20SUELOS%20Y%20FOLIAR%20marzo%202013.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Pc%20Home\Desktop\GRAFICOS%202014.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Pc%20Home\Documents\JULIO%20CESAR%20MACAS%20RAMIREZ\TESIS-ESPE-ANCUPA\Julio%20Macas%20TESIS\LIBRO%20DE%20CAMPO%202&#186;%20A&#209;O%20EVALUACI&#211;N%20JULIO%20MAC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C:\Users\Pc%20Home\Documents\JULIO%20CESAR%20MACAS%20RAMIREZ\TESIS-ESPE-ANCUPA\Julio%20Macas%20TESIS\LIBRO%20DE%20CAMPO%202&#186;%20A&#209;O%20EVALUACI&#211;N%20JULIO%20MACA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c%20Home\Documents\TESIS-ESPE-ANCUPA\CONSOLIDADO%20ADEVAS%20SUELOS%20Y%20FOLIAR%20marzo%20201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c%20Home\Documents\TESIS-ESPE-ANCUPA\CONSOLIDADO%20ADEVAS%20SUELOS%20Y%20FOLIAR.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Pc%20Home\Desktop\GRAFICOS%20201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Pc%20Home\Documents\TESIS-ESPE-ANCUPA\CONSOLIDADO%20ADEVAS%20SUELOS%20Y%20FOLIAR%20marzo%2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5861570936564"/>
          <c:y val="7.4755372298700815E-2"/>
          <c:w val="0.84787906165562321"/>
          <c:h val="0.74674994024232999"/>
        </c:manualLayout>
      </c:layout>
      <c:barChart>
        <c:barDir val="col"/>
        <c:grouping val="clustered"/>
        <c:varyColors val="0"/>
        <c:ser>
          <c:idx val="0"/>
          <c:order val="0"/>
          <c:tx>
            <c:strRef>
              <c:f>'GRAFICOS SIG ESTADIS'!$C$5</c:f>
              <c:strCache>
                <c:ptCount val="1"/>
                <c:pt idx="0">
                  <c:v>FOSFORO 2009</c:v>
                </c:pt>
              </c:strCache>
            </c:strRef>
          </c:tx>
          <c:spPr>
            <a:solidFill>
              <a:schemeClr val="bg1">
                <a:lumMod val="65000"/>
              </a:schemeClr>
            </a:solidFill>
            <a:ln cmpd="sng"/>
          </c:spPr>
          <c:invertIfNegative val="0"/>
          <c:dLbls>
            <c:dLbl>
              <c:idx val="0"/>
              <c:layout/>
              <c:tx>
                <c:rich>
                  <a:bodyPr/>
                  <a:lstStyle/>
                  <a:p>
                    <a:r>
                      <a:rPr lang="en-US"/>
                      <a:t>A</a:t>
                    </a:r>
                  </a:p>
                  <a:p>
                    <a:r>
                      <a:rPr lang="en-US"/>
                      <a:t>10,38</a:t>
                    </a:r>
                  </a:p>
                </c:rich>
              </c:tx>
              <c:showLegendKey val="0"/>
              <c:showVal val="1"/>
              <c:showCatName val="0"/>
              <c:showSerName val="0"/>
              <c:showPercent val="0"/>
              <c:showBubbleSize val="0"/>
            </c:dLbl>
            <c:dLbl>
              <c:idx val="1"/>
              <c:layout/>
              <c:tx>
                <c:rich>
                  <a:bodyPr/>
                  <a:lstStyle/>
                  <a:p>
                    <a:r>
                      <a:rPr lang="en-US"/>
                      <a:t>A</a:t>
                    </a:r>
                  </a:p>
                  <a:p>
                    <a:r>
                      <a:rPr lang="en-US"/>
                      <a:t>10,00</a:t>
                    </a:r>
                  </a:p>
                </c:rich>
              </c:tx>
              <c:showLegendKey val="0"/>
              <c:showVal val="1"/>
              <c:showCatName val="0"/>
              <c:showSerName val="0"/>
              <c:showPercent val="0"/>
              <c:showBubbleSize val="0"/>
            </c:dLbl>
            <c:dLbl>
              <c:idx val="2"/>
              <c:layout/>
              <c:tx>
                <c:rich>
                  <a:bodyPr/>
                  <a:lstStyle/>
                  <a:p>
                    <a:r>
                      <a:rPr lang="en-US"/>
                      <a:t>AB</a:t>
                    </a:r>
                  </a:p>
                  <a:p>
                    <a:r>
                      <a:rPr lang="en-US"/>
                      <a:t>6,38</a:t>
                    </a:r>
                  </a:p>
                </c:rich>
              </c:tx>
              <c:showLegendKey val="0"/>
              <c:showVal val="1"/>
              <c:showCatName val="0"/>
              <c:showSerName val="0"/>
              <c:showPercent val="0"/>
              <c:showBubbleSize val="0"/>
            </c:dLbl>
            <c:dLbl>
              <c:idx val="3"/>
              <c:layout/>
              <c:tx>
                <c:rich>
                  <a:bodyPr/>
                  <a:lstStyle/>
                  <a:p>
                    <a:r>
                      <a:rPr lang="en-US"/>
                      <a:t>AB</a:t>
                    </a:r>
                  </a:p>
                  <a:p>
                    <a:r>
                      <a:rPr lang="en-US"/>
                      <a:t>5,73</a:t>
                    </a:r>
                  </a:p>
                </c:rich>
              </c:tx>
              <c:showLegendKey val="0"/>
              <c:showVal val="1"/>
              <c:showCatName val="0"/>
              <c:showSerName val="0"/>
              <c:showPercent val="0"/>
              <c:showBubbleSize val="0"/>
            </c:dLbl>
            <c:dLbl>
              <c:idx val="4"/>
              <c:layout/>
              <c:tx>
                <c:rich>
                  <a:bodyPr/>
                  <a:lstStyle/>
                  <a:p>
                    <a:r>
                      <a:rPr lang="en-US"/>
                      <a:t>B</a:t>
                    </a:r>
                  </a:p>
                  <a:p>
                    <a:r>
                      <a:rPr lang="en-US"/>
                      <a:t>5,15</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'GRAFICOS SIG ESTADIS'!$C$7:$C$11</c:f>
              <c:strCache>
                <c:ptCount val="5"/>
                <c:pt idx="0">
                  <c:v>T 3</c:v>
                </c:pt>
                <c:pt idx="1">
                  <c:v>T 4</c:v>
                </c:pt>
                <c:pt idx="2">
                  <c:v>T 2</c:v>
                </c:pt>
                <c:pt idx="3">
                  <c:v>T 5</c:v>
                </c:pt>
                <c:pt idx="4">
                  <c:v>T 1</c:v>
                </c:pt>
              </c:strCache>
            </c:strRef>
          </c:cat>
          <c:val>
            <c:numRef>
              <c:f>'GRAFICOS SIG ESTADIS'!$D$7:$D$11</c:f>
              <c:numCache>
                <c:formatCode>0.00</c:formatCode>
                <c:ptCount val="5"/>
                <c:pt idx="0" formatCode="General">
                  <c:v>10.38</c:v>
                </c:pt>
                <c:pt idx="1">
                  <c:v>10</c:v>
                </c:pt>
                <c:pt idx="2" formatCode="General">
                  <c:v>6.38</c:v>
                </c:pt>
                <c:pt idx="3" formatCode="General">
                  <c:v>5.73</c:v>
                </c:pt>
                <c:pt idx="4" formatCode="General">
                  <c:v>5.1499999999999995</c:v>
                </c:pt>
              </c:numCache>
            </c:numRef>
          </c:val>
        </c:ser>
        <c:ser>
          <c:idx val="1"/>
          <c:order val="1"/>
          <c:tx>
            <c:strRef>
              <c:f>'GRAFICOS SIG ESTADIS'!$C$19</c:f>
              <c:strCache>
                <c:ptCount val="1"/>
                <c:pt idx="0">
                  <c:v>FOSFORO 2010</c:v>
                </c:pt>
              </c:strCache>
            </c:strRef>
          </c:tx>
          <c:invertIfNegative val="0"/>
          <c:val>
            <c:numRef>
              <c:f>'GRAFICOS SIG ESTADIS'!$E$7:$E$11</c:f>
              <c:numCache>
                <c:formatCode>General</c:formatCode>
                <c:ptCount val="5"/>
              </c:numCache>
            </c:numRef>
          </c:val>
        </c:ser>
        <c:dLbls>
          <c:showLegendKey val="0"/>
          <c:showVal val="0"/>
          <c:showCatName val="0"/>
          <c:showSerName val="0"/>
          <c:showPercent val="0"/>
          <c:showBubbleSize val="0"/>
        </c:dLbls>
        <c:gapWidth val="50"/>
        <c:axId val="70770688"/>
        <c:axId val="70772608"/>
      </c:barChart>
      <c:catAx>
        <c:axId val="70770688"/>
        <c:scaling>
          <c:orientation val="minMax"/>
        </c:scaling>
        <c:delete val="0"/>
        <c:axPos val="b"/>
        <c:title>
          <c:tx>
            <c:rich>
              <a:bodyPr/>
              <a:lstStyle/>
              <a:p>
                <a:pPr>
                  <a:defRPr/>
                </a:pPr>
                <a:r>
                  <a:rPr lang="es-EC"/>
                  <a:t>Tratamientos</a:t>
                </a:r>
              </a:p>
            </c:rich>
          </c:tx>
          <c:layout/>
          <c:overlay val="0"/>
        </c:title>
        <c:majorTickMark val="none"/>
        <c:minorTickMark val="none"/>
        <c:tickLblPos val="nextTo"/>
        <c:crossAx val="70772608"/>
        <c:crosses val="autoZero"/>
        <c:auto val="1"/>
        <c:lblAlgn val="ctr"/>
        <c:lblOffset val="100"/>
        <c:noMultiLvlLbl val="0"/>
      </c:catAx>
      <c:valAx>
        <c:axId val="70772608"/>
        <c:scaling>
          <c:orientation val="minMax"/>
        </c:scaling>
        <c:delete val="0"/>
        <c:axPos val="l"/>
        <c:title>
          <c:tx>
            <c:rich>
              <a:bodyPr/>
              <a:lstStyle/>
              <a:p>
                <a:pPr>
                  <a:defRPr/>
                </a:pPr>
                <a:r>
                  <a:rPr lang="es-EC"/>
                  <a:t>Consentración de P (ppm)</a:t>
                </a:r>
              </a:p>
            </c:rich>
          </c:tx>
          <c:layout>
            <c:manualLayout>
              <c:xMode val="edge"/>
              <c:yMode val="edge"/>
              <c:x val="9.2552609458487825E-3"/>
              <c:y val="0.16592285200634274"/>
            </c:manualLayout>
          </c:layout>
          <c:overlay val="0"/>
        </c:title>
        <c:numFmt formatCode="General" sourceLinked="1"/>
        <c:majorTickMark val="out"/>
        <c:minorTickMark val="none"/>
        <c:tickLblPos val="nextTo"/>
        <c:crossAx val="70770688"/>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28042991612578"/>
          <c:y val="7.8621178843376369E-2"/>
          <c:w val="0.8361762636320198"/>
          <c:h val="0.75111974737849652"/>
        </c:manualLayout>
      </c:layout>
      <c:barChart>
        <c:barDir val="col"/>
        <c:grouping val="clustered"/>
        <c:varyColors val="0"/>
        <c:ser>
          <c:idx val="0"/>
          <c:order val="0"/>
          <c:tx>
            <c:v>CALCIO 2010</c:v>
          </c:tx>
          <c:spPr>
            <a:solidFill>
              <a:schemeClr val="bg1">
                <a:lumMod val="65000"/>
              </a:schemeClr>
            </a:solidFill>
          </c:spPr>
          <c:invertIfNegative val="0"/>
          <c:dLbls>
            <c:dLbl>
              <c:idx val="0"/>
              <c:layout/>
              <c:tx>
                <c:rich>
                  <a:bodyPr/>
                  <a:lstStyle/>
                  <a:p>
                    <a:r>
                      <a:rPr lang="en-US"/>
                      <a:t>A</a:t>
                    </a:r>
                  </a:p>
                  <a:p>
                    <a:r>
                      <a:rPr lang="en-US"/>
                      <a:t>2,05</a:t>
                    </a:r>
                  </a:p>
                </c:rich>
              </c:tx>
              <c:showLegendKey val="0"/>
              <c:showVal val="1"/>
              <c:showCatName val="0"/>
              <c:showSerName val="0"/>
              <c:showPercent val="0"/>
              <c:showBubbleSize val="0"/>
            </c:dLbl>
            <c:dLbl>
              <c:idx val="1"/>
              <c:layout/>
              <c:tx>
                <c:rich>
                  <a:bodyPr/>
                  <a:lstStyle/>
                  <a:p>
                    <a:r>
                      <a:rPr lang="en-US"/>
                      <a:t>AB</a:t>
                    </a:r>
                  </a:p>
                  <a:p>
                    <a:r>
                      <a:rPr lang="en-US"/>
                      <a:t>1,65</a:t>
                    </a:r>
                  </a:p>
                </c:rich>
              </c:tx>
              <c:showLegendKey val="0"/>
              <c:showVal val="1"/>
              <c:showCatName val="0"/>
              <c:showSerName val="0"/>
              <c:showPercent val="0"/>
              <c:showBubbleSize val="0"/>
            </c:dLbl>
            <c:dLbl>
              <c:idx val="2"/>
              <c:layout/>
              <c:tx>
                <c:rich>
                  <a:bodyPr/>
                  <a:lstStyle/>
                  <a:p>
                    <a:r>
                      <a:rPr lang="en-US"/>
                      <a:t>AB</a:t>
                    </a:r>
                  </a:p>
                  <a:p>
                    <a:r>
                      <a:rPr lang="en-US"/>
                      <a:t>1,6</a:t>
                    </a:r>
                  </a:p>
                </c:rich>
              </c:tx>
              <c:showLegendKey val="0"/>
              <c:showVal val="1"/>
              <c:showCatName val="0"/>
              <c:showSerName val="0"/>
              <c:showPercent val="0"/>
              <c:showBubbleSize val="0"/>
            </c:dLbl>
            <c:dLbl>
              <c:idx val="3"/>
              <c:layout/>
              <c:tx>
                <c:rich>
                  <a:bodyPr/>
                  <a:lstStyle/>
                  <a:p>
                    <a:r>
                      <a:rPr lang="en-US"/>
                      <a:t>B</a:t>
                    </a:r>
                  </a:p>
                  <a:p>
                    <a:r>
                      <a:rPr lang="en-US"/>
                      <a:t>1,48</a:t>
                    </a:r>
                  </a:p>
                </c:rich>
              </c:tx>
              <c:showLegendKey val="0"/>
              <c:showVal val="1"/>
              <c:showCatName val="0"/>
              <c:showSerName val="0"/>
              <c:showPercent val="0"/>
              <c:showBubbleSize val="0"/>
            </c:dLbl>
            <c:dLbl>
              <c:idx val="4"/>
              <c:layout/>
              <c:tx>
                <c:rich>
                  <a:bodyPr/>
                  <a:lstStyle/>
                  <a:p>
                    <a:r>
                      <a:rPr lang="en-US"/>
                      <a:t>B</a:t>
                    </a:r>
                  </a:p>
                  <a:p>
                    <a:r>
                      <a:rPr lang="en-US"/>
                      <a:t>1,43</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'GRAFICOS SIG ESTADIS'!$C$53:$C$57</c:f>
              <c:strCache>
                <c:ptCount val="5"/>
                <c:pt idx="0">
                  <c:v>T 5</c:v>
                </c:pt>
                <c:pt idx="1">
                  <c:v>T 4</c:v>
                </c:pt>
                <c:pt idx="2">
                  <c:v>T 3</c:v>
                </c:pt>
                <c:pt idx="3">
                  <c:v>T 1</c:v>
                </c:pt>
                <c:pt idx="4">
                  <c:v>T 2</c:v>
                </c:pt>
              </c:strCache>
            </c:strRef>
          </c:cat>
          <c:val>
            <c:numRef>
              <c:f>'GRAFICOS SIG ESTADIS'!$D$53:$D$57</c:f>
              <c:numCache>
                <c:formatCode>General</c:formatCode>
                <c:ptCount val="5"/>
                <c:pt idx="0">
                  <c:v>2.0499999999999998</c:v>
                </c:pt>
                <c:pt idx="1">
                  <c:v>1.6500000000000001</c:v>
                </c:pt>
                <c:pt idx="2">
                  <c:v>1.6</c:v>
                </c:pt>
                <c:pt idx="3">
                  <c:v>1.48</c:v>
                </c:pt>
                <c:pt idx="4">
                  <c:v>1.43</c:v>
                </c:pt>
              </c:numCache>
            </c:numRef>
          </c:val>
        </c:ser>
        <c:dLbls>
          <c:showLegendKey val="0"/>
          <c:showVal val="0"/>
          <c:showCatName val="0"/>
          <c:showSerName val="0"/>
          <c:showPercent val="0"/>
          <c:showBubbleSize val="0"/>
        </c:dLbls>
        <c:gapWidth val="160"/>
        <c:axId val="76490624"/>
        <c:axId val="76500992"/>
      </c:barChart>
      <c:catAx>
        <c:axId val="76490624"/>
        <c:scaling>
          <c:orientation val="minMax"/>
        </c:scaling>
        <c:delete val="0"/>
        <c:axPos val="b"/>
        <c:title>
          <c:tx>
            <c:rich>
              <a:bodyPr/>
              <a:lstStyle/>
              <a:p>
                <a:pPr>
                  <a:defRPr/>
                </a:pPr>
                <a:r>
                  <a:rPr lang="es-EC"/>
                  <a:t>Tratamientos</a:t>
                </a:r>
              </a:p>
            </c:rich>
          </c:tx>
          <c:layout>
            <c:manualLayout>
              <c:xMode val="edge"/>
              <c:yMode val="edge"/>
              <c:x val="0.44562592197117135"/>
              <c:y val="0.92342026099664143"/>
            </c:manualLayout>
          </c:layout>
          <c:overlay val="0"/>
        </c:title>
        <c:majorTickMark val="none"/>
        <c:minorTickMark val="none"/>
        <c:tickLblPos val="nextTo"/>
        <c:crossAx val="76500992"/>
        <c:crosses val="autoZero"/>
        <c:auto val="1"/>
        <c:lblAlgn val="ctr"/>
        <c:lblOffset val="100"/>
        <c:noMultiLvlLbl val="0"/>
      </c:catAx>
      <c:valAx>
        <c:axId val="76500992"/>
        <c:scaling>
          <c:orientation val="minMax"/>
        </c:scaling>
        <c:delete val="0"/>
        <c:axPos val="l"/>
        <c:title>
          <c:tx>
            <c:rich>
              <a:bodyPr/>
              <a:lstStyle/>
              <a:p>
                <a:pPr>
                  <a:defRPr/>
                </a:pPr>
                <a:r>
                  <a:rPr lang="es-EC"/>
                  <a:t>Concentración de Ca (meq/100g)</a:t>
                </a:r>
              </a:p>
            </c:rich>
          </c:tx>
          <c:layout>
            <c:manualLayout>
              <c:xMode val="edge"/>
              <c:yMode val="edge"/>
              <c:x val="1.3507939875400485E-2"/>
              <c:y val="9.2188047481903707E-2"/>
            </c:manualLayout>
          </c:layout>
          <c:overlay val="0"/>
        </c:title>
        <c:numFmt formatCode="General" sourceLinked="1"/>
        <c:majorTickMark val="out"/>
        <c:minorTickMark val="none"/>
        <c:tickLblPos val="nextTo"/>
        <c:crossAx val="76490624"/>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24014034799174"/>
          <c:y val="8.9021912926318586E-2"/>
          <c:w val="0.85375985965200829"/>
          <c:h val="0.76276257134524839"/>
        </c:manualLayout>
      </c:layout>
      <c:barChart>
        <c:barDir val="col"/>
        <c:grouping val="clustered"/>
        <c:varyColors val="0"/>
        <c:ser>
          <c:idx val="0"/>
          <c:order val="0"/>
          <c:spPr>
            <a:solidFill>
              <a:schemeClr val="bg1">
                <a:lumMod val="65000"/>
              </a:schemeClr>
            </a:solidFill>
          </c:spPr>
          <c:invertIfNegative val="0"/>
          <c:dLbls>
            <c:dLbl>
              <c:idx val="0"/>
              <c:layout/>
              <c:tx>
                <c:rich>
                  <a:bodyPr/>
                  <a:lstStyle/>
                  <a:p>
                    <a:r>
                      <a:rPr lang="en-US"/>
                      <a:t>A</a:t>
                    </a:r>
                  </a:p>
                  <a:p>
                    <a:r>
                      <a:rPr lang="en-US"/>
                      <a:t>1,77</a:t>
                    </a:r>
                  </a:p>
                </c:rich>
              </c:tx>
              <c:showLegendKey val="0"/>
              <c:showVal val="1"/>
              <c:showCatName val="0"/>
              <c:showSerName val="0"/>
              <c:showPercent val="0"/>
              <c:showBubbleSize val="0"/>
            </c:dLbl>
            <c:dLbl>
              <c:idx val="1"/>
              <c:layout/>
              <c:tx>
                <c:rich>
                  <a:bodyPr/>
                  <a:lstStyle/>
                  <a:p>
                    <a:r>
                      <a:rPr lang="en-US"/>
                      <a:t>B</a:t>
                    </a:r>
                  </a:p>
                  <a:p>
                    <a:r>
                      <a:rPr lang="en-US"/>
                      <a:t>1,43</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Hoja1!$G$1:$G$2</c:f>
              <c:strCache>
                <c:ptCount val="2"/>
                <c:pt idx="0">
                  <c:v>X = T3; T4; T5</c:v>
                </c:pt>
                <c:pt idx="1">
                  <c:v>T2</c:v>
                </c:pt>
              </c:strCache>
            </c:strRef>
          </c:cat>
          <c:val>
            <c:numRef>
              <c:f>Hoja1!$H$1:$H$2</c:f>
              <c:numCache>
                <c:formatCode>General</c:formatCode>
                <c:ptCount val="2"/>
                <c:pt idx="0">
                  <c:v>1.77</c:v>
                </c:pt>
                <c:pt idx="1">
                  <c:v>1.43</c:v>
                </c:pt>
              </c:numCache>
            </c:numRef>
          </c:val>
        </c:ser>
        <c:dLbls>
          <c:showLegendKey val="0"/>
          <c:showVal val="0"/>
          <c:showCatName val="0"/>
          <c:showSerName val="0"/>
          <c:showPercent val="0"/>
          <c:showBubbleSize val="0"/>
        </c:dLbls>
        <c:gapWidth val="250"/>
        <c:axId val="77272192"/>
        <c:axId val="77274112"/>
      </c:barChart>
      <c:catAx>
        <c:axId val="77272192"/>
        <c:scaling>
          <c:orientation val="minMax"/>
        </c:scaling>
        <c:delete val="0"/>
        <c:axPos val="b"/>
        <c:title>
          <c:tx>
            <c:rich>
              <a:bodyPr/>
              <a:lstStyle/>
              <a:p>
                <a:pPr>
                  <a:defRPr/>
                </a:pPr>
                <a:r>
                  <a:rPr lang="en-US"/>
                  <a:t>Tratamientos</a:t>
                </a:r>
              </a:p>
            </c:rich>
          </c:tx>
          <c:layout>
            <c:manualLayout>
              <c:xMode val="edge"/>
              <c:yMode val="edge"/>
              <c:x val="0.46908163894656763"/>
              <c:y val="0.9164439472792334"/>
            </c:manualLayout>
          </c:layout>
          <c:overlay val="0"/>
        </c:title>
        <c:majorTickMark val="none"/>
        <c:minorTickMark val="none"/>
        <c:tickLblPos val="nextTo"/>
        <c:crossAx val="77274112"/>
        <c:crosses val="autoZero"/>
        <c:auto val="1"/>
        <c:lblAlgn val="ctr"/>
        <c:lblOffset val="100"/>
        <c:noMultiLvlLbl val="0"/>
      </c:catAx>
      <c:valAx>
        <c:axId val="77274112"/>
        <c:scaling>
          <c:orientation val="minMax"/>
          <c:max val="1.9000000000000001"/>
          <c:min val="0"/>
        </c:scaling>
        <c:delete val="0"/>
        <c:axPos val="l"/>
        <c:title>
          <c:tx>
            <c:rich>
              <a:bodyPr/>
              <a:lstStyle/>
              <a:p>
                <a:pPr>
                  <a:defRPr/>
                </a:pPr>
                <a:r>
                  <a:rPr lang="en-US"/>
                  <a:t>Concentración de Ca (meq/100g)</a:t>
                </a:r>
              </a:p>
            </c:rich>
          </c:tx>
          <c:layout>
            <c:manualLayout>
              <c:xMode val="edge"/>
              <c:yMode val="edge"/>
              <c:x val="1.8821293661415923E-3"/>
              <c:y val="0.16382855608636077"/>
            </c:manualLayout>
          </c:layout>
          <c:overlay val="0"/>
        </c:title>
        <c:numFmt formatCode="General" sourceLinked="1"/>
        <c:majorTickMark val="out"/>
        <c:minorTickMark val="none"/>
        <c:tickLblPos val="nextTo"/>
        <c:crossAx val="77272192"/>
        <c:crosses val="autoZero"/>
        <c:crossBetween val="between"/>
        <c:majorUnit val="0.30000000000000004"/>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48122556109058"/>
          <c:y val="9.0014064697609003E-2"/>
          <c:w val="0.84691333226203869"/>
          <c:h val="0.78050610762262307"/>
        </c:manualLayout>
      </c:layout>
      <c:barChart>
        <c:barDir val="col"/>
        <c:grouping val="clustered"/>
        <c:varyColors val="0"/>
        <c:ser>
          <c:idx val="0"/>
          <c:order val="0"/>
          <c:spPr>
            <a:solidFill>
              <a:schemeClr val="bg1">
                <a:lumMod val="65000"/>
              </a:schemeClr>
            </a:solidFill>
          </c:spPr>
          <c:invertIfNegative val="0"/>
          <c:dLbls>
            <c:dLbl>
              <c:idx val="0"/>
              <c:layout/>
              <c:tx>
                <c:rich>
                  <a:bodyPr/>
                  <a:lstStyle/>
                  <a:p>
                    <a:r>
                      <a:rPr lang="en-US"/>
                      <a:t>A</a:t>
                    </a:r>
                  </a:p>
                  <a:p>
                    <a:r>
                      <a:rPr lang="en-US"/>
                      <a:t>2,05</a:t>
                    </a:r>
                  </a:p>
                </c:rich>
              </c:tx>
              <c:showLegendKey val="0"/>
              <c:showVal val="1"/>
              <c:showCatName val="0"/>
              <c:showSerName val="0"/>
              <c:showPercent val="0"/>
              <c:showBubbleSize val="0"/>
            </c:dLbl>
            <c:dLbl>
              <c:idx val="1"/>
              <c:layout/>
              <c:tx>
                <c:rich>
                  <a:bodyPr/>
                  <a:lstStyle/>
                  <a:p>
                    <a:r>
                      <a:rPr lang="en-US"/>
                      <a:t>B</a:t>
                    </a:r>
                  </a:p>
                  <a:p>
                    <a:r>
                      <a:rPr lang="en-US"/>
                      <a:t>1,65</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Hoja1!$H$10:$H$11</c:f>
              <c:strCache>
                <c:ptCount val="2"/>
                <c:pt idx="0">
                  <c:v>T5</c:v>
                </c:pt>
                <c:pt idx="1">
                  <c:v>T4</c:v>
                </c:pt>
              </c:strCache>
            </c:strRef>
          </c:cat>
          <c:val>
            <c:numRef>
              <c:f>Hoja1!$I$10:$I$11</c:f>
              <c:numCache>
                <c:formatCode>General</c:formatCode>
                <c:ptCount val="2"/>
                <c:pt idx="0">
                  <c:v>2.0499999999999998</c:v>
                </c:pt>
                <c:pt idx="1">
                  <c:v>1.65</c:v>
                </c:pt>
              </c:numCache>
            </c:numRef>
          </c:val>
        </c:ser>
        <c:dLbls>
          <c:showLegendKey val="0"/>
          <c:showVal val="0"/>
          <c:showCatName val="0"/>
          <c:showSerName val="0"/>
          <c:showPercent val="0"/>
          <c:showBubbleSize val="0"/>
        </c:dLbls>
        <c:gapWidth val="250"/>
        <c:axId val="77316480"/>
        <c:axId val="77318400"/>
      </c:barChart>
      <c:catAx>
        <c:axId val="77316480"/>
        <c:scaling>
          <c:orientation val="minMax"/>
        </c:scaling>
        <c:delete val="0"/>
        <c:axPos val="b"/>
        <c:title>
          <c:tx>
            <c:rich>
              <a:bodyPr/>
              <a:lstStyle/>
              <a:p>
                <a:pPr>
                  <a:defRPr/>
                </a:pPr>
                <a:r>
                  <a:rPr lang="en-US"/>
                  <a:t>Tratamientos</a:t>
                </a:r>
              </a:p>
            </c:rich>
          </c:tx>
          <c:layout>
            <c:manualLayout>
              <c:xMode val="edge"/>
              <c:yMode val="edge"/>
              <c:x val="0.43237666720231399"/>
              <c:y val="0.91842475386779188"/>
            </c:manualLayout>
          </c:layout>
          <c:overlay val="0"/>
        </c:title>
        <c:majorTickMark val="none"/>
        <c:minorTickMark val="none"/>
        <c:tickLblPos val="nextTo"/>
        <c:crossAx val="77318400"/>
        <c:crosses val="autoZero"/>
        <c:auto val="1"/>
        <c:lblAlgn val="ctr"/>
        <c:lblOffset val="100"/>
        <c:noMultiLvlLbl val="0"/>
      </c:catAx>
      <c:valAx>
        <c:axId val="77318400"/>
        <c:scaling>
          <c:orientation val="minMax"/>
          <c:max val="2.8"/>
        </c:scaling>
        <c:delete val="0"/>
        <c:axPos val="l"/>
        <c:title>
          <c:tx>
            <c:rich>
              <a:bodyPr/>
              <a:lstStyle/>
              <a:p>
                <a:pPr>
                  <a:defRPr/>
                </a:pPr>
                <a:r>
                  <a:rPr lang="en-US"/>
                  <a:t>Concentracion de Ca (meq/100g)</a:t>
                </a:r>
              </a:p>
            </c:rich>
          </c:tx>
          <c:layout>
            <c:manualLayout>
              <c:xMode val="edge"/>
              <c:yMode val="edge"/>
              <c:x val="6.8027210884353739E-3"/>
              <c:y val="0.11814345991561181"/>
            </c:manualLayout>
          </c:layout>
          <c:overlay val="0"/>
        </c:title>
        <c:numFmt formatCode="General" sourceLinked="1"/>
        <c:majorTickMark val="out"/>
        <c:minorTickMark val="none"/>
        <c:tickLblPos val="nextTo"/>
        <c:crossAx val="77316480"/>
        <c:crosses val="autoZero"/>
        <c:crossBetween val="between"/>
        <c:majorUnit val="0.70000000000000007"/>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10734926607094"/>
          <c:y val="7.9497243361848685E-2"/>
          <c:w val="0.80972606579066975"/>
          <c:h val="0.74851535593267415"/>
        </c:manualLayout>
      </c:layout>
      <c:barChart>
        <c:barDir val="col"/>
        <c:grouping val="clustered"/>
        <c:varyColors val="0"/>
        <c:ser>
          <c:idx val="0"/>
          <c:order val="0"/>
          <c:tx>
            <c:v>MAGNESIO 2010</c:v>
          </c:tx>
          <c:spPr>
            <a:solidFill>
              <a:schemeClr val="bg1">
                <a:lumMod val="65000"/>
              </a:schemeClr>
            </a:solidFill>
          </c:spPr>
          <c:invertIfNegative val="0"/>
          <c:dLbls>
            <c:dLbl>
              <c:idx val="0"/>
              <c:layout/>
              <c:tx>
                <c:rich>
                  <a:bodyPr/>
                  <a:lstStyle/>
                  <a:p>
                    <a:r>
                      <a:rPr lang="en-US"/>
                      <a:t>A</a:t>
                    </a:r>
                  </a:p>
                  <a:p>
                    <a:r>
                      <a:rPr lang="en-US"/>
                      <a:t>0,65</a:t>
                    </a:r>
                  </a:p>
                </c:rich>
              </c:tx>
              <c:showLegendKey val="0"/>
              <c:showVal val="1"/>
              <c:showCatName val="0"/>
              <c:showSerName val="0"/>
              <c:showPercent val="0"/>
              <c:showBubbleSize val="0"/>
            </c:dLbl>
            <c:dLbl>
              <c:idx val="1"/>
              <c:layout/>
              <c:tx>
                <c:rich>
                  <a:bodyPr/>
                  <a:lstStyle/>
                  <a:p>
                    <a:r>
                      <a:rPr lang="en-US"/>
                      <a:t>AB</a:t>
                    </a:r>
                  </a:p>
                  <a:p>
                    <a:r>
                      <a:rPr lang="en-US"/>
                      <a:t>0,61</a:t>
                    </a:r>
                  </a:p>
                </c:rich>
              </c:tx>
              <c:showLegendKey val="0"/>
              <c:showVal val="1"/>
              <c:showCatName val="0"/>
              <c:showSerName val="0"/>
              <c:showPercent val="0"/>
              <c:showBubbleSize val="0"/>
            </c:dLbl>
            <c:dLbl>
              <c:idx val="2"/>
              <c:layout/>
              <c:tx>
                <c:rich>
                  <a:bodyPr/>
                  <a:lstStyle/>
                  <a:p>
                    <a:r>
                      <a:rPr lang="en-US"/>
                      <a:t>AB</a:t>
                    </a:r>
                  </a:p>
                  <a:p>
                    <a:r>
                      <a:rPr lang="en-US"/>
                      <a:t>0,5</a:t>
                    </a:r>
                  </a:p>
                </c:rich>
              </c:tx>
              <c:showLegendKey val="0"/>
              <c:showVal val="1"/>
              <c:showCatName val="0"/>
              <c:showSerName val="0"/>
              <c:showPercent val="0"/>
              <c:showBubbleSize val="0"/>
            </c:dLbl>
            <c:dLbl>
              <c:idx val="3"/>
              <c:layout/>
              <c:tx>
                <c:rich>
                  <a:bodyPr/>
                  <a:lstStyle/>
                  <a:p>
                    <a:r>
                      <a:rPr lang="en-US"/>
                      <a:t>AB</a:t>
                    </a:r>
                  </a:p>
                  <a:p>
                    <a:r>
                      <a:rPr lang="en-US"/>
                      <a:t>0,49</a:t>
                    </a:r>
                  </a:p>
                </c:rich>
              </c:tx>
              <c:showLegendKey val="0"/>
              <c:showVal val="1"/>
              <c:showCatName val="0"/>
              <c:showSerName val="0"/>
              <c:showPercent val="0"/>
              <c:showBubbleSize val="0"/>
            </c:dLbl>
            <c:dLbl>
              <c:idx val="4"/>
              <c:layout/>
              <c:tx>
                <c:rich>
                  <a:bodyPr/>
                  <a:lstStyle/>
                  <a:p>
                    <a:r>
                      <a:rPr lang="en-US"/>
                      <a:t>B</a:t>
                    </a:r>
                  </a:p>
                  <a:p>
                    <a:r>
                      <a:rPr lang="en-US"/>
                      <a:t>0,44</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'GRAFICOS SIG ESTADIS'!$C$68:$C$72</c:f>
              <c:strCache>
                <c:ptCount val="5"/>
                <c:pt idx="0">
                  <c:v>T 4</c:v>
                </c:pt>
                <c:pt idx="1">
                  <c:v>T 5</c:v>
                </c:pt>
                <c:pt idx="2">
                  <c:v>T 3</c:v>
                </c:pt>
                <c:pt idx="3">
                  <c:v>T 1</c:v>
                </c:pt>
                <c:pt idx="4">
                  <c:v>T 2</c:v>
                </c:pt>
              </c:strCache>
            </c:strRef>
          </c:cat>
          <c:val>
            <c:numRef>
              <c:f>'GRAFICOS SIG ESTADIS'!$D$68:$D$72</c:f>
              <c:numCache>
                <c:formatCode>General</c:formatCode>
                <c:ptCount val="5"/>
                <c:pt idx="0">
                  <c:v>0.6500000000000079</c:v>
                </c:pt>
                <c:pt idx="1">
                  <c:v>0.61000000000000065</c:v>
                </c:pt>
                <c:pt idx="2">
                  <c:v>0.5</c:v>
                </c:pt>
                <c:pt idx="3">
                  <c:v>0.49000000000000032</c:v>
                </c:pt>
                <c:pt idx="4">
                  <c:v>0.44</c:v>
                </c:pt>
              </c:numCache>
            </c:numRef>
          </c:val>
        </c:ser>
        <c:dLbls>
          <c:showLegendKey val="0"/>
          <c:showVal val="0"/>
          <c:showCatName val="0"/>
          <c:showSerName val="0"/>
          <c:showPercent val="0"/>
          <c:showBubbleSize val="0"/>
        </c:dLbls>
        <c:gapWidth val="150"/>
        <c:axId val="76598656"/>
        <c:axId val="76600832"/>
      </c:barChart>
      <c:catAx>
        <c:axId val="76598656"/>
        <c:scaling>
          <c:orientation val="minMax"/>
        </c:scaling>
        <c:delete val="0"/>
        <c:axPos val="b"/>
        <c:title>
          <c:tx>
            <c:rich>
              <a:bodyPr/>
              <a:lstStyle/>
              <a:p>
                <a:pPr>
                  <a:defRPr/>
                </a:pPr>
                <a:r>
                  <a:rPr lang="es-EC"/>
                  <a:t>Tratamientos</a:t>
                </a:r>
              </a:p>
            </c:rich>
          </c:tx>
          <c:layout>
            <c:manualLayout>
              <c:xMode val="edge"/>
              <c:yMode val="edge"/>
              <c:x val="0.48331549019805881"/>
              <c:y val="0.92315567367514717"/>
            </c:manualLayout>
          </c:layout>
          <c:overlay val="0"/>
        </c:title>
        <c:majorTickMark val="none"/>
        <c:minorTickMark val="none"/>
        <c:tickLblPos val="nextTo"/>
        <c:crossAx val="76600832"/>
        <c:crosses val="autoZero"/>
        <c:auto val="1"/>
        <c:lblAlgn val="ctr"/>
        <c:lblOffset val="100"/>
        <c:noMultiLvlLbl val="0"/>
      </c:catAx>
      <c:valAx>
        <c:axId val="76600832"/>
        <c:scaling>
          <c:orientation val="minMax"/>
        </c:scaling>
        <c:delete val="0"/>
        <c:axPos val="l"/>
        <c:title>
          <c:tx>
            <c:rich>
              <a:bodyPr/>
              <a:lstStyle/>
              <a:p>
                <a:pPr>
                  <a:defRPr/>
                </a:pPr>
                <a:r>
                  <a:rPr lang="es-EC"/>
                  <a:t>Concentración de Mg (meq/100g)</a:t>
                </a:r>
              </a:p>
            </c:rich>
          </c:tx>
          <c:layout>
            <c:manualLayout>
              <c:xMode val="edge"/>
              <c:yMode val="edge"/>
              <c:x val="2.2542347637611298E-2"/>
              <c:y val="7.7021673101821397E-2"/>
            </c:manualLayout>
          </c:layout>
          <c:overlay val="0"/>
        </c:title>
        <c:numFmt formatCode="General" sourceLinked="1"/>
        <c:majorTickMark val="out"/>
        <c:minorTickMark val="none"/>
        <c:tickLblPos val="nextTo"/>
        <c:crossAx val="76598656"/>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2813198105005"/>
          <c:y val="6.5720156776751582E-2"/>
          <c:w val="0.843511971717821"/>
          <c:h val="0.75576828009507335"/>
        </c:manualLayout>
      </c:layout>
      <c:barChart>
        <c:barDir val="col"/>
        <c:grouping val="clustered"/>
        <c:varyColors val="0"/>
        <c:ser>
          <c:idx val="0"/>
          <c:order val="0"/>
          <c:spPr>
            <a:solidFill>
              <a:schemeClr val="bg1">
                <a:lumMod val="65000"/>
              </a:schemeClr>
            </a:solidFill>
          </c:spPr>
          <c:invertIfNegative val="0"/>
          <c:dLbls>
            <c:dLbl>
              <c:idx val="0"/>
              <c:layout/>
              <c:tx>
                <c:rich>
                  <a:bodyPr/>
                  <a:lstStyle/>
                  <a:p>
                    <a:r>
                      <a:rPr lang="en-US"/>
                      <a:t>A</a:t>
                    </a:r>
                  </a:p>
                  <a:p>
                    <a:r>
                      <a:rPr lang="en-US"/>
                      <a:t>0,59</a:t>
                    </a:r>
                  </a:p>
                </c:rich>
              </c:tx>
              <c:showLegendKey val="0"/>
              <c:showVal val="1"/>
              <c:showCatName val="0"/>
              <c:showSerName val="0"/>
              <c:showPercent val="0"/>
              <c:showBubbleSize val="0"/>
            </c:dLbl>
            <c:dLbl>
              <c:idx val="1"/>
              <c:layout/>
              <c:tx>
                <c:rich>
                  <a:bodyPr/>
                  <a:lstStyle/>
                  <a:p>
                    <a:r>
                      <a:rPr lang="en-US"/>
                      <a:t>B</a:t>
                    </a:r>
                  </a:p>
                  <a:p>
                    <a:r>
                      <a:rPr lang="en-US"/>
                      <a:t>0,44</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Hoja1!$C$4:$C$5</c:f>
              <c:strCache>
                <c:ptCount val="2"/>
                <c:pt idx="0">
                  <c:v>X = T3; T4; T5</c:v>
                </c:pt>
                <c:pt idx="1">
                  <c:v>T2</c:v>
                </c:pt>
              </c:strCache>
            </c:strRef>
          </c:cat>
          <c:val>
            <c:numRef>
              <c:f>Hoja1!$D$4:$D$5</c:f>
              <c:numCache>
                <c:formatCode>General</c:formatCode>
                <c:ptCount val="2"/>
                <c:pt idx="0">
                  <c:v>0.59</c:v>
                </c:pt>
                <c:pt idx="1">
                  <c:v>0.44</c:v>
                </c:pt>
              </c:numCache>
            </c:numRef>
          </c:val>
        </c:ser>
        <c:dLbls>
          <c:showLegendKey val="0"/>
          <c:showVal val="0"/>
          <c:showCatName val="0"/>
          <c:showSerName val="0"/>
          <c:showPercent val="0"/>
          <c:showBubbleSize val="0"/>
        </c:dLbls>
        <c:gapWidth val="250"/>
        <c:axId val="77359744"/>
        <c:axId val="77378304"/>
      </c:barChart>
      <c:catAx>
        <c:axId val="77359744"/>
        <c:scaling>
          <c:orientation val="minMax"/>
        </c:scaling>
        <c:delete val="0"/>
        <c:axPos val="b"/>
        <c:title>
          <c:tx>
            <c:rich>
              <a:bodyPr/>
              <a:lstStyle/>
              <a:p>
                <a:pPr>
                  <a:defRPr/>
                </a:pPr>
                <a:r>
                  <a:rPr lang="en-US"/>
                  <a:t>Tratamientos</a:t>
                </a:r>
              </a:p>
            </c:rich>
          </c:tx>
          <c:layout>
            <c:manualLayout>
              <c:xMode val="edge"/>
              <c:yMode val="edge"/>
              <c:x val="0.45958755155605552"/>
              <c:y val="0.92052859916870011"/>
            </c:manualLayout>
          </c:layout>
          <c:overlay val="0"/>
        </c:title>
        <c:majorTickMark val="none"/>
        <c:minorTickMark val="none"/>
        <c:tickLblPos val="nextTo"/>
        <c:crossAx val="77378304"/>
        <c:crosses val="autoZero"/>
        <c:auto val="1"/>
        <c:lblAlgn val="ctr"/>
        <c:lblOffset val="100"/>
        <c:noMultiLvlLbl val="0"/>
      </c:catAx>
      <c:valAx>
        <c:axId val="77378304"/>
        <c:scaling>
          <c:orientation val="minMax"/>
        </c:scaling>
        <c:delete val="0"/>
        <c:axPos val="l"/>
        <c:title>
          <c:tx>
            <c:rich>
              <a:bodyPr/>
              <a:lstStyle/>
              <a:p>
                <a:pPr>
                  <a:defRPr/>
                </a:pPr>
                <a:r>
                  <a:rPr lang="en-US"/>
                  <a:t>Concentración de Mg (meq/100g)</a:t>
                </a:r>
              </a:p>
            </c:rich>
          </c:tx>
          <c:layout>
            <c:manualLayout>
              <c:xMode val="edge"/>
              <c:yMode val="edge"/>
              <c:x val="0"/>
              <c:y val="0.18864251877295965"/>
            </c:manualLayout>
          </c:layout>
          <c:overlay val="0"/>
        </c:title>
        <c:numFmt formatCode="General" sourceLinked="1"/>
        <c:majorTickMark val="out"/>
        <c:minorTickMark val="none"/>
        <c:tickLblPos val="nextTo"/>
        <c:crossAx val="77359744"/>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74554496477414"/>
          <c:y val="0.10256410256410256"/>
          <c:w val="0.78769305152645397"/>
          <c:h val="0.71501402068331199"/>
        </c:manualLayout>
      </c:layout>
      <c:barChart>
        <c:barDir val="col"/>
        <c:grouping val="clustered"/>
        <c:varyColors val="0"/>
        <c:ser>
          <c:idx val="0"/>
          <c:order val="0"/>
          <c:spPr>
            <a:solidFill>
              <a:schemeClr val="bg1">
                <a:lumMod val="65000"/>
              </a:schemeClr>
            </a:solidFill>
          </c:spPr>
          <c:invertIfNegative val="0"/>
          <c:dLbls>
            <c:dLbl>
              <c:idx val="0"/>
              <c:layout/>
              <c:tx>
                <c:rich>
                  <a:bodyPr/>
                  <a:lstStyle/>
                  <a:p>
                    <a:r>
                      <a:rPr lang="en-US"/>
                      <a:t>A</a:t>
                    </a:r>
                  </a:p>
                  <a:p>
                    <a:r>
                      <a:rPr lang="en-US"/>
                      <a:t>0,63</a:t>
                    </a:r>
                  </a:p>
                </c:rich>
              </c:tx>
              <c:showLegendKey val="0"/>
              <c:showVal val="1"/>
              <c:showCatName val="0"/>
              <c:showSerName val="0"/>
              <c:showPercent val="0"/>
              <c:showBubbleSize val="0"/>
            </c:dLbl>
            <c:dLbl>
              <c:idx val="1"/>
              <c:layout/>
              <c:tx>
                <c:rich>
                  <a:bodyPr/>
                  <a:lstStyle/>
                  <a:p>
                    <a:r>
                      <a:rPr lang="en-US"/>
                      <a:t>B</a:t>
                    </a:r>
                  </a:p>
                  <a:p>
                    <a:r>
                      <a:rPr lang="en-US"/>
                      <a:t>0,50</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Hoja8!$G$9:$G$10</c:f>
              <c:strCache>
                <c:ptCount val="2"/>
                <c:pt idx="0">
                  <c:v>X = T4; T5</c:v>
                </c:pt>
                <c:pt idx="1">
                  <c:v>T3</c:v>
                </c:pt>
              </c:strCache>
            </c:strRef>
          </c:cat>
          <c:val>
            <c:numRef>
              <c:f>Hoja8!$H$9:$H$10</c:f>
              <c:numCache>
                <c:formatCode>General</c:formatCode>
                <c:ptCount val="2"/>
                <c:pt idx="0">
                  <c:v>0.63</c:v>
                </c:pt>
                <c:pt idx="1">
                  <c:v>0.5</c:v>
                </c:pt>
              </c:numCache>
            </c:numRef>
          </c:val>
        </c:ser>
        <c:dLbls>
          <c:showLegendKey val="0"/>
          <c:showVal val="0"/>
          <c:showCatName val="0"/>
          <c:showSerName val="0"/>
          <c:showPercent val="0"/>
          <c:showBubbleSize val="0"/>
        </c:dLbls>
        <c:gapWidth val="250"/>
        <c:axId val="77420416"/>
        <c:axId val="77426688"/>
      </c:barChart>
      <c:catAx>
        <c:axId val="77420416"/>
        <c:scaling>
          <c:orientation val="minMax"/>
        </c:scaling>
        <c:delete val="0"/>
        <c:axPos val="b"/>
        <c:title>
          <c:tx>
            <c:rich>
              <a:bodyPr/>
              <a:lstStyle/>
              <a:p>
                <a:pPr>
                  <a:defRPr/>
                </a:pPr>
                <a:r>
                  <a:rPr lang="en-US"/>
                  <a:t>Tratamientos</a:t>
                </a:r>
              </a:p>
            </c:rich>
          </c:tx>
          <c:layout>
            <c:manualLayout>
              <c:xMode val="edge"/>
              <c:yMode val="edge"/>
              <c:x val="0.4679604917806327"/>
              <c:y val="0.90028490028490027"/>
            </c:manualLayout>
          </c:layout>
          <c:overlay val="0"/>
        </c:title>
        <c:majorTickMark val="none"/>
        <c:minorTickMark val="none"/>
        <c:tickLblPos val="nextTo"/>
        <c:crossAx val="77426688"/>
        <c:crosses val="autoZero"/>
        <c:auto val="1"/>
        <c:lblAlgn val="ctr"/>
        <c:lblOffset val="100"/>
        <c:noMultiLvlLbl val="0"/>
      </c:catAx>
      <c:valAx>
        <c:axId val="77426688"/>
        <c:scaling>
          <c:orientation val="minMax"/>
        </c:scaling>
        <c:delete val="0"/>
        <c:axPos val="l"/>
        <c:title>
          <c:tx>
            <c:rich>
              <a:bodyPr/>
              <a:lstStyle/>
              <a:p>
                <a:pPr>
                  <a:defRPr/>
                </a:pPr>
                <a:r>
                  <a:rPr lang="en-US"/>
                  <a:t>Concentración de Mg (meq/100g)</a:t>
                </a:r>
              </a:p>
            </c:rich>
          </c:tx>
          <c:layout>
            <c:manualLayout>
              <c:xMode val="edge"/>
              <c:yMode val="edge"/>
              <c:x val="5.8488741538886596E-4"/>
              <c:y val="0.20546111223276578"/>
            </c:manualLayout>
          </c:layout>
          <c:overlay val="0"/>
        </c:title>
        <c:numFmt formatCode="General" sourceLinked="1"/>
        <c:majorTickMark val="out"/>
        <c:minorTickMark val="none"/>
        <c:tickLblPos val="nextTo"/>
        <c:crossAx val="77420416"/>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64021515126947"/>
          <c:y val="7.5502764002652906E-2"/>
          <c:w val="0.79372724852393783"/>
          <c:h val="0.75618996879134637"/>
        </c:manualLayout>
      </c:layout>
      <c:barChart>
        <c:barDir val="col"/>
        <c:grouping val="clustered"/>
        <c:varyColors val="0"/>
        <c:ser>
          <c:idx val="0"/>
          <c:order val="0"/>
          <c:tx>
            <c:v>potasio 2010</c:v>
          </c:tx>
          <c:spPr>
            <a:solidFill>
              <a:schemeClr val="bg1">
                <a:lumMod val="65000"/>
              </a:schemeClr>
            </a:solidFill>
          </c:spPr>
          <c:invertIfNegative val="0"/>
          <c:dLbls>
            <c:dLbl>
              <c:idx val="0"/>
              <c:layout/>
              <c:tx>
                <c:rich>
                  <a:bodyPr/>
                  <a:lstStyle/>
                  <a:p>
                    <a:r>
                      <a:rPr lang="en-US"/>
                      <a:t>A</a:t>
                    </a:r>
                  </a:p>
                  <a:p>
                    <a:r>
                      <a:rPr lang="en-US"/>
                      <a:t>0,29</a:t>
                    </a:r>
                  </a:p>
                </c:rich>
              </c:tx>
              <c:showLegendKey val="0"/>
              <c:showVal val="1"/>
              <c:showCatName val="0"/>
              <c:showSerName val="0"/>
              <c:showPercent val="0"/>
              <c:showBubbleSize val="0"/>
            </c:dLbl>
            <c:dLbl>
              <c:idx val="1"/>
              <c:layout/>
              <c:tx>
                <c:rich>
                  <a:bodyPr/>
                  <a:lstStyle/>
                  <a:p>
                    <a:r>
                      <a:rPr lang="en-US"/>
                      <a:t>AB</a:t>
                    </a:r>
                  </a:p>
                  <a:p>
                    <a:r>
                      <a:rPr lang="en-US"/>
                      <a:t>0,26</a:t>
                    </a:r>
                  </a:p>
                </c:rich>
              </c:tx>
              <c:showLegendKey val="0"/>
              <c:showVal val="1"/>
              <c:showCatName val="0"/>
              <c:showSerName val="0"/>
              <c:showPercent val="0"/>
              <c:showBubbleSize val="0"/>
            </c:dLbl>
            <c:dLbl>
              <c:idx val="2"/>
              <c:layout/>
              <c:tx>
                <c:rich>
                  <a:bodyPr/>
                  <a:lstStyle/>
                  <a:p>
                    <a:r>
                      <a:rPr lang="en-US"/>
                      <a:t>AB</a:t>
                    </a:r>
                  </a:p>
                  <a:p>
                    <a:r>
                      <a:rPr lang="en-US"/>
                      <a:t>0,18</a:t>
                    </a:r>
                  </a:p>
                </c:rich>
              </c:tx>
              <c:showLegendKey val="0"/>
              <c:showVal val="1"/>
              <c:showCatName val="0"/>
              <c:showSerName val="0"/>
              <c:showPercent val="0"/>
              <c:showBubbleSize val="0"/>
            </c:dLbl>
            <c:dLbl>
              <c:idx val="3"/>
              <c:layout/>
              <c:tx>
                <c:rich>
                  <a:bodyPr/>
                  <a:lstStyle/>
                  <a:p>
                    <a:r>
                      <a:rPr lang="en-US"/>
                      <a:t>B</a:t>
                    </a:r>
                  </a:p>
                  <a:p>
                    <a:r>
                      <a:rPr lang="en-US"/>
                      <a:t>0,14</a:t>
                    </a:r>
                  </a:p>
                </c:rich>
              </c:tx>
              <c:showLegendKey val="0"/>
              <c:showVal val="1"/>
              <c:showCatName val="0"/>
              <c:showSerName val="0"/>
              <c:showPercent val="0"/>
              <c:showBubbleSize val="0"/>
            </c:dLbl>
            <c:dLbl>
              <c:idx val="4"/>
              <c:layout/>
              <c:tx>
                <c:rich>
                  <a:bodyPr/>
                  <a:lstStyle/>
                  <a:p>
                    <a:r>
                      <a:rPr lang="en-US"/>
                      <a:t>B</a:t>
                    </a:r>
                  </a:p>
                  <a:p>
                    <a:r>
                      <a:rPr lang="en-US"/>
                      <a:t>0,13</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'GRAFICOS SIG ESTADIS'!$C$81:$C$85</c:f>
              <c:strCache>
                <c:ptCount val="5"/>
                <c:pt idx="0">
                  <c:v>T 4</c:v>
                </c:pt>
                <c:pt idx="1">
                  <c:v>T 5</c:v>
                </c:pt>
                <c:pt idx="2">
                  <c:v>T 3</c:v>
                </c:pt>
                <c:pt idx="3">
                  <c:v>T 2</c:v>
                </c:pt>
                <c:pt idx="4">
                  <c:v>T 1</c:v>
                </c:pt>
              </c:strCache>
            </c:strRef>
          </c:cat>
          <c:val>
            <c:numRef>
              <c:f>'GRAFICOS SIG ESTADIS'!$D$81:$D$85</c:f>
              <c:numCache>
                <c:formatCode>General</c:formatCode>
                <c:ptCount val="5"/>
                <c:pt idx="0">
                  <c:v>0.29000000000000031</c:v>
                </c:pt>
                <c:pt idx="1">
                  <c:v>0.26</c:v>
                </c:pt>
                <c:pt idx="2">
                  <c:v>0.18000000000000024</c:v>
                </c:pt>
                <c:pt idx="3">
                  <c:v>0.14000000000000001</c:v>
                </c:pt>
                <c:pt idx="4">
                  <c:v>0.13</c:v>
                </c:pt>
              </c:numCache>
            </c:numRef>
          </c:val>
        </c:ser>
        <c:dLbls>
          <c:showLegendKey val="0"/>
          <c:showVal val="0"/>
          <c:showCatName val="0"/>
          <c:showSerName val="0"/>
          <c:showPercent val="0"/>
          <c:showBubbleSize val="0"/>
        </c:dLbls>
        <c:gapWidth val="150"/>
        <c:axId val="77468800"/>
        <c:axId val="77470720"/>
      </c:barChart>
      <c:catAx>
        <c:axId val="77468800"/>
        <c:scaling>
          <c:orientation val="minMax"/>
        </c:scaling>
        <c:delete val="0"/>
        <c:axPos val="b"/>
        <c:title>
          <c:tx>
            <c:rich>
              <a:bodyPr/>
              <a:lstStyle/>
              <a:p>
                <a:pPr>
                  <a:defRPr/>
                </a:pPr>
                <a:r>
                  <a:rPr lang="es-EC"/>
                  <a:t>Tratamientos</a:t>
                </a:r>
              </a:p>
            </c:rich>
          </c:tx>
          <c:layout>
            <c:manualLayout>
              <c:xMode val="edge"/>
              <c:yMode val="edge"/>
              <c:x val="0.5038406643506077"/>
              <c:y val="0.92662494571310261"/>
            </c:manualLayout>
          </c:layout>
          <c:overlay val="0"/>
        </c:title>
        <c:majorTickMark val="none"/>
        <c:minorTickMark val="none"/>
        <c:tickLblPos val="nextTo"/>
        <c:crossAx val="77470720"/>
        <c:crosses val="autoZero"/>
        <c:auto val="1"/>
        <c:lblAlgn val="ctr"/>
        <c:lblOffset val="100"/>
        <c:noMultiLvlLbl val="0"/>
      </c:catAx>
      <c:valAx>
        <c:axId val="77470720"/>
        <c:scaling>
          <c:orientation val="minMax"/>
        </c:scaling>
        <c:delete val="0"/>
        <c:axPos val="l"/>
        <c:title>
          <c:tx>
            <c:rich>
              <a:bodyPr/>
              <a:lstStyle/>
              <a:p>
                <a:pPr>
                  <a:defRPr/>
                </a:pPr>
                <a:r>
                  <a:rPr lang="es-EC"/>
                  <a:t>Concentración K (meq/100g)</a:t>
                </a:r>
              </a:p>
            </c:rich>
          </c:tx>
          <c:layout>
            <c:manualLayout>
              <c:xMode val="edge"/>
              <c:yMode val="edge"/>
              <c:x val="1.6528193564078465E-2"/>
              <c:y val="0.11979666400702953"/>
            </c:manualLayout>
          </c:layout>
          <c:overlay val="0"/>
        </c:title>
        <c:numFmt formatCode="General" sourceLinked="1"/>
        <c:majorTickMark val="out"/>
        <c:minorTickMark val="none"/>
        <c:tickLblPos val="nextTo"/>
        <c:crossAx val="77468800"/>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12019561536996"/>
          <c:y val="3.4232762844201285E-2"/>
          <c:w val="0.7696694505911168"/>
          <c:h val="0.81413995894809488"/>
        </c:manualLayout>
      </c:layout>
      <c:barChart>
        <c:barDir val="col"/>
        <c:grouping val="clustered"/>
        <c:varyColors val="0"/>
        <c:ser>
          <c:idx val="0"/>
          <c:order val="0"/>
          <c:spPr>
            <a:solidFill>
              <a:schemeClr val="bg1">
                <a:lumMod val="65000"/>
              </a:schemeClr>
            </a:solidFill>
          </c:spPr>
          <c:invertIfNegative val="0"/>
          <c:dPt>
            <c:idx val="0"/>
            <c:invertIfNegative val="0"/>
            <c:bubble3D val="0"/>
          </c:dPt>
          <c:dPt>
            <c:idx val="1"/>
            <c:invertIfNegative val="0"/>
            <c:bubble3D val="0"/>
          </c:dPt>
          <c:dLbls>
            <c:dLbl>
              <c:idx val="0"/>
              <c:layout/>
              <c:tx>
                <c:rich>
                  <a:bodyPr/>
                  <a:lstStyle/>
                  <a:p>
                    <a:r>
                      <a:rPr lang="en-US"/>
                      <a:t>A</a:t>
                    </a:r>
                  </a:p>
                  <a:p>
                    <a:r>
                      <a:rPr lang="en-US"/>
                      <a:t>0,22</a:t>
                    </a:r>
                  </a:p>
                </c:rich>
              </c:tx>
              <c:showLegendKey val="0"/>
              <c:showVal val="1"/>
              <c:showCatName val="0"/>
              <c:showSerName val="0"/>
              <c:showPercent val="0"/>
              <c:showBubbleSize val="0"/>
            </c:dLbl>
            <c:dLbl>
              <c:idx val="1"/>
              <c:layout/>
              <c:tx>
                <c:rich>
                  <a:bodyPr/>
                  <a:lstStyle/>
                  <a:p>
                    <a:r>
                      <a:rPr lang="en-US"/>
                      <a:t>B</a:t>
                    </a:r>
                  </a:p>
                  <a:p>
                    <a:r>
                      <a:rPr lang="en-US"/>
                      <a:t>0,13</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Hoja5!$H$12:$H$13</c:f>
              <c:strCache>
                <c:ptCount val="2"/>
                <c:pt idx="0">
                  <c:v>X = T2; T3; T4; T5</c:v>
                </c:pt>
                <c:pt idx="1">
                  <c:v>T1</c:v>
                </c:pt>
              </c:strCache>
            </c:strRef>
          </c:cat>
          <c:val>
            <c:numRef>
              <c:f>Hoja5!$I$12:$I$13</c:f>
              <c:numCache>
                <c:formatCode>General</c:formatCode>
                <c:ptCount val="2"/>
                <c:pt idx="0">
                  <c:v>0.22</c:v>
                </c:pt>
                <c:pt idx="1">
                  <c:v>0.13</c:v>
                </c:pt>
              </c:numCache>
            </c:numRef>
          </c:val>
        </c:ser>
        <c:dLbls>
          <c:showLegendKey val="0"/>
          <c:showVal val="0"/>
          <c:showCatName val="0"/>
          <c:showSerName val="0"/>
          <c:showPercent val="0"/>
          <c:showBubbleSize val="0"/>
        </c:dLbls>
        <c:gapWidth val="250"/>
        <c:axId val="76894592"/>
        <c:axId val="76896512"/>
      </c:barChart>
      <c:catAx>
        <c:axId val="76894592"/>
        <c:scaling>
          <c:orientation val="minMax"/>
        </c:scaling>
        <c:delete val="0"/>
        <c:axPos val="b"/>
        <c:title>
          <c:tx>
            <c:rich>
              <a:bodyPr/>
              <a:lstStyle/>
              <a:p>
                <a:pPr>
                  <a:defRPr/>
                </a:pPr>
                <a:r>
                  <a:rPr lang="en-US"/>
                  <a:t>Tratamientos</a:t>
                </a:r>
              </a:p>
            </c:rich>
          </c:tx>
          <c:layout>
            <c:manualLayout>
              <c:xMode val="edge"/>
              <c:yMode val="edge"/>
              <c:x val="0.47567650485318141"/>
              <c:y val="0.91607080087640536"/>
            </c:manualLayout>
          </c:layout>
          <c:overlay val="0"/>
        </c:title>
        <c:majorTickMark val="none"/>
        <c:minorTickMark val="none"/>
        <c:tickLblPos val="nextTo"/>
        <c:crossAx val="76896512"/>
        <c:crosses val="autoZero"/>
        <c:auto val="1"/>
        <c:lblAlgn val="ctr"/>
        <c:lblOffset val="100"/>
        <c:noMultiLvlLbl val="0"/>
      </c:catAx>
      <c:valAx>
        <c:axId val="76896512"/>
        <c:scaling>
          <c:orientation val="minMax"/>
        </c:scaling>
        <c:delete val="0"/>
        <c:axPos val="l"/>
        <c:title>
          <c:tx>
            <c:rich>
              <a:bodyPr/>
              <a:lstStyle/>
              <a:p>
                <a:pPr>
                  <a:defRPr/>
                </a:pPr>
                <a:r>
                  <a:rPr lang="en-US"/>
                  <a:t>Concentración de K (meq/100g)</a:t>
                </a:r>
              </a:p>
            </c:rich>
          </c:tx>
          <c:layout>
            <c:manualLayout>
              <c:xMode val="edge"/>
              <c:yMode val="edge"/>
              <c:x val="1.6180669018427106E-3"/>
              <c:y val="0.20692464043157316"/>
            </c:manualLayout>
          </c:layout>
          <c:overlay val="0"/>
        </c:title>
        <c:numFmt formatCode="General" sourceLinked="1"/>
        <c:majorTickMark val="out"/>
        <c:minorTickMark val="none"/>
        <c:tickLblPos val="nextTo"/>
        <c:crossAx val="76894592"/>
        <c:crosses val="autoZero"/>
        <c:crossBetween val="between"/>
        <c:majorUnit val="7.0000000000000007E-2"/>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26714932145352"/>
          <c:y val="4.9689378775764438E-2"/>
          <c:w val="0.8333083989501312"/>
          <c:h val="0.7858686925811823"/>
        </c:manualLayout>
      </c:layout>
      <c:barChart>
        <c:barDir val="col"/>
        <c:grouping val="clustered"/>
        <c:varyColors val="0"/>
        <c:ser>
          <c:idx val="0"/>
          <c:order val="0"/>
          <c:spPr>
            <a:solidFill>
              <a:schemeClr val="bg1">
                <a:lumMod val="65000"/>
              </a:schemeClr>
            </a:solidFill>
          </c:spPr>
          <c:invertIfNegative val="0"/>
          <c:dLbls>
            <c:dLbl>
              <c:idx val="0"/>
              <c:layout/>
              <c:tx>
                <c:rich>
                  <a:bodyPr/>
                  <a:lstStyle/>
                  <a:p>
                    <a:r>
                      <a:rPr lang="en-US"/>
                      <a:t>A</a:t>
                    </a:r>
                  </a:p>
                  <a:p>
                    <a:r>
                      <a:rPr lang="en-US"/>
                      <a:t>0,24</a:t>
                    </a:r>
                  </a:p>
                </c:rich>
              </c:tx>
              <c:showLegendKey val="0"/>
              <c:showVal val="1"/>
              <c:showCatName val="0"/>
              <c:showSerName val="0"/>
              <c:showPercent val="0"/>
              <c:showBubbleSize val="0"/>
            </c:dLbl>
            <c:dLbl>
              <c:idx val="1"/>
              <c:layout/>
              <c:tx>
                <c:rich>
                  <a:bodyPr/>
                  <a:lstStyle/>
                  <a:p>
                    <a:r>
                      <a:rPr lang="en-US"/>
                      <a:t>B</a:t>
                    </a:r>
                  </a:p>
                  <a:p>
                    <a:r>
                      <a:rPr lang="en-US"/>
                      <a:t>0,14</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Hoja1!$G$10:$G$11</c:f>
              <c:strCache>
                <c:ptCount val="2"/>
                <c:pt idx="0">
                  <c:v>X = T3; T4; T5</c:v>
                </c:pt>
                <c:pt idx="1">
                  <c:v>T2</c:v>
                </c:pt>
              </c:strCache>
            </c:strRef>
          </c:cat>
          <c:val>
            <c:numRef>
              <c:f>Hoja1!$H$10:$H$11</c:f>
              <c:numCache>
                <c:formatCode>General</c:formatCode>
                <c:ptCount val="2"/>
                <c:pt idx="0">
                  <c:v>0.24</c:v>
                </c:pt>
                <c:pt idx="1">
                  <c:v>0.14000000000000001</c:v>
                </c:pt>
              </c:numCache>
            </c:numRef>
          </c:val>
        </c:ser>
        <c:dLbls>
          <c:showLegendKey val="0"/>
          <c:showVal val="0"/>
          <c:showCatName val="0"/>
          <c:showSerName val="0"/>
          <c:showPercent val="0"/>
          <c:showBubbleSize val="0"/>
        </c:dLbls>
        <c:gapWidth val="250"/>
        <c:axId val="76926336"/>
        <c:axId val="76809728"/>
      </c:barChart>
      <c:catAx>
        <c:axId val="76926336"/>
        <c:scaling>
          <c:orientation val="minMax"/>
        </c:scaling>
        <c:delete val="0"/>
        <c:axPos val="b"/>
        <c:title>
          <c:tx>
            <c:rich>
              <a:bodyPr/>
              <a:lstStyle/>
              <a:p>
                <a:pPr>
                  <a:defRPr/>
                </a:pPr>
                <a:r>
                  <a:rPr lang="en-US"/>
                  <a:t>Tratamientos</a:t>
                </a:r>
              </a:p>
            </c:rich>
          </c:tx>
          <c:layout>
            <c:manualLayout>
              <c:xMode val="edge"/>
              <c:yMode val="edge"/>
              <c:x val="0.48539580052493436"/>
              <c:y val="0.92393289487734176"/>
            </c:manualLayout>
          </c:layout>
          <c:overlay val="0"/>
        </c:title>
        <c:majorTickMark val="none"/>
        <c:minorTickMark val="none"/>
        <c:tickLblPos val="nextTo"/>
        <c:crossAx val="76809728"/>
        <c:crosses val="autoZero"/>
        <c:auto val="1"/>
        <c:lblAlgn val="ctr"/>
        <c:lblOffset val="100"/>
        <c:noMultiLvlLbl val="0"/>
      </c:catAx>
      <c:valAx>
        <c:axId val="76809728"/>
        <c:scaling>
          <c:orientation val="minMax"/>
          <c:max val="0.28000000000000003"/>
        </c:scaling>
        <c:delete val="0"/>
        <c:axPos val="l"/>
        <c:title>
          <c:tx>
            <c:rich>
              <a:bodyPr/>
              <a:lstStyle/>
              <a:p>
                <a:pPr>
                  <a:defRPr/>
                </a:pPr>
                <a:r>
                  <a:rPr lang="en-US"/>
                  <a:t>Concentración de K (meq/100g)</a:t>
                </a:r>
              </a:p>
            </c:rich>
          </c:tx>
          <c:layout>
            <c:manualLayout>
              <c:xMode val="edge"/>
              <c:yMode val="edge"/>
              <c:x val="0"/>
              <c:y val="0.18919505300868208"/>
            </c:manualLayout>
          </c:layout>
          <c:overlay val="0"/>
        </c:title>
        <c:numFmt formatCode="General" sourceLinked="1"/>
        <c:majorTickMark val="out"/>
        <c:minorTickMark val="none"/>
        <c:tickLblPos val="nextTo"/>
        <c:crossAx val="76926336"/>
        <c:crosses val="autoZero"/>
        <c:crossBetween val="between"/>
        <c:majorUnit val="7.0000000000000007E-2"/>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17764921294653"/>
          <c:y val="5.7625286200927009E-2"/>
          <c:w val="0.82667557801959102"/>
          <c:h val="0.79560976154576435"/>
        </c:manualLayout>
      </c:layout>
      <c:barChart>
        <c:barDir val="col"/>
        <c:grouping val="clustered"/>
        <c:varyColors val="0"/>
        <c:ser>
          <c:idx val="0"/>
          <c:order val="0"/>
          <c:spPr>
            <a:solidFill>
              <a:schemeClr val="bg1">
                <a:lumMod val="65000"/>
              </a:schemeClr>
            </a:solidFill>
          </c:spPr>
          <c:invertIfNegative val="0"/>
          <c:dLbls>
            <c:dLbl>
              <c:idx val="0"/>
              <c:layout/>
              <c:tx>
                <c:rich>
                  <a:bodyPr/>
                  <a:lstStyle/>
                  <a:p>
                    <a:r>
                      <a:rPr lang="en-US"/>
                      <a:t>A</a:t>
                    </a:r>
                  </a:p>
                  <a:p>
                    <a:r>
                      <a:rPr lang="en-US"/>
                      <a:t>0,28</a:t>
                    </a:r>
                  </a:p>
                </c:rich>
              </c:tx>
              <c:showLegendKey val="0"/>
              <c:showVal val="1"/>
              <c:showCatName val="0"/>
              <c:showSerName val="0"/>
              <c:showPercent val="0"/>
              <c:showBubbleSize val="0"/>
            </c:dLbl>
            <c:dLbl>
              <c:idx val="1"/>
              <c:layout/>
              <c:tx>
                <c:rich>
                  <a:bodyPr/>
                  <a:lstStyle/>
                  <a:p>
                    <a:r>
                      <a:rPr lang="en-US"/>
                      <a:t>B</a:t>
                    </a:r>
                  </a:p>
                  <a:p>
                    <a:r>
                      <a:rPr lang="en-US"/>
                      <a:t>0,18</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Hoja1!$C$7:$C$8</c:f>
              <c:strCache>
                <c:ptCount val="2"/>
                <c:pt idx="0">
                  <c:v>X = T4; T5</c:v>
                </c:pt>
                <c:pt idx="1">
                  <c:v>T3</c:v>
                </c:pt>
              </c:strCache>
            </c:strRef>
          </c:cat>
          <c:val>
            <c:numRef>
              <c:f>Hoja1!$D$7:$D$8</c:f>
              <c:numCache>
                <c:formatCode>General</c:formatCode>
                <c:ptCount val="2"/>
                <c:pt idx="0">
                  <c:v>0.28000000000000003</c:v>
                </c:pt>
                <c:pt idx="1">
                  <c:v>0.18</c:v>
                </c:pt>
              </c:numCache>
            </c:numRef>
          </c:val>
        </c:ser>
        <c:dLbls>
          <c:showLegendKey val="0"/>
          <c:showVal val="0"/>
          <c:showCatName val="0"/>
          <c:showSerName val="0"/>
          <c:showPercent val="0"/>
          <c:showBubbleSize val="0"/>
        </c:dLbls>
        <c:gapWidth val="250"/>
        <c:axId val="76872320"/>
        <c:axId val="76940032"/>
      </c:barChart>
      <c:catAx>
        <c:axId val="76872320"/>
        <c:scaling>
          <c:orientation val="minMax"/>
        </c:scaling>
        <c:delete val="0"/>
        <c:axPos val="b"/>
        <c:title>
          <c:tx>
            <c:rich>
              <a:bodyPr/>
              <a:lstStyle/>
              <a:p>
                <a:pPr>
                  <a:defRPr/>
                </a:pPr>
                <a:r>
                  <a:rPr lang="en-US"/>
                  <a:t>Tratamientos</a:t>
                </a:r>
              </a:p>
            </c:rich>
          </c:tx>
          <c:layout>
            <c:manualLayout>
              <c:xMode val="edge"/>
              <c:yMode val="edge"/>
              <c:x val="0.47389460932768013"/>
              <c:y val="0.91725304857754519"/>
            </c:manualLayout>
          </c:layout>
          <c:overlay val="0"/>
        </c:title>
        <c:majorTickMark val="none"/>
        <c:minorTickMark val="none"/>
        <c:tickLblPos val="nextTo"/>
        <c:crossAx val="76940032"/>
        <c:crosses val="autoZero"/>
        <c:auto val="1"/>
        <c:lblAlgn val="ctr"/>
        <c:lblOffset val="100"/>
        <c:noMultiLvlLbl val="0"/>
      </c:catAx>
      <c:valAx>
        <c:axId val="76940032"/>
        <c:scaling>
          <c:orientation val="minMax"/>
          <c:max val="0.35000000000000003"/>
        </c:scaling>
        <c:delete val="0"/>
        <c:axPos val="l"/>
        <c:title>
          <c:tx>
            <c:rich>
              <a:bodyPr/>
              <a:lstStyle/>
              <a:p>
                <a:pPr>
                  <a:defRPr/>
                </a:pPr>
                <a:r>
                  <a:rPr lang="es-EC"/>
                  <a:t>Concentración de K (meq/100g)</a:t>
                </a:r>
              </a:p>
            </c:rich>
          </c:tx>
          <c:layout>
            <c:manualLayout>
              <c:xMode val="edge"/>
              <c:yMode val="edge"/>
              <c:x val="1.0432835505049703E-2"/>
              <c:y val="0.13618315913616436"/>
            </c:manualLayout>
          </c:layout>
          <c:overlay val="0"/>
        </c:title>
        <c:numFmt formatCode="General" sourceLinked="1"/>
        <c:majorTickMark val="out"/>
        <c:minorTickMark val="none"/>
        <c:tickLblPos val="nextTo"/>
        <c:crossAx val="76872320"/>
        <c:crosses val="autoZero"/>
        <c:crossBetween val="between"/>
        <c:majorUnit val="7.0000000000000007E-2"/>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36844543935644"/>
          <c:y val="8.3742315668629413E-2"/>
          <c:w val="0.79391600824309283"/>
          <c:h val="0.71311127467318447"/>
        </c:manualLayout>
      </c:layout>
      <c:barChart>
        <c:barDir val="col"/>
        <c:grouping val="clustered"/>
        <c:varyColors val="0"/>
        <c:ser>
          <c:idx val="0"/>
          <c:order val="0"/>
          <c:tx>
            <c:strRef>
              <c:f>'graficos de comparaciones'!$E$13</c:f>
              <c:strCache>
                <c:ptCount val="1"/>
                <c:pt idx="0">
                  <c:v>FOSFÓRO 2009</c:v>
                </c:pt>
              </c:strCache>
            </c:strRef>
          </c:tx>
          <c:spPr>
            <a:solidFill>
              <a:schemeClr val="bg1">
                <a:lumMod val="65000"/>
              </a:schemeClr>
            </a:solidFill>
          </c:spPr>
          <c:invertIfNegative val="0"/>
          <c:dLbls>
            <c:dLbl>
              <c:idx val="0"/>
              <c:layout/>
              <c:tx>
                <c:rich>
                  <a:bodyPr/>
                  <a:lstStyle/>
                  <a:p>
                    <a:r>
                      <a:rPr lang="en-US"/>
                      <a:t>A</a:t>
                    </a:r>
                    <a:br>
                      <a:rPr lang="en-US"/>
                    </a:br>
                    <a:r>
                      <a:rPr lang="en-US"/>
                      <a:t>10</a:t>
                    </a:r>
                  </a:p>
                </c:rich>
              </c:tx>
              <c:showLegendKey val="0"/>
              <c:showVal val="1"/>
              <c:showCatName val="0"/>
              <c:showSerName val="0"/>
              <c:showPercent val="0"/>
              <c:showBubbleSize val="0"/>
            </c:dLbl>
            <c:dLbl>
              <c:idx val="1"/>
              <c:layout/>
              <c:tx>
                <c:rich>
                  <a:bodyPr/>
                  <a:lstStyle/>
                  <a:p>
                    <a:r>
                      <a:rPr lang="en-US"/>
                      <a:t>B</a:t>
                    </a:r>
                  </a:p>
                  <a:p>
                    <a:r>
                      <a:rPr lang="en-US"/>
                      <a:t>5,73</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'graficos de comparaciones'!$D$14:$D$15</c:f>
              <c:strCache>
                <c:ptCount val="2"/>
                <c:pt idx="0">
                  <c:v>T4</c:v>
                </c:pt>
                <c:pt idx="1">
                  <c:v>T5</c:v>
                </c:pt>
              </c:strCache>
            </c:strRef>
          </c:cat>
          <c:val>
            <c:numRef>
              <c:f>'graficos de comparaciones'!$E$14:$E$15</c:f>
              <c:numCache>
                <c:formatCode>General</c:formatCode>
                <c:ptCount val="2"/>
                <c:pt idx="0">
                  <c:v>10</c:v>
                </c:pt>
                <c:pt idx="1">
                  <c:v>5.73</c:v>
                </c:pt>
              </c:numCache>
            </c:numRef>
          </c:val>
        </c:ser>
        <c:dLbls>
          <c:showLegendKey val="0"/>
          <c:showVal val="0"/>
          <c:showCatName val="0"/>
          <c:showSerName val="0"/>
          <c:showPercent val="0"/>
          <c:showBubbleSize val="0"/>
        </c:dLbls>
        <c:gapWidth val="250"/>
        <c:axId val="70884736"/>
        <c:axId val="74782208"/>
      </c:barChart>
      <c:catAx>
        <c:axId val="70884736"/>
        <c:scaling>
          <c:orientation val="minMax"/>
        </c:scaling>
        <c:delete val="0"/>
        <c:axPos val="b"/>
        <c:title>
          <c:tx>
            <c:rich>
              <a:bodyPr/>
              <a:lstStyle/>
              <a:p>
                <a:pPr>
                  <a:defRPr/>
                </a:pPr>
                <a:r>
                  <a:rPr lang="es-EC"/>
                  <a:t>Tratamientos</a:t>
                </a:r>
              </a:p>
            </c:rich>
          </c:tx>
          <c:layout>
            <c:manualLayout>
              <c:xMode val="edge"/>
              <c:yMode val="edge"/>
              <c:x val="0.43123558166739645"/>
              <c:y val="0.89881772395659754"/>
            </c:manualLayout>
          </c:layout>
          <c:overlay val="0"/>
        </c:title>
        <c:majorTickMark val="none"/>
        <c:minorTickMark val="none"/>
        <c:tickLblPos val="nextTo"/>
        <c:crossAx val="74782208"/>
        <c:crosses val="autoZero"/>
        <c:auto val="1"/>
        <c:lblAlgn val="ctr"/>
        <c:lblOffset val="100"/>
        <c:noMultiLvlLbl val="0"/>
      </c:catAx>
      <c:valAx>
        <c:axId val="74782208"/>
        <c:scaling>
          <c:orientation val="minMax"/>
        </c:scaling>
        <c:delete val="0"/>
        <c:axPos val="l"/>
        <c:title>
          <c:tx>
            <c:rich>
              <a:bodyPr/>
              <a:lstStyle/>
              <a:p>
                <a:pPr>
                  <a:defRPr/>
                </a:pPr>
                <a:r>
                  <a:rPr lang="es-EC"/>
                  <a:t>Concentración de P (ppm)</a:t>
                </a:r>
              </a:p>
            </c:rich>
          </c:tx>
          <c:layout>
            <c:manualLayout>
              <c:xMode val="edge"/>
              <c:yMode val="edge"/>
              <c:x val="2.0776286294986832E-2"/>
              <c:y val="0.13616357441765731"/>
            </c:manualLayout>
          </c:layout>
          <c:overlay val="0"/>
        </c:title>
        <c:numFmt formatCode="General" sourceLinked="1"/>
        <c:majorTickMark val="out"/>
        <c:minorTickMark val="none"/>
        <c:tickLblPos val="nextTo"/>
        <c:crossAx val="70884736"/>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13306458012602"/>
          <c:y val="8.0178040182484131E-2"/>
          <c:w val="0.79871046074245722"/>
          <c:h val="0.76145529685414137"/>
        </c:manualLayout>
      </c:layout>
      <c:barChart>
        <c:barDir val="col"/>
        <c:grouping val="clustered"/>
        <c:varyColors val="0"/>
        <c:ser>
          <c:idx val="1"/>
          <c:order val="0"/>
          <c:spPr>
            <a:solidFill>
              <a:schemeClr val="bg1">
                <a:lumMod val="65000"/>
              </a:schemeClr>
            </a:solidFill>
          </c:spPr>
          <c:invertIfNegative val="0"/>
          <c:dLbls>
            <c:dLbl>
              <c:idx val="0"/>
              <c:layout/>
              <c:tx>
                <c:rich>
                  <a:bodyPr/>
                  <a:lstStyle/>
                  <a:p>
                    <a:r>
                      <a:rPr lang="en-US"/>
                      <a:t>A</a:t>
                    </a:r>
                  </a:p>
                  <a:p>
                    <a:r>
                      <a:rPr lang="en-US"/>
                      <a:t>1,58</a:t>
                    </a:r>
                  </a:p>
                </c:rich>
              </c:tx>
              <c:showLegendKey val="0"/>
              <c:showVal val="1"/>
              <c:showCatName val="0"/>
              <c:showSerName val="0"/>
              <c:showPercent val="0"/>
              <c:showBubbleSize val="0"/>
            </c:dLbl>
            <c:dLbl>
              <c:idx val="1"/>
              <c:layout/>
              <c:tx>
                <c:rich>
                  <a:bodyPr/>
                  <a:lstStyle/>
                  <a:p>
                    <a:r>
                      <a:rPr lang="en-US"/>
                      <a:t>AB</a:t>
                    </a:r>
                  </a:p>
                  <a:p>
                    <a:r>
                      <a:rPr lang="en-US"/>
                      <a:t>1,48</a:t>
                    </a:r>
                  </a:p>
                </c:rich>
              </c:tx>
              <c:showLegendKey val="0"/>
              <c:showVal val="1"/>
              <c:showCatName val="0"/>
              <c:showSerName val="0"/>
              <c:showPercent val="0"/>
              <c:showBubbleSize val="0"/>
            </c:dLbl>
            <c:dLbl>
              <c:idx val="2"/>
              <c:layout/>
              <c:tx>
                <c:rich>
                  <a:bodyPr/>
                  <a:lstStyle/>
                  <a:p>
                    <a:r>
                      <a:rPr lang="en-US"/>
                      <a:t>AB</a:t>
                    </a:r>
                  </a:p>
                  <a:p>
                    <a:r>
                      <a:rPr lang="en-US"/>
                      <a:t>1,13</a:t>
                    </a:r>
                  </a:p>
                </c:rich>
              </c:tx>
              <c:showLegendKey val="0"/>
              <c:showVal val="1"/>
              <c:showCatName val="0"/>
              <c:showSerName val="0"/>
              <c:showPercent val="0"/>
              <c:showBubbleSize val="0"/>
            </c:dLbl>
            <c:dLbl>
              <c:idx val="3"/>
              <c:layout/>
              <c:tx>
                <c:rich>
                  <a:bodyPr/>
                  <a:lstStyle/>
                  <a:p>
                    <a:r>
                      <a:rPr lang="en-US"/>
                      <a:t>AB</a:t>
                    </a:r>
                  </a:p>
                  <a:p>
                    <a:r>
                      <a:rPr lang="en-US"/>
                      <a:t>0,88</a:t>
                    </a:r>
                  </a:p>
                </c:rich>
              </c:tx>
              <c:showLegendKey val="0"/>
              <c:showVal val="1"/>
              <c:showCatName val="0"/>
              <c:showSerName val="0"/>
              <c:showPercent val="0"/>
              <c:showBubbleSize val="0"/>
            </c:dLbl>
            <c:dLbl>
              <c:idx val="4"/>
              <c:layout/>
              <c:tx>
                <c:rich>
                  <a:bodyPr/>
                  <a:lstStyle/>
                  <a:p>
                    <a:r>
                      <a:rPr lang="en-US"/>
                      <a:t>B</a:t>
                    </a:r>
                  </a:p>
                  <a:p>
                    <a:r>
                      <a:rPr lang="en-US"/>
                      <a:t>0,78</a:t>
                    </a:r>
                  </a:p>
                </c:rich>
              </c:tx>
              <c:showLegendKey val="0"/>
              <c:showVal val="1"/>
              <c:showCatName val="0"/>
              <c:showSerName val="0"/>
              <c:showPercent val="0"/>
              <c:showBubbleSize val="0"/>
            </c:dLbl>
            <c:showLegendKey val="0"/>
            <c:showVal val="1"/>
            <c:showCatName val="0"/>
            <c:showSerName val="0"/>
            <c:showPercent val="0"/>
            <c:showBubbleSize val="0"/>
            <c:showLeaderLines val="0"/>
          </c:dLbls>
          <c:cat>
            <c:numRef>
              <c:f>Hoja3!$C$17:$C$21</c:f>
              <c:numCache>
                <c:formatCode>General</c:formatCode>
                <c:ptCount val="5"/>
                <c:pt idx="0">
                  <c:v>4</c:v>
                </c:pt>
                <c:pt idx="1">
                  <c:v>5</c:v>
                </c:pt>
                <c:pt idx="2">
                  <c:v>3</c:v>
                </c:pt>
                <c:pt idx="3">
                  <c:v>2</c:v>
                </c:pt>
                <c:pt idx="4">
                  <c:v>1</c:v>
                </c:pt>
              </c:numCache>
            </c:numRef>
          </c:cat>
          <c:val>
            <c:numRef>
              <c:f>Hoja3!$D$17:$D$21</c:f>
              <c:numCache>
                <c:formatCode>General</c:formatCode>
                <c:ptCount val="5"/>
                <c:pt idx="0">
                  <c:v>1.58</c:v>
                </c:pt>
                <c:pt idx="1">
                  <c:v>1.48</c:v>
                </c:pt>
                <c:pt idx="2">
                  <c:v>1.1299999999999846</c:v>
                </c:pt>
                <c:pt idx="3">
                  <c:v>0.88</c:v>
                </c:pt>
                <c:pt idx="4">
                  <c:v>0.78</c:v>
                </c:pt>
              </c:numCache>
            </c:numRef>
          </c:val>
        </c:ser>
        <c:dLbls>
          <c:showLegendKey val="0"/>
          <c:showVal val="0"/>
          <c:showCatName val="0"/>
          <c:showSerName val="0"/>
          <c:showPercent val="0"/>
          <c:showBubbleSize val="0"/>
        </c:dLbls>
        <c:gapWidth val="150"/>
        <c:axId val="76986240"/>
        <c:axId val="77529088"/>
      </c:barChart>
      <c:catAx>
        <c:axId val="76986240"/>
        <c:scaling>
          <c:orientation val="minMax"/>
        </c:scaling>
        <c:delete val="0"/>
        <c:axPos val="b"/>
        <c:title>
          <c:tx>
            <c:rich>
              <a:bodyPr/>
              <a:lstStyle/>
              <a:p>
                <a:pPr>
                  <a:defRPr/>
                </a:pPr>
                <a:r>
                  <a:rPr lang="es-EC"/>
                  <a:t>Tratamientos</a:t>
                </a:r>
              </a:p>
            </c:rich>
          </c:tx>
          <c:layout>
            <c:manualLayout>
              <c:xMode val="edge"/>
              <c:yMode val="edge"/>
              <c:x val="0.47560350437253002"/>
              <c:y val="0.93365155194396388"/>
            </c:manualLayout>
          </c:layout>
          <c:overlay val="0"/>
        </c:title>
        <c:numFmt formatCode="General" sourceLinked="1"/>
        <c:majorTickMark val="none"/>
        <c:minorTickMark val="none"/>
        <c:tickLblPos val="nextTo"/>
        <c:crossAx val="77529088"/>
        <c:crosses val="autoZero"/>
        <c:auto val="1"/>
        <c:lblAlgn val="ctr"/>
        <c:lblOffset val="100"/>
        <c:noMultiLvlLbl val="0"/>
      </c:catAx>
      <c:valAx>
        <c:axId val="77529088"/>
        <c:scaling>
          <c:orientation val="minMax"/>
        </c:scaling>
        <c:delete val="0"/>
        <c:axPos val="l"/>
        <c:title>
          <c:tx>
            <c:rich>
              <a:bodyPr/>
              <a:lstStyle/>
              <a:p>
                <a:pPr>
                  <a:defRPr/>
                </a:pPr>
                <a:r>
                  <a:rPr lang="es-EC"/>
                  <a:t>Concentración Zn (ppm)</a:t>
                </a:r>
              </a:p>
            </c:rich>
          </c:tx>
          <c:layout>
            <c:manualLayout>
              <c:xMode val="edge"/>
              <c:yMode val="edge"/>
              <c:x val="2.7941339851127655E-3"/>
              <c:y val="0.16983694933367191"/>
            </c:manualLayout>
          </c:layout>
          <c:overlay val="0"/>
        </c:title>
        <c:numFmt formatCode="General" sourceLinked="1"/>
        <c:majorTickMark val="out"/>
        <c:minorTickMark val="none"/>
        <c:tickLblPos val="nextTo"/>
        <c:crossAx val="76986240"/>
        <c:crosses val="autoZero"/>
        <c:crossBetween val="between"/>
      </c:valAx>
    </c:plotArea>
    <c:plotVisOnly val="1"/>
    <c:dispBlanksAs val="gap"/>
    <c:showDLblsOverMax val="0"/>
  </c:chart>
  <c:txPr>
    <a:bodyPr/>
    <a:lstStyle/>
    <a:p>
      <a:pPr>
        <a:defRPr sz="18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91345416108732"/>
          <c:y val="7.9068595552875071E-2"/>
          <c:w val="0.83670925062938561"/>
          <c:h val="0.73669395257404768"/>
        </c:manualLayout>
      </c:layout>
      <c:barChart>
        <c:barDir val="col"/>
        <c:grouping val="clustered"/>
        <c:varyColors val="0"/>
        <c:ser>
          <c:idx val="0"/>
          <c:order val="0"/>
          <c:spPr>
            <a:solidFill>
              <a:schemeClr val="bg1">
                <a:lumMod val="65000"/>
              </a:schemeClr>
            </a:solidFill>
          </c:spPr>
          <c:invertIfNegative val="0"/>
          <c:dLbls>
            <c:dLbl>
              <c:idx val="0"/>
              <c:layout/>
              <c:tx>
                <c:rich>
                  <a:bodyPr/>
                  <a:lstStyle/>
                  <a:p>
                    <a:r>
                      <a:rPr lang="en-US"/>
                      <a:t>A</a:t>
                    </a:r>
                  </a:p>
                  <a:p>
                    <a:r>
                      <a:rPr lang="en-US"/>
                      <a:t>1,27</a:t>
                    </a:r>
                  </a:p>
                </c:rich>
              </c:tx>
              <c:showLegendKey val="0"/>
              <c:showVal val="1"/>
              <c:showCatName val="0"/>
              <c:showSerName val="0"/>
              <c:showPercent val="0"/>
              <c:showBubbleSize val="0"/>
            </c:dLbl>
            <c:dLbl>
              <c:idx val="1"/>
              <c:layout/>
              <c:tx>
                <c:rich>
                  <a:bodyPr/>
                  <a:lstStyle/>
                  <a:p>
                    <a:r>
                      <a:rPr lang="en-US"/>
                      <a:t>B</a:t>
                    </a:r>
                  </a:p>
                  <a:p>
                    <a:r>
                      <a:rPr lang="en-US"/>
                      <a:t>0,78</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Hoja5!$H$17:$H$18</c:f>
              <c:strCache>
                <c:ptCount val="2"/>
                <c:pt idx="0">
                  <c:v>X = T2; T3; T4; T5</c:v>
                </c:pt>
                <c:pt idx="1">
                  <c:v>T1</c:v>
                </c:pt>
              </c:strCache>
            </c:strRef>
          </c:cat>
          <c:val>
            <c:numRef>
              <c:f>Hoja5!$I$17:$I$18</c:f>
              <c:numCache>
                <c:formatCode>General</c:formatCode>
                <c:ptCount val="2"/>
                <c:pt idx="0">
                  <c:v>1.27</c:v>
                </c:pt>
                <c:pt idx="1">
                  <c:v>0.78</c:v>
                </c:pt>
              </c:numCache>
            </c:numRef>
          </c:val>
        </c:ser>
        <c:dLbls>
          <c:showLegendKey val="0"/>
          <c:showVal val="0"/>
          <c:showCatName val="0"/>
          <c:showSerName val="0"/>
          <c:showPercent val="0"/>
          <c:showBubbleSize val="0"/>
        </c:dLbls>
        <c:gapWidth val="250"/>
        <c:axId val="77571200"/>
        <c:axId val="77573120"/>
      </c:barChart>
      <c:catAx>
        <c:axId val="77571200"/>
        <c:scaling>
          <c:orientation val="minMax"/>
        </c:scaling>
        <c:delete val="0"/>
        <c:axPos val="b"/>
        <c:title>
          <c:tx>
            <c:rich>
              <a:bodyPr/>
              <a:lstStyle/>
              <a:p>
                <a:pPr>
                  <a:defRPr/>
                </a:pPr>
                <a:r>
                  <a:rPr lang="en-US"/>
                  <a:t>Tratamientos</a:t>
                </a:r>
              </a:p>
            </c:rich>
          </c:tx>
          <c:layout>
            <c:manualLayout>
              <c:xMode val="edge"/>
              <c:yMode val="edge"/>
              <c:x val="0.46298891210027315"/>
              <c:y val="0.91476491613967559"/>
            </c:manualLayout>
          </c:layout>
          <c:overlay val="0"/>
        </c:title>
        <c:majorTickMark val="none"/>
        <c:minorTickMark val="none"/>
        <c:tickLblPos val="nextTo"/>
        <c:crossAx val="77573120"/>
        <c:crosses val="autoZero"/>
        <c:auto val="1"/>
        <c:lblAlgn val="ctr"/>
        <c:lblOffset val="100"/>
        <c:noMultiLvlLbl val="0"/>
      </c:catAx>
      <c:valAx>
        <c:axId val="77573120"/>
        <c:scaling>
          <c:orientation val="minMax"/>
        </c:scaling>
        <c:delete val="0"/>
        <c:axPos val="l"/>
        <c:title>
          <c:tx>
            <c:rich>
              <a:bodyPr/>
              <a:lstStyle/>
              <a:p>
                <a:pPr>
                  <a:defRPr/>
                </a:pPr>
                <a:r>
                  <a:rPr lang="en-US"/>
                  <a:t>Concentración de Zn (ppm)</a:t>
                </a:r>
              </a:p>
            </c:rich>
          </c:tx>
          <c:layout>
            <c:manualLayout>
              <c:xMode val="edge"/>
              <c:yMode val="edge"/>
              <c:x val="5.0376749802905794E-3"/>
              <c:y val="0.14168134757513715"/>
            </c:manualLayout>
          </c:layout>
          <c:overlay val="0"/>
        </c:title>
        <c:numFmt formatCode="General" sourceLinked="1"/>
        <c:majorTickMark val="out"/>
        <c:minorTickMark val="none"/>
        <c:tickLblPos val="nextTo"/>
        <c:crossAx val="77571200"/>
        <c:crosses val="autoZero"/>
        <c:crossBetween val="between"/>
        <c:majorUnit val="0.4"/>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70959429534799"/>
          <c:y val="7.5293256762490698E-2"/>
          <c:w val="0.84470048838831857"/>
          <c:h val="0.75700383605895416"/>
        </c:manualLayout>
      </c:layout>
      <c:barChart>
        <c:barDir val="col"/>
        <c:grouping val="clustered"/>
        <c:varyColors val="0"/>
        <c:ser>
          <c:idx val="0"/>
          <c:order val="0"/>
          <c:spPr>
            <a:solidFill>
              <a:schemeClr val="bg1">
                <a:lumMod val="65000"/>
              </a:schemeClr>
            </a:solidFill>
          </c:spPr>
          <c:invertIfNegative val="0"/>
          <c:dLbls>
            <c:dLbl>
              <c:idx val="0"/>
              <c:layout/>
              <c:tx>
                <c:rich>
                  <a:bodyPr/>
                  <a:lstStyle/>
                  <a:p>
                    <a:r>
                      <a:rPr lang="en-US"/>
                      <a:t>A</a:t>
                    </a:r>
                  </a:p>
                  <a:p>
                    <a:r>
                      <a:rPr lang="en-US"/>
                      <a:t>1,4</a:t>
                    </a:r>
                  </a:p>
                </c:rich>
              </c:tx>
              <c:showLegendKey val="0"/>
              <c:showVal val="1"/>
              <c:showCatName val="0"/>
              <c:showSerName val="0"/>
              <c:showPercent val="0"/>
              <c:showBubbleSize val="0"/>
            </c:dLbl>
            <c:dLbl>
              <c:idx val="1"/>
              <c:layout/>
              <c:tx>
                <c:rich>
                  <a:bodyPr/>
                  <a:lstStyle/>
                  <a:p>
                    <a:r>
                      <a:rPr lang="en-US"/>
                      <a:t>B</a:t>
                    </a:r>
                  </a:p>
                  <a:p>
                    <a:r>
                      <a:rPr lang="en-US"/>
                      <a:t>0,88</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Hoja1!$J$4:$J$5</c:f>
              <c:strCache>
                <c:ptCount val="2"/>
                <c:pt idx="0">
                  <c:v>X = T3; T4; T5</c:v>
                </c:pt>
                <c:pt idx="1">
                  <c:v>T2</c:v>
                </c:pt>
              </c:strCache>
            </c:strRef>
          </c:cat>
          <c:val>
            <c:numRef>
              <c:f>Hoja1!$K$4:$K$5</c:f>
              <c:numCache>
                <c:formatCode>General</c:formatCode>
                <c:ptCount val="2"/>
                <c:pt idx="0">
                  <c:v>1.4</c:v>
                </c:pt>
                <c:pt idx="1">
                  <c:v>0.88</c:v>
                </c:pt>
              </c:numCache>
            </c:numRef>
          </c:val>
        </c:ser>
        <c:dLbls>
          <c:showLegendKey val="0"/>
          <c:showVal val="0"/>
          <c:showCatName val="0"/>
          <c:showSerName val="0"/>
          <c:showPercent val="0"/>
          <c:showBubbleSize val="0"/>
        </c:dLbls>
        <c:gapWidth val="250"/>
        <c:axId val="77615488"/>
        <c:axId val="77617408"/>
      </c:barChart>
      <c:catAx>
        <c:axId val="77615488"/>
        <c:scaling>
          <c:orientation val="minMax"/>
        </c:scaling>
        <c:delete val="0"/>
        <c:axPos val="b"/>
        <c:title>
          <c:tx>
            <c:rich>
              <a:bodyPr/>
              <a:lstStyle/>
              <a:p>
                <a:pPr>
                  <a:defRPr/>
                </a:pPr>
                <a:r>
                  <a:rPr lang="en-US"/>
                  <a:t>Tratamientos</a:t>
                </a:r>
              </a:p>
            </c:rich>
          </c:tx>
          <c:layout>
            <c:manualLayout>
              <c:xMode val="edge"/>
              <c:yMode val="edge"/>
              <c:x val="0.45989434864945672"/>
              <c:y val="0.92172739541160598"/>
            </c:manualLayout>
          </c:layout>
          <c:overlay val="0"/>
        </c:title>
        <c:majorTickMark val="none"/>
        <c:minorTickMark val="none"/>
        <c:tickLblPos val="nextTo"/>
        <c:crossAx val="77617408"/>
        <c:crosses val="autoZero"/>
        <c:auto val="1"/>
        <c:lblAlgn val="ctr"/>
        <c:lblOffset val="100"/>
        <c:noMultiLvlLbl val="0"/>
      </c:catAx>
      <c:valAx>
        <c:axId val="77617408"/>
        <c:scaling>
          <c:orientation val="minMax"/>
        </c:scaling>
        <c:delete val="0"/>
        <c:axPos val="l"/>
        <c:title>
          <c:tx>
            <c:rich>
              <a:bodyPr/>
              <a:lstStyle/>
              <a:p>
                <a:pPr>
                  <a:defRPr/>
                </a:pPr>
                <a:r>
                  <a:rPr lang="en-US"/>
                  <a:t>Concentración de Zn (ppm)</a:t>
                </a:r>
              </a:p>
            </c:rich>
          </c:tx>
          <c:layout>
            <c:manualLayout>
              <c:xMode val="edge"/>
              <c:yMode val="edge"/>
              <c:x val="3.3755274261603376E-3"/>
              <c:y val="0.18738159754322209"/>
            </c:manualLayout>
          </c:layout>
          <c:overlay val="0"/>
        </c:title>
        <c:numFmt formatCode="General" sourceLinked="1"/>
        <c:majorTickMark val="out"/>
        <c:minorTickMark val="none"/>
        <c:tickLblPos val="nextTo"/>
        <c:crossAx val="77615488"/>
        <c:crosses val="autoZero"/>
        <c:crossBetween val="between"/>
        <c:majorUnit val="0.30000000000000004"/>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61719522203348"/>
          <c:y val="9.1714695456884099E-2"/>
          <c:w val="0.80079641112197764"/>
          <c:h val="0.7251499490398855"/>
        </c:manualLayout>
      </c:layout>
      <c:barChart>
        <c:barDir val="col"/>
        <c:grouping val="clustered"/>
        <c:varyColors val="0"/>
        <c:ser>
          <c:idx val="0"/>
          <c:order val="0"/>
          <c:tx>
            <c:v>BORO 2009</c:v>
          </c:tx>
          <c:spPr>
            <a:solidFill>
              <a:schemeClr val="bg1">
                <a:lumMod val="65000"/>
              </a:schemeClr>
            </a:solidFill>
          </c:spPr>
          <c:invertIfNegative val="0"/>
          <c:dLbls>
            <c:dLbl>
              <c:idx val="0"/>
              <c:layout/>
              <c:tx>
                <c:rich>
                  <a:bodyPr/>
                  <a:lstStyle/>
                  <a:p>
                    <a:r>
                      <a:rPr lang="en-US"/>
                      <a:t>A</a:t>
                    </a:r>
                  </a:p>
                  <a:p>
                    <a:r>
                      <a:rPr lang="en-US"/>
                      <a:t>0,7</a:t>
                    </a:r>
                  </a:p>
                </c:rich>
              </c:tx>
              <c:showLegendKey val="0"/>
              <c:showVal val="1"/>
              <c:showCatName val="0"/>
              <c:showSerName val="0"/>
              <c:showPercent val="0"/>
              <c:showBubbleSize val="0"/>
            </c:dLbl>
            <c:dLbl>
              <c:idx val="1"/>
              <c:layout/>
              <c:tx>
                <c:rich>
                  <a:bodyPr/>
                  <a:lstStyle/>
                  <a:p>
                    <a:r>
                      <a:rPr lang="en-US"/>
                      <a:t>AB</a:t>
                    </a:r>
                  </a:p>
                  <a:p>
                    <a:r>
                      <a:rPr lang="en-US"/>
                      <a:t>0,63</a:t>
                    </a:r>
                  </a:p>
                </c:rich>
              </c:tx>
              <c:showLegendKey val="0"/>
              <c:showVal val="1"/>
              <c:showCatName val="0"/>
              <c:showSerName val="0"/>
              <c:showPercent val="0"/>
              <c:showBubbleSize val="0"/>
            </c:dLbl>
            <c:dLbl>
              <c:idx val="2"/>
              <c:layout/>
              <c:tx>
                <c:rich>
                  <a:bodyPr/>
                  <a:lstStyle/>
                  <a:p>
                    <a:r>
                      <a:rPr lang="en-US"/>
                      <a:t>AB</a:t>
                    </a:r>
                  </a:p>
                  <a:p>
                    <a:r>
                      <a:rPr lang="en-US"/>
                      <a:t>0,53</a:t>
                    </a:r>
                  </a:p>
                </c:rich>
              </c:tx>
              <c:showLegendKey val="0"/>
              <c:showVal val="1"/>
              <c:showCatName val="0"/>
              <c:showSerName val="0"/>
              <c:showPercent val="0"/>
              <c:showBubbleSize val="0"/>
            </c:dLbl>
            <c:dLbl>
              <c:idx val="3"/>
              <c:layout/>
              <c:tx>
                <c:rich>
                  <a:bodyPr/>
                  <a:lstStyle/>
                  <a:p>
                    <a:r>
                      <a:rPr lang="en-US"/>
                      <a:t>B</a:t>
                    </a:r>
                  </a:p>
                  <a:p>
                    <a:r>
                      <a:rPr lang="en-US"/>
                      <a:t>0,48</a:t>
                    </a:r>
                  </a:p>
                </c:rich>
              </c:tx>
              <c:showLegendKey val="0"/>
              <c:showVal val="1"/>
              <c:showCatName val="0"/>
              <c:showSerName val="0"/>
              <c:showPercent val="0"/>
              <c:showBubbleSize val="0"/>
            </c:dLbl>
            <c:dLbl>
              <c:idx val="4"/>
              <c:layout/>
              <c:tx>
                <c:rich>
                  <a:bodyPr/>
                  <a:lstStyle/>
                  <a:p>
                    <a:r>
                      <a:rPr lang="en-US"/>
                      <a:t>B</a:t>
                    </a:r>
                  </a:p>
                  <a:p>
                    <a:r>
                      <a:rPr lang="en-US"/>
                      <a:t>0,48</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'GRAFICOS SIG ESTADIS'!$C$96:$C$100</c:f>
              <c:strCache>
                <c:ptCount val="5"/>
                <c:pt idx="0">
                  <c:v>T 4</c:v>
                </c:pt>
                <c:pt idx="1">
                  <c:v>T 3</c:v>
                </c:pt>
                <c:pt idx="2">
                  <c:v>T 1</c:v>
                </c:pt>
                <c:pt idx="3">
                  <c:v>T 5</c:v>
                </c:pt>
                <c:pt idx="4">
                  <c:v>T 2</c:v>
                </c:pt>
              </c:strCache>
            </c:strRef>
          </c:cat>
          <c:val>
            <c:numRef>
              <c:f>'GRAFICOS SIG ESTADIS'!$D$96:$D$100</c:f>
              <c:numCache>
                <c:formatCode>General</c:formatCode>
                <c:ptCount val="5"/>
                <c:pt idx="0">
                  <c:v>0.70000000000000062</c:v>
                </c:pt>
                <c:pt idx="1">
                  <c:v>0.63000000000000755</c:v>
                </c:pt>
                <c:pt idx="2">
                  <c:v>0.53</c:v>
                </c:pt>
                <c:pt idx="3">
                  <c:v>0.48000000000000032</c:v>
                </c:pt>
                <c:pt idx="4">
                  <c:v>0.48000000000000032</c:v>
                </c:pt>
              </c:numCache>
            </c:numRef>
          </c:val>
        </c:ser>
        <c:dLbls>
          <c:showLegendKey val="0"/>
          <c:showVal val="0"/>
          <c:showCatName val="0"/>
          <c:showSerName val="0"/>
          <c:showPercent val="0"/>
          <c:showBubbleSize val="0"/>
        </c:dLbls>
        <c:gapWidth val="150"/>
        <c:axId val="77938048"/>
        <c:axId val="77944320"/>
      </c:barChart>
      <c:catAx>
        <c:axId val="77938048"/>
        <c:scaling>
          <c:orientation val="minMax"/>
        </c:scaling>
        <c:delete val="0"/>
        <c:axPos val="b"/>
        <c:title>
          <c:tx>
            <c:rich>
              <a:bodyPr/>
              <a:lstStyle/>
              <a:p>
                <a:pPr>
                  <a:defRPr/>
                </a:pPr>
                <a:r>
                  <a:rPr lang="es-EC"/>
                  <a:t>Tratamientos</a:t>
                </a:r>
              </a:p>
            </c:rich>
          </c:tx>
          <c:layout>
            <c:manualLayout>
              <c:xMode val="edge"/>
              <c:yMode val="edge"/>
              <c:x val="0.39703282544227936"/>
              <c:y val="0.91483113069016164"/>
            </c:manualLayout>
          </c:layout>
          <c:overlay val="0"/>
        </c:title>
        <c:majorTickMark val="none"/>
        <c:minorTickMark val="none"/>
        <c:tickLblPos val="nextTo"/>
        <c:crossAx val="77944320"/>
        <c:crosses val="autoZero"/>
        <c:auto val="1"/>
        <c:lblAlgn val="ctr"/>
        <c:lblOffset val="100"/>
        <c:noMultiLvlLbl val="0"/>
      </c:catAx>
      <c:valAx>
        <c:axId val="77944320"/>
        <c:scaling>
          <c:orientation val="minMax"/>
        </c:scaling>
        <c:delete val="0"/>
        <c:axPos val="l"/>
        <c:title>
          <c:tx>
            <c:rich>
              <a:bodyPr/>
              <a:lstStyle/>
              <a:p>
                <a:pPr>
                  <a:defRPr/>
                </a:pPr>
                <a:r>
                  <a:rPr lang="es-EC"/>
                  <a:t>Concentración de B (ppm)</a:t>
                </a:r>
              </a:p>
            </c:rich>
          </c:tx>
          <c:layout>
            <c:manualLayout>
              <c:xMode val="edge"/>
              <c:yMode val="edge"/>
              <c:x val="1.5221188260558623E-2"/>
              <c:y val="0.14208378137754821"/>
            </c:manualLayout>
          </c:layout>
          <c:overlay val="0"/>
        </c:title>
        <c:numFmt formatCode="General" sourceLinked="1"/>
        <c:majorTickMark val="out"/>
        <c:minorTickMark val="none"/>
        <c:tickLblPos val="nextTo"/>
        <c:crossAx val="77938048"/>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38708442694664"/>
          <c:y val="6.2016254170653255E-2"/>
          <c:w val="0.82636291557305341"/>
          <c:h val="0.78974402234116015"/>
        </c:manualLayout>
      </c:layout>
      <c:barChart>
        <c:barDir val="col"/>
        <c:grouping val="clustered"/>
        <c:varyColors val="0"/>
        <c:ser>
          <c:idx val="0"/>
          <c:order val="0"/>
          <c:spPr>
            <a:solidFill>
              <a:schemeClr val="bg1">
                <a:lumMod val="65000"/>
              </a:schemeClr>
            </a:solidFill>
          </c:spPr>
          <c:invertIfNegative val="0"/>
          <c:dLbls>
            <c:dLbl>
              <c:idx val="0"/>
              <c:layout/>
              <c:tx>
                <c:rich>
                  <a:bodyPr/>
                  <a:lstStyle/>
                  <a:p>
                    <a:r>
                      <a:rPr lang="en-US"/>
                      <a:t>A</a:t>
                    </a:r>
                  </a:p>
                  <a:p>
                    <a:r>
                      <a:rPr lang="en-US"/>
                      <a:t>0,60</a:t>
                    </a:r>
                  </a:p>
                </c:rich>
              </c:tx>
              <c:showLegendKey val="0"/>
              <c:showVal val="1"/>
              <c:showCatName val="0"/>
              <c:showSerName val="0"/>
              <c:showPercent val="0"/>
              <c:showBubbleSize val="0"/>
            </c:dLbl>
            <c:dLbl>
              <c:idx val="1"/>
              <c:layout/>
              <c:tx>
                <c:rich>
                  <a:bodyPr/>
                  <a:lstStyle/>
                  <a:p>
                    <a:r>
                      <a:rPr lang="en-US"/>
                      <a:t>B</a:t>
                    </a:r>
                  </a:p>
                  <a:p>
                    <a:r>
                      <a:rPr lang="en-US"/>
                      <a:t>0,48</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Hoja1!$D$1:$D$2</c:f>
              <c:strCache>
                <c:ptCount val="2"/>
                <c:pt idx="0">
                  <c:v>X = T3; T4; T5</c:v>
                </c:pt>
                <c:pt idx="1">
                  <c:v>T2</c:v>
                </c:pt>
              </c:strCache>
            </c:strRef>
          </c:cat>
          <c:val>
            <c:numRef>
              <c:f>Hoja1!$E$1:$E$2</c:f>
              <c:numCache>
                <c:formatCode>General</c:formatCode>
                <c:ptCount val="2"/>
                <c:pt idx="0">
                  <c:v>31.8</c:v>
                </c:pt>
                <c:pt idx="1">
                  <c:v>23.28</c:v>
                </c:pt>
              </c:numCache>
            </c:numRef>
          </c:val>
        </c:ser>
        <c:dLbls>
          <c:showLegendKey val="0"/>
          <c:showVal val="0"/>
          <c:showCatName val="0"/>
          <c:showSerName val="0"/>
          <c:showPercent val="0"/>
          <c:showBubbleSize val="0"/>
        </c:dLbls>
        <c:gapWidth val="250"/>
        <c:axId val="77982720"/>
        <c:axId val="78279808"/>
      </c:barChart>
      <c:catAx>
        <c:axId val="77982720"/>
        <c:scaling>
          <c:orientation val="minMax"/>
        </c:scaling>
        <c:delete val="0"/>
        <c:axPos val="b"/>
        <c:title>
          <c:tx>
            <c:rich>
              <a:bodyPr/>
              <a:lstStyle/>
              <a:p>
                <a:pPr>
                  <a:defRPr/>
                </a:pPr>
                <a:r>
                  <a:rPr lang="en-US"/>
                  <a:t>Tratamientos</a:t>
                </a:r>
              </a:p>
            </c:rich>
          </c:tx>
          <c:layout>
            <c:manualLayout>
              <c:xMode val="edge"/>
              <c:yMode val="edge"/>
              <c:x val="0.46630194663167102"/>
              <c:y val="0.918252272200623"/>
            </c:manualLayout>
          </c:layout>
          <c:overlay val="0"/>
        </c:title>
        <c:majorTickMark val="none"/>
        <c:minorTickMark val="none"/>
        <c:tickLblPos val="nextTo"/>
        <c:crossAx val="78279808"/>
        <c:crosses val="autoZero"/>
        <c:auto val="1"/>
        <c:lblAlgn val="ctr"/>
        <c:lblOffset val="100"/>
        <c:noMultiLvlLbl val="0"/>
      </c:catAx>
      <c:valAx>
        <c:axId val="78279808"/>
        <c:scaling>
          <c:orientation val="minMax"/>
        </c:scaling>
        <c:delete val="0"/>
        <c:axPos val="l"/>
        <c:title>
          <c:tx>
            <c:rich>
              <a:bodyPr/>
              <a:lstStyle/>
              <a:p>
                <a:pPr>
                  <a:defRPr/>
                </a:pPr>
                <a:r>
                  <a:rPr lang="en-US"/>
                  <a:t>Concentración de B (ppm)</a:t>
                </a:r>
              </a:p>
            </c:rich>
          </c:tx>
          <c:layout>
            <c:manualLayout>
              <c:xMode val="edge"/>
              <c:yMode val="edge"/>
              <c:x val="2.0833333333333337E-3"/>
              <c:y val="0.1612190377429015"/>
            </c:manualLayout>
          </c:layout>
          <c:overlay val="0"/>
        </c:title>
        <c:numFmt formatCode="General" sourceLinked="1"/>
        <c:majorTickMark val="out"/>
        <c:minorTickMark val="none"/>
        <c:tickLblPos val="nextTo"/>
        <c:crossAx val="77982720"/>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1327390049753"/>
          <c:y val="7.86346388862776E-2"/>
          <c:w val="0.79350430032298713"/>
          <c:h val="0.73564774854076043"/>
        </c:manualLayout>
      </c:layout>
      <c:barChart>
        <c:barDir val="col"/>
        <c:grouping val="clustered"/>
        <c:varyColors val="0"/>
        <c:ser>
          <c:idx val="0"/>
          <c:order val="0"/>
          <c:tx>
            <c:strRef>
              <c:f>'graficos de comparaciones'!$C$103</c:f>
              <c:strCache>
                <c:ptCount val="1"/>
                <c:pt idx="0">
                  <c:v>BORO 2009</c:v>
                </c:pt>
              </c:strCache>
            </c:strRef>
          </c:tx>
          <c:spPr>
            <a:solidFill>
              <a:schemeClr val="bg1">
                <a:lumMod val="65000"/>
              </a:schemeClr>
            </a:solidFill>
          </c:spPr>
          <c:invertIfNegative val="0"/>
          <c:dLbls>
            <c:dLbl>
              <c:idx val="0"/>
              <c:layout/>
              <c:tx>
                <c:rich>
                  <a:bodyPr/>
                  <a:lstStyle/>
                  <a:p>
                    <a:r>
                      <a:rPr lang="en-US"/>
                      <a:t>A</a:t>
                    </a:r>
                  </a:p>
                  <a:p>
                    <a:r>
                      <a:rPr lang="en-US"/>
                      <a:t>0,70</a:t>
                    </a:r>
                  </a:p>
                </c:rich>
              </c:tx>
              <c:showLegendKey val="0"/>
              <c:showVal val="1"/>
              <c:showCatName val="0"/>
              <c:showSerName val="0"/>
              <c:showPercent val="0"/>
              <c:showBubbleSize val="0"/>
            </c:dLbl>
            <c:dLbl>
              <c:idx val="1"/>
              <c:layout/>
              <c:tx>
                <c:rich>
                  <a:bodyPr/>
                  <a:lstStyle/>
                  <a:p>
                    <a:r>
                      <a:rPr lang="en-US"/>
                      <a:t>B</a:t>
                    </a:r>
                  </a:p>
                  <a:p>
                    <a:r>
                      <a:rPr lang="en-US"/>
                      <a:t>0,48</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'graficos de comparaciones'!$B$104:$B$105</c:f>
              <c:strCache>
                <c:ptCount val="2"/>
                <c:pt idx="0">
                  <c:v>T4</c:v>
                </c:pt>
                <c:pt idx="1">
                  <c:v> T5</c:v>
                </c:pt>
              </c:strCache>
            </c:strRef>
          </c:cat>
          <c:val>
            <c:numRef>
              <c:f>'graficos de comparaciones'!$C$104:$C$105</c:f>
              <c:numCache>
                <c:formatCode>0.00</c:formatCode>
                <c:ptCount val="2"/>
                <c:pt idx="0">
                  <c:v>0.70000000000000062</c:v>
                </c:pt>
                <c:pt idx="1">
                  <c:v>0.48000000000000032</c:v>
                </c:pt>
              </c:numCache>
            </c:numRef>
          </c:val>
        </c:ser>
        <c:dLbls>
          <c:showLegendKey val="0"/>
          <c:showVal val="0"/>
          <c:showCatName val="0"/>
          <c:showSerName val="0"/>
          <c:showPercent val="0"/>
          <c:showBubbleSize val="0"/>
        </c:dLbls>
        <c:gapWidth val="250"/>
        <c:axId val="78313728"/>
        <c:axId val="77664640"/>
      </c:barChart>
      <c:catAx>
        <c:axId val="78313728"/>
        <c:scaling>
          <c:orientation val="minMax"/>
        </c:scaling>
        <c:delete val="0"/>
        <c:axPos val="b"/>
        <c:title>
          <c:tx>
            <c:rich>
              <a:bodyPr/>
              <a:lstStyle/>
              <a:p>
                <a:pPr>
                  <a:defRPr/>
                </a:pPr>
                <a:r>
                  <a:rPr lang="es-EC"/>
                  <a:t>Tratamientos</a:t>
                </a:r>
              </a:p>
            </c:rich>
          </c:tx>
          <c:layout>
            <c:manualLayout>
              <c:xMode val="edge"/>
              <c:yMode val="edge"/>
              <c:x val="0.46756766765654667"/>
              <c:y val="0.92175591600933227"/>
            </c:manualLayout>
          </c:layout>
          <c:overlay val="0"/>
        </c:title>
        <c:majorTickMark val="none"/>
        <c:minorTickMark val="none"/>
        <c:tickLblPos val="nextTo"/>
        <c:crossAx val="77664640"/>
        <c:crosses val="autoZero"/>
        <c:auto val="1"/>
        <c:lblAlgn val="ctr"/>
        <c:lblOffset val="100"/>
        <c:noMultiLvlLbl val="0"/>
      </c:catAx>
      <c:valAx>
        <c:axId val="77664640"/>
        <c:scaling>
          <c:orientation val="minMax"/>
        </c:scaling>
        <c:delete val="0"/>
        <c:axPos val="l"/>
        <c:title>
          <c:tx>
            <c:rich>
              <a:bodyPr/>
              <a:lstStyle/>
              <a:p>
                <a:pPr>
                  <a:defRPr/>
                </a:pPr>
                <a:r>
                  <a:rPr lang="es-EC"/>
                  <a:t>Concentración de B (ppm)</a:t>
                </a:r>
              </a:p>
            </c:rich>
          </c:tx>
          <c:layout>
            <c:manualLayout>
              <c:xMode val="edge"/>
              <c:yMode val="edge"/>
              <c:x val="7.6899613756629655E-3"/>
              <c:y val="0.16489962653722237"/>
            </c:manualLayout>
          </c:layout>
          <c:overlay val="0"/>
        </c:title>
        <c:numFmt formatCode="0.00" sourceLinked="1"/>
        <c:majorTickMark val="out"/>
        <c:minorTickMark val="none"/>
        <c:tickLblPos val="nextTo"/>
        <c:crossAx val="78313728"/>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35923918601084"/>
          <c:y val="7.5109385091122166E-2"/>
          <c:w val="0.84586154003476843"/>
          <c:h val="0.72505485293425764"/>
        </c:manualLayout>
      </c:layout>
      <c:barChart>
        <c:barDir val="col"/>
        <c:grouping val="clustered"/>
        <c:varyColors val="0"/>
        <c:ser>
          <c:idx val="0"/>
          <c:order val="0"/>
          <c:spPr>
            <a:solidFill>
              <a:schemeClr val="bg1">
                <a:lumMod val="65000"/>
              </a:schemeClr>
            </a:solidFill>
          </c:spPr>
          <c:invertIfNegative val="0"/>
          <c:dLbls>
            <c:dLbl>
              <c:idx val="0"/>
              <c:layout/>
              <c:tx>
                <c:rich>
                  <a:bodyPr/>
                  <a:lstStyle/>
                  <a:p>
                    <a:r>
                      <a:rPr lang="en-US"/>
                      <a:t>A</a:t>
                    </a:r>
                  </a:p>
                  <a:p>
                    <a:r>
                      <a:rPr lang="en-US"/>
                      <a:t>47,83</a:t>
                    </a:r>
                  </a:p>
                </c:rich>
              </c:tx>
              <c:showLegendKey val="0"/>
              <c:showVal val="1"/>
              <c:showCatName val="0"/>
              <c:showSerName val="0"/>
              <c:showPercent val="0"/>
              <c:showBubbleSize val="0"/>
            </c:dLbl>
            <c:dLbl>
              <c:idx val="1"/>
              <c:layout/>
              <c:tx>
                <c:rich>
                  <a:bodyPr/>
                  <a:lstStyle/>
                  <a:p>
                    <a:r>
                      <a:rPr lang="en-US"/>
                      <a:t>B</a:t>
                    </a:r>
                  </a:p>
                  <a:p>
                    <a:r>
                      <a:rPr lang="en-US"/>
                      <a:t>29,25</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Hoja1!$D$1:$D$2</c:f>
              <c:strCache>
                <c:ptCount val="2"/>
                <c:pt idx="0">
                  <c:v>X = T3; T4; T5</c:v>
                </c:pt>
                <c:pt idx="1">
                  <c:v>T2</c:v>
                </c:pt>
              </c:strCache>
            </c:strRef>
          </c:cat>
          <c:val>
            <c:numRef>
              <c:f>Hoja1!$E$1:$E$2</c:f>
              <c:numCache>
                <c:formatCode>General</c:formatCode>
                <c:ptCount val="2"/>
                <c:pt idx="0">
                  <c:v>31.8</c:v>
                </c:pt>
                <c:pt idx="1">
                  <c:v>23.28</c:v>
                </c:pt>
              </c:numCache>
            </c:numRef>
          </c:val>
        </c:ser>
        <c:dLbls>
          <c:showLegendKey val="0"/>
          <c:showVal val="0"/>
          <c:showCatName val="0"/>
          <c:showSerName val="0"/>
          <c:showPercent val="0"/>
          <c:showBubbleSize val="0"/>
        </c:dLbls>
        <c:gapWidth val="250"/>
        <c:axId val="77727232"/>
        <c:axId val="77729152"/>
      </c:barChart>
      <c:catAx>
        <c:axId val="77727232"/>
        <c:scaling>
          <c:orientation val="minMax"/>
        </c:scaling>
        <c:delete val="0"/>
        <c:axPos val="b"/>
        <c:title>
          <c:tx>
            <c:rich>
              <a:bodyPr/>
              <a:lstStyle/>
              <a:p>
                <a:pPr>
                  <a:defRPr/>
                </a:pPr>
                <a:r>
                  <a:rPr lang="es-EC"/>
                  <a:t>Tratamientos</a:t>
                </a:r>
              </a:p>
            </c:rich>
          </c:tx>
          <c:layout>
            <c:manualLayout>
              <c:xMode val="edge"/>
              <c:yMode val="edge"/>
              <c:x val="0.45798684255377164"/>
              <c:y val="0.91580662683324277"/>
            </c:manualLayout>
          </c:layout>
          <c:overlay val="0"/>
        </c:title>
        <c:majorTickMark val="none"/>
        <c:minorTickMark val="none"/>
        <c:tickLblPos val="nextTo"/>
        <c:crossAx val="77729152"/>
        <c:crosses val="autoZero"/>
        <c:auto val="1"/>
        <c:lblAlgn val="ctr"/>
        <c:lblOffset val="100"/>
        <c:noMultiLvlLbl val="0"/>
      </c:catAx>
      <c:valAx>
        <c:axId val="77729152"/>
        <c:scaling>
          <c:orientation val="minMax"/>
        </c:scaling>
        <c:delete val="0"/>
        <c:axPos val="l"/>
        <c:title>
          <c:tx>
            <c:rich>
              <a:bodyPr/>
              <a:lstStyle/>
              <a:p>
                <a:pPr>
                  <a:defRPr/>
                </a:pPr>
                <a:r>
                  <a:rPr lang="en-US"/>
                  <a:t>Concentrción de NH4 (ppm)</a:t>
                </a:r>
              </a:p>
            </c:rich>
          </c:tx>
          <c:layout>
            <c:manualLayout>
              <c:xMode val="edge"/>
              <c:yMode val="edge"/>
              <c:x val="0"/>
              <c:y val="0.16277100343445663"/>
            </c:manualLayout>
          </c:layout>
          <c:overlay val="0"/>
        </c:title>
        <c:numFmt formatCode="General" sourceLinked="1"/>
        <c:majorTickMark val="out"/>
        <c:minorTickMark val="none"/>
        <c:tickLblPos val="nextTo"/>
        <c:crossAx val="77727232"/>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934695086789"/>
          <c:y val="8.0474303560627292E-2"/>
          <c:w val="0.75777570966194774"/>
          <c:h val="0.6843785662480536"/>
        </c:manualLayout>
      </c:layout>
      <c:barChart>
        <c:barDir val="col"/>
        <c:grouping val="clustered"/>
        <c:varyColors val="0"/>
        <c:ser>
          <c:idx val="0"/>
          <c:order val="0"/>
          <c:spPr>
            <a:solidFill>
              <a:schemeClr val="bg1">
                <a:lumMod val="65000"/>
              </a:schemeClr>
            </a:solidFill>
          </c:spPr>
          <c:invertIfNegative val="0"/>
          <c:dLbls>
            <c:dLbl>
              <c:idx val="0"/>
              <c:layout/>
              <c:tx>
                <c:rich>
                  <a:bodyPr/>
                  <a:lstStyle/>
                  <a:p>
                    <a:r>
                      <a:rPr lang="en-US"/>
                      <a:t>A</a:t>
                    </a:r>
                  </a:p>
                  <a:p>
                    <a:r>
                      <a:rPr lang="en-US"/>
                      <a:t>2,04</a:t>
                    </a:r>
                  </a:p>
                </c:rich>
              </c:tx>
              <c:showLegendKey val="0"/>
              <c:showVal val="1"/>
              <c:showCatName val="0"/>
              <c:showSerName val="0"/>
              <c:showPercent val="0"/>
              <c:showBubbleSize val="0"/>
            </c:dLbl>
            <c:dLbl>
              <c:idx val="1"/>
              <c:layout/>
              <c:tx>
                <c:rich>
                  <a:bodyPr/>
                  <a:lstStyle/>
                  <a:p>
                    <a:r>
                      <a:rPr lang="en-US"/>
                      <a:t>B</a:t>
                    </a:r>
                  </a:p>
                  <a:p>
                    <a:r>
                      <a:rPr lang="en-US"/>
                      <a:t>1,75</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'graficos de comparaciones'!$V$10:$V$11</c:f>
              <c:strCache>
                <c:ptCount val="2"/>
                <c:pt idx="0">
                  <c:v>T2</c:v>
                </c:pt>
                <c:pt idx="1">
                  <c:v>X = T3; T4; T5</c:v>
                </c:pt>
              </c:strCache>
            </c:strRef>
          </c:cat>
          <c:val>
            <c:numRef>
              <c:f>'graficos de comparaciones'!$W$10:$W$11</c:f>
              <c:numCache>
                <c:formatCode>0.00</c:formatCode>
                <c:ptCount val="2"/>
                <c:pt idx="0" formatCode="General">
                  <c:v>2.04</c:v>
                </c:pt>
                <c:pt idx="1">
                  <c:v>1.7533333333333332</c:v>
                </c:pt>
              </c:numCache>
            </c:numRef>
          </c:val>
        </c:ser>
        <c:dLbls>
          <c:showLegendKey val="0"/>
          <c:showVal val="0"/>
          <c:showCatName val="0"/>
          <c:showSerName val="0"/>
          <c:showPercent val="0"/>
          <c:showBubbleSize val="0"/>
        </c:dLbls>
        <c:gapWidth val="250"/>
        <c:axId val="77779712"/>
        <c:axId val="77781632"/>
      </c:barChart>
      <c:catAx>
        <c:axId val="77779712"/>
        <c:scaling>
          <c:orientation val="minMax"/>
        </c:scaling>
        <c:delete val="0"/>
        <c:axPos val="b"/>
        <c:title>
          <c:tx>
            <c:rich>
              <a:bodyPr/>
              <a:lstStyle/>
              <a:p>
                <a:pPr>
                  <a:defRPr/>
                </a:pPr>
                <a:r>
                  <a:rPr lang="es-EC"/>
                  <a:t>Tratamientos</a:t>
                </a:r>
              </a:p>
            </c:rich>
          </c:tx>
          <c:layout>
            <c:manualLayout>
              <c:xMode val="edge"/>
              <c:yMode val="edge"/>
              <c:x val="0.39852503161024438"/>
              <c:y val="0.9063609334412579"/>
            </c:manualLayout>
          </c:layout>
          <c:overlay val="0"/>
        </c:title>
        <c:majorTickMark val="none"/>
        <c:minorTickMark val="none"/>
        <c:tickLblPos val="nextTo"/>
        <c:crossAx val="77781632"/>
        <c:crosses val="autoZero"/>
        <c:auto val="1"/>
        <c:lblAlgn val="ctr"/>
        <c:lblOffset val="100"/>
        <c:noMultiLvlLbl val="0"/>
      </c:catAx>
      <c:valAx>
        <c:axId val="77781632"/>
        <c:scaling>
          <c:orientation val="minMax"/>
        </c:scaling>
        <c:delete val="0"/>
        <c:axPos val="l"/>
        <c:title>
          <c:tx>
            <c:rich>
              <a:bodyPr/>
              <a:lstStyle/>
              <a:p>
                <a:pPr>
                  <a:defRPr/>
                </a:pPr>
                <a:r>
                  <a:rPr lang="es-EC"/>
                  <a:t>Concentración de N (%)</a:t>
                </a:r>
              </a:p>
            </c:rich>
          </c:tx>
          <c:layout>
            <c:manualLayout>
              <c:xMode val="edge"/>
              <c:yMode val="edge"/>
              <c:x val="1.2513556694758786E-2"/>
              <c:y val="0.1954866566854124"/>
            </c:manualLayout>
          </c:layout>
          <c:overlay val="0"/>
        </c:title>
        <c:numFmt formatCode="General" sourceLinked="1"/>
        <c:majorTickMark val="out"/>
        <c:minorTickMark val="none"/>
        <c:tickLblPos val="nextTo"/>
        <c:crossAx val="77779712"/>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93110439011025"/>
          <c:y val="0.1152842826491501"/>
          <c:w val="0.83012541157164565"/>
          <c:h val="0.71212790592711928"/>
        </c:manualLayout>
      </c:layout>
      <c:barChart>
        <c:barDir val="col"/>
        <c:grouping val="clustered"/>
        <c:varyColors val="0"/>
        <c:ser>
          <c:idx val="0"/>
          <c:order val="0"/>
          <c:tx>
            <c:v>NITROGENO 2010</c:v>
          </c:tx>
          <c:spPr>
            <a:solidFill>
              <a:schemeClr val="bg1">
                <a:lumMod val="65000"/>
              </a:schemeClr>
            </a:solidFill>
          </c:spPr>
          <c:invertIfNegative val="0"/>
          <c:dLbls>
            <c:dLbl>
              <c:idx val="0"/>
              <c:layout/>
              <c:tx>
                <c:rich>
                  <a:bodyPr/>
                  <a:lstStyle/>
                  <a:p>
                    <a:r>
                      <a:rPr lang="en-US"/>
                      <a:t>A</a:t>
                    </a:r>
                  </a:p>
                  <a:p>
                    <a:r>
                      <a:rPr lang="en-US"/>
                      <a:t>2,07</a:t>
                    </a:r>
                  </a:p>
                </c:rich>
              </c:tx>
              <c:showLegendKey val="0"/>
              <c:showVal val="1"/>
              <c:showCatName val="0"/>
              <c:showSerName val="0"/>
              <c:showPercent val="0"/>
              <c:showBubbleSize val="0"/>
            </c:dLbl>
            <c:dLbl>
              <c:idx val="1"/>
              <c:layout/>
              <c:tx>
                <c:rich>
                  <a:bodyPr/>
                  <a:lstStyle/>
                  <a:p>
                    <a:r>
                      <a:rPr lang="en-US"/>
                      <a:t>AB</a:t>
                    </a:r>
                  </a:p>
                  <a:p>
                    <a:r>
                      <a:rPr lang="en-US"/>
                      <a:t>1,97</a:t>
                    </a:r>
                  </a:p>
                </c:rich>
              </c:tx>
              <c:showLegendKey val="0"/>
              <c:showVal val="1"/>
              <c:showCatName val="0"/>
              <c:showSerName val="0"/>
              <c:showPercent val="0"/>
              <c:showBubbleSize val="0"/>
            </c:dLbl>
            <c:dLbl>
              <c:idx val="2"/>
              <c:layout/>
              <c:tx>
                <c:rich>
                  <a:bodyPr/>
                  <a:lstStyle/>
                  <a:p>
                    <a:r>
                      <a:rPr lang="en-US"/>
                      <a:t>AB</a:t>
                    </a:r>
                  </a:p>
                  <a:p>
                    <a:r>
                      <a:rPr lang="en-US"/>
                      <a:t>1,95</a:t>
                    </a:r>
                  </a:p>
                </c:rich>
              </c:tx>
              <c:showLegendKey val="0"/>
              <c:showVal val="1"/>
              <c:showCatName val="0"/>
              <c:showSerName val="0"/>
              <c:showPercent val="0"/>
              <c:showBubbleSize val="0"/>
            </c:dLbl>
            <c:dLbl>
              <c:idx val="3"/>
              <c:layout/>
              <c:tx>
                <c:rich>
                  <a:bodyPr/>
                  <a:lstStyle/>
                  <a:p>
                    <a:r>
                      <a:rPr lang="en-US"/>
                      <a:t>AB</a:t>
                    </a:r>
                  </a:p>
                  <a:p>
                    <a:r>
                      <a:rPr lang="en-US"/>
                      <a:t>1,95</a:t>
                    </a:r>
                  </a:p>
                </c:rich>
              </c:tx>
              <c:showLegendKey val="0"/>
              <c:showVal val="1"/>
              <c:showCatName val="0"/>
              <c:showSerName val="0"/>
              <c:showPercent val="0"/>
              <c:showBubbleSize val="0"/>
            </c:dLbl>
            <c:dLbl>
              <c:idx val="4"/>
              <c:layout/>
              <c:tx>
                <c:rich>
                  <a:bodyPr/>
                  <a:lstStyle/>
                  <a:p>
                    <a:r>
                      <a:rPr lang="en-US"/>
                      <a:t>B</a:t>
                    </a:r>
                  </a:p>
                  <a:p>
                    <a:r>
                      <a:rPr lang="en-US"/>
                      <a:t>1,75</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'GRAFICOS SIG ESTADIS'!$N$5:$N$9</c:f>
              <c:strCache>
                <c:ptCount val="5"/>
                <c:pt idx="0">
                  <c:v>T 5</c:v>
                </c:pt>
                <c:pt idx="1">
                  <c:v>T 3</c:v>
                </c:pt>
                <c:pt idx="2">
                  <c:v>T 4</c:v>
                </c:pt>
                <c:pt idx="3">
                  <c:v>T 1</c:v>
                </c:pt>
                <c:pt idx="4">
                  <c:v>T 2</c:v>
                </c:pt>
              </c:strCache>
            </c:strRef>
          </c:cat>
          <c:val>
            <c:numRef>
              <c:f>'GRAFICOS SIG ESTADIS'!$O$5:$O$9</c:f>
              <c:numCache>
                <c:formatCode>General</c:formatCode>
                <c:ptCount val="5"/>
                <c:pt idx="0">
                  <c:v>2.0699999999999998</c:v>
                </c:pt>
                <c:pt idx="1">
                  <c:v>1.9700000000000137</c:v>
                </c:pt>
                <c:pt idx="2">
                  <c:v>1.9500000000000137</c:v>
                </c:pt>
                <c:pt idx="3">
                  <c:v>1.9500000000000137</c:v>
                </c:pt>
                <c:pt idx="4">
                  <c:v>1.75</c:v>
                </c:pt>
              </c:numCache>
            </c:numRef>
          </c:val>
        </c:ser>
        <c:dLbls>
          <c:showLegendKey val="0"/>
          <c:showVal val="0"/>
          <c:showCatName val="0"/>
          <c:showSerName val="0"/>
          <c:showPercent val="0"/>
          <c:showBubbleSize val="0"/>
        </c:dLbls>
        <c:gapWidth val="150"/>
        <c:axId val="77840384"/>
        <c:axId val="77842304"/>
      </c:barChart>
      <c:catAx>
        <c:axId val="77840384"/>
        <c:scaling>
          <c:orientation val="minMax"/>
        </c:scaling>
        <c:delete val="0"/>
        <c:axPos val="b"/>
        <c:title>
          <c:tx>
            <c:rich>
              <a:bodyPr/>
              <a:lstStyle/>
              <a:p>
                <a:pPr>
                  <a:defRPr/>
                </a:pPr>
                <a:r>
                  <a:rPr lang="es-EC"/>
                  <a:t>Tratamientos</a:t>
                </a:r>
              </a:p>
            </c:rich>
          </c:tx>
          <c:layout>
            <c:manualLayout>
              <c:xMode val="edge"/>
              <c:yMode val="edge"/>
              <c:x val="0.42648155944275701"/>
              <c:y val="0.92766320235251643"/>
            </c:manualLayout>
          </c:layout>
          <c:overlay val="0"/>
        </c:title>
        <c:majorTickMark val="none"/>
        <c:minorTickMark val="none"/>
        <c:tickLblPos val="nextTo"/>
        <c:crossAx val="77842304"/>
        <c:crosses val="autoZero"/>
        <c:auto val="1"/>
        <c:lblAlgn val="ctr"/>
        <c:lblOffset val="100"/>
        <c:noMultiLvlLbl val="0"/>
      </c:catAx>
      <c:valAx>
        <c:axId val="77842304"/>
        <c:scaling>
          <c:orientation val="minMax"/>
        </c:scaling>
        <c:delete val="0"/>
        <c:axPos val="l"/>
        <c:title>
          <c:tx>
            <c:rich>
              <a:bodyPr/>
              <a:lstStyle/>
              <a:p>
                <a:pPr>
                  <a:defRPr/>
                </a:pPr>
                <a:r>
                  <a:rPr lang="es-EC"/>
                  <a:t>Concentración de N foliar (%)</a:t>
                </a:r>
              </a:p>
            </c:rich>
          </c:tx>
          <c:layout>
            <c:manualLayout>
              <c:xMode val="edge"/>
              <c:yMode val="edge"/>
              <c:x val="1.7213355462569614E-2"/>
              <c:y val="6.8271277149761139E-2"/>
            </c:manualLayout>
          </c:layout>
          <c:overlay val="0"/>
        </c:title>
        <c:numFmt formatCode="General" sourceLinked="1"/>
        <c:majorTickMark val="out"/>
        <c:minorTickMark val="none"/>
        <c:tickLblPos val="nextTo"/>
        <c:crossAx val="77840384"/>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20271650116843"/>
          <c:y val="8.5973136709204451E-2"/>
          <c:w val="0.82590955503930152"/>
          <c:h val="0.74480043442845512"/>
        </c:manualLayout>
      </c:layout>
      <c:barChart>
        <c:barDir val="col"/>
        <c:grouping val="clustered"/>
        <c:varyColors val="0"/>
        <c:ser>
          <c:idx val="0"/>
          <c:order val="0"/>
          <c:spPr>
            <a:solidFill>
              <a:schemeClr val="bg1">
                <a:lumMod val="65000"/>
              </a:schemeClr>
            </a:solidFill>
          </c:spPr>
          <c:invertIfNegative val="0"/>
          <c:dPt>
            <c:idx val="0"/>
            <c:invertIfNegative val="0"/>
            <c:bubble3D val="0"/>
          </c:dPt>
          <c:dPt>
            <c:idx val="1"/>
            <c:invertIfNegative val="0"/>
            <c:bubble3D val="0"/>
          </c:dPt>
          <c:dLbls>
            <c:dLbl>
              <c:idx val="0"/>
              <c:layout/>
              <c:tx>
                <c:rich>
                  <a:bodyPr/>
                  <a:lstStyle/>
                  <a:p>
                    <a:r>
                      <a:rPr lang="en-US"/>
                      <a:t>A</a:t>
                    </a:r>
                  </a:p>
                  <a:p>
                    <a:r>
                      <a:rPr lang="en-US"/>
                      <a:t>2,00</a:t>
                    </a:r>
                  </a:p>
                </c:rich>
              </c:tx>
              <c:showLegendKey val="0"/>
              <c:showVal val="1"/>
              <c:showCatName val="0"/>
              <c:showSerName val="0"/>
              <c:showPercent val="0"/>
              <c:showBubbleSize val="0"/>
            </c:dLbl>
            <c:dLbl>
              <c:idx val="1"/>
              <c:layout/>
              <c:tx>
                <c:rich>
                  <a:bodyPr/>
                  <a:lstStyle/>
                  <a:p>
                    <a:r>
                      <a:rPr lang="en-US"/>
                      <a:t>B</a:t>
                    </a:r>
                  </a:p>
                  <a:p>
                    <a:r>
                      <a:rPr lang="en-US"/>
                      <a:t>1,75</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Hoja2!$G$10:$G$11</c:f>
              <c:strCache>
                <c:ptCount val="2"/>
                <c:pt idx="0">
                  <c:v>X = T3; T4; T5</c:v>
                </c:pt>
                <c:pt idx="1">
                  <c:v>T2</c:v>
                </c:pt>
              </c:strCache>
            </c:strRef>
          </c:cat>
          <c:val>
            <c:numRef>
              <c:f>Hoja2!$H$10:$H$11</c:f>
              <c:numCache>
                <c:formatCode>General</c:formatCode>
                <c:ptCount val="2"/>
                <c:pt idx="0" formatCode="0.00">
                  <c:v>2</c:v>
                </c:pt>
                <c:pt idx="1">
                  <c:v>1.75</c:v>
                </c:pt>
              </c:numCache>
            </c:numRef>
          </c:val>
        </c:ser>
        <c:dLbls>
          <c:showLegendKey val="0"/>
          <c:showVal val="0"/>
          <c:showCatName val="0"/>
          <c:showSerName val="0"/>
          <c:showPercent val="0"/>
          <c:showBubbleSize val="0"/>
        </c:dLbls>
        <c:gapWidth val="250"/>
        <c:axId val="77896704"/>
        <c:axId val="77902976"/>
      </c:barChart>
      <c:catAx>
        <c:axId val="77896704"/>
        <c:scaling>
          <c:orientation val="minMax"/>
        </c:scaling>
        <c:delete val="0"/>
        <c:axPos val="b"/>
        <c:title>
          <c:tx>
            <c:rich>
              <a:bodyPr/>
              <a:lstStyle/>
              <a:p>
                <a:pPr>
                  <a:defRPr/>
                </a:pPr>
                <a:r>
                  <a:rPr lang="en-US"/>
                  <a:t>Tratamientos</a:t>
                </a:r>
              </a:p>
            </c:rich>
          </c:tx>
          <c:layout>
            <c:manualLayout>
              <c:xMode val="edge"/>
              <c:yMode val="edge"/>
              <c:x val="0.45341584260192014"/>
              <c:y val="0.91475868856910125"/>
            </c:manualLayout>
          </c:layout>
          <c:overlay val="0"/>
        </c:title>
        <c:majorTickMark val="none"/>
        <c:minorTickMark val="none"/>
        <c:tickLblPos val="nextTo"/>
        <c:crossAx val="77902976"/>
        <c:crosses val="autoZero"/>
        <c:auto val="1"/>
        <c:lblAlgn val="ctr"/>
        <c:lblOffset val="100"/>
        <c:noMultiLvlLbl val="0"/>
      </c:catAx>
      <c:valAx>
        <c:axId val="77902976"/>
        <c:scaling>
          <c:orientation val="minMax"/>
          <c:max val="2.2000000000000002"/>
          <c:min val="0"/>
        </c:scaling>
        <c:delete val="0"/>
        <c:axPos val="l"/>
        <c:title>
          <c:tx>
            <c:rich>
              <a:bodyPr/>
              <a:lstStyle/>
              <a:p>
                <a:pPr>
                  <a:defRPr/>
                </a:pPr>
                <a:r>
                  <a:rPr lang="en-US"/>
                  <a:t>Concentración de N (%)</a:t>
                </a:r>
              </a:p>
            </c:rich>
          </c:tx>
          <c:layout>
            <c:manualLayout>
              <c:xMode val="edge"/>
              <c:yMode val="edge"/>
              <c:x val="3.4812880765883376E-3"/>
              <c:y val="0.21182035704588648"/>
            </c:manualLayout>
          </c:layout>
          <c:overlay val="0"/>
        </c:title>
        <c:numFmt formatCode="0.00" sourceLinked="1"/>
        <c:majorTickMark val="out"/>
        <c:minorTickMark val="none"/>
        <c:tickLblPos val="nextTo"/>
        <c:crossAx val="77896704"/>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59472269857806"/>
          <c:y val="6.8867579528200551E-2"/>
          <c:w val="0.83307310069786056"/>
          <c:h val="0.73769916369445543"/>
        </c:manualLayout>
      </c:layout>
      <c:barChart>
        <c:barDir val="col"/>
        <c:grouping val="clustered"/>
        <c:varyColors val="0"/>
        <c:ser>
          <c:idx val="0"/>
          <c:order val="0"/>
          <c:tx>
            <c:strRef>
              <c:f>'GRAFICOS SIG ESTADIS'!$C$19</c:f>
              <c:strCache>
                <c:ptCount val="1"/>
                <c:pt idx="0">
                  <c:v>FOSFORO 2010</c:v>
                </c:pt>
              </c:strCache>
            </c:strRef>
          </c:tx>
          <c:spPr>
            <a:solidFill>
              <a:schemeClr val="bg1">
                <a:lumMod val="65000"/>
              </a:schemeClr>
            </a:solidFill>
          </c:spPr>
          <c:invertIfNegative val="0"/>
          <c:dLbls>
            <c:dLbl>
              <c:idx val="0"/>
              <c:layout/>
              <c:tx>
                <c:rich>
                  <a:bodyPr/>
                  <a:lstStyle/>
                  <a:p>
                    <a:r>
                      <a:rPr lang="en-US"/>
                      <a:t>A</a:t>
                    </a:r>
                    <a:endParaRPr lang="en-US" baseline="0"/>
                  </a:p>
                  <a:p>
                    <a:r>
                      <a:rPr lang="en-US"/>
                      <a:t>12,5</a:t>
                    </a:r>
                  </a:p>
                </c:rich>
              </c:tx>
              <c:showLegendKey val="0"/>
              <c:showVal val="1"/>
              <c:showCatName val="0"/>
              <c:showSerName val="0"/>
              <c:showPercent val="0"/>
              <c:showBubbleSize val="0"/>
            </c:dLbl>
            <c:dLbl>
              <c:idx val="1"/>
              <c:layout/>
              <c:tx>
                <c:rich>
                  <a:bodyPr/>
                  <a:lstStyle/>
                  <a:p>
                    <a:r>
                      <a:rPr lang="en-US"/>
                      <a:t>AB</a:t>
                    </a:r>
                  </a:p>
                  <a:p>
                    <a:r>
                      <a:rPr lang="en-US"/>
                      <a:t>9,13</a:t>
                    </a:r>
                  </a:p>
                </c:rich>
              </c:tx>
              <c:showLegendKey val="0"/>
              <c:showVal val="1"/>
              <c:showCatName val="0"/>
              <c:showSerName val="0"/>
              <c:showPercent val="0"/>
              <c:showBubbleSize val="0"/>
            </c:dLbl>
            <c:dLbl>
              <c:idx val="2"/>
              <c:layout/>
              <c:tx>
                <c:rich>
                  <a:bodyPr/>
                  <a:lstStyle/>
                  <a:p>
                    <a:r>
                      <a:rPr lang="en-US"/>
                      <a:t>AB</a:t>
                    </a:r>
                  </a:p>
                  <a:p>
                    <a:r>
                      <a:rPr lang="en-US"/>
                      <a:t>7,95</a:t>
                    </a:r>
                  </a:p>
                </c:rich>
              </c:tx>
              <c:showLegendKey val="0"/>
              <c:showVal val="1"/>
              <c:showCatName val="0"/>
              <c:showSerName val="0"/>
              <c:showPercent val="0"/>
              <c:showBubbleSize val="0"/>
            </c:dLbl>
            <c:dLbl>
              <c:idx val="3"/>
              <c:layout/>
              <c:tx>
                <c:rich>
                  <a:bodyPr/>
                  <a:lstStyle/>
                  <a:p>
                    <a:r>
                      <a:rPr lang="en-US"/>
                      <a:t>B</a:t>
                    </a:r>
                  </a:p>
                  <a:p>
                    <a:r>
                      <a:rPr lang="en-US"/>
                      <a:t>6,25</a:t>
                    </a:r>
                  </a:p>
                </c:rich>
              </c:tx>
              <c:showLegendKey val="0"/>
              <c:showVal val="1"/>
              <c:showCatName val="0"/>
              <c:showSerName val="0"/>
              <c:showPercent val="0"/>
              <c:showBubbleSize val="0"/>
            </c:dLbl>
            <c:dLbl>
              <c:idx val="4"/>
              <c:layout/>
              <c:tx>
                <c:rich>
                  <a:bodyPr/>
                  <a:lstStyle/>
                  <a:p>
                    <a:r>
                      <a:rPr lang="en-US"/>
                      <a:t>B</a:t>
                    </a:r>
                  </a:p>
                  <a:p>
                    <a:r>
                      <a:rPr lang="en-US"/>
                      <a:t>5,58</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'GRAFICOS SIG ESTADIS'!$C$21:$C$25</c:f>
              <c:strCache>
                <c:ptCount val="5"/>
                <c:pt idx="0">
                  <c:v>T 4</c:v>
                </c:pt>
                <c:pt idx="1">
                  <c:v>T 1</c:v>
                </c:pt>
                <c:pt idx="2">
                  <c:v> T 3</c:v>
                </c:pt>
                <c:pt idx="3">
                  <c:v>T 5</c:v>
                </c:pt>
                <c:pt idx="4">
                  <c:v>T 2</c:v>
                </c:pt>
              </c:strCache>
            </c:strRef>
          </c:cat>
          <c:val>
            <c:numRef>
              <c:f>'GRAFICOS SIG ESTADIS'!$D$21:$D$25</c:f>
              <c:numCache>
                <c:formatCode>General</c:formatCode>
                <c:ptCount val="5"/>
                <c:pt idx="0">
                  <c:v>12.5</c:v>
                </c:pt>
                <c:pt idx="1">
                  <c:v>9.1300000000000008</c:v>
                </c:pt>
                <c:pt idx="2">
                  <c:v>7.95</c:v>
                </c:pt>
                <c:pt idx="3">
                  <c:v>6.25</c:v>
                </c:pt>
                <c:pt idx="4">
                  <c:v>5.58</c:v>
                </c:pt>
              </c:numCache>
            </c:numRef>
          </c:val>
        </c:ser>
        <c:dLbls>
          <c:showLegendKey val="0"/>
          <c:showVal val="0"/>
          <c:showCatName val="0"/>
          <c:showSerName val="0"/>
          <c:showPercent val="0"/>
          <c:showBubbleSize val="0"/>
        </c:dLbls>
        <c:gapWidth val="150"/>
        <c:axId val="74840704"/>
        <c:axId val="74855168"/>
      </c:barChart>
      <c:catAx>
        <c:axId val="74840704"/>
        <c:scaling>
          <c:orientation val="minMax"/>
        </c:scaling>
        <c:delete val="0"/>
        <c:axPos val="b"/>
        <c:title>
          <c:tx>
            <c:rich>
              <a:bodyPr/>
              <a:lstStyle/>
              <a:p>
                <a:pPr>
                  <a:defRPr/>
                </a:pPr>
                <a:r>
                  <a:rPr lang="es-EC"/>
                  <a:t>Tratamientos</a:t>
                </a:r>
              </a:p>
            </c:rich>
          </c:tx>
          <c:layout/>
          <c:overlay val="0"/>
        </c:title>
        <c:majorTickMark val="none"/>
        <c:minorTickMark val="none"/>
        <c:tickLblPos val="nextTo"/>
        <c:crossAx val="74855168"/>
        <c:crosses val="autoZero"/>
        <c:auto val="1"/>
        <c:lblAlgn val="ctr"/>
        <c:lblOffset val="100"/>
        <c:noMultiLvlLbl val="0"/>
      </c:catAx>
      <c:valAx>
        <c:axId val="74855168"/>
        <c:scaling>
          <c:orientation val="minMax"/>
        </c:scaling>
        <c:delete val="0"/>
        <c:axPos val="l"/>
        <c:title>
          <c:tx>
            <c:rich>
              <a:bodyPr/>
              <a:lstStyle/>
              <a:p>
                <a:pPr>
                  <a:defRPr/>
                </a:pPr>
                <a:r>
                  <a:rPr lang="es-EC"/>
                  <a:t>Concentración de P (ppm)</a:t>
                </a:r>
              </a:p>
            </c:rich>
          </c:tx>
          <c:layout>
            <c:manualLayout>
              <c:xMode val="edge"/>
              <c:yMode val="edge"/>
              <c:x val="5.0241942314440465E-4"/>
              <c:y val="0.13219410806206719"/>
            </c:manualLayout>
          </c:layout>
          <c:overlay val="0"/>
        </c:title>
        <c:numFmt formatCode="General" sourceLinked="1"/>
        <c:majorTickMark val="out"/>
        <c:minorTickMark val="none"/>
        <c:tickLblPos val="nextTo"/>
        <c:crossAx val="74840704"/>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00713892964659"/>
          <c:y val="0.1129564246023204"/>
          <c:w val="0.78241606755677251"/>
          <c:h val="0.69057767311796259"/>
        </c:manualLayout>
      </c:layout>
      <c:barChart>
        <c:barDir val="col"/>
        <c:grouping val="clustered"/>
        <c:varyColors val="0"/>
        <c:ser>
          <c:idx val="0"/>
          <c:order val="0"/>
          <c:spPr>
            <a:solidFill>
              <a:schemeClr val="bg1">
                <a:lumMod val="65000"/>
              </a:schemeClr>
            </a:solidFill>
          </c:spPr>
          <c:invertIfNegative val="0"/>
          <c:dLbls>
            <c:dLbl>
              <c:idx val="0"/>
              <c:layout/>
              <c:tx>
                <c:rich>
                  <a:bodyPr/>
                  <a:lstStyle/>
                  <a:p>
                    <a:r>
                      <a:rPr lang="en-US"/>
                      <a:t>A</a:t>
                    </a:r>
                  </a:p>
                  <a:p>
                    <a:r>
                      <a:rPr lang="en-US"/>
                      <a:t>1,32</a:t>
                    </a:r>
                  </a:p>
                </c:rich>
              </c:tx>
              <c:showLegendKey val="0"/>
              <c:showVal val="1"/>
              <c:showCatName val="0"/>
              <c:showSerName val="0"/>
              <c:showPercent val="0"/>
              <c:showBubbleSize val="0"/>
            </c:dLbl>
            <c:dLbl>
              <c:idx val="1"/>
              <c:layout/>
              <c:tx>
                <c:rich>
                  <a:bodyPr/>
                  <a:lstStyle/>
                  <a:p>
                    <a:r>
                      <a:rPr lang="en-US"/>
                      <a:t>B</a:t>
                    </a:r>
                  </a:p>
                  <a:p>
                    <a:r>
                      <a:rPr lang="en-US"/>
                      <a:t>1,01</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'graficos de comparaciones'!$AA$12:$AA$13</c:f>
              <c:strCache>
                <c:ptCount val="2"/>
                <c:pt idx="0">
                  <c:v>T2</c:v>
                </c:pt>
                <c:pt idx="1">
                  <c:v>X = T3; T4; T5</c:v>
                </c:pt>
              </c:strCache>
            </c:strRef>
          </c:cat>
          <c:val>
            <c:numRef>
              <c:f>'graficos de comparaciones'!$AB$12:$AB$13</c:f>
              <c:numCache>
                <c:formatCode>0.00</c:formatCode>
                <c:ptCount val="2"/>
                <c:pt idx="0" formatCode="General">
                  <c:v>1.32</c:v>
                </c:pt>
                <c:pt idx="1">
                  <c:v>1.0066666666666666</c:v>
                </c:pt>
              </c:numCache>
            </c:numRef>
          </c:val>
        </c:ser>
        <c:dLbls>
          <c:showLegendKey val="0"/>
          <c:showVal val="0"/>
          <c:showCatName val="0"/>
          <c:showSerName val="0"/>
          <c:showPercent val="0"/>
          <c:showBubbleSize val="0"/>
        </c:dLbls>
        <c:gapWidth val="250"/>
        <c:axId val="79661312"/>
        <c:axId val="79667584"/>
      </c:barChart>
      <c:catAx>
        <c:axId val="79661312"/>
        <c:scaling>
          <c:orientation val="minMax"/>
        </c:scaling>
        <c:delete val="0"/>
        <c:axPos val="b"/>
        <c:title>
          <c:tx>
            <c:rich>
              <a:bodyPr/>
              <a:lstStyle/>
              <a:p>
                <a:pPr>
                  <a:defRPr/>
                </a:pPr>
                <a:r>
                  <a:rPr lang="es-EC"/>
                  <a:t>Tratamientos</a:t>
                </a:r>
              </a:p>
            </c:rich>
          </c:tx>
          <c:layout>
            <c:manualLayout>
              <c:xMode val="edge"/>
              <c:yMode val="edge"/>
              <c:x val="0.42208693697388366"/>
              <c:y val="0.92034397967286419"/>
            </c:manualLayout>
          </c:layout>
          <c:overlay val="0"/>
        </c:title>
        <c:majorTickMark val="none"/>
        <c:minorTickMark val="none"/>
        <c:tickLblPos val="nextTo"/>
        <c:crossAx val="79667584"/>
        <c:crosses val="autoZero"/>
        <c:auto val="1"/>
        <c:lblAlgn val="ctr"/>
        <c:lblOffset val="100"/>
        <c:noMultiLvlLbl val="0"/>
      </c:catAx>
      <c:valAx>
        <c:axId val="79667584"/>
        <c:scaling>
          <c:orientation val="minMax"/>
        </c:scaling>
        <c:delete val="0"/>
        <c:axPos val="l"/>
        <c:title>
          <c:tx>
            <c:rich>
              <a:bodyPr/>
              <a:lstStyle/>
              <a:p>
                <a:pPr>
                  <a:defRPr/>
                </a:pPr>
                <a:r>
                  <a:rPr lang="es-EC"/>
                  <a:t>Concentración de Ca (%)</a:t>
                </a:r>
              </a:p>
            </c:rich>
          </c:tx>
          <c:layout>
            <c:manualLayout>
              <c:xMode val="edge"/>
              <c:yMode val="edge"/>
              <c:x val="0"/>
              <c:y val="0.1501391626654284"/>
            </c:manualLayout>
          </c:layout>
          <c:overlay val="0"/>
        </c:title>
        <c:numFmt formatCode="General" sourceLinked="1"/>
        <c:majorTickMark val="out"/>
        <c:minorTickMark val="none"/>
        <c:tickLblPos val="nextTo"/>
        <c:crossAx val="79661312"/>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34714074673774"/>
          <c:y val="9.2338923742288428E-2"/>
          <c:w val="0.84668299237714906"/>
          <c:h val="0.78729534792402922"/>
        </c:manualLayout>
      </c:layout>
      <c:barChart>
        <c:barDir val="col"/>
        <c:grouping val="clustered"/>
        <c:varyColors val="0"/>
        <c:ser>
          <c:idx val="0"/>
          <c:order val="0"/>
          <c:spPr>
            <a:solidFill>
              <a:schemeClr val="bg1">
                <a:lumMod val="65000"/>
              </a:schemeClr>
            </a:solidFill>
          </c:spPr>
          <c:invertIfNegative val="0"/>
          <c:dLbls>
            <c:dLbl>
              <c:idx val="0"/>
              <c:layout/>
              <c:tx>
                <c:rich>
                  <a:bodyPr/>
                  <a:lstStyle/>
                  <a:p>
                    <a:r>
                      <a:rPr lang="en-US"/>
                      <a:t>A</a:t>
                    </a:r>
                  </a:p>
                  <a:p>
                    <a:r>
                      <a:rPr lang="en-US"/>
                      <a:t>20,63</a:t>
                    </a:r>
                  </a:p>
                </c:rich>
              </c:tx>
              <c:showLegendKey val="0"/>
              <c:showVal val="1"/>
              <c:showCatName val="0"/>
              <c:showSerName val="0"/>
              <c:showPercent val="0"/>
              <c:showBubbleSize val="0"/>
            </c:dLbl>
            <c:dLbl>
              <c:idx val="1"/>
              <c:layout/>
              <c:tx>
                <c:rich>
                  <a:bodyPr/>
                  <a:lstStyle/>
                  <a:p>
                    <a:r>
                      <a:rPr lang="en-US"/>
                      <a:t>B</a:t>
                    </a:r>
                  </a:p>
                  <a:p>
                    <a:r>
                      <a:rPr lang="en-US"/>
                      <a:t>20,05</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Hoja2!$L$10:$L$11</c:f>
              <c:strCache>
                <c:ptCount val="2"/>
                <c:pt idx="0">
                  <c:v>T5</c:v>
                </c:pt>
                <c:pt idx="1">
                  <c:v>T4</c:v>
                </c:pt>
              </c:strCache>
            </c:strRef>
          </c:cat>
          <c:val>
            <c:numRef>
              <c:f>Hoja2!$M$10:$M$11</c:f>
              <c:numCache>
                <c:formatCode>General</c:formatCode>
                <c:ptCount val="2"/>
                <c:pt idx="0">
                  <c:v>20.63</c:v>
                </c:pt>
                <c:pt idx="1">
                  <c:v>20.05</c:v>
                </c:pt>
              </c:numCache>
            </c:numRef>
          </c:val>
        </c:ser>
        <c:dLbls>
          <c:showLegendKey val="0"/>
          <c:showVal val="0"/>
          <c:showCatName val="0"/>
          <c:showSerName val="0"/>
          <c:showPercent val="0"/>
          <c:showBubbleSize val="0"/>
        </c:dLbls>
        <c:gapWidth val="250"/>
        <c:axId val="80012800"/>
        <c:axId val="80014720"/>
      </c:barChart>
      <c:catAx>
        <c:axId val="80012800"/>
        <c:scaling>
          <c:orientation val="minMax"/>
        </c:scaling>
        <c:delete val="0"/>
        <c:axPos val="b"/>
        <c:title>
          <c:tx>
            <c:rich>
              <a:bodyPr/>
              <a:lstStyle/>
              <a:p>
                <a:pPr>
                  <a:defRPr/>
                </a:pPr>
                <a:r>
                  <a:rPr lang="en-US"/>
                  <a:t>Tratamientos</a:t>
                </a:r>
              </a:p>
            </c:rich>
          </c:tx>
          <c:layout>
            <c:manualLayout>
              <c:xMode val="edge"/>
              <c:yMode val="edge"/>
              <c:x val="0.4433853893263342"/>
              <c:y val="0.93287037037037035"/>
            </c:manualLayout>
          </c:layout>
          <c:overlay val="0"/>
        </c:title>
        <c:majorTickMark val="none"/>
        <c:minorTickMark val="none"/>
        <c:tickLblPos val="nextTo"/>
        <c:crossAx val="80014720"/>
        <c:crosses val="autoZero"/>
        <c:auto val="1"/>
        <c:lblAlgn val="ctr"/>
        <c:lblOffset val="100"/>
        <c:noMultiLvlLbl val="0"/>
      </c:catAx>
      <c:valAx>
        <c:axId val="80014720"/>
        <c:scaling>
          <c:orientation val="minMax"/>
          <c:max val="25"/>
          <c:min val="0"/>
        </c:scaling>
        <c:delete val="0"/>
        <c:axPos val="l"/>
        <c:title>
          <c:tx>
            <c:rich>
              <a:bodyPr/>
              <a:lstStyle/>
              <a:p>
                <a:pPr>
                  <a:defRPr/>
                </a:pPr>
                <a:r>
                  <a:rPr lang="en-US"/>
                  <a:t>Concentración de Zn (ppm)</a:t>
                </a:r>
              </a:p>
            </c:rich>
          </c:tx>
          <c:layout>
            <c:manualLayout>
              <c:xMode val="edge"/>
              <c:yMode val="edge"/>
              <c:x val="1.9538107975737478E-3"/>
              <c:y val="0.20224936449872902"/>
            </c:manualLayout>
          </c:layout>
          <c:overlay val="0"/>
        </c:title>
        <c:numFmt formatCode="General" sourceLinked="1"/>
        <c:majorTickMark val="out"/>
        <c:minorTickMark val="none"/>
        <c:tickLblPos val="nextTo"/>
        <c:crossAx val="80012800"/>
        <c:crosses val="autoZero"/>
        <c:crossBetween val="between"/>
        <c:majorUnit val="5"/>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24684414448195"/>
          <c:y val="9.0720467170519348E-2"/>
          <c:w val="0.85711647155216708"/>
          <c:h val="0.77891480828391912"/>
        </c:manualLayout>
      </c:layout>
      <c:barChart>
        <c:barDir val="col"/>
        <c:grouping val="clustered"/>
        <c:varyColors val="0"/>
        <c:ser>
          <c:idx val="0"/>
          <c:order val="0"/>
          <c:spPr>
            <a:solidFill>
              <a:schemeClr val="bg1">
                <a:lumMod val="65000"/>
              </a:schemeClr>
            </a:solidFill>
          </c:spPr>
          <c:invertIfNegative val="0"/>
          <c:dLbls>
            <c:dLbl>
              <c:idx val="0"/>
              <c:layout/>
              <c:tx>
                <c:rich>
                  <a:bodyPr/>
                  <a:lstStyle/>
                  <a:p>
                    <a:r>
                      <a:rPr lang="en-US"/>
                      <a:t>A</a:t>
                    </a:r>
                  </a:p>
                  <a:p>
                    <a:r>
                      <a:rPr lang="en-US"/>
                      <a:t>20,78</a:t>
                    </a:r>
                  </a:p>
                </c:rich>
              </c:tx>
              <c:showLegendKey val="0"/>
              <c:showVal val="1"/>
              <c:showCatName val="0"/>
              <c:showSerName val="0"/>
              <c:showPercent val="0"/>
              <c:showBubbleSize val="0"/>
            </c:dLbl>
            <c:dLbl>
              <c:idx val="1"/>
              <c:layout/>
              <c:tx>
                <c:rich>
                  <a:bodyPr/>
                  <a:lstStyle/>
                  <a:p>
                    <a:r>
                      <a:rPr lang="en-US"/>
                      <a:t>B</a:t>
                    </a:r>
                  </a:p>
                  <a:p>
                    <a:r>
                      <a:rPr lang="en-US"/>
                      <a:t>13,73</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Hoja3!$F$5:$F$6</c:f>
              <c:strCache>
                <c:ptCount val="2"/>
                <c:pt idx="0">
                  <c:v>T5</c:v>
                </c:pt>
                <c:pt idx="1">
                  <c:v>T4</c:v>
                </c:pt>
              </c:strCache>
            </c:strRef>
          </c:cat>
          <c:val>
            <c:numRef>
              <c:f>Hoja3!$G$5:$G$6</c:f>
              <c:numCache>
                <c:formatCode>General</c:formatCode>
                <c:ptCount val="2"/>
                <c:pt idx="0">
                  <c:v>20.78</c:v>
                </c:pt>
                <c:pt idx="1">
                  <c:v>13.73</c:v>
                </c:pt>
              </c:numCache>
            </c:numRef>
          </c:val>
        </c:ser>
        <c:dLbls>
          <c:showLegendKey val="0"/>
          <c:showVal val="0"/>
          <c:showCatName val="0"/>
          <c:showSerName val="0"/>
          <c:showPercent val="0"/>
          <c:showBubbleSize val="0"/>
        </c:dLbls>
        <c:gapWidth val="250"/>
        <c:axId val="80073472"/>
        <c:axId val="80075392"/>
      </c:barChart>
      <c:catAx>
        <c:axId val="80073472"/>
        <c:scaling>
          <c:orientation val="minMax"/>
        </c:scaling>
        <c:delete val="0"/>
        <c:axPos val="b"/>
        <c:title>
          <c:tx>
            <c:rich>
              <a:bodyPr/>
              <a:lstStyle/>
              <a:p>
                <a:pPr>
                  <a:defRPr/>
                </a:pPr>
                <a:r>
                  <a:rPr lang="en-US"/>
                  <a:t>Tratamientos</a:t>
                </a:r>
              </a:p>
            </c:rich>
          </c:tx>
          <c:layout>
            <c:manualLayout>
              <c:xMode val="edge"/>
              <c:yMode val="edge"/>
              <c:x val="0.45720895999111222"/>
              <c:y val="0.917156600748263"/>
            </c:manualLayout>
          </c:layout>
          <c:overlay val="0"/>
        </c:title>
        <c:majorTickMark val="none"/>
        <c:minorTickMark val="none"/>
        <c:tickLblPos val="nextTo"/>
        <c:crossAx val="80075392"/>
        <c:crosses val="autoZero"/>
        <c:auto val="1"/>
        <c:lblAlgn val="ctr"/>
        <c:lblOffset val="100"/>
        <c:noMultiLvlLbl val="0"/>
      </c:catAx>
      <c:valAx>
        <c:axId val="80075392"/>
        <c:scaling>
          <c:orientation val="minMax"/>
        </c:scaling>
        <c:delete val="0"/>
        <c:axPos val="l"/>
        <c:title>
          <c:tx>
            <c:rich>
              <a:bodyPr/>
              <a:lstStyle/>
              <a:p>
                <a:pPr>
                  <a:defRPr/>
                </a:pPr>
                <a:r>
                  <a:rPr lang="en-US"/>
                  <a:t>oncentración de Cu (ppm)</a:t>
                </a:r>
              </a:p>
            </c:rich>
          </c:tx>
          <c:layout>
            <c:manualLayout>
              <c:xMode val="edge"/>
              <c:yMode val="edge"/>
              <c:x val="0"/>
              <c:y val="0.20111902767899603"/>
            </c:manualLayout>
          </c:layout>
          <c:overlay val="0"/>
        </c:title>
        <c:numFmt formatCode="General" sourceLinked="1"/>
        <c:majorTickMark val="out"/>
        <c:minorTickMark val="none"/>
        <c:tickLblPos val="nextTo"/>
        <c:crossAx val="80073472"/>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02455695676564"/>
          <c:y val="8.949797941923926E-2"/>
          <c:w val="0.85397544304323436"/>
          <c:h val="0.76429267968121362"/>
        </c:manualLayout>
      </c:layout>
      <c:barChart>
        <c:barDir val="col"/>
        <c:grouping val="clustered"/>
        <c:varyColors val="0"/>
        <c:ser>
          <c:idx val="0"/>
          <c:order val="0"/>
          <c:spPr>
            <a:solidFill>
              <a:schemeClr val="bg1">
                <a:lumMod val="65000"/>
              </a:schemeClr>
            </a:solidFill>
          </c:spPr>
          <c:invertIfNegative val="0"/>
          <c:dLbls>
            <c:dLbl>
              <c:idx val="0"/>
              <c:layout/>
              <c:tx>
                <c:rich>
                  <a:bodyPr/>
                  <a:lstStyle/>
                  <a:p>
                    <a:r>
                      <a:rPr lang="en-US"/>
                      <a:t>A</a:t>
                    </a:r>
                  </a:p>
                  <a:p>
                    <a:r>
                      <a:rPr lang="en-US"/>
                      <a:t>122,48</a:t>
                    </a:r>
                  </a:p>
                </c:rich>
              </c:tx>
              <c:showLegendKey val="0"/>
              <c:showVal val="1"/>
              <c:showCatName val="0"/>
              <c:showSerName val="0"/>
              <c:showPercent val="0"/>
              <c:showBubbleSize val="0"/>
            </c:dLbl>
            <c:dLbl>
              <c:idx val="1"/>
              <c:layout/>
              <c:tx>
                <c:rich>
                  <a:bodyPr/>
                  <a:lstStyle/>
                  <a:p>
                    <a:r>
                      <a:rPr lang="en-US"/>
                      <a:t>B</a:t>
                    </a:r>
                  </a:p>
                  <a:p>
                    <a:r>
                      <a:rPr lang="en-US"/>
                      <a:t>91,78</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Hoja3!$K$6:$K$7</c:f>
              <c:strCache>
                <c:ptCount val="2"/>
                <c:pt idx="0">
                  <c:v>T5</c:v>
                </c:pt>
                <c:pt idx="1">
                  <c:v>T4</c:v>
                </c:pt>
              </c:strCache>
            </c:strRef>
          </c:cat>
          <c:val>
            <c:numRef>
              <c:f>Hoja3!$L$6:$L$7</c:f>
              <c:numCache>
                <c:formatCode>General</c:formatCode>
                <c:ptCount val="2"/>
                <c:pt idx="0">
                  <c:v>122.48</c:v>
                </c:pt>
                <c:pt idx="1">
                  <c:v>91.78</c:v>
                </c:pt>
              </c:numCache>
            </c:numRef>
          </c:val>
        </c:ser>
        <c:dLbls>
          <c:showLegendKey val="0"/>
          <c:showVal val="0"/>
          <c:showCatName val="0"/>
          <c:showSerName val="0"/>
          <c:showPercent val="0"/>
          <c:showBubbleSize val="0"/>
        </c:dLbls>
        <c:gapWidth val="250"/>
        <c:axId val="69099520"/>
        <c:axId val="69101440"/>
      </c:barChart>
      <c:catAx>
        <c:axId val="69099520"/>
        <c:scaling>
          <c:orientation val="minMax"/>
        </c:scaling>
        <c:delete val="0"/>
        <c:axPos val="b"/>
        <c:title>
          <c:tx>
            <c:rich>
              <a:bodyPr/>
              <a:lstStyle/>
              <a:p>
                <a:pPr>
                  <a:defRPr/>
                </a:pPr>
                <a:r>
                  <a:rPr lang="en-US"/>
                  <a:t>Tratamientos</a:t>
                </a:r>
              </a:p>
            </c:rich>
          </c:tx>
          <c:layout>
            <c:manualLayout>
              <c:xMode val="edge"/>
              <c:yMode val="edge"/>
              <c:x val="0.46611680136289024"/>
              <c:y val="0.9181410087140216"/>
            </c:manualLayout>
          </c:layout>
          <c:overlay val="0"/>
        </c:title>
        <c:majorTickMark val="none"/>
        <c:minorTickMark val="none"/>
        <c:tickLblPos val="nextTo"/>
        <c:crossAx val="69101440"/>
        <c:crosses val="autoZero"/>
        <c:auto val="1"/>
        <c:lblAlgn val="ctr"/>
        <c:lblOffset val="100"/>
        <c:noMultiLvlLbl val="0"/>
      </c:catAx>
      <c:valAx>
        <c:axId val="69101440"/>
        <c:scaling>
          <c:orientation val="minMax"/>
        </c:scaling>
        <c:delete val="0"/>
        <c:axPos val="l"/>
        <c:title>
          <c:tx>
            <c:rich>
              <a:bodyPr/>
              <a:lstStyle/>
              <a:p>
                <a:pPr>
                  <a:defRPr/>
                </a:pPr>
                <a:r>
                  <a:rPr lang="en-US"/>
                  <a:t>Concentración de Fe (ppm)</a:t>
                </a:r>
              </a:p>
            </c:rich>
          </c:tx>
          <c:layout>
            <c:manualLayout>
              <c:xMode val="edge"/>
              <c:yMode val="edge"/>
              <c:x val="0"/>
              <c:y val="0.17998082956820782"/>
            </c:manualLayout>
          </c:layout>
          <c:overlay val="0"/>
        </c:title>
        <c:numFmt formatCode="General" sourceLinked="1"/>
        <c:majorTickMark val="out"/>
        <c:minorTickMark val="none"/>
        <c:tickLblPos val="nextTo"/>
        <c:crossAx val="69099520"/>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chemeClr val="bg1">
                <a:lumMod val="65000"/>
              </a:schemeClr>
            </a:solidFill>
          </c:spPr>
          <c:invertIfNegative val="0"/>
          <c:dLbls>
            <c:dLbl>
              <c:idx val="0"/>
              <c:layout/>
              <c:tx>
                <c:rich>
                  <a:bodyPr/>
                  <a:lstStyle/>
                  <a:p>
                    <a:r>
                      <a:rPr lang="en-US"/>
                      <a:t>A</a:t>
                    </a:r>
                  </a:p>
                  <a:p>
                    <a:r>
                      <a:rPr lang="en-US"/>
                      <a:t>308</a:t>
                    </a:r>
                  </a:p>
                </c:rich>
              </c:tx>
              <c:showLegendKey val="0"/>
              <c:showVal val="1"/>
              <c:showCatName val="0"/>
              <c:showSerName val="0"/>
              <c:showPercent val="0"/>
              <c:showBubbleSize val="0"/>
            </c:dLbl>
            <c:dLbl>
              <c:idx val="1"/>
              <c:layout/>
              <c:tx>
                <c:rich>
                  <a:bodyPr/>
                  <a:lstStyle/>
                  <a:p>
                    <a:r>
                      <a:rPr lang="en-US"/>
                      <a:t>AB</a:t>
                    </a:r>
                  </a:p>
                  <a:p>
                    <a:r>
                      <a:rPr lang="en-US"/>
                      <a:t>271,88</a:t>
                    </a:r>
                  </a:p>
                </c:rich>
              </c:tx>
              <c:showLegendKey val="0"/>
              <c:showVal val="1"/>
              <c:showCatName val="0"/>
              <c:showSerName val="0"/>
              <c:showPercent val="0"/>
              <c:showBubbleSize val="0"/>
            </c:dLbl>
            <c:dLbl>
              <c:idx val="2"/>
              <c:layout/>
              <c:tx>
                <c:rich>
                  <a:bodyPr/>
                  <a:lstStyle/>
                  <a:p>
                    <a:r>
                      <a:rPr lang="en-US"/>
                      <a:t>AB</a:t>
                    </a:r>
                  </a:p>
                  <a:p>
                    <a:r>
                      <a:rPr lang="en-US"/>
                      <a:t>265,38</a:t>
                    </a:r>
                  </a:p>
                </c:rich>
              </c:tx>
              <c:showLegendKey val="0"/>
              <c:showVal val="1"/>
              <c:showCatName val="0"/>
              <c:showSerName val="0"/>
              <c:showPercent val="0"/>
              <c:showBubbleSize val="0"/>
            </c:dLbl>
            <c:dLbl>
              <c:idx val="3"/>
              <c:layout/>
              <c:tx>
                <c:rich>
                  <a:bodyPr/>
                  <a:lstStyle/>
                  <a:p>
                    <a:r>
                      <a:rPr lang="en-US"/>
                      <a:t>AB</a:t>
                    </a:r>
                  </a:p>
                  <a:p>
                    <a:r>
                      <a:rPr lang="en-US"/>
                      <a:t>261,75</a:t>
                    </a:r>
                  </a:p>
                </c:rich>
              </c:tx>
              <c:showLegendKey val="0"/>
              <c:showVal val="1"/>
              <c:showCatName val="0"/>
              <c:showSerName val="0"/>
              <c:showPercent val="0"/>
              <c:showBubbleSize val="0"/>
            </c:dLbl>
            <c:dLbl>
              <c:idx val="4"/>
              <c:layout/>
              <c:tx>
                <c:rich>
                  <a:bodyPr/>
                  <a:lstStyle/>
                  <a:p>
                    <a:r>
                      <a:rPr lang="en-US"/>
                      <a:t>B</a:t>
                    </a:r>
                  </a:p>
                  <a:p>
                    <a:r>
                      <a:rPr lang="en-US"/>
                      <a:t>221,03</a:t>
                    </a:r>
                  </a:p>
                </c:rich>
              </c:tx>
              <c:showLegendKey val="0"/>
              <c:showVal val="1"/>
              <c:showCatName val="0"/>
              <c:showSerName val="0"/>
              <c:showPercent val="0"/>
              <c:showBubbleSize val="0"/>
            </c:dLbl>
            <c:showLegendKey val="0"/>
            <c:showVal val="1"/>
            <c:showCatName val="0"/>
            <c:showSerName val="0"/>
            <c:showPercent val="0"/>
            <c:showBubbleSize val="0"/>
            <c:showLeaderLines val="0"/>
          </c:dLbls>
          <c:cat>
            <c:numRef>
              <c:f>Hoja1!$D$3:$D$7</c:f>
              <c:numCache>
                <c:formatCode>General</c:formatCode>
                <c:ptCount val="5"/>
                <c:pt idx="0">
                  <c:v>3</c:v>
                </c:pt>
                <c:pt idx="1">
                  <c:v>5</c:v>
                </c:pt>
                <c:pt idx="2">
                  <c:v>2</c:v>
                </c:pt>
                <c:pt idx="3">
                  <c:v>1</c:v>
                </c:pt>
                <c:pt idx="4">
                  <c:v>4</c:v>
                </c:pt>
              </c:numCache>
            </c:numRef>
          </c:cat>
          <c:val>
            <c:numRef>
              <c:f>Hoja1!$E$3:$E$7</c:f>
              <c:numCache>
                <c:formatCode>General</c:formatCode>
                <c:ptCount val="5"/>
                <c:pt idx="0">
                  <c:v>308</c:v>
                </c:pt>
                <c:pt idx="1">
                  <c:v>271.88</c:v>
                </c:pt>
                <c:pt idx="2">
                  <c:v>265.38</c:v>
                </c:pt>
                <c:pt idx="3">
                  <c:v>261.75</c:v>
                </c:pt>
                <c:pt idx="4">
                  <c:v>221.03</c:v>
                </c:pt>
              </c:numCache>
            </c:numRef>
          </c:val>
        </c:ser>
        <c:dLbls>
          <c:showLegendKey val="0"/>
          <c:showVal val="0"/>
          <c:showCatName val="0"/>
          <c:showSerName val="0"/>
          <c:showPercent val="0"/>
          <c:showBubbleSize val="0"/>
        </c:dLbls>
        <c:gapWidth val="150"/>
        <c:axId val="79997952"/>
        <c:axId val="78566528"/>
      </c:barChart>
      <c:catAx>
        <c:axId val="79997952"/>
        <c:scaling>
          <c:orientation val="minMax"/>
        </c:scaling>
        <c:delete val="0"/>
        <c:axPos val="b"/>
        <c:title>
          <c:tx>
            <c:rich>
              <a:bodyPr/>
              <a:lstStyle/>
              <a:p>
                <a:pPr>
                  <a:defRPr/>
                </a:pPr>
                <a:r>
                  <a:rPr lang="es-EC"/>
                  <a:t>Tratamientos</a:t>
                </a:r>
              </a:p>
            </c:rich>
          </c:tx>
          <c:layout>
            <c:manualLayout>
              <c:xMode val="edge"/>
              <c:yMode val="edge"/>
              <c:x val="0.44172428578416739"/>
              <c:y val="0.92310024803003343"/>
            </c:manualLayout>
          </c:layout>
          <c:overlay val="0"/>
        </c:title>
        <c:numFmt formatCode="General" sourceLinked="1"/>
        <c:majorTickMark val="none"/>
        <c:minorTickMark val="none"/>
        <c:tickLblPos val="nextTo"/>
        <c:crossAx val="78566528"/>
        <c:crosses val="autoZero"/>
        <c:auto val="1"/>
        <c:lblAlgn val="ctr"/>
        <c:lblOffset val="100"/>
        <c:noMultiLvlLbl val="0"/>
      </c:catAx>
      <c:valAx>
        <c:axId val="78566528"/>
        <c:scaling>
          <c:orientation val="minMax"/>
        </c:scaling>
        <c:delete val="0"/>
        <c:axPos val="l"/>
        <c:title>
          <c:tx>
            <c:rich>
              <a:bodyPr/>
              <a:lstStyle/>
              <a:p>
                <a:pPr>
                  <a:defRPr/>
                </a:pPr>
                <a:r>
                  <a:rPr lang="es-EC"/>
                  <a:t>Concentración de Mn (ppm)</a:t>
                </a:r>
              </a:p>
            </c:rich>
          </c:tx>
          <c:layout>
            <c:manualLayout>
              <c:xMode val="edge"/>
              <c:yMode val="edge"/>
              <c:x val="6.7296067757286904E-3"/>
              <c:y val="0.16263101872744742"/>
            </c:manualLayout>
          </c:layout>
          <c:overlay val="0"/>
        </c:title>
        <c:numFmt formatCode="General" sourceLinked="1"/>
        <c:majorTickMark val="out"/>
        <c:minorTickMark val="none"/>
        <c:tickLblPos val="nextTo"/>
        <c:crossAx val="79997952"/>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81583244369377"/>
          <c:y val="3.7031451177043241E-2"/>
          <c:w val="0.77315656055813564"/>
          <c:h val="0.76787303456226863"/>
        </c:manualLayout>
      </c:layout>
      <c:barChart>
        <c:barDir val="col"/>
        <c:grouping val="clustered"/>
        <c:varyColors val="0"/>
        <c:ser>
          <c:idx val="0"/>
          <c:order val="0"/>
          <c:tx>
            <c:strRef>
              <c:f>'graficos de comparaciones'!$AB$33</c:f>
              <c:strCache>
                <c:ptCount val="1"/>
                <c:pt idx="0">
                  <c:v>mn 2010</c:v>
                </c:pt>
              </c:strCache>
            </c:strRef>
          </c:tx>
          <c:spPr>
            <a:solidFill>
              <a:schemeClr val="bg1">
                <a:lumMod val="65000"/>
              </a:schemeClr>
            </a:solidFill>
          </c:spPr>
          <c:invertIfNegative val="0"/>
          <c:dLbls>
            <c:dLbl>
              <c:idx val="0"/>
              <c:layout/>
              <c:tx>
                <c:rich>
                  <a:bodyPr/>
                  <a:lstStyle/>
                  <a:p>
                    <a:r>
                      <a:rPr lang="en-US"/>
                      <a:t>A</a:t>
                    </a:r>
                  </a:p>
                  <a:p>
                    <a:r>
                      <a:rPr lang="en-US"/>
                      <a:t>308</a:t>
                    </a:r>
                  </a:p>
                </c:rich>
              </c:tx>
              <c:showLegendKey val="0"/>
              <c:showVal val="1"/>
              <c:showCatName val="0"/>
              <c:showSerName val="0"/>
              <c:showPercent val="0"/>
              <c:showBubbleSize val="0"/>
            </c:dLbl>
            <c:dLbl>
              <c:idx val="1"/>
              <c:layout/>
              <c:tx>
                <c:rich>
                  <a:bodyPr/>
                  <a:lstStyle/>
                  <a:p>
                    <a:r>
                      <a:rPr lang="en-US"/>
                      <a:t>B</a:t>
                    </a:r>
                  </a:p>
                  <a:p>
                    <a:r>
                      <a:rPr lang="en-US"/>
                      <a:t>246,46</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'graficos de comparaciones'!$AA$34:$AA$35</c:f>
              <c:strCache>
                <c:ptCount val="2"/>
                <c:pt idx="0">
                  <c:v>T3</c:v>
                </c:pt>
                <c:pt idx="1">
                  <c:v>X = T4; T5</c:v>
                </c:pt>
              </c:strCache>
            </c:strRef>
          </c:cat>
          <c:val>
            <c:numRef>
              <c:f>'graficos de comparaciones'!$AB$34:$AB$35</c:f>
              <c:numCache>
                <c:formatCode>0.00</c:formatCode>
                <c:ptCount val="2"/>
                <c:pt idx="0" formatCode="General">
                  <c:v>308</c:v>
                </c:pt>
                <c:pt idx="1">
                  <c:v>246.45500000000001</c:v>
                </c:pt>
              </c:numCache>
            </c:numRef>
          </c:val>
        </c:ser>
        <c:dLbls>
          <c:showLegendKey val="0"/>
          <c:showVal val="0"/>
          <c:showCatName val="0"/>
          <c:showSerName val="0"/>
          <c:showPercent val="0"/>
          <c:showBubbleSize val="0"/>
        </c:dLbls>
        <c:gapWidth val="250"/>
        <c:axId val="78477568"/>
        <c:axId val="78483840"/>
      </c:barChart>
      <c:catAx>
        <c:axId val="78477568"/>
        <c:scaling>
          <c:orientation val="minMax"/>
        </c:scaling>
        <c:delete val="0"/>
        <c:axPos val="b"/>
        <c:title>
          <c:tx>
            <c:rich>
              <a:bodyPr/>
              <a:lstStyle/>
              <a:p>
                <a:pPr>
                  <a:defRPr/>
                </a:pPr>
                <a:r>
                  <a:rPr lang="es-EC"/>
                  <a:t>Tratamientos</a:t>
                </a:r>
              </a:p>
            </c:rich>
          </c:tx>
          <c:layout>
            <c:manualLayout>
              <c:xMode val="edge"/>
              <c:yMode val="edge"/>
              <c:x val="0.44782664850574877"/>
              <c:y val="0.8966816686032002"/>
            </c:manualLayout>
          </c:layout>
          <c:overlay val="0"/>
        </c:title>
        <c:majorTickMark val="none"/>
        <c:minorTickMark val="none"/>
        <c:tickLblPos val="nextTo"/>
        <c:crossAx val="78483840"/>
        <c:crosses val="autoZero"/>
        <c:auto val="1"/>
        <c:lblAlgn val="ctr"/>
        <c:lblOffset val="100"/>
        <c:noMultiLvlLbl val="0"/>
      </c:catAx>
      <c:valAx>
        <c:axId val="78483840"/>
        <c:scaling>
          <c:orientation val="minMax"/>
        </c:scaling>
        <c:delete val="0"/>
        <c:axPos val="l"/>
        <c:title>
          <c:tx>
            <c:rich>
              <a:bodyPr/>
              <a:lstStyle/>
              <a:p>
                <a:pPr>
                  <a:defRPr/>
                </a:pPr>
                <a:r>
                  <a:rPr lang="es-EC"/>
                  <a:t>Concentración de Mn (ppm)</a:t>
                </a:r>
              </a:p>
            </c:rich>
          </c:tx>
          <c:layout>
            <c:manualLayout>
              <c:xMode val="edge"/>
              <c:yMode val="edge"/>
              <c:x val="2.3342478266485056E-2"/>
              <c:y val="8.3584077232150986E-2"/>
            </c:manualLayout>
          </c:layout>
          <c:overlay val="0"/>
        </c:title>
        <c:numFmt formatCode="General" sourceLinked="1"/>
        <c:majorTickMark val="out"/>
        <c:minorTickMark val="none"/>
        <c:tickLblPos val="nextTo"/>
        <c:crossAx val="78477568"/>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28490609658249"/>
          <c:y val="8.5286980636854359E-2"/>
          <c:w val="0.84280663103640541"/>
          <c:h val="0.77583218973570045"/>
        </c:manualLayout>
      </c:layout>
      <c:barChart>
        <c:barDir val="col"/>
        <c:grouping val="clustered"/>
        <c:varyColors val="0"/>
        <c:ser>
          <c:idx val="0"/>
          <c:order val="0"/>
          <c:spPr>
            <a:solidFill>
              <a:schemeClr val="bg1">
                <a:lumMod val="65000"/>
              </a:schemeClr>
            </a:solidFill>
          </c:spPr>
          <c:invertIfNegative val="0"/>
          <c:dLbls>
            <c:dLbl>
              <c:idx val="0"/>
              <c:layout/>
              <c:tx>
                <c:rich>
                  <a:bodyPr/>
                  <a:lstStyle/>
                  <a:p>
                    <a:r>
                      <a:rPr lang="en-US"/>
                      <a:t>A</a:t>
                    </a:r>
                  </a:p>
                  <a:p>
                    <a:r>
                      <a:rPr lang="en-US"/>
                      <a:t>271,88</a:t>
                    </a:r>
                  </a:p>
                </c:rich>
              </c:tx>
              <c:showLegendKey val="0"/>
              <c:showVal val="1"/>
              <c:showCatName val="0"/>
              <c:showSerName val="0"/>
              <c:showPercent val="0"/>
              <c:showBubbleSize val="0"/>
            </c:dLbl>
            <c:dLbl>
              <c:idx val="1"/>
              <c:layout/>
              <c:tx>
                <c:rich>
                  <a:bodyPr/>
                  <a:lstStyle/>
                  <a:p>
                    <a:r>
                      <a:rPr lang="en-US"/>
                      <a:t>B</a:t>
                    </a:r>
                  </a:p>
                  <a:p>
                    <a:r>
                      <a:rPr lang="en-US"/>
                      <a:t>221,88</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Hoja3!$K$14:$K$15</c:f>
              <c:strCache>
                <c:ptCount val="2"/>
                <c:pt idx="0">
                  <c:v>T5</c:v>
                </c:pt>
                <c:pt idx="1">
                  <c:v>T4</c:v>
                </c:pt>
              </c:strCache>
            </c:strRef>
          </c:cat>
          <c:val>
            <c:numRef>
              <c:f>Hoja3!$L$14:$L$15</c:f>
              <c:numCache>
                <c:formatCode>General</c:formatCode>
                <c:ptCount val="2"/>
                <c:pt idx="0">
                  <c:v>271.88</c:v>
                </c:pt>
                <c:pt idx="1">
                  <c:v>221.88</c:v>
                </c:pt>
              </c:numCache>
            </c:numRef>
          </c:val>
        </c:ser>
        <c:dLbls>
          <c:showLegendKey val="0"/>
          <c:showVal val="0"/>
          <c:showCatName val="0"/>
          <c:showSerName val="0"/>
          <c:showPercent val="0"/>
          <c:showBubbleSize val="0"/>
        </c:dLbls>
        <c:gapWidth val="250"/>
        <c:axId val="80176640"/>
        <c:axId val="80178560"/>
      </c:barChart>
      <c:catAx>
        <c:axId val="80176640"/>
        <c:scaling>
          <c:orientation val="minMax"/>
        </c:scaling>
        <c:delete val="0"/>
        <c:axPos val="b"/>
        <c:title>
          <c:tx>
            <c:rich>
              <a:bodyPr/>
              <a:lstStyle/>
              <a:p>
                <a:pPr>
                  <a:defRPr/>
                </a:pPr>
                <a:r>
                  <a:rPr lang="en-US"/>
                  <a:t>Tratamientos</a:t>
                </a:r>
              </a:p>
            </c:rich>
          </c:tx>
          <c:layout>
            <c:manualLayout>
              <c:xMode val="edge"/>
              <c:yMode val="edge"/>
              <c:x val="0.46673139950770404"/>
              <c:y val="0.92214967353088895"/>
            </c:manualLayout>
          </c:layout>
          <c:overlay val="0"/>
        </c:title>
        <c:majorTickMark val="none"/>
        <c:minorTickMark val="none"/>
        <c:tickLblPos val="nextTo"/>
        <c:crossAx val="80178560"/>
        <c:crosses val="autoZero"/>
        <c:auto val="1"/>
        <c:lblAlgn val="ctr"/>
        <c:lblOffset val="100"/>
        <c:noMultiLvlLbl val="0"/>
      </c:catAx>
      <c:valAx>
        <c:axId val="80178560"/>
        <c:scaling>
          <c:orientation val="minMax"/>
        </c:scaling>
        <c:delete val="0"/>
        <c:axPos val="l"/>
        <c:title>
          <c:tx>
            <c:rich>
              <a:bodyPr/>
              <a:lstStyle/>
              <a:p>
                <a:pPr>
                  <a:defRPr/>
                </a:pPr>
                <a:r>
                  <a:rPr lang="es-EC"/>
                  <a:t>Concentración de Mn (ppm)</a:t>
                </a:r>
              </a:p>
            </c:rich>
          </c:tx>
          <c:layout>
            <c:manualLayout>
              <c:xMode val="edge"/>
              <c:yMode val="edge"/>
              <c:x val="5.1642938357023939E-3"/>
              <c:y val="0.15385557014187795"/>
            </c:manualLayout>
          </c:layout>
          <c:overlay val="0"/>
        </c:title>
        <c:numFmt formatCode="General" sourceLinked="1"/>
        <c:majorTickMark val="out"/>
        <c:minorTickMark val="none"/>
        <c:tickLblPos val="nextTo"/>
        <c:crossAx val="80176640"/>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46355960448841"/>
          <c:y val="9.5622571991090227E-2"/>
          <c:w val="0.84877721919786686"/>
          <c:h val="0.75810064819755907"/>
        </c:manualLayout>
      </c:layout>
      <c:barChart>
        <c:barDir val="col"/>
        <c:grouping val="clustered"/>
        <c:varyColors val="0"/>
        <c:ser>
          <c:idx val="0"/>
          <c:order val="0"/>
          <c:spPr>
            <a:solidFill>
              <a:schemeClr val="bg1">
                <a:lumMod val="65000"/>
              </a:schemeClr>
            </a:solidFill>
          </c:spPr>
          <c:invertIfNegative val="0"/>
          <c:dLbls>
            <c:dLbl>
              <c:idx val="0"/>
              <c:layout/>
              <c:tx>
                <c:rich>
                  <a:bodyPr/>
                  <a:lstStyle/>
                  <a:p>
                    <a:r>
                      <a:rPr lang="en-US"/>
                      <a:t>A</a:t>
                    </a:r>
                  </a:p>
                  <a:p>
                    <a:r>
                      <a:rPr lang="en-US"/>
                      <a:t>11,31</a:t>
                    </a:r>
                  </a:p>
                </c:rich>
              </c:tx>
              <c:showLegendKey val="0"/>
              <c:showVal val="1"/>
              <c:showCatName val="0"/>
              <c:showSerName val="0"/>
              <c:showPercent val="0"/>
              <c:showBubbleSize val="0"/>
            </c:dLbl>
            <c:dLbl>
              <c:idx val="1"/>
              <c:layout/>
              <c:tx>
                <c:rich>
                  <a:bodyPr/>
                  <a:lstStyle/>
                  <a:p>
                    <a:r>
                      <a:rPr lang="en-US"/>
                      <a:t>B</a:t>
                    </a:r>
                  </a:p>
                  <a:p>
                    <a:r>
                      <a:rPr lang="en-US"/>
                      <a:t>10,51</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Hoja1!$K$8:$K$9</c:f>
              <c:strCache>
                <c:ptCount val="2"/>
                <c:pt idx="0">
                  <c:v>T3</c:v>
                </c:pt>
                <c:pt idx="1">
                  <c:v>X = T4; T5</c:v>
                </c:pt>
              </c:strCache>
            </c:strRef>
          </c:cat>
          <c:val>
            <c:numRef>
              <c:f>Hoja1!$L$8:$L$9</c:f>
              <c:numCache>
                <c:formatCode>General</c:formatCode>
                <c:ptCount val="2"/>
                <c:pt idx="0">
                  <c:v>8.3600000000000048</c:v>
                </c:pt>
                <c:pt idx="1">
                  <c:v>6.63</c:v>
                </c:pt>
              </c:numCache>
            </c:numRef>
          </c:val>
        </c:ser>
        <c:dLbls>
          <c:showLegendKey val="0"/>
          <c:showVal val="0"/>
          <c:showCatName val="0"/>
          <c:showSerName val="0"/>
          <c:showPercent val="0"/>
          <c:showBubbleSize val="0"/>
        </c:dLbls>
        <c:gapWidth val="250"/>
        <c:axId val="78516992"/>
        <c:axId val="78518912"/>
      </c:barChart>
      <c:catAx>
        <c:axId val="78516992"/>
        <c:scaling>
          <c:orientation val="minMax"/>
        </c:scaling>
        <c:delete val="0"/>
        <c:axPos val="b"/>
        <c:title>
          <c:tx>
            <c:rich>
              <a:bodyPr/>
              <a:lstStyle/>
              <a:p>
                <a:pPr>
                  <a:defRPr/>
                </a:pPr>
                <a:r>
                  <a:rPr lang="en-US" dirty="0" err="1"/>
                  <a:t>Tratamientos</a:t>
                </a:r>
                <a:endParaRPr lang="en-US" dirty="0"/>
              </a:p>
            </c:rich>
          </c:tx>
          <c:layout>
            <c:manualLayout>
              <c:xMode val="edge"/>
              <c:yMode val="edge"/>
              <c:x val="0.42901705366070436"/>
              <c:y val="0.9156915169717027"/>
            </c:manualLayout>
          </c:layout>
          <c:overlay val="0"/>
        </c:title>
        <c:majorTickMark val="none"/>
        <c:minorTickMark val="none"/>
        <c:tickLblPos val="nextTo"/>
        <c:crossAx val="78518912"/>
        <c:crosses val="autoZero"/>
        <c:auto val="1"/>
        <c:lblAlgn val="ctr"/>
        <c:lblOffset val="100"/>
        <c:noMultiLvlLbl val="0"/>
      </c:catAx>
      <c:valAx>
        <c:axId val="78518912"/>
        <c:scaling>
          <c:orientation val="minMax"/>
        </c:scaling>
        <c:delete val="0"/>
        <c:axPos val="l"/>
        <c:title>
          <c:tx>
            <c:rich>
              <a:bodyPr/>
              <a:lstStyle/>
              <a:p>
                <a:pPr>
                  <a:defRPr/>
                </a:pPr>
                <a:r>
                  <a:rPr lang="en-US"/>
                  <a:t>% Densidad del Endófito</a:t>
                </a:r>
              </a:p>
            </c:rich>
          </c:tx>
          <c:layout>
            <c:manualLayout>
              <c:xMode val="edge"/>
              <c:yMode val="edge"/>
              <c:x val="1.3617098100211087E-2"/>
              <c:y val="0.17650998705061915"/>
            </c:manualLayout>
          </c:layout>
          <c:overlay val="0"/>
        </c:title>
        <c:numFmt formatCode="General" sourceLinked="1"/>
        <c:majorTickMark val="out"/>
        <c:minorTickMark val="none"/>
        <c:tickLblPos val="nextTo"/>
        <c:crossAx val="78516992"/>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3987909873089296"/>
          <c:y val="4.9942538260776131E-2"/>
          <c:w val="0.8181135036623316"/>
          <c:h val="0.7553127066027272"/>
        </c:manualLayout>
      </c:layout>
      <c:barChart>
        <c:barDir val="col"/>
        <c:grouping val="clustered"/>
        <c:varyColors val="0"/>
        <c:ser>
          <c:idx val="0"/>
          <c:order val="0"/>
          <c:spPr>
            <a:solidFill>
              <a:schemeClr val="bg1">
                <a:lumMod val="65000"/>
              </a:schemeClr>
            </a:solidFill>
          </c:spPr>
          <c:invertIfNegative val="0"/>
          <c:dLbls>
            <c:dLbl>
              <c:idx val="0"/>
              <c:layout/>
              <c:tx>
                <c:rich>
                  <a:bodyPr/>
                  <a:lstStyle/>
                  <a:p>
                    <a:r>
                      <a:rPr lang="en-US"/>
                      <a:t>A</a:t>
                    </a:r>
                  </a:p>
                  <a:p>
                    <a:r>
                      <a:rPr lang="en-US"/>
                      <a:t>48,21</a:t>
                    </a:r>
                  </a:p>
                </c:rich>
              </c:tx>
              <c:showLegendKey val="0"/>
              <c:showVal val="1"/>
              <c:showCatName val="0"/>
              <c:showSerName val="0"/>
              <c:showPercent val="0"/>
              <c:showBubbleSize val="0"/>
            </c:dLbl>
            <c:dLbl>
              <c:idx val="1"/>
              <c:layout/>
              <c:tx>
                <c:rich>
                  <a:bodyPr/>
                  <a:lstStyle/>
                  <a:p>
                    <a:r>
                      <a:rPr lang="en-US"/>
                      <a:t>B</a:t>
                    </a:r>
                  </a:p>
                  <a:p>
                    <a:r>
                      <a:rPr lang="en-US"/>
                      <a:t>45,87</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Hoja1!$G$12:$G$13</c:f>
              <c:strCache>
                <c:ptCount val="2"/>
                <c:pt idx="0">
                  <c:v>2008 - 2009</c:v>
                </c:pt>
                <c:pt idx="1">
                  <c:v>2009 - 2010</c:v>
                </c:pt>
              </c:strCache>
            </c:strRef>
          </c:cat>
          <c:val>
            <c:numRef>
              <c:f>Hoja1!$H$12:$H$13</c:f>
              <c:numCache>
                <c:formatCode>General</c:formatCode>
                <c:ptCount val="2"/>
                <c:pt idx="0">
                  <c:v>48.21</c:v>
                </c:pt>
                <c:pt idx="1">
                  <c:v>45.87</c:v>
                </c:pt>
              </c:numCache>
            </c:numRef>
          </c:val>
        </c:ser>
        <c:dLbls>
          <c:showLegendKey val="0"/>
          <c:showVal val="0"/>
          <c:showCatName val="0"/>
          <c:showSerName val="0"/>
          <c:showPercent val="0"/>
          <c:showBubbleSize val="0"/>
        </c:dLbls>
        <c:gapWidth val="250"/>
        <c:axId val="80125312"/>
        <c:axId val="90199552"/>
      </c:barChart>
      <c:catAx>
        <c:axId val="80125312"/>
        <c:scaling>
          <c:orientation val="minMax"/>
        </c:scaling>
        <c:delete val="0"/>
        <c:axPos val="b"/>
        <c:title>
          <c:tx>
            <c:rich>
              <a:bodyPr/>
              <a:lstStyle/>
              <a:p>
                <a:pPr>
                  <a:defRPr/>
                </a:pPr>
                <a:r>
                  <a:rPr lang="es-EC"/>
                  <a:t>Años de evaluación</a:t>
                </a:r>
              </a:p>
            </c:rich>
          </c:tx>
          <c:layout>
            <c:manualLayout>
              <c:xMode val="edge"/>
              <c:yMode val="edge"/>
              <c:x val="0.3805009319952104"/>
              <c:y val="0.90439154301616753"/>
            </c:manualLayout>
          </c:layout>
          <c:overlay val="0"/>
        </c:title>
        <c:majorTickMark val="none"/>
        <c:minorTickMark val="none"/>
        <c:tickLblPos val="nextTo"/>
        <c:crossAx val="90199552"/>
        <c:crosses val="autoZero"/>
        <c:auto val="1"/>
        <c:lblAlgn val="ctr"/>
        <c:lblOffset val="100"/>
        <c:noMultiLvlLbl val="0"/>
      </c:catAx>
      <c:valAx>
        <c:axId val="90199552"/>
        <c:scaling>
          <c:orientation val="minMax"/>
        </c:scaling>
        <c:delete val="0"/>
        <c:axPos val="l"/>
        <c:title>
          <c:tx>
            <c:rich>
              <a:bodyPr/>
              <a:lstStyle/>
              <a:p>
                <a:pPr>
                  <a:defRPr/>
                </a:pPr>
                <a:r>
                  <a:rPr lang="es-EC" dirty="0"/>
                  <a:t>Materia seca radical (%)</a:t>
                </a:r>
              </a:p>
            </c:rich>
          </c:tx>
          <c:layout>
            <c:manualLayout>
              <c:xMode val="edge"/>
              <c:yMode val="edge"/>
              <c:x val="7.7649901974976964E-3"/>
              <c:y val="0.17941927217558704"/>
            </c:manualLayout>
          </c:layout>
          <c:overlay val="0"/>
        </c:title>
        <c:numFmt formatCode="General" sourceLinked="1"/>
        <c:majorTickMark val="out"/>
        <c:minorTickMark val="none"/>
        <c:tickLblPos val="nextTo"/>
        <c:crossAx val="80125312"/>
        <c:crosses val="autoZero"/>
        <c:crossBetween val="between"/>
        <c:majorUnit val="1"/>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32160200622695"/>
          <c:y val="0.10316402072819492"/>
          <c:w val="0.80228973402616166"/>
          <c:h val="0.72937182924982469"/>
        </c:manualLayout>
      </c:layout>
      <c:barChart>
        <c:barDir val="col"/>
        <c:grouping val="clustered"/>
        <c:varyColors val="0"/>
        <c:ser>
          <c:idx val="2"/>
          <c:order val="0"/>
          <c:tx>
            <c:strRef>
              <c:f>'ADEVA COMBINADO'!$M$244</c:f>
              <c:strCache>
                <c:ptCount val="1"/>
                <c:pt idx="0">
                  <c:v>Medias </c:v>
                </c:pt>
              </c:strCache>
            </c:strRef>
          </c:tx>
          <c:spPr>
            <a:solidFill>
              <a:schemeClr val="bg1">
                <a:lumMod val="65000"/>
              </a:schemeClr>
            </a:solidFill>
          </c:spPr>
          <c:invertIfNegative val="0"/>
          <c:dLbls>
            <c:dLbl>
              <c:idx val="0"/>
              <c:layout/>
              <c:tx>
                <c:rich>
                  <a:bodyPr/>
                  <a:lstStyle/>
                  <a:p>
                    <a:r>
                      <a:rPr lang="en-US"/>
                      <a:t>A</a:t>
                    </a:r>
                  </a:p>
                  <a:p>
                    <a:r>
                      <a:rPr lang="en-US"/>
                      <a:t>11,31</a:t>
                    </a:r>
                  </a:p>
                </c:rich>
              </c:tx>
              <c:showLegendKey val="0"/>
              <c:showVal val="1"/>
              <c:showCatName val="0"/>
              <c:showSerName val="0"/>
              <c:showPercent val="0"/>
              <c:showBubbleSize val="0"/>
            </c:dLbl>
            <c:dLbl>
              <c:idx val="1"/>
              <c:layout/>
              <c:tx>
                <c:rich>
                  <a:bodyPr/>
                  <a:lstStyle/>
                  <a:p>
                    <a:r>
                      <a:rPr lang="en-US"/>
                      <a:t>AB</a:t>
                    </a:r>
                  </a:p>
                  <a:p>
                    <a:r>
                      <a:rPr lang="en-US"/>
                      <a:t>8,36</a:t>
                    </a:r>
                  </a:p>
                </c:rich>
              </c:tx>
              <c:showLegendKey val="0"/>
              <c:showVal val="1"/>
              <c:showCatName val="0"/>
              <c:showSerName val="0"/>
              <c:showPercent val="0"/>
              <c:showBubbleSize val="0"/>
            </c:dLbl>
            <c:dLbl>
              <c:idx val="2"/>
              <c:layout/>
              <c:tx>
                <c:rich>
                  <a:bodyPr/>
                  <a:lstStyle/>
                  <a:p>
                    <a:r>
                      <a:rPr lang="en-US"/>
                      <a:t>AB</a:t>
                    </a:r>
                  </a:p>
                  <a:p>
                    <a:r>
                      <a:rPr lang="en-US"/>
                      <a:t>7,76</a:t>
                    </a:r>
                  </a:p>
                </c:rich>
              </c:tx>
              <c:showLegendKey val="0"/>
              <c:showVal val="1"/>
              <c:showCatName val="0"/>
              <c:showSerName val="0"/>
              <c:showPercent val="0"/>
              <c:showBubbleSize val="0"/>
            </c:dLbl>
            <c:dLbl>
              <c:idx val="3"/>
              <c:layout/>
              <c:tx>
                <c:rich>
                  <a:bodyPr/>
                  <a:lstStyle/>
                  <a:p>
                    <a:r>
                      <a:rPr lang="en-US"/>
                      <a:t>BC</a:t>
                    </a:r>
                  </a:p>
                  <a:p>
                    <a:r>
                      <a:rPr lang="en-US"/>
                      <a:t>5,59</a:t>
                    </a:r>
                  </a:p>
                </c:rich>
              </c:tx>
              <c:showLegendKey val="0"/>
              <c:showVal val="1"/>
              <c:showCatName val="0"/>
              <c:showSerName val="0"/>
              <c:showPercent val="0"/>
              <c:showBubbleSize val="0"/>
            </c:dLbl>
            <c:dLbl>
              <c:idx val="4"/>
              <c:layout/>
              <c:tx>
                <c:rich>
                  <a:bodyPr/>
                  <a:lstStyle/>
                  <a:p>
                    <a:r>
                      <a:rPr lang="en-US"/>
                      <a:t>BC</a:t>
                    </a:r>
                  </a:p>
                  <a:p>
                    <a:r>
                      <a:rPr lang="en-US"/>
                      <a:t>5,50</a:t>
                    </a:r>
                  </a:p>
                </c:rich>
              </c:tx>
              <c:showLegendKey val="0"/>
              <c:showVal val="1"/>
              <c:showCatName val="0"/>
              <c:showSerName val="0"/>
              <c:showPercent val="0"/>
              <c:showBubbleSize val="0"/>
            </c:dLbl>
            <c:dLbl>
              <c:idx val="5"/>
              <c:layout/>
              <c:tx>
                <c:rich>
                  <a:bodyPr/>
                  <a:lstStyle/>
                  <a:p>
                    <a:r>
                      <a:rPr lang="en-US"/>
                      <a:t>BC</a:t>
                    </a:r>
                  </a:p>
                  <a:p>
                    <a:r>
                      <a:rPr lang="en-US"/>
                      <a:t>3,94</a:t>
                    </a:r>
                  </a:p>
                </c:rich>
              </c:tx>
              <c:showLegendKey val="0"/>
              <c:showVal val="1"/>
              <c:showCatName val="0"/>
              <c:showSerName val="0"/>
              <c:showPercent val="0"/>
              <c:showBubbleSize val="0"/>
            </c:dLbl>
            <c:dLbl>
              <c:idx val="6"/>
              <c:layout/>
              <c:tx>
                <c:rich>
                  <a:bodyPr/>
                  <a:lstStyle/>
                  <a:p>
                    <a:r>
                      <a:rPr lang="en-US"/>
                      <a:t>BC</a:t>
                    </a:r>
                  </a:p>
                  <a:p>
                    <a:r>
                      <a:rPr lang="en-US"/>
                      <a:t>3,92</a:t>
                    </a:r>
                  </a:p>
                </c:rich>
              </c:tx>
              <c:showLegendKey val="0"/>
              <c:showVal val="1"/>
              <c:showCatName val="0"/>
              <c:showSerName val="0"/>
              <c:showPercent val="0"/>
              <c:showBubbleSize val="0"/>
            </c:dLbl>
            <c:dLbl>
              <c:idx val="7"/>
              <c:layout/>
              <c:tx>
                <c:rich>
                  <a:bodyPr/>
                  <a:lstStyle/>
                  <a:p>
                    <a:r>
                      <a:rPr lang="en-US"/>
                      <a:t>BC</a:t>
                    </a:r>
                  </a:p>
                  <a:p>
                    <a:r>
                      <a:rPr lang="en-US"/>
                      <a:t>3,87</a:t>
                    </a:r>
                  </a:p>
                </c:rich>
              </c:tx>
              <c:showLegendKey val="0"/>
              <c:showVal val="1"/>
              <c:showCatName val="0"/>
              <c:showSerName val="0"/>
              <c:showPercent val="0"/>
              <c:showBubbleSize val="0"/>
            </c:dLbl>
            <c:dLbl>
              <c:idx val="8"/>
              <c:layout/>
              <c:tx>
                <c:rich>
                  <a:bodyPr/>
                  <a:lstStyle/>
                  <a:p>
                    <a:r>
                      <a:rPr lang="en-US"/>
                      <a:t>BC</a:t>
                    </a:r>
                  </a:p>
                  <a:p>
                    <a:r>
                      <a:rPr lang="en-US"/>
                      <a:t>3,39</a:t>
                    </a:r>
                  </a:p>
                </c:rich>
              </c:tx>
              <c:showLegendKey val="0"/>
              <c:showVal val="1"/>
              <c:showCatName val="0"/>
              <c:showSerName val="0"/>
              <c:showPercent val="0"/>
              <c:showBubbleSize val="0"/>
            </c:dLbl>
            <c:dLbl>
              <c:idx val="9"/>
              <c:layout/>
              <c:tx>
                <c:rich>
                  <a:bodyPr/>
                  <a:lstStyle/>
                  <a:p>
                    <a:r>
                      <a:rPr lang="en-US"/>
                      <a:t>C</a:t>
                    </a:r>
                  </a:p>
                  <a:p>
                    <a:r>
                      <a:rPr lang="en-US"/>
                      <a:t>2,21</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'ADEVA COMBINADO'!$K$245:$K$254</c:f>
              <c:strCache>
                <c:ptCount val="10"/>
                <c:pt idx="0">
                  <c:v>2*3</c:v>
                </c:pt>
                <c:pt idx="1">
                  <c:v>2*2</c:v>
                </c:pt>
                <c:pt idx="2">
                  <c:v>2*4</c:v>
                </c:pt>
                <c:pt idx="3">
                  <c:v>1*4</c:v>
                </c:pt>
                <c:pt idx="4">
                  <c:v>2*5</c:v>
                </c:pt>
                <c:pt idx="5">
                  <c:v>1*2</c:v>
                </c:pt>
                <c:pt idx="6">
                  <c:v>2*1</c:v>
                </c:pt>
                <c:pt idx="7">
                  <c:v>1*5</c:v>
                </c:pt>
                <c:pt idx="8">
                  <c:v>1*1</c:v>
                </c:pt>
                <c:pt idx="9">
                  <c:v>1*3</c:v>
                </c:pt>
              </c:strCache>
            </c:strRef>
          </c:cat>
          <c:val>
            <c:numRef>
              <c:f>'ADEVA COMBINADO'!$M$245:$M$254</c:f>
              <c:numCache>
                <c:formatCode>0.00</c:formatCode>
                <c:ptCount val="10"/>
                <c:pt idx="0">
                  <c:v>11.305000000000026</c:v>
                </c:pt>
                <c:pt idx="1">
                  <c:v>8.3550000000000768</c:v>
                </c:pt>
                <c:pt idx="2">
                  <c:v>7.76</c:v>
                </c:pt>
                <c:pt idx="3">
                  <c:v>5.5924999999999985</c:v>
                </c:pt>
                <c:pt idx="4">
                  <c:v>5.5024999999999995</c:v>
                </c:pt>
                <c:pt idx="5">
                  <c:v>3.94</c:v>
                </c:pt>
                <c:pt idx="6">
                  <c:v>3.92</c:v>
                </c:pt>
                <c:pt idx="7">
                  <c:v>3.8649999999999998</c:v>
                </c:pt>
                <c:pt idx="8">
                  <c:v>3.3875000000000002</c:v>
                </c:pt>
                <c:pt idx="9">
                  <c:v>2.207500000000032</c:v>
                </c:pt>
              </c:numCache>
            </c:numRef>
          </c:val>
        </c:ser>
        <c:dLbls>
          <c:showLegendKey val="0"/>
          <c:showVal val="0"/>
          <c:showCatName val="0"/>
          <c:showSerName val="0"/>
          <c:showPercent val="0"/>
          <c:showBubbleSize val="0"/>
        </c:dLbls>
        <c:gapWidth val="119"/>
        <c:axId val="90254336"/>
        <c:axId val="90260608"/>
      </c:barChart>
      <c:catAx>
        <c:axId val="90254336"/>
        <c:scaling>
          <c:orientation val="minMax"/>
        </c:scaling>
        <c:delete val="0"/>
        <c:axPos val="b"/>
        <c:title>
          <c:tx>
            <c:rich>
              <a:bodyPr/>
              <a:lstStyle/>
              <a:p>
                <a:pPr>
                  <a:defRPr/>
                </a:pPr>
                <a:r>
                  <a:rPr lang="es-EC"/>
                  <a:t>Años * Tratamientos</a:t>
                </a:r>
              </a:p>
            </c:rich>
          </c:tx>
          <c:layout>
            <c:manualLayout>
              <c:xMode val="edge"/>
              <c:yMode val="edge"/>
              <c:x val="0.38363170120976742"/>
              <c:y val="0.92501744557745857"/>
            </c:manualLayout>
          </c:layout>
          <c:overlay val="0"/>
        </c:title>
        <c:numFmt formatCode="@" sourceLinked="1"/>
        <c:majorTickMark val="none"/>
        <c:minorTickMark val="none"/>
        <c:tickLblPos val="nextTo"/>
        <c:crossAx val="90260608"/>
        <c:crosses val="autoZero"/>
        <c:auto val="1"/>
        <c:lblAlgn val="ctr"/>
        <c:lblOffset val="100"/>
        <c:noMultiLvlLbl val="0"/>
      </c:catAx>
      <c:valAx>
        <c:axId val="90260608"/>
        <c:scaling>
          <c:orientation val="minMax"/>
        </c:scaling>
        <c:delete val="0"/>
        <c:axPos val="l"/>
        <c:title>
          <c:tx>
            <c:rich>
              <a:bodyPr/>
              <a:lstStyle/>
              <a:p>
                <a:pPr>
                  <a:defRPr/>
                </a:pPr>
                <a:r>
                  <a:rPr lang="en-US"/>
                  <a:t>Densidad de Endófito (%)</a:t>
                </a:r>
              </a:p>
            </c:rich>
          </c:tx>
          <c:layout>
            <c:manualLayout>
              <c:xMode val="edge"/>
              <c:yMode val="edge"/>
              <c:x val="8.8035853159172792E-5"/>
              <c:y val="0.16456975210639679"/>
            </c:manualLayout>
          </c:layout>
          <c:overlay val="0"/>
        </c:title>
        <c:numFmt formatCode="0.00" sourceLinked="1"/>
        <c:majorTickMark val="out"/>
        <c:minorTickMark val="none"/>
        <c:tickLblPos val="nextTo"/>
        <c:crossAx val="90254336"/>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27756748915383"/>
          <c:y val="7.6766890625158346E-2"/>
          <c:w val="0.87486724827776996"/>
          <c:h val="0.79115811962353622"/>
        </c:manualLayout>
      </c:layout>
      <c:barChart>
        <c:barDir val="col"/>
        <c:grouping val="clustered"/>
        <c:varyColors val="0"/>
        <c:ser>
          <c:idx val="0"/>
          <c:order val="0"/>
          <c:spPr>
            <a:solidFill>
              <a:schemeClr val="bg1">
                <a:lumMod val="65000"/>
              </a:schemeClr>
            </a:solidFill>
          </c:spPr>
          <c:invertIfNegative val="0"/>
          <c:dLbls>
            <c:dLbl>
              <c:idx val="0"/>
              <c:layout/>
              <c:tx>
                <c:rich>
                  <a:bodyPr/>
                  <a:lstStyle/>
                  <a:p>
                    <a:r>
                      <a:rPr lang="en-US"/>
                      <a:t>A</a:t>
                    </a:r>
                  </a:p>
                  <a:p>
                    <a:r>
                      <a:rPr lang="en-US"/>
                      <a:t>8,9</a:t>
                    </a:r>
                  </a:p>
                </c:rich>
              </c:tx>
              <c:showLegendKey val="0"/>
              <c:showVal val="1"/>
              <c:showCatName val="0"/>
              <c:showSerName val="0"/>
              <c:showPercent val="0"/>
              <c:showBubbleSize val="0"/>
            </c:dLbl>
            <c:dLbl>
              <c:idx val="1"/>
              <c:layout/>
              <c:tx>
                <c:rich>
                  <a:bodyPr/>
                  <a:lstStyle/>
                  <a:p>
                    <a:r>
                      <a:rPr lang="en-US"/>
                      <a:t>B</a:t>
                    </a:r>
                  </a:p>
                  <a:p>
                    <a:r>
                      <a:rPr lang="en-US"/>
                      <a:t>5,58</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Hoja1!$G$3:$G$4</c:f>
              <c:strCache>
                <c:ptCount val="2"/>
                <c:pt idx="0">
                  <c:v>X = T3; T4; T5</c:v>
                </c:pt>
                <c:pt idx="1">
                  <c:v>T2</c:v>
                </c:pt>
              </c:strCache>
            </c:strRef>
          </c:cat>
          <c:val>
            <c:numRef>
              <c:f>Hoja1!$H$3:$H$4</c:f>
              <c:numCache>
                <c:formatCode>General</c:formatCode>
                <c:ptCount val="2"/>
                <c:pt idx="0">
                  <c:v>8.9</c:v>
                </c:pt>
                <c:pt idx="1">
                  <c:v>5.58</c:v>
                </c:pt>
              </c:numCache>
            </c:numRef>
          </c:val>
        </c:ser>
        <c:dLbls>
          <c:showLegendKey val="0"/>
          <c:showVal val="0"/>
          <c:showCatName val="0"/>
          <c:showSerName val="0"/>
          <c:showPercent val="0"/>
          <c:showBubbleSize val="0"/>
        </c:dLbls>
        <c:gapWidth val="250"/>
        <c:axId val="74884992"/>
        <c:axId val="76292096"/>
      </c:barChart>
      <c:catAx>
        <c:axId val="74884992"/>
        <c:scaling>
          <c:orientation val="minMax"/>
        </c:scaling>
        <c:delete val="0"/>
        <c:axPos val="b"/>
        <c:title>
          <c:tx>
            <c:rich>
              <a:bodyPr/>
              <a:lstStyle/>
              <a:p>
                <a:pPr>
                  <a:defRPr/>
                </a:pPr>
                <a:r>
                  <a:rPr lang="en-US"/>
                  <a:t>Tratamientos</a:t>
                </a:r>
              </a:p>
            </c:rich>
          </c:tx>
          <c:layout>
            <c:manualLayout>
              <c:xMode val="edge"/>
              <c:yMode val="edge"/>
              <c:x val="0.46184644657207047"/>
              <c:y val="0.92034943473792397"/>
            </c:manualLayout>
          </c:layout>
          <c:overlay val="0"/>
        </c:title>
        <c:majorTickMark val="none"/>
        <c:minorTickMark val="none"/>
        <c:tickLblPos val="nextTo"/>
        <c:crossAx val="76292096"/>
        <c:crosses val="autoZero"/>
        <c:auto val="1"/>
        <c:lblAlgn val="ctr"/>
        <c:lblOffset val="100"/>
        <c:noMultiLvlLbl val="0"/>
      </c:catAx>
      <c:valAx>
        <c:axId val="76292096"/>
        <c:scaling>
          <c:orientation val="minMax"/>
        </c:scaling>
        <c:delete val="0"/>
        <c:axPos val="l"/>
        <c:title>
          <c:tx>
            <c:rich>
              <a:bodyPr/>
              <a:lstStyle/>
              <a:p>
                <a:pPr>
                  <a:defRPr/>
                </a:pPr>
                <a:r>
                  <a:rPr lang="en-US"/>
                  <a:t>Concentración de P (ppm)</a:t>
                </a:r>
              </a:p>
            </c:rich>
          </c:tx>
          <c:layout>
            <c:manualLayout>
              <c:xMode val="edge"/>
              <c:yMode val="edge"/>
              <c:x val="0"/>
              <c:y val="0.20511608710781656"/>
            </c:manualLayout>
          </c:layout>
          <c:overlay val="0"/>
        </c:title>
        <c:numFmt formatCode="General" sourceLinked="1"/>
        <c:majorTickMark val="out"/>
        <c:minorTickMark val="none"/>
        <c:tickLblPos val="nextTo"/>
        <c:crossAx val="74884992"/>
        <c:crosses val="autoZero"/>
        <c:crossBetween val="between"/>
        <c:majorUnit val="1"/>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91863517060593"/>
          <c:y val="4.8575659170838947E-2"/>
          <c:w val="0.81496616116727771"/>
          <c:h val="0.7665644163398968"/>
        </c:manualLayout>
      </c:layout>
      <c:barChart>
        <c:barDir val="col"/>
        <c:grouping val="clustered"/>
        <c:varyColors val="0"/>
        <c:ser>
          <c:idx val="0"/>
          <c:order val="0"/>
          <c:spPr>
            <a:solidFill>
              <a:schemeClr val="bg1">
                <a:lumMod val="65000"/>
              </a:schemeClr>
            </a:solidFill>
          </c:spPr>
          <c:invertIfNegative val="0"/>
          <c:dLbls>
            <c:dLbl>
              <c:idx val="0"/>
              <c:layout/>
              <c:tx>
                <c:rich>
                  <a:bodyPr/>
                  <a:lstStyle/>
                  <a:p>
                    <a:r>
                      <a:rPr lang="en-US"/>
                      <a:t>A</a:t>
                    </a:r>
                  </a:p>
                  <a:p>
                    <a:r>
                      <a:rPr lang="en-US"/>
                      <a:t>260,17</a:t>
                    </a:r>
                  </a:p>
                </c:rich>
              </c:tx>
              <c:showLegendKey val="0"/>
              <c:showVal val="1"/>
              <c:showCatName val="0"/>
              <c:showSerName val="0"/>
              <c:showPercent val="0"/>
              <c:showBubbleSize val="0"/>
            </c:dLbl>
            <c:dLbl>
              <c:idx val="1"/>
              <c:layout/>
              <c:tx>
                <c:rich>
                  <a:bodyPr/>
                  <a:lstStyle/>
                  <a:p>
                    <a:r>
                      <a:rPr lang="en-US"/>
                      <a:t>B</a:t>
                    </a:r>
                  </a:p>
                  <a:p>
                    <a:r>
                      <a:rPr lang="en-US"/>
                      <a:t>196,23</a:t>
                    </a:r>
                  </a:p>
                </c:rich>
              </c:tx>
              <c:showLegendKey val="0"/>
              <c:showVal val="1"/>
              <c:showCatName val="0"/>
              <c:showSerName val="0"/>
              <c:showPercent val="0"/>
              <c:showBubbleSize val="0"/>
            </c:dLbl>
            <c:showLegendKey val="0"/>
            <c:showVal val="0"/>
            <c:showCatName val="0"/>
            <c:showSerName val="0"/>
            <c:showPercent val="0"/>
            <c:showBubbleSize val="0"/>
          </c:dLbls>
          <c:cat>
            <c:strRef>
              <c:f>'ADEVA COMBINADO'!$A$209:$A$210</c:f>
              <c:strCache>
                <c:ptCount val="2"/>
                <c:pt idx="0">
                  <c:v>2009-2010</c:v>
                </c:pt>
                <c:pt idx="1">
                  <c:v>2008-2009</c:v>
                </c:pt>
              </c:strCache>
            </c:strRef>
          </c:cat>
          <c:val>
            <c:numRef>
              <c:f>'ADEVA COMBINADO'!$B$209:$B$210</c:f>
              <c:numCache>
                <c:formatCode>General</c:formatCode>
                <c:ptCount val="2"/>
                <c:pt idx="0">
                  <c:v>260.17</c:v>
                </c:pt>
                <c:pt idx="1">
                  <c:v>196.238</c:v>
                </c:pt>
              </c:numCache>
            </c:numRef>
          </c:val>
        </c:ser>
        <c:dLbls>
          <c:showLegendKey val="0"/>
          <c:showVal val="0"/>
          <c:showCatName val="0"/>
          <c:showSerName val="0"/>
          <c:showPercent val="0"/>
          <c:showBubbleSize val="0"/>
        </c:dLbls>
        <c:gapWidth val="250"/>
        <c:axId val="69077248"/>
        <c:axId val="69079424"/>
      </c:barChart>
      <c:catAx>
        <c:axId val="69077248"/>
        <c:scaling>
          <c:orientation val="minMax"/>
        </c:scaling>
        <c:delete val="0"/>
        <c:axPos val="b"/>
        <c:title>
          <c:tx>
            <c:rich>
              <a:bodyPr/>
              <a:lstStyle/>
              <a:p>
                <a:pPr>
                  <a:defRPr/>
                </a:pPr>
                <a:r>
                  <a:rPr lang="en-US"/>
                  <a:t>Años de evaluación</a:t>
                </a:r>
              </a:p>
            </c:rich>
          </c:tx>
          <c:layout>
            <c:manualLayout>
              <c:xMode val="edge"/>
              <c:yMode val="edge"/>
              <c:x val="0.388715191088922"/>
              <c:y val="0.91509220145765047"/>
            </c:manualLayout>
          </c:layout>
          <c:overlay val="0"/>
        </c:title>
        <c:majorTickMark val="none"/>
        <c:minorTickMark val="none"/>
        <c:tickLblPos val="nextTo"/>
        <c:crossAx val="69079424"/>
        <c:crosses val="autoZero"/>
        <c:auto val="1"/>
        <c:lblAlgn val="ctr"/>
        <c:lblOffset val="100"/>
        <c:noMultiLvlLbl val="0"/>
      </c:catAx>
      <c:valAx>
        <c:axId val="69079424"/>
        <c:scaling>
          <c:orientation val="minMax"/>
        </c:scaling>
        <c:delete val="0"/>
        <c:axPos val="l"/>
        <c:title>
          <c:tx>
            <c:rich>
              <a:bodyPr/>
              <a:lstStyle/>
              <a:p>
                <a:pPr>
                  <a:defRPr/>
                </a:pPr>
                <a:r>
                  <a:rPr lang="en-US"/>
                  <a:t>Área foliar (m2)</a:t>
                </a:r>
              </a:p>
            </c:rich>
          </c:tx>
          <c:layout>
            <c:manualLayout>
              <c:xMode val="edge"/>
              <c:yMode val="edge"/>
              <c:x val="1.4056163898455726E-2"/>
              <c:y val="0.25323142601641713"/>
            </c:manualLayout>
          </c:layout>
          <c:overlay val="0"/>
        </c:title>
        <c:numFmt formatCode="General" sourceLinked="1"/>
        <c:majorTickMark val="out"/>
        <c:minorTickMark val="none"/>
        <c:tickLblPos val="nextTo"/>
        <c:crossAx val="69077248"/>
        <c:crosses val="autoZero"/>
        <c:crossBetween val="between"/>
      </c:valAx>
      <c:spPr>
        <a:noFill/>
        <a:ln w="25400">
          <a:noFill/>
        </a:ln>
      </c:spPr>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7046196593043"/>
          <c:y val="0.11325466525224796"/>
          <c:w val="0.77416137498941662"/>
          <c:h val="0.6732330708661417"/>
        </c:manualLayout>
      </c:layout>
      <c:barChart>
        <c:barDir val="col"/>
        <c:grouping val="clustered"/>
        <c:varyColors val="0"/>
        <c:ser>
          <c:idx val="0"/>
          <c:order val="0"/>
          <c:tx>
            <c:strRef>
              <c:f>'graficos de comparaciones'!$B$14</c:f>
              <c:strCache>
                <c:ptCount val="1"/>
                <c:pt idx="0">
                  <c:v>FOSFÓRO 2010</c:v>
                </c:pt>
              </c:strCache>
            </c:strRef>
          </c:tx>
          <c:spPr>
            <a:solidFill>
              <a:schemeClr val="bg1">
                <a:lumMod val="65000"/>
              </a:schemeClr>
            </a:solidFill>
          </c:spPr>
          <c:invertIfNegative val="0"/>
          <c:dLbls>
            <c:dLbl>
              <c:idx val="0"/>
              <c:layout/>
              <c:tx>
                <c:rich>
                  <a:bodyPr/>
                  <a:lstStyle/>
                  <a:p>
                    <a:r>
                      <a:rPr lang="en-US"/>
                      <a:t>A</a:t>
                    </a:r>
                  </a:p>
                  <a:p>
                    <a:r>
                      <a:rPr lang="en-US"/>
                      <a:t>12,5</a:t>
                    </a:r>
                  </a:p>
                </c:rich>
              </c:tx>
              <c:showLegendKey val="0"/>
              <c:showVal val="1"/>
              <c:showCatName val="0"/>
              <c:showSerName val="0"/>
              <c:showPercent val="0"/>
              <c:showBubbleSize val="0"/>
            </c:dLbl>
            <c:dLbl>
              <c:idx val="1"/>
              <c:layout/>
              <c:tx>
                <c:rich>
                  <a:bodyPr/>
                  <a:lstStyle/>
                  <a:p>
                    <a:r>
                      <a:rPr lang="en-US"/>
                      <a:t>B</a:t>
                    </a:r>
                  </a:p>
                  <a:p>
                    <a:r>
                      <a:rPr lang="en-US"/>
                      <a:t>6,25</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'graficos de comparaciones'!$A$15:$A$16</c:f>
              <c:strCache>
                <c:ptCount val="2"/>
                <c:pt idx="0">
                  <c:v>T4</c:v>
                </c:pt>
                <c:pt idx="1">
                  <c:v>T5</c:v>
                </c:pt>
              </c:strCache>
            </c:strRef>
          </c:cat>
          <c:val>
            <c:numRef>
              <c:f>'graficos de comparaciones'!$B$15:$B$16</c:f>
              <c:numCache>
                <c:formatCode>General</c:formatCode>
                <c:ptCount val="2"/>
                <c:pt idx="0">
                  <c:v>12.5</c:v>
                </c:pt>
                <c:pt idx="1">
                  <c:v>6.25</c:v>
                </c:pt>
              </c:numCache>
            </c:numRef>
          </c:val>
        </c:ser>
        <c:dLbls>
          <c:showLegendKey val="0"/>
          <c:showVal val="0"/>
          <c:showCatName val="0"/>
          <c:showSerName val="0"/>
          <c:showPercent val="0"/>
          <c:showBubbleSize val="0"/>
        </c:dLbls>
        <c:gapWidth val="250"/>
        <c:axId val="76326016"/>
        <c:axId val="76327936"/>
      </c:barChart>
      <c:catAx>
        <c:axId val="76326016"/>
        <c:scaling>
          <c:orientation val="minMax"/>
        </c:scaling>
        <c:delete val="0"/>
        <c:axPos val="b"/>
        <c:title>
          <c:tx>
            <c:rich>
              <a:bodyPr/>
              <a:lstStyle/>
              <a:p>
                <a:pPr>
                  <a:defRPr/>
                </a:pPr>
                <a:r>
                  <a:rPr lang="es-EC"/>
                  <a:t>Tratamientos</a:t>
                </a:r>
              </a:p>
            </c:rich>
          </c:tx>
          <c:layout>
            <c:manualLayout>
              <c:xMode val="edge"/>
              <c:yMode val="edge"/>
              <c:x val="0.46589564482047846"/>
              <c:y val="0.90333332138722933"/>
            </c:manualLayout>
          </c:layout>
          <c:overlay val="0"/>
        </c:title>
        <c:majorTickMark val="none"/>
        <c:minorTickMark val="none"/>
        <c:tickLblPos val="nextTo"/>
        <c:crossAx val="76327936"/>
        <c:crosses val="autoZero"/>
        <c:auto val="1"/>
        <c:lblAlgn val="ctr"/>
        <c:lblOffset val="100"/>
        <c:noMultiLvlLbl val="0"/>
      </c:catAx>
      <c:valAx>
        <c:axId val="76327936"/>
        <c:scaling>
          <c:orientation val="minMax"/>
        </c:scaling>
        <c:delete val="0"/>
        <c:axPos val="l"/>
        <c:title>
          <c:tx>
            <c:rich>
              <a:bodyPr/>
              <a:lstStyle/>
              <a:p>
                <a:pPr>
                  <a:defRPr/>
                </a:pPr>
                <a:r>
                  <a:rPr lang="es-EC"/>
                  <a:t>Concentración de P (ppm)</a:t>
                </a:r>
              </a:p>
            </c:rich>
          </c:tx>
          <c:layout>
            <c:manualLayout>
              <c:xMode val="edge"/>
              <c:yMode val="edge"/>
              <c:x val="9.5596174319358233E-3"/>
              <c:y val="0.15973807569768234"/>
            </c:manualLayout>
          </c:layout>
          <c:overlay val="0"/>
        </c:title>
        <c:numFmt formatCode="General" sourceLinked="1"/>
        <c:majorTickMark val="out"/>
        <c:minorTickMark val="none"/>
        <c:tickLblPos val="nextTo"/>
        <c:crossAx val="76326016"/>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73048934733747"/>
          <c:y val="0.11108025034255455"/>
          <c:w val="0.84463161860061553"/>
          <c:h val="0.74231831676778104"/>
        </c:manualLayout>
      </c:layout>
      <c:barChart>
        <c:barDir val="col"/>
        <c:grouping val="clustered"/>
        <c:varyColors val="0"/>
        <c:ser>
          <c:idx val="0"/>
          <c:order val="0"/>
          <c:tx>
            <c:strRef>
              <c:f>'GRAFICOS SIG ESTADIS'!$C$34</c:f>
              <c:strCache>
                <c:ptCount val="1"/>
                <c:pt idx="0">
                  <c:v>AZÚFRE 2010</c:v>
                </c:pt>
              </c:strCache>
            </c:strRef>
          </c:tx>
          <c:spPr>
            <a:solidFill>
              <a:schemeClr val="bg1">
                <a:lumMod val="65000"/>
              </a:schemeClr>
            </a:solidFill>
          </c:spPr>
          <c:invertIfNegative val="0"/>
          <c:dLbls>
            <c:dLbl>
              <c:idx val="0"/>
              <c:layout/>
              <c:tx>
                <c:rich>
                  <a:bodyPr/>
                  <a:lstStyle/>
                  <a:p>
                    <a:r>
                      <a:rPr lang="en-US"/>
                      <a:t>A</a:t>
                    </a:r>
                  </a:p>
                  <a:p>
                    <a:r>
                      <a:rPr lang="en-US"/>
                      <a:t>37,95</a:t>
                    </a:r>
                  </a:p>
                </c:rich>
              </c:tx>
              <c:showLegendKey val="0"/>
              <c:showVal val="1"/>
              <c:showCatName val="0"/>
              <c:showSerName val="0"/>
              <c:showPercent val="0"/>
              <c:showBubbleSize val="0"/>
            </c:dLbl>
            <c:dLbl>
              <c:idx val="1"/>
              <c:layout/>
              <c:tx>
                <c:rich>
                  <a:bodyPr/>
                  <a:lstStyle/>
                  <a:p>
                    <a:r>
                      <a:rPr lang="en-US"/>
                      <a:t>AB</a:t>
                    </a:r>
                  </a:p>
                  <a:p>
                    <a:r>
                      <a:rPr lang="en-US"/>
                      <a:t>29,6</a:t>
                    </a:r>
                  </a:p>
                </c:rich>
              </c:tx>
              <c:showLegendKey val="0"/>
              <c:showVal val="1"/>
              <c:showCatName val="0"/>
              <c:showSerName val="0"/>
              <c:showPercent val="0"/>
              <c:showBubbleSize val="0"/>
            </c:dLbl>
            <c:dLbl>
              <c:idx val="2"/>
              <c:layout/>
              <c:tx>
                <c:rich>
                  <a:bodyPr/>
                  <a:lstStyle/>
                  <a:p>
                    <a:r>
                      <a:rPr lang="en-US"/>
                      <a:t>B</a:t>
                    </a:r>
                  </a:p>
                  <a:p>
                    <a:r>
                      <a:rPr lang="en-US"/>
                      <a:t>27,85</a:t>
                    </a:r>
                  </a:p>
                </c:rich>
              </c:tx>
              <c:showLegendKey val="0"/>
              <c:showVal val="1"/>
              <c:showCatName val="0"/>
              <c:showSerName val="0"/>
              <c:showPercent val="0"/>
              <c:showBubbleSize val="0"/>
            </c:dLbl>
            <c:dLbl>
              <c:idx val="3"/>
              <c:layout/>
              <c:tx>
                <c:rich>
                  <a:bodyPr/>
                  <a:lstStyle/>
                  <a:p>
                    <a:r>
                      <a:rPr lang="en-US"/>
                      <a:t>B</a:t>
                    </a:r>
                  </a:p>
                  <a:p>
                    <a:r>
                      <a:rPr lang="en-US"/>
                      <a:t>24,3</a:t>
                    </a:r>
                  </a:p>
                </c:rich>
              </c:tx>
              <c:showLegendKey val="0"/>
              <c:showVal val="1"/>
              <c:showCatName val="0"/>
              <c:showSerName val="0"/>
              <c:showPercent val="0"/>
              <c:showBubbleSize val="0"/>
            </c:dLbl>
            <c:dLbl>
              <c:idx val="4"/>
              <c:layout/>
              <c:tx>
                <c:rich>
                  <a:bodyPr/>
                  <a:lstStyle/>
                  <a:p>
                    <a:r>
                      <a:rPr lang="en-US"/>
                      <a:t>B</a:t>
                    </a:r>
                  </a:p>
                  <a:p>
                    <a:r>
                      <a:rPr lang="en-US"/>
                      <a:t>23,28</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'GRAFICOS SIG ESTADIS'!$C$36:$C$40</c:f>
              <c:strCache>
                <c:ptCount val="5"/>
                <c:pt idx="0">
                  <c:v>T 4 </c:v>
                </c:pt>
                <c:pt idx="1">
                  <c:v>T 3</c:v>
                </c:pt>
                <c:pt idx="2">
                  <c:v>T 5</c:v>
                </c:pt>
                <c:pt idx="3">
                  <c:v>T 1</c:v>
                </c:pt>
                <c:pt idx="4">
                  <c:v>T 2</c:v>
                </c:pt>
              </c:strCache>
            </c:strRef>
          </c:cat>
          <c:val>
            <c:numRef>
              <c:f>'GRAFICOS SIG ESTADIS'!$D$36:$D$40</c:f>
              <c:numCache>
                <c:formatCode>General</c:formatCode>
                <c:ptCount val="5"/>
                <c:pt idx="0">
                  <c:v>37.950000000000003</c:v>
                </c:pt>
                <c:pt idx="1">
                  <c:v>29.6</c:v>
                </c:pt>
                <c:pt idx="2">
                  <c:v>27.85</c:v>
                </c:pt>
                <c:pt idx="3">
                  <c:v>24.3</c:v>
                </c:pt>
                <c:pt idx="4">
                  <c:v>23.279999999999987</c:v>
                </c:pt>
              </c:numCache>
            </c:numRef>
          </c:val>
        </c:ser>
        <c:dLbls>
          <c:showLegendKey val="0"/>
          <c:showVal val="0"/>
          <c:showCatName val="0"/>
          <c:showSerName val="0"/>
          <c:showPercent val="0"/>
          <c:showBubbleSize val="0"/>
        </c:dLbls>
        <c:gapWidth val="160"/>
        <c:axId val="76272000"/>
        <c:axId val="76273920"/>
      </c:barChart>
      <c:catAx>
        <c:axId val="76272000"/>
        <c:scaling>
          <c:orientation val="minMax"/>
        </c:scaling>
        <c:delete val="0"/>
        <c:axPos val="b"/>
        <c:title>
          <c:tx>
            <c:rich>
              <a:bodyPr/>
              <a:lstStyle/>
              <a:p>
                <a:pPr>
                  <a:defRPr/>
                </a:pPr>
                <a:r>
                  <a:rPr lang="es-EC"/>
                  <a:t>Tratamientos</a:t>
                </a:r>
              </a:p>
            </c:rich>
          </c:tx>
          <c:layout>
            <c:manualLayout>
              <c:xMode val="edge"/>
              <c:yMode val="edge"/>
              <c:x val="0.41191430118875683"/>
              <c:y val="0.92036356630568394"/>
            </c:manualLayout>
          </c:layout>
          <c:overlay val="0"/>
        </c:title>
        <c:majorTickMark val="none"/>
        <c:minorTickMark val="none"/>
        <c:tickLblPos val="nextTo"/>
        <c:crossAx val="76273920"/>
        <c:crosses val="autoZero"/>
        <c:auto val="1"/>
        <c:lblAlgn val="ctr"/>
        <c:lblOffset val="100"/>
        <c:noMultiLvlLbl val="0"/>
      </c:catAx>
      <c:valAx>
        <c:axId val="76273920"/>
        <c:scaling>
          <c:orientation val="minMax"/>
        </c:scaling>
        <c:delete val="0"/>
        <c:axPos val="l"/>
        <c:title>
          <c:tx>
            <c:rich>
              <a:bodyPr/>
              <a:lstStyle/>
              <a:p>
                <a:pPr>
                  <a:defRPr/>
                </a:pPr>
                <a:r>
                  <a:rPr lang="es-EC"/>
                  <a:t>Consentración de S (ppm)</a:t>
                </a:r>
              </a:p>
            </c:rich>
          </c:tx>
          <c:layout>
            <c:manualLayout>
              <c:xMode val="edge"/>
              <c:yMode val="edge"/>
              <c:x val="0"/>
              <c:y val="0.17414841913508727"/>
            </c:manualLayout>
          </c:layout>
          <c:overlay val="0"/>
        </c:title>
        <c:numFmt formatCode="General" sourceLinked="1"/>
        <c:majorTickMark val="out"/>
        <c:minorTickMark val="none"/>
        <c:tickLblPos val="nextTo"/>
        <c:crossAx val="76272000"/>
        <c:crosses val="autoZero"/>
        <c:crossBetween val="between"/>
      </c:valAx>
      <c:spPr>
        <a:noFill/>
        <a:ln w="25400">
          <a:noFill/>
        </a:ln>
      </c:spPr>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50598452680326"/>
          <c:y val="7.1260387057426947E-2"/>
          <c:w val="0.84878877845187384"/>
          <c:h val="0.74168602015229879"/>
        </c:manualLayout>
      </c:layout>
      <c:barChart>
        <c:barDir val="col"/>
        <c:grouping val="clustered"/>
        <c:varyColors val="0"/>
        <c:ser>
          <c:idx val="0"/>
          <c:order val="0"/>
          <c:spPr>
            <a:solidFill>
              <a:schemeClr val="accent3">
                <a:lumMod val="60000"/>
                <a:lumOff val="40000"/>
              </a:schemeClr>
            </a:solidFill>
          </c:spPr>
          <c:invertIfNegative val="0"/>
          <c:dPt>
            <c:idx val="0"/>
            <c:invertIfNegative val="0"/>
            <c:bubble3D val="0"/>
            <c:spPr>
              <a:solidFill>
                <a:schemeClr val="bg1">
                  <a:lumMod val="65000"/>
                </a:schemeClr>
              </a:solidFill>
            </c:spPr>
          </c:dPt>
          <c:dPt>
            <c:idx val="1"/>
            <c:invertIfNegative val="0"/>
            <c:bubble3D val="0"/>
            <c:spPr>
              <a:solidFill>
                <a:schemeClr val="bg1">
                  <a:lumMod val="65000"/>
                </a:schemeClr>
              </a:solidFill>
            </c:spPr>
          </c:dPt>
          <c:dLbls>
            <c:dLbl>
              <c:idx val="0"/>
              <c:layout/>
              <c:tx>
                <c:rich>
                  <a:bodyPr/>
                  <a:lstStyle/>
                  <a:p>
                    <a:r>
                      <a:rPr lang="en-US"/>
                      <a:t>A</a:t>
                    </a:r>
                  </a:p>
                  <a:p>
                    <a:r>
                      <a:rPr lang="en-US"/>
                      <a:t>29,67</a:t>
                    </a:r>
                  </a:p>
                </c:rich>
              </c:tx>
              <c:showLegendKey val="0"/>
              <c:showVal val="1"/>
              <c:showCatName val="0"/>
              <c:showSerName val="0"/>
              <c:showPercent val="0"/>
              <c:showBubbleSize val="0"/>
            </c:dLbl>
            <c:dLbl>
              <c:idx val="1"/>
              <c:layout/>
              <c:tx>
                <c:rich>
                  <a:bodyPr/>
                  <a:lstStyle/>
                  <a:p>
                    <a:r>
                      <a:rPr lang="en-US"/>
                      <a:t>B</a:t>
                    </a:r>
                  </a:p>
                  <a:p>
                    <a:r>
                      <a:rPr lang="en-US"/>
                      <a:t>24,3</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Hoja5!$H$8:$H$9</c:f>
              <c:strCache>
                <c:ptCount val="2"/>
                <c:pt idx="0">
                  <c:v>X = T2; T3; T4; T5</c:v>
                </c:pt>
                <c:pt idx="1">
                  <c:v>T1</c:v>
                </c:pt>
              </c:strCache>
            </c:strRef>
          </c:cat>
          <c:val>
            <c:numRef>
              <c:f>Hoja5!$I$8:$I$9</c:f>
              <c:numCache>
                <c:formatCode>General</c:formatCode>
                <c:ptCount val="2"/>
                <c:pt idx="0">
                  <c:v>29.67</c:v>
                </c:pt>
                <c:pt idx="1">
                  <c:v>24.3</c:v>
                </c:pt>
              </c:numCache>
            </c:numRef>
          </c:val>
        </c:ser>
        <c:dLbls>
          <c:showLegendKey val="0"/>
          <c:showVal val="0"/>
          <c:showCatName val="0"/>
          <c:showSerName val="0"/>
          <c:showPercent val="0"/>
          <c:showBubbleSize val="0"/>
        </c:dLbls>
        <c:gapWidth val="250"/>
        <c:axId val="76665216"/>
        <c:axId val="76667136"/>
      </c:barChart>
      <c:catAx>
        <c:axId val="76665216"/>
        <c:scaling>
          <c:orientation val="minMax"/>
        </c:scaling>
        <c:delete val="0"/>
        <c:axPos val="b"/>
        <c:title>
          <c:tx>
            <c:rich>
              <a:bodyPr/>
              <a:lstStyle/>
              <a:p>
                <a:pPr>
                  <a:defRPr/>
                </a:pPr>
                <a:r>
                  <a:rPr lang="en-US"/>
                  <a:t>Tratamientos</a:t>
                </a:r>
              </a:p>
            </c:rich>
          </c:tx>
          <c:layout>
            <c:manualLayout>
              <c:xMode val="edge"/>
              <c:yMode val="edge"/>
              <c:x val="0.45580597507278803"/>
              <c:y val="0.91480611045828431"/>
            </c:manualLayout>
          </c:layout>
          <c:overlay val="0"/>
        </c:title>
        <c:majorTickMark val="none"/>
        <c:minorTickMark val="none"/>
        <c:tickLblPos val="nextTo"/>
        <c:crossAx val="76667136"/>
        <c:crosses val="autoZero"/>
        <c:auto val="1"/>
        <c:lblAlgn val="ctr"/>
        <c:lblOffset val="100"/>
        <c:noMultiLvlLbl val="0"/>
      </c:catAx>
      <c:valAx>
        <c:axId val="76667136"/>
        <c:scaling>
          <c:orientation val="minMax"/>
        </c:scaling>
        <c:delete val="0"/>
        <c:axPos val="l"/>
        <c:title>
          <c:tx>
            <c:rich>
              <a:bodyPr/>
              <a:lstStyle/>
              <a:p>
                <a:pPr>
                  <a:defRPr/>
                </a:pPr>
                <a:r>
                  <a:rPr lang="en-US"/>
                  <a:t>Concentración de S (ppm)</a:t>
                </a:r>
              </a:p>
            </c:rich>
          </c:tx>
          <c:layout>
            <c:manualLayout>
              <c:xMode val="edge"/>
              <c:yMode val="edge"/>
              <c:x val="3.6429872495446266E-3"/>
              <c:y val="0.17036788585915597"/>
            </c:manualLayout>
          </c:layout>
          <c:overlay val="0"/>
        </c:title>
        <c:numFmt formatCode="General" sourceLinked="1"/>
        <c:majorTickMark val="out"/>
        <c:minorTickMark val="none"/>
        <c:tickLblPos val="nextTo"/>
        <c:crossAx val="76665216"/>
        <c:crosses val="autoZero"/>
        <c:crossBetween val="between"/>
      </c:valAx>
    </c:plotArea>
    <c:plotVisOnly val="1"/>
    <c:dispBlanksAs val="gap"/>
    <c:showDLblsOverMax val="0"/>
  </c:chart>
  <c:txPr>
    <a:bodyPr/>
    <a:lstStyle/>
    <a:p>
      <a:pPr>
        <a:defRPr sz="2000">
          <a:solidFill>
            <a:schemeClr val="bg1"/>
          </a:solidFill>
          <a:latin typeface="Times New Roman" pitchFamily="18" charset="0"/>
          <a:ea typeface="Tahoma" pitchFamily="34" charset="0"/>
          <a:cs typeface="Times New Roman" pitchFamily="18" charset="0"/>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05563207993257"/>
          <c:y val="9.6947270293818374E-2"/>
          <c:w val="0.85550050369030239"/>
          <c:h val="0.75937194721951995"/>
        </c:manualLayout>
      </c:layout>
      <c:barChart>
        <c:barDir val="col"/>
        <c:grouping val="clustered"/>
        <c:varyColors val="0"/>
        <c:ser>
          <c:idx val="0"/>
          <c:order val="0"/>
          <c:spPr>
            <a:solidFill>
              <a:schemeClr val="bg1">
                <a:lumMod val="65000"/>
              </a:schemeClr>
            </a:solidFill>
          </c:spPr>
          <c:invertIfNegative val="0"/>
          <c:dLbls>
            <c:dLbl>
              <c:idx val="0"/>
              <c:layout/>
              <c:tx>
                <c:rich>
                  <a:bodyPr/>
                  <a:lstStyle/>
                  <a:p>
                    <a:r>
                      <a:rPr lang="en-US"/>
                      <a:t>A</a:t>
                    </a:r>
                  </a:p>
                  <a:p>
                    <a:r>
                      <a:rPr lang="en-US"/>
                      <a:t>31,8</a:t>
                    </a:r>
                  </a:p>
                </c:rich>
              </c:tx>
              <c:showLegendKey val="0"/>
              <c:showVal val="1"/>
              <c:showCatName val="0"/>
              <c:showSerName val="0"/>
              <c:showPercent val="0"/>
              <c:showBubbleSize val="0"/>
            </c:dLbl>
            <c:dLbl>
              <c:idx val="1"/>
              <c:layout/>
              <c:tx>
                <c:rich>
                  <a:bodyPr/>
                  <a:lstStyle/>
                  <a:p>
                    <a:r>
                      <a:rPr lang="en-US"/>
                      <a:t>B</a:t>
                    </a:r>
                  </a:p>
                  <a:p>
                    <a:r>
                      <a:rPr lang="en-US"/>
                      <a:t>23,28</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Hoja1!$D$1:$D$2</c:f>
              <c:strCache>
                <c:ptCount val="2"/>
                <c:pt idx="0">
                  <c:v>X = T3; T4; T5</c:v>
                </c:pt>
                <c:pt idx="1">
                  <c:v>T2</c:v>
                </c:pt>
              </c:strCache>
            </c:strRef>
          </c:cat>
          <c:val>
            <c:numRef>
              <c:f>Hoja1!$E$1:$E$2</c:f>
              <c:numCache>
                <c:formatCode>General</c:formatCode>
                <c:ptCount val="2"/>
                <c:pt idx="0">
                  <c:v>31.8</c:v>
                </c:pt>
                <c:pt idx="1">
                  <c:v>23.28</c:v>
                </c:pt>
              </c:numCache>
            </c:numRef>
          </c:val>
        </c:ser>
        <c:dLbls>
          <c:showLegendKey val="0"/>
          <c:showVal val="0"/>
          <c:showCatName val="0"/>
          <c:showSerName val="0"/>
          <c:showPercent val="0"/>
          <c:showBubbleSize val="0"/>
        </c:dLbls>
        <c:gapWidth val="250"/>
        <c:axId val="76688768"/>
        <c:axId val="76699136"/>
      </c:barChart>
      <c:catAx>
        <c:axId val="76688768"/>
        <c:scaling>
          <c:orientation val="minMax"/>
        </c:scaling>
        <c:delete val="0"/>
        <c:axPos val="b"/>
        <c:title>
          <c:tx>
            <c:rich>
              <a:bodyPr/>
              <a:lstStyle/>
              <a:p>
                <a:pPr>
                  <a:defRPr/>
                </a:pPr>
                <a:r>
                  <a:rPr lang="en-US"/>
                  <a:t>Tratamientos</a:t>
                </a:r>
              </a:p>
            </c:rich>
          </c:tx>
          <c:layout>
            <c:manualLayout>
              <c:xMode val="edge"/>
              <c:yMode val="edge"/>
              <c:x val="0.45428616462106719"/>
              <c:y val="0.91837994715452931"/>
            </c:manualLayout>
          </c:layout>
          <c:overlay val="0"/>
        </c:title>
        <c:majorTickMark val="none"/>
        <c:minorTickMark val="none"/>
        <c:tickLblPos val="nextTo"/>
        <c:crossAx val="76699136"/>
        <c:crosses val="autoZero"/>
        <c:auto val="1"/>
        <c:lblAlgn val="ctr"/>
        <c:lblOffset val="100"/>
        <c:noMultiLvlLbl val="0"/>
      </c:catAx>
      <c:valAx>
        <c:axId val="76699136"/>
        <c:scaling>
          <c:orientation val="minMax"/>
        </c:scaling>
        <c:delete val="0"/>
        <c:axPos val="l"/>
        <c:title>
          <c:tx>
            <c:rich>
              <a:bodyPr/>
              <a:lstStyle/>
              <a:p>
                <a:pPr>
                  <a:defRPr/>
                </a:pPr>
                <a:r>
                  <a:rPr lang="en-US"/>
                  <a:t>Concentración de S (ppm)</a:t>
                </a:r>
              </a:p>
            </c:rich>
          </c:tx>
          <c:layout>
            <c:manualLayout>
              <c:xMode val="edge"/>
              <c:yMode val="edge"/>
              <c:x val="0"/>
              <c:y val="0.20360860231650821"/>
            </c:manualLayout>
          </c:layout>
          <c:overlay val="0"/>
        </c:title>
        <c:numFmt formatCode="General" sourceLinked="1"/>
        <c:majorTickMark val="out"/>
        <c:minorTickMark val="none"/>
        <c:tickLblPos val="nextTo"/>
        <c:crossAx val="76688768"/>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81982537994336"/>
          <c:y val="0.14474578989431283"/>
          <c:w val="0.78375853408189089"/>
          <c:h val="0.66839325200425759"/>
        </c:manualLayout>
      </c:layout>
      <c:barChart>
        <c:barDir val="col"/>
        <c:grouping val="clustered"/>
        <c:varyColors val="0"/>
        <c:ser>
          <c:idx val="0"/>
          <c:order val="0"/>
          <c:tx>
            <c:strRef>
              <c:f>'graficos de comparaciones'!$H$43</c:f>
              <c:strCache>
                <c:ptCount val="1"/>
                <c:pt idx="0">
                  <c:v>AZUFRE 2010</c:v>
                </c:pt>
              </c:strCache>
            </c:strRef>
          </c:tx>
          <c:spPr>
            <a:solidFill>
              <a:schemeClr val="bg1">
                <a:lumMod val="65000"/>
              </a:schemeClr>
            </a:solidFill>
          </c:spPr>
          <c:invertIfNegative val="0"/>
          <c:dLbls>
            <c:dLbl>
              <c:idx val="0"/>
              <c:layout/>
              <c:tx>
                <c:rich>
                  <a:bodyPr/>
                  <a:lstStyle/>
                  <a:p>
                    <a:r>
                      <a:rPr lang="en-US"/>
                      <a:t>A</a:t>
                    </a:r>
                  </a:p>
                  <a:p>
                    <a:r>
                      <a:rPr lang="en-US"/>
                      <a:t>37,95</a:t>
                    </a:r>
                  </a:p>
                </c:rich>
              </c:tx>
              <c:showLegendKey val="0"/>
              <c:showVal val="1"/>
              <c:showCatName val="0"/>
              <c:showSerName val="0"/>
              <c:showPercent val="0"/>
              <c:showBubbleSize val="0"/>
            </c:dLbl>
            <c:dLbl>
              <c:idx val="1"/>
              <c:layout/>
              <c:tx>
                <c:rich>
                  <a:bodyPr/>
                  <a:lstStyle/>
                  <a:p>
                    <a:r>
                      <a:rPr lang="en-US"/>
                      <a:t>B</a:t>
                    </a:r>
                  </a:p>
                  <a:p>
                    <a:r>
                      <a:rPr lang="en-US"/>
                      <a:t>27,85</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'graficos de comparaciones'!$G$44:$G$45</c:f>
              <c:strCache>
                <c:ptCount val="2"/>
                <c:pt idx="0">
                  <c:v>T4</c:v>
                </c:pt>
                <c:pt idx="1">
                  <c:v>T5</c:v>
                </c:pt>
              </c:strCache>
            </c:strRef>
          </c:cat>
          <c:val>
            <c:numRef>
              <c:f>'graficos de comparaciones'!$H$44:$H$45</c:f>
              <c:numCache>
                <c:formatCode>General</c:formatCode>
                <c:ptCount val="2"/>
                <c:pt idx="0">
                  <c:v>37.950000000000003</c:v>
                </c:pt>
                <c:pt idx="1">
                  <c:v>27.85</c:v>
                </c:pt>
              </c:numCache>
            </c:numRef>
          </c:val>
        </c:ser>
        <c:dLbls>
          <c:showLegendKey val="0"/>
          <c:showVal val="0"/>
          <c:showCatName val="0"/>
          <c:showSerName val="0"/>
          <c:showPercent val="0"/>
          <c:showBubbleSize val="0"/>
        </c:dLbls>
        <c:gapWidth val="250"/>
        <c:axId val="76425856"/>
        <c:axId val="76432128"/>
      </c:barChart>
      <c:catAx>
        <c:axId val="76425856"/>
        <c:scaling>
          <c:orientation val="minMax"/>
        </c:scaling>
        <c:delete val="0"/>
        <c:axPos val="b"/>
        <c:title>
          <c:tx>
            <c:rich>
              <a:bodyPr/>
              <a:lstStyle/>
              <a:p>
                <a:pPr>
                  <a:defRPr/>
                </a:pPr>
                <a:r>
                  <a:rPr lang="es-EC"/>
                  <a:t>Tratamientos</a:t>
                </a:r>
              </a:p>
            </c:rich>
          </c:tx>
          <c:layout>
            <c:manualLayout>
              <c:xMode val="edge"/>
              <c:yMode val="edge"/>
              <c:x val="0.422327423170553"/>
              <c:y val="0.90284300848292831"/>
            </c:manualLayout>
          </c:layout>
          <c:overlay val="0"/>
        </c:title>
        <c:majorTickMark val="none"/>
        <c:minorTickMark val="none"/>
        <c:tickLblPos val="nextTo"/>
        <c:crossAx val="76432128"/>
        <c:crosses val="autoZero"/>
        <c:auto val="1"/>
        <c:lblAlgn val="ctr"/>
        <c:lblOffset val="100"/>
        <c:noMultiLvlLbl val="0"/>
      </c:catAx>
      <c:valAx>
        <c:axId val="76432128"/>
        <c:scaling>
          <c:orientation val="minMax"/>
        </c:scaling>
        <c:delete val="0"/>
        <c:axPos val="l"/>
        <c:title>
          <c:tx>
            <c:rich>
              <a:bodyPr/>
              <a:lstStyle/>
              <a:p>
                <a:pPr>
                  <a:defRPr/>
                </a:pPr>
                <a:r>
                  <a:rPr lang="es-EC"/>
                  <a:t>Concentración de S (ppm)</a:t>
                </a:r>
              </a:p>
            </c:rich>
          </c:tx>
          <c:layout>
            <c:manualLayout>
              <c:xMode val="edge"/>
              <c:yMode val="edge"/>
              <c:x val="7.4724314046946396E-3"/>
              <c:y val="0.14814818962767579"/>
            </c:manualLayout>
          </c:layout>
          <c:overlay val="0"/>
        </c:title>
        <c:numFmt formatCode="General" sourceLinked="1"/>
        <c:majorTickMark val="out"/>
        <c:minorTickMark val="none"/>
        <c:tickLblPos val="nextTo"/>
        <c:crossAx val="76425856"/>
        <c:crosses val="autoZero"/>
        <c:crossBetween val="between"/>
      </c:valAx>
    </c:plotArea>
    <c:plotVisOnly val="1"/>
    <c:dispBlanksAs val="gap"/>
    <c:showDLblsOverMax val="0"/>
  </c:chart>
  <c:txPr>
    <a:bodyPr/>
    <a:lstStyle/>
    <a:p>
      <a:pPr>
        <a:defRPr sz="2000">
          <a:solidFill>
            <a:schemeClr val="bg1"/>
          </a:solidFill>
          <a:latin typeface="Times New Roman" pitchFamily="18" charset="0"/>
          <a:cs typeface="Times New Roman" pitchFamily="18" charset="0"/>
        </a:defRPr>
      </a:pPr>
      <a:endParaRPr lang="es-EC"/>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909358-4303-4E1B-AFDB-C4E7F59A02DD}" type="datetimeFigureOut">
              <a:rPr lang="es-EC" smtClean="0"/>
              <a:t>28/01/2014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05C24F-F62D-4A47-A2FC-9A3E8ECB7712}" type="slidenum">
              <a:rPr lang="es-EC" smtClean="0"/>
              <a:t>‹Nº›</a:t>
            </a:fld>
            <a:endParaRPr lang="es-EC"/>
          </a:p>
        </p:txBody>
      </p:sp>
    </p:spTree>
    <p:extLst>
      <p:ext uri="{BB962C8B-B14F-4D97-AF65-F5344CB8AC3E}">
        <p14:creationId xmlns:p14="http://schemas.microsoft.com/office/powerpoint/2010/main" val="1875743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A05C24F-F62D-4A47-A2FC-9A3E8ECB7712}" type="slidenum">
              <a:rPr lang="es-EC" smtClean="0"/>
              <a:t>66</a:t>
            </a:fld>
            <a:endParaRPr lang="es-EC"/>
          </a:p>
        </p:txBody>
      </p:sp>
    </p:spTree>
    <p:extLst>
      <p:ext uri="{BB962C8B-B14F-4D97-AF65-F5344CB8AC3E}">
        <p14:creationId xmlns:p14="http://schemas.microsoft.com/office/powerpoint/2010/main" val="796818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8BA09E2-2A43-4F9D-A918-712EB7394333}" type="datetimeFigureOut">
              <a:rPr lang="es-ES" smtClean="0"/>
              <a:pPr/>
              <a:t>28/01/2014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050398-4CB9-4ACA-9421-8312279FC4E5}"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8BA09E2-2A43-4F9D-A918-712EB7394333}" type="datetimeFigureOut">
              <a:rPr lang="es-ES" smtClean="0"/>
              <a:pPr/>
              <a:t>28/01/2014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050398-4CB9-4ACA-9421-8312279FC4E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8BA09E2-2A43-4F9D-A918-712EB7394333}" type="datetimeFigureOut">
              <a:rPr lang="es-ES" smtClean="0"/>
              <a:pPr/>
              <a:t>28/01/2014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050398-4CB9-4ACA-9421-8312279FC4E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8BA09E2-2A43-4F9D-A918-712EB7394333}" type="datetimeFigureOut">
              <a:rPr lang="es-ES" smtClean="0"/>
              <a:pPr/>
              <a:t>28/01/2014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050398-4CB9-4ACA-9421-8312279FC4E5}"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8BA09E2-2A43-4F9D-A918-712EB7394333}" type="datetimeFigureOut">
              <a:rPr lang="es-ES" smtClean="0"/>
              <a:pPr/>
              <a:t>28/01/2014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050398-4CB9-4ACA-9421-8312279FC4E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8BA09E2-2A43-4F9D-A918-712EB7394333}" type="datetimeFigureOut">
              <a:rPr lang="es-ES" smtClean="0"/>
              <a:pPr/>
              <a:t>28/01/2014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1050398-4CB9-4ACA-9421-8312279FC4E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8BA09E2-2A43-4F9D-A918-712EB7394333}" type="datetimeFigureOut">
              <a:rPr lang="es-ES" smtClean="0"/>
              <a:pPr/>
              <a:t>28/01/2014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1050398-4CB9-4ACA-9421-8312279FC4E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8BA09E2-2A43-4F9D-A918-712EB7394333}" type="datetimeFigureOut">
              <a:rPr lang="es-ES" smtClean="0"/>
              <a:pPr/>
              <a:t>28/01/2014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1050398-4CB9-4ACA-9421-8312279FC4E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8BA09E2-2A43-4F9D-A918-712EB7394333}" type="datetimeFigureOut">
              <a:rPr lang="es-ES" smtClean="0"/>
              <a:pPr/>
              <a:t>28/01/2014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1050398-4CB9-4ACA-9421-8312279FC4E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8BA09E2-2A43-4F9D-A918-712EB7394333}" type="datetimeFigureOut">
              <a:rPr lang="es-ES" smtClean="0"/>
              <a:pPr/>
              <a:t>28/01/2014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1050398-4CB9-4ACA-9421-8312279FC4E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8BA09E2-2A43-4F9D-A918-712EB7394333}" type="datetimeFigureOut">
              <a:rPr lang="es-ES" smtClean="0"/>
              <a:pPr/>
              <a:t>28/01/2014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1050398-4CB9-4ACA-9421-8312279FC4E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A09E2-2A43-4F9D-A918-712EB7394333}" type="datetimeFigureOut">
              <a:rPr lang="es-ES" smtClean="0"/>
              <a:pPr/>
              <a:t>28/01/2014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50398-4CB9-4ACA-9421-8312279FC4E5}" type="slidenum">
              <a:rPr lang="es-ES" smtClean="0"/>
              <a:pPr/>
              <a:t>‹Nº›</a:t>
            </a:fld>
            <a:endParaRPr lang="es-ES"/>
          </a:p>
        </p:txBody>
      </p:sp>
      <p:pic>
        <p:nvPicPr>
          <p:cNvPr id="7" name="Picture 3" descr="D:\FISIOLOGIA Y SUELO DE LA PALMA ACEITERA\SUELOS Y FISIOLO (G)\materiales\fotos\3_1_A.jpg"/>
          <p:cNvPicPr>
            <a:picLocks noChangeAspect="1" noChangeArrowheads="1"/>
          </p:cNvPicPr>
          <p:nvPr userDrawn="1"/>
        </p:nvPicPr>
        <p:blipFill>
          <a:blip r:embed="rId13"/>
          <a:srcRect/>
          <a:stretch>
            <a:fillRect/>
          </a:stretch>
        </p:blipFill>
        <p:spPr bwMode="auto">
          <a:xfrm>
            <a:off x="142843" y="214290"/>
            <a:ext cx="8844897" cy="6357982"/>
          </a:xfrm>
          <a:prstGeom prst="rect">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9.xml"/><Relationship Id="rId18" Type="http://schemas.openxmlformats.org/officeDocument/2006/relationships/slide" Target="slide31.xml"/><Relationship Id="rId26" Type="http://schemas.openxmlformats.org/officeDocument/2006/relationships/slide" Target="slide25.xml"/><Relationship Id="rId3" Type="http://schemas.openxmlformats.org/officeDocument/2006/relationships/slide" Target="slide16.xml"/><Relationship Id="rId21" Type="http://schemas.openxmlformats.org/officeDocument/2006/relationships/slide" Target="slide28.xml"/><Relationship Id="rId7" Type="http://schemas.openxmlformats.org/officeDocument/2006/relationships/slide" Target="slide29.xml"/><Relationship Id="rId12" Type="http://schemas.openxmlformats.org/officeDocument/2006/relationships/slide" Target="slide34.xml"/><Relationship Id="rId17" Type="http://schemas.openxmlformats.org/officeDocument/2006/relationships/slide" Target="slide27.xml"/><Relationship Id="rId25" Type="http://schemas.openxmlformats.org/officeDocument/2006/relationships/slide" Target="slide22.xml"/><Relationship Id="rId2" Type="http://schemas.openxmlformats.org/officeDocument/2006/relationships/slide" Target="slide14.xml"/><Relationship Id="rId16" Type="http://schemas.openxmlformats.org/officeDocument/2006/relationships/slide" Target="slide24.xml"/><Relationship Id="rId20"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30.xml"/><Relationship Id="rId24" Type="http://schemas.openxmlformats.org/officeDocument/2006/relationships/slide" Target="slide18.xml"/><Relationship Id="rId5" Type="http://schemas.openxmlformats.org/officeDocument/2006/relationships/slide" Target="slide23.xml"/><Relationship Id="rId15" Type="http://schemas.openxmlformats.org/officeDocument/2006/relationships/slide" Target="slide21.xml"/><Relationship Id="rId23" Type="http://schemas.openxmlformats.org/officeDocument/2006/relationships/slide" Target="slide15.xml"/><Relationship Id="rId28" Type="http://schemas.openxmlformats.org/officeDocument/2006/relationships/slide" Target="slide41.xml"/><Relationship Id="rId10" Type="http://schemas.openxmlformats.org/officeDocument/2006/relationships/slide" Target="slide20.xml"/><Relationship Id="rId19" Type="http://schemas.openxmlformats.org/officeDocument/2006/relationships/slide" Target="slide35.xml"/><Relationship Id="rId4" Type="http://schemas.openxmlformats.org/officeDocument/2006/relationships/slide" Target="slide19.xml"/><Relationship Id="rId9" Type="http://schemas.openxmlformats.org/officeDocument/2006/relationships/slide" Target="slide36.xml"/><Relationship Id="rId14" Type="http://schemas.openxmlformats.org/officeDocument/2006/relationships/slide" Target="slide17.xml"/><Relationship Id="rId22" Type="http://schemas.openxmlformats.org/officeDocument/2006/relationships/slide" Target="slide32.xml"/><Relationship Id="rId27" Type="http://schemas.openxmlformats.org/officeDocument/2006/relationships/slide" Target="slide38.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51.xml"/><Relationship Id="rId7" Type="http://schemas.openxmlformats.org/officeDocument/2006/relationships/slide" Target="slide52.xml"/><Relationship Id="rId12" Type="http://schemas.openxmlformats.org/officeDocument/2006/relationships/slide" Target="slide55.xml"/><Relationship Id="rId2" Type="http://schemas.openxmlformats.org/officeDocument/2006/relationships/slide" Target="slide45.xml"/><Relationship Id="rId1" Type="http://schemas.openxmlformats.org/officeDocument/2006/relationships/slideLayout" Target="../slideLayouts/slideLayout2.xml"/><Relationship Id="rId6" Type="http://schemas.openxmlformats.org/officeDocument/2006/relationships/slide" Target="slide47.xml"/><Relationship Id="rId11" Type="http://schemas.openxmlformats.org/officeDocument/2006/relationships/slide" Target="slide53.xml"/><Relationship Id="rId5" Type="http://schemas.openxmlformats.org/officeDocument/2006/relationships/slide" Target="slide46.xml"/><Relationship Id="rId10" Type="http://schemas.openxmlformats.org/officeDocument/2006/relationships/slide" Target="slide50.xml"/><Relationship Id="rId4" Type="http://schemas.openxmlformats.org/officeDocument/2006/relationships/slide" Target="slide44.xml"/><Relationship Id="rId9" Type="http://schemas.openxmlformats.org/officeDocument/2006/relationships/slide" Target="slide49.xml"/></Relationships>
</file>

<file path=ppt/slides/_rels/slide4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63.xml"/><Relationship Id="rId1" Type="http://schemas.openxmlformats.org/officeDocument/2006/relationships/slideLayout" Target="../slideLayouts/slideLayout2.xml"/><Relationship Id="rId5" Type="http://schemas.openxmlformats.org/officeDocument/2006/relationships/slide" Target="slide66.xml"/><Relationship Id="rId4" Type="http://schemas.openxmlformats.org/officeDocument/2006/relationships/slide" Target="slide64.xml"/></Relationships>
</file>

<file path=ppt/slides/_rels/slide63.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27296" y="332656"/>
            <a:ext cx="1115616" cy="1173653"/>
          </a:xfrm>
          <a:prstGeom prst="rect">
            <a:avLst/>
          </a:prstGeom>
          <a:noFill/>
          <a:ln w="9525">
            <a:noFill/>
            <a:miter lim="800000"/>
            <a:headEnd/>
            <a:tailEnd/>
          </a:ln>
        </p:spPr>
      </p:pic>
      <p:sp>
        <p:nvSpPr>
          <p:cNvPr id="4" name="3 Rectángulo"/>
          <p:cNvSpPr/>
          <p:nvPr/>
        </p:nvSpPr>
        <p:spPr>
          <a:xfrm>
            <a:off x="683568" y="285036"/>
            <a:ext cx="8640960" cy="1415772"/>
          </a:xfrm>
          <a:prstGeom prst="rect">
            <a:avLst/>
          </a:prstGeom>
        </p:spPr>
        <p:txBody>
          <a:bodyPr wrap="square">
            <a:spAutoFit/>
          </a:bodyPr>
          <a:lstStyle/>
          <a:p>
            <a:pPr algn="ctr"/>
            <a:r>
              <a:rPr lang="es-EC" sz="2400" dirty="0">
                <a:solidFill>
                  <a:schemeClr val="bg1"/>
                </a:solidFill>
                <a:latin typeface="Times New Roman" pitchFamily="18" charset="0"/>
                <a:cs typeface="Times New Roman" pitchFamily="18" charset="0"/>
              </a:rPr>
              <a:t>UNIVERSIDAD DE LAS FUERZAS ARMADAS </a:t>
            </a:r>
            <a:r>
              <a:rPr lang="es-EC" sz="2400" dirty="0" smtClean="0">
                <a:solidFill>
                  <a:schemeClr val="bg1"/>
                </a:solidFill>
                <a:latin typeface="Times New Roman" pitchFamily="18" charset="0"/>
                <a:cs typeface="Times New Roman" pitchFamily="18" charset="0"/>
              </a:rPr>
              <a:t>– ESPE</a:t>
            </a:r>
          </a:p>
          <a:p>
            <a:pPr algn="ctr"/>
            <a:r>
              <a:rPr lang="es-EC" sz="2200" dirty="0" smtClean="0">
                <a:solidFill>
                  <a:schemeClr val="bg1"/>
                </a:solidFill>
                <a:latin typeface="Times New Roman" pitchFamily="18" charset="0"/>
                <a:cs typeface="Times New Roman" pitchFamily="18" charset="0"/>
              </a:rPr>
              <a:t>DEPARTAMENTO </a:t>
            </a:r>
            <a:r>
              <a:rPr lang="es-EC" sz="2200" dirty="0">
                <a:solidFill>
                  <a:schemeClr val="bg1"/>
                </a:solidFill>
                <a:latin typeface="Times New Roman" pitchFamily="18" charset="0"/>
                <a:cs typeface="Times New Roman" pitchFamily="18" charset="0"/>
              </a:rPr>
              <a:t>DE CIENCIAS DE LA VIDA Y AGÍCULTURA</a:t>
            </a:r>
          </a:p>
          <a:p>
            <a:pPr algn="ctr"/>
            <a:r>
              <a:rPr lang="es-EC" sz="2000" dirty="0" smtClean="0">
                <a:solidFill>
                  <a:schemeClr val="bg1"/>
                </a:solidFill>
                <a:latin typeface="Times New Roman" pitchFamily="18" charset="0"/>
                <a:cs typeface="Times New Roman" pitchFamily="18" charset="0"/>
              </a:rPr>
              <a:t>CARRERA </a:t>
            </a:r>
            <a:r>
              <a:rPr lang="es-EC" sz="2000" dirty="0">
                <a:solidFill>
                  <a:schemeClr val="bg1"/>
                </a:solidFill>
                <a:latin typeface="Times New Roman" pitchFamily="18" charset="0"/>
                <a:cs typeface="Times New Roman" pitchFamily="18" charset="0"/>
              </a:rPr>
              <a:t>DE INGENIERÍA AGROPECUARIA SANTO </a:t>
            </a:r>
            <a:endParaRPr lang="es-EC" sz="2000" dirty="0" smtClean="0">
              <a:solidFill>
                <a:schemeClr val="bg1"/>
              </a:solidFill>
              <a:latin typeface="Times New Roman" pitchFamily="18" charset="0"/>
              <a:cs typeface="Times New Roman" pitchFamily="18" charset="0"/>
            </a:endParaRPr>
          </a:p>
          <a:p>
            <a:pPr algn="ctr"/>
            <a:r>
              <a:rPr lang="es-EC" sz="2000" dirty="0" smtClean="0">
                <a:solidFill>
                  <a:schemeClr val="bg1"/>
                </a:solidFill>
                <a:latin typeface="Times New Roman" pitchFamily="18" charset="0"/>
                <a:cs typeface="Times New Roman" pitchFamily="18" charset="0"/>
              </a:rPr>
              <a:t>DOMINGO</a:t>
            </a:r>
            <a:endParaRPr lang="es-EC" sz="2000" dirty="0">
              <a:solidFill>
                <a:schemeClr val="bg1"/>
              </a:solidFill>
              <a:latin typeface="Times New Roman" pitchFamily="18" charset="0"/>
              <a:cs typeface="Times New Roman" pitchFamily="18" charset="0"/>
            </a:endParaRPr>
          </a:p>
        </p:txBody>
      </p:sp>
      <p:sp>
        <p:nvSpPr>
          <p:cNvPr id="5" name="Rectangle 3"/>
          <p:cNvSpPr>
            <a:spLocks noChangeArrowheads="1"/>
          </p:cNvSpPr>
          <p:nvPr/>
        </p:nvSpPr>
        <p:spPr bwMode="auto">
          <a:xfrm>
            <a:off x="41532" y="2564904"/>
            <a:ext cx="9066972"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30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“EVALUACIÓN DEL MANEJO DE LAS PRÁCTICAS AGRÍCOLAS EN EL RENDIMIENTO Y RENTABILIDAD DE LA PALMA ACEITERA (</a:t>
            </a:r>
            <a:r>
              <a:rPr kumimoji="0" lang="es-EC" sz="2300"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Elaeis guineensis</a:t>
            </a:r>
            <a:r>
              <a:rPr kumimoji="0" lang="es-EC" sz="230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Jacq.). SEGUNDO AÑO DE EJECUCIÓN</a:t>
            </a:r>
            <a:endParaRPr kumimoji="0" lang="es-ES" sz="230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230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LA CONCORDIA – ESMERALDAS. 2009-2010”</a:t>
            </a:r>
            <a:endParaRPr kumimoji="0" lang="es-EC" sz="230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7" name="6 CuadroTexto"/>
          <p:cNvSpPr txBox="1"/>
          <p:nvPr/>
        </p:nvSpPr>
        <p:spPr>
          <a:xfrm>
            <a:off x="2231208" y="5405154"/>
            <a:ext cx="5005088" cy="400110"/>
          </a:xfrm>
          <a:prstGeom prst="rect">
            <a:avLst/>
          </a:prstGeom>
          <a:noFill/>
        </p:spPr>
        <p:txBody>
          <a:bodyPr wrap="none" rtlCol="0">
            <a:spAutoFit/>
          </a:bodyPr>
          <a:lstStyle/>
          <a:p>
            <a:r>
              <a:rPr lang="es-EC" sz="2000" dirty="0" smtClean="0">
                <a:solidFill>
                  <a:schemeClr val="bg1"/>
                </a:solidFill>
                <a:latin typeface="Times New Roman" pitchFamily="18" charset="0"/>
                <a:cs typeface="Times New Roman" pitchFamily="18" charset="0"/>
              </a:rPr>
              <a:t>AUTOR: JULIO CÉSAR MACAS RAMÍREZ</a:t>
            </a:r>
            <a:endParaRPr lang="es-EC" sz="2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2298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404664"/>
            <a:ext cx="216024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400" dirty="0" smtClean="0">
                <a:latin typeface="Times New Roman" pitchFamily="18" charset="0"/>
                <a:cs typeface="Times New Roman" pitchFamily="18" charset="0"/>
              </a:rPr>
              <a:t>VARIABLES</a:t>
            </a:r>
            <a:endParaRPr lang="es-EC" sz="2400" dirty="0">
              <a:latin typeface="Times New Roman" pitchFamily="18" charset="0"/>
              <a:cs typeface="Times New Roman" pitchFamily="18" charset="0"/>
            </a:endParaRPr>
          </a:p>
        </p:txBody>
      </p:sp>
      <p:pic>
        <p:nvPicPr>
          <p:cNvPr id="7" name="6 Imagen" descr="D:\IMAGENES\TESIS\DSC00829.JPG"/>
          <p:cNvPicPr/>
          <p:nvPr/>
        </p:nvPicPr>
        <p:blipFill>
          <a:blip r:embed="rId2" cstate="print"/>
          <a:srcRect/>
          <a:stretch>
            <a:fillRect/>
          </a:stretch>
        </p:blipFill>
        <p:spPr bwMode="auto">
          <a:xfrm>
            <a:off x="467543" y="1556792"/>
            <a:ext cx="3312369" cy="2520280"/>
          </a:xfrm>
          <a:prstGeom prst="rect">
            <a:avLst/>
          </a:prstGeom>
          <a:noFill/>
          <a:ln w="38100" cmpd="dbl">
            <a:solidFill>
              <a:schemeClr val="tx1">
                <a:lumMod val="75000"/>
                <a:lumOff val="25000"/>
              </a:schemeClr>
            </a:solidFill>
            <a:miter lim="800000"/>
            <a:headEnd/>
            <a:tailEnd/>
          </a:ln>
        </p:spPr>
      </p:pic>
      <p:pic>
        <p:nvPicPr>
          <p:cNvPr id="8" name="7 Imagen" descr="D:\IMAGENES\TESIS\DSC00797.JPG"/>
          <p:cNvPicPr/>
          <p:nvPr/>
        </p:nvPicPr>
        <p:blipFill>
          <a:blip r:embed="rId3" cstate="print"/>
          <a:srcRect/>
          <a:stretch>
            <a:fillRect/>
          </a:stretch>
        </p:blipFill>
        <p:spPr bwMode="auto">
          <a:xfrm>
            <a:off x="5508104" y="1556792"/>
            <a:ext cx="3384376" cy="2560516"/>
          </a:xfrm>
          <a:prstGeom prst="rect">
            <a:avLst/>
          </a:prstGeom>
          <a:noFill/>
          <a:ln w="38100" cmpd="dbl">
            <a:solidFill>
              <a:schemeClr val="tx1">
                <a:lumMod val="75000"/>
                <a:lumOff val="25000"/>
              </a:schemeClr>
            </a:solidFill>
            <a:miter lim="800000"/>
            <a:headEnd/>
            <a:tailEnd/>
          </a:ln>
        </p:spPr>
      </p:pic>
      <p:sp>
        <p:nvSpPr>
          <p:cNvPr id="10" name="9 Rectángulo"/>
          <p:cNvSpPr/>
          <p:nvPr/>
        </p:nvSpPr>
        <p:spPr>
          <a:xfrm>
            <a:off x="442521" y="1012666"/>
            <a:ext cx="3121367" cy="415498"/>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s-EC" sz="2100" dirty="0">
                <a:latin typeface="Times New Roman" pitchFamily="18" charset="0"/>
                <a:cs typeface="Times New Roman" pitchFamily="18" charset="0"/>
              </a:rPr>
              <a:t>Análisis químico del suelo.</a:t>
            </a:r>
          </a:p>
        </p:txBody>
      </p:sp>
      <p:sp>
        <p:nvSpPr>
          <p:cNvPr id="11" name="10 Rectángulo"/>
          <p:cNvSpPr/>
          <p:nvPr/>
        </p:nvSpPr>
        <p:spPr>
          <a:xfrm>
            <a:off x="4860032" y="692696"/>
            <a:ext cx="3991798" cy="738664"/>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s-EC" sz="2100" dirty="0">
                <a:latin typeface="Times New Roman" pitchFamily="18" charset="0"/>
                <a:cs typeface="Times New Roman" pitchFamily="18" charset="0"/>
              </a:rPr>
              <a:t>Análisis químico </a:t>
            </a:r>
            <a:r>
              <a:rPr lang="es-EC" sz="2100" dirty="0" smtClean="0">
                <a:latin typeface="Times New Roman" pitchFamily="18" charset="0"/>
                <a:cs typeface="Times New Roman" pitchFamily="18" charset="0"/>
              </a:rPr>
              <a:t>foliar; Área foliar</a:t>
            </a:r>
          </a:p>
          <a:p>
            <a:r>
              <a:rPr lang="es-EC" sz="2100" dirty="0" smtClean="0">
                <a:latin typeface="Times New Roman" pitchFamily="18" charset="0"/>
                <a:cs typeface="Times New Roman" pitchFamily="18" charset="0"/>
              </a:rPr>
              <a:t>% de materia seca radicular</a:t>
            </a:r>
          </a:p>
        </p:txBody>
      </p:sp>
      <p:sp>
        <p:nvSpPr>
          <p:cNvPr id="12" name="11 Rectángulo"/>
          <p:cNvSpPr/>
          <p:nvPr/>
        </p:nvSpPr>
        <p:spPr>
          <a:xfrm>
            <a:off x="3851920" y="3153162"/>
            <a:ext cx="1584176" cy="73866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C" sz="2100" dirty="0" smtClean="0">
                <a:latin typeface="Times New Roman" pitchFamily="18" charset="0"/>
                <a:cs typeface="Times New Roman" pitchFamily="18" charset="0"/>
              </a:rPr>
              <a:t>Materia seca radicular</a:t>
            </a:r>
            <a:endParaRPr lang="es-EC" sz="2100" dirty="0">
              <a:latin typeface="Times New Roman" pitchFamily="18" charset="0"/>
              <a:cs typeface="Times New Roman" pitchFamily="18" charset="0"/>
            </a:endParaRPr>
          </a:p>
        </p:txBody>
      </p:sp>
      <p:pic>
        <p:nvPicPr>
          <p:cNvPr id="13" name="12 Imagen" descr="D:\IMAGENES\TESIS\DSC01009.JPG"/>
          <p:cNvPicPr/>
          <p:nvPr/>
        </p:nvPicPr>
        <p:blipFill>
          <a:blip r:embed="rId4" cstate="print"/>
          <a:srcRect/>
          <a:stretch>
            <a:fillRect/>
          </a:stretch>
        </p:blipFill>
        <p:spPr bwMode="auto">
          <a:xfrm>
            <a:off x="2807395" y="4234736"/>
            <a:ext cx="3636813" cy="2465761"/>
          </a:xfrm>
          <a:prstGeom prst="rect">
            <a:avLst/>
          </a:prstGeom>
          <a:noFill/>
          <a:ln w="38100" cmpd="dbl">
            <a:solidFill>
              <a:schemeClr val="tx1">
                <a:lumMod val="75000"/>
                <a:lumOff val="25000"/>
              </a:schemeClr>
            </a:solidFill>
            <a:miter lim="800000"/>
            <a:headEnd/>
            <a:tailEnd/>
          </a:ln>
        </p:spPr>
      </p:pic>
    </p:spTree>
    <p:extLst>
      <p:ext uri="{BB962C8B-B14F-4D97-AF65-F5344CB8AC3E}">
        <p14:creationId xmlns:p14="http://schemas.microsoft.com/office/powerpoint/2010/main" val="142610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6"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117280" y="539388"/>
            <a:ext cx="3629520"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s-EC" sz="2800" dirty="0" smtClean="0">
                <a:latin typeface="Times New Roman" pitchFamily="18" charset="0"/>
                <a:cs typeface="Times New Roman" pitchFamily="18" charset="0"/>
              </a:rPr>
              <a:t>Cosecha </a:t>
            </a:r>
            <a:r>
              <a:rPr lang="es-EC" sz="2800" dirty="0">
                <a:latin typeface="Times New Roman" pitchFamily="18" charset="0"/>
                <a:cs typeface="Times New Roman" pitchFamily="18" charset="0"/>
              </a:rPr>
              <a:t> </a:t>
            </a:r>
            <a:r>
              <a:rPr lang="es-EC" sz="2800" dirty="0" smtClean="0">
                <a:latin typeface="Times New Roman" pitchFamily="18" charset="0"/>
                <a:cs typeface="Times New Roman" pitchFamily="18" charset="0"/>
              </a:rPr>
              <a:t>de fruta fresca</a:t>
            </a:r>
            <a:endParaRPr lang="es-EC" sz="2800" dirty="0">
              <a:latin typeface="Times New Roman" pitchFamily="18" charset="0"/>
              <a:cs typeface="Times New Roman" pitchFamily="18" charset="0"/>
            </a:endParaRPr>
          </a:p>
        </p:txBody>
      </p:sp>
      <p:pic>
        <p:nvPicPr>
          <p:cNvPr id="6" name="5 Imagen" descr="D:\IMAGENES\TESIS\analisis 29 - 04 - 2010\DSC00135.JPG"/>
          <p:cNvPicPr/>
          <p:nvPr/>
        </p:nvPicPr>
        <p:blipFill>
          <a:blip r:embed="rId2" cstate="print"/>
          <a:srcRect/>
          <a:stretch>
            <a:fillRect/>
          </a:stretch>
        </p:blipFill>
        <p:spPr bwMode="auto">
          <a:xfrm>
            <a:off x="3059832" y="2060848"/>
            <a:ext cx="3744416" cy="3096343"/>
          </a:xfrm>
          <a:prstGeom prst="rect">
            <a:avLst/>
          </a:prstGeom>
          <a:noFill/>
          <a:ln w="47625" cmpd="dbl">
            <a:solidFill>
              <a:schemeClr val="tx1"/>
            </a:solidFill>
            <a:miter lim="800000"/>
            <a:headEnd/>
            <a:tailEnd/>
          </a:ln>
        </p:spPr>
      </p:pic>
    </p:spTree>
    <p:extLst>
      <p:ext uri="{BB962C8B-B14F-4D97-AF65-F5344CB8AC3E}">
        <p14:creationId xmlns:p14="http://schemas.microsoft.com/office/powerpoint/2010/main" val="94857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5656" y="2780928"/>
            <a:ext cx="6192688"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sz="3200" dirty="0" smtClean="0">
                <a:latin typeface="Times New Roman" pitchFamily="18" charset="0"/>
                <a:cs typeface="Times New Roman" pitchFamily="18" charset="0"/>
              </a:rPr>
              <a:t>RESULTADOS</a:t>
            </a:r>
            <a:endParaRPr lang="es-EC" sz="3200" dirty="0">
              <a:latin typeface="Times New Roman" pitchFamily="18" charset="0"/>
              <a:cs typeface="Times New Roman" pitchFamily="18" charset="0"/>
            </a:endParaRPr>
          </a:p>
        </p:txBody>
      </p:sp>
    </p:spTree>
    <p:extLst>
      <p:ext uri="{BB962C8B-B14F-4D97-AF65-F5344CB8AC3E}">
        <p14:creationId xmlns:p14="http://schemas.microsoft.com/office/powerpoint/2010/main" val="29748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39279"/>
            <a:ext cx="8604448" cy="76944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S" sz="2200" dirty="0">
                <a:solidFill>
                  <a:schemeClr val="tx1"/>
                </a:solidFill>
                <a:latin typeface="Times New Roman" pitchFamily="18" charset="0"/>
                <a:cs typeface="Times New Roman" pitchFamily="18" charset="0"/>
              </a:rPr>
              <a:t>Cuadrados medios  y nivel de significación para la variable </a:t>
            </a:r>
            <a:r>
              <a:rPr lang="es-ES" sz="2200" dirty="0" smtClean="0">
                <a:solidFill>
                  <a:schemeClr val="tx1"/>
                </a:solidFill>
                <a:latin typeface="Times New Roman" pitchFamily="18" charset="0"/>
                <a:cs typeface="Times New Roman" pitchFamily="18" charset="0"/>
              </a:rPr>
              <a:t>concentración  de nutrientes de suelo.</a:t>
            </a:r>
            <a:endParaRPr lang="es-EC" sz="2200" dirty="0">
              <a:solidFill>
                <a:schemeClr val="tx1"/>
              </a:solidFill>
              <a:latin typeface="Times New Roman" pitchFamily="18" charset="0"/>
              <a:cs typeface="Times New Roman"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810842814"/>
              </p:ext>
            </p:extLst>
          </p:nvPr>
        </p:nvGraphicFramePr>
        <p:xfrm>
          <a:off x="-36515" y="1007153"/>
          <a:ext cx="9217027" cy="5878231"/>
        </p:xfrm>
        <a:graphic>
          <a:graphicData uri="http://schemas.openxmlformats.org/drawingml/2006/table">
            <a:tbl>
              <a:tblPr firstRow="1" firstCol="1" bandRow="1">
                <a:tableStyleId>{5C22544A-7EE6-4342-B048-85BDC9FD1C3A}</a:tableStyleId>
              </a:tblPr>
              <a:tblGrid>
                <a:gridCol w="1030704"/>
                <a:gridCol w="515353"/>
                <a:gridCol w="515353"/>
                <a:gridCol w="515353"/>
                <a:gridCol w="515353"/>
                <a:gridCol w="515353"/>
                <a:gridCol w="464188"/>
                <a:gridCol w="537598"/>
                <a:gridCol w="466412"/>
                <a:gridCol w="537598"/>
                <a:gridCol w="470862"/>
                <a:gridCol w="537598"/>
                <a:gridCol w="515353"/>
                <a:gridCol w="537598"/>
                <a:gridCol w="515353"/>
                <a:gridCol w="470862"/>
                <a:gridCol w="556136"/>
              </a:tblGrid>
              <a:tr h="231206">
                <a:tc gridSpan="17">
                  <a:txBody>
                    <a:bodyPr/>
                    <a:lstStyle/>
                    <a:p>
                      <a:pPr algn="ctr">
                        <a:lnSpc>
                          <a:spcPct val="115000"/>
                        </a:lnSpc>
                        <a:spcAft>
                          <a:spcPts val="0"/>
                        </a:spcAft>
                      </a:pPr>
                      <a:r>
                        <a:rPr lang="es-EC" sz="1400" dirty="0">
                          <a:effectLst/>
                          <a:latin typeface="Times New Roman" pitchFamily="18" charset="0"/>
                          <a:cs typeface="Times New Roman" pitchFamily="18" charset="0"/>
                        </a:rPr>
                        <a:t>CUADRADO MEDIO</a:t>
                      </a:r>
                      <a:endParaRPr lang="es-EC" sz="1400" dirty="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1206">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44450" marR="44450" marT="0" marB="0" anchor="ctr"/>
                </a:tc>
                <a:tc gridSpan="2">
                  <a:txBody>
                    <a:bodyPr/>
                    <a:lstStyle/>
                    <a:p>
                      <a:pPr algn="ctr">
                        <a:lnSpc>
                          <a:spcPct val="115000"/>
                        </a:lnSpc>
                        <a:spcAft>
                          <a:spcPts val="0"/>
                        </a:spcAft>
                      </a:pPr>
                      <a:r>
                        <a:rPr lang="es-EC" sz="1400">
                          <a:effectLst/>
                          <a:latin typeface="Times New Roman" pitchFamily="18" charset="0"/>
                          <a:cs typeface="Times New Roman" pitchFamily="18" charset="0"/>
                        </a:rPr>
                        <a:t>NH4</a:t>
                      </a:r>
                      <a:endParaRPr lang="es-EC" sz="140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C" sz="1400">
                          <a:effectLst/>
                          <a:latin typeface="Times New Roman" pitchFamily="18" charset="0"/>
                          <a:cs typeface="Times New Roman" pitchFamily="18" charset="0"/>
                        </a:rPr>
                        <a:t>P</a:t>
                      </a:r>
                      <a:endParaRPr lang="es-EC" sz="140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C" sz="1400">
                          <a:effectLst/>
                          <a:latin typeface="Times New Roman" pitchFamily="18" charset="0"/>
                          <a:cs typeface="Times New Roman" pitchFamily="18" charset="0"/>
                        </a:rPr>
                        <a:t>S</a:t>
                      </a:r>
                      <a:endParaRPr lang="es-EC" sz="140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C" sz="1400">
                          <a:effectLst/>
                          <a:latin typeface="Times New Roman" pitchFamily="18" charset="0"/>
                          <a:cs typeface="Times New Roman" pitchFamily="18" charset="0"/>
                        </a:rPr>
                        <a:t>Ca</a:t>
                      </a:r>
                      <a:endParaRPr lang="es-EC" sz="140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C" sz="1400">
                          <a:effectLst/>
                          <a:latin typeface="Times New Roman" pitchFamily="18" charset="0"/>
                          <a:cs typeface="Times New Roman" pitchFamily="18" charset="0"/>
                        </a:rPr>
                        <a:t>Mg</a:t>
                      </a:r>
                      <a:endParaRPr lang="es-EC" sz="140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C" sz="1400">
                          <a:effectLst/>
                          <a:latin typeface="Times New Roman" pitchFamily="18" charset="0"/>
                          <a:cs typeface="Times New Roman" pitchFamily="18" charset="0"/>
                        </a:rPr>
                        <a:t>K</a:t>
                      </a:r>
                      <a:endParaRPr lang="es-EC" sz="140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C" sz="1400">
                          <a:effectLst/>
                          <a:latin typeface="Times New Roman" pitchFamily="18" charset="0"/>
                          <a:cs typeface="Times New Roman" pitchFamily="18" charset="0"/>
                        </a:rPr>
                        <a:t>Zn</a:t>
                      </a:r>
                      <a:endParaRPr lang="es-EC" sz="140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gridSpan="2">
                  <a:txBody>
                    <a:bodyPr/>
                    <a:lstStyle/>
                    <a:p>
                      <a:pPr algn="ctr">
                        <a:lnSpc>
                          <a:spcPct val="115000"/>
                        </a:lnSpc>
                        <a:spcAft>
                          <a:spcPts val="0"/>
                        </a:spcAft>
                      </a:pPr>
                      <a:r>
                        <a:rPr lang="es-EC" sz="1400">
                          <a:effectLst/>
                          <a:latin typeface="Times New Roman" pitchFamily="18" charset="0"/>
                          <a:cs typeface="Times New Roman" pitchFamily="18" charset="0"/>
                        </a:rPr>
                        <a:t>B</a:t>
                      </a:r>
                      <a:endParaRPr lang="es-EC" sz="140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r>
              <a:tr h="482507">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2009</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2010</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2009</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2010</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2009</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2010</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2009</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2010</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2009</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2010</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2009</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2010</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2009</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2010</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2009</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2010</a:t>
                      </a:r>
                      <a:endParaRPr lang="es-EC" sz="1400">
                        <a:effectLst/>
                        <a:latin typeface="Times New Roman" pitchFamily="18" charset="0"/>
                        <a:ea typeface="Times New Roman"/>
                        <a:cs typeface="Times New Roman" pitchFamily="18" charset="0"/>
                      </a:endParaRPr>
                    </a:p>
                  </a:txBody>
                  <a:tcPr marL="44450" marR="44450" marT="0" marB="0" anchor="ctr"/>
                </a:tc>
              </a:tr>
              <a:tr h="231206">
                <a:tc>
                  <a:txBody>
                    <a:bodyPr/>
                    <a:lstStyle/>
                    <a:p>
                      <a:pPr algn="ctr">
                        <a:lnSpc>
                          <a:spcPct val="115000"/>
                        </a:lnSpc>
                        <a:spcAft>
                          <a:spcPts val="0"/>
                        </a:spcAft>
                      </a:pPr>
                      <a:r>
                        <a:rPr lang="es-EC" sz="1400" dirty="0">
                          <a:effectLst/>
                          <a:latin typeface="Times New Roman" pitchFamily="18" charset="0"/>
                          <a:cs typeface="Times New Roman" pitchFamily="18" charset="0"/>
                        </a:rPr>
                        <a:t>Repetición</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4,13</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2,5</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1,05</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0,6</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3,68</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0,98</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0,12</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0,05</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0,07</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0,02</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0,04</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0,01</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0,55</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0,14</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0,01</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0,04</a:t>
                      </a:r>
                      <a:endParaRPr lang="es-EC" sz="1400" dirty="0">
                        <a:effectLst/>
                        <a:latin typeface="Times New Roman" pitchFamily="18" charset="0"/>
                        <a:ea typeface="Times New Roman"/>
                        <a:cs typeface="Times New Roman" pitchFamily="18" charset="0"/>
                      </a:endParaRPr>
                    </a:p>
                  </a:txBody>
                  <a:tcPr marL="44450" marR="44450" marT="0" marB="0" anchor="ctr"/>
                </a:tc>
              </a:tr>
              <a:tr h="482507">
                <a:tc>
                  <a:txBody>
                    <a:bodyPr/>
                    <a:lstStyle/>
                    <a:p>
                      <a:pPr algn="ctr">
                        <a:lnSpc>
                          <a:spcPct val="115000"/>
                        </a:lnSpc>
                        <a:spcAft>
                          <a:spcPts val="0"/>
                        </a:spcAft>
                      </a:pPr>
                      <a:r>
                        <a:rPr lang="es-EC" sz="1400">
                          <a:effectLst/>
                          <a:latin typeface="Times New Roman" pitchFamily="18" charset="0"/>
                          <a:cs typeface="Times New Roman" pitchFamily="18" charset="0"/>
                        </a:rPr>
                        <a:t>Tratamiento</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2,2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0,89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2" action="ppaction://hlinksldjump"/>
                        </a:rPr>
                        <a:t>0,71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3" action="ppaction://hlinksldjump"/>
                        </a:rPr>
                        <a:t>0,82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1,67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4" action="ppaction://hlinksldjump"/>
                        </a:rPr>
                        <a:t>1,14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0,02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5" action="ppaction://hlinksldjump"/>
                        </a:rPr>
                        <a:t>0,03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0,01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6" action="ppaction://hlinksldjump"/>
                        </a:rPr>
                        <a:t>0,01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0,0034 NS</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7" action="ppaction://hlinksldjump"/>
                        </a:rPr>
                        <a:t>0,02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0,06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8" action="ppaction://hlinksldjump"/>
                        </a:rPr>
                        <a:t>0,1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9" action="ppaction://hlinksldjump"/>
                        </a:rPr>
                        <a:t>0,02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0,0043 NS</a:t>
                      </a:r>
                      <a:endParaRPr lang="es-EC" sz="1400">
                        <a:effectLst/>
                        <a:latin typeface="Times New Roman" pitchFamily="18" charset="0"/>
                        <a:ea typeface="Times New Roman"/>
                        <a:cs typeface="Times New Roman" pitchFamily="18" charset="0"/>
                      </a:endParaRPr>
                    </a:p>
                  </a:txBody>
                  <a:tcPr marL="44450" marR="44450" marT="0" marB="0" anchor="ctr"/>
                </a:tc>
              </a:tr>
              <a:tr h="733808">
                <a:tc>
                  <a:txBody>
                    <a:bodyPr/>
                    <a:lstStyle/>
                    <a:p>
                      <a:pPr algn="ctr">
                        <a:lnSpc>
                          <a:spcPct val="115000"/>
                        </a:lnSpc>
                        <a:spcAft>
                          <a:spcPts val="0"/>
                        </a:spcAft>
                      </a:pPr>
                      <a:r>
                        <a:rPr lang="es-EC" sz="1400" dirty="0">
                          <a:effectLst/>
                          <a:latin typeface="Times New Roman" pitchFamily="18" charset="0"/>
                          <a:cs typeface="Times New Roman" pitchFamily="18" charset="0"/>
                        </a:rPr>
                        <a:t>t1 vs t2, t3, t4, t5</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2,53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1,04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0,81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0,17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0,83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10" action="ppaction://hlinksldjump"/>
                        </a:rPr>
                        <a:t>0,74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0,00093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0,02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0,00023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0,0048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0,0009 NS</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11" action="ppaction://hlinksldjump"/>
                        </a:rPr>
                        <a:t>0,03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0,00072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12" action="ppaction://hlinksldjump"/>
                        </a:rPr>
                        <a:t>0,18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0,0031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0,000011 NS</a:t>
                      </a:r>
                      <a:endParaRPr lang="es-EC" sz="1400">
                        <a:effectLst/>
                        <a:latin typeface="Times New Roman" pitchFamily="18" charset="0"/>
                        <a:ea typeface="Times New Roman"/>
                        <a:cs typeface="Times New Roman" pitchFamily="18" charset="0"/>
                      </a:endParaRPr>
                    </a:p>
                  </a:txBody>
                  <a:tcPr marL="44450" marR="44450" marT="0" marB="0" anchor="ctr"/>
                </a:tc>
              </a:tr>
              <a:tr h="482507">
                <a:tc>
                  <a:txBody>
                    <a:bodyPr/>
                    <a:lstStyle/>
                    <a:p>
                      <a:pPr algn="ctr">
                        <a:lnSpc>
                          <a:spcPct val="115000"/>
                        </a:lnSpc>
                        <a:spcAft>
                          <a:spcPts val="0"/>
                        </a:spcAft>
                      </a:pPr>
                      <a:r>
                        <a:rPr lang="es-EC" sz="1400" dirty="0">
                          <a:effectLst/>
                          <a:latin typeface="Times New Roman" pitchFamily="18" charset="0"/>
                          <a:cs typeface="Times New Roman" pitchFamily="18" charset="0"/>
                        </a:rPr>
                        <a:t>t2 vs t3, t4, t5</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13" action="ppaction://hlinksldjump"/>
                        </a:rPr>
                        <a:t>5,61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0,37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0,41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14" action="ppaction://hlinksldjump"/>
                        </a:rPr>
                        <a:t>0,95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0,34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15" action="ppaction://hlinksldjump"/>
                        </a:rPr>
                        <a:t>1,86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22E-5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16" action="ppaction://hlinksldjump"/>
                        </a:rPr>
                        <a:t>0,05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0,0048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17" action="ppaction://hlinksldjump"/>
                        </a:rPr>
                        <a:t>0,03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0,01 NS</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18" action="ppaction://hlinksldjump"/>
                        </a:rPr>
                        <a:t>0,04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0,03 NS</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19" action="ppaction://hlinksldjump"/>
                        </a:rPr>
                        <a:t>0,15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20" action="ppaction://hlinksldjump"/>
                        </a:rPr>
                        <a:t>0,02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0,0003 NS</a:t>
                      </a:r>
                      <a:endParaRPr lang="es-EC" sz="1400">
                        <a:effectLst/>
                        <a:latin typeface="Times New Roman" pitchFamily="18" charset="0"/>
                        <a:ea typeface="Times New Roman"/>
                        <a:cs typeface="Times New Roman" pitchFamily="18" charset="0"/>
                      </a:endParaRPr>
                    </a:p>
                  </a:txBody>
                  <a:tcPr marL="44450" marR="44450" marT="0" marB="0" anchor="ctr"/>
                </a:tc>
              </a:tr>
              <a:tr h="733808">
                <a:tc>
                  <a:txBody>
                    <a:bodyPr/>
                    <a:lstStyle/>
                    <a:p>
                      <a:pPr algn="ctr">
                        <a:lnSpc>
                          <a:spcPct val="115000"/>
                        </a:lnSpc>
                        <a:spcAft>
                          <a:spcPts val="0"/>
                        </a:spcAft>
                      </a:pPr>
                      <a:r>
                        <a:rPr lang="es-EC" sz="1400">
                          <a:effectLst/>
                          <a:latin typeface="Times New Roman" pitchFamily="18" charset="0"/>
                          <a:cs typeface="Times New Roman" pitchFamily="18" charset="0"/>
                        </a:rPr>
                        <a:t>t3 vs t4,t5</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0,67 NS</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0,33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0,33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0,06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2,16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0,15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0,01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0,02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0,0032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21" action="ppaction://hlinksldjump"/>
                        </a:rPr>
                        <a:t>0,02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0,0039 NS</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22" action="ppaction://hlinksldjump"/>
                        </a:rPr>
                        <a:t>0,03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0,18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0,06 NS</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0,0019 NS</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0,01 NS</a:t>
                      </a:r>
                      <a:endParaRPr lang="es-EC" sz="1400">
                        <a:effectLst/>
                        <a:latin typeface="Times New Roman" pitchFamily="18" charset="0"/>
                        <a:ea typeface="Times New Roman"/>
                        <a:cs typeface="Times New Roman" pitchFamily="18" charset="0"/>
                      </a:endParaRPr>
                    </a:p>
                  </a:txBody>
                  <a:tcPr marL="44450" marR="44450" marT="0" marB="0" anchor="ctr"/>
                </a:tc>
              </a:tr>
              <a:tr h="733808">
                <a:tc>
                  <a:txBody>
                    <a:bodyPr/>
                    <a:lstStyle/>
                    <a:p>
                      <a:pPr algn="ctr">
                        <a:lnSpc>
                          <a:spcPct val="115000"/>
                        </a:lnSpc>
                        <a:spcAft>
                          <a:spcPts val="0"/>
                        </a:spcAft>
                      </a:pPr>
                      <a:r>
                        <a:rPr lang="es-EC" sz="1400">
                          <a:effectLst/>
                          <a:latin typeface="Times New Roman" pitchFamily="18" charset="0"/>
                          <a:cs typeface="Times New Roman" pitchFamily="18" charset="0"/>
                        </a:rPr>
                        <a:t>t4 vs t5</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0,0021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1,84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23" action="ppaction://hlinksldjump"/>
                        </a:rPr>
                        <a:t>1,31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24" action="ppaction://hlinksldjump"/>
                        </a:rPr>
                        <a:t>2,11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3,35 NS</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25" action="ppaction://hlinksldjump"/>
                        </a:rPr>
                        <a:t>1,8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0,06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26" action="ppaction://hlinksldjump"/>
                        </a:rPr>
                        <a:t>0,04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0,04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0,0018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0,00011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0,0023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0,04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0,0023 NS</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27" action="ppaction://hlinksldjump"/>
                        </a:rPr>
                        <a:t>0,04 **</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0,01 NS</a:t>
                      </a:r>
                      <a:endParaRPr lang="es-EC" sz="1400">
                        <a:effectLst/>
                        <a:latin typeface="Times New Roman" pitchFamily="18" charset="0"/>
                        <a:ea typeface="Times New Roman"/>
                        <a:cs typeface="Times New Roman" pitchFamily="18" charset="0"/>
                      </a:endParaRPr>
                    </a:p>
                  </a:txBody>
                  <a:tcPr marL="44450" marR="44450" marT="0" marB="0" anchor="ctr"/>
                </a:tc>
              </a:tr>
              <a:tr h="733808">
                <a:tc>
                  <a:txBody>
                    <a:bodyPr/>
                    <a:lstStyle/>
                    <a:p>
                      <a:pPr algn="ctr">
                        <a:lnSpc>
                          <a:spcPct val="115000"/>
                        </a:lnSpc>
                        <a:spcAft>
                          <a:spcPts val="0"/>
                        </a:spcAft>
                      </a:pPr>
                      <a:r>
                        <a:rPr lang="es-EC" sz="1400">
                          <a:effectLst/>
                          <a:latin typeface="Times New Roman" pitchFamily="18" charset="0"/>
                          <a:cs typeface="Times New Roman" pitchFamily="18" charset="0"/>
                        </a:rPr>
                        <a:t>Error</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0,88</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0,82</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0,22</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0,16</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0,77</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0,16</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0,04</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0,01</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0,02</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2,80E-03</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0,01</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4,60E-03</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0,04</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0,02</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0,003</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0,04</a:t>
                      </a:r>
                      <a:endParaRPr lang="es-EC" sz="1400" dirty="0">
                        <a:effectLst/>
                        <a:latin typeface="Times New Roman" pitchFamily="18" charset="0"/>
                        <a:ea typeface="Times New Roman"/>
                        <a:cs typeface="Times New Roman" pitchFamily="18" charset="0"/>
                      </a:endParaRPr>
                    </a:p>
                  </a:txBody>
                  <a:tcPr marL="44450" marR="44450" marT="0" marB="0" anchor="ctr"/>
                </a:tc>
              </a:tr>
              <a:tr h="231206">
                <a:tc>
                  <a:txBody>
                    <a:bodyPr/>
                    <a:lstStyle/>
                    <a:p>
                      <a:pPr algn="ctr">
                        <a:lnSpc>
                          <a:spcPct val="115000"/>
                        </a:lnSpc>
                        <a:spcAft>
                          <a:spcPts val="0"/>
                        </a:spcAft>
                      </a:pPr>
                      <a:r>
                        <a:rPr lang="es-EC" sz="1400">
                          <a:effectLst/>
                          <a:latin typeface="Times New Roman" pitchFamily="18" charset="0"/>
                          <a:cs typeface="Times New Roman" pitchFamily="18" charset="0"/>
                        </a:rPr>
                        <a:t>Total</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44450" marR="44450" marT="0" marB="0" anchor="ctr"/>
                </a:tc>
              </a:tr>
              <a:tr h="482507">
                <a:tc>
                  <a:txBody>
                    <a:bodyPr/>
                    <a:lstStyle/>
                    <a:p>
                      <a:pPr algn="ctr">
                        <a:lnSpc>
                          <a:spcPct val="115000"/>
                        </a:lnSpc>
                        <a:spcAft>
                          <a:spcPts val="0"/>
                        </a:spcAft>
                      </a:pPr>
                      <a:r>
                        <a:rPr lang="es-EC" sz="1400">
                          <a:effectLst/>
                          <a:latin typeface="Times New Roman" pitchFamily="18" charset="0"/>
                          <a:cs typeface="Times New Roman" pitchFamily="18" charset="0"/>
                        </a:rPr>
                        <a:t>CV%</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14,97%</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11,26%</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17,71%</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14,06%</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27,10%</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smtClean="0">
                          <a:effectLst/>
                          <a:latin typeface="Times New Roman" pitchFamily="18" charset="0"/>
                          <a:cs typeface="Times New Roman" pitchFamily="18" charset="0"/>
                        </a:rPr>
                        <a:t>7,61%</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13,27%</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5,75%</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14,40%</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7,27%</a:t>
                      </a:r>
                      <a:endParaRPr lang="es-EC" sz="1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smtClean="0">
                          <a:effectLst/>
                          <a:latin typeface="Times New Roman" pitchFamily="18" charset="0"/>
                          <a:cs typeface="Times New Roman" pitchFamily="18" charset="0"/>
                        </a:rPr>
                        <a:t>27,58%</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15,55%</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26,04%</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14,31%</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7,37%</a:t>
                      </a:r>
                      <a:endParaRPr lang="es-EC" sz="1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19,23%</a:t>
                      </a:r>
                      <a:endParaRPr lang="es-EC" sz="1400" dirty="0">
                        <a:effectLst/>
                        <a:latin typeface="Times New Roman" pitchFamily="18" charset="0"/>
                        <a:ea typeface="Times New Roman"/>
                        <a:cs typeface="Times New Roman" pitchFamily="18" charset="0"/>
                      </a:endParaRPr>
                    </a:p>
                  </a:txBody>
                  <a:tcPr marL="44450" marR="44450" marT="0" marB="0" anchor="ctr"/>
                </a:tc>
              </a:tr>
            </a:tbl>
          </a:graphicData>
        </a:graphic>
      </p:graphicFrame>
      <p:sp>
        <p:nvSpPr>
          <p:cNvPr id="6" name="5 Flecha derecha">
            <a:hlinkClick r:id="rId28" action="ppaction://hlinksldjump"/>
          </p:cNvPr>
          <p:cNvSpPr/>
          <p:nvPr/>
        </p:nvSpPr>
        <p:spPr>
          <a:xfrm>
            <a:off x="8316416" y="548680"/>
            <a:ext cx="576064" cy="36004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75641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161925199"/>
              </p:ext>
            </p:extLst>
          </p:nvPr>
        </p:nvGraphicFramePr>
        <p:xfrm>
          <a:off x="735338" y="1196751"/>
          <a:ext cx="7632848"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267286"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Concentración de P (ppm), edáfico (Sep. 2009) en los diferentes tratamientos</a:t>
            </a:r>
          </a:p>
        </p:txBody>
      </p:sp>
      <p:sp>
        <p:nvSpPr>
          <p:cNvPr id="7" name="6 Flecha derecha">
            <a:hlinkClick r:id="rId3"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1600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7286"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de los contrastes entre los tratamientos (T</a:t>
            </a:r>
            <a:r>
              <a:rPr lang="es-EC" sz="2400" baseline="-25000" dirty="0">
                <a:latin typeface="Times New Roman" pitchFamily="18" charset="0"/>
                <a:cs typeface="Times New Roman" pitchFamily="18" charset="0"/>
              </a:rPr>
              <a:t>4</a:t>
            </a:r>
            <a:r>
              <a:rPr lang="es-EC" sz="2400" dirty="0">
                <a:latin typeface="Times New Roman" pitchFamily="18" charset="0"/>
                <a:cs typeface="Times New Roman" pitchFamily="18" charset="0"/>
              </a:rPr>
              <a:t> vs. T</a:t>
            </a:r>
            <a:r>
              <a:rPr lang="es-EC" sz="2400" baseline="-25000" dirty="0">
                <a:latin typeface="Times New Roman" pitchFamily="18" charset="0"/>
                <a:cs typeface="Times New Roman" pitchFamily="18" charset="0"/>
              </a:rPr>
              <a:t>5</a:t>
            </a:r>
            <a:r>
              <a:rPr lang="es-EC" sz="2400" dirty="0">
                <a:latin typeface="Times New Roman" pitchFamily="18" charset="0"/>
                <a:cs typeface="Times New Roman" pitchFamily="18" charset="0"/>
              </a:rPr>
              <a:t>), de la concentración de P (ppm) edáfico (sep. 2009)</a:t>
            </a:r>
          </a:p>
        </p:txBody>
      </p:sp>
      <p:graphicFrame>
        <p:nvGraphicFramePr>
          <p:cNvPr id="5" name="4 Gráfico"/>
          <p:cNvGraphicFramePr/>
          <p:nvPr>
            <p:extLst>
              <p:ext uri="{D42A27DB-BD31-4B8C-83A1-F6EECF244321}">
                <p14:modId xmlns:p14="http://schemas.microsoft.com/office/powerpoint/2010/main" val="1385806120"/>
              </p:ext>
            </p:extLst>
          </p:nvPr>
        </p:nvGraphicFramePr>
        <p:xfrm>
          <a:off x="1043608" y="1772816"/>
          <a:ext cx="7344816"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6" name="5 Flecha derecha">
            <a:hlinkClick r:id="rId3"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7367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579232361"/>
              </p:ext>
            </p:extLst>
          </p:nvPr>
        </p:nvGraphicFramePr>
        <p:xfrm>
          <a:off x="931124" y="1484784"/>
          <a:ext cx="7385292"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Concentración de P (ppm), edáfico (Sep. 2010) en los diferentes </a:t>
            </a:r>
            <a:r>
              <a:rPr lang="es-EC" sz="2400" dirty="0" smtClean="0">
                <a:latin typeface="Times New Roman" pitchFamily="18" charset="0"/>
                <a:cs typeface="Times New Roman" pitchFamily="18" charset="0"/>
              </a:rPr>
              <a:t>tratamientos.</a:t>
            </a:r>
            <a:endParaRPr lang="es-EC" sz="2400" dirty="0">
              <a:latin typeface="Times New Roman" pitchFamily="18" charset="0"/>
              <a:cs typeface="Times New Roman" pitchFamily="18" charset="0"/>
            </a:endParaRPr>
          </a:p>
        </p:txBody>
      </p:sp>
      <p:sp>
        <p:nvSpPr>
          <p:cNvPr id="6" name="5 Flecha derecha">
            <a:hlinkClick r:id="rId3"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6051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de los contrastes entre los tratamientos (T</a:t>
            </a:r>
            <a:r>
              <a:rPr lang="es-EC" sz="2400" baseline="-25000" dirty="0">
                <a:latin typeface="Times New Roman" pitchFamily="18" charset="0"/>
                <a:cs typeface="Times New Roman" pitchFamily="18" charset="0"/>
              </a:rPr>
              <a:t>2 </a:t>
            </a:r>
            <a:r>
              <a:rPr lang="es-EC" sz="2400" dirty="0">
                <a:latin typeface="Times New Roman" pitchFamily="18" charset="0"/>
                <a:cs typeface="Times New Roman" pitchFamily="18" charset="0"/>
              </a:rPr>
              <a:t>vs. T</a:t>
            </a:r>
            <a:r>
              <a:rPr lang="es-EC" sz="2400" baseline="-25000" dirty="0">
                <a:latin typeface="Times New Roman" pitchFamily="18" charset="0"/>
                <a:cs typeface="Times New Roman" pitchFamily="18" charset="0"/>
              </a:rPr>
              <a:t>3</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4</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5</a:t>
            </a:r>
            <a:r>
              <a:rPr lang="es-EC" sz="2400" dirty="0">
                <a:latin typeface="Times New Roman" pitchFamily="18" charset="0"/>
                <a:cs typeface="Times New Roman" pitchFamily="18" charset="0"/>
              </a:rPr>
              <a:t>), de la variable concentración de P (ppm) edáfico (sep. 2010</a:t>
            </a:r>
            <a:r>
              <a:rPr lang="es-EC" sz="2400" dirty="0" smtClean="0">
                <a:latin typeface="Times New Roman" pitchFamily="18" charset="0"/>
                <a:cs typeface="Times New Roman" pitchFamily="18" charset="0"/>
              </a:rPr>
              <a:t>).</a:t>
            </a:r>
            <a:endParaRPr lang="es-EC" sz="2400" dirty="0">
              <a:latin typeface="Times New Roman" pitchFamily="18" charset="0"/>
              <a:cs typeface="Times New Roman" pitchFamily="18" charset="0"/>
            </a:endParaRPr>
          </a:p>
        </p:txBody>
      </p:sp>
      <p:sp>
        <p:nvSpPr>
          <p:cNvPr id="6" name="5 Flecha derecha">
            <a:hlinkClick r:id="rId2"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Gráfico"/>
          <p:cNvGraphicFramePr/>
          <p:nvPr>
            <p:extLst>
              <p:ext uri="{D42A27DB-BD31-4B8C-83A1-F6EECF244321}">
                <p14:modId xmlns:p14="http://schemas.microsoft.com/office/powerpoint/2010/main" val="3418963277"/>
              </p:ext>
            </p:extLst>
          </p:nvPr>
        </p:nvGraphicFramePr>
        <p:xfrm>
          <a:off x="683568" y="1534854"/>
          <a:ext cx="7617501" cy="47024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160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22007773"/>
              </p:ext>
            </p:extLst>
          </p:nvPr>
        </p:nvGraphicFramePr>
        <p:xfrm>
          <a:off x="971600" y="1556792"/>
          <a:ext cx="7416824"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de los contrastes entre los tratamientos (T</a:t>
            </a:r>
            <a:r>
              <a:rPr lang="es-EC" sz="2400" baseline="-25000" dirty="0">
                <a:latin typeface="Times New Roman" pitchFamily="18" charset="0"/>
                <a:cs typeface="Times New Roman" pitchFamily="18" charset="0"/>
              </a:rPr>
              <a:t>4</a:t>
            </a:r>
            <a:r>
              <a:rPr lang="es-EC" sz="2400" dirty="0">
                <a:latin typeface="Times New Roman" pitchFamily="18" charset="0"/>
                <a:cs typeface="Times New Roman" pitchFamily="18" charset="0"/>
              </a:rPr>
              <a:t> vs. T</a:t>
            </a:r>
            <a:r>
              <a:rPr lang="es-EC" sz="2400" baseline="-25000" dirty="0">
                <a:latin typeface="Times New Roman" pitchFamily="18" charset="0"/>
                <a:cs typeface="Times New Roman" pitchFamily="18" charset="0"/>
              </a:rPr>
              <a:t>5</a:t>
            </a:r>
            <a:r>
              <a:rPr lang="es-EC" sz="2400" dirty="0">
                <a:latin typeface="Times New Roman" pitchFamily="18" charset="0"/>
                <a:cs typeface="Times New Roman" pitchFamily="18" charset="0"/>
              </a:rPr>
              <a:t>), de la variable concentración de P (ppm) edáfico (sep. 2010)</a:t>
            </a:r>
          </a:p>
        </p:txBody>
      </p:sp>
      <p:sp>
        <p:nvSpPr>
          <p:cNvPr id="6" name="5 Flecha derecha">
            <a:hlinkClick r:id="rId3"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7142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741985031"/>
              </p:ext>
            </p:extLst>
          </p:nvPr>
        </p:nvGraphicFramePr>
        <p:xfrm>
          <a:off x="827584" y="1484784"/>
          <a:ext cx="7488832"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Concentración de S (ppm), edáfico (Sep. 2010) en los diferentes </a:t>
            </a:r>
            <a:r>
              <a:rPr lang="es-EC" sz="2400" dirty="0" smtClean="0">
                <a:latin typeface="Times New Roman" pitchFamily="18" charset="0"/>
                <a:cs typeface="Times New Roman" pitchFamily="18" charset="0"/>
              </a:rPr>
              <a:t>tratamientos.</a:t>
            </a:r>
            <a:endParaRPr lang="es-EC" sz="2400" dirty="0">
              <a:latin typeface="Times New Roman" pitchFamily="18" charset="0"/>
              <a:cs typeface="Times New Roman" pitchFamily="18" charset="0"/>
            </a:endParaRPr>
          </a:p>
        </p:txBody>
      </p:sp>
      <p:sp>
        <p:nvSpPr>
          <p:cNvPr id="6" name="5 Flecha derecha">
            <a:hlinkClick r:id="rId3"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5243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rot="16200000">
            <a:off x="-2381243" y="3012718"/>
            <a:ext cx="6048672" cy="720080"/>
          </a:xfrm>
        </p:spPr>
        <p:style>
          <a:lnRef idx="1">
            <a:schemeClr val="accent3"/>
          </a:lnRef>
          <a:fillRef idx="2">
            <a:schemeClr val="accent3"/>
          </a:fillRef>
          <a:effectRef idx="1">
            <a:schemeClr val="accent3"/>
          </a:effectRef>
          <a:fontRef idx="minor">
            <a:schemeClr val="dk1"/>
          </a:fontRef>
        </p:style>
        <p:txBody>
          <a:bodyPr>
            <a:noAutofit/>
          </a:bodyPr>
          <a:lstStyle/>
          <a:p>
            <a:pPr indent="0" fontAlgn="auto">
              <a:spcAft>
                <a:spcPts val="0"/>
              </a:spcAft>
              <a:defRPr/>
            </a:pPr>
            <a:r>
              <a:rPr lang="es-ES" sz="3600" smtClean="0">
                <a:solidFill>
                  <a:schemeClr val="tx1"/>
                </a:solidFill>
                <a:latin typeface="Times New Roman" pitchFamily="18" charset="0"/>
                <a:cs typeface="Times New Roman" pitchFamily="18" charset="0"/>
              </a:rPr>
              <a:t>Antecedentes</a:t>
            </a:r>
            <a:endParaRPr lang="es-ES" sz="3600" dirty="0">
              <a:solidFill>
                <a:schemeClr val="tx1"/>
              </a:solidFill>
              <a:latin typeface="Times New Roman" pitchFamily="18" charset="0"/>
              <a:cs typeface="Times New Roman" pitchFamily="18" charset="0"/>
            </a:endParaRPr>
          </a:p>
        </p:txBody>
      </p:sp>
      <p:sp>
        <p:nvSpPr>
          <p:cNvPr id="7" name="6 Rectángulo"/>
          <p:cNvSpPr/>
          <p:nvPr/>
        </p:nvSpPr>
        <p:spPr>
          <a:xfrm>
            <a:off x="1518028" y="573954"/>
            <a:ext cx="7138033"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0"/>
              </a:spcBef>
            </a:pPr>
            <a:r>
              <a:rPr lang="es-ES" dirty="0" smtClean="0">
                <a:latin typeface="Times New Roman" pitchFamily="18" charset="0"/>
                <a:cs typeface="Times New Roman" pitchFamily="18" charset="0"/>
              </a:rPr>
              <a:t> SUPERFICIE CULTIVADA EN EL ECUADOR</a:t>
            </a:r>
          </a:p>
          <a:p>
            <a:pPr algn="ctr">
              <a:spcBef>
                <a:spcPct val="0"/>
              </a:spcBef>
            </a:pPr>
            <a:r>
              <a:rPr lang="es-ES" dirty="0" smtClean="0">
                <a:latin typeface="Times New Roman" pitchFamily="18" charset="0"/>
                <a:cs typeface="Times New Roman" pitchFamily="18" charset="0"/>
              </a:rPr>
              <a:t>248199 ha (Fuente: ANCUPA, 2010)</a:t>
            </a:r>
            <a:endParaRPr lang="es-ES" dirty="0">
              <a:latin typeface="Times New Roman" pitchFamily="18" charset="0"/>
              <a:cs typeface="Times New Roman" pitchFamily="18" charset="0"/>
            </a:endParaRPr>
          </a:p>
        </p:txBody>
      </p:sp>
      <p:sp>
        <p:nvSpPr>
          <p:cNvPr id="9" name="8 Rectángulo"/>
          <p:cNvSpPr/>
          <p:nvPr/>
        </p:nvSpPr>
        <p:spPr>
          <a:xfrm>
            <a:off x="3142421" y="5661248"/>
            <a:ext cx="394851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spcBef>
                <a:spcPct val="0"/>
              </a:spcBef>
            </a:pPr>
            <a:r>
              <a:rPr lang="es-ES" dirty="0">
                <a:latin typeface="Times New Roman" pitchFamily="18" charset="0"/>
                <a:cs typeface="Times New Roman" pitchFamily="18" charset="0"/>
              </a:rPr>
              <a:t>BOOM DE LOS BIOCOMBUSTIBLES</a:t>
            </a:r>
          </a:p>
        </p:txBody>
      </p:sp>
      <p:sp>
        <p:nvSpPr>
          <p:cNvPr id="11" name="10 Rectángulo"/>
          <p:cNvSpPr/>
          <p:nvPr/>
        </p:nvSpPr>
        <p:spPr>
          <a:xfrm>
            <a:off x="1538423" y="1484784"/>
            <a:ext cx="7138033"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0"/>
              </a:spcBef>
            </a:pPr>
            <a:r>
              <a:rPr lang="es-ES" dirty="0" smtClean="0">
                <a:latin typeface="Times New Roman" pitchFamily="18" charset="0"/>
                <a:cs typeface="Times New Roman" pitchFamily="18" charset="0"/>
              </a:rPr>
              <a:t> PRODUCTORES DE ETRE 1 A 20 ha FORMAN EL 63% (Fuente: ANCUPA, 2010)</a:t>
            </a:r>
            <a:endParaRPr lang="es-ES" dirty="0">
              <a:latin typeface="Times New Roman" pitchFamily="18" charset="0"/>
              <a:cs typeface="Times New Roman" pitchFamily="18" charset="0"/>
            </a:endParaRPr>
          </a:p>
        </p:txBody>
      </p:sp>
      <p:sp>
        <p:nvSpPr>
          <p:cNvPr id="2" name="1 Rectángulo"/>
          <p:cNvSpPr/>
          <p:nvPr/>
        </p:nvSpPr>
        <p:spPr>
          <a:xfrm>
            <a:off x="1598484" y="3645024"/>
            <a:ext cx="7036389"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smtClean="0">
                <a:latin typeface="Times New Roman" pitchFamily="18" charset="0"/>
                <a:cs typeface="Times New Roman" pitchFamily="18" charset="0"/>
              </a:rPr>
              <a:t>El </a:t>
            </a:r>
            <a:r>
              <a:rPr lang="es-EC" sz="2000" dirty="0">
                <a:latin typeface="Times New Roman" pitchFamily="18" charset="0"/>
                <a:cs typeface="Times New Roman" pitchFamily="18" charset="0"/>
              </a:rPr>
              <a:t>sector genera 140 mil plazas de empleo</a:t>
            </a:r>
          </a:p>
        </p:txBody>
      </p:sp>
      <p:sp>
        <p:nvSpPr>
          <p:cNvPr id="3" name="2 Rectángulo"/>
          <p:cNvSpPr/>
          <p:nvPr/>
        </p:nvSpPr>
        <p:spPr>
          <a:xfrm>
            <a:off x="1538423" y="2564904"/>
            <a:ext cx="7138033"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latin typeface="Times New Roman" pitchFamily="18" charset="0"/>
                <a:cs typeface="Times New Roman" pitchFamily="18" charset="0"/>
              </a:rPr>
              <a:t>En el país existen 7 000 palmicultores en </a:t>
            </a:r>
            <a:r>
              <a:rPr lang="es-EC" dirty="0" err="1">
                <a:latin typeface="Times New Roman" pitchFamily="18" charset="0"/>
                <a:cs typeface="Times New Roman" pitchFamily="18" charset="0"/>
              </a:rPr>
              <a:t>Quinindé</a:t>
            </a:r>
            <a:r>
              <a:rPr lang="es-EC" dirty="0">
                <a:latin typeface="Times New Roman" pitchFamily="18" charset="0"/>
                <a:cs typeface="Times New Roman" pitchFamily="18" charset="0"/>
              </a:rPr>
              <a:t>, La Concordia, Santo Domingo y Quevedo. </a:t>
            </a:r>
            <a:endParaRPr lang="es-EC" dirty="0"/>
          </a:p>
        </p:txBody>
      </p:sp>
      <p:sp>
        <p:nvSpPr>
          <p:cNvPr id="5" name="4 Rectángulo"/>
          <p:cNvSpPr/>
          <p:nvPr/>
        </p:nvSpPr>
        <p:spPr>
          <a:xfrm>
            <a:off x="1598483" y="4305870"/>
            <a:ext cx="7057577"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2000" dirty="0">
                <a:latin typeface="Times New Roman" pitchFamily="18" charset="0"/>
                <a:cs typeface="Times New Roman" pitchFamily="18" charset="0"/>
              </a:rPr>
              <a:t>Ecuador ha incrementado el volumen de producción en los últimos años, es necesario aumentar la productividad para ingresar a nuevos mercados que lo requieren para fabricar biocombustibles.</a:t>
            </a:r>
          </a:p>
        </p:txBody>
      </p:sp>
    </p:spTree>
    <p:extLst>
      <p:ext uri="{BB962C8B-B14F-4D97-AF65-F5344CB8AC3E}">
        <p14:creationId xmlns:p14="http://schemas.microsoft.com/office/powerpoint/2010/main" val="42123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1" grpId="0" animBg="1"/>
      <p:bldP spid="2" grpId="0" animBg="1"/>
      <p:bldP spid="3"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de los contrastes entre los tratamientos (T</a:t>
            </a:r>
            <a:r>
              <a:rPr lang="es-EC" sz="2400" baseline="-25000" dirty="0">
                <a:latin typeface="Times New Roman" pitchFamily="18" charset="0"/>
                <a:cs typeface="Times New Roman" pitchFamily="18" charset="0"/>
              </a:rPr>
              <a:t>1</a:t>
            </a:r>
            <a:r>
              <a:rPr lang="es-EC" sz="2400" dirty="0">
                <a:latin typeface="Times New Roman" pitchFamily="18" charset="0"/>
                <a:cs typeface="Times New Roman" pitchFamily="18" charset="0"/>
              </a:rPr>
              <a:t> vs. T</a:t>
            </a:r>
            <a:r>
              <a:rPr lang="es-EC" sz="2400" baseline="-25000" dirty="0">
                <a:latin typeface="Times New Roman" pitchFamily="18" charset="0"/>
                <a:cs typeface="Times New Roman" pitchFamily="18" charset="0"/>
              </a:rPr>
              <a:t>2</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3</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4</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5</a:t>
            </a:r>
            <a:r>
              <a:rPr lang="es-EC" sz="2400" dirty="0">
                <a:latin typeface="Times New Roman" pitchFamily="18" charset="0"/>
                <a:cs typeface="Times New Roman" pitchFamily="18" charset="0"/>
              </a:rPr>
              <a:t>), en la variable concentración de S (ppm) edáfico (sep. 2010), </a:t>
            </a:r>
          </a:p>
        </p:txBody>
      </p:sp>
      <p:sp>
        <p:nvSpPr>
          <p:cNvPr id="7" name="6 Flecha derecha">
            <a:hlinkClick r:id="rId2"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5" name="4 Gráfico"/>
          <p:cNvGraphicFramePr/>
          <p:nvPr>
            <p:extLst>
              <p:ext uri="{D42A27DB-BD31-4B8C-83A1-F6EECF244321}">
                <p14:modId xmlns:p14="http://schemas.microsoft.com/office/powerpoint/2010/main" val="3153159572"/>
              </p:ext>
            </p:extLst>
          </p:nvPr>
        </p:nvGraphicFramePr>
        <p:xfrm>
          <a:off x="611560" y="1556792"/>
          <a:ext cx="7689509"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943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de los contrastes entre los tratamientos (T2 vs. T3; T4; T5), de la variable concentración de S (ppm) edáfico (sep. 2010</a:t>
            </a:r>
            <a:r>
              <a:rPr lang="es-EC" sz="2400" dirty="0" smtClean="0">
                <a:latin typeface="Times New Roman" pitchFamily="18" charset="0"/>
                <a:cs typeface="Times New Roman" pitchFamily="18" charset="0"/>
              </a:rPr>
              <a:t>).</a:t>
            </a:r>
            <a:endParaRPr lang="es-EC" sz="2400" dirty="0">
              <a:latin typeface="Times New Roman" pitchFamily="18" charset="0"/>
              <a:cs typeface="Times New Roman" pitchFamily="18" charset="0"/>
            </a:endParaRPr>
          </a:p>
        </p:txBody>
      </p:sp>
      <p:sp>
        <p:nvSpPr>
          <p:cNvPr id="6" name="5 Flecha derecha">
            <a:hlinkClick r:id="rId2"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Gráfico"/>
          <p:cNvGraphicFramePr/>
          <p:nvPr>
            <p:extLst>
              <p:ext uri="{D42A27DB-BD31-4B8C-83A1-F6EECF244321}">
                <p14:modId xmlns:p14="http://schemas.microsoft.com/office/powerpoint/2010/main" val="2095296002"/>
              </p:ext>
            </p:extLst>
          </p:nvPr>
        </p:nvGraphicFramePr>
        <p:xfrm>
          <a:off x="539552" y="1533302"/>
          <a:ext cx="7920880" cy="45599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89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259896818"/>
              </p:ext>
            </p:extLst>
          </p:nvPr>
        </p:nvGraphicFramePr>
        <p:xfrm>
          <a:off x="852204" y="1484784"/>
          <a:ext cx="7430647"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de los contrastes entre los tratamientos (T</a:t>
            </a:r>
            <a:r>
              <a:rPr lang="es-EC" sz="2400" baseline="-25000" dirty="0">
                <a:latin typeface="Times New Roman" pitchFamily="18" charset="0"/>
                <a:cs typeface="Times New Roman" pitchFamily="18" charset="0"/>
              </a:rPr>
              <a:t>4</a:t>
            </a:r>
            <a:r>
              <a:rPr lang="es-EC" sz="2400" dirty="0">
                <a:latin typeface="Times New Roman" pitchFamily="18" charset="0"/>
                <a:cs typeface="Times New Roman" pitchFamily="18" charset="0"/>
              </a:rPr>
              <a:t> vs. T</a:t>
            </a:r>
            <a:r>
              <a:rPr lang="es-EC" sz="2400" baseline="-25000" dirty="0">
                <a:latin typeface="Times New Roman" pitchFamily="18" charset="0"/>
                <a:cs typeface="Times New Roman" pitchFamily="18" charset="0"/>
              </a:rPr>
              <a:t>5</a:t>
            </a:r>
            <a:r>
              <a:rPr lang="es-EC" sz="2400" dirty="0">
                <a:latin typeface="Times New Roman" pitchFamily="18" charset="0"/>
                <a:cs typeface="Times New Roman" pitchFamily="18" charset="0"/>
              </a:rPr>
              <a:t>), de la variable concentración de S (ppm) edáfico (sep. 2010</a:t>
            </a:r>
            <a:r>
              <a:rPr lang="es-EC" sz="2400" dirty="0" smtClean="0">
                <a:latin typeface="Times New Roman" pitchFamily="18" charset="0"/>
                <a:cs typeface="Times New Roman" pitchFamily="18" charset="0"/>
              </a:rPr>
              <a:t>).</a:t>
            </a:r>
            <a:endParaRPr lang="es-EC" sz="2400" dirty="0">
              <a:latin typeface="Times New Roman" pitchFamily="18" charset="0"/>
              <a:cs typeface="Times New Roman" pitchFamily="18" charset="0"/>
            </a:endParaRPr>
          </a:p>
        </p:txBody>
      </p:sp>
      <p:sp>
        <p:nvSpPr>
          <p:cNvPr id="6" name="5 Flecha derecha">
            <a:hlinkClick r:id="rId3"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88148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909616990"/>
              </p:ext>
            </p:extLst>
          </p:nvPr>
        </p:nvGraphicFramePr>
        <p:xfrm>
          <a:off x="611561" y="1412776"/>
          <a:ext cx="7795228"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Concentración de Ca (</a:t>
            </a:r>
            <a:r>
              <a:rPr lang="es-EC" sz="2400" dirty="0" err="1">
                <a:latin typeface="Times New Roman" pitchFamily="18" charset="0"/>
                <a:cs typeface="Times New Roman" pitchFamily="18" charset="0"/>
              </a:rPr>
              <a:t>meq</a:t>
            </a:r>
            <a:r>
              <a:rPr lang="es-EC" sz="2400" dirty="0">
                <a:latin typeface="Times New Roman" pitchFamily="18" charset="0"/>
                <a:cs typeface="Times New Roman" pitchFamily="18" charset="0"/>
              </a:rPr>
              <a:t>/100g), edáfico (Sep. 2010) en los diferentes </a:t>
            </a:r>
            <a:r>
              <a:rPr lang="es-EC" sz="2400" dirty="0" smtClean="0">
                <a:latin typeface="Times New Roman" pitchFamily="18" charset="0"/>
                <a:cs typeface="Times New Roman" pitchFamily="18" charset="0"/>
              </a:rPr>
              <a:t>tratamientos.</a:t>
            </a:r>
            <a:endParaRPr lang="es-EC" sz="2400" dirty="0">
              <a:latin typeface="Times New Roman" pitchFamily="18" charset="0"/>
              <a:cs typeface="Times New Roman" pitchFamily="18" charset="0"/>
            </a:endParaRPr>
          </a:p>
        </p:txBody>
      </p:sp>
      <p:sp>
        <p:nvSpPr>
          <p:cNvPr id="6" name="5 Flecha derecha">
            <a:hlinkClick r:id="rId3"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53075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052" y="332656"/>
            <a:ext cx="856895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de los contrastes entre los tratamientos (T</a:t>
            </a:r>
            <a:r>
              <a:rPr lang="es-EC" sz="2400" baseline="-25000" dirty="0">
                <a:latin typeface="Times New Roman" pitchFamily="18" charset="0"/>
                <a:cs typeface="Times New Roman" pitchFamily="18" charset="0"/>
              </a:rPr>
              <a:t>2</a:t>
            </a:r>
            <a:r>
              <a:rPr lang="es-EC" sz="2400" dirty="0">
                <a:latin typeface="Times New Roman" pitchFamily="18" charset="0"/>
                <a:cs typeface="Times New Roman" pitchFamily="18" charset="0"/>
              </a:rPr>
              <a:t> vs. T</a:t>
            </a:r>
            <a:r>
              <a:rPr lang="es-EC" sz="2400" baseline="-25000" dirty="0">
                <a:latin typeface="Times New Roman" pitchFamily="18" charset="0"/>
                <a:cs typeface="Times New Roman" pitchFamily="18" charset="0"/>
              </a:rPr>
              <a:t>3</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4</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5</a:t>
            </a:r>
            <a:r>
              <a:rPr lang="es-EC" sz="2400" dirty="0">
                <a:latin typeface="Times New Roman" pitchFamily="18" charset="0"/>
                <a:cs typeface="Times New Roman" pitchFamily="18" charset="0"/>
              </a:rPr>
              <a:t>), de la variable concentración de Ca (</a:t>
            </a:r>
            <a:r>
              <a:rPr lang="es-EC" sz="2400" dirty="0" err="1">
                <a:latin typeface="Times New Roman" pitchFamily="18" charset="0"/>
                <a:cs typeface="Times New Roman" pitchFamily="18" charset="0"/>
              </a:rPr>
              <a:t>meq</a:t>
            </a:r>
            <a:r>
              <a:rPr lang="es-EC" sz="2400" dirty="0">
                <a:latin typeface="Times New Roman" pitchFamily="18" charset="0"/>
                <a:cs typeface="Times New Roman" pitchFamily="18" charset="0"/>
              </a:rPr>
              <a:t>/100g) edáfico (sep. 2010</a:t>
            </a:r>
            <a:r>
              <a:rPr lang="es-EC" sz="2400" dirty="0" smtClean="0">
                <a:latin typeface="Times New Roman" pitchFamily="18" charset="0"/>
                <a:cs typeface="Times New Roman" pitchFamily="18" charset="0"/>
              </a:rPr>
              <a:t>).</a:t>
            </a:r>
            <a:endParaRPr lang="es-EC" sz="2400" dirty="0">
              <a:latin typeface="Times New Roman" pitchFamily="18" charset="0"/>
              <a:cs typeface="Times New Roman" pitchFamily="18" charset="0"/>
            </a:endParaRPr>
          </a:p>
        </p:txBody>
      </p:sp>
      <p:sp>
        <p:nvSpPr>
          <p:cNvPr id="6" name="5 Flecha derecha">
            <a:hlinkClick r:id="rId2"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Gráfico"/>
          <p:cNvGraphicFramePr/>
          <p:nvPr>
            <p:extLst>
              <p:ext uri="{D42A27DB-BD31-4B8C-83A1-F6EECF244321}">
                <p14:modId xmlns:p14="http://schemas.microsoft.com/office/powerpoint/2010/main" val="2415236412"/>
              </p:ext>
            </p:extLst>
          </p:nvPr>
        </p:nvGraphicFramePr>
        <p:xfrm>
          <a:off x="611560" y="1844824"/>
          <a:ext cx="7941537"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347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de los contrastes entre los tratamientos (T</a:t>
            </a:r>
            <a:r>
              <a:rPr lang="es-EC" sz="2400" baseline="-25000" dirty="0">
                <a:latin typeface="Times New Roman" pitchFamily="18" charset="0"/>
                <a:cs typeface="Times New Roman" pitchFamily="18" charset="0"/>
              </a:rPr>
              <a:t>4</a:t>
            </a:r>
            <a:r>
              <a:rPr lang="es-EC" sz="2400" dirty="0">
                <a:latin typeface="Times New Roman" pitchFamily="18" charset="0"/>
                <a:cs typeface="Times New Roman" pitchFamily="18" charset="0"/>
              </a:rPr>
              <a:t> vs. T</a:t>
            </a:r>
            <a:r>
              <a:rPr lang="es-EC" sz="2400" baseline="-25000" dirty="0">
                <a:latin typeface="Times New Roman" pitchFamily="18" charset="0"/>
                <a:cs typeface="Times New Roman" pitchFamily="18" charset="0"/>
              </a:rPr>
              <a:t>5</a:t>
            </a:r>
            <a:r>
              <a:rPr lang="es-EC" sz="2400" dirty="0">
                <a:latin typeface="Times New Roman" pitchFamily="18" charset="0"/>
                <a:cs typeface="Times New Roman" pitchFamily="18" charset="0"/>
              </a:rPr>
              <a:t>), de la variable concentración de Ca (</a:t>
            </a:r>
            <a:r>
              <a:rPr lang="es-EC" sz="2400" dirty="0" err="1">
                <a:latin typeface="Times New Roman" pitchFamily="18" charset="0"/>
                <a:cs typeface="Times New Roman" pitchFamily="18" charset="0"/>
              </a:rPr>
              <a:t>meq</a:t>
            </a:r>
            <a:r>
              <a:rPr lang="es-EC" sz="2400" dirty="0">
                <a:latin typeface="Times New Roman" pitchFamily="18" charset="0"/>
                <a:cs typeface="Times New Roman" pitchFamily="18" charset="0"/>
              </a:rPr>
              <a:t>/100g) edáfico (sep. 2010</a:t>
            </a:r>
            <a:r>
              <a:rPr lang="es-EC" sz="2400" dirty="0" smtClean="0">
                <a:latin typeface="Times New Roman" pitchFamily="18" charset="0"/>
                <a:cs typeface="Times New Roman" pitchFamily="18" charset="0"/>
              </a:rPr>
              <a:t>).</a:t>
            </a:r>
            <a:endParaRPr lang="es-EC" sz="2400" dirty="0">
              <a:latin typeface="Times New Roman" pitchFamily="18" charset="0"/>
              <a:cs typeface="Times New Roman" pitchFamily="18" charset="0"/>
            </a:endParaRPr>
          </a:p>
        </p:txBody>
      </p:sp>
      <p:sp>
        <p:nvSpPr>
          <p:cNvPr id="6" name="5 Flecha derecha">
            <a:hlinkClick r:id="rId2"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Gráfico"/>
          <p:cNvGraphicFramePr/>
          <p:nvPr>
            <p:extLst>
              <p:ext uri="{D42A27DB-BD31-4B8C-83A1-F6EECF244321}">
                <p14:modId xmlns:p14="http://schemas.microsoft.com/office/powerpoint/2010/main" val="3569010463"/>
              </p:ext>
            </p:extLst>
          </p:nvPr>
        </p:nvGraphicFramePr>
        <p:xfrm>
          <a:off x="611560" y="1376771"/>
          <a:ext cx="7689509" cy="47843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725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870754607"/>
              </p:ext>
            </p:extLst>
          </p:nvPr>
        </p:nvGraphicFramePr>
        <p:xfrm>
          <a:off x="373833" y="1376771"/>
          <a:ext cx="8198037" cy="4860541"/>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Concentración de Mg (</a:t>
            </a:r>
            <a:r>
              <a:rPr lang="es-EC" sz="2400" dirty="0" err="1">
                <a:latin typeface="Times New Roman" pitchFamily="18" charset="0"/>
                <a:cs typeface="Times New Roman" pitchFamily="18" charset="0"/>
              </a:rPr>
              <a:t>meq</a:t>
            </a:r>
            <a:r>
              <a:rPr lang="es-EC" sz="2400" dirty="0">
                <a:latin typeface="Times New Roman" pitchFamily="18" charset="0"/>
                <a:cs typeface="Times New Roman" pitchFamily="18" charset="0"/>
              </a:rPr>
              <a:t>/100g), edáfico (Sep. 2010) en los diferentes </a:t>
            </a:r>
            <a:r>
              <a:rPr lang="es-EC" sz="2400" dirty="0" smtClean="0">
                <a:latin typeface="Times New Roman" pitchFamily="18" charset="0"/>
                <a:cs typeface="Times New Roman" pitchFamily="18" charset="0"/>
              </a:rPr>
              <a:t>tratamientos.</a:t>
            </a:r>
            <a:endParaRPr lang="es-EC" sz="2400" dirty="0">
              <a:latin typeface="Times New Roman" pitchFamily="18" charset="0"/>
              <a:cs typeface="Times New Roman" pitchFamily="18" charset="0"/>
            </a:endParaRPr>
          </a:p>
        </p:txBody>
      </p:sp>
      <p:sp>
        <p:nvSpPr>
          <p:cNvPr id="6" name="5 Flecha derecha">
            <a:hlinkClick r:id="rId3"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2460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052" y="332656"/>
            <a:ext cx="856895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de los contrastes entre los tratamientos (T</a:t>
            </a:r>
            <a:r>
              <a:rPr lang="es-EC" sz="2400" baseline="-25000" dirty="0">
                <a:latin typeface="Times New Roman" pitchFamily="18" charset="0"/>
                <a:cs typeface="Times New Roman" pitchFamily="18" charset="0"/>
              </a:rPr>
              <a:t>2</a:t>
            </a:r>
            <a:r>
              <a:rPr lang="es-EC" sz="2400" dirty="0">
                <a:latin typeface="Times New Roman" pitchFamily="18" charset="0"/>
                <a:cs typeface="Times New Roman" pitchFamily="18" charset="0"/>
              </a:rPr>
              <a:t> vs. T</a:t>
            </a:r>
            <a:r>
              <a:rPr lang="es-EC" sz="2400" baseline="-25000" dirty="0">
                <a:latin typeface="Times New Roman" pitchFamily="18" charset="0"/>
                <a:cs typeface="Times New Roman" pitchFamily="18" charset="0"/>
              </a:rPr>
              <a:t>3</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4</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5</a:t>
            </a:r>
            <a:r>
              <a:rPr lang="es-EC" sz="2400" dirty="0">
                <a:latin typeface="Times New Roman" pitchFamily="18" charset="0"/>
                <a:cs typeface="Times New Roman" pitchFamily="18" charset="0"/>
              </a:rPr>
              <a:t>), de la variable concentración de Mg (</a:t>
            </a:r>
            <a:r>
              <a:rPr lang="es-EC" sz="2400" dirty="0" err="1">
                <a:latin typeface="Times New Roman" pitchFamily="18" charset="0"/>
                <a:cs typeface="Times New Roman" pitchFamily="18" charset="0"/>
              </a:rPr>
              <a:t>meq</a:t>
            </a:r>
            <a:r>
              <a:rPr lang="es-EC" sz="2400" dirty="0">
                <a:latin typeface="Times New Roman" pitchFamily="18" charset="0"/>
                <a:cs typeface="Times New Roman" pitchFamily="18" charset="0"/>
              </a:rPr>
              <a:t>/100g) edáfico (sep. 2010</a:t>
            </a:r>
            <a:r>
              <a:rPr lang="es-EC" sz="2400" dirty="0" smtClean="0">
                <a:latin typeface="Times New Roman" pitchFamily="18" charset="0"/>
                <a:cs typeface="Times New Roman" pitchFamily="18" charset="0"/>
              </a:rPr>
              <a:t>).</a:t>
            </a:r>
            <a:endParaRPr lang="es-EC" sz="2400" dirty="0">
              <a:latin typeface="Times New Roman" pitchFamily="18" charset="0"/>
              <a:cs typeface="Times New Roman" pitchFamily="18" charset="0"/>
            </a:endParaRPr>
          </a:p>
        </p:txBody>
      </p:sp>
      <p:sp>
        <p:nvSpPr>
          <p:cNvPr id="6" name="5 Flecha derecha">
            <a:hlinkClick r:id="rId2"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Gráfico"/>
          <p:cNvGraphicFramePr/>
          <p:nvPr>
            <p:extLst>
              <p:ext uri="{D42A27DB-BD31-4B8C-83A1-F6EECF244321}">
                <p14:modId xmlns:p14="http://schemas.microsoft.com/office/powerpoint/2010/main" val="3991642408"/>
              </p:ext>
            </p:extLst>
          </p:nvPr>
        </p:nvGraphicFramePr>
        <p:xfrm>
          <a:off x="679096" y="1772816"/>
          <a:ext cx="7621973"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138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de los contrastes entre los tratamientos (T</a:t>
            </a:r>
            <a:r>
              <a:rPr lang="es-EC" sz="2400" baseline="-25000" dirty="0">
                <a:latin typeface="Times New Roman" pitchFamily="18" charset="0"/>
                <a:cs typeface="Times New Roman" pitchFamily="18" charset="0"/>
              </a:rPr>
              <a:t>3</a:t>
            </a:r>
            <a:r>
              <a:rPr lang="es-EC" sz="2400" dirty="0">
                <a:latin typeface="Times New Roman" pitchFamily="18" charset="0"/>
                <a:cs typeface="Times New Roman" pitchFamily="18" charset="0"/>
              </a:rPr>
              <a:t> vs. T</a:t>
            </a:r>
            <a:r>
              <a:rPr lang="es-EC" sz="2400" baseline="-25000" dirty="0">
                <a:latin typeface="Times New Roman" pitchFamily="18" charset="0"/>
                <a:cs typeface="Times New Roman" pitchFamily="18" charset="0"/>
              </a:rPr>
              <a:t>4</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5</a:t>
            </a:r>
            <a:r>
              <a:rPr lang="es-EC" sz="2400" dirty="0">
                <a:latin typeface="Times New Roman" pitchFamily="18" charset="0"/>
                <a:cs typeface="Times New Roman" pitchFamily="18" charset="0"/>
              </a:rPr>
              <a:t>), de la variable concentración de Mg (</a:t>
            </a:r>
            <a:r>
              <a:rPr lang="es-EC" sz="2400" dirty="0" err="1">
                <a:latin typeface="Times New Roman" pitchFamily="18" charset="0"/>
                <a:cs typeface="Times New Roman" pitchFamily="18" charset="0"/>
              </a:rPr>
              <a:t>meq</a:t>
            </a:r>
            <a:r>
              <a:rPr lang="es-EC" sz="2400" dirty="0">
                <a:latin typeface="Times New Roman" pitchFamily="18" charset="0"/>
                <a:cs typeface="Times New Roman" pitchFamily="18" charset="0"/>
              </a:rPr>
              <a:t>/100g) edáfico (sep. 2010), </a:t>
            </a:r>
          </a:p>
        </p:txBody>
      </p:sp>
      <p:sp>
        <p:nvSpPr>
          <p:cNvPr id="6" name="5 Flecha derecha">
            <a:hlinkClick r:id="rId2"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Gráfico"/>
          <p:cNvGraphicFramePr/>
          <p:nvPr>
            <p:extLst>
              <p:ext uri="{D42A27DB-BD31-4B8C-83A1-F6EECF244321}">
                <p14:modId xmlns:p14="http://schemas.microsoft.com/office/powerpoint/2010/main" val="2230232511"/>
              </p:ext>
            </p:extLst>
          </p:nvPr>
        </p:nvGraphicFramePr>
        <p:xfrm>
          <a:off x="611559" y="1556792"/>
          <a:ext cx="7689509" cy="460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331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896737735"/>
              </p:ext>
            </p:extLst>
          </p:nvPr>
        </p:nvGraphicFramePr>
        <p:xfrm>
          <a:off x="539552" y="1412776"/>
          <a:ext cx="7992888"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Concentración de K (</a:t>
            </a:r>
            <a:r>
              <a:rPr lang="es-EC" sz="2400" dirty="0" err="1">
                <a:latin typeface="Times New Roman" pitchFamily="18" charset="0"/>
                <a:cs typeface="Times New Roman" pitchFamily="18" charset="0"/>
              </a:rPr>
              <a:t>meq</a:t>
            </a:r>
            <a:r>
              <a:rPr lang="es-EC" sz="2400" dirty="0">
                <a:latin typeface="Times New Roman" pitchFamily="18" charset="0"/>
                <a:cs typeface="Times New Roman" pitchFamily="18" charset="0"/>
              </a:rPr>
              <a:t>/100g), edáfico (Sep. 2010) en los diferentes </a:t>
            </a:r>
            <a:r>
              <a:rPr lang="es-EC" sz="2400" dirty="0" smtClean="0">
                <a:latin typeface="Times New Roman" pitchFamily="18" charset="0"/>
                <a:cs typeface="Times New Roman" pitchFamily="18" charset="0"/>
              </a:rPr>
              <a:t>tratamientos</a:t>
            </a:r>
            <a:r>
              <a:rPr lang="es-EC" sz="2400" dirty="0">
                <a:latin typeface="Times New Roman" pitchFamily="18" charset="0"/>
                <a:cs typeface="Times New Roman" pitchFamily="18" charset="0"/>
              </a:rPr>
              <a:t>.</a:t>
            </a:r>
          </a:p>
        </p:txBody>
      </p:sp>
      <p:sp>
        <p:nvSpPr>
          <p:cNvPr id="6" name="5 Flecha derecha">
            <a:hlinkClick r:id="rId3"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0765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375994"/>
            <a:ext cx="8640960" cy="648072"/>
          </a:xfrm>
        </p:spPr>
        <p:txBody>
          <a:bodyPr>
            <a:noAutofit/>
          </a:bodyPr>
          <a:lstStyle/>
          <a:p>
            <a:pPr algn="just">
              <a:lnSpc>
                <a:spcPct val="150000"/>
              </a:lnSpc>
            </a:pPr>
            <a:r>
              <a:rPr lang="es-EC" sz="2800" dirty="0" smtClean="0">
                <a:solidFill>
                  <a:schemeClr val="bg1"/>
                </a:solidFill>
                <a:latin typeface="Times New Roman" pitchFamily="18" charset="0"/>
                <a:cs typeface="Times New Roman" pitchFamily="18" charset="0"/>
              </a:rPr>
              <a:t>EN EL CAMPO, EL MAYOR INCONVENIENTE</a:t>
            </a:r>
            <a:endParaRPr lang="es-ES" sz="2800" dirty="0">
              <a:solidFill>
                <a:schemeClr val="bg1"/>
              </a:solidFill>
              <a:latin typeface="Times New Roman" pitchFamily="18" charset="0"/>
              <a:cs typeface="Times New Roman" pitchFamily="18" charset="0"/>
            </a:endParaRPr>
          </a:p>
        </p:txBody>
      </p:sp>
      <p:sp>
        <p:nvSpPr>
          <p:cNvPr id="5" name="4 Rectángulo"/>
          <p:cNvSpPr/>
          <p:nvPr/>
        </p:nvSpPr>
        <p:spPr>
          <a:xfrm>
            <a:off x="2344133" y="1124744"/>
            <a:ext cx="4392488"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0"/>
              </a:spcBef>
            </a:pPr>
            <a:r>
              <a:rPr lang="es-ES" sz="2000" dirty="0" smtClean="0">
                <a:latin typeface="Times New Roman" pitchFamily="18" charset="0"/>
                <a:cs typeface="Times New Roman" pitchFamily="18" charset="0"/>
              </a:rPr>
              <a:t>BAJOS RENDIMIENTOS</a:t>
            </a:r>
            <a:endParaRPr lang="es-ES" sz="2000" dirty="0">
              <a:latin typeface="Times New Roman" pitchFamily="18" charset="0"/>
              <a:cs typeface="Times New Roman" pitchFamily="18" charset="0"/>
            </a:endParaRPr>
          </a:p>
        </p:txBody>
      </p:sp>
      <p:pic>
        <p:nvPicPr>
          <p:cNvPr id="1026" name="Picture 2" descr="C:\Users\Pc Home\Pictures\IMAGENES\Camera album\Fotografía 0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945" y="1679101"/>
            <a:ext cx="2549924" cy="2219553"/>
          </a:xfrm>
          <a:prstGeom prst="rect">
            <a:avLst/>
          </a:prstGeom>
          <a:ln w="50800" cmpd="dbl"/>
          <a:extLst/>
        </p:spPr>
        <p:style>
          <a:lnRef idx="2">
            <a:schemeClr val="accent3"/>
          </a:lnRef>
          <a:fillRef idx="1">
            <a:schemeClr val="lt1"/>
          </a:fillRef>
          <a:effectRef idx="0">
            <a:schemeClr val="accent3"/>
          </a:effectRef>
          <a:fontRef idx="minor">
            <a:schemeClr val="dk1"/>
          </a:fontRef>
        </p:style>
      </p:pic>
      <p:pic>
        <p:nvPicPr>
          <p:cNvPr id="2050" name="Picture 2" descr="C:\Users\Pc Home\Pictures\poda excesiv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890" y="1679101"/>
            <a:ext cx="2668665" cy="2233567"/>
          </a:xfrm>
          <a:prstGeom prst="rect">
            <a:avLst/>
          </a:prstGeom>
          <a:noFill/>
          <a:ln w="50800" cmpd="dbl">
            <a:solidFill>
              <a:srgbClr val="92D050"/>
            </a:solidFill>
          </a:ln>
          <a:extLst>
            <a:ext uri="{909E8E84-426E-40DD-AFC4-6F175D3DCCD1}">
              <a14:hiddenFill xmlns:a14="http://schemas.microsoft.com/office/drawing/2010/main">
                <a:solidFill>
                  <a:srgbClr val="FFFFFF"/>
                </a:solidFill>
              </a14:hiddenFill>
            </a:ext>
          </a:extLst>
        </p:spPr>
      </p:pic>
      <p:pic>
        <p:nvPicPr>
          <p:cNvPr id="2051" name="Picture 3" descr="C:\Users\Pc Home\Pictures\fruta sobre madu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724" y="4185898"/>
            <a:ext cx="2746366" cy="2219553"/>
          </a:xfrm>
          <a:prstGeom prst="rect">
            <a:avLst/>
          </a:prstGeom>
          <a:noFill/>
          <a:ln w="50800" cmpd="dbl">
            <a:solidFill>
              <a:srgbClr val="92D050"/>
            </a:solidFill>
          </a:ln>
          <a:extLst>
            <a:ext uri="{909E8E84-426E-40DD-AFC4-6F175D3DCCD1}">
              <a14:hiddenFill xmlns:a14="http://schemas.microsoft.com/office/drawing/2010/main">
                <a:solidFill>
                  <a:srgbClr val="FFFFFF"/>
                </a:solidFill>
              </a14:hiddenFill>
            </a:ext>
          </a:extLst>
        </p:spPr>
      </p:pic>
      <p:pic>
        <p:nvPicPr>
          <p:cNvPr id="2053" name="Picture 5" descr="C:\Users\Pc Home\Pictures\palma-aceiter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0890" y="4356116"/>
            <a:ext cx="2760277" cy="1953204"/>
          </a:xfrm>
          <a:prstGeom prst="rect">
            <a:avLst/>
          </a:prstGeom>
          <a:noFill/>
          <a:ln w="50800" cmpd="dbl">
            <a:solidFill>
              <a:srgbClr val="92D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93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1000"/>
                                        <p:tgtEl>
                                          <p:spTgt spid="2050"/>
                                        </p:tgtEl>
                                      </p:cBhvr>
                                    </p:animEffect>
                                    <p:anim calcmode="lin" valueType="num">
                                      <p:cBhvr>
                                        <p:cTn id="27" dur="1000" fill="hold"/>
                                        <p:tgtEl>
                                          <p:spTgt spid="2050"/>
                                        </p:tgtEl>
                                        <p:attrNameLst>
                                          <p:attrName>ppt_x</p:attrName>
                                        </p:attrNameLst>
                                      </p:cBhvr>
                                      <p:tavLst>
                                        <p:tav tm="0">
                                          <p:val>
                                            <p:strVal val="#ppt_x"/>
                                          </p:val>
                                        </p:tav>
                                        <p:tav tm="100000">
                                          <p:val>
                                            <p:strVal val="#ppt_x"/>
                                          </p:val>
                                        </p:tav>
                                      </p:tavLst>
                                    </p:anim>
                                    <p:anim calcmode="lin" valueType="num">
                                      <p:cBhvr>
                                        <p:cTn id="28"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51"/>
                                        </p:tgtEl>
                                        <p:attrNameLst>
                                          <p:attrName>style.visibility</p:attrName>
                                        </p:attrNameLst>
                                      </p:cBhvr>
                                      <p:to>
                                        <p:strVal val="visible"/>
                                      </p:to>
                                    </p:set>
                                    <p:animEffect transition="in" filter="fade">
                                      <p:cBhvr>
                                        <p:cTn id="33" dur="1000"/>
                                        <p:tgtEl>
                                          <p:spTgt spid="2051"/>
                                        </p:tgtEl>
                                      </p:cBhvr>
                                    </p:animEffect>
                                    <p:anim calcmode="lin" valueType="num">
                                      <p:cBhvr>
                                        <p:cTn id="34" dur="1000" fill="hold"/>
                                        <p:tgtEl>
                                          <p:spTgt spid="2051"/>
                                        </p:tgtEl>
                                        <p:attrNameLst>
                                          <p:attrName>ppt_x</p:attrName>
                                        </p:attrNameLst>
                                      </p:cBhvr>
                                      <p:tavLst>
                                        <p:tav tm="0">
                                          <p:val>
                                            <p:strVal val="#ppt_x"/>
                                          </p:val>
                                        </p:tav>
                                        <p:tav tm="100000">
                                          <p:val>
                                            <p:strVal val="#ppt_x"/>
                                          </p:val>
                                        </p:tav>
                                      </p:tavLst>
                                    </p:anim>
                                    <p:anim calcmode="lin" valueType="num">
                                      <p:cBhvr>
                                        <p:cTn id="35"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053"/>
                                        </p:tgtEl>
                                        <p:attrNameLst>
                                          <p:attrName>style.visibility</p:attrName>
                                        </p:attrNameLst>
                                      </p:cBhvr>
                                      <p:to>
                                        <p:strVal val="visible"/>
                                      </p:to>
                                    </p:set>
                                    <p:animEffect transition="in" filter="fade">
                                      <p:cBhvr>
                                        <p:cTn id="40" dur="1000"/>
                                        <p:tgtEl>
                                          <p:spTgt spid="2053"/>
                                        </p:tgtEl>
                                      </p:cBhvr>
                                    </p:animEffect>
                                    <p:anim calcmode="lin" valueType="num">
                                      <p:cBhvr>
                                        <p:cTn id="41" dur="1000" fill="hold"/>
                                        <p:tgtEl>
                                          <p:spTgt spid="2053"/>
                                        </p:tgtEl>
                                        <p:attrNameLst>
                                          <p:attrName>ppt_x</p:attrName>
                                        </p:attrNameLst>
                                      </p:cBhvr>
                                      <p:tavLst>
                                        <p:tav tm="0">
                                          <p:val>
                                            <p:strVal val="#ppt_x"/>
                                          </p:val>
                                        </p:tav>
                                        <p:tav tm="100000">
                                          <p:val>
                                            <p:strVal val="#ppt_x"/>
                                          </p:val>
                                        </p:tav>
                                      </p:tavLst>
                                    </p:anim>
                                    <p:anim calcmode="lin" valueType="num">
                                      <p:cBhvr>
                                        <p:cTn id="42"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052" y="332656"/>
            <a:ext cx="856895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de los contrastes entre los tratamientos (T1 vs. T2; T3; T4; T5), de la variable concentración de K (</a:t>
            </a:r>
            <a:r>
              <a:rPr lang="es-EC" sz="2400" dirty="0" err="1">
                <a:latin typeface="Times New Roman" pitchFamily="18" charset="0"/>
                <a:cs typeface="Times New Roman" pitchFamily="18" charset="0"/>
              </a:rPr>
              <a:t>meq</a:t>
            </a:r>
            <a:r>
              <a:rPr lang="es-EC" sz="2400" dirty="0">
                <a:latin typeface="Times New Roman" pitchFamily="18" charset="0"/>
                <a:cs typeface="Times New Roman" pitchFamily="18" charset="0"/>
              </a:rPr>
              <a:t>/100g) edáfico (sep. 2010</a:t>
            </a:r>
            <a:r>
              <a:rPr lang="es-EC" sz="2400" dirty="0" smtClean="0">
                <a:latin typeface="Times New Roman" pitchFamily="18" charset="0"/>
                <a:cs typeface="Times New Roman" pitchFamily="18" charset="0"/>
              </a:rPr>
              <a:t>).</a:t>
            </a:r>
            <a:endParaRPr lang="es-EC" sz="2400" dirty="0">
              <a:latin typeface="Times New Roman" pitchFamily="18" charset="0"/>
              <a:cs typeface="Times New Roman" pitchFamily="18" charset="0"/>
            </a:endParaRPr>
          </a:p>
        </p:txBody>
      </p:sp>
      <p:sp>
        <p:nvSpPr>
          <p:cNvPr id="6" name="5 Flecha derecha">
            <a:hlinkClick r:id="rId2"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Gráfico"/>
          <p:cNvGraphicFramePr/>
          <p:nvPr>
            <p:extLst>
              <p:ext uri="{D42A27DB-BD31-4B8C-83A1-F6EECF244321}">
                <p14:modId xmlns:p14="http://schemas.microsoft.com/office/powerpoint/2010/main" val="2880582697"/>
              </p:ext>
            </p:extLst>
          </p:nvPr>
        </p:nvGraphicFramePr>
        <p:xfrm>
          <a:off x="611560" y="1844824"/>
          <a:ext cx="7848872"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31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052" y="332656"/>
            <a:ext cx="856895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de los contrastes entre los tratamientos (T</a:t>
            </a:r>
            <a:r>
              <a:rPr lang="es-EC" sz="2400" baseline="-25000" dirty="0">
                <a:latin typeface="Times New Roman" pitchFamily="18" charset="0"/>
                <a:cs typeface="Times New Roman" pitchFamily="18" charset="0"/>
              </a:rPr>
              <a:t>2 </a:t>
            </a:r>
            <a:r>
              <a:rPr lang="es-EC" sz="2400" dirty="0">
                <a:latin typeface="Times New Roman" pitchFamily="18" charset="0"/>
                <a:cs typeface="Times New Roman" pitchFamily="18" charset="0"/>
              </a:rPr>
              <a:t>vs. T</a:t>
            </a:r>
            <a:r>
              <a:rPr lang="es-EC" sz="2400" baseline="-25000" dirty="0">
                <a:latin typeface="Times New Roman" pitchFamily="18" charset="0"/>
                <a:cs typeface="Times New Roman" pitchFamily="18" charset="0"/>
              </a:rPr>
              <a:t>3</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4</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5</a:t>
            </a:r>
            <a:r>
              <a:rPr lang="es-EC" sz="2400" dirty="0">
                <a:latin typeface="Times New Roman" pitchFamily="18" charset="0"/>
                <a:cs typeface="Times New Roman" pitchFamily="18" charset="0"/>
              </a:rPr>
              <a:t>), de la variable concentración de K (</a:t>
            </a:r>
            <a:r>
              <a:rPr lang="es-EC" sz="2400" dirty="0" err="1">
                <a:latin typeface="Times New Roman" pitchFamily="18" charset="0"/>
                <a:cs typeface="Times New Roman" pitchFamily="18" charset="0"/>
              </a:rPr>
              <a:t>meq</a:t>
            </a:r>
            <a:r>
              <a:rPr lang="es-EC" sz="2400" dirty="0">
                <a:latin typeface="Times New Roman" pitchFamily="18" charset="0"/>
                <a:cs typeface="Times New Roman" pitchFamily="18" charset="0"/>
              </a:rPr>
              <a:t>/100g) edáfico (sep. 2010</a:t>
            </a:r>
            <a:r>
              <a:rPr lang="es-EC" sz="2400" dirty="0" smtClean="0">
                <a:latin typeface="Times New Roman" pitchFamily="18" charset="0"/>
                <a:cs typeface="Times New Roman" pitchFamily="18" charset="0"/>
              </a:rPr>
              <a:t>).</a:t>
            </a:r>
            <a:endParaRPr lang="es-EC" sz="2400" dirty="0">
              <a:latin typeface="Times New Roman" pitchFamily="18" charset="0"/>
              <a:cs typeface="Times New Roman" pitchFamily="18" charset="0"/>
            </a:endParaRPr>
          </a:p>
        </p:txBody>
      </p:sp>
      <p:sp>
        <p:nvSpPr>
          <p:cNvPr id="6" name="5 Flecha derecha">
            <a:hlinkClick r:id="rId2"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Gráfico"/>
          <p:cNvGraphicFramePr/>
          <p:nvPr>
            <p:extLst>
              <p:ext uri="{D42A27DB-BD31-4B8C-83A1-F6EECF244321}">
                <p14:modId xmlns:p14="http://schemas.microsoft.com/office/powerpoint/2010/main" val="3628405728"/>
              </p:ext>
            </p:extLst>
          </p:nvPr>
        </p:nvGraphicFramePr>
        <p:xfrm>
          <a:off x="539552" y="1844824"/>
          <a:ext cx="7761517"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628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ea typeface="Tahoma" pitchFamily="34" charset="0"/>
                <a:cs typeface="Times New Roman" pitchFamily="18" charset="0"/>
              </a:rPr>
              <a:t>Comparación de los contrastes de entre los tratamientos (T</a:t>
            </a:r>
            <a:r>
              <a:rPr lang="es-EC" sz="2400" baseline="-25000" dirty="0">
                <a:latin typeface="Times New Roman" pitchFamily="18" charset="0"/>
                <a:ea typeface="Tahoma" pitchFamily="34" charset="0"/>
                <a:cs typeface="Times New Roman" pitchFamily="18" charset="0"/>
              </a:rPr>
              <a:t>3</a:t>
            </a:r>
            <a:r>
              <a:rPr lang="es-EC" sz="2400" dirty="0">
                <a:latin typeface="Times New Roman" pitchFamily="18" charset="0"/>
                <a:ea typeface="Tahoma" pitchFamily="34" charset="0"/>
                <a:cs typeface="Times New Roman" pitchFamily="18" charset="0"/>
              </a:rPr>
              <a:t> vs. T</a:t>
            </a:r>
            <a:r>
              <a:rPr lang="es-EC" sz="2400" baseline="-25000" dirty="0">
                <a:latin typeface="Times New Roman" pitchFamily="18" charset="0"/>
                <a:ea typeface="Tahoma" pitchFamily="34" charset="0"/>
                <a:cs typeface="Times New Roman" pitchFamily="18" charset="0"/>
              </a:rPr>
              <a:t>4</a:t>
            </a:r>
            <a:r>
              <a:rPr lang="es-EC" sz="2400" dirty="0">
                <a:latin typeface="Times New Roman" pitchFamily="18" charset="0"/>
                <a:ea typeface="Tahoma" pitchFamily="34" charset="0"/>
                <a:cs typeface="Times New Roman" pitchFamily="18" charset="0"/>
              </a:rPr>
              <a:t>; T</a:t>
            </a:r>
            <a:r>
              <a:rPr lang="es-EC" sz="2400" baseline="-25000" dirty="0">
                <a:latin typeface="Times New Roman" pitchFamily="18" charset="0"/>
                <a:ea typeface="Tahoma" pitchFamily="34" charset="0"/>
                <a:cs typeface="Times New Roman" pitchFamily="18" charset="0"/>
              </a:rPr>
              <a:t>5</a:t>
            </a:r>
            <a:r>
              <a:rPr lang="es-EC" sz="2400" dirty="0">
                <a:latin typeface="Times New Roman" pitchFamily="18" charset="0"/>
                <a:ea typeface="Tahoma" pitchFamily="34" charset="0"/>
                <a:cs typeface="Times New Roman" pitchFamily="18" charset="0"/>
              </a:rPr>
              <a:t>), de la concentración de K (</a:t>
            </a:r>
            <a:r>
              <a:rPr lang="es-EC" sz="2400" dirty="0" err="1">
                <a:latin typeface="Times New Roman" pitchFamily="18" charset="0"/>
                <a:ea typeface="Tahoma" pitchFamily="34" charset="0"/>
                <a:cs typeface="Times New Roman" pitchFamily="18" charset="0"/>
              </a:rPr>
              <a:t>meq</a:t>
            </a:r>
            <a:r>
              <a:rPr lang="es-EC" sz="2400" dirty="0">
                <a:latin typeface="Times New Roman" pitchFamily="18" charset="0"/>
                <a:ea typeface="Tahoma" pitchFamily="34" charset="0"/>
                <a:cs typeface="Times New Roman" pitchFamily="18" charset="0"/>
              </a:rPr>
              <a:t>/100g), edáfico (sep. </a:t>
            </a:r>
            <a:r>
              <a:rPr lang="es-EC" sz="2400" dirty="0" smtClean="0">
                <a:latin typeface="Times New Roman" pitchFamily="18" charset="0"/>
                <a:ea typeface="Tahoma" pitchFamily="34" charset="0"/>
                <a:cs typeface="Times New Roman" pitchFamily="18" charset="0"/>
              </a:rPr>
              <a:t>2010)</a:t>
            </a:r>
            <a:endParaRPr lang="es-EC" sz="2400" dirty="0">
              <a:latin typeface="Times New Roman" pitchFamily="18" charset="0"/>
              <a:ea typeface="Tahoma" pitchFamily="34" charset="0"/>
              <a:cs typeface="Times New Roman" pitchFamily="18" charset="0"/>
            </a:endParaRPr>
          </a:p>
        </p:txBody>
      </p:sp>
      <p:sp>
        <p:nvSpPr>
          <p:cNvPr id="6" name="5 Flecha derecha">
            <a:hlinkClick r:id="rId2"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Gráfico"/>
          <p:cNvGraphicFramePr/>
          <p:nvPr>
            <p:extLst>
              <p:ext uri="{D42A27DB-BD31-4B8C-83A1-F6EECF244321}">
                <p14:modId xmlns:p14="http://schemas.microsoft.com/office/powerpoint/2010/main" val="1649844047"/>
              </p:ext>
            </p:extLst>
          </p:nvPr>
        </p:nvGraphicFramePr>
        <p:xfrm>
          <a:off x="611560" y="1556792"/>
          <a:ext cx="7560840"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088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82672808"/>
              </p:ext>
            </p:extLst>
          </p:nvPr>
        </p:nvGraphicFramePr>
        <p:xfrm>
          <a:off x="787108" y="1484784"/>
          <a:ext cx="7560840"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Concentración de Zn (ppm), edáfico (Sep. 2010) en los diferentes </a:t>
            </a:r>
            <a:r>
              <a:rPr lang="es-EC" sz="2400" dirty="0" smtClean="0">
                <a:latin typeface="Times New Roman" pitchFamily="18" charset="0"/>
                <a:cs typeface="Times New Roman" pitchFamily="18" charset="0"/>
              </a:rPr>
              <a:t>tratamientos.</a:t>
            </a:r>
            <a:endParaRPr lang="es-EC" sz="2400" dirty="0">
              <a:latin typeface="Times New Roman" pitchFamily="18" charset="0"/>
              <a:ea typeface="Tahoma" pitchFamily="34" charset="0"/>
              <a:cs typeface="Times New Roman" pitchFamily="18" charset="0"/>
            </a:endParaRPr>
          </a:p>
        </p:txBody>
      </p:sp>
      <p:sp>
        <p:nvSpPr>
          <p:cNvPr id="6" name="5 Flecha derecha">
            <a:hlinkClick r:id="rId3"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3767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052" y="332656"/>
            <a:ext cx="856895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de los contrastes entre los tratamientos (T</a:t>
            </a:r>
            <a:r>
              <a:rPr lang="es-EC" sz="2400" baseline="-25000" dirty="0">
                <a:latin typeface="Times New Roman" pitchFamily="18" charset="0"/>
                <a:cs typeface="Times New Roman" pitchFamily="18" charset="0"/>
              </a:rPr>
              <a:t>1</a:t>
            </a:r>
            <a:r>
              <a:rPr lang="es-EC" sz="2400" dirty="0">
                <a:latin typeface="Times New Roman" pitchFamily="18" charset="0"/>
                <a:cs typeface="Times New Roman" pitchFamily="18" charset="0"/>
              </a:rPr>
              <a:t> vs. T</a:t>
            </a:r>
            <a:r>
              <a:rPr lang="es-EC" sz="2400" baseline="-25000" dirty="0">
                <a:latin typeface="Times New Roman" pitchFamily="18" charset="0"/>
                <a:cs typeface="Times New Roman" pitchFamily="18" charset="0"/>
              </a:rPr>
              <a:t>2</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3</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4</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5</a:t>
            </a:r>
            <a:r>
              <a:rPr lang="es-EC" sz="2400" dirty="0">
                <a:latin typeface="Times New Roman" pitchFamily="18" charset="0"/>
                <a:cs typeface="Times New Roman" pitchFamily="18" charset="0"/>
              </a:rPr>
              <a:t>), en la variable concentración de Zinc (ppm) edáfico (sep. 2010</a:t>
            </a:r>
            <a:r>
              <a:rPr lang="es-EC" sz="2400" dirty="0" smtClean="0">
                <a:latin typeface="Times New Roman" pitchFamily="18" charset="0"/>
                <a:cs typeface="Times New Roman" pitchFamily="18" charset="0"/>
              </a:rPr>
              <a:t>).</a:t>
            </a:r>
            <a:endParaRPr lang="es-EC" sz="2400" dirty="0">
              <a:latin typeface="Times New Roman" pitchFamily="18" charset="0"/>
              <a:ea typeface="Tahoma" pitchFamily="34" charset="0"/>
              <a:cs typeface="Times New Roman" pitchFamily="18" charset="0"/>
            </a:endParaRPr>
          </a:p>
        </p:txBody>
      </p:sp>
      <p:sp>
        <p:nvSpPr>
          <p:cNvPr id="6" name="5 Flecha derecha">
            <a:hlinkClick r:id="rId2"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Gráfico"/>
          <p:cNvGraphicFramePr/>
          <p:nvPr>
            <p:extLst>
              <p:ext uri="{D42A27DB-BD31-4B8C-83A1-F6EECF244321}">
                <p14:modId xmlns:p14="http://schemas.microsoft.com/office/powerpoint/2010/main" val="199679307"/>
              </p:ext>
            </p:extLst>
          </p:nvPr>
        </p:nvGraphicFramePr>
        <p:xfrm>
          <a:off x="791580" y="1700808"/>
          <a:ext cx="7761517"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79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de los contrastes entre los tratamientos (T</a:t>
            </a:r>
            <a:r>
              <a:rPr lang="es-EC" sz="2400" baseline="-25000" dirty="0">
                <a:latin typeface="Times New Roman" pitchFamily="18" charset="0"/>
                <a:cs typeface="Times New Roman" pitchFamily="18" charset="0"/>
              </a:rPr>
              <a:t>2 </a:t>
            </a:r>
            <a:r>
              <a:rPr lang="es-EC" sz="2400" dirty="0">
                <a:latin typeface="Times New Roman" pitchFamily="18" charset="0"/>
                <a:cs typeface="Times New Roman" pitchFamily="18" charset="0"/>
              </a:rPr>
              <a:t>vs. T</a:t>
            </a:r>
            <a:r>
              <a:rPr lang="es-EC" sz="2400" baseline="-25000" dirty="0">
                <a:latin typeface="Times New Roman" pitchFamily="18" charset="0"/>
                <a:cs typeface="Times New Roman" pitchFamily="18" charset="0"/>
              </a:rPr>
              <a:t>3</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4</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5</a:t>
            </a:r>
            <a:r>
              <a:rPr lang="es-EC" sz="2400" dirty="0">
                <a:latin typeface="Times New Roman" pitchFamily="18" charset="0"/>
                <a:cs typeface="Times New Roman" pitchFamily="18" charset="0"/>
              </a:rPr>
              <a:t>), de la variable concentración de Zn (ppm) edáfico (sep. 2010</a:t>
            </a:r>
            <a:r>
              <a:rPr lang="es-EC" sz="2400" dirty="0" smtClean="0">
                <a:latin typeface="Times New Roman" pitchFamily="18" charset="0"/>
                <a:cs typeface="Times New Roman" pitchFamily="18" charset="0"/>
              </a:rPr>
              <a:t>).</a:t>
            </a:r>
            <a:endParaRPr lang="es-EC" sz="2400" dirty="0">
              <a:latin typeface="Times New Roman" pitchFamily="18" charset="0"/>
              <a:ea typeface="Tahoma" pitchFamily="34" charset="0"/>
              <a:cs typeface="Times New Roman" pitchFamily="18" charset="0"/>
            </a:endParaRPr>
          </a:p>
        </p:txBody>
      </p:sp>
      <p:sp>
        <p:nvSpPr>
          <p:cNvPr id="6" name="5 Flecha derecha">
            <a:hlinkClick r:id="rId2"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Gráfico"/>
          <p:cNvGraphicFramePr/>
          <p:nvPr>
            <p:extLst>
              <p:ext uri="{D42A27DB-BD31-4B8C-83A1-F6EECF244321}">
                <p14:modId xmlns:p14="http://schemas.microsoft.com/office/powerpoint/2010/main" val="2031225436"/>
              </p:ext>
            </p:extLst>
          </p:nvPr>
        </p:nvGraphicFramePr>
        <p:xfrm>
          <a:off x="755576" y="1579050"/>
          <a:ext cx="7416824" cy="45862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185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451175430"/>
              </p:ext>
            </p:extLst>
          </p:nvPr>
        </p:nvGraphicFramePr>
        <p:xfrm>
          <a:off x="683568" y="1556792"/>
          <a:ext cx="7848872"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Concentración de B (ppm), edáfico (Sep. 2009) en los diferentes </a:t>
            </a:r>
            <a:r>
              <a:rPr lang="es-EC" sz="2400" dirty="0" smtClean="0">
                <a:latin typeface="Times New Roman" pitchFamily="18" charset="0"/>
                <a:cs typeface="Times New Roman" pitchFamily="18" charset="0"/>
              </a:rPr>
              <a:t>tratamientos.</a:t>
            </a:r>
            <a:endParaRPr lang="es-EC" sz="2400" dirty="0">
              <a:latin typeface="Times New Roman" pitchFamily="18" charset="0"/>
              <a:ea typeface="Tahoma" pitchFamily="34" charset="0"/>
              <a:cs typeface="Times New Roman" pitchFamily="18" charset="0"/>
            </a:endParaRPr>
          </a:p>
        </p:txBody>
      </p:sp>
      <p:sp>
        <p:nvSpPr>
          <p:cNvPr id="6" name="5 Flecha derecha">
            <a:hlinkClick r:id="rId3"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6277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de los contrastes entre los tratamientos (T2 vs. T3; T4; T5), de la variable concentración de B (ppm) edáfico (sep. 2009), </a:t>
            </a:r>
            <a:endParaRPr lang="es-EC" sz="2400" dirty="0">
              <a:latin typeface="Times New Roman" pitchFamily="18" charset="0"/>
              <a:ea typeface="Tahoma" pitchFamily="34" charset="0"/>
              <a:cs typeface="Times New Roman" pitchFamily="18" charset="0"/>
            </a:endParaRPr>
          </a:p>
        </p:txBody>
      </p:sp>
      <p:sp>
        <p:nvSpPr>
          <p:cNvPr id="6" name="5 Flecha derecha">
            <a:hlinkClick r:id="rId2"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Gráfico"/>
          <p:cNvGraphicFramePr/>
          <p:nvPr>
            <p:extLst>
              <p:ext uri="{D42A27DB-BD31-4B8C-83A1-F6EECF244321}">
                <p14:modId xmlns:p14="http://schemas.microsoft.com/office/powerpoint/2010/main" val="3141581749"/>
              </p:ext>
            </p:extLst>
          </p:nvPr>
        </p:nvGraphicFramePr>
        <p:xfrm>
          <a:off x="794781" y="1385506"/>
          <a:ext cx="7545493" cy="4716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596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767189628"/>
              </p:ext>
            </p:extLst>
          </p:nvPr>
        </p:nvGraphicFramePr>
        <p:xfrm>
          <a:off x="571084" y="1628800"/>
          <a:ext cx="7992888"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de los contrastes entre los tratamientos (T</a:t>
            </a:r>
            <a:r>
              <a:rPr lang="es-EC" sz="2400" baseline="-25000" dirty="0">
                <a:latin typeface="Times New Roman" pitchFamily="18" charset="0"/>
                <a:cs typeface="Times New Roman" pitchFamily="18" charset="0"/>
              </a:rPr>
              <a:t>4</a:t>
            </a:r>
            <a:r>
              <a:rPr lang="es-EC" sz="2400" dirty="0">
                <a:latin typeface="Times New Roman" pitchFamily="18" charset="0"/>
                <a:cs typeface="Times New Roman" pitchFamily="18" charset="0"/>
              </a:rPr>
              <a:t> vs. T</a:t>
            </a:r>
            <a:r>
              <a:rPr lang="es-EC" sz="2400" baseline="-25000" dirty="0">
                <a:latin typeface="Times New Roman" pitchFamily="18" charset="0"/>
                <a:cs typeface="Times New Roman" pitchFamily="18" charset="0"/>
              </a:rPr>
              <a:t>5</a:t>
            </a:r>
            <a:r>
              <a:rPr lang="es-EC" sz="2400" dirty="0">
                <a:latin typeface="Times New Roman" pitchFamily="18" charset="0"/>
                <a:cs typeface="Times New Roman" pitchFamily="18" charset="0"/>
              </a:rPr>
              <a:t>), de la variable concentración de B (ppm) edáfico (sep. 2009</a:t>
            </a:r>
            <a:r>
              <a:rPr lang="es-EC" sz="2400" dirty="0" smtClean="0">
                <a:latin typeface="Times New Roman" pitchFamily="18" charset="0"/>
                <a:cs typeface="Times New Roman" pitchFamily="18" charset="0"/>
              </a:rPr>
              <a:t>).</a:t>
            </a:r>
            <a:endParaRPr lang="es-EC" sz="2400" dirty="0">
              <a:latin typeface="Times New Roman" pitchFamily="18" charset="0"/>
              <a:ea typeface="Tahoma" pitchFamily="34" charset="0"/>
              <a:cs typeface="Times New Roman" pitchFamily="18" charset="0"/>
            </a:endParaRPr>
          </a:p>
        </p:txBody>
      </p:sp>
      <p:sp>
        <p:nvSpPr>
          <p:cNvPr id="6" name="5 Flecha derecha">
            <a:hlinkClick r:id="rId3"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5054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de los contrastes entre los tratamientos (T</a:t>
            </a:r>
            <a:r>
              <a:rPr lang="es-EC" sz="2400" baseline="-25000" dirty="0">
                <a:latin typeface="Times New Roman" pitchFamily="18" charset="0"/>
                <a:cs typeface="Times New Roman" pitchFamily="18" charset="0"/>
              </a:rPr>
              <a:t>2</a:t>
            </a:r>
            <a:r>
              <a:rPr lang="es-EC" sz="2400" dirty="0">
                <a:latin typeface="Times New Roman" pitchFamily="18" charset="0"/>
                <a:cs typeface="Times New Roman" pitchFamily="18" charset="0"/>
              </a:rPr>
              <a:t> vs. T</a:t>
            </a:r>
            <a:r>
              <a:rPr lang="es-EC" sz="2400" baseline="-25000" dirty="0">
                <a:latin typeface="Times New Roman" pitchFamily="18" charset="0"/>
                <a:cs typeface="Times New Roman" pitchFamily="18" charset="0"/>
              </a:rPr>
              <a:t>3</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4</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5</a:t>
            </a:r>
            <a:r>
              <a:rPr lang="es-EC" sz="2400" dirty="0">
                <a:latin typeface="Times New Roman" pitchFamily="18" charset="0"/>
                <a:cs typeface="Times New Roman" pitchFamily="18" charset="0"/>
              </a:rPr>
              <a:t>), de la variable concentración de NH4 (ppm) edáfico (sep. 2009</a:t>
            </a:r>
            <a:r>
              <a:rPr lang="es-EC" sz="2400" dirty="0" smtClean="0">
                <a:latin typeface="Times New Roman" pitchFamily="18" charset="0"/>
                <a:cs typeface="Times New Roman" pitchFamily="18" charset="0"/>
              </a:rPr>
              <a:t>).</a:t>
            </a:r>
            <a:endParaRPr lang="es-EC" sz="2400" dirty="0">
              <a:latin typeface="Times New Roman" pitchFamily="18" charset="0"/>
              <a:ea typeface="Tahoma" pitchFamily="34" charset="0"/>
              <a:cs typeface="Times New Roman" pitchFamily="18" charset="0"/>
            </a:endParaRPr>
          </a:p>
        </p:txBody>
      </p:sp>
      <p:sp>
        <p:nvSpPr>
          <p:cNvPr id="6" name="5 Flecha derecha">
            <a:hlinkClick r:id="rId2"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Gráfico"/>
          <p:cNvGraphicFramePr/>
          <p:nvPr>
            <p:extLst>
              <p:ext uri="{D42A27DB-BD31-4B8C-83A1-F6EECF244321}">
                <p14:modId xmlns:p14="http://schemas.microsoft.com/office/powerpoint/2010/main" val="580738789"/>
              </p:ext>
            </p:extLst>
          </p:nvPr>
        </p:nvGraphicFramePr>
        <p:xfrm>
          <a:off x="683568" y="1556792"/>
          <a:ext cx="7776864"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702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467544" y="404664"/>
            <a:ext cx="8352928" cy="18722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70000"/>
              </a:lnSpc>
            </a:pPr>
            <a:r>
              <a:rPr lang="es-ES_tradnl" sz="2000" dirty="0" smtClean="0">
                <a:solidFill>
                  <a:schemeClr val="bg1"/>
                </a:solidFill>
                <a:latin typeface="Times New Roman" pitchFamily="18" charset="0"/>
                <a:cs typeface="Times New Roman" pitchFamily="18" charset="0"/>
              </a:rPr>
              <a:t>FAIRHURST menciona Ecuador posee algunas limitantes </a:t>
            </a:r>
          </a:p>
          <a:p>
            <a:pPr algn="just">
              <a:lnSpc>
                <a:spcPct val="170000"/>
              </a:lnSpc>
              <a:buFontTx/>
              <a:buChar char="-"/>
            </a:pPr>
            <a:r>
              <a:rPr lang="es-ES_tradnl" sz="2000" dirty="0" smtClean="0">
                <a:solidFill>
                  <a:schemeClr val="bg1"/>
                </a:solidFill>
                <a:latin typeface="Times New Roman" pitchFamily="18" charset="0"/>
                <a:cs typeface="Times New Roman" pitchFamily="18" charset="0"/>
              </a:rPr>
              <a:t>Suelos ácidos.</a:t>
            </a:r>
          </a:p>
          <a:p>
            <a:pPr algn="just">
              <a:lnSpc>
                <a:spcPct val="170000"/>
              </a:lnSpc>
              <a:buFontTx/>
              <a:buChar char="-"/>
            </a:pPr>
            <a:r>
              <a:rPr lang="es-ES_tradnl" sz="2000" dirty="0" smtClean="0">
                <a:solidFill>
                  <a:schemeClr val="bg1"/>
                </a:solidFill>
                <a:latin typeface="Times New Roman" pitchFamily="18" charset="0"/>
                <a:cs typeface="Times New Roman" pitchFamily="18" charset="0"/>
              </a:rPr>
              <a:t>Baja pluviosidad.</a:t>
            </a:r>
          </a:p>
          <a:p>
            <a:pPr algn="just">
              <a:lnSpc>
                <a:spcPct val="170000"/>
              </a:lnSpc>
              <a:buFontTx/>
              <a:buChar char="-"/>
            </a:pPr>
            <a:r>
              <a:rPr lang="es-ES_tradnl" sz="2000" dirty="0" smtClean="0">
                <a:solidFill>
                  <a:schemeClr val="bg1"/>
                </a:solidFill>
                <a:latin typeface="Times New Roman" pitchFamily="18" charset="0"/>
                <a:cs typeface="Times New Roman" pitchFamily="18" charset="0"/>
              </a:rPr>
              <a:t>Producción inferior 15 TM por Ha</a:t>
            </a:r>
            <a:r>
              <a:rPr lang="es-ES_tradnl" sz="2000" baseline="30000" dirty="0" smtClean="0">
                <a:solidFill>
                  <a:schemeClr val="bg1"/>
                </a:solidFill>
                <a:latin typeface="Times New Roman" pitchFamily="18" charset="0"/>
                <a:cs typeface="Times New Roman" pitchFamily="18" charset="0"/>
              </a:rPr>
              <a:t>-1</a:t>
            </a:r>
            <a:r>
              <a:rPr lang="es-ES_tradnl" sz="2000" dirty="0" smtClean="0">
                <a:solidFill>
                  <a:schemeClr val="bg1"/>
                </a:solidFill>
                <a:latin typeface="Times New Roman" pitchFamily="18" charset="0"/>
                <a:cs typeface="Times New Roman" pitchFamily="18" charset="0"/>
              </a:rPr>
              <a:t>.</a:t>
            </a:r>
          </a:p>
          <a:p>
            <a:pPr marL="0" indent="0">
              <a:lnSpc>
                <a:spcPct val="170000"/>
              </a:lnSpc>
              <a:buNone/>
            </a:pPr>
            <a:r>
              <a:rPr lang="es-ES_tradnl" sz="2000" dirty="0" smtClean="0">
                <a:solidFill>
                  <a:schemeClr val="bg1"/>
                </a:solidFill>
                <a:latin typeface="Times New Roman" pitchFamily="18" charset="0"/>
                <a:cs typeface="Times New Roman" pitchFamily="18" charset="0"/>
              </a:rPr>
              <a:t>				</a:t>
            </a:r>
          </a:p>
          <a:p>
            <a:pPr marL="0" indent="0">
              <a:lnSpc>
                <a:spcPct val="170000"/>
              </a:lnSpc>
              <a:buNone/>
            </a:pPr>
            <a:r>
              <a:rPr lang="es-ES_tradnl" sz="2000" dirty="0" smtClean="0">
                <a:solidFill>
                  <a:schemeClr val="bg1"/>
                </a:solidFill>
                <a:latin typeface="Times New Roman" pitchFamily="18" charset="0"/>
                <a:cs typeface="Times New Roman" pitchFamily="18" charset="0"/>
              </a:rPr>
              <a:t>	</a:t>
            </a:r>
            <a:endParaRPr lang="es-ES_tradnl" sz="2000" dirty="0">
              <a:solidFill>
                <a:schemeClr val="bg1"/>
              </a:solidFill>
              <a:latin typeface="Times New Roman" pitchFamily="18" charset="0"/>
              <a:cs typeface="Times New Roman" pitchFamily="18" charset="0"/>
            </a:endParaRPr>
          </a:p>
        </p:txBody>
      </p:sp>
      <p:sp>
        <p:nvSpPr>
          <p:cNvPr id="2" name="1 Rectángulo"/>
          <p:cNvSpPr/>
          <p:nvPr/>
        </p:nvSpPr>
        <p:spPr>
          <a:xfrm>
            <a:off x="492499" y="4581128"/>
            <a:ext cx="8208912" cy="970522"/>
          </a:xfrm>
          <a:prstGeom prst="rect">
            <a:avLst/>
          </a:prstGeom>
        </p:spPr>
        <p:txBody>
          <a:bodyPr wrap="square">
            <a:spAutoFit/>
          </a:bodyPr>
          <a:lstStyle/>
          <a:p>
            <a:pPr algn="just">
              <a:lnSpc>
                <a:spcPct val="170000"/>
              </a:lnSpc>
            </a:pPr>
            <a:r>
              <a:rPr lang="es-ES_tradnl" dirty="0" smtClean="0">
                <a:solidFill>
                  <a:schemeClr val="bg1"/>
                </a:solidFill>
                <a:latin typeface="Times New Roman" pitchFamily="18" charset="0"/>
                <a:cs typeface="Times New Roman" pitchFamily="18" charset="0"/>
              </a:rPr>
              <a:t>Prácticas </a:t>
            </a:r>
            <a:r>
              <a:rPr lang="es-ES_tradnl" dirty="0">
                <a:solidFill>
                  <a:schemeClr val="bg1"/>
                </a:solidFill>
                <a:latin typeface="Times New Roman" pitchFamily="18" charset="0"/>
                <a:cs typeface="Times New Roman" pitchFamily="18" charset="0"/>
              </a:rPr>
              <a:t>integrales control de </a:t>
            </a:r>
            <a:r>
              <a:rPr lang="es-ES_tradnl" dirty="0" smtClean="0">
                <a:solidFill>
                  <a:schemeClr val="bg1"/>
                </a:solidFill>
                <a:latin typeface="Times New Roman" pitchFamily="18" charset="0"/>
                <a:cs typeface="Times New Roman" pitchFamily="18" charset="0"/>
              </a:rPr>
              <a:t>malezas </a:t>
            </a:r>
            <a:r>
              <a:rPr lang="es-ES_tradnl" dirty="0">
                <a:solidFill>
                  <a:schemeClr val="bg1"/>
                </a:solidFill>
                <a:latin typeface="Times New Roman" pitchFamily="18" charset="0"/>
                <a:cs typeface="Times New Roman" pitchFamily="18" charset="0"/>
              </a:rPr>
              <a:t>+ coberturas entre plantas + manejo de la fertilización + podas = INCREMENTO DEL RENDIMIENTO EN EL PAÍS.</a:t>
            </a:r>
            <a:endParaRPr lang="es-ES" dirty="0">
              <a:solidFill>
                <a:schemeClr val="bg1"/>
              </a:solidFill>
              <a:latin typeface="Times New Roman" pitchFamily="18" charset="0"/>
              <a:cs typeface="Times New Roman" pitchFamily="18" charset="0"/>
            </a:endParaRPr>
          </a:p>
        </p:txBody>
      </p:sp>
      <p:sp>
        <p:nvSpPr>
          <p:cNvPr id="4" name="3 Rectángulo"/>
          <p:cNvSpPr/>
          <p:nvPr/>
        </p:nvSpPr>
        <p:spPr>
          <a:xfrm>
            <a:off x="3701396" y="3221916"/>
            <a:ext cx="1723549" cy="563231"/>
          </a:xfrm>
          <a:prstGeom prst="rect">
            <a:avLst/>
          </a:prstGeom>
        </p:spPr>
        <p:txBody>
          <a:bodyPr wrap="none">
            <a:spAutoFit/>
          </a:bodyPr>
          <a:lstStyle/>
          <a:p>
            <a:pPr>
              <a:lnSpc>
                <a:spcPct val="170000"/>
              </a:lnSpc>
            </a:pPr>
            <a:r>
              <a:rPr lang="es-ES_tradnl" dirty="0">
                <a:solidFill>
                  <a:schemeClr val="bg1"/>
                </a:solidFill>
                <a:latin typeface="Times New Roman" pitchFamily="18" charset="0"/>
                <a:cs typeface="Times New Roman" pitchFamily="18" charset="0"/>
              </a:rPr>
              <a:t>RECOMIENDA</a:t>
            </a:r>
          </a:p>
        </p:txBody>
      </p:sp>
    </p:spTree>
    <p:extLst>
      <p:ext uri="{BB962C8B-B14F-4D97-AF65-F5344CB8AC3E}">
        <p14:creationId xmlns:p14="http://schemas.microsoft.com/office/powerpoint/2010/main" val="353571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686301"/>
            <a:ext cx="8352928" cy="5262979"/>
          </a:xfrm>
          <a:prstGeom prst="rect">
            <a:avLst/>
          </a:prstGeom>
        </p:spPr>
        <p:txBody>
          <a:bodyPr wrap="square">
            <a:spAutoFit/>
          </a:bodyPr>
          <a:lstStyle/>
          <a:p>
            <a:pPr algn="just"/>
            <a:r>
              <a:rPr lang="es-EC" sz="2800" dirty="0">
                <a:solidFill>
                  <a:schemeClr val="bg1"/>
                </a:solidFill>
                <a:latin typeface="Times" pitchFamily="18" charset="0"/>
                <a:cs typeface="Times" pitchFamily="18" charset="0"/>
              </a:rPr>
              <a:t>La aplicación de fertilizantes de una manera balanceada permite mejorar la fertilidad del suelo, además como la palma es un cultivo perenne, los contenidos de nutrientes varían de un año a </a:t>
            </a:r>
            <a:r>
              <a:rPr lang="es-EC" sz="2800" dirty="0" smtClean="0">
                <a:solidFill>
                  <a:schemeClr val="bg1"/>
                </a:solidFill>
                <a:latin typeface="Times" pitchFamily="18" charset="0"/>
                <a:cs typeface="Times" pitchFamily="18" charset="0"/>
              </a:rPr>
              <a:t>otro.</a:t>
            </a:r>
          </a:p>
          <a:p>
            <a:pPr algn="just"/>
            <a:endParaRPr lang="es-EC" sz="2800" dirty="0">
              <a:solidFill>
                <a:schemeClr val="bg1"/>
              </a:solidFill>
              <a:latin typeface="Times" pitchFamily="18" charset="0"/>
              <a:cs typeface="Times" pitchFamily="18" charset="0"/>
            </a:endParaRPr>
          </a:p>
          <a:p>
            <a:pPr algn="just"/>
            <a:r>
              <a:rPr lang="es-EC" sz="2800" dirty="0" smtClean="0">
                <a:solidFill>
                  <a:schemeClr val="bg1"/>
                </a:solidFill>
                <a:latin typeface="Times" pitchFamily="18" charset="0"/>
                <a:cs typeface="Times" pitchFamily="18" charset="0"/>
              </a:rPr>
              <a:t>(</a:t>
            </a:r>
            <a:r>
              <a:rPr lang="es-EC" sz="2800" dirty="0" err="1" smtClean="0">
                <a:solidFill>
                  <a:schemeClr val="bg1"/>
                </a:solidFill>
                <a:latin typeface="Times" pitchFamily="18" charset="0"/>
                <a:cs typeface="Times" pitchFamily="18" charset="0"/>
              </a:rPr>
              <a:t>Nevárez</a:t>
            </a:r>
            <a:r>
              <a:rPr lang="es-EC" sz="2800" dirty="0">
                <a:solidFill>
                  <a:schemeClr val="bg1"/>
                </a:solidFill>
                <a:latin typeface="Times" pitchFamily="18" charset="0"/>
                <a:cs typeface="Times" pitchFamily="18" charset="0"/>
              </a:rPr>
              <a:t>, 2011), </a:t>
            </a:r>
            <a:r>
              <a:rPr lang="es-EC" sz="2800" dirty="0" smtClean="0">
                <a:solidFill>
                  <a:schemeClr val="bg1"/>
                </a:solidFill>
                <a:latin typeface="Times" pitchFamily="18" charset="0"/>
                <a:cs typeface="Times" pitchFamily="18" charset="0"/>
              </a:rPr>
              <a:t>concluye</a:t>
            </a:r>
            <a:r>
              <a:rPr lang="es-EC" sz="2800" dirty="0">
                <a:solidFill>
                  <a:schemeClr val="bg1"/>
                </a:solidFill>
                <a:latin typeface="Times" pitchFamily="18" charset="0"/>
                <a:cs typeface="Times" pitchFamily="18" charset="0"/>
              </a:rPr>
              <a:t>: que la disponibilidad de nutrientes en el suelo depende de la nutrición adecuada y balanceada que se realiza cada año. Hasta mantener el equilibrio de los nutrientes en el suelo es necesario realizar análisis de suelo año a año hasta encontrar la dosis ideal y el equilibrio nutricional entre el suelo y la planta</a:t>
            </a:r>
            <a:endParaRPr lang="es-EC" sz="2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30706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404664"/>
            <a:ext cx="6612516" cy="46166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s-EC" sz="2400" dirty="0">
                <a:latin typeface="Times New Roman" pitchFamily="18" charset="0"/>
                <a:cs typeface="Times New Roman" pitchFamily="18" charset="0"/>
              </a:rPr>
              <a:t>ANÁLISIS DEL BALANCE 60:30:10 (Ca, Mg, K)</a:t>
            </a:r>
            <a:r>
              <a:rPr lang="es-EC" sz="2400" u="sng" dirty="0">
                <a:latin typeface="Times New Roman" pitchFamily="18" charset="0"/>
                <a:cs typeface="Times New Roman" pitchFamily="18" charset="0"/>
              </a:rPr>
              <a:t> </a:t>
            </a:r>
            <a:endParaRPr lang="es-EC" sz="2400" dirty="0">
              <a:latin typeface="Times New Roman" pitchFamily="18" charset="0"/>
              <a:cs typeface="Times New Roman"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203702436"/>
              </p:ext>
            </p:extLst>
          </p:nvPr>
        </p:nvGraphicFramePr>
        <p:xfrm>
          <a:off x="323528" y="2060848"/>
          <a:ext cx="8492045" cy="3672408"/>
        </p:xfrm>
        <a:graphic>
          <a:graphicData uri="http://schemas.openxmlformats.org/drawingml/2006/table">
            <a:tbl>
              <a:tblPr firstRow="1" firstCol="1" bandRow="1">
                <a:tableStyleId>{5C22544A-7EE6-4342-B048-85BDC9FD1C3A}</a:tableStyleId>
              </a:tblPr>
              <a:tblGrid>
                <a:gridCol w="630745"/>
                <a:gridCol w="850900"/>
                <a:gridCol w="850900"/>
                <a:gridCol w="1320800"/>
                <a:gridCol w="850900"/>
                <a:gridCol w="850900"/>
                <a:gridCol w="812800"/>
                <a:gridCol w="736600"/>
                <a:gridCol w="850900"/>
                <a:gridCol w="736600"/>
              </a:tblGrid>
              <a:tr h="318744">
                <a:tc rowSpan="3">
                  <a:txBody>
                    <a:bodyPr/>
                    <a:lstStyle/>
                    <a:p>
                      <a:pPr algn="ctr">
                        <a:lnSpc>
                          <a:spcPct val="115000"/>
                        </a:lnSpc>
                        <a:spcAft>
                          <a:spcPts val="1000"/>
                        </a:spcAft>
                      </a:pPr>
                      <a:r>
                        <a:rPr lang="es-EC" sz="1800" dirty="0" err="1">
                          <a:effectLst/>
                          <a:latin typeface="Times New Roman" pitchFamily="18" charset="0"/>
                          <a:cs typeface="Times New Roman" pitchFamily="18" charset="0"/>
                        </a:rPr>
                        <a:t>Trat</a:t>
                      </a:r>
                      <a:r>
                        <a:rPr lang="es-EC" sz="1800" dirty="0">
                          <a:effectLst/>
                          <a:latin typeface="Times New Roman" pitchFamily="18" charset="0"/>
                          <a:cs typeface="Times New Roman" pitchFamily="18" charset="0"/>
                        </a:rPr>
                        <a:t>.</a:t>
                      </a:r>
                      <a:endParaRPr lang="es-EC" sz="2400" dirty="0">
                        <a:effectLst/>
                        <a:latin typeface="Times New Roman" pitchFamily="18" charset="0"/>
                        <a:ea typeface="Times New Roman"/>
                        <a:cs typeface="Times New Roman" pitchFamily="18" charset="0"/>
                      </a:endParaRPr>
                    </a:p>
                  </a:txBody>
                  <a:tcPr marL="44450" marR="44450" marT="0" marB="0" anchor="ctr"/>
                </a:tc>
                <a:tc gridSpan="9">
                  <a:txBody>
                    <a:bodyPr/>
                    <a:lstStyle/>
                    <a:p>
                      <a:pPr algn="ctr">
                        <a:lnSpc>
                          <a:spcPct val="115000"/>
                        </a:lnSpc>
                        <a:spcAft>
                          <a:spcPts val="1000"/>
                        </a:spcAft>
                      </a:pPr>
                      <a:r>
                        <a:rPr lang="es-EC" sz="1800" dirty="0">
                          <a:effectLst/>
                          <a:latin typeface="Times New Roman" pitchFamily="18" charset="0"/>
                          <a:cs typeface="Times New Roman" pitchFamily="18" charset="0"/>
                        </a:rPr>
                        <a:t>Ca – Mg – K</a:t>
                      </a:r>
                      <a:endParaRPr lang="es-EC" sz="2400" dirty="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18744">
                <a:tc vMerge="1">
                  <a:txBody>
                    <a:bodyPr/>
                    <a:lstStyle/>
                    <a:p>
                      <a:endParaRPr lang="es-EC"/>
                    </a:p>
                  </a:txBody>
                  <a:tcPr/>
                </a:tc>
                <a:tc gridSpan="3">
                  <a:txBody>
                    <a:bodyPr/>
                    <a:lstStyle/>
                    <a:p>
                      <a:pPr algn="ctr">
                        <a:lnSpc>
                          <a:spcPct val="115000"/>
                        </a:lnSpc>
                        <a:spcAft>
                          <a:spcPts val="1000"/>
                        </a:spcAft>
                      </a:pPr>
                      <a:r>
                        <a:rPr lang="es-EC" sz="1800">
                          <a:effectLst/>
                          <a:latin typeface="Times New Roman" pitchFamily="18" charset="0"/>
                          <a:cs typeface="Times New Roman" pitchFamily="18" charset="0"/>
                        </a:rPr>
                        <a:t>Ca</a:t>
                      </a:r>
                      <a:endParaRPr lang="es-EC" sz="240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hMerge="1">
                  <a:txBody>
                    <a:bodyPr/>
                    <a:lstStyle/>
                    <a:p>
                      <a:endParaRPr lang="es-EC"/>
                    </a:p>
                  </a:txBody>
                  <a:tcPr/>
                </a:tc>
                <a:tc gridSpan="3">
                  <a:txBody>
                    <a:bodyPr/>
                    <a:lstStyle/>
                    <a:p>
                      <a:pPr algn="ctr">
                        <a:lnSpc>
                          <a:spcPct val="115000"/>
                        </a:lnSpc>
                        <a:spcAft>
                          <a:spcPts val="1000"/>
                        </a:spcAft>
                      </a:pPr>
                      <a:r>
                        <a:rPr lang="es-EC" sz="1800">
                          <a:effectLst/>
                          <a:latin typeface="Times New Roman" pitchFamily="18" charset="0"/>
                          <a:cs typeface="Times New Roman" pitchFamily="18" charset="0"/>
                        </a:rPr>
                        <a:t>Mg</a:t>
                      </a:r>
                      <a:endParaRPr lang="es-EC" sz="240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hMerge="1">
                  <a:txBody>
                    <a:bodyPr/>
                    <a:lstStyle/>
                    <a:p>
                      <a:endParaRPr lang="es-EC"/>
                    </a:p>
                  </a:txBody>
                  <a:tcPr/>
                </a:tc>
                <a:tc gridSpan="3">
                  <a:txBody>
                    <a:bodyPr/>
                    <a:lstStyle/>
                    <a:p>
                      <a:pPr algn="ctr">
                        <a:lnSpc>
                          <a:spcPct val="115000"/>
                        </a:lnSpc>
                        <a:spcAft>
                          <a:spcPts val="1000"/>
                        </a:spcAft>
                      </a:pPr>
                      <a:r>
                        <a:rPr lang="es-EC" sz="1800" dirty="0">
                          <a:effectLst/>
                          <a:latin typeface="Times New Roman" pitchFamily="18" charset="0"/>
                          <a:cs typeface="Times New Roman" pitchFamily="18" charset="0"/>
                        </a:rPr>
                        <a:t>K</a:t>
                      </a:r>
                      <a:endParaRPr lang="es-EC" sz="2400" dirty="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hMerge="1">
                  <a:txBody>
                    <a:bodyPr/>
                    <a:lstStyle/>
                    <a:p>
                      <a:endParaRPr lang="es-EC"/>
                    </a:p>
                  </a:txBody>
                  <a:tcPr/>
                </a:tc>
              </a:tr>
              <a:tr h="1011640">
                <a:tc vMerge="1">
                  <a:txBody>
                    <a:bodyPr/>
                    <a:lstStyle/>
                    <a:p>
                      <a:endParaRPr lang="es-EC"/>
                    </a:p>
                  </a:txBody>
                  <a:tcPr/>
                </a:tc>
                <a:tc>
                  <a:txBody>
                    <a:bodyPr/>
                    <a:lstStyle/>
                    <a:p>
                      <a:pPr algn="ctr">
                        <a:lnSpc>
                          <a:spcPct val="115000"/>
                        </a:lnSpc>
                        <a:spcAft>
                          <a:spcPts val="1000"/>
                        </a:spcAft>
                      </a:pPr>
                      <a:r>
                        <a:rPr lang="es-EC" sz="1800" dirty="0">
                          <a:effectLst/>
                          <a:latin typeface="Times New Roman" pitchFamily="18" charset="0"/>
                          <a:cs typeface="Times New Roman" pitchFamily="18" charset="0"/>
                        </a:rPr>
                        <a:t>2009</a:t>
                      </a:r>
                      <a:endParaRPr lang="es-EC" sz="2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dirty="0">
                          <a:effectLst/>
                          <a:latin typeface="Times New Roman" pitchFamily="18" charset="0"/>
                          <a:cs typeface="Times New Roman" pitchFamily="18" charset="0"/>
                        </a:rPr>
                        <a:t>2010</a:t>
                      </a:r>
                      <a:endParaRPr lang="es-EC" sz="2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dirty="0">
                          <a:effectLst/>
                          <a:latin typeface="Times New Roman" pitchFamily="18" charset="0"/>
                          <a:cs typeface="Times New Roman" pitchFamily="18" charset="0"/>
                        </a:rPr>
                        <a:t>Decremento.</a:t>
                      </a:r>
                      <a:endParaRPr lang="es-EC" sz="2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a:effectLst/>
                          <a:latin typeface="Times New Roman" pitchFamily="18" charset="0"/>
                          <a:cs typeface="Times New Roman" pitchFamily="18" charset="0"/>
                        </a:rPr>
                        <a:t>2009</a:t>
                      </a:r>
                      <a:endParaRPr lang="es-EC" sz="2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a:effectLst/>
                          <a:latin typeface="Times New Roman" pitchFamily="18" charset="0"/>
                          <a:cs typeface="Times New Roman" pitchFamily="18" charset="0"/>
                        </a:rPr>
                        <a:t>2010</a:t>
                      </a:r>
                      <a:endParaRPr lang="es-EC" sz="2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dirty="0">
                          <a:effectLst/>
                          <a:latin typeface="Times New Roman" pitchFamily="18" charset="0"/>
                          <a:cs typeface="Times New Roman" pitchFamily="18" charset="0"/>
                        </a:rPr>
                        <a:t>Inc.</a:t>
                      </a:r>
                      <a:endParaRPr lang="es-EC" sz="2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dirty="0">
                          <a:effectLst/>
                          <a:latin typeface="Times New Roman" pitchFamily="18" charset="0"/>
                          <a:cs typeface="Times New Roman" pitchFamily="18" charset="0"/>
                        </a:rPr>
                        <a:t>2009</a:t>
                      </a:r>
                      <a:endParaRPr lang="es-EC" sz="2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dirty="0">
                          <a:effectLst/>
                          <a:latin typeface="Times New Roman" pitchFamily="18" charset="0"/>
                          <a:cs typeface="Times New Roman" pitchFamily="18" charset="0"/>
                        </a:rPr>
                        <a:t>2010</a:t>
                      </a:r>
                      <a:endParaRPr lang="es-EC" sz="2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dirty="0">
                          <a:effectLst/>
                          <a:latin typeface="Times New Roman" pitchFamily="18" charset="0"/>
                          <a:cs typeface="Times New Roman" pitchFamily="18" charset="0"/>
                        </a:rPr>
                        <a:t>Inc.</a:t>
                      </a:r>
                      <a:endParaRPr lang="es-EC" sz="2400" dirty="0">
                        <a:effectLst/>
                        <a:latin typeface="Times New Roman" pitchFamily="18" charset="0"/>
                        <a:ea typeface="Times New Roman"/>
                        <a:cs typeface="Times New Roman" pitchFamily="18" charset="0"/>
                      </a:endParaRPr>
                    </a:p>
                  </a:txBody>
                  <a:tcPr marL="44450" marR="44450" marT="0" marB="0" anchor="ctr"/>
                </a:tc>
              </a:tr>
              <a:tr h="1011640">
                <a:tc>
                  <a:txBody>
                    <a:bodyPr/>
                    <a:lstStyle/>
                    <a:p>
                      <a:pPr algn="ctr">
                        <a:lnSpc>
                          <a:spcPct val="115000"/>
                        </a:lnSpc>
                        <a:spcAft>
                          <a:spcPts val="1000"/>
                        </a:spcAft>
                      </a:pPr>
                      <a:r>
                        <a:rPr lang="es-EC" sz="1800">
                          <a:effectLst/>
                          <a:latin typeface="Times New Roman" pitchFamily="18" charset="0"/>
                          <a:cs typeface="Times New Roman" pitchFamily="18" charset="0"/>
                        </a:rPr>
                        <a:t>T4</a:t>
                      </a:r>
                      <a:endParaRPr lang="es-EC" sz="2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dirty="0">
                          <a:effectLst/>
                          <a:latin typeface="Times New Roman" pitchFamily="18" charset="0"/>
                          <a:cs typeface="Times New Roman" pitchFamily="18" charset="0"/>
                        </a:rPr>
                        <a:t>70,54%</a:t>
                      </a:r>
                      <a:endParaRPr lang="es-EC" sz="2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dirty="0">
                          <a:solidFill>
                            <a:srgbClr val="FF0000"/>
                          </a:solidFill>
                          <a:effectLst/>
                          <a:latin typeface="Times New Roman" pitchFamily="18" charset="0"/>
                          <a:cs typeface="Times New Roman" pitchFamily="18" charset="0"/>
                        </a:rPr>
                        <a:t>64,80%</a:t>
                      </a:r>
                      <a:endParaRPr lang="es-EC" sz="2400" dirty="0">
                        <a:solidFill>
                          <a:srgbClr val="FF0000"/>
                        </a:solidFill>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dirty="0">
                          <a:effectLst/>
                          <a:latin typeface="Times New Roman" pitchFamily="18" charset="0"/>
                          <a:cs typeface="Times New Roman" pitchFamily="18" charset="0"/>
                        </a:rPr>
                        <a:t>-5,74%</a:t>
                      </a:r>
                      <a:endParaRPr lang="es-EC" sz="2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dirty="0">
                          <a:effectLst/>
                          <a:latin typeface="Times New Roman" pitchFamily="18" charset="0"/>
                          <a:cs typeface="Times New Roman" pitchFamily="18" charset="0"/>
                        </a:rPr>
                        <a:t>24,54%</a:t>
                      </a:r>
                      <a:endParaRPr lang="es-EC" sz="2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dirty="0">
                          <a:solidFill>
                            <a:srgbClr val="FF0000"/>
                          </a:solidFill>
                          <a:effectLst/>
                          <a:latin typeface="Times New Roman" pitchFamily="18" charset="0"/>
                          <a:cs typeface="Times New Roman" pitchFamily="18" charset="0"/>
                        </a:rPr>
                        <a:t>24,96%</a:t>
                      </a:r>
                      <a:endParaRPr lang="es-EC" sz="2400" dirty="0">
                        <a:solidFill>
                          <a:srgbClr val="FF0000"/>
                        </a:solidFill>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a:effectLst/>
                          <a:latin typeface="Times New Roman" pitchFamily="18" charset="0"/>
                          <a:cs typeface="Times New Roman" pitchFamily="18" charset="0"/>
                        </a:rPr>
                        <a:t>0,42%</a:t>
                      </a:r>
                      <a:endParaRPr lang="es-EC" sz="2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dirty="0">
                          <a:effectLst/>
                          <a:latin typeface="Times New Roman" pitchFamily="18" charset="0"/>
                          <a:cs typeface="Times New Roman" pitchFamily="18" charset="0"/>
                        </a:rPr>
                        <a:t>4,92%</a:t>
                      </a:r>
                      <a:endParaRPr lang="es-EC" sz="2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dirty="0">
                          <a:solidFill>
                            <a:srgbClr val="FF0000"/>
                          </a:solidFill>
                          <a:effectLst/>
                          <a:latin typeface="Times New Roman" pitchFamily="18" charset="0"/>
                          <a:cs typeface="Times New Roman" pitchFamily="18" charset="0"/>
                        </a:rPr>
                        <a:t>10,25%</a:t>
                      </a:r>
                      <a:endParaRPr lang="es-EC" sz="2400" dirty="0">
                        <a:solidFill>
                          <a:srgbClr val="FF0000"/>
                        </a:solidFill>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a:effectLst/>
                          <a:latin typeface="Times New Roman" pitchFamily="18" charset="0"/>
                          <a:cs typeface="Times New Roman" pitchFamily="18" charset="0"/>
                        </a:rPr>
                        <a:t>5,33%</a:t>
                      </a:r>
                      <a:endParaRPr lang="es-EC" sz="2400">
                        <a:effectLst/>
                        <a:latin typeface="Times New Roman" pitchFamily="18" charset="0"/>
                        <a:ea typeface="Times New Roman"/>
                        <a:cs typeface="Times New Roman" pitchFamily="18" charset="0"/>
                      </a:endParaRPr>
                    </a:p>
                  </a:txBody>
                  <a:tcPr marL="44450" marR="44450" marT="0" marB="0" anchor="ctr"/>
                </a:tc>
              </a:tr>
              <a:tr h="1011640">
                <a:tc>
                  <a:txBody>
                    <a:bodyPr/>
                    <a:lstStyle/>
                    <a:p>
                      <a:pPr algn="ctr">
                        <a:lnSpc>
                          <a:spcPct val="115000"/>
                        </a:lnSpc>
                        <a:spcAft>
                          <a:spcPts val="1000"/>
                        </a:spcAft>
                      </a:pPr>
                      <a:r>
                        <a:rPr lang="es-EC" sz="1800">
                          <a:effectLst/>
                          <a:latin typeface="Times New Roman" pitchFamily="18" charset="0"/>
                          <a:cs typeface="Times New Roman" pitchFamily="18" charset="0"/>
                        </a:rPr>
                        <a:t>T5</a:t>
                      </a:r>
                      <a:endParaRPr lang="es-EC" sz="2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a:effectLst/>
                          <a:latin typeface="Times New Roman" pitchFamily="18" charset="0"/>
                          <a:cs typeface="Times New Roman" pitchFamily="18" charset="0"/>
                        </a:rPr>
                        <a:t>69,77%</a:t>
                      </a:r>
                      <a:endParaRPr lang="es-EC" sz="2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dirty="0">
                          <a:solidFill>
                            <a:srgbClr val="FF0000"/>
                          </a:solidFill>
                          <a:effectLst/>
                          <a:latin typeface="Times New Roman" pitchFamily="18" charset="0"/>
                          <a:cs typeface="Times New Roman" pitchFamily="18" charset="0"/>
                        </a:rPr>
                        <a:t>69,76%</a:t>
                      </a:r>
                      <a:endParaRPr lang="es-EC" sz="2400" dirty="0">
                        <a:solidFill>
                          <a:srgbClr val="FF0000"/>
                        </a:solidFill>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a:effectLst/>
                          <a:latin typeface="Times New Roman" pitchFamily="18" charset="0"/>
                          <a:cs typeface="Times New Roman" pitchFamily="18" charset="0"/>
                        </a:rPr>
                        <a:t>-0,01%</a:t>
                      </a:r>
                      <a:endParaRPr lang="es-EC" sz="2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a:effectLst/>
                          <a:latin typeface="Times New Roman" pitchFamily="18" charset="0"/>
                          <a:cs typeface="Times New Roman" pitchFamily="18" charset="0"/>
                        </a:rPr>
                        <a:t>22,24%</a:t>
                      </a:r>
                      <a:endParaRPr lang="es-EC" sz="24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dirty="0">
                          <a:solidFill>
                            <a:srgbClr val="FF0000"/>
                          </a:solidFill>
                          <a:effectLst/>
                          <a:latin typeface="Times New Roman" pitchFamily="18" charset="0"/>
                          <a:cs typeface="Times New Roman" pitchFamily="18" charset="0"/>
                        </a:rPr>
                        <a:t>21,34%</a:t>
                      </a:r>
                      <a:endParaRPr lang="es-EC" sz="2400" dirty="0">
                        <a:solidFill>
                          <a:srgbClr val="FF0000"/>
                        </a:solidFill>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dirty="0">
                          <a:effectLst/>
                          <a:latin typeface="Times New Roman" pitchFamily="18" charset="0"/>
                          <a:cs typeface="Times New Roman" pitchFamily="18" charset="0"/>
                        </a:rPr>
                        <a:t>-0,90%</a:t>
                      </a:r>
                      <a:endParaRPr lang="es-EC" sz="2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dirty="0">
                          <a:effectLst/>
                          <a:latin typeface="Times New Roman" pitchFamily="18" charset="0"/>
                          <a:cs typeface="Times New Roman" pitchFamily="18" charset="0"/>
                        </a:rPr>
                        <a:t>7,99%</a:t>
                      </a:r>
                      <a:endParaRPr lang="es-EC" sz="24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dirty="0">
                          <a:solidFill>
                            <a:srgbClr val="FF0000"/>
                          </a:solidFill>
                          <a:effectLst/>
                          <a:latin typeface="Times New Roman" pitchFamily="18" charset="0"/>
                          <a:cs typeface="Times New Roman" pitchFamily="18" charset="0"/>
                        </a:rPr>
                        <a:t>8,91%</a:t>
                      </a:r>
                      <a:endParaRPr lang="es-EC" sz="2400" dirty="0">
                        <a:solidFill>
                          <a:srgbClr val="FF0000"/>
                        </a:solidFill>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1000"/>
                        </a:spcAft>
                      </a:pPr>
                      <a:r>
                        <a:rPr lang="es-EC" sz="1800" dirty="0">
                          <a:effectLst/>
                          <a:latin typeface="Times New Roman" pitchFamily="18" charset="0"/>
                          <a:cs typeface="Times New Roman" pitchFamily="18" charset="0"/>
                        </a:rPr>
                        <a:t>0,92%</a:t>
                      </a:r>
                      <a:endParaRPr lang="es-EC" sz="2400" dirty="0">
                        <a:effectLst/>
                        <a:latin typeface="Times New Roman" pitchFamily="18" charset="0"/>
                        <a:ea typeface="Times New Roman"/>
                        <a:cs typeface="Times New Roman" pitchFamily="18" charset="0"/>
                      </a:endParaRPr>
                    </a:p>
                  </a:txBody>
                  <a:tcPr marL="44450" marR="44450" marT="0" marB="0" anchor="ctr"/>
                </a:tc>
              </a:tr>
            </a:tbl>
          </a:graphicData>
        </a:graphic>
      </p:graphicFrame>
      <p:sp>
        <p:nvSpPr>
          <p:cNvPr id="2" name="1 Rectángulo"/>
          <p:cNvSpPr/>
          <p:nvPr/>
        </p:nvSpPr>
        <p:spPr>
          <a:xfrm>
            <a:off x="395536" y="962725"/>
            <a:ext cx="8280920" cy="954107"/>
          </a:xfrm>
          <a:prstGeom prst="rect">
            <a:avLst/>
          </a:prstGeom>
        </p:spPr>
        <p:txBody>
          <a:bodyPr wrap="square">
            <a:spAutoFit/>
          </a:bodyPr>
          <a:lstStyle/>
          <a:p>
            <a:r>
              <a:rPr lang="es-EC" sz="2800" dirty="0">
                <a:solidFill>
                  <a:schemeClr val="bg1"/>
                </a:solidFill>
                <a:latin typeface="Times New Roman" pitchFamily="18" charset="0"/>
                <a:cs typeface="Times New Roman" pitchFamily="18" charset="0"/>
              </a:rPr>
              <a:t>Mg, </a:t>
            </a:r>
            <a:r>
              <a:rPr lang="es-EC" sz="2800" dirty="0" smtClean="0">
                <a:solidFill>
                  <a:schemeClr val="bg1"/>
                </a:solidFill>
                <a:latin typeface="Times New Roman" pitchFamily="18" charset="0"/>
                <a:cs typeface="Times New Roman" pitchFamily="18" charset="0"/>
              </a:rPr>
              <a:t>sulfato </a:t>
            </a:r>
            <a:r>
              <a:rPr lang="es-EC" sz="2800" dirty="0">
                <a:solidFill>
                  <a:schemeClr val="bg1"/>
                </a:solidFill>
                <a:latin typeface="Times New Roman" pitchFamily="18" charset="0"/>
                <a:cs typeface="Times New Roman" pitchFamily="18" charset="0"/>
              </a:rPr>
              <a:t>de magnesio, en dosis de 2062 g/planta/año </a:t>
            </a:r>
            <a:endParaRPr lang="es-EC" sz="2800" dirty="0" smtClean="0">
              <a:solidFill>
                <a:schemeClr val="bg1"/>
              </a:solidFill>
              <a:latin typeface="Times New Roman" pitchFamily="18" charset="0"/>
              <a:cs typeface="Times New Roman" pitchFamily="18" charset="0"/>
            </a:endParaRPr>
          </a:p>
          <a:p>
            <a:r>
              <a:rPr lang="es-EC" sz="2800" dirty="0" smtClean="0">
                <a:solidFill>
                  <a:schemeClr val="bg1"/>
                </a:solidFill>
                <a:latin typeface="Times New Roman" pitchFamily="18" charset="0"/>
                <a:cs typeface="Times New Roman" pitchFamily="18" charset="0"/>
              </a:rPr>
              <a:t>K, cloruro </a:t>
            </a:r>
            <a:r>
              <a:rPr lang="es-EC" sz="2800" dirty="0">
                <a:solidFill>
                  <a:schemeClr val="bg1"/>
                </a:solidFill>
                <a:latin typeface="Times New Roman" pitchFamily="18" charset="0"/>
                <a:cs typeface="Times New Roman" pitchFamily="18" charset="0"/>
              </a:rPr>
              <a:t>de potasio, a razón de 740 g/planta/año.</a:t>
            </a:r>
          </a:p>
        </p:txBody>
      </p:sp>
      <p:sp>
        <p:nvSpPr>
          <p:cNvPr id="6" name="5 Rectángulo"/>
          <p:cNvSpPr/>
          <p:nvPr/>
        </p:nvSpPr>
        <p:spPr>
          <a:xfrm>
            <a:off x="2627784" y="5858108"/>
            <a:ext cx="3960440" cy="523220"/>
          </a:xfrm>
          <a:prstGeom prst="rect">
            <a:avLst/>
          </a:prstGeom>
        </p:spPr>
        <p:txBody>
          <a:bodyPr wrap="square">
            <a:spAutoFit/>
          </a:bodyPr>
          <a:lstStyle/>
          <a:p>
            <a:r>
              <a:rPr lang="es-EC" sz="2800" dirty="0" smtClean="0">
                <a:solidFill>
                  <a:schemeClr val="bg1"/>
                </a:solidFill>
                <a:latin typeface="Times New Roman" pitchFamily="18" charset="0"/>
                <a:cs typeface="Times New Roman" pitchFamily="18" charset="0"/>
              </a:rPr>
              <a:t>T4 = 64,80: 24,96: 10,25</a:t>
            </a:r>
          </a:p>
        </p:txBody>
      </p:sp>
      <p:sp>
        <p:nvSpPr>
          <p:cNvPr id="9" name="8 Flecha derecha"/>
          <p:cNvSpPr/>
          <p:nvPr/>
        </p:nvSpPr>
        <p:spPr>
          <a:xfrm rot="19212637">
            <a:off x="827584" y="4437112"/>
            <a:ext cx="576064"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0" name="9 Flecha derecha"/>
          <p:cNvSpPr/>
          <p:nvPr/>
        </p:nvSpPr>
        <p:spPr>
          <a:xfrm rot="19212637">
            <a:off x="5986702" y="4450792"/>
            <a:ext cx="576064"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1" name="10 Flecha derecha"/>
          <p:cNvSpPr/>
          <p:nvPr/>
        </p:nvSpPr>
        <p:spPr>
          <a:xfrm rot="19212637">
            <a:off x="3655245" y="4450790"/>
            <a:ext cx="576064"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6" name="15 Flecha derecha"/>
          <p:cNvSpPr/>
          <p:nvPr/>
        </p:nvSpPr>
        <p:spPr>
          <a:xfrm rot="19212637">
            <a:off x="781034" y="5524194"/>
            <a:ext cx="576064"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7" name="16 Flecha derecha"/>
          <p:cNvSpPr/>
          <p:nvPr/>
        </p:nvSpPr>
        <p:spPr>
          <a:xfrm rot="19212637">
            <a:off x="5940152" y="5537874"/>
            <a:ext cx="576064"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18" name="17 Flecha derecha"/>
          <p:cNvSpPr/>
          <p:nvPr/>
        </p:nvSpPr>
        <p:spPr>
          <a:xfrm rot="19212637">
            <a:off x="3608695" y="5537872"/>
            <a:ext cx="576064"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1266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9" grpId="0" animBg="1"/>
      <p:bldP spid="10" grpId="0" animBg="1"/>
      <p:bldP spid="11" grpId="0" animBg="1"/>
      <p:bldP spid="16" grpId="0" animBg="1"/>
      <p:bldP spid="17" grpId="0" animBg="1"/>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556792"/>
            <a:ext cx="8208912" cy="3970318"/>
          </a:xfrm>
          <a:prstGeom prst="rect">
            <a:avLst/>
          </a:prstGeom>
        </p:spPr>
        <p:txBody>
          <a:bodyPr wrap="square">
            <a:spAutoFit/>
          </a:bodyPr>
          <a:lstStyle/>
          <a:p>
            <a:pPr algn="just"/>
            <a:r>
              <a:rPr lang="es-EC" sz="2800" dirty="0">
                <a:solidFill>
                  <a:schemeClr val="bg1"/>
                </a:solidFill>
                <a:latin typeface="Times" pitchFamily="18" charset="0"/>
                <a:cs typeface="Times" pitchFamily="18" charset="0"/>
              </a:rPr>
              <a:t>Además (</a:t>
            </a:r>
            <a:r>
              <a:rPr lang="es-EC" sz="2800" dirty="0" err="1">
                <a:solidFill>
                  <a:schemeClr val="bg1"/>
                </a:solidFill>
                <a:latin typeface="Times" pitchFamily="18" charset="0"/>
                <a:cs typeface="Times" pitchFamily="18" charset="0"/>
              </a:rPr>
              <a:t>Fairhurst</a:t>
            </a:r>
            <a:r>
              <a:rPr lang="es-EC" sz="2800" dirty="0">
                <a:solidFill>
                  <a:schemeClr val="bg1"/>
                </a:solidFill>
                <a:latin typeface="Times" pitchFamily="18" charset="0"/>
                <a:cs typeface="Times" pitchFamily="18" charset="0"/>
              </a:rPr>
              <a:t>, 2009), afirma que, en cuanto al balance catiónico se refiere, existen antecedentes bien establecidos que han demostrado que la fertilización no balanceada de Ca, Mg, K, es un agente abiótico causal del amarillamiento y </a:t>
            </a:r>
            <a:r>
              <a:rPr lang="es-EC" sz="2800" dirty="0" smtClean="0">
                <a:solidFill>
                  <a:schemeClr val="bg1"/>
                </a:solidFill>
                <a:latin typeface="Times" pitchFamily="18" charset="0"/>
                <a:cs typeface="Times" pitchFamily="18" charset="0"/>
              </a:rPr>
              <a:t>secamiento, </a:t>
            </a:r>
            <a:r>
              <a:rPr lang="es-EC" sz="2800" dirty="0">
                <a:solidFill>
                  <a:schemeClr val="bg1"/>
                </a:solidFill>
                <a:latin typeface="Times" pitchFamily="18" charset="0"/>
                <a:cs typeface="Times" pitchFamily="18" charset="0"/>
              </a:rPr>
              <a:t>disminuye el área foliar con capacidad fotosintética, por lo que una óptima fertilización trasciende a través del tiempo y para la palma es importante para mantener alta producción de fruta y a la vez un buen estado fitosanitario.</a:t>
            </a:r>
            <a:endParaRPr lang="es-EC" sz="2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27383533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65168" y="139279"/>
            <a:ext cx="8604448" cy="76944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S" sz="2200" dirty="0">
                <a:solidFill>
                  <a:schemeClr val="tx1"/>
                </a:solidFill>
                <a:latin typeface="Times New Roman" pitchFamily="18" charset="0"/>
                <a:cs typeface="Times New Roman" pitchFamily="18" charset="0"/>
              </a:rPr>
              <a:t>Cuadrados medios  y nivel de significación para la variable </a:t>
            </a:r>
            <a:r>
              <a:rPr lang="es-ES" sz="2200" dirty="0" smtClean="0">
                <a:solidFill>
                  <a:schemeClr val="tx1"/>
                </a:solidFill>
                <a:latin typeface="Times New Roman" pitchFamily="18" charset="0"/>
                <a:cs typeface="Times New Roman" pitchFamily="18" charset="0"/>
              </a:rPr>
              <a:t>concentración  de nutrientes foliares.</a:t>
            </a:r>
            <a:endParaRPr lang="es-EC" sz="2200" dirty="0">
              <a:solidFill>
                <a:schemeClr val="tx1"/>
              </a:solidFill>
              <a:latin typeface="Times New Roman" pitchFamily="18" charset="0"/>
              <a:cs typeface="Times New Roman"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78850043"/>
              </p:ext>
            </p:extLst>
          </p:nvPr>
        </p:nvGraphicFramePr>
        <p:xfrm>
          <a:off x="0" y="1037659"/>
          <a:ext cx="9144000" cy="5736694"/>
        </p:xfrm>
        <a:graphic>
          <a:graphicData uri="http://schemas.openxmlformats.org/drawingml/2006/table">
            <a:tbl>
              <a:tblPr firstRow="1" firstCol="1" bandRow="1">
                <a:tableStyleId>{5C22544A-7EE6-4342-B048-85BDC9FD1C3A}</a:tableStyleId>
              </a:tblPr>
              <a:tblGrid>
                <a:gridCol w="985096"/>
                <a:gridCol w="740689"/>
                <a:gridCol w="922636"/>
                <a:gridCol w="98821"/>
                <a:gridCol w="769287"/>
                <a:gridCol w="618485"/>
                <a:gridCol w="557384"/>
                <a:gridCol w="557384"/>
                <a:gridCol w="557384"/>
                <a:gridCol w="679587"/>
                <a:gridCol w="679587"/>
                <a:gridCol w="557384"/>
                <a:gridCol w="679587"/>
                <a:gridCol w="740689"/>
              </a:tblGrid>
              <a:tr h="286484">
                <a:tc gridSpan="14">
                  <a:txBody>
                    <a:bodyPr/>
                    <a:lstStyle/>
                    <a:p>
                      <a:pPr algn="ctr">
                        <a:lnSpc>
                          <a:spcPct val="115000"/>
                        </a:lnSpc>
                        <a:spcAft>
                          <a:spcPts val="0"/>
                        </a:spcAft>
                      </a:pPr>
                      <a:r>
                        <a:rPr lang="es-EC" sz="1400" dirty="0">
                          <a:effectLst/>
                          <a:latin typeface="Times New Roman" pitchFamily="18" charset="0"/>
                          <a:cs typeface="Times New Roman" pitchFamily="18" charset="0"/>
                        </a:rPr>
                        <a:t>CUADRADO MEDIO</a:t>
                      </a:r>
                      <a:endParaRPr lang="es-EC" sz="1400" dirty="0">
                        <a:effectLst/>
                        <a:latin typeface="Times New Roman" pitchFamily="18" charset="0"/>
                        <a:ea typeface="Times New Roman"/>
                        <a:cs typeface="Times New Roman" pitchFamily="18" charset="0"/>
                      </a:endParaRPr>
                    </a:p>
                  </a:txBody>
                  <a:tcPr marL="21517" marR="21517"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86484">
                <a:tc>
                  <a:txBody>
                    <a:bodyPr/>
                    <a:lstStyle/>
                    <a:p>
                      <a:pPr>
                        <a:lnSpc>
                          <a:spcPct val="115000"/>
                        </a:lnSpc>
                      </a:pPr>
                      <a:endParaRPr lang="es-EC" sz="1400" dirty="0">
                        <a:effectLst/>
                        <a:latin typeface="Times New Roman" pitchFamily="18" charset="0"/>
                        <a:cs typeface="Times New Roman" pitchFamily="18" charset="0"/>
                      </a:endParaRPr>
                    </a:p>
                  </a:txBody>
                  <a:tcPr marL="21517" marR="21517" marT="0" marB="0" anchor="ctr"/>
                </a:tc>
                <a:tc gridSpan="3">
                  <a:txBody>
                    <a:bodyPr/>
                    <a:lstStyle/>
                    <a:p>
                      <a:pPr algn="ctr">
                        <a:lnSpc>
                          <a:spcPct val="115000"/>
                        </a:lnSpc>
                        <a:spcAft>
                          <a:spcPts val="0"/>
                        </a:spcAft>
                      </a:pPr>
                      <a:r>
                        <a:rPr lang="es-EC" sz="1400">
                          <a:effectLst/>
                          <a:latin typeface="Times New Roman" pitchFamily="18" charset="0"/>
                          <a:cs typeface="Times New Roman" pitchFamily="18" charset="0"/>
                        </a:rPr>
                        <a:t>N</a:t>
                      </a:r>
                      <a:endParaRPr lang="es-EC" sz="1400">
                        <a:effectLst/>
                        <a:latin typeface="Times New Roman" pitchFamily="18" charset="0"/>
                        <a:ea typeface="Times New Roman"/>
                        <a:cs typeface="Times New Roman" pitchFamily="18" charset="0"/>
                      </a:endParaRPr>
                    </a:p>
                  </a:txBody>
                  <a:tcPr marL="21517" marR="21517" marT="0" marB="0" anchor="ctr"/>
                </a:tc>
                <a:tc hMerge="1">
                  <a:txBody>
                    <a:bodyPr/>
                    <a:lstStyle/>
                    <a:p>
                      <a:endParaRPr lang="es-EC"/>
                    </a:p>
                  </a:txBody>
                  <a:tcPr/>
                </a:tc>
                <a:tc hMerge="1">
                  <a:txBody>
                    <a:bodyPr/>
                    <a:lstStyle/>
                    <a:p>
                      <a:endParaRPr lang="es-EC"/>
                    </a:p>
                  </a:txBody>
                  <a:tcPr/>
                </a:tc>
                <a:tc gridSpan="2">
                  <a:txBody>
                    <a:bodyPr/>
                    <a:lstStyle/>
                    <a:p>
                      <a:pPr algn="ctr">
                        <a:lnSpc>
                          <a:spcPct val="115000"/>
                        </a:lnSpc>
                        <a:spcAft>
                          <a:spcPts val="0"/>
                        </a:spcAft>
                      </a:pPr>
                      <a:r>
                        <a:rPr lang="es-EC" sz="1400">
                          <a:effectLst/>
                          <a:latin typeface="Times New Roman" pitchFamily="18" charset="0"/>
                          <a:cs typeface="Times New Roman" pitchFamily="18" charset="0"/>
                        </a:rPr>
                        <a:t>Ca</a:t>
                      </a:r>
                      <a:endParaRPr lang="es-EC" sz="1400">
                        <a:effectLst/>
                        <a:latin typeface="Times New Roman" pitchFamily="18" charset="0"/>
                        <a:ea typeface="Times New Roman"/>
                        <a:cs typeface="Times New Roman" pitchFamily="18" charset="0"/>
                      </a:endParaRPr>
                    </a:p>
                  </a:txBody>
                  <a:tcPr marL="21517" marR="21517" marT="0" marB="0" anchor="ctr"/>
                </a:tc>
                <a:tc hMerge="1">
                  <a:txBody>
                    <a:bodyPr/>
                    <a:lstStyle/>
                    <a:p>
                      <a:endParaRPr lang="es-EC"/>
                    </a:p>
                  </a:txBody>
                  <a:tcPr/>
                </a:tc>
                <a:tc gridSpan="2">
                  <a:txBody>
                    <a:bodyPr/>
                    <a:lstStyle/>
                    <a:p>
                      <a:pPr algn="ctr">
                        <a:lnSpc>
                          <a:spcPct val="115000"/>
                        </a:lnSpc>
                        <a:spcAft>
                          <a:spcPts val="0"/>
                        </a:spcAft>
                      </a:pPr>
                      <a:r>
                        <a:rPr lang="es-EC" sz="1400">
                          <a:effectLst/>
                          <a:latin typeface="Times New Roman" pitchFamily="18" charset="0"/>
                          <a:cs typeface="Times New Roman" pitchFamily="18" charset="0"/>
                        </a:rPr>
                        <a:t>Zn</a:t>
                      </a:r>
                      <a:endParaRPr lang="es-EC" sz="1400">
                        <a:effectLst/>
                        <a:latin typeface="Times New Roman" pitchFamily="18" charset="0"/>
                        <a:ea typeface="Times New Roman"/>
                        <a:cs typeface="Times New Roman" pitchFamily="18" charset="0"/>
                      </a:endParaRPr>
                    </a:p>
                  </a:txBody>
                  <a:tcPr marL="21517" marR="21517" marT="0" marB="0" anchor="ctr"/>
                </a:tc>
                <a:tc hMerge="1">
                  <a:txBody>
                    <a:bodyPr/>
                    <a:lstStyle/>
                    <a:p>
                      <a:endParaRPr lang="es-EC"/>
                    </a:p>
                  </a:txBody>
                  <a:tcPr/>
                </a:tc>
                <a:tc gridSpan="2">
                  <a:txBody>
                    <a:bodyPr/>
                    <a:lstStyle/>
                    <a:p>
                      <a:pPr algn="ctr">
                        <a:lnSpc>
                          <a:spcPct val="115000"/>
                        </a:lnSpc>
                        <a:spcAft>
                          <a:spcPts val="0"/>
                        </a:spcAft>
                      </a:pPr>
                      <a:r>
                        <a:rPr lang="es-EC" sz="1400">
                          <a:effectLst/>
                          <a:latin typeface="Times New Roman" pitchFamily="18" charset="0"/>
                          <a:cs typeface="Times New Roman" pitchFamily="18" charset="0"/>
                        </a:rPr>
                        <a:t>Cu</a:t>
                      </a:r>
                      <a:endParaRPr lang="es-EC" sz="1400">
                        <a:effectLst/>
                        <a:latin typeface="Times New Roman" pitchFamily="18" charset="0"/>
                        <a:ea typeface="Times New Roman"/>
                        <a:cs typeface="Times New Roman" pitchFamily="18" charset="0"/>
                      </a:endParaRPr>
                    </a:p>
                  </a:txBody>
                  <a:tcPr marL="21517" marR="21517" marT="0" marB="0" anchor="ctr"/>
                </a:tc>
                <a:tc hMerge="1">
                  <a:txBody>
                    <a:bodyPr/>
                    <a:lstStyle/>
                    <a:p>
                      <a:endParaRPr lang="es-EC"/>
                    </a:p>
                  </a:txBody>
                  <a:tcPr/>
                </a:tc>
                <a:tc gridSpan="2">
                  <a:txBody>
                    <a:bodyPr/>
                    <a:lstStyle/>
                    <a:p>
                      <a:pPr algn="ctr">
                        <a:lnSpc>
                          <a:spcPct val="115000"/>
                        </a:lnSpc>
                        <a:spcAft>
                          <a:spcPts val="0"/>
                        </a:spcAft>
                      </a:pPr>
                      <a:r>
                        <a:rPr lang="es-EC" sz="1400">
                          <a:effectLst/>
                          <a:latin typeface="Times New Roman" pitchFamily="18" charset="0"/>
                          <a:cs typeface="Times New Roman" pitchFamily="18" charset="0"/>
                        </a:rPr>
                        <a:t>Fe</a:t>
                      </a:r>
                      <a:endParaRPr lang="es-EC" sz="1400">
                        <a:effectLst/>
                        <a:latin typeface="Times New Roman" pitchFamily="18" charset="0"/>
                        <a:ea typeface="Times New Roman"/>
                        <a:cs typeface="Times New Roman" pitchFamily="18" charset="0"/>
                      </a:endParaRPr>
                    </a:p>
                  </a:txBody>
                  <a:tcPr marL="21517" marR="21517" marT="0" marB="0" anchor="ctr"/>
                </a:tc>
                <a:tc hMerge="1">
                  <a:txBody>
                    <a:bodyPr/>
                    <a:lstStyle/>
                    <a:p>
                      <a:endParaRPr lang="es-EC"/>
                    </a:p>
                  </a:txBody>
                  <a:tcPr/>
                </a:tc>
                <a:tc gridSpan="2">
                  <a:txBody>
                    <a:bodyPr/>
                    <a:lstStyle/>
                    <a:p>
                      <a:pPr algn="ctr">
                        <a:lnSpc>
                          <a:spcPct val="115000"/>
                        </a:lnSpc>
                        <a:spcAft>
                          <a:spcPts val="0"/>
                        </a:spcAft>
                      </a:pPr>
                      <a:r>
                        <a:rPr lang="es-EC" sz="1400">
                          <a:effectLst/>
                          <a:latin typeface="Times New Roman" pitchFamily="18" charset="0"/>
                          <a:cs typeface="Times New Roman" pitchFamily="18" charset="0"/>
                        </a:rPr>
                        <a:t>Mn</a:t>
                      </a:r>
                      <a:endParaRPr lang="es-EC" sz="1400">
                        <a:effectLst/>
                        <a:latin typeface="Times New Roman" pitchFamily="18" charset="0"/>
                        <a:ea typeface="Times New Roman"/>
                        <a:cs typeface="Times New Roman" pitchFamily="18" charset="0"/>
                      </a:endParaRPr>
                    </a:p>
                  </a:txBody>
                  <a:tcPr marL="21517" marR="21517" marT="0" marB="0" anchor="ctr"/>
                </a:tc>
                <a:tc hMerge="1">
                  <a:txBody>
                    <a:bodyPr/>
                    <a:lstStyle/>
                    <a:p>
                      <a:endParaRPr lang="es-EC"/>
                    </a:p>
                  </a:txBody>
                  <a:tcPr/>
                </a:tc>
              </a:tr>
              <a:tr h="356603">
                <a:tc>
                  <a:txBody>
                    <a:bodyPr/>
                    <a:lstStyle/>
                    <a:p>
                      <a:pPr>
                        <a:lnSpc>
                          <a:spcPct val="115000"/>
                        </a:lnSpc>
                      </a:pPr>
                      <a:endParaRPr lang="es-EC" sz="1400">
                        <a:effectLst/>
                        <a:latin typeface="Times New Roman" pitchFamily="18" charset="0"/>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2009</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2010</a:t>
                      </a:r>
                      <a:endParaRPr lang="es-EC" sz="1400">
                        <a:effectLst/>
                        <a:latin typeface="Times New Roman" pitchFamily="18" charset="0"/>
                        <a:ea typeface="Times New Roman"/>
                        <a:cs typeface="Times New Roman" pitchFamily="18" charset="0"/>
                      </a:endParaRPr>
                    </a:p>
                  </a:txBody>
                  <a:tcPr marL="21517" marR="21517" marT="0" marB="0" anchor="ctr"/>
                </a:tc>
                <a:tc gridSpan="2">
                  <a:txBody>
                    <a:bodyPr/>
                    <a:lstStyle/>
                    <a:p>
                      <a:pPr algn="ctr">
                        <a:lnSpc>
                          <a:spcPct val="115000"/>
                        </a:lnSpc>
                        <a:spcAft>
                          <a:spcPts val="0"/>
                        </a:spcAft>
                      </a:pPr>
                      <a:r>
                        <a:rPr lang="es-EC" sz="1400">
                          <a:effectLst/>
                          <a:latin typeface="Times New Roman" pitchFamily="18" charset="0"/>
                          <a:cs typeface="Times New Roman" pitchFamily="18" charset="0"/>
                        </a:rPr>
                        <a:t>2009</a:t>
                      </a:r>
                      <a:endParaRPr lang="es-EC" sz="1400">
                        <a:effectLst/>
                        <a:latin typeface="Times New Roman" pitchFamily="18" charset="0"/>
                        <a:ea typeface="Times New Roman"/>
                        <a:cs typeface="Times New Roman" pitchFamily="18" charset="0"/>
                      </a:endParaRPr>
                    </a:p>
                  </a:txBody>
                  <a:tcPr marL="21517" marR="21517" marT="0" marB="0" anchor="ctr"/>
                </a:tc>
                <a:tc hMerge="1">
                  <a:txBody>
                    <a:bodyPr/>
                    <a:lstStyle/>
                    <a:p>
                      <a:endParaRPr lang="es-EC"/>
                    </a:p>
                  </a:txBody>
                  <a:tcPr/>
                </a:tc>
                <a:tc>
                  <a:txBody>
                    <a:bodyPr/>
                    <a:lstStyle/>
                    <a:p>
                      <a:pPr algn="ctr">
                        <a:lnSpc>
                          <a:spcPct val="115000"/>
                        </a:lnSpc>
                        <a:spcAft>
                          <a:spcPts val="0"/>
                        </a:spcAft>
                      </a:pPr>
                      <a:r>
                        <a:rPr lang="es-EC" sz="1400">
                          <a:effectLst/>
                          <a:latin typeface="Times New Roman" pitchFamily="18" charset="0"/>
                          <a:cs typeface="Times New Roman" pitchFamily="18" charset="0"/>
                        </a:rPr>
                        <a:t>2010</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2009</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2010</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2009</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2010</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2009</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2010</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2009</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2010</a:t>
                      </a:r>
                      <a:endParaRPr lang="es-EC" sz="1400">
                        <a:effectLst/>
                        <a:latin typeface="Times New Roman" pitchFamily="18" charset="0"/>
                        <a:ea typeface="Times New Roman"/>
                        <a:cs typeface="Times New Roman" pitchFamily="18" charset="0"/>
                      </a:endParaRPr>
                    </a:p>
                  </a:txBody>
                  <a:tcPr marL="21517" marR="21517" marT="0" marB="0" anchor="ctr"/>
                </a:tc>
              </a:tr>
              <a:tr h="356603">
                <a:tc>
                  <a:txBody>
                    <a:bodyPr/>
                    <a:lstStyle/>
                    <a:p>
                      <a:pPr algn="ctr">
                        <a:lnSpc>
                          <a:spcPct val="115000"/>
                        </a:lnSpc>
                        <a:spcAft>
                          <a:spcPts val="0"/>
                        </a:spcAft>
                      </a:pPr>
                      <a:r>
                        <a:rPr lang="es-EC" sz="1400" dirty="0">
                          <a:effectLst/>
                          <a:latin typeface="Times New Roman" pitchFamily="18" charset="0"/>
                          <a:cs typeface="Times New Roman" pitchFamily="18" charset="0"/>
                        </a:rPr>
                        <a:t>Repetición</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0,02</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0,01</a:t>
                      </a:r>
                      <a:endParaRPr lang="es-EC" sz="1400">
                        <a:effectLst/>
                        <a:latin typeface="Times New Roman" pitchFamily="18" charset="0"/>
                        <a:ea typeface="Times New Roman"/>
                        <a:cs typeface="Times New Roman" pitchFamily="18" charset="0"/>
                      </a:endParaRPr>
                    </a:p>
                  </a:txBody>
                  <a:tcPr marL="21517" marR="21517" marT="0" marB="0" anchor="ctr"/>
                </a:tc>
                <a:tc gridSpan="2">
                  <a:txBody>
                    <a:bodyPr/>
                    <a:lstStyle/>
                    <a:p>
                      <a:pPr algn="ctr">
                        <a:lnSpc>
                          <a:spcPct val="115000"/>
                        </a:lnSpc>
                        <a:spcAft>
                          <a:spcPts val="0"/>
                        </a:spcAft>
                      </a:pPr>
                      <a:r>
                        <a:rPr lang="es-EC" sz="1400">
                          <a:effectLst/>
                          <a:latin typeface="Times New Roman" pitchFamily="18" charset="0"/>
                          <a:cs typeface="Times New Roman" pitchFamily="18" charset="0"/>
                        </a:rPr>
                        <a:t>0,01</a:t>
                      </a:r>
                      <a:endParaRPr lang="es-EC" sz="1400">
                        <a:effectLst/>
                        <a:latin typeface="Times New Roman" pitchFamily="18" charset="0"/>
                        <a:ea typeface="Times New Roman"/>
                        <a:cs typeface="Times New Roman" pitchFamily="18" charset="0"/>
                      </a:endParaRPr>
                    </a:p>
                  </a:txBody>
                  <a:tcPr marL="21517" marR="21517" marT="0" marB="0" anchor="ctr"/>
                </a:tc>
                <a:tc hMerge="1">
                  <a:txBody>
                    <a:bodyPr/>
                    <a:lstStyle/>
                    <a:p>
                      <a:endParaRPr lang="es-EC"/>
                    </a:p>
                  </a:txBody>
                  <a:tcPr/>
                </a:tc>
                <a:tc>
                  <a:txBody>
                    <a:bodyPr/>
                    <a:lstStyle/>
                    <a:p>
                      <a:pPr algn="ctr">
                        <a:lnSpc>
                          <a:spcPct val="115000"/>
                        </a:lnSpc>
                        <a:spcAft>
                          <a:spcPts val="0"/>
                        </a:spcAft>
                      </a:pPr>
                      <a:r>
                        <a:rPr lang="es-EC" sz="1400" dirty="0">
                          <a:effectLst/>
                          <a:latin typeface="Times New Roman" pitchFamily="18" charset="0"/>
                          <a:cs typeface="Times New Roman" pitchFamily="18" charset="0"/>
                        </a:rPr>
                        <a:t>0,03</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0,17</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0,06</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0,88</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0,18</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0,34</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0,17</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10,01</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1,8</a:t>
                      </a:r>
                      <a:endParaRPr lang="es-EC" sz="1400">
                        <a:effectLst/>
                        <a:latin typeface="Times New Roman" pitchFamily="18" charset="0"/>
                        <a:ea typeface="Times New Roman"/>
                        <a:cs typeface="Times New Roman" pitchFamily="18" charset="0"/>
                      </a:endParaRPr>
                    </a:p>
                  </a:txBody>
                  <a:tcPr marL="21517" marR="21517" marT="0" marB="0" anchor="ctr"/>
                </a:tc>
              </a:tr>
              <a:tr h="572967">
                <a:tc>
                  <a:txBody>
                    <a:bodyPr/>
                    <a:lstStyle/>
                    <a:p>
                      <a:pPr algn="ctr">
                        <a:lnSpc>
                          <a:spcPct val="115000"/>
                        </a:lnSpc>
                        <a:spcAft>
                          <a:spcPts val="0"/>
                        </a:spcAft>
                      </a:pPr>
                      <a:r>
                        <a:rPr lang="es-EC" sz="1400" dirty="0">
                          <a:effectLst/>
                          <a:latin typeface="Times New Roman" pitchFamily="18" charset="0"/>
                          <a:cs typeface="Times New Roman" pitchFamily="18" charset="0"/>
                        </a:rPr>
                        <a:t>Tratamiento</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0,01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2" action="ppaction://hlinksldjump"/>
                        </a:rPr>
                        <a:t>0,01 *</a:t>
                      </a:r>
                      <a:endParaRPr lang="es-EC" sz="1400" dirty="0">
                        <a:effectLst/>
                        <a:latin typeface="Times New Roman" pitchFamily="18" charset="0"/>
                        <a:ea typeface="Times New Roman"/>
                        <a:cs typeface="Times New Roman" pitchFamily="18" charset="0"/>
                      </a:endParaRPr>
                    </a:p>
                  </a:txBody>
                  <a:tcPr marL="21517" marR="21517" marT="0" marB="0" anchor="ctr"/>
                </a:tc>
                <a:tc gridSpan="2">
                  <a:txBody>
                    <a:bodyPr/>
                    <a:lstStyle/>
                    <a:p>
                      <a:pPr algn="ctr">
                        <a:lnSpc>
                          <a:spcPct val="115000"/>
                        </a:lnSpc>
                        <a:spcAft>
                          <a:spcPts val="0"/>
                        </a:spcAft>
                      </a:pPr>
                      <a:r>
                        <a:rPr lang="es-EC" sz="1400">
                          <a:effectLst/>
                          <a:latin typeface="Times New Roman" pitchFamily="18" charset="0"/>
                          <a:cs typeface="Times New Roman" pitchFamily="18" charset="0"/>
                        </a:rPr>
                        <a:t>0,01 NS</a:t>
                      </a:r>
                      <a:endParaRPr lang="es-EC" sz="1400">
                        <a:effectLst/>
                        <a:latin typeface="Times New Roman" pitchFamily="18" charset="0"/>
                        <a:ea typeface="Times New Roman"/>
                        <a:cs typeface="Times New Roman" pitchFamily="18" charset="0"/>
                      </a:endParaRPr>
                    </a:p>
                  </a:txBody>
                  <a:tcPr marL="21517" marR="21517" marT="0" marB="0" anchor="ctr"/>
                </a:tc>
                <a:tc hMerge="1">
                  <a:txBody>
                    <a:bodyPr/>
                    <a:lstStyle/>
                    <a:p>
                      <a:endParaRPr lang="es-EC"/>
                    </a:p>
                  </a:txBody>
                  <a:tcPr/>
                </a:tc>
                <a:tc>
                  <a:txBody>
                    <a:bodyPr/>
                    <a:lstStyle/>
                    <a:p>
                      <a:pPr algn="ctr">
                        <a:lnSpc>
                          <a:spcPct val="115000"/>
                        </a:lnSpc>
                        <a:spcAft>
                          <a:spcPts val="0"/>
                        </a:spcAft>
                      </a:pPr>
                      <a:r>
                        <a:rPr lang="es-EC" sz="1400" dirty="0">
                          <a:effectLst/>
                          <a:latin typeface="Times New Roman" pitchFamily="18" charset="0"/>
                          <a:cs typeface="Times New Roman" pitchFamily="18" charset="0"/>
                        </a:rPr>
                        <a:t>0,03 NS</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0,14 NS</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0,12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0,07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0,48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0,55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1,58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4,21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3" action="ppaction://hlinksldjump"/>
                        </a:rPr>
                        <a:t>3,6*</a:t>
                      </a:r>
                      <a:endParaRPr lang="es-EC" sz="1400" dirty="0">
                        <a:effectLst/>
                        <a:latin typeface="Times New Roman" pitchFamily="18" charset="0"/>
                        <a:ea typeface="Times New Roman"/>
                        <a:cs typeface="Times New Roman" pitchFamily="18" charset="0"/>
                      </a:endParaRPr>
                    </a:p>
                  </a:txBody>
                  <a:tcPr marL="21517" marR="21517" marT="0" marB="0" anchor="ctr"/>
                </a:tc>
              </a:tr>
              <a:tr h="572967">
                <a:tc>
                  <a:txBody>
                    <a:bodyPr/>
                    <a:lstStyle/>
                    <a:p>
                      <a:pPr algn="ctr">
                        <a:lnSpc>
                          <a:spcPct val="115000"/>
                        </a:lnSpc>
                        <a:spcAft>
                          <a:spcPts val="0"/>
                        </a:spcAft>
                      </a:pPr>
                      <a:r>
                        <a:rPr lang="es-EC" sz="1400" dirty="0">
                          <a:effectLst/>
                          <a:latin typeface="Times New Roman" pitchFamily="18" charset="0"/>
                          <a:cs typeface="Times New Roman" pitchFamily="18" charset="0"/>
                        </a:rPr>
                        <a:t>t1 vs t2, t3, t4, t5</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0,0045 NS</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7,60E-05</a:t>
                      </a:r>
                      <a:endParaRPr lang="es-EC" sz="1400" dirty="0">
                        <a:effectLst/>
                        <a:latin typeface="Times New Roman" pitchFamily="18" charset="0"/>
                        <a:ea typeface="Times New Roman"/>
                        <a:cs typeface="Times New Roman" pitchFamily="18" charset="0"/>
                      </a:endParaRPr>
                    </a:p>
                  </a:txBody>
                  <a:tcPr marL="21517" marR="21517" marT="0" marB="0" anchor="ctr"/>
                </a:tc>
                <a:tc gridSpan="2">
                  <a:txBody>
                    <a:bodyPr/>
                    <a:lstStyle/>
                    <a:p>
                      <a:pPr algn="ctr">
                        <a:lnSpc>
                          <a:spcPct val="115000"/>
                        </a:lnSpc>
                        <a:spcAft>
                          <a:spcPts val="0"/>
                        </a:spcAft>
                      </a:pPr>
                      <a:r>
                        <a:rPr lang="es-EC" sz="1400">
                          <a:effectLst/>
                          <a:latin typeface="Times New Roman" pitchFamily="18" charset="0"/>
                          <a:cs typeface="Times New Roman" pitchFamily="18" charset="0"/>
                        </a:rPr>
                        <a:t>0,01 NS</a:t>
                      </a:r>
                      <a:endParaRPr lang="es-EC" sz="1400">
                        <a:effectLst/>
                        <a:latin typeface="Times New Roman" pitchFamily="18" charset="0"/>
                        <a:ea typeface="Times New Roman"/>
                        <a:cs typeface="Times New Roman" pitchFamily="18" charset="0"/>
                      </a:endParaRPr>
                    </a:p>
                  </a:txBody>
                  <a:tcPr marL="21517" marR="21517" marT="0" marB="0" anchor="ctr"/>
                </a:tc>
                <a:tc hMerge="1">
                  <a:txBody>
                    <a:bodyPr/>
                    <a:lstStyle/>
                    <a:p>
                      <a:endParaRPr lang="es-EC"/>
                    </a:p>
                  </a:txBody>
                  <a:tcPr/>
                </a:tc>
                <a:tc>
                  <a:txBody>
                    <a:bodyPr/>
                    <a:lstStyle/>
                    <a:p>
                      <a:pPr algn="ctr">
                        <a:lnSpc>
                          <a:spcPct val="115000"/>
                        </a:lnSpc>
                        <a:spcAft>
                          <a:spcPts val="0"/>
                        </a:spcAft>
                      </a:pPr>
                      <a:r>
                        <a:rPr lang="es-EC" sz="1400">
                          <a:effectLst/>
                          <a:latin typeface="Times New Roman" pitchFamily="18" charset="0"/>
                          <a:cs typeface="Times New Roman" pitchFamily="18" charset="0"/>
                        </a:rPr>
                        <a:t>0,03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0,09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0,01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0,01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0,0011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0,0011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0,56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0,0033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0,04 NS</a:t>
                      </a:r>
                      <a:endParaRPr lang="es-EC" sz="1400">
                        <a:effectLst/>
                        <a:latin typeface="Times New Roman" pitchFamily="18" charset="0"/>
                        <a:ea typeface="Times New Roman"/>
                        <a:cs typeface="Times New Roman" pitchFamily="18" charset="0"/>
                      </a:endParaRPr>
                    </a:p>
                  </a:txBody>
                  <a:tcPr marL="21517" marR="21517" marT="0" marB="0" anchor="ctr"/>
                </a:tc>
              </a:tr>
              <a:tr h="713207">
                <a:tc>
                  <a:txBody>
                    <a:bodyPr/>
                    <a:lstStyle/>
                    <a:p>
                      <a:pPr algn="ctr">
                        <a:lnSpc>
                          <a:spcPct val="115000"/>
                        </a:lnSpc>
                        <a:spcAft>
                          <a:spcPts val="0"/>
                        </a:spcAft>
                      </a:pPr>
                      <a:r>
                        <a:rPr lang="es-EC" sz="1400">
                          <a:effectLst/>
                          <a:latin typeface="Times New Roman" pitchFamily="18" charset="0"/>
                          <a:cs typeface="Times New Roman" pitchFamily="18" charset="0"/>
                        </a:rPr>
                        <a:t>t2 vs t3, t4, t5</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4" action="ppaction://hlinksldjump"/>
                        </a:rPr>
                        <a:t>0,03 *</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5" action="ppaction://hlinksldjump"/>
                        </a:rPr>
                        <a:t>0,03 **</a:t>
                      </a:r>
                      <a:endParaRPr lang="es-EC" sz="1400" dirty="0">
                        <a:effectLst/>
                        <a:latin typeface="Times New Roman" pitchFamily="18" charset="0"/>
                        <a:ea typeface="Times New Roman"/>
                        <a:cs typeface="Times New Roman" pitchFamily="18" charset="0"/>
                      </a:endParaRPr>
                    </a:p>
                  </a:txBody>
                  <a:tcPr marL="21517" marR="21517" marT="0" marB="0" anchor="ctr"/>
                </a:tc>
                <a:tc gridSpan="2">
                  <a:txBody>
                    <a:bodyPr/>
                    <a:lstStyle/>
                    <a:p>
                      <a:pPr algn="ctr">
                        <a:lnSpc>
                          <a:spcPct val="115000"/>
                        </a:lnSpc>
                        <a:spcAft>
                          <a:spcPts val="0"/>
                        </a:spcAft>
                      </a:pPr>
                      <a:r>
                        <a:rPr lang="es-EC" sz="1400">
                          <a:effectLst/>
                          <a:latin typeface="Times New Roman" pitchFamily="18" charset="0"/>
                          <a:cs typeface="Times New Roman" pitchFamily="18" charset="0"/>
                        </a:rPr>
                        <a:t>0,0027 NS</a:t>
                      </a:r>
                      <a:endParaRPr lang="es-EC" sz="1400">
                        <a:effectLst/>
                        <a:latin typeface="Times New Roman" pitchFamily="18" charset="0"/>
                        <a:ea typeface="Times New Roman"/>
                        <a:cs typeface="Times New Roman" pitchFamily="18" charset="0"/>
                      </a:endParaRPr>
                    </a:p>
                  </a:txBody>
                  <a:tcPr marL="21517" marR="21517" marT="0" marB="0" anchor="ctr"/>
                </a:tc>
                <a:tc hMerge="1">
                  <a:txBody>
                    <a:bodyPr/>
                    <a:lstStyle/>
                    <a:p>
                      <a:endParaRPr lang="es-EC"/>
                    </a:p>
                  </a:txBody>
                  <a:tcP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6" action="ppaction://hlinksldjump"/>
                        </a:rPr>
                        <a:t>0,06 *</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0,02 NS</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0,1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0,06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0,45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0,2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1,09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6,42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0,00001 NS</a:t>
                      </a:r>
                      <a:endParaRPr lang="es-EC" sz="1400">
                        <a:effectLst/>
                        <a:latin typeface="Times New Roman" pitchFamily="18" charset="0"/>
                        <a:ea typeface="Times New Roman"/>
                        <a:cs typeface="Times New Roman" pitchFamily="18" charset="0"/>
                      </a:endParaRPr>
                    </a:p>
                  </a:txBody>
                  <a:tcPr marL="21517" marR="21517" marT="0" marB="0" anchor="ctr"/>
                </a:tc>
              </a:tr>
              <a:tr h="572967">
                <a:tc>
                  <a:txBody>
                    <a:bodyPr/>
                    <a:lstStyle/>
                    <a:p>
                      <a:pPr algn="ctr">
                        <a:lnSpc>
                          <a:spcPct val="115000"/>
                        </a:lnSpc>
                        <a:spcAft>
                          <a:spcPts val="0"/>
                        </a:spcAft>
                      </a:pPr>
                      <a:r>
                        <a:rPr lang="es-EC" sz="1400">
                          <a:effectLst/>
                          <a:latin typeface="Times New Roman" pitchFamily="18" charset="0"/>
                          <a:cs typeface="Times New Roman" pitchFamily="18" charset="0"/>
                        </a:rPr>
                        <a:t>t3 vs t4,t5</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0,00016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0,00051 NS</a:t>
                      </a:r>
                      <a:endParaRPr lang="es-EC" sz="1400">
                        <a:effectLst/>
                        <a:latin typeface="Times New Roman" pitchFamily="18" charset="0"/>
                        <a:ea typeface="Times New Roman"/>
                        <a:cs typeface="Times New Roman" pitchFamily="18" charset="0"/>
                      </a:endParaRPr>
                    </a:p>
                  </a:txBody>
                  <a:tcPr marL="21517" marR="21517" marT="0" marB="0" anchor="ctr"/>
                </a:tc>
                <a:tc gridSpan="2">
                  <a:txBody>
                    <a:bodyPr/>
                    <a:lstStyle/>
                    <a:p>
                      <a:pPr algn="ctr">
                        <a:lnSpc>
                          <a:spcPct val="115000"/>
                        </a:lnSpc>
                        <a:spcAft>
                          <a:spcPts val="0"/>
                        </a:spcAft>
                      </a:pPr>
                      <a:r>
                        <a:rPr lang="es-EC" sz="1400">
                          <a:effectLst/>
                          <a:latin typeface="Times New Roman" pitchFamily="18" charset="0"/>
                          <a:cs typeface="Times New Roman" pitchFamily="18" charset="0"/>
                        </a:rPr>
                        <a:t>0,01 NS</a:t>
                      </a:r>
                      <a:endParaRPr lang="es-EC" sz="1400">
                        <a:effectLst/>
                        <a:latin typeface="Times New Roman" pitchFamily="18" charset="0"/>
                        <a:ea typeface="Times New Roman"/>
                        <a:cs typeface="Times New Roman" pitchFamily="18" charset="0"/>
                      </a:endParaRPr>
                    </a:p>
                  </a:txBody>
                  <a:tcPr marL="21517" marR="21517" marT="0" marB="0" anchor="ctr"/>
                </a:tc>
                <a:tc hMerge="1">
                  <a:txBody>
                    <a:bodyPr/>
                    <a:lstStyle/>
                    <a:p>
                      <a:endParaRPr lang="es-EC"/>
                    </a:p>
                  </a:txBody>
                  <a:tcPr/>
                </a:tc>
                <a:tc>
                  <a:txBody>
                    <a:bodyPr/>
                    <a:lstStyle/>
                    <a:p>
                      <a:pPr algn="ctr">
                        <a:lnSpc>
                          <a:spcPct val="115000"/>
                        </a:lnSpc>
                        <a:spcAft>
                          <a:spcPts val="0"/>
                        </a:spcAft>
                      </a:pPr>
                      <a:r>
                        <a:rPr lang="es-EC" sz="1400" dirty="0">
                          <a:effectLst/>
                          <a:latin typeface="Times New Roman" pitchFamily="18" charset="0"/>
                          <a:cs typeface="Times New Roman" pitchFamily="18" charset="0"/>
                        </a:rPr>
                        <a:t>0,02 NS</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0,06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0,04 NS</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0,01 NS</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0,01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0,63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0,45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6,55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7" action="ppaction://hlinksldjump"/>
                        </a:rPr>
                        <a:t>9,51 **</a:t>
                      </a:r>
                      <a:endParaRPr lang="es-EC" sz="1400" dirty="0">
                        <a:effectLst/>
                        <a:latin typeface="Times New Roman" pitchFamily="18" charset="0"/>
                        <a:ea typeface="Times New Roman"/>
                        <a:cs typeface="Times New Roman" pitchFamily="18" charset="0"/>
                      </a:endParaRPr>
                    </a:p>
                  </a:txBody>
                  <a:tcPr marL="21517" marR="21517" marT="0" marB="0" anchor="ctr"/>
                </a:tc>
              </a:tr>
              <a:tr h="802358">
                <a:tc>
                  <a:txBody>
                    <a:bodyPr/>
                    <a:lstStyle/>
                    <a:p>
                      <a:pPr algn="ctr">
                        <a:lnSpc>
                          <a:spcPct val="115000"/>
                        </a:lnSpc>
                        <a:spcAft>
                          <a:spcPts val="0"/>
                        </a:spcAft>
                      </a:pPr>
                      <a:r>
                        <a:rPr lang="es-EC" sz="1400">
                          <a:effectLst/>
                          <a:latin typeface="Times New Roman" pitchFamily="18" charset="0"/>
                          <a:cs typeface="Times New Roman" pitchFamily="18" charset="0"/>
                        </a:rPr>
                        <a:t>t4 vs t5</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0,02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0,0039 NS</a:t>
                      </a:r>
                      <a:endParaRPr lang="es-EC" sz="1400">
                        <a:effectLst/>
                        <a:latin typeface="Times New Roman" pitchFamily="18" charset="0"/>
                        <a:ea typeface="Times New Roman"/>
                        <a:cs typeface="Times New Roman" pitchFamily="18" charset="0"/>
                      </a:endParaRPr>
                    </a:p>
                  </a:txBody>
                  <a:tcPr marL="21517" marR="21517" marT="0" marB="0" anchor="ctr"/>
                </a:tc>
                <a:tc gridSpan="2">
                  <a:txBody>
                    <a:bodyPr/>
                    <a:lstStyle/>
                    <a:p>
                      <a:pPr algn="ctr">
                        <a:lnSpc>
                          <a:spcPct val="115000"/>
                        </a:lnSpc>
                        <a:spcAft>
                          <a:spcPts val="0"/>
                        </a:spcAft>
                      </a:pPr>
                      <a:r>
                        <a:rPr lang="es-EC" sz="1400">
                          <a:effectLst/>
                          <a:latin typeface="Times New Roman" pitchFamily="18" charset="0"/>
                          <a:cs typeface="Times New Roman" pitchFamily="18" charset="0"/>
                        </a:rPr>
                        <a:t>0,00095 NS</a:t>
                      </a:r>
                      <a:endParaRPr lang="es-EC" sz="1400">
                        <a:effectLst/>
                        <a:latin typeface="Times New Roman" pitchFamily="18" charset="0"/>
                        <a:ea typeface="Times New Roman"/>
                        <a:cs typeface="Times New Roman" pitchFamily="18" charset="0"/>
                      </a:endParaRPr>
                    </a:p>
                  </a:txBody>
                  <a:tcPr marL="21517" marR="21517" marT="0" marB="0" anchor="ctr"/>
                </a:tc>
                <a:tc hMerge="1">
                  <a:txBody>
                    <a:bodyPr/>
                    <a:lstStyle/>
                    <a:p>
                      <a:endParaRPr lang="es-EC"/>
                    </a:p>
                  </a:txBody>
                  <a:tcPr/>
                </a:tc>
                <a:tc>
                  <a:txBody>
                    <a:bodyPr/>
                    <a:lstStyle/>
                    <a:p>
                      <a:pPr algn="ctr">
                        <a:lnSpc>
                          <a:spcPct val="115000"/>
                        </a:lnSpc>
                        <a:spcAft>
                          <a:spcPts val="0"/>
                        </a:spcAft>
                      </a:pPr>
                      <a:r>
                        <a:rPr lang="es-EC" sz="1400">
                          <a:effectLst/>
                          <a:latin typeface="Times New Roman" pitchFamily="18" charset="0"/>
                          <a:cs typeface="Times New Roman" pitchFamily="18" charset="0"/>
                        </a:rPr>
                        <a:t>0,002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0,38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8" action="ppaction://hlinksldjump"/>
                        </a:rPr>
                        <a:t>0,32 *</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0,2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9" action="ppaction://hlinksldjump"/>
                        </a:rPr>
                        <a:t>1,44 *</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1,35 NS</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10" action="ppaction://hlinksldjump"/>
                        </a:rPr>
                        <a:t>4,2 *</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3,87 NS</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hlinkClick r:id="rId11" action="ppaction://hlinksldjump"/>
                        </a:rPr>
                        <a:t>4,84 *</a:t>
                      </a:r>
                      <a:endParaRPr lang="es-EC" sz="1400" dirty="0">
                        <a:effectLst/>
                        <a:latin typeface="Times New Roman" pitchFamily="18" charset="0"/>
                        <a:ea typeface="Times New Roman"/>
                        <a:cs typeface="Times New Roman" pitchFamily="18" charset="0"/>
                      </a:endParaRPr>
                    </a:p>
                  </a:txBody>
                  <a:tcPr marL="21517" marR="21517" marT="0" marB="0" anchor="ctr"/>
                </a:tc>
              </a:tr>
              <a:tr h="356603">
                <a:tc>
                  <a:txBody>
                    <a:bodyPr/>
                    <a:lstStyle/>
                    <a:p>
                      <a:pPr algn="ctr">
                        <a:lnSpc>
                          <a:spcPct val="115000"/>
                        </a:lnSpc>
                        <a:spcAft>
                          <a:spcPts val="0"/>
                        </a:spcAft>
                      </a:pPr>
                      <a:r>
                        <a:rPr lang="es-EC" sz="1400">
                          <a:effectLst/>
                          <a:latin typeface="Times New Roman" pitchFamily="18" charset="0"/>
                          <a:cs typeface="Times New Roman" pitchFamily="18" charset="0"/>
                        </a:rPr>
                        <a:t>Error</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0,01</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1,90E-03</a:t>
                      </a:r>
                      <a:endParaRPr lang="es-EC" sz="1400">
                        <a:effectLst/>
                        <a:latin typeface="Times New Roman" pitchFamily="18" charset="0"/>
                        <a:ea typeface="Times New Roman"/>
                        <a:cs typeface="Times New Roman" pitchFamily="18" charset="0"/>
                      </a:endParaRPr>
                    </a:p>
                  </a:txBody>
                  <a:tcPr marL="21517" marR="21517" marT="0" marB="0" anchor="ctr"/>
                </a:tc>
                <a:tc gridSpan="2">
                  <a:txBody>
                    <a:bodyPr/>
                    <a:lstStyle/>
                    <a:p>
                      <a:pPr algn="ctr">
                        <a:lnSpc>
                          <a:spcPct val="115000"/>
                        </a:lnSpc>
                        <a:spcAft>
                          <a:spcPts val="0"/>
                        </a:spcAft>
                      </a:pPr>
                      <a:r>
                        <a:rPr lang="es-EC" sz="1400">
                          <a:effectLst/>
                          <a:latin typeface="Times New Roman" pitchFamily="18" charset="0"/>
                          <a:cs typeface="Times New Roman" pitchFamily="18" charset="0"/>
                        </a:rPr>
                        <a:t>0,01</a:t>
                      </a:r>
                      <a:endParaRPr lang="es-EC" sz="1400">
                        <a:effectLst/>
                        <a:latin typeface="Times New Roman" pitchFamily="18" charset="0"/>
                        <a:ea typeface="Times New Roman"/>
                        <a:cs typeface="Times New Roman" pitchFamily="18" charset="0"/>
                      </a:endParaRPr>
                    </a:p>
                  </a:txBody>
                  <a:tcPr marL="21517" marR="21517" marT="0" marB="0" anchor="ctr"/>
                </a:tc>
                <a:tc hMerge="1">
                  <a:txBody>
                    <a:bodyPr/>
                    <a:lstStyle/>
                    <a:p>
                      <a:endParaRPr lang="es-EC"/>
                    </a:p>
                  </a:txBody>
                  <a:tcPr/>
                </a:tc>
                <a:tc>
                  <a:txBody>
                    <a:bodyPr/>
                    <a:lstStyle/>
                    <a:p>
                      <a:pPr algn="ctr">
                        <a:lnSpc>
                          <a:spcPct val="115000"/>
                        </a:lnSpc>
                        <a:spcAft>
                          <a:spcPts val="0"/>
                        </a:spcAft>
                      </a:pPr>
                      <a:r>
                        <a:rPr lang="es-EC" sz="1400">
                          <a:effectLst/>
                          <a:latin typeface="Times New Roman" pitchFamily="18" charset="0"/>
                          <a:cs typeface="Times New Roman" pitchFamily="18" charset="0"/>
                        </a:rPr>
                        <a:t>0,01</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0,14</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0,06</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0,09</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0,22</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0,86</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0,85</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2,53</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0,75</a:t>
                      </a:r>
                      <a:endParaRPr lang="es-EC" sz="1400">
                        <a:effectLst/>
                        <a:latin typeface="Times New Roman" pitchFamily="18" charset="0"/>
                        <a:ea typeface="Times New Roman"/>
                        <a:cs typeface="Times New Roman" pitchFamily="18" charset="0"/>
                      </a:endParaRPr>
                    </a:p>
                  </a:txBody>
                  <a:tcPr marL="21517" marR="21517" marT="0" marB="0" anchor="ctr"/>
                </a:tc>
              </a:tr>
              <a:tr h="286484">
                <a:tc>
                  <a:txBody>
                    <a:bodyPr/>
                    <a:lstStyle/>
                    <a:p>
                      <a:pPr algn="ctr">
                        <a:lnSpc>
                          <a:spcPct val="115000"/>
                        </a:lnSpc>
                        <a:spcAft>
                          <a:spcPts val="0"/>
                        </a:spcAft>
                      </a:pPr>
                      <a:r>
                        <a:rPr lang="es-EC" sz="1400">
                          <a:effectLst/>
                          <a:latin typeface="Times New Roman" pitchFamily="18" charset="0"/>
                          <a:cs typeface="Times New Roman" pitchFamily="18" charset="0"/>
                        </a:rPr>
                        <a:t>Total</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21517" marR="21517" marT="0" marB="0" anchor="ctr"/>
                </a:tc>
                <a:tc gridSpan="2">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21517" marR="21517" marT="0" marB="0" anchor="ctr"/>
                </a:tc>
                <a:tc hMerge="1">
                  <a:txBody>
                    <a:bodyPr/>
                    <a:lstStyle/>
                    <a:p>
                      <a:endParaRPr lang="es-EC"/>
                    </a:p>
                  </a:txBody>
                  <a:tcP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 </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 </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 </a:t>
                      </a:r>
                      <a:endParaRPr lang="es-EC" sz="1400">
                        <a:effectLst/>
                        <a:latin typeface="Times New Roman" pitchFamily="18" charset="0"/>
                        <a:ea typeface="Times New Roman"/>
                        <a:cs typeface="Times New Roman" pitchFamily="18" charset="0"/>
                      </a:endParaRPr>
                    </a:p>
                  </a:txBody>
                  <a:tcPr marL="21517" marR="21517" marT="0" marB="0" anchor="ctr"/>
                </a:tc>
              </a:tr>
              <a:tr h="572967">
                <a:tc>
                  <a:txBody>
                    <a:bodyPr/>
                    <a:lstStyle/>
                    <a:p>
                      <a:pPr algn="ctr">
                        <a:lnSpc>
                          <a:spcPct val="115000"/>
                        </a:lnSpc>
                        <a:spcAft>
                          <a:spcPts val="0"/>
                        </a:spcAft>
                      </a:pPr>
                      <a:r>
                        <a:rPr lang="es-EC" sz="1400">
                          <a:effectLst/>
                          <a:latin typeface="Times New Roman" pitchFamily="18" charset="0"/>
                          <a:cs typeface="Times New Roman" pitchFamily="18" charset="0"/>
                        </a:rPr>
                        <a:t>CV%</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5,56%</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3,17%</a:t>
                      </a:r>
                      <a:endParaRPr lang="es-EC" sz="1400">
                        <a:effectLst/>
                        <a:latin typeface="Times New Roman" pitchFamily="18" charset="0"/>
                        <a:ea typeface="Times New Roman"/>
                        <a:cs typeface="Times New Roman" pitchFamily="18" charset="0"/>
                      </a:endParaRPr>
                    </a:p>
                  </a:txBody>
                  <a:tcPr marL="21517" marR="21517" marT="0" marB="0" anchor="ctr"/>
                </a:tc>
                <a:tc gridSpan="2">
                  <a:txBody>
                    <a:bodyPr/>
                    <a:lstStyle/>
                    <a:p>
                      <a:pPr algn="ctr">
                        <a:lnSpc>
                          <a:spcPct val="115000"/>
                        </a:lnSpc>
                        <a:spcAft>
                          <a:spcPts val="0"/>
                        </a:spcAft>
                      </a:pPr>
                      <a:r>
                        <a:rPr lang="es-EC" sz="1400">
                          <a:effectLst/>
                          <a:latin typeface="Times New Roman" pitchFamily="18" charset="0"/>
                          <a:cs typeface="Times New Roman" pitchFamily="18" charset="0"/>
                        </a:rPr>
                        <a:t>9,17%</a:t>
                      </a:r>
                      <a:endParaRPr lang="es-EC" sz="1400">
                        <a:effectLst/>
                        <a:latin typeface="Times New Roman" pitchFamily="18" charset="0"/>
                        <a:ea typeface="Times New Roman"/>
                        <a:cs typeface="Times New Roman" pitchFamily="18" charset="0"/>
                      </a:endParaRPr>
                    </a:p>
                  </a:txBody>
                  <a:tcPr marL="21517" marR="21517" marT="0" marB="0" anchor="ctr"/>
                </a:tc>
                <a:tc hMerge="1">
                  <a:txBody>
                    <a:bodyPr/>
                    <a:lstStyle/>
                    <a:p>
                      <a:endParaRPr lang="es-EC"/>
                    </a:p>
                  </a:txBody>
                  <a:tcPr/>
                </a:tc>
                <a:tc>
                  <a:txBody>
                    <a:bodyPr/>
                    <a:lstStyle/>
                    <a:p>
                      <a:pPr algn="ctr">
                        <a:lnSpc>
                          <a:spcPct val="115000"/>
                        </a:lnSpc>
                        <a:spcAft>
                          <a:spcPts val="0"/>
                        </a:spcAft>
                      </a:pPr>
                      <a:r>
                        <a:rPr lang="es-EC" sz="1400">
                          <a:effectLst/>
                          <a:latin typeface="Times New Roman" pitchFamily="18" charset="0"/>
                          <a:cs typeface="Times New Roman" pitchFamily="18" charset="0"/>
                        </a:rPr>
                        <a:t>10,16%</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8,11%</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5,48%</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a:effectLst/>
                          <a:latin typeface="Times New Roman" pitchFamily="18" charset="0"/>
                          <a:cs typeface="Times New Roman" pitchFamily="18" charset="0"/>
                        </a:rPr>
                        <a:t>12,25%</a:t>
                      </a:r>
                      <a:endParaRPr lang="es-EC" sz="140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11,60%</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9,83%</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9,30%</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2,52%</a:t>
                      </a:r>
                      <a:endParaRPr lang="es-EC" sz="1400" dirty="0">
                        <a:effectLst/>
                        <a:latin typeface="Times New Roman" pitchFamily="18" charset="0"/>
                        <a:ea typeface="Times New Roman"/>
                        <a:cs typeface="Times New Roman" pitchFamily="18" charset="0"/>
                      </a:endParaRPr>
                    </a:p>
                  </a:txBody>
                  <a:tcPr marL="21517" marR="21517" marT="0" marB="0" anchor="ctr"/>
                </a:tc>
                <a:tc>
                  <a:txBody>
                    <a:bodyPr/>
                    <a:lstStyle/>
                    <a:p>
                      <a:pPr algn="ctr">
                        <a:lnSpc>
                          <a:spcPct val="115000"/>
                        </a:lnSpc>
                        <a:spcAft>
                          <a:spcPts val="0"/>
                        </a:spcAft>
                      </a:pPr>
                      <a:r>
                        <a:rPr lang="es-EC" sz="1400" dirty="0">
                          <a:effectLst/>
                          <a:latin typeface="Times New Roman" pitchFamily="18" charset="0"/>
                          <a:cs typeface="Times New Roman" pitchFamily="18" charset="0"/>
                        </a:rPr>
                        <a:t>5,32%</a:t>
                      </a:r>
                      <a:endParaRPr lang="es-EC" sz="1400" dirty="0">
                        <a:effectLst/>
                        <a:latin typeface="Times New Roman" pitchFamily="18" charset="0"/>
                        <a:ea typeface="Times New Roman"/>
                        <a:cs typeface="Times New Roman" pitchFamily="18" charset="0"/>
                      </a:endParaRPr>
                    </a:p>
                  </a:txBody>
                  <a:tcPr marL="21517" marR="21517" marT="0" marB="0" anchor="ctr"/>
                </a:tc>
              </a:tr>
            </a:tbl>
          </a:graphicData>
        </a:graphic>
      </p:graphicFrame>
      <p:sp>
        <p:nvSpPr>
          <p:cNvPr id="6" name="5 Flecha derecha">
            <a:hlinkClick r:id="rId12" action="ppaction://hlinksldjump"/>
          </p:cNvPr>
          <p:cNvSpPr/>
          <p:nvPr/>
        </p:nvSpPr>
        <p:spPr>
          <a:xfrm>
            <a:off x="8343712" y="572749"/>
            <a:ext cx="576064" cy="36004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14116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489456729"/>
              </p:ext>
            </p:extLst>
          </p:nvPr>
        </p:nvGraphicFramePr>
        <p:xfrm>
          <a:off x="787108" y="1484784"/>
          <a:ext cx="7560840"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ortogonal entre los tratamientos (T</a:t>
            </a:r>
            <a:r>
              <a:rPr lang="es-EC" sz="2400" baseline="-25000" dirty="0">
                <a:latin typeface="Times New Roman" pitchFamily="18" charset="0"/>
                <a:cs typeface="Times New Roman" pitchFamily="18" charset="0"/>
              </a:rPr>
              <a:t>2</a:t>
            </a:r>
            <a:r>
              <a:rPr lang="es-EC" sz="2400" dirty="0">
                <a:latin typeface="Times New Roman" pitchFamily="18" charset="0"/>
                <a:cs typeface="Times New Roman" pitchFamily="18" charset="0"/>
              </a:rPr>
              <a:t> vs. T</a:t>
            </a:r>
            <a:r>
              <a:rPr lang="es-EC" sz="2400" baseline="-25000" dirty="0">
                <a:latin typeface="Times New Roman" pitchFamily="18" charset="0"/>
                <a:cs typeface="Times New Roman" pitchFamily="18" charset="0"/>
              </a:rPr>
              <a:t>3</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4</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5</a:t>
            </a:r>
            <a:r>
              <a:rPr lang="es-EC" sz="2400" dirty="0">
                <a:latin typeface="Times New Roman" pitchFamily="18" charset="0"/>
                <a:cs typeface="Times New Roman" pitchFamily="18" charset="0"/>
              </a:rPr>
              <a:t>), en la variable concentración de N foliar (%), Sep. </a:t>
            </a:r>
            <a:r>
              <a:rPr lang="es-EC" sz="2400" dirty="0" smtClean="0">
                <a:latin typeface="Times New Roman" pitchFamily="18" charset="0"/>
                <a:cs typeface="Times New Roman" pitchFamily="18" charset="0"/>
              </a:rPr>
              <a:t>2009).</a:t>
            </a:r>
            <a:endParaRPr lang="es-EC" sz="2400" dirty="0">
              <a:latin typeface="Times New Roman" pitchFamily="18" charset="0"/>
              <a:ea typeface="Tahoma" pitchFamily="34" charset="0"/>
              <a:cs typeface="Times New Roman" pitchFamily="18" charset="0"/>
            </a:endParaRPr>
          </a:p>
        </p:txBody>
      </p:sp>
      <p:sp>
        <p:nvSpPr>
          <p:cNvPr id="6" name="5 Flecha derecha">
            <a:hlinkClick r:id="rId3"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0326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970914217"/>
              </p:ext>
            </p:extLst>
          </p:nvPr>
        </p:nvGraphicFramePr>
        <p:xfrm>
          <a:off x="632763" y="1526248"/>
          <a:ext cx="7869529"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Concentración foliar de N (%) septiembre. 2010, en los diferentes </a:t>
            </a:r>
            <a:r>
              <a:rPr lang="es-EC" sz="2400" dirty="0" smtClean="0">
                <a:latin typeface="Times New Roman" pitchFamily="18" charset="0"/>
                <a:cs typeface="Times New Roman" pitchFamily="18" charset="0"/>
              </a:rPr>
              <a:t>tratamientos.</a:t>
            </a:r>
            <a:endParaRPr lang="es-EC" sz="2400" dirty="0">
              <a:latin typeface="Times New Roman" pitchFamily="18" charset="0"/>
              <a:ea typeface="Tahoma" pitchFamily="34" charset="0"/>
              <a:cs typeface="Times New Roman" pitchFamily="18" charset="0"/>
            </a:endParaRPr>
          </a:p>
        </p:txBody>
      </p:sp>
      <p:sp>
        <p:nvSpPr>
          <p:cNvPr id="6" name="5 Flecha derecha">
            <a:hlinkClick r:id="rId3"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966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ortogonal entre los tratamientos (T</a:t>
            </a:r>
            <a:r>
              <a:rPr lang="es-EC" sz="2400" baseline="-25000" dirty="0">
                <a:latin typeface="Times New Roman" pitchFamily="18" charset="0"/>
                <a:cs typeface="Times New Roman" pitchFamily="18" charset="0"/>
              </a:rPr>
              <a:t>2</a:t>
            </a:r>
            <a:r>
              <a:rPr lang="es-EC" sz="2400" dirty="0">
                <a:latin typeface="Times New Roman" pitchFamily="18" charset="0"/>
                <a:cs typeface="Times New Roman" pitchFamily="18" charset="0"/>
              </a:rPr>
              <a:t> vs. T</a:t>
            </a:r>
            <a:r>
              <a:rPr lang="es-EC" sz="2400" baseline="-25000" dirty="0">
                <a:latin typeface="Times New Roman" pitchFamily="18" charset="0"/>
                <a:cs typeface="Times New Roman" pitchFamily="18" charset="0"/>
              </a:rPr>
              <a:t>3</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4</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5</a:t>
            </a:r>
            <a:r>
              <a:rPr lang="es-EC" sz="2400" dirty="0">
                <a:latin typeface="Times New Roman" pitchFamily="18" charset="0"/>
                <a:cs typeface="Times New Roman" pitchFamily="18" charset="0"/>
              </a:rPr>
              <a:t>), de la concentración de N (%), del Análisis Foliar. Sep. </a:t>
            </a:r>
            <a:r>
              <a:rPr lang="es-EC" sz="2400" dirty="0" smtClean="0">
                <a:latin typeface="Times New Roman" pitchFamily="18" charset="0"/>
                <a:cs typeface="Times New Roman" pitchFamily="18" charset="0"/>
              </a:rPr>
              <a:t>2010.</a:t>
            </a:r>
            <a:endParaRPr lang="es-EC" sz="2400" dirty="0">
              <a:latin typeface="Times New Roman" pitchFamily="18" charset="0"/>
              <a:ea typeface="Tahoma" pitchFamily="34" charset="0"/>
              <a:cs typeface="Times New Roman" pitchFamily="18" charset="0"/>
            </a:endParaRPr>
          </a:p>
        </p:txBody>
      </p:sp>
      <p:sp>
        <p:nvSpPr>
          <p:cNvPr id="7" name="6 Flecha derecha">
            <a:hlinkClick r:id="rId2"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8" name="7 Gráfico"/>
          <p:cNvGraphicFramePr/>
          <p:nvPr>
            <p:extLst>
              <p:ext uri="{D42A27DB-BD31-4B8C-83A1-F6EECF244321}">
                <p14:modId xmlns:p14="http://schemas.microsoft.com/office/powerpoint/2010/main" val="2610884814"/>
              </p:ext>
            </p:extLst>
          </p:nvPr>
        </p:nvGraphicFramePr>
        <p:xfrm>
          <a:off x="920489" y="1572028"/>
          <a:ext cx="7380580" cy="46652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814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515165491"/>
              </p:ext>
            </p:extLst>
          </p:nvPr>
        </p:nvGraphicFramePr>
        <p:xfrm>
          <a:off x="652753" y="1552357"/>
          <a:ext cx="7900344" cy="4612947"/>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ortogonal entre los tratamientos (T</a:t>
            </a:r>
            <a:r>
              <a:rPr lang="es-EC" sz="2400" baseline="-25000" dirty="0">
                <a:latin typeface="Times New Roman" pitchFamily="18" charset="0"/>
                <a:cs typeface="Times New Roman" pitchFamily="18" charset="0"/>
              </a:rPr>
              <a:t>2</a:t>
            </a:r>
            <a:r>
              <a:rPr lang="es-EC" sz="2400" dirty="0">
                <a:latin typeface="Times New Roman" pitchFamily="18" charset="0"/>
                <a:cs typeface="Times New Roman" pitchFamily="18" charset="0"/>
              </a:rPr>
              <a:t> vs. T</a:t>
            </a:r>
            <a:r>
              <a:rPr lang="es-EC" sz="2400" baseline="-25000" dirty="0">
                <a:latin typeface="Times New Roman" pitchFamily="18" charset="0"/>
                <a:cs typeface="Times New Roman" pitchFamily="18" charset="0"/>
              </a:rPr>
              <a:t>3</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4</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5</a:t>
            </a:r>
            <a:r>
              <a:rPr lang="es-EC" sz="2400" dirty="0">
                <a:latin typeface="Times New Roman" pitchFamily="18" charset="0"/>
                <a:cs typeface="Times New Roman" pitchFamily="18" charset="0"/>
              </a:rPr>
              <a:t>), de la concentración de </a:t>
            </a:r>
            <a:r>
              <a:rPr lang="es-EC" sz="2400" dirty="0" smtClean="0">
                <a:latin typeface="Times New Roman" pitchFamily="18" charset="0"/>
                <a:cs typeface="Times New Roman" pitchFamily="18" charset="0"/>
              </a:rPr>
              <a:t>Ca </a:t>
            </a:r>
            <a:r>
              <a:rPr lang="es-EC" sz="2400" dirty="0">
                <a:latin typeface="Times New Roman" pitchFamily="18" charset="0"/>
                <a:cs typeface="Times New Roman" pitchFamily="18" charset="0"/>
              </a:rPr>
              <a:t>(%), del Análisis Foliar. Sep. </a:t>
            </a:r>
            <a:r>
              <a:rPr lang="es-EC" sz="2400" dirty="0" smtClean="0">
                <a:latin typeface="Times New Roman" pitchFamily="18" charset="0"/>
                <a:cs typeface="Times New Roman" pitchFamily="18" charset="0"/>
              </a:rPr>
              <a:t>2010.</a:t>
            </a:r>
            <a:endParaRPr lang="es-EC" sz="2400" dirty="0">
              <a:latin typeface="Times New Roman" pitchFamily="18" charset="0"/>
              <a:ea typeface="Tahoma" pitchFamily="34" charset="0"/>
              <a:cs typeface="Times New Roman" pitchFamily="18" charset="0"/>
            </a:endParaRPr>
          </a:p>
        </p:txBody>
      </p:sp>
      <p:sp>
        <p:nvSpPr>
          <p:cNvPr id="6" name="5 Flecha derecha">
            <a:hlinkClick r:id="rId3"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3437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ortogonal entre los tratamientos (T</a:t>
            </a:r>
            <a:r>
              <a:rPr lang="es-EC" sz="2400" baseline="-25000" dirty="0">
                <a:latin typeface="Times New Roman" pitchFamily="18" charset="0"/>
                <a:cs typeface="Times New Roman" pitchFamily="18" charset="0"/>
              </a:rPr>
              <a:t>4</a:t>
            </a:r>
            <a:r>
              <a:rPr lang="es-EC" sz="2400" dirty="0">
                <a:latin typeface="Times New Roman" pitchFamily="18" charset="0"/>
                <a:cs typeface="Times New Roman" pitchFamily="18" charset="0"/>
              </a:rPr>
              <a:t> vs T</a:t>
            </a:r>
            <a:r>
              <a:rPr lang="es-EC" sz="2400" baseline="-25000" dirty="0">
                <a:latin typeface="Times New Roman" pitchFamily="18" charset="0"/>
                <a:cs typeface="Times New Roman" pitchFamily="18" charset="0"/>
              </a:rPr>
              <a:t>5</a:t>
            </a:r>
            <a:r>
              <a:rPr lang="es-EC" sz="2400" dirty="0">
                <a:latin typeface="Times New Roman" pitchFamily="18" charset="0"/>
                <a:cs typeface="Times New Roman" pitchFamily="18" charset="0"/>
              </a:rPr>
              <a:t>), de la concentración de Zn (ppm), del Análisis Foliar. Sep. </a:t>
            </a:r>
            <a:r>
              <a:rPr lang="es-EC" sz="2400" dirty="0" smtClean="0">
                <a:latin typeface="Times New Roman" pitchFamily="18" charset="0"/>
                <a:cs typeface="Times New Roman" pitchFamily="18" charset="0"/>
              </a:rPr>
              <a:t>2010.</a:t>
            </a:r>
            <a:endParaRPr lang="es-EC" sz="2400" dirty="0">
              <a:latin typeface="Times New Roman" pitchFamily="18" charset="0"/>
              <a:ea typeface="Tahoma" pitchFamily="34" charset="0"/>
              <a:cs typeface="Times New Roman" pitchFamily="18" charset="0"/>
            </a:endParaRPr>
          </a:p>
        </p:txBody>
      </p:sp>
      <p:sp>
        <p:nvSpPr>
          <p:cNvPr id="6" name="5 Flecha derecha">
            <a:hlinkClick r:id="rId2"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Gráfico"/>
          <p:cNvGraphicFramePr/>
          <p:nvPr>
            <p:extLst>
              <p:ext uri="{D42A27DB-BD31-4B8C-83A1-F6EECF244321}">
                <p14:modId xmlns:p14="http://schemas.microsoft.com/office/powerpoint/2010/main" val="257011331"/>
              </p:ext>
            </p:extLst>
          </p:nvPr>
        </p:nvGraphicFramePr>
        <p:xfrm>
          <a:off x="899592" y="1565402"/>
          <a:ext cx="7272808" cy="45999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099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ortogonal entre los tratamientos (T4 vs T5), de la concentración de Cu (ppm), del Análisis Foliar. Sep. </a:t>
            </a:r>
            <a:r>
              <a:rPr lang="es-EC" sz="2400" dirty="0" smtClean="0">
                <a:latin typeface="Times New Roman" pitchFamily="18" charset="0"/>
                <a:cs typeface="Times New Roman" pitchFamily="18" charset="0"/>
              </a:rPr>
              <a:t>2010.</a:t>
            </a:r>
            <a:endParaRPr lang="es-EC" sz="2400" dirty="0">
              <a:latin typeface="Times New Roman" pitchFamily="18" charset="0"/>
              <a:ea typeface="Tahoma" pitchFamily="34" charset="0"/>
              <a:cs typeface="Times New Roman" pitchFamily="18" charset="0"/>
            </a:endParaRPr>
          </a:p>
        </p:txBody>
      </p:sp>
      <p:sp>
        <p:nvSpPr>
          <p:cNvPr id="6" name="5 Flecha derecha">
            <a:hlinkClick r:id="rId2"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Gráfico"/>
          <p:cNvGraphicFramePr/>
          <p:nvPr>
            <p:extLst>
              <p:ext uri="{D42A27DB-BD31-4B8C-83A1-F6EECF244321}">
                <p14:modId xmlns:p14="http://schemas.microsoft.com/office/powerpoint/2010/main" val="4021498615"/>
              </p:ext>
            </p:extLst>
          </p:nvPr>
        </p:nvGraphicFramePr>
        <p:xfrm>
          <a:off x="827584" y="1556792"/>
          <a:ext cx="7200800"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084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c Home\Pictures\t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76852"/>
            <a:ext cx="3384376" cy="225214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Pc Home\Pictures\ad+pk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120294"/>
            <a:ext cx="3456384" cy="2252148"/>
          </a:xfrm>
          <a:prstGeom prst="rect">
            <a:avLst/>
          </a:prstGeom>
          <a:noFill/>
          <a:extLst>
            <a:ext uri="{909E8E84-426E-40DD-AFC4-6F175D3DCCD1}">
              <a14:hiddenFill xmlns:a14="http://schemas.microsoft.com/office/drawing/2010/main">
                <a:solidFill>
                  <a:srgbClr val="FFFFFF"/>
                </a:solidFill>
              </a14:hiddenFill>
            </a:ext>
          </a:extLst>
        </p:spPr>
      </p:pic>
      <p:sp>
        <p:nvSpPr>
          <p:cNvPr id="5" name="4 Flecha derecha"/>
          <p:cNvSpPr/>
          <p:nvPr/>
        </p:nvSpPr>
        <p:spPr>
          <a:xfrm>
            <a:off x="4139952" y="1844824"/>
            <a:ext cx="864096" cy="504056"/>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pic>
        <p:nvPicPr>
          <p:cNvPr id="6149" name="Picture 5" descr="C:\Users\Pc Home\Pictures\a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645024"/>
            <a:ext cx="3384376" cy="2480694"/>
          </a:xfrm>
          <a:prstGeom prst="rect">
            <a:avLst/>
          </a:prstGeom>
          <a:noFill/>
          <a:extLst>
            <a:ext uri="{909E8E84-426E-40DD-AFC4-6F175D3DCCD1}">
              <a14:hiddenFill xmlns:a14="http://schemas.microsoft.com/office/drawing/2010/main">
                <a:solidFill>
                  <a:srgbClr val="FFFFFF"/>
                </a:solidFill>
              </a14:hiddenFill>
            </a:ext>
          </a:extLst>
        </p:spPr>
      </p:pic>
      <p:sp>
        <p:nvSpPr>
          <p:cNvPr id="10" name="9 Flecha derecha"/>
          <p:cNvSpPr/>
          <p:nvPr/>
        </p:nvSpPr>
        <p:spPr>
          <a:xfrm>
            <a:off x="4139952" y="4509120"/>
            <a:ext cx="864096" cy="504056"/>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pic>
        <p:nvPicPr>
          <p:cNvPr id="6150" name="Picture 6" descr="C:\Users\Pc Home\Pictures\ra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3645024"/>
            <a:ext cx="2413189" cy="2685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81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barn(inVertical)">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barn(inVertical)">
                                      <p:cBhvr>
                                        <p:cTn id="22" dur="500"/>
                                        <p:tgtEl>
                                          <p:spTgt spid="614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150"/>
                                        </p:tgtEl>
                                        <p:attrNameLst>
                                          <p:attrName>style.visibility</p:attrName>
                                        </p:attrNameLst>
                                      </p:cBhvr>
                                      <p:to>
                                        <p:strVal val="visible"/>
                                      </p:to>
                                    </p:set>
                                    <p:animEffect transition="in" filter="barn(inVertical)">
                                      <p:cBhvr>
                                        <p:cTn id="3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052" y="332656"/>
            <a:ext cx="8568952"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ortogonal entre los tratamientos (T</a:t>
            </a:r>
            <a:r>
              <a:rPr lang="es-EC" sz="2400" baseline="-25000" dirty="0">
                <a:latin typeface="Times New Roman" pitchFamily="18" charset="0"/>
                <a:cs typeface="Times New Roman" pitchFamily="18" charset="0"/>
              </a:rPr>
              <a:t>4</a:t>
            </a:r>
            <a:r>
              <a:rPr lang="es-EC" sz="2400" dirty="0">
                <a:latin typeface="Times New Roman" pitchFamily="18" charset="0"/>
                <a:cs typeface="Times New Roman" pitchFamily="18" charset="0"/>
              </a:rPr>
              <a:t> vs T</a:t>
            </a:r>
            <a:r>
              <a:rPr lang="es-EC" sz="2400" baseline="-25000" dirty="0">
                <a:latin typeface="Times New Roman" pitchFamily="18" charset="0"/>
                <a:cs typeface="Times New Roman" pitchFamily="18" charset="0"/>
              </a:rPr>
              <a:t>5</a:t>
            </a:r>
            <a:r>
              <a:rPr lang="es-EC" sz="2400" dirty="0">
                <a:latin typeface="Times New Roman" pitchFamily="18" charset="0"/>
                <a:cs typeface="Times New Roman" pitchFamily="18" charset="0"/>
              </a:rPr>
              <a:t>), de la concentración de Fe (ppm), del Análisis Foliar. En el ensayo. Sep. </a:t>
            </a:r>
            <a:r>
              <a:rPr lang="es-EC" sz="2400" dirty="0" smtClean="0">
                <a:latin typeface="Times New Roman" pitchFamily="18" charset="0"/>
                <a:cs typeface="Times New Roman" pitchFamily="18" charset="0"/>
              </a:rPr>
              <a:t>2010.</a:t>
            </a:r>
            <a:endParaRPr lang="es-EC" sz="2400" dirty="0">
              <a:latin typeface="Times New Roman" pitchFamily="18" charset="0"/>
              <a:ea typeface="Tahoma" pitchFamily="34" charset="0"/>
              <a:cs typeface="Times New Roman" pitchFamily="18" charset="0"/>
            </a:endParaRPr>
          </a:p>
        </p:txBody>
      </p:sp>
      <p:sp>
        <p:nvSpPr>
          <p:cNvPr id="6" name="5 Flecha derecha">
            <a:hlinkClick r:id="rId2"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Gráfico"/>
          <p:cNvGraphicFramePr/>
          <p:nvPr>
            <p:extLst>
              <p:ext uri="{D42A27DB-BD31-4B8C-83A1-F6EECF244321}">
                <p14:modId xmlns:p14="http://schemas.microsoft.com/office/powerpoint/2010/main" val="3497784099"/>
              </p:ext>
            </p:extLst>
          </p:nvPr>
        </p:nvGraphicFramePr>
        <p:xfrm>
          <a:off x="755576" y="1772816"/>
          <a:ext cx="7272808"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757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915426454"/>
              </p:ext>
            </p:extLst>
          </p:nvPr>
        </p:nvGraphicFramePr>
        <p:xfrm>
          <a:off x="539552" y="1376771"/>
          <a:ext cx="8013544" cy="4788533"/>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Concentración foliar de Mn (ppm) septiembre. 2010, en los diferentes </a:t>
            </a:r>
            <a:r>
              <a:rPr lang="es-EC" sz="2400" dirty="0" smtClean="0">
                <a:latin typeface="Times New Roman" pitchFamily="18" charset="0"/>
                <a:cs typeface="Times New Roman" pitchFamily="18" charset="0"/>
              </a:rPr>
              <a:t>tratamientos.</a:t>
            </a:r>
            <a:endParaRPr lang="es-EC" sz="2400" dirty="0">
              <a:latin typeface="Times New Roman" pitchFamily="18" charset="0"/>
              <a:ea typeface="Tahoma" pitchFamily="34" charset="0"/>
              <a:cs typeface="Times New Roman" pitchFamily="18" charset="0"/>
            </a:endParaRPr>
          </a:p>
        </p:txBody>
      </p:sp>
      <p:sp>
        <p:nvSpPr>
          <p:cNvPr id="6" name="5 Flecha derecha">
            <a:hlinkClick r:id="rId3"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9952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467687343"/>
              </p:ext>
            </p:extLst>
          </p:nvPr>
        </p:nvGraphicFramePr>
        <p:xfrm>
          <a:off x="395536" y="1556792"/>
          <a:ext cx="8013545" cy="4840264"/>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Concentración foliar de Mn (ppm) septiembre. 2010, en los diferentes </a:t>
            </a:r>
            <a:r>
              <a:rPr lang="es-EC" sz="2400" dirty="0" smtClean="0">
                <a:latin typeface="Times New Roman" pitchFamily="18" charset="0"/>
                <a:cs typeface="Times New Roman" pitchFamily="18" charset="0"/>
              </a:rPr>
              <a:t>tratamientos.</a:t>
            </a:r>
            <a:endParaRPr lang="es-EC" sz="2400" dirty="0">
              <a:latin typeface="Times New Roman" pitchFamily="18" charset="0"/>
              <a:ea typeface="Tahoma" pitchFamily="34" charset="0"/>
              <a:cs typeface="Times New Roman" pitchFamily="18" charset="0"/>
            </a:endParaRPr>
          </a:p>
        </p:txBody>
      </p:sp>
      <p:sp>
        <p:nvSpPr>
          <p:cNvPr id="6" name="5 Flecha derecha">
            <a:hlinkClick r:id="rId3"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324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3052"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Comparación ortogonal entre los tratamientos (T</a:t>
            </a:r>
            <a:r>
              <a:rPr lang="es-EC" sz="2400" baseline="-25000" dirty="0">
                <a:latin typeface="Times New Roman" pitchFamily="18" charset="0"/>
                <a:cs typeface="Times New Roman" pitchFamily="18" charset="0"/>
              </a:rPr>
              <a:t>4</a:t>
            </a:r>
            <a:r>
              <a:rPr lang="es-EC" sz="2400" dirty="0">
                <a:latin typeface="Times New Roman" pitchFamily="18" charset="0"/>
                <a:cs typeface="Times New Roman" pitchFamily="18" charset="0"/>
              </a:rPr>
              <a:t> vs T</a:t>
            </a:r>
            <a:r>
              <a:rPr lang="es-EC" sz="2400" baseline="-25000" dirty="0">
                <a:latin typeface="Times New Roman" pitchFamily="18" charset="0"/>
                <a:cs typeface="Times New Roman" pitchFamily="18" charset="0"/>
              </a:rPr>
              <a:t>5</a:t>
            </a:r>
            <a:r>
              <a:rPr lang="es-EC" sz="2400" dirty="0">
                <a:latin typeface="Times New Roman" pitchFamily="18" charset="0"/>
                <a:cs typeface="Times New Roman" pitchFamily="18" charset="0"/>
              </a:rPr>
              <a:t>), de la concentración de Mn (ppm), del Análisis Foliar. Sep. </a:t>
            </a:r>
            <a:r>
              <a:rPr lang="es-EC" sz="2400" dirty="0" smtClean="0">
                <a:latin typeface="Times New Roman" pitchFamily="18" charset="0"/>
                <a:cs typeface="Times New Roman" pitchFamily="18" charset="0"/>
              </a:rPr>
              <a:t>2010.</a:t>
            </a:r>
            <a:endParaRPr lang="es-EC" sz="2400" dirty="0">
              <a:latin typeface="Times New Roman" pitchFamily="18" charset="0"/>
              <a:ea typeface="Tahoma" pitchFamily="34" charset="0"/>
              <a:cs typeface="Times New Roman" pitchFamily="18" charset="0"/>
            </a:endParaRPr>
          </a:p>
        </p:txBody>
      </p:sp>
      <p:sp>
        <p:nvSpPr>
          <p:cNvPr id="6" name="5 Flecha derecha">
            <a:hlinkClick r:id="rId2" action="ppaction://hlinksldjump"/>
          </p:cNvPr>
          <p:cNvSpPr/>
          <p:nvPr/>
        </p:nvSpPr>
        <p:spPr>
          <a:xfrm rot="10800000">
            <a:off x="8301069" y="1196751"/>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6 Gráfico"/>
          <p:cNvGraphicFramePr/>
          <p:nvPr>
            <p:extLst>
              <p:ext uri="{D42A27DB-BD31-4B8C-83A1-F6EECF244321}">
                <p14:modId xmlns:p14="http://schemas.microsoft.com/office/powerpoint/2010/main" val="663094198"/>
              </p:ext>
            </p:extLst>
          </p:nvPr>
        </p:nvGraphicFramePr>
        <p:xfrm>
          <a:off x="823136" y="1531604"/>
          <a:ext cx="7426572" cy="45910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684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548680"/>
            <a:ext cx="8064896" cy="5693866"/>
          </a:xfrm>
          <a:prstGeom prst="rect">
            <a:avLst/>
          </a:prstGeom>
        </p:spPr>
        <p:txBody>
          <a:bodyPr wrap="square">
            <a:spAutoFit/>
          </a:bodyPr>
          <a:lstStyle/>
          <a:p>
            <a:pPr algn="just"/>
            <a:r>
              <a:rPr lang="es-EC" sz="2800" dirty="0">
                <a:solidFill>
                  <a:schemeClr val="bg1"/>
                </a:solidFill>
                <a:latin typeface="Times" pitchFamily="18" charset="0"/>
                <a:cs typeface="Times" pitchFamily="18" charset="0"/>
              </a:rPr>
              <a:t>(Duran &amp; Chinchilla, 1997), </a:t>
            </a:r>
            <a:endParaRPr lang="es-EC" sz="2800" dirty="0">
              <a:solidFill>
                <a:schemeClr val="bg1"/>
              </a:solidFill>
              <a:latin typeface="Times" pitchFamily="18" charset="0"/>
              <a:cs typeface="Times" pitchFamily="18" charset="0"/>
            </a:endParaRPr>
          </a:p>
          <a:p>
            <a:pPr algn="just"/>
            <a:endParaRPr lang="es-EC" sz="2800" dirty="0" smtClean="0">
              <a:solidFill>
                <a:schemeClr val="bg1"/>
              </a:solidFill>
              <a:latin typeface="Times" pitchFamily="18" charset="0"/>
              <a:cs typeface="Times" pitchFamily="18" charset="0"/>
            </a:endParaRPr>
          </a:p>
          <a:p>
            <a:pPr algn="just"/>
            <a:r>
              <a:rPr lang="es-EC" sz="2800" dirty="0" smtClean="0">
                <a:solidFill>
                  <a:schemeClr val="bg1"/>
                </a:solidFill>
                <a:latin typeface="Times" pitchFamily="18" charset="0"/>
                <a:cs typeface="Times" pitchFamily="18" charset="0"/>
              </a:rPr>
              <a:t>Niveles críticos no pueden establecerse con certeza</a:t>
            </a:r>
          </a:p>
          <a:p>
            <a:pPr algn="just"/>
            <a:endParaRPr lang="es-EC" sz="2800" dirty="0" smtClean="0">
              <a:solidFill>
                <a:schemeClr val="bg1"/>
              </a:solidFill>
              <a:latin typeface="Times" pitchFamily="18" charset="0"/>
              <a:cs typeface="Times" pitchFamily="18" charset="0"/>
            </a:endParaRPr>
          </a:p>
          <a:p>
            <a:pPr algn="just"/>
            <a:r>
              <a:rPr lang="es-EC" sz="2800" dirty="0" smtClean="0">
                <a:solidFill>
                  <a:schemeClr val="bg1"/>
                </a:solidFill>
                <a:latin typeface="Times" pitchFamily="18" charset="0"/>
                <a:cs typeface="Times" pitchFamily="18" charset="0"/>
              </a:rPr>
              <a:t>Niveles </a:t>
            </a:r>
            <a:r>
              <a:rPr lang="es-EC" sz="2800" dirty="0">
                <a:solidFill>
                  <a:schemeClr val="bg1"/>
                </a:solidFill>
                <a:latin typeface="Times" pitchFamily="18" charset="0"/>
                <a:cs typeface="Times" pitchFamily="18" charset="0"/>
              </a:rPr>
              <a:t>también varían con la edad de la planta, y el material genético. </a:t>
            </a:r>
            <a:endParaRPr lang="es-EC" sz="2800" dirty="0" smtClean="0">
              <a:solidFill>
                <a:schemeClr val="bg1"/>
              </a:solidFill>
              <a:latin typeface="Times" pitchFamily="18" charset="0"/>
              <a:cs typeface="Times" pitchFamily="18" charset="0"/>
            </a:endParaRPr>
          </a:p>
          <a:p>
            <a:pPr algn="just"/>
            <a:endParaRPr lang="es-EC" sz="2800" dirty="0" smtClean="0">
              <a:solidFill>
                <a:schemeClr val="bg1"/>
              </a:solidFill>
              <a:latin typeface="Times" pitchFamily="18" charset="0"/>
              <a:cs typeface="Times" pitchFamily="18" charset="0"/>
            </a:endParaRPr>
          </a:p>
          <a:p>
            <a:pPr algn="just"/>
            <a:r>
              <a:rPr lang="es-EC" sz="2800" dirty="0" smtClean="0">
                <a:solidFill>
                  <a:schemeClr val="bg1"/>
                </a:solidFill>
                <a:latin typeface="Times" pitchFamily="18" charset="0"/>
                <a:cs typeface="Times" pitchFamily="18" charset="0"/>
              </a:rPr>
              <a:t>Estos </a:t>
            </a:r>
            <a:r>
              <a:rPr lang="es-EC" sz="2800" dirty="0">
                <a:solidFill>
                  <a:schemeClr val="bg1"/>
                </a:solidFill>
                <a:latin typeface="Times" pitchFamily="18" charset="0"/>
                <a:cs typeface="Times" pitchFamily="18" charset="0"/>
              </a:rPr>
              <a:t>factores, </a:t>
            </a:r>
            <a:r>
              <a:rPr lang="es-EC" sz="2800" dirty="0" smtClean="0">
                <a:solidFill>
                  <a:schemeClr val="bg1"/>
                </a:solidFill>
                <a:latin typeface="Times" pitchFamily="18" charset="0"/>
                <a:cs typeface="Times" pitchFamily="18" charset="0"/>
              </a:rPr>
              <a:t>deben </a:t>
            </a:r>
            <a:r>
              <a:rPr lang="es-EC" sz="2800" dirty="0">
                <a:solidFill>
                  <a:schemeClr val="bg1"/>
                </a:solidFill>
                <a:latin typeface="Times" pitchFamily="18" charset="0"/>
                <a:cs typeface="Times" pitchFamily="18" charset="0"/>
              </a:rPr>
              <a:t>interpretarse con </a:t>
            </a:r>
            <a:r>
              <a:rPr lang="es-EC" sz="2800" dirty="0" smtClean="0">
                <a:solidFill>
                  <a:schemeClr val="bg1"/>
                </a:solidFill>
                <a:latin typeface="Times" pitchFamily="18" charset="0"/>
                <a:cs typeface="Times" pitchFamily="18" charset="0"/>
              </a:rPr>
              <a:t>cautela</a:t>
            </a:r>
          </a:p>
          <a:p>
            <a:pPr algn="just"/>
            <a:endParaRPr lang="es-EC" sz="2800" dirty="0" smtClean="0">
              <a:solidFill>
                <a:schemeClr val="bg1"/>
              </a:solidFill>
              <a:latin typeface="Times" pitchFamily="18" charset="0"/>
              <a:cs typeface="Times" pitchFamily="18" charset="0"/>
            </a:endParaRPr>
          </a:p>
          <a:p>
            <a:pPr algn="just"/>
            <a:r>
              <a:rPr lang="es-EC" sz="2800" dirty="0" smtClean="0">
                <a:solidFill>
                  <a:schemeClr val="bg1"/>
                </a:solidFill>
                <a:latin typeface="Times" pitchFamily="18" charset="0"/>
                <a:cs typeface="Times" pitchFamily="18" charset="0"/>
              </a:rPr>
              <a:t>Con </a:t>
            </a:r>
            <a:r>
              <a:rPr lang="es-EC" sz="2800" dirty="0">
                <a:solidFill>
                  <a:schemeClr val="bg1"/>
                </a:solidFill>
                <a:latin typeface="Times" pitchFamily="18" charset="0"/>
                <a:cs typeface="Times" pitchFamily="18" charset="0"/>
              </a:rPr>
              <a:t>un determinado historial, </a:t>
            </a:r>
            <a:r>
              <a:rPr lang="es-EC" sz="2800" dirty="0" smtClean="0">
                <a:solidFill>
                  <a:schemeClr val="bg1"/>
                </a:solidFill>
                <a:latin typeface="Times" pitchFamily="18" charset="0"/>
                <a:cs typeface="Times" pitchFamily="18" charset="0"/>
              </a:rPr>
              <a:t>no </a:t>
            </a:r>
            <a:r>
              <a:rPr lang="es-EC" sz="2800" dirty="0">
                <a:solidFill>
                  <a:schemeClr val="bg1"/>
                </a:solidFill>
                <a:latin typeface="Times" pitchFamily="18" charset="0"/>
                <a:cs typeface="Times" pitchFamily="18" charset="0"/>
              </a:rPr>
              <a:t>solo por comparación con los niveles críticos, el análisis </a:t>
            </a:r>
            <a:r>
              <a:rPr lang="es-EC" sz="2800" dirty="0" smtClean="0">
                <a:solidFill>
                  <a:schemeClr val="bg1"/>
                </a:solidFill>
                <a:latin typeface="Times" pitchFamily="18" charset="0"/>
                <a:cs typeface="Times" pitchFamily="18" charset="0"/>
              </a:rPr>
              <a:t>foliar.</a:t>
            </a:r>
          </a:p>
          <a:p>
            <a:pPr algn="just"/>
            <a:endParaRPr lang="es-EC" sz="2800" dirty="0">
              <a:solidFill>
                <a:schemeClr val="bg1"/>
              </a:solidFill>
              <a:latin typeface="Times" pitchFamily="18" charset="0"/>
              <a:cs typeface="Times" pitchFamily="18" charset="0"/>
            </a:endParaRPr>
          </a:p>
          <a:p>
            <a:pPr algn="just"/>
            <a:r>
              <a:rPr lang="es-EC" sz="2800" dirty="0" smtClean="0">
                <a:solidFill>
                  <a:schemeClr val="bg1"/>
                </a:solidFill>
                <a:latin typeface="Times" pitchFamily="18" charset="0"/>
                <a:cs typeface="Times" pitchFamily="18" charset="0"/>
              </a:rPr>
              <a:t>Muy difícil determinar un plan de fertilización.</a:t>
            </a:r>
            <a:endParaRPr lang="es-EC" sz="2800" dirty="0">
              <a:solidFill>
                <a:schemeClr val="bg1"/>
              </a:solidFill>
              <a:latin typeface="Times" pitchFamily="18" charset="0"/>
              <a:cs typeface="Times" pitchFamily="18" charset="0"/>
            </a:endParaRPr>
          </a:p>
        </p:txBody>
      </p:sp>
    </p:spTree>
    <p:extLst>
      <p:ext uri="{BB962C8B-B14F-4D97-AF65-F5344CB8AC3E}">
        <p14:creationId xmlns:p14="http://schemas.microsoft.com/office/powerpoint/2010/main" val="280056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3620" y="346304"/>
            <a:ext cx="8568952"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C" sz="2400" dirty="0">
                <a:latin typeface="Times New Roman" pitchFamily="18" charset="0"/>
                <a:cs typeface="Times New Roman" pitchFamily="18" charset="0"/>
              </a:rPr>
              <a:t>Cuadrado medio y nivel de significancia, para la  variable Producción de Fruta Fresca t ha</a:t>
            </a:r>
            <a:r>
              <a:rPr lang="es-EC" sz="2400" baseline="30000" dirty="0">
                <a:latin typeface="Times New Roman" pitchFamily="18" charset="0"/>
                <a:cs typeface="Times New Roman" pitchFamily="18" charset="0"/>
              </a:rPr>
              <a:t>-1</a:t>
            </a:r>
            <a:r>
              <a:rPr lang="es-EC" sz="2400" dirty="0">
                <a:latin typeface="Times New Roman" pitchFamily="18" charset="0"/>
                <a:cs typeface="Times New Roman" pitchFamily="18" charset="0"/>
              </a:rPr>
              <a:t> </a:t>
            </a:r>
            <a:endParaRPr lang="es-EC" sz="2200" dirty="0">
              <a:solidFill>
                <a:schemeClr val="tx1"/>
              </a:solidFill>
              <a:latin typeface="Times New Roman" pitchFamily="18" charset="0"/>
              <a:cs typeface="Times New Roman"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398828759"/>
              </p:ext>
            </p:extLst>
          </p:nvPr>
        </p:nvGraphicFramePr>
        <p:xfrm>
          <a:off x="1547663" y="1628800"/>
          <a:ext cx="6264697" cy="4596752"/>
        </p:xfrm>
        <a:graphic>
          <a:graphicData uri="http://schemas.openxmlformats.org/drawingml/2006/table">
            <a:tbl>
              <a:tblPr firstRow="1" firstCol="1" bandRow="1">
                <a:tableStyleId>{5C22544A-7EE6-4342-B048-85BDC9FD1C3A}</a:tableStyleId>
              </a:tblPr>
              <a:tblGrid>
                <a:gridCol w="1917459"/>
                <a:gridCol w="1852863"/>
                <a:gridCol w="108469"/>
                <a:gridCol w="1668107"/>
                <a:gridCol w="717799"/>
              </a:tblGrid>
              <a:tr h="568668">
                <a:tc>
                  <a:txBody>
                    <a:bodyPr/>
                    <a:lstStyle/>
                    <a:p>
                      <a:pPr algn="ctr">
                        <a:lnSpc>
                          <a:spcPct val="115000"/>
                        </a:lnSpc>
                        <a:spcAft>
                          <a:spcPts val="0"/>
                        </a:spcAft>
                      </a:pPr>
                      <a:r>
                        <a:rPr lang="es-EC" sz="1600" dirty="0">
                          <a:effectLst/>
                          <a:latin typeface="Times New Roman" pitchFamily="18" charset="0"/>
                          <a:cs typeface="Times New Roman" pitchFamily="18" charset="0"/>
                        </a:rPr>
                        <a:t>Fuentes de Variación </a:t>
                      </a:r>
                      <a:endParaRPr lang="es-EC" sz="1600" dirty="0">
                        <a:effectLst/>
                        <a:latin typeface="Times New Roman" pitchFamily="18" charset="0"/>
                        <a:ea typeface="Times New Roman"/>
                        <a:cs typeface="Times New Roman" pitchFamily="18" charset="0"/>
                      </a:endParaRPr>
                    </a:p>
                  </a:txBody>
                  <a:tcPr marL="26064" marR="26064" marT="0" marB="0" anchor="ctr"/>
                </a:tc>
                <a:tc>
                  <a:txBody>
                    <a:bodyPr/>
                    <a:lstStyle/>
                    <a:p>
                      <a:pPr algn="ctr">
                        <a:lnSpc>
                          <a:spcPct val="115000"/>
                        </a:lnSpc>
                        <a:spcAft>
                          <a:spcPts val="0"/>
                        </a:spcAft>
                      </a:pPr>
                      <a:r>
                        <a:rPr lang="es-EC" sz="1600" dirty="0" smtClean="0">
                          <a:effectLst/>
                          <a:latin typeface="Times New Roman" pitchFamily="18" charset="0"/>
                          <a:cs typeface="Times New Roman" pitchFamily="18" charset="0"/>
                        </a:rPr>
                        <a:t>Grados</a:t>
                      </a:r>
                      <a:r>
                        <a:rPr lang="es-EC" sz="1600" baseline="0" dirty="0" smtClean="0">
                          <a:effectLst/>
                          <a:latin typeface="Times New Roman" pitchFamily="18" charset="0"/>
                          <a:cs typeface="Times New Roman" pitchFamily="18" charset="0"/>
                        </a:rPr>
                        <a:t> de libertad</a:t>
                      </a:r>
                      <a:r>
                        <a:rPr lang="es-EC" sz="1600" dirty="0" smtClean="0">
                          <a:effectLst/>
                          <a:latin typeface="Times New Roman" pitchFamily="18" charset="0"/>
                          <a:cs typeface="Times New Roman" pitchFamily="18" charset="0"/>
                        </a:rPr>
                        <a:t>.</a:t>
                      </a:r>
                      <a:endParaRPr lang="es-EC" sz="1600" dirty="0">
                        <a:effectLst/>
                        <a:latin typeface="Times New Roman" pitchFamily="18" charset="0"/>
                        <a:ea typeface="Times New Roman"/>
                        <a:cs typeface="Times New Roman" pitchFamily="18" charset="0"/>
                      </a:endParaRPr>
                    </a:p>
                  </a:txBody>
                  <a:tcPr marL="26064" marR="26064" marT="0" marB="0" anchor="ct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600" dirty="0">
                          <a:effectLst/>
                          <a:latin typeface="Times New Roman" pitchFamily="18" charset="0"/>
                          <a:cs typeface="Times New Roman" pitchFamily="18" charset="0"/>
                        </a:rPr>
                        <a:t> </a:t>
                      </a:r>
                      <a:r>
                        <a:rPr lang="es-EC" sz="1600" dirty="0" smtClean="0">
                          <a:effectLst/>
                          <a:latin typeface="Times New Roman" pitchFamily="18" charset="0"/>
                          <a:cs typeface="Times New Roman" pitchFamily="18" charset="0"/>
                        </a:rPr>
                        <a:t>Cuadrados</a:t>
                      </a:r>
                      <a:r>
                        <a:rPr lang="es-EC" sz="1600" baseline="0" dirty="0" smtClean="0">
                          <a:effectLst/>
                          <a:latin typeface="Times New Roman" pitchFamily="18" charset="0"/>
                          <a:cs typeface="Times New Roman" pitchFamily="18" charset="0"/>
                        </a:rPr>
                        <a:t> medios</a:t>
                      </a:r>
                      <a:endParaRPr lang="es-EC" sz="1600" dirty="0" smtClean="0">
                        <a:effectLst/>
                        <a:latin typeface="Times New Roman" pitchFamily="18" charset="0"/>
                        <a:ea typeface="Times New Roman"/>
                        <a:cs typeface="Times New Roman" pitchFamily="18" charset="0"/>
                      </a:endParaRPr>
                    </a:p>
                  </a:txBody>
                  <a:tcPr marL="26064" marR="26064" marT="0" marB="0" anchor="ctr"/>
                </a:tc>
                <a:tc hMerge="1">
                  <a:txBody>
                    <a:bodyPr/>
                    <a:lstStyle/>
                    <a:p>
                      <a:endParaRPr lang="es-EC"/>
                    </a:p>
                  </a:txBody>
                  <a:tcPr/>
                </a:tc>
                <a:tc>
                  <a:txBody>
                    <a:bodyPr/>
                    <a:lstStyle/>
                    <a:p>
                      <a:pPr algn="ctr">
                        <a:lnSpc>
                          <a:spcPct val="115000"/>
                        </a:lnSpc>
                        <a:spcAft>
                          <a:spcPts val="0"/>
                        </a:spcAft>
                      </a:pPr>
                      <a:r>
                        <a:rPr lang="es-EC" sz="1600">
                          <a:effectLst/>
                          <a:latin typeface="Times New Roman" pitchFamily="18" charset="0"/>
                          <a:cs typeface="Times New Roman" pitchFamily="18" charset="0"/>
                        </a:rPr>
                        <a:t> </a:t>
                      </a:r>
                      <a:endParaRPr lang="es-EC" sz="1600">
                        <a:effectLst/>
                        <a:latin typeface="Times New Roman" pitchFamily="18" charset="0"/>
                        <a:ea typeface="Times New Roman"/>
                        <a:cs typeface="Times New Roman" pitchFamily="18" charset="0"/>
                      </a:endParaRPr>
                    </a:p>
                  </a:txBody>
                  <a:tcPr marL="26064" marR="26064" marT="0" marB="0" anchor="ctr"/>
                </a:tc>
              </a:tr>
              <a:tr h="458160">
                <a:tc>
                  <a:txBody>
                    <a:bodyPr/>
                    <a:lstStyle/>
                    <a:p>
                      <a:pPr algn="ctr">
                        <a:lnSpc>
                          <a:spcPct val="115000"/>
                        </a:lnSpc>
                        <a:spcAft>
                          <a:spcPts val="0"/>
                        </a:spcAft>
                      </a:pPr>
                      <a:r>
                        <a:rPr lang="es-EC" sz="1600" dirty="0">
                          <a:effectLst/>
                          <a:latin typeface="Times New Roman" pitchFamily="18" charset="0"/>
                          <a:cs typeface="Times New Roman" pitchFamily="18" charset="0"/>
                        </a:rPr>
                        <a:t>Bloques</a:t>
                      </a:r>
                      <a:endParaRPr lang="es-EC" sz="1600" dirty="0">
                        <a:effectLst/>
                        <a:latin typeface="Times New Roman" pitchFamily="18" charset="0"/>
                        <a:ea typeface="Times New Roman"/>
                        <a:cs typeface="Times New Roman" pitchFamily="18" charset="0"/>
                      </a:endParaRPr>
                    </a:p>
                  </a:txBody>
                  <a:tcPr marL="26064" marR="26064"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3</a:t>
                      </a:r>
                      <a:endParaRPr lang="es-EC" sz="1600" dirty="0">
                        <a:effectLst/>
                        <a:latin typeface="Times New Roman" pitchFamily="18" charset="0"/>
                        <a:ea typeface="Times New Roman"/>
                        <a:cs typeface="Times New Roman" pitchFamily="18" charset="0"/>
                      </a:endParaRPr>
                    </a:p>
                  </a:txBody>
                  <a:tcPr marL="26064" marR="26064" marT="0" marB="0" anchor="ctr"/>
                </a:tc>
                <a:tc gridSpan="2">
                  <a:txBody>
                    <a:bodyPr/>
                    <a:lstStyle/>
                    <a:p>
                      <a:pPr algn="ctr">
                        <a:lnSpc>
                          <a:spcPct val="115000"/>
                        </a:lnSpc>
                        <a:spcAft>
                          <a:spcPts val="0"/>
                        </a:spcAft>
                      </a:pPr>
                      <a:r>
                        <a:rPr lang="es-EC" sz="1600">
                          <a:effectLst/>
                          <a:latin typeface="Times New Roman" pitchFamily="18" charset="0"/>
                          <a:cs typeface="Times New Roman" pitchFamily="18" charset="0"/>
                        </a:rPr>
                        <a:t>0,97</a:t>
                      </a:r>
                      <a:endParaRPr lang="es-EC" sz="1600">
                        <a:effectLst/>
                        <a:latin typeface="Times New Roman" pitchFamily="18" charset="0"/>
                        <a:ea typeface="Times New Roman"/>
                        <a:cs typeface="Times New Roman" pitchFamily="18" charset="0"/>
                      </a:endParaRPr>
                    </a:p>
                  </a:txBody>
                  <a:tcPr marL="26064" marR="26064" marT="0" marB="0" anchor="ctr"/>
                </a:tc>
                <a:tc hMerge="1">
                  <a:txBody>
                    <a:bodyPr/>
                    <a:lstStyle/>
                    <a:p>
                      <a:endParaRPr lang="es-EC"/>
                    </a:p>
                  </a:txBody>
                  <a:tcPr/>
                </a:tc>
                <a:tc>
                  <a:txBody>
                    <a:bodyPr/>
                    <a:lstStyle/>
                    <a:p>
                      <a:pPr algn="ctr">
                        <a:lnSpc>
                          <a:spcPct val="115000"/>
                        </a:lnSpc>
                        <a:spcAft>
                          <a:spcPts val="0"/>
                        </a:spcAft>
                      </a:pPr>
                      <a:r>
                        <a:rPr lang="es-EC" sz="1600">
                          <a:effectLst/>
                          <a:latin typeface="Times New Roman" pitchFamily="18" charset="0"/>
                          <a:cs typeface="Times New Roman" pitchFamily="18" charset="0"/>
                        </a:rPr>
                        <a:t> </a:t>
                      </a:r>
                      <a:endParaRPr lang="es-EC" sz="1600">
                        <a:effectLst/>
                        <a:latin typeface="Times New Roman" pitchFamily="18" charset="0"/>
                        <a:ea typeface="Times New Roman"/>
                        <a:cs typeface="Times New Roman" pitchFamily="18" charset="0"/>
                      </a:endParaRPr>
                    </a:p>
                  </a:txBody>
                  <a:tcPr marL="26064" marR="26064" marT="0" marB="0" anchor="ctr"/>
                </a:tc>
              </a:tr>
              <a:tr h="458160">
                <a:tc>
                  <a:txBody>
                    <a:bodyPr/>
                    <a:lstStyle/>
                    <a:p>
                      <a:pPr algn="ctr">
                        <a:lnSpc>
                          <a:spcPct val="115000"/>
                        </a:lnSpc>
                        <a:spcAft>
                          <a:spcPts val="0"/>
                        </a:spcAft>
                      </a:pPr>
                      <a:r>
                        <a:rPr lang="es-EC" sz="1600" dirty="0">
                          <a:effectLst/>
                          <a:latin typeface="Times New Roman" pitchFamily="18" charset="0"/>
                          <a:cs typeface="Times New Roman" pitchFamily="18" charset="0"/>
                        </a:rPr>
                        <a:t>Tratamientos</a:t>
                      </a:r>
                      <a:endParaRPr lang="es-EC" sz="1600" dirty="0">
                        <a:effectLst/>
                        <a:latin typeface="Times New Roman" pitchFamily="18" charset="0"/>
                        <a:ea typeface="Times New Roman"/>
                        <a:cs typeface="Times New Roman" pitchFamily="18" charset="0"/>
                      </a:endParaRPr>
                    </a:p>
                  </a:txBody>
                  <a:tcPr marL="26064" marR="26064"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4</a:t>
                      </a:r>
                      <a:endParaRPr lang="es-EC" sz="1600" dirty="0">
                        <a:effectLst/>
                        <a:latin typeface="Times New Roman" pitchFamily="18" charset="0"/>
                        <a:ea typeface="Times New Roman"/>
                        <a:cs typeface="Times New Roman" pitchFamily="18" charset="0"/>
                      </a:endParaRPr>
                    </a:p>
                  </a:txBody>
                  <a:tcPr marL="26064" marR="26064" marT="0" marB="0" anchor="ctr"/>
                </a:tc>
                <a:tc gridSpan="2">
                  <a:txBody>
                    <a:bodyPr/>
                    <a:lstStyle/>
                    <a:p>
                      <a:pPr algn="ctr">
                        <a:lnSpc>
                          <a:spcPct val="115000"/>
                        </a:lnSpc>
                        <a:spcAft>
                          <a:spcPts val="0"/>
                        </a:spcAft>
                      </a:pPr>
                      <a:r>
                        <a:rPr lang="es-EC" sz="1600">
                          <a:effectLst/>
                          <a:latin typeface="Times New Roman" pitchFamily="18" charset="0"/>
                          <a:cs typeface="Times New Roman" pitchFamily="18" charset="0"/>
                        </a:rPr>
                        <a:t>0,31</a:t>
                      </a:r>
                      <a:endParaRPr lang="es-EC" sz="1600">
                        <a:effectLst/>
                        <a:latin typeface="Times New Roman" pitchFamily="18" charset="0"/>
                        <a:ea typeface="Times New Roman"/>
                        <a:cs typeface="Times New Roman" pitchFamily="18" charset="0"/>
                      </a:endParaRPr>
                    </a:p>
                  </a:txBody>
                  <a:tcPr marL="26064" marR="26064" marT="0" marB="0" anchor="ctr"/>
                </a:tc>
                <a:tc hMerge="1">
                  <a:txBody>
                    <a:bodyPr/>
                    <a:lstStyle/>
                    <a:p>
                      <a:endParaRPr lang="es-EC"/>
                    </a:p>
                  </a:txBody>
                  <a:tcPr/>
                </a:tc>
                <a:tc>
                  <a:txBody>
                    <a:bodyPr/>
                    <a:lstStyle/>
                    <a:p>
                      <a:pPr algn="ctr">
                        <a:lnSpc>
                          <a:spcPct val="115000"/>
                        </a:lnSpc>
                        <a:spcAft>
                          <a:spcPts val="0"/>
                        </a:spcAft>
                      </a:pPr>
                      <a:r>
                        <a:rPr lang="es-EC" sz="1600">
                          <a:effectLst/>
                          <a:latin typeface="Times New Roman" pitchFamily="18" charset="0"/>
                          <a:cs typeface="Times New Roman" pitchFamily="18" charset="0"/>
                        </a:rPr>
                        <a:t>NS</a:t>
                      </a:r>
                      <a:endParaRPr lang="es-EC" sz="1600">
                        <a:effectLst/>
                        <a:latin typeface="Times New Roman" pitchFamily="18" charset="0"/>
                        <a:ea typeface="Times New Roman"/>
                        <a:cs typeface="Times New Roman" pitchFamily="18" charset="0"/>
                      </a:endParaRPr>
                    </a:p>
                  </a:txBody>
                  <a:tcPr marL="26064" marR="26064" marT="0" marB="0" anchor="ctr"/>
                </a:tc>
              </a:tr>
              <a:tr h="343619">
                <a:tc>
                  <a:txBody>
                    <a:bodyPr/>
                    <a:lstStyle/>
                    <a:p>
                      <a:pPr algn="ctr">
                        <a:lnSpc>
                          <a:spcPct val="115000"/>
                        </a:lnSpc>
                        <a:spcAft>
                          <a:spcPts val="0"/>
                        </a:spcAft>
                      </a:pPr>
                      <a:r>
                        <a:rPr lang="es-EC" sz="1600">
                          <a:effectLst/>
                          <a:latin typeface="Times New Roman" pitchFamily="18" charset="0"/>
                          <a:cs typeface="Times New Roman" pitchFamily="18" charset="0"/>
                        </a:rPr>
                        <a:t>t1 vs t2, t3, t4, t5</a:t>
                      </a:r>
                      <a:endParaRPr lang="es-EC" sz="1600">
                        <a:effectLst/>
                        <a:latin typeface="Times New Roman" pitchFamily="18" charset="0"/>
                        <a:ea typeface="Times New Roman"/>
                        <a:cs typeface="Times New Roman" pitchFamily="18" charset="0"/>
                      </a:endParaRPr>
                    </a:p>
                  </a:txBody>
                  <a:tcPr marL="26064" marR="26064"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a:t>
                      </a:r>
                      <a:endParaRPr lang="es-EC" sz="1600" dirty="0">
                        <a:effectLst/>
                        <a:latin typeface="Times New Roman" pitchFamily="18" charset="0"/>
                        <a:ea typeface="Times New Roman"/>
                        <a:cs typeface="Times New Roman" pitchFamily="18" charset="0"/>
                      </a:endParaRPr>
                    </a:p>
                  </a:txBody>
                  <a:tcPr marL="26064" marR="26064" marT="0" marB="0" anchor="ctr"/>
                </a:tc>
                <a:tc gridSpan="2">
                  <a:txBody>
                    <a:bodyPr/>
                    <a:lstStyle/>
                    <a:p>
                      <a:pPr algn="ctr">
                        <a:lnSpc>
                          <a:spcPct val="115000"/>
                        </a:lnSpc>
                        <a:spcAft>
                          <a:spcPts val="0"/>
                        </a:spcAft>
                      </a:pPr>
                      <a:r>
                        <a:rPr lang="es-EC" sz="1600" dirty="0">
                          <a:effectLst/>
                          <a:latin typeface="Times New Roman" pitchFamily="18" charset="0"/>
                          <a:cs typeface="Times New Roman" pitchFamily="18" charset="0"/>
                        </a:rPr>
                        <a:t>0,7</a:t>
                      </a:r>
                      <a:endParaRPr lang="es-EC" sz="1600" dirty="0">
                        <a:effectLst/>
                        <a:latin typeface="Times New Roman" pitchFamily="18" charset="0"/>
                        <a:ea typeface="Times New Roman"/>
                        <a:cs typeface="Times New Roman" pitchFamily="18" charset="0"/>
                      </a:endParaRPr>
                    </a:p>
                  </a:txBody>
                  <a:tcPr marL="26064" marR="26064" marT="0" marB="0" anchor="ctr"/>
                </a:tc>
                <a:tc hMerge="1">
                  <a:txBody>
                    <a:bodyPr/>
                    <a:lstStyle/>
                    <a:p>
                      <a:endParaRPr lang="es-EC"/>
                    </a:p>
                  </a:txBody>
                  <a:tcPr/>
                </a:tc>
                <a:tc>
                  <a:txBody>
                    <a:bodyPr/>
                    <a:lstStyle/>
                    <a:p>
                      <a:pPr algn="ctr">
                        <a:lnSpc>
                          <a:spcPct val="115000"/>
                        </a:lnSpc>
                        <a:spcAft>
                          <a:spcPts val="0"/>
                        </a:spcAft>
                      </a:pPr>
                      <a:r>
                        <a:rPr lang="es-EC" sz="1600">
                          <a:effectLst/>
                          <a:latin typeface="Times New Roman" pitchFamily="18" charset="0"/>
                          <a:cs typeface="Times New Roman" pitchFamily="18" charset="0"/>
                        </a:rPr>
                        <a:t>NS</a:t>
                      </a:r>
                      <a:endParaRPr lang="es-EC" sz="1600">
                        <a:effectLst/>
                        <a:latin typeface="Times New Roman" pitchFamily="18" charset="0"/>
                        <a:ea typeface="Times New Roman"/>
                        <a:cs typeface="Times New Roman" pitchFamily="18" charset="0"/>
                      </a:endParaRPr>
                    </a:p>
                  </a:txBody>
                  <a:tcPr marL="26064" marR="26064" marT="0" marB="0" anchor="ctr"/>
                </a:tc>
              </a:tr>
              <a:tr h="458160">
                <a:tc>
                  <a:txBody>
                    <a:bodyPr/>
                    <a:lstStyle/>
                    <a:p>
                      <a:pPr algn="ctr">
                        <a:lnSpc>
                          <a:spcPct val="115000"/>
                        </a:lnSpc>
                        <a:spcAft>
                          <a:spcPts val="0"/>
                        </a:spcAft>
                      </a:pPr>
                      <a:r>
                        <a:rPr lang="es-EC" sz="1600">
                          <a:effectLst/>
                          <a:latin typeface="Times New Roman" pitchFamily="18" charset="0"/>
                          <a:cs typeface="Times New Roman" pitchFamily="18" charset="0"/>
                        </a:rPr>
                        <a:t>t2 vs t3, t4, t5</a:t>
                      </a:r>
                      <a:endParaRPr lang="es-EC" sz="1600">
                        <a:effectLst/>
                        <a:latin typeface="Times New Roman" pitchFamily="18" charset="0"/>
                        <a:ea typeface="Times New Roman"/>
                        <a:cs typeface="Times New Roman" pitchFamily="18" charset="0"/>
                      </a:endParaRPr>
                    </a:p>
                  </a:txBody>
                  <a:tcPr marL="26064" marR="26064"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a:t>
                      </a:r>
                      <a:endParaRPr lang="es-EC" sz="1600" dirty="0">
                        <a:effectLst/>
                        <a:latin typeface="Times New Roman" pitchFamily="18" charset="0"/>
                        <a:ea typeface="Times New Roman"/>
                        <a:cs typeface="Times New Roman" pitchFamily="18" charset="0"/>
                      </a:endParaRPr>
                    </a:p>
                  </a:txBody>
                  <a:tcPr marL="26064" marR="26064" marT="0" marB="0" anchor="ctr"/>
                </a:tc>
                <a:tc gridSpan="2">
                  <a:txBody>
                    <a:bodyPr/>
                    <a:lstStyle/>
                    <a:p>
                      <a:pPr algn="ctr">
                        <a:lnSpc>
                          <a:spcPct val="115000"/>
                        </a:lnSpc>
                        <a:spcAft>
                          <a:spcPts val="0"/>
                        </a:spcAft>
                      </a:pPr>
                      <a:r>
                        <a:rPr lang="es-EC" sz="1600" dirty="0">
                          <a:effectLst/>
                          <a:latin typeface="Times New Roman" pitchFamily="18" charset="0"/>
                          <a:cs typeface="Times New Roman" pitchFamily="18" charset="0"/>
                        </a:rPr>
                        <a:t>0,38</a:t>
                      </a:r>
                      <a:endParaRPr lang="es-EC" sz="1600" dirty="0">
                        <a:effectLst/>
                        <a:latin typeface="Times New Roman" pitchFamily="18" charset="0"/>
                        <a:ea typeface="Times New Roman"/>
                        <a:cs typeface="Times New Roman" pitchFamily="18" charset="0"/>
                      </a:endParaRPr>
                    </a:p>
                  </a:txBody>
                  <a:tcPr marL="26064" marR="26064" marT="0" marB="0" anchor="ctr"/>
                </a:tc>
                <a:tc hMerge="1">
                  <a:txBody>
                    <a:bodyPr/>
                    <a:lstStyle/>
                    <a:p>
                      <a:endParaRPr lang="es-EC"/>
                    </a:p>
                  </a:txBody>
                  <a:tcPr/>
                </a:tc>
                <a:tc>
                  <a:txBody>
                    <a:bodyPr/>
                    <a:lstStyle/>
                    <a:p>
                      <a:pPr algn="ctr">
                        <a:lnSpc>
                          <a:spcPct val="115000"/>
                        </a:lnSpc>
                        <a:spcAft>
                          <a:spcPts val="0"/>
                        </a:spcAft>
                      </a:pPr>
                      <a:r>
                        <a:rPr lang="es-EC" sz="1600">
                          <a:effectLst/>
                          <a:latin typeface="Times New Roman" pitchFamily="18" charset="0"/>
                          <a:cs typeface="Times New Roman" pitchFamily="18" charset="0"/>
                        </a:rPr>
                        <a:t>NS</a:t>
                      </a:r>
                      <a:endParaRPr lang="es-EC" sz="1600">
                        <a:effectLst/>
                        <a:latin typeface="Times New Roman" pitchFamily="18" charset="0"/>
                        <a:ea typeface="Times New Roman"/>
                        <a:cs typeface="Times New Roman" pitchFamily="18" charset="0"/>
                      </a:endParaRPr>
                    </a:p>
                  </a:txBody>
                  <a:tcPr marL="26064" marR="26064" marT="0" marB="0" anchor="ctr"/>
                </a:tc>
              </a:tr>
              <a:tr h="458160">
                <a:tc>
                  <a:txBody>
                    <a:bodyPr/>
                    <a:lstStyle/>
                    <a:p>
                      <a:pPr algn="ctr">
                        <a:lnSpc>
                          <a:spcPct val="115000"/>
                        </a:lnSpc>
                        <a:spcAft>
                          <a:spcPts val="0"/>
                        </a:spcAft>
                      </a:pPr>
                      <a:r>
                        <a:rPr lang="es-EC" sz="1600">
                          <a:effectLst/>
                          <a:latin typeface="Times New Roman" pitchFamily="18" charset="0"/>
                          <a:cs typeface="Times New Roman" pitchFamily="18" charset="0"/>
                        </a:rPr>
                        <a:t>t3 vs t4,t5</a:t>
                      </a:r>
                      <a:endParaRPr lang="es-EC" sz="1600">
                        <a:effectLst/>
                        <a:latin typeface="Times New Roman" pitchFamily="18" charset="0"/>
                        <a:ea typeface="Times New Roman"/>
                        <a:cs typeface="Times New Roman" pitchFamily="18" charset="0"/>
                      </a:endParaRPr>
                    </a:p>
                  </a:txBody>
                  <a:tcPr marL="26064" marR="26064"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a:t>
                      </a:r>
                      <a:endParaRPr lang="es-EC" sz="1600">
                        <a:effectLst/>
                        <a:latin typeface="Times New Roman" pitchFamily="18" charset="0"/>
                        <a:ea typeface="Times New Roman"/>
                        <a:cs typeface="Times New Roman" pitchFamily="18" charset="0"/>
                      </a:endParaRPr>
                    </a:p>
                  </a:txBody>
                  <a:tcPr marL="26064" marR="26064" marT="0" marB="0" anchor="ctr"/>
                </a:tc>
                <a:tc gridSpan="2">
                  <a:txBody>
                    <a:bodyPr/>
                    <a:lstStyle/>
                    <a:p>
                      <a:pPr algn="ctr">
                        <a:lnSpc>
                          <a:spcPct val="115000"/>
                        </a:lnSpc>
                        <a:spcAft>
                          <a:spcPts val="0"/>
                        </a:spcAft>
                      </a:pPr>
                      <a:r>
                        <a:rPr lang="es-EC" sz="1600" dirty="0">
                          <a:effectLst/>
                          <a:latin typeface="Times New Roman" pitchFamily="18" charset="0"/>
                          <a:cs typeface="Times New Roman" pitchFamily="18" charset="0"/>
                        </a:rPr>
                        <a:t>0,07</a:t>
                      </a:r>
                      <a:endParaRPr lang="es-EC" sz="1600" dirty="0">
                        <a:effectLst/>
                        <a:latin typeface="Times New Roman" pitchFamily="18" charset="0"/>
                        <a:ea typeface="Times New Roman"/>
                        <a:cs typeface="Times New Roman" pitchFamily="18" charset="0"/>
                      </a:endParaRPr>
                    </a:p>
                  </a:txBody>
                  <a:tcPr marL="26064" marR="26064" marT="0" marB="0" anchor="ctr"/>
                </a:tc>
                <a:tc hMerge="1">
                  <a:txBody>
                    <a:bodyPr/>
                    <a:lstStyle/>
                    <a:p>
                      <a:endParaRPr lang="es-EC"/>
                    </a:p>
                  </a:txBody>
                  <a:tcPr/>
                </a:tc>
                <a:tc>
                  <a:txBody>
                    <a:bodyPr/>
                    <a:lstStyle/>
                    <a:p>
                      <a:pPr algn="ctr">
                        <a:lnSpc>
                          <a:spcPct val="115000"/>
                        </a:lnSpc>
                        <a:spcAft>
                          <a:spcPts val="0"/>
                        </a:spcAft>
                      </a:pPr>
                      <a:r>
                        <a:rPr lang="es-EC" sz="1600" dirty="0">
                          <a:effectLst/>
                          <a:latin typeface="Times New Roman" pitchFamily="18" charset="0"/>
                          <a:cs typeface="Times New Roman" pitchFamily="18" charset="0"/>
                        </a:rPr>
                        <a:t>NS</a:t>
                      </a:r>
                      <a:endParaRPr lang="es-EC" sz="1600" dirty="0">
                        <a:effectLst/>
                        <a:latin typeface="Times New Roman" pitchFamily="18" charset="0"/>
                        <a:ea typeface="Times New Roman"/>
                        <a:cs typeface="Times New Roman" pitchFamily="18" charset="0"/>
                      </a:endParaRPr>
                    </a:p>
                  </a:txBody>
                  <a:tcPr marL="26064" marR="26064" marT="0" marB="0" anchor="ctr"/>
                </a:tc>
              </a:tr>
              <a:tr h="458160">
                <a:tc>
                  <a:txBody>
                    <a:bodyPr/>
                    <a:lstStyle/>
                    <a:p>
                      <a:pPr algn="ctr">
                        <a:lnSpc>
                          <a:spcPct val="115000"/>
                        </a:lnSpc>
                        <a:spcAft>
                          <a:spcPts val="0"/>
                        </a:spcAft>
                      </a:pPr>
                      <a:r>
                        <a:rPr lang="es-EC" sz="1600">
                          <a:effectLst/>
                          <a:latin typeface="Times New Roman" pitchFamily="18" charset="0"/>
                          <a:cs typeface="Times New Roman" pitchFamily="18" charset="0"/>
                        </a:rPr>
                        <a:t>t4 vs t5</a:t>
                      </a:r>
                      <a:endParaRPr lang="es-EC" sz="1600">
                        <a:effectLst/>
                        <a:latin typeface="Times New Roman" pitchFamily="18" charset="0"/>
                        <a:ea typeface="Times New Roman"/>
                        <a:cs typeface="Times New Roman" pitchFamily="18" charset="0"/>
                      </a:endParaRPr>
                    </a:p>
                  </a:txBody>
                  <a:tcPr marL="26064" marR="26064"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a:t>
                      </a:r>
                      <a:endParaRPr lang="es-EC" sz="1600">
                        <a:effectLst/>
                        <a:latin typeface="Times New Roman" pitchFamily="18" charset="0"/>
                        <a:ea typeface="Times New Roman"/>
                        <a:cs typeface="Times New Roman" pitchFamily="18" charset="0"/>
                      </a:endParaRPr>
                    </a:p>
                  </a:txBody>
                  <a:tcPr marL="26064" marR="26064" marT="0" marB="0" anchor="ctr"/>
                </a:tc>
                <a:tc gridSpan="2">
                  <a:txBody>
                    <a:bodyPr/>
                    <a:lstStyle/>
                    <a:p>
                      <a:pPr algn="ctr">
                        <a:lnSpc>
                          <a:spcPct val="115000"/>
                        </a:lnSpc>
                        <a:spcAft>
                          <a:spcPts val="0"/>
                        </a:spcAft>
                      </a:pPr>
                      <a:r>
                        <a:rPr lang="es-EC" sz="1600" dirty="0">
                          <a:effectLst/>
                          <a:latin typeface="Times New Roman" pitchFamily="18" charset="0"/>
                          <a:cs typeface="Times New Roman" pitchFamily="18" charset="0"/>
                        </a:rPr>
                        <a:t>0,12</a:t>
                      </a:r>
                      <a:endParaRPr lang="es-EC" sz="1600" dirty="0">
                        <a:effectLst/>
                        <a:latin typeface="Times New Roman" pitchFamily="18" charset="0"/>
                        <a:ea typeface="Times New Roman"/>
                        <a:cs typeface="Times New Roman" pitchFamily="18" charset="0"/>
                      </a:endParaRPr>
                    </a:p>
                  </a:txBody>
                  <a:tcPr marL="26064" marR="26064" marT="0" marB="0" anchor="ctr"/>
                </a:tc>
                <a:tc hMerge="1">
                  <a:txBody>
                    <a:bodyPr/>
                    <a:lstStyle/>
                    <a:p>
                      <a:endParaRPr lang="es-EC"/>
                    </a:p>
                  </a:txBody>
                  <a:tcPr/>
                </a:tc>
                <a:tc>
                  <a:txBody>
                    <a:bodyPr/>
                    <a:lstStyle/>
                    <a:p>
                      <a:pPr algn="ctr">
                        <a:lnSpc>
                          <a:spcPct val="115000"/>
                        </a:lnSpc>
                        <a:spcAft>
                          <a:spcPts val="0"/>
                        </a:spcAft>
                      </a:pPr>
                      <a:r>
                        <a:rPr lang="es-EC" sz="1600" dirty="0">
                          <a:effectLst/>
                          <a:latin typeface="Times New Roman" pitchFamily="18" charset="0"/>
                          <a:cs typeface="Times New Roman" pitchFamily="18" charset="0"/>
                        </a:rPr>
                        <a:t>NS</a:t>
                      </a:r>
                      <a:endParaRPr lang="es-EC" sz="1600" dirty="0">
                        <a:effectLst/>
                        <a:latin typeface="Times New Roman" pitchFamily="18" charset="0"/>
                        <a:ea typeface="Times New Roman"/>
                        <a:cs typeface="Times New Roman" pitchFamily="18" charset="0"/>
                      </a:endParaRPr>
                    </a:p>
                  </a:txBody>
                  <a:tcPr marL="26064" marR="26064" marT="0" marB="0" anchor="ctr"/>
                </a:tc>
              </a:tr>
              <a:tr h="458160">
                <a:tc>
                  <a:txBody>
                    <a:bodyPr/>
                    <a:lstStyle/>
                    <a:p>
                      <a:pPr algn="ctr">
                        <a:lnSpc>
                          <a:spcPct val="115000"/>
                        </a:lnSpc>
                        <a:spcAft>
                          <a:spcPts val="0"/>
                        </a:spcAft>
                      </a:pPr>
                      <a:r>
                        <a:rPr lang="es-EC" sz="1600">
                          <a:effectLst/>
                          <a:latin typeface="Times New Roman" pitchFamily="18" charset="0"/>
                          <a:cs typeface="Times New Roman" pitchFamily="18" charset="0"/>
                        </a:rPr>
                        <a:t>Error </a:t>
                      </a:r>
                      <a:endParaRPr lang="es-EC" sz="1600">
                        <a:effectLst/>
                        <a:latin typeface="Times New Roman" pitchFamily="18" charset="0"/>
                        <a:ea typeface="Times New Roman"/>
                        <a:cs typeface="Times New Roman" pitchFamily="18" charset="0"/>
                      </a:endParaRPr>
                    </a:p>
                  </a:txBody>
                  <a:tcPr marL="26064" marR="26064"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12</a:t>
                      </a:r>
                      <a:endParaRPr lang="es-EC" sz="1600">
                        <a:effectLst/>
                        <a:latin typeface="Times New Roman" pitchFamily="18" charset="0"/>
                        <a:ea typeface="Times New Roman"/>
                        <a:cs typeface="Times New Roman" pitchFamily="18" charset="0"/>
                      </a:endParaRPr>
                    </a:p>
                  </a:txBody>
                  <a:tcPr marL="26064" marR="26064" marT="0" marB="0" anchor="ctr"/>
                </a:tc>
                <a:tc gridSpan="2">
                  <a:txBody>
                    <a:bodyPr/>
                    <a:lstStyle/>
                    <a:p>
                      <a:pPr algn="ctr">
                        <a:lnSpc>
                          <a:spcPct val="115000"/>
                        </a:lnSpc>
                        <a:spcAft>
                          <a:spcPts val="0"/>
                        </a:spcAft>
                      </a:pPr>
                      <a:r>
                        <a:rPr lang="es-EC" sz="1600" dirty="0">
                          <a:effectLst/>
                          <a:latin typeface="Times New Roman" pitchFamily="18" charset="0"/>
                          <a:cs typeface="Times New Roman" pitchFamily="18" charset="0"/>
                        </a:rPr>
                        <a:t>0,48</a:t>
                      </a:r>
                      <a:endParaRPr lang="es-EC" sz="1600" dirty="0">
                        <a:effectLst/>
                        <a:latin typeface="Times New Roman" pitchFamily="18" charset="0"/>
                        <a:ea typeface="Times New Roman"/>
                        <a:cs typeface="Times New Roman" pitchFamily="18" charset="0"/>
                      </a:endParaRPr>
                    </a:p>
                  </a:txBody>
                  <a:tcPr marL="26064" marR="26064" marT="0" marB="0" anchor="ctr"/>
                </a:tc>
                <a:tc hMerge="1">
                  <a:txBody>
                    <a:bodyPr/>
                    <a:lstStyle/>
                    <a:p>
                      <a:endParaRPr lang="es-EC"/>
                    </a:p>
                  </a:txBody>
                  <a:tcPr/>
                </a:tc>
                <a:tc>
                  <a:txBody>
                    <a:bodyPr/>
                    <a:lstStyle/>
                    <a:p>
                      <a:pPr algn="ctr">
                        <a:lnSpc>
                          <a:spcPct val="115000"/>
                        </a:lnSpc>
                      </a:pPr>
                      <a:endParaRPr lang="es-EC" sz="1600" dirty="0">
                        <a:effectLst/>
                        <a:latin typeface="Times New Roman" pitchFamily="18" charset="0"/>
                        <a:cs typeface="Times New Roman" pitchFamily="18" charset="0"/>
                      </a:endParaRPr>
                    </a:p>
                  </a:txBody>
                  <a:tcPr marL="26064" marR="26064" marT="0" marB="0" anchor="ctr"/>
                </a:tc>
              </a:tr>
              <a:tr h="458160">
                <a:tc>
                  <a:txBody>
                    <a:bodyPr/>
                    <a:lstStyle/>
                    <a:p>
                      <a:pPr algn="ctr">
                        <a:lnSpc>
                          <a:spcPct val="115000"/>
                        </a:lnSpc>
                        <a:spcAft>
                          <a:spcPts val="0"/>
                        </a:spcAft>
                      </a:pPr>
                      <a:r>
                        <a:rPr lang="es-EC" sz="1600">
                          <a:effectLst/>
                          <a:latin typeface="Times New Roman" pitchFamily="18" charset="0"/>
                          <a:cs typeface="Times New Roman" pitchFamily="18" charset="0"/>
                        </a:rPr>
                        <a:t>Total </a:t>
                      </a:r>
                      <a:endParaRPr lang="es-EC" sz="1600">
                        <a:effectLst/>
                        <a:latin typeface="Times New Roman" pitchFamily="18" charset="0"/>
                        <a:ea typeface="Times New Roman"/>
                        <a:cs typeface="Times New Roman" pitchFamily="18" charset="0"/>
                      </a:endParaRPr>
                    </a:p>
                  </a:txBody>
                  <a:tcPr marL="26064" marR="26064"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19</a:t>
                      </a:r>
                      <a:endParaRPr lang="es-EC" sz="1600">
                        <a:effectLst/>
                        <a:latin typeface="Times New Roman" pitchFamily="18" charset="0"/>
                        <a:ea typeface="Times New Roman"/>
                        <a:cs typeface="Times New Roman" pitchFamily="18" charset="0"/>
                      </a:endParaRPr>
                    </a:p>
                  </a:txBody>
                  <a:tcPr marL="26064" marR="26064" marT="0" marB="0" anchor="ctr"/>
                </a:tc>
                <a:tc gridSpan="2">
                  <a:txBody>
                    <a:bodyPr/>
                    <a:lstStyle/>
                    <a:p>
                      <a:pPr algn="ctr">
                        <a:lnSpc>
                          <a:spcPct val="115000"/>
                        </a:lnSpc>
                        <a:spcAft>
                          <a:spcPts val="0"/>
                        </a:spcAft>
                      </a:pPr>
                      <a:r>
                        <a:rPr lang="es-EC" sz="1600">
                          <a:effectLst/>
                          <a:latin typeface="Times New Roman" pitchFamily="18" charset="0"/>
                          <a:cs typeface="Times New Roman" pitchFamily="18" charset="0"/>
                        </a:rPr>
                        <a:t>0,31</a:t>
                      </a:r>
                      <a:endParaRPr lang="es-EC" sz="1600">
                        <a:effectLst/>
                        <a:latin typeface="Times New Roman" pitchFamily="18" charset="0"/>
                        <a:ea typeface="Times New Roman"/>
                        <a:cs typeface="Times New Roman" pitchFamily="18" charset="0"/>
                      </a:endParaRPr>
                    </a:p>
                  </a:txBody>
                  <a:tcPr marL="26064" marR="26064" marT="0" marB="0" anchor="ctr"/>
                </a:tc>
                <a:tc hMerge="1">
                  <a:txBody>
                    <a:bodyPr/>
                    <a:lstStyle/>
                    <a:p>
                      <a:endParaRPr lang="es-EC"/>
                    </a:p>
                  </a:txBody>
                  <a:tcPr/>
                </a:tc>
                <a:tc>
                  <a:txBody>
                    <a:bodyPr/>
                    <a:lstStyle/>
                    <a:p>
                      <a:pPr algn="ctr">
                        <a:lnSpc>
                          <a:spcPct val="115000"/>
                        </a:lnSpc>
                      </a:pPr>
                      <a:endParaRPr lang="es-EC" sz="1600" dirty="0">
                        <a:effectLst/>
                        <a:latin typeface="Times New Roman" pitchFamily="18" charset="0"/>
                        <a:cs typeface="Times New Roman" pitchFamily="18" charset="0"/>
                      </a:endParaRPr>
                    </a:p>
                  </a:txBody>
                  <a:tcPr marL="26064" marR="26064" marT="0" marB="0" anchor="ctr"/>
                </a:tc>
              </a:tr>
              <a:tr h="477345">
                <a:tc>
                  <a:txBody>
                    <a:bodyPr/>
                    <a:lstStyle/>
                    <a:p>
                      <a:pPr algn="ctr">
                        <a:lnSpc>
                          <a:spcPct val="115000"/>
                        </a:lnSpc>
                        <a:spcAft>
                          <a:spcPts val="0"/>
                        </a:spcAft>
                      </a:pPr>
                      <a:r>
                        <a:rPr lang="es-EC" sz="1600">
                          <a:effectLst/>
                          <a:latin typeface="Times New Roman" pitchFamily="18" charset="0"/>
                          <a:cs typeface="Times New Roman" pitchFamily="18" charset="0"/>
                        </a:rPr>
                        <a:t>CV %</a:t>
                      </a:r>
                      <a:endParaRPr lang="es-EC" sz="1600">
                        <a:effectLst/>
                        <a:latin typeface="Times New Roman" pitchFamily="18" charset="0"/>
                        <a:ea typeface="Times New Roman"/>
                        <a:cs typeface="Times New Roman" pitchFamily="18" charset="0"/>
                      </a:endParaRPr>
                    </a:p>
                  </a:txBody>
                  <a:tcPr marL="26064" marR="26064" marT="0" marB="0" anchor="ctr"/>
                </a:tc>
                <a:tc gridSpan="2">
                  <a:txBody>
                    <a:bodyPr/>
                    <a:lstStyle/>
                    <a:p>
                      <a:pPr algn="ctr">
                        <a:lnSpc>
                          <a:spcPct val="115000"/>
                        </a:lnSpc>
                        <a:spcAft>
                          <a:spcPts val="0"/>
                        </a:spcAft>
                      </a:pPr>
                      <a:r>
                        <a:rPr lang="es-EC" sz="1600">
                          <a:effectLst/>
                          <a:latin typeface="Times New Roman" pitchFamily="18" charset="0"/>
                          <a:cs typeface="Times New Roman" pitchFamily="18" charset="0"/>
                        </a:rPr>
                        <a:t>20,16%</a:t>
                      </a:r>
                      <a:endParaRPr lang="es-EC" sz="1600">
                        <a:effectLst/>
                        <a:latin typeface="Times New Roman" pitchFamily="18" charset="0"/>
                        <a:ea typeface="Times New Roman"/>
                        <a:cs typeface="Times New Roman" pitchFamily="18" charset="0"/>
                      </a:endParaRPr>
                    </a:p>
                  </a:txBody>
                  <a:tcPr marL="26064" marR="26064" marT="0" marB="0" anchor="ctr"/>
                </a:tc>
                <a:tc hMerge="1">
                  <a:txBody>
                    <a:bodyPr/>
                    <a:lstStyle/>
                    <a:p>
                      <a:endParaRPr lang="es-EC"/>
                    </a:p>
                  </a:txBody>
                  <a:tcPr/>
                </a:tc>
                <a:tc gridSpan="2">
                  <a:txBody>
                    <a:bodyPr/>
                    <a:lstStyle/>
                    <a:p>
                      <a:pPr algn="ctr">
                        <a:lnSpc>
                          <a:spcPct val="115000"/>
                        </a:lnSpc>
                      </a:pPr>
                      <a:endParaRPr lang="es-EC" sz="1600" dirty="0">
                        <a:effectLst/>
                        <a:latin typeface="Times New Roman" pitchFamily="18" charset="0"/>
                        <a:cs typeface="Times New Roman" pitchFamily="18" charset="0"/>
                      </a:endParaRPr>
                    </a:p>
                  </a:txBody>
                  <a:tcPr marL="26064" marR="26064" marT="0" marB="0" anchor="ctr"/>
                </a:tc>
                <a:tc hMerge="1">
                  <a:txBody>
                    <a:bodyPr/>
                    <a:lstStyle/>
                    <a:p>
                      <a:endParaRPr lang="es-EC"/>
                    </a:p>
                  </a:txBody>
                  <a:tcPr/>
                </a:tc>
              </a:tr>
            </a:tbl>
          </a:graphicData>
        </a:graphic>
      </p:graphicFrame>
    </p:spTree>
    <p:extLst>
      <p:ext uri="{BB962C8B-B14F-4D97-AF65-F5344CB8AC3E}">
        <p14:creationId xmlns:p14="http://schemas.microsoft.com/office/powerpoint/2010/main" val="282217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2584" y="359643"/>
            <a:ext cx="855153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C" sz="2400" dirty="0">
                <a:latin typeface="Times New Roman" pitchFamily="18" charset="0"/>
                <a:cs typeface="Times New Roman" pitchFamily="18" charset="0"/>
              </a:rPr>
              <a:t>Cuadrado medio y nivel de significancia, para la  variable </a:t>
            </a:r>
            <a:r>
              <a:rPr lang="es-EC" sz="2400" dirty="0" smtClean="0">
                <a:latin typeface="Times New Roman" pitchFamily="18" charset="0"/>
                <a:cs typeface="Times New Roman" pitchFamily="18" charset="0"/>
              </a:rPr>
              <a:t>Porcentaje de materia seca radicular</a:t>
            </a:r>
            <a:endParaRPr lang="es-EC" sz="2200" dirty="0">
              <a:solidFill>
                <a:schemeClr val="tx1"/>
              </a:solidFill>
              <a:latin typeface="Times New Roman" pitchFamily="18" charset="0"/>
              <a:cs typeface="Times New Roman"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703570824"/>
              </p:ext>
            </p:extLst>
          </p:nvPr>
        </p:nvGraphicFramePr>
        <p:xfrm>
          <a:off x="1475656" y="1484784"/>
          <a:ext cx="6447243" cy="4725686"/>
        </p:xfrm>
        <a:graphic>
          <a:graphicData uri="http://schemas.openxmlformats.org/drawingml/2006/table">
            <a:tbl>
              <a:tblPr firstRow="1" firstCol="1" bandRow="1">
                <a:tableStyleId>{5C22544A-7EE6-4342-B048-85BDC9FD1C3A}</a:tableStyleId>
              </a:tblPr>
              <a:tblGrid>
                <a:gridCol w="2040227"/>
                <a:gridCol w="1779587"/>
                <a:gridCol w="1811337"/>
                <a:gridCol w="816092"/>
              </a:tblGrid>
              <a:tr h="595676">
                <a:tc>
                  <a:txBody>
                    <a:bodyPr/>
                    <a:lstStyle/>
                    <a:p>
                      <a:pPr algn="ctr">
                        <a:lnSpc>
                          <a:spcPct val="115000"/>
                        </a:lnSpc>
                        <a:spcAft>
                          <a:spcPts val="0"/>
                        </a:spcAft>
                      </a:pPr>
                      <a:r>
                        <a:rPr lang="es-EC" sz="1600" dirty="0">
                          <a:effectLst/>
                          <a:latin typeface="Times New Roman" pitchFamily="18" charset="0"/>
                          <a:cs typeface="Times New Roman" pitchFamily="18" charset="0"/>
                        </a:rPr>
                        <a:t>Fuentes de variación </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smtClean="0">
                          <a:effectLst/>
                          <a:latin typeface="Times New Roman" pitchFamily="18" charset="0"/>
                          <a:cs typeface="Times New Roman" pitchFamily="18" charset="0"/>
                        </a:rPr>
                        <a:t>Grados de libertad</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 </a:t>
                      </a:r>
                      <a:r>
                        <a:rPr lang="es-EC" sz="1600" dirty="0" smtClean="0">
                          <a:effectLst/>
                          <a:latin typeface="Times New Roman" pitchFamily="18" charset="0"/>
                          <a:cs typeface="Times New Roman" pitchFamily="18" charset="0"/>
                        </a:rPr>
                        <a:t>Cuadrados medios</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 </a:t>
                      </a:r>
                      <a:endParaRPr lang="es-EC" sz="1600">
                        <a:effectLst/>
                        <a:latin typeface="Times New Roman" pitchFamily="18" charset="0"/>
                        <a:ea typeface="Times New Roman"/>
                        <a:cs typeface="Times New Roman" pitchFamily="18" charset="0"/>
                      </a:endParaRPr>
                    </a:p>
                  </a:txBody>
                  <a:tcPr marL="44450" marR="44450" marT="0" marB="0" anchor="ctr"/>
                </a:tc>
              </a:tr>
              <a:tr h="458890">
                <a:tc>
                  <a:txBody>
                    <a:bodyPr/>
                    <a:lstStyle/>
                    <a:p>
                      <a:pPr algn="ctr">
                        <a:lnSpc>
                          <a:spcPct val="115000"/>
                        </a:lnSpc>
                        <a:spcAft>
                          <a:spcPts val="0"/>
                        </a:spcAft>
                      </a:pPr>
                      <a:r>
                        <a:rPr lang="es-EC" sz="1600" dirty="0">
                          <a:effectLst/>
                          <a:latin typeface="Times New Roman" pitchFamily="18" charset="0"/>
                          <a:cs typeface="Times New Roman" pitchFamily="18" charset="0"/>
                        </a:rPr>
                        <a:t>Bloques</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3</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29,3</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 </a:t>
                      </a:r>
                      <a:endParaRPr lang="es-EC" sz="1600" dirty="0">
                        <a:effectLst/>
                        <a:latin typeface="Times New Roman" pitchFamily="18" charset="0"/>
                        <a:ea typeface="Times New Roman"/>
                        <a:cs typeface="Times New Roman" pitchFamily="18" charset="0"/>
                      </a:endParaRPr>
                    </a:p>
                  </a:txBody>
                  <a:tcPr marL="44450" marR="44450" marT="0" marB="0" anchor="ctr"/>
                </a:tc>
              </a:tr>
              <a:tr h="458890">
                <a:tc>
                  <a:txBody>
                    <a:bodyPr/>
                    <a:lstStyle/>
                    <a:p>
                      <a:pPr algn="ctr">
                        <a:lnSpc>
                          <a:spcPct val="115000"/>
                        </a:lnSpc>
                        <a:spcAft>
                          <a:spcPts val="0"/>
                        </a:spcAft>
                      </a:pPr>
                      <a:r>
                        <a:rPr lang="es-EC" sz="1600" dirty="0">
                          <a:effectLst/>
                          <a:latin typeface="Times New Roman" pitchFamily="18" charset="0"/>
                          <a:cs typeface="Times New Roman" pitchFamily="18" charset="0"/>
                        </a:rPr>
                        <a:t>Tratamientos</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4</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4,93</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NS</a:t>
                      </a:r>
                      <a:endParaRPr lang="es-EC" sz="1600" dirty="0">
                        <a:effectLst/>
                        <a:latin typeface="Times New Roman" pitchFamily="18" charset="0"/>
                        <a:ea typeface="Times New Roman"/>
                        <a:cs typeface="Times New Roman" pitchFamily="18" charset="0"/>
                      </a:endParaRPr>
                    </a:p>
                  </a:txBody>
                  <a:tcPr marL="44450" marR="44450" marT="0" marB="0" anchor="ctr"/>
                </a:tc>
              </a:tr>
              <a:tr h="458890">
                <a:tc>
                  <a:txBody>
                    <a:bodyPr/>
                    <a:lstStyle/>
                    <a:p>
                      <a:pPr algn="ctr">
                        <a:lnSpc>
                          <a:spcPct val="115000"/>
                        </a:lnSpc>
                        <a:spcAft>
                          <a:spcPts val="0"/>
                        </a:spcAft>
                      </a:pPr>
                      <a:r>
                        <a:rPr lang="es-EC" sz="1600">
                          <a:effectLst/>
                          <a:latin typeface="Times New Roman" pitchFamily="18" charset="0"/>
                          <a:cs typeface="Times New Roman" pitchFamily="18" charset="0"/>
                        </a:rPr>
                        <a:t>t1 vs t2, t3, t4, t5</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1,06</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NS</a:t>
                      </a:r>
                      <a:endParaRPr lang="es-EC" sz="1600" dirty="0">
                        <a:effectLst/>
                        <a:latin typeface="Times New Roman" pitchFamily="18" charset="0"/>
                        <a:ea typeface="Times New Roman"/>
                        <a:cs typeface="Times New Roman" pitchFamily="18" charset="0"/>
                      </a:endParaRPr>
                    </a:p>
                  </a:txBody>
                  <a:tcPr marL="44450" marR="44450" marT="0" marB="0" anchor="ctr"/>
                </a:tc>
              </a:tr>
              <a:tr h="458890">
                <a:tc>
                  <a:txBody>
                    <a:bodyPr/>
                    <a:lstStyle/>
                    <a:p>
                      <a:pPr algn="ctr">
                        <a:lnSpc>
                          <a:spcPct val="115000"/>
                        </a:lnSpc>
                        <a:spcAft>
                          <a:spcPts val="0"/>
                        </a:spcAft>
                      </a:pPr>
                      <a:r>
                        <a:rPr lang="es-EC" sz="1600">
                          <a:effectLst/>
                          <a:latin typeface="Times New Roman" pitchFamily="18" charset="0"/>
                          <a:cs typeface="Times New Roman" pitchFamily="18" charset="0"/>
                        </a:rPr>
                        <a:t>t2 vs t3, t4, t5</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15,61</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NS</a:t>
                      </a:r>
                      <a:endParaRPr lang="es-EC" sz="1600" dirty="0">
                        <a:effectLst/>
                        <a:latin typeface="Times New Roman" pitchFamily="18" charset="0"/>
                        <a:ea typeface="Times New Roman"/>
                        <a:cs typeface="Times New Roman" pitchFamily="18" charset="0"/>
                      </a:endParaRPr>
                    </a:p>
                  </a:txBody>
                  <a:tcPr marL="44450" marR="44450" marT="0" marB="0" anchor="ctr"/>
                </a:tc>
              </a:tr>
              <a:tr h="458890">
                <a:tc>
                  <a:txBody>
                    <a:bodyPr/>
                    <a:lstStyle/>
                    <a:p>
                      <a:pPr algn="ctr">
                        <a:lnSpc>
                          <a:spcPct val="115000"/>
                        </a:lnSpc>
                        <a:spcAft>
                          <a:spcPts val="0"/>
                        </a:spcAft>
                      </a:pPr>
                      <a:r>
                        <a:rPr lang="es-EC" sz="1600">
                          <a:effectLst/>
                          <a:latin typeface="Times New Roman" pitchFamily="18" charset="0"/>
                          <a:cs typeface="Times New Roman" pitchFamily="18" charset="0"/>
                        </a:rPr>
                        <a:t>t3 vs t4,t5</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1,62</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NS</a:t>
                      </a:r>
                      <a:endParaRPr lang="es-EC" sz="1600" dirty="0">
                        <a:effectLst/>
                        <a:latin typeface="Times New Roman" pitchFamily="18" charset="0"/>
                        <a:ea typeface="Times New Roman"/>
                        <a:cs typeface="Times New Roman" pitchFamily="18" charset="0"/>
                      </a:endParaRPr>
                    </a:p>
                  </a:txBody>
                  <a:tcPr marL="44450" marR="44450" marT="0" marB="0" anchor="ctr"/>
                </a:tc>
              </a:tr>
              <a:tr h="458890">
                <a:tc>
                  <a:txBody>
                    <a:bodyPr/>
                    <a:lstStyle/>
                    <a:p>
                      <a:pPr algn="ctr">
                        <a:lnSpc>
                          <a:spcPct val="115000"/>
                        </a:lnSpc>
                        <a:spcAft>
                          <a:spcPts val="0"/>
                        </a:spcAft>
                      </a:pPr>
                      <a:r>
                        <a:rPr lang="es-EC" sz="1600">
                          <a:effectLst/>
                          <a:latin typeface="Times New Roman" pitchFamily="18" charset="0"/>
                          <a:cs typeface="Times New Roman" pitchFamily="18" charset="0"/>
                        </a:rPr>
                        <a:t>t4 vs t5</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1,44</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NS</a:t>
                      </a:r>
                      <a:endParaRPr lang="es-EC" sz="1600" dirty="0">
                        <a:effectLst/>
                        <a:latin typeface="Times New Roman" pitchFamily="18" charset="0"/>
                        <a:ea typeface="Times New Roman"/>
                        <a:cs typeface="Times New Roman" pitchFamily="18" charset="0"/>
                      </a:endParaRPr>
                    </a:p>
                  </a:txBody>
                  <a:tcPr marL="44450" marR="44450" marT="0" marB="0" anchor="ctr"/>
                </a:tc>
              </a:tr>
              <a:tr h="458890">
                <a:tc>
                  <a:txBody>
                    <a:bodyPr/>
                    <a:lstStyle/>
                    <a:p>
                      <a:pPr algn="ctr">
                        <a:lnSpc>
                          <a:spcPct val="115000"/>
                        </a:lnSpc>
                        <a:spcAft>
                          <a:spcPts val="0"/>
                        </a:spcAft>
                      </a:pPr>
                      <a:r>
                        <a:rPr lang="es-EC" sz="1600">
                          <a:effectLst/>
                          <a:latin typeface="Times New Roman" pitchFamily="18" charset="0"/>
                          <a:cs typeface="Times New Roman" pitchFamily="18" charset="0"/>
                        </a:rPr>
                        <a:t>Error </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12</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10,35</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pPr>
                      <a:endParaRPr lang="es-EC" sz="1600" dirty="0">
                        <a:effectLst/>
                        <a:latin typeface="Times New Roman" pitchFamily="18" charset="0"/>
                        <a:cs typeface="Times New Roman" pitchFamily="18" charset="0"/>
                      </a:endParaRPr>
                    </a:p>
                  </a:txBody>
                  <a:tcPr marL="44450" marR="44450" marT="0" marB="0" anchor="ctr"/>
                </a:tc>
              </a:tr>
              <a:tr h="458890">
                <a:tc>
                  <a:txBody>
                    <a:bodyPr/>
                    <a:lstStyle/>
                    <a:p>
                      <a:pPr algn="ctr">
                        <a:lnSpc>
                          <a:spcPct val="115000"/>
                        </a:lnSpc>
                        <a:spcAft>
                          <a:spcPts val="0"/>
                        </a:spcAft>
                      </a:pPr>
                      <a:r>
                        <a:rPr lang="es-EC" sz="1600">
                          <a:effectLst/>
                          <a:latin typeface="Times New Roman" pitchFamily="18" charset="0"/>
                          <a:cs typeface="Times New Roman" pitchFamily="18" charset="0"/>
                        </a:rPr>
                        <a:t>Total </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19</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 </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 </a:t>
                      </a:r>
                      <a:endParaRPr lang="es-EC" sz="1600" dirty="0">
                        <a:effectLst/>
                        <a:latin typeface="Times New Roman" pitchFamily="18" charset="0"/>
                        <a:ea typeface="Times New Roman"/>
                        <a:cs typeface="Times New Roman" pitchFamily="18" charset="0"/>
                      </a:endParaRPr>
                    </a:p>
                  </a:txBody>
                  <a:tcPr marL="44450" marR="44450" marT="0" marB="0" anchor="ctr"/>
                </a:tc>
              </a:tr>
              <a:tr h="458890">
                <a:tc>
                  <a:txBody>
                    <a:bodyPr/>
                    <a:lstStyle/>
                    <a:p>
                      <a:pPr algn="ctr">
                        <a:lnSpc>
                          <a:spcPct val="115000"/>
                        </a:lnSpc>
                        <a:spcAft>
                          <a:spcPts val="0"/>
                        </a:spcAft>
                      </a:pPr>
                      <a:r>
                        <a:rPr lang="es-EC" sz="1600" dirty="0">
                          <a:effectLst/>
                          <a:latin typeface="Times New Roman" pitchFamily="18" charset="0"/>
                          <a:cs typeface="Times New Roman" pitchFamily="18" charset="0"/>
                        </a:rPr>
                        <a:t>CV %</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7,01</a:t>
                      </a:r>
                      <a:endParaRPr lang="es-EC" sz="1600" dirty="0">
                        <a:effectLst/>
                        <a:latin typeface="Times New Roman" pitchFamily="18" charset="0"/>
                        <a:ea typeface="Times New Roman"/>
                        <a:cs typeface="Times New Roman" pitchFamily="18" charset="0"/>
                      </a:endParaRPr>
                    </a:p>
                  </a:txBody>
                  <a:tcPr marL="44450" marR="44450" marT="0" marB="0" anchor="ctr"/>
                </a:tc>
                <a:tc gridSpan="2">
                  <a:txBody>
                    <a:bodyPr/>
                    <a:lstStyle/>
                    <a:p>
                      <a:pPr algn="ctr">
                        <a:lnSpc>
                          <a:spcPct val="115000"/>
                        </a:lnSpc>
                      </a:pPr>
                      <a:endParaRPr lang="es-EC" sz="1600" dirty="0">
                        <a:effectLst/>
                        <a:latin typeface="Times New Roman" pitchFamily="18" charset="0"/>
                        <a:cs typeface="Times New Roman" pitchFamily="18" charset="0"/>
                      </a:endParaRPr>
                    </a:p>
                  </a:txBody>
                  <a:tcPr marL="44450" marR="44450" marT="0" marB="0" anchor="ctr"/>
                </a:tc>
                <a:tc hMerge="1">
                  <a:txBody>
                    <a:bodyPr/>
                    <a:lstStyle/>
                    <a:p>
                      <a:endParaRPr lang="es-EC"/>
                    </a:p>
                  </a:txBody>
                  <a:tcPr/>
                </a:tc>
              </a:tr>
            </a:tbl>
          </a:graphicData>
        </a:graphic>
      </p:graphicFrame>
    </p:spTree>
    <p:extLst>
      <p:ext uri="{BB962C8B-B14F-4D97-AF65-F5344CB8AC3E}">
        <p14:creationId xmlns:p14="http://schemas.microsoft.com/office/powerpoint/2010/main" val="130170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8816" y="338459"/>
            <a:ext cx="8568952"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C" sz="2400" dirty="0">
                <a:latin typeface="Times New Roman" pitchFamily="18" charset="0"/>
                <a:cs typeface="Times New Roman" pitchFamily="18" charset="0"/>
              </a:rPr>
              <a:t>Cuadrado medio y nivel de significancia, para la  variable </a:t>
            </a:r>
            <a:r>
              <a:rPr lang="es-EC" sz="2400" dirty="0" smtClean="0">
                <a:latin typeface="Times New Roman" pitchFamily="18" charset="0"/>
                <a:cs typeface="Times New Roman" pitchFamily="18" charset="0"/>
              </a:rPr>
              <a:t>Porcentaje de materia seca foliar</a:t>
            </a:r>
            <a:endParaRPr lang="es-EC" sz="2200" dirty="0">
              <a:solidFill>
                <a:schemeClr val="tx1"/>
              </a:solidFill>
              <a:latin typeface="Times New Roman" pitchFamily="18" charset="0"/>
              <a:cs typeface="Times New Roman"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259608641"/>
              </p:ext>
            </p:extLst>
          </p:nvPr>
        </p:nvGraphicFramePr>
        <p:xfrm>
          <a:off x="1475656" y="1556792"/>
          <a:ext cx="6506288" cy="4700332"/>
        </p:xfrm>
        <a:graphic>
          <a:graphicData uri="http://schemas.openxmlformats.org/drawingml/2006/table">
            <a:tbl>
              <a:tblPr firstRow="1" firstCol="1" bandRow="1">
                <a:tableStyleId>{5C22544A-7EE6-4342-B048-85BDC9FD1C3A}</a:tableStyleId>
              </a:tblPr>
              <a:tblGrid>
                <a:gridCol w="2216185"/>
                <a:gridCol w="937669"/>
                <a:gridCol w="841918"/>
                <a:gridCol w="1760537"/>
                <a:gridCol w="749979"/>
              </a:tblGrid>
              <a:tr h="723113">
                <a:tc>
                  <a:txBody>
                    <a:bodyPr/>
                    <a:lstStyle/>
                    <a:p>
                      <a:pPr algn="ctr">
                        <a:lnSpc>
                          <a:spcPct val="115000"/>
                        </a:lnSpc>
                        <a:spcAft>
                          <a:spcPts val="0"/>
                        </a:spcAft>
                      </a:pPr>
                      <a:r>
                        <a:rPr lang="es-EC" sz="1600" dirty="0">
                          <a:effectLst/>
                          <a:latin typeface="Times New Roman" pitchFamily="18" charset="0"/>
                          <a:cs typeface="Times New Roman" pitchFamily="18" charset="0"/>
                        </a:rPr>
                        <a:t>Fuentes de variación</a:t>
                      </a:r>
                      <a:endParaRPr lang="es-EC" sz="1600" dirty="0">
                        <a:effectLst/>
                        <a:latin typeface="Times New Roman" pitchFamily="18" charset="0"/>
                        <a:ea typeface="Times New Roman"/>
                        <a:cs typeface="Times New Roman" pitchFamily="18" charset="0"/>
                      </a:endParaRPr>
                    </a:p>
                  </a:txBody>
                  <a:tcPr marL="44450" marR="44450" marT="0" marB="0" anchor="ctr"/>
                </a:tc>
                <a:tc gridSpan="2">
                  <a:txBody>
                    <a:bodyPr/>
                    <a:lstStyle/>
                    <a:p>
                      <a:pPr algn="ctr">
                        <a:lnSpc>
                          <a:spcPct val="115000"/>
                        </a:lnSpc>
                        <a:spcAft>
                          <a:spcPts val="0"/>
                        </a:spcAft>
                      </a:pPr>
                      <a:r>
                        <a:rPr lang="es-EC" sz="1600" dirty="0" smtClean="0">
                          <a:effectLst/>
                          <a:latin typeface="Times New Roman" pitchFamily="18" charset="0"/>
                          <a:cs typeface="Times New Roman" pitchFamily="18" charset="0"/>
                        </a:rPr>
                        <a:t>Grados de libertad</a:t>
                      </a:r>
                      <a:endParaRPr lang="es-EC" sz="1600" dirty="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1600" dirty="0" smtClean="0">
                          <a:effectLst/>
                          <a:latin typeface="Times New Roman" pitchFamily="18" charset="0"/>
                          <a:cs typeface="Times New Roman" pitchFamily="18" charset="0"/>
                        </a:rPr>
                        <a:t>Cuadrados medios</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nSpc>
                          <a:spcPct val="115000"/>
                        </a:lnSpc>
                        <a:spcAft>
                          <a:spcPts val="0"/>
                        </a:spcAft>
                      </a:pPr>
                      <a:r>
                        <a:rPr lang="es-EC" sz="1600">
                          <a:effectLst/>
                          <a:latin typeface="Times New Roman" pitchFamily="18" charset="0"/>
                          <a:cs typeface="Times New Roman" pitchFamily="18" charset="0"/>
                        </a:rPr>
                        <a:t> </a:t>
                      </a:r>
                      <a:endParaRPr lang="es-EC" sz="1600">
                        <a:effectLst/>
                        <a:latin typeface="Times New Roman" pitchFamily="18" charset="0"/>
                        <a:ea typeface="Times New Roman"/>
                        <a:cs typeface="Times New Roman" pitchFamily="18" charset="0"/>
                      </a:endParaRPr>
                    </a:p>
                  </a:txBody>
                  <a:tcPr marL="44450" marR="44450" marT="0" marB="0" anchor="ctr"/>
                </a:tc>
              </a:tr>
              <a:tr h="412236">
                <a:tc>
                  <a:txBody>
                    <a:bodyPr/>
                    <a:lstStyle/>
                    <a:p>
                      <a:pPr algn="ctr">
                        <a:lnSpc>
                          <a:spcPct val="115000"/>
                        </a:lnSpc>
                        <a:spcAft>
                          <a:spcPts val="0"/>
                        </a:spcAft>
                      </a:pPr>
                      <a:r>
                        <a:rPr lang="es-EC" sz="1600" dirty="0">
                          <a:effectLst/>
                          <a:latin typeface="Times New Roman" pitchFamily="18" charset="0"/>
                          <a:cs typeface="Times New Roman" pitchFamily="18" charset="0"/>
                        </a:rPr>
                        <a:t>Bloque</a:t>
                      </a:r>
                      <a:endParaRPr lang="es-EC" sz="1600" dirty="0">
                        <a:effectLst/>
                        <a:latin typeface="Times New Roman" pitchFamily="18" charset="0"/>
                        <a:ea typeface="Times New Roman"/>
                        <a:cs typeface="Times New Roman" pitchFamily="18" charset="0"/>
                      </a:endParaRPr>
                    </a:p>
                  </a:txBody>
                  <a:tcPr marL="44450" marR="44450" marT="0" marB="0" anchor="ctr"/>
                </a:tc>
                <a:tc gridSpan="2">
                  <a:txBody>
                    <a:bodyPr/>
                    <a:lstStyle/>
                    <a:p>
                      <a:pPr algn="ctr">
                        <a:lnSpc>
                          <a:spcPct val="115000"/>
                        </a:lnSpc>
                        <a:spcAft>
                          <a:spcPts val="0"/>
                        </a:spcAft>
                      </a:pPr>
                      <a:r>
                        <a:rPr lang="es-EC" sz="1600">
                          <a:effectLst/>
                          <a:latin typeface="Times New Roman" pitchFamily="18" charset="0"/>
                          <a:cs typeface="Times New Roman" pitchFamily="18" charset="0"/>
                        </a:rPr>
                        <a:t>3</a:t>
                      </a:r>
                      <a:endParaRPr lang="es-EC" sz="160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1600">
                          <a:effectLst/>
                          <a:latin typeface="Times New Roman" pitchFamily="18" charset="0"/>
                          <a:cs typeface="Times New Roman" pitchFamily="18" charset="0"/>
                        </a:rPr>
                        <a:t>4,08</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nSpc>
                          <a:spcPct val="115000"/>
                        </a:lnSpc>
                        <a:spcAft>
                          <a:spcPts val="0"/>
                        </a:spcAft>
                      </a:pPr>
                      <a:r>
                        <a:rPr lang="es-EC" sz="1600">
                          <a:effectLst/>
                          <a:latin typeface="Times New Roman" pitchFamily="18" charset="0"/>
                          <a:cs typeface="Times New Roman" pitchFamily="18" charset="0"/>
                        </a:rPr>
                        <a:t> </a:t>
                      </a:r>
                      <a:endParaRPr lang="es-EC" sz="1600">
                        <a:effectLst/>
                        <a:latin typeface="Times New Roman" pitchFamily="18" charset="0"/>
                        <a:ea typeface="Times New Roman"/>
                        <a:cs typeface="Times New Roman" pitchFamily="18" charset="0"/>
                      </a:endParaRPr>
                    </a:p>
                  </a:txBody>
                  <a:tcPr marL="44450" marR="44450" marT="0" marB="0" anchor="ctr"/>
                </a:tc>
              </a:tr>
              <a:tr h="544796">
                <a:tc>
                  <a:txBody>
                    <a:bodyPr/>
                    <a:lstStyle/>
                    <a:p>
                      <a:pPr algn="ctr">
                        <a:lnSpc>
                          <a:spcPct val="115000"/>
                        </a:lnSpc>
                        <a:spcAft>
                          <a:spcPts val="0"/>
                        </a:spcAft>
                      </a:pPr>
                      <a:r>
                        <a:rPr lang="es-EC" sz="1600" dirty="0">
                          <a:effectLst/>
                          <a:latin typeface="Times New Roman" pitchFamily="18" charset="0"/>
                          <a:cs typeface="Times New Roman" pitchFamily="18" charset="0"/>
                        </a:rPr>
                        <a:t>Tratamientos</a:t>
                      </a:r>
                      <a:endParaRPr lang="es-EC" sz="1600" dirty="0">
                        <a:effectLst/>
                        <a:latin typeface="Times New Roman" pitchFamily="18" charset="0"/>
                        <a:ea typeface="Times New Roman"/>
                        <a:cs typeface="Times New Roman" pitchFamily="18" charset="0"/>
                      </a:endParaRPr>
                    </a:p>
                  </a:txBody>
                  <a:tcPr marL="44450" marR="44450" marT="0" marB="0" anchor="ctr"/>
                </a:tc>
                <a:tc gridSpan="2">
                  <a:txBody>
                    <a:bodyPr/>
                    <a:lstStyle/>
                    <a:p>
                      <a:pPr algn="ctr">
                        <a:lnSpc>
                          <a:spcPct val="115000"/>
                        </a:lnSpc>
                        <a:spcAft>
                          <a:spcPts val="0"/>
                        </a:spcAft>
                      </a:pPr>
                      <a:r>
                        <a:rPr lang="es-EC" sz="1600" dirty="0">
                          <a:effectLst/>
                          <a:latin typeface="Times New Roman" pitchFamily="18" charset="0"/>
                          <a:cs typeface="Times New Roman" pitchFamily="18" charset="0"/>
                        </a:rPr>
                        <a:t>4</a:t>
                      </a:r>
                      <a:endParaRPr lang="es-EC" sz="1600" dirty="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1600">
                          <a:effectLst/>
                          <a:latin typeface="Times New Roman" pitchFamily="18" charset="0"/>
                          <a:cs typeface="Times New Roman" pitchFamily="18" charset="0"/>
                        </a:rPr>
                        <a:t>3,74</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nSpc>
                          <a:spcPct val="115000"/>
                        </a:lnSpc>
                        <a:spcAft>
                          <a:spcPts val="0"/>
                        </a:spcAft>
                      </a:pPr>
                      <a:r>
                        <a:rPr lang="es-EC" sz="1600">
                          <a:effectLst/>
                          <a:latin typeface="Times New Roman" pitchFamily="18" charset="0"/>
                          <a:cs typeface="Times New Roman" pitchFamily="18" charset="0"/>
                        </a:rPr>
                        <a:t>NS</a:t>
                      </a:r>
                      <a:endParaRPr lang="es-EC" sz="1600">
                        <a:effectLst/>
                        <a:latin typeface="Times New Roman" pitchFamily="18" charset="0"/>
                        <a:ea typeface="Times New Roman"/>
                        <a:cs typeface="Times New Roman" pitchFamily="18" charset="0"/>
                      </a:endParaRPr>
                    </a:p>
                  </a:txBody>
                  <a:tcPr marL="44450" marR="44450" marT="0" marB="0" anchor="ctr"/>
                </a:tc>
              </a:tr>
              <a:tr h="435912">
                <a:tc>
                  <a:txBody>
                    <a:bodyPr/>
                    <a:lstStyle/>
                    <a:p>
                      <a:pPr algn="ctr">
                        <a:lnSpc>
                          <a:spcPct val="115000"/>
                        </a:lnSpc>
                        <a:spcAft>
                          <a:spcPts val="0"/>
                        </a:spcAft>
                      </a:pPr>
                      <a:r>
                        <a:rPr lang="es-EC" sz="1600" dirty="0">
                          <a:effectLst/>
                          <a:latin typeface="Times New Roman" pitchFamily="18" charset="0"/>
                          <a:cs typeface="Times New Roman" pitchFamily="18" charset="0"/>
                        </a:rPr>
                        <a:t>t1 vs t2, t3, t4, t5</a:t>
                      </a:r>
                      <a:endParaRPr lang="es-EC" sz="1600" dirty="0">
                        <a:effectLst/>
                        <a:latin typeface="Times New Roman" pitchFamily="18" charset="0"/>
                        <a:ea typeface="Times New Roman"/>
                        <a:cs typeface="Times New Roman" pitchFamily="18" charset="0"/>
                      </a:endParaRPr>
                    </a:p>
                  </a:txBody>
                  <a:tcPr marL="44450" marR="44450" marT="0" marB="0" anchor="ctr"/>
                </a:tc>
                <a:tc gridSpan="2">
                  <a:txBody>
                    <a:bodyPr/>
                    <a:lstStyle/>
                    <a:p>
                      <a:pPr algn="r">
                        <a:lnSpc>
                          <a:spcPct val="115000"/>
                        </a:lnSpc>
                        <a:spcAft>
                          <a:spcPts val="0"/>
                        </a:spcAft>
                      </a:pPr>
                      <a:r>
                        <a:rPr lang="es-EC" sz="1600" dirty="0">
                          <a:effectLst/>
                          <a:latin typeface="Times New Roman" pitchFamily="18" charset="0"/>
                          <a:cs typeface="Times New Roman" pitchFamily="18" charset="0"/>
                        </a:rPr>
                        <a:t>1</a:t>
                      </a:r>
                      <a:endParaRPr lang="es-EC" sz="1600" dirty="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1600">
                          <a:effectLst/>
                          <a:latin typeface="Times New Roman" pitchFamily="18" charset="0"/>
                          <a:cs typeface="Times New Roman" pitchFamily="18" charset="0"/>
                        </a:rPr>
                        <a:t>9,71</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nSpc>
                          <a:spcPct val="115000"/>
                        </a:lnSpc>
                        <a:spcAft>
                          <a:spcPts val="0"/>
                        </a:spcAft>
                      </a:pPr>
                      <a:r>
                        <a:rPr lang="es-EC" sz="1600">
                          <a:effectLst/>
                          <a:latin typeface="Times New Roman" pitchFamily="18" charset="0"/>
                          <a:cs typeface="Times New Roman" pitchFamily="18" charset="0"/>
                        </a:rPr>
                        <a:t>NS</a:t>
                      </a:r>
                      <a:endParaRPr lang="es-EC" sz="1600">
                        <a:effectLst/>
                        <a:latin typeface="Times New Roman" pitchFamily="18" charset="0"/>
                        <a:ea typeface="Times New Roman"/>
                        <a:cs typeface="Times New Roman" pitchFamily="18" charset="0"/>
                      </a:endParaRPr>
                    </a:p>
                  </a:txBody>
                  <a:tcPr marL="44450" marR="44450" marT="0" marB="0" anchor="ctr"/>
                </a:tc>
              </a:tr>
              <a:tr h="523095">
                <a:tc>
                  <a:txBody>
                    <a:bodyPr/>
                    <a:lstStyle/>
                    <a:p>
                      <a:pPr algn="ctr">
                        <a:lnSpc>
                          <a:spcPct val="115000"/>
                        </a:lnSpc>
                        <a:spcAft>
                          <a:spcPts val="0"/>
                        </a:spcAft>
                      </a:pPr>
                      <a:r>
                        <a:rPr lang="es-EC" sz="1600" dirty="0">
                          <a:effectLst/>
                          <a:latin typeface="Times New Roman" pitchFamily="18" charset="0"/>
                          <a:cs typeface="Times New Roman" pitchFamily="18" charset="0"/>
                        </a:rPr>
                        <a:t>t2 vs t3, t4, t5</a:t>
                      </a:r>
                      <a:endParaRPr lang="es-EC" sz="1600" dirty="0">
                        <a:effectLst/>
                        <a:latin typeface="Times New Roman" pitchFamily="18" charset="0"/>
                        <a:ea typeface="Times New Roman"/>
                        <a:cs typeface="Times New Roman" pitchFamily="18" charset="0"/>
                      </a:endParaRPr>
                    </a:p>
                  </a:txBody>
                  <a:tcPr marL="44450" marR="44450" marT="0" marB="0" anchor="ctr"/>
                </a:tc>
                <a:tc gridSpan="2">
                  <a:txBody>
                    <a:bodyPr/>
                    <a:lstStyle/>
                    <a:p>
                      <a:pPr algn="r">
                        <a:lnSpc>
                          <a:spcPct val="115000"/>
                        </a:lnSpc>
                        <a:spcAft>
                          <a:spcPts val="0"/>
                        </a:spcAft>
                      </a:pPr>
                      <a:r>
                        <a:rPr lang="es-EC" sz="1600" dirty="0">
                          <a:effectLst/>
                          <a:latin typeface="Times New Roman" pitchFamily="18" charset="0"/>
                          <a:cs typeface="Times New Roman" pitchFamily="18" charset="0"/>
                        </a:rPr>
                        <a:t>1</a:t>
                      </a:r>
                      <a:endParaRPr lang="es-EC" sz="1600" dirty="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1600">
                          <a:effectLst/>
                          <a:latin typeface="Times New Roman" pitchFamily="18" charset="0"/>
                          <a:cs typeface="Times New Roman" pitchFamily="18" charset="0"/>
                        </a:rPr>
                        <a:t>1,48</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nSpc>
                          <a:spcPct val="115000"/>
                        </a:lnSpc>
                        <a:spcAft>
                          <a:spcPts val="0"/>
                        </a:spcAft>
                      </a:pPr>
                      <a:r>
                        <a:rPr lang="es-EC" sz="1600">
                          <a:effectLst/>
                          <a:latin typeface="Times New Roman" pitchFamily="18" charset="0"/>
                          <a:cs typeface="Times New Roman" pitchFamily="18" charset="0"/>
                        </a:rPr>
                        <a:t>NS</a:t>
                      </a:r>
                      <a:endParaRPr lang="es-EC" sz="1600">
                        <a:effectLst/>
                        <a:latin typeface="Times New Roman" pitchFamily="18" charset="0"/>
                        <a:ea typeface="Times New Roman"/>
                        <a:cs typeface="Times New Roman" pitchFamily="18" charset="0"/>
                      </a:endParaRPr>
                    </a:p>
                  </a:txBody>
                  <a:tcPr marL="44450" marR="44450" marT="0" marB="0" anchor="ctr"/>
                </a:tc>
              </a:tr>
              <a:tr h="412236">
                <a:tc>
                  <a:txBody>
                    <a:bodyPr/>
                    <a:lstStyle/>
                    <a:p>
                      <a:pPr algn="ctr">
                        <a:lnSpc>
                          <a:spcPct val="115000"/>
                        </a:lnSpc>
                        <a:spcAft>
                          <a:spcPts val="0"/>
                        </a:spcAft>
                      </a:pPr>
                      <a:r>
                        <a:rPr lang="es-EC" sz="1600">
                          <a:effectLst/>
                          <a:latin typeface="Times New Roman" pitchFamily="18" charset="0"/>
                          <a:cs typeface="Times New Roman" pitchFamily="18" charset="0"/>
                        </a:rPr>
                        <a:t>t3 vs t4,t5</a:t>
                      </a:r>
                      <a:endParaRPr lang="es-EC" sz="1600">
                        <a:effectLst/>
                        <a:latin typeface="Times New Roman" pitchFamily="18" charset="0"/>
                        <a:ea typeface="Times New Roman"/>
                        <a:cs typeface="Times New Roman" pitchFamily="18" charset="0"/>
                      </a:endParaRPr>
                    </a:p>
                  </a:txBody>
                  <a:tcPr marL="44450" marR="44450" marT="0" marB="0" anchor="ctr"/>
                </a:tc>
                <a:tc gridSpan="2">
                  <a:txBody>
                    <a:bodyPr/>
                    <a:lstStyle/>
                    <a:p>
                      <a:pPr algn="r">
                        <a:lnSpc>
                          <a:spcPct val="115000"/>
                        </a:lnSpc>
                        <a:spcAft>
                          <a:spcPts val="0"/>
                        </a:spcAft>
                      </a:pPr>
                      <a:r>
                        <a:rPr lang="es-EC" sz="1600" dirty="0">
                          <a:effectLst/>
                          <a:latin typeface="Times New Roman" pitchFamily="18" charset="0"/>
                          <a:cs typeface="Times New Roman" pitchFamily="18" charset="0"/>
                        </a:rPr>
                        <a:t>1</a:t>
                      </a:r>
                      <a:endParaRPr lang="es-EC" sz="1600" dirty="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1600" dirty="0">
                          <a:effectLst/>
                          <a:latin typeface="Times New Roman" pitchFamily="18" charset="0"/>
                          <a:cs typeface="Times New Roman" pitchFamily="18" charset="0"/>
                        </a:rPr>
                        <a:t>3,67</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nSpc>
                          <a:spcPct val="115000"/>
                        </a:lnSpc>
                        <a:spcAft>
                          <a:spcPts val="0"/>
                        </a:spcAft>
                      </a:pPr>
                      <a:r>
                        <a:rPr lang="es-EC" sz="1600">
                          <a:effectLst/>
                          <a:latin typeface="Times New Roman" pitchFamily="18" charset="0"/>
                          <a:cs typeface="Times New Roman" pitchFamily="18" charset="0"/>
                        </a:rPr>
                        <a:t>NS</a:t>
                      </a:r>
                      <a:endParaRPr lang="es-EC" sz="1600">
                        <a:effectLst/>
                        <a:latin typeface="Times New Roman" pitchFamily="18" charset="0"/>
                        <a:ea typeface="Times New Roman"/>
                        <a:cs typeface="Times New Roman" pitchFamily="18" charset="0"/>
                      </a:endParaRPr>
                    </a:p>
                  </a:txBody>
                  <a:tcPr marL="44450" marR="44450" marT="0" marB="0" anchor="ctr"/>
                </a:tc>
              </a:tr>
              <a:tr h="412236">
                <a:tc>
                  <a:txBody>
                    <a:bodyPr/>
                    <a:lstStyle/>
                    <a:p>
                      <a:pPr algn="ctr">
                        <a:lnSpc>
                          <a:spcPct val="115000"/>
                        </a:lnSpc>
                        <a:spcAft>
                          <a:spcPts val="0"/>
                        </a:spcAft>
                      </a:pPr>
                      <a:r>
                        <a:rPr lang="es-EC" sz="1600">
                          <a:effectLst/>
                          <a:latin typeface="Times New Roman" pitchFamily="18" charset="0"/>
                          <a:cs typeface="Times New Roman" pitchFamily="18" charset="0"/>
                        </a:rPr>
                        <a:t>t4 vs t5</a:t>
                      </a:r>
                      <a:endParaRPr lang="es-EC" sz="1600">
                        <a:effectLst/>
                        <a:latin typeface="Times New Roman" pitchFamily="18" charset="0"/>
                        <a:ea typeface="Times New Roman"/>
                        <a:cs typeface="Times New Roman" pitchFamily="18" charset="0"/>
                      </a:endParaRPr>
                    </a:p>
                  </a:txBody>
                  <a:tcPr marL="44450" marR="44450" marT="0" marB="0" anchor="ctr"/>
                </a:tc>
                <a:tc gridSpan="2">
                  <a:txBody>
                    <a:bodyPr/>
                    <a:lstStyle/>
                    <a:p>
                      <a:pPr algn="r">
                        <a:lnSpc>
                          <a:spcPct val="115000"/>
                        </a:lnSpc>
                        <a:spcAft>
                          <a:spcPts val="0"/>
                        </a:spcAft>
                      </a:pPr>
                      <a:r>
                        <a:rPr lang="es-EC" sz="1600">
                          <a:effectLst/>
                          <a:latin typeface="Times New Roman" pitchFamily="18" charset="0"/>
                          <a:cs typeface="Times New Roman" pitchFamily="18" charset="0"/>
                        </a:rPr>
                        <a:t>1</a:t>
                      </a:r>
                      <a:endParaRPr lang="es-EC" sz="160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1600" dirty="0">
                          <a:effectLst/>
                          <a:latin typeface="Times New Roman" pitchFamily="18" charset="0"/>
                          <a:cs typeface="Times New Roman" pitchFamily="18" charset="0"/>
                        </a:rPr>
                        <a:t>0,09</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nSpc>
                          <a:spcPct val="115000"/>
                        </a:lnSpc>
                        <a:spcAft>
                          <a:spcPts val="0"/>
                        </a:spcAft>
                      </a:pPr>
                      <a:r>
                        <a:rPr lang="es-EC" sz="1600">
                          <a:effectLst/>
                          <a:latin typeface="Times New Roman" pitchFamily="18" charset="0"/>
                          <a:cs typeface="Times New Roman" pitchFamily="18" charset="0"/>
                        </a:rPr>
                        <a:t>NS</a:t>
                      </a:r>
                      <a:endParaRPr lang="es-EC" sz="1600">
                        <a:effectLst/>
                        <a:latin typeface="Times New Roman" pitchFamily="18" charset="0"/>
                        <a:ea typeface="Times New Roman"/>
                        <a:cs typeface="Times New Roman" pitchFamily="18" charset="0"/>
                      </a:endParaRPr>
                    </a:p>
                  </a:txBody>
                  <a:tcPr marL="44450" marR="44450" marT="0" marB="0" anchor="ctr"/>
                </a:tc>
              </a:tr>
              <a:tr h="412236">
                <a:tc>
                  <a:txBody>
                    <a:bodyPr/>
                    <a:lstStyle/>
                    <a:p>
                      <a:pPr algn="ctr">
                        <a:lnSpc>
                          <a:spcPct val="115000"/>
                        </a:lnSpc>
                        <a:spcAft>
                          <a:spcPts val="0"/>
                        </a:spcAft>
                      </a:pPr>
                      <a:r>
                        <a:rPr lang="es-EC" sz="1600">
                          <a:effectLst/>
                          <a:latin typeface="Times New Roman" pitchFamily="18" charset="0"/>
                          <a:cs typeface="Times New Roman" pitchFamily="18" charset="0"/>
                        </a:rPr>
                        <a:t>Error </a:t>
                      </a:r>
                      <a:endParaRPr lang="es-EC" sz="1600">
                        <a:effectLst/>
                        <a:latin typeface="Times New Roman" pitchFamily="18" charset="0"/>
                        <a:ea typeface="Times New Roman"/>
                        <a:cs typeface="Times New Roman" pitchFamily="18" charset="0"/>
                      </a:endParaRPr>
                    </a:p>
                  </a:txBody>
                  <a:tcPr marL="44450" marR="44450" marT="0" marB="0" anchor="ctr"/>
                </a:tc>
                <a:tc gridSpan="2">
                  <a:txBody>
                    <a:bodyPr/>
                    <a:lstStyle/>
                    <a:p>
                      <a:pPr algn="ctr">
                        <a:lnSpc>
                          <a:spcPct val="115000"/>
                        </a:lnSpc>
                        <a:spcAft>
                          <a:spcPts val="0"/>
                        </a:spcAft>
                      </a:pPr>
                      <a:r>
                        <a:rPr lang="es-EC" sz="1600">
                          <a:effectLst/>
                          <a:latin typeface="Times New Roman" pitchFamily="18" charset="0"/>
                          <a:cs typeface="Times New Roman" pitchFamily="18" charset="0"/>
                        </a:rPr>
                        <a:t>12</a:t>
                      </a:r>
                      <a:endParaRPr lang="es-EC" sz="160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a:txBody>
                    <a:bodyPr/>
                    <a:lstStyle/>
                    <a:p>
                      <a:pPr algn="ctr">
                        <a:lnSpc>
                          <a:spcPct val="115000"/>
                        </a:lnSpc>
                        <a:spcAft>
                          <a:spcPts val="0"/>
                        </a:spcAft>
                      </a:pPr>
                      <a:r>
                        <a:rPr lang="es-EC" sz="1600" dirty="0">
                          <a:effectLst/>
                          <a:latin typeface="Times New Roman" pitchFamily="18" charset="0"/>
                          <a:cs typeface="Times New Roman" pitchFamily="18" charset="0"/>
                        </a:rPr>
                        <a:t>5,65</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nSpc>
                          <a:spcPct val="115000"/>
                        </a:lnSpc>
                      </a:pPr>
                      <a:endParaRPr lang="es-EC" sz="1600">
                        <a:effectLst/>
                        <a:latin typeface="Times New Roman" pitchFamily="18" charset="0"/>
                        <a:cs typeface="Times New Roman" pitchFamily="18" charset="0"/>
                      </a:endParaRPr>
                    </a:p>
                  </a:txBody>
                  <a:tcPr marL="44450" marR="44450" marT="0" marB="0" anchor="ctr"/>
                </a:tc>
              </a:tr>
              <a:tr h="412236">
                <a:tc>
                  <a:txBody>
                    <a:bodyPr/>
                    <a:lstStyle/>
                    <a:p>
                      <a:pPr algn="ctr">
                        <a:lnSpc>
                          <a:spcPct val="115000"/>
                        </a:lnSpc>
                        <a:spcAft>
                          <a:spcPts val="0"/>
                        </a:spcAft>
                      </a:pPr>
                      <a:r>
                        <a:rPr lang="es-EC" sz="1600">
                          <a:effectLst/>
                          <a:latin typeface="Times New Roman" pitchFamily="18" charset="0"/>
                          <a:cs typeface="Times New Roman" pitchFamily="18" charset="0"/>
                        </a:rPr>
                        <a:t>Total </a:t>
                      </a:r>
                      <a:endParaRPr lang="es-EC" sz="1600">
                        <a:effectLst/>
                        <a:latin typeface="Times New Roman" pitchFamily="18" charset="0"/>
                        <a:ea typeface="Times New Roman"/>
                        <a:cs typeface="Times New Roman" pitchFamily="18" charset="0"/>
                      </a:endParaRPr>
                    </a:p>
                  </a:txBody>
                  <a:tcPr marL="44450" marR="44450" marT="0" marB="0" anchor="ctr"/>
                </a:tc>
                <a:tc gridSpan="2">
                  <a:txBody>
                    <a:bodyPr/>
                    <a:lstStyle/>
                    <a:p>
                      <a:pPr algn="ctr">
                        <a:lnSpc>
                          <a:spcPct val="115000"/>
                        </a:lnSpc>
                        <a:spcAft>
                          <a:spcPts val="0"/>
                        </a:spcAft>
                      </a:pPr>
                      <a:r>
                        <a:rPr lang="es-EC" sz="1600">
                          <a:effectLst/>
                          <a:latin typeface="Times New Roman" pitchFamily="18" charset="0"/>
                          <a:cs typeface="Times New Roman" pitchFamily="18" charset="0"/>
                        </a:rPr>
                        <a:t>19</a:t>
                      </a:r>
                      <a:endParaRPr lang="es-EC" sz="1600">
                        <a:effectLst/>
                        <a:latin typeface="Times New Roman" pitchFamily="18" charset="0"/>
                        <a:ea typeface="Times New Roman"/>
                        <a:cs typeface="Times New Roman" pitchFamily="18" charset="0"/>
                      </a:endParaRPr>
                    </a:p>
                  </a:txBody>
                  <a:tcPr marL="44450" marR="44450" marT="0" marB="0" anchor="ctr"/>
                </a:tc>
                <a:tc hMerge="1">
                  <a:txBody>
                    <a:bodyPr/>
                    <a:lstStyle/>
                    <a:p>
                      <a:endParaRPr lang="es-EC"/>
                    </a:p>
                  </a:txBody>
                  <a:tcPr/>
                </a:tc>
                <a:tc>
                  <a:txBody>
                    <a:bodyPr/>
                    <a:lstStyle/>
                    <a:p>
                      <a:pPr>
                        <a:lnSpc>
                          <a:spcPct val="115000"/>
                        </a:lnSpc>
                      </a:pPr>
                      <a:endParaRPr lang="es-EC" sz="1600" dirty="0">
                        <a:effectLst/>
                        <a:latin typeface="Times New Roman" pitchFamily="18" charset="0"/>
                        <a:cs typeface="Times New Roman" pitchFamily="18" charset="0"/>
                      </a:endParaRPr>
                    </a:p>
                  </a:txBody>
                  <a:tcPr marL="44450" marR="44450" marT="0" marB="0" anchor="ctr"/>
                </a:tc>
                <a:tc>
                  <a:txBody>
                    <a:bodyPr/>
                    <a:lstStyle/>
                    <a:p>
                      <a:pPr>
                        <a:lnSpc>
                          <a:spcPct val="115000"/>
                        </a:lnSpc>
                        <a:spcAft>
                          <a:spcPts val="0"/>
                        </a:spcAft>
                      </a:pPr>
                      <a:r>
                        <a:rPr lang="es-EC" sz="1600" dirty="0">
                          <a:effectLst/>
                          <a:latin typeface="Times New Roman" pitchFamily="18" charset="0"/>
                          <a:cs typeface="Times New Roman" pitchFamily="18" charset="0"/>
                        </a:rPr>
                        <a:t> </a:t>
                      </a:r>
                      <a:endParaRPr lang="es-EC" sz="1600" dirty="0">
                        <a:effectLst/>
                        <a:latin typeface="Times New Roman" pitchFamily="18" charset="0"/>
                        <a:ea typeface="Times New Roman"/>
                        <a:cs typeface="Times New Roman" pitchFamily="18" charset="0"/>
                      </a:endParaRPr>
                    </a:p>
                  </a:txBody>
                  <a:tcPr marL="44450" marR="44450" marT="0" marB="0" anchor="ctr"/>
                </a:tc>
              </a:tr>
              <a:tr h="412236">
                <a:tc>
                  <a:txBody>
                    <a:bodyPr/>
                    <a:lstStyle/>
                    <a:p>
                      <a:pPr algn="ctr">
                        <a:lnSpc>
                          <a:spcPct val="115000"/>
                        </a:lnSpc>
                        <a:spcAft>
                          <a:spcPts val="0"/>
                        </a:spcAft>
                      </a:pPr>
                      <a:r>
                        <a:rPr lang="es-EC" sz="1600" dirty="0">
                          <a:effectLst/>
                          <a:latin typeface="Times New Roman" pitchFamily="18" charset="0"/>
                          <a:cs typeface="Times New Roman" pitchFamily="18" charset="0"/>
                        </a:rPr>
                        <a:t>CV %</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5,07</a:t>
                      </a:r>
                      <a:endParaRPr lang="es-EC" sz="1600">
                        <a:effectLst/>
                        <a:latin typeface="Times New Roman" pitchFamily="18" charset="0"/>
                        <a:ea typeface="Times New Roman"/>
                        <a:cs typeface="Times New Roman" pitchFamily="18" charset="0"/>
                      </a:endParaRPr>
                    </a:p>
                  </a:txBody>
                  <a:tcPr marL="44450" marR="44450" marT="0" marB="0" anchor="ctr"/>
                </a:tc>
                <a:tc gridSpan="3">
                  <a:txBody>
                    <a:bodyPr/>
                    <a:lstStyle/>
                    <a:p>
                      <a:pPr>
                        <a:lnSpc>
                          <a:spcPct val="115000"/>
                        </a:lnSpc>
                      </a:pPr>
                      <a:endParaRPr lang="es-EC" sz="1600" dirty="0">
                        <a:effectLst/>
                        <a:latin typeface="Times New Roman" pitchFamily="18" charset="0"/>
                        <a:cs typeface="Times New Roman" pitchFamily="18" charset="0"/>
                      </a:endParaRPr>
                    </a:p>
                  </a:txBody>
                  <a:tcPr marL="44450" marR="44450" marT="0" marB="0" anchor="ct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412133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9880" y="348339"/>
            <a:ext cx="8496944"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C" sz="2400" dirty="0">
                <a:latin typeface="Times New Roman" pitchFamily="18" charset="0"/>
                <a:cs typeface="Times New Roman" pitchFamily="18" charset="0"/>
              </a:rPr>
              <a:t>Cuadrado medio y nivel de significancia, para la  variable </a:t>
            </a:r>
            <a:r>
              <a:rPr lang="es-EC" sz="2400" dirty="0" smtClean="0">
                <a:latin typeface="Times New Roman" pitchFamily="18" charset="0"/>
                <a:cs typeface="Times New Roman" pitchFamily="18" charset="0"/>
              </a:rPr>
              <a:t>densidad de endófito.</a:t>
            </a:r>
            <a:endParaRPr lang="es-EC" sz="2200" dirty="0">
              <a:solidFill>
                <a:schemeClr val="tx1"/>
              </a:solidFill>
              <a:latin typeface="Times New Roman" pitchFamily="18" charset="0"/>
              <a:cs typeface="Times New Roman"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4253852480"/>
              </p:ext>
            </p:extLst>
          </p:nvPr>
        </p:nvGraphicFramePr>
        <p:xfrm>
          <a:off x="1475655" y="1597736"/>
          <a:ext cx="6646170" cy="4679611"/>
        </p:xfrm>
        <a:graphic>
          <a:graphicData uri="http://schemas.openxmlformats.org/drawingml/2006/table">
            <a:tbl>
              <a:tblPr firstRow="1" firstCol="1" bandRow="1">
                <a:tableStyleId>{5C22544A-7EE6-4342-B048-85BDC9FD1C3A}</a:tableStyleId>
              </a:tblPr>
              <a:tblGrid>
                <a:gridCol w="2197353"/>
                <a:gridCol w="1741843"/>
                <a:gridCol w="1723197"/>
                <a:gridCol w="983777"/>
              </a:tblGrid>
              <a:tr h="513896">
                <a:tc>
                  <a:txBody>
                    <a:bodyPr/>
                    <a:lstStyle/>
                    <a:p>
                      <a:pPr algn="ctr">
                        <a:lnSpc>
                          <a:spcPct val="115000"/>
                        </a:lnSpc>
                        <a:spcAft>
                          <a:spcPts val="0"/>
                        </a:spcAft>
                      </a:pPr>
                      <a:r>
                        <a:rPr lang="es-EC" sz="1600" dirty="0" smtClean="0">
                          <a:effectLst/>
                          <a:latin typeface="Times New Roman" pitchFamily="18" charset="0"/>
                          <a:cs typeface="Times New Roman" pitchFamily="18" charset="0"/>
                        </a:rPr>
                        <a:t>Fuentes</a:t>
                      </a:r>
                      <a:r>
                        <a:rPr lang="es-EC" sz="1600" baseline="0" dirty="0" smtClean="0">
                          <a:effectLst/>
                          <a:latin typeface="Times New Roman" pitchFamily="18" charset="0"/>
                          <a:cs typeface="Times New Roman" pitchFamily="18" charset="0"/>
                        </a:rPr>
                        <a:t> de variación</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smtClean="0">
                          <a:effectLst/>
                          <a:latin typeface="Times New Roman" pitchFamily="18" charset="0"/>
                          <a:cs typeface="Times New Roman" pitchFamily="18" charset="0"/>
                        </a:rPr>
                        <a:t>Grados de libertad</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smtClean="0">
                          <a:effectLst/>
                          <a:latin typeface="Times New Roman" pitchFamily="18" charset="0"/>
                          <a:cs typeface="Times New Roman" pitchFamily="18" charset="0"/>
                        </a:rPr>
                        <a:t>Cuadrados medios</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 </a:t>
                      </a:r>
                      <a:endParaRPr lang="es-EC" sz="1600">
                        <a:effectLst/>
                        <a:latin typeface="Times New Roman" pitchFamily="18" charset="0"/>
                        <a:ea typeface="Times New Roman"/>
                        <a:cs typeface="Times New Roman" pitchFamily="18" charset="0"/>
                      </a:endParaRPr>
                    </a:p>
                  </a:txBody>
                  <a:tcPr marL="44450" marR="44450" marT="0" marB="0" anchor="ctr"/>
                </a:tc>
              </a:tr>
              <a:tr h="426401">
                <a:tc>
                  <a:txBody>
                    <a:bodyPr/>
                    <a:lstStyle/>
                    <a:p>
                      <a:pPr algn="ctr">
                        <a:lnSpc>
                          <a:spcPct val="115000"/>
                        </a:lnSpc>
                        <a:spcAft>
                          <a:spcPts val="0"/>
                        </a:spcAft>
                      </a:pPr>
                      <a:r>
                        <a:rPr lang="es-EC" sz="1600" dirty="0">
                          <a:effectLst/>
                          <a:latin typeface="Times New Roman" pitchFamily="18" charset="0"/>
                          <a:cs typeface="Times New Roman" pitchFamily="18" charset="0"/>
                        </a:rPr>
                        <a:t>Repeticiones</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3</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0,17</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pPr>
                      <a:endParaRPr lang="es-EC" sz="1600">
                        <a:effectLst/>
                        <a:latin typeface="Times New Roman" pitchFamily="18" charset="0"/>
                        <a:cs typeface="Times New Roman" pitchFamily="18" charset="0"/>
                      </a:endParaRPr>
                    </a:p>
                  </a:txBody>
                  <a:tcPr marL="44450" marR="44450" marT="0" marB="0" anchor="ctr"/>
                </a:tc>
              </a:tr>
              <a:tr h="426401">
                <a:tc>
                  <a:txBody>
                    <a:bodyPr/>
                    <a:lstStyle/>
                    <a:p>
                      <a:pPr algn="ctr">
                        <a:lnSpc>
                          <a:spcPct val="115000"/>
                        </a:lnSpc>
                        <a:spcAft>
                          <a:spcPts val="0"/>
                        </a:spcAft>
                      </a:pPr>
                      <a:r>
                        <a:rPr lang="es-EC" sz="1600" dirty="0">
                          <a:effectLst/>
                          <a:latin typeface="Times New Roman" pitchFamily="18" charset="0"/>
                          <a:cs typeface="Times New Roman" pitchFamily="18" charset="0"/>
                        </a:rPr>
                        <a:t>Tratamientos</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4</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0,11</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a:t>
                      </a:r>
                      <a:endParaRPr lang="es-EC" sz="1600">
                        <a:effectLst/>
                        <a:latin typeface="Times New Roman" pitchFamily="18" charset="0"/>
                        <a:ea typeface="Times New Roman"/>
                        <a:cs typeface="Times New Roman" pitchFamily="18" charset="0"/>
                      </a:endParaRPr>
                    </a:p>
                  </a:txBody>
                  <a:tcPr marL="44450" marR="44450" marT="0" marB="0" anchor="ctr"/>
                </a:tc>
              </a:tr>
              <a:tr h="466165">
                <a:tc>
                  <a:txBody>
                    <a:bodyPr/>
                    <a:lstStyle/>
                    <a:p>
                      <a:pPr algn="ctr">
                        <a:lnSpc>
                          <a:spcPct val="115000"/>
                        </a:lnSpc>
                        <a:spcAft>
                          <a:spcPts val="0"/>
                        </a:spcAft>
                      </a:pPr>
                      <a:r>
                        <a:rPr lang="es-EC" sz="1600" dirty="0">
                          <a:effectLst/>
                          <a:latin typeface="Times New Roman" pitchFamily="18" charset="0"/>
                          <a:cs typeface="Times New Roman" pitchFamily="18" charset="0"/>
                        </a:rPr>
                        <a:t>t1 vs t2, t3, t4, t5</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0,21</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a:t>
                      </a:r>
                      <a:endParaRPr lang="es-EC" sz="1600">
                        <a:effectLst/>
                        <a:latin typeface="Times New Roman" pitchFamily="18" charset="0"/>
                        <a:ea typeface="Times New Roman"/>
                        <a:cs typeface="Times New Roman" pitchFamily="18" charset="0"/>
                      </a:endParaRPr>
                    </a:p>
                  </a:txBody>
                  <a:tcPr marL="44450" marR="44450" marT="0" marB="0" anchor="ctr"/>
                </a:tc>
              </a:tr>
              <a:tr h="467433">
                <a:tc>
                  <a:txBody>
                    <a:bodyPr/>
                    <a:lstStyle/>
                    <a:p>
                      <a:pPr algn="ctr">
                        <a:lnSpc>
                          <a:spcPct val="115000"/>
                        </a:lnSpc>
                        <a:spcAft>
                          <a:spcPts val="0"/>
                        </a:spcAft>
                      </a:pPr>
                      <a:r>
                        <a:rPr lang="es-EC" sz="1600" dirty="0">
                          <a:effectLst/>
                          <a:latin typeface="Times New Roman" pitchFamily="18" charset="0"/>
                          <a:cs typeface="Times New Roman" pitchFamily="18" charset="0"/>
                        </a:rPr>
                        <a:t>t2 vs t3, t4, t5</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2,40E-05</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NS</a:t>
                      </a:r>
                      <a:endParaRPr lang="es-EC" sz="1600">
                        <a:effectLst/>
                        <a:latin typeface="Times New Roman" pitchFamily="18" charset="0"/>
                        <a:ea typeface="Times New Roman"/>
                        <a:cs typeface="Times New Roman" pitchFamily="18" charset="0"/>
                      </a:endParaRPr>
                    </a:p>
                  </a:txBody>
                  <a:tcPr marL="44450" marR="44450" marT="0" marB="0" anchor="ctr"/>
                </a:tc>
              </a:tr>
              <a:tr h="426401">
                <a:tc>
                  <a:txBody>
                    <a:bodyPr/>
                    <a:lstStyle/>
                    <a:p>
                      <a:pPr algn="ctr">
                        <a:lnSpc>
                          <a:spcPct val="115000"/>
                        </a:lnSpc>
                        <a:spcAft>
                          <a:spcPts val="0"/>
                        </a:spcAft>
                      </a:pPr>
                      <a:r>
                        <a:rPr lang="es-EC" sz="1600">
                          <a:effectLst/>
                          <a:latin typeface="Times New Roman" pitchFamily="18" charset="0"/>
                          <a:cs typeface="Times New Roman" pitchFamily="18" charset="0"/>
                        </a:rPr>
                        <a:t>t3 vs t4,t5</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0,21</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a:t>
                      </a:r>
                      <a:endParaRPr lang="es-EC" sz="1600">
                        <a:effectLst/>
                        <a:latin typeface="Times New Roman" pitchFamily="18" charset="0"/>
                        <a:ea typeface="Times New Roman"/>
                        <a:cs typeface="Times New Roman" pitchFamily="18" charset="0"/>
                      </a:endParaRPr>
                    </a:p>
                  </a:txBody>
                  <a:tcPr marL="44450" marR="44450" marT="0" marB="0" anchor="ctr"/>
                </a:tc>
              </a:tr>
              <a:tr h="426401">
                <a:tc>
                  <a:txBody>
                    <a:bodyPr/>
                    <a:lstStyle/>
                    <a:p>
                      <a:pPr algn="ctr">
                        <a:lnSpc>
                          <a:spcPct val="115000"/>
                        </a:lnSpc>
                        <a:spcAft>
                          <a:spcPts val="0"/>
                        </a:spcAft>
                      </a:pPr>
                      <a:r>
                        <a:rPr lang="es-EC" sz="1600">
                          <a:effectLst/>
                          <a:latin typeface="Times New Roman" pitchFamily="18" charset="0"/>
                          <a:cs typeface="Times New Roman" pitchFamily="18" charset="0"/>
                        </a:rPr>
                        <a:t>t4 vs t5</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0,03</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NS</a:t>
                      </a:r>
                      <a:endParaRPr lang="es-EC" sz="1600">
                        <a:effectLst/>
                        <a:latin typeface="Times New Roman" pitchFamily="18" charset="0"/>
                        <a:ea typeface="Times New Roman"/>
                        <a:cs typeface="Times New Roman" pitchFamily="18" charset="0"/>
                      </a:endParaRPr>
                    </a:p>
                  </a:txBody>
                  <a:tcPr marL="44450" marR="44450" marT="0" marB="0" anchor="ctr"/>
                </a:tc>
              </a:tr>
              <a:tr h="426401">
                <a:tc>
                  <a:txBody>
                    <a:bodyPr/>
                    <a:lstStyle/>
                    <a:p>
                      <a:pPr algn="ctr">
                        <a:lnSpc>
                          <a:spcPct val="115000"/>
                        </a:lnSpc>
                        <a:spcAft>
                          <a:spcPts val="0"/>
                        </a:spcAft>
                      </a:pPr>
                      <a:r>
                        <a:rPr lang="es-EC" sz="1600">
                          <a:effectLst/>
                          <a:latin typeface="Times New Roman" pitchFamily="18" charset="0"/>
                          <a:cs typeface="Times New Roman" pitchFamily="18" charset="0"/>
                        </a:rPr>
                        <a:t>Error </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12</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0,03</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pPr>
                      <a:endParaRPr lang="es-EC" sz="1600">
                        <a:effectLst/>
                        <a:latin typeface="Times New Roman" pitchFamily="18" charset="0"/>
                        <a:cs typeface="Times New Roman" pitchFamily="18" charset="0"/>
                      </a:endParaRPr>
                    </a:p>
                  </a:txBody>
                  <a:tcPr marL="44450" marR="44450" marT="0" marB="0" anchor="ctr"/>
                </a:tc>
              </a:tr>
              <a:tr h="426401">
                <a:tc>
                  <a:txBody>
                    <a:bodyPr/>
                    <a:lstStyle/>
                    <a:p>
                      <a:pPr algn="ctr">
                        <a:lnSpc>
                          <a:spcPct val="115000"/>
                        </a:lnSpc>
                        <a:spcAft>
                          <a:spcPts val="0"/>
                        </a:spcAft>
                      </a:pPr>
                      <a:r>
                        <a:rPr lang="es-EC" sz="1600">
                          <a:effectLst/>
                          <a:latin typeface="Times New Roman" pitchFamily="18" charset="0"/>
                          <a:cs typeface="Times New Roman" pitchFamily="18" charset="0"/>
                        </a:rPr>
                        <a:t>Total </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19</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pPr>
                      <a:endParaRPr lang="es-EC" sz="1600" dirty="0">
                        <a:effectLst/>
                        <a:latin typeface="Times New Roman" pitchFamily="18" charset="0"/>
                        <a:cs typeface="Times New Roman" pitchFamily="18" charset="0"/>
                      </a:endParaRPr>
                    </a:p>
                  </a:txBody>
                  <a:tcPr marL="44450" marR="44450" marT="0" marB="0" anchor="ctr"/>
                </a:tc>
                <a:tc>
                  <a:txBody>
                    <a:bodyPr/>
                    <a:lstStyle/>
                    <a:p>
                      <a:pPr algn="ctr">
                        <a:lnSpc>
                          <a:spcPct val="115000"/>
                        </a:lnSpc>
                      </a:pPr>
                      <a:endParaRPr lang="es-EC" sz="1600">
                        <a:effectLst/>
                        <a:latin typeface="Times New Roman" pitchFamily="18" charset="0"/>
                        <a:cs typeface="Times New Roman" pitchFamily="18" charset="0"/>
                      </a:endParaRPr>
                    </a:p>
                  </a:txBody>
                  <a:tcPr marL="44450" marR="44450" marT="0" marB="0" anchor="ctr"/>
                </a:tc>
              </a:tr>
              <a:tr h="673711">
                <a:tc>
                  <a:txBody>
                    <a:bodyPr/>
                    <a:lstStyle/>
                    <a:p>
                      <a:pPr algn="ctr">
                        <a:lnSpc>
                          <a:spcPct val="115000"/>
                        </a:lnSpc>
                        <a:spcAft>
                          <a:spcPts val="0"/>
                        </a:spcAft>
                      </a:pPr>
                      <a:r>
                        <a:rPr lang="es-EC" sz="1600">
                          <a:effectLst/>
                          <a:latin typeface="Times New Roman" pitchFamily="18" charset="0"/>
                          <a:cs typeface="Times New Roman" pitchFamily="18" charset="0"/>
                        </a:rPr>
                        <a:t>CV %</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 20,06</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 </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 </a:t>
                      </a:r>
                      <a:endParaRPr lang="es-EC" sz="1600" dirty="0">
                        <a:effectLst/>
                        <a:latin typeface="Times New Roman" pitchFamily="18" charset="0"/>
                        <a:ea typeface="Times New Roman"/>
                        <a:cs typeface="Times New Roman" pitchFamily="18" charset="0"/>
                      </a:endParaRPr>
                    </a:p>
                  </a:txBody>
                  <a:tcPr marL="44450" marR="44450" marT="0" marB="0" anchor="ctr"/>
                </a:tc>
              </a:tr>
            </a:tbl>
          </a:graphicData>
        </a:graphic>
      </p:graphicFrame>
    </p:spTree>
    <p:extLst>
      <p:ext uri="{BB962C8B-B14F-4D97-AF65-F5344CB8AC3E}">
        <p14:creationId xmlns:p14="http://schemas.microsoft.com/office/powerpoint/2010/main" val="222838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183674487"/>
              </p:ext>
            </p:extLst>
          </p:nvPr>
        </p:nvGraphicFramePr>
        <p:xfrm>
          <a:off x="1043608" y="1556792"/>
          <a:ext cx="7200800"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67286" y="332656"/>
            <a:ext cx="8568952"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C" sz="2400" dirty="0">
                <a:latin typeface="Times New Roman" pitchFamily="18" charset="0"/>
                <a:cs typeface="Times New Roman" pitchFamily="18" charset="0"/>
              </a:rPr>
              <a:t>Comparación de los contrastes de entre los tratamientos (T</a:t>
            </a:r>
            <a:r>
              <a:rPr lang="es-EC" sz="2400" baseline="-25000" dirty="0">
                <a:latin typeface="Times New Roman" pitchFamily="18" charset="0"/>
                <a:cs typeface="Times New Roman" pitchFamily="18" charset="0"/>
              </a:rPr>
              <a:t>3</a:t>
            </a:r>
            <a:r>
              <a:rPr lang="es-EC" sz="2400" dirty="0">
                <a:latin typeface="Times New Roman" pitchFamily="18" charset="0"/>
                <a:cs typeface="Times New Roman" pitchFamily="18" charset="0"/>
              </a:rPr>
              <a:t> vs. T</a:t>
            </a:r>
            <a:r>
              <a:rPr lang="es-EC" sz="2400" baseline="-25000" dirty="0">
                <a:latin typeface="Times New Roman" pitchFamily="18" charset="0"/>
                <a:cs typeface="Times New Roman" pitchFamily="18" charset="0"/>
              </a:rPr>
              <a:t>4</a:t>
            </a:r>
            <a:r>
              <a:rPr lang="es-EC" sz="2400" dirty="0">
                <a:latin typeface="Times New Roman" pitchFamily="18" charset="0"/>
                <a:cs typeface="Times New Roman" pitchFamily="18" charset="0"/>
              </a:rPr>
              <a:t>; T</a:t>
            </a:r>
            <a:r>
              <a:rPr lang="es-EC" sz="2400" baseline="-25000" dirty="0">
                <a:latin typeface="Times New Roman" pitchFamily="18" charset="0"/>
                <a:cs typeface="Times New Roman" pitchFamily="18" charset="0"/>
              </a:rPr>
              <a:t>5</a:t>
            </a:r>
            <a:r>
              <a:rPr lang="es-EC" sz="2400" dirty="0">
                <a:latin typeface="Times New Roman" pitchFamily="18" charset="0"/>
                <a:cs typeface="Times New Roman" pitchFamily="18" charset="0"/>
              </a:rPr>
              <a:t>), de la Densidad del Endófito </a:t>
            </a:r>
            <a:endParaRPr lang="es-EC" sz="2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8375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404664"/>
            <a:ext cx="3926810" cy="648072"/>
          </a:xfrm>
        </p:spPr>
        <p:style>
          <a:lnRef idx="2">
            <a:schemeClr val="accent4"/>
          </a:lnRef>
          <a:fillRef idx="1">
            <a:schemeClr val="lt1"/>
          </a:fillRef>
          <a:effectRef idx="0">
            <a:schemeClr val="accent4"/>
          </a:effectRef>
          <a:fontRef idx="minor">
            <a:schemeClr val="dk1"/>
          </a:fontRef>
        </p:style>
        <p:txBody>
          <a:bodyPr>
            <a:noAutofit/>
          </a:bodyPr>
          <a:lstStyle/>
          <a:p>
            <a:r>
              <a:rPr lang="es-ES" sz="2800" dirty="0" smtClean="0">
                <a:latin typeface="Times New Roman" pitchFamily="18" charset="0"/>
                <a:cs typeface="Times New Roman" pitchFamily="18" charset="0"/>
              </a:rPr>
              <a:t>QUE SON LAS </a:t>
            </a:r>
            <a:r>
              <a:rPr lang="es-ES" sz="2800" dirty="0" err="1" smtClean="0">
                <a:latin typeface="Times New Roman" pitchFamily="18" charset="0"/>
                <a:cs typeface="Times New Roman" pitchFamily="18" charset="0"/>
              </a:rPr>
              <a:t>MPA´s</a:t>
            </a:r>
            <a:r>
              <a:rPr lang="es-ES" sz="2800" dirty="0" smtClean="0">
                <a:latin typeface="Times New Roman" pitchFamily="18" charset="0"/>
                <a:cs typeface="Times New Roman" pitchFamily="18" charset="0"/>
              </a:rPr>
              <a:t>?</a:t>
            </a:r>
            <a:endParaRPr lang="es-ES" sz="2800" dirty="0">
              <a:latin typeface="Times New Roman" pitchFamily="18" charset="0"/>
              <a:cs typeface="Times New Roman" pitchFamily="18" charset="0"/>
            </a:endParaRPr>
          </a:p>
        </p:txBody>
      </p:sp>
      <p:sp>
        <p:nvSpPr>
          <p:cNvPr id="3" name="2 Rectángulo"/>
          <p:cNvSpPr/>
          <p:nvPr/>
        </p:nvSpPr>
        <p:spPr>
          <a:xfrm>
            <a:off x="4828640" y="886414"/>
            <a:ext cx="348777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C" sz="2400" dirty="0" smtClean="0">
                <a:latin typeface="Times New Roman" pitchFamily="18" charset="0"/>
                <a:cs typeface="Times New Roman" pitchFamily="18" charset="0"/>
              </a:rPr>
              <a:t>Es un plan integral</a:t>
            </a:r>
            <a:endParaRPr lang="es-EC" sz="2400" dirty="0">
              <a:latin typeface="Times New Roman" pitchFamily="18" charset="0"/>
              <a:cs typeface="Times New Roman" pitchFamily="18" charset="0"/>
            </a:endParaRPr>
          </a:p>
        </p:txBody>
      </p:sp>
      <p:sp>
        <p:nvSpPr>
          <p:cNvPr id="6" name="AutoShape 4" descr="data:image/jpeg;base64,/9j/4AAQSkZJRgABAQAAAQABAAD/2wCEAAkGBxQSEhUUExQWFhUXGCEbFxgYGSIfIRwhISIjHyEfISAfHyggHCAlICAgITIiJykrLi4uHyAzODMsNygtLisBCgoKDg0OGxAQGy8mICQ0LC4vLCwsLC8sLCwsLDQ0NCwsNCwsLCwsLDQvLDQsNCwsLCwsLCwsLCwsLCwsLCwsLP/AABEIALsAzAMBIgACEQEDEQH/xAAbAAADAQEBAQEAAAAAAAAAAAAEBQYDAgEHAP/EADsQAAICAAUCBQIEBAUEAgMAAAECAxEABBIhMQVBBhMiUWEycRRCgZEjUqHRM2KxweEHcqLwFUMkgvH/xAAZAQADAQEBAAAAAAAAAAAAAAACAwQBAAX/xAAsEQACAgICAQEHAwUAAAAAAAAAAQIRAyESMUFxBBMiUWGh8DKBsSORwdHx/9oADAMBAAIRAxEAPwCWiKh1j8mOFnbSaJo8b1Z7bYO6h06KaWaDy5AVmYBokLaiaPq0/HfBPTOixxzJNI9vt/h2QNQJ/MBvtxii6j13LwAqd2YehZpaVmbsQoJBHv8AOI+VvQqPZOdG8IzwSGTLtSAnUSfL0kbENr7E8ke2PMx40KuFbNNmJhYYINMIO/5a9de7bYY+I+n5yfLro8rLx6tDQswVK7MHO7H5o9scdAjXppMcskOYTMDzKij1H0+mizMABz+2HL9O2MWzbqsxOVgzBcxMD5eZv1CRDwxB22O/GOw8GYzeuR1ICq2tLrSKUbbqfegBjjxHnaYlFQxaEcAfmJ3G3FAbVd4TZzOP5S5hWjkbZCigAo12SRtewrjG6opxezuWmhlmIz5BkeSNR5wZiR66vY0duO3scdZrqK50ixqiWgFXawBS6f8AKp3+5xMdZ6/+Icsw0kqF0afqBO/2I5w3zagSZb8HKdQUIoUbN8V3v3/XC+Vl8vZ0kh3nemvmYsohlKwDLDzW16dBBoqexJIoC+xOFHTejas3o/i5dIwNJTfVZ4u9798F5mUvlFDoY2d2SJYTVOCfSAQb35J74G6jLOsEkcqODoUO1gOp7MSD6x80DgU1JUxEsPIeZCOPKOXdzqZSjCR9QUnS+57E2BXxhxn+nuPMjUfWpfL63H1rsy7gjjfvtiR6kdcsfm06BXzGkvQezQU/yijyN7BxTZTqIDS6zGkMcUTZarbTqV1vVyCdt69+cDKKpIkli4s46q7GMKsczTupjQodLKxNE6ttKgAb/sLwzgklmmmWIyVGiqjh/RI9bgAcadzZG9/GB+nyta5admdgAYJx9ey+pyNhSk0DvueNsU+UjiyUMaQL/DDVV2Td2xPdie55wv4YxtvSFqGyYGSzW/mxLWwX0DbVyONvuMe5rOPLoXRVbMpWqPtsex4w28Q+JMxGF8iNSWJUarJB7WAeLPJxL9WzLxSzotszweY79g4oEL9yRv2wvT3B3+xRDHyextkPJBYxoFYBvp213tYXj32OPOmSRKGRZKaR9gWGzFdq77gfcYU9KHlAxozLK0okYONlRrDaGqqBGrfucI8z12GIoqoZCVWWMhqZmZmF/HpFn3w5Q3QTxJljF0tZB63qUULN7gAgD1AfvjxMg+XBCMVZ6Z3cBgQNvLq//Lv+mEcviYh43cqqWdT/AFFRuAe662PNYoMxmh+HUTtuqg61G4FWfT7r7Xhbjx9QJ43E/dRgi0+YAAY2pdiaI/lBb9P1wqlzT/i5pNGhJNn8xV9WnZSrA9je1DnHnU2/EIqCRoRykgVrArezVbmjz2wPls9lnWMO3nPprUEIZgNrtv8AnA3qxUI7AenvOuY9QklE1l5DQMZ3KmgT9PF3xh5l80C6yLYlUfxUoESL76f9wLGPMv0lWR/LljYawUaMkBAALU+7c+2PJMsEZWR2BLhhqrXQ2r20kVY2Ne+N5NHNU9H7M5WU+mSVtMgIqM6CoG1CuRiu8KmomCABQ/pO/qGlTfzviKzAIRULBfUrekE6O242NEGu1Viy8GZgywNIGBVpCV9FEClFHfc3e+21YbgbbBdHyDr0yxhZYmcgsNmbnv8AuL7DAuY6lmVVXhgiIcafOVN1P8uoklTgOfLyz6kL6FTdQo9N9tyb4wT0LqjZOQtr82N2/iRMdmIFbd9XzhqjRsYV2jKPINmQzxB5FgsMZGLUwN2dW5DcbVVYa9Rzb1Hmo4hGxXRLSCidQAAB3cj2GHUoU+VHl1kVPVMxdQCC2wiO4BBF7/Axn1qolBljqGQ2q3Zha+3tZ3wEsqUuLL/Y8Emq/wCiD8CqMI1kZFbdW+teLFVRU2Nx2+ccZvyXgBihKyK48yW6IJP2ok9hgvrUKKyvDOFq2cvxbGrFccnbHfRehl/NSRuOeStncMDwSffGJ1s9OT611+eDjL5M5jMrBqEqqhkkkcgXsN2bnjahhivTkSWSdY5Mu8cYMWjjdSdRJ2I2AoVhXlM3HEsLKp1K9Sjswo1d7c0a+MCZfxHmW1CRgQsZUiqAW7BP+2O5y5WuvIHuKdPr6lX07qay/hkiV/MLFmbTfrqyf1PJ2wj6p0ebN5nMPmZPKWEaAG/MeQoA5XveG8+VmEOUzDlgygJSgavUPrY8Ek0PscZRyQQtl580TKXVi2gGhdFVP8x3rApuJs48nS+vXzB/DvhNoZvNLh4hGdTkiha7LXar4PxxgHxL1KhPlo5wIljRVCiyaGyivvv99sG9A8UhUdZ0byG1aI0oXqN8+222Fp6lmMxOcxlssFWIWo0XpH8xYABiMMi22STxyx/FJFbleks8cXlvJl8xDY1gU+4sG7oo57Vz84YZHpU0RcSzSs8zgeaxAr0s2qjtQJArbAXgRNaNm5X1mVbZw5PH5dHCgHfVeMvHOdHlSqTKxZmd2jOybKBHp+oCvVeFuCeiO7egzqfUmgjTy3VszHOscwIIJQgiifj6v34wozI8xM55muCIUhcAOFBAJIIq7oDmtsGyCCXNeZqWWWaJSvsWRbWx/M1VXzibTIEPeWzClZV8ySIjy1QDdQSSQSONx2wyktVpD8cPHkM6w/myR6J2jywy8azMDberVpLEgjnb9cC9XEGbmhZZj/CkSABVAHl6DRN7k2p/fHHTPEqzZtZ82hiVUqlumN8kEcYST9X8vNPLlQtySEJHpugeKB9z37WcGl4RvClcis6lmFgm/ioyQQKqxxKouWTcqCR+WxZGAemeISjwRqzHMSOXnJuqkvUKOw3+MTXUoDGqzyy6pJZTpRTait3JPcgkCx9sMc3mcv8AjhMZWZdAZ27s3cD2HHGDavbERV6LTJ9Q81/UGdE9IVmLCxvYTYg2BR9sbtOguRo3skghthR7HcDSPi+cTXTetmSUrEKhD6mApRWn1DXV2TR+Kw6bqZvzHuXXQVK1RrY+pTsdPI35xHkxqMtGe78sLyqxRhXipYxIgCJ/MxIoLW+25Jv3wd1XMoE0NKygkkPRfT29QG4Wxibh6+gcrJrRQygEkWre4v42I+cPOqBGkZ2WSJXN70QxNAaWXcUdyKrGdITONyQryo8ucqWDmZTTIpYEEFtYI7WOD3r3xX+ADKcu/mRNtKQpZdBK6Uo6d9O97YjcrnIogGlmZiDpaRF0UW5FWTQHbvYx9I8Hwxx5fTG5lUMfWTueOa7jj32w6Cp2gJRUdHyfN5mRi2XEsRHAcnWVFWSG7G9u+OfwkUcZWSTywWOmhZU1VrvuGu7xSS5WJ9IMQayQQxFADbgAbYxzOVjA0SrakFtSCmrjT31e18/GDGp+QJsvmjFHEJ1kk1XrqqBAFXfBHJHGEt/hs0q5/wDiwtbaQ1ltqAY8n7YN6N4VkEcjNO8ZoVGo9WiyQQTyCPyjCnp/R7lSeOUZhoWDGMoVYgHjc7n4GBdWenhn8NfP9g/K5Uy56OEoUjeiokH1BCCo37jDuYQwu6RzR6xIwdR9I12R8duMOerOjZmHMBkk0y6gtgUStaD80SbF3WJjxJcEbIwDiVtQbijZo7DarqzieXCUeKHYpSyTvoCkyqrPFHG4Cs+lmJ2kNAjbtXvjJel+cZZXIjjhFB+QW5sfzUf9cKEiVgxeTSw4pdRJ/wBBg18nmFgEJB9R9EZ31WbBH8tjtgqoryUtP7lB1Pqn4iFVLCpGW9PqG/q/YcUfjB2Z6PDLJl8vCBIIm1MexU/USB81Q++DPD2YTp0arKqlnBLsbqgosr781iV8LztCmcnAYk0hRVJ3NlLYfTV7nfesIT1rwSvLrS14/PoE+L8vlvxywLAzxpHRWNioB+f5VHJ+4wt6wskEAggLn8S2pAAfyiitm2b42FYp58lO2TbMERR+WLmYG3mAHF16ePp79ziG6WWSCTOuHIDgKzsK35AXlm/YYpx20uImUktfLssX8RhJYMq0kaL5ZEiqtKoC3bbck+nf5wmz/UUbPB1kSJJYijuVLa9W5+o1f2+MTvSM5IiSyxOiSldOkqLdTuSbsm8P+m5ZPLyzxlJtDAlADULezXYIPF7UcOkknZJgXKdo36AmWEU4iQtPC5aOYCgNP07dieCvfHmYyJ6gwMOXVWFyTNG/qYk7gAmhv78YY5Tpc8seclgVYUkkPmQMxDWo3qhQ9773hLls5Kkrvl42CSx6thypGx+4IIOFN7PRhGLuSe/40Y5yYZhEbNSKrBLQKpLL/kI439z7YDyPUGyJBKIWdW1I/IuqN9vtg2bNRZr8NllYxoR/Ed1FEge43Nb4E8R54qdMv8RlVgHofGliPttzg42Im0ltBGUyhmy0JkSEDLxstOGOr1lu1aT+94SdKhjYtCYZZJ5PTGEYCu4r4o9+Mbf/AB0qmMTKSJQSFs+oHi+39t8Z9Kk0syZdHaeTUha9k3A9Gn1CxtqJw5dV5RFJbuPTHHR5pkido2EcWXLE8HXLVWN6P3OGHhLOZiWG1US6zpokWoXk0e5JJFf2xKf/AAkySPlhIpCAMRqIU/2OKvwv1uSV8vloj6VZj/DUaKri6s377b4HKtUC30ynyvTzBpJEjkHZfL1AEEn1VsLvk74T9M6/PEXkSAujOS6srUG50oBxY7AHFuuVZmTzGIFEFQQBXzZNn5wPP09mIAkU6a0hn4ruAOD898S1sS8ib2Ts2biDxSSKI47ISJ0rSz+5GwF1vzi58EdN8qBhf1SFiF3A2UbE71te+++JvOdMlN/xcv5Z/PuH5skgghgR2298VnhFi0Fhiw1EBgR6gKF4dh7Oc9EzJpZnVQNK+kHewe5+RzjDrakv5gYBUXYEfT257ng7e+CumjRRcqLqh881vycetmNz6Nfo9Kj+p+DW1YPQSdEicgsmYQ/iWjNC2djpeh9KXuMF+HOl5XMvLJMxWRDppSa+473+uFPUOjzSkpGYpYlJo0f4ffTfBI42wrzCR5SJ0eOcylhUgOlbH5RW52wjJGTWuz1sU4ceKlsvVmygycfmCESggO7coW+lx353+MTHVc4RG6lJJpC6rG7KdD7g6rIAINY5yviPKtlDH5MZlIrzJTt/3UbsjG3W+vZmXJrbwaa4D223FLWx+MJcXasbig4t70/r/An8SZGZpVDQorldhCdiK52574DWTTInmNqbRoiEgKqGG1N76bB1X7YaeDenT5tg8LIsiMfraitV+WuPjF34f8ILRmnqaR29ZG1A7WAeOMOqV0xefPicdPZ8h6pnZpAiNISVLUA+oH+Yjf0i+MWnR+lTMpS3h0mNrkDes7+oktVCgK3vDfxX0mGEl4oLNkMWA0fcAUb+DxiS8SdS0RINUzuLC6yVSudVgnUb2A2rGTTmuEdCYSjCLm+w/wAYJNBmNOZmIikGoeSNjwACKIFUeebwWOnJm5PMi/jZVdVxtwGPfTyvFn3xK9H6tKqmaJnklRfU2lW8sX8ng4AzOZmjf8QsreZJZYjYVze2OjiaVdMXmy5JwuL16Bnifo3kFyjBg2zrt6QeKAF6e2HfhQZnItGggE34pQQpFggd/jnviVgZnzY8yYpqNNK25ojuPbD+J5oJpPInjfyV0htXKt/J/bthztRUWzfY02re/Gyp8NZOds1LBmJngIUMwD2WO/c8UO2M+pdEjjmELZl1jj9epewkb0hidqBBO3viby+Yd42lWCQzJLvLvSiuCe+++H+c6hl36ftIj516VmBssNVaQvwLrbE0i2T2pJ6f5ZPZ/M6oGjGkjLyKAyjZhuGr+m3zjiPOJl2kWaGGSTQdyxHPFfIvDlOuxxZNst5Ib6hYHN8frqF7YncrAF/Dz5sa4yCFK8Wp3Vu+q+ScUY97EZnJNxaG0nTHigZpcyCYmIVAw0jbar3s3xvxiYk6nNI4dAsTRoB/DGi/k/8AO2DOoTw5jQSwRjqJsGlAY0oP5iVo6scBIxIjSa5Y2ALIDRKDYAt7969sNTrslkraS0bdQmh/D+VGCzly0rg2ZCPzFqpUG4AFe++GXgvpkjMJIZWRVQF2FMdR20heWof7YB6S0UmYYoBloVFvrtwPj2J9sU3gjKZYRmpNbK7EIY/UV30saGykb7YCekLmlFXQ2zpY7a2jIHqGkmRh7ih3+NsCZAvGdcK2ApLNm5WcgDuEXZb+5xXZPw88q6ojGibFW1Fr9/TwvYVhd1bpeh6evM2pgp03Y2AO1c84Txa2xCipMTLn82wXXmPL1bDy41Ub+12f3rH1HoMXlxmPUW0tVsbJ2B3P64iRLGqs0uhQhDl242+Pb/TFL4Xz6TpK6q/+LRJI9XoTcfHb9DhmJ7BnFJ6QljKNHUfNVdVdgAc/rjiWCM2hZ5Ai7oWFV+2BUyjK8aqzsFUkyM/vsu4FXztjbMwq7Mtjehd88jmqJHtg/qFTfTOJsygk0IAoqit1zuB8cXgXOxQzFUKWvJ+f9uf3xtKmtxpSqKuzEHerG+OM6wK3VKOSeKPNd8YmFG/JCyZiLLZjyploORuAARzt7FTY49sPo8zHnkmXLQr/AAlKgkBS5YHdiOy1/phjmssp9DorqLpSBv8AbnT+mFHQ/CIkWYwsYKNWCdwfynt2+cT5cCm+S7+xTjzOCp9DT/pfNl58lNCSiSRsST+euxJO5vffFbkMirKTGyg1dpdWOL+/fHxLPdNbJ5xljdl0EB3NbXuRtQOLLKf9QYYfLXQxAA1GM0b+AbDYOcEpaBjycXJFp4pjWTKyWtSaSzKdhsOb9sfIOmxBco8jwRSJMQutTXksSRR9ru6GKLrPjXLyO0jFmKjSUu0cN2N1Z+cfPstn20NCNoi4ersrX+prbfBxi5LYUMqxLfkcSSFcsWGZUsnp8uqJF0KNbj74SZGQBm1C7HAr/XgYYSL58gJjEZazYF6vbDLp3RVdXH0yRjUAfzCxrv5AN4bFqK2Kyyc3rrwJIC0slEerTQAHsOd9sPvDvVRF5kjwRzenS7GhpvYUP98Lus9LIcsBVsdh7Yf5XKQZiFQI2ikA2eR9IIA39fB3/Le2AyNUO9m4xfp9zbJ56YRCCNSvnG0VRVWN2bsVPHxWPOnZ+DLLG8cI/EIWChFNuSOd/q/QbYWT9Zmj0pH5UflkBnjqt99zd/GNeudfkza6cqjRIh16B+U19QYbjYftibg7rx6l080aqr/2E9Xz0SBGgkYWR5iMQa/NqFbDfY1gvw14hglnbLZiMLBOQ8YI2RxwfsR3xHdGy8oCyoC+k2NuN9gfn4wfI07yF5Bc0jBUa9hR3XYUAbr4w5RUdCcsozx+odB1GXLTSZXMDXFqYDL2NAB72QW0kb+msA5TpmYDsYIWdC9CIIWDV+5A+WrDuDPIVaLMGJpwTH6hRNbmMtydjSttgLM5+GM+XlIJQ7oVZWdgVP8AMaa7H7d8GpPZOl/cWTZSWSQxMCpBorp0qvvxsKHfnF/+AhOk69NKAjBtIs7Uvc8dzhNkJF1IqvGrOoJCAkD2DA8H5OKLo2RLqBIy2rXpABG55r3wp3IHLaqLVUadP6j5X1ebIy/morqr/XDwdSaStBdWIJAKm9vq+o74zXLoFb1b7+juR8tjFfXo0rJJp7jZbH5b746qJ2knaBJMkS4JYyMW9J1cVyrDivbFd4UyMUUGkBfqJNe5A+cKsrcjARIWFWStbfB/l+2KbpWWKJRXTvdbfGGYo07Bb0RRjBUspokd/b/jt98d5lqKigFAFn3O574URdSOqQAsVT0kBeBWzG+55xtmp3kkB2rlb/bjv/zgFNhxSD2Wjq59mN9tzXuLOMc1lfVx/mb7n+mNMoHP0glB9RPcnkL+2/3wRNHpJIFgDavbnvthnZwHmMuTSupFkgHmz2498DQwsptSVbfUAeK2A/XB+aXU6qpN2GbfcAf6f74zcFba9Q7n233FfbvvjjSTzmRViS3ezZJ3/wCcLJugqRdUO1C79974rvixVQwYqCdvTpo0N/f4rHjR7L6CRV7/ADzxgeQaPnh8MAoNJs3Wkjnb/bBeQ6H6tjR+fjjbFfllZiNWXUA2frbgd/vglsvTivJWuxBuvkk745zlQqSVE1B09mBbR8Djf523x7FAVanXQ1+km6PxXJxV5JVVio3b42GGDZBio0soXgqVs4GNtGp0qIPqHSiz64wGJ1Gq+kdvuTjjpkEs8DwwQxqVR2kDSB2LKLvRtpB4784rJenw+XJoWZ2RdRBZEpW2siiL7jGnSeiRZKXNySRxrG8B9RcudJbe72Xb2xkHemFHI49ET03IrPFHlxlmjlTXqehwqhiTe43IwP1LwvmoIsswZV/EmnBbdSQSCeNigJr4xY5/LTo+UWEiONY18xuz6vL/AK8/fBviUsgY6hHUs27sBQCFIwPbYlsamosN5p2pJ7CYuhxx5by4RqUgFSTWo7GztzhJ4y6Np0lY0YhTe51A87V3w+8N51fwOXJkQ+kICeGra9//AE4z8TZ4RzIDKFbVpZaJuxsLC1fwfnErk7dDISvs+KSZZtdSD/EYAs25q6O/Fgd8WXTcgZzPln1SrHHcci7OwBNBXqnBUcEYp830AI6NoFPM4ojikDCgdiSQf2wyyWa1RPJByjlWocEJr7+7bfqcUvI5doXyS6EcfRokBaO6fSd7vjUAC1nj77jDnIDQoY3bWdQHzdVWButyNFlIWCiiFfchSpB1BRe7eliKHth3LIPKC9gRfvvsf1vtjroBtvs8QrIN60k0BybG5BG1Y4nUrKqKxQFdRAbZgDuD+/6Y/R5eRgAvNk61O4P+YDjHks0oIDlePWpSrv8ANq7be2CA2mU3hkjy2CgAA1sK/fDkN7Yn/D+fjqSmBN3g7p/UUcMb4avtsDW33w+LVaFyW2fF8mNGYm9Q1DdlBpT8EV+uKnp2bqpGUhFJe25Go1+3scYZbpyJJdEaiDZP1aQd+PpJP7Y/ZLOMs1ppMRXTwRq+/sBtX64m9BjiMsvmQyqI3DAbUOb746jyjFtRYrtdVt/7WA8iBq16QG4IF7e53w51bq17G9+OeDhqRvQsgyBEjnRaUpB1He+x5usfuoSeVJES4OtSoWvVqHYUd8HR5wIUr6SdN337DfE142zrRsmgUySWHbhSdjXv3P6YXL6BxVsZ5fMwvpj0aGZjo1CwxG/aiL43x7nM4kbKsjgKwYsw34qtvnE34j6fJK0GahzAYppaRARSEEaZAo5U1v8AOAvFXUzFLK0B0apFMZJ+kspZgQe2/GMpjuMXKui8y+jWRrGyhhpBog974vG8PTtcgpVIIsav3G+PnuR6sTOirJqklijOn2NHUNvYi8U/SOsAxRVqb66a6rSV7+1MMdTT+IVKOtDqSAqT6KI59r+57YHmzCjcaSFFubpV+fnG0rTSK/mMG0c9q+wBr5s774WQyE61IsNGRbbj/n7Y2XzRO032d9ADRZuVaP8AGV9yLFoARq9iTZvijjCaVJsq2WvR50Dgax9J8w+kn43FfG2OsrG6xBpZFd5FbSVZaNDaiPqriuawH1iZIhc5QnTrkAP1g7ll9qY2B73hU5W0q2Uxx3tmc2daSHLeoEJmEUE8HQhokc1qCn9MadfzZzHUTl9UaxxxF5y6alBYDdfagDR7Yksp1RUiKxVJG5cIWPqDKfq+5B/phn1iRYYZZGd3/EqoeqB0rvseQTdfYHHcqyfEvT1CeO1aOOleIJMyilE9USABEQnVITShR2CKNV8b3h317NCVaYjVGxkdr2DvQHGxC1pvtqxLL1GRFSGApl4r1FUH5a3Z2PqYngDb7Y68L9YRp8wJkeSGRDGdrOn22AFgW36YJwVXEFxcdMq1zkkn4OeUgxS5mIhCe7DRYPem/wBcaW2nNZcSEata2v5W1jQfuBhVkIWGvJkkyQMGi22GndSD/LICpvsRh71DNIweRYwksxA0NsCWIUi7qwRgXdaMregXrMBfJxRyshmgClz2KD82/sw/rjyXqRhijcEs0gZbP81jSv68466l0wNEcvWt8uImtjfmI+rUhP8A3LV/OBMtMc3I3mRpHGr+YA30qBVH7ggj9MbKOkFCF6RX9Uy+lincFTsa2I3+/wB8DZmKQKgjfTpuwdxXFG/b4IwhyniBZZnzARl8w0Ad9SrsGBJ2HsAKw5ysiyRVKVdSzDSRsbJIDUdtt8bGVyaAlFx7B8qsqlXmoKilQy+ot39KVvtwSaWzzix8PZhZI2dHQqzkjSoFbDZu5a9ydua7YRnIqQVc6iRYPYeyj4A7YO8CgjLsGhWI+Y3pBvsNztsSO2HwWxU9qz5/Jn2DiOIaV0BSr/S1H1DYjSy9vcYoMoqvGCVpvgcV2/8AffAj5ONiJVVQslH7e1b8g3v/APzBcWod9r3I3BFA71998CotDLR1lTsbvTdAk3Y++NYZNI4sX73pH2rA8St2Cnayt7D2rGTZ9IAPNvS2qgByFq6v2vHb8G0Z9eSWWK4gOdRHuBvx874+feIYy0UWYiVvKlQ0FGoijZDafpIO++2LHOu4ePTIVslNOg6JQdgUINhuxW7B3rCQ5hkhVAjFHamKk61dTQBP0lvg/VVHAxasNcqM8n0GeGH8QWlOpNMirSgBhuoBsmub7fOPPEEUIOVkIJhm/MfqqE6CSK3JDbnvQO2DI+tMzBZJCs2shiPoehYOm/Q3fTxzvhT08ieAwysCYSZVfXuA/wBYF2DsCwHF41tO7HrJFOLSGOUzaJnoZYMsVy90j17Agv8Abc84FyPU9JyiAgqh0mz9KyFQoNDe9N4GzM8ixmDUdKuHj1f/AGBt1UDvfFfOFEEz1I9qGSRGctsDbbKo/wAvI+MalaM9opT15PrrZh42atKndVLWQSORQokkH3wLLmREgLowKMSjbVvVqR2298Jk6mYkme3jMsnmR22otfdQQdK6a/rhd1vq1zRfg80wWahKsh2U1u4NHUpGxPY174yKcvhZLKNNWVuVyUTFzGVWOSNZRHIPTZ/+5CKNjhvbEJ/1GpZDF5f+GxIkDbUVU6B/lsk777YsVlaN4nE8MojUI6uVJQO3IKUNxviK8WwK5QhBGpYKpFepgN7v39O/zheNpzQ5xlTJIBmCBTvZauKujt8GhiigyrK7SM5KQBWb2tgdIuzuWoYnRHIymltlsnT2A3P7XiwjyX4XKxfQWkctMWtlvTcfHZb/AHbD8rWgMdtC+aJYkdXYGRgBI77BbvcDlmxRdC6QurykkAjZVkidqsmrYGuQwI3rYgjEPksqc1OIg1WKLG/T7+/G/wC2LnIZSNo1l4jj1wgKN/KNDUSOHVvV/wBrYTkjxVX6hufvHY+hmMUwlzAWpGjitAfpDFRZvtqB+wwuz+ffK5to5Bq0MfLLmx6u47A/3OHE+Tvz0YKERkeNy90fpcXxpqiCe94E8Svl3I1MS+rSwY72ACNx818b4V0NxSSlbWhP1Xqxj82Rjp1FVJA4Gvk0PpG5wuzkoncLG7PGziEyKNKlQSzkXzfA/XHj5XMzahKgVFBVlLaTKRvWv6dW30ijhnnFhhijTRrkjJZFGyrqG2lfzA2d77b4fXw7BnP+pcDZZUzk+jLpQBWKAcBE2DE/bdvk1ii6fPHqdIAtefpo/wAqgAtXyBt98T3QdUMiSSOP4cbbAkKmugL27G/2w36dlhltTIBqZtPqGohRvbb2dzuRgHSf1EyW/oVuWYXZAO/Ht9sO+lFSpr+bfj2GJYPen0itX5Ho/sbsfrig8PQgRGyWJYm/0GKYdk0kyCyKAc+o1ug57/6YMaImMBW07d+N+eMDuGADEbkigOWruRe32wxy4IXsC988fA374yhoE7GOuTqPcXQ+47cY86gjCKYZdyQn5qvy++4bZlJ/3wv6x1DWAiJqj1/WDVEGzuN+1V3wc/XhlEdAPMdmsF39AjO4J783tt98ZQTTaIzP9eniRZ3y6mN2uSXLkhHPcOhFK/cNgnP5VGgRoVljR1DiHVfmUdTCjyRyR9W/cY06X4hMkqjQhRmOp4mqr2GuNrBBHcAffDWPpuUhaRUWSRT62jV9427PFQ0gnitqwmTrfkOKb9CHkyLQMWoxMHUKDuQa1K2oekqT6L+a7Y76zmdUY8wJ56abAG5HY2NmX+YbYs1kUlHCg5itTOiWDHwVZGJoKa4774kHT8M8rwuh9TLZBOqKUchT+ZSN/vg4yvZrj8hdk4I5TI2YlYsFuIRnYlW3FH8oFEDtgHN5n1PqXSGII5/KTTcfONelqDIgTTZVgwI2uqoHjVQv9MCZzOGSJY3W3EhAe+1AVxxe/wAVhq72DfFa/PyyqymQnM2WtfNVr5qlqxpN/A77Yy6MjNmo4ogG8gk+UhBL95N7sG6oD5w66Bm1zcC5Vn8sOrOZb3AB+hbPJO+EsmVaDqalYkcSC4C7FQ4+kHUCCDYP74RBtuSY3NNyabLOB2X8aR/hxOHCSWpXSdlUkbxkbE71YxE+JxKphifSAh0hkawbcFdQ/KRVfpj6WsBlEkcRDjytRVnDHURTROdjpoAg9yMfOekZBvOMM0VHUpYs26sBrW+5B3H6YGGnfyOW1QtgyHnSkJSsTIzmtvSa0/rV/rhxkOmEIwR409LOpmB2Gmr/AMzXYUdrvC7IzeVMwiIFkhl+oge/683hh1xppNDyGoz6I1VbLnilUepz7njcDBOTc68HKKURf/8ANJlIohlkNhbMjDvt/YD4G2HH/Sme2nje282mNdnBPqocWGO/xhXmejPLkZMxKDGI5RGpfksDp0199z7Y9ynRs105wzsVJGtSm6soqzq/UGsHNRcGvL+4nbmvl/BdZrqgyuWdfRrdGsufqIJbsNrv0n3vCuafMQzRThW1yZdfMYAMOLUtW3IIJ+RgqDxOJUV5ljjeNqMunVZrsL2BB/1wR03qUK5oaTcSpahmJ5Oojeh2JrcUcR8uL3+IqUXV0CvcMLZd2RjI7E1wrbmr72LFiuKwEIgJ0kcSbaaXzAQBdb2OKPbDvrueV2Qawo1HSwUHULBN/wArDcC8KcvnIdYiZI3ZFZAACQdVlRzuQFvfDk0toWk6HebfLyyzRybghSb4ZkHpQe4tyfvXtjnLZcCOIElST6joI1cbC9wL/N8YRdQzqFISYSrfTEddBm2/iaaOwqux59sOcvI0/lCQoLFExsa2PIsm9+2AhcqsyXwjrLlQw0NXuP7DscVfQK8r333/AGGJ38Ap0je/qO+13xh54WYmInSVGs0G5qhi2F2SS6J/8MvIJHYd/wD0YxzQLNvsFN7MPt7YMik9Io71gSbLk3q0+rua2xrCvYHnh60UaQCQRY39O/vR55xj1HIRsf4l7EbrQ/Su474ZIobfTuNgW9vjAvU4jqUEflJsjntXwLr5wPHQSZG53pCRnVCuWLFiCS7REewZGJDH7VjXJ9Uly/mqzTq6IrKEQMo9wNS3R+P64RdSvQ0MikTK29qSrVvtf9MbxdZmj8uOBjE7LYbbt+UjURf2r7YU4P1H/p0OeoZsxCLN5TbXGzinVmTjWtbWhsX7HGWQcznz6WSV/RGRQZWAJNLWlwRYrbEblepSR5jzNgSTr1G1JP1V8HvXxhjNNImWiKqyEu2iSE2Nuzd9S+45wXumkAshoiVmAiAgpregtgPWzED33FHHnh/IfiswqHQAja27VdXpBO/A/rih6Vn2kjXNg6m8y5drJ+NqIUsbv2PxgnI9A8iYkqVaWNpEP8lAnRfce972PnE88jja8/5HpKSsnsplC0fmRR3bEV9OgXrUm+NVMt+9YB8S5aWQQ+YTUcelF/l39XH+au+LroUMcLENI0hzHkAXRo6tRWvcXuO14G8Q9MWDTHG2sOJH1D1fU2ofscHjyLkLzRtNGvSwMxkIZpvVKsqJpiFNKF4icC9Vi6O2FnW5IiIHy4Eg3fSSA8YUaWjkHNrq2J7XjvouTGTepw00ZovXY0SGAHtYxt4jl8plzeX8uQHTqQj64yCu/sRY3wMtOvn0djvsR5LJOXZ9JSnIrTVmq02OQMddKlzEmchRL1BhQcXo76lNWvF4oOlZp8wVeQIdMdim0fUDp7G9++KD8amUyqTyRg5nT5JKGyur6ST9wd+cbbXqbJojfFEytBl8rmHZTGTaAAsxHqLkfmDEjgg174YZu5csDllzJg9Mb+crC1JHqjJWgBVH4r74kOt5Z5p/MYk2N75AXi73JxS5DxXmgiwNUcOnQJEQl19jV7/tgp43SaBhNKQrZ4xJ/CJRa/iXvpPF/wDNV8YZZSBPNSNn83Qp1yqwK6SKUadyTYAsVYvDqDqETiNkkE0iavNklQIyUOTSlTfzvhT0fq5lziyiNSx2VVGmwDZ0H55wjcm09Fc5ppOKBOkIywMYSsqqVFMDaNd2OLoe/Hxg/O5jzZ/xEYCgKVkeNLUnm1Pcji7OLDI9B8+FwnpRpCyyG0am5Gmqutt8Nz0yPLZNo1PoQVVDj2oe/GGRxPbJpZo31s+dZWSFk8hXH06l0jdrutJPP3AHxh70bJJGg07hO/dfg9jvhNNlh+LaTgiiqCqAArSTwNuPnFXklXkBgNIPqFd+4G2HYoVsVklYajDVzYqj9/b5w98PUYjsfq7/AGGJ7zAAS9AFqB/0uthij6JvGeR6q2+ww+JPPolJ5WVfYnuvI9sfkhqMAyEsOSKFn/SseQrT7AAD3bi/j3+cbvRN7GxRB+OP1+cazUeJsu5P1D5wP1CDUbfYjuePtfzgqGtO11tQH9++MZ5Qytf81KpFnVfGBaNXZJyyujFZWIAYgN89rvc7cnCo5ISyhni8yIEMHBor2NWCGr+U3d4vMz04XqIDEbj7nk4Dm6eSNgBQ3H37/GF8BvOyJzP/AE9zIkmMZiMP1Cyo1qd732Vh7GsZ9KyjRzRSz+mAE6cxGw0GttMhHpU/9wH64oM30fU38RfMAP0l2X9LXej3GO38RHLEQLAUB39Q8xWXul7ErXANn5wMnOq7OVB0UyysypAjSSSamkhIKD01yD3PKj5xSxeH0oymMan+sE+2w222NA/fCPwlBBIGkyipDEXt43FGN/8ALv39sVmbbeOzYIqxxthUYpMNu6rQqznToIJRJRVFcygKOWI3r39v1xETZn8RmVMQAVgoReCFDEE/oMXPjXqiiEBEDMt8/wBQKxGdFyaBgVcf4ekEflBJsfB3rG0lLQL5cL8hOfhDBpDZsmgSRQ4G3cV2xOde6V5Lqy3odo1awQDTA7jgexGL5VQ+1kUQfykD/wBGAuvdPEkahl1aX1VZrfkVew7/AKYY9IyLpoJ6X09YJ0Qkq8yAAbadixq+43xn436QrxLIEAkWQLY22ruO/cbYWZnIFaCsxdGOliSTp9wPfnfG3UJ5poIy8guKQM5I+rne6rbYV8jE+PaTKMi4yu9CLK5MyFQBRNMCPzWeB8/H3w7k6OfSXHGoE8/pfGHngvpyF9flUUFA7VfvtWKnqrxpEdQsEbL7k4tULVkLyU6PkWbyckLFoXKMy6SRQLD2s7HGHg9FgzKK+r0Sakc82/1KRwbxZ5vKWa07Dt/ziY6n0z+LG5D6A3qKjge/3wtx0PU22fWZ8xoG7BV7Hthd1LqUSxOVlRyF3Ub2D9sa5ObzIFD1aNpPyOx+1YmTCI/NVvSCCT70LO2Ok9aBjBXvwYHJAy0ADTEubB5ANEf3wzjgI0qt6eKPI+xxNeEXDtKCCGbdjft/vtiwVbF2Ce/xg4rQM3s4Kg+lmvVtX6YbeGtQiIewQ5G3cUKOAzBS6ruuOLw36QtIdvzf7DDI9i5PRISz/Ck3R7Wf712x5CygADdiSCKJ2He8W8PTYqI0Cuf198CHo8J2KbDj1Nt/XB8QeaJhRY0+wvngA/fAsWc8ycxrTLF6iexY8DY8gCzixXoMF/4f/k398YdK8PZZA2mID1k8tyf1xjidzF+gGxYIHe+cYCLcn4/U/wBMU34GP+X+p/vjk5GP+X+p/vjuJ3MlXyqnf45/2wrlyXqOuO9jW17+4vF+nTIj+X+p/vj8/S4jyv8A5H++McTveHybqWTeIeYg9SclfYcAjggDa+fnFv4ZJlyqagADZtiDf2A398Psx0OAoVMe1cam/vgXpfQYIgBGhW/87f7thMsTTtD1mTjTJbxXANelG9LC/t/bEtkMh5bSUw5bfY/8jH1ifoOXb6o7/wD2b++ME8M5UGxCASdzbd+e+MWNhPNFqiQ6LmC7WVITSASdxq/e+MNMyoLIuwJahf2OKlOmRLwtfqf748fpsZKkruDY3Pt98N90TvJbI3LRFDqLM8eq9JNkHvRqx9uMdZj/APIjfyXMYIBJIoV3HySfbFi/Sor+n5+o/wB8ZwdFgB2T/wAm/vgXgsL3ol8LOygiiQd69vtjrOBiXLHbudv2+MPYunR6gdP9T/fHsvS4r+j+p/vhvEXyV2S8kQBJFEX3IP7YDyx8tvUCRfbvt96/piwk6TCatOPk/wB8cZnosBG6f+Tf3xnE3nonOkOJFtTp1bFOQb459jhN1rOedrBZRXpsChewI53AIr9cXWR6NClaUIrj1Nt/XHh8PZckgxD35PN37++EwwtLsdLKrPl3QelOsiFQ4C7uxYAHeqqvv++L14QACO/wBv8AauMN16PCrEhPq+rc79vfBMmSTf09vc/3w/iIc7ZjkEhZTQW/zg8j/wB+MddMNq2mgus1/THP/wAbGq+lSL2+o8fvgzK5RFWgKH3ONSBs/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data:image/jpeg;base64,/9j/4AAQSkZJRgABAQAAAQABAAD/2wCEAAkGBxQSEhUUExQWFhUXGCEbFxgYGSIfIRwhISIjHyEfISAfHyggHCAlICAgITIiJykrLi4uHyAzODMsNygtLisBCgoKDg0OGxAQGy8mICQ0LC4vLCwsLC8sLCwsLDQ0NCwsNCwsLCwsLDQvLDQsNCwsLCwsLCwsLCwsLCwsLCwsLP/AABEIALsAzAMBIgACEQEDEQH/xAAbAAADAQEBAQEAAAAAAAAAAAAEBQYDAgEHAP/EADsQAAICAAUCBQIEBAUEAgMAAAECAxEABBIhMQVBBhMiUWEycRRCgZEjUqHRM2KxweEHcqLwFUMkgvH/xAAZAQADAQEBAAAAAAAAAAAAAAACAwQBAAX/xAAsEQACAgICAQEHAwUAAAAAAAAAAQIRAyESMUFxBBMiUWGh8DKBsSORwdHx/9oADAMBAAIRAxEAPwCWiKh1j8mOFnbSaJo8b1Z7bYO6h06KaWaDy5AVmYBokLaiaPq0/HfBPTOixxzJNI9vt/h2QNQJ/MBvtxii6j13LwAqd2YehZpaVmbsQoJBHv8AOI+VvQqPZOdG8IzwSGTLtSAnUSfL0kbENr7E8ke2PMx40KuFbNNmJhYYINMIO/5a9de7bYY+I+n5yfLro8rLx6tDQswVK7MHO7H5o9scdAjXppMcskOYTMDzKij1H0+mizMABz+2HL9O2MWzbqsxOVgzBcxMD5eZv1CRDwxB22O/GOw8GYzeuR1ICq2tLrSKUbbqfegBjjxHnaYlFQxaEcAfmJ3G3FAbVd4TZzOP5S5hWjkbZCigAo12SRtewrjG6opxezuWmhlmIz5BkeSNR5wZiR66vY0duO3scdZrqK50ixqiWgFXawBS6f8AKp3+5xMdZ6/+Icsw0kqF0afqBO/2I5w3zagSZb8HKdQUIoUbN8V3v3/XC+Vl8vZ0kh3nemvmYsohlKwDLDzW16dBBoqexJIoC+xOFHTejas3o/i5dIwNJTfVZ4u9798F5mUvlFDoY2d2SJYTVOCfSAQb35J74G6jLOsEkcqODoUO1gOp7MSD6x80DgU1JUxEsPIeZCOPKOXdzqZSjCR9QUnS+57E2BXxhxn+nuPMjUfWpfL63H1rsy7gjjfvtiR6kdcsfm06BXzGkvQezQU/yijyN7BxTZTqIDS6zGkMcUTZarbTqV1vVyCdt69+cDKKpIkli4s46q7GMKsczTupjQodLKxNE6ttKgAb/sLwzgklmmmWIyVGiqjh/RI9bgAcadzZG9/GB+nyta5admdgAYJx9ey+pyNhSk0DvueNsU+UjiyUMaQL/DDVV2Td2xPdie55wv4YxtvSFqGyYGSzW/mxLWwX0DbVyONvuMe5rOPLoXRVbMpWqPtsex4w28Q+JMxGF8iNSWJUarJB7WAeLPJxL9WzLxSzotszweY79g4oEL9yRv2wvT3B3+xRDHyextkPJBYxoFYBvp213tYXj32OPOmSRKGRZKaR9gWGzFdq77gfcYU9KHlAxozLK0okYONlRrDaGqqBGrfucI8z12GIoqoZCVWWMhqZmZmF/HpFn3w5Q3QTxJljF0tZB63qUULN7gAgD1AfvjxMg+XBCMVZ6Z3cBgQNvLq//Lv+mEcviYh43cqqWdT/AFFRuAe662PNYoMxmh+HUTtuqg61G4FWfT7r7Xhbjx9QJ43E/dRgi0+YAAY2pdiaI/lBb9P1wqlzT/i5pNGhJNn8xV9WnZSrA9je1DnHnU2/EIqCRoRykgVrArezVbmjz2wPls9lnWMO3nPprUEIZgNrtv8AnA3qxUI7AenvOuY9QklE1l5DQMZ3KmgT9PF3xh5l80C6yLYlUfxUoESL76f9wLGPMv0lWR/LljYawUaMkBAALU+7c+2PJMsEZWR2BLhhqrXQ2r20kVY2Ne+N5NHNU9H7M5WU+mSVtMgIqM6CoG1CuRiu8KmomCABQ/pO/qGlTfzviKzAIRULBfUrekE6O242NEGu1Viy8GZgywNIGBVpCV9FEClFHfc3e+21YbgbbBdHyDr0yxhZYmcgsNmbnv8AuL7DAuY6lmVVXhgiIcafOVN1P8uoklTgOfLyz6kL6FTdQo9N9tyb4wT0LqjZOQtr82N2/iRMdmIFbd9XzhqjRsYV2jKPINmQzxB5FgsMZGLUwN2dW5DcbVVYa9Rzb1Hmo4hGxXRLSCidQAAB3cj2GHUoU+VHl1kVPVMxdQCC2wiO4BBF7/Axn1qolBljqGQ2q3Zha+3tZ3wEsqUuLL/Y8Emq/wCiD8CqMI1kZFbdW+teLFVRU2Nx2+ccZvyXgBihKyK48yW6IJP2ok9hgvrUKKyvDOFq2cvxbGrFccnbHfRehl/NSRuOeStncMDwSffGJ1s9OT611+eDjL5M5jMrBqEqqhkkkcgXsN2bnjahhivTkSWSdY5Mu8cYMWjjdSdRJ2I2AoVhXlM3HEsLKp1K9Sjswo1d7c0a+MCZfxHmW1CRgQsZUiqAW7BP+2O5y5WuvIHuKdPr6lX07qay/hkiV/MLFmbTfrqyf1PJ2wj6p0ebN5nMPmZPKWEaAG/MeQoA5XveG8+VmEOUzDlgygJSgavUPrY8Ek0PscZRyQQtl580TKXVi2gGhdFVP8x3rApuJs48nS+vXzB/DvhNoZvNLh4hGdTkiha7LXar4PxxgHxL1KhPlo5wIljRVCiyaGyivvv99sG9A8UhUdZ0byG1aI0oXqN8+222Fp6lmMxOcxlssFWIWo0XpH8xYABiMMi22STxyx/FJFbleks8cXlvJl8xDY1gU+4sG7oo57Vz84YZHpU0RcSzSs8zgeaxAr0s2qjtQJArbAXgRNaNm5X1mVbZw5PH5dHCgHfVeMvHOdHlSqTKxZmd2jOybKBHp+oCvVeFuCeiO7egzqfUmgjTy3VszHOscwIIJQgiifj6v34wozI8xM55muCIUhcAOFBAJIIq7oDmtsGyCCXNeZqWWWaJSvsWRbWx/M1VXzibTIEPeWzClZV8ySIjy1QDdQSSQSONx2wyktVpD8cPHkM6w/myR6J2jywy8azMDberVpLEgjnb9cC9XEGbmhZZj/CkSABVAHl6DRN7k2p/fHHTPEqzZtZ82hiVUqlumN8kEcYST9X8vNPLlQtySEJHpugeKB9z37WcGl4RvClcis6lmFgm/ioyQQKqxxKouWTcqCR+WxZGAemeISjwRqzHMSOXnJuqkvUKOw3+MTXUoDGqzyy6pJZTpRTait3JPcgkCx9sMc3mcv8AjhMZWZdAZ27s3cD2HHGDavbERV6LTJ9Q81/UGdE9IVmLCxvYTYg2BR9sbtOguRo3skghthR7HcDSPi+cTXTetmSUrEKhD6mApRWn1DXV2TR+Kw6bqZvzHuXXQVK1RrY+pTsdPI35xHkxqMtGe78sLyqxRhXipYxIgCJ/MxIoLW+25Jv3wd1XMoE0NKygkkPRfT29QG4Wxibh6+gcrJrRQygEkWre4v42I+cPOqBGkZ2WSJXN70QxNAaWXcUdyKrGdITONyQryo8ucqWDmZTTIpYEEFtYI7WOD3r3xX+ADKcu/mRNtKQpZdBK6Uo6d9O97YjcrnIogGlmZiDpaRF0UW5FWTQHbvYx9I8Hwxx5fTG5lUMfWTueOa7jj32w6Cp2gJRUdHyfN5mRi2XEsRHAcnWVFWSG7G9u+OfwkUcZWSTywWOmhZU1VrvuGu7xSS5WJ9IMQayQQxFADbgAbYxzOVjA0SrakFtSCmrjT31e18/GDGp+QJsvmjFHEJ1kk1XrqqBAFXfBHJHGEt/hs0q5/wDiwtbaQ1ltqAY8n7YN6N4VkEcjNO8ZoVGo9WiyQQTyCPyjCnp/R7lSeOUZhoWDGMoVYgHjc7n4GBdWenhn8NfP9g/K5Uy56OEoUjeiokH1BCCo37jDuYQwu6RzR6xIwdR9I12R8duMOerOjZmHMBkk0y6gtgUStaD80SbF3WJjxJcEbIwDiVtQbijZo7DarqzieXCUeKHYpSyTvoCkyqrPFHG4Cs+lmJ2kNAjbtXvjJel+cZZXIjjhFB+QW5sfzUf9cKEiVgxeTSw4pdRJ/wBBg18nmFgEJB9R9EZ31WbBH8tjtgqoryUtP7lB1Pqn4iFVLCpGW9PqG/q/YcUfjB2Z6PDLJl8vCBIIm1MexU/USB81Q++DPD2YTp0arKqlnBLsbqgosr781iV8LztCmcnAYk0hRVJ3NlLYfTV7nfesIT1rwSvLrS14/PoE+L8vlvxywLAzxpHRWNioB+f5VHJ+4wt6wskEAggLn8S2pAAfyiitm2b42FYp58lO2TbMERR+WLmYG3mAHF16ePp79ziG6WWSCTOuHIDgKzsK35AXlm/YYpx20uImUktfLssX8RhJYMq0kaL5ZEiqtKoC3bbck+nf5wmz/UUbPB1kSJJYijuVLa9W5+o1f2+MTvSM5IiSyxOiSldOkqLdTuSbsm8P+m5ZPLyzxlJtDAlADULezXYIPF7UcOkknZJgXKdo36AmWEU4iQtPC5aOYCgNP07dieCvfHmYyJ6gwMOXVWFyTNG/qYk7gAmhv78YY5Tpc8seclgVYUkkPmQMxDWo3qhQ9773hLls5Kkrvl42CSx6thypGx+4IIOFN7PRhGLuSe/40Y5yYZhEbNSKrBLQKpLL/kI439z7YDyPUGyJBKIWdW1I/IuqN9vtg2bNRZr8NllYxoR/Ed1FEge43Nb4E8R54qdMv8RlVgHofGliPttzg42Im0ltBGUyhmy0JkSEDLxstOGOr1lu1aT+94SdKhjYtCYZZJ5PTGEYCu4r4o9+Mbf/AB0qmMTKSJQSFs+oHi+39t8Z9Kk0syZdHaeTUha9k3A9Gn1CxtqJw5dV5RFJbuPTHHR5pkido2EcWXLE8HXLVWN6P3OGHhLOZiWG1US6zpokWoXk0e5JJFf2xKf/AAkySPlhIpCAMRqIU/2OKvwv1uSV8vloj6VZj/DUaKri6s377b4HKtUC30ynyvTzBpJEjkHZfL1AEEn1VsLvk74T9M6/PEXkSAujOS6srUG50oBxY7AHFuuVZmTzGIFEFQQBXzZNn5wPP09mIAkU6a0hn4ruAOD898S1sS8ib2Ts2biDxSSKI47ISJ0rSz+5GwF1vzi58EdN8qBhf1SFiF3A2UbE71te+++JvOdMlN/xcv5Z/PuH5skgghgR2298VnhFi0Fhiw1EBgR6gKF4dh7Oc9EzJpZnVQNK+kHewe5+RzjDrakv5gYBUXYEfT257ng7e+CumjRRcqLqh881vycetmNz6Nfo9Kj+p+DW1YPQSdEicgsmYQ/iWjNC2djpeh9KXuMF+HOl5XMvLJMxWRDppSa+473+uFPUOjzSkpGYpYlJo0f4ffTfBI42wrzCR5SJ0eOcylhUgOlbH5RW52wjJGTWuz1sU4ceKlsvVmygycfmCESggO7coW+lx353+MTHVc4RG6lJJpC6rG7KdD7g6rIAINY5yviPKtlDH5MZlIrzJTt/3UbsjG3W+vZmXJrbwaa4D223FLWx+MJcXasbig4t70/r/An8SZGZpVDQorldhCdiK52574DWTTInmNqbRoiEgKqGG1N76bB1X7YaeDenT5tg8LIsiMfraitV+WuPjF34f8ILRmnqaR29ZG1A7WAeOMOqV0xefPicdPZ8h6pnZpAiNISVLUA+oH+Yjf0i+MWnR+lTMpS3h0mNrkDes7+oktVCgK3vDfxX0mGEl4oLNkMWA0fcAUb+DxiS8SdS0RINUzuLC6yVSudVgnUb2A2rGTTmuEdCYSjCLm+w/wAYJNBmNOZmIikGoeSNjwACKIFUeebwWOnJm5PMi/jZVdVxtwGPfTyvFn3xK9H6tKqmaJnklRfU2lW8sX8ng4AzOZmjf8QsreZJZYjYVze2OjiaVdMXmy5JwuL16Bnifo3kFyjBg2zrt6QeKAF6e2HfhQZnItGggE34pQQpFggd/jnviVgZnzY8yYpqNNK25ojuPbD+J5oJpPInjfyV0htXKt/J/bthztRUWzfY02re/Gyp8NZOds1LBmJngIUMwD2WO/c8UO2M+pdEjjmELZl1jj9epewkb0hidqBBO3viby+Yd42lWCQzJLvLvSiuCe+++H+c6hl36ftIj516VmBssNVaQvwLrbE0i2T2pJ6f5ZPZ/M6oGjGkjLyKAyjZhuGr+m3zjiPOJl2kWaGGSTQdyxHPFfIvDlOuxxZNst5Ib6hYHN8frqF7YncrAF/Dz5sa4yCFK8Wp3Vu+q+ScUY97EZnJNxaG0nTHigZpcyCYmIVAw0jbar3s3xvxiYk6nNI4dAsTRoB/DGi/k/8AO2DOoTw5jQSwRjqJsGlAY0oP5iVo6scBIxIjSa5Y2ALIDRKDYAt7969sNTrslkraS0bdQmh/D+VGCzly0rg2ZCPzFqpUG4AFe++GXgvpkjMJIZWRVQF2FMdR20heWof7YB6S0UmYYoBloVFvrtwPj2J9sU3gjKZYRmpNbK7EIY/UV30saGykb7YCekLmlFXQ2zpY7a2jIHqGkmRh7ih3+NsCZAvGdcK2ApLNm5WcgDuEXZb+5xXZPw88q6ojGibFW1Fr9/TwvYVhd1bpeh6evM2pgp03Y2AO1c84Txa2xCipMTLn82wXXmPL1bDy41Ub+12f3rH1HoMXlxmPUW0tVsbJ2B3P64iRLGqs0uhQhDl242+Pb/TFL4Xz6TpK6q/+LRJI9XoTcfHb9DhmJ7BnFJ6QljKNHUfNVdVdgAc/rjiWCM2hZ5Ai7oWFV+2BUyjK8aqzsFUkyM/vsu4FXztjbMwq7Mtjehd88jmqJHtg/qFTfTOJsygk0IAoqit1zuB8cXgXOxQzFUKWvJ+f9uf3xtKmtxpSqKuzEHerG+OM6wK3VKOSeKPNd8YmFG/JCyZiLLZjyploORuAARzt7FTY49sPo8zHnkmXLQr/AAlKgkBS5YHdiOy1/phjmssp9DorqLpSBv8AbnT+mFHQ/CIkWYwsYKNWCdwfynt2+cT5cCm+S7+xTjzOCp9DT/pfNl58lNCSiSRsST+euxJO5vffFbkMirKTGyg1dpdWOL+/fHxLPdNbJ5xljdl0EB3NbXuRtQOLLKf9QYYfLXQxAA1GM0b+AbDYOcEpaBjycXJFp4pjWTKyWtSaSzKdhsOb9sfIOmxBco8jwRSJMQutTXksSRR9ru6GKLrPjXLyO0jFmKjSUu0cN2N1Z+cfPstn20NCNoi4ersrX+prbfBxi5LYUMqxLfkcSSFcsWGZUsnp8uqJF0KNbj74SZGQBm1C7HAr/XgYYSL58gJjEZazYF6vbDLp3RVdXH0yRjUAfzCxrv5AN4bFqK2Kyyc3rrwJIC0slEerTQAHsOd9sPvDvVRF5kjwRzenS7GhpvYUP98Lus9LIcsBVsdh7Yf5XKQZiFQI2ikA2eR9IIA39fB3/Le2AyNUO9m4xfp9zbJ56YRCCNSvnG0VRVWN2bsVPHxWPOnZ+DLLG8cI/EIWChFNuSOd/q/QbYWT9Zmj0pH5UflkBnjqt99zd/GNeudfkza6cqjRIh16B+U19QYbjYftibg7rx6l080aqr/2E9Xz0SBGgkYWR5iMQa/NqFbDfY1gvw14hglnbLZiMLBOQ8YI2RxwfsR3xHdGy8oCyoC+k2NuN9gfn4wfI07yF5Bc0jBUa9hR3XYUAbr4w5RUdCcsozx+odB1GXLTSZXMDXFqYDL2NAB72QW0kb+msA5TpmYDsYIWdC9CIIWDV+5A+WrDuDPIVaLMGJpwTH6hRNbmMtydjSttgLM5+GM+XlIJQ7oVZWdgVP8AMaa7H7d8GpPZOl/cWTZSWSQxMCpBorp0qvvxsKHfnF/+AhOk69NKAjBtIs7Uvc8dzhNkJF1IqvGrOoJCAkD2DA8H5OKLo2RLqBIy2rXpABG55r3wp3IHLaqLVUadP6j5X1ebIy/morqr/XDwdSaStBdWIJAKm9vq+o74zXLoFb1b7+juR8tjFfXo0rJJp7jZbH5b746qJ2knaBJMkS4JYyMW9J1cVyrDivbFd4UyMUUGkBfqJNe5A+cKsrcjARIWFWStbfB/l+2KbpWWKJRXTvdbfGGYo07Bb0RRjBUspokd/b/jt98d5lqKigFAFn3O574URdSOqQAsVT0kBeBWzG+55xtmp3kkB2rlb/bjv/zgFNhxSD2Wjq59mN9tzXuLOMc1lfVx/mb7n+mNMoHP0glB9RPcnkL+2/3wRNHpJIFgDavbnvthnZwHmMuTSupFkgHmz2498DQwsptSVbfUAeK2A/XB+aXU6qpN2GbfcAf6f74zcFba9Q7n233FfbvvjjSTzmRViS3ezZJ3/wCcLJugqRdUO1C79974rvixVQwYqCdvTpo0N/f4rHjR7L6CRV7/ADzxgeQaPnh8MAoNJs3Wkjnb/bBeQ6H6tjR+fjjbFfllZiNWXUA2frbgd/vglsvTivJWuxBuvkk745zlQqSVE1B09mBbR8Djf523x7FAVanXQ1+km6PxXJxV5JVVio3b42GGDZBio0soXgqVs4GNtGp0qIPqHSiz64wGJ1Gq+kdvuTjjpkEs8DwwQxqVR2kDSB2LKLvRtpB4784rJenw+XJoWZ2RdRBZEpW2siiL7jGnSeiRZKXNySRxrG8B9RcudJbe72Xb2xkHemFHI49ET03IrPFHlxlmjlTXqehwqhiTe43IwP1LwvmoIsswZV/EmnBbdSQSCeNigJr4xY5/LTo+UWEiONY18xuz6vL/AK8/fBviUsgY6hHUs27sBQCFIwPbYlsamosN5p2pJ7CYuhxx5by4RqUgFSTWo7GztzhJ4y6Np0lY0YhTe51A87V3w+8N51fwOXJkQ+kICeGra9//AE4z8TZ4RzIDKFbVpZaJuxsLC1fwfnErk7dDISvs+KSZZtdSD/EYAs25q6O/Fgd8WXTcgZzPln1SrHHcci7OwBNBXqnBUcEYp830AI6NoFPM4ojikDCgdiSQf2wyyWa1RPJByjlWocEJr7+7bfqcUvI5doXyS6EcfRokBaO6fSd7vjUAC1nj77jDnIDQoY3bWdQHzdVWButyNFlIWCiiFfchSpB1BRe7eliKHth3LIPKC9gRfvvsf1vtjroBtvs8QrIN60k0BybG5BG1Y4nUrKqKxQFdRAbZgDuD+/6Y/R5eRgAvNk61O4P+YDjHks0oIDlePWpSrv8ANq7be2CA2mU3hkjy2CgAA1sK/fDkN7Yn/D+fjqSmBN3g7p/UUcMb4avtsDW33w+LVaFyW2fF8mNGYm9Q1DdlBpT8EV+uKnp2bqpGUhFJe25Go1+3scYZbpyJJdEaiDZP1aQd+PpJP7Y/ZLOMs1ppMRXTwRq+/sBtX64m9BjiMsvmQyqI3DAbUOb746jyjFtRYrtdVt/7WA8iBq16QG4IF7e53w51bq17G9+OeDhqRvQsgyBEjnRaUpB1He+x5usfuoSeVJES4OtSoWvVqHYUd8HR5wIUr6SdN337DfE142zrRsmgUySWHbhSdjXv3P6YXL6BxVsZ5fMwvpj0aGZjo1CwxG/aiL43x7nM4kbKsjgKwYsw34qtvnE34j6fJK0GahzAYppaRARSEEaZAo5U1v8AOAvFXUzFLK0B0apFMZJ+kspZgQe2/GMpjuMXKui8y+jWRrGyhhpBog974vG8PTtcgpVIIsav3G+PnuR6sTOirJqklijOn2NHUNvYi8U/SOsAxRVqb66a6rSV7+1MMdTT+IVKOtDqSAqT6KI59r+57YHmzCjcaSFFubpV+fnG0rTSK/mMG0c9q+wBr5s774WQyE61IsNGRbbj/n7Y2XzRO032d9ADRZuVaP8AGV9yLFoARq9iTZvijjCaVJsq2WvR50Dgax9J8w+kn43FfG2OsrG6xBpZFd5FbSVZaNDaiPqriuawH1iZIhc5QnTrkAP1g7ll9qY2B73hU5W0q2Uxx3tmc2daSHLeoEJmEUE8HQhokc1qCn9MadfzZzHUTl9UaxxxF5y6alBYDdfagDR7Yksp1RUiKxVJG5cIWPqDKfq+5B/phn1iRYYZZGd3/EqoeqB0rvseQTdfYHHcqyfEvT1CeO1aOOleIJMyilE9USABEQnVITShR2CKNV8b3h317NCVaYjVGxkdr2DvQHGxC1pvtqxLL1GRFSGApl4r1FUH5a3Z2PqYngDb7Y68L9YRp8wJkeSGRDGdrOn22AFgW36YJwVXEFxcdMq1zkkn4OeUgxS5mIhCe7DRYPem/wBcaW2nNZcSEata2v5W1jQfuBhVkIWGvJkkyQMGi22GndSD/LICpvsRh71DNIweRYwksxA0NsCWIUi7qwRgXdaMregXrMBfJxRyshmgClz2KD82/sw/rjyXqRhijcEs0gZbP81jSv68466l0wNEcvWt8uImtjfmI+rUhP8A3LV/OBMtMc3I3mRpHGr+YA30qBVH7ggj9MbKOkFCF6RX9Uy+lincFTsa2I3+/wB8DZmKQKgjfTpuwdxXFG/b4IwhyniBZZnzARl8w0Ad9SrsGBJ2HsAKw5ysiyRVKVdSzDSRsbJIDUdtt8bGVyaAlFx7B8qsqlXmoKilQy+ot39KVvtwSaWzzix8PZhZI2dHQqzkjSoFbDZu5a9ydua7YRnIqQVc6iRYPYeyj4A7YO8CgjLsGhWI+Y3pBvsNztsSO2HwWxU9qz5/Jn2DiOIaV0BSr/S1H1DYjSy9vcYoMoqvGCVpvgcV2/8AffAj5ONiJVVQslH7e1b8g3v/APzBcWod9r3I3BFA71998CotDLR1lTsbvTdAk3Y++NYZNI4sX73pH2rA8St2Cnayt7D2rGTZ9IAPNvS2qgByFq6v2vHb8G0Z9eSWWK4gOdRHuBvx874+feIYy0UWYiVvKlQ0FGoijZDafpIO++2LHOu4ePTIVslNOg6JQdgUINhuxW7B3rCQ5hkhVAjFHamKk61dTQBP0lvg/VVHAxasNcqM8n0GeGH8QWlOpNMirSgBhuoBsmub7fOPPEEUIOVkIJhm/MfqqE6CSK3JDbnvQO2DI+tMzBZJCs2shiPoehYOm/Q3fTxzvhT08ieAwysCYSZVfXuA/wBYF2DsCwHF41tO7HrJFOLSGOUzaJnoZYMsVy90j17Agv8Abc84FyPU9JyiAgqh0mz9KyFQoNDe9N4GzM8ixmDUdKuHj1f/AGBt1UDvfFfOFEEz1I9qGSRGctsDbbKo/wAvI+MalaM9opT15PrrZh42atKndVLWQSORQokkH3wLLmREgLowKMSjbVvVqR2298Jk6mYkme3jMsnmR22otfdQQdK6a/rhd1vq1zRfg80wWahKsh2U1u4NHUpGxPY174yKcvhZLKNNWVuVyUTFzGVWOSNZRHIPTZ/+5CKNjhvbEJ/1GpZDF5f+GxIkDbUVU6B/lsk777YsVlaN4nE8MojUI6uVJQO3IKUNxviK8WwK5QhBGpYKpFepgN7v39O/zheNpzQ5xlTJIBmCBTvZauKujt8GhiigyrK7SM5KQBWb2tgdIuzuWoYnRHIymltlsnT2A3P7XiwjyX4XKxfQWkctMWtlvTcfHZb/AHbD8rWgMdtC+aJYkdXYGRgBI77BbvcDlmxRdC6QurykkAjZVkidqsmrYGuQwI3rYgjEPksqc1OIg1WKLG/T7+/G/wC2LnIZSNo1l4jj1wgKN/KNDUSOHVvV/wBrYTkjxVX6hufvHY+hmMUwlzAWpGjitAfpDFRZvtqB+wwuz+ffK5to5Bq0MfLLmx6u47A/3OHE+Tvz0YKERkeNy90fpcXxpqiCe94E8Svl3I1MS+rSwY72ACNx818b4V0NxSSlbWhP1Xqxj82Rjp1FVJA4Gvk0PpG5wuzkoncLG7PGziEyKNKlQSzkXzfA/XHj5XMzahKgVFBVlLaTKRvWv6dW30ijhnnFhhijTRrkjJZFGyrqG2lfzA2d77b4fXw7BnP+pcDZZUzk+jLpQBWKAcBE2DE/bdvk1ii6fPHqdIAtefpo/wAqgAtXyBt98T3QdUMiSSOP4cbbAkKmugL27G/2w36dlhltTIBqZtPqGohRvbb2dzuRgHSf1EyW/oVuWYXZAO/Ht9sO+lFSpr+bfj2GJYPen0itX5Ho/sbsfrig8PQgRGyWJYm/0GKYdk0kyCyKAc+o1ug57/6YMaImMBW07d+N+eMDuGADEbkigOWruRe32wxy4IXsC988fA374yhoE7GOuTqPcXQ+47cY86gjCKYZdyQn5qvy++4bZlJ/3wv6x1DWAiJqj1/WDVEGzuN+1V3wc/XhlEdAPMdmsF39AjO4J783tt98ZQTTaIzP9eniRZ3y6mN2uSXLkhHPcOhFK/cNgnP5VGgRoVljR1DiHVfmUdTCjyRyR9W/cY06X4hMkqjQhRmOp4mqr2GuNrBBHcAffDWPpuUhaRUWSRT62jV9427PFQ0gnitqwmTrfkOKb9CHkyLQMWoxMHUKDuQa1K2oekqT6L+a7Y76zmdUY8wJ56abAG5HY2NmX+YbYs1kUlHCg5itTOiWDHwVZGJoKa4774kHT8M8rwuh9TLZBOqKUchT+ZSN/vg4yvZrj8hdk4I5TI2YlYsFuIRnYlW3FH8oFEDtgHN5n1PqXSGII5/KTTcfONelqDIgTTZVgwI2uqoHjVQv9MCZzOGSJY3W3EhAe+1AVxxe/wAVhq72DfFa/PyyqymQnM2WtfNVr5qlqxpN/A77Yy6MjNmo4ogG8gk+UhBL95N7sG6oD5w66Bm1zcC5Vn8sOrOZb3AB+hbPJO+EsmVaDqalYkcSC4C7FQ4+kHUCCDYP74RBtuSY3NNyabLOB2X8aR/hxOHCSWpXSdlUkbxkbE71YxE+JxKphifSAh0hkawbcFdQ/KRVfpj6WsBlEkcRDjytRVnDHURTROdjpoAg9yMfOekZBvOMM0VHUpYs26sBrW+5B3H6YGGnfyOW1QtgyHnSkJSsTIzmtvSa0/rV/rhxkOmEIwR409LOpmB2Gmr/AMzXYUdrvC7IzeVMwiIFkhl+oge/683hh1xppNDyGoz6I1VbLnilUepz7njcDBOTc68HKKURf/8ANJlIohlkNhbMjDvt/YD4G2HH/Sme2nje282mNdnBPqocWGO/xhXmejPLkZMxKDGI5RGpfksDp0199z7Y9ynRs105wzsVJGtSm6soqzq/UGsHNRcGvL+4nbmvl/BdZrqgyuWdfRrdGsufqIJbsNrv0n3vCuafMQzRThW1yZdfMYAMOLUtW3IIJ+RgqDxOJUV5ljjeNqMunVZrsL2BB/1wR03qUK5oaTcSpahmJ5Oojeh2JrcUcR8uL3+IqUXV0CvcMLZd2RjI7E1wrbmr72LFiuKwEIgJ0kcSbaaXzAQBdb2OKPbDvrueV2Qawo1HSwUHULBN/wArDcC8KcvnIdYiZI3ZFZAACQdVlRzuQFvfDk0toWk6HebfLyyzRybghSb4ZkHpQe4tyfvXtjnLZcCOIElST6joI1cbC9wL/N8YRdQzqFISYSrfTEddBm2/iaaOwqux59sOcvI0/lCQoLFExsa2PIsm9+2AhcqsyXwjrLlQw0NXuP7DscVfQK8r333/AGGJ38Ap0je/qO+13xh54WYmInSVGs0G5qhi2F2SS6J/8MvIJHYd/wD0YxzQLNvsFN7MPt7YMik9Io71gSbLk3q0+rua2xrCvYHnh60UaQCQRY39O/vR55xj1HIRsf4l7EbrQ/Su474ZIobfTuNgW9vjAvU4jqUEflJsjntXwLr5wPHQSZG53pCRnVCuWLFiCS7REewZGJDH7VjXJ9Uly/mqzTq6IrKEQMo9wNS3R+P64RdSvQ0MikTK29qSrVvtf9MbxdZmj8uOBjE7LYbbt+UjURf2r7YU4P1H/p0OeoZsxCLN5TbXGzinVmTjWtbWhsX7HGWQcznz6WSV/RGRQZWAJNLWlwRYrbEblepSR5jzNgSTr1G1JP1V8HvXxhjNNImWiKqyEu2iSE2Nuzd9S+45wXumkAshoiVmAiAgpregtgPWzED33FHHnh/IfiswqHQAja27VdXpBO/A/rih6Vn2kjXNg6m8y5drJ+NqIUsbv2PxgnI9A8iYkqVaWNpEP8lAnRfce972PnE88jja8/5HpKSsnsplC0fmRR3bEV9OgXrUm+NVMt+9YB8S5aWQQ+YTUcelF/l39XH+au+LroUMcLENI0hzHkAXRo6tRWvcXuO14G8Q9MWDTHG2sOJH1D1fU2ofscHjyLkLzRtNGvSwMxkIZpvVKsqJpiFNKF4icC9Vi6O2FnW5IiIHy4Eg3fSSA8YUaWjkHNrq2J7XjvouTGTepw00ZovXY0SGAHtYxt4jl8plzeX8uQHTqQj64yCu/sRY3wMtOvn0djvsR5LJOXZ9JSnIrTVmq02OQMddKlzEmchRL1BhQcXo76lNWvF4oOlZp8wVeQIdMdim0fUDp7G9++KD8amUyqTyRg5nT5JKGyur6ST9wd+cbbXqbJojfFEytBl8rmHZTGTaAAsxHqLkfmDEjgg174YZu5csDllzJg9Mb+crC1JHqjJWgBVH4r74kOt5Z5p/MYk2N75AXi73JxS5DxXmgiwNUcOnQJEQl19jV7/tgp43SaBhNKQrZ4xJ/CJRa/iXvpPF/wDNV8YZZSBPNSNn83Qp1yqwK6SKUadyTYAsVYvDqDqETiNkkE0iavNklQIyUOTSlTfzvhT0fq5lziyiNSx2VVGmwDZ0H55wjcm09Fc5ppOKBOkIywMYSsqqVFMDaNd2OLoe/Hxg/O5jzZ/xEYCgKVkeNLUnm1Pcji7OLDI9B8+FwnpRpCyyG0am5Gmqutt8Nz0yPLZNo1PoQVVDj2oe/GGRxPbJpZo31s+dZWSFk8hXH06l0jdrutJPP3AHxh70bJJGg07hO/dfg9jvhNNlh+LaTgiiqCqAArSTwNuPnFXklXkBgNIPqFd+4G2HYoVsVklYajDVzYqj9/b5w98PUYjsfq7/AGGJ7zAAS9AFqB/0uthij6JvGeR6q2+ww+JPPolJ5WVfYnuvI9sfkhqMAyEsOSKFn/SseQrT7AAD3bi/j3+cbvRN7GxRB+OP1+cazUeJsu5P1D5wP1CDUbfYjuePtfzgqGtO11tQH9++MZ5Qytf81KpFnVfGBaNXZJyyujFZWIAYgN89rvc7cnCo5ISyhni8yIEMHBor2NWCGr+U3d4vMz04XqIDEbj7nk4Dm6eSNgBQ3H37/GF8BvOyJzP/AE9zIkmMZiMP1Cyo1qd732Vh7GsZ9KyjRzRSz+mAE6cxGw0GttMhHpU/9wH64oM30fU38RfMAP0l2X9LXej3GO38RHLEQLAUB39Q8xWXul7ErXANn5wMnOq7OVB0UyysypAjSSSamkhIKD01yD3PKj5xSxeH0oymMan+sE+2w222NA/fCPwlBBIGkyipDEXt43FGN/8ALv39sVmbbeOzYIqxxthUYpMNu6rQqznToIJRJRVFcygKOWI3r39v1xETZn8RmVMQAVgoReCFDEE/oMXPjXqiiEBEDMt8/wBQKxGdFyaBgVcf4ekEflBJsfB3rG0lLQL5cL8hOfhDBpDZsmgSRQ4G3cV2xOde6V5Lqy3odo1awQDTA7jgexGL5VQ+1kUQfykD/wBGAuvdPEkahl1aX1VZrfkVew7/AKYY9IyLpoJ6X09YJ0Qkq8yAAbadixq+43xn436QrxLIEAkWQLY22ruO/cbYWZnIFaCsxdGOliSTp9wPfnfG3UJ5poIy8guKQM5I+rne6rbYV8jE+PaTKMi4yu9CLK5MyFQBRNMCPzWeB8/H3w7k6OfSXHGoE8/pfGHngvpyF9flUUFA7VfvtWKnqrxpEdQsEbL7k4tULVkLyU6PkWbyckLFoXKMy6SRQLD2s7HGHg9FgzKK+r0Sakc82/1KRwbxZ5vKWa07Dt/ziY6n0z+LG5D6A3qKjge/3wtx0PU22fWZ8xoG7BV7Hthd1LqUSxOVlRyF3Ub2D9sa5ObzIFD1aNpPyOx+1YmTCI/NVvSCCT70LO2Ok9aBjBXvwYHJAy0ADTEubB5ANEf3wzjgI0qt6eKPI+xxNeEXDtKCCGbdjft/vtiwVbF2Ce/xg4rQM3s4Kg+lmvVtX6YbeGtQiIewQ5G3cUKOAzBS6ruuOLw36QtIdvzf7DDI9i5PRISz/Ck3R7Wf712x5CygADdiSCKJ2He8W8PTYqI0Cuf198CHo8J2KbDj1Nt/XB8QeaJhRY0+wvngA/fAsWc8ycxrTLF6iexY8DY8gCzixXoMF/4f/k398YdK8PZZA2mID1k8tyf1xjidzF+gGxYIHe+cYCLcn4/U/wBMU34GP+X+p/vjk5GP+X+p/vjuJ3MlXyqnf45/2wrlyXqOuO9jW17+4vF+nTIj+X+p/vj8/S4jyv8A5H++McTveHybqWTeIeYg9SclfYcAjggDa+fnFv4ZJlyqagADZtiDf2A398Psx0OAoVMe1cam/vgXpfQYIgBGhW/87f7thMsTTtD1mTjTJbxXANelG9LC/t/bEtkMh5bSUw5bfY/8jH1ifoOXb6o7/wD2b++ME8M5UGxCASdzbd+e+MWNhPNFqiQ6LmC7WVITSASdxq/e+MNMyoLIuwJahf2OKlOmRLwtfqf748fpsZKkruDY3Pt98N90TvJbI3LRFDqLM8eq9JNkHvRqx9uMdZj/APIjfyXMYIBJIoV3HySfbFi/Sor+n5+o/wB8ZwdFgB2T/wAm/vgXgsL3ol8LOygiiQd69vtjrOBiXLHbudv2+MPYunR6gdP9T/fHsvS4r+j+p/vhvEXyV2S8kQBJFEX3IP7YDyx8tvUCRfbvt96/piwk6TCatOPk/wB8cZnosBG6f+Tf3xnE3nonOkOJFtTp1bFOQb459jhN1rOedrBZRXpsChewI53AIr9cXWR6NClaUIrj1Nt/XHh8PZckgxD35PN37++EwwtLsdLKrPl3QelOsiFQ4C7uxYAHeqqvv++L14QACO/wBv8AauMN16PCrEhPq+rc79vfBMmSTf09vc/3w/iIc7ZjkEhZTQW/zg8j/wB+MddMNq2mgus1/THP/wAbGq+lSL2+o8fvgzK5RFWgKH3ONSBs/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098" name="Picture 2" descr="C:\Users\Pc Home\Pictures\T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27266"/>
            <a:ext cx="2876550" cy="387667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Pc Home\Pictures\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97" y="1727266"/>
            <a:ext cx="2799087" cy="256582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Pc Home\Picture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5784" y="1725998"/>
            <a:ext cx="2320672" cy="285513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Pc Home\Pictures\images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1136" y="4409096"/>
            <a:ext cx="2633032" cy="1972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1000"/>
                                        <p:tgtEl>
                                          <p:spTgt spid="4098"/>
                                        </p:tgtEl>
                                      </p:cBhvr>
                                    </p:animEffect>
                                    <p:anim calcmode="lin" valueType="num">
                                      <p:cBhvr>
                                        <p:cTn id="20" dur="1000" fill="hold"/>
                                        <p:tgtEl>
                                          <p:spTgt spid="4098"/>
                                        </p:tgtEl>
                                        <p:attrNameLst>
                                          <p:attrName>ppt_x</p:attrName>
                                        </p:attrNameLst>
                                      </p:cBhvr>
                                      <p:tavLst>
                                        <p:tav tm="0">
                                          <p:val>
                                            <p:strVal val="#ppt_x"/>
                                          </p:val>
                                        </p:tav>
                                        <p:tav tm="100000">
                                          <p:val>
                                            <p:strVal val="#ppt_x"/>
                                          </p:val>
                                        </p:tav>
                                      </p:tavLst>
                                    </p:anim>
                                    <p:anim calcmode="lin" valueType="num">
                                      <p:cBhvr>
                                        <p:cTn id="21" dur="1000" fill="hold"/>
                                        <p:tgtEl>
                                          <p:spTgt spid="409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105"/>
                                        </p:tgtEl>
                                        <p:attrNameLst>
                                          <p:attrName>style.visibility</p:attrName>
                                        </p:attrNameLst>
                                      </p:cBhvr>
                                      <p:to>
                                        <p:strVal val="visible"/>
                                      </p:to>
                                    </p:set>
                                    <p:animEffect transition="in" filter="fade">
                                      <p:cBhvr>
                                        <p:cTn id="24" dur="1000"/>
                                        <p:tgtEl>
                                          <p:spTgt spid="4105"/>
                                        </p:tgtEl>
                                      </p:cBhvr>
                                    </p:animEffect>
                                    <p:anim calcmode="lin" valueType="num">
                                      <p:cBhvr>
                                        <p:cTn id="25" dur="1000" fill="hold"/>
                                        <p:tgtEl>
                                          <p:spTgt spid="4105"/>
                                        </p:tgtEl>
                                        <p:attrNameLst>
                                          <p:attrName>ppt_x</p:attrName>
                                        </p:attrNameLst>
                                      </p:cBhvr>
                                      <p:tavLst>
                                        <p:tav tm="0">
                                          <p:val>
                                            <p:strVal val="#ppt_x"/>
                                          </p:val>
                                        </p:tav>
                                        <p:tav tm="100000">
                                          <p:val>
                                            <p:strVal val="#ppt_x"/>
                                          </p:val>
                                        </p:tav>
                                      </p:tavLst>
                                    </p:anim>
                                    <p:anim calcmode="lin" valueType="num">
                                      <p:cBhvr>
                                        <p:cTn id="26" dur="1000" fill="hold"/>
                                        <p:tgtEl>
                                          <p:spTgt spid="410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fade">
                                      <p:cBhvr>
                                        <p:cTn id="31" dur="1000"/>
                                        <p:tgtEl>
                                          <p:spTgt spid="4103"/>
                                        </p:tgtEl>
                                      </p:cBhvr>
                                    </p:animEffect>
                                    <p:anim calcmode="lin" valueType="num">
                                      <p:cBhvr>
                                        <p:cTn id="32" dur="1000" fill="hold"/>
                                        <p:tgtEl>
                                          <p:spTgt spid="4103"/>
                                        </p:tgtEl>
                                        <p:attrNameLst>
                                          <p:attrName>ppt_x</p:attrName>
                                        </p:attrNameLst>
                                      </p:cBhvr>
                                      <p:tavLst>
                                        <p:tav tm="0">
                                          <p:val>
                                            <p:strVal val="#ppt_x"/>
                                          </p:val>
                                        </p:tav>
                                        <p:tav tm="100000">
                                          <p:val>
                                            <p:strVal val="#ppt_x"/>
                                          </p:val>
                                        </p:tav>
                                      </p:tavLst>
                                    </p:anim>
                                    <p:anim calcmode="lin" valueType="num">
                                      <p:cBhvr>
                                        <p:cTn id="33"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fade">
                                      <p:cBhvr>
                                        <p:cTn id="38" dur="1000"/>
                                        <p:tgtEl>
                                          <p:spTgt spid="4104"/>
                                        </p:tgtEl>
                                      </p:cBhvr>
                                    </p:animEffect>
                                    <p:anim calcmode="lin" valueType="num">
                                      <p:cBhvr>
                                        <p:cTn id="39" dur="1000" fill="hold"/>
                                        <p:tgtEl>
                                          <p:spTgt spid="4104"/>
                                        </p:tgtEl>
                                        <p:attrNameLst>
                                          <p:attrName>ppt_x</p:attrName>
                                        </p:attrNameLst>
                                      </p:cBhvr>
                                      <p:tavLst>
                                        <p:tav tm="0">
                                          <p:val>
                                            <p:strVal val="#ppt_x"/>
                                          </p:val>
                                        </p:tav>
                                        <p:tav tm="100000">
                                          <p:val>
                                            <p:strVal val="#ppt_x"/>
                                          </p:val>
                                        </p:tav>
                                      </p:tavLst>
                                    </p:anim>
                                    <p:anim calcmode="lin" valueType="num">
                                      <p:cBhvr>
                                        <p:cTn id="40"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984353603"/>
              </p:ext>
            </p:extLst>
          </p:nvPr>
        </p:nvGraphicFramePr>
        <p:xfrm>
          <a:off x="1475656" y="1628800"/>
          <a:ext cx="6323463" cy="4648105"/>
        </p:xfrm>
        <a:graphic>
          <a:graphicData uri="http://schemas.openxmlformats.org/drawingml/2006/table">
            <a:tbl>
              <a:tblPr firstRow="1" firstCol="1" bandRow="1">
                <a:tableStyleId>{5C22544A-7EE6-4342-B048-85BDC9FD1C3A}</a:tableStyleId>
              </a:tblPr>
              <a:tblGrid>
                <a:gridCol w="2040335"/>
                <a:gridCol w="1779587"/>
                <a:gridCol w="1760537"/>
                <a:gridCol w="743004"/>
              </a:tblGrid>
              <a:tr h="464465">
                <a:tc>
                  <a:txBody>
                    <a:bodyPr/>
                    <a:lstStyle/>
                    <a:p>
                      <a:pPr algn="ctr">
                        <a:lnSpc>
                          <a:spcPct val="115000"/>
                        </a:lnSpc>
                        <a:spcAft>
                          <a:spcPts val="0"/>
                        </a:spcAft>
                      </a:pPr>
                      <a:r>
                        <a:rPr lang="es-EC" sz="1600" dirty="0" smtClean="0">
                          <a:effectLst/>
                          <a:latin typeface="Times New Roman" pitchFamily="18" charset="0"/>
                          <a:cs typeface="Times New Roman" pitchFamily="18" charset="0"/>
                        </a:rPr>
                        <a:t>Fuentes</a:t>
                      </a:r>
                      <a:r>
                        <a:rPr lang="es-EC" sz="1600" baseline="0" dirty="0" smtClean="0">
                          <a:effectLst/>
                          <a:latin typeface="Times New Roman" pitchFamily="18" charset="0"/>
                          <a:cs typeface="Times New Roman" pitchFamily="18" charset="0"/>
                        </a:rPr>
                        <a:t> de variación</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smtClean="0">
                          <a:effectLst/>
                          <a:latin typeface="Times New Roman" pitchFamily="18" charset="0"/>
                          <a:ea typeface="+mn-ea"/>
                          <a:cs typeface="Times New Roman" pitchFamily="18" charset="0"/>
                        </a:rPr>
                        <a:t>Grados</a:t>
                      </a:r>
                      <a:r>
                        <a:rPr lang="es-EC" sz="1600" baseline="0" dirty="0" smtClean="0">
                          <a:effectLst/>
                          <a:latin typeface="Times New Roman" pitchFamily="18" charset="0"/>
                          <a:ea typeface="+mn-ea"/>
                          <a:cs typeface="Times New Roman" pitchFamily="18" charset="0"/>
                        </a:rPr>
                        <a:t> de libertad</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smtClean="0">
                          <a:effectLst/>
                          <a:latin typeface="Times New Roman" pitchFamily="18" charset="0"/>
                          <a:cs typeface="Times New Roman" pitchFamily="18" charset="0"/>
                        </a:rPr>
                        <a:t>Cuadrados medios</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 </a:t>
                      </a:r>
                      <a:endParaRPr lang="es-EC" sz="1600" dirty="0">
                        <a:effectLst/>
                        <a:latin typeface="Times New Roman" pitchFamily="18" charset="0"/>
                        <a:ea typeface="Times New Roman"/>
                        <a:cs typeface="Times New Roman" pitchFamily="18" charset="0"/>
                      </a:endParaRPr>
                    </a:p>
                  </a:txBody>
                  <a:tcPr marL="44450" marR="44450" marT="0" marB="0" anchor="ctr"/>
                </a:tc>
              </a:tr>
              <a:tr h="464465">
                <a:tc>
                  <a:txBody>
                    <a:bodyPr/>
                    <a:lstStyle/>
                    <a:p>
                      <a:pPr algn="ctr">
                        <a:lnSpc>
                          <a:spcPct val="115000"/>
                        </a:lnSpc>
                        <a:spcAft>
                          <a:spcPts val="0"/>
                        </a:spcAft>
                      </a:pPr>
                      <a:r>
                        <a:rPr lang="es-EC" sz="1600" dirty="0">
                          <a:effectLst/>
                          <a:latin typeface="Times New Roman" pitchFamily="18" charset="0"/>
                          <a:cs typeface="Times New Roman" pitchFamily="18" charset="0"/>
                        </a:rPr>
                        <a:t>Repeticiones</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3</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81,56</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 </a:t>
                      </a:r>
                      <a:endParaRPr lang="es-EC" sz="1600">
                        <a:effectLst/>
                        <a:latin typeface="Times New Roman" pitchFamily="18" charset="0"/>
                        <a:ea typeface="Times New Roman"/>
                        <a:cs typeface="Times New Roman" pitchFamily="18" charset="0"/>
                      </a:endParaRPr>
                    </a:p>
                  </a:txBody>
                  <a:tcPr marL="44450" marR="44450" marT="0" marB="0" anchor="ctr"/>
                </a:tc>
              </a:tr>
              <a:tr h="464465">
                <a:tc>
                  <a:txBody>
                    <a:bodyPr/>
                    <a:lstStyle/>
                    <a:p>
                      <a:pPr algn="ctr">
                        <a:lnSpc>
                          <a:spcPct val="115000"/>
                        </a:lnSpc>
                        <a:spcAft>
                          <a:spcPts val="0"/>
                        </a:spcAft>
                      </a:pPr>
                      <a:r>
                        <a:rPr lang="es-EC" sz="1600" dirty="0">
                          <a:effectLst/>
                          <a:latin typeface="Times New Roman" pitchFamily="18" charset="0"/>
                          <a:cs typeface="Times New Roman" pitchFamily="18" charset="0"/>
                        </a:rPr>
                        <a:t>Tratamientos</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4</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192,93</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NS</a:t>
                      </a:r>
                      <a:endParaRPr lang="es-EC" sz="1600">
                        <a:effectLst/>
                        <a:latin typeface="Times New Roman" pitchFamily="18" charset="0"/>
                        <a:ea typeface="Times New Roman"/>
                        <a:cs typeface="Times New Roman" pitchFamily="18" charset="0"/>
                      </a:endParaRPr>
                    </a:p>
                  </a:txBody>
                  <a:tcPr marL="44450" marR="44450" marT="0" marB="0" anchor="ctr"/>
                </a:tc>
              </a:tr>
              <a:tr h="467920">
                <a:tc>
                  <a:txBody>
                    <a:bodyPr/>
                    <a:lstStyle/>
                    <a:p>
                      <a:pPr algn="ctr">
                        <a:lnSpc>
                          <a:spcPct val="115000"/>
                        </a:lnSpc>
                        <a:spcAft>
                          <a:spcPts val="0"/>
                        </a:spcAft>
                      </a:pPr>
                      <a:r>
                        <a:rPr lang="es-EC" sz="1600" dirty="0">
                          <a:effectLst/>
                          <a:latin typeface="Times New Roman" pitchFamily="18" charset="0"/>
                          <a:cs typeface="Times New Roman" pitchFamily="18" charset="0"/>
                        </a:rPr>
                        <a:t>t1 vs t2, t3, t4, t5</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433,85</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NS</a:t>
                      </a:r>
                      <a:endParaRPr lang="es-EC" sz="1600" dirty="0">
                        <a:effectLst/>
                        <a:latin typeface="Times New Roman" pitchFamily="18" charset="0"/>
                        <a:ea typeface="Times New Roman"/>
                        <a:cs typeface="Times New Roman" pitchFamily="18" charset="0"/>
                      </a:endParaRPr>
                    </a:p>
                  </a:txBody>
                  <a:tcPr marL="44450" marR="44450" marT="0" marB="0" anchor="ctr"/>
                </a:tc>
              </a:tr>
              <a:tr h="464465">
                <a:tc>
                  <a:txBody>
                    <a:bodyPr/>
                    <a:lstStyle/>
                    <a:p>
                      <a:pPr algn="ctr">
                        <a:lnSpc>
                          <a:spcPct val="115000"/>
                        </a:lnSpc>
                        <a:spcAft>
                          <a:spcPts val="0"/>
                        </a:spcAft>
                      </a:pPr>
                      <a:r>
                        <a:rPr lang="es-EC" sz="1600">
                          <a:effectLst/>
                          <a:latin typeface="Times New Roman" pitchFamily="18" charset="0"/>
                          <a:cs typeface="Times New Roman" pitchFamily="18" charset="0"/>
                        </a:rPr>
                        <a:t>t2 vs t3, t4, t5</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1,61</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NS</a:t>
                      </a:r>
                      <a:endParaRPr lang="es-EC" sz="1600">
                        <a:effectLst/>
                        <a:latin typeface="Times New Roman" pitchFamily="18" charset="0"/>
                        <a:ea typeface="Times New Roman"/>
                        <a:cs typeface="Times New Roman" pitchFamily="18" charset="0"/>
                      </a:endParaRPr>
                    </a:p>
                  </a:txBody>
                  <a:tcPr marL="44450" marR="44450" marT="0" marB="0" anchor="ctr"/>
                </a:tc>
              </a:tr>
              <a:tr h="464465">
                <a:tc>
                  <a:txBody>
                    <a:bodyPr/>
                    <a:lstStyle/>
                    <a:p>
                      <a:pPr algn="ctr">
                        <a:lnSpc>
                          <a:spcPct val="115000"/>
                        </a:lnSpc>
                        <a:spcAft>
                          <a:spcPts val="0"/>
                        </a:spcAft>
                      </a:pPr>
                      <a:r>
                        <a:rPr lang="es-EC" sz="1600">
                          <a:effectLst/>
                          <a:latin typeface="Times New Roman" pitchFamily="18" charset="0"/>
                          <a:cs typeface="Times New Roman" pitchFamily="18" charset="0"/>
                        </a:rPr>
                        <a:t>t3 vs t4,t5</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294,07</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NS</a:t>
                      </a:r>
                      <a:endParaRPr lang="es-EC" sz="1600">
                        <a:effectLst/>
                        <a:latin typeface="Times New Roman" pitchFamily="18" charset="0"/>
                        <a:ea typeface="Times New Roman"/>
                        <a:cs typeface="Times New Roman" pitchFamily="18" charset="0"/>
                      </a:endParaRPr>
                    </a:p>
                  </a:txBody>
                  <a:tcPr marL="44450" marR="44450" marT="0" marB="0" anchor="ctr"/>
                </a:tc>
              </a:tr>
              <a:tr h="464465">
                <a:tc>
                  <a:txBody>
                    <a:bodyPr/>
                    <a:lstStyle/>
                    <a:p>
                      <a:pPr algn="ctr">
                        <a:lnSpc>
                          <a:spcPct val="115000"/>
                        </a:lnSpc>
                        <a:spcAft>
                          <a:spcPts val="0"/>
                        </a:spcAft>
                      </a:pPr>
                      <a:r>
                        <a:rPr lang="es-EC" sz="1600">
                          <a:effectLst/>
                          <a:latin typeface="Times New Roman" pitchFamily="18" charset="0"/>
                          <a:cs typeface="Times New Roman" pitchFamily="18" charset="0"/>
                        </a:rPr>
                        <a:t>t4 vs t5</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42,18</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NS</a:t>
                      </a:r>
                      <a:endParaRPr lang="es-EC" sz="1600">
                        <a:effectLst/>
                        <a:latin typeface="Times New Roman" pitchFamily="18" charset="0"/>
                        <a:ea typeface="Times New Roman"/>
                        <a:cs typeface="Times New Roman" pitchFamily="18" charset="0"/>
                      </a:endParaRPr>
                    </a:p>
                  </a:txBody>
                  <a:tcPr marL="44450" marR="44450" marT="0" marB="0" anchor="ctr"/>
                </a:tc>
              </a:tr>
              <a:tr h="464465">
                <a:tc>
                  <a:txBody>
                    <a:bodyPr/>
                    <a:lstStyle/>
                    <a:p>
                      <a:pPr algn="ctr">
                        <a:lnSpc>
                          <a:spcPct val="115000"/>
                        </a:lnSpc>
                        <a:spcAft>
                          <a:spcPts val="0"/>
                        </a:spcAft>
                      </a:pPr>
                      <a:r>
                        <a:rPr lang="es-EC" sz="1600">
                          <a:effectLst/>
                          <a:latin typeface="Times New Roman" pitchFamily="18" charset="0"/>
                          <a:cs typeface="Times New Roman" pitchFamily="18" charset="0"/>
                        </a:rPr>
                        <a:t>Error </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12</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140,75</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pPr>
                      <a:endParaRPr lang="es-EC" sz="1600">
                        <a:effectLst/>
                        <a:latin typeface="Times New Roman" pitchFamily="18" charset="0"/>
                        <a:cs typeface="Times New Roman" pitchFamily="18" charset="0"/>
                      </a:endParaRPr>
                    </a:p>
                  </a:txBody>
                  <a:tcPr marL="44450" marR="44450" marT="0" marB="0" anchor="ctr"/>
                </a:tc>
              </a:tr>
              <a:tr h="464465">
                <a:tc>
                  <a:txBody>
                    <a:bodyPr/>
                    <a:lstStyle/>
                    <a:p>
                      <a:pPr algn="ctr">
                        <a:lnSpc>
                          <a:spcPct val="115000"/>
                        </a:lnSpc>
                        <a:spcAft>
                          <a:spcPts val="0"/>
                        </a:spcAft>
                      </a:pPr>
                      <a:r>
                        <a:rPr lang="es-EC" sz="1600">
                          <a:effectLst/>
                          <a:latin typeface="Times New Roman" pitchFamily="18" charset="0"/>
                          <a:cs typeface="Times New Roman" pitchFamily="18" charset="0"/>
                        </a:rPr>
                        <a:t>Total </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19</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 </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 </a:t>
                      </a:r>
                      <a:endParaRPr lang="es-EC" sz="1600">
                        <a:effectLst/>
                        <a:latin typeface="Times New Roman" pitchFamily="18" charset="0"/>
                        <a:ea typeface="Times New Roman"/>
                        <a:cs typeface="Times New Roman" pitchFamily="18" charset="0"/>
                      </a:endParaRPr>
                    </a:p>
                  </a:txBody>
                  <a:tcPr marL="44450" marR="44450" marT="0" marB="0" anchor="ctr"/>
                </a:tc>
              </a:tr>
              <a:tr h="464465">
                <a:tc>
                  <a:txBody>
                    <a:bodyPr/>
                    <a:lstStyle/>
                    <a:p>
                      <a:pPr algn="ctr">
                        <a:lnSpc>
                          <a:spcPct val="115000"/>
                        </a:lnSpc>
                        <a:spcAft>
                          <a:spcPts val="0"/>
                        </a:spcAft>
                      </a:pPr>
                      <a:r>
                        <a:rPr lang="es-EC" sz="1600">
                          <a:effectLst/>
                          <a:latin typeface="Times New Roman" pitchFamily="18" charset="0"/>
                          <a:cs typeface="Times New Roman" pitchFamily="18" charset="0"/>
                        </a:rPr>
                        <a:t>CV %</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20,1</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pPr>
                      <a:endParaRPr lang="es-EC" sz="1600" dirty="0">
                        <a:effectLst/>
                        <a:latin typeface="Times New Roman" pitchFamily="18" charset="0"/>
                        <a:cs typeface="Times New Roman" pitchFamily="18" charset="0"/>
                      </a:endParaRPr>
                    </a:p>
                  </a:txBody>
                  <a:tcPr marL="44450" marR="44450" marT="0" marB="0" anchor="ctr"/>
                </a:tc>
                <a:tc>
                  <a:txBody>
                    <a:bodyPr/>
                    <a:lstStyle/>
                    <a:p>
                      <a:pPr algn="ctr">
                        <a:lnSpc>
                          <a:spcPct val="115000"/>
                        </a:lnSpc>
                      </a:pPr>
                      <a:endParaRPr lang="es-EC" sz="1600" dirty="0">
                        <a:effectLst/>
                        <a:latin typeface="Times New Roman" pitchFamily="18" charset="0"/>
                        <a:cs typeface="Times New Roman" pitchFamily="18" charset="0"/>
                      </a:endParaRPr>
                    </a:p>
                  </a:txBody>
                  <a:tcPr marL="44450" marR="44450" marT="0" marB="0" anchor="ctr"/>
                </a:tc>
              </a:tr>
            </a:tbl>
          </a:graphicData>
        </a:graphic>
      </p:graphicFrame>
      <p:sp>
        <p:nvSpPr>
          <p:cNvPr id="5" name="4 Rectángulo"/>
          <p:cNvSpPr/>
          <p:nvPr/>
        </p:nvSpPr>
        <p:spPr>
          <a:xfrm>
            <a:off x="268936" y="350111"/>
            <a:ext cx="8568952"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C" sz="2400" dirty="0">
                <a:latin typeface="Times New Roman" pitchFamily="18" charset="0"/>
                <a:cs typeface="Times New Roman" pitchFamily="18" charset="0"/>
              </a:rPr>
              <a:t>Cuadrado medio y nivel de significancia, para la  variable </a:t>
            </a:r>
            <a:r>
              <a:rPr lang="es-EC" sz="2400" dirty="0" smtClean="0">
                <a:latin typeface="Times New Roman" pitchFamily="18" charset="0"/>
                <a:cs typeface="Times New Roman" pitchFamily="18" charset="0"/>
              </a:rPr>
              <a:t>porcentaje de colonización micorrícica.</a:t>
            </a:r>
            <a:endParaRPr lang="es-EC" sz="2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479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046453401"/>
              </p:ext>
            </p:extLst>
          </p:nvPr>
        </p:nvGraphicFramePr>
        <p:xfrm>
          <a:off x="1547664" y="1412776"/>
          <a:ext cx="6275630" cy="4931046"/>
        </p:xfrm>
        <a:graphic>
          <a:graphicData uri="http://schemas.openxmlformats.org/drawingml/2006/table">
            <a:tbl>
              <a:tblPr firstRow="1" firstCol="1" bandRow="1">
                <a:tableStyleId>{5C22544A-7EE6-4342-B048-85BDC9FD1C3A}</a:tableStyleId>
              </a:tblPr>
              <a:tblGrid>
                <a:gridCol w="1737593"/>
                <a:gridCol w="1779587"/>
                <a:gridCol w="1760537"/>
                <a:gridCol w="997913"/>
              </a:tblGrid>
              <a:tr h="479190">
                <a:tc>
                  <a:txBody>
                    <a:bodyPr/>
                    <a:lstStyle/>
                    <a:p>
                      <a:pPr algn="ctr">
                        <a:lnSpc>
                          <a:spcPct val="115000"/>
                        </a:lnSpc>
                        <a:spcAft>
                          <a:spcPts val="0"/>
                        </a:spcAft>
                      </a:pPr>
                      <a:r>
                        <a:rPr lang="es-EC" sz="1600" dirty="0" smtClean="0">
                          <a:effectLst/>
                          <a:latin typeface="Times New Roman" pitchFamily="18" charset="0"/>
                          <a:cs typeface="Times New Roman" pitchFamily="18" charset="0"/>
                        </a:rPr>
                        <a:t>Fuentes de variación</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smtClean="0">
                          <a:effectLst/>
                          <a:latin typeface="Times New Roman" pitchFamily="18" charset="0"/>
                          <a:cs typeface="Times New Roman" pitchFamily="18" charset="0"/>
                        </a:rPr>
                        <a:t>Grados</a:t>
                      </a:r>
                      <a:r>
                        <a:rPr lang="es-EC" sz="1600" baseline="0" dirty="0" smtClean="0">
                          <a:effectLst/>
                          <a:latin typeface="Times New Roman" pitchFamily="18" charset="0"/>
                          <a:cs typeface="Times New Roman" pitchFamily="18" charset="0"/>
                        </a:rPr>
                        <a:t> de libertad</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smtClean="0">
                          <a:effectLst/>
                          <a:latin typeface="Times New Roman" pitchFamily="18" charset="0"/>
                          <a:cs typeface="Times New Roman" pitchFamily="18" charset="0"/>
                        </a:rPr>
                        <a:t>Cuadrados medios</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 </a:t>
                      </a:r>
                      <a:endParaRPr lang="es-EC" sz="1600">
                        <a:effectLst/>
                        <a:latin typeface="Times New Roman" pitchFamily="18" charset="0"/>
                        <a:ea typeface="Times New Roman"/>
                        <a:cs typeface="Times New Roman" pitchFamily="18" charset="0"/>
                      </a:endParaRPr>
                    </a:p>
                  </a:txBody>
                  <a:tcPr marL="44450" marR="44450" marT="0" marB="0" anchor="ctr"/>
                </a:tc>
              </a:tr>
              <a:tr h="479190">
                <a:tc>
                  <a:txBody>
                    <a:bodyPr/>
                    <a:lstStyle/>
                    <a:p>
                      <a:pPr algn="ctr">
                        <a:lnSpc>
                          <a:spcPct val="115000"/>
                        </a:lnSpc>
                        <a:spcAft>
                          <a:spcPts val="0"/>
                        </a:spcAft>
                      </a:pPr>
                      <a:r>
                        <a:rPr lang="es-EC" sz="1600" dirty="0">
                          <a:effectLst/>
                          <a:latin typeface="Times New Roman" pitchFamily="18" charset="0"/>
                          <a:cs typeface="Times New Roman" pitchFamily="18" charset="0"/>
                        </a:rPr>
                        <a:t>Repeticiones</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3</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2883,78</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 </a:t>
                      </a:r>
                      <a:endParaRPr lang="es-EC" sz="1600">
                        <a:effectLst/>
                        <a:latin typeface="Times New Roman" pitchFamily="18" charset="0"/>
                        <a:ea typeface="Times New Roman"/>
                        <a:cs typeface="Times New Roman" pitchFamily="18" charset="0"/>
                      </a:endParaRPr>
                    </a:p>
                  </a:txBody>
                  <a:tcPr marL="44450" marR="44450" marT="0" marB="0" anchor="ctr"/>
                </a:tc>
              </a:tr>
              <a:tr h="479190">
                <a:tc>
                  <a:txBody>
                    <a:bodyPr/>
                    <a:lstStyle/>
                    <a:p>
                      <a:pPr algn="ctr">
                        <a:lnSpc>
                          <a:spcPct val="115000"/>
                        </a:lnSpc>
                        <a:spcAft>
                          <a:spcPts val="0"/>
                        </a:spcAft>
                      </a:pPr>
                      <a:r>
                        <a:rPr lang="es-EC" sz="1600" dirty="0">
                          <a:effectLst/>
                          <a:latin typeface="Times New Roman" pitchFamily="18" charset="0"/>
                          <a:cs typeface="Times New Roman" pitchFamily="18" charset="0"/>
                        </a:rPr>
                        <a:t>Tratamientos</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4</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942,63</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NS</a:t>
                      </a:r>
                      <a:endParaRPr lang="es-EC" sz="1600">
                        <a:effectLst/>
                        <a:latin typeface="Times New Roman" pitchFamily="18" charset="0"/>
                        <a:ea typeface="Times New Roman"/>
                        <a:cs typeface="Times New Roman" pitchFamily="18" charset="0"/>
                      </a:endParaRPr>
                    </a:p>
                  </a:txBody>
                  <a:tcPr marL="44450" marR="44450" marT="0" marB="0" anchor="ctr"/>
                </a:tc>
              </a:tr>
              <a:tr h="536694">
                <a:tc>
                  <a:txBody>
                    <a:bodyPr/>
                    <a:lstStyle/>
                    <a:p>
                      <a:pPr algn="ctr">
                        <a:lnSpc>
                          <a:spcPct val="115000"/>
                        </a:lnSpc>
                        <a:spcAft>
                          <a:spcPts val="0"/>
                        </a:spcAft>
                      </a:pPr>
                      <a:r>
                        <a:rPr lang="es-EC" sz="1600" dirty="0">
                          <a:effectLst/>
                          <a:latin typeface="Times New Roman" pitchFamily="18" charset="0"/>
                          <a:cs typeface="Times New Roman" pitchFamily="18" charset="0"/>
                        </a:rPr>
                        <a:t>t1 vs t2, t3, t4, t5</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870,21</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NS</a:t>
                      </a:r>
                      <a:endParaRPr lang="es-EC" sz="1600">
                        <a:effectLst/>
                        <a:latin typeface="Times New Roman" pitchFamily="18" charset="0"/>
                        <a:ea typeface="Times New Roman"/>
                        <a:cs typeface="Times New Roman" pitchFamily="18" charset="0"/>
                      </a:endParaRPr>
                    </a:p>
                  </a:txBody>
                  <a:tcPr marL="44450" marR="44450" marT="0" marB="0" anchor="ctr"/>
                </a:tc>
              </a:tr>
              <a:tr h="479190">
                <a:tc>
                  <a:txBody>
                    <a:bodyPr/>
                    <a:lstStyle/>
                    <a:p>
                      <a:pPr algn="ctr">
                        <a:lnSpc>
                          <a:spcPct val="115000"/>
                        </a:lnSpc>
                        <a:spcAft>
                          <a:spcPts val="0"/>
                        </a:spcAft>
                      </a:pPr>
                      <a:r>
                        <a:rPr lang="es-EC" sz="1600" dirty="0">
                          <a:effectLst/>
                          <a:latin typeface="Times New Roman" pitchFamily="18" charset="0"/>
                          <a:cs typeface="Times New Roman" pitchFamily="18" charset="0"/>
                        </a:rPr>
                        <a:t>t2 vs t3, t4, t5</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72,59</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NS</a:t>
                      </a:r>
                      <a:endParaRPr lang="es-EC" sz="1600">
                        <a:effectLst/>
                        <a:latin typeface="Times New Roman" pitchFamily="18" charset="0"/>
                        <a:ea typeface="Times New Roman"/>
                        <a:cs typeface="Times New Roman" pitchFamily="18" charset="0"/>
                      </a:endParaRPr>
                    </a:p>
                  </a:txBody>
                  <a:tcPr marL="44450" marR="44450" marT="0" marB="0" anchor="ctr"/>
                </a:tc>
              </a:tr>
              <a:tr h="479190">
                <a:tc>
                  <a:txBody>
                    <a:bodyPr/>
                    <a:lstStyle/>
                    <a:p>
                      <a:pPr algn="ctr">
                        <a:lnSpc>
                          <a:spcPct val="115000"/>
                        </a:lnSpc>
                        <a:spcAft>
                          <a:spcPts val="0"/>
                        </a:spcAft>
                      </a:pPr>
                      <a:r>
                        <a:rPr lang="es-EC" sz="1600" dirty="0">
                          <a:effectLst/>
                          <a:latin typeface="Times New Roman" pitchFamily="18" charset="0"/>
                          <a:cs typeface="Times New Roman" pitchFamily="18" charset="0"/>
                        </a:rPr>
                        <a:t>t3 vs t4,t5</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1030,71</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NS</a:t>
                      </a:r>
                      <a:endParaRPr lang="es-EC" sz="1600">
                        <a:effectLst/>
                        <a:latin typeface="Times New Roman" pitchFamily="18" charset="0"/>
                        <a:ea typeface="Times New Roman"/>
                        <a:cs typeface="Times New Roman" pitchFamily="18" charset="0"/>
                      </a:endParaRPr>
                    </a:p>
                  </a:txBody>
                  <a:tcPr marL="44450" marR="44450" marT="0" marB="0" anchor="ctr"/>
                </a:tc>
              </a:tr>
              <a:tr h="479190">
                <a:tc>
                  <a:txBody>
                    <a:bodyPr/>
                    <a:lstStyle/>
                    <a:p>
                      <a:pPr algn="ctr">
                        <a:lnSpc>
                          <a:spcPct val="115000"/>
                        </a:lnSpc>
                        <a:spcAft>
                          <a:spcPts val="0"/>
                        </a:spcAft>
                      </a:pPr>
                      <a:r>
                        <a:rPr lang="es-EC" sz="1600" dirty="0">
                          <a:effectLst/>
                          <a:latin typeface="Times New Roman" pitchFamily="18" charset="0"/>
                          <a:cs typeface="Times New Roman" pitchFamily="18" charset="0"/>
                        </a:rPr>
                        <a:t>t4 vs t5</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1797</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NS</a:t>
                      </a:r>
                      <a:endParaRPr lang="es-EC" sz="1600">
                        <a:effectLst/>
                        <a:latin typeface="Times New Roman" pitchFamily="18" charset="0"/>
                        <a:ea typeface="Times New Roman"/>
                        <a:cs typeface="Times New Roman" pitchFamily="18" charset="0"/>
                      </a:endParaRPr>
                    </a:p>
                  </a:txBody>
                  <a:tcPr marL="44450" marR="44450" marT="0" marB="0" anchor="ctr"/>
                </a:tc>
              </a:tr>
              <a:tr h="479190">
                <a:tc>
                  <a:txBody>
                    <a:bodyPr/>
                    <a:lstStyle/>
                    <a:p>
                      <a:pPr algn="ctr">
                        <a:lnSpc>
                          <a:spcPct val="115000"/>
                        </a:lnSpc>
                        <a:spcAft>
                          <a:spcPts val="0"/>
                        </a:spcAft>
                      </a:pPr>
                      <a:r>
                        <a:rPr lang="es-EC" sz="1600" dirty="0">
                          <a:effectLst/>
                          <a:latin typeface="Times New Roman" pitchFamily="18" charset="0"/>
                          <a:cs typeface="Times New Roman" pitchFamily="18" charset="0"/>
                        </a:rPr>
                        <a:t>Error </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12</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829,23</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pPr>
                      <a:endParaRPr lang="es-EC" sz="1600" dirty="0">
                        <a:effectLst/>
                        <a:latin typeface="Times New Roman" pitchFamily="18" charset="0"/>
                        <a:cs typeface="Times New Roman" pitchFamily="18" charset="0"/>
                      </a:endParaRPr>
                    </a:p>
                  </a:txBody>
                  <a:tcPr marL="44450" marR="44450" marT="0" marB="0" anchor="ctr"/>
                </a:tc>
              </a:tr>
              <a:tr h="479190">
                <a:tc>
                  <a:txBody>
                    <a:bodyPr/>
                    <a:lstStyle/>
                    <a:p>
                      <a:pPr algn="ctr">
                        <a:lnSpc>
                          <a:spcPct val="115000"/>
                        </a:lnSpc>
                        <a:spcAft>
                          <a:spcPts val="0"/>
                        </a:spcAft>
                      </a:pPr>
                      <a:r>
                        <a:rPr lang="es-EC" sz="1600" dirty="0">
                          <a:effectLst/>
                          <a:latin typeface="Times New Roman" pitchFamily="18" charset="0"/>
                          <a:cs typeface="Times New Roman" pitchFamily="18" charset="0"/>
                        </a:rPr>
                        <a:t>Total </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19</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pPr>
                      <a:endParaRPr lang="es-EC" sz="1600">
                        <a:effectLst/>
                        <a:latin typeface="Times New Roman" pitchFamily="18" charset="0"/>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 </a:t>
                      </a:r>
                      <a:endParaRPr lang="es-EC" sz="1600" dirty="0">
                        <a:effectLst/>
                        <a:latin typeface="Times New Roman" pitchFamily="18" charset="0"/>
                        <a:ea typeface="Times New Roman"/>
                        <a:cs typeface="Times New Roman" pitchFamily="18" charset="0"/>
                      </a:endParaRPr>
                    </a:p>
                  </a:txBody>
                  <a:tcPr marL="44450" marR="44450" marT="0" marB="0" anchor="ctr"/>
                </a:tc>
              </a:tr>
              <a:tr h="479190">
                <a:tc>
                  <a:txBody>
                    <a:bodyPr/>
                    <a:lstStyle/>
                    <a:p>
                      <a:pPr algn="ctr">
                        <a:lnSpc>
                          <a:spcPct val="115000"/>
                        </a:lnSpc>
                        <a:spcAft>
                          <a:spcPts val="0"/>
                        </a:spcAft>
                      </a:pPr>
                      <a:r>
                        <a:rPr lang="es-EC" sz="1600" dirty="0">
                          <a:effectLst/>
                          <a:latin typeface="Times New Roman" pitchFamily="18" charset="0"/>
                          <a:cs typeface="Times New Roman" pitchFamily="18" charset="0"/>
                        </a:rPr>
                        <a:t>CV %</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11,07</a:t>
                      </a:r>
                      <a:endParaRPr lang="es-EC" sz="1600" dirty="0">
                        <a:effectLst/>
                        <a:latin typeface="Times New Roman" pitchFamily="18" charset="0"/>
                        <a:ea typeface="Times New Roman"/>
                        <a:cs typeface="Times New Roman" pitchFamily="18" charset="0"/>
                      </a:endParaRPr>
                    </a:p>
                  </a:txBody>
                  <a:tcPr marL="44450" marR="44450" marT="0" marB="0" anchor="ctr"/>
                </a:tc>
                <a:tc gridSpan="2">
                  <a:txBody>
                    <a:bodyPr/>
                    <a:lstStyle/>
                    <a:p>
                      <a:pPr algn="ctr">
                        <a:lnSpc>
                          <a:spcPct val="115000"/>
                        </a:lnSpc>
                      </a:pPr>
                      <a:endParaRPr lang="es-EC" sz="1600" dirty="0">
                        <a:effectLst/>
                        <a:latin typeface="Times New Roman" pitchFamily="18" charset="0"/>
                        <a:cs typeface="Times New Roman" pitchFamily="18" charset="0"/>
                      </a:endParaRPr>
                    </a:p>
                  </a:txBody>
                  <a:tcPr marL="44450" marR="44450" marT="0" marB="0" anchor="ctr"/>
                </a:tc>
                <a:tc hMerge="1">
                  <a:txBody>
                    <a:bodyPr/>
                    <a:lstStyle/>
                    <a:p>
                      <a:endParaRPr lang="es-EC"/>
                    </a:p>
                  </a:txBody>
                  <a:tcPr/>
                </a:tc>
              </a:tr>
            </a:tbl>
          </a:graphicData>
        </a:graphic>
      </p:graphicFrame>
      <p:sp>
        <p:nvSpPr>
          <p:cNvPr id="5" name="4 Rectángulo"/>
          <p:cNvSpPr/>
          <p:nvPr/>
        </p:nvSpPr>
        <p:spPr>
          <a:xfrm>
            <a:off x="224224" y="365755"/>
            <a:ext cx="864096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C" sz="2400" dirty="0">
                <a:latin typeface="Times New Roman" pitchFamily="18" charset="0"/>
                <a:cs typeface="Times New Roman" pitchFamily="18" charset="0"/>
              </a:rPr>
              <a:t>Cuadrado medio y nivel de significancia, para la  variable </a:t>
            </a:r>
            <a:r>
              <a:rPr lang="es-EC" sz="2400" dirty="0" smtClean="0">
                <a:latin typeface="Times New Roman" pitchFamily="18" charset="0"/>
                <a:cs typeface="Times New Roman" pitchFamily="18" charset="0"/>
              </a:rPr>
              <a:t>área foliar.</a:t>
            </a:r>
            <a:endParaRPr lang="es-EC" sz="2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7111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10079552"/>
              </p:ext>
            </p:extLst>
          </p:nvPr>
        </p:nvGraphicFramePr>
        <p:xfrm>
          <a:off x="240226" y="1591145"/>
          <a:ext cx="8640959" cy="4536503"/>
        </p:xfrm>
        <a:graphic>
          <a:graphicData uri="http://schemas.openxmlformats.org/drawingml/2006/table">
            <a:tbl>
              <a:tblPr firstRow="1" firstCol="1" bandRow="1">
                <a:tableStyleId>{5C22544A-7EE6-4342-B048-85BDC9FD1C3A}</a:tableStyleId>
              </a:tblPr>
              <a:tblGrid>
                <a:gridCol w="1202127"/>
                <a:gridCol w="421640"/>
                <a:gridCol w="1074738"/>
                <a:gridCol w="1222760"/>
                <a:gridCol w="1222760"/>
                <a:gridCol w="1074738"/>
                <a:gridCol w="1211098"/>
                <a:gridCol w="1211098"/>
              </a:tblGrid>
              <a:tr h="1159020">
                <a:tc rowSpan="2">
                  <a:txBody>
                    <a:bodyPr/>
                    <a:lstStyle/>
                    <a:p>
                      <a:pPr algn="ctr">
                        <a:lnSpc>
                          <a:spcPct val="115000"/>
                        </a:lnSpc>
                        <a:spcAft>
                          <a:spcPts val="0"/>
                        </a:spcAft>
                      </a:pPr>
                      <a:r>
                        <a:rPr lang="es-EC" sz="1600" dirty="0">
                          <a:effectLst/>
                          <a:latin typeface="Times New Roman" pitchFamily="18" charset="0"/>
                          <a:cs typeface="Times New Roman" pitchFamily="18" charset="0"/>
                        </a:rPr>
                        <a:t>  F.V.   </a:t>
                      </a:r>
                      <a:endParaRPr lang="es-EC" sz="1600" dirty="0">
                        <a:effectLst/>
                        <a:latin typeface="Times New Roman" pitchFamily="18" charset="0"/>
                        <a:ea typeface="Times New Roman"/>
                        <a:cs typeface="Times New Roman" pitchFamily="18" charset="0"/>
                      </a:endParaRPr>
                    </a:p>
                  </a:txBody>
                  <a:tcPr marL="44450" marR="44450" marT="0" marB="0" anchor="ctr"/>
                </a:tc>
                <a:tc rowSpan="2">
                  <a:txBody>
                    <a:bodyPr/>
                    <a:lstStyle/>
                    <a:p>
                      <a:pPr algn="ctr">
                        <a:lnSpc>
                          <a:spcPct val="115000"/>
                        </a:lnSpc>
                        <a:spcAft>
                          <a:spcPts val="0"/>
                        </a:spcAft>
                      </a:pPr>
                      <a:r>
                        <a:rPr lang="es-EC" sz="1600">
                          <a:effectLst/>
                          <a:latin typeface="Times New Roman" pitchFamily="18" charset="0"/>
                          <a:cs typeface="Times New Roman" pitchFamily="18" charset="0"/>
                        </a:rPr>
                        <a:t>Gl.</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 de Materia Seca Radical</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%Materia Seca Hojas</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 Colonización</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Densidad Endófita</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Área Foliar</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Rendimiento (t/ha)</a:t>
                      </a:r>
                      <a:endParaRPr lang="es-EC" sz="1600">
                        <a:effectLst/>
                        <a:latin typeface="Times New Roman" pitchFamily="18" charset="0"/>
                        <a:ea typeface="Times New Roman"/>
                        <a:cs typeface="Times New Roman" pitchFamily="18" charset="0"/>
                      </a:endParaRPr>
                    </a:p>
                  </a:txBody>
                  <a:tcPr marL="44450" marR="44450" marT="0" marB="0" anchor="ctr"/>
                </a:tc>
              </a:tr>
              <a:tr h="289755">
                <a:tc vMerge="1">
                  <a:txBody>
                    <a:bodyPr/>
                    <a:lstStyle/>
                    <a:p>
                      <a:endParaRPr lang="es-EC"/>
                    </a:p>
                  </a:txBody>
                  <a:tcPr/>
                </a:tc>
                <a:tc vMerge="1">
                  <a:txBody>
                    <a:bodyPr/>
                    <a:lstStyle/>
                    <a:p>
                      <a:endParaRPr lang="es-EC"/>
                    </a:p>
                  </a:txBody>
                  <a:tcPr/>
                </a:tc>
                <a:tc gridSpan="6">
                  <a:txBody>
                    <a:bodyPr/>
                    <a:lstStyle/>
                    <a:p>
                      <a:pPr algn="ctr">
                        <a:lnSpc>
                          <a:spcPct val="115000"/>
                        </a:lnSpc>
                        <a:spcAft>
                          <a:spcPts val="0"/>
                        </a:spcAft>
                      </a:pPr>
                      <a:r>
                        <a:rPr lang="es-EC" sz="1600" dirty="0" smtClean="0">
                          <a:effectLst/>
                          <a:latin typeface="Times New Roman" pitchFamily="18" charset="0"/>
                          <a:cs typeface="Times New Roman" pitchFamily="18" charset="0"/>
                        </a:rPr>
                        <a:t>Cuadrados medios</a:t>
                      </a:r>
                      <a:endParaRPr lang="es-EC" sz="1600" dirty="0">
                        <a:effectLst/>
                        <a:latin typeface="Times New Roman" pitchFamily="18" charset="0"/>
                        <a:ea typeface="Times New Roman"/>
                        <a:cs typeface="Times New Roman" pitchFamily="18" charset="0"/>
                      </a:endParaRPr>
                    </a:p>
                  </a:txBody>
                  <a:tcPr marL="44450" marR="44450" marT="0" marB="0" anchor="ctr"/>
                </a:tc>
                <a:tc hMerge="1">
                  <a:txBody>
                    <a:bodyPr/>
                    <a:lstStyle/>
                    <a:p>
                      <a:pPr algn="ctr">
                        <a:lnSpc>
                          <a:spcPct val="115000"/>
                        </a:lnSpc>
                        <a:spcAft>
                          <a:spcPts val="0"/>
                        </a:spcAft>
                      </a:pPr>
                      <a:endParaRPr lang="es-EC" sz="1600">
                        <a:effectLst/>
                        <a:latin typeface="Times New Roman" pitchFamily="18" charset="0"/>
                        <a:ea typeface="Times New Roman"/>
                        <a:cs typeface="Times New Roman" pitchFamily="18" charset="0"/>
                      </a:endParaRPr>
                    </a:p>
                  </a:txBody>
                  <a:tcPr marL="44450" marR="44450" marT="0" marB="0" anchor="ctr"/>
                </a:tc>
                <a:tc hMerge="1">
                  <a:txBody>
                    <a:bodyPr/>
                    <a:lstStyle/>
                    <a:p>
                      <a:pPr algn="ctr">
                        <a:lnSpc>
                          <a:spcPct val="115000"/>
                        </a:lnSpc>
                        <a:spcAft>
                          <a:spcPts val="0"/>
                        </a:spcAft>
                      </a:pPr>
                      <a:endParaRPr lang="es-EC" sz="1600">
                        <a:effectLst/>
                        <a:latin typeface="Times New Roman" pitchFamily="18" charset="0"/>
                        <a:ea typeface="Times New Roman"/>
                        <a:cs typeface="Times New Roman" pitchFamily="18" charset="0"/>
                      </a:endParaRPr>
                    </a:p>
                  </a:txBody>
                  <a:tcPr marL="44450" marR="44450" marT="0" marB="0" anchor="ctr"/>
                </a:tc>
                <a:tc hMerge="1">
                  <a:txBody>
                    <a:bodyPr/>
                    <a:lstStyle/>
                    <a:p>
                      <a:pPr algn="ctr">
                        <a:lnSpc>
                          <a:spcPct val="115000"/>
                        </a:lnSpc>
                        <a:spcAft>
                          <a:spcPts val="0"/>
                        </a:spcAft>
                      </a:pPr>
                      <a:endParaRPr lang="es-EC" sz="1600">
                        <a:effectLst/>
                        <a:latin typeface="Times New Roman" pitchFamily="18" charset="0"/>
                        <a:ea typeface="Times New Roman"/>
                        <a:cs typeface="Times New Roman" pitchFamily="18" charset="0"/>
                      </a:endParaRPr>
                    </a:p>
                  </a:txBody>
                  <a:tcPr marL="44450" marR="44450" marT="0" marB="0" anchor="ctr"/>
                </a:tc>
                <a:tc hMerge="1">
                  <a:txBody>
                    <a:bodyPr/>
                    <a:lstStyle/>
                    <a:p>
                      <a:pPr algn="ctr">
                        <a:lnSpc>
                          <a:spcPct val="115000"/>
                        </a:lnSpc>
                        <a:spcAft>
                          <a:spcPts val="0"/>
                        </a:spcAft>
                      </a:pPr>
                      <a:endParaRPr lang="es-EC" sz="1600" dirty="0">
                        <a:effectLst/>
                        <a:latin typeface="Times New Roman" pitchFamily="18" charset="0"/>
                        <a:ea typeface="Times New Roman"/>
                        <a:cs typeface="Times New Roman" pitchFamily="18" charset="0"/>
                      </a:endParaRPr>
                    </a:p>
                  </a:txBody>
                  <a:tcPr marL="44450" marR="44450" marT="0" marB="0" anchor="ctr"/>
                </a:tc>
                <a:tc hMerge="1">
                  <a:txBody>
                    <a:bodyPr/>
                    <a:lstStyle/>
                    <a:p>
                      <a:pPr algn="ctr">
                        <a:lnSpc>
                          <a:spcPct val="115000"/>
                        </a:lnSpc>
                        <a:spcAft>
                          <a:spcPts val="0"/>
                        </a:spcAft>
                      </a:pPr>
                      <a:endParaRPr lang="es-EC" sz="1600" dirty="0">
                        <a:effectLst/>
                        <a:latin typeface="Times New Roman" pitchFamily="18" charset="0"/>
                        <a:ea typeface="Times New Roman"/>
                        <a:cs typeface="Times New Roman" pitchFamily="18" charset="0"/>
                      </a:endParaRPr>
                    </a:p>
                  </a:txBody>
                  <a:tcPr marL="44450" marR="44450" marT="0" marB="0" anchor="ctr"/>
                </a:tc>
              </a:tr>
              <a:tr h="289755">
                <a:tc>
                  <a:txBody>
                    <a:bodyPr/>
                    <a:lstStyle/>
                    <a:p>
                      <a:pPr>
                        <a:lnSpc>
                          <a:spcPct val="115000"/>
                        </a:lnSpc>
                        <a:spcAft>
                          <a:spcPts val="0"/>
                        </a:spcAft>
                      </a:pPr>
                      <a:r>
                        <a:rPr lang="es-EC" sz="1600">
                          <a:effectLst/>
                          <a:latin typeface="Times New Roman" pitchFamily="18" charset="0"/>
                          <a:cs typeface="Times New Roman" pitchFamily="18" charset="0"/>
                        </a:rPr>
                        <a:t>Modelo   </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15</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0,1</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0,02</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0,92</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1,17</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6,82</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0,52</a:t>
                      </a:r>
                      <a:endParaRPr lang="es-EC" sz="1600">
                        <a:effectLst/>
                        <a:latin typeface="Times New Roman" pitchFamily="18" charset="0"/>
                        <a:ea typeface="Times New Roman"/>
                        <a:cs typeface="Times New Roman" pitchFamily="18" charset="0"/>
                      </a:endParaRPr>
                    </a:p>
                  </a:txBody>
                  <a:tcPr marL="44450" marR="44450" marT="0" marB="0" anchor="ctr"/>
                </a:tc>
              </a:tr>
              <a:tr h="289755">
                <a:tc>
                  <a:txBody>
                    <a:bodyPr/>
                    <a:lstStyle/>
                    <a:p>
                      <a:pPr>
                        <a:lnSpc>
                          <a:spcPct val="115000"/>
                        </a:lnSpc>
                        <a:spcAft>
                          <a:spcPts val="0"/>
                        </a:spcAft>
                      </a:pPr>
                      <a:r>
                        <a:rPr lang="es-EC" sz="1600">
                          <a:effectLst/>
                          <a:latin typeface="Times New Roman" pitchFamily="18" charset="0"/>
                          <a:cs typeface="Times New Roman" pitchFamily="18" charset="0"/>
                        </a:rPr>
                        <a:t>Años</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hlinkClick r:id="rId2" action="ppaction://hlinksldjump"/>
                        </a:rPr>
                        <a:t>0,29 *</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9.9e-7 NS</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2,38 NS</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5,54 **</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hlinkClick r:id="rId3" action="ppaction://hlinksldjump"/>
                        </a:rPr>
                        <a:t>51,82 *</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0,3 NS</a:t>
                      </a:r>
                      <a:endParaRPr lang="es-EC" sz="1600">
                        <a:effectLst/>
                        <a:latin typeface="Times New Roman" pitchFamily="18" charset="0"/>
                        <a:ea typeface="Times New Roman"/>
                        <a:cs typeface="Times New Roman" pitchFamily="18" charset="0"/>
                      </a:endParaRPr>
                    </a:p>
                  </a:txBody>
                  <a:tcPr marL="44450" marR="44450" marT="0" marB="0" anchor="ctr"/>
                </a:tc>
              </a:tr>
              <a:tr h="529722">
                <a:tc>
                  <a:txBody>
                    <a:bodyPr/>
                    <a:lstStyle/>
                    <a:p>
                      <a:pPr>
                        <a:lnSpc>
                          <a:spcPct val="115000"/>
                        </a:lnSpc>
                        <a:spcAft>
                          <a:spcPts val="0"/>
                        </a:spcAft>
                      </a:pPr>
                      <a:r>
                        <a:rPr lang="es-EC" sz="1600">
                          <a:effectLst/>
                          <a:latin typeface="Times New Roman" pitchFamily="18" charset="0"/>
                          <a:cs typeface="Times New Roman" pitchFamily="18" charset="0"/>
                        </a:rPr>
                        <a:t>Rep./Año</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6</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0,16 NS</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0,04 NS</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0,45 NS</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1,03 NS</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7,5 NS</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0,66 NS</a:t>
                      </a:r>
                      <a:endParaRPr lang="es-EC" sz="1600">
                        <a:effectLst/>
                        <a:latin typeface="Times New Roman" pitchFamily="18" charset="0"/>
                        <a:ea typeface="Times New Roman"/>
                        <a:cs typeface="Times New Roman" pitchFamily="18" charset="0"/>
                      </a:endParaRPr>
                    </a:p>
                  </a:txBody>
                  <a:tcPr marL="44450" marR="44450" marT="0" marB="0" anchor="ctr"/>
                </a:tc>
              </a:tr>
              <a:tr h="579509">
                <a:tc>
                  <a:txBody>
                    <a:bodyPr/>
                    <a:lstStyle/>
                    <a:p>
                      <a:pPr>
                        <a:lnSpc>
                          <a:spcPct val="115000"/>
                        </a:lnSpc>
                        <a:spcAft>
                          <a:spcPts val="0"/>
                        </a:spcAft>
                      </a:pPr>
                      <a:r>
                        <a:rPr lang="es-EC" sz="1600">
                          <a:effectLst/>
                          <a:latin typeface="Times New Roman" pitchFamily="18" charset="0"/>
                          <a:cs typeface="Times New Roman" pitchFamily="18" charset="0"/>
                        </a:rPr>
                        <a:t>Tratamientos</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4</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0,01 NS</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0,01 NS</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1,6 NS</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0,52 *</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0,14 NS</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0,63 NS</a:t>
                      </a:r>
                      <a:endParaRPr lang="es-EC" sz="1600">
                        <a:effectLst/>
                        <a:latin typeface="Times New Roman" pitchFamily="18" charset="0"/>
                        <a:ea typeface="Times New Roman"/>
                        <a:cs typeface="Times New Roman" pitchFamily="18" charset="0"/>
                      </a:endParaRPr>
                    </a:p>
                  </a:txBody>
                  <a:tcPr marL="44450" marR="44450" marT="0" marB="0" anchor="ctr"/>
                </a:tc>
              </a:tr>
              <a:tr h="529722">
                <a:tc>
                  <a:txBody>
                    <a:bodyPr/>
                    <a:lstStyle/>
                    <a:p>
                      <a:pPr>
                        <a:lnSpc>
                          <a:spcPct val="115000"/>
                        </a:lnSpc>
                        <a:spcAft>
                          <a:spcPts val="0"/>
                        </a:spcAft>
                      </a:pPr>
                      <a:r>
                        <a:rPr lang="es-EC" sz="1600">
                          <a:effectLst/>
                          <a:latin typeface="Times New Roman" pitchFamily="18" charset="0"/>
                          <a:cs typeface="Times New Roman" pitchFamily="18" charset="0"/>
                        </a:rPr>
                        <a:t>Años*Trat.</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4</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0,04 NS</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0,02 NS</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0,57 NS</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hlinkClick r:id="rId4" action="ppaction://hlinksldjump"/>
                        </a:rPr>
                        <a:t>0,96 *</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1,22 NS</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0,25 NS</a:t>
                      </a:r>
                      <a:endParaRPr lang="es-EC" sz="1600">
                        <a:effectLst/>
                        <a:latin typeface="Times New Roman" pitchFamily="18" charset="0"/>
                        <a:ea typeface="Times New Roman"/>
                        <a:cs typeface="Times New Roman" pitchFamily="18" charset="0"/>
                      </a:endParaRPr>
                    </a:p>
                  </a:txBody>
                  <a:tcPr marL="44450" marR="44450" marT="0" marB="0" anchor="ctr"/>
                </a:tc>
              </a:tr>
              <a:tr h="289755">
                <a:tc>
                  <a:txBody>
                    <a:bodyPr/>
                    <a:lstStyle/>
                    <a:p>
                      <a:pPr>
                        <a:lnSpc>
                          <a:spcPct val="115000"/>
                        </a:lnSpc>
                        <a:spcAft>
                          <a:spcPts val="0"/>
                        </a:spcAft>
                      </a:pPr>
                      <a:r>
                        <a:rPr lang="es-EC" sz="1600">
                          <a:effectLst/>
                          <a:latin typeface="Times New Roman" pitchFamily="18" charset="0"/>
                          <a:cs typeface="Times New Roman" pitchFamily="18" charset="0"/>
                        </a:rPr>
                        <a:t>Error    </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24</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0,06</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0,02</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0,76</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0,18</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3,22</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0,43</a:t>
                      </a:r>
                      <a:endParaRPr lang="es-EC" sz="1600">
                        <a:effectLst/>
                        <a:latin typeface="Times New Roman" pitchFamily="18" charset="0"/>
                        <a:ea typeface="Times New Roman"/>
                        <a:cs typeface="Times New Roman" pitchFamily="18" charset="0"/>
                      </a:endParaRPr>
                    </a:p>
                  </a:txBody>
                  <a:tcPr marL="44450" marR="44450" marT="0" marB="0" anchor="ctr"/>
                </a:tc>
              </a:tr>
              <a:tr h="289755">
                <a:tc>
                  <a:txBody>
                    <a:bodyPr/>
                    <a:lstStyle/>
                    <a:p>
                      <a:pPr>
                        <a:lnSpc>
                          <a:spcPct val="115000"/>
                        </a:lnSpc>
                        <a:spcAft>
                          <a:spcPts val="0"/>
                        </a:spcAft>
                      </a:pPr>
                      <a:r>
                        <a:rPr lang="es-EC" sz="1600">
                          <a:effectLst/>
                          <a:latin typeface="Times New Roman" pitchFamily="18" charset="0"/>
                          <a:cs typeface="Times New Roman" pitchFamily="18" charset="0"/>
                        </a:rPr>
                        <a:t>Total    </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39</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nSpc>
                          <a:spcPct val="115000"/>
                        </a:lnSpc>
                      </a:pPr>
                      <a:endParaRPr lang="es-EC" sz="1600">
                        <a:effectLst/>
                        <a:latin typeface="Times New Roman" pitchFamily="18" charset="0"/>
                        <a:cs typeface="Times New Roman" pitchFamily="18" charset="0"/>
                      </a:endParaRPr>
                    </a:p>
                  </a:txBody>
                  <a:tcPr marL="44450" marR="44450" marT="0" marB="0" anchor="ctr"/>
                </a:tc>
                <a:tc>
                  <a:txBody>
                    <a:bodyPr/>
                    <a:lstStyle/>
                    <a:p>
                      <a:pPr>
                        <a:lnSpc>
                          <a:spcPct val="115000"/>
                        </a:lnSpc>
                      </a:pPr>
                      <a:endParaRPr lang="es-EC" sz="1600">
                        <a:effectLst/>
                        <a:latin typeface="Times New Roman" pitchFamily="18" charset="0"/>
                        <a:cs typeface="Times New Roman" pitchFamily="18" charset="0"/>
                      </a:endParaRPr>
                    </a:p>
                  </a:txBody>
                  <a:tcPr marL="44450" marR="44450" marT="0" marB="0" anchor="ctr"/>
                </a:tc>
                <a:tc>
                  <a:txBody>
                    <a:bodyPr/>
                    <a:lstStyle/>
                    <a:p>
                      <a:pPr>
                        <a:lnSpc>
                          <a:spcPct val="115000"/>
                        </a:lnSpc>
                      </a:pPr>
                      <a:endParaRPr lang="es-EC" sz="1600">
                        <a:effectLst/>
                        <a:latin typeface="Times New Roman" pitchFamily="18" charset="0"/>
                        <a:cs typeface="Times New Roman" pitchFamily="18" charset="0"/>
                      </a:endParaRPr>
                    </a:p>
                  </a:txBody>
                  <a:tcPr marL="44450" marR="44450" marT="0" marB="0" anchor="ctr"/>
                </a:tc>
                <a:tc>
                  <a:txBody>
                    <a:bodyPr/>
                    <a:lstStyle/>
                    <a:p>
                      <a:pPr>
                        <a:lnSpc>
                          <a:spcPct val="115000"/>
                        </a:lnSpc>
                      </a:pPr>
                      <a:endParaRPr lang="es-EC" sz="1600">
                        <a:effectLst/>
                        <a:latin typeface="Times New Roman" pitchFamily="18" charset="0"/>
                        <a:cs typeface="Times New Roman" pitchFamily="18" charset="0"/>
                      </a:endParaRPr>
                    </a:p>
                  </a:txBody>
                  <a:tcPr marL="44450" marR="44450" marT="0" marB="0" anchor="ctr"/>
                </a:tc>
                <a:tc>
                  <a:txBody>
                    <a:bodyPr/>
                    <a:lstStyle/>
                    <a:p>
                      <a:pPr>
                        <a:lnSpc>
                          <a:spcPct val="115000"/>
                        </a:lnSpc>
                      </a:pPr>
                      <a:endParaRPr lang="es-EC" sz="1600">
                        <a:effectLst/>
                        <a:latin typeface="Times New Roman" pitchFamily="18" charset="0"/>
                        <a:cs typeface="Times New Roman" pitchFamily="18" charset="0"/>
                      </a:endParaRPr>
                    </a:p>
                  </a:txBody>
                  <a:tcPr marL="44450" marR="44450" marT="0" marB="0" anchor="ctr"/>
                </a:tc>
                <a:tc>
                  <a:txBody>
                    <a:bodyPr/>
                    <a:lstStyle/>
                    <a:p>
                      <a:pPr>
                        <a:lnSpc>
                          <a:spcPct val="115000"/>
                        </a:lnSpc>
                      </a:pPr>
                      <a:endParaRPr lang="es-EC" sz="1600">
                        <a:effectLst/>
                        <a:latin typeface="Times New Roman" pitchFamily="18" charset="0"/>
                        <a:cs typeface="Times New Roman" pitchFamily="18" charset="0"/>
                      </a:endParaRPr>
                    </a:p>
                  </a:txBody>
                  <a:tcPr marL="44450" marR="44450" marT="0" marB="0" anchor="ctr"/>
                </a:tc>
              </a:tr>
              <a:tr h="289755">
                <a:tc>
                  <a:txBody>
                    <a:bodyPr/>
                    <a:lstStyle/>
                    <a:p>
                      <a:pPr>
                        <a:lnSpc>
                          <a:spcPct val="115000"/>
                        </a:lnSpc>
                        <a:spcAft>
                          <a:spcPts val="0"/>
                        </a:spcAft>
                      </a:pPr>
                      <a:r>
                        <a:rPr lang="es-EC" sz="1600">
                          <a:effectLst/>
                          <a:latin typeface="Times New Roman" pitchFamily="18" charset="0"/>
                          <a:cs typeface="Times New Roman" pitchFamily="18" charset="0"/>
                        </a:rPr>
                        <a:t>CV%</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nSpc>
                          <a:spcPct val="115000"/>
                        </a:lnSpc>
                      </a:pPr>
                      <a:endParaRPr lang="es-EC" sz="1600">
                        <a:effectLst/>
                        <a:latin typeface="Times New Roman" pitchFamily="18" charset="0"/>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3,6</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2,05</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11,80</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a:effectLst/>
                          <a:latin typeface="Times New Roman" pitchFamily="18" charset="0"/>
                          <a:cs typeface="Times New Roman" pitchFamily="18" charset="0"/>
                        </a:rPr>
                        <a:t>19,16</a:t>
                      </a:r>
                      <a:endParaRPr lang="es-EC" sz="16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12,00</a:t>
                      </a:r>
                      <a:endParaRPr lang="es-EC" sz="16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1600" dirty="0">
                          <a:effectLst/>
                          <a:latin typeface="Times New Roman" pitchFamily="18" charset="0"/>
                          <a:cs typeface="Times New Roman" pitchFamily="18" charset="0"/>
                        </a:rPr>
                        <a:t>19,45</a:t>
                      </a:r>
                      <a:endParaRPr lang="es-EC" sz="1600" dirty="0">
                        <a:effectLst/>
                        <a:latin typeface="Times New Roman" pitchFamily="18" charset="0"/>
                        <a:ea typeface="Times New Roman"/>
                        <a:cs typeface="Times New Roman" pitchFamily="18" charset="0"/>
                      </a:endParaRPr>
                    </a:p>
                  </a:txBody>
                  <a:tcPr marL="44450" marR="44450" marT="0" marB="0" anchor="ctr"/>
                </a:tc>
              </a:tr>
            </a:tbl>
          </a:graphicData>
        </a:graphic>
      </p:graphicFrame>
      <p:sp>
        <p:nvSpPr>
          <p:cNvPr id="8" name="7 Rectángulo"/>
          <p:cNvSpPr/>
          <p:nvPr/>
        </p:nvSpPr>
        <p:spPr>
          <a:xfrm>
            <a:off x="276230" y="332656"/>
            <a:ext cx="8568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Cuadrados medios y nivel de significancia del análisis combinado de las diferentes variables en los dos primeros años de </a:t>
            </a:r>
            <a:r>
              <a:rPr lang="es-EC" sz="2400" dirty="0" smtClean="0">
                <a:latin typeface="Times New Roman" pitchFamily="18" charset="0"/>
                <a:cs typeface="Times New Roman" pitchFamily="18" charset="0"/>
              </a:rPr>
              <a:t>investigación. </a:t>
            </a:r>
            <a:endParaRPr lang="es-EC" sz="2400" dirty="0">
              <a:latin typeface="Times New Roman" pitchFamily="18" charset="0"/>
              <a:cs typeface="Times New Roman" pitchFamily="18" charset="0"/>
            </a:endParaRPr>
          </a:p>
        </p:txBody>
      </p:sp>
      <p:sp>
        <p:nvSpPr>
          <p:cNvPr id="2" name="1 Flecha derecha">
            <a:hlinkClick r:id="rId5" action="ppaction://hlinksldjump"/>
          </p:cNvPr>
          <p:cNvSpPr/>
          <p:nvPr/>
        </p:nvSpPr>
        <p:spPr>
          <a:xfrm>
            <a:off x="8244408" y="6093296"/>
            <a:ext cx="576064" cy="36004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7188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704576955"/>
              </p:ext>
            </p:extLst>
          </p:nvPr>
        </p:nvGraphicFramePr>
        <p:xfrm>
          <a:off x="956253" y="1588325"/>
          <a:ext cx="7344816"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67286" y="349989"/>
            <a:ext cx="8553605"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Análisis Combinado para Años de evaluación de la variable % de MS </a:t>
            </a:r>
            <a:r>
              <a:rPr lang="es-EC" sz="2400" dirty="0" smtClean="0">
                <a:latin typeface="Times New Roman" pitchFamily="18" charset="0"/>
                <a:cs typeface="Times New Roman" pitchFamily="18" charset="0"/>
              </a:rPr>
              <a:t>radical.</a:t>
            </a:r>
            <a:endParaRPr lang="es-EC" sz="2400" dirty="0">
              <a:latin typeface="Times New Roman" pitchFamily="18" charset="0"/>
              <a:cs typeface="Times New Roman" pitchFamily="18" charset="0"/>
            </a:endParaRPr>
          </a:p>
        </p:txBody>
      </p:sp>
      <p:sp>
        <p:nvSpPr>
          <p:cNvPr id="2" name="1 Flecha derecha">
            <a:hlinkClick r:id="rId3" action="ppaction://hlinksldjump"/>
          </p:cNvPr>
          <p:cNvSpPr/>
          <p:nvPr/>
        </p:nvSpPr>
        <p:spPr>
          <a:xfrm rot="10800000">
            <a:off x="8301069" y="1228284"/>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5359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815532268"/>
              </p:ext>
            </p:extLst>
          </p:nvPr>
        </p:nvGraphicFramePr>
        <p:xfrm>
          <a:off x="467544" y="1412776"/>
          <a:ext cx="8208912"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267286" y="349989"/>
            <a:ext cx="8553605"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Análisis Combinado en la interacción Años x Tratamientos de la variable Densidad del Endófito</a:t>
            </a:r>
          </a:p>
        </p:txBody>
      </p:sp>
      <p:sp>
        <p:nvSpPr>
          <p:cNvPr id="5" name="4 Flecha derecha">
            <a:hlinkClick r:id="rId3" action="ppaction://hlinksldjump"/>
          </p:cNvPr>
          <p:cNvSpPr/>
          <p:nvPr/>
        </p:nvSpPr>
        <p:spPr>
          <a:xfrm rot="10800000">
            <a:off x="8316835" y="1252993"/>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864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708303725"/>
              </p:ext>
            </p:extLst>
          </p:nvPr>
        </p:nvGraphicFramePr>
        <p:xfrm>
          <a:off x="685377" y="1541027"/>
          <a:ext cx="7717421" cy="4830149"/>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267286" y="332656"/>
            <a:ext cx="8553605"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C" sz="2400" dirty="0">
                <a:latin typeface="Times New Roman" pitchFamily="18" charset="0"/>
                <a:cs typeface="Times New Roman" pitchFamily="18" charset="0"/>
              </a:rPr>
              <a:t>Análisis Combinado para Años de evaluación de la variable </a:t>
            </a:r>
            <a:r>
              <a:rPr lang="es-EC" sz="2400" dirty="0" smtClean="0">
                <a:latin typeface="Times New Roman" pitchFamily="18" charset="0"/>
                <a:cs typeface="Times New Roman" pitchFamily="18" charset="0"/>
              </a:rPr>
              <a:t>área foliar.</a:t>
            </a:r>
            <a:endParaRPr lang="es-EC" sz="2400" dirty="0">
              <a:latin typeface="Times New Roman" pitchFamily="18" charset="0"/>
              <a:cs typeface="Times New Roman" pitchFamily="18" charset="0"/>
            </a:endParaRPr>
          </a:p>
        </p:txBody>
      </p:sp>
      <p:sp>
        <p:nvSpPr>
          <p:cNvPr id="6" name="5 Flecha derecha">
            <a:hlinkClick r:id="rId3" action="ppaction://hlinksldjump"/>
          </p:cNvPr>
          <p:cNvSpPr/>
          <p:nvPr/>
        </p:nvSpPr>
        <p:spPr>
          <a:xfrm rot="10800000">
            <a:off x="8301069" y="1180986"/>
            <a:ext cx="50405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1285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1520" y="363720"/>
            <a:ext cx="864096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C" sz="2400" dirty="0">
                <a:latin typeface="Times New Roman" pitchFamily="18" charset="0"/>
                <a:cs typeface="Times New Roman" pitchFamily="18" charset="0"/>
              </a:rPr>
              <a:t>Tasa de retorno marginal de los tratamientos no dominados para evaluar las </a:t>
            </a:r>
            <a:r>
              <a:rPr lang="es-EC" sz="2400" dirty="0" smtClean="0">
                <a:latin typeface="Times New Roman" pitchFamily="18" charset="0"/>
                <a:cs typeface="Times New Roman" pitchFamily="18" charset="0"/>
              </a:rPr>
              <a:t>MPA.</a:t>
            </a:r>
            <a:endParaRPr lang="es-EC" sz="2400" dirty="0">
              <a:latin typeface="Times New Roman" pitchFamily="18" charset="0"/>
              <a:cs typeface="Times New Roman"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00140961"/>
              </p:ext>
            </p:extLst>
          </p:nvPr>
        </p:nvGraphicFramePr>
        <p:xfrm>
          <a:off x="413284" y="2132856"/>
          <a:ext cx="8280920" cy="2678672"/>
        </p:xfrm>
        <a:graphic>
          <a:graphicData uri="http://schemas.openxmlformats.org/drawingml/2006/table">
            <a:tbl>
              <a:tblPr firstRow="1" firstCol="1" bandRow="1">
                <a:tableStyleId>{5C22544A-7EE6-4342-B048-85BDC9FD1C3A}</a:tableStyleId>
              </a:tblPr>
              <a:tblGrid>
                <a:gridCol w="2128090"/>
                <a:gridCol w="2015841"/>
                <a:gridCol w="2361845"/>
                <a:gridCol w="1775144"/>
              </a:tblGrid>
              <a:tr h="1008112">
                <a:tc>
                  <a:txBody>
                    <a:bodyPr/>
                    <a:lstStyle/>
                    <a:p>
                      <a:pPr algn="ctr">
                        <a:lnSpc>
                          <a:spcPct val="115000"/>
                        </a:lnSpc>
                        <a:spcAft>
                          <a:spcPts val="0"/>
                        </a:spcAft>
                      </a:pPr>
                      <a:r>
                        <a:rPr lang="es-EC" sz="2000" dirty="0">
                          <a:effectLst/>
                          <a:latin typeface="Times New Roman" pitchFamily="18" charset="0"/>
                          <a:cs typeface="Times New Roman" pitchFamily="18" charset="0"/>
                        </a:rPr>
                        <a:t>Tratamiento</a:t>
                      </a:r>
                      <a:endParaRPr lang="es-EC" sz="20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2000" dirty="0">
                          <a:effectLst/>
                          <a:latin typeface="Times New Roman" pitchFamily="18" charset="0"/>
                          <a:cs typeface="Times New Roman" pitchFamily="18" charset="0"/>
                        </a:rPr>
                        <a:t>C. Variables</a:t>
                      </a:r>
                      <a:endParaRPr lang="es-EC" sz="20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2000">
                          <a:effectLst/>
                          <a:latin typeface="Times New Roman" pitchFamily="18" charset="0"/>
                          <a:cs typeface="Times New Roman" pitchFamily="18" charset="0"/>
                        </a:rPr>
                        <a:t>Beneficio neto</a:t>
                      </a:r>
                      <a:endParaRPr lang="es-EC" sz="20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2000">
                          <a:effectLst/>
                          <a:latin typeface="Times New Roman" pitchFamily="18" charset="0"/>
                          <a:cs typeface="Times New Roman" pitchFamily="18" charset="0"/>
                        </a:rPr>
                        <a:t>% TRM</a:t>
                      </a:r>
                      <a:endParaRPr lang="es-EC" sz="2000">
                        <a:effectLst/>
                        <a:latin typeface="Times New Roman" pitchFamily="18" charset="0"/>
                        <a:ea typeface="Times New Roman"/>
                        <a:cs typeface="Times New Roman" pitchFamily="18" charset="0"/>
                      </a:endParaRPr>
                    </a:p>
                  </a:txBody>
                  <a:tcPr marL="44450" marR="44450" marT="0" marB="0" anchor="ctr"/>
                </a:tc>
              </a:tr>
              <a:tr h="417640">
                <a:tc>
                  <a:txBody>
                    <a:bodyPr/>
                    <a:lstStyle/>
                    <a:p>
                      <a:pPr algn="ctr">
                        <a:lnSpc>
                          <a:spcPct val="115000"/>
                        </a:lnSpc>
                        <a:spcAft>
                          <a:spcPts val="0"/>
                        </a:spcAft>
                      </a:pPr>
                      <a:r>
                        <a:rPr lang="es-EC" sz="2000">
                          <a:effectLst/>
                          <a:latin typeface="Times New Roman" pitchFamily="18" charset="0"/>
                          <a:cs typeface="Times New Roman" pitchFamily="18" charset="0"/>
                        </a:rPr>
                        <a:t>T1</a:t>
                      </a:r>
                      <a:endParaRPr lang="es-EC" sz="20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2000" dirty="0">
                          <a:effectLst/>
                          <a:latin typeface="Times New Roman" pitchFamily="18" charset="0"/>
                          <a:cs typeface="Times New Roman" pitchFamily="18" charset="0"/>
                        </a:rPr>
                        <a:t>846,63</a:t>
                      </a:r>
                      <a:endParaRPr lang="es-EC" sz="20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2000" dirty="0">
                          <a:effectLst/>
                          <a:latin typeface="Times New Roman" pitchFamily="18" charset="0"/>
                          <a:cs typeface="Times New Roman" pitchFamily="18" charset="0"/>
                        </a:rPr>
                        <a:t>261,72</a:t>
                      </a:r>
                      <a:endParaRPr lang="es-EC" sz="20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pPr>
                      <a:endParaRPr lang="es-EC" sz="2000">
                        <a:effectLst/>
                        <a:latin typeface="Times New Roman" pitchFamily="18" charset="0"/>
                        <a:cs typeface="Times New Roman" pitchFamily="18" charset="0"/>
                      </a:endParaRPr>
                    </a:p>
                  </a:txBody>
                  <a:tcPr marL="44450" marR="44450" marT="0" marB="0" anchor="ctr"/>
                </a:tc>
              </a:tr>
              <a:tr h="417640">
                <a:tc>
                  <a:txBody>
                    <a:bodyPr/>
                    <a:lstStyle/>
                    <a:p>
                      <a:pPr algn="ctr">
                        <a:lnSpc>
                          <a:spcPct val="115000"/>
                        </a:lnSpc>
                        <a:spcAft>
                          <a:spcPts val="0"/>
                        </a:spcAft>
                      </a:pPr>
                      <a:r>
                        <a:rPr lang="es-EC" sz="2000">
                          <a:effectLst/>
                          <a:latin typeface="Times New Roman" pitchFamily="18" charset="0"/>
                          <a:cs typeface="Times New Roman" pitchFamily="18" charset="0"/>
                        </a:rPr>
                        <a:t>T2</a:t>
                      </a:r>
                      <a:endParaRPr lang="es-EC" sz="20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2000">
                          <a:effectLst/>
                          <a:latin typeface="Times New Roman" pitchFamily="18" charset="0"/>
                          <a:cs typeface="Times New Roman" pitchFamily="18" charset="0"/>
                        </a:rPr>
                        <a:t>880,71</a:t>
                      </a:r>
                      <a:endParaRPr lang="es-EC" sz="20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2000" dirty="0">
                          <a:effectLst/>
                          <a:latin typeface="Times New Roman" pitchFamily="18" charset="0"/>
                          <a:cs typeface="Times New Roman" pitchFamily="18" charset="0"/>
                        </a:rPr>
                        <a:t>362,63</a:t>
                      </a:r>
                      <a:endParaRPr lang="es-EC" sz="2000" dirty="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2000" dirty="0">
                          <a:effectLst/>
                          <a:latin typeface="Times New Roman" pitchFamily="18" charset="0"/>
                          <a:cs typeface="Times New Roman" pitchFamily="18" charset="0"/>
                        </a:rPr>
                        <a:t>141,17</a:t>
                      </a:r>
                      <a:endParaRPr lang="es-EC" sz="2000" dirty="0">
                        <a:effectLst/>
                        <a:latin typeface="Times New Roman" pitchFamily="18" charset="0"/>
                        <a:ea typeface="Times New Roman"/>
                        <a:cs typeface="Times New Roman" pitchFamily="18" charset="0"/>
                      </a:endParaRPr>
                    </a:p>
                  </a:txBody>
                  <a:tcPr marL="44450" marR="44450" marT="0" marB="0" anchor="ctr"/>
                </a:tc>
              </a:tr>
              <a:tr h="417640">
                <a:tc>
                  <a:txBody>
                    <a:bodyPr/>
                    <a:lstStyle/>
                    <a:p>
                      <a:pPr algn="ctr">
                        <a:lnSpc>
                          <a:spcPct val="115000"/>
                        </a:lnSpc>
                        <a:spcAft>
                          <a:spcPts val="0"/>
                        </a:spcAft>
                      </a:pPr>
                      <a:r>
                        <a:rPr lang="es-EC" sz="2000" dirty="0">
                          <a:effectLst/>
                          <a:latin typeface="Times New Roman" pitchFamily="18" charset="0"/>
                          <a:cs typeface="Times New Roman" pitchFamily="18" charset="0"/>
                        </a:rPr>
                        <a:t>T3</a:t>
                      </a:r>
                      <a:endParaRPr lang="es-EC" sz="2000" dirty="0">
                        <a:effectLst/>
                        <a:latin typeface="Times New Roman" pitchFamily="18" charset="0"/>
                        <a:ea typeface="Times New Roman"/>
                        <a:cs typeface="Times New Roman" pitchFamily="18" charset="0"/>
                      </a:endParaRPr>
                    </a:p>
                  </a:txBody>
                  <a:tcPr marL="44450" marR="44450" marT="0" marB="0" anchor="ctr">
                    <a:solidFill>
                      <a:schemeClr val="accent6">
                        <a:lumMod val="75000"/>
                      </a:schemeClr>
                    </a:solidFill>
                  </a:tcPr>
                </a:tc>
                <a:tc>
                  <a:txBody>
                    <a:bodyPr/>
                    <a:lstStyle/>
                    <a:p>
                      <a:pPr algn="ctr">
                        <a:lnSpc>
                          <a:spcPct val="115000"/>
                        </a:lnSpc>
                        <a:spcAft>
                          <a:spcPts val="0"/>
                        </a:spcAft>
                      </a:pPr>
                      <a:r>
                        <a:rPr lang="es-EC" sz="2000" dirty="0">
                          <a:effectLst/>
                          <a:latin typeface="Times New Roman" pitchFamily="18" charset="0"/>
                          <a:cs typeface="Times New Roman" pitchFamily="18" charset="0"/>
                        </a:rPr>
                        <a:t>906,91</a:t>
                      </a:r>
                      <a:endParaRPr lang="es-EC" sz="2000" dirty="0">
                        <a:effectLst/>
                        <a:latin typeface="Times New Roman" pitchFamily="18" charset="0"/>
                        <a:ea typeface="Times New Roman"/>
                        <a:cs typeface="Times New Roman" pitchFamily="18" charset="0"/>
                      </a:endParaRPr>
                    </a:p>
                  </a:txBody>
                  <a:tcPr marL="44450" marR="44450" marT="0" marB="0" anchor="ctr">
                    <a:solidFill>
                      <a:schemeClr val="accent6">
                        <a:lumMod val="75000"/>
                      </a:schemeClr>
                    </a:solidFill>
                  </a:tcPr>
                </a:tc>
                <a:tc>
                  <a:txBody>
                    <a:bodyPr/>
                    <a:lstStyle/>
                    <a:p>
                      <a:pPr algn="ctr">
                        <a:lnSpc>
                          <a:spcPct val="115000"/>
                        </a:lnSpc>
                        <a:spcAft>
                          <a:spcPts val="0"/>
                        </a:spcAft>
                      </a:pPr>
                      <a:r>
                        <a:rPr lang="es-EC" sz="2000" dirty="0">
                          <a:effectLst/>
                          <a:latin typeface="Times New Roman" pitchFamily="18" charset="0"/>
                          <a:cs typeface="Times New Roman" pitchFamily="18" charset="0"/>
                        </a:rPr>
                        <a:t>564,59</a:t>
                      </a:r>
                      <a:endParaRPr lang="es-EC" sz="2000" dirty="0">
                        <a:effectLst/>
                        <a:latin typeface="Times New Roman" pitchFamily="18" charset="0"/>
                        <a:ea typeface="Times New Roman"/>
                        <a:cs typeface="Times New Roman" pitchFamily="18" charset="0"/>
                      </a:endParaRPr>
                    </a:p>
                  </a:txBody>
                  <a:tcPr marL="44450" marR="44450" marT="0" marB="0" anchor="ctr">
                    <a:solidFill>
                      <a:schemeClr val="accent6">
                        <a:lumMod val="75000"/>
                      </a:schemeClr>
                    </a:solidFill>
                  </a:tcPr>
                </a:tc>
                <a:tc>
                  <a:txBody>
                    <a:bodyPr/>
                    <a:lstStyle/>
                    <a:p>
                      <a:pPr algn="ctr">
                        <a:lnSpc>
                          <a:spcPct val="115000"/>
                        </a:lnSpc>
                        <a:spcAft>
                          <a:spcPts val="0"/>
                        </a:spcAft>
                      </a:pPr>
                      <a:r>
                        <a:rPr lang="es-EC" sz="2000" dirty="0">
                          <a:effectLst/>
                          <a:latin typeface="Times New Roman" pitchFamily="18" charset="0"/>
                          <a:cs typeface="Times New Roman" pitchFamily="18" charset="0"/>
                        </a:rPr>
                        <a:t>162,25</a:t>
                      </a:r>
                      <a:endParaRPr lang="es-EC" sz="2000" dirty="0">
                        <a:effectLst/>
                        <a:latin typeface="Times New Roman" pitchFamily="18" charset="0"/>
                        <a:ea typeface="Times New Roman"/>
                        <a:cs typeface="Times New Roman" pitchFamily="18" charset="0"/>
                      </a:endParaRPr>
                    </a:p>
                  </a:txBody>
                  <a:tcPr marL="44450" marR="44450" marT="0" marB="0" anchor="ctr">
                    <a:solidFill>
                      <a:schemeClr val="accent6">
                        <a:lumMod val="75000"/>
                      </a:schemeClr>
                    </a:solidFill>
                  </a:tcPr>
                </a:tc>
              </a:tr>
              <a:tr h="417640">
                <a:tc>
                  <a:txBody>
                    <a:bodyPr/>
                    <a:lstStyle/>
                    <a:p>
                      <a:pPr algn="ctr">
                        <a:lnSpc>
                          <a:spcPct val="115000"/>
                        </a:lnSpc>
                        <a:spcAft>
                          <a:spcPts val="0"/>
                        </a:spcAft>
                      </a:pPr>
                      <a:r>
                        <a:rPr lang="es-EC" sz="2000">
                          <a:effectLst/>
                          <a:latin typeface="Times New Roman" pitchFamily="18" charset="0"/>
                          <a:cs typeface="Times New Roman" pitchFamily="18" charset="0"/>
                        </a:rPr>
                        <a:t>T5</a:t>
                      </a:r>
                      <a:endParaRPr lang="es-EC" sz="20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2000">
                          <a:effectLst/>
                          <a:latin typeface="Times New Roman" pitchFamily="18" charset="0"/>
                          <a:cs typeface="Times New Roman" pitchFamily="18" charset="0"/>
                        </a:rPr>
                        <a:t>1124,46</a:t>
                      </a:r>
                      <a:endParaRPr lang="es-EC" sz="20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2000">
                          <a:effectLst/>
                          <a:latin typeface="Times New Roman" pitchFamily="18" charset="0"/>
                          <a:cs typeface="Times New Roman" pitchFamily="18" charset="0"/>
                        </a:rPr>
                        <a:t>569,49</a:t>
                      </a:r>
                      <a:endParaRPr lang="es-EC" sz="2000">
                        <a:effectLst/>
                        <a:latin typeface="Times New Roman" pitchFamily="18" charset="0"/>
                        <a:ea typeface="Times New Roman"/>
                        <a:cs typeface="Times New Roman" pitchFamily="18" charset="0"/>
                      </a:endParaRPr>
                    </a:p>
                  </a:txBody>
                  <a:tcPr marL="44450" marR="44450" marT="0" marB="0" anchor="ctr"/>
                </a:tc>
                <a:tc>
                  <a:txBody>
                    <a:bodyPr/>
                    <a:lstStyle/>
                    <a:p>
                      <a:pPr algn="ctr">
                        <a:lnSpc>
                          <a:spcPct val="115000"/>
                        </a:lnSpc>
                        <a:spcAft>
                          <a:spcPts val="0"/>
                        </a:spcAft>
                      </a:pPr>
                      <a:r>
                        <a:rPr lang="es-EC" sz="2000" dirty="0">
                          <a:effectLst/>
                          <a:latin typeface="Times New Roman" pitchFamily="18" charset="0"/>
                          <a:cs typeface="Times New Roman" pitchFamily="18" charset="0"/>
                        </a:rPr>
                        <a:t>150,64</a:t>
                      </a:r>
                      <a:endParaRPr lang="es-EC" sz="2000" dirty="0">
                        <a:effectLst/>
                        <a:latin typeface="Times New Roman" pitchFamily="18" charset="0"/>
                        <a:ea typeface="Times New Roman"/>
                        <a:cs typeface="Times New Roman" pitchFamily="18" charset="0"/>
                      </a:endParaRPr>
                    </a:p>
                  </a:txBody>
                  <a:tcPr marL="44450" marR="44450" marT="0" marB="0" anchor="ctr"/>
                </a:tc>
              </a:tr>
            </a:tbl>
          </a:graphicData>
        </a:graphic>
      </p:graphicFrame>
      <p:sp>
        <p:nvSpPr>
          <p:cNvPr id="7" name="6 Flecha derecha"/>
          <p:cNvSpPr/>
          <p:nvPr/>
        </p:nvSpPr>
        <p:spPr>
          <a:xfrm rot="18710564">
            <a:off x="6568274" y="4440688"/>
            <a:ext cx="1008112" cy="50405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41259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94500" y="361122"/>
            <a:ext cx="4565532"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sz="2800" dirty="0" smtClean="0">
                <a:latin typeface="Times New Roman" pitchFamily="18" charset="0"/>
                <a:cs typeface="Times New Roman" pitchFamily="18" charset="0"/>
              </a:rPr>
              <a:t>CONCLUSIONES</a:t>
            </a:r>
            <a:endParaRPr lang="es-EC" sz="2800" dirty="0">
              <a:latin typeface="Times New Roman" pitchFamily="18" charset="0"/>
              <a:cs typeface="Times New Roman" pitchFamily="18" charset="0"/>
            </a:endParaRPr>
          </a:p>
        </p:txBody>
      </p:sp>
      <p:pic>
        <p:nvPicPr>
          <p:cNvPr id="8" name="7 Imagen" descr="D:\IMAGENES\TESIS\analisis 29 - 04 - 2010\DSC00124.JPG"/>
          <p:cNvPicPr/>
          <p:nvPr/>
        </p:nvPicPr>
        <p:blipFill rotWithShape="1">
          <a:blip r:embed="rId2" cstate="print"/>
          <a:srcRect l="47871" b="43303"/>
          <a:stretch/>
        </p:blipFill>
        <p:spPr bwMode="auto">
          <a:xfrm>
            <a:off x="4860032" y="1299532"/>
            <a:ext cx="4005538" cy="5009788"/>
          </a:xfrm>
          <a:prstGeom prst="rect">
            <a:avLst/>
          </a:prstGeom>
          <a:noFill/>
          <a:ln w="38100" cmpd="dbl">
            <a:solidFill>
              <a:schemeClr val="tx1">
                <a:lumMod val="75000"/>
                <a:lumOff val="25000"/>
              </a:schemeClr>
            </a:solidFill>
            <a:miter lim="800000"/>
            <a:headEnd/>
            <a:tailEnd/>
          </a:ln>
        </p:spPr>
      </p:pic>
      <p:sp>
        <p:nvSpPr>
          <p:cNvPr id="2" name="1 Rectángulo"/>
          <p:cNvSpPr/>
          <p:nvPr/>
        </p:nvSpPr>
        <p:spPr>
          <a:xfrm>
            <a:off x="321278" y="1352957"/>
            <a:ext cx="4394738" cy="4524315"/>
          </a:xfrm>
          <a:prstGeom prst="rect">
            <a:avLst/>
          </a:prstGeom>
        </p:spPr>
        <p:txBody>
          <a:bodyPr wrap="square">
            <a:spAutoFit/>
          </a:bodyPr>
          <a:lstStyle/>
          <a:p>
            <a:pPr algn="just"/>
            <a:r>
              <a:rPr lang="es-EC" sz="2400" dirty="0">
                <a:solidFill>
                  <a:schemeClr val="bg1"/>
                </a:solidFill>
                <a:latin typeface="Times" pitchFamily="18" charset="0"/>
              </a:rPr>
              <a:t>En lo referente al análisis químico del suelo, los resultados estadísticos mostraron incremento en los niveles de P, S, Ca, Mg, K y Zn en el año 2010, prevaleciendo los tratamientos T4 y T5, ambos incluyeron la fertilización balanceada. En las comparaciones ortogonales los tratamientos que incluyeron las MPM fueron superiores al resto en el año 2010.</a:t>
            </a:r>
          </a:p>
        </p:txBody>
      </p:sp>
    </p:spTree>
    <p:extLst>
      <p:ext uri="{BB962C8B-B14F-4D97-AF65-F5344CB8AC3E}">
        <p14:creationId xmlns:p14="http://schemas.microsoft.com/office/powerpoint/2010/main" val="338129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DC119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0337" y="366933"/>
            <a:ext cx="3770135" cy="2990059"/>
          </a:xfrm>
          <a:prstGeom prst="rect">
            <a:avLst/>
          </a:prstGeom>
          <a:noFill/>
          <a:ln w="254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5 Imagen" descr="D:\IMAGENES\TESIS\DSC00797.JPG"/>
          <p:cNvPicPr/>
          <p:nvPr/>
        </p:nvPicPr>
        <p:blipFill>
          <a:blip r:embed="rId3" cstate="print"/>
          <a:srcRect/>
          <a:stretch>
            <a:fillRect/>
          </a:stretch>
        </p:blipFill>
        <p:spPr bwMode="auto">
          <a:xfrm>
            <a:off x="5050337" y="3501008"/>
            <a:ext cx="3770135" cy="2808312"/>
          </a:xfrm>
          <a:prstGeom prst="rect">
            <a:avLst/>
          </a:prstGeom>
          <a:noFill/>
          <a:ln w="38100" cmpd="dbl">
            <a:solidFill>
              <a:schemeClr val="tx1">
                <a:lumMod val="75000"/>
                <a:lumOff val="25000"/>
              </a:schemeClr>
            </a:solidFill>
            <a:miter lim="800000"/>
            <a:headEnd/>
            <a:tailEnd/>
          </a:ln>
        </p:spPr>
      </p:pic>
      <p:sp>
        <p:nvSpPr>
          <p:cNvPr id="2" name="1 Rectángulo"/>
          <p:cNvSpPr/>
          <p:nvPr/>
        </p:nvSpPr>
        <p:spPr>
          <a:xfrm>
            <a:off x="323528" y="908720"/>
            <a:ext cx="4572000" cy="5293757"/>
          </a:xfrm>
          <a:prstGeom prst="rect">
            <a:avLst/>
          </a:prstGeom>
        </p:spPr>
        <p:txBody>
          <a:bodyPr>
            <a:spAutoFit/>
          </a:bodyPr>
          <a:lstStyle/>
          <a:p>
            <a:pPr algn="just"/>
            <a:r>
              <a:rPr lang="es-EC" sz="2600" dirty="0">
                <a:solidFill>
                  <a:schemeClr val="bg1"/>
                </a:solidFill>
                <a:latin typeface="Times" pitchFamily="18" charset="0"/>
              </a:rPr>
              <a:t>En los análisis foliares solamente el N y el Mn en el año 2010 resultaron estadísticamente superiores al resto de nutrientes, entre tratamientos las diferencias no fueron muy claras, aunque las tendencias se inclinaron hacia aquellos donde se aplicaron las MPM salvo para Zn, Cu, Fe y Mn en donde el tratamiento T5 (PR + CRS + FB+ CMG) fue superior al T4 (PR + CRS + FB)  en el año 2010.</a:t>
            </a:r>
          </a:p>
        </p:txBody>
      </p:sp>
    </p:spTree>
    <p:extLst>
      <p:ext uri="{BB962C8B-B14F-4D97-AF65-F5344CB8AC3E}">
        <p14:creationId xmlns:p14="http://schemas.microsoft.com/office/powerpoint/2010/main" val="387727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D:\IMAGENES\TESIS\analisis 29 - 04 - 2010\DSC00338.JPG"/>
          <p:cNvPicPr/>
          <p:nvPr/>
        </p:nvPicPr>
        <p:blipFill>
          <a:blip r:embed="rId2" cstate="print"/>
          <a:srcRect/>
          <a:stretch>
            <a:fillRect/>
          </a:stretch>
        </p:blipFill>
        <p:spPr bwMode="auto">
          <a:xfrm>
            <a:off x="4823520" y="465522"/>
            <a:ext cx="4068960" cy="5889102"/>
          </a:xfrm>
          <a:prstGeom prst="rect">
            <a:avLst/>
          </a:prstGeom>
          <a:noFill/>
          <a:ln w="50800" cmpd="dbl">
            <a:solidFill>
              <a:schemeClr val="tx1"/>
            </a:solidFill>
            <a:miter lim="800000"/>
            <a:headEnd/>
            <a:tailEnd/>
          </a:ln>
        </p:spPr>
      </p:pic>
      <p:sp>
        <p:nvSpPr>
          <p:cNvPr id="2" name="1 Rectángulo"/>
          <p:cNvSpPr/>
          <p:nvPr/>
        </p:nvSpPr>
        <p:spPr>
          <a:xfrm>
            <a:off x="251520" y="1424914"/>
            <a:ext cx="4464496" cy="3970318"/>
          </a:xfrm>
          <a:prstGeom prst="rect">
            <a:avLst/>
          </a:prstGeom>
        </p:spPr>
        <p:txBody>
          <a:bodyPr wrap="square">
            <a:spAutoFit/>
          </a:bodyPr>
          <a:lstStyle/>
          <a:p>
            <a:pPr algn="just"/>
            <a:r>
              <a:rPr lang="es-EC" sz="2800" dirty="0">
                <a:solidFill>
                  <a:schemeClr val="bg1"/>
                </a:solidFill>
                <a:latin typeface="Times New Roman" pitchFamily="18" charset="0"/>
                <a:cs typeface="Times New Roman" pitchFamily="18" charset="0"/>
              </a:rPr>
              <a:t>El tratamiento T4 (poda regular + cosecha rondas semanales + fertilización balanceada) mejoró favorablemente el balance catiónico Ca:Mg:K, al final del ensayo alcanzó una relación de 65:25:10, cercana a la óptima de 60:30:10.</a:t>
            </a:r>
          </a:p>
        </p:txBody>
      </p:sp>
    </p:spTree>
    <p:extLst>
      <p:ext uri="{BB962C8B-B14F-4D97-AF65-F5344CB8AC3E}">
        <p14:creationId xmlns:p14="http://schemas.microsoft.com/office/powerpoint/2010/main" val="180969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214282" y="815967"/>
            <a:ext cx="8678198" cy="1470025"/>
          </a:xfrm>
        </p:spPr>
        <p:txBody>
          <a:bodyPr>
            <a:noAutofit/>
          </a:bodyPr>
          <a:lstStyle/>
          <a:p>
            <a:r>
              <a:rPr lang="es-ES" sz="2200" dirty="0">
                <a:solidFill>
                  <a:schemeClr val="bg1"/>
                </a:solidFill>
                <a:latin typeface="Times New Roman" pitchFamily="18" charset="0"/>
                <a:cs typeface="Times New Roman" pitchFamily="18" charset="0"/>
              </a:rPr>
              <a:t/>
            </a:r>
            <a:br>
              <a:rPr lang="es-ES" sz="2200" dirty="0">
                <a:solidFill>
                  <a:schemeClr val="bg1"/>
                </a:solidFill>
                <a:latin typeface="Times New Roman" pitchFamily="18" charset="0"/>
                <a:cs typeface="Times New Roman" pitchFamily="18" charset="0"/>
              </a:rPr>
            </a:br>
            <a:r>
              <a:rPr lang="es-EC" sz="2200" dirty="0">
                <a:solidFill>
                  <a:schemeClr val="bg1"/>
                </a:solidFill>
                <a:latin typeface="Times New Roman" pitchFamily="18" charset="0"/>
                <a:cs typeface="Times New Roman" pitchFamily="18" charset="0"/>
              </a:rPr>
              <a:t>Evaluar la implementación de un sistema conjugado de Buenas Prácticas Agrícolas, en el desarrollo, rendimiento y rentabilidad del cultivo de palma aceitera (</a:t>
            </a:r>
            <a:r>
              <a:rPr lang="es-EC" sz="2200" i="1" dirty="0">
                <a:solidFill>
                  <a:schemeClr val="bg1"/>
                </a:solidFill>
                <a:latin typeface="Times New Roman" pitchFamily="18" charset="0"/>
                <a:cs typeface="Times New Roman" pitchFamily="18" charset="0"/>
              </a:rPr>
              <a:t>Elaeis guineensis</a:t>
            </a:r>
            <a:r>
              <a:rPr lang="es-EC" sz="2200" dirty="0">
                <a:solidFill>
                  <a:schemeClr val="bg1"/>
                </a:solidFill>
                <a:latin typeface="Times New Roman" pitchFamily="18" charset="0"/>
                <a:cs typeface="Times New Roman" pitchFamily="18" charset="0"/>
              </a:rPr>
              <a:t> Jacq.) en el segundo año de ejecución, en la zona de La Concordia-Esmeraldas. 2010.</a:t>
            </a:r>
            <a:r>
              <a:rPr lang="es-ES" sz="2200" dirty="0">
                <a:solidFill>
                  <a:schemeClr val="bg1"/>
                </a:solidFill>
                <a:latin typeface="Times New Roman" pitchFamily="18" charset="0"/>
                <a:cs typeface="Times New Roman" pitchFamily="18" charset="0"/>
              </a:rPr>
              <a:t/>
            </a:r>
            <a:br>
              <a:rPr lang="es-ES" sz="2200" dirty="0">
                <a:solidFill>
                  <a:schemeClr val="bg1"/>
                </a:solidFill>
                <a:latin typeface="Times New Roman" pitchFamily="18" charset="0"/>
                <a:cs typeface="Times New Roman" pitchFamily="18" charset="0"/>
              </a:rPr>
            </a:br>
            <a:endParaRPr lang="es-ES" sz="2200" dirty="0">
              <a:solidFill>
                <a:schemeClr val="bg1"/>
              </a:solidFill>
              <a:latin typeface="Times New Roman" pitchFamily="18" charset="0"/>
              <a:cs typeface="Times New Roman" pitchFamily="18" charset="0"/>
            </a:endParaRPr>
          </a:p>
        </p:txBody>
      </p:sp>
      <p:sp>
        <p:nvSpPr>
          <p:cNvPr id="4" name="3 Subtítulo"/>
          <p:cNvSpPr>
            <a:spLocks noGrp="1"/>
          </p:cNvSpPr>
          <p:nvPr>
            <p:ph type="subTitle" idx="1"/>
          </p:nvPr>
        </p:nvSpPr>
        <p:spPr>
          <a:xfrm>
            <a:off x="3957108" y="3044552"/>
            <a:ext cx="4935372" cy="1752600"/>
          </a:xfrm>
        </p:spPr>
        <p:txBody>
          <a:bodyPr>
            <a:noAutofit/>
          </a:bodyPr>
          <a:lstStyle/>
          <a:p>
            <a:pPr algn="just"/>
            <a:r>
              <a:rPr lang="es-EC" sz="1800" dirty="0" smtClean="0">
                <a:solidFill>
                  <a:schemeClr val="bg1"/>
                </a:solidFill>
                <a:latin typeface="Times New Roman" pitchFamily="18" charset="0"/>
                <a:cs typeface="Times New Roman" pitchFamily="18" charset="0"/>
              </a:rPr>
              <a:t>Evaluar </a:t>
            </a:r>
            <a:r>
              <a:rPr lang="es-EC" sz="1800" dirty="0">
                <a:solidFill>
                  <a:schemeClr val="bg1"/>
                </a:solidFill>
                <a:latin typeface="Times New Roman" pitchFamily="18" charset="0"/>
                <a:cs typeface="Times New Roman" pitchFamily="18" charset="0"/>
              </a:rPr>
              <a:t>el efecto del uso de Buenas Prácticas Agrícolas en la productividad de la Palma Aceitera.</a:t>
            </a:r>
            <a:endParaRPr lang="es-ES" sz="1800" dirty="0">
              <a:solidFill>
                <a:schemeClr val="bg1"/>
              </a:solidFill>
              <a:latin typeface="Times New Roman" pitchFamily="18" charset="0"/>
              <a:cs typeface="Times New Roman" pitchFamily="18" charset="0"/>
            </a:endParaRPr>
          </a:p>
          <a:p>
            <a:pPr algn="just"/>
            <a:endParaRPr lang="es-EC" sz="1800" dirty="0" smtClean="0">
              <a:solidFill>
                <a:schemeClr val="bg1"/>
              </a:solidFill>
              <a:latin typeface="Times New Roman" pitchFamily="18" charset="0"/>
              <a:cs typeface="Times New Roman" pitchFamily="18" charset="0"/>
            </a:endParaRPr>
          </a:p>
          <a:p>
            <a:pPr algn="just"/>
            <a:r>
              <a:rPr lang="es-EC" sz="1800" dirty="0" smtClean="0">
                <a:solidFill>
                  <a:schemeClr val="bg1"/>
                </a:solidFill>
                <a:latin typeface="Times New Roman" pitchFamily="18" charset="0"/>
                <a:cs typeface="Times New Roman" pitchFamily="18" charset="0"/>
              </a:rPr>
              <a:t>Evaluar </a:t>
            </a:r>
            <a:r>
              <a:rPr lang="es-EC" sz="1800" dirty="0">
                <a:solidFill>
                  <a:schemeClr val="bg1"/>
                </a:solidFill>
                <a:latin typeface="Times New Roman" pitchFamily="18" charset="0"/>
                <a:cs typeface="Times New Roman" pitchFamily="18" charset="0"/>
              </a:rPr>
              <a:t>la respuesta del cultivo al uso de Buenas Prácticas Agrícolas, mediante variables agronómicas tomadas en las parcelas de investigación.</a:t>
            </a:r>
            <a:endParaRPr lang="es-ES" sz="1800" dirty="0">
              <a:solidFill>
                <a:schemeClr val="bg1"/>
              </a:solidFill>
              <a:latin typeface="Times New Roman" pitchFamily="18" charset="0"/>
              <a:cs typeface="Times New Roman" pitchFamily="18" charset="0"/>
            </a:endParaRPr>
          </a:p>
          <a:p>
            <a:pPr algn="just"/>
            <a:endParaRPr lang="es-EC" sz="1800" dirty="0" smtClean="0">
              <a:solidFill>
                <a:schemeClr val="bg1"/>
              </a:solidFill>
              <a:latin typeface="Times New Roman" pitchFamily="18" charset="0"/>
              <a:cs typeface="Times New Roman" pitchFamily="18" charset="0"/>
            </a:endParaRPr>
          </a:p>
          <a:p>
            <a:pPr algn="just"/>
            <a:r>
              <a:rPr lang="es-EC" sz="1800" dirty="0" smtClean="0">
                <a:solidFill>
                  <a:schemeClr val="bg1"/>
                </a:solidFill>
                <a:latin typeface="Times New Roman" pitchFamily="18" charset="0"/>
                <a:cs typeface="Times New Roman" pitchFamily="18" charset="0"/>
              </a:rPr>
              <a:t>Realizar </a:t>
            </a:r>
            <a:r>
              <a:rPr lang="es-EC" sz="1800" dirty="0">
                <a:solidFill>
                  <a:schemeClr val="bg1"/>
                </a:solidFill>
                <a:latin typeface="Times New Roman" pitchFamily="18" charset="0"/>
                <a:cs typeface="Times New Roman" pitchFamily="18" charset="0"/>
              </a:rPr>
              <a:t>el análisis económico de los tratamientos en </a:t>
            </a:r>
            <a:r>
              <a:rPr lang="es-EC" sz="1800" dirty="0" smtClean="0">
                <a:solidFill>
                  <a:schemeClr val="bg1"/>
                </a:solidFill>
                <a:latin typeface="Times New Roman" pitchFamily="18" charset="0"/>
                <a:cs typeface="Times New Roman" pitchFamily="18" charset="0"/>
              </a:rPr>
              <a:t>estudio.</a:t>
            </a:r>
            <a:endParaRPr lang="es-ES" sz="1800" dirty="0">
              <a:solidFill>
                <a:schemeClr val="bg1"/>
              </a:solidFill>
              <a:latin typeface="Times New Roman" pitchFamily="18" charset="0"/>
              <a:cs typeface="Times New Roman" pitchFamily="18" charset="0"/>
            </a:endParaRPr>
          </a:p>
        </p:txBody>
      </p:sp>
      <p:pic>
        <p:nvPicPr>
          <p:cNvPr id="6" name="Picture 2" descr="C:\Documents and Settings\Microoft User\Mis documentos\Mis imágenes\TESIS\analisis 29 - 04 - 2010\DSC00129.JPG"/>
          <p:cNvPicPr>
            <a:picLocks noChangeAspect="1" noChangeArrowheads="1"/>
          </p:cNvPicPr>
          <p:nvPr/>
        </p:nvPicPr>
        <p:blipFill>
          <a:blip r:embed="rId2" cstate="print"/>
          <a:srcRect l="24054" t="5132" r="12442" b="3782"/>
          <a:stretch>
            <a:fillRect/>
          </a:stretch>
        </p:blipFill>
        <p:spPr bwMode="auto">
          <a:xfrm>
            <a:off x="309880" y="2452238"/>
            <a:ext cx="3652394" cy="3929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1 Rectángulo"/>
          <p:cNvSpPr/>
          <p:nvPr/>
        </p:nvSpPr>
        <p:spPr>
          <a:xfrm>
            <a:off x="467544" y="404664"/>
            <a:ext cx="2808312"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es-ES" b="1" dirty="0">
                <a:latin typeface="Times New Roman" pitchFamily="18" charset="0"/>
                <a:cs typeface="Times New Roman" pitchFamily="18" charset="0"/>
              </a:rPr>
              <a:t>OBJETIVO </a:t>
            </a:r>
            <a:r>
              <a:rPr lang="es-ES" b="1" dirty="0" smtClean="0">
                <a:latin typeface="Times New Roman" pitchFamily="18" charset="0"/>
                <a:cs typeface="Times New Roman" pitchFamily="18" charset="0"/>
              </a:rPr>
              <a:t>GENERAL</a:t>
            </a:r>
            <a:endParaRPr lang="es-EC" dirty="0"/>
          </a:p>
        </p:txBody>
      </p:sp>
      <p:sp>
        <p:nvSpPr>
          <p:cNvPr id="5" name="4 Rectángulo"/>
          <p:cNvSpPr/>
          <p:nvPr/>
        </p:nvSpPr>
        <p:spPr>
          <a:xfrm>
            <a:off x="5002877" y="2492896"/>
            <a:ext cx="3097515"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s-EC" b="1" dirty="0">
                <a:latin typeface="Times New Roman" pitchFamily="18" charset="0"/>
                <a:cs typeface="Times New Roman" pitchFamily="18" charset="0"/>
              </a:rPr>
              <a:t>OBJETIVOS ESPECÍFICOS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circle(in)">
                                      <p:cBhvr>
                                        <p:cTn id="28" dur="20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DC10973"/>
          <p:cNvPicPr>
            <a:picLocks noChangeAspect="1" noChangeArrowheads="1"/>
          </p:cNvPicPr>
          <p:nvPr/>
        </p:nvPicPr>
        <p:blipFill rotWithShape="1">
          <a:blip r:embed="rId2">
            <a:extLst>
              <a:ext uri="{28A0092B-C50C-407E-A947-70E740481C1C}">
                <a14:useLocalDpi xmlns:a14="http://schemas.microsoft.com/office/drawing/2010/main" val="0"/>
              </a:ext>
            </a:extLst>
          </a:blip>
          <a:srcRect b="11196"/>
          <a:stretch/>
        </p:blipFill>
        <p:spPr bwMode="auto">
          <a:xfrm>
            <a:off x="4283968" y="1609204"/>
            <a:ext cx="4496028" cy="3619996"/>
          </a:xfrm>
          <a:prstGeom prst="rect">
            <a:avLst/>
          </a:prstGeom>
          <a:noFill/>
          <a:ln w="508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1 Rectángulo"/>
          <p:cNvSpPr/>
          <p:nvPr/>
        </p:nvSpPr>
        <p:spPr>
          <a:xfrm>
            <a:off x="323528" y="260648"/>
            <a:ext cx="3816424" cy="6247864"/>
          </a:xfrm>
          <a:prstGeom prst="rect">
            <a:avLst/>
          </a:prstGeom>
        </p:spPr>
        <p:txBody>
          <a:bodyPr wrap="square">
            <a:spAutoFit/>
          </a:bodyPr>
          <a:lstStyle/>
          <a:p>
            <a:pPr algn="just"/>
            <a:r>
              <a:rPr lang="es-EC" sz="2500" dirty="0">
                <a:solidFill>
                  <a:schemeClr val="bg1"/>
                </a:solidFill>
                <a:latin typeface="Times New Roman" pitchFamily="18" charset="0"/>
                <a:cs typeface="Times New Roman" pitchFamily="18" charset="0"/>
              </a:rPr>
              <a:t>A pesar de no haberse encontrado diferencias estadísticas para el peso de fruta fresca, la tendencia de los promedios en los dos primeros años de evaluación, indican que las MPA, (Podas Regulares (PR) + Cosechas en rondas semanales (CRS) + Fertilización balanceada (FB)+ Control de malezas con glifosato (CMG)), contribuyen a incrementar la producción de fruta fresca por hectárea.</a:t>
            </a:r>
          </a:p>
        </p:txBody>
      </p:sp>
    </p:spTree>
    <p:extLst>
      <p:ext uri="{BB962C8B-B14F-4D97-AF65-F5344CB8AC3E}">
        <p14:creationId xmlns:p14="http://schemas.microsoft.com/office/powerpoint/2010/main" val="392821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340768"/>
            <a:ext cx="8424936" cy="3693319"/>
          </a:xfrm>
          <a:prstGeom prst="rect">
            <a:avLst/>
          </a:prstGeom>
        </p:spPr>
        <p:txBody>
          <a:bodyPr wrap="square">
            <a:spAutoFit/>
          </a:bodyPr>
          <a:lstStyle/>
          <a:p>
            <a:pPr algn="just">
              <a:lnSpc>
                <a:spcPct val="150000"/>
              </a:lnSpc>
            </a:pPr>
            <a:r>
              <a:rPr lang="es-EC" sz="2600" dirty="0">
                <a:solidFill>
                  <a:schemeClr val="bg1"/>
                </a:solidFill>
                <a:latin typeface="Times New Roman" pitchFamily="18" charset="0"/>
                <a:cs typeface="Times New Roman" pitchFamily="18" charset="0"/>
              </a:rPr>
              <a:t>Las mejores prácticas agrícolas no tuvieron mayor incidencia sobre las variables agronómicas evaluadas como: porcentaje de materia seca foliar, porcentaje de materia seca radicular y área foliar, la literatura reporta  que el crecimiento vegetativo y radicular en plantaciones adultas son constantes y similares entre las mismas.</a:t>
            </a:r>
          </a:p>
        </p:txBody>
      </p:sp>
    </p:spTree>
    <p:extLst>
      <p:ext uri="{BB962C8B-B14F-4D97-AF65-F5344CB8AC3E}">
        <p14:creationId xmlns:p14="http://schemas.microsoft.com/office/powerpoint/2010/main" val="94544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6" t="7994" b="3842"/>
          <a:stretch/>
        </p:blipFill>
        <p:spPr bwMode="auto">
          <a:xfrm>
            <a:off x="4716016" y="1775192"/>
            <a:ext cx="4190121" cy="3240360"/>
          </a:xfrm>
          <a:prstGeom prst="rect">
            <a:avLst/>
          </a:prstGeom>
          <a:noFill/>
          <a:ln w="50800" cmpd="dbl">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2" name="1 Rectángulo"/>
          <p:cNvSpPr/>
          <p:nvPr/>
        </p:nvSpPr>
        <p:spPr>
          <a:xfrm>
            <a:off x="323528" y="226377"/>
            <a:ext cx="4234815" cy="6370975"/>
          </a:xfrm>
          <a:prstGeom prst="rect">
            <a:avLst/>
          </a:prstGeom>
        </p:spPr>
        <p:txBody>
          <a:bodyPr wrap="square">
            <a:spAutoFit/>
          </a:bodyPr>
          <a:lstStyle/>
          <a:p>
            <a:pPr algn="just"/>
            <a:r>
              <a:rPr lang="es-EC" sz="2400" dirty="0">
                <a:solidFill>
                  <a:schemeClr val="bg1"/>
                </a:solidFill>
                <a:latin typeface="Times New Roman" pitchFamily="18" charset="0"/>
                <a:cs typeface="Times New Roman" pitchFamily="18" charset="0"/>
              </a:rPr>
              <a:t>El tratamiento T</a:t>
            </a:r>
            <a:r>
              <a:rPr lang="es-EC" sz="2400" baseline="-25000" dirty="0">
                <a:solidFill>
                  <a:schemeClr val="bg1"/>
                </a:solidFill>
                <a:latin typeface="Times New Roman" pitchFamily="18" charset="0"/>
                <a:cs typeface="Times New Roman" pitchFamily="18" charset="0"/>
              </a:rPr>
              <a:t>3</a:t>
            </a:r>
            <a:r>
              <a:rPr lang="es-EC" sz="2400" dirty="0">
                <a:solidFill>
                  <a:schemeClr val="bg1"/>
                </a:solidFill>
                <a:latin typeface="Times New Roman" pitchFamily="18" charset="0"/>
                <a:cs typeface="Times New Roman" pitchFamily="18" charset="0"/>
              </a:rPr>
              <a:t> (PR+CRS), presentó mayor densidad del endófito (micorrizas), es factible que la incorporación  de material vegetativo que se obtiene de chapias y podas consecutivas convierta al suelo de la corona un lugar de constante incorporación de materia orgánica, creando un ambiente estable y favorable para el desarrollo </a:t>
            </a:r>
            <a:r>
              <a:rPr lang="es-EC" sz="2400" dirty="0" err="1">
                <a:solidFill>
                  <a:schemeClr val="bg1"/>
                </a:solidFill>
                <a:latin typeface="Times New Roman" pitchFamily="18" charset="0"/>
                <a:cs typeface="Times New Roman" pitchFamily="18" charset="0"/>
              </a:rPr>
              <a:t>micorrícico</a:t>
            </a:r>
            <a:r>
              <a:rPr lang="es-EC" sz="2400" dirty="0">
                <a:solidFill>
                  <a:schemeClr val="bg1"/>
                </a:solidFill>
                <a:latin typeface="Times New Roman" pitchFamily="18" charset="0"/>
                <a:cs typeface="Times New Roman" pitchFamily="18" charset="0"/>
              </a:rPr>
              <a:t>, sin el efecto nocivo de fertilizantes o herbicidas como pudo ocurrir en los tratamientos T4 (PR + CRS + FB) y T5 (PR) + CRS + FB+ CMG).</a:t>
            </a:r>
          </a:p>
        </p:txBody>
      </p:sp>
    </p:spTree>
    <p:extLst>
      <p:ext uri="{BB962C8B-B14F-4D97-AF65-F5344CB8AC3E}">
        <p14:creationId xmlns:p14="http://schemas.microsoft.com/office/powerpoint/2010/main" val="80217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476672"/>
            <a:ext cx="7344816" cy="2492990"/>
          </a:xfrm>
          <a:prstGeom prst="rect">
            <a:avLst/>
          </a:prstGeom>
        </p:spPr>
        <p:txBody>
          <a:bodyPr wrap="square">
            <a:spAutoFit/>
          </a:bodyPr>
          <a:lstStyle/>
          <a:p>
            <a:pPr algn="just">
              <a:lnSpc>
                <a:spcPct val="150000"/>
              </a:lnSpc>
            </a:pPr>
            <a:r>
              <a:rPr lang="es-EC" sz="2600" dirty="0">
                <a:solidFill>
                  <a:schemeClr val="bg1"/>
                </a:solidFill>
                <a:latin typeface="Times New Roman" pitchFamily="18" charset="0"/>
                <a:cs typeface="Times New Roman" pitchFamily="18" charset="0"/>
              </a:rPr>
              <a:t>En cuanto al porcentaje de colonización micorrícica, ningún tratamiento presentó diferencia </a:t>
            </a:r>
            <a:r>
              <a:rPr lang="es-EC" sz="2600" dirty="0" smtClean="0">
                <a:solidFill>
                  <a:schemeClr val="bg1"/>
                </a:solidFill>
                <a:latin typeface="Times New Roman" pitchFamily="18" charset="0"/>
                <a:cs typeface="Times New Roman" pitchFamily="18" charset="0"/>
              </a:rPr>
              <a:t>estadística, </a:t>
            </a:r>
            <a:r>
              <a:rPr lang="es-EC" sz="2600" dirty="0">
                <a:solidFill>
                  <a:schemeClr val="bg1"/>
                </a:solidFill>
                <a:latin typeface="Times New Roman" pitchFamily="18" charset="0"/>
                <a:cs typeface="Times New Roman" pitchFamily="18" charset="0"/>
              </a:rPr>
              <a:t>los suelos expuestos a monocultivos por mucho tiempo reducen las poblaciones de la microbiota del suelo</a:t>
            </a:r>
          </a:p>
        </p:txBody>
      </p:sp>
      <p:sp>
        <p:nvSpPr>
          <p:cNvPr id="5" name="4 Rectángulo"/>
          <p:cNvSpPr/>
          <p:nvPr/>
        </p:nvSpPr>
        <p:spPr>
          <a:xfrm>
            <a:off x="2016224" y="3717032"/>
            <a:ext cx="6876256" cy="2492990"/>
          </a:xfrm>
          <a:prstGeom prst="rect">
            <a:avLst/>
          </a:prstGeom>
        </p:spPr>
        <p:txBody>
          <a:bodyPr wrap="square">
            <a:spAutoFit/>
          </a:bodyPr>
          <a:lstStyle/>
          <a:p>
            <a:pPr algn="just">
              <a:lnSpc>
                <a:spcPct val="150000"/>
              </a:lnSpc>
            </a:pPr>
            <a:r>
              <a:rPr lang="es-EC" sz="2600" dirty="0">
                <a:solidFill>
                  <a:schemeClr val="bg1"/>
                </a:solidFill>
                <a:latin typeface="Times New Roman" pitchFamily="18" charset="0"/>
                <a:cs typeface="Times New Roman" pitchFamily="18" charset="0"/>
              </a:rPr>
              <a:t>En cuanto al análisis económico, los tratamientos con la tasa de retorno marginal superiores al 100 % fueron T3, T5 y T2 con valores de 162,25 %, 150,64 %, 141,17 %; respectivamente.</a:t>
            </a:r>
          </a:p>
        </p:txBody>
      </p:sp>
    </p:spTree>
    <p:extLst>
      <p:ext uri="{BB962C8B-B14F-4D97-AF65-F5344CB8AC3E}">
        <p14:creationId xmlns:p14="http://schemas.microsoft.com/office/powerpoint/2010/main" val="263001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4500" y="361122"/>
            <a:ext cx="4565532"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EC" sz="2800" dirty="0" smtClean="0">
                <a:latin typeface="Times New Roman" pitchFamily="18" charset="0"/>
                <a:cs typeface="Times New Roman" pitchFamily="18" charset="0"/>
              </a:rPr>
              <a:t>RECOMENDACIONES</a:t>
            </a:r>
            <a:endParaRPr lang="es-EC" sz="2800" dirty="0">
              <a:latin typeface="Times New Roman" pitchFamily="18" charset="0"/>
              <a:cs typeface="Times New Roman" pitchFamily="18" charset="0"/>
            </a:endParaRPr>
          </a:p>
        </p:txBody>
      </p:sp>
      <p:sp>
        <p:nvSpPr>
          <p:cNvPr id="2" name="1 Rectángulo"/>
          <p:cNvSpPr/>
          <p:nvPr/>
        </p:nvSpPr>
        <p:spPr>
          <a:xfrm>
            <a:off x="467544" y="1844824"/>
            <a:ext cx="7920880" cy="1815882"/>
          </a:xfrm>
          <a:prstGeom prst="rect">
            <a:avLst/>
          </a:prstGeom>
        </p:spPr>
        <p:txBody>
          <a:bodyPr wrap="square">
            <a:spAutoFit/>
          </a:bodyPr>
          <a:lstStyle/>
          <a:p>
            <a:pPr algn="just"/>
            <a:r>
              <a:rPr lang="es-EC" sz="2800" dirty="0">
                <a:solidFill>
                  <a:schemeClr val="bg1"/>
                </a:solidFill>
                <a:latin typeface="Times New Roman" pitchFamily="18" charset="0"/>
                <a:cs typeface="Times New Roman" pitchFamily="18" charset="0"/>
              </a:rPr>
              <a:t>La tendencia favorable en mejorar ciertas variables de crecimiento, sugiere que la aplicación de las MPM son una alternativa que a mediano plazo pueden repercutir en el desarrollo y productividad del cultivo.</a:t>
            </a:r>
          </a:p>
        </p:txBody>
      </p:sp>
    </p:spTree>
    <p:extLst>
      <p:ext uri="{BB962C8B-B14F-4D97-AF65-F5344CB8AC3E}">
        <p14:creationId xmlns:p14="http://schemas.microsoft.com/office/powerpoint/2010/main" val="390320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124744"/>
            <a:ext cx="4104456" cy="4832092"/>
          </a:xfrm>
          <a:prstGeom prst="rect">
            <a:avLst/>
          </a:prstGeom>
        </p:spPr>
        <p:txBody>
          <a:bodyPr wrap="square">
            <a:spAutoFit/>
          </a:bodyPr>
          <a:lstStyle/>
          <a:p>
            <a:pPr algn="just"/>
            <a:r>
              <a:rPr lang="es-EC" sz="2800" dirty="0">
                <a:solidFill>
                  <a:schemeClr val="bg1"/>
                </a:solidFill>
                <a:latin typeface="Times New Roman" pitchFamily="18" charset="0"/>
                <a:cs typeface="Times New Roman" pitchFamily="18" charset="0"/>
              </a:rPr>
              <a:t>En vista de los estudios que se han hecho acerca de los efectos que tiene el  glifosato en el suelo y sus efectos sobre los cultivos, se sugiere investigar nuevas alternativas al control de malezas, dando énfasis a la implementación de coberturas.</a:t>
            </a:r>
          </a:p>
        </p:txBody>
      </p:sp>
      <p:pic>
        <p:nvPicPr>
          <p:cNvPr id="6" name="Picture 2" descr="http://www.monografias.com/trabajos96/agenda-agraria-ucayali-2013/image007.jpg"/>
          <p:cNvPicPr>
            <a:picLocks noChangeAspect="1" noChangeArrowheads="1"/>
          </p:cNvPicPr>
          <p:nvPr/>
        </p:nvPicPr>
        <p:blipFill rotWithShape="1">
          <a:blip r:embed="rId2">
            <a:extLst>
              <a:ext uri="{28A0092B-C50C-407E-A947-70E740481C1C}">
                <a14:useLocalDpi xmlns:a14="http://schemas.microsoft.com/office/drawing/2010/main" val="0"/>
              </a:ext>
            </a:extLst>
          </a:blip>
          <a:srcRect l="3850" r="53863" b="10172"/>
          <a:stretch/>
        </p:blipFill>
        <p:spPr bwMode="auto">
          <a:xfrm>
            <a:off x="4704658" y="1412776"/>
            <a:ext cx="4043806" cy="3748185"/>
          </a:xfrm>
          <a:prstGeom prst="rect">
            <a:avLst/>
          </a:prstGeom>
          <a:noFill/>
          <a:ln w="50800" cmpd="dbl">
            <a:solidFill>
              <a:srgbClr val="92D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94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9552" y="1412776"/>
            <a:ext cx="7992888" cy="1815882"/>
          </a:xfrm>
          <a:prstGeom prst="rect">
            <a:avLst/>
          </a:prstGeom>
        </p:spPr>
        <p:txBody>
          <a:bodyPr wrap="square">
            <a:spAutoFit/>
          </a:bodyPr>
          <a:lstStyle/>
          <a:p>
            <a:pPr algn="just"/>
            <a:r>
              <a:rPr lang="es-EC" sz="2800" dirty="0">
                <a:solidFill>
                  <a:schemeClr val="bg1"/>
                </a:solidFill>
                <a:latin typeface="Times New Roman" pitchFamily="18" charset="0"/>
                <a:cs typeface="Times New Roman" pitchFamily="18" charset="0"/>
              </a:rPr>
              <a:t>Económicamente, se recomienda los tratamientos T3, T5 y T2, el pequeño y mediano palmicultor pueden seleccionar la o las alternativas que requieran una menor inversión y le ofrezcan buena rentabilidad. </a:t>
            </a:r>
          </a:p>
        </p:txBody>
      </p:sp>
      <p:sp>
        <p:nvSpPr>
          <p:cNvPr id="6" name="5 Rectángulo"/>
          <p:cNvSpPr/>
          <p:nvPr/>
        </p:nvSpPr>
        <p:spPr>
          <a:xfrm>
            <a:off x="539552" y="4653136"/>
            <a:ext cx="8208912" cy="1384995"/>
          </a:xfrm>
          <a:prstGeom prst="rect">
            <a:avLst/>
          </a:prstGeom>
        </p:spPr>
        <p:txBody>
          <a:bodyPr wrap="square">
            <a:spAutoFit/>
          </a:bodyPr>
          <a:lstStyle/>
          <a:p>
            <a:pPr algn="just"/>
            <a:r>
              <a:rPr lang="es-EC" sz="2800" dirty="0">
                <a:solidFill>
                  <a:schemeClr val="bg1"/>
                </a:solidFill>
                <a:latin typeface="Times New Roman" pitchFamily="18" charset="0"/>
                <a:cs typeface="Times New Roman" pitchFamily="18" charset="0"/>
              </a:rPr>
              <a:t>Los resultados del segundo año de evaluación no son concluyentes, se sugiere continuar con la investigación para ratificar o no las tendencias encontradas.</a:t>
            </a:r>
          </a:p>
        </p:txBody>
      </p:sp>
    </p:spTree>
    <p:extLst>
      <p:ext uri="{BB962C8B-B14F-4D97-AF65-F5344CB8AC3E}">
        <p14:creationId xmlns:p14="http://schemas.microsoft.com/office/powerpoint/2010/main" val="30704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1026" name="Picture 2" descr="C:\Documents and Settings\Microoft User\Mis documentos\Mis imágenes\TESIS\analisis 29 - 04 - 2010\DSC00145.JPG"/>
          <p:cNvPicPr>
            <a:picLocks noChangeAspect="1" noChangeArrowheads="1"/>
          </p:cNvPicPr>
          <p:nvPr/>
        </p:nvPicPr>
        <p:blipFill>
          <a:blip r:embed="rId2" cstate="print"/>
          <a:srcRect/>
          <a:stretch>
            <a:fillRect/>
          </a:stretch>
        </p:blipFill>
        <p:spPr bwMode="auto">
          <a:xfrm>
            <a:off x="36512" y="0"/>
            <a:ext cx="9144000" cy="6858000"/>
          </a:xfrm>
          <a:prstGeom prst="rect">
            <a:avLst/>
          </a:prstGeom>
          <a:noFill/>
          <a:scene3d>
            <a:camera prst="orthographicFront"/>
            <a:lightRig rig="threePt" dir="t"/>
          </a:scene3d>
          <a:sp3d>
            <a:bevelT w="88900" h="44450"/>
          </a:sp3d>
        </p:spPr>
      </p:pic>
      <p:sp>
        <p:nvSpPr>
          <p:cNvPr id="5" name="4 CuadroTexto"/>
          <p:cNvSpPr txBox="1"/>
          <p:nvPr/>
        </p:nvSpPr>
        <p:spPr>
          <a:xfrm>
            <a:off x="-32" y="6215082"/>
            <a:ext cx="542928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3600" b="1" dirty="0" smtClean="0">
                <a:latin typeface="Bradley Hand ITC" pitchFamily="66" charset="0"/>
              </a:rPr>
              <a:t>GRACIAS SU ATENCIÓN</a:t>
            </a:r>
            <a:endParaRPr lang="es-ES" sz="3600" b="1" dirty="0">
              <a:latin typeface="Bradley Hand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476672"/>
            <a:ext cx="2736304"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C" sz="2400" dirty="0" smtClean="0">
                <a:latin typeface="Times New Roman" pitchFamily="18" charset="0"/>
                <a:cs typeface="Times New Roman" pitchFamily="18" charset="0"/>
              </a:rPr>
              <a:t>METODOLOGÍA</a:t>
            </a:r>
            <a:endParaRPr lang="es-EC" sz="2400" dirty="0">
              <a:latin typeface="Times New Roman" pitchFamily="18" charset="0"/>
              <a:cs typeface="Times New Roman" pitchFamily="18" charset="0"/>
            </a:endParaRPr>
          </a:p>
        </p:txBody>
      </p:sp>
      <p:sp>
        <p:nvSpPr>
          <p:cNvPr id="5" name="4 CuadroTexto"/>
          <p:cNvSpPr txBox="1"/>
          <p:nvPr/>
        </p:nvSpPr>
        <p:spPr>
          <a:xfrm>
            <a:off x="323528" y="1484784"/>
            <a:ext cx="2952328" cy="3970318"/>
          </a:xfrm>
          <a:prstGeom prst="rect">
            <a:avLst/>
          </a:prstGeom>
          <a:noFill/>
        </p:spPr>
        <p:txBody>
          <a:bodyPr wrap="square" rtlCol="0">
            <a:spAutoFit/>
          </a:bodyPr>
          <a:lstStyle/>
          <a:p>
            <a:pPr algn="just">
              <a:lnSpc>
                <a:spcPct val="150000"/>
              </a:lnSpc>
            </a:pPr>
            <a:r>
              <a:rPr lang="es-EC" sz="2400" dirty="0" smtClean="0">
                <a:solidFill>
                  <a:schemeClr val="bg1"/>
                </a:solidFill>
                <a:latin typeface="Times New Roman" pitchFamily="18" charset="0"/>
                <a:cs typeface="Times New Roman" pitchFamily="18" charset="0"/>
              </a:rPr>
              <a:t>DBCA CON 4 REPETICIONES; Y CINCO TRATAMIENTOS; TUKEY AL 5% PARA LOS TRATAMIENTOS</a:t>
            </a:r>
            <a:endParaRPr lang="es-EC" sz="2400" dirty="0">
              <a:solidFill>
                <a:schemeClr val="bg1"/>
              </a:solidFill>
              <a:latin typeface="Times New Roman" pitchFamily="18" charset="0"/>
              <a:cs typeface="Times New Roman"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597965619"/>
              </p:ext>
            </p:extLst>
          </p:nvPr>
        </p:nvGraphicFramePr>
        <p:xfrm>
          <a:off x="3419872" y="1253527"/>
          <a:ext cx="5328591" cy="4695753"/>
        </p:xfrm>
        <a:graphic>
          <a:graphicData uri="http://schemas.openxmlformats.org/drawingml/2006/table">
            <a:tbl>
              <a:tblPr firstRow="1" firstCol="1" bandRow="1">
                <a:tableStyleId>{5C22544A-7EE6-4342-B048-85BDC9FD1C3A}</a:tableStyleId>
              </a:tblPr>
              <a:tblGrid>
                <a:gridCol w="3528056"/>
                <a:gridCol w="1800535"/>
              </a:tblGrid>
              <a:tr h="673346">
                <a:tc>
                  <a:txBody>
                    <a:bodyPr/>
                    <a:lstStyle/>
                    <a:p>
                      <a:pPr algn="ctr">
                        <a:lnSpc>
                          <a:spcPct val="150000"/>
                        </a:lnSpc>
                        <a:spcAft>
                          <a:spcPts val="0"/>
                        </a:spcAft>
                      </a:pPr>
                      <a:r>
                        <a:rPr lang="es-EC" sz="2000" dirty="0">
                          <a:effectLst/>
                          <a:latin typeface="Times New Roman" pitchFamily="18" charset="0"/>
                          <a:cs typeface="Times New Roman" pitchFamily="18" charset="0"/>
                        </a:rPr>
                        <a:t> </a:t>
                      </a:r>
                      <a:r>
                        <a:rPr lang="es-EC" sz="2000" dirty="0" smtClean="0">
                          <a:effectLst/>
                          <a:latin typeface="Times New Roman" pitchFamily="18" charset="0"/>
                          <a:cs typeface="Times New Roman" pitchFamily="18" charset="0"/>
                        </a:rPr>
                        <a:t>FUENTE </a:t>
                      </a:r>
                      <a:r>
                        <a:rPr lang="es-EC" sz="2000" dirty="0">
                          <a:effectLst/>
                          <a:latin typeface="Times New Roman" pitchFamily="18" charset="0"/>
                          <a:cs typeface="Times New Roman" pitchFamily="18" charset="0"/>
                        </a:rPr>
                        <a:t>DE VARIACIÓN</a:t>
                      </a:r>
                      <a:endParaRPr lang="es-EC" sz="2000" dirty="0">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50000"/>
                        </a:lnSpc>
                        <a:spcAft>
                          <a:spcPts val="0"/>
                        </a:spcAft>
                      </a:pPr>
                      <a:r>
                        <a:rPr lang="es-EC" sz="2000" dirty="0" smtClean="0">
                          <a:effectLst/>
                          <a:latin typeface="Times New Roman" pitchFamily="18" charset="0"/>
                          <a:cs typeface="Times New Roman" pitchFamily="18" charset="0"/>
                        </a:rPr>
                        <a:t>GL</a:t>
                      </a:r>
                      <a:endParaRPr lang="es-EC" sz="2000" dirty="0">
                        <a:effectLst/>
                        <a:latin typeface="Times New Roman" pitchFamily="18" charset="0"/>
                        <a:ea typeface="Times New Roman"/>
                        <a:cs typeface="Times New Roman" pitchFamily="18" charset="0"/>
                      </a:endParaRPr>
                    </a:p>
                  </a:txBody>
                  <a:tcPr marL="68580" marR="68580" marT="0" marB="0" anchor="ctr"/>
                </a:tc>
              </a:tr>
              <a:tr h="4022407">
                <a:tc>
                  <a:txBody>
                    <a:bodyPr/>
                    <a:lstStyle/>
                    <a:p>
                      <a:pPr algn="ctr">
                        <a:lnSpc>
                          <a:spcPct val="150000"/>
                        </a:lnSpc>
                        <a:spcAft>
                          <a:spcPts val="0"/>
                        </a:spcAft>
                      </a:pPr>
                      <a:r>
                        <a:rPr lang="es-EC" sz="2000" dirty="0">
                          <a:effectLst/>
                          <a:latin typeface="Times New Roman" pitchFamily="18" charset="0"/>
                          <a:cs typeface="Times New Roman" pitchFamily="18" charset="0"/>
                        </a:rPr>
                        <a:t>Tratamientos</a:t>
                      </a:r>
                    </a:p>
                    <a:p>
                      <a:pPr algn="ctr">
                        <a:lnSpc>
                          <a:spcPct val="150000"/>
                        </a:lnSpc>
                        <a:spcAft>
                          <a:spcPts val="0"/>
                        </a:spcAft>
                      </a:pPr>
                      <a:r>
                        <a:rPr lang="es-EC" sz="2000" dirty="0">
                          <a:effectLst/>
                          <a:latin typeface="Times New Roman" pitchFamily="18" charset="0"/>
                          <a:cs typeface="Times New Roman" pitchFamily="18" charset="0"/>
                        </a:rPr>
                        <a:t>t</a:t>
                      </a:r>
                      <a:r>
                        <a:rPr lang="es-EC" sz="2000" baseline="-25000" dirty="0">
                          <a:effectLst/>
                          <a:latin typeface="Times New Roman" pitchFamily="18" charset="0"/>
                          <a:cs typeface="Times New Roman" pitchFamily="18" charset="0"/>
                        </a:rPr>
                        <a:t>1</a:t>
                      </a:r>
                      <a:r>
                        <a:rPr lang="es-EC" sz="2000" dirty="0">
                          <a:effectLst/>
                          <a:latin typeface="Times New Roman" pitchFamily="18" charset="0"/>
                          <a:cs typeface="Times New Roman" pitchFamily="18" charset="0"/>
                        </a:rPr>
                        <a:t>vs t</a:t>
                      </a:r>
                      <a:r>
                        <a:rPr lang="es-EC" sz="2000" baseline="-25000" dirty="0">
                          <a:effectLst/>
                          <a:latin typeface="Times New Roman" pitchFamily="18" charset="0"/>
                          <a:cs typeface="Times New Roman" pitchFamily="18" charset="0"/>
                        </a:rPr>
                        <a:t>2</a:t>
                      </a:r>
                      <a:r>
                        <a:rPr lang="es-EC" sz="2000" dirty="0">
                          <a:effectLst/>
                          <a:latin typeface="Times New Roman" pitchFamily="18" charset="0"/>
                          <a:cs typeface="Times New Roman" pitchFamily="18" charset="0"/>
                        </a:rPr>
                        <a:t>, t</a:t>
                      </a:r>
                      <a:r>
                        <a:rPr lang="es-EC" sz="2000" baseline="-25000" dirty="0">
                          <a:effectLst/>
                          <a:latin typeface="Times New Roman" pitchFamily="18" charset="0"/>
                          <a:cs typeface="Times New Roman" pitchFamily="18" charset="0"/>
                        </a:rPr>
                        <a:t>3</a:t>
                      </a:r>
                      <a:r>
                        <a:rPr lang="es-EC" sz="2000" dirty="0">
                          <a:effectLst/>
                          <a:latin typeface="Times New Roman" pitchFamily="18" charset="0"/>
                          <a:cs typeface="Times New Roman" pitchFamily="18" charset="0"/>
                        </a:rPr>
                        <a:t>, t</a:t>
                      </a:r>
                      <a:r>
                        <a:rPr lang="es-EC" sz="2000" baseline="-25000" dirty="0">
                          <a:effectLst/>
                          <a:latin typeface="Times New Roman" pitchFamily="18" charset="0"/>
                          <a:cs typeface="Times New Roman" pitchFamily="18" charset="0"/>
                        </a:rPr>
                        <a:t>4</a:t>
                      </a:r>
                      <a:r>
                        <a:rPr lang="es-EC" sz="2000" dirty="0">
                          <a:effectLst/>
                          <a:latin typeface="Times New Roman" pitchFamily="18" charset="0"/>
                          <a:cs typeface="Times New Roman" pitchFamily="18" charset="0"/>
                        </a:rPr>
                        <a:t>, t</a:t>
                      </a:r>
                      <a:r>
                        <a:rPr lang="es-EC" sz="2000" baseline="-25000" dirty="0">
                          <a:effectLst/>
                          <a:latin typeface="Times New Roman" pitchFamily="18" charset="0"/>
                          <a:cs typeface="Times New Roman" pitchFamily="18" charset="0"/>
                        </a:rPr>
                        <a:t>5</a:t>
                      </a:r>
                      <a:endParaRPr lang="es-EC" sz="2000" dirty="0">
                        <a:effectLst/>
                        <a:latin typeface="Times New Roman" pitchFamily="18" charset="0"/>
                        <a:cs typeface="Times New Roman" pitchFamily="18" charset="0"/>
                      </a:endParaRPr>
                    </a:p>
                    <a:p>
                      <a:pPr algn="ctr">
                        <a:lnSpc>
                          <a:spcPct val="150000"/>
                        </a:lnSpc>
                        <a:spcAft>
                          <a:spcPts val="0"/>
                        </a:spcAft>
                      </a:pPr>
                      <a:r>
                        <a:rPr lang="en-US" sz="2000" dirty="0">
                          <a:effectLst/>
                          <a:latin typeface="Times New Roman" pitchFamily="18" charset="0"/>
                          <a:cs typeface="Times New Roman" pitchFamily="18" charset="0"/>
                        </a:rPr>
                        <a:t>t</a:t>
                      </a:r>
                      <a:r>
                        <a:rPr lang="en-US" sz="2000" baseline="-25000" dirty="0">
                          <a:effectLst/>
                          <a:latin typeface="Times New Roman" pitchFamily="18" charset="0"/>
                          <a:cs typeface="Times New Roman" pitchFamily="18" charset="0"/>
                        </a:rPr>
                        <a:t>2</a:t>
                      </a:r>
                      <a:r>
                        <a:rPr lang="en-US" sz="2000" dirty="0">
                          <a:effectLst/>
                          <a:latin typeface="Times New Roman" pitchFamily="18" charset="0"/>
                          <a:cs typeface="Times New Roman" pitchFamily="18" charset="0"/>
                        </a:rPr>
                        <a:t>vs t</a:t>
                      </a:r>
                      <a:r>
                        <a:rPr lang="en-US" sz="2000" baseline="-25000" dirty="0">
                          <a:effectLst/>
                          <a:latin typeface="Times New Roman" pitchFamily="18" charset="0"/>
                          <a:cs typeface="Times New Roman" pitchFamily="18" charset="0"/>
                        </a:rPr>
                        <a:t>3</a:t>
                      </a:r>
                      <a:r>
                        <a:rPr lang="en-US" sz="2000" dirty="0">
                          <a:effectLst/>
                          <a:latin typeface="Times New Roman" pitchFamily="18" charset="0"/>
                          <a:cs typeface="Times New Roman" pitchFamily="18" charset="0"/>
                        </a:rPr>
                        <a:t>, t</a:t>
                      </a:r>
                      <a:r>
                        <a:rPr lang="en-US" sz="2000" baseline="-25000" dirty="0">
                          <a:effectLst/>
                          <a:latin typeface="Times New Roman" pitchFamily="18" charset="0"/>
                          <a:cs typeface="Times New Roman" pitchFamily="18" charset="0"/>
                        </a:rPr>
                        <a:t>4</a:t>
                      </a:r>
                      <a:r>
                        <a:rPr lang="en-US" sz="2000" dirty="0">
                          <a:effectLst/>
                          <a:latin typeface="Times New Roman" pitchFamily="18" charset="0"/>
                          <a:cs typeface="Times New Roman" pitchFamily="18" charset="0"/>
                        </a:rPr>
                        <a:t>, t</a:t>
                      </a:r>
                      <a:r>
                        <a:rPr lang="en-US" sz="2000" baseline="-25000" dirty="0">
                          <a:effectLst/>
                          <a:latin typeface="Times New Roman" pitchFamily="18" charset="0"/>
                          <a:cs typeface="Times New Roman" pitchFamily="18" charset="0"/>
                        </a:rPr>
                        <a:t>5</a:t>
                      </a:r>
                      <a:endParaRPr lang="es-EC" sz="2000" dirty="0">
                        <a:effectLst/>
                        <a:latin typeface="Times New Roman" pitchFamily="18" charset="0"/>
                        <a:cs typeface="Times New Roman" pitchFamily="18" charset="0"/>
                      </a:endParaRPr>
                    </a:p>
                    <a:p>
                      <a:pPr algn="ctr">
                        <a:lnSpc>
                          <a:spcPct val="150000"/>
                        </a:lnSpc>
                        <a:spcAft>
                          <a:spcPts val="0"/>
                        </a:spcAft>
                      </a:pPr>
                      <a:r>
                        <a:rPr lang="en-US" sz="2000" dirty="0">
                          <a:effectLst/>
                          <a:latin typeface="Times New Roman" pitchFamily="18" charset="0"/>
                          <a:cs typeface="Times New Roman" pitchFamily="18" charset="0"/>
                        </a:rPr>
                        <a:t>t</a:t>
                      </a:r>
                      <a:r>
                        <a:rPr lang="en-US" sz="2000" baseline="-25000" dirty="0">
                          <a:effectLst/>
                          <a:latin typeface="Times New Roman" pitchFamily="18" charset="0"/>
                          <a:cs typeface="Times New Roman" pitchFamily="18" charset="0"/>
                        </a:rPr>
                        <a:t>3</a:t>
                      </a:r>
                      <a:r>
                        <a:rPr lang="en-US" sz="2000" dirty="0">
                          <a:effectLst/>
                          <a:latin typeface="Times New Roman" pitchFamily="18" charset="0"/>
                          <a:cs typeface="Times New Roman" pitchFamily="18" charset="0"/>
                        </a:rPr>
                        <a:t>vs t</a:t>
                      </a:r>
                      <a:r>
                        <a:rPr lang="en-US" sz="2000" baseline="-25000" dirty="0">
                          <a:effectLst/>
                          <a:latin typeface="Times New Roman" pitchFamily="18" charset="0"/>
                          <a:cs typeface="Times New Roman" pitchFamily="18" charset="0"/>
                        </a:rPr>
                        <a:t>4</a:t>
                      </a:r>
                      <a:r>
                        <a:rPr lang="en-US" sz="2000" dirty="0">
                          <a:effectLst/>
                          <a:latin typeface="Times New Roman" pitchFamily="18" charset="0"/>
                          <a:cs typeface="Times New Roman" pitchFamily="18" charset="0"/>
                        </a:rPr>
                        <a:t>, t</a:t>
                      </a:r>
                      <a:r>
                        <a:rPr lang="en-US" sz="2000" baseline="-25000" dirty="0">
                          <a:effectLst/>
                          <a:latin typeface="Times New Roman" pitchFamily="18" charset="0"/>
                          <a:cs typeface="Times New Roman" pitchFamily="18" charset="0"/>
                        </a:rPr>
                        <a:t>5</a:t>
                      </a:r>
                      <a:endParaRPr lang="es-EC" sz="2000" dirty="0">
                        <a:effectLst/>
                        <a:latin typeface="Times New Roman" pitchFamily="18" charset="0"/>
                        <a:cs typeface="Times New Roman" pitchFamily="18" charset="0"/>
                      </a:endParaRPr>
                    </a:p>
                    <a:p>
                      <a:pPr algn="ctr">
                        <a:lnSpc>
                          <a:spcPct val="150000"/>
                        </a:lnSpc>
                        <a:spcAft>
                          <a:spcPts val="0"/>
                        </a:spcAft>
                      </a:pPr>
                      <a:r>
                        <a:rPr lang="es-EC" sz="2000" dirty="0">
                          <a:effectLst/>
                          <a:latin typeface="Times New Roman" pitchFamily="18" charset="0"/>
                          <a:cs typeface="Times New Roman" pitchFamily="18" charset="0"/>
                        </a:rPr>
                        <a:t>t</a:t>
                      </a:r>
                      <a:r>
                        <a:rPr lang="es-EC" sz="2000" baseline="-25000" dirty="0">
                          <a:effectLst/>
                          <a:latin typeface="Times New Roman" pitchFamily="18" charset="0"/>
                          <a:cs typeface="Times New Roman" pitchFamily="18" charset="0"/>
                        </a:rPr>
                        <a:t>4</a:t>
                      </a:r>
                      <a:r>
                        <a:rPr lang="es-EC" sz="2000" dirty="0">
                          <a:effectLst/>
                          <a:latin typeface="Times New Roman" pitchFamily="18" charset="0"/>
                          <a:cs typeface="Times New Roman" pitchFamily="18" charset="0"/>
                        </a:rPr>
                        <a:t>vs t</a:t>
                      </a:r>
                      <a:r>
                        <a:rPr lang="es-EC" sz="2000" baseline="-25000" dirty="0">
                          <a:effectLst/>
                          <a:latin typeface="Times New Roman" pitchFamily="18" charset="0"/>
                          <a:cs typeface="Times New Roman" pitchFamily="18" charset="0"/>
                        </a:rPr>
                        <a:t>5</a:t>
                      </a:r>
                      <a:endParaRPr lang="es-EC" sz="2000" dirty="0">
                        <a:effectLst/>
                        <a:latin typeface="Times New Roman" pitchFamily="18" charset="0"/>
                        <a:cs typeface="Times New Roman" pitchFamily="18" charset="0"/>
                      </a:endParaRPr>
                    </a:p>
                    <a:p>
                      <a:pPr algn="ctr">
                        <a:lnSpc>
                          <a:spcPct val="150000"/>
                        </a:lnSpc>
                        <a:spcAft>
                          <a:spcPts val="0"/>
                        </a:spcAft>
                      </a:pPr>
                      <a:r>
                        <a:rPr lang="es-EC" sz="2000" dirty="0">
                          <a:effectLst/>
                          <a:latin typeface="Times New Roman" pitchFamily="18" charset="0"/>
                          <a:cs typeface="Times New Roman" pitchFamily="18" charset="0"/>
                        </a:rPr>
                        <a:t>Repeticiones</a:t>
                      </a:r>
                    </a:p>
                    <a:p>
                      <a:pPr algn="ctr">
                        <a:lnSpc>
                          <a:spcPct val="150000"/>
                        </a:lnSpc>
                        <a:spcAft>
                          <a:spcPts val="0"/>
                        </a:spcAft>
                      </a:pPr>
                      <a:r>
                        <a:rPr lang="es-EC" sz="2000" dirty="0">
                          <a:effectLst/>
                          <a:latin typeface="Times New Roman" pitchFamily="18" charset="0"/>
                          <a:cs typeface="Times New Roman" pitchFamily="18" charset="0"/>
                        </a:rPr>
                        <a:t>Error</a:t>
                      </a:r>
                    </a:p>
                    <a:p>
                      <a:pPr algn="ctr">
                        <a:lnSpc>
                          <a:spcPct val="150000"/>
                        </a:lnSpc>
                        <a:spcAft>
                          <a:spcPts val="0"/>
                        </a:spcAft>
                      </a:pPr>
                      <a:r>
                        <a:rPr lang="es-EC" sz="2000" dirty="0">
                          <a:effectLst/>
                          <a:latin typeface="Times New Roman" pitchFamily="18" charset="0"/>
                          <a:cs typeface="Times New Roman" pitchFamily="18" charset="0"/>
                        </a:rPr>
                        <a:t>TOTAL</a:t>
                      </a:r>
                      <a:endParaRPr lang="es-EC" sz="2000" dirty="0">
                        <a:effectLst/>
                        <a:latin typeface="Times New Roman" pitchFamily="18" charset="0"/>
                        <a:ea typeface="Times New Roman"/>
                        <a:cs typeface="Times New Roman" pitchFamily="18" charset="0"/>
                      </a:endParaRPr>
                    </a:p>
                  </a:txBody>
                  <a:tcPr marL="68580" marR="68580" marT="0" marB="0" anchor="ctr"/>
                </a:tc>
                <a:tc>
                  <a:txBody>
                    <a:bodyPr/>
                    <a:lstStyle/>
                    <a:p>
                      <a:pPr algn="ctr">
                        <a:lnSpc>
                          <a:spcPct val="150000"/>
                        </a:lnSpc>
                        <a:spcAft>
                          <a:spcPts val="0"/>
                        </a:spcAft>
                      </a:pPr>
                      <a:r>
                        <a:rPr lang="es-EC" sz="2000" dirty="0">
                          <a:effectLst/>
                          <a:latin typeface="Times New Roman" pitchFamily="18" charset="0"/>
                          <a:cs typeface="Times New Roman" pitchFamily="18" charset="0"/>
                        </a:rPr>
                        <a:t>(t -1) 4</a:t>
                      </a:r>
                    </a:p>
                    <a:p>
                      <a:pPr algn="r">
                        <a:lnSpc>
                          <a:spcPct val="150000"/>
                        </a:lnSpc>
                        <a:spcAft>
                          <a:spcPts val="0"/>
                        </a:spcAft>
                      </a:pPr>
                      <a:r>
                        <a:rPr lang="es-EC" sz="2000" dirty="0">
                          <a:effectLst/>
                          <a:latin typeface="Times New Roman" pitchFamily="18" charset="0"/>
                          <a:cs typeface="Times New Roman" pitchFamily="18" charset="0"/>
                        </a:rPr>
                        <a:t>1</a:t>
                      </a:r>
                    </a:p>
                    <a:p>
                      <a:pPr algn="r">
                        <a:lnSpc>
                          <a:spcPct val="150000"/>
                        </a:lnSpc>
                        <a:spcAft>
                          <a:spcPts val="0"/>
                        </a:spcAft>
                      </a:pPr>
                      <a:r>
                        <a:rPr lang="es-EC" sz="2000" dirty="0">
                          <a:effectLst/>
                          <a:latin typeface="Times New Roman" pitchFamily="18" charset="0"/>
                          <a:cs typeface="Times New Roman" pitchFamily="18" charset="0"/>
                        </a:rPr>
                        <a:t>1</a:t>
                      </a:r>
                    </a:p>
                    <a:p>
                      <a:pPr algn="r">
                        <a:lnSpc>
                          <a:spcPct val="150000"/>
                        </a:lnSpc>
                        <a:spcAft>
                          <a:spcPts val="0"/>
                        </a:spcAft>
                      </a:pPr>
                      <a:r>
                        <a:rPr lang="es-EC" sz="2000" dirty="0">
                          <a:effectLst/>
                          <a:latin typeface="Times New Roman" pitchFamily="18" charset="0"/>
                          <a:cs typeface="Times New Roman" pitchFamily="18" charset="0"/>
                        </a:rPr>
                        <a:t>1</a:t>
                      </a:r>
                    </a:p>
                    <a:p>
                      <a:pPr algn="r">
                        <a:lnSpc>
                          <a:spcPct val="150000"/>
                        </a:lnSpc>
                        <a:spcAft>
                          <a:spcPts val="0"/>
                        </a:spcAft>
                      </a:pPr>
                      <a:r>
                        <a:rPr lang="es-EC" sz="2000" dirty="0">
                          <a:effectLst/>
                          <a:latin typeface="Times New Roman" pitchFamily="18" charset="0"/>
                          <a:cs typeface="Times New Roman" pitchFamily="18" charset="0"/>
                        </a:rPr>
                        <a:t>1</a:t>
                      </a:r>
                    </a:p>
                    <a:p>
                      <a:pPr algn="ctr">
                        <a:lnSpc>
                          <a:spcPct val="150000"/>
                        </a:lnSpc>
                        <a:spcAft>
                          <a:spcPts val="0"/>
                        </a:spcAft>
                      </a:pPr>
                      <a:r>
                        <a:rPr lang="es-EC" sz="2000" dirty="0">
                          <a:effectLst/>
                          <a:latin typeface="Times New Roman" pitchFamily="18" charset="0"/>
                          <a:cs typeface="Times New Roman" pitchFamily="18" charset="0"/>
                        </a:rPr>
                        <a:t>(r - 1) 3</a:t>
                      </a:r>
                    </a:p>
                    <a:p>
                      <a:pPr algn="ctr">
                        <a:lnSpc>
                          <a:spcPct val="150000"/>
                        </a:lnSpc>
                        <a:spcAft>
                          <a:spcPts val="0"/>
                        </a:spcAft>
                      </a:pPr>
                      <a:r>
                        <a:rPr lang="es-EC" sz="2000" dirty="0">
                          <a:effectLst/>
                          <a:latin typeface="Times New Roman" pitchFamily="18" charset="0"/>
                          <a:cs typeface="Times New Roman" pitchFamily="18" charset="0"/>
                        </a:rPr>
                        <a:t>(n-1)-(t-1) 12</a:t>
                      </a:r>
                    </a:p>
                    <a:p>
                      <a:pPr algn="r">
                        <a:lnSpc>
                          <a:spcPct val="150000"/>
                        </a:lnSpc>
                        <a:spcAft>
                          <a:spcPts val="0"/>
                        </a:spcAft>
                      </a:pPr>
                      <a:r>
                        <a:rPr lang="es-EC" sz="2000" dirty="0">
                          <a:effectLst/>
                          <a:latin typeface="Times New Roman" pitchFamily="18" charset="0"/>
                          <a:cs typeface="Times New Roman" pitchFamily="18" charset="0"/>
                        </a:rPr>
                        <a:t>19</a:t>
                      </a:r>
                      <a:endParaRPr lang="es-EC" sz="200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205880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5112568" cy="428628"/>
          </a:xfrm>
          <a:effectLst/>
        </p:spPr>
        <p:style>
          <a:lnRef idx="1">
            <a:schemeClr val="accent3"/>
          </a:lnRef>
          <a:fillRef idx="2">
            <a:schemeClr val="accent3"/>
          </a:fillRef>
          <a:effectRef idx="1">
            <a:schemeClr val="accent3"/>
          </a:effectRef>
          <a:fontRef idx="minor">
            <a:schemeClr val="dk1"/>
          </a:fontRef>
        </p:style>
        <p:txBody>
          <a:bodyPr>
            <a:noAutofit/>
          </a:bodyPr>
          <a:lstStyle/>
          <a:p>
            <a:r>
              <a:rPr lang="es-ES" sz="2400" dirty="0" smtClean="0">
                <a:latin typeface="Times New Roman" pitchFamily="18" charset="0"/>
                <a:cs typeface="Times New Roman" pitchFamily="18" charset="0"/>
              </a:rPr>
              <a:t>TRATAMIENTOS A COMPARAR</a:t>
            </a:r>
            <a:endParaRPr lang="es-ES" sz="2400" dirty="0">
              <a:latin typeface="Times New Roman" pitchFamily="18" charset="0"/>
              <a:cs typeface="Times New Roman"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81553581"/>
              </p:ext>
            </p:extLst>
          </p:nvPr>
        </p:nvGraphicFramePr>
        <p:xfrm>
          <a:off x="179511" y="1628800"/>
          <a:ext cx="8712969" cy="4704576"/>
        </p:xfrm>
        <a:graphic>
          <a:graphicData uri="http://schemas.openxmlformats.org/drawingml/2006/table">
            <a:tbl>
              <a:tblPr/>
              <a:tblGrid>
                <a:gridCol w="2084714"/>
                <a:gridCol w="6628255"/>
              </a:tblGrid>
              <a:tr h="864096">
                <a:tc>
                  <a:txBody>
                    <a:bodyPr/>
                    <a:lstStyle/>
                    <a:p>
                      <a:pPr marL="457200" algn="ctr">
                        <a:lnSpc>
                          <a:spcPct val="150000"/>
                        </a:lnSpc>
                        <a:spcAft>
                          <a:spcPts val="0"/>
                        </a:spcAft>
                      </a:pPr>
                      <a:r>
                        <a:rPr lang="es-ES" sz="2400" b="0" dirty="0" smtClean="0">
                          <a:solidFill>
                            <a:schemeClr val="bg1"/>
                          </a:solidFill>
                          <a:latin typeface="Times New Roman" pitchFamily="18" charset="0"/>
                          <a:ea typeface="Calibri"/>
                          <a:cs typeface="Times New Roman" pitchFamily="18" charset="0"/>
                        </a:rPr>
                        <a:t>Tratamiento</a:t>
                      </a:r>
                      <a:endParaRPr lang="es-ES" sz="2400" b="0" dirty="0">
                        <a:solidFill>
                          <a:schemeClr val="bg1"/>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gn="ctr">
                        <a:lnSpc>
                          <a:spcPct val="150000"/>
                        </a:lnSpc>
                        <a:spcAft>
                          <a:spcPts val="0"/>
                        </a:spcAft>
                      </a:pPr>
                      <a:r>
                        <a:rPr lang="es-EC" sz="2400" b="1" dirty="0" smtClean="0">
                          <a:solidFill>
                            <a:schemeClr val="bg1"/>
                          </a:solidFill>
                          <a:latin typeface="Times New Roman" pitchFamily="18" charset="0"/>
                          <a:ea typeface="Calibri"/>
                          <a:cs typeface="Times New Roman" pitchFamily="18" charset="0"/>
                        </a:rPr>
                        <a:t>Descripción</a:t>
                      </a:r>
                      <a:endParaRPr lang="es-ES" sz="2400" dirty="0">
                        <a:solidFill>
                          <a:schemeClr val="bg1"/>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112">
                <a:tc>
                  <a:txBody>
                    <a:bodyPr/>
                    <a:lstStyle/>
                    <a:p>
                      <a:pPr marL="457200" algn="ctr">
                        <a:lnSpc>
                          <a:spcPct val="150000"/>
                        </a:lnSpc>
                        <a:spcAft>
                          <a:spcPts val="0"/>
                        </a:spcAft>
                      </a:pPr>
                      <a:r>
                        <a:rPr lang="es-EC" sz="2400" dirty="0">
                          <a:solidFill>
                            <a:schemeClr val="bg1"/>
                          </a:solidFill>
                          <a:latin typeface="Times New Roman" pitchFamily="18" charset="0"/>
                          <a:ea typeface="Calibri"/>
                          <a:cs typeface="Times New Roman" pitchFamily="18" charset="0"/>
                        </a:rPr>
                        <a:t>T</a:t>
                      </a:r>
                      <a:r>
                        <a:rPr lang="es-EC" sz="2400" baseline="-25000" dirty="0">
                          <a:solidFill>
                            <a:schemeClr val="bg1"/>
                          </a:solidFill>
                          <a:latin typeface="Times New Roman" pitchFamily="18" charset="0"/>
                          <a:ea typeface="Calibri"/>
                          <a:cs typeface="Times New Roman" pitchFamily="18" charset="0"/>
                        </a:rPr>
                        <a:t>1</a:t>
                      </a:r>
                      <a:endParaRPr lang="es-ES" sz="2400" dirty="0">
                        <a:solidFill>
                          <a:schemeClr val="bg1"/>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nSpc>
                          <a:spcPct val="150000"/>
                        </a:lnSpc>
                        <a:spcAft>
                          <a:spcPts val="0"/>
                        </a:spcAft>
                      </a:pPr>
                      <a:r>
                        <a:rPr lang="es-EC" sz="2400" dirty="0">
                          <a:solidFill>
                            <a:schemeClr val="bg1"/>
                          </a:solidFill>
                          <a:latin typeface="Times New Roman" pitchFamily="18" charset="0"/>
                          <a:ea typeface="Calibri"/>
                          <a:cs typeface="Times New Roman" pitchFamily="18" charset="0"/>
                        </a:rPr>
                        <a:t>Testigo (Manejo de finca)</a:t>
                      </a:r>
                      <a:endParaRPr lang="es-ES" sz="2400" dirty="0">
                        <a:solidFill>
                          <a:schemeClr val="bg1"/>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112">
                <a:tc>
                  <a:txBody>
                    <a:bodyPr/>
                    <a:lstStyle/>
                    <a:p>
                      <a:pPr marL="457200" algn="ctr">
                        <a:lnSpc>
                          <a:spcPct val="150000"/>
                        </a:lnSpc>
                        <a:spcAft>
                          <a:spcPts val="0"/>
                        </a:spcAft>
                      </a:pPr>
                      <a:r>
                        <a:rPr lang="es-EC" sz="2400" dirty="0">
                          <a:solidFill>
                            <a:schemeClr val="bg1"/>
                          </a:solidFill>
                          <a:latin typeface="Times New Roman" pitchFamily="18" charset="0"/>
                          <a:ea typeface="Calibri"/>
                          <a:cs typeface="Times New Roman" pitchFamily="18" charset="0"/>
                        </a:rPr>
                        <a:t>T</a:t>
                      </a:r>
                      <a:r>
                        <a:rPr lang="es-EC" sz="2400" baseline="-25000" dirty="0">
                          <a:solidFill>
                            <a:schemeClr val="bg1"/>
                          </a:solidFill>
                          <a:latin typeface="Times New Roman" pitchFamily="18" charset="0"/>
                          <a:ea typeface="Calibri"/>
                          <a:cs typeface="Times New Roman" pitchFamily="18" charset="0"/>
                        </a:rPr>
                        <a:t>2</a:t>
                      </a:r>
                      <a:endParaRPr lang="es-ES" sz="2400" dirty="0">
                        <a:solidFill>
                          <a:schemeClr val="bg1"/>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nSpc>
                          <a:spcPct val="150000"/>
                        </a:lnSpc>
                        <a:spcAft>
                          <a:spcPts val="0"/>
                        </a:spcAft>
                      </a:pPr>
                      <a:r>
                        <a:rPr lang="es-EC" sz="2400" dirty="0">
                          <a:solidFill>
                            <a:schemeClr val="bg1"/>
                          </a:solidFill>
                          <a:latin typeface="Times New Roman" pitchFamily="18" charset="0"/>
                          <a:ea typeface="Calibri"/>
                          <a:cs typeface="Times New Roman" pitchFamily="18" charset="0"/>
                        </a:rPr>
                        <a:t>Poda regular (PR), dos veces año.</a:t>
                      </a:r>
                      <a:endParaRPr lang="es-ES" sz="2400" dirty="0">
                        <a:solidFill>
                          <a:schemeClr val="bg1"/>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112">
                <a:tc>
                  <a:txBody>
                    <a:bodyPr/>
                    <a:lstStyle/>
                    <a:p>
                      <a:pPr marL="457200" algn="ctr">
                        <a:lnSpc>
                          <a:spcPct val="150000"/>
                        </a:lnSpc>
                        <a:spcAft>
                          <a:spcPts val="0"/>
                        </a:spcAft>
                      </a:pPr>
                      <a:r>
                        <a:rPr lang="es-EC" sz="2400" dirty="0">
                          <a:solidFill>
                            <a:schemeClr val="bg1"/>
                          </a:solidFill>
                          <a:latin typeface="Times New Roman" pitchFamily="18" charset="0"/>
                          <a:ea typeface="Calibri"/>
                          <a:cs typeface="Times New Roman" pitchFamily="18" charset="0"/>
                        </a:rPr>
                        <a:t>T</a:t>
                      </a:r>
                      <a:r>
                        <a:rPr lang="es-EC" sz="2400" baseline="-25000" dirty="0">
                          <a:solidFill>
                            <a:schemeClr val="bg1"/>
                          </a:solidFill>
                          <a:latin typeface="Times New Roman" pitchFamily="18" charset="0"/>
                          <a:ea typeface="Calibri"/>
                          <a:cs typeface="Times New Roman" pitchFamily="18" charset="0"/>
                        </a:rPr>
                        <a:t>3</a:t>
                      </a:r>
                      <a:endParaRPr lang="es-ES" sz="2400" dirty="0">
                        <a:solidFill>
                          <a:schemeClr val="bg1"/>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nSpc>
                          <a:spcPct val="150000"/>
                        </a:lnSpc>
                        <a:spcAft>
                          <a:spcPts val="0"/>
                        </a:spcAft>
                      </a:pPr>
                      <a:r>
                        <a:rPr lang="es-EC" sz="2400" dirty="0">
                          <a:solidFill>
                            <a:schemeClr val="bg1"/>
                          </a:solidFill>
                          <a:latin typeface="Times New Roman" pitchFamily="18" charset="0"/>
                          <a:ea typeface="Calibri"/>
                          <a:cs typeface="Times New Roman" pitchFamily="18" charset="0"/>
                        </a:rPr>
                        <a:t>PR + Cosecha en rondas semanales (CRS) </a:t>
                      </a:r>
                      <a:endParaRPr lang="es-ES" sz="2400" dirty="0">
                        <a:solidFill>
                          <a:schemeClr val="bg1"/>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4225">
                <a:tc>
                  <a:txBody>
                    <a:bodyPr/>
                    <a:lstStyle/>
                    <a:p>
                      <a:pPr marL="457200" algn="ctr">
                        <a:lnSpc>
                          <a:spcPct val="150000"/>
                        </a:lnSpc>
                        <a:spcAft>
                          <a:spcPts val="0"/>
                        </a:spcAft>
                      </a:pPr>
                      <a:r>
                        <a:rPr lang="es-EC" sz="2400" dirty="0">
                          <a:solidFill>
                            <a:schemeClr val="bg1"/>
                          </a:solidFill>
                          <a:latin typeface="Times New Roman" pitchFamily="18" charset="0"/>
                          <a:ea typeface="Calibri"/>
                          <a:cs typeface="Times New Roman" pitchFamily="18" charset="0"/>
                        </a:rPr>
                        <a:t>T</a:t>
                      </a:r>
                      <a:r>
                        <a:rPr lang="es-EC" sz="2400" baseline="-25000" dirty="0">
                          <a:solidFill>
                            <a:schemeClr val="bg1"/>
                          </a:solidFill>
                          <a:latin typeface="Times New Roman" pitchFamily="18" charset="0"/>
                          <a:ea typeface="Calibri"/>
                          <a:cs typeface="Times New Roman" pitchFamily="18" charset="0"/>
                        </a:rPr>
                        <a:t>4</a:t>
                      </a:r>
                      <a:endParaRPr lang="es-ES" sz="2400" dirty="0">
                        <a:solidFill>
                          <a:schemeClr val="bg1"/>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nSpc>
                          <a:spcPct val="150000"/>
                        </a:lnSpc>
                        <a:spcAft>
                          <a:spcPts val="0"/>
                        </a:spcAft>
                      </a:pPr>
                      <a:r>
                        <a:rPr lang="es-EC" sz="2400" dirty="0">
                          <a:solidFill>
                            <a:schemeClr val="bg1"/>
                          </a:solidFill>
                          <a:latin typeface="Times New Roman" pitchFamily="18" charset="0"/>
                          <a:ea typeface="Calibri"/>
                          <a:cs typeface="Times New Roman" pitchFamily="18" charset="0"/>
                        </a:rPr>
                        <a:t>PR + CRS + Fertilización balanceada 60:30:10 (Ca, </a:t>
                      </a:r>
                      <a:r>
                        <a:rPr lang="es-EC" sz="2400" dirty="0" smtClean="0">
                          <a:solidFill>
                            <a:schemeClr val="bg1"/>
                          </a:solidFill>
                          <a:latin typeface="Times New Roman" pitchFamily="18" charset="0"/>
                          <a:ea typeface="Calibri"/>
                          <a:cs typeface="Times New Roman" pitchFamily="18" charset="0"/>
                        </a:rPr>
                        <a:t>Mg, </a:t>
                      </a:r>
                      <a:r>
                        <a:rPr lang="es-EC" sz="2400" dirty="0">
                          <a:solidFill>
                            <a:schemeClr val="bg1"/>
                          </a:solidFill>
                          <a:latin typeface="Times New Roman" pitchFamily="18" charset="0"/>
                          <a:ea typeface="Calibri"/>
                          <a:cs typeface="Times New Roman" pitchFamily="18" charset="0"/>
                        </a:rPr>
                        <a:t>K) (FB)</a:t>
                      </a:r>
                      <a:endParaRPr lang="es-ES" sz="2400" dirty="0">
                        <a:solidFill>
                          <a:schemeClr val="bg1"/>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4225">
                <a:tc>
                  <a:txBody>
                    <a:bodyPr/>
                    <a:lstStyle/>
                    <a:p>
                      <a:pPr marL="457200" algn="ctr">
                        <a:lnSpc>
                          <a:spcPct val="150000"/>
                        </a:lnSpc>
                        <a:spcAft>
                          <a:spcPts val="0"/>
                        </a:spcAft>
                      </a:pPr>
                      <a:r>
                        <a:rPr lang="es-EC" sz="2400" dirty="0">
                          <a:solidFill>
                            <a:schemeClr val="bg1"/>
                          </a:solidFill>
                          <a:latin typeface="Times New Roman" pitchFamily="18" charset="0"/>
                          <a:ea typeface="Calibri"/>
                          <a:cs typeface="Times New Roman" pitchFamily="18" charset="0"/>
                        </a:rPr>
                        <a:t>T</a:t>
                      </a:r>
                      <a:r>
                        <a:rPr lang="es-EC" sz="2400" baseline="-25000" dirty="0">
                          <a:solidFill>
                            <a:schemeClr val="bg1"/>
                          </a:solidFill>
                          <a:latin typeface="Times New Roman" pitchFamily="18" charset="0"/>
                          <a:ea typeface="Calibri"/>
                          <a:cs typeface="Times New Roman" pitchFamily="18" charset="0"/>
                        </a:rPr>
                        <a:t>5</a:t>
                      </a:r>
                      <a:endParaRPr lang="es-ES" sz="2400" dirty="0">
                        <a:solidFill>
                          <a:schemeClr val="bg1"/>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a:lnSpc>
                          <a:spcPct val="150000"/>
                        </a:lnSpc>
                        <a:spcAft>
                          <a:spcPts val="0"/>
                        </a:spcAft>
                      </a:pPr>
                      <a:r>
                        <a:rPr lang="es-EC" sz="2400" dirty="0">
                          <a:solidFill>
                            <a:schemeClr val="bg1"/>
                          </a:solidFill>
                          <a:latin typeface="Times New Roman" pitchFamily="18" charset="0"/>
                          <a:ea typeface="Calibri"/>
                          <a:cs typeface="Times New Roman" pitchFamily="18" charset="0"/>
                        </a:rPr>
                        <a:t>PR + CRS + FB + Control de malezas con glifosato </a:t>
                      </a:r>
                      <a:r>
                        <a:rPr lang="es-EC" sz="2400" dirty="0" smtClean="0">
                          <a:solidFill>
                            <a:schemeClr val="bg1"/>
                          </a:solidFill>
                          <a:latin typeface="Times New Roman" pitchFamily="18" charset="0"/>
                          <a:ea typeface="Calibri"/>
                          <a:cs typeface="Times New Roman" pitchFamily="18" charset="0"/>
                        </a:rPr>
                        <a:t>(CMG</a:t>
                      </a:r>
                      <a:r>
                        <a:rPr lang="es-EC" sz="2400" dirty="0">
                          <a:solidFill>
                            <a:schemeClr val="bg1"/>
                          </a:solidFill>
                          <a:latin typeface="Times New Roman" pitchFamily="18" charset="0"/>
                          <a:ea typeface="Calibri"/>
                          <a:cs typeface="Times New Roman" pitchFamily="18" charset="0"/>
                        </a:rPr>
                        <a:t>)</a:t>
                      </a:r>
                      <a:endParaRPr lang="es-ES" sz="2400" dirty="0">
                        <a:solidFill>
                          <a:schemeClr val="bg1"/>
                        </a:solidFill>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10543</TotalTime>
  <Words>4003</Words>
  <Application>Microsoft Office PowerPoint</Application>
  <PresentationFormat>Presentación en pantalla (4:3)</PresentationFormat>
  <Paragraphs>1128</Paragraphs>
  <Slides>77</Slides>
  <Notes>1</Notes>
  <HiddenSlides>0</HiddenSlides>
  <MMClips>0</MMClips>
  <ScaleCrop>false</ScaleCrop>
  <HeadingPairs>
    <vt:vector size="4" baseType="variant">
      <vt:variant>
        <vt:lpstr>Tema</vt:lpstr>
      </vt:variant>
      <vt:variant>
        <vt:i4>1</vt:i4>
      </vt:variant>
      <vt:variant>
        <vt:lpstr>Títulos de diapositiva</vt:lpstr>
      </vt:variant>
      <vt:variant>
        <vt:i4>77</vt:i4>
      </vt:variant>
    </vt:vector>
  </HeadingPairs>
  <TitlesOfParts>
    <vt:vector size="78" baseType="lpstr">
      <vt:lpstr>Tema de Office</vt:lpstr>
      <vt:lpstr>Presentación de PowerPoint</vt:lpstr>
      <vt:lpstr>Antecedentes</vt:lpstr>
      <vt:lpstr>Presentación de PowerPoint</vt:lpstr>
      <vt:lpstr>Presentación de PowerPoint</vt:lpstr>
      <vt:lpstr>Presentación de PowerPoint</vt:lpstr>
      <vt:lpstr>QUE SON LAS MPA´s?</vt:lpstr>
      <vt:lpstr> Evaluar la implementación de un sistema conjugado de Buenas Prácticas Agrícolas, en el desarrollo, rendimiento y rentabilidad del cultivo de palma aceitera (Elaeis guineensis Jacq.) en el segundo año de ejecución, en la zona de La Concordia-Esmeraldas. 2010. </vt:lpstr>
      <vt:lpstr>Presentación de PowerPoint</vt:lpstr>
      <vt:lpstr>TRATAMIENTOS A COMPARAR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Microsoft</dc:creator>
  <cp:lastModifiedBy>Pc Home</cp:lastModifiedBy>
  <cp:revision>227</cp:revision>
  <dcterms:created xsi:type="dcterms:W3CDTF">2010-04-30T01:55:23Z</dcterms:created>
  <dcterms:modified xsi:type="dcterms:W3CDTF">2014-01-28T13:38:39Z</dcterms:modified>
</cp:coreProperties>
</file>