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257" r:id="rId3"/>
    <p:sldId id="258" r:id="rId4"/>
    <p:sldId id="259" r:id="rId5"/>
    <p:sldId id="260" r:id="rId6"/>
    <p:sldId id="261" r:id="rId7"/>
    <p:sldId id="262" r:id="rId8"/>
    <p:sldId id="283" r:id="rId9"/>
    <p:sldId id="264" r:id="rId10"/>
    <p:sldId id="265" r:id="rId11"/>
    <p:sldId id="266" r:id="rId12"/>
    <p:sldId id="267" r:id="rId13"/>
    <p:sldId id="268" r:id="rId14"/>
    <p:sldId id="269" r:id="rId15"/>
    <p:sldId id="272" r:id="rId16"/>
    <p:sldId id="270" r:id="rId17"/>
    <p:sldId id="271" r:id="rId18"/>
    <p:sldId id="273" r:id="rId19"/>
    <p:sldId id="274" r:id="rId20"/>
    <p:sldId id="275" r:id="rId21"/>
    <p:sldId id="276" r:id="rId22"/>
    <p:sldId id="277" r:id="rId23"/>
    <p:sldId id="280" r:id="rId24"/>
    <p:sldId id="281" r:id="rId25"/>
    <p:sldId id="282" r:id="rId26"/>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E9409E-4FCD-4262-80FB-4ECD34D7EA01}" type="datetimeFigureOut">
              <a:rPr lang="en-US" smtClean="0"/>
              <a:pPr/>
              <a:t>4/14/2013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07425-3E8D-43A1-AE0D-50C8555F74D2}" type="slidenum">
              <a:rPr lang="en-US" smtClean="0"/>
              <a:pPr/>
              <a:t>‹Nº›</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C107425-3E8D-43A1-AE0D-50C8555F74D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0767B3D1-AD3B-4151-851D-F4781E4F786F}" type="datetimeFigureOut">
              <a:rPr lang="es-EC" smtClean="0"/>
              <a:pPr/>
              <a:t>14/04/2013</a:t>
            </a:fld>
            <a:endParaRPr lang="es-EC"/>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C"/>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291E4B7-3E4A-40A6-8EDB-671B247F17D0}"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767B3D1-AD3B-4151-851D-F4781E4F786F}" type="datetimeFigureOut">
              <a:rPr lang="es-EC" smtClean="0"/>
              <a:pPr/>
              <a:t>14/04/2013</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291E4B7-3E4A-40A6-8EDB-671B247F17D0}"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767B3D1-AD3B-4151-851D-F4781E4F786F}" type="datetimeFigureOut">
              <a:rPr lang="es-EC" smtClean="0"/>
              <a:pPr/>
              <a:t>14/04/2013</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291E4B7-3E4A-40A6-8EDB-671B247F17D0}"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767B3D1-AD3B-4151-851D-F4781E4F786F}" type="datetimeFigureOut">
              <a:rPr lang="es-EC" smtClean="0"/>
              <a:pPr/>
              <a:t>14/04/2013</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291E4B7-3E4A-40A6-8EDB-671B247F17D0}" type="slidenum">
              <a:rPr lang="es-EC" smtClean="0"/>
              <a:pPr/>
              <a:t>‹Nº›</a:t>
            </a:fld>
            <a:endParaRPr lang="es-EC"/>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767B3D1-AD3B-4151-851D-F4781E4F786F}" type="datetimeFigureOut">
              <a:rPr lang="es-EC" smtClean="0"/>
              <a:pPr/>
              <a:t>14/04/2013</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1291E4B7-3E4A-40A6-8EDB-671B247F17D0}" type="slidenum">
              <a:rPr lang="es-EC" smtClean="0"/>
              <a:pPr/>
              <a:t>‹Nº›</a:t>
            </a:fld>
            <a:endParaRPr lang="es-EC"/>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767B3D1-AD3B-4151-851D-F4781E4F786F}" type="datetimeFigureOut">
              <a:rPr lang="es-EC" smtClean="0"/>
              <a:pPr/>
              <a:t>14/04/2013</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1291E4B7-3E4A-40A6-8EDB-671B247F17D0}" type="slidenum">
              <a:rPr lang="es-EC" smtClean="0"/>
              <a:pPr/>
              <a:t>‹Nº›</a:t>
            </a:fld>
            <a:endParaRPr lang="es-EC"/>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767B3D1-AD3B-4151-851D-F4781E4F786F}" type="datetimeFigureOut">
              <a:rPr lang="es-EC" smtClean="0"/>
              <a:pPr/>
              <a:t>14/04/2013</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1291E4B7-3E4A-40A6-8EDB-671B247F17D0}"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0767B3D1-AD3B-4151-851D-F4781E4F786F}" type="datetimeFigureOut">
              <a:rPr lang="es-EC" smtClean="0"/>
              <a:pPr/>
              <a:t>14/04/2013</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1291E4B7-3E4A-40A6-8EDB-671B247F17D0}" type="slidenum">
              <a:rPr lang="es-EC" smtClean="0"/>
              <a:pPr/>
              <a:t>‹Nº›</a:t>
            </a:fld>
            <a:endParaRPr lang="es-EC"/>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767B3D1-AD3B-4151-851D-F4781E4F786F}" type="datetimeFigureOut">
              <a:rPr lang="es-EC" smtClean="0"/>
              <a:pPr/>
              <a:t>14/04/2013</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1291E4B7-3E4A-40A6-8EDB-671B247F17D0}"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0767B3D1-AD3B-4151-851D-F4781E4F786F}" type="datetimeFigureOut">
              <a:rPr lang="es-EC" smtClean="0"/>
              <a:pPr/>
              <a:t>14/04/2013</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1291E4B7-3E4A-40A6-8EDB-671B247F17D0}"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0767B3D1-AD3B-4151-851D-F4781E4F786F}" type="datetimeFigureOut">
              <a:rPr lang="es-EC" smtClean="0"/>
              <a:pPr/>
              <a:t>14/04/2013</a:t>
            </a:fld>
            <a:endParaRPr lang="es-EC"/>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C"/>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291E4B7-3E4A-40A6-8EDB-671B247F17D0}" type="slidenum">
              <a:rPr lang="es-EC" smtClean="0"/>
              <a:pPr/>
              <a:t>‹Nº›</a:t>
            </a:fld>
            <a:endParaRPr lang="es-EC"/>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67B3D1-AD3B-4151-851D-F4781E4F786F}" type="datetimeFigureOut">
              <a:rPr lang="es-EC" smtClean="0"/>
              <a:pPr/>
              <a:t>14/04/2013</a:t>
            </a:fld>
            <a:endParaRPr lang="es-EC"/>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C"/>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291E4B7-3E4A-40A6-8EDB-671B247F17D0}"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Archivo%20con%20Matr&#237;ces%20Estrat&#233;gicas.xls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ctr"/>
            <a:r>
              <a:rPr lang="es-EC" sz="2800" dirty="0" smtClean="0">
                <a:solidFill>
                  <a:schemeClr val="bg1"/>
                </a:solidFill>
              </a:rPr>
              <a:t>PLAN ESTRATÉGICO 2011-2016 PARA LA DIRECCIÓN PROVINCIAL DE EDUCACIÓN HISPANA DE LA PROVINCIA DE NAPO</a:t>
            </a:r>
            <a:br>
              <a:rPr lang="es-EC" sz="2800" dirty="0" smtClean="0">
                <a:solidFill>
                  <a:schemeClr val="bg1"/>
                </a:solidFill>
              </a:rPr>
            </a:br>
            <a:endParaRPr lang="es-EC" sz="2800" dirty="0">
              <a:solidFill>
                <a:schemeClr val="bg1"/>
              </a:solidFill>
            </a:endParaRPr>
          </a:p>
        </p:txBody>
      </p:sp>
      <p:sp>
        <p:nvSpPr>
          <p:cNvPr id="3" name="2 Subtítulo"/>
          <p:cNvSpPr>
            <a:spLocks noGrp="1"/>
          </p:cNvSpPr>
          <p:nvPr>
            <p:ph type="subTitle" idx="1"/>
          </p:nvPr>
        </p:nvSpPr>
        <p:spPr/>
        <p:txBody>
          <a:bodyPr>
            <a:normAutofit/>
          </a:bodyPr>
          <a:lstStyle/>
          <a:p>
            <a:r>
              <a:rPr lang="es-EC" sz="2000" b="1" dirty="0" smtClean="0">
                <a:solidFill>
                  <a:schemeClr val="bg1"/>
                </a:solidFill>
                <a:latin typeface="Arial Unicode MS" pitchFamily="34" charset="-128"/>
                <a:ea typeface="Arial Unicode MS" pitchFamily="34" charset="-128"/>
                <a:cs typeface="Arial Unicode MS" pitchFamily="34" charset="-128"/>
              </a:rPr>
              <a:t>PEDRO GONZALO ABATA BONILLA</a:t>
            </a:r>
            <a:endParaRPr lang="es-EC" sz="2000" dirty="0">
              <a:solidFill>
                <a:schemeClr val="bg1"/>
              </a:solidFill>
              <a:latin typeface="Arial Unicode MS" pitchFamily="34" charset="-128"/>
              <a:ea typeface="Arial Unicode MS" pitchFamily="34" charset="-128"/>
              <a:cs typeface="Arial Unicode MS" pitchFamily="34" charset="-128"/>
            </a:endParaRPr>
          </a:p>
        </p:txBody>
      </p:sp>
      <p:pic>
        <p:nvPicPr>
          <p:cNvPr id="5"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p:spPr>
        <p:style>
          <a:lnRef idx="2">
            <a:schemeClr val="accent1"/>
          </a:lnRef>
          <a:fillRef idx="1">
            <a:schemeClr val="lt1"/>
          </a:fillRef>
          <a:effectRef idx="0">
            <a:schemeClr val="accent1"/>
          </a:effectRef>
          <a:fontRef idx="minor">
            <a:schemeClr val="dk1"/>
          </a:fontRef>
        </p:style>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755573" y="260647"/>
          <a:ext cx="7704858" cy="5832648"/>
        </p:xfrm>
        <a:graphic>
          <a:graphicData uri="http://schemas.openxmlformats.org/drawingml/2006/table">
            <a:tbl>
              <a:tblPr/>
              <a:tblGrid>
                <a:gridCol w="1877516"/>
                <a:gridCol w="769781"/>
                <a:gridCol w="640703"/>
                <a:gridCol w="640703"/>
                <a:gridCol w="612540"/>
                <a:gridCol w="591417"/>
                <a:gridCol w="807333"/>
                <a:gridCol w="591417"/>
                <a:gridCol w="610194"/>
                <a:gridCol w="563254"/>
              </a:tblGrid>
              <a:tr h="259900">
                <a:tc>
                  <a:txBody>
                    <a:bodyPr/>
                    <a:lstStyle/>
                    <a:p>
                      <a:pPr algn="l" fontAlgn="b"/>
                      <a:endParaRPr lang="es-EC" sz="500" b="0" i="0" u="none" strike="noStrike" dirty="0">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500" b="0" i="0" u="none" strike="noStrike">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500" b="0" i="0" u="none" strike="noStrike">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500" b="0" i="0" u="none" strike="noStrike">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500" b="0" i="0" u="none" strike="noStrike">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500" b="0" i="0" u="none" strike="noStrike">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500" b="0" i="0" u="none" strike="noStrike">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500" b="0" i="0" u="none" strike="noStrike">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500" b="0" i="0" u="none" strike="noStrike">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500" b="0" i="0" u="none" strike="noStrike">
                        <a:solidFill>
                          <a:srgbClr val="000000"/>
                        </a:solidFill>
                        <a:latin typeface="Calibri"/>
                      </a:endParaRPr>
                    </a:p>
                  </a:txBody>
                  <a:tcPr marL="4211" marR="4211" marT="4211" marB="0" anchor="b">
                    <a:lnL>
                      <a:noFill/>
                    </a:lnL>
                    <a:lnR>
                      <a:noFill/>
                    </a:lnR>
                    <a:lnT>
                      <a:noFill/>
                    </a:lnT>
                    <a:lnB w="6350" cap="flat" cmpd="sng" algn="ctr">
                      <a:solidFill>
                        <a:srgbClr val="000000"/>
                      </a:solidFill>
                      <a:prstDash val="solid"/>
                      <a:round/>
                      <a:headEnd type="none" w="med" len="med"/>
                      <a:tailEnd type="none" w="med" len="med"/>
                    </a:lnB>
                  </a:tcPr>
                </a:tc>
              </a:tr>
              <a:tr h="1365988">
                <a:tc>
                  <a:txBody>
                    <a:bodyPr/>
                    <a:lstStyle/>
                    <a:p>
                      <a:pPr algn="ctr" fontAlgn="ctr"/>
                      <a:r>
                        <a:rPr lang="es-EC" sz="1200" b="1" i="0" u="none" strike="noStrike" dirty="0">
                          <a:solidFill>
                            <a:srgbClr val="000000"/>
                          </a:solidFill>
                          <a:latin typeface="Calibri"/>
                        </a:rPr>
                        <a:t>DEBILIDADES</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C" sz="800" b="0" i="0" u="none" strike="noStrike" dirty="0">
                          <a:solidFill>
                            <a:srgbClr val="000000"/>
                          </a:solidFill>
                          <a:latin typeface="Calibri"/>
                        </a:rPr>
                        <a:t>1.</a:t>
                      </a:r>
                      <a:r>
                        <a:rPr lang="es-EC" sz="800" b="0" i="0" u="none" strike="noStrike" dirty="0">
                          <a:solidFill>
                            <a:srgbClr val="000000"/>
                          </a:solidFill>
                          <a:latin typeface="Times New Roman"/>
                        </a:rPr>
                        <a:t>       </a:t>
                      </a:r>
                      <a:r>
                        <a:rPr lang="es-EC" sz="800" b="0" i="0" u="none" strike="noStrike" dirty="0">
                          <a:solidFill>
                            <a:srgbClr val="000000"/>
                          </a:solidFill>
                          <a:latin typeface="Calibri"/>
                        </a:rPr>
                        <a:t>La administración es en base a orgánicos, no existe procesos documentados.</a:t>
                      </a:r>
                    </a:p>
                  </a:txBody>
                  <a:tcPr marL="4211" marR="4211" marT="4211"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2.</a:t>
                      </a:r>
                      <a:r>
                        <a:rPr lang="es-EC" sz="800" b="0" i="0" u="none" strike="noStrike" dirty="0">
                          <a:solidFill>
                            <a:srgbClr val="000000"/>
                          </a:solidFill>
                          <a:latin typeface="Times New Roman"/>
                        </a:rPr>
                        <a:t>       </a:t>
                      </a:r>
                      <a:r>
                        <a:rPr lang="es-EC" sz="800" b="0" i="0" u="none" strike="noStrike" dirty="0">
                          <a:solidFill>
                            <a:srgbClr val="000000"/>
                          </a:solidFill>
                          <a:latin typeface="Calibri"/>
                        </a:rPr>
                        <a:t>Exceso de departamentos en el orgánico estructural, por lo que se duplica las funciones.</a:t>
                      </a:r>
                    </a:p>
                  </a:txBody>
                  <a:tcPr marL="4211" marR="4211" marT="421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3.</a:t>
                      </a:r>
                      <a:r>
                        <a:rPr lang="es-EC" sz="800" b="0" i="0" u="none" strike="noStrike" dirty="0">
                          <a:solidFill>
                            <a:srgbClr val="000000"/>
                          </a:solidFill>
                          <a:latin typeface="Times New Roman"/>
                        </a:rPr>
                        <a:t>       </a:t>
                      </a:r>
                      <a:r>
                        <a:rPr lang="es-EC" sz="800" b="0" i="0" u="none" strike="noStrike" dirty="0">
                          <a:solidFill>
                            <a:srgbClr val="000000"/>
                          </a:solidFill>
                          <a:latin typeface="Calibri"/>
                        </a:rPr>
                        <a:t>Inestabilidad laboral administrativa cuando nombran al nuevo Director de Educación.</a:t>
                      </a:r>
                    </a:p>
                  </a:txBody>
                  <a:tcPr marL="4211" marR="4211" marT="421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4.</a:t>
                      </a:r>
                      <a:r>
                        <a:rPr lang="es-EC" sz="800" b="0" i="0" u="none" strike="noStrike" dirty="0">
                          <a:solidFill>
                            <a:srgbClr val="000000"/>
                          </a:solidFill>
                          <a:latin typeface="Times New Roman"/>
                        </a:rPr>
                        <a:t>       </a:t>
                      </a:r>
                      <a:r>
                        <a:rPr lang="es-EC" sz="800" b="0" i="0" u="none" strike="noStrike" dirty="0">
                          <a:solidFill>
                            <a:srgbClr val="000000"/>
                          </a:solidFill>
                          <a:latin typeface="Calibri"/>
                        </a:rPr>
                        <a:t>No existe integración de planificación inter departamental.</a:t>
                      </a:r>
                    </a:p>
                  </a:txBody>
                  <a:tcPr marL="4211" marR="4211" marT="421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5.</a:t>
                      </a:r>
                      <a:r>
                        <a:rPr lang="es-EC" sz="800" b="0" i="0" u="none" strike="noStrike" dirty="0">
                          <a:solidFill>
                            <a:srgbClr val="000000"/>
                          </a:solidFill>
                          <a:latin typeface="Times New Roman"/>
                        </a:rPr>
                        <a:t>       </a:t>
                      </a:r>
                      <a:r>
                        <a:rPr lang="es-EC" sz="800" b="0" i="0" u="none" strike="noStrike" dirty="0">
                          <a:solidFill>
                            <a:srgbClr val="000000"/>
                          </a:solidFill>
                          <a:latin typeface="Calibri"/>
                        </a:rPr>
                        <a:t>No existe presupuesto asignado para la movilización de funcionarios al sector rural.</a:t>
                      </a:r>
                    </a:p>
                  </a:txBody>
                  <a:tcPr marL="4211" marR="4211" marT="421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6.</a:t>
                      </a:r>
                      <a:r>
                        <a:rPr lang="es-EC" sz="800" b="0" i="0" u="none" strike="noStrike" dirty="0">
                          <a:solidFill>
                            <a:srgbClr val="000000"/>
                          </a:solidFill>
                          <a:latin typeface="Times New Roman"/>
                        </a:rPr>
                        <a:t>       </a:t>
                      </a:r>
                      <a:r>
                        <a:rPr lang="es-EC" sz="800" b="0" i="0" u="none" strike="noStrike" dirty="0">
                          <a:solidFill>
                            <a:srgbClr val="000000"/>
                          </a:solidFill>
                          <a:latin typeface="Calibri"/>
                        </a:rPr>
                        <a:t>Falta de vehículos para la movilización en el área rural para cumplir con la planificación</a:t>
                      </a:r>
                    </a:p>
                  </a:txBody>
                  <a:tcPr marL="4211" marR="4211" marT="421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7.</a:t>
                      </a:r>
                      <a:r>
                        <a:rPr lang="es-EC" sz="800" b="0" i="0" u="none" strike="noStrike" dirty="0">
                          <a:solidFill>
                            <a:srgbClr val="000000"/>
                          </a:solidFill>
                          <a:latin typeface="Times New Roman"/>
                        </a:rPr>
                        <a:t>       </a:t>
                      </a:r>
                      <a:r>
                        <a:rPr lang="es-EC" sz="800" b="0" i="0" u="none" strike="noStrike" dirty="0">
                          <a:solidFill>
                            <a:srgbClr val="000000"/>
                          </a:solidFill>
                          <a:latin typeface="Calibri"/>
                        </a:rPr>
                        <a:t>Inadecuada distribución de equipos de computo en los departamentos  de la Dirección</a:t>
                      </a:r>
                    </a:p>
                  </a:txBody>
                  <a:tcPr marL="4211" marR="4211" marT="421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8.</a:t>
                      </a:r>
                      <a:r>
                        <a:rPr lang="es-EC" sz="800" b="0" i="0" u="none" strike="noStrike" dirty="0">
                          <a:solidFill>
                            <a:srgbClr val="000000"/>
                          </a:solidFill>
                          <a:latin typeface="Times New Roman"/>
                        </a:rPr>
                        <a:t>       </a:t>
                      </a:r>
                      <a:r>
                        <a:rPr lang="es-EC" sz="800" b="0" i="0" u="none" strike="noStrike" dirty="0">
                          <a:solidFill>
                            <a:srgbClr val="000000"/>
                          </a:solidFill>
                          <a:latin typeface="Calibri"/>
                        </a:rPr>
                        <a:t>La comunidad no conoce los orígenes de los programas emblemáticos.</a:t>
                      </a:r>
                    </a:p>
                  </a:txBody>
                  <a:tcPr marL="4211" marR="4211" marT="4211"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 </a:t>
                      </a:r>
                    </a:p>
                  </a:txBody>
                  <a:tcPr marL="4211" marR="4211" marT="42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77492">
                <a:tc>
                  <a:txBody>
                    <a:bodyPr/>
                    <a:lstStyle/>
                    <a:p>
                      <a:pPr algn="just" fontAlgn="ctr"/>
                      <a:r>
                        <a:rPr lang="es-EC" sz="800" b="0" i="0" u="none" strike="noStrike" dirty="0">
                          <a:solidFill>
                            <a:srgbClr val="000000"/>
                          </a:solidFill>
                          <a:latin typeface="Calibri"/>
                        </a:rPr>
                        <a:t>1.</a:t>
                      </a:r>
                      <a:r>
                        <a:rPr lang="es-EC" sz="800" b="0" i="0" u="none" strike="noStrike" dirty="0">
                          <a:solidFill>
                            <a:srgbClr val="000000"/>
                          </a:solidFill>
                          <a:latin typeface="Times New Roman"/>
                        </a:rPr>
                        <a:t>       </a:t>
                      </a:r>
                      <a:r>
                        <a:rPr lang="es-EC" sz="800" b="0" i="0" u="none" strike="noStrike" dirty="0">
                          <a:solidFill>
                            <a:srgbClr val="000000"/>
                          </a:solidFill>
                          <a:latin typeface="Calibri"/>
                        </a:rPr>
                        <a:t>La administración es en base a orgánicos, no existe procesos documentados.</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dirty="0">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dirty="0">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4</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483535">
                <a:tc>
                  <a:txBody>
                    <a:bodyPr/>
                    <a:lstStyle/>
                    <a:p>
                      <a:pPr algn="just" fontAlgn="b"/>
                      <a:r>
                        <a:rPr lang="es-EC" sz="800" b="0" i="0" u="none" strike="noStrike">
                          <a:solidFill>
                            <a:srgbClr val="000000"/>
                          </a:solidFill>
                          <a:latin typeface="Calibri"/>
                        </a:rPr>
                        <a:t>2.</a:t>
                      </a:r>
                      <a:r>
                        <a:rPr lang="es-EC" sz="800" b="0" i="0" u="none" strike="noStrike">
                          <a:solidFill>
                            <a:srgbClr val="000000"/>
                          </a:solidFill>
                          <a:latin typeface="Times New Roman"/>
                        </a:rPr>
                        <a:t>       </a:t>
                      </a:r>
                      <a:r>
                        <a:rPr lang="es-EC" sz="800" b="0" i="0" u="none" strike="noStrike">
                          <a:solidFill>
                            <a:srgbClr val="000000"/>
                          </a:solidFill>
                          <a:latin typeface="Calibri"/>
                        </a:rPr>
                        <a:t>Exceso de departamentos en el orgánico estructural, por lo que se duplica las funciones.</a:t>
                      </a:r>
                    </a:p>
                  </a:txBody>
                  <a:tcPr marL="4211" marR="4211" marT="42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dirty="0">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5624">
                <a:tc>
                  <a:txBody>
                    <a:bodyPr/>
                    <a:lstStyle/>
                    <a:p>
                      <a:pPr algn="just" fontAlgn="b"/>
                      <a:r>
                        <a:rPr lang="es-EC" sz="800" b="0" i="0" u="none" strike="noStrike">
                          <a:solidFill>
                            <a:srgbClr val="000000"/>
                          </a:solidFill>
                          <a:latin typeface="Calibri"/>
                        </a:rPr>
                        <a:t>3.</a:t>
                      </a:r>
                      <a:r>
                        <a:rPr lang="es-EC" sz="800" b="0" i="0" u="none" strike="noStrike">
                          <a:solidFill>
                            <a:srgbClr val="000000"/>
                          </a:solidFill>
                          <a:latin typeface="Times New Roman"/>
                        </a:rPr>
                        <a:t>       </a:t>
                      </a:r>
                      <a:r>
                        <a:rPr lang="es-EC" sz="800" b="0" i="0" u="none" strike="noStrike">
                          <a:solidFill>
                            <a:srgbClr val="000000"/>
                          </a:solidFill>
                          <a:latin typeface="Calibri"/>
                        </a:rPr>
                        <a:t>Inestabilidad laboral administrativa cuando nombran al nuevo Director de Educación.</a:t>
                      </a:r>
                    </a:p>
                  </a:txBody>
                  <a:tcPr marL="4211" marR="4211" marT="42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2</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43978">
                <a:tc>
                  <a:txBody>
                    <a:bodyPr/>
                    <a:lstStyle/>
                    <a:p>
                      <a:pPr algn="just" fontAlgn="b"/>
                      <a:r>
                        <a:rPr lang="es-EC" sz="800" b="0" i="0" u="none" strike="noStrike">
                          <a:solidFill>
                            <a:srgbClr val="000000"/>
                          </a:solidFill>
                          <a:latin typeface="Calibri"/>
                        </a:rPr>
                        <a:t>4.</a:t>
                      </a:r>
                      <a:r>
                        <a:rPr lang="es-EC" sz="800" b="0" i="0" u="none" strike="noStrike">
                          <a:solidFill>
                            <a:srgbClr val="000000"/>
                          </a:solidFill>
                          <a:latin typeface="Times New Roman"/>
                        </a:rPr>
                        <a:t>       </a:t>
                      </a:r>
                      <a:r>
                        <a:rPr lang="es-EC" sz="800" b="0" i="0" u="none" strike="noStrike">
                          <a:solidFill>
                            <a:srgbClr val="000000"/>
                          </a:solidFill>
                          <a:latin typeface="Calibri"/>
                        </a:rPr>
                        <a:t>No existe integración de planificación inter departamental.</a:t>
                      </a:r>
                    </a:p>
                  </a:txBody>
                  <a:tcPr marL="4211" marR="4211" marT="42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2</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5624">
                <a:tc>
                  <a:txBody>
                    <a:bodyPr/>
                    <a:lstStyle/>
                    <a:p>
                      <a:pPr algn="just" fontAlgn="b"/>
                      <a:r>
                        <a:rPr lang="es-EC" sz="800" b="0" i="0" u="none" strike="noStrike">
                          <a:solidFill>
                            <a:srgbClr val="000000"/>
                          </a:solidFill>
                          <a:latin typeface="Calibri"/>
                        </a:rPr>
                        <a:t>5.</a:t>
                      </a:r>
                      <a:r>
                        <a:rPr lang="es-EC" sz="800" b="0" i="0" u="none" strike="noStrike">
                          <a:solidFill>
                            <a:srgbClr val="000000"/>
                          </a:solidFill>
                          <a:latin typeface="Times New Roman"/>
                        </a:rPr>
                        <a:t>       </a:t>
                      </a:r>
                      <a:r>
                        <a:rPr lang="es-EC" sz="800" b="0" i="0" u="none" strike="noStrike">
                          <a:solidFill>
                            <a:srgbClr val="000000"/>
                          </a:solidFill>
                          <a:latin typeface="Calibri"/>
                        </a:rPr>
                        <a:t>No existe presupuesto asignado para la movilización de funcionarios al sector rural.</a:t>
                      </a:r>
                    </a:p>
                  </a:txBody>
                  <a:tcPr marL="4211" marR="4211" marT="42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dirty="0">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4</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652772">
                <a:tc>
                  <a:txBody>
                    <a:bodyPr/>
                    <a:lstStyle/>
                    <a:p>
                      <a:pPr algn="just" fontAlgn="b"/>
                      <a:r>
                        <a:rPr lang="es-EC" sz="800" b="0" i="0" u="none" strike="noStrike">
                          <a:solidFill>
                            <a:srgbClr val="000000"/>
                          </a:solidFill>
                          <a:latin typeface="Calibri"/>
                        </a:rPr>
                        <a:t>6.</a:t>
                      </a:r>
                      <a:r>
                        <a:rPr lang="es-EC" sz="800" b="0" i="0" u="none" strike="noStrike">
                          <a:solidFill>
                            <a:srgbClr val="000000"/>
                          </a:solidFill>
                          <a:latin typeface="Times New Roman"/>
                        </a:rPr>
                        <a:t>       </a:t>
                      </a:r>
                      <a:r>
                        <a:rPr lang="es-EC" sz="800" b="0" i="0" u="none" strike="noStrike">
                          <a:solidFill>
                            <a:srgbClr val="000000"/>
                          </a:solidFill>
                          <a:latin typeface="Calibri"/>
                        </a:rPr>
                        <a:t>Falta de vehículos para la movilización en el área rural para cumplir con la planificación</a:t>
                      </a:r>
                    </a:p>
                  </a:txBody>
                  <a:tcPr marL="4211" marR="4211" marT="42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3</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3315">
                <a:tc>
                  <a:txBody>
                    <a:bodyPr/>
                    <a:lstStyle/>
                    <a:p>
                      <a:pPr algn="just" fontAlgn="b"/>
                      <a:r>
                        <a:rPr lang="es-EC" sz="800" b="0" i="0" u="none" strike="noStrike">
                          <a:solidFill>
                            <a:srgbClr val="000000"/>
                          </a:solidFill>
                          <a:latin typeface="Calibri"/>
                        </a:rPr>
                        <a:t>7.</a:t>
                      </a:r>
                      <a:r>
                        <a:rPr lang="es-EC" sz="800" b="0" i="0" u="none" strike="noStrike">
                          <a:solidFill>
                            <a:srgbClr val="000000"/>
                          </a:solidFill>
                          <a:latin typeface="Times New Roman"/>
                        </a:rPr>
                        <a:t>       </a:t>
                      </a:r>
                      <a:r>
                        <a:rPr lang="es-EC" sz="800" b="0" i="0" u="none" strike="noStrike">
                          <a:solidFill>
                            <a:srgbClr val="000000"/>
                          </a:solidFill>
                          <a:latin typeface="Calibri"/>
                        </a:rPr>
                        <a:t>Inadecuada distribución de equipos de computo en los departamentos  de la Dirección</a:t>
                      </a:r>
                    </a:p>
                  </a:txBody>
                  <a:tcPr marL="4211" marR="4211" marT="42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dirty="0">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3315">
                <a:tc>
                  <a:txBody>
                    <a:bodyPr/>
                    <a:lstStyle/>
                    <a:p>
                      <a:pPr algn="just" fontAlgn="b"/>
                      <a:r>
                        <a:rPr lang="es-EC" sz="800" b="0" i="0" u="none" strike="noStrike">
                          <a:solidFill>
                            <a:srgbClr val="000000"/>
                          </a:solidFill>
                          <a:latin typeface="Calibri"/>
                        </a:rPr>
                        <a:t>8.</a:t>
                      </a:r>
                      <a:r>
                        <a:rPr lang="es-EC" sz="800" b="0" i="0" u="none" strike="noStrike">
                          <a:solidFill>
                            <a:srgbClr val="000000"/>
                          </a:solidFill>
                          <a:latin typeface="Times New Roman"/>
                        </a:rPr>
                        <a:t>       </a:t>
                      </a:r>
                      <a:r>
                        <a:rPr lang="es-EC" sz="800" b="0" i="0" u="none" strike="noStrike">
                          <a:solidFill>
                            <a:srgbClr val="000000"/>
                          </a:solidFill>
                          <a:latin typeface="Calibri"/>
                        </a:rPr>
                        <a:t>La comunidad no conoce los orígenes de los programas emblemáticos.</a:t>
                      </a:r>
                    </a:p>
                  </a:txBody>
                  <a:tcPr marL="4211" marR="4211" marT="42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dirty="0">
                          <a:solidFill>
                            <a:srgbClr val="000000"/>
                          </a:solidFill>
                          <a:latin typeface="Calibri"/>
                        </a:rPr>
                        <a:t>3</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105">
                <a:tc>
                  <a:txBody>
                    <a:bodyPr/>
                    <a:lstStyle/>
                    <a:p>
                      <a:pPr algn="l" fontAlgn="b"/>
                      <a:r>
                        <a:rPr lang="es-EC" sz="800" b="0" i="0" u="none" strike="noStrike">
                          <a:solidFill>
                            <a:srgbClr val="000000"/>
                          </a:solidFill>
                          <a:latin typeface="Calibri"/>
                        </a:rPr>
                        <a:t> </a:t>
                      </a:r>
                    </a:p>
                  </a:txBody>
                  <a:tcPr marL="4211" marR="4211" marT="421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7</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3</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2</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4</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s-EC" sz="800" b="0" i="0" u="none" strike="noStrike" dirty="0">
                          <a:solidFill>
                            <a:srgbClr val="000000"/>
                          </a:solidFill>
                          <a:latin typeface="Calibri"/>
                        </a:rPr>
                        <a:t> </a:t>
                      </a:r>
                    </a:p>
                  </a:txBody>
                  <a:tcPr marL="4211" marR="4211" marT="42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3" name="Picture 2" descr="Logo Nuevo"/>
          <p:cNvPicPr>
            <a:picLocks noChangeAspect="1" noChangeArrowheads="1"/>
          </p:cNvPicPr>
          <p:nvPr/>
        </p:nvPicPr>
        <p:blipFill>
          <a:blip r:embed="rId3" cstate="print"/>
          <a:srcRect/>
          <a:stretch>
            <a:fillRect/>
          </a:stretch>
        </p:blipFill>
        <p:spPr bwMode="auto">
          <a:xfrm>
            <a:off x="6876256" y="6237312"/>
            <a:ext cx="1943100" cy="49949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755574" y="908722"/>
          <a:ext cx="7920884" cy="4968547"/>
        </p:xfrm>
        <a:graphic>
          <a:graphicData uri="http://schemas.openxmlformats.org/drawingml/2006/table">
            <a:tbl>
              <a:tblPr/>
              <a:tblGrid>
                <a:gridCol w="3634496"/>
                <a:gridCol w="714398"/>
                <a:gridCol w="714398"/>
                <a:gridCol w="714398"/>
                <a:gridCol w="714398"/>
                <a:gridCol w="714398"/>
                <a:gridCol w="714398"/>
              </a:tblGrid>
              <a:tr h="209202">
                <a:tc>
                  <a:txBody>
                    <a:bodyPr/>
                    <a:lstStyle/>
                    <a:p>
                      <a:pPr algn="l" fontAlgn="b"/>
                      <a:endParaRPr lang="es-EC" sz="800" b="0" i="0" u="none" strike="noStrike" dirty="0">
                        <a:solidFill>
                          <a:srgbClr val="000000"/>
                        </a:solidFill>
                        <a:latin typeface="Calibri"/>
                      </a:endParaRPr>
                    </a:p>
                  </a:txBody>
                  <a:tcPr marL="6875" marR="6875" marT="6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875" marR="6875" marT="6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875" marR="6875" marT="6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875" marR="6875" marT="6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875" marR="6875" marT="6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875" marR="6875" marT="68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875" marR="6875" marT="6875" marB="0" anchor="b">
                    <a:lnL>
                      <a:noFill/>
                    </a:lnL>
                    <a:lnR>
                      <a:noFill/>
                    </a:lnR>
                    <a:lnT>
                      <a:noFill/>
                    </a:lnT>
                    <a:lnB w="6350" cap="flat" cmpd="sng" algn="ctr">
                      <a:solidFill>
                        <a:srgbClr val="000000"/>
                      </a:solidFill>
                      <a:prstDash val="solid"/>
                      <a:round/>
                      <a:headEnd type="none" w="med" len="med"/>
                      <a:tailEnd type="none" w="med" len="med"/>
                    </a:lnB>
                  </a:tcPr>
                </a:tc>
              </a:tr>
              <a:tr h="2458128">
                <a:tc>
                  <a:txBody>
                    <a:bodyPr/>
                    <a:lstStyle/>
                    <a:p>
                      <a:pPr algn="ctr" fontAlgn="ctr"/>
                      <a:r>
                        <a:rPr lang="es-EC" sz="1200" b="1" i="0" u="none" strike="noStrike" dirty="0">
                          <a:solidFill>
                            <a:srgbClr val="000000"/>
                          </a:solidFill>
                          <a:latin typeface="Calibri"/>
                        </a:rPr>
                        <a:t>AMENAZAS</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1.</a:t>
                      </a:r>
                      <a:r>
                        <a:rPr lang="es-EC" sz="900" b="0" i="0" u="none" strike="noStrike" dirty="0">
                          <a:solidFill>
                            <a:srgbClr val="000000"/>
                          </a:solidFill>
                          <a:latin typeface="Times New Roman"/>
                        </a:rPr>
                        <a:t>       </a:t>
                      </a:r>
                      <a:r>
                        <a:rPr lang="es-EC" sz="900" b="0" i="0" u="none" strike="noStrike" dirty="0">
                          <a:solidFill>
                            <a:srgbClr val="000000"/>
                          </a:solidFill>
                          <a:latin typeface="Calibri"/>
                        </a:rPr>
                        <a:t>La centralización es una gestión engorrosa y parcializada, no permite la libertad de oposición y méritos</a:t>
                      </a:r>
                    </a:p>
                  </a:txBody>
                  <a:tcPr marL="6875" marR="6875" marT="68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2.</a:t>
                      </a:r>
                      <a:r>
                        <a:rPr lang="es-EC" sz="900" b="0" i="0" u="none" strike="noStrike" dirty="0">
                          <a:solidFill>
                            <a:srgbClr val="000000"/>
                          </a:solidFill>
                          <a:latin typeface="Times New Roman"/>
                        </a:rPr>
                        <a:t>       </a:t>
                      </a:r>
                      <a:r>
                        <a:rPr lang="es-EC" sz="900" b="0" i="0" u="none" strike="noStrike" dirty="0">
                          <a:solidFill>
                            <a:srgbClr val="000000"/>
                          </a:solidFill>
                          <a:latin typeface="Calibri"/>
                        </a:rPr>
                        <a:t>Se detecta la Corrupción en dar contratos de nuevos maestros y administrativos</a:t>
                      </a:r>
                    </a:p>
                  </a:txBody>
                  <a:tcPr marL="6875" marR="6875" marT="68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3.</a:t>
                      </a:r>
                      <a:r>
                        <a:rPr lang="es-EC" sz="900" b="0" i="0" u="none" strike="noStrike" dirty="0">
                          <a:solidFill>
                            <a:srgbClr val="000000"/>
                          </a:solidFill>
                          <a:latin typeface="Times New Roman"/>
                        </a:rPr>
                        <a:t>       </a:t>
                      </a:r>
                      <a:r>
                        <a:rPr lang="es-EC" sz="900" b="0" i="0" u="none" strike="noStrike" dirty="0">
                          <a:solidFill>
                            <a:srgbClr val="000000"/>
                          </a:solidFill>
                          <a:latin typeface="Calibri"/>
                        </a:rPr>
                        <a:t>Retraso en la entrega de recursos asignados para sueldos y operaciones</a:t>
                      </a:r>
                    </a:p>
                  </a:txBody>
                  <a:tcPr marL="6875" marR="6875" marT="68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4.</a:t>
                      </a:r>
                      <a:r>
                        <a:rPr lang="es-EC" sz="900" b="0" i="0" u="none" strike="noStrike" dirty="0">
                          <a:solidFill>
                            <a:srgbClr val="000000"/>
                          </a:solidFill>
                          <a:latin typeface="Times New Roman"/>
                        </a:rPr>
                        <a:t>       </a:t>
                      </a:r>
                      <a:r>
                        <a:rPr lang="es-EC" sz="900" b="0" i="0" u="none" strike="noStrike" dirty="0">
                          <a:solidFill>
                            <a:srgbClr val="000000"/>
                          </a:solidFill>
                          <a:latin typeface="Calibri"/>
                        </a:rPr>
                        <a:t>Falta de vocación en el personal docente en los planteles educativos</a:t>
                      </a:r>
                    </a:p>
                  </a:txBody>
                  <a:tcPr marL="6875" marR="6875" marT="68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5.</a:t>
                      </a:r>
                      <a:r>
                        <a:rPr lang="es-EC" sz="900" b="0" i="0" u="none" strike="noStrike" dirty="0">
                          <a:solidFill>
                            <a:srgbClr val="000000"/>
                          </a:solidFill>
                          <a:latin typeface="Times New Roman"/>
                        </a:rPr>
                        <a:t>       </a:t>
                      </a:r>
                      <a:r>
                        <a:rPr lang="es-EC" sz="900" b="0" i="0" u="none" strike="noStrike" dirty="0">
                          <a:solidFill>
                            <a:srgbClr val="000000"/>
                          </a:solidFill>
                          <a:latin typeface="Calibri"/>
                        </a:rPr>
                        <a:t>Insuficiente número de creaciones de partidas para nombramientos de docentes.</a:t>
                      </a:r>
                    </a:p>
                  </a:txBody>
                  <a:tcPr marL="6875" marR="6875" marT="68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1" i="0" u="none" strike="noStrike" dirty="0">
                          <a:solidFill>
                            <a:srgbClr val="000000"/>
                          </a:solidFill>
                          <a:latin typeface="Calibri"/>
                        </a:rPr>
                        <a:t>PONDERACIÓN</a:t>
                      </a:r>
                    </a:p>
                  </a:txBody>
                  <a:tcPr marL="6875" marR="6875" marT="68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403">
                <a:tc>
                  <a:txBody>
                    <a:bodyPr/>
                    <a:lstStyle/>
                    <a:p>
                      <a:pPr algn="just" fontAlgn="b"/>
                      <a:r>
                        <a:rPr lang="es-EC" sz="1000" b="0" i="0" u="none" strike="noStrike" dirty="0">
                          <a:solidFill>
                            <a:srgbClr val="000000"/>
                          </a:solidFill>
                          <a:latin typeface="Calibri"/>
                        </a:rPr>
                        <a:t>1.</a:t>
                      </a:r>
                      <a:r>
                        <a:rPr lang="es-EC" sz="1000" b="0" i="0" u="none" strike="noStrike" dirty="0">
                          <a:solidFill>
                            <a:srgbClr val="000000"/>
                          </a:solidFill>
                          <a:latin typeface="Times New Roman"/>
                        </a:rPr>
                        <a:t>       </a:t>
                      </a:r>
                      <a:r>
                        <a:rPr lang="es-EC" sz="1000" b="0" i="0" u="none" strike="noStrike" dirty="0">
                          <a:solidFill>
                            <a:srgbClr val="000000"/>
                          </a:solidFill>
                          <a:latin typeface="Calibri"/>
                        </a:rPr>
                        <a:t>La centralización es una gestión engorrosa y parcializada, no permite la libertad de oposición y méritos</a:t>
                      </a:r>
                    </a:p>
                  </a:txBody>
                  <a:tcPr marL="6875" marR="6875" marT="6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 </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1000" b="0" i="0" u="none" strike="noStrike" dirty="0">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0.5</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403">
                <a:tc>
                  <a:txBody>
                    <a:bodyPr/>
                    <a:lstStyle/>
                    <a:p>
                      <a:pPr algn="just" fontAlgn="b"/>
                      <a:r>
                        <a:rPr lang="es-EC" sz="1000" b="0" i="0" u="none" strike="noStrike">
                          <a:solidFill>
                            <a:srgbClr val="000000"/>
                          </a:solidFill>
                          <a:latin typeface="Calibri"/>
                        </a:rPr>
                        <a:t>2.</a:t>
                      </a:r>
                      <a:r>
                        <a:rPr lang="es-EC" sz="1000" b="0" i="0" u="none" strike="noStrike">
                          <a:solidFill>
                            <a:srgbClr val="000000"/>
                          </a:solidFill>
                          <a:latin typeface="Times New Roman"/>
                        </a:rPr>
                        <a:t>       </a:t>
                      </a:r>
                      <a:r>
                        <a:rPr lang="es-EC" sz="1000" b="0" i="0" u="none" strike="noStrike">
                          <a:solidFill>
                            <a:srgbClr val="000000"/>
                          </a:solidFill>
                          <a:latin typeface="Calibri"/>
                        </a:rPr>
                        <a:t>Se detecta la Corrupción en dar contratos de nuevos maestros y administrativos</a:t>
                      </a:r>
                    </a:p>
                  </a:txBody>
                  <a:tcPr marL="6875" marR="6875" marT="6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 </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1000" b="0" i="0" u="none" strike="noStrike" dirty="0">
                          <a:solidFill>
                            <a:srgbClr val="000000"/>
                          </a:solidFill>
                          <a:latin typeface="Calibri"/>
                        </a:rPr>
                        <a:t>0</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0</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403">
                <a:tc>
                  <a:txBody>
                    <a:bodyPr/>
                    <a:lstStyle/>
                    <a:p>
                      <a:pPr algn="just" fontAlgn="b"/>
                      <a:r>
                        <a:rPr lang="es-EC" sz="1000" b="0" i="0" u="none" strike="noStrike">
                          <a:solidFill>
                            <a:srgbClr val="000000"/>
                          </a:solidFill>
                          <a:latin typeface="Calibri"/>
                        </a:rPr>
                        <a:t>3.</a:t>
                      </a:r>
                      <a:r>
                        <a:rPr lang="es-EC" sz="1000" b="0" i="0" u="none" strike="noStrike">
                          <a:solidFill>
                            <a:srgbClr val="000000"/>
                          </a:solidFill>
                          <a:latin typeface="Times New Roman"/>
                        </a:rPr>
                        <a:t>       </a:t>
                      </a:r>
                      <a:r>
                        <a:rPr lang="es-EC" sz="1000" b="0" i="0" u="none" strike="noStrike">
                          <a:solidFill>
                            <a:srgbClr val="000000"/>
                          </a:solidFill>
                          <a:latin typeface="Calibri"/>
                        </a:rPr>
                        <a:t>Retraso en la entrega de recursos asignados para sueldos y operaciones</a:t>
                      </a:r>
                    </a:p>
                  </a:txBody>
                  <a:tcPr marL="6875" marR="6875" marT="6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0.5</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 </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1000" b="0" i="0" u="none" strike="noStrike">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0.5</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2</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18403">
                <a:tc>
                  <a:txBody>
                    <a:bodyPr/>
                    <a:lstStyle/>
                    <a:p>
                      <a:pPr algn="just" fontAlgn="b"/>
                      <a:r>
                        <a:rPr lang="es-EC" sz="1000" b="0" i="0" u="none" strike="noStrike">
                          <a:solidFill>
                            <a:srgbClr val="000000"/>
                          </a:solidFill>
                          <a:latin typeface="Calibri"/>
                        </a:rPr>
                        <a:t>4.</a:t>
                      </a:r>
                      <a:r>
                        <a:rPr lang="es-EC" sz="1000" b="0" i="0" u="none" strike="noStrike">
                          <a:solidFill>
                            <a:srgbClr val="000000"/>
                          </a:solidFill>
                          <a:latin typeface="Times New Roman"/>
                        </a:rPr>
                        <a:t>       </a:t>
                      </a:r>
                      <a:r>
                        <a:rPr lang="es-EC" sz="1000" b="0" i="0" u="none" strike="noStrike">
                          <a:solidFill>
                            <a:srgbClr val="000000"/>
                          </a:solidFill>
                          <a:latin typeface="Calibri"/>
                        </a:rPr>
                        <a:t>Falta de vocación en el personal docente en los planteles educativos</a:t>
                      </a:r>
                    </a:p>
                  </a:txBody>
                  <a:tcPr marL="6875" marR="6875" marT="6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0</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0</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 </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dirty="0">
                          <a:solidFill>
                            <a:srgbClr val="000000"/>
                          </a:solidFill>
                          <a:latin typeface="Calibri"/>
                        </a:rPr>
                        <a:t>2</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418403">
                <a:tc>
                  <a:txBody>
                    <a:bodyPr/>
                    <a:lstStyle/>
                    <a:p>
                      <a:pPr algn="just" fontAlgn="b"/>
                      <a:r>
                        <a:rPr lang="es-EC" sz="1000" b="0" i="0" u="none" strike="noStrike">
                          <a:solidFill>
                            <a:srgbClr val="000000"/>
                          </a:solidFill>
                          <a:latin typeface="Calibri"/>
                        </a:rPr>
                        <a:t>5.</a:t>
                      </a:r>
                      <a:r>
                        <a:rPr lang="es-EC" sz="1000" b="0" i="0" u="none" strike="noStrike">
                          <a:solidFill>
                            <a:srgbClr val="000000"/>
                          </a:solidFill>
                          <a:latin typeface="Times New Roman"/>
                        </a:rPr>
                        <a:t>       </a:t>
                      </a:r>
                      <a:r>
                        <a:rPr lang="es-EC" sz="1000" b="0" i="0" u="none" strike="noStrike">
                          <a:solidFill>
                            <a:srgbClr val="000000"/>
                          </a:solidFill>
                          <a:latin typeface="Calibri"/>
                        </a:rPr>
                        <a:t>Insuficiente número de creaciones de partidas para nombramientos de docentes.</a:t>
                      </a:r>
                    </a:p>
                  </a:txBody>
                  <a:tcPr marL="6875" marR="6875" marT="6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0.5</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0</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 </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dirty="0">
                          <a:solidFill>
                            <a:srgbClr val="000000"/>
                          </a:solidFill>
                          <a:latin typeface="Calibri"/>
                        </a:rPr>
                        <a:t>2</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209202">
                <a:tc>
                  <a:txBody>
                    <a:bodyPr/>
                    <a:lstStyle/>
                    <a:p>
                      <a:pPr algn="l" fontAlgn="b"/>
                      <a:r>
                        <a:rPr lang="es-EC" sz="1000" b="0" i="0" u="none" strike="noStrike">
                          <a:solidFill>
                            <a:srgbClr val="000000"/>
                          </a:solidFill>
                          <a:latin typeface="Calibri"/>
                        </a:rPr>
                        <a:t> </a:t>
                      </a:r>
                    </a:p>
                  </a:txBody>
                  <a:tcPr marL="6875" marR="6875" marT="68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2</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3</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2</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1</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 </a:t>
                      </a:r>
                    </a:p>
                  </a:txBody>
                  <a:tcPr marL="6875" marR="6875" marT="68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4" name="Picture 2" descr="Logo Nuevo"/>
          <p:cNvPicPr>
            <a:picLocks noChangeAspect="1" noChangeArrowheads="1"/>
          </p:cNvPicPr>
          <p:nvPr/>
        </p:nvPicPr>
        <p:blipFill>
          <a:blip r:embed="rId3" cstate="print"/>
          <a:srcRect/>
          <a:stretch>
            <a:fillRect/>
          </a:stretch>
        </p:blipFill>
        <p:spPr bwMode="auto">
          <a:xfrm>
            <a:off x="6660232" y="6093296"/>
            <a:ext cx="1943100" cy="57150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611558" y="332657"/>
          <a:ext cx="8064897" cy="5472606"/>
        </p:xfrm>
        <a:graphic>
          <a:graphicData uri="http://schemas.openxmlformats.org/drawingml/2006/table">
            <a:tbl>
              <a:tblPr/>
              <a:tblGrid>
                <a:gridCol w="3776325"/>
                <a:gridCol w="714762"/>
                <a:gridCol w="714762"/>
                <a:gridCol w="714762"/>
                <a:gridCol w="714762"/>
                <a:gridCol w="714762"/>
                <a:gridCol w="714762"/>
              </a:tblGrid>
              <a:tr h="192020">
                <a:tc>
                  <a:txBody>
                    <a:bodyPr/>
                    <a:lstStyle/>
                    <a:p>
                      <a:pPr algn="l" fontAlgn="b"/>
                      <a:endParaRPr lang="es-EC" sz="800" b="0" i="0" u="none" strike="noStrike" dirty="0">
                        <a:solidFill>
                          <a:srgbClr val="000000"/>
                        </a:solidFill>
                        <a:latin typeface="Calibri"/>
                      </a:endParaRPr>
                    </a:p>
                  </a:txBody>
                  <a:tcPr marL="6753" marR="6753" marT="675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753" marR="6753" marT="675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753" marR="6753" marT="675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753" marR="6753" marT="675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753" marR="6753" marT="675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753" marR="6753" marT="675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800" b="0" i="0" u="none" strike="noStrike">
                        <a:solidFill>
                          <a:srgbClr val="000000"/>
                        </a:solidFill>
                        <a:latin typeface="Calibri"/>
                      </a:endParaRPr>
                    </a:p>
                  </a:txBody>
                  <a:tcPr marL="6753" marR="6753" marT="6753" marB="0" anchor="b">
                    <a:lnL>
                      <a:noFill/>
                    </a:lnL>
                    <a:lnR>
                      <a:noFill/>
                    </a:lnR>
                    <a:lnT>
                      <a:noFill/>
                    </a:lnT>
                    <a:lnB w="6350" cap="flat" cmpd="sng" algn="ctr">
                      <a:solidFill>
                        <a:srgbClr val="000000"/>
                      </a:solidFill>
                      <a:prstDash val="solid"/>
                      <a:round/>
                      <a:headEnd type="none" w="med" len="med"/>
                      <a:tailEnd type="none" w="med" len="med"/>
                    </a:lnB>
                  </a:tcPr>
                </a:tc>
              </a:tr>
              <a:tr h="2976331">
                <a:tc>
                  <a:txBody>
                    <a:bodyPr/>
                    <a:lstStyle/>
                    <a:p>
                      <a:pPr algn="ctr" fontAlgn="ctr"/>
                      <a:r>
                        <a:rPr lang="es-EC" sz="1200" b="1" i="0" u="none" strike="noStrike" dirty="0">
                          <a:solidFill>
                            <a:srgbClr val="000000"/>
                          </a:solidFill>
                          <a:latin typeface="Calibri"/>
                        </a:rPr>
                        <a:t>OPORTUNIDADES</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1.</a:t>
                      </a:r>
                      <a:r>
                        <a:rPr lang="es-EC" sz="900" b="0" i="0" u="none" strike="noStrike" dirty="0">
                          <a:solidFill>
                            <a:srgbClr val="000000"/>
                          </a:solidFill>
                          <a:latin typeface="Times New Roman"/>
                        </a:rPr>
                        <a:t>       </a:t>
                      </a:r>
                      <a:r>
                        <a:rPr lang="es-EC" sz="900" b="0" i="0" u="none" strike="noStrike" dirty="0">
                          <a:solidFill>
                            <a:srgbClr val="000000"/>
                          </a:solidFill>
                          <a:latin typeface="Calibri"/>
                        </a:rPr>
                        <a:t>Mejorar  la calidad de la Educación a través del Plan Decenal y programas emblemáticos.</a:t>
                      </a:r>
                    </a:p>
                  </a:txBody>
                  <a:tcPr marL="6753" marR="6753" marT="6753"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2.</a:t>
                      </a:r>
                      <a:r>
                        <a:rPr lang="es-EC" sz="900" b="0" i="0" u="none" strike="noStrike" dirty="0">
                          <a:solidFill>
                            <a:srgbClr val="000000"/>
                          </a:solidFill>
                          <a:latin typeface="Times New Roman"/>
                        </a:rPr>
                        <a:t>       </a:t>
                      </a:r>
                      <a:r>
                        <a:rPr lang="es-EC" sz="900" b="0" i="0" u="none" strike="noStrike" dirty="0">
                          <a:solidFill>
                            <a:srgbClr val="000000"/>
                          </a:solidFill>
                          <a:latin typeface="Calibri"/>
                        </a:rPr>
                        <a:t>Inversión del gobierno en Educación con los programas emblemáticos</a:t>
                      </a:r>
                    </a:p>
                  </a:txBody>
                  <a:tcPr marL="6753" marR="6753" marT="6753"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3.</a:t>
                      </a:r>
                      <a:r>
                        <a:rPr lang="es-EC" sz="900" b="0" i="0" u="none" strike="noStrike" dirty="0">
                          <a:solidFill>
                            <a:srgbClr val="000000"/>
                          </a:solidFill>
                          <a:latin typeface="Times New Roman"/>
                        </a:rPr>
                        <a:t>       </a:t>
                      </a:r>
                      <a:r>
                        <a:rPr lang="es-EC" sz="900" b="0" i="0" u="none" strike="noStrike" dirty="0">
                          <a:solidFill>
                            <a:srgbClr val="000000"/>
                          </a:solidFill>
                          <a:latin typeface="Calibri"/>
                        </a:rPr>
                        <a:t>Disminución de la tasa de analfabetismo a través del Programa de Alfabetización para jóvenes y adultos</a:t>
                      </a:r>
                    </a:p>
                  </a:txBody>
                  <a:tcPr marL="6753" marR="6753" marT="6753"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4.</a:t>
                      </a:r>
                      <a:r>
                        <a:rPr lang="es-EC" sz="900" b="0" i="0" u="none" strike="noStrike" dirty="0">
                          <a:solidFill>
                            <a:srgbClr val="000000"/>
                          </a:solidFill>
                          <a:latin typeface="Times New Roman"/>
                        </a:rPr>
                        <a:t>       </a:t>
                      </a:r>
                      <a:r>
                        <a:rPr lang="es-EC" sz="900" b="0" i="0" u="none" strike="noStrike" dirty="0">
                          <a:solidFill>
                            <a:srgbClr val="000000"/>
                          </a:solidFill>
                          <a:latin typeface="Calibri"/>
                        </a:rPr>
                        <a:t>Mejorar la cobertura de servicios educativos a todos los establecimientos educativos fiscales y fisco misionales del nivel primario</a:t>
                      </a:r>
                    </a:p>
                  </a:txBody>
                  <a:tcPr marL="6753" marR="6753" marT="6753"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0" i="0" u="none" strike="noStrike" dirty="0">
                          <a:solidFill>
                            <a:srgbClr val="000000"/>
                          </a:solidFill>
                          <a:latin typeface="Calibri"/>
                        </a:rPr>
                        <a:t>5.</a:t>
                      </a:r>
                      <a:r>
                        <a:rPr lang="es-EC" sz="900" b="0" i="0" u="none" strike="noStrike" dirty="0">
                          <a:solidFill>
                            <a:srgbClr val="000000"/>
                          </a:solidFill>
                          <a:latin typeface="Times New Roman"/>
                        </a:rPr>
                        <a:t>       </a:t>
                      </a:r>
                      <a:r>
                        <a:rPr lang="es-EC" sz="900" b="0" i="0" u="none" strike="noStrike" dirty="0">
                          <a:solidFill>
                            <a:srgbClr val="000000"/>
                          </a:solidFill>
                          <a:latin typeface="Calibri"/>
                        </a:rPr>
                        <a:t>Los clientes tienen mejor imagen de la institución por el servicio a la educación.</a:t>
                      </a:r>
                    </a:p>
                  </a:txBody>
                  <a:tcPr marL="6753" marR="6753" marT="6753"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900" b="1" i="0" u="none" strike="noStrike" dirty="0">
                          <a:solidFill>
                            <a:srgbClr val="000000"/>
                          </a:solidFill>
                          <a:latin typeface="Calibri"/>
                        </a:rPr>
                        <a:t>PONDERACIÓN</a:t>
                      </a:r>
                    </a:p>
                  </a:txBody>
                  <a:tcPr marL="6753" marR="6753" marT="6753"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4043">
                <a:tc>
                  <a:txBody>
                    <a:bodyPr/>
                    <a:lstStyle/>
                    <a:p>
                      <a:pPr algn="just" fontAlgn="b"/>
                      <a:r>
                        <a:rPr lang="es-EC" sz="1000" b="0" i="0" u="none" strike="noStrike" dirty="0">
                          <a:solidFill>
                            <a:srgbClr val="000000"/>
                          </a:solidFill>
                          <a:latin typeface="Calibri"/>
                        </a:rPr>
                        <a:t>1.</a:t>
                      </a:r>
                      <a:r>
                        <a:rPr lang="es-EC" sz="1000" b="0" i="0" u="none" strike="noStrike" dirty="0">
                          <a:solidFill>
                            <a:srgbClr val="000000"/>
                          </a:solidFill>
                          <a:latin typeface="Times New Roman"/>
                        </a:rPr>
                        <a:t>       </a:t>
                      </a:r>
                      <a:r>
                        <a:rPr lang="es-EC" sz="1000" b="0" i="0" u="none" strike="noStrike" dirty="0">
                          <a:solidFill>
                            <a:srgbClr val="000000"/>
                          </a:solidFill>
                          <a:latin typeface="Calibri"/>
                        </a:rPr>
                        <a:t>Mejorar  la calidad de la Educación a través del Plan Decenal y programas emblemáticos.</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 </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1000" b="0" i="0" u="none" strike="noStrike">
                          <a:solidFill>
                            <a:srgbClr val="000000"/>
                          </a:solidFill>
                          <a:latin typeface="Calibri"/>
                        </a:rPr>
                        <a:t>0.5</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4043">
                <a:tc>
                  <a:txBody>
                    <a:bodyPr/>
                    <a:lstStyle/>
                    <a:p>
                      <a:pPr algn="just" fontAlgn="b"/>
                      <a:r>
                        <a:rPr lang="es-EC" sz="1000" b="0" i="0" u="none" strike="noStrike" dirty="0">
                          <a:solidFill>
                            <a:srgbClr val="000000"/>
                          </a:solidFill>
                          <a:latin typeface="Calibri"/>
                        </a:rPr>
                        <a:t>2.</a:t>
                      </a:r>
                      <a:r>
                        <a:rPr lang="es-EC" sz="1000" b="0" i="0" u="none" strike="noStrike" dirty="0">
                          <a:solidFill>
                            <a:srgbClr val="000000"/>
                          </a:solidFill>
                          <a:latin typeface="Times New Roman"/>
                        </a:rPr>
                        <a:t>       </a:t>
                      </a:r>
                      <a:r>
                        <a:rPr lang="es-EC" sz="1000" b="0" i="0" u="none" strike="noStrike" dirty="0">
                          <a:solidFill>
                            <a:srgbClr val="000000"/>
                          </a:solidFill>
                          <a:latin typeface="Calibri"/>
                        </a:rPr>
                        <a:t>Inversión del gobierno en Educación con los programas emblemáticos</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0.5</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 </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1000" b="0" i="0" u="none" strike="noStrike" dirty="0">
                          <a:solidFill>
                            <a:srgbClr val="000000"/>
                          </a:solidFill>
                          <a:latin typeface="Calibri"/>
                        </a:rPr>
                        <a:t>0.5</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4043">
                <a:tc>
                  <a:txBody>
                    <a:bodyPr/>
                    <a:lstStyle/>
                    <a:p>
                      <a:pPr algn="just" fontAlgn="b"/>
                      <a:r>
                        <a:rPr lang="es-EC" sz="1000" b="0" i="0" u="none" strike="noStrike">
                          <a:solidFill>
                            <a:srgbClr val="000000"/>
                          </a:solidFill>
                          <a:latin typeface="Calibri"/>
                        </a:rPr>
                        <a:t>3.</a:t>
                      </a:r>
                      <a:r>
                        <a:rPr lang="es-EC" sz="1000" b="0" i="0" u="none" strike="noStrike">
                          <a:solidFill>
                            <a:srgbClr val="000000"/>
                          </a:solidFill>
                          <a:latin typeface="Times New Roman"/>
                        </a:rPr>
                        <a:t>       </a:t>
                      </a:r>
                      <a:r>
                        <a:rPr lang="es-EC" sz="1000" b="0" i="0" u="none" strike="noStrike">
                          <a:solidFill>
                            <a:srgbClr val="000000"/>
                          </a:solidFill>
                          <a:latin typeface="Calibri"/>
                        </a:rPr>
                        <a:t>Disminución de la tasa de analfabetismo a través del Programa de Alfabetización para jóvenes y adultos</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0.5</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 </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1000" b="0" i="0" u="none" strike="noStrike" dirty="0">
                          <a:solidFill>
                            <a:srgbClr val="000000"/>
                          </a:solidFill>
                          <a:latin typeface="Calibri"/>
                        </a:rPr>
                        <a:t>0.5</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76063">
                <a:tc>
                  <a:txBody>
                    <a:bodyPr/>
                    <a:lstStyle/>
                    <a:p>
                      <a:pPr algn="just" fontAlgn="b"/>
                      <a:r>
                        <a:rPr lang="es-EC" sz="1000" b="0" i="0" u="none" strike="noStrike">
                          <a:solidFill>
                            <a:srgbClr val="000000"/>
                          </a:solidFill>
                          <a:latin typeface="Calibri"/>
                        </a:rPr>
                        <a:t>4.</a:t>
                      </a:r>
                      <a:r>
                        <a:rPr lang="es-EC" sz="1000" b="0" i="0" u="none" strike="noStrike">
                          <a:solidFill>
                            <a:srgbClr val="000000"/>
                          </a:solidFill>
                          <a:latin typeface="Times New Roman"/>
                        </a:rPr>
                        <a:t>       </a:t>
                      </a:r>
                      <a:r>
                        <a:rPr lang="es-EC" sz="1000" b="0" i="0" u="none" strike="noStrike">
                          <a:solidFill>
                            <a:srgbClr val="000000"/>
                          </a:solidFill>
                          <a:latin typeface="Calibri"/>
                        </a:rPr>
                        <a:t>Mejorar la cobertura de servicios educativos a todos los establecimientos educativos fiscales y fisco misionales del nivel primario</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0.5</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dirty="0">
                          <a:solidFill>
                            <a:srgbClr val="000000"/>
                          </a:solidFill>
                          <a:latin typeface="Calibri"/>
                        </a:rPr>
                        <a:t> </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dirty="0">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3</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384043">
                <a:tc>
                  <a:txBody>
                    <a:bodyPr/>
                    <a:lstStyle/>
                    <a:p>
                      <a:pPr algn="just" fontAlgn="b"/>
                      <a:r>
                        <a:rPr lang="es-EC" sz="1000" b="0" i="0" u="none" strike="noStrike">
                          <a:solidFill>
                            <a:srgbClr val="000000"/>
                          </a:solidFill>
                          <a:latin typeface="Calibri"/>
                        </a:rPr>
                        <a:t>5.</a:t>
                      </a:r>
                      <a:r>
                        <a:rPr lang="es-EC" sz="1000" b="0" i="0" u="none" strike="noStrike">
                          <a:solidFill>
                            <a:srgbClr val="000000"/>
                          </a:solidFill>
                          <a:latin typeface="Times New Roman"/>
                        </a:rPr>
                        <a:t>       </a:t>
                      </a:r>
                      <a:r>
                        <a:rPr lang="es-EC" sz="1000" b="0" i="0" u="none" strike="noStrike">
                          <a:solidFill>
                            <a:srgbClr val="000000"/>
                          </a:solidFill>
                          <a:latin typeface="Calibri"/>
                        </a:rPr>
                        <a:t>Los clientes tienen mejor imagen de la institución por el servicio a la educación.</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0</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a:solidFill>
                            <a:srgbClr val="000000"/>
                          </a:solidFill>
                          <a:latin typeface="Calibri"/>
                        </a:rPr>
                        <a:t>0</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dirty="0">
                          <a:solidFill>
                            <a:srgbClr val="000000"/>
                          </a:solidFill>
                          <a:latin typeface="Calibri"/>
                        </a:rPr>
                        <a:t> </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1000" b="0" i="0" u="none" strike="noStrike" dirty="0">
                          <a:solidFill>
                            <a:srgbClr val="000000"/>
                          </a:solidFill>
                          <a:latin typeface="Calibri"/>
                        </a:rPr>
                        <a:t>2</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192020">
                <a:tc>
                  <a:txBody>
                    <a:bodyPr/>
                    <a:lstStyle/>
                    <a:p>
                      <a:pPr algn="l" fontAlgn="b"/>
                      <a:r>
                        <a:rPr lang="es-EC" sz="1000" b="0" i="0" u="none" strike="noStrike">
                          <a:solidFill>
                            <a:srgbClr val="000000"/>
                          </a:solidFill>
                          <a:latin typeface="Calibri"/>
                        </a:rPr>
                        <a:t> </a:t>
                      </a:r>
                    </a:p>
                  </a:txBody>
                  <a:tcPr marL="6753" marR="6753" marT="675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2</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2</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1</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0</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Calibri"/>
                        </a:rPr>
                        <a:t>2</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Calibri"/>
                        </a:rPr>
                        <a:t> </a:t>
                      </a:r>
                    </a:p>
                  </a:txBody>
                  <a:tcPr marL="6753" marR="6753" marT="675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pic>
        <p:nvPicPr>
          <p:cNvPr id="3"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539552" y="404668"/>
          <a:ext cx="8208911" cy="5161746"/>
        </p:xfrm>
        <a:graphic>
          <a:graphicData uri="http://schemas.openxmlformats.org/drawingml/2006/table">
            <a:tbl>
              <a:tblPr/>
              <a:tblGrid>
                <a:gridCol w="4697118"/>
                <a:gridCol w="1104338"/>
                <a:gridCol w="1060164"/>
                <a:gridCol w="1060164"/>
                <a:gridCol w="287127"/>
              </a:tblGrid>
              <a:tr h="145857">
                <a:tc gridSpan="5">
                  <a:txBody>
                    <a:bodyPr/>
                    <a:lstStyle/>
                    <a:p>
                      <a:pPr algn="ctr" fontAlgn="ctr"/>
                      <a:r>
                        <a:rPr lang="es-EC" sz="1200" b="1" i="0" u="none" strike="noStrike" dirty="0">
                          <a:solidFill>
                            <a:srgbClr val="000000"/>
                          </a:solidFill>
                          <a:latin typeface="Calibri"/>
                        </a:rPr>
                        <a:t>MATRIZ DE EVALUACIÓN DE FACTORES EXTERNOS </a:t>
                      </a:r>
                    </a:p>
                  </a:txBody>
                  <a:tcPr marL="5869" marR="5869" marT="5869" marB="0" anchor="ctr">
                    <a:lnL>
                      <a:noFill/>
                    </a:lnL>
                    <a:lnR>
                      <a:noFill/>
                    </a:lnR>
                    <a:lnT>
                      <a:noFill/>
                    </a:lnT>
                    <a:lnB>
                      <a:noFill/>
                    </a:lnB>
                    <a:solidFill>
                      <a:srgbClr val="FFFFFF"/>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45857">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45857">
                <a:tc rowSpan="2">
                  <a:txBody>
                    <a:bodyPr/>
                    <a:lstStyle/>
                    <a:p>
                      <a:pPr algn="ctr" fontAlgn="ctr"/>
                      <a:r>
                        <a:rPr lang="es-EC" sz="700" b="1" i="0" u="none" strike="noStrike">
                          <a:solidFill>
                            <a:srgbClr val="000000"/>
                          </a:solidFill>
                          <a:latin typeface="Calibri"/>
                        </a:rPr>
                        <a:t>ÁREAS DE TRABAJO</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C" sz="700" b="1" i="0" u="none" strike="noStrike">
                          <a:solidFill>
                            <a:srgbClr val="000000"/>
                          </a:solidFill>
                          <a:latin typeface="Calibri"/>
                        </a:rPr>
                        <a:t>PONDERACIÓN</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gridSpan="3">
                  <a:txBody>
                    <a:bodyPr/>
                    <a:lstStyle/>
                    <a:p>
                      <a:pPr algn="ctr" fontAlgn="ctr"/>
                      <a:r>
                        <a:rPr lang="es-EC" sz="700" b="1" i="0" u="none" strike="noStrike">
                          <a:solidFill>
                            <a:srgbClr val="000000"/>
                          </a:solidFill>
                          <a:latin typeface="Calibri"/>
                        </a:rPr>
                        <a:t>Sin Importancia 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r>
              <a:tr h="145857">
                <a:tc vMerge="1">
                  <a:txBody>
                    <a:bodyPr/>
                    <a:lstStyle/>
                    <a:p>
                      <a:endParaRPr lang="es-EC"/>
                    </a:p>
                  </a:txBody>
                  <a:tcPr/>
                </a:tc>
                <a:tc vMerge="1">
                  <a:txBody>
                    <a:bodyPr/>
                    <a:lstStyle/>
                    <a:p>
                      <a:endParaRPr lang="es-EC"/>
                    </a:p>
                  </a:txBody>
                  <a:tcPr/>
                </a:tc>
                <a:tc gridSpan="2">
                  <a:txBody>
                    <a:bodyPr/>
                    <a:lstStyle/>
                    <a:p>
                      <a:pPr algn="ctr" fontAlgn="ctr"/>
                      <a:r>
                        <a:rPr lang="es-EC" sz="700" b="1" i="0" u="none" strike="noStrike">
                          <a:solidFill>
                            <a:srgbClr val="000000"/>
                          </a:solidFill>
                          <a:latin typeface="Calibri"/>
                        </a:rPr>
                        <a:t>Muy Importante 1,0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fontAlgn="ctr"/>
                      <a:r>
                        <a:rPr lang="es-EC" sz="7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4002">
                <a:tc>
                  <a:txBody>
                    <a:bodyPr/>
                    <a:lstStyle/>
                    <a:p>
                      <a:pPr algn="ctr" fontAlgn="ctr"/>
                      <a:r>
                        <a:rPr lang="es-EC" sz="700" b="1" i="0" u="none" strike="noStrike">
                          <a:solidFill>
                            <a:srgbClr val="000000"/>
                          </a:solidFill>
                          <a:latin typeface="Calibri"/>
                        </a:rPr>
                        <a:t>PRIORITARIAS</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rowSpan="2">
                  <a:txBody>
                    <a:bodyPr/>
                    <a:lstStyle/>
                    <a:p>
                      <a:pPr algn="ctr" fontAlgn="ctr"/>
                      <a:r>
                        <a:rPr lang="es-EC" sz="700" b="1" i="0" u="none" strike="noStrike">
                          <a:solidFill>
                            <a:srgbClr val="000000"/>
                          </a:solidFill>
                          <a:latin typeface="Calibri"/>
                        </a:rPr>
                        <a:t>IMPACTO</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s-EC" sz="700" b="1" i="0" u="none" strike="noStrike">
                          <a:solidFill>
                            <a:srgbClr val="000000"/>
                          </a:solidFill>
                          <a:latin typeface="Calibri"/>
                        </a:rPr>
                        <a:t>Amenaza Importante 1</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2B73"/>
                    </a:solidFill>
                  </a:tcPr>
                </a:tc>
                <a:tc>
                  <a:txBody>
                    <a:bodyPr/>
                    <a:lstStyle/>
                    <a:p>
                      <a:pPr algn="ctr" fontAlgn="ctr"/>
                      <a:r>
                        <a:rPr lang="es-EC" sz="700" b="1" i="0" u="none" strike="noStrike">
                          <a:solidFill>
                            <a:srgbClr val="000000"/>
                          </a:solidFill>
                          <a:latin typeface="Calibri"/>
                        </a:rPr>
                        <a:t>Oportunidad Importante 4</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s-EC" sz="7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64002">
                <a:tc>
                  <a:txBody>
                    <a:bodyPr/>
                    <a:lstStyle/>
                    <a:p>
                      <a:pPr algn="ctr" fontAlgn="ctr"/>
                      <a:r>
                        <a:rPr lang="es-EC" sz="700" b="1" i="0" u="none" strike="noStrike">
                          <a:solidFill>
                            <a:srgbClr val="000000"/>
                          </a:solidFill>
                          <a:latin typeface="Calibri"/>
                        </a:rPr>
                        <a:t>Subsecuentes</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vMerge="1">
                  <a:txBody>
                    <a:bodyPr/>
                    <a:lstStyle/>
                    <a:p>
                      <a:endParaRPr lang="es-EC"/>
                    </a:p>
                  </a:txBody>
                  <a:tcPr/>
                </a:tc>
                <a:tc>
                  <a:txBody>
                    <a:bodyPr/>
                    <a:lstStyle/>
                    <a:p>
                      <a:pPr algn="ctr" fontAlgn="ctr"/>
                      <a:r>
                        <a:rPr lang="es-EC" sz="700" b="1" i="0" u="none" strike="noStrike">
                          <a:solidFill>
                            <a:srgbClr val="000000"/>
                          </a:solidFill>
                          <a:latin typeface="Calibri"/>
                        </a:rPr>
                        <a:t>Amenza Menor 2</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ctr"/>
                      <a:r>
                        <a:rPr lang="es-EC" sz="700" b="1" i="0" u="none" strike="noStrike">
                          <a:solidFill>
                            <a:srgbClr val="000000"/>
                          </a:solidFill>
                          <a:latin typeface="Calibri"/>
                        </a:rPr>
                        <a:t>Oportunidad menor 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7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r h="145857">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1" i="0" u="none" strike="noStrike">
                          <a:solidFill>
                            <a:srgbClr val="000000"/>
                          </a:solidFill>
                          <a:latin typeface="Calibri"/>
                        </a:rPr>
                        <a:t> </a:t>
                      </a:r>
                    </a:p>
                  </a:txBody>
                  <a:tcPr marL="5869" marR="5869" marT="5869"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45857">
                <a:tc rowSpan="2">
                  <a:txBody>
                    <a:bodyPr/>
                    <a:lstStyle/>
                    <a:p>
                      <a:pPr algn="ctr" fontAlgn="ctr"/>
                      <a:r>
                        <a:rPr lang="es-EC" sz="1000" b="1" i="0" u="none" strike="noStrike" dirty="0">
                          <a:solidFill>
                            <a:srgbClr val="000000"/>
                          </a:solidFill>
                          <a:latin typeface="Calibri"/>
                        </a:rPr>
                        <a:t>FACTORES DETERMINANTES DEL ÉXITO</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C" sz="700" b="1" i="0" u="none" strike="noStrike">
                          <a:solidFill>
                            <a:srgbClr val="000000"/>
                          </a:solidFill>
                          <a:latin typeface="Calibri"/>
                        </a:rPr>
                        <a:t>PESO</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C" sz="700" b="1" i="0" u="none" strike="noStrike">
                          <a:solidFill>
                            <a:srgbClr val="000000"/>
                          </a:solidFill>
                          <a:latin typeface="Calibri"/>
                        </a:rPr>
                        <a:t>IMPACTO</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C" sz="700" b="1" i="0" u="none" strike="noStrike">
                          <a:solidFill>
                            <a:srgbClr val="000000"/>
                          </a:solidFill>
                          <a:latin typeface="Calibri"/>
                        </a:rPr>
                        <a:t>PESO PONDERADO</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45857">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7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45857">
                <a:tc>
                  <a:txBody>
                    <a:bodyPr/>
                    <a:lstStyle/>
                    <a:p>
                      <a:pPr algn="ctr" fontAlgn="ctr"/>
                      <a:r>
                        <a:rPr lang="es-EC" sz="700" b="1" i="0" u="none" strike="noStrike">
                          <a:solidFill>
                            <a:srgbClr val="000000"/>
                          </a:solidFill>
                          <a:latin typeface="Calibri"/>
                        </a:rPr>
                        <a:t>OPORTUNIDADES</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7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7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7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7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91715">
                <a:tc>
                  <a:txBody>
                    <a:bodyPr/>
                    <a:lstStyle/>
                    <a:p>
                      <a:pPr algn="just" fontAlgn="b"/>
                      <a:r>
                        <a:rPr lang="es-EC" sz="1000" b="0" i="0" u="none" strike="noStrike" dirty="0">
                          <a:solidFill>
                            <a:srgbClr val="000000"/>
                          </a:solidFill>
                          <a:latin typeface="Calibri"/>
                        </a:rPr>
                        <a:t>1.</a:t>
                      </a:r>
                      <a:r>
                        <a:rPr lang="es-EC" sz="1000" b="0" i="0" u="none" strike="noStrike" dirty="0">
                          <a:solidFill>
                            <a:srgbClr val="000000"/>
                          </a:solidFill>
                          <a:latin typeface="Times New Roman"/>
                        </a:rPr>
                        <a:t>       </a:t>
                      </a:r>
                      <a:r>
                        <a:rPr lang="es-EC" sz="1000" b="0" i="0" u="none" strike="noStrike" dirty="0">
                          <a:solidFill>
                            <a:srgbClr val="000000"/>
                          </a:solidFill>
                          <a:latin typeface="Calibri"/>
                        </a:rPr>
                        <a:t>Mejorar  la calidad de la Educación a través del Plan Decenal y programas emblemáticos.</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Arial"/>
                        </a:rPr>
                        <a:t>0,07</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3,00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0,20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91715">
                <a:tc>
                  <a:txBody>
                    <a:bodyPr/>
                    <a:lstStyle/>
                    <a:p>
                      <a:pPr algn="just" fontAlgn="b"/>
                      <a:r>
                        <a:rPr lang="es-EC" sz="1000" b="0" i="0" u="none" strike="noStrike" dirty="0">
                          <a:solidFill>
                            <a:srgbClr val="000000"/>
                          </a:solidFill>
                          <a:latin typeface="Calibri"/>
                        </a:rPr>
                        <a:t>2.</a:t>
                      </a:r>
                      <a:r>
                        <a:rPr lang="es-EC" sz="1000" b="0" i="0" u="none" strike="noStrike" dirty="0">
                          <a:solidFill>
                            <a:srgbClr val="000000"/>
                          </a:solidFill>
                          <a:latin typeface="Times New Roman"/>
                        </a:rPr>
                        <a:t>       </a:t>
                      </a:r>
                      <a:r>
                        <a:rPr lang="es-EC" sz="1000" b="0" i="0" u="none" strike="noStrike" dirty="0">
                          <a:solidFill>
                            <a:srgbClr val="000000"/>
                          </a:solidFill>
                          <a:latin typeface="Calibri"/>
                        </a:rPr>
                        <a:t>Inversión del gobierno en Educación con los programas emblemáticos</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Arial"/>
                        </a:rPr>
                        <a:t>0,00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3,00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0,00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91715">
                <a:tc>
                  <a:txBody>
                    <a:bodyPr/>
                    <a:lstStyle/>
                    <a:p>
                      <a:pPr algn="just" fontAlgn="b"/>
                      <a:r>
                        <a:rPr lang="es-EC" sz="1000" b="0" i="0" u="none" strike="noStrike">
                          <a:solidFill>
                            <a:srgbClr val="000000"/>
                          </a:solidFill>
                          <a:latin typeface="Calibri"/>
                        </a:rPr>
                        <a:t>3.</a:t>
                      </a:r>
                      <a:r>
                        <a:rPr lang="es-EC" sz="1000" b="0" i="0" u="none" strike="noStrike">
                          <a:solidFill>
                            <a:srgbClr val="000000"/>
                          </a:solidFill>
                          <a:latin typeface="Times New Roman"/>
                        </a:rPr>
                        <a:t>       </a:t>
                      </a:r>
                      <a:r>
                        <a:rPr lang="es-EC" sz="1000" b="0" i="0" u="none" strike="noStrike">
                          <a:solidFill>
                            <a:srgbClr val="000000"/>
                          </a:solidFill>
                          <a:latin typeface="Calibri"/>
                        </a:rPr>
                        <a:t>Disminución de la tasa de analfabetismo a través del Programa de Alfabetización para jóvenes y adultos</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dirty="0">
                          <a:solidFill>
                            <a:srgbClr val="000000"/>
                          </a:solidFill>
                          <a:latin typeface="Arial"/>
                        </a:rPr>
                        <a:t>0,07</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dirty="0">
                          <a:solidFill>
                            <a:srgbClr val="000000"/>
                          </a:solidFill>
                          <a:latin typeface="Arial"/>
                        </a:rPr>
                        <a:t>3,00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0,20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437571">
                <a:tc>
                  <a:txBody>
                    <a:bodyPr/>
                    <a:lstStyle/>
                    <a:p>
                      <a:pPr algn="just" fontAlgn="b"/>
                      <a:r>
                        <a:rPr lang="es-EC" sz="1000" b="0" i="0" u="none" strike="noStrike" dirty="0">
                          <a:solidFill>
                            <a:srgbClr val="000000"/>
                          </a:solidFill>
                          <a:latin typeface="Calibri"/>
                        </a:rPr>
                        <a:t>4.</a:t>
                      </a:r>
                      <a:r>
                        <a:rPr lang="es-EC" sz="1000" b="0" i="0" u="none" strike="noStrike" dirty="0">
                          <a:solidFill>
                            <a:srgbClr val="000000"/>
                          </a:solidFill>
                          <a:latin typeface="Times New Roman"/>
                        </a:rPr>
                        <a:t>       </a:t>
                      </a:r>
                      <a:r>
                        <a:rPr lang="es-EC" sz="1000" b="0" i="0" u="none" strike="noStrike" dirty="0">
                          <a:solidFill>
                            <a:srgbClr val="000000"/>
                          </a:solidFill>
                          <a:latin typeface="Calibri"/>
                        </a:rPr>
                        <a:t>Mejorar la cobertura de servicios educativos a todos los establecimientos educativos fiscales y fisco misionales del nivel primario</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1000" b="0" i="0" u="none" strike="noStrike" dirty="0">
                          <a:solidFill>
                            <a:srgbClr val="000000"/>
                          </a:solidFill>
                          <a:latin typeface="Arial"/>
                        </a:rPr>
                        <a:t>0,20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1000" b="0" i="0" u="none" strike="noStrike" dirty="0">
                          <a:solidFill>
                            <a:srgbClr val="000000"/>
                          </a:solidFill>
                          <a:latin typeface="Arial"/>
                        </a:rPr>
                        <a:t>4,00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1000" b="0" i="0" u="none" strike="noStrike" dirty="0">
                          <a:solidFill>
                            <a:srgbClr val="000000"/>
                          </a:solidFill>
                          <a:latin typeface="Arial"/>
                        </a:rPr>
                        <a:t>0,80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91715">
                <a:tc>
                  <a:txBody>
                    <a:bodyPr/>
                    <a:lstStyle/>
                    <a:p>
                      <a:pPr algn="just" fontAlgn="b"/>
                      <a:r>
                        <a:rPr lang="es-EC" sz="1000" b="0" i="0" u="none" strike="noStrike">
                          <a:solidFill>
                            <a:srgbClr val="000000"/>
                          </a:solidFill>
                          <a:latin typeface="Calibri"/>
                        </a:rPr>
                        <a:t>5.</a:t>
                      </a:r>
                      <a:r>
                        <a:rPr lang="es-EC" sz="1000" b="0" i="0" u="none" strike="noStrike">
                          <a:solidFill>
                            <a:srgbClr val="000000"/>
                          </a:solidFill>
                          <a:latin typeface="Times New Roman"/>
                        </a:rPr>
                        <a:t>       </a:t>
                      </a:r>
                      <a:r>
                        <a:rPr lang="es-EC" sz="1000" b="0" i="0" u="none" strike="noStrike">
                          <a:solidFill>
                            <a:srgbClr val="000000"/>
                          </a:solidFill>
                          <a:latin typeface="Calibri"/>
                        </a:rPr>
                        <a:t>Los clientes tienen mejor imagen de la institución por el servicio a la educación.</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Arial"/>
                        </a:rPr>
                        <a:t>0,13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4,00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dirty="0">
                          <a:solidFill>
                            <a:srgbClr val="000000"/>
                          </a:solidFill>
                          <a:latin typeface="Arial"/>
                        </a:rPr>
                        <a:t>0,53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45857">
                <a:tc>
                  <a:txBody>
                    <a:bodyPr/>
                    <a:lstStyle/>
                    <a:p>
                      <a:pPr algn="ctr" fontAlgn="ctr"/>
                      <a:r>
                        <a:rPr lang="es-EC" sz="1000" b="1" i="0" u="none" strike="noStrike">
                          <a:solidFill>
                            <a:srgbClr val="000000"/>
                          </a:solidFill>
                          <a:latin typeface="Calibri"/>
                        </a:rPr>
                        <a:t>AMENAZAS</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s-EC" sz="10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s-EC" sz="1000" b="1"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s-EC" sz="1000" b="1" i="0" u="none" strike="noStrike" dirty="0">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91715">
                <a:tc>
                  <a:txBody>
                    <a:bodyPr/>
                    <a:lstStyle/>
                    <a:p>
                      <a:pPr algn="just" fontAlgn="b"/>
                      <a:r>
                        <a:rPr lang="es-EC" sz="1000" b="0" i="0" u="none" strike="noStrike">
                          <a:solidFill>
                            <a:srgbClr val="000000"/>
                          </a:solidFill>
                          <a:latin typeface="Calibri"/>
                        </a:rPr>
                        <a:t>1.</a:t>
                      </a:r>
                      <a:r>
                        <a:rPr lang="es-EC" sz="1000" b="0" i="0" u="none" strike="noStrike">
                          <a:solidFill>
                            <a:srgbClr val="000000"/>
                          </a:solidFill>
                          <a:latin typeface="Times New Roman"/>
                        </a:rPr>
                        <a:t>       </a:t>
                      </a:r>
                      <a:r>
                        <a:rPr lang="es-EC" sz="1000" b="0" i="0" u="none" strike="noStrike">
                          <a:solidFill>
                            <a:srgbClr val="000000"/>
                          </a:solidFill>
                          <a:latin typeface="Calibri"/>
                        </a:rPr>
                        <a:t>La centralización es una gestión engorrosa y parcializada, no permite la libertad de oposición y méritos</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Arial"/>
                        </a:rPr>
                        <a:t>0,07</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2,00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dirty="0">
                          <a:solidFill>
                            <a:srgbClr val="000000"/>
                          </a:solidFill>
                          <a:latin typeface="Arial"/>
                        </a:rPr>
                        <a:t>0,13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91715">
                <a:tc>
                  <a:txBody>
                    <a:bodyPr/>
                    <a:lstStyle/>
                    <a:p>
                      <a:pPr algn="just" fontAlgn="b"/>
                      <a:r>
                        <a:rPr lang="es-EC" sz="1000" b="0" i="0" u="none" strike="noStrike">
                          <a:solidFill>
                            <a:srgbClr val="000000"/>
                          </a:solidFill>
                          <a:latin typeface="Calibri"/>
                        </a:rPr>
                        <a:t>2.</a:t>
                      </a:r>
                      <a:r>
                        <a:rPr lang="es-EC" sz="1000" b="0" i="0" u="none" strike="noStrike">
                          <a:solidFill>
                            <a:srgbClr val="000000"/>
                          </a:solidFill>
                          <a:latin typeface="Times New Roman"/>
                        </a:rPr>
                        <a:t>       </a:t>
                      </a:r>
                      <a:r>
                        <a:rPr lang="es-EC" sz="1000" b="0" i="0" u="none" strike="noStrike">
                          <a:solidFill>
                            <a:srgbClr val="000000"/>
                          </a:solidFill>
                          <a:latin typeface="Calibri"/>
                        </a:rPr>
                        <a:t>Se detecta la Corrupción en dar contratos de nuevos maestros y administrativos</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Arial"/>
                        </a:rPr>
                        <a:t>0,07</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2,00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dirty="0">
                          <a:solidFill>
                            <a:srgbClr val="000000"/>
                          </a:solidFill>
                          <a:latin typeface="Arial"/>
                        </a:rPr>
                        <a:t>0,13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91715">
                <a:tc>
                  <a:txBody>
                    <a:bodyPr/>
                    <a:lstStyle/>
                    <a:p>
                      <a:pPr algn="just" fontAlgn="b"/>
                      <a:r>
                        <a:rPr lang="es-EC" sz="1000" b="0" i="0" u="none" strike="noStrike" dirty="0">
                          <a:solidFill>
                            <a:srgbClr val="000000"/>
                          </a:solidFill>
                          <a:latin typeface="Calibri"/>
                        </a:rPr>
                        <a:t>3.</a:t>
                      </a:r>
                      <a:r>
                        <a:rPr lang="es-EC" sz="1000" b="0" i="0" u="none" strike="noStrike" dirty="0">
                          <a:solidFill>
                            <a:srgbClr val="000000"/>
                          </a:solidFill>
                          <a:latin typeface="Times New Roman"/>
                        </a:rPr>
                        <a:t>       </a:t>
                      </a:r>
                      <a:r>
                        <a:rPr lang="es-EC" sz="1000" b="0" i="0" u="none" strike="noStrike" dirty="0">
                          <a:solidFill>
                            <a:srgbClr val="000000"/>
                          </a:solidFill>
                          <a:latin typeface="Calibri"/>
                        </a:rPr>
                        <a:t>Retraso en la entrega de recursos asignados para sueldos y operaciones</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1000" b="0" i="0" u="none" strike="noStrike" dirty="0">
                          <a:solidFill>
                            <a:srgbClr val="000000"/>
                          </a:solidFill>
                          <a:latin typeface="Arial"/>
                        </a:rPr>
                        <a:t>0,13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1000" b="0" i="0" u="none" strike="noStrike" dirty="0">
                          <a:solidFill>
                            <a:srgbClr val="000000"/>
                          </a:solidFill>
                          <a:latin typeface="Arial"/>
                        </a:rPr>
                        <a:t>2,00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1000" b="0" i="0" u="none" strike="noStrike" dirty="0">
                          <a:solidFill>
                            <a:srgbClr val="000000"/>
                          </a:solidFill>
                          <a:latin typeface="Arial"/>
                        </a:rPr>
                        <a:t>0,27</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91715">
                <a:tc>
                  <a:txBody>
                    <a:bodyPr/>
                    <a:lstStyle/>
                    <a:p>
                      <a:pPr algn="just" fontAlgn="b"/>
                      <a:r>
                        <a:rPr lang="es-EC" sz="1000" b="0" i="0" u="none" strike="noStrike">
                          <a:solidFill>
                            <a:srgbClr val="000000"/>
                          </a:solidFill>
                          <a:latin typeface="Calibri"/>
                        </a:rPr>
                        <a:t>4.</a:t>
                      </a:r>
                      <a:r>
                        <a:rPr lang="es-EC" sz="1000" b="0" i="0" u="none" strike="noStrike">
                          <a:solidFill>
                            <a:srgbClr val="000000"/>
                          </a:solidFill>
                          <a:latin typeface="Times New Roman"/>
                        </a:rPr>
                        <a:t>       </a:t>
                      </a:r>
                      <a:r>
                        <a:rPr lang="es-EC" sz="1000" b="0" i="0" u="none" strike="noStrike">
                          <a:solidFill>
                            <a:srgbClr val="000000"/>
                          </a:solidFill>
                          <a:latin typeface="Calibri"/>
                        </a:rPr>
                        <a:t>Falta de vocación en el personal docente en los planteles educativos</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Arial"/>
                        </a:rPr>
                        <a:t>0,13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1,00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dirty="0">
                          <a:solidFill>
                            <a:srgbClr val="000000"/>
                          </a:solidFill>
                          <a:latin typeface="Arial"/>
                        </a:rPr>
                        <a:t>0,13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91715">
                <a:tc>
                  <a:txBody>
                    <a:bodyPr/>
                    <a:lstStyle/>
                    <a:p>
                      <a:pPr algn="just" fontAlgn="b"/>
                      <a:r>
                        <a:rPr lang="es-EC" sz="1000" b="0" i="0" u="none" strike="noStrike">
                          <a:solidFill>
                            <a:srgbClr val="000000"/>
                          </a:solidFill>
                          <a:latin typeface="Calibri"/>
                        </a:rPr>
                        <a:t>5.</a:t>
                      </a:r>
                      <a:r>
                        <a:rPr lang="es-EC" sz="1000" b="0" i="0" u="none" strike="noStrike">
                          <a:solidFill>
                            <a:srgbClr val="000000"/>
                          </a:solidFill>
                          <a:latin typeface="Times New Roman"/>
                        </a:rPr>
                        <a:t>       </a:t>
                      </a:r>
                      <a:r>
                        <a:rPr lang="es-EC" sz="1000" b="0" i="0" u="none" strike="noStrike">
                          <a:solidFill>
                            <a:srgbClr val="000000"/>
                          </a:solidFill>
                          <a:latin typeface="Calibri"/>
                        </a:rPr>
                        <a:t>Insuficiente número de creaciones de partidas para nombramientos de docentes.</a:t>
                      </a:r>
                    </a:p>
                  </a:txBody>
                  <a:tcPr marL="5869" marR="5869" marT="586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1000" b="0" i="0" u="none" strike="noStrike">
                          <a:solidFill>
                            <a:srgbClr val="000000"/>
                          </a:solidFill>
                          <a:latin typeface="Arial"/>
                        </a:rPr>
                        <a:t>0,13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a:solidFill>
                            <a:srgbClr val="000000"/>
                          </a:solidFill>
                          <a:latin typeface="Arial"/>
                        </a:rPr>
                        <a:t>1,00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1000" b="0" i="0" u="none" strike="noStrike" dirty="0">
                          <a:solidFill>
                            <a:srgbClr val="000000"/>
                          </a:solidFill>
                          <a:latin typeface="Arial"/>
                        </a:rPr>
                        <a:t>0,13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700" b="0" i="0" u="none" strike="noStrike">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45857">
                <a:tc>
                  <a:txBody>
                    <a:bodyPr/>
                    <a:lstStyle/>
                    <a:p>
                      <a:pPr algn="ctr" fontAlgn="ctr"/>
                      <a:r>
                        <a:rPr lang="es-EC" sz="700" b="1" i="0" u="none" strike="noStrike">
                          <a:solidFill>
                            <a:srgbClr val="000000"/>
                          </a:solidFill>
                          <a:latin typeface="Calibri"/>
                        </a:rPr>
                        <a:t>TOTAL</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600" b="1" i="0" u="none" strike="noStrike">
                          <a:solidFill>
                            <a:srgbClr val="000000"/>
                          </a:solidFill>
                          <a:latin typeface="Arial"/>
                        </a:rPr>
                        <a:t>1,00</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600" b="1" i="0" u="none" strike="noStrike">
                          <a:solidFill>
                            <a:srgbClr val="000000"/>
                          </a:solidFill>
                          <a:latin typeface="Arial"/>
                        </a:rPr>
                        <a:t> </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600" b="1" i="0" u="none" strike="noStrike">
                          <a:solidFill>
                            <a:srgbClr val="000000"/>
                          </a:solidFill>
                          <a:latin typeface="Arial"/>
                        </a:rPr>
                        <a:t>2,53</a:t>
                      </a:r>
                    </a:p>
                  </a:txBody>
                  <a:tcPr marL="5869" marR="5869" marT="586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700" b="0" i="0" u="none" strike="noStrike" dirty="0">
                          <a:solidFill>
                            <a:srgbClr val="000000"/>
                          </a:solidFill>
                          <a:latin typeface="Calibri"/>
                        </a:rPr>
                        <a:t> </a:t>
                      </a:r>
                    </a:p>
                  </a:txBody>
                  <a:tcPr marL="5869" marR="5869" marT="5869"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bl>
          </a:graphicData>
        </a:graphic>
      </p:graphicFrame>
      <p:pic>
        <p:nvPicPr>
          <p:cNvPr id="3"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2 Tabla"/>
          <p:cNvGraphicFramePr>
            <a:graphicFrameLocks noGrp="1"/>
          </p:cNvGraphicFramePr>
          <p:nvPr/>
        </p:nvGraphicFramePr>
        <p:xfrm>
          <a:off x="611560" y="188646"/>
          <a:ext cx="8280919" cy="5891518"/>
        </p:xfrm>
        <a:graphic>
          <a:graphicData uri="http://schemas.openxmlformats.org/drawingml/2006/table">
            <a:tbl>
              <a:tblPr/>
              <a:tblGrid>
                <a:gridCol w="4796188"/>
                <a:gridCol w="1067901"/>
                <a:gridCol w="1067901"/>
                <a:gridCol w="1067901"/>
                <a:gridCol w="281028"/>
              </a:tblGrid>
              <a:tr h="104345">
                <a:tc gridSpan="5">
                  <a:txBody>
                    <a:bodyPr/>
                    <a:lstStyle/>
                    <a:p>
                      <a:pPr algn="ctr" fontAlgn="ctr"/>
                      <a:r>
                        <a:rPr lang="es-EC" sz="1400" b="1" i="0" u="none" strike="noStrike" dirty="0">
                          <a:solidFill>
                            <a:srgbClr val="000000"/>
                          </a:solidFill>
                          <a:latin typeface="Calibri"/>
                        </a:rPr>
                        <a:t>MATRIZ DE EVALUACIÓN DE FACTORES INTERNOS </a:t>
                      </a:r>
                    </a:p>
                  </a:txBody>
                  <a:tcPr marL="4034" marR="4034" marT="4034" marB="0" anchor="ctr">
                    <a:lnL>
                      <a:noFill/>
                    </a:lnL>
                    <a:lnR>
                      <a:noFill/>
                    </a:lnR>
                    <a:lnT>
                      <a:noFill/>
                    </a:lnT>
                    <a:lnB>
                      <a:noFill/>
                    </a:lnB>
                    <a:solidFill>
                      <a:srgbClr val="FFFFFF"/>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04345">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a:noFill/>
                    </a:lnT>
                    <a:lnB w="6350" cap="flat" cmpd="sng" algn="ctr">
                      <a:solidFill>
                        <a:srgbClr val="000000"/>
                      </a:solidFill>
                      <a:prstDash val="solid"/>
                      <a:round/>
                      <a:headEnd type="none" w="med" len="med"/>
                      <a:tailEnd type="none" w="med" len="med"/>
                    </a:lnB>
                    <a:solidFill>
                      <a:srgbClr val="FFFFFF"/>
                    </a:solidFill>
                  </a:tcPr>
                </a:tc>
              </a:tr>
              <a:tr h="104345">
                <a:tc rowSpan="2">
                  <a:txBody>
                    <a:bodyPr/>
                    <a:lstStyle/>
                    <a:p>
                      <a:pPr algn="ctr" fontAlgn="ctr"/>
                      <a:r>
                        <a:rPr lang="es-EC" sz="500" b="1" i="0" u="none" strike="noStrike">
                          <a:solidFill>
                            <a:srgbClr val="000000"/>
                          </a:solidFill>
                          <a:latin typeface="Calibri"/>
                        </a:rPr>
                        <a:t>ÁREAS DE TRABAJO</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C" sz="500" b="1" i="0" u="none" strike="noStrike">
                          <a:solidFill>
                            <a:srgbClr val="000000"/>
                          </a:solidFill>
                          <a:latin typeface="Calibri"/>
                        </a:rPr>
                        <a:t>PONDERACIÓN</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gridSpan="3">
                  <a:txBody>
                    <a:bodyPr/>
                    <a:lstStyle/>
                    <a:p>
                      <a:pPr algn="ctr" fontAlgn="ctr"/>
                      <a:r>
                        <a:rPr lang="es-EC" sz="500" b="1" i="0" u="none" strike="noStrike">
                          <a:solidFill>
                            <a:srgbClr val="000000"/>
                          </a:solidFill>
                          <a:latin typeface="Calibri"/>
                        </a:rPr>
                        <a:t>Sin Importancia 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hMerge="1">
                  <a:txBody>
                    <a:bodyPr/>
                    <a:lstStyle/>
                    <a:p>
                      <a:endParaRPr lang="es-EC"/>
                    </a:p>
                  </a:txBody>
                  <a:tcPr/>
                </a:tc>
              </a:tr>
              <a:tr h="104345">
                <a:tc vMerge="1">
                  <a:txBody>
                    <a:bodyPr/>
                    <a:lstStyle/>
                    <a:p>
                      <a:endParaRPr lang="es-EC"/>
                    </a:p>
                  </a:txBody>
                  <a:tcPr/>
                </a:tc>
                <a:tc vMerge="1">
                  <a:txBody>
                    <a:bodyPr/>
                    <a:lstStyle/>
                    <a:p>
                      <a:endParaRPr lang="es-EC"/>
                    </a:p>
                  </a:txBody>
                  <a:tcPr/>
                </a:tc>
                <a:tc gridSpan="2">
                  <a:txBody>
                    <a:bodyPr/>
                    <a:lstStyle/>
                    <a:p>
                      <a:pPr algn="ctr" fontAlgn="ctr"/>
                      <a:r>
                        <a:rPr lang="es-EC" sz="500" b="1" i="0" u="none" strike="noStrike">
                          <a:solidFill>
                            <a:srgbClr val="000000"/>
                          </a:solidFill>
                          <a:latin typeface="Calibri"/>
                        </a:rPr>
                        <a:t>Muy Importante 1,0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s-EC"/>
                    </a:p>
                  </a:txBody>
                  <a:tcPr/>
                </a:tc>
                <a:tc>
                  <a:txBody>
                    <a:bodyPr/>
                    <a:lstStyle/>
                    <a:p>
                      <a:pPr algn="ctr" fontAlgn="ctr"/>
                      <a:r>
                        <a:rPr lang="es-EC" sz="5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2312">
                <a:tc>
                  <a:txBody>
                    <a:bodyPr/>
                    <a:lstStyle/>
                    <a:p>
                      <a:pPr algn="ctr" fontAlgn="ctr"/>
                      <a:r>
                        <a:rPr lang="es-EC" sz="500" b="1" i="0" u="none" strike="noStrike">
                          <a:solidFill>
                            <a:srgbClr val="000000"/>
                          </a:solidFill>
                          <a:latin typeface="Calibri"/>
                        </a:rPr>
                        <a:t>PRIORITARIAS</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rowSpan="2">
                  <a:txBody>
                    <a:bodyPr/>
                    <a:lstStyle/>
                    <a:p>
                      <a:pPr algn="ctr" fontAlgn="ctr"/>
                      <a:r>
                        <a:rPr lang="es-EC" sz="500" b="1" i="0" u="none" strike="noStrike">
                          <a:solidFill>
                            <a:srgbClr val="000000"/>
                          </a:solidFill>
                          <a:latin typeface="Calibri"/>
                        </a:rPr>
                        <a:t>IMPACTO</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s-EC" sz="500" b="1" i="0" u="none" strike="noStrike">
                          <a:solidFill>
                            <a:srgbClr val="000000"/>
                          </a:solidFill>
                          <a:latin typeface="Calibri"/>
                        </a:rPr>
                        <a:t>Debilidad Importante 1</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52B73"/>
                    </a:solidFill>
                  </a:tcPr>
                </a:tc>
                <a:tc>
                  <a:txBody>
                    <a:bodyPr/>
                    <a:lstStyle/>
                    <a:p>
                      <a:pPr algn="ctr" fontAlgn="ctr"/>
                      <a:r>
                        <a:rPr lang="es-EC" sz="500" b="1" i="0" u="none" strike="noStrike">
                          <a:solidFill>
                            <a:srgbClr val="000000"/>
                          </a:solidFill>
                          <a:latin typeface="Calibri"/>
                        </a:rPr>
                        <a:t>Fortaleza Menor 3</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7E4BC"/>
                    </a:solidFill>
                  </a:tcPr>
                </a:tc>
                <a:tc>
                  <a:txBody>
                    <a:bodyPr/>
                    <a:lstStyle/>
                    <a:p>
                      <a:pPr algn="ctr" fontAlgn="ctr"/>
                      <a:r>
                        <a:rPr lang="es-EC" sz="5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2312">
                <a:tc>
                  <a:txBody>
                    <a:bodyPr/>
                    <a:lstStyle/>
                    <a:p>
                      <a:pPr algn="ctr" fontAlgn="ctr"/>
                      <a:r>
                        <a:rPr lang="es-EC" sz="500" b="1" i="0" u="none" strike="noStrike">
                          <a:solidFill>
                            <a:srgbClr val="000000"/>
                          </a:solidFill>
                          <a:latin typeface="Calibri"/>
                        </a:rPr>
                        <a:t>Subsecuentes</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vMerge="1">
                  <a:txBody>
                    <a:bodyPr/>
                    <a:lstStyle/>
                    <a:p>
                      <a:endParaRPr lang="es-EC"/>
                    </a:p>
                  </a:txBody>
                  <a:tcPr/>
                </a:tc>
                <a:tc>
                  <a:txBody>
                    <a:bodyPr/>
                    <a:lstStyle/>
                    <a:p>
                      <a:pPr algn="ctr" fontAlgn="ctr"/>
                      <a:r>
                        <a:rPr lang="es-EC" sz="500" b="1" i="0" u="none" strike="noStrike">
                          <a:solidFill>
                            <a:srgbClr val="000000"/>
                          </a:solidFill>
                          <a:latin typeface="Calibri"/>
                        </a:rPr>
                        <a:t>Debilidad Menor 2</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ctr"/>
                      <a:r>
                        <a:rPr lang="es-EC" sz="500" b="1" i="0" u="none" strike="noStrike">
                          <a:solidFill>
                            <a:srgbClr val="000000"/>
                          </a:solidFill>
                          <a:latin typeface="Calibri"/>
                        </a:rPr>
                        <a:t>Fortaleza Importante 4</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5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r>
              <a:tr h="104345">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1" i="0" u="none" strike="noStrike">
                          <a:solidFill>
                            <a:srgbClr val="000000"/>
                          </a:solidFill>
                          <a:latin typeface="Calibri"/>
                        </a:rPr>
                        <a:t> </a:t>
                      </a:r>
                    </a:p>
                  </a:txBody>
                  <a:tcPr marL="4034" marR="4034" marT="4034" marB="0" anchor="ctr">
                    <a:lnL>
                      <a:noFill/>
                    </a:lnL>
                    <a:lnR>
                      <a:noFill/>
                    </a:lnR>
                    <a:lnT w="6350" cap="flat" cmpd="sng" algn="ctr">
                      <a:solidFill>
                        <a:srgbClr val="000000"/>
                      </a:solidFill>
                      <a:prstDash val="solid"/>
                      <a:round/>
                      <a:headEnd type="none" w="med" len="med"/>
                      <a:tailEnd type="none" w="med" len="med"/>
                    </a:lnT>
                    <a:lnB>
                      <a:noFill/>
                    </a:lnB>
                    <a:solidFill>
                      <a:srgbClr val="FFFFFF"/>
                    </a:solidFill>
                  </a:tcPr>
                </a:tc>
              </a:tr>
              <a:tr h="104345">
                <a:tc rowSpan="2">
                  <a:txBody>
                    <a:bodyPr/>
                    <a:lstStyle/>
                    <a:p>
                      <a:pPr algn="ctr" fontAlgn="ctr"/>
                      <a:r>
                        <a:rPr lang="es-EC" sz="900" b="1" i="0" u="none" strike="noStrike" dirty="0">
                          <a:solidFill>
                            <a:srgbClr val="000000"/>
                          </a:solidFill>
                          <a:latin typeface="Calibri"/>
                        </a:rPr>
                        <a:t>FACTORES DETERMINANTES DEL ÉXITO</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C" sz="900" b="1" i="0" u="none" strike="noStrike" dirty="0">
                          <a:solidFill>
                            <a:srgbClr val="000000"/>
                          </a:solidFill>
                          <a:latin typeface="Calibri"/>
                        </a:rPr>
                        <a:t>PESO</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C" sz="900" b="1" i="0" u="none" strike="noStrike" dirty="0">
                          <a:solidFill>
                            <a:srgbClr val="000000"/>
                          </a:solidFill>
                          <a:latin typeface="Calibri"/>
                        </a:rPr>
                        <a:t>IMPACTO</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s-EC" sz="900" b="1" i="0" u="none" strike="noStrike" dirty="0">
                          <a:solidFill>
                            <a:srgbClr val="000000"/>
                          </a:solidFill>
                          <a:latin typeface="Calibri"/>
                        </a:rPr>
                        <a:t>PESO PONDERADO</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04345">
                <a:tc vMerge="1">
                  <a:txBody>
                    <a:bodyPr/>
                    <a:lstStyle/>
                    <a:p>
                      <a:endParaRPr lang="es-EC"/>
                    </a:p>
                  </a:txBody>
                  <a:tcPr/>
                </a:tc>
                <a:tc vMerge="1">
                  <a:txBody>
                    <a:bodyPr/>
                    <a:lstStyle/>
                    <a:p>
                      <a:endParaRPr lang="es-EC"/>
                    </a:p>
                  </a:txBody>
                  <a:tcPr/>
                </a:tc>
                <a:tc vMerge="1">
                  <a:txBody>
                    <a:bodyPr/>
                    <a:lstStyle/>
                    <a:p>
                      <a:endParaRPr lang="es-EC"/>
                    </a:p>
                  </a:txBody>
                  <a:tcPr/>
                </a:tc>
                <a:tc vMerge="1">
                  <a:txBody>
                    <a:bodyPr/>
                    <a:lstStyle/>
                    <a:p>
                      <a:endParaRPr lang="es-EC"/>
                    </a:p>
                  </a:txBody>
                  <a:tcPr/>
                </a:tc>
                <a:tc>
                  <a:txBody>
                    <a:bodyPr/>
                    <a:lstStyle/>
                    <a:p>
                      <a:pPr algn="ctr" fontAlgn="ctr"/>
                      <a:r>
                        <a:rPr lang="es-EC" sz="5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04345">
                <a:tc>
                  <a:txBody>
                    <a:bodyPr/>
                    <a:lstStyle/>
                    <a:p>
                      <a:pPr algn="ctr" fontAlgn="ctr"/>
                      <a:r>
                        <a:rPr lang="es-EC" sz="900" b="1" i="0" u="none" strike="noStrike" dirty="0">
                          <a:solidFill>
                            <a:srgbClr val="000000"/>
                          </a:solidFill>
                          <a:latin typeface="Calibri"/>
                        </a:rPr>
                        <a:t>FORTALEZAS</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5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5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5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ctr" fontAlgn="ctr"/>
                      <a:r>
                        <a:rPr lang="es-EC" sz="5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313035">
                <a:tc>
                  <a:txBody>
                    <a:bodyPr/>
                    <a:lstStyle/>
                    <a:p>
                      <a:pPr algn="just" fontAlgn="b"/>
                      <a:r>
                        <a:rPr lang="es-EC" sz="900" b="0" i="0" u="none" strike="noStrike" dirty="0">
                          <a:solidFill>
                            <a:srgbClr val="000000"/>
                          </a:solidFill>
                          <a:latin typeface="Calibri"/>
                        </a:rPr>
                        <a:t>Están alineados los planes operativos departamentales con el Plan Decenal, formulando  las estrategias provinciales para cumplir, lo que generado satisfacción en la comunidad educativa.</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dirty="0">
                          <a:solidFill>
                            <a:srgbClr val="000000"/>
                          </a:solidFill>
                          <a:latin typeface="Arial"/>
                        </a:rPr>
                        <a:t>0,13</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4,00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0,51</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Los manuales de funciones están actualizados y permiten optimizar la gestión en los trámites con el Ministerio de Educación</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dirty="0">
                          <a:solidFill>
                            <a:srgbClr val="000000"/>
                          </a:solidFill>
                          <a:latin typeface="Arial"/>
                        </a:rPr>
                        <a:t>0,04</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4,00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0,15</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La organización promueve la capacitación de los funcionarios con el fin de mejorar la atención al público.</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0,03</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3,00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0,08</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Contribución a la formación integral de la población adulta y adulto mayor en la salud y educación.</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0,05</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3,00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0,15</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Utilización de software especializado por departamento, ya que, existe software definido para cada necesidad establecida</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3,00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Docentes con título de tercer nivel y cuarto nivel, evaluados y ubicados por competencia en los establecimientos educativos.</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0,05</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3,00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0,15</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313035">
                <a:tc>
                  <a:txBody>
                    <a:bodyPr/>
                    <a:lstStyle/>
                    <a:p>
                      <a:pPr algn="just" fontAlgn="b"/>
                      <a:r>
                        <a:rPr lang="es-EC" sz="900" b="0" i="0" u="none" strike="noStrike">
                          <a:solidFill>
                            <a:srgbClr val="000000"/>
                          </a:solidFill>
                          <a:latin typeface="Calibri"/>
                        </a:rPr>
                        <a:t>Los Técnicos Docentes tienen  el conocimiento en el campo de la Educación, para desarrollar las planificaciones de acuerdo al Plan Decenal.</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0,09</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4,00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0,36</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313035">
                <a:tc>
                  <a:txBody>
                    <a:bodyPr/>
                    <a:lstStyle/>
                    <a:p>
                      <a:pPr algn="just" fontAlgn="b"/>
                      <a:r>
                        <a:rPr lang="es-EC" sz="900" b="0" i="0" u="none" strike="noStrike" dirty="0">
                          <a:solidFill>
                            <a:srgbClr val="000000"/>
                          </a:solidFill>
                          <a:latin typeface="Calibri"/>
                        </a:rPr>
                        <a:t>Gran deseo de superación del persona administrativo, supervisores de Educación y técnicos docentes en la atención al público</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dirty="0">
                          <a:solidFill>
                            <a:srgbClr val="000000"/>
                          </a:solidFill>
                          <a:latin typeface="Arial"/>
                        </a:rPr>
                        <a:t>0,10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dirty="0">
                          <a:solidFill>
                            <a:srgbClr val="000000"/>
                          </a:solidFill>
                          <a:latin typeface="Arial"/>
                        </a:rPr>
                        <a:t>4,00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dirty="0">
                          <a:solidFill>
                            <a:srgbClr val="000000"/>
                          </a:solidFill>
                          <a:latin typeface="Arial"/>
                        </a:rPr>
                        <a:t>0,41</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Poder de convocatoria a la comunidad educativa para analizar y definir  los problemas en el campo educativo.</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0,03</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3,00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0,08</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04345">
                <a:tc>
                  <a:txBody>
                    <a:bodyPr/>
                    <a:lstStyle/>
                    <a:p>
                      <a:pPr algn="ctr" fontAlgn="ctr"/>
                      <a:r>
                        <a:rPr lang="es-EC" sz="900" b="1" i="0" u="none" strike="noStrike">
                          <a:solidFill>
                            <a:srgbClr val="000000"/>
                          </a:solidFill>
                          <a:latin typeface="Calibri"/>
                        </a:rPr>
                        <a:t>DEBILIDADES</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s-EC" sz="9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s-EC" sz="900" b="1"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s-EC" sz="900" b="1" i="0" u="none" strike="noStrike" dirty="0">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La administración es en base a orgánicos, no existe procesos documentados.</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0,10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1,00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0,10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dirty="0">
                          <a:solidFill>
                            <a:srgbClr val="000000"/>
                          </a:solidFill>
                          <a:latin typeface="Calibri"/>
                        </a:rPr>
                        <a:t>Exceso de departamentos en el orgánico estructural, por lo que se duplica las funciones.</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2,00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dirty="0">
                          <a:solidFill>
                            <a:srgbClr val="000000"/>
                          </a:solidFill>
                          <a:latin typeface="Calibri"/>
                        </a:rPr>
                        <a:t>Inestabilidad laboral administrativa cuando nombran al nuevo Director de Educación.</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a:solidFill>
                            <a:srgbClr val="000000"/>
                          </a:solidFill>
                          <a:latin typeface="Arial"/>
                        </a:rPr>
                        <a:t>0,05</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a:solidFill>
                            <a:srgbClr val="000000"/>
                          </a:solidFill>
                          <a:latin typeface="Arial"/>
                        </a:rPr>
                        <a:t>2,00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dirty="0">
                          <a:solidFill>
                            <a:srgbClr val="000000"/>
                          </a:solidFill>
                          <a:latin typeface="Arial"/>
                        </a:rPr>
                        <a:t>0,10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04345">
                <a:tc>
                  <a:txBody>
                    <a:bodyPr/>
                    <a:lstStyle/>
                    <a:p>
                      <a:pPr algn="just" fontAlgn="b"/>
                      <a:r>
                        <a:rPr lang="es-EC" sz="900" b="0" i="0" u="none" strike="noStrike">
                          <a:solidFill>
                            <a:srgbClr val="000000"/>
                          </a:solidFill>
                          <a:latin typeface="Calibri"/>
                        </a:rPr>
                        <a:t>No existe integración de planificación inter departamental.</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a:solidFill>
                            <a:srgbClr val="000000"/>
                          </a:solidFill>
                          <a:latin typeface="Arial"/>
                        </a:rPr>
                        <a:t>0,05</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a:solidFill>
                            <a:srgbClr val="000000"/>
                          </a:solidFill>
                          <a:latin typeface="Arial"/>
                        </a:rPr>
                        <a:t>2,00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dirty="0">
                          <a:solidFill>
                            <a:srgbClr val="000000"/>
                          </a:solidFill>
                          <a:latin typeface="Arial"/>
                        </a:rPr>
                        <a:t>0,10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No existe presupuesto asignado para la movilización de funcionarios al sector rural.</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a:solidFill>
                            <a:srgbClr val="000000"/>
                          </a:solidFill>
                          <a:latin typeface="Arial"/>
                        </a:rPr>
                        <a:t>0,10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a:solidFill>
                            <a:srgbClr val="000000"/>
                          </a:solidFill>
                          <a:latin typeface="Arial"/>
                        </a:rPr>
                        <a:t>1,00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fontAlgn="ctr"/>
                      <a:r>
                        <a:rPr lang="es-EC" sz="900" b="0" i="0" u="none" strike="noStrike" dirty="0">
                          <a:solidFill>
                            <a:srgbClr val="000000"/>
                          </a:solidFill>
                          <a:latin typeface="Arial"/>
                        </a:rPr>
                        <a:t>0,10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fontAlgn="ctr"/>
                      <a:r>
                        <a:rPr lang="es-EC" sz="500" b="0" i="0" u="none" strike="noStrike" dirty="0">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86949">
                <a:tc>
                  <a:txBody>
                    <a:bodyPr/>
                    <a:lstStyle/>
                    <a:p>
                      <a:pPr algn="just" fontAlgn="b"/>
                      <a:r>
                        <a:rPr lang="es-EC" sz="900" b="0" i="0" u="none" strike="noStrike">
                          <a:solidFill>
                            <a:srgbClr val="000000"/>
                          </a:solidFill>
                          <a:latin typeface="Calibri"/>
                        </a:rPr>
                        <a:t>Falta de vehículos para la movilización en el área rural para cumplir con la planificación</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0,08</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1,00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0,08</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Inadecuada distribución de equipos de computo en los departamentos  de la Dirección</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0,03</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2,00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0,05</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208690">
                <a:tc>
                  <a:txBody>
                    <a:bodyPr/>
                    <a:lstStyle/>
                    <a:p>
                      <a:pPr algn="just" fontAlgn="b"/>
                      <a:r>
                        <a:rPr lang="es-EC" sz="900" b="0" i="0" u="none" strike="noStrike">
                          <a:solidFill>
                            <a:srgbClr val="000000"/>
                          </a:solidFill>
                          <a:latin typeface="Calibri"/>
                        </a:rPr>
                        <a:t>La comunidad no conoce los orígenes de los programas emblemáticos.</a:t>
                      </a:r>
                    </a:p>
                  </a:txBody>
                  <a:tcPr marL="4034" marR="4034" marT="403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900" b="0" i="0" u="none" strike="noStrike">
                          <a:solidFill>
                            <a:srgbClr val="000000"/>
                          </a:solidFill>
                          <a:latin typeface="Arial"/>
                        </a:rPr>
                        <a:t>0,08</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a:solidFill>
                            <a:srgbClr val="000000"/>
                          </a:solidFill>
                          <a:latin typeface="Arial"/>
                        </a:rPr>
                        <a:t>1,00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0" i="0" u="none" strike="noStrike" dirty="0">
                          <a:solidFill>
                            <a:srgbClr val="000000"/>
                          </a:solidFill>
                          <a:latin typeface="Arial"/>
                        </a:rPr>
                        <a:t>0,08</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just" fontAlgn="ctr"/>
                      <a:r>
                        <a:rPr lang="es-EC" sz="500" b="0" i="0" u="none" strike="noStrike">
                          <a:solidFill>
                            <a:srgbClr val="000000"/>
                          </a:solidFill>
                          <a:latin typeface="Calibri"/>
                        </a:rPr>
                        <a:t> </a:t>
                      </a:r>
                    </a:p>
                  </a:txBody>
                  <a:tcPr marL="4034" marR="4034" marT="4034" marB="0" anchor="ctr">
                    <a:lnL w="6350" cap="flat" cmpd="sng" algn="ctr">
                      <a:solidFill>
                        <a:srgbClr val="000000"/>
                      </a:solidFill>
                      <a:prstDash val="solid"/>
                      <a:round/>
                      <a:headEnd type="none" w="med" len="med"/>
                      <a:tailEnd type="none" w="med" len="med"/>
                    </a:lnL>
                    <a:lnR>
                      <a:noFill/>
                    </a:lnR>
                    <a:lnT>
                      <a:noFill/>
                    </a:lnT>
                    <a:lnB>
                      <a:noFill/>
                    </a:lnB>
                    <a:solidFill>
                      <a:srgbClr val="FFFFFF"/>
                    </a:solidFill>
                  </a:tcPr>
                </a:tc>
              </a:tr>
              <a:tr h="104345">
                <a:tc>
                  <a:txBody>
                    <a:bodyPr/>
                    <a:lstStyle/>
                    <a:p>
                      <a:pPr algn="ctr" fontAlgn="ctr"/>
                      <a:r>
                        <a:rPr lang="es-EC" sz="900" b="1" i="0" u="none" strike="noStrike">
                          <a:solidFill>
                            <a:srgbClr val="000000"/>
                          </a:solidFill>
                          <a:latin typeface="Calibri"/>
                        </a:rPr>
                        <a:t>TOTAL</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1" i="0" u="none" strike="noStrike">
                          <a:solidFill>
                            <a:srgbClr val="000000"/>
                          </a:solidFill>
                          <a:latin typeface="Arial"/>
                        </a:rPr>
                        <a:t>1,00</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1" i="0" u="none" strike="noStrike">
                          <a:solidFill>
                            <a:srgbClr val="000000"/>
                          </a:solidFill>
                          <a:latin typeface="Arial"/>
                        </a:rPr>
                        <a:t> </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EC" sz="900" b="1" i="0" u="none" strike="noStrike" dirty="0">
                          <a:solidFill>
                            <a:srgbClr val="000000"/>
                          </a:solidFill>
                          <a:latin typeface="Arial"/>
                        </a:rPr>
                        <a:t>2,51</a:t>
                      </a:r>
                    </a:p>
                  </a:txBody>
                  <a:tcPr marL="4034" marR="4034" marT="40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s-EC" sz="500" b="0" i="0" u="none" strike="noStrike" dirty="0">
                        <a:solidFill>
                          <a:srgbClr val="000000"/>
                        </a:solidFill>
                        <a:latin typeface="Calibri"/>
                      </a:endParaRPr>
                    </a:p>
                  </a:txBody>
                  <a:tcPr marL="4034" marR="4034" marT="4034" marB="0" anchor="b">
                    <a:lnL w="6350" cap="flat" cmpd="sng" algn="ctr">
                      <a:solidFill>
                        <a:srgbClr val="000000"/>
                      </a:solidFill>
                      <a:prstDash val="solid"/>
                      <a:round/>
                      <a:headEnd type="none" w="med" len="med"/>
                      <a:tailEnd type="none" w="med" len="med"/>
                    </a:lnL>
                    <a:lnR>
                      <a:noFill/>
                    </a:lnR>
                    <a:lnT>
                      <a:noFill/>
                    </a:lnT>
                    <a:lnB>
                      <a:noFill/>
                    </a:lnB>
                  </a:tcPr>
                </a:tc>
              </a:tr>
            </a:tbl>
          </a:graphicData>
        </a:graphic>
      </p:graphicFrame>
      <p:pic>
        <p:nvPicPr>
          <p:cNvPr id="4" name="Picture 2" descr="Logo Nuevo"/>
          <p:cNvPicPr>
            <a:picLocks noChangeAspect="1" noChangeArrowheads="1"/>
          </p:cNvPicPr>
          <p:nvPr/>
        </p:nvPicPr>
        <p:blipFill>
          <a:blip r:embed="rId3" cstate="print"/>
          <a:srcRect/>
          <a:stretch>
            <a:fillRect/>
          </a:stretch>
        </p:blipFill>
        <p:spPr bwMode="auto">
          <a:xfrm>
            <a:off x="6948264" y="6165304"/>
            <a:ext cx="1943100" cy="571501"/>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C" dirty="0" smtClean="0"/>
          </a:p>
          <a:p>
            <a:pPr>
              <a:buNone/>
            </a:pPr>
            <a:endParaRPr lang="es-EC" dirty="0" smtClean="0"/>
          </a:p>
          <a:p>
            <a:r>
              <a:rPr lang="es-EC" dirty="0" smtClean="0">
                <a:hlinkClick r:id="rId3" action="ppaction://hlinkfile"/>
              </a:rPr>
              <a:t>Archivo con </a:t>
            </a:r>
            <a:r>
              <a:rPr lang="es-EC" dirty="0" err="1" smtClean="0">
                <a:hlinkClick r:id="rId3" action="ppaction://hlinkfile"/>
              </a:rPr>
              <a:t>Matríces</a:t>
            </a:r>
            <a:r>
              <a:rPr lang="es-EC" dirty="0" smtClean="0">
                <a:hlinkClick r:id="rId3" action="ppaction://hlinkfile"/>
              </a:rPr>
              <a:t> Estratégicas.xlsx</a:t>
            </a:r>
            <a:endParaRPr lang="es-EC" dirty="0" smtClean="0"/>
          </a:p>
        </p:txBody>
      </p:sp>
      <p:sp>
        <p:nvSpPr>
          <p:cNvPr id="3" name="2 Título"/>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s-EC" dirty="0" smtClean="0"/>
              <a:t>MATRÍCES ESTRATÉGICAS</a:t>
            </a:r>
            <a:endParaRPr lang="es-EC" dirty="0"/>
          </a:p>
        </p:txBody>
      </p:sp>
      <p:pic>
        <p:nvPicPr>
          <p:cNvPr id="4" name="Picture 2" descr="Logo Nuevo"/>
          <p:cNvPicPr>
            <a:picLocks noChangeAspect="1" noChangeArrowheads="1"/>
          </p:cNvPicPr>
          <p:nvPr/>
        </p:nvPicPr>
        <p:blipFill>
          <a:blip r:embed="rId4"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3275856" y="548680"/>
            <a:ext cx="3076483"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s-EC" b="1" dirty="0"/>
              <a:t>OBJETIVO ESTRATÉGICO 1</a:t>
            </a:r>
            <a:endParaRPr lang="es-EC" dirty="0"/>
          </a:p>
        </p:txBody>
      </p:sp>
      <p:sp>
        <p:nvSpPr>
          <p:cNvPr id="25604" name="Rectangle 4"/>
          <p:cNvSpPr>
            <a:spLocks noChangeArrowheads="1"/>
          </p:cNvSpPr>
          <p:nvPr/>
        </p:nvSpPr>
        <p:spPr bwMode="auto">
          <a:xfrm>
            <a:off x="323528" y="1603539"/>
            <a:ext cx="8424936" cy="1169551"/>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400" b="1"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Optimizar la ejecución del presupuesto institucional.</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Consiste en poder determinar un presupuesto inicial que esté fundamentado en los requerimientos realizados por las Unidades operativas y funcionales de la Institución, con la coparticipación de todos a fin de mejorar el desempeño y compromiso de los empleados.</a:t>
            </a: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p:txBody>
      </p:sp>
      <p:sp>
        <p:nvSpPr>
          <p:cNvPr id="25605" name="Rectangle 5"/>
          <p:cNvSpPr>
            <a:spLocks noChangeArrowheads="1"/>
          </p:cNvSpPr>
          <p:nvPr/>
        </p:nvSpPr>
        <p:spPr bwMode="auto">
          <a:xfrm>
            <a:off x="251520" y="3316343"/>
            <a:ext cx="8676456" cy="138499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dirty="0" smtClean="0">
                <a:ln>
                  <a:noFill/>
                </a:ln>
                <a:solidFill>
                  <a:srgbClr val="7030A0"/>
                </a:solidFill>
                <a:effectLst/>
                <a:latin typeface="Arial" pitchFamily="34" charset="0"/>
                <a:ea typeface="Calibri" pitchFamily="34" charset="0"/>
                <a:cs typeface="Arial" pitchFamily="34" charset="0"/>
              </a:rPr>
              <a:t>Acciones a seguir:</a:t>
            </a:r>
            <a:endParaRPr kumimoji="0" lang="es-EC" sz="14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Planificar el presupuesto anual a partir de una reserva de contingencias, con lo que se pretende solventar los imprevistos generados de la administración. </a:t>
            </a:r>
          </a:p>
          <a:p>
            <a:pPr marL="0" marR="0" lvl="0" indent="0" algn="just" defTabSz="914400" rtl="0" eaLnBrk="0" fontAlgn="base" latinLnBrk="0" hangingPunct="0">
              <a:lnSpc>
                <a:spcPct val="100000"/>
              </a:lnSpc>
              <a:spcBef>
                <a:spcPct val="0"/>
              </a:spcBef>
              <a:spcAft>
                <a:spcPct val="0"/>
              </a:spcAft>
              <a:buClrTx/>
              <a:buSzTx/>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Realizar un plan de movilización hacia zonas rurales.</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Determinar zonas de aplicación de servicios rurales, a fin de cubrir todas las posibles áreas de la Provincia</a:t>
            </a: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p:txBody>
      </p:sp>
      <p:pic>
        <p:nvPicPr>
          <p:cNvPr id="10"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476672"/>
            <a:ext cx="3076483"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s-EC" b="1" dirty="0"/>
              <a:t>OBJETIVO ESTRATÉGICO 2</a:t>
            </a:r>
            <a:endParaRPr lang="es-EC" dirty="0"/>
          </a:p>
        </p:txBody>
      </p:sp>
      <p:sp>
        <p:nvSpPr>
          <p:cNvPr id="4" name="3 Rectángulo"/>
          <p:cNvSpPr/>
          <p:nvPr/>
        </p:nvSpPr>
        <p:spPr>
          <a:xfrm>
            <a:off x="395536" y="1556792"/>
            <a:ext cx="8496944" cy="1292662"/>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C" b="1" i="1" dirty="0">
                <a:solidFill>
                  <a:schemeClr val="bg2">
                    <a:lumMod val="25000"/>
                  </a:schemeClr>
                </a:solidFill>
              </a:rPr>
              <a:t>Mejorar la cobertura educativa que oferta la Dirección Provincial de Educación.</a:t>
            </a:r>
            <a:r>
              <a:rPr lang="es-EC" dirty="0">
                <a:solidFill>
                  <a:schemeClr val="bg2">
                    <a:lumMod val="25000"/>
                  </a:schemeClr>
                </a:solidFill>
              </a:rPr>
              <a:t> </a:t>
            </a:r>
            <a:endParaRPr lang="es-EC" dirty="0" smtClean="0">
              <a:solidFill>
                <a:schemeClr val="bg2">
                  <a:lumMod val="25000"/>
                </a:schemeClr>
              </a:solidFill>
            </a:endParaRPr>
          </a:p>
          <a:p>
            <a:r>
              <a:rPr lang="es-EC" sz="1400" dirty="0" smtClean="0">
                <a:solidFill>
                  <a:schemeClr val="bg2">
                    <a:lumMod val="25000"/>
                  </a:schemeClr>
                </a:solidFill>
                <a:latin typeface="Arial Unicode MS" pitchFamily="34" charset="-128"/>
                <a:ea typeface="Arial Unicode MS" pitchFamily="34" charset="-128"/>
                <a:cs typeface="Arial Unicode MS" pitchFamily="34" charset="-128"/>
              </a:rPr>
              <a:t>Significa mejorar </a:t>
            </a:r>
            <a:r>
              <a:rPr lang="es-EC" sz="1400" dirty="0">
                <a:solidFill>
                  <a:schemeClr val="bg2">
                    <a:lumMod val="25000"/>
                  </a:schemeClr>
                </a:solidFill>
                <a:latin typeface="Arial Unicode MS" pitchFamily="34" charset="-128"/>
                <a:ea typeface="Arial Unicode MS" pitchFamily="34" charset="-128"/>
                <a:cs typeface="Arial Unicode MS" pitchFamily="34" charset="-128"/>
              </a:rPr>
              <a:t>la eficiencia operativa de los empleados públicos mediante los procesos internos tomando en cuenta las funciones según la estructura orgánica funcional,  con el fin de satisfacer a los usuarios internos y externos.</a:t>
            </a:r>
          </a:p>
        </p:txBody>
      </p:sp>
      <p:sp>
        <p:nvSpPr>
          <p:cNvPr id="24577" name="Rectangle 1"/>
          <p:cNvSpPr>
            <a:spLocks noChangeArrowheads="1"/>
          </p:cNvSpPr>
          <p:nvPr/>
        </p:nvSpPr>
        <p:spPr bwMode="auto">
          <a:xfrm>
            <a:off x="179512" y="3645024"/>
            <a:ext cx="8820472" cy="138499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400" b="1" i="1" u="none" strike="noStrike" cap="none" normalizeH="0" baseline="0" dirty="0" smtClean="0">
                <a:ln>
                  <a:noFill/>
                </a:ln>
                <a:solidFill>
                  <a:srgbClr val="7030A0"/>
                </a:solidFill>
                <a:effectLst/>
                <a:latin typeface="Arial" pitchFamily="34" charset="0"/>
                <a:ea typeface="Calibri" pitchFamily="34" charset="0"/>
                <a:cs typeface="Arial" pitchFamily="34" charset="0"/>
              </a:rPr>
              <a:t>Acciones a seguir:</a:t>
            </a:r>
            <a:endParaRPr kumimoji="0" lang="es-EC" sz="1400" b="1" i="1"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Realizar un plan masivo de capacitación</a:t>
            </a:r>
            <a:r>
              <a:rPr kumimoji="0" lang="es-EC" sz="1400" b="1"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La unidad de talento humano tiene que elaborar un proyecto de capacitación y gestionar en departamento financiero para la designación del presupuesto.</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Elaborar un manual estandarizado.</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de manera que los usuarios internos y externos evalúen a los funcionarios con parámetros de calificación de 1 a 5</a:t>
            </a:r>
            <a:r>
              <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rPr>
              <a:t> </a:t>
            </a:r>
          </a:p>
        </p:txBody>
      </p:sp>
      <p:pic>
        <p:nvPicPr>
          <p:cNvPr id="6"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476672"/>
            <a:ext cx="3076483"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s-EC" b="1" dirty="0"/>
              <a:t>OBJETIVO ESTRATÉGICO 3</a:t>
            </a:r>
            <a:endParaRPr lang="es-EC" dirty="0"/>
          </a:p>
        </p:txBody>
      </p:sp>
      <p:sp>
        <p:nvSpPr>
          <p:cNvPr id="3" name="2 Rectángulo"/>
          <p:cNvSpPr/>
          <p:nvPr/>
        </p:nvSpPr>
        <p:spPr>
          <a:xfrm>
            <a:off x="467544" y="1720840"/>
            <a:ext cx="7776864" cy="1600438"/>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s-EC" sz="1400" b="1" i="1" dirty="0">
                <a:solidFill>
                  <a:schemeClr val="bg2">
                    <a:lumMod val="25000"/>
                  </a:schemeClr>
                </a:solidFill>
              </a:rPr>
              <a:t>Mejorar la eficiencia operativa a través de procesos automáticos</a:t>
            </a:r>
            <a:r>
              <a:rPr lang="es-EC" sz="1400" b="1" dirty="0">
                <a:solidFill>
                  <a:schemeClr val="bg2">
                    <a:lumMod val="25000"/>
                  </a:schemeClr>
                </a:solidFill>
              </a:rPr>
              <a:t>.</a:t>
            </a:r>
            <a:r>
              <a:rPr lang="es-EC" sz="1400" dirty="0">
                <a:solidFill>
                  <a:schemeClr val="bg2">
                    <a:lumMod val="25000"/>
                  </a:schemeClr>
                </a:solidFill>
              </a:rPr>
              <a:t> </a:t>
            </a:r>
            <a:endParaRPr lang="es-EC" sz="1400" dirty="0" smtClean="0">
              <a:solidFill>
                <a:schemeClr val="bg2">
                  <a:lumMod val="25000"/>
                </a:schemeClr>
              </a:solidFill>
            </a:endParaRPr>
          </a:p>
          <a:p>
            <a:pPr algn="just"/>
            <a:endParaRPr lang="es-EC" sz="1400" dirty="0" smtClean="0">
              <a:solidFill>
                <a:schemeClr val="bg2">
                  <a:lumMod val="25000"/>
                </a:schemeClr>
              </a:solidFill>
            </a:endParaRPr>
          </a:p>
          <a:p>
            <a:pPr algn="just"/>
            <a:r>
              <a:rPr lang="es-EC" sz="1400" dirty="0" smtClean="0">
                <a:solidFill>
                  <a:schemeClr val="bg2">
                    <a:lumMod val="25000"/>
                  </a:schemeClr>
                </a:solidFill>
              </a:rPr>
              <a:t>El </a:t>
            </a:r>
            <a:r>
              <a:rPr lang="es-EC" sz="1400" dirty="0">
                <a:solidFill>
                  <a:schemeClr val="bg2">
                    <a:lumMod val="25000"/>
                  </a:schemeClr>
                </a:solidFill>
              </a:rPr>
              <a:t>Ministerio de Educación está insertando la administración en procesos, aspecto que no se ha dado en la vida institucional pública; los empleados públicos son la parte operativa de la Dirección de Educación por consiguiente, hay que optimizar el desempeño de los mismos a través de procesos para mantener y mejorar la imagen la institución</a:t>
            </a:r>
          </a:p>
        </p:txBody>
      </p:sp>
      <p:sp>
        <p:nvSpPr>
          <p:cNvPr id="35841" name="Rectangle 1"/>
          <p:cNvSpPr>
            <a:spLocks noChangeArrowheads="1"/>
          </p:cNvSpPr>
          <p:nvPr/>
        </p:nvSpPr>
        <p:spPr bwMode="auto">
          <a:xfrm>
            <a:off x="179512" y="3717613"/>
            <a:ext cx="8604448" cy="1815882"/>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1400" b="1" i="0" u="none" strike="noStrike" cap="none" normalizeH="0" baseline="0" dirty="0" smtClean="0">
                <a:ln>
                  <a:noFill/>
                </a:ln>
                <a:solidFill>
                  <a:srgbClr val="7030A0"/>
                </a:solidFill>
                <a:effectLst/>
                <a:latin typeface="Arial" pitchFamily="34" charset="0"/>
                <a:ea typeface="Calibri" pitchFamily="34" charset="0"/>
                <a:cs typeface="Arial" pitchFamily="34" charset="0"/>
              </a:rPr>
              <a:t>Acciones a seguir:</a:t>
            </a:r>
            <a:endParaRPr kumimoji="0" lang="es-EC" sz="14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Organizar seminarios talleres de administración en procesos.</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Se trata de organizar los seminarios talleres en procesos para todos los empleados públicos con el fin de renovar los conocimientos y poner en práctica con los usuarios internos y externos.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Aplicar encuestas sobre la atención al público</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Se elaborará una encuesta para que conteste el usuario interno y externo sobre la atención y colocará en una urna; en forma semanal se procederá a tabular para conocimiento de los servidores públicos.</a:t>
            </a: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p:txBody>
      </p:sp>
      <p:pic>
        <p:nvPicPr>
          <p:cNvPr id="5"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71800" y="548680"/>
            <a:ext cx="3076483"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s-EC" b="1" dirty="0"/>
              <a:t>OBJETIVO ESTRATÉGICO 4</a:t>
            </a:r>
            <a:endParaRPr lang="es-EC" dirty="0"/>
          </a:p>
        </p:txBody>
      </p:sp>
      <p:sp>
        <p:nvSpPr>
          <p:cNvPr id="4" name="3 Rectángulo"/>
          <p:cNvSpPr/>
          <p:nvPr/>
        </p:nvSpPr>
        <p:spPr>
          <a:xfrm>
            <a:off x="323528" y="1484784"/>
            <a:ext cx="8424936" cy="116955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C" sz="1400" b="1" i="1" dirty="0">
                <a:solidFill>
                  <a:schemeClr val="bg2">
                    <a:lumMod val="25000"/>
                  </a:schemeClr>
                </a:solidFill>
              </a:rPr>
              <a:t>Incrementar la cobertura de servicio educativo usuario interno y externo.</a:t>
            </a:r>
            <a:r>
              <a:rPr lang="es-EC" sz="1400" dirty="0">
                <a:solidFill>
                  <a:schemeClr val="bg2">
                    <a:lumMod val="25000"/>
                  </a:schemeClr>
                </a:solidFill>
              </a:rPr>
              <a:t> </a:t>
            </a:r>
            <a:endParaRPr lang="es-EC" sz="1400" dirty="0" smtClean="0">
              <a:solidFill>
                <a:schemeClr val="bg2">
                  <a:lumMod val="25000"/>
                </a:schemeClr>
              </a:solidFill>
            </a:endParaRPr>
          </a:p>
          <a:p>
            <a:endParaRPr lang="es-EC" sz="1400" dirty="0">
              <a:solidFill>
                <a:schemeClr val="bg2">
                  <a:lumMod val="25000"/>
                </a:schemeClr>
              </a:solidFill>
            </a:endParaRPr>
          </a:p>
          <a:p>
            <a:r>
              <a:rPr lang="es-EC" sz="1400" dirty="0" smtClean="0">
                <a:solidFill>
                  <a:schemeClr val="bg2">
                    <a:lumMod val="25000"/>
                  </a:schemeClr>
                </a:solidFill>
              </a:rPr>
              <a:t>Se </a:t>
            </a:r>
            <a:r>
              <a:rPr lang="es-EC" sz="1400" dirty="0">
                <a:solidFill>
                  <a:schemeClr val="bg2">
                    <a:lumMod val="25000"/>
                  </a:schemeClr>
                </a:solidFill>
              </a:rPr>
              <a:t>aspira que haya coordinación oportuna con los responsables del Programa de Alimentación Escolar y funcionarios de la Dirección de Educación con fin de que se concrete una proyección del 20% más de alumnos </a:t>
            </a:r>
          </a:p>
        </p:txBody>
      </p:sp>
      <p:sp>
        <p:nvSpPr>
          <p:cNvPr id="34818" name="Rectangle 2"/>
          <p:cNvSpPr>
            <a:spLocks noChangeArrowheads="1"/>
          </p:cNvSpPr>
          <p:nvPr/>
        </p:nvSpPr>
        <p:spPr bwMode="auto">
          <a:xfrm>
            <a:off x="107504" y="3640669"/>
            <a:ext cx="8892480" cy="160043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400" b="0" i="0" u="none" strike="noStrike" cap="none" normalizeH="0" baseline="0" dirty="0" smtClean="0">
                <a:ln>
                  <a:noFill/>
                </a:ln>
                <a:solidFill>
                  <a:srgbClr val="7030A0"/>
                </a:solidFill>
                <a:effectLst/>
                <a:latin typeface="Arial" pitchFamily="34" charset="0"/>
                <a:ea typeface="Calibri" pitchFamily="34" charset="0"/>
                <a:cs typeface="Arial" pitchFamily="34" charset="0"/>
              </a:rPr>
              <a:t>Acciones a seguir: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Realizar censos de alumnos aspirantes para matricular.</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Los docentes tienen que trasladarse a los lugares más lejanos para ofertar la matrícula en Educación básica, de manera que concrete la asistencia.</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Conformar grupos para la movilización.</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Para cada zona es necesario un equipo de trabajo conformado por los padres de familia y la comunidad</a:t>
            </a:r>
            <a:r>
              <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rPr>
              <a:t> </a:t>
            </a:r>
          </a:p>
        </p:txBody>
      </p:sp>
      <p:pic>
        <p:nvPicPr>
          <p:cNvPr id="6"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389188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r>
              <a:rPr lang="es-EC" dirty="0" smtClean="0">
                <a:solidFill>
                  <a:schemeClr val="bg2">
                    <a:lumMod val="25000"/>
                  </a:schemeClr>
                </a:solidFill>
              </a:rPr>
              <a:t>La Institución tenía para el período 2002 – 2007 Plan Estratégico desarrollado  el cual perdió pertinencia al no considerar las políticas y disposiciones del actual gobierno.</a:t>
            </a:r>
          </a:p>
          <a:p>
            <a:endParaRPr lang="es-EC" dirty="0" smtClean="0">
              <a:solidFill>
                <a:schemeClr val="bg2">
                  <a:lumMod val="25000"/>
                </a:schemeClr>
              </a:solidFill>
            </a:endParaRPr>
          </a:p>
          <a:p>
            <a:r>
              <a:rPr lang="es-EC" dirty="0" smtClean="0">
                <a:solidFill>
                  <a:schemeClr val="bg2">
                    <a:lumMod val="25000"/>
                  </a:schemeClr>
                </a:solidFill>
              </a:rPr>
              <a:t>En los departamentos de la DPE no existía una infraestructura tecnológica, con equipos de cómputo adecuado.</a:t>
            </a:r>
          </a:p>
          <a:p>
            <a:endParaRPr lang="es-EC" dirty="0" smtClean="0">
              <a:solidFill>
                <a:schemeClr val="bg2">
                  <a:lumMod val="25000"/>
                </a:schemeClr>
              </a:solidFill>
            </a:endParaRPr>
          </a:p>
          <a:p>
            <a:r>
              <a:rPr lang="es-EC" dirty="0" smtClean="0">
                <a:solidFill>
                  <a:schemeClr val="bg2">
                    <a:lumMod val="25000"/>
                  </a:schemeClr>
                </a:solidFill>
              </a:rPr>
              <a:t>Los ambientes físicos donde funcionaban los departamentos no eran funcionales.</a:t>
            </a:r>
            <a:endParaRPr lang="es-EC" dirty="0">
              <a:solidFill>
                <a:schemeClr val="bg2">
                  <a:lumMod val="25000"/>
                </a:schemeClr>
              </a:solidFill>
            </a:endParaRPr>
          </a:p>
        </p:txBody>
      </p:sp>
      <p:sp>
        <p:nvSpPr>
          <p:cNvPr id="3" name="2 Título"/>
          <p:cNvSpPr>
            <a:spLocks noGrp="1"/>
          </p:cNvSpPr>
          <p:nvPr>
            <p:ph type="title"/>
          </p:nvPr>
        </p:nvSpPr>
        <p:spPr>
          <a:xfrm>
            <a:off x="457200" y="274638"/>
            <a:ext cx="3250704" cy="850106"/>
          </a:xfrm>
        </p:spPr>
        <p:style>
          <a:lnRef idx="0">
            <a:schemeClr val="accent1"/>
          </a:lnRef>
          <a:fillRef idx="3">
            <a:schemeClr val="accent1"/>
          </a:fillRef>
          <a:effectRef idx="3">
            <a:schemeClr val="accent1"/>
          </a:effectRef>
          <a:fontRef idx="minor">
            <a:schemeClr val="lt1"/>
          </a:fontRef>
        </p:style>
        <p:txBody>
          <a:bodyPr>
            <a:normAutofit/>
          </a:bodyPr>
          <a:lstStyle/>
          <a:p>
            <a:r>
              <a:rPr lang="es-EC" sz="3600" dirty="0" smtClean="0"/>
              <a:t>Antecedentes</a:t>
            </a:r>
            <a:endParaRPr lang="es-EC" sz="3600" dirty="0"/>
          </a:p>
        </p:txBody>
      </p:sp>
      <p:pic>
        <p:nvPicPr>
          <p:cNvPr id="4"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15816" y="476672"/>
            <a:ext cx="3076483"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s-EC" b="1" dirty="0"/>
              <a:t>OBJETIVO ESTRATÉGICO 5</a:t>
            </a:r>
            <a:endParaRPr lang="es-EC" dirty="0"/>
          </a:p>
        </p:txBody>
      </p:sp>
      <p:sp>
        <p:nvSpPr>
          <p:cNvPr id="3" name="2 Rectángulo"/>
          <p:cNvSpPr/>
          <p:nvPr/>
        </p:nvSpPr>
        <p:spPr>
          <a:xfrm>
            <a:off x="611560" y="2136339"/>
            <a:ext cx="7920880" cy="116955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C" sz="1400" b="1" i="1" dirty="0">
                <a:solidFill>
                  <a:schemeClr val="bg2">
                    <a:lumMod val="25000"/>
                  </a:schemeClr>
                </a:solidFill>
              </a:rPr>
              <a:t>Mejorar los niveles de satisfacción de los usuarios externos directos e indirectos.</a:t>
            </a:r>
            <a:r>
              <a:rPr lang="es-EC" sz="1400" dirty="0">
                <a:solidFill>
                  <a:schemeClr val="bg2">
                    <a:lumMod val="25000"/>
                  </a:schemeClr>
                </a:solidFill>
              </a:rPr>
              <a:t> </a:t>
            </a:r>
            <a:endParaRPr lang="es-EC" sz="1400" dirty="0" smtClean="0">
              <a:solidFill>
                <a:schemeClr val="bg2">
                  <a:lumMod val="25000"/>
                </a:schemeClr>
              </a:solidFill>
            </a:endParaRPr>
          </a:p>
          <a:p>
            <a:endParaRPr lang="es-EC" sz="1400" dirty="0">
              <a:solidFill>
                <a:schemeClr val="bg2">
                  <a:lumMod val="25000"/>
                </a:schemeClr>
              </a:solidFill>
            </a:endParaRPr>
          </a:p>
          <a:p>
            <a:r>
              <a:rPr lang="es-EC" sz="1400" dirty="0" smtClean="0">
                <a:solidFill>
                  <a:schemeClr val="bg2">
                    <a:lumMod val="25000"/>
                  </a:schemeClr>
                </a:solidFill>
              </a:rPr>
              <a:t>Se </a:t>
            </a:r>
            <a:r>
              <a:rPr lang="es-EC" sz="1400" dirty="0">
                <a:solidFill>
                  <a:schemeClr val="bg2">
                    <a:lumMod val="25000"/>
                  </a:schemeClr>
                </a:solidFill>
              </a:rPr>
              <a:t>trata de cambiar el comportamiento y las actitudes de quienes operan en la dirección de educación  con las personas que requieren atención en los trámites, esto permitirá dar agilidad en el proceso operativo y organizacional</a:t>
            </a:r>
          </a:p>
        </p:txBody>
      </p:sp>
      <p:sp>
        <p:nvSpPr>
          <p:cNvPr id="33793" name="Rectangle 1"/>
          <p:cNvSpPr>
            <a:spLocks noChangeArrowheads="1"/>
          </p:cNvSpPr>
          <p:nvPr/>
        </p:nvSpPr>
        <p:spPr bwMode="auto">
          <a:xfrm>
            <a:off x="179512" y="3769296"/>
            <a:ext cx="8676456" cy="1815882"/>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400" b="0" i="0" u="none" strike="noStrike" cap="none" normalizeH="0" baseline="0" dirty="0" smtClean="0">
                <a:ln>
                  <a:noFill/>
                </a:ln>
                <a:solidFill>
                  <a:srgbClr val="7030A0"/>
                </a:solidFill>
                <a:effectLst/>
                <a:latin typeface="Arial" pitchFamily="34" charset="0"/>
                <a:ea typeface="Calibri" pitchFamily="34" charset="0"/>
                <a:cs typeface="Arial" pitchFamily="34" charset="0"/>
              </a:rPr>
              <a:t>Acciones a seguir: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Aprobar los cursos de atención al usuario externo e interno</a:t>
            </a:r>
            <a:r>
              <a:rPr kumimoji="0" lang="es-EC" sz="1400" b="1"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El Ministerio de Relaciones  Laborables exige el certificado del curso de atención que se encuentra  en la página web, por lo que todos los técnicos docentes tienen la obligación de aprobar el curso.</a:t>
            </a:r>
          </a:p>
          <a:p>
            <a:pPr marL="0" marR="0" lvl="0" indent="0" algn="l" defTabSz="914400" rtl="0" eaLnBrk="0" fontAlgn="base" latinLnBrk="0" hangingPunct="0">
              <a:lnSpc>
                <a:spcPct val="100000"/>
              </a:lnSpc>
              <a:spcBef>
                <a:spcPct val="0"/>
              </a:spcBef>
              <a:spcAft>
                <a:spcPct val="0"/>
              </a:spcAft>
              <a:buClrTx/>
              <a:buSzTx/>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Realizar un plan de seguimiento de atención en zonas rurales.</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Consiste en verificar la forma de atención en el área rural en donde se encuentra usuarios que no tienen un nivel académico.</a:t>
            </a:r>
            <a:r>
              <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rPr>
              <a:t> </a:t>
            </a:r>
          </a:p>
        </p:txBody>
      </p:sp>
      <p:pic>
        <p:nvPicPr>
          <p:cNvPr id="5"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987824" y="548680"/>
            <a:ext cx="3076483"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s-EC" b="1" dirty="0"/>
              <a:t>OBJETIVO ESTRATÉGICO 6</a:t>
            </a:r>
            <a:endParaRPr lang="es-EC" dirty="0"/>
          </a:p>
        </p:txBody>
      </p:sp>
      <p:sp>
        <p:nvSpPr>
          <p:cNvPr id="3" name="2 Rectángulo"/>
          <p:cNvSpPr/>
          <p:nvPr/>
        </p:nvSpPr>
        <p:spPr>
          <a:xfrm>
            <a:off x="467544" y="1268760"/>
            <a:ext cx="8280920" cy="116955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C" sz="1400" b="1" i="1" dirty="0">
                <a:solidFill>
                  <a:schemeClr val="bg2">
                    <a:lumMod val="25000"/>
                  </a:schemeClr>
                </a:solidFill>
              </a:rPr>
              <a:t>Mejorar la imagen corporativa de la Dirección Provincial de Educación de Napo.</a:t>
            </a:r>
            <a:r>
              <a:rPr lang="es-EC" sz="1400" dirty="0">
                <a:solidFill>
                  <a:schemeClr val="bg2">
                    <a:lumMod val="25000"/>
                  </a:schemeClr>
                </a:solidFill>
              </a:rPr>
              <a:t> </a:t>
            </a:r>
            <a:endParaRPr lang="es-EC" sz="1400" dirty="0" smtClean="0">
              <a:solidFill>
                <a:schemeClr val="bg2">
                  <a:lumMod val="25000"/>
                </a:schemeClr>
              </a:solidFill>
            </a:endParaRPr>
          </a:p>
          <a:p>
            <a:endParaRPr lang="es-EC" sz="1400" dirty="0">
              <a:solidFill>
                <a:schemeClr val="bg2">
                  <a:lumMod val="25000"/>
                </a:schemeClr>
              </a:solidFill>
            </a:endParaRPr>
          </a:p>
          <a:p>
            <a:r>
              <a:rPr lang="es-EC" sz="1400" dirty="0" smtClean="0">
                <a:solidFill>
                  <a:schemeClr val="bg2">
                    <a:lumMod val="25000"/>
                  </a:schemeClr>
                </a:solidFill>
              </a:rPr>
              <a:t>Consiste </a:t>
            </a:r>
            <a:r>
              <a:rPr lang="es-EC" sz="1400" dirty="0">
                <a:solidFill>
                  <a:schemeClr val="bg2">
                    <a:lumMod val="25000"/>
                  </a:schemeClr>
                </a:solidFill>
              </a:rPr>
              <a:t>en buscar estrategias para lograr mantener y elevar la imagen de la institución educativa matriz, para que el usuario externo obtenga confianza y credibilidad en los trámites que solicita</a:t>
            </a:r>
          </a:p>
        </p:txBody>
      </p:sp>
      <p:sp>
        <p:nvSpPr>
          <p:cNvPr id="32769" name="Rectangle 1"/>
          <p:cNvSpPr>
            <a:spLocks noChangeArrowheads="1"/>
          </p:cNvSpPr>
          <p:nvPr/>
        </p:nvSpPr>
        <p:spPr bwMode="auto">
          <a:xfrm>
            <a:off x="683568" y="3140968"/>
            <a:ext cx="8028384" cy="2677656"/>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400" b="0" i="0" u="none" strike="noStrike" cap="none" normalizeH="0" baseline="0" dirty="0" smtClean="0">
                <a:ln>
                  <a:noFill/>
                </a:ln>
                <a:solidFill>
                  <a:srgbClr val="7030A0"/>
                </a:solidFill>
                <a:effectLst/>
                <a:latin typeface="Arial" pitchFamily="34" charset="0"/>
                <a:ea typeface="Calibri" pitchFamily="34" charset="0"/>
                <a:cs typeface="Arial" pitchFamily="34" charset="0"/>
              </a:rPr>
              <a:t>Acciones a seguir: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Realizar un plan de capacitación.</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Es necesario que el personal que atiende al usuario externo conozca las diferentes maneras de atender, para lo cual se debe organizar cursos de actualización de conocimientos.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Verificar que los procedimientos sean ágiles. </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Se trata de que los procesos sean rápidos, las respuesta positivas y buenas, en el menor tiempo razonables.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Organizar simulacros de atención al público.</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Consiste en la realización de talleres para dramatizar las diferentes formas de atención al público, esto permitirá observar y rectificar aptitudes erróneas que se realiza en la vida práctica.</a:t>
            </a:r>
            <a:r>
              <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rPr>
              <a:t> </a:t>
            </a:r>
          </a:p>
        </p:txBody>
      </p:sp>
      <p:pic>
        <p:nvPicPr>
          <p:cNvPr id="5"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843808" y="404664"/>
            <a:ext cx="3076483"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s-EC" b="1" dirty="0"/>
              <a:t>OBJETIVO ESTRATÉGICO 7</a:t>
            </a:r>
            <a:endParaRPr lang="es-EC" dirty="0"/>
          </a:p>
        </p:txBody>
      </p:sp>
      <p:sp>
        <p:nvSpPr>
          <p:cNvPr id="3" name="2 Rectángulo"/>
          <p:cNvSpPr/>
          <p:nvPr/>
        </p:nvSpPr>
        <p:spPr>
          <a:xfrm>
            <a:off x="395536" y="1556792"/>
            <a:ext cx="8316416" cy="1169551"/>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r>
              <a:rPr lang="es-EC" sz="1400" b="1" i="1" dirty="0">
                <a:solidFill>
                  <a:schemeClr val="bg2">
                    <a:lumMod val="25000"/>
                  </a:schemeClr>
                </a:solidFill>
              </a:rPr>
              <a:t>Mejorar el clima organizacional de la Dirección de Educación de Napo.</a:t>
            </a:r>
            <a:r>
              <a:rPr lang="es-EC" sz="1400" dirty="0">
                <a:solidFill>
                  <a:schemeClr val="bg2">
                    <a:lumMod val="25000"/>
                  </a:schemeClr>
                </a:solidFill>
              </a:rPr>
              <a:t> </a:t>
            </a:r>
            <a:endParaRPr lang="es-EC" sz="1400" dirty="0" smtClean="0">
              <a:solidFill>
                <a:schemeClr val="bg2">
                  <a:lumMod val="25000"/>
                </a:schemeClr>
              </a:solidFill>
            </a:endParaRPr>
          </a:p>
          <a:p>
            <a:endParaRPr lang="es-EC" sz="1400" dirty="0">
              <a:solidFill>
                <a:schemeClr val="bg2">
                  <a:lumMod val="25000"/>
                </a:schemeClr>
              </a:solidFill>
            </a:endParaRPr>
          </a:p>
          <a:p>
            <a:r>
              <a:rPr lang="es-EC" sz="1400" dirty="0" smtClean="0">
                <a:solidFill>
                  <a:schemeClr val="bg2">
                    <a:lumMod val="25000"/>
                  </a:schemeClr>
                </a:solidFill>
              </a:rPr>
              <a:t>Se </a:t>
            </a:r>
            <a:r>
              <a:rPr lang="es-EC" sz="1400" dirty="0">
                <a:solidFill>
                  <a:schemeClr val="bg2">
                    <a:lumMod val="25000"/>
                  </a:schemeClr>
                </a:solidFill>
              </a:rPr>
              <a:t>trata conseguir que el empleado de la institución se sienta satisfecho con la misma. Promulgar los principios y valares de las institución para que la relación entre departamentos divisiones, y personal sea de lo más cordia</a:t>
            </a:r>
            <a:r>
              <a:rPr lang="es-EC" sz="1400" dirty="0"/>
              <a:t>l</a:t>
            </a:r>
          </a:p>
        </p:txBody>
      </p:sp>
      <p:sp>
        <p:nvSpPr>
          <p:cNvPr id="31745" name="Rectangle 1"/>
          <p:cNvSpPr>
            <a:spLocks noChangeArrowheads="1"/>
          </p:cNvSpPr>
          <p:nvPr/>
        </p:nvSpPr>
        <p:spPr bwMode="auto">
          <a:xfrm>
            <a:off x="251520" y="2946430"/>
            <a:ext cx="8460432" cy="2246769"/>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C" sz="1400" b="0" i="0" u="none" strike="noStrike" cap="none" normalizeH="0" baseline="0" dirty="0" smtClean="0">
                <a:ln>
                  <a:noFill/>
                </a:ln>
                <a:solidFill>
                  <a:srgbClr val="7030A0"/>
                </a:solidFill>
                <a:effectLst/>
                <a:latin typeface="Arial" pitchFamily="34" charset="0"/>
                <a:ea typeface="Calibri" pitchFamily="34" charset="0"/>
                <a:cs typeface="Arial" pitchFamily="34" charset="0"/>
              </a:rPr>
              <a:t>Acciones a seguir:</a:t>
            </a:r>
            <a:endParaRPr kumimoji="0" lang="es-EC" sz="1400" b="0"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Reuniones de trabajo con el personal. Es importante que exista una comunicación a todo nivel para que los empleados de la institución estén siempre enterados del desarrollo de la misma, de los proyectos de los planes y de las novedades que van suscitándose en la institución, de tal manera que no existan diferentes versiones con relación a lo que ocurre en el día a día en la organización.</a:t>
            </a:r>
          </a:p>
          <a:p>
            <a:pPr marL="0" marR="0" lvl="0" indent="0" algn="l" defTabSz="914400" rtl="0" eaLnBrk="0" fontAlgn="base" latinLnBrk="0" hangingPunct="0">
              <a:lnSpc>
                <a:spcPct val="100000"/>
              </a:lnSpc>
              <a:spcBef>
                <a:spcPct val="0"/>
              </a:spcBef>
              <a:spcAft>
                <a:spcPct val="0"/>
              </a:spcAft>
              <a:buClrTx/>
              <a:buSzTx/>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400" b="0" i="1"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Fomentar el trabajo en equipo en actividades como ferias, en la cual se presente los proyectos emblemáticos que la institución está desarrollándose de tal forma que los empleados sienta orgullo de las actividades que desarrolla la organización y al mismo tiempo darnos a conocer como una institución de servicio</a:t>
            </a:r>
            <a:r>
              <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rPr>
              <a:t>  </a:t>
            </a:r>
          </a:p>
        </p:txBody>
      </p:sp>
      <p:pic>
        <p:nvPicPr>
          <p:cNvPr id="5"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419872" y="620688"/>
            <a:ext cx="2004075"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s-EC" b="1" dirty="0" smtClean="0"/>
              <a:t>CONCLUSIONES</a:t>
            </a:r>
            <a:endParaRPr lang="es-EC" dirty="0"/>
          </a:p>
        </p:txBody>
      </p:sp>
      <p:sp>
        <p:nvSpPr>
          <p:cNvPr id="36865" name="Rectangle 1"/>
          <p:cNvSpPr>
            <a:spLocks noChangeArrowheads="1"/>
          </p:cNvSpPr>
          <p:nvPr/>
        </p:nvSpPr>
        <p:spPr bwMode="auto">
          <a:xfrm>
            <a:off x="251520" y="1659285"/>
            <a:ext cx="8604448" cy="353943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A trav</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é</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s de la investigaci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se pudo determinar que la Direcci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Provincial de Educaci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de Napo, tiene un presupuesto institucional para el a</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ñ</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o fiscal, este presupuesto est</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á</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en ejecuci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para todas las partidas presupuestarias.</a:t>
            </a:r>
          </a:p>
          <a:p>
            <a:pPr marL="0" marR="0" lvl="0" indent="0" algn="just" defTabSz="914400" rtl="0" eaLnBrk="1" fontAlgn="base" latinLnBrk="0" hangingPunct="1">
              <a:lnSpc>
                <a:spcPct val="100000"/>
              </a:lnSpc>
              <a:spcBef>
                <a:spcPct val="0"/>
              </a:spcBef>
              <a:spcAft>
                <a:spcPct val="0"/>
              </a:spcAft>
              <a:buClrTx/>
              <a:buSzTx/>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Se pudo comprobar que todas las personas que conforman la Direcci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Provincial de Educaci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se encuentran con la predisposici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de desarrollar y mejorar sus funciones a nivel institucional, social, al servicio de la comunidad.</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Se pudo comprobar lo significativo que es la cooperación y organizaci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de cada uno de los miembros que laboran dentro de la instituci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para lograr a un cambio de calidad.</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Se pudo establecer los valores institucionales que representan las convicciones y principios de las personas que laboran en la Direcci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Provincial de Educaci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Despu</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é</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s de conocer la proyecci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de los alumnos a matricularse se puede elaborar la planificaci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de cobertura total de los servicios educativos.</a:t>
            </a: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p:txBody>
      </p:sp>
      <p:pic>
        <p:nvPicPr>
          <p:cNvPr id="4"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75856" y="548680"/>
            <a:ext cx="2448106" cy="369332"/>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es-EC" b="1" dirty="0"/>
              <a:t>RECOMENDACIONES</a:t>
            </a:r>
            <a:endParaRPr lang="es-EC" dirty="0"/>
          </a:p>
        </p:txBody>
      </p:sp>
      <p:sp>
        <p:nvSpPr>
          <p:cNvPr id="39937" name="Rectangle 1"/>
          <p:cNvSpPr>
            <a:spLocks noChangeArrowheads="1"/>
          </p:cNvSpPr>
          <p:nvPr/>
        </p:nvSpPr>
        <p:spPr bwMode="auto">
          <a:xfrm>
            <a:off x="179512" y="1368352"/>
            <a:ext cx="8748464" cy="332398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Reestructurar el presupuesto anual para que se considere el incremento en las partidas presupuestarias, seg</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ú</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las necesidades analizadas.</a:t>
            </a:r>
          </a:p>
          <a:p>
            <a:pPr marL="0" marR="0" lvl="0" indent="0" algn="l" defTabSz="914400" rtl="0" eaLnBrk="1" fontAlgn="base" latinLnBrk="0" hangingPunct="1">
              <a:lnSpc>
                <a:spcPct val="100000"/>
              </a:lnSpc>
              <a:spcBef>
                <a:spcPct val="0"/>
              </a:spcBef>
              <a:spcAft>
                <a:spcPct val="0"/>
              </a:spcAft>
              <a:buClrTx/>
              <a:buSzTx/>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Resulta importante que todas las personas que laboran en la Direcci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Provincial est</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é</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sujetos a capacitaciones constantes acorde a los nuevos cambios tecnol</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gicos y pedag</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gicos.</a:t>
            </a:r>
          </a:p>
          <a:p>
            <a:pPr marL="0" marR="0" lvl="0" indent="0" algn="l" defTabSz="914400" rtl="0" eaLnBrk="0" fontAlgn="base" latinLnBrk="0" hangingPunct="0">
              <a:lnSpc>
                <a:spcPct val="100000"/>
              </a:lnSpc>
              <a:spcBef>
                <a:spcPct val="0"/>
              </a:spcBef>
              <a:spcAft>
                <a:spcPct val="0"/>
              </a:spcAft>
              <a:buClrTx/>
              <a:buSzTx/>
              <a:buFontTx/>
              <a:buChar char="•"/>
              <a:tabLst/>
            </a:pPr>
            <a:endParaRPr lang="es-EC" sz="1400" dirty="0">
              <a:solidFill>
                <a:schemeClr val="bg2">
                  <a:lumMod val="25000"/>
                </a:schemeClr>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Deber</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í</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a existir una norma, regla o disposici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que haga obligatorio el desarrollo de la planificaci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en todos y en cada una de los departamentos que tengan que ver con la labor Educativa.</a:t>
            </a:r>
          </a:p>
          <a:p>
            <a:pPr marL="0" marR="0" lvl="0" indent="0" algn="l" defTabSz="914400" rtl="0" eaLnBrk="0" fontAlgn="base" latinLnBrk="0" hangingPunct="0">
              <a:lnSpc>
                <a:spcPct val="100000"/>
              </a:lnSpc>
              <a:spcBef>
                <a:spcPct val="0"/>
              </a:spcBef>
              <a:spcAft>
                <a:spcPct val="0"/>
              </a:spcAft>
              <a:buClrTx/>
              <a:buSzTx/>
              <a:tabLst/>
            </a:pPr>
            <a:endPar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Propiciar el fortalecimiento de la comunicaci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organizaci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como elemento determinante en el cumplimiento de las metas de la Direcci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Provincial de Educaci</a:t>
            </a:r>
            <a:r>
              <a:rPr kumimoji="0" lang="es-EC" sz="1400" b="0" i="0" u="none" strike="noStrike" cap="none" normalizeH="0" baseline="0" dirty="0" smtClean="0">
                <a:ln>
                  <a:noFill/>
                </a:ln>
                <a:solidFill>
                  <a:schemeClr val="bg2">
                    <a:lumMod val="25000"/>
                  </a:schemeClr>
                </a:solidFill>
                <a:effectLst/>
                <a:latin typeface="Calibri"/>
                <a:ea typeface="Calibri" pitchFamily="34" charset="0"/>
                <a:cs typeface="Arial" pitchFamily="34" charset="0"/>
              </a:rPr>
              <a:t>ó</a:t>
            </a: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n de Napo.</a:t>
            </a:r>
          </a:p>
          <a:p>
            <a:pPr marL="0" marR="0" lvl="0" indent="0" algn="l" defTabSz="914400" rtl="0" eaLnBrk="0" fontAlgn="base" latinLnBrk="0" hangingPunct="0">
              <a:lnSpc>
                <a:spcPct val="100000"/>
              </a:lnSpc>
              <a:spcBef>
                <a:spcPct val="0"/>
              </a:spcBef>
              <a:spcAft>
                <a:spcPct val="0"/>
              </a:spcAft>
              <a:buClrTx/>
              <a:buSzTx/>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s-EC" sz="1400" b="0" i="0" u="none" strike="noStrike" cap="none" normalizeH="0" baseline="0" dirty="0" smtClean="0">
                <a:ln>
                  <a:noFill/>
                </a:ln>
                <a:solidFill>
                  <a:schemeClr val="bg2">
                    <a:lumMod val="25000"/>
                  </a:schemeClr>
                </a:solidFill>
                <a:effectLst/>
                <a:latin typeface="Arial" pitchFamily="34" charset="0"/>
                <a:ea typeface="Calibri" pitchFamily="34" charset="0"/>
                <a:cs typeface="Arial" pitchFamily="34" charset="0"/>
              </a:rPr>
              <a:t>Todas las Instituciones Educativas deberían presentar la proyección de los alumnos a matricularse para el buen funcionamiento de los servicios educativos</a:t>
            </a:r>
            <a:r>
              <a:rPr kumimoji="0" lang="es-EC" sz="1400" b="0" i="0" u="none" strike="noStrike" cap="none" normalizeH="0" baseline="0" dirty="0" smtClean="0">
                <a:ln>
                  <a:noFill/>
                </a:ln>
                <a:solidFill>
                  <a:schemeClr val="bg2">
                    <a:lumMod val="25000"/>
                  </a:schemeClr>
                </a:solidFill>
                <a:effectLst/>
                <a:latin typeface="Arial" pitchFamily="34" charset="0"/>
                <a:cs typeface="Arial" pitchFamily="34" charset="0"/>
              </a:rPr>
              <a:t> </a:t>
            </a:r>
          </a:p>
        </p:txBody>
      </p:sp>
      <p:pic>
        <p:nvPicPr>
          <p:cNvPr id="4"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211960" y="2348880"/>
            <a:ext cx="2914580" cy="1015663"/>
          </a:xfrm>
          <a:prstGeom prst="rect">
            <a:avLst/>
          </a:prstGeo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divot"/>
            <a:bevelB prst="softRound"/>
          </a:sp3d>
        </p:spPr>
        <p:txBody>
          <a:bodyPr wrap="none">
            <a:spAutoFit/>
          </a:bodyPr>
          <a:lstStyle/>
          <a:p>
            <a:r>
              <a:rPr lang="es-EC" sz="6000" dirty="0">
                <a:solidFill>
                  <a:schemeClr val="accent1">
                    <a:lumMod val="75000"/>
                  </a:schemeClr>
                </a:solidFill>
                <a:effectLst>
                  <a:outerShdw blurRad="38100" dist="38100" dir="2700000" algn="tl">
                    <a:srgbClr val="000000">
                      <a:alpha val="43137"/>
                    </a:srgbClr>
                  </a:outerShdw>
                </a:effectLst>
              </a:rPr>
              <a:t>Gracias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4251928"/>
          </a:xfrm>
        </p:spPr>
        <p:style>
          <a:lnRef idx="2">
            <a:schemeClr val="accent1"/>
          </a:lnRef>
          <a:fillRef idx="1">
            <a:schemeClr val="lt1"/>
          </a:fillRef>
          <a:effectRef idx="0">
            <a:schemeClr val="accent1"/>
          </a:effectRef>
          <a:fontRef idx="minor">
            <a:schemeClr val="dk1"/>
          </a:fontRef>
        </p:style>
        <p:txBody>
          <a:bodyPr/>
          <a:lstStyle/>
          <a:p>
            <a:r>
              <a:rPr lang="es-EC" dirty="0" smtClean="0">
                <a:solidFill>
                  <a:schemeClr val="bg2">
                    <a:lumMod val="25000"/>
                  </a:schemeClr>
                </a:solidFill>
              </a:rPr>
              <a:t>Los recursos económicos siempre han sido limitados.</a:t>
            </a:r>
          </a:p>
          <a:p>
            <a:r>
              <a:rPr lang="es-EC" dirty="0" smtClean="0">
                <a:solidFill>
                  <a:schemeClr val="bg2">
                    <a:lumMod val="25000"/>
                  </a:schemeClr>
                </a:solidFill>
              </a:rPr>
              <a:t>Falta de Orgánicos estructurales.</a:t>
            </a:r>
          </a:p>
          <a:p>
            <a:r>
              <a:rPr lang="es-EC" dirty="0" smtClean="0">
                <a:solidFill>
                  <a:schemeClr val="bg2">
                    <a:lumMod val="25000"/>
                  </a:schemeClr>
                </a:solidFill>
              </a:rPr>
              <a:t>Falta de coordinación </a:t>
            </a:r>
            <a:r>
              <a:rPr lang="es-EC" dirty="0" err="1" smtClean="0">
                <a:solidFill>
                  <a:schemeClr val="bg2">
                    <a:lumMod val="25000"/>
                  </a:schemeClr>
                </a:solidFill>
              </a:rPr>
              <a:t>intra</a:t>
            </a:r>
            <a:r>
              <a:rPr lang="es-EC" dirty="0" smtClean="0">
                <a:solidFill>
                  <a:schemeClr val="bg2">
                    <a:lumMod val="25000"/>
                  </a:schemeClr>
                </a:solidFill>
              </a:rPr>
              <a:t>–institucional.</a:t>
            </a:r>
          </a:p>
          <a:p>
            <a:r>
              <a:rPr lang="es-EC" dirty="0" smtClean="0">
                <a:solidFill>
                  <a:schemeClr val="bg2">
                    <a:lumMod val="25000"/>
                  </a:schemeClr>
                </a:solidFill>
              </a:rPr>
              <a:t>Un clima laboral no favorable.</a:t>
            </a:r>
          </a:p>
          <a:p>
            <a:r>
              <a:rPr lang="es-EC" dirty="0" smtClean="0">
                <a:solidFill>
                  <a:schemeClr val="bg2">
                    <a:lumMod val="25000"/>
                  </a:schemeClr>
                </a:solidFill>
              </a:rPr>
              <a:t>La falta de un direccionamiento estratégico y gerencial generó que exista una disminución de asignación presupuestaria por parte del Gobierno.</a:t>
            </a:r>
          </a:p>
          <a:p>
            <a:endParaRPr lang="es-EC" dirty="0" smtClean="0"/>
          </a:p>
          <a:p>
            <a:endParaRPr lang="es-EC" dirty="0" smtClean="0"/>
          </a:p>
        </p:txBody>
      </p:sp>
      <p:sp>
        <p:nvSpPr>
          <p:cNvPr id="3" name="2 Título"/>
          <p:cNvSpPr>
            <a:spLocks noGrp="1"/>
          </p:cNvSpPr>
          <p:nvPr>
            <p:ph type="title"/>
          </p:nvPr>
        </p:nvSpPr>
        <p:spPr>
          <a:xfrm>
            <a:off x="457200" y="274638"/>
            <a:ext cx="3250704" cy="850106"/>
          </a:xfrm>
        </p:spPr>
        <p:style>
          <a:lnRef idx="0">
            <a:schemeClr val="accent1"/>
          </a:lnRef>
          <a:fillRef idx="3">
            <a:schemeClr val="accent1"/>
          </a:fillRef>
          <a:effectRef idx="3">
            <a:schemeClr val="accent1"/>
          </a:effectRef>
          <a:fontRef idx="minor">
            <a:schemeClr val="lt1"/>
          </a:fontRef>
        </p:style>
        <p:txBody>
          <a:bodyPr>
            <a:normAutofit/>
          </a:bodyPr>
          <a:lstStyle/>
          <a:p>
            <a:r>
              <a:rPr lang="es-EC" sz="3600" dirty="0" smtClean="0"/>
              <a:t>Antecedentes</a:t>
            </a:r>
            <a:endParaRPr lang="es-EC" sz="3600" dirty="0"/>
          </a:p>
        </p:txBody>
      </p:sp>
      <p:pic>
        <p:nvPicPr>
          <p:cNvPr id="4"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4179920"/>
          </a:xfrm>
        </p:spPr>
        <p:style>
          <a:lnRef idx="2">
            <a:schemeClr val="accent1"/>
          </a:lnRef>
          <a:fillRef idx="1">
            <a:schemeClr val="lt1"/>
          </a:fillRef>
          <a:effectRef idx="0">
            <a:schemeClr val="accent1"/>
          </a:effectRef>
          <a:fontRef idx="minor">
            <a:schemeClr val="dk1"/>
          </a:fontRef>
        </p:style>
        <p:txBody>
          <a:bodyPr/>
          <a:lstStyle/>
          <a:p>
            <a:r>
              <a:rPr lang="es-EC" dirty="0" smtClean="0">
                <a:solidFill>
                  <a:schemeClr val="bg2">
                    <a:lumMod val="25000"/>
                  </a:schemeClr>
                </a:solidFill>
              </a:rPr>
              <a:t>Inexistencia de planificación y proyección de requerimientos, al no establecimiento de políticas y normas que demuestren la interactividad y relación entre la Gestión de la Institución y la planificación del Gobierno Central.</a:t>
            </a:r>
          </a:p>
          <a:p>
            <a:endParaRPr lang="es-EC" dirty="0" smtClean="0"/>
          </a:p>
        </p:txBody>
      </p:sp>
      <p:sp>
        <p:nvSpPr>
          <p:cNvPr id="3" name="2 Título"/>
          <p:cNvSpPr>
            <a:spLocks noGrp="1"/>
          </p:cNvSpPr>
          <p:nvPr>
            <p:ph type="title"/>
          </p:nvPr>
        </p:nvSpPr>
        <p:spPr>
          <a:xfrm>
            <a:off x="457200" y="274638"/>
            <a:ext cx="3250704" cy="850106"/>
          </a:xfrm>
        </p:spPr>
        <p:style>
          <a:lnRef idx="0">
            <a:schemeClr val="accent1"/>
          </a:lnRef>
          <a:fillRef idx="3">
            <a:schemeClr val="accent1"/>
          </a:fillRef>
          <a:effectRef idx="3">
            <a:schemeClr val="accent1"/>
          </a:effectRef>
          <a:fontRef idx="minor">
            <a:schemeClr val="lt1"/>
          </a:fontRef>
        </p:style>
        <p:txBody>
          <a:bodyPr>
            <a:normAutofit/>
          </a:bodyPr>
          <a:lstStyle/>
          <a:p>
            <a:r>
              <a:rPr lang="es-EC" sz="3600" dirty="0" smtClean="0"/>
              <a:t>Problema</a:t>
            </a:r>
            <a:endParaRPr lang="es-EC" sz="3600" dirty="0"/>
          </a:p>
        </p:txBody>
      </p:sp>
      <p:pic>
        <p:nvPicPr>
          <p:cNvPr id="4"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4179920"/>
          </a:xfrm>
        </p:spPr>
        <p:style>
          <a:lnRef idx="2">
            <a:schemeClr val="accent1"/>
          </a:lnRef>
          <a:fillRef idx="1">
            <a:schemeClr val="lt1"/>
          </a:fillRef>
          <a:effectRef idx="0">
            <a:schemeClr val="accent1"/>
          </a:effectRef>
          <a:fontRef idx="minor">
            <a:schemeClr val="dk1"/>
          </a:fontRef>
        </p:style>
        <p:txBody>
          <a:bodyPr>
            <a:normAutofit/>
          </a:bodyPr>
          <a:lstStyle/>
          <a:p>
            <a:r>
              <a:rPr lang="es-EC" sz="2400" dirty="0" smtClean="0">
                <a:solidFill>
                  <a:schemeClr val="bg2">
                    <a:lumMod val="25000"/>
                  </a:schemeClr>
                </a:solidFill>
                <a:latin typeface="Arial Unicode MS" pitchFamily="34" charset="-128"/>
                <a:ea typeface="Arial Unicode MS" pitchFamily="34" charset="-128"/>
                <a:cs typeface="Arial Unicode MS" pitchFamily="34" charset="-128"/>
              </a:rPr>
              <a:t>En los actuales momentos la Dirección Provincial de Educación de Napo atraviesa un cambio administrativo, toda vez que, al aprobarse la nueva Ley de Educación Intercultural esta institución educativa se divide en dos Direcciones Distritales para toda la provincia de Napo.</a:t>
            </a:r>
          </a:p>
          <a:p>
            <a:r>
              <a:rPr lang="es-EC" sz="2400" dirty="0" smtClean="0">
                <a:solidFill>
                  <a:schemeClr val="bg2">
                    <a:lumMod val="25000"/>
                  </a:schemeClr>
                </a:solidFill>
                <a:latin typeface="Arial Unicode MS" pitchFamily="34" charset="-128"/>
                <a:ea typeface="Arial Unicode MS" pitchFamily="34" charset="-128"/>
                <a:cs typeface="Arial Unicode MS" pitchFamily="34" charset="-128"/>
              </a:rPr>
              <a:t>Nueva organización: Más dinámica, moderna, y con las políticas propias del sector geográfico, con la participación de las instituciones públicas y ONG</a:t>
            </a:r>
            <a:r>
              <a:rPr lang="es-EC" sz="2400" dirty="0" smtClean="0">
                <a:latin typeface="Arial Unicode MS" pitchFamily="34" charset="-128"/>
                <a:ea typeface="Arial Unicode MS" pitchFamily="34" charset="-128"/>
                <a:cs typeface="Arial Unicode MS" pitchFamily="34" charset="-128"/>
              </a:rPr>
              <a:t>.</a:t>
            </a:r>
          </a:p>
        </p:txBody>
      </p:sp>
      <p:sp>
        <p:nvSpPr>
          <p:cNvPr id="3" name="2 Título"/>
          <p:cNvSpPr>
            <a:spLocks noGrp="1"/>
          </p:cNvSpPr>
          <p:nvPr>
            <p:ph type="title"/>
          </p:nvPr>
        </p:nvSpPr>
        <p:spPr>
          <a:xfrm>
            <a:off x="457200" y="274638"/>
            <a:ext cx="5482952" cy="850106"/>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sz="3600" dirty="0" smtClean="0"/>
              <a:t>Justificación del problema</a:t>
            </a:r>
            <a:endParaRPr lang="es-EC" sz="3600" dirty="0"/>
          </a:p>
        </p:txBody>
      </p:sp>
      <p:pic>
        <p:nvPicPr>
          <p:cNvPr id="4"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4179920"/>
          </a:xfrm>
        </p:spPr>
        <p:style>
          <a:lnRef idx="2">
            <a:schemeClr val="accent1"/>
          </a:lnRef>
          <a:fillRef idx="1">
            <a:schemeClr val="lt1"/>
          </a:fillRef>
          <a:effectRef idx="0">
            <a:schemeClr val="accent1"/>
          </a:effectRef>
          <a:fontRef idx="minor">
            <a:schemeClr val="dk1"/>
          </a:fontRef>
        </p:style>
        <p:txBody>
          <a:bodyPr/>
          <a:lstStyle/>
          <a:p>
            <a:endParaRPr lang="es-EC" dirty="0" smtClean="0">
              <a:solidFill>
                <a:schemeClr val="bg2">
                  <a:lumMod val="25000"/>
                </a:schemeClr>
              </a:solidFill>
              <a:latin typeface="Arial Unicode MS" pitchFamily="34" charset="-128"/>
              <a:ea typeface="Arial Unicode MS" pitchFamily="34" charset="-128"/>
              <a:cs typeface="Arial Unicode MS" pitchFamily="34" charset="-128"/>
            </a:endParaRPr>
          </a:p>
          <a:p>
            <a:endParaRPr lang="es-EC" dirty="0" smtClean="0">
              <a:solidFill>
                <a:schemeClr val="bg2">
                  <a:lumMod val="25000"/>
                </a:schemeClr>
              </a:solidFill>
              <a:latin typeface="Arial Unicode MS" pitchFamily="34" charset="-128"/>
              <a:ea typeface="Arial Unicode MS" pitchFamily="34" charset="-128"/>
              <a:cs typeface="Arial Unicode MS" pitchFamily="34" charset="-128"/>
            </a:endParaRPr>
          </a:p>
          <a:p>
            <a:r>
              <a:rPr lang="es-EC" dirty="0" smtClean="0">
                <a:solidFill>
                  <a:schemeClr val="bg2">
                    <a:lumMod val="25000"/>
                  </a:schemeClr>
                </a:solidFill>
                <a:latin typeface="Arial Unicode MS" pitchFamily="34" charset="-128"/>
                <a:ea typeface="Arial Unicode MS" pitchFamily="34" charset="-128"/>
                <a:cs typeface="Arial Unicode MS" pitchFamily="34" charset="-128"/>
              </a:rPr>
              <a:t>Elaborar el Plan Estratégico 2011-2016 para la Dirección de Educación Hispana de la Provincia de Napo.</a:t>
            </a:r>
          </a:p>
        </p:txBody>
      </p:sp>
      <p:sp>
        <p:nvSpPr>
          <p:cNvPr id="3" name="2 Título"/>
          <p:cNvSpPr>
            <a:spLocks noGrp="1"/>
          </p:cNvSpPr>
          <p:nvPr>
            <p:ph type="title"/>
          </p:nvPr>
        </p:nvSpPr>
        <p:spPr>
          <a:xfrm>
            <a:off x="457200" y="274638"/>
            <a:ext cx="5482952" cy="850106"/>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sz="3600" dirty="0" smtClean="0"/>
              <a:t/>
            </a:r>
            <a:br>
              <a:rPr lang="es-EC" sz="3600" dirty="0" smtClean="0"/>
            </a:br>
            <a:r>
              <a:rPr lang="es-EC" sz="3600" dirty="0" smtClean="0"/>
              <a:t>Objetivo principal</a:t>
            </a:r>
            <a:br>
              <a:rPr lang="es-EC" sz="3600" dirty="0" smtClean="0"/>
            </a:br>
            <a:endParaRPr lang="es-EC" sz="3600" dirty="0"/>
          </a:p>
        </p:txBody>
      </p:sp>
      <p:pic>
        <p:nvPicPr>
          <p:cNvPr id="4"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9"/>
            <a:ext cx="8229600" cy="4179920"/>
          </a:xfrm>
        </p:spPr>
        <p:style>
          <a:lnRef idx="2">
            <a:schemeClr val="accent1"/>
          </a:lnRef>
          <a:fillRef idx="1">
            <a:schemeClr val="lt1"/>
          </a:fillRef>
          <a:effectRef idx="0">
            <a:schemeClr val="accent1"/>
          </a:effectRef>
          <a:fontRef idx="minor">
            <a:schemeClr val="dk1"/>
          </a:fontRef>
        </p:style>
        <p:txBody>
          <a:bodyPr>
            <a:normAutofit fontScale="92500"/>
          </a:bodyPr>
          <a:lstStyle/>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Realizar un análisis situacional de la DPE a fin de identificar la situación real de la misma.</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Establecer los lineamientos estratégicos de la DPE a fin de lograr un liderazgo a través de la competencia en talento humano e innovación</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Definir políticas y planes de Seguimiento y Control a fin de cumplir con las metas establecidas y los indicadores generados.</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Elaborar el </a:t>
            </a:r>
            <a:r>
              <a:rPr lang="es-EC" smtClean="0">
                <a:solidFill>
                  <a:schemeClr val="bg2">
                    <a:lumMod val="25000"/>
                  </a:schemeClr>
                </a:solidFill>
                <a:latin typeface="Arial Unicode MS" pitchFamily="34" charset="-128"/>
                <a:ea typeface="Arial Unicode MS" pitchFamily="34" charset="-128"/>
                <a:cs typeface="Arial Unicode MS" pitchFamily="34" charset="-128"/>
              </a:rPr>
              <a:t>Plan  Estratégico </a:t>
            </a:r>
            <a:r>
              <a:rPr lang="es-EC" dirty="0" smtClean="0">
                <a:solidFill>
                  <a:schemeClr val="bg2">
                    <a:lumMod val="25000"/>
                  </a:schemeClr>
                </a:solidFill>
                <a:latin typeface="Arial Unicode MS" pitchFamily="34" charset="-128"/>
                <a:ea typeface="Arial Unicode MS" pitchFamily="34" charset="-128"/>
                <a:cs typeface="Arial Unicode MS" pitchFamily="34" charset="-128"/>
              </a:rPr>
              <a:t>para la DPE a fin crear alternativas de cambio para la comunidad educativa.</a:t>
            </a:r>
          </a:p>
          <a:p>
            <a:endParaRPr lang="es-EC" dirty="0" smtClean="0"/>
          </a:p>
        </p:txBody>
      </p:sp>
      <p:sp>
        <p:nvSpPr>
          <p:cNvPr id="3" name="2 Título"/>
          <p:cNvSpPr>
            <a:spLocks noGrp="1"/>
          </p:cNvSpPr>
          <p:nvPr>
            <p:ph type="title"/>
          </p:nvPr>
        </p:nvSpPr>
        <p:spPr>
          <a:xfrm>
            <a:off x="457200" y="274638"/>
            <a:ext cx="5338936" cy="850106"/>
          </a:xfrm>
        </p:spPr>
        <p:style>
          <a:lnRef idx="0">
            <a:schemeClr val="accent1"/>
          </a:lnRef>
          <a:fillRef idx="3">
            <a:schemeClr val="accent1"/>
          </a:fillRef>
          <a:effectRef idx="3">
            <a:schemeClr val="accent1"/>
          </a:effectRef>
          <a:fontRef idx="minor">
            <a:schemeClr val="lt1"/>
          </a:fontRef>
        </p:style>
        <p:txBody>
          <a:bodyPr>
            <a:normAutofit/>
          </a:bodyPr>
          <a:lstStyle/>
          <a:p>
            <a:r>
              <a:rPr lang="es-EC" sz="3600" dirty="0" smtClean="0"/>
              <a:t>Objetivos específicos</a:t>
            </a:r>
            <a:endParaRPr lang="es-EC" sz="3600" dirty="0"/>
          </a:p>
        </p:txBody>
      </p:sp>
      <p:pic>
        <p:nvPicPr>
          <p:cNvPr id="4" name="Picture 2" descr="Logo Nuevo"/>
          <p:cNvPicPr>
            <a:picLocks noChangeAspect="1" noChangeArrowheads="1"/>
          </p:cNvPicPr>
          <p:nvPr/>
        </p:nvPicPr>
        <p:blipFill>
          <a:blip r:embed="rId3" cstate="print"/>
          <a:srcRect/>
          <a:stretch>
            <a:fillRect/>
          </a:stretch>
        </p:blipFill>
        <p:spPr bwMode="auto">
          <a:xfrm>
            <a:off x="6516216" y="5949280"/>
            <a:ext cx="1943100" cy="57150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467951"/>
          </a:xfrm>
        </p:spPr>
        <p:style>
          <a:lnRef idx="2">
            <a:schemeClr val="accent1"/>
          </a:lnRef>
          <a:fillRef idx="1">
            <a:schemeClr val="lt1"/>
          </a:fillRef>
          <a:effectRef idx="0">
            <a:schemeClr val="accent1"/>
          </a:effectRef>
          <a:fontRef idx="minor">
            <a:schemeClr val="dk1"/>
          </a:fontRef>
        </p:style>
        <p:txBody>
          <a:bodyPr>
            <a:normAutofit lnSpcReduction="10000"/>
          </a:bodyPr>
          <a:lstStyle/>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FODA</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Factores Externos</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Factores Internos</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Formulación de la Misión y Visión</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Matriz </a:t>
            </a:r>
            <a:r>
              <a:rPr lang="es-EC" dirty="0" smtClean="0">
                <a:solidFill>
                  <a:schemeClr val="bg2">
                    <a:lumMod val="25000"/>
                  </a:schemeClr>
                </a:solidFill>
                <a:latin typeface="Arial Unicode MS" pitchFamily="34" charset="-128"/>
                <a:ea typeface="Arial Unicode MS" pitchFamily="34" charset="-128"/>
                <a:cs typeface="Arial Unicode MS" pitchFamily="34" charset="-128"/>
              </a:rPr>
              <a:t>PEYEA (</a:t>
            </a:r>
            <a:r>
              <a:rPr lang="es-EC" sz="1000" dirty="0" smtClean="0"/>
              <a:t>MATRIZ </a:t>
            </a:r>
            <a:r>
              <a:rPr lang="es-EC" sz="1000" dirty="0" smtClean="0"/>
              <a:t>DE POSICIÓN ESTRATÉGICA Y LA EVALUACIÓN DE LA ACCIÓN</a:t>
            </a:r>
            <a:r>
              <a:rPr lang="es-EC" sz="1000" dirty="0" smtClean="0"/>
              <a:t>.</a:t>
            </a:r>
            <a:r>
              <a:rPr lang="es-EC" sz="2800" dirty="0" smtClean="0"/>
              <a:t>)</a:t>
            </a:r>
          </a:p>
          <a:p>
            <a:pPr lvl="0"/>
            <a:r>
              <a:rPr lang="es-EC" smtClean="0">
                <a:solidFill>
                  <a:schemeClr val="bg2">
                    <a:lumMod val="25000"/>
                  </a:schemeClr>
                </a:solidFill>
                <a:latin typeface="Arial Unicode MS" pitchFamily="34" charset="-128"/>
                <a:ea typeface="Arial Unicode MS" pitchFamily="34" charset="-128"/>
                <a:cs typeface="Arial Unicode MS" pitchFamily="34" charset="-128"/>
              </a:rPr>
              <a:t> Matriz MCPE (</a:t>
            </a:r>
            <a:r>
              <a:rPr lang="es-EC" sz="1000" smtClean="0">
                <a:solidFill>
                  <a:schemeClr val="tx1"/>
                </a:solidFill>
                <a:latin typeface="Arial Unicode MS" pitchFamily="34" charset="-128"/>
                <a:ea typeface="Arial Unicode MS" pitchFamily="34" charset="-128"/>
                <a:cs typeface="Arial Unicode MS" pitchFamily="34" charset="-128"/>
              </a:rPr>
              <a:t>MATRIZ CUALITATIVA  DE LA  PLANIFICACIÓN ESTRATÉGICA</a:t>
            </a:r>
            <a:r>
              <a:rPr lang="es-EC" sz="2800" smtClean="0">
                <a:solidFill>
                  <a:schemeClr val="tx1"/>
                </a:solidFill>
                <a:latin typeface="Arial Unicode MS" pitchFamily="34" charset="-128"/>
                <a:ea typeface="Arial Unicode MS" pitchFamily="34" charset="-128"/>
                <a:cs typeface="Arial Unicode MS" pitchFamily="34" charset="-128"/>
              </a:rPr>
              <a:t>)</a:t>
            </a:r>
            <a:r>
              <a:rPr lang="es-EC" sz="1000" smtClean="0">
                <a:solidFill>
                  <a:schemeClr val="tx1"/>
                </a:solidFill>
                <a:latin typeface="Arial Unicode MS" pitchFamily="34" charset="-128"/>
                <a:ea typeface="Arial Unicode MS" pitchFamily="34" charset="-128"/>
                <a:cs typeface="Arial Unicode MS" pitchFamily="34" charset="-128"/>
              </a:rPr>
              <a:t> </a:t>
            </a:r>
            <a:endParaRPr lang="es-EC" dirty="0" smtClean="0">
              <a:solidFill>
                <a:schemeClr val="bg2">
                  <a:lumMod val="25000"/>
                </a:schemeClr>
              </a:solidFill>
              <a:latin typeface="Arial Unicode MS" pitchFamily="34" charset="-128"/>
              <a:ea typeface="Arial Unicode MS" pitchFamily="34" charset="-128"/>
              <a:cs typeface="Arial Unicode MS" pitchFamily="34" charset="-128"/>
            </a:endParaRP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Priorización de objetivos</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Clasificación de objetivos estratégicos</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Mapa Estratégico</a:t>
            </a:r>
          </a:p>
          <a:p>
            <a:pPr lvl="0"/>
            <a:r>
              <a:rPr lang="es-EC" dirty="0" smtClean="0">
                <a:solidFill>
                  <a:schemeClr val="bg2">
                    <a:lumMod val="25000"/>
                  </a:schemeClr>
                </a:solidFill>
                <a:latin typeface="Arial Unicode MS" pitchFamily="34" charset="-128"/>
                <a:ea typeface="Arial Unicode MS" pitchFamily="34" charset="-128"/>
                <a:cs typeface="Arial Unicode MS" pitchFamily="34" charset="-128"/>
              </a:rPr>
              <a:t>Tabla Balanceada y PPP</a:t>
            </a:r>
          </a:p>
          <a:p>
            <a:pPr lvl="0"/>
            <a:endParaRPr lang="es-EC" dirty="0" smtClean="0">
              <a:latin typeface="Arial Unicode MS" pitchFamily="34" charset="-128"/>
              <a:ea typeface="Arial Unicode MS" pitchFamily="34" charset="-128"/>
              <a:cs typeface="Arial Unicode MS" pitchFamily="34" charset="-128"/>
            </a:endParaRPr>
          </a:p>
          <a:p>
            <a:pPr lvl="0"/>
            <a:endParaRPr lang="es-EC" dirty="0" smtClean="0">
              <a:latin typeface="Arial Unicode MS" pitchFamily="34" charset="-128"/>
              <a:ea typeface="Arial Unicode MS" pitchFamily="34" charset="-128"/>
              <a:cs typeface="Arial Unicode MS" pitchFamily="34" charset="-128"/>
            </a:endParaRPr>
          </a:p>
          <a:p>
            <a:endParaRPr lang="es-EC" dirty="0" smtClean="0"/>
          </a:p>
        </p:txBody>
      </p:sp>
      <p:sp>
        <p:nvSpPr>
          <p:cNvPr id="3" name="2 Título"/>
          <p:cNvSpPr>
            <a:spLocks noGrp="1"/>
          </p:cNvSpPr>
          <p:nvPr>
            <p:ph type="title"/>
          </p:nvPr>
        </p:nvSpPr>
        <p:spPr>
          <a:xfrm>
            <a:off x="457200" y="274638"/>
            <a:ext cx="5338936" cy="850106"/>
          </a:xfrm>
        </p:spPr>
        <p:style>
          <a:lnRef idx="0">
            <a:schemeClr val="accent1"/>
          </a:lnRef>
          <a:fillRef idx="3">
            <a:schemeClr val="accent1"/>
          </a:fillRef>
          <a:effectRef idx="3">
            <a:schemeClr val="accent1"/>
          </a:effectRef>
          <a:fontRef idx="minor">
            <a:schemeClr val="lt1"/>
          </a:fontRef>
        </p:style>
        <p:txBody>
          <a:bodyPr>
            <a:normAutofit fontScale="90000"/>
          </a:bodyPr>
          <a:lstStyle/>
          <a:p>
            <a:r>
              <a:rPr lang="es-EC" sz="3600" dirty="0" smtClean="0"/>
              <a:t/>
            </a:r>
            <a:br>
              <a:rPr lang="es-EC" sz="3600" dirty="0" smtClean="0"/>
            </a:br>
            <a:r>
              <a:rPr lang="es-EC" sz="3600" dirty="0" smtClean="0"/>
              <a:t>Análisis y Desarrollo</a:t>
            </a:r>
            <a:br>
              <a:rPr lang="es-EC" sz="3600" dirty="0" smtClean="0"/>
            </a:br>
            <a:endParaRPr lang="es-EC" sz="3600" dirty="0"/>
          </a:p>
        </p:txBody>
      </p:sp>
      <p:pic>
        <p:nvPicPr>
          <p:cNvPr id="4" name="Picture 2" descr="Logo Nuevo"/>
          <p:cNvPicPr>
            <a:picLocks noChangeAspect="1" noChangeArrowheads="1"/>
          </p:cNvPicPr>
          <p:nvPr/>
        </p:nvPicPr>
        <p:blipFill>
          <a:blip r:embed="rId3" cstate="print"/>
          <a:srcRect/>
          <a:stretch>
            <a:fillRect/>
          </a:stretch>
        </p:blipFill>
        <p:spPr bwMode="auto">
          <a:xfrm>
            <a:off x="6804248" y="6165304"/>
            <a:ext cx="1943100" cy="5715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2" name="1 Tabla"/>
          <p:cNvGraphicFramePr>
            <a:graphicFrameLocks noGrp="1"/>
          </p:cNvGraphicFramePr>
          <p:nvPr/>
        </p:nvGraphicFramePr>
        <p:xfrm>
          <a:off x="251517" y="548685"/>
          <a:ext cx="8568954" cy="5343146"/>
        </p:xfrm>
        <a:graphic>
          <a:graphicData uri="http://schemas.openxmlformats.org/drawingml/2006/table">
            <a:tbl>
              <a:tblPr/>
              <a:tblGrid>
                <a:gridCol w="2952331"/>
                <a:gridCol w="581546"/>
                <a:gridCol w="559453"/>
                <a:gridCol w="559453"/>
                <a:gridCol w="559453"/>
                <a:gridCol w="559453"/>
                <a:gridCol w="559453"/>
                <a:gridCol w="559453"/>
                <a:gridCol w="559453"/>
                <a:gridCol w="559453"/>
                <a:gridCol w="559453"/>
              </a:tblGrid>
              <a:tr h="72003">
                <a:tc>
                  <a:txBody>
                    <a:bodyPr/>
                    <a:lstStyle/>
                    <a:p>
                      <a:pPr algn="l" fontAlgn="b"/>
                      <a:endParaRPr lang="es-EC" sz="600" b="0" i="0" u="none" strike="noStrike" dirty="0">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EC" sz="600" b="0" i="0" u="none" strike="noStrike">
                        <a:solidFill>
                          <a:srgbClr val="000000"/>
                        </a:solidFill>
                        <a:latin typeface="Calibri"/>
                      </a:endParaRPr>
                    </a:p>
                  </a:txBody>
                  <a:tcPr marL="4975" marR="4975" marT="4975" marB="0" anchor="b">
                    <a:lnL>
                      <a:noFill/>
                    </a:lnL>
                    <a:lnR>
                      <a:noFill/>
                    </a:lnR>
                    <a:lnT>
                      <a:noFill/>
                    </a:lnT>
                    <a:lnB w="6350" cap="flat" cmpd="sng" algn="ctr">
                      <a:solidFill>
                        <a:srgbClr val="000000"/>
                      </a:solidFill>
                      <a:prstDash val="solid"/>
                      <a:round/>
                      <a:headEnd type="none" w="med" len="med"/>
                      <a:tailEnd type="none" w="med" len="med"/>
                    </a:lnB>
                  </a:tcPr>
                </a:tc>
              </a:tr>
              <a:tr h="1861745">
                <a:tc>
                  <a:txBody>
                    <a:bodyPr/>
                    <a:lstStyle/>
                    <a:p>
                      <a:pPr algn="ctr" fontAlgn="ctr"/>
                      <a:r>
                        <a:rPr lang="es-EC" sz="1800" b="1" i="0" u="none" strike="noStrike" dirty="0" smtClean="0">
                          <a:solidFill>
                            <a:srgbClr val="000000"/>
                          </a:solidFill>
                          <a:latin typeface="Calibri"/>
                        </a:rPr>
                        <a:t>FORTALEZAS</a:t>
                      </a:r>
                      <a:endParaRPr lang="es-EC" sz="1800" b="1" i="0" u="none" strike="noStrike" dirty="0">
                        <a:solidFill>
                          <a:srgbClr val="000000"/>
                        </a:solidFill>
                        <a:latin typeface="Calibri"/>
                      </a:endParaRP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1.</a:t>
                      </a:r>
                      <a:r>
                        <a:rPr lang="es-EC" sz="800" b="0" i="0" u="none" strike="noStrike" dirty="0">
                          <a:solidFill>
                            <a:srgbClr val="000000"/>
                          </a:solidFill>
                          <a:latin typeface="Times New Roman"/>
                        </a:rPr>
                        <a:t>       </a:t>
                      </a:r>
                      <a:r>
                        <a:rPr lang="es-EC" sz="800" b="0" i="0" u="none" strike="noStrike" dirty="0">
                          <a:solidFill>
                            <a:srgbClr val="000000"/>
                          </a:solidFill>
                          <a:latin typeface="Calibri"/>
                        </a:rPr>
                        <a:t>Están alineados los planes operativos departamentales con el Plan Decenal, formulando  las estrategias provinciales para cumplir, lo que generado satisfacción en la comunidad educativa.</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2.</a:t>
                      </a:r>
                      <a:r>
                        <a:rPr lang="es-EC" sz="800" b="0" i="0" u="none" strike="noStrike" dirty="0">
                          <a:solidFill>
                            <a:srgbClr val="000000"/>
                          </a:solidFill>
                          <a:latin typeface="Times New Roman"/>
                        </a:rPr>
                        <a:t>       </a:t>
                      </a:r>
                      <a:r>
                        <a:rPr lang="es-EC" sz="800" b="0" i="0" u="none" strike="noStrike" dirty="0">
                          <a:solidFill>
                            <a:srgbClr val="000000"/>
                          </a:solidFill>
                          <a:latin typeface="Calibri"/>
                        </a:rPr>
                        <a:t>Los manuales de funciones están actualizados y permiten optimizar la gestión en los trámites con el Ministerio de Educación</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3.</a:t>
                      </a:r>
                      <a:r>
                        <a:rPr lang="es-EC" sz="800" b="0" i="0" u="none" strike="noStrike" dirty="0">
                          <a:solidFill>
                            <a:srgbClr val="000000"/>
                          </a:solidFill>
                          <a:latin typeface="Times New Roman"/>
                        </a:rPr>
                        <a:t>       </a:t>
                      </a:r>
                      <a:r>
                        <a:rPr lang="es-EC" sz="800" b="0" i="0" u="none" strike="noStrike" dirty="0">
                          <a:solidFill>
                            <a:srgbClr val="000000"/>
                          </a:solidFill>
                          <a:latin typeface="Calibri"/>
                        </a:rPr>
                        <a:t>La organización promueve la capacitación de los funcionarios con el fin de mejorar la atención al público.</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4.</a:t>
                      </a:r>
                      <a:r>
                        <a:rPr lang="es-EC" sz="800" b="0" i="0" u="none" strike="noStrike" dirty="0">
                          <a:solidFill>
                            <a:srgbClr val="000000"/>
                          </a:solidFill>
                          <a:latin typeface="Times New Roman"/>
                        </a:rPr>
                        <a:t>       </a:t>
                      </a:r>
                      <a:r>
                        <a:rPr lang="es-EC" sz="800" b="0" i="0" u="none" strike="noStrike" dirty="0">
                          <a:solidFill>
                            <a:srgbClr val="000000"/>
                          </a:solidFill>
                          <a:latin typeface="Calibri"/>
                        </a:rPr>
                        <a:t>Contribución a la formación integral de la población adulta y adulto mayor en la salud y educación.</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5.</a:t>
                      </a:r>
                      <a:r>
                        <a:rPr lang="es-EC" sz="800" b="0" i="0" u="none" strike="noStrike" dirty="0">
                          <a:solidFill>
                            <a:srgbClr val="000000"/>
                          </a:solidFill>
                          <a:latin typeface="Times New Roman"/>
                        </a:rPr>
                        <a:t>       </a:t>
                      </a:r>
                      <a:r>
                        <a:rPr lang="es-EC" sz="800" b="0" i="0" u="none" strike="noStrike" dirty="0">
                          <a:solidFill>
                            <a:srgbClr val="000000"/>
                          </a:solidFill>
                          <a:latin typeface="Calibri"/>
                        </a:rPr>
                        <a:t>Utilización de software especializado por departamento, ya que, existe software definido para cada necesidad establecida</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6.</a:t>
                      </a:r>
                      <a:r>
                        <a:rPr lang="es-EC" sz="800" b="0" i="0" u="none" strike="noStrike" dirty="0">
                          <a:solidFill>
                            <a:srgbClr val="000000"/>
                          </a:solidFill>
                          <a:latin typeface="Times New Roman"/>
                        </a:rPr>
                        <a:t>       </a:t>
                      </a:r>
                      <a:r>
                        <a:rPr lang="es-EC" sz="800" b="0" i="0" u="none" strike="noStrike" dirty="0">
                          <a:solidFill>
                            <a:srgbClr val="000000"/>
                          </a:solidFill>
                          <a:latin typeface="Calibri"/>
                        </a:rPr>
                        <a:t>Docentes con título de tercer nivel y cuarto nivel, evaluados y ubicados por competencia en los establecimientos educativos.</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7.</a:t>
                      </a:r>
                      <a:r>
                        <a:rPr lang="es-EC" sz="800" b="0" i="0" u="none" strike="noStrike" dirty="0">
                          <a:solidFill>
                            <a:srgbClr val="000000"/>
                          </a:solidFill>
                          <a:latin typeface="Times New Roman"/>
                        </a:rPr>
                        <a:t>       </a:t>
                      </a:r>
                      <a:r>
                        <a:rPr lang="es-EC" sz="800" b="0" i="0" u="none" strike="noStrike" dirty="0">
                          <a:solidFill>
                            <a:srgbClr val="000000"/>
                          </a:solidFill>
                          <a:latin typeface="Calibri"/>
                        </a:rPr>
                        <a:t>Los Técnicos Docentes tienen  el conocimiento en el campo de la Educación, para desarrollar las planificaciones de acuerdo al Plan Decenal.</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8.</a:t>
                      </a:r>
                      <a:r>
                        <a:rPr lang="es-EC" sz="800" b="0" i="0" u="none" strike="noStrike" dirty="0">
                          <a:solidFill>
                            <a:srgbClr val="000000"/>
                          </a:solidFill>
                          <a:latin typeface="Times New Roman"/>
                        </a:rPr>
                        <a:t>       </a:t>
                      </a:r>
                      <a:r>
                        <a:rPr lang="es-EC" sz="800" b="0" i="0" u="none" strike="noStrike" dirty="0">
                          <a:solidFill>
                            <a:srgbClr val="000000"/>
                          </a:solidFill>
                          <a:latin typeface="Calibri"/>
                        </a:rPr>
                        <a:t>Gran deseo de superación del persona administrativo, supervisores de Educación y técnicos docentes en la atención al público</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9.</a:t>
                      </a:r>
                      <a:r>
                        <a:rPr lang="es-EC" sz="800" b="0" i="0" u="none" strike="noStrike" dirty="0">
                          <a:solidFill>
                            <a:srgbClr val="000000"/>
                          </a:solidFill>
                          <a:latin typeface="Times New Roman"/>
                        </a:rPr>
                        <a:t>       </a:t>
                      </a:r>
                      <a:r>
                        <a:rPr lang="es-EC" sz="800" b="0" i="0" u="none" strike="noStrike" dirty="0">
                          <a:solidFill>
                            <a:srgbClr val="000000"/>
                          </a:solidFill>
                          <a:latin typeface="Calibri"/>
                        </a:rPr>
                        <a:t>Poder de convocatoria a la comunidad educativa para analizar y definir  los problemas en el campo educativo.</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s-EC" sz="800" b="0" i="0" u="none" strike="noStrike" dirty="0">
                          <a:solidFill>
                            <a:srgbClr val="000000"/>
                          </a:solidFill>
                          <a:latin typeface="Calibri"/>
                        </a:rPr>
                        <a:t>PONDERACION</a:t>
                      </a:r>
                    </a:p>
                  </a:txBody>
                  <a:tcPr marL="4975" marR="4975" marT="4975" marB="0" vert="vert27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589">
                <a:tc>
                  <a:txBody>
                    <a:bodyPr/>
                    <a:lstStyle/>
                    <a:p>
                      <a:pPr algn="just" fontAlgn="b"/>
                      <a:r>
                        <a:rPr lang="es-EC" sz="800" b="0" i="0" u="none" strike="noStrike" dirty="0">
                          <a:solidFill>
                            <a:srgbClr val="000000"/>
                          </a:solidFill>
                          <a:latin typeface="Calibri"/>
                        </a:rPr>
                        <a:t>1.</a:t>
                      </a:r>
                      <a:r>
                        <a:rPr lang="es-EC" sz="800" b="0" i="0" u="none" strike="noStrike" dirty="0">
                          <a:solidFill>
                            <a:srgbClr val="000000"/>
                          </a:solidFill>
                          <a:latin typeface="Times New Roman"/>
                        </a:rPr>
                        <a:t>       </a:t>
                      </a:r>
                      <a:r>
                        <a:rPr lang="es-EC" sz="800" b="0" i="0" u="none" strike="noStrike" dirty="0">
                          <a:solidFill>
                            <a:srgbClr val="000000"/>
                          </a:solidFill>
                          <a:latin typeface="Calibri"/>
                        </a:rPr>
                        <a:t>Están alineados los planes operativos departamentales con el Plan Decenal, formulando  las estrategias provinciales para cumplir, lo que generado satisfacción en la comunidad educativa.</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dirty="0">
                          <a:solidFill>
                            <a:srgbClr val="000000"/>
                          </a:solidFill>
                          <a:latin typeface="Calibri"/>
                        </a:rPr>
                        <a:t> </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r" fontAlgn="b"/>
                      <a:r>
                        <a:rPr lang="es-EC" sz="800" b="0" i="0" u="none" strike="noStrike">
                          <a:solidFill>
                            <a:srgbClr val="000000"/>
                          </a:solidFill>
                          <a:latin typeface="Calibri"/>
                        </a:rPr>
                        <a:t>5</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307726">
                <a:tc>
                  <a:txBody>
                    <a:bodyPr/>
                    <a:lstStyle/>
                    <a:p>
                      <a:pPr algn="just" fontAlgn="b"/>
                      <a:r>
                        <a:rPr lang="es-EC" sz="800" b="0" i="0" u="none" strike="noStrike">
                          <a:solidFill>
                            <a:srgbClr val="000000"/>
                          </a:solidFill>
                          <a:latin typeface="Calibri"/>
                        </a:rPr>
                        <a:t>2.</a:t>
                      </a:r>
                      <a:r>
                        <a:rPr lang="es-EC" sz="800" b="0" i="0" u="none" strike="noStrike">
                          <a:solidFill>
                            <a:srgbClr val="000000"/>
                          </a:solidFill>
                          <a:latin typeface="Times New Roman"/>
                        </a:rPr>
                        <a:t>       </a:t>
                      </a:r>
                      <a:r>
                        <a:rPr lang="es-EC" sz="800" b="0" i="0" u="none" strike="noStrike">
                          <a:solidFill>
                            <a:srgbClr val="000000"/>
                          </a:solidFill>
                          <a:latin typeface="Calibri"/>
                        </a:rPr>
                        <a:t>Los manuales de funciones están actualizados y permiten optimizar la gestión en los trámites con el Ministerio de Educación</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 </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dirty="0">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800" b="0" i="0" u="none" strike="noStrike">
                          <a:solidFill>
                            <a:srgbClr val="000000"/>
                          </a:solidFill>
                          <a:latin typeface="Calibri"/>
                        </a:rPr>
                        <a:t>1,5</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726">
                <a:tc>
                  <a:txBody>
                    <a:bodyPr/>
                    <a:lstStyle/>
                    <a:p>
                      <a:pPr algn="just" fontAlgn="b"/>
                      <a:r>
                        <a:rPr lang="es-EC" sz="800" b="0" i="0" u="none" strike="noStrike">
                          <a:solidFill>
                            <a:srgbClr val="000000"/>
                          </a:solidFill>
                          <a:latin typeface="Calibri"/>
                        </a:rPr>
                        <a:t>3.</a:t>
                      </a:r>
                      <a:r>
                        <a:rPr lang="es-EC" sz="800" b="0" i="0" u="none" strike="noStrike">
                          <a:solidFill>
                            <a:srgbClr val="000000"/>
                          </a:solidFill>
                          <a:latin typeface="Times New Roman"/>
                        </a:rPr>
                        <a:t>       </a:t>
                      </a:r>
                      <a:r>
                        <a:rPr lang="es-EC" sz="800" b="0" i="0" u="none" strike="noStrike">
                          <a:solidFill>
                            <a:srgbClr val="000000"/>
                          </a:solidFill>
                          <a:latin typeface="Calibri"/>
                        </a:rPr>
                        <a:t>La organización promueve la capacitación de los funcionarios con el fin de mejorar la atención al público.</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 </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dirty="0">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800" b="0" i="0" u="none" strike="noStrike">
                          <a:solidFill>
                            <a:srgbClr val="000000"/>
                          </a:solidFill>
                          <a:latin typeface="Calibri"/>
                        </a:rPr>
                        <a:t>1</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726">
                <a:tc>
                  <a:txBody>
                    <a:bodyPr/>
                    <a:lstStyle/>
                    <a:p>
                      <a:pPr algn="just" fontAlgn="b"/>
                      <a:r>
                        <a:rPr lang="es-EC" sz="800" b="0" i="0" u="none" strike="noStrike">
                          <a:solidFill>
                            <a:srgbClr val="000000"/>
                          </a:solidFill>
                          <a:latin typeface="Calibri"/>
                        </a:rPr>
                        <a:t>4.</a:t>
                      </a:r>
                      <a:r>
                        <a:rPr lang="es-EC" sz="800" b="0" i="0" u="none" strike="noStrike">
                          <a:solidFill>
                            <a:srgbClr val="000000"/>
                          </a:solidFill>
                          <a:latin typeface="Times New Roman"/>
                        </a:rPr>
                        <a:t>       </a:t>
                      </a:r>
                      <a:r>
                        <a:rPr lang="es-EC" sz="800" b="0" i="0" u="none" strike="noStrike">
                          <a:solidFill>
                            <a:srgbClr val="000000"/>
                          </a:solidFill>
                          <a:latin typeface="Calibri"/>
                        </a:rPr>
                        <a:t>Contribución a la formación integral de la población adulta y adulto mayor en la salud y educación.</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 </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dirty="0">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800" b="0" i="0" u="none" strike="noStrike">
                          <a:solidFill>
                            <a:srgbClr val="000000"/>
                          </a:solidFill>
                          <a:latin typeface="Calibri"/>
                        </a:rPr>
                        <a:t>2</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726">
                <a:tc>
                  <a:txBody>
                    <a:bodyPr/>
                    <a:lstStyle/>
                    <a:p>
                      <a:pPr algn="just" fontAlgn="b"/>
                      <a:r>
                        <a:rPr lang="es-EC" sz="800" b="0" i="0" u="none" strike="noStrike">
                          <a:solidFill>
                            <a:srgbClr val="000000"/>
                          </a:solidFill>
                          <a:latin typeface="Calibri"/>
                        </a:rPr>
                        <a:t>5.</a:t>
                      </a:r>
                      <a:r>
                        <a:rPr lang="es-EC" sz="800" b="0" i="0" u="none" strike="noStrike">
                          <a:solidFill>
                            <a:srgbClr val="000000"/>
                          </a:solidFill>
                          <a:latin typeface="Times New Roman"/>
                        </a:rPr>
                        <a:t>       </a:t>
                      </a:r>
                      <a:r>
                        <a:rPr lang="es-EC" sz="800" b="0" i="0" u="none" strike="noStrike">
                          <a:solidFill>
                            <a:srgbClr val="000000"/>
                          </a:solidFill>
                          <a:latin typeface="Calibri"/>
                        </a:rPr>
                        <a:t>Utilización de software especializado por departamento, ya que, existe software definido para cada necesidad establecida</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 </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dirty="0">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800" b="0" i="0" u="none" strike="noStrike">
                          <a:solidFill>
                            <a:srgbClr val="000000"/>
                          </a:solidFill>
                          <a:latin typeface="Calibri"/>
                        </a:rPr>
                        <a:t>0</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7726">
                <a:tc>
                  <a:txBody>
                    <a:bodyPr/>
                    <a:lstStyle/>
                    <a:p>
                      <a:pPr algn="just" fontAlgn="b"/>
                      <a:r>
                        <a:rPr lang="es-EC" sz="800" b="0" i="0" u="none" strike="noStrike">
                          <a:solidFill>
                            <a:srgbClr val="000000"/>
                          </a:solidFill>
                          <a:latin typeface="Calibri"/>
                        </a:rPr>
                        <a:t>6.</a:t>
                      </a:r>
                      <a:r>
                        <a:rPr lang="es-EC" sz="800" b="0" i="0" u="none" strike="noStrike">
                          <a:solidFill>
                            <a:srgbClr val="000000"/>
                          </a:solidFill>
                          <a:latin typeface="Times New Roman"/>
                        </a:rPr>
                        <a:t>       </a:t>
                      </a:r>
                      <a:r>
                        <a:rPr lang="es-EC" sz="800" b="0" i="0" u="none" strike="noStrike">
                          <a:solidFill>
                            <a:srgbClr val="000000"/>
                          </a:solidFill>
                          <a:latin typeface="Calibri"/>
                        </a:rPr>
                        <a:t>Docentes con título de tercer nivel y cuarto nivel, evaluados y ubicados por competencia en los establecimientos educativos.</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 </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dirty="0">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800" b="0" i="0" u="none" strike="noStrike">
                          <a:solidFill>
                            <a:srgbClr val="000000"/>
                          </a:solidFill>
                          <a:latin typeface="Calibri"/>
                        </a:rPr>
                        <a:t>2</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589">
                <a:tc>
                  <a:txBody>
                    <a:bodyPr/>
                    <a:lstStyle/>
                    <a:p>
                      <a:pPr algn="just" fontAlgn="b"/>
                      <a:r>
                        <a:rPr lang="es-EC" sz="800" b="0" i="0" u="none" strike="noStrike">
                          <a:solidFill>
                            <a:srgbClr val="000000"/>
                          </a:solidFill>
                          <a:latin typeface="Calibri"/>
                        </a:rPr>
                        <a:t>7.</a:t>
                      </a:r>
                      <a:r>
                        <a:rPr lang="es-EC" sz="800" b="0" i="0" u="none" strike="noStrike">
                          <a:solidFill>
                            <a:srgbClr val="000000"/>
                          </a:solidFill>
                          <a:latin typeface="Times New Roman"/>
                        </a:rPr>
                        <a:t>       </a:t>
                      </a:r>
                      <a:r>
                        <a:rPr lang="es-EC" sz="800" b="0" i="0" u="none" strike="noStrike">
                          <a:solidFill>
                            <a:srgbClr val="000000"/>
                          </a:solidFill>
                          <a:latin typeface="Calibri"/>
                        </a:rPr>
                        <a:t>Los Técnicos Docentes tienen  el conocimiento en el campo de la Educación, para desarrollar las planificaciones de acuerdo al Plan Decenal.</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 </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EC" sz="800" b="0" i="0" u="none" strike="noStrike" dirty="0">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EC" sz="800" b="0" i="0" u="none" strike="noStrike">
                          <a:solidFill>
                            <a:srgbClr val="000000"/>
                          </a:solidFill>
                          <a:latin typeface="Calibri"/>
                        </a:rPr>
                        <a:t>3,5</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1589">
                <a:tc>
                  <a:txBody>
                    <a:bodyPr/>
                    <a:lstStyle/>
                    <a:p>
                      <a:pPr algn="just" fontAlgn="b"/>
                      <a:r>
                        <a:rPr lang="es-EC" sz="800" b="0" i="0" u="none" strike="noStrike">
                          <a:solidFill>
                            <a:srgbClr val="000000"/>
                          </a:solidFill>
                          <a:latin typeface="Calibri"/>
                        </a:rPr>
                        <a:t>8.</a:t>
                      </a:r>
                      <a:r>
                        <a:rPr lang="es-EC" sz="800" b="0" i="0" u="none" strike="noStrike">
                          <a:solidFill>
                            <a:srgbClr val="000000"/>
                          </a:solidFill>
                          <a:latin typeface="Times New Roman"/>
                        </a:rPr>
                        <a:t>       </a:t>
                      </a:r>
                      <a:r>
                        <a:rPr lang="es-EC" sz="800" b="0" i="0" u="none" strike="noStrike">
                          <a:solidFill>
                            <a:srgbClr val="000000"/>
                          </a:solidFill>
                          <a:latin typeface="Calibri"/>
                        </a:rPr>
                        <a:t>Gran deseo de superación del persona administrativo, supervisores de Educación y técnicos docentes en la atención al público</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dirty="0">
                          <a:solidFill>
                            <a:srgbClr val="000000"/>
                          </a:solidFill>
                          <a:latin typeface="Calibri"/>
                        </a:rPr>
                        <a:t> </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ctr" fontAlgn="ctr"/>
                      <a:r>
                        <a:rPr lang="es-EC" sz="800" b="0" i="0" u="none" strike="noStrike" dirty="0">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c>
                  <a:txBody>
                    <a:bodyPr/>
                    <a:lstStyle/>
                    <a:p>
                      <a:pPr algn="r" fontAlgn="b"/>
                      <a:r>
                        <a:rPr lang="es-EC" sz="800" b="0" i="0" u="none" strike="noStrike">
                          <a:solidFill>
                            <a:srgbClr val="000000"/>
                          </a:solidFill>
                          <a:latin typeface="Calibri"/>
                        </a:rPr>
                        <a:t>4</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CCFF"/>
                    </a:solidFill>
                  </a:tcPr>
                </a:tc>
              </a:tr>
              <a:tr h="307726">
                <a:tc>
                  <a:txBody>
                    <a:bodyPr/>
                    <a:lstStyle/>
                    <a:p>
                      <a:pPr algn="just" fontAlgn="b"/>
                      <a:r>
                        <a:rPr lang="es-EC" sz="800" b="0" i="0" u="none" strike="noStrike">
                          <a:solidFill>
                            <a:srgbClr val="000000"/>
                          </a:solidFill>
                          <a:latin typeface="Calibri"/>
                        </a:rPr>
                        <a:t>9.</a:t>
                      </a:r>
                      <a:r>
                        <a:rPr lang="es-EC" sz="800" b="0" i="0" u="none" strike="noStrike">
                          <a:solidFill>
                            <a:srgbClr val="000000"/>
                          </a:solidFill>
                          <a:latin typeface="Times New Roman"/>
                        </a:rPr>
                        <a:t>       </a:t>
                      </a:r>
                      <a:r>
                        <a:rPr lang="es-EC" sz="800" b="0" i="0" u="none" strike="noStrike">
                          <a:solidFill>
                            <a:srgbClr val="000000"/>
                          </a:solidFill>
                          <a:latin typeface="Calibri"/>
                        </a:rPr>
                        <a:t>Poder de convocatoria a la comunidad educativa para analizar y definir  los problemas en el campo educativo.</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1</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a:solidFill>
                            <a:srgbClr val="000000"/>
                          </a:solidFill>
                          <a:latin typeface="Calibri"/>
                        </a:rPr>
                        <a:t>0.5</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C" sz="800" b="0" i="0" u="none" strike="noStrike" dirty="0">
                          <a:solidFill>
                            <a:srgbClr val="000000"/>
                          </a:solidFill>
                          <a:latin typeface="Calibri"/>
                        </a:rPr>
                        <a:t> </a:t>
                      </a:r>
                    </a:p>
                  </a:txBody>
                  <a:tcPr marL="4975" marR="4975" marT="49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s-EC" sz="800" b="0" i="0" u="none" strike="noStrike">
                          <a:solidFill>
                            <a:srgbClr val="000000"/>
                          </a:solidFill>
                          <a:latin typeface="Calibri"/>
                        </a:rPr>
                        <a:t>1</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63">
                <a:tc>
                  <a:txBody>
                    <a:bodyPr/>
                    <a:lstStyle/>
                    <a:p>
                      <a:pPr algn="l" fontAlgn="b"/>
                      <a:endParaRPr lang="es-EC" sz="800" b="0" i="0" u="none" strike="noStrike">
                        <a:solidFill>
                          <a:srgbClr val="000000"/>
                        </a:solidFill>
                        <a:latin typeface="Calibri"/>
                      </a:endParaRPr>
                    </a:p>
                  </a:txBody>
                  <a:tcPr marL="4975" marR="4975" marT="4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a:solidFill>
                            <a:srgbClr val="000000"/>
                          </a:solidFill>
                          <a:latin typeface="Calibri"/>
                        </a:rPr>
                        <a:t>0</a:t>
                      </a:r>
                    </a:p>
                  </a:txBody>
                  <a:tcPr marL="4975" marR="4975" marT="4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a:solidFill>
                            <a:srgbClr val="000000"/>
                          </a:solidFill>
                          <a:latin typeface="Calibri"/>
                        </a:rPr>
                        <a:t>4,5</a:t>
                      </a:r>
                    </a:p>
                  </a:txBody>
                  <a:tcPr marL="4975" marR="4975" marT="4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a:solidFill>
                            <a:srgbClr val="000000"/>
                          </a:solidFill>
                          <a:latin typeface="Calibri"/>
                        </a:rPr>
                        <a:t>3,5</a:t>
                      </a:r>
                    </a:p>
                  </a:txBody>
                  <a:tcPr marL="4975" marR="4975" marT="4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a:solidFill>
                            <a:srgbClr val="000000"/>
                          </a:solidFill>
                          <a:latin typeface="Calibri"/>
                        </a:rPr>
                        <a:t>3</a:t>
                      </a:r>
                    </a:p>
                  </a:txBody>
                  <a:tcPr marL="4975" marR="4975" marT="4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a:solidFill>
                            <a:srgbClr val="000000"/>
                          </a:solidFill>
                          <a:latin typeface="Calibri"/>
                        </a:rPr>
                        <a:t>1</a:t>
                      </a:r>
                    </a:p>
                  </a:txBody>
                  <a:tcPr marL="4975" marR="4975" marT="4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a:solidFill>
                            <a:srgbClr val="000000"/>
                          </a:solidFill>
                          <a:latin typeface="Calibri"/>
                        </a:rPr>
                        <a:t>4,5</a:t>
                      </a:r>
                    </a:p>
                  </a:txBody>
                  <a:tcPr marL="4975" marR="4975" marT="4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a:solidFill>
                            <a:srgbClr val="000000"/>
                          </a:solidFill>
                          <a:latin typeface="Calibri"/>
                        </a:rPr>
                        <a:t>1,5</a:t>
                      </a:r>
                    </a:p>
                  </a:txBody>
                  <a:tcPr marL="4975" marR="4975" marT="4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a:solidFill>
                            <a:srgbClr val="000000"/>
                          </a:solidFill>
                          <a:latin typeface="Calibri"/>
                        </a:rPr>
                        <a:t>1</a:t>
                      </a:r>
                    </a:p>
                  </a:txBody>
                  <a:tcPr marL="4975" marR="4975" marT="497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dirty="0">
                          <a:solidFill>
                            <a:srgbClr val="000000"/>
                          </a:solidFill>
                          <a:latin typeface="Calibri"/>
                        </a:rPr>
                        <a:t>1</a:t>
                      </a:r>
                    </a:p>
                  </a:txBody>
                  <a:tcPr marL="4975" marR="4975" marT="497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EC" sz="800" b="0" i="0" u="none" strike="noStrike" dirty="0">
                          <a:solidFill>
                            <a:srgbClr val="000000"/>
                          </a:solidFill>
                          <a:latin typeface="Calibri"/>
                        </a:rPr>
                        <a:t>20</a:t>
                      </a:r>
                    </a:p>
                  </a:txBody>
                  <a:tcPr marL="4975" marR="4975" marT="497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bl>
          </a:graphicData>
        </a:graphic>
      </p:graphicFrame>
      <p:pic>
        <p:nvPicPr>
          <p:cNvPr id="3" name="Picture 2" descr="Logo Nuevo"/>
          <p:cNvPicPr>
            <a:picLocks noChangeAspect="1" noChangeArrowheads="1"/>
          </p:cNvPicPr>
          <p:nvPr/>
        </p:nvPicPr>
        <p:blipFill>
          <a:blip r:embed="rId3" cstate="print"/>
          <a:srcRect/>
          <a:stretch>
            <a:fillRect/>
          </a:stretch>
        </p:blipFill>
        <p:spPr bwMode="auto">
          <a:xfrm>
            <a:off x="6876256" y="6093296"/>
            <a:ext cx="1943100" cy="571501"/>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310</TotalTime>
  <Words>2448</Words>
  <Application>Microsoft Office PowerPoint</Application>
  <PresentationFormat>Presentación en pantalla (4:3)</PresentationFormat>
  <Paragraphs>695</Paragraphs>
  <Slides>25</Slides>
  <Notes>25</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Concurrencia</vt:lpstr>
      <vt:lpstr>PLAN ESTRATÉGICO 2011-2016 PARA LA DIRECCIÓN PROVINCIAL DE EDUCACIÓN HISPANA DE LA PROVINCIA DE NAPO </vt:lpstr>
      <vt:lpstr>Antecedentes</vt:lpstr>
      <vt:lpstr>Antecedentes</vt:lpstr>
      <vt:lpstr>Problema</vt:lpstr>
      <vt:lpstr>Justificación del problema</vt:lpstr>
      <vt:lpstr> Objetivo principal </vt:lpstr>
      <vt:lpstr>Objetivos específicos</vt:lpstr>
      <vt:lpstr> Análisis y Desarrollo </vt:lpstr>
      <vt:lpstr>Diapositiva 9</vt:lpstr>
      <vt:lpstr>Diapositiva 10</vt:lpstr>
      <vt:lpstr>Diapositiva 11</vt:lpstr>
      <vt:lpstr>Diapositiva 12</vt:lpstr>
      <vt:lpstr>Diapositiva 13</vt:lpstr>
      <vt:lpstr>Diapositiva 14</vt:lpstr>
      <vt:lpstr>MATRÍCES ESTRATÉGICAS</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ESTRATÉGICO 2011-2016 PARA LA DIRECCIÓN PROVINCIAL DE EDUCACIÓN HISPANA DE LA PROVINCIA DE NAPO </dc:title>
  <dc:creator>Marcelo</dc:creator>
  <cp:lastModifiedBy>PLANEAMIETO</cp:lastModifiedBy>
  <cp:revision>44</cp:revision>
  <dcterms:created xsi:type="dcterms:W3CDTF">2013-03-30T18:38:06Z</dcterms:created>
  <dcterms:modified xsi:type="dcterms:W3CDTF">2013-04-14T13:31:08Z</dcterms:modified>
</cp:coreProperties>
</file>