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7"/>
  </p:notesMasterIdLst>
  <p:handoutMasterIdLst>
    <p:handoutMasterId r:id="rId38"/>
  </p:handoutMasterIdLst>
  <p:sldIdLst>
    <p:sldId id="277" r:id="rId2"/>
    <p:sldId id="282" r:id="rId3"/>
    <p:sldId id="312" r:id="rId4"/>
    <p:sldId id="324" r:id="rId5"/>
    <p:sldId id="325" r:id="rId6"/>
    <p:sldId id="326" r:id="rId7"/>
    <p:sldId id="327"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8" r:id="rId26"/>
    <p:sldId id="347" r:id="rId27"/>
    <p:sldId id="306" r:id="rId28"/>
    <p:sldId id="349" r:id="rId29"/>
    <p:sldId id="352" r:id="rId30"/>
    <p:sldId id="351" r:id="rId31"/>
    <p:sldId id="317" r:id="rId32"/>
    <p:sldId id="322" r:id="rId33"/>
    <p:sldId id="320" r:id="rId34"/>
    <p:sldId id="323" r:id="rId35"/>
    <p:sldId id="272" r:id="rId36"/>
  </p:sldIdLst>
  <p:sldSz cx="9144000" cy="6858000" type="screen4x3"/>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3" autoAdjust="0"/>
  </p:normalViewPr>
  <p:slideViewPr>
    <p:cSldViewPr>
      <p:cViewPr>
        <p:scale>
          <a:sx n="50" d="100"/>
          <a:sy n="50" d="100"/>
        </p:scale>
        <p:origin x="-96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DUARDORM\Mis%20documentos\AJC-ESPE\TESIS%20PLANEACION%20ESTRATEGICA\desarrollo%20tesis\archivos%20soporte\MERCADO%20MARZO%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oleObject" Target="file:///C:\Documents%20and%20Settings\EDUARDORM\Mis%20documentos\AJC-ESPE\TESIS%20PLANEACION%20ESTRATEGICA\desarrollo%20tesis\archivos%20soporte\MERCADO%20MARZO%20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'PARTICIPACIÓN DE CARTERA'!$G$1</c:f>
              <c:strCache>
                <c:ptCount val="1"/>
                <c:pt idx="0">
                  <c:v>Mar-12</c:v>
                </c:pt>
              </c:strCache>
            </c:strRef>
          </c:tx>
          <c:dLbls>
            <c:dLbl>
              <c:idx val="0"/>
              <c:spPr/>
              <c:txPr>
                <a:bodyPr/>
                <a:lstStyle/>
                <a:p>
                  <a:pPr>
                    <a:defRPr sz="1600"/>
                  </a:pPr>
                  <a:endParaRPr lang="es-EC"/>
                </a:p>
              </c:txPr>
              <c:showLegendKey val="0"/>
              <c:showVal val="1"/>
              <c:showCatName val="1"/>
              <c:showSerName val="0"/>
              <c:showPercent val="0"/>
              <c:showBubbleSize val="0"/>
            </c:dLbl>
            <c:dLbl>
              <c:idx val="2"/>
              <c:layout>
                <c:manualLayout>
                  <c:x val="3.7651379991406719E-2"/>
                  <c:y val="3.8670166229221614E-3"/>
                </c:manualLayout>
              </c:layout>
              <c:showLegendKey val="0"/>
              <c:showVal val="1"/>
              <c:showCatName val="1"/>
              <c:showSerName val="0"/>
              <c:showPercent val="0"/>
              <c:showBubbleSize val="0"/>
            </c:dLbl>
            <c:dLbl>
              <c:idx val="3"/>
              <c:layout>
                <c:manualLayout>
                  <c:x val="9.7255400523741112E-2"/>
                  <c:y val="1.2650918635170635E-2"/>
                </c:manualLayout>
              </c:layout>
              <c:tx>
                <c:rich>
                  <a:bodyPr/>
                  <a:lstStyle/>
                  <a:p>
                    <a:pPr>
                      <a:defRPr sz="1400"/>
                    </a:pPr>
                    <a:r>
                      <a:rPr lang="es-EC" sz="1400" b="1" dirty="0" smtClean="0"/>
                      <a:t>M</a:t>
                    </a:r>
                    <a:r>
                      <a:rPr lang="es-EC" sz="1400" dirty="0" smtClean="0"/>
                      <a:t>icroempresa</a:t>
                    </a:r>
                    <a:r>
                      <a:rPr lang="es-EC" sz="1400" dirty="0"/>
                      <a:t>, 13%</a:t>
                    </a:r>
                  </a:p>
                </c:rich>
              </c:tx>
              <c:spPr/>
              <c:showLegendKey val="0"/>
              <c:showVal val="1"/>
              <c:showCatName val="1"/>
              <c:showSerName val="0"/>
              <c:showPercent val="0"/>
              <c:showBubbleSize val="0"/>
            </c:dLbl>
            <c:showLegendKey val="0"/>
            <c:showVal val="1"/>
            <c:showCatName val="1"/>
            <c:showSerName val="0"/>
            <c:showPercent val="0"/>
            <c:showBubbleSize val="0"/>
            <c:showLeaderLines val="0"/>
          </c:dLbls>
          <c:cat>
            <c:strRef>
              <c:f>'PARTICIPACIÓN DE CARTERA'!$A$2:$A$5</c:f>
              <c:strCache>
                <c:ptCount val="4"/>
                <c:pt idx="0">
                  <c:v>Comercial </c:v>
                </c:pt>
                <c:pt idx="1">
                  <c:v>Consumo</c:v>
                </c:pt>
                <c:pt idx="2">
                  <c:v>Vivienda</c:v>
                </c:pt>
                <c:pt idx="3">
                  <c:v>Microempresa</c:v>
                </c:pt>
              </c:strCache>
            </c:strRef>
          </c:cat>
          <c:val>
            <c:numRef>
              <c:f>'PARTICIPACIÓN DE CARTERA'!$G$2:$G$5</c:f>
              <c:numCache>
                <c:formatCode>0%</c:formatCode>
                <c:ptCount val="4"/>
                <c:pt idx="0">
                  <c:v>0.42513115506815724</c:v>
                </c:pt>
                <c:pt idx="1">
                  <c:v>0.36155918221701638</c:v>
                </c:pt>
                <c:pt idx="2">
                  <c:v>8.1170496539485271E-2</c:v>
                </c:pt>
                <c:pt idx="3">
                  <c:v>0.13213916617534224</c:v>
                </c:pt>
              </c:numCache>
            </c:numRef>
          </c:val>
        </c:ser>
        <c:dLbls>
          <c:showLegendKey val="0"/>
          <c:showVal val="1"/>
          <c:showCatName val="1"/>
          <c:showSerName val="0"/>
          <c:showPercent val="0"/>
          <c:showBubbleSize val="0"/>
          <c:showLeaderLines val="0"/>
        </c:dLbls>
      </c:pie3DChart>
    </c:plotArea>
    <c:plotVisOnly val="1"/>
    <c:dispBlanksAs val="zero"/>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numFmt formatCode="0.00%" sourceLinked="0"/>
            <c:showLegendKey val="0"/>
            <c:showVal val="0"/>
            <c:showCatName val="1"/>
            <c:showSerName val="0"/>
            <c:showPercent val="1"/>
            <c:showBubbleSize val="0"/>
            <c:showLeaderLines val="1"/>
          </c:dLbls>
          <c:cat>
            <c:strRef>
              <c:f>Hoja1!$B$6:$B$13</c:f>
              <c:strCache>
                <c:ptCount val="8"/>
                <c:pt idx="0">
                  <c:v>BANCOS PRIVADOS</c:v>
                </c:pt>
                <c:pt idx="1">
                  <c:v>COOPERATIVAS</c:v>
                </c:pt>
                <c:pt idx="2">
                  <c:v>MUTUALISTAS</c:v>
                </c:pt>
                <c:pt idx="3">
                  <c:v>SOC. FINANCIERAS</c:v>
                </c:pt>
                <c:pt idx="4">
                  <c:v>INS. PÚBLICAS</c:v>
                </c:pt>
                <c:pt idx="5">
                  <c:v>TARJETAS DE CRÉDITO</c:v>
                </c:pt>
                <c:pt idx="6">
                  <c:v>ONG'S</c:v>
                </c:pt>
                <c:pt idx="7">
                  <c:v>COAC'S NO REGULADAS</c:v>
                </c:pt>
              </c:strCache>
            </c:strRef>
          </c:cat>
          <c:val>
            <c:numRef>
              <c:f>Hoja1!$D$6:$D$13</c:f>
              <c:numCache>
                <c:formatCode>0.00%</c:formatCode>
                <c:ptCount val="8"/>
                <c:pt idx="0">
                  <c:v>0.64600000000000013</c:v>
                </c:pt>
                <c:pt idx="1">
                  <c:v>0.12300000000000001</c:v>
                </c:pt>
                <c:pt idx="2">
                  <c:v>1.4999999999999998E-2</c:v>
                </c:pt>
                <c:pt idx="3">
                  <c:v>5.3000000000000005E-2</c:v>
                </c:pt>
                <c:pt idx="4">
                  <c:v>0.14200000000000002</c:v>
                </c:pt>
                <c:pt idx="5">
                  <c:v>8.0000000000000019E-3</c:v>
                </c:pt>
                <c:pt idx="6">
                  <c:v>5.000000000000001E-3</c:v>
                </c:pt>
                <c:pt idx="7">
                  <c:v>7.000000000000001E-3</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blipFill>
                <a:blip xmlns:r="http://schemas.openxmlformats.org/officeDocument/2006/relationships" r:embed="rId1"/>
                <a:tile tx="0" ty="0" sx="100000" sy="100000" flip="none" algn="tl"/>
              </a:blipFill>
            </c:spPr>
          </c:dPt>
          <c:dPt>
            <c:idx val="1"/>
            <c:bubble3D val="0"/>
            <c:spPr>
              <a:blipFill>
                <a:blip xmlns:r="http://schemas.openxmlformats.org/officeDocument/2006/relationships" r:embed="rId2"/>
                <a:tile tx="0" ty="0" sx="100000" sy="100000" flip="none" algn="tl"/>
              </a:blipFill>
            </c:spPr>
          </c:dPt>
          <c:dPt>
            <c:idx val="2"/>
            <c:bubble3D val="0"/>
            <c:spPr>
              <a:blipFill>
                <a:blip xmlns:r="http://schemas.openxmlformats.org/officeDocument/2006/relationships" r:embed="rId3"/>
                <a:tile tx="0" ty="0" sx="100000" sy="100000" flip="none" algn="tl"/>
              </a:blipFill>
            </c:spPr>
          </c:dPt>
          <c:dLbls>
            <c:dLbl>
              <c:idx val="0"/>
              <c:layout>
                <c:manualLayout>
                  <c:x val="-0.17328649575224811"/>
                  <c:y val="8.7672677871114407E-3"/>
                </c:manualLayout>
              </c:layout>
              <c:dLblPos val="bestFit"/>
              <c:showLegendKey val="0"/>
              <c:showVal val="0"/>
              <c:showCatName val="1"/>
              <c:showSerName val="0"/>
              <c:showPercent val="1"/>
              <c:showBubbleSize val="0"/>
            </c:dLbl>
            <c:dLbl>
              <c:idx val="1"/>
              <c:layout>
                <c:manualLayout>
                  <c:x val="0.12257164073363047"/>
                  <c:y val="-0.2119726529678424"/>
                </c:manualLayout>
              </c:layout>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'tipos micro'!$A$3:$A$5</c:f>
              <c:strCache>
                <c:ptCount val="3"/>
                <c:pt idx="0">
                  <c:v>ACUMULACIÓN SIMPLE</c:v>
                </c:pt>
                <c:pt idx="1">
                  <c:v>ACUMULACIÓN AMPLIADA</c:v>
                </c:pt>
                <c:pt idx="2">
                  <c:v>MINORISTA</c:v>
                </c:pt>
              </c:strCache>
            </c:strRef>
          </c:cat>
          <c:val>
            <c:numRef>
              <c:f>'tipos micro'!$C$3:$C$5</c:f>
              <c:numCache>
                <c:formatCode>0.0%</c:formatCode>
                <c:ptCount val="3"/>
                <c:pt idx="0">
                  <c:v>0.41147404948702482</c:v>
                </c:pt>
                <c:pt idx="1">
                  <c:v>0.23148008449004309</c:v>
                </c:pt>
                <c:pt idx="2">
                  <c:v>0.35704586602293331</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numFmt formatCode="0.00%" sourceLinked="0"/>
            <c:showLegendKey val="0"/>
            <c:showVal val="0"/>
            <c:showCatName val="1"/>
            <c:showSerName val="0"/>
            <c:showPercent val="1"/>
            <c:showBubbleSize val="0"/>
            <c:showLeaderLines val="1"/>
          </c:dLbls>
          <c:cat>
            <c:strRef>
              <c:f>Hoja1!$B$26:$B$32</c:f>
              <c:strCache>
                <c:ptCount val="7"/>
                <c:pt idx="0">
                  <c:v>BANCOS</c:v>
                </c:pt>
                <c:pt idx="1">
                  <c:v>COAC REGULADAS</c:v>
                </c:pt>
                <c:pt idx="2">
                  <c:v>INSTITUCIONES PUBLICAS</c:v>
                </c:pt>
                <c:pt idx="3">
                  <c:v>COAC NO REGULADAS</c:v>
                </c:pt>
                <c:pt idx="4">
                  <c:v>ONG´S </c:v>
                </c:pt>
                <c:pt idx="5">
                  <c:v>SOCIEDADES FINANCIERAS</c:v>
                </c:pt>
                <c:pt idx="6">
                  <c:v>MUTUALISTAS</c:v>
                </c:pt>
              </c:strCache>
            </c:strRef>
          </c:cat>
          <c:val>
            <c:numRef>
              <c:f>Hoja1!$D$26:$D$32</c:f>
              <c:numCache>
                <c:formatCode>0%</c:formatCode>
                <c:ptCount val="7"/>
                <c:pt idx="0">
                  <c:v>0.44</c:v>
                </c:pt>
                <c:pt idx="1">
                  <c:v>0.36000000000000004</c:v>
                </c:pt>
                <c:pt idx="2">
                  <c:v>8.0000000000000016E-2</c:v>
                </c:pt>
                <c:pt idx="3">
                  <c:v>6.0000000000000005E-2</c:v>
                </c:pt>
                <c:pt idx="4">
                  <c:v>4.0000000000000008E-2</c:v>
                </c:pt>
                <c:pt idx="5">
                  <c:v>1.0000000000000002E-2</c:v>
                </c:pt>
                <c:pt idx="6">
                  <c:v>0</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1"/>
    <c:plotArea>
      <c:layout/>
      <c:barChart>
        <c:barDir val="bar"/>
        <c:grouping val="clustered"/>
        <c:varyColors val="0"/>
        <c:ser>
          <c:idx val="0"/>
          <c:order val="0"/>
          <c:invertIfNegative val="0"/>
          <c:cat>
            <c:strRef>
              <c:f>Hoja1!$C$44:$C$54</c:f>
              <c:strCache>
                <c:ptCount val="11"/>
                <c:pt idx="0">
                  <c:v>BANCO PICHINCHA C.A.</c:v>
                </c:pt>
                <c:pt idx="1">
                  <c:v>BANCO SOLIDARIO S.A.</c:v>
                </c:pt>
                <c:pt idx="2">
                  <c:v>BANCO NACIONAL DE FOMENTO</c:v>
                </c:pt>
                <c:pt idx="3">
                  <c:v>BANCO PROCREDIT S.A.</c:v>
                </c:pt>
                <c:pt idx="4">
                  <c:v>JUVENTUD ECUATORIANA PROGRESISTA LTDA.</c:v>
                </c:pt>
                <c:pt idx="5">
                  <c:v>COOPERATIVA DE AHORRO Y CREDITO MUSHUC RUNA LTDA.</c:v>
                </c:pt>
                <c:pt idx="6">
                  <c:v>COOPERATIVA DE AHORRO Y CREDITO OSCUS</c:v>
                </c:pt>
                <c:pt idx="7">
                  <c:v>COOPERATIVA DE AHORRO Y CREDITO COOPPROGRESO LTDA.</c:v>
                </c:pt>
                <c:pt idx="8">
                  <c:v>BANCO UNIVERSAL S.A. UNIBANCO</c:v>
                </c:pt>
                <c:pt idx="9">
                  <c:v>COOPERATIVA DE AHORRO Y CREDITO SAN FRANCISCO</c:v>
                </c:pt>
                <c:pt idx="10">
                  <c:v>ESPOIR</c:v>
                </c:pt>
              </c:strCache>
            </c:strRef>
          </c:cat>
          <c:val>
            <c:numRef>
              <c:f>Hoja1!$E$44:$E$54</c:f>
              <c:numCache>
                <c:formatCode>0.00%</c:formatCode>
                <c:ptCount val="11"/>
                <c:pt idx="0">
                  <c:v>0.19139999999999999</c:v>
                </c:pt>
                <c:pt idx="1">
                  <c:v>8.3900000000000016E-2</c:v>
                </c:pt>
                <c:pt idx="2">
                  <c:v>6.8500000000000019E-2</c:v>
                </c:pt>
                <c:pt idx="3">
                  <c:v>6.6000000000000003E-2</c:v>
                </c:pt>
                <c:pt idx="4">
                  <c:v>3.7500000000000006E-2</c:v>
                </c:pt>
                <c:pt idx="5">
                  <c:v>3.15E-2</c:v>
                </c:pt>
                <c:pt idx="6">
                  <c:v>2.4199999999999996E-2</c:v>
                </c:pt>
                <c:pt idx="7">
                  <c:v>2.3800000000000002E-2</c:v>
                </c:pt>
                <c:pt idx="8">
                  <c:v>2.1300000000000003E-2</c:v>
                </c:pt>
                <c:pt idx="9">
                  <c:v>2.07E-2</c:v>
                </c:pt>
                <c:pt idx="10">
                  <c:v>1.43E-2</c:v>
                </c:pt>
              </c:numCache>
            </c:numRef>
          </c:val>
        </c:ser>
        <c:dLbls>
          <c:showLegendKey val="0"/>
          <c:showVal val="1"/>
          <c:showCatName val="0"/>
          <c:showSerName val="0"/>
          <c:showPercent val="0"/>
          <c:showBubbleSize val="0"/>
        </c:dLbls>
        <c:gapWidth val="150"/>
        <c:overlap val="-25"/>
        <c:axId val="111534080"/>
        <c:axId val="111535616"/>
      </c:barChart>
      <c:catAx>
        <c:axId val="111534080"/>
        <c:scaling>
          <c:orientation val="minMax"/>
        </c:scaling>
        <c:delete val="0"/>
        <c:axPos val="l"/>
        <c:majorTickMark val="none"/>
        <c:minorTickMark val="none"/>
        <c:tickLblPos val="nextTo"/>
        <c:crossAx val="111535616"/>
        <c:crosses val="autoZero"/>
        <c:auto val="1"/>
        <c:lblAlgn val="ctr"/>
        <c:lblOffset val="100"/>
        <c:noMultiLvlLbl val="0"/>
      </c:catAx>
      <c:valAx>
        <c:axId val="111535616"/>
        <c:scaling>
          <c:orientation val="minMax"/>
        </c:scaling>
        <c:delete val="1"/>
        <c:axPos val="b"/>
        <c:numFmt formatCode="0.00%" sourceLinked="1"/>
        <c:majorTickMark val="none"/>
        <c:minorTickMark val="none"/>
        <c:tickLblPos val="none"/>
        <c:crossAx val="1115340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8C35A-563F-4ED2-B565-49582475B3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B00E1136-A012-4A43-8D8C-3CDF98821F6B}">
      <dgm:prSet phldrT="[Texto]" custT="1"/>
      <dgm:spPr/>
      <dgm:t>
        <a:bodyPr/>
        <a:lstStyle/>
        <a:p>
          <a:r>
            <a:rPr lang="es-EC" sz="3000" dirty="0" smtClean="0"/>
            <a:t>SITUACIÓN ACTUAL</a:t>
          </a:r>
          <a:endParaRPr lang="es-EC" sz="3000" dirty="0"/>
        </a:p>
      </dgm:t>
    </dgm:pt>
    <dgm:pt modelId="{274554BD-D758-463C-B581-67D024A307D9}" type="sibTrans" cxnId="{C0A854C5-7296-472F-A37D-3F89550A94EF}">
      <dgm:prSet/>
      <dgm:spPr/>
      <dgm:t>
        <a:bodyPr/>
        <a:lstStyle/>
        <a:p>
          <a:endParaRPr lang="es-EC"/>
        </a:p>
      </dgm:t>
    </dgm:pt>
    <dgm:pt modelId="{9043F13A-7114-42C4-BDFA-7D86A0858851}" type="parTrans" cxnId="{C0A854C5-7296-472F-A37D-3F89550A94EF}">
      <dgm:prSet/>
      <dgm:spPr/>
      <dgm:t>
        <a:bodyPr/>
        <a:lstStyle/>
        <a:p>
          <a:endParaRPr lang="es-EC"/>
        </a:p>
      </dgm:t>
    </dgm:pt>
    <dgm:pt modelId="{F5DA6D10-BA7B-49DC-85F6-BE9211772F5A}">
      <dgm:prSet phldrT="[Texto]" custT="1"/>
      <dgm:spPr/>
      <dgm:t>
        <a:bodyPr/>
        <a:lstStyle/>
        <a:p>
          <a:pPr algn="l"/>
          <a:endParaRPr lang="es-EC" sz="2000" dirty="0">
            <a:solidFill>
              <a:schemeClr val="tx2">
                <a:lumMod val="50000"/>
              </a:schemeClr>
            </a:solidFill>
          </a:endParaRPr>
        </a:p>
      </dgm:t>
    </dgm:pt>
    <dgm:pt modelId="{059AB1C9-5C35-46F9-8286-F645A26694BC}" type="sibTrans" cxnId="{C2DD7614-CBA7-4773-BCEE-77181DDE7109}">
      <dgm:prSet/>
      <dgm:spPr/>
      <dgm:t>
        <a:bodyPr/>
        <a:lstStyle/>
        <a:p>
          <a:endParaRPr lang="es-EC"/>
        </a:p>
      </dgm:t>
    </dgm:pt>
    <dgm:pt modelId="{2E9AF944-E2ED-4D6A-866C-D9324D373B9B}" type="parTrans" cxnId="{C2DD7614-CBA7-4773-BCEE-77181DDE7109}">
      <dgm:prSet/>
      <dgm:spPr/>
      <dgm:t>
        <a:bodyPr/>
        <a:lstStyle/>
        <a:p>
          <a:endParaRPr lang="es-EC"/>
        </a:p>
      </dgm:t>
    </dgm:pt>
    <dgm:pt modelId="{D9D87B68-0CA2-4219-B1FC-692B489F6BB5}">
      <dgm:prSet custT="1"/>
      <dgm:spPr/>
      <dgm:t>
        <a:bodyPr/>
        <a:lstStyle/>
        <a:p>
          <a:pPr algn="just"/>
          <a:r>
            <a:rPr lang="es-ES_tradnl" sz="2000" dirty="0" smtClean="0">
              <a:latin typeface="Verdana" pitchFamily="34" charset="0"/>
              <a:ea typeface="Verdana" pitchFamily="34" charset="0"/>
              <a:cs typeface="Verdana" pitchFamily="34" charset="0"/>
            </a:rPr>
            <a:t>El alcance del último plan estratégico de ESPOIR era hasta el año 2011.</a:t>
          </a:r>
          <a:endParaRPr lang="es-EC" sz="2000" dirty="0">
            <a:latin typeface="Verdana" pitchFamily="34" charset="0"/>
            <a:ea typeface="Verdana" pitchFamily="34" charset="0"/>
            <a:cs typeface="Verdana" pitchFamily="34" charset="0"/>
          </a:endParaRPr>
        </a:p>
      </dgm:t>
    </dgm:pt>
    <dgm:pt modelId="{8309789E-C48C-492E-94B5-42FFC7505F1A}" type="parTrans" cxnId="{22050AD7-8721-4594-97D4-94844EB187CB}">
      <dgm:prSet/>
      <dgm:spPr/>
      <dgm:t>
        <a:bodyPr/>
        <a:lstStyle/>
        <a:p>
          <a:endParaRPr lang="es-EC"/>
        </a:p>
      </dgm:t>
    </dgm:pt>
    <dgm:pt modelId="{B744A5FF-DC34-42CD-999D-3B3716989341}" type="sibTrans" cxnId="{22050AD7-8721-4594-97D4-94844EB187CB}">
      <dgm:prSet/>
      <dgm:spPr/>
      <dgm:t>
        <a:bodyPr/>
        <a:lstStyle/>
        <a:p>
          <a:endParaRPr lang="es-EC"/>
        </a:p>
      </dgm:t>
    </dgm:pt>
    <dgm:pt modelId="{4243F98A-0FD8-46B4-A3DF-FE75C6A09EC0}">
      <dgm:prSet custT="1"/>
      <dgm:spPr/>
      <dgm:t>
        <a:bodyPr/>
        <a:lstStyle/>
        <a:p>
          <a:r>
            <a:rPr lang="es-ES_tradnl" sz="2000" dirty="0" smtClean="0">
              <a:latin typeface="Verdana" pitchFamily="34" charset="0"/>
              <a:ea typeface="Verdana" pitchFamily="34" charset="0"/>
              <a:cs typeface="Verdana" pitchFamily="34" charset="0"/>
            </a:rPr>
            <a:t>Existe la necesidad de contar con un plan estratégico nuevo para el periodo 2012 2016.</a:t>
          </a:r>
        </a:p>
      </dgm:t>
    </dgm:pt>
    <dgm:pt modelId="{B7DBEC88-8221-4905-8A74-5768CBE10960}" type="parTrans" cxnId="{A1707E4B-A0AB-4815-94A0-4D9112270C7B}">
      <dgm:prSet/>
      <dgm:spPr/>
      <dgm:t>
        <a:bodyPr/>
        <a:lstStyle/>
        <a:p>
          <a:endParaRPr lang="es-EC"/>
        </a:p>
      </dgm:t>
    </dgm:pt>
    <dgm:pt modelId="{72DE2E02-65E3-494B-AE75-CFB2DA777122}" type="sibTrans" cxnId="{A1707E4B-A0AB-4815-94A0-4D9112270C7B}">
      <dgm:prSet/>
      <dgm:spPr/>
      <dgm:t>
        <a:bodyPr/>
        <a:lstStyle/>
        <a:p>
          <a:endParaRPr lang="es-EC"/>
        </a:p>
      </dgm:t>
    </dgm:pt>
    <dgm:pt modelId="{3B4B5505-0CB6-4353-B18F-3ABB14580F6A}">
      <dgm:prSet custT="1"/>
      <dgm:spPr/>
      <dgm:t>
        <a:bodyPr/>
        <a:lstStyle/>
        <a:p>
          <a:r>
            <a:rPr lang="es-ES_tradnl" sz="2000" dirty="0" smtClean="0">
              <a:latin typeface="Verdana" pitchFamily="34" charset="0"/>
              <a:ea typeface="Verdana" pitchFamily="34" charset="0"/>
              <a:cs typeface="Verdana" pitchFamily="34" charset="0"/>
            </a:rPr>
            <a:t>No se cuenta con un mecanismo sistematizado para realizar el monitoreo de la ejecución de los objetivos estratégicos. </a:t>
          </a:r>
          <a:endParaRPr lang="es-EC" sz="2000" dirty="0"/>
        </a:p>
      </dgm:t>
    </dgm:pt>
    <dgm:pt modelId="{E9597AE1-C7E3-42E5-9A29-C00170F6C54C}" type="parTrans" cxnId="{79C4B571-9A31-4CF1-8449-1240A7CE0E1F}">
      <dgm:prSet/>
      <dgm:spPr/>
      <dgm:t>
        <a:bodyPr/>
        <a:lstStyle/>
        <a:p>
          <a:endParaRPr lang="es-EC"/>
        </a:p>
      </dgm:t>
    </dgm:pt>
    <dgm:pt modelId="{28BE4C61-AE0F-43A2-B73C-B152768C2CCD}" type="sibTrans" cxnId="{79C4B571-9A31-4CF1-8449-1240A7CE0E1F}">
      <dgm:prSet/>
      <dgm:spPr/>
      <dgm:t>
        <a:bodyPr/>
        <a:lstStyle/>
        <a:p>
          <a:endParaRPr lang="es-EC"/>
        </a:p>
      </dgm:t>
    </dgm:pt>
    <dgm:pt modelId="{B09BBFB1-3976-471F-BBEB-BC2AF26028C2}" type="pres">
      <dgm:prSet presAssocID="{D0A8C35A-563F-4ED2-B565-49582475B318}" presName="Name0" presStyleCnt="0">
        <dgm:presLayoutVars>
          <dgm:dir/>
          <dgm:animLvl val="lvl"/>
          <dgm:resizeHandles val="exact"/>
        </dgm:presLayoutVars>
      </dgm:prSet>
      <dgm:spPr/>
      <dgm:t>
        <a:bodyPr/>
        <a:lstStyle/>
        <a:p>
          <a:endParaRPr lang="es-EC"/>
        </a:p>
      </dgm:t>
    </dgm:pt>
    <dgm:pt modelId="{C7ECB9A9-386D-4013-A497-8D8C05A004C0}" type="pres">
      <dgm:prSet presAssocID="{B00E1136-A012-4A43-8D8C-3CDF98821F6B}" presName="linNode" presStyleCnt="0"/>
      <dgm:spPr/>
    </dgm:pt>
    <dgm:pt modelId="{973ED9E5-0C6B-4FAD-8013-34E396EE6C36}" type="pres">
      <dgm:prSet presAssocID="{B00E1136-A012-4A43-8D8C-3CDF98821F6B}" presName="parentText" presStyleLbl="node1" presStyleIdx="0" presStyleCnt="1" custScaleX="100000" custScaleY="53985" custLinFactNeighborY="-18436">
        <dgm:presLayoutVars>
          <dgm:chMax val="1"/>
          <dgm:bulletEnabled val="1"/>
        </dgm:presLayoutVars>
      </dgm:prSet>
      <dgm:spPr/>
      <dgm:t>
        <a:bodyPr/>
        <a:lstStyle/>
        <a:p>
          <a:endParaRPr lang="es-EC"/>
        </a:p>
      </dgm:t>
    </dgm:pt>
    <dgm:pt modelId="{B34E8A82-87C7-46C8-8581-76298346F0A4}" type="pres">
      <dgm:prSet presAssocID="{B00E1136-A012-4A43-8D8C-3CDF98821F6B}" presName="descendantText" presStyleLbl="alignAccFollowNode1" presStyleIdx="0" presStyleCnt="1" custScaleX="94576" custScaleY="112368" custLinFactNeighborX="-3040" custLinFactNeighborY="2470">
        <dgm:presLayoutVars>
          <dgm:bulletEnabled val="1"/>
        </dgm:presLayoutVars>
      </dgm:prSet>
      <dgm:spPr/>
      <dgm:t>
        <a:bodyPr/>
        <a:lstStyle/>
        <a:p>
          <a:endParaRPr lang="es-EC"/>
        </a:p>
      </dgm:t>
    </dgm:pt>
  </dgm:ptLst>
  <dgm:cxnLst>
    <dgm:cxn modelId="{79C4B571-9A31-4CF1-8449-1240A7CE0E1F}" srcId="{B00E1136-A012-4A43-8D8C-3CDF98821F6B}" destId="{3B4B5505-0CB6-4353-B18F-3ABB14580F6A}" srcOrd="3" destOrd="0" parTransId="{E9597AE1-C7E3-42E5-9A29-C00170F6C54C}" sibTransId="{28BE4C61-AE0F-43A2-B73C-B152768C2CCD}"/>
    <dgm:cxn modelId="{6123A379-8281-430B-BB48-985D89D6682C}" type="presOf" srcId="{4243F98A-0FD8-46B4-A3DF-FE75C6A09EC0}" destId="{B34E8A82-87C7-46C8-8581-76298346F0A4}" srcOrd="0" destOrd="2" presId="urn:microsoft.com/office/officeart/2005/8/layout/vList5"/>
    <dgm:cxn modelId="{98CE4DAE-D11F-4F8A-984C-D79E4E169CF1}" type="presOf" srcId="{3B4B5505-0CB6-4353-B18F-3ABB14580F6A}" destId="{B34E8A82-87C7-46C8-8581-76298346F0A4}" srcOrd="0" destOrd="3" presId="urn:microsoft.com/office/officeart/2005/8/layout/vList5"/>
    <dgm:cxn modelId="{9ED215C5-00BB-49F7-9311-1D1EBA81FF26}" type="presOf" srcId="{D0A8C35A-563F-4ED2-B565-49582475B318}" destId="{B09BBFB1-3976-471F-BBEB-BC2AF26028C2}" srcOrd="0" destOrd="0" presId="urn:microsoft.com/office/officeart/2005/8/layout/vList5"/>
    <dgm:cxn modelId="{22050AD7-8721-4594-97D4-94844EB187CB}" srcId="{B00E1136-A012-4A43-8D8C-3CDF98821F6B}" destId="{D9D87B68-0CA2-4219-B1FC-692B489F6BB5}" srcOrd="1" destOrd="0" parTransId="{8309789E-C48C-492E-94B5-42FFC7505F1A}" sibTransId="{B744A5FF-DC34-42CD-999D-3B3716989341}"/>
    <dgm:cxn modelId="{A1707E4B-A0AB-4815-94A0-4D9112270C7B}" srcId="{B00E1136-A012-4A43-8D8C-3CDF98821F6B}" destId="{4243F98A-0FD8-46B4-A3DF-FE75C6A09EC0}" srcOrd="2" destOrd="0" parTransId="{B7DBEC88-8221-4905-8A74-5768CBE10960}" sibTransId="{72DE2E02-65E3-494B-AE75-CFB2DA777122}"/>
    <dgm:cxn modelId="{C0A854C5-7296-472F-A37D-3F89550A94EF}" srcId="{D0A8C35A-563F-4ED2-B565-49582475B318}" destId="{B00E1136-A012-4A43-8D8C-3CDF98821F6B}" srcOrd="0" destOrd="0" parTransId="{9043F13A-7114-42C4-BDFA-7D86A0858851}" sibTransId="{274554BD-D758-463C-B581-67D024A307D9}"/>
    <dgm:cxn modelId="{16A43B07-6690-41EE-9EFE-6593B8BFB0F6}" type="presOf" srcId="{B00E1136-A012-4A43-8D8C-3CDF98821F6B}" destId="{973ED9E5-0C6B-4FAD-8013-34E396EE6C36}" srcOrd="0" destOrd="0" presId="urn:microsoft.com/office/officeart/2005/8/layout/vList5"/>
    <dgm:cxn modelId="{C2DD7614-CBA7-4773-BCEE-77181DDE7109}" srcId="{B00E1136-A012-4A43-8D8C-3CDF98821F6B}" destId="{F5DA6D10-BA7B-49DC-85F6-BE9211772F5A}" srcOrd="0" destOrd="0" parTransId="{2E9AF944-E2ED-4D6A-866C-D9324D373B9B}" sibTransId="{059AB1C9-5C35-46F9-8286-F645A26694BC}"/>
    <dgm:cxn modelId="{56C5AFC6-F6ED-4E77-8217-C9B2D5A20FC3}" type="presOf" srcId="{D9D87B68-0CA2-4219-B1FC-692B489F6BB5}" destId="{B34E8A82-87C7-46C8-8581-76298346F0A4}" srcOrd="0" destOrd="1" presId="urn:microsoft.com/office/officeart/2005/8/layout/vList5"/>
    <dgm:cxn modelId="{1A283D91-23A2-4337-B4D6-76F7DCD75F70}" type="presOf" srcId="{F5DA6D10-BA7B-49DC-85F6-BE9211772F5A}" destId="{B34E8A82-87C7-46C8-8581-76298346F0A4}" srcOrd="0" destOrd="0" presId="urn:microsoft.com/office/officeart/2005/8/layout/vList5"/>
    <dgm:cxn modelId="{79A7EB3F-B4CC-4049-B4C8-1F0967B3C5FD}" type="presParOf" srcId="{B09BBFB1-3976-471F-BBEB-BC2AF26028C2}" destId="{C7ECB9A9-386D-4013-A497-8D8C05A004C0}" srcOrd="0" destOrd="0" presId="urn:microsoft.com/office/officeart/2005/8/layout/vList5"/>
    <dgm:cxn modelId="{6DA6C036-1218-48E2-984D-A7FEA5D94426}" type="presParOf" srcId="{C7ECB9A9-386D-4013-A497-8D8C05A004C0}" destId="{973ED9E5-0C6B-4FAD-8013-34E396EE6C36}" srcOrd="0" destOrd="0" presId="urn:microsoft.com/office/officeart/2005/8/layout/vList5"/>
    <dgm:cxn modelId="{B4994666-A055-4D54-B22D-4FF8BA825CD6}" type="presParOf" srcId="{C7ECB9A9-386D-4013-A497-8D8C05A004C0}" destId="{B34E8A82-87C7-46C8-8581-76298346F0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8C35A-563F-4ED2-B565-49582475B3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B00E1136-A012-4A43-8D8C-3CDF98821F6B}">
      <dgm:prSet phldrT="[Texto]" custT="1"/>
      <dgm:spPr/>
      <dgm:t>
        <a:bodyPr/>
        <a:lstStyle/>
        <a:p>
          <a:r>
            <a:rPr lang="es-EC" sz="2800" dirty="0" smtClean="0"/>
            <a:t>PROPUESTA</a:t>
          </a:r>
          <a:endParaRPr lang="es-EC" sz="2800" dirty="0"/>
        </a:p>
      </dgm:t>
    </dgm:pt>
    <dgm:pt modelId="{274554BD-D758-463C-B581-67D024A307D9}" type="sibTrans" cxnId="{C0A854C5-7296-472F-A37D-3F89550A94EF}">
      <dgm:prSet/>
      <dgm:spPr/>
      <dgm:t>
        <a:bodyPr/>
        <a:lstStyle/>
        <a:p>
          <a:endParaRPr lang="es-EC"/>
        </a:p>
      </dgm:t>
    </dgm:pt>
    <dgm:pt modelId="{9043F13A-7114-42C4-BDFA-7D86A0858851}" type="parTrans" cxnId="{C0A854C5-7296-472F-A37D-3F89550A94EF}">
      <dgm:prSet/>
      <dgm:spPr/>
      <dgm:t>
        <a:bodyPr/>
        <a:lstStyle/>
        <a:p>
          <a:endParaRPr lang="es-EC"/>
        </a:p>
      </dgm:t>
    </dgm:pt>
    <dgm:pt modelId="{F5DA6D10-BA7B-49DC-85F6-BE9211772F5A}">
      <dgm:prSet phldrT="[Texto]" custT="1"/>
      <dgm:spPr/>
      <dgm:t>
        <a:bodyPr/>
        <a:lstStyle/>
        <a:p>
          <a:pPr algn="l"/>
          <a:r>
            <a:rPr lang="es-ES_tradnl" sz="2200" dirty="0" smtClean="0">
              <a:latin typeface="Verdana" pitchFamily="34" charset="0"/>
              <a:ea typeface="Verdana" pitchFamily="34" charset="0"/>
              <a:cs typeface="Verdana" pitchFamily="34" charset="0"/>
            </a:rPr>
            <a:t>Contar con un nuevo plan estratégico institucional para los siguientes 5 años y  </a:t>
          </a:r>
          <a:r>
            <a:rPr lang="es-ES" sz="2200" dirty="0" smtClean="0">
              <a:latin typeface="Verdana" pitchFamily="34" charset="0"/>
              <a:ea typeface="Verdana" pitchFamily="34" charset="0"/>
              <a:cs typeface="Verdana" pitchFamily="34" charset="0"/>
            </a:rPr>
            <a:t>con </a:t>
          </a:r>
          <a:r>
            <a:rPr lang="es-EC" sz="2200" dirty="0" smtClean="0">
              <a:latin typeface="Verdana" pitchFamily="34" charset="0"/>
              <a:ea typeface="Verdana" pitchFamily="34" charset="0"/>
              <a:cs typeface="Verdana" pitchFamily="34" charset="0"/>
            </a:rPr>
            <a:t> un adecuado sistema de control y seguimiento, para mejorar su competitividad y rentabilidad en el mediano y largo plazo.</a:t>
          </a:r>
          <a:endParaRPr lang="es-EC" sz="2000" dirty="0">
            <a:solidFill>
              <a:schemeClr val="tx2">
                <a:lumMod val="25000"/>
              </a:schemeClr>
            </a:solidFill>
          </a:endParaRPr>
        </a:p>
      </dgm:t>
    </dgm:pt>
    <dgm:pt modelId="{059AB1C9-5C35-46F9-8286-F645A26694BC}" type="sibTrans" cxnId="{C2DD7614-CBA7-4773-BCEE-77181DDE7109}">
      <dgm:prSet/>
      <dgm:spPr/>
      <dgm:t>
        <a:bodyPr/>
        <a:lstStyle/>
        <a:p>
          <a:endParaRPr lang="es-EC"/>
        </a:p>
      </dgm:t>
    </dgm:pt>
    <dgm:pt modelId="{2E9AF944-E2ED-4D6A-866C-D9324D373B9B}" type="parTrans" cxnId="{C2DD7614-CBA7-4773-BCEE-77181DDE7109}">
      <dgm:prSet/>
      <dgm:spPr/>
      <dgm:t>
        <a:bodyPr/>
        <a:lstStyle/>
        <a:p>
          <a:endParaRPr lang="es-EC"/>
        </a:p>
      </dgm:t>
    </dgm:pt>
    <dgm:pt modelId="{B09BBFB1-3976-471F-BBEB-BC2AF26028C2}" type="pres">
      <dgm:prSet presAssocID="{D0A8C35A-563F-4ED2-B565-49582475B318}" presName="Name0" presStyleCnt="0">
        <dgm:presLayoutVars>
          <dgm:dir/>
          <dgm:animLvl val="lvl"/>
          <dgm:resizeHandles val="exact"/>
        </dgm:presLayoutVars>
      </dgm:prSet>
      <dgm:spPr/>
      <dgm:t>
        <a:bodyPr/>
        <a:lstStyle/>
        <a:p>
          <a:endParaRPr lang="es-EC"/>
        </a:p>
      </dgm:t>
    </dgm:pt>
    <dgm:pt modelId="{C7ECB9A9-386D-4013-A497-8D8C05A004C0}" type="pres">
      <dgm:prSet presAssocID="{B00E1136-A012-4A43-8D8C-3CDF98821F6B}" presName="linNode" presStyleCnt="0"/>
      <dgm:spPr/>
    </dgm:pt>
    <dgm:pt modelId="{973ED9E5-0C6B-4FAD-8013-34E396EE6C36}" type="pres">
      <dgm:prSet presAssocID="{B00E1136-A012-4A43-8D8C-3CDF98821F6B}" presName="parentText" presStyleLbl="node1" presStyleIdx="0" presStyleCnt="1" custScaleX="100000" custScaleY="53985" custLinFactNeighborY="-15357">
        <dgm:presLayoutVars>
          <dgm:chMax val="1"/>
          <dgm:bulletEnabled val="1"/>
        </dgm:presLayoutVars>
      </dgm:prSet>
      <dgm:spPr/>
      <dgm:t>
        <a:bodyPr/>
        <a:lstStyle/>
        <a:p>
          <a:endParaRPr lang="es-EC"/>
        </a:p>
      </dgm:t>
    </dgm:pt>
    <dgm:pt modelId="{B34E8A82-87C7-46C8-8581-76298346F0A4}" type="pres">
      <dgm:prSet presAssocID="{B00E1136-A012-4A43-8D8C-3CDF98821F6B}" presName="descendantText" presStyleLbl="alignAccFollowNode1" presStyleIdx="0" presStyleCnt="1" custScaleY="116332" custLinFactNeighborX="-3040" custLinFactNeighborY="2470">
        <dgm:presLayoutVars>
          <dgm:bulletEnabled val="1"/>
        </dgm:presLayoutVars>
      </dgm:prSet>
      <dgm:spPr/>
      <dgm:t>
        <a:bodyPr/>
        <a:lstStyle/>
        <a:p>
          <a:endParaRPr lang="es-EC"/>
        </a:p>
      </dgm:t>
    </dgm:pt>
  </dgm:ptLst>
  <dgm:cxnLst>
    <dgm:cxn modelId="{1426FA03-A256-4FB1-A860-07AD7704D057}" type="presOf" srcId="{B00E1136-A012-4A43-8D8C-3CDF98821F6B}" destId="{973ED9E5-0C6B-4FAD-8013-34E396EE6C36}" srcOrd="0" destOrd="0" presId="urn:microsoft.com/office/officeart/2005/8/layout/vList5"/>
    <dgm:cxn modelId="{C2DD7614-CBA7-4773-BCEE-77181DDE7109}" srcId="{B00E1136-A012-4A43-8D8C-3CDF98821F6B}" destId="{F5DA6D10-BA7B-49DC-85F6-BE9211772F5A}" srcOrd="0" destOrd="0" parTransId="{2E9AF944-E2ED-4D6A-866C-D9324D373B9B}" sibTransId="{059AB1C9-5C35-46F9-8286-F645A26694BC}"/>
    <dgm:cxn modelId="{C0A854C5-7296-472F-A37D-3F89550A94EF}" srcId="{D0A8C35A-563F-4ED2-B565-49582475B318}" destId="{B00E1136-A012-4A43-8D8C-3CDF98821F6B}" srcOrd="0" destOrd="0" parTransId="{9043F13A-7114-42C4-BDFA-7D86A0858851}" sibTransId="{274554BD-D758-463C-B581-67D024A307D9}"/>
    <dgm:cxn modelId="{6E5F9F6F-3D1A-4585-8B37-D14C73B0774E}" type="presOf" srcId="{D0A8C35A-563F-4ED2-B565-49582475B318}" destId="{B09BBFB1-3976-471F-BBEB-BC2AF26028C2}" srcOrd="0" destOrd="0" presId="urn:microsoft.com/office/officeart/2005/8/layout/vList5"/>
    <dgm:cxn modelId="{B9C8D10D-5A63-413D-BA97-5F125FD2DCED}" type="presOf" srcId="{F5DA6D10-BA7B-49DC-85F6-BE9211772F5A}" destId="{B34E8A82-87C7-46C8-8581-76298346F0A4}" srcOrd="0" destOrd="0" presId="urn:microsoft.com/office/officeart/2005/8/layout/vList5"/>
    <dgm:cxn modelId="{D76D0F32-D333-438D-A88C-052AE4F1A2CA}" type="presParOf" srcId="{B09BBFB1-3976-471F-BBEB-BC2AF26028C2}" destId="{C7ECB9A9-386D-4013-A497-8D8C05A004C0}" srcOrd="0" destOrd="0" presId="urn:microsoft.com/office/officeart/2005/8/layout/vList5"/>
    <dgm:cxn modelId="{8D32149B-2FF8-422E-A5FF-E558EA64F58B}" type="presParOf" srcId="{C7ECB9A9-386D-4013-A497-8D8C05A004C0}" destId="{973ED9E5-0C6B-4FAD-8013-34E396EE6C36}" srcOrd="0" destOrd="0" presId="urn:microsoft.com/office/officeart/2005/8/layout/vList5"/>
    <dgm:cxn modelId="{75257E6C-EC3F-4307-B980-0D2D2DC43F79}" type="presParOf" srcId="{C7ECB9A9-386D-4013-A497-8D8C05A004C0}" destId="{B34E8A82-87C7-46C8-8581-76298346F0A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5CB72-2509-4C54-8356-E9D1ADBB80D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E7AD738F-E341-4786-8D97-C0CC2A735430}">
      <dgm:prSet phldrT="[Texto]" custT="1"/>
      <dgm:spPr/>
      <dgm:t>
        <a:bodyPr/>
        <a:lstStyle/>
        <a:p>
          <a:r>
            <a:rPr lang="es-EC" sz="3500" dirty="0" smtClean="0"/>
            <a:t>GENERAL</a:t>
          </a:r>
          <a:endParaRPr lang="es-EC" sz="3500" dirty="0"/>
        </a:p>
      </dgm:t>
    </dgm:pt>
    <dgm:pt modelId="{ED993C34-8FE0-4FDC-ABF8-CEA945A453D6}" type="parTrans" cxnId="{A692800E-6542-47CB-9613-FA523D72F381}">
      <dgm:prSet/>
      <dgm:spPr/>
      <dgm:t>
        <a:bodyPr/>
        <a:lstStyle/>
        <a:p>
          <a:endParaRPr lang="es-EC"/>
        </a:p>
      </dgm:t>
    </dgm:pt>
    <dgm:pt modelId="{96637CDC-A00C-4D0E-ADF8-2F3741D8E929}" type="sibTrans" cxnId="{A692800E-6542-47CB-9613-FA523D72F381}">
      <dgm:prSet/>
      <dgm:spPr/>
      <dgm:t>
        <a:bodyPr/>
        <a:lstStyle/>
        <a:p>
          <a:endParaRPr lang="es-EC"/>
        </a:p>
      </dgm:t>
    </dgm:pt>
    <dgm:pt modelId="{D88F9EBF-C7D9-41A2-B1CE-E925AE5819A1}">
      <dgm:prSet phldrT="[Texto]" custT="1"/>
      <dgm:spPr/>
      <dgm:t>
        <a:bodyPr/>
        <a:lstStyle/>
        <a:p>
          <a:pPr algn="just"/>
          <a:r>
            <a:rPr lang="es-ES" sz="1600" dirty="0" smtClean="0">
              <a:solidFill>
                <a:schemeClr val="tx2">
                  <a:lumMod val="25000"/>
                </a:schemeClr>
              </a:solidFill>
            </a:rPr>
            <a:t>Diseñar el Plan Estratégico para Fundación ESPOIR y sus Regionales para el periodo 2012 – 2016 y el desarrollo de un cuadro de mando integral para el control y seguimiento de sus actividades y estrategias.</a:t>
          </a:r>
          <a:endParaRPr lang="es-EC" sz="1600" dirty="0">
            <a:solidFill>
              <a:schemeClr val="tx2">
                <a:lumMod val="25000"/>
              </a:schemeClr>
            </a:solidFill>
          </a:endParaRPr>
        </a:p>
      </dgm:t>
    </dgm:pt>
    <dgm:pt modelId="{4C8ED2E6-72CD-41E3-9353-10A49A24A836}" type="parTrans" cxnId="{55181AC3-B7B8-4003-AC76-6FDAE41DC26D}">
      <dgm:prSet/>
      <dgm:spPr/>
      <dgm:t>
        <a:bodyPr/>
        <a:lstStyle/>
        <a:p>
          <a:endParaRPr lang="es-EC"/>
        </a:p>
      </dgm:t>
    </dgm:pt>
    <dgm:pt modelId="{0A14413A-74F5-4604-BA0E-0C8A28F01130}" type="sibTrans" cxnId="{55181AC3-B7B8-4003-AC76-6FDAE41DC26D}">
      <dgm:prSet/>
      <dgm:spPr/>
      <dgm:t>
        <a:bodyPr/>
        <a:lstStyle/>
        <a:p>
          <a:endParaRPr lang="es-EC"/>
        </a:p>
      </dgm:t>
    </dgm:pt>
    <dgm:pt modelId="{269CDF0F-AACC-45C4-9A08-F7CB9D7B058E}">
      <dgm:prSet phldrT="[Texto]" custT="1"/>
      <dgm:spPr/>
      <dgm:t>
        <a:bodyPr/>
        <a:lstStyle/>
        <a:p>
          <a:r>
            <a:rPr lang="es-EC" sz="3300" dirty="0" smtClean="0"/>
            <a:t>ESPECÍFICOS</a:t>
          </a:r>
          <a:endParaRPr lang="es-EC" sz="3300" dirty="0"/>
        </a:p>
      </dgm:t>
    </dgm:pt>
    <dgm:pt modelId="{892B1371-1A5D-49AA-96E4-96A4C1C26D59}" type="parTrans" cxnId="{253C36AC-BD44-442F-A5A3-1F5509445DD6}">
      <dgm:prSet/>
      <dgm:spPr/>
      <dgm:t>
        <a:bodyPr/>
        <a:lstStyle/>
        <a:p>
          <a:endParaRPr lang="es-EC"/>
        </a:p>
      </dgm:t>
    </dgm:pt>
    <dgm:pt modelId="{D7624869-BFF2-4543-86D7-3D46231F3A63}" type="sibTrans" cxnId="{253C36AC-BD44-442F-A5A3-1F5509445DD6}">
      <dgm:prSet/>
      <dgm:spPr/>
      <dgm:t>
        <a:bodyPr/>
        <a:lstStyle/>
        <a:p>
          <a:endParaRPr lang="es-EC"/>
        </a:p>
      </dgm:t>
    </dgm:pt>
    <dgm:pt modelId="{80B9D6C4-9155-480F-A22B-1167463E393A}">
      <dgm:prSet phldrT="[Texto]" custT="1"/>
      <dgm:spPr/>
      <dgm:t>
        <a:bodyPr/>
        <a:lstStyle/>
        <a:p>
          <a:r>
            <a:rPr lang="es-ES" sz="1600" dirty="0" smtClean="0">
              <a:solidFill>
                <a:schemeClr val="tx2">
                  <a:lumMod val="25000"/>
                </a:schemeClr>
              </a:solidFill>
            </a:rPr>
            <a:t>Determinar la situación actual y su entorno.</a:t>
          </a:r>
          <a:endParaRPr lang="es-EC" sz="1600" dirty="0">
            <a:solidFill>
              <a:schemeClr val="tx2">
                <a:lumMod val="25000"/>
              </a:schemeClr>
            </a:solidFill>
          </a:endParaRPr>
        </a:p>
      </dgm:t>
    </dgm:pt>
    <dgm:pt modelId="{83AF4D47-DC52-4E0C-A8BD-7ACCA839DD94}" type="parTrans" cxnId="{8D2D7E79-2A41-4E4B-A481-99AF2818D8D2}">
      <dgm:prSet/>
      <dgm:spPr/>
      <dgm:t>
        <a:bodyPr/>
        <a:lstStyle/>
        <a:p>
          <a:endParaRPr lang="es-EC"/>
        </a:p>
      </dgm:t>
    </dgm:pt>
    <dgm:pt modelId="{5C02BAC4-C822-4D84-879F-A1034D929A1B}" type="sibTrans" cxnId="{8D2D7E79-2A41-4E4B-A481-99AF2818D8D2}">
      <dgm:prSet/>
      <dgm:spPr/>
      <dgm:t>
        <a:bodyPr/>
        <a:lstStyle/>
        <a:p>
          <a:endParaRPr lang="es-EC"/>
        </a:p>
      </dgm:t>
    </dgm:pt>
    <dgm:pt modelId="{F5F056E7-46C2-4F78-A37A-F59C19947D3C}">
      <dgm:prSet custT="1"/>
      <dgm:spPr/>
      <dgm:t>
        <a:bodyPr/>
        <a:lstStyle/>
        <a:p>
          <a:r>
            <a:rPr lang="es-ES" sz="1600" dirty="0" smtClean="0">
              <a:solidFill>
                <a:schemeClr val="tx2">
                  <a:lumMod val="25000"/>
                </a:schemeClr>
              </a:solidFill>
            </a:rPr>
            <a:t>Definir el direccionamiento estratégico.</a:t>
          </a:r>
          <a:endParaRPr lang="es-EC" sz="1600" dirty="0">
            <a:solidFill>
              <a:schemeClr val="tx2">
                <a:lumMod val="25000"/>
              </a:schemeClr>
            </a:solidFill>
          </a:endParaRPr>
        </a:p>
      </dgm:t>
    </dgm:pt>
    <dgm:pt modelId="{D6438248-FB92-4D0B-8356-60BB58704AC4}" type="parTrans" cxnId="{B972C596-2A34-41FB-BE25-432B4AB5A267}">
      <dgm:prSet/>
      <dgm:spPr/>
      <dgm:t>
        <a:bodyPr/>
        <a:lstStyle/>
        <a:p>
          <a:endParaRPr lang="es-EC"/>
        </a:p>
      </dgm:t>
    </dgm:pt>
    <dgm:pt modelId="{84B1BCED-F7BE-41A3-98F0-19C68CEC05E9}" type="sibTrans" cxnId="{B972C596-2A34-41FB-BE25-432B4AB5A267}">
      <dgm:prSet/>
      <dgm:spPr/>
      <dgm:t>
        <a:bodyPr/>
        <a:lstStyle/>
        <a:p>
          <a:endParaRPr lang="es-EC"/>
        </a:p>
      </dgm:t>
    </dgm:pt>
    <dgm:pt modelId="{5386833F-AF26-4DC3-A158-0178333C6FB8}">
      <dgm:prSet custT="1"/>
      <dgm:spPr/>
      <dgm:t>
        <a:bodyPr/>
        <a:lstStyle/>
        <a:p>
          <a:r>
            <a:rPr lang="es-ES" sz="1600" dirty="0" smtClean="0">
              <a:solidFill>
                <a:schemeClr val="tx2">
                  <a:lumMod val="25000"/>
                </a:schemeClr>
              </a:solidFill>
            </a:rPr>
            <a:t>Diseñar el plan estratégico institucional.</a:t>
          </a:r>
          <a:endParaRPr lang="es-EC" sz="1600" dirty="0">
            <a:solidFill>
              <a:schemeClr val="tx2">
                <a:lumMod val="25000"/>
              </a:schemeClr>
            </a:solidFill>
          </a:endParaRPr>
        </a:p>
      </dgm:t>
    </dgm:pt>
    <dgm:pt modelId="{705C1665-E6FC-4875-B8E7-5072183AD5EF}" type="parTrans" cxnId="{AB7CFCE7-60ED-4183-B77A-635BA481F7C9}">
      <dgm:prSet/>
      <dgm:spPr/>
      <dgm:t>
        <a:bodyPr/>
        <a:lstStyle/>
        <a:p>
          <a:endParaRPr lang="es-EC"/>
        </a:p>
      </dgm:t>
    </dgm:pt>
    <dgm:pt modelId="{150D0E46-57F8-4C12-970B-C7DA284D9DA1}" type="sibTrans" cxnId="{AB7CFCE7-60ED-4183-B77A-635BA481F7C9}">
      <dgm:prSet/>
      <dgm:spPr/>
      <dgm:t>
        <a:bodyPr/>
        <a:lstStyle/>
        <a:p>
          <a:endParaRPr lang="es-EC"/>
        </a:p>
      </dgm:t>
    </dgm:pt>
    <dgm:pt modelId="{D0F825F5-A4B8-4891-A513-D6D074083BA8}">
      <dgm:prSet custT="1"/>
      <dgm:spPr/>
      <dgm:t>
        <a:bodyPr/>
        <a:lstStyle/>
        <a:p>
          <a:r>
            <a:rPr lang="es-ES" sz="1600" dirty="0" smtClean="0">
              <a:solidFill>
                <a:schemeClr val="tx2">
                  <a:lumMod val="25000"/>
                </a:schemeClr>
              </a:solidFill>
            </a:rPr>
            <a:t>Diseñar un cuadro de mando integral.</a:t>
          </a:r>
          <a:endParaRPr lang="es-EC" sz="1600" dirty="0">
            <a:solidFill>
              <a:schemeClr val="tx2">
                <a:lumMod val="25000"/>
              </a:schemeClr>
            </a:solidFill>
          </a:endParaRPr>
        </a:p>
      </dgm:t>
    </dgm:pt>
    <dgm:pt modelId="{E09D9365-9D05-4767-956F-01C235E9F214}" type="parTrans" cxnId="{00E3F89B-8631-4EF9-8FFA-588AE1DAE3BC}">
      <dgm:prSet/>
      <dgm:spPr/>
      <dgm:t>
        <a:bodyPr/>
        <a:lstStyle/>
        <a:p>
          <a:endParaRPr lang="es-EC"/>
        </a:p>
      </dgm:t>
    </dgm:pt>
    <dgm:pt modelId="{004C1F5B-7A9F-4C05-8482-87142EE7AF75}" type="sibTrans" cxnId="{00E3F89B-8631-4EF9-8FFA-588AE1DAE3BC}">
      <dgm:prSet/>
      <dgm:spPr/>
      <dgm:t>
        <a:bodyPr/>
        <a:lstStyle/>
        <a:p>
          <a:endParaRPr lang="es-EC"/>
        </a:p>
      </dgm:t>
    </dgm:pt>
    <dgm:pt modelId="{689EB402-9792-47EB-A301-0D9D5BBD803D}">
      <dgm:prSet custT="1"/>
      <dgm:spPr/>
      <dgm:t>
        <a:bodyPr/>
        <a:lstStyle/>
        <a:p>
          <a:r>
            <a:rPr lang="es-ES" sz="1600" dirty="0" smtClean="0">
              <a:solidFill>
                <a:schemeClr val="tx2">
                  <a:lumMod val="25000"/>
                </a:schemeClr>
              </a:solidFill>
            </a:rPr>
            <a:t>Difundir el plan estratégico y sus indicadores de gestión entre todo el personal de la organización</a:t>
          </a:r>
          <a:r>
            <a:rPr lang="es-ES" sz="1200" dirty="0" smtClean="0">
              <a:solidFill>
                <a:schemeClr val="tx2">
                  <a:lumMod val="25000"/>
                </a:schemeClr>
              </a:solidFill>
            </a:rPr>
            <a:t>.</a:t>
          </a:r>
          <a:endParaRPr lang="es-EC" sz="1200" dirty="0">
            <a:solidFill>
              <a:schemeClr val="tx2">
                <a:lumMod val="25000"/>
              </a:schemeClr>
            </a:solidFill>
          </a:endParaRPr>
        </a:p>
      </dgm:t>
    </dgm:pt>
    <dgm:pt modelId="{18837AF5-A3D9-4D2D-9DF5-9CFB7D9977A2}" type="parTrans" cxnId="{4B615EA5-A90F-4E5E-8DAB-94C9F83BDE94}">
      <dgm:prSet/>
      <dgm:spPr/>
      <dgm:t>
        <a:bodyPr/>
        <a:lstStyle/>
        <a:p>
          <a:endParaRPr lang="es-EC"/>
        </a:p>
      </dgm:t>
    </dgm:pt>
    <dgm:pt modelId="{F235A74D-A5CA-4073-9E24-D39DCAFA32CC}" type="sibTrans" cxnId="{4B615EA5-A90F-4E5E-8DAB-94C9F83BDE94}">
      <dgm:prSet/>
      <dgm:spPr/>
      <dgm:t>
        <a:bodyPr/>
        <a:lstStyle/>
        <a:p>
          <a:endParaRPr lang="es-EC"/>
        </a:p>
      </dgm:t>
    </dgm:pt>
    <dgm:pt modelId="{AF6CBE37-FC24-48BB-8B6E-6677BDC78651}" type="pres">
      <dgm:prSet presAssocID="{2C15CB72-2509-4C54-8356-E9D1ADBB80DA}" presName="Name0" presStyleCnt="0">
        <dgm:presLayoutVars>
          <dgm:dir/>
          <dgm:animLvl val="lvl"/>
          <dgm:resizeHandles/>
        </dgm:presLayoutVars>
      </dgm:prSet>
      <dgm:spPr/>
      <dgm:t>
        <a:bodyPr/>
        <a:lstStyle/>
        <a:p>
          <a:endParaRPr lang="es-EC"/>
        </a:p>
      </dgm:t>
    </dgm:pt>
    <dgm:pt modelId="{529AB7FC-0142-4771-A0ED-D66684E57E22}" type="pres">
      <dgm:prSet presAssocID="{E7AD738F-E341-4786-8D97-C0CC2A735430}" presName="linNode" presStyleCnt="0"/>
      <dgm:spPr/>
    </dgm:pt>
    <dgm:pt modelId="{999EA162-4B6E-4FC2-9F1F-FF77A3771D92}" type="pres">
      <dgm:prSet presAssocID="{E7AD738F-E341-4786-8D97-C0CC2A735430}" presName="parentShp" presStyleLbl="node1" presStyleIdx="0" presStyleCnt="2">
        <dgm:presLayoutVars>
          <dgm:bulletEnabled val="1"/>
        </dgm:presLayoutVars>
      </dgm:prSet>
      <dgm:spPr/>
      <dgm:t>
        <a:bodyPr/>
        <a:lstStyle/>
        <a:p>
          <a:endParaRPr lang="es-EC"/>
        </a:p>
      </dgm:t>
    </dgm:pt>
    <dgm:pt modelId="{A4E29B2E-6D33-497E-934F-BD552E1FA632}" type="pres">
      <dgm:prSet presAssocID="{E7AD738F-E341-4786-8D97-C0CC2A735430}" presName="childShp" presStyleLbl="bgAccFollowNode1" presStyleIdx="0" presStyleCnt="2">
        <dgm:presLayoutVars>
          <dgm:bulletEnabled val="1"/>
        </dgm:presLayoutVars>
      </dgm:prSet>
      <dgm:spPr/>
      <dgm:t>
        <a:bodyPr/>
        <a:lstStyle/>
        <a:p>
          <a:endParaRPr lang="es-EC"/>
        </a:p>
      </dgm:t>
    </dgm:pt>
    <dgm:pt modelId="{9B960BAD-9780-4D93-B4D1-935EB764C0EF}" type="pres">
      <dgm:prSet presAssocID="{96637CDC-A00C-4D0E-ADF8-2F3741D8E929}" presName="spacing" presStyleCnt="0"/>
      <dgm:spPr/>
    </dgm:pt>
    <dgm:pt modelId="{ABEF38AD-83FE-4E74-8B15-2DF5F86B2133}" type="pres">
      <dgm:prSet presAssocID="{269CDF0F-AACC-45C4-9A08-F7CB9D7B058E}" presName="linNode" presStyleCnt="0"/>
      <dgm:spPr/>
    </dgm:pt>
    <dgm:pt modelId="{41A17606-5F1D-470A-ABDF-CC4B067CD449}" type="pres">
      <dgm:prSet presAssocID="{269CDF0F-AACC-45C4-9A08-F7CB9D7B058E}" presName="parentShp" presStyleLbl="node1" presStyleIdx="1" presStyleCnt="2">
        <dgm:presLayoutVars>
          <dgm:bulletEnabled val="1"/>
        </dgm:presLayoutVars>
      </dgm:prSet>
      <dgm:spPr/>
      <dgm:t>
        <a:bodyPr/>
        <a:lstStyle/>
        <a:p>
          <a:endParaRPr lang="es-EC"/>
        </a:p>
      </dgm:t>
    </dgm:pt>
    <dgm:pt modelId="{CF200D9B-2E79-4025-9DA1-2533E002C0F0}" type="pres">
      <dgm:prSet presAssocID="{269CDF0F-AACC-45C4-9A08-F7CB9D7B058E}" presName="childShp" presStyleLbl="bgAccFollowNode1" presStyleIdx="1" presStyleCnt="2" custScaleY="147602" custLinFactNeighborX="2000" custLinFactNeighborY="-5872">
        <dgm:presLayoutVars>
          <dgm:bulletEnabled val="1"/>
        </dgm:presLayoutVars>
      </dgm:prSet>
      <dgm:spPr/>
      <dgm:t>
        <a:bodyPr/>
        <a:lstStyle/>
        <a:p>
          <a:endParaRPr lang="es-EC"/>
        </a:p>
      </dgm:t>
    </dgm:pt>
  </dgm:ptLst>
  <dgm:cxnLst>
    <dgm:cxn modelId="{D17B38AD-0410-40B5-A07B-C6F3A8C129C8}" type="presOf" srcId="{269CDF0F-AACC-45C4-9A08-F7CB9D7B058E}" destId="{41A17606-5F1D-470A-ABDF-CC4B067CD449}" srcOrd="0" destOrd="0" presId="urn:microsoft.com/office/officeart/2005/8/layout/vList6"/>
    <dgm:cxn modelId="{AB7CFCE7-60ED-4183-B77A-635BA481F7C9}" srcId="{269CDF0F-AACC-45C4-9A08-F7CB9D7B058E}" destId="{5386833F-AF26-4DC3-A158-0178333C6FB8}" srcOrd="2" destOrd="0" parTransId="{705C1665-E6FC-4875-B8E7-5072183AD5EF}" sibTransId="{150D0E46-57F8-4C12-970B-C7DA284D9DA1}"/>
    <dgm:cxn modelId="{DE0BE240-87FF-41FC-A1B8-F4AF2A21502F}" type="presOf" srcId="{D88F9EBF-C7D9-41A2-B1CE-E925AE5819A1}" destId="{A4E29B2E-6D33-497E-934F-BD552E1FA632}" srcOrd="0" destOrd="0" presId="urn:microsoft.com/office/officeart/2005/8/layout/vList6"/>
    <dgm:cxn modelId="{8D2D7E79-2A41-4E4B-A481-99AF2818D8D2}" srcId="{269CDF0F-AACC-45C4-9A08-F7CB9D7B058E}" destId="{80B9D6C4-9155-480F-A22B-1167463E393A}" srcOrd="0" destOrd="0" parTransId="{83AF4D47-DC52-4E0C-A8BD-7ACCA839DD94}" sibTransId="{5C02BAC4-C822-4D84-879F-A1034D929A1B}"/>
    <dgm:cxn modelId="{C6EAFA86-C120-4A19-87FC-0513FB849149}" type="presOf" srcId="{5386833F-AF26-4DC3-A158-0178333C6FB8}" destId="{CF200D9B-2E79-4025-9DA1-2533E002C0F0}" srcOrd="0" destOrd="2" presId="urn:microsoft.com/office/officeart/2005/8/layout/vList6"/>
    <dgm:cxn modelId="{A692800E-6542-47CB-9613-FA523D72F381}" srcId="{2C15CB72-2509-4C54-8356-E9D1ADBB80DA}" destId="{E7AD738F-E341-4786-8D97-C0CC2A735430}" srcOrd="0" destOrd="0" parTransId="{ED993C34-8FE0-4FDC-ABF8-CEA945A453D6}" sibTransId="{96637CDC-A00C-4D0E-ADF8-2F3741D8E929}"/>
    <dgm:cxn modelId="{4B8C2C1B-C75F-4CE8-B2BC-B718F3661EE9}" type="presOf" srcId="{2C15CB72-2509-4C54-8356-E9D1ADBB80DA}" destId="{AF6CBE37-FC24-48BB-8B6E-6677BDC78651}" srcOrd="0" destOrd="0" presId="urn:microsoft.com/office/officeart/2005/8/layout/vList6"/>
    <dgm:cxn modelId="{B3AC2254-CEFF-4E21-9A37-1CCA12755A4C}" type="presOf" srcId="{F5F056E7-46C2-4F78-A37A-F59C19947D3C}" destId="{CF200D9B-2E79-4025-9DA1-2533E002C0F0}" srcOrd="0" destOrd="1" presId="urn:microsoft.com/office/officeart/2005/8/layout/vList6"/>
    <dgm:cxn modelId="{00E3F89B-8631-4EF9-8FFA-588AE1DAE3BC}" srcId="{269CDF0F-AACC-45C4-9A08-F7CB9D7B058E}" destId="{D0F825F5-A4B8-4891-A513-D6D074083BA8}" srcOrd="3" destOrd="0" parTransId="{E09D9365-9D05-4767-956F-01C235E9F214}" sibTransId="{004C1F5B-7A9F-4C05-8482-87142EE7AF75}"/>
    <dgm:cxn modelId="{55181AC3-B7B8-4003-AC76-6FDAE41DC26D}" srcId="{E7AD738F-E341-4786-8D97-C0CC2A735430}" destId="{D88F9EBF-C7D9-41A2-B1CE-E925AE5819A1}" srcOrd="0" destOrd="0" parTransId="{4C8ED2E6-72CD-41E3-9353-10A49A24A836}" sibTransId="{0A14413A-74F5-4604-BA0E-0C8A28F01130}"/>
    <dgm:cxn modelId="{4B615EA5-A90F-4E5E-8DAB-94C9F83BDE94}" srcId="{269CDF0F-AACC-45C4-9A08-F7CB9D7B058E}" destId="{689EB402-9792-47EB-A301-0D9D5BBD803D}" srcOrd="4" destOrd="0" parTransId="{18837AF5-A3D9-4D2D-9DF5-9CFB7D9977A2}" sibTransId="{F235A74D-A5CA-4073-9E24-D39DCAFA32CC}"/>
    <dgm:cxn modelId="{43B04B3D-654D-44F6-A46D-7BA5DD804C1E}" type="presOf" srcId="{D0F825F5-A4B8-4891-A513-D6D074083BA8}" destId="{CF200D9B-2E79-4025-9DA1-2533E002C0F0}" srcOrd="0" destOrd="3" presId="urn:microsoft.com/office/officeart/2005/8/layout/vList6"/>
    <dgm:cxn modelId="{253C36AC-BD44-442F-A5A3-1F5509445DD6}" srcId="{2C15CB72-2509-4C54-8356-E9D1ADBB80DA}" destId="{269CDF0F-AACC-45C4-9A08-F7CB9D7B058E}" srcOrd="1" destOrd="0" parTransId="{892B1371-1A5D-49AA-96E4-96A4C1C26D59}" sibTransId="{D7624869-BFF2-4543-86D7-3D46231F3A63}"/>
    <dgm:cxn modelId="{A3B2BAEE-3A5A-43D7-88C5-05B2A340E982}" type="presOf" srcId="{80B9D6C4-9155-480F-A22B-1167463E393A}" destId="{CF200D9B-2E79-4025-9DA1-2533E002C0F0}" srcOrd="0" destOrd="0" presId="urn:microsoft.com/office/officeart/2005/8/layout/vList6"/>
    <dgm:cxn modelId="{2F7D3726-0F0C-4ABE-B4CB-BE29895E67FE}" type="presOf" srcId="{689EB402-9792-47EB-A301-0D9D5BBD803D}" destId="{CF200D9B-2E79-4025-9DA1-2533E002C0F0}" srcOrd="0" destOrd="4" presId="urn:microsoft.com/office/officeart/2005/8/layout/vList6"/>
    <dgm:cxn modelId="{A8A39B9D-34CF-49EB-B1C5-7018C92D7923}" type="presOf" srcId="{E7AD738F-E341-4786-8D97-C0CC2A735430}" destId="{999EA162-4B6E-4FC2-9F1F-FF77A3771D92}" srcOrd="0" destOrd="0" presId="urn:microsoft.com/office/officeart/2005/8/layout/vList6"/>
    <dgm:cxn modelId="{B972C596-2A34-41FB-BE25-432B4AB5A267}" srcId="{269CDF0F-AACC-45C4-9A08-F7CB9D7B058E}" destId="{F5F056E7-46C2-4F78-A37A-F59C19947D3C}" srcOrd="1" destOrd="0" parTransId="{D6438248-FB92-4D0B-8356-60BB58704AC4}" sibTransId="{84B1BCED-F7BE-41A3-98F0-19C68CEC05E9}"/>
    <dgm:cxn modelId="{C5E87EFD-7E37-46AD-BD62-62909FD045F9}" type="presParOf" srcId="{AF6CBE37-FC24-48BB-8B6E-6677BDC78651}" destId="{529AB7FC-0142-4771-A0ED-D66684E57E22}" srcOrd="0" destOrd="0" presId="urn:microsoft.com/office/officeart/2005/8/layout/vList6"/>
    <dgm:cxn modelId="{66F6ED16-C6B2-4933-AC44-1087FE7A0E92}" type="presParOf" srcId="{529AB7FC-0142-4771-A0ED-D66684E57E22}" destId="{999EA162-4B6E-4FC2-9F1F-FF77A3771D92}" srcOrd="0" destOrd="0" presId="urn:microsoft.com/office/officeart/2005/8/layout/vList6"/>
    <dgm:cxn modelId="{27AAFECE-C325-48FE-8CE2-133E19F3069C}" type="presParOf" srcId="{529AB7FC-0142-4771-A0ED-D66684E57E22}" destId="{A4E29B2E-6D33-497E-934F-BD552E1FA632}" srcOrd="1" destOrd="0" presId="urn:microsoft.com/office/officeart/2005/8/layout/vList6"/>
    <dgm:cxn modelId="{16AF58F9-66BB-4F1A-87FD-1E1035FBF5B6}" type="presParOf" srcId="{AF6CBE37-FC24-48BB-8B6E-6677BDC78651}" destId="{9B960BAD-9780-4D93-B4D1-935EB764C0EF}" srcOrd="1" destOrd="0" presId="urn:microsoft.com/office/officeart/2005/8/layout/vList6"/>
    <dgm:cxn modelId="{5A814F14-1F03-4F1D-AC22-94E6662BF0A5}" type="presParOf" srcId="{AF6CBE37-FC24-48BB-8B6E-6677BDC78651}" destId="{ABEF38AD-83FE-4E74-8B15-2DF5F86B2133}" srcOrd="2" destOrd="0" presId="urn:microsoft.com/office/officeart/2005/8/layout/vList6"/>
    <dgm:cxn modelId="{CB856453-1BC9-4030-83C0-63ACFE6562C3}" type="presParOf" srcId="{ABEF38AD-83FE-4E74-8B15-2DF5F86B2133}" destId="{41A17606-5F1D-470A-ABDF-CC4B067CD449}" srcOrd="0" destOrd="0" presId="urn:microsoft.com/office/officeart/2005/8/layout/vList6"/>
    <dgm:cxn modelId="{B1B2418E-07A9-43E1-8E2C-6E15ACED2869}" type="presParOf" srcId="{ABEF38AD-83FE-4E74-8B15-2DF5F86B2133}" destId="{CF200D9B-2E79-4025-9DA1-2533E002C0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65532-1001-43ED-91FD-BE935E18C44A}" type="doc">
      <dgm:prSet loTypeId="urn:microsoft.com/office/officeart/2005/8/layout/venn3" loCatId="relationship" qsTypeId="urn:microsoft.com/office/officeart/2005/8/quickstyle/3d5" qsCatId="3D" csTypeId="urn:microsoft.com/office/officeart/2005/8/colors/accent2_2" csCatId="accent2" phldr="1"/>
      <dgm:spPr/>
      <dgm:t>
        <a:bodyPr/>
        <a:lstStyle/>
        <a:p>
          <a:endParaRPr lang="es-ES"/>
        </a:p>
      </dgm:t>
    </dgm:pt>
    <dgm:pt modelId="{CD60F369-D42B-4463-B96F-693CFB12B4CE}">
      <dgm:prSet phldrT="[Texto]"/>
      <dgm:spPr/>
      <dgm:t>
        <a:bodyPr/>
        <a:lstStyle/>
        <a:p>
          <a:r>
            <a:rPr lang="es-ES" dirty="0" smtClean="0"/>
            <a:t>FACTORES POLÍTICOS</a:t>
          </a:r>
          <a:endParaRPr lang="es-ES" dirty="0"/>
        </a:p>
      </dgm:t>
    </dgm:pt>
    <dgm:pt modelId="{0640DEC7-23E6-4579-983A-116CECAC2BB1}" type="parTrans" cxnId="{70949EC3-557C-42DF-B358-CB86F9955C8C}">
      <dgm:prSet/>
      <dgm:spPr/>
      <dgm:t>
        <a:bodyPr/>
        <a:lstStyle/>
        <a:p>
          <a:endParaRPr lang="es-ES"/>
        </a:p>
      </dgm:t>
    </dgm:pt>
    <dgm:pt modelId="{D0E35D93-2F2F-474C-B6E9-B70D734D6A80}" type="sibTrans" cxnId="{70949EC3-557C-42DF-B358-CB86F9955C8C}">
      <dgm:prSet/>
      <dgm:spPr/>
      <dgm:t>
        <a:bodyPr/>
        <a:lstStyle/>
        <a:p>
          <a:endParaRPr lang="es-ES"/>
        </a:p>
      </dgm:t>
    </dgm:pt>
    <dgm:pt modelId="{F5A2D05C-8FCF-42B1-B56E-66FCE89B3BCB}">
      <dgm:prSet phldrT="[Texto]"/>
      <dgm:spPr/>
      <dgm:t>
        <a:bodyPr/>
        <a:lstStyle/>
        <a:p>
          <a:r>
            <a:rPr lang="es-ES" dirty="0" smtClean="0"/>
            <a:t>FACTORES SOCIALES</a:t>
          </a:r>
          <a:endParaRPr lang="es-ES" dirty="0"/>
        </a:p>
      </dgm:t>
    </dgm:pt>
    <dgm:pt modelId="{6AB242FC-E775-4ECD-937D-538093DCFA2F}" type="parTrans" cxnId="{A2A88B31-6891-4C79-B94D-49005F589FE8}">
      <dgm:prSet/>
      <dgm:spPr/>
      <dgm:t>
        <a:bodyPr/>
        <a:lstStyle/>
        <a:p>
          <a:endParaRPr lang="es-ES"/>
        </a:p>
      </dgm:t>
    </dgm:pt>
    <dgm:pt modelId="{8DFB3902-AEA3-49CB-8303-BD608DA57C54}" type="sibTrans" cxnId="{A2A88B31-6891-4C79-B94D-49005F589FE8}">
      <dgm:prSet/>
      <dgm:spPr/>
      <dgm:t>
        <a:bodyPr/>
        <a:lstStyle/>
        <a:p>
          <a:endParaRPr lang="es-ES"/>
        </a:p>
      </dgm:t>
    </dgm:pt>
    <dgm:pt modelId="{34158517-0C57-4F0C-A495-4C6001BC13E4}">
      <dgm:prSet phldrT="[Texto]"/>
      <dgm:spPr/>
      <dgm:t>
        <a:bodyPr/>
        <a:lstStyle/>
        <a:p>
          <a:r>
            <a:rPr lang="es-ES" dirty="0" smtClean="0"/>
            <a:t>FACTORES ECONÓMICOS</a:t>
          </a:r>
          <a:endParaRPr lang="es-ES" dirty="0"/>
        </a:p>
      </dgm:t>
    </dgm:pt>
    <dgm:pt modelId="{6237455D-BF27-4C8A-AEBA-5642C76D4F85}" type="parTrans" cxnId="{A4A56EC3-94D4-4C93-959F-7033041A0689}">
      <dgm:prSet/>
      <dgm:spPr/>
      <dgm:t>
        <a:bodyPr/>
        <a:lstStyle/>
        <a:p>
          <a:endParaRPr lang="es-ES"/>
        </a:p>
      </dgm:t>
    </dgm:pt>
    <dgm:pt modelId="{EC3C9282-752E-4BB3-9DF4-C42007AE2F3F}" type="sibTrans" cxnId="{A4A56EC3-94D4-4C93-959F-7033041A0689}">
      <dgm:prSet/>
      <dgm:spPr/>
      <dgm:t>
        <a:bodyPr/>
        <a:lstStyle/>
        <a:p>
          <a:endParaRPr lang="es-ES"/>
        </a:p>
      </dgm:t>
    </dgm:pt>
    <dgm:pt modelId="{4F287463-BF9F-4D33-AFF3-26AF8A6ACB5B}">
      <dgm:prSet phldrT="[Texto]"/>
      <dgm:spPr/>
      <dgm:t>
        <a:bodyPr/>
        <a:lstStyle/>
        <a:p>
          <a:r>
            <a:rPr lang="es-ES" dirty="0" smtClean="0"/>
            <a:t>FACTORES TECNOLÓGICOS</a:t>
          </a:r>
          <a:endParaRPr lang="es-ES" dirty="0"/>
        </a:p>
      </dgm:t>
    </dgm:pt>
    <dgm:pt modelId="{2F39B916-0599-49D9-9FD8-98404CF3CB41}" type="parTrans" cxnId="{97AE525A-0D2E-44E6-BA84-C86EFCBC2954}">
      <dgm:prSet/>
      <dgm:spPr/>
      <dgm:t>
        <a:bodyPr/>
        <a:lstStyle/>
        <a:p>
          <a:endParaRPr lang="es-ES"/>
        </a:p>
      </dgm:t>
    </dgm:pt>
    <dgm:pt modelId="{CC3929F6-1D8E-4C3C-858D-2A4D8216C79D}" type="sibTrans" cxnId="{97AE525A-0D2E-44E6-BA84-C86EFCBC2954}">
      <dgm:prSet/>
      <dgm:spPr/>
      <dgm:t>
        <a:bodyPr/>
        <a:lstStyle/>
        <a:p>
          <a:endParaRPr lang="es-ES"/>
        </a:p>
      </dgm:t>
    </dgm:pt>
    <dgm:pt modelId="{41CC7E97-ABCF-4550-B544-45D71DEDE622}" type="pres">
      <dgm:prSet presAssocID="{2ED65532-1001-43ED-91FD-BE935E18C44A}" presName="Name0" presStyleCnt="0">
        <dgm:presLayoutVars>
          <dgm:dir/>
          <dgm:resizeHandles val="exact"/>
        </dgm:presLayoutVars>
      </dgm:prSet>
      <dgm:spPr/>
      <dgm:t>
        <a:bodyPr/>
        <a:lstStyle/>
        <a:p>
          <a:endParaRPr lang="es-ES"/>
        </a:p>
      </dgm:t>
    </dgm:pt>
    <dgm:pt modelId="{D24D0547-48DC-4EB6-A495-CE3ECE458A9E}" type="pres">
      <dgm:prSet presAssocID="{CD60F369-D42B-4463-B96F-693CFB12B4CE}" presName="Name5" presStyleLbl="vennNode1" presStyleIdx="0" presStyleCnt="4">
        <dgm:presLayoutVars>
          <dgm:bulletEnabled val="1"/>
        </dgm:presLayoutVars>
      </dgm:prSet>
      <dgm:spPr/>
      <dgm:t>
        <a:bodyPr/>
        <a:lstStyle/>
        <a:p>
          <a:endParaRPr lang="es-ES"/>
        </a:p>
      </dgm:t>
    </dgm:pt>
    <dgm:pt modelId="{3F0CD0EE-F4FD-411D-9951-ADE847FA2C68}" type="pres">
      <dgm:prSet presAssocID="{D0E35D93-2F2F-474C-B6E9-B70D734D6A80}" presName="space" presStyleCnt="0"/>
      <dgm:spPr/>
    </dgm:pt>
    <dgm:pt modelId="{08DBF0EA-FACE-4ED8-86AA-ECD405863588}" type="pres">
      <dgm:prSet presAssocID="{F5A2D05C-8FCF-42B1-B56E-66FCE89B3BCB}" presName="Name5" presStyleLbl="vennNode1" presStyleIdx="1" presStyleCnt="4">
        <dgm:presLayoutVars>
          <dgm:bulletEnabled val="1"/>
        </dgm:presLayoutVars>
      </dgm:prSet>
      <dgm:spPr/>
      <dgm:t>
        <a:bodyPr/>
        <a:lstStyle/>
        <a:p>
          <a:endParaRPr lang="es-ES"/>
        </a:p>
      </dgm:t>
    </dgm:pt>
    <dgm:pt modelId="{D24B5205-9D73-4DB8-9683-1E72C77E2F92}" type="pres">
      <dgm:prSet presAssocID="{8DFB3902-AEA3-49CB-8303-BD608DA57C54}" presName="space" presStyleCnt="0"/>
      <dgm:spPr/>
    </dgm:pt>
    <dgm:pt modelId="{89E84921-86BA-46B1-B849-667770FBC9BA}" type="pres">
      <dgm:prSet presAssocID="{34158517-0C57-4F0C-A495-4C6001BC13E4}" presName="Name5" presStyleLbl="vennNode1" presStyleIdx="2" presStyleCnt="4">
        <dgm:presLayoutVars>
          <dgm:bulletEnabled val="1"/>
        </dgm:presLayoutVars>
      </dgm:prSet>
      <dgm:spPr/>
      <dgm:t>
        <a:bodyPr/>
        <a:lstStyle/>
        <a:p>
          <a:endParaRPr lang="es-ES"/>
        </a:p>
      </dgm:t>
    </dgm:pt>
    <dgm:pt modelId="{843CF6D0-24DC-471D-91C0-BC1C13AAC0DE}" type="pres">
      <dgm:prSet presAssocID="{EC3C9282-752E-4BB3-9DF4-C42007AE2F3F}" presName="space" presStyleCnt="0"/>
      <dgm:spPr/>
    </dgm:pt>
    <dgm:pt modelId="{7FBF179B-76B3-49AE-9877-F5FB71A5CE2E}" type="pres">
      <dgm:prSet presAssocID="{4F287463-BF9F-4D33-AFF3-26AF8A6ACB5B}" presName="Name5" presStyleLbl="vennNode1" presStyleIdx="3" presStyleCnt="4">
        <dgm:presLayoutVars>
          <dgm:bulletEnabled val="1"/>
        </dgm:presLayoutVars>
      </dgm:prSet>
      <dgm:spPr/>
      <dgm:t>
        <a:bodyPr/>
        <a:lstStyle/>
        <a:p>
          <a:endParaRPr lang="es-ES"/>
        </a:p>
      </dgm:t>
    </dgm:pt>
  </dgm:ptLst>
  <dgm:cxnLst>
    <dgm:cxn modelId="{D6BF473C-EC0A-42C1-9A31-4A79D900336C}" type="presOf" srcId="{F5A2D05C-8FCF-42B1-B56E-66FCE89B3BCB}" destId="{08DBF0EA-FACE-4ED8-86AA-ECD405863588}" srcOrd="0" destOrd="0" presId="urn:microsoft.com/office/officeart/2005/8/layout/venn3"/>
    <dgm:cxn modelId="{97AE525A-0D2E-44E6-BA84-C86EFCBC2954}" srcId="{2ED65532-1001-43ED-91FD-BE935E18C44A}" destId="{4F287463-BF9F-4D33-AFF3-26AF8A6ACB5B}" srcOrd="3" destOrd="0" parTransId="{2F39B916-0599-49D9-9FD8-98404CF3CB41}" sibTransId="{CC3929F6-1D8E-4C3C-858D-2A4D8216C79D}"/>
    <dgm:cxn modelId="{A4A56EC3-94D4-4C93-959F-7033041A0689}" srcId="{2ED65532-1001-43ED-91FD-BE935E18C44A}" destId="{34158517-0C57-4F0C-A495-4C6001BC13E4}" srcOrd="2" destOrd="0" parTransId="{6237455D-BF27-4C8A-AEBA-5642C76D4F85}" sibTransId="{EC3C9282-752E-4BB3-9DF4-C42007AE2F3F}"/>
    <dgm:cxn modelId="{A2A88B31-6891-4C79-B94D-49005F589FE8}" srcId="{2ED65532-1001-43ED-91FD-BE935E18C44A}" destId="{F5A2D05C-8FCF-42B1-B56E-66FCE89B3BCB}" srcOrd="1" destOrd="0" parTransId="{6AB242FC-E775-4ECD-937D-538093DCFA2F}" sibTransId="{8DFB3902-AEA3-49CB-8303-BD608DA57C54}"/>
    <dgm:cxn modelId="{70949EC3-557C-42DF-B358-CB86F9955C8C}" srcId="{2ED65532-1001-43ED-91FD-BE935E18C44A}" destId="{CD60F369-D42B-4463-B96F-693CFB12B4CE}" srcOrd="0" destOrd="0" parTransId="{0640DEC7-23E6-4579-983A-116CECAC2BB1}" sibTransId="{D0E35D93-2F2F-474C-B6E9-B70D734D6A80}"/>
    <dgm:cxn modelId="{F9E36FCF-BE89-48B4-BB43-19B4A49B6C60}" type="presOf" srcId="{CD60F369-D42B-4463-B96F-693CFB12B4CE}" destId="{D24D0547-48DC-4EB6-A495-CE3ECE458A9E}" srcOrd="0" destOrd="0" presId="urn:microsoft.com/office/officeart/2005/8/layout/venn3"/>
    <dgm:cxn modelId="{BC568DAF-07AF-4DBD-8D2E-528FFB07D625}" type="presOf" srcId="{2ED65532-1001-43ED-91FD-BE935E18C44A}" destId="{41CC7E97-ABCF-4550-B544-45D71DEDE622}" srcOrd="0" destOrd="0" presId="urn:microsoft.com/office/officeart/2005/8/layout/venn3"/>
    <dgm:cxn modelId="{6DC29B1A-21E0-4A83-8A38-BE565B1BED3E}" type="presOf" srcId="{34158517-0C57-4F0C-A495-4C6001BC13E4}" destId="{89E84921-86BA-46B1-B849-667770FBC9BA}" srcOrd="0" destOrd="0" presId="urn:microsoft.com/office/officeart/2005/8/layout/venn3"/>
    <dgm:cxn modelId="{5FF04FAE-F763-46CC-8851-A48810A502C8}" type="presOf" srcId="{4F287463-BF9F-4D33-AFF3-26AF8A6ACB5B}" destId="{7FBF179B-76B3-49AE-9877-F5FB71A5CE2E}" srcOrd="0" destOrd="0" presId="urn:microsoft.com/office/officeart/2005/8/layout/venn3"/>
    <dgm:cxn modelId="{96056FC0-D5A8-45AA-94C0-D6D9A0D11450}" type="presParOf" srcId="{41CC7E97-ABCF-4550-B544-45D71DEDE622}" destId="{D24D0547-48DC-4EB6-A495-CE3ECE458A9E}" srcOrd="0" destOrd="0" presId="urn:microsoft.com/office/officeart/2005/8/layout/venn3"/>
    <dgm:cxn modelId="{4136E5AE-3FF1-4180-979D-25B30214EA8A}" type="presParOf" srcId="{41CC7E97-ABCF-4550-B544-45D71DEDE622}" destId="{3F0CD0EE-F4FD-411D-9951-ADE847FA2C68}" srcOrd="1" destOrd="0" presId="urn:microsoft.com/office/officeart/2005/8/layout/venn3"/>
    <dgm:cxn modelId="{CEF08EB0-4690-4C7A-A804-7F0258537D31}" type="presParOf" srcId="{41CC7E97-ABCF-4550-B544-45D71DEDE622}" destId="{08DBF0EA-FACE-4ED8-86AA-ECD405863588}" srcOrd="2" destOrd="0" presId="urn:microsoft.com/office/officeart/2005/8/layout/venn3"/>
    <dgm:cxn modelId="{518182E7-5BE1-4B87-A587-E4FC18E46E80}" type="presParOf" srcId="{41CC7E97-ABCF-4550-B544-45D71DEDE622}" destId="{D24B5205-9D73-4DB8-9683-1E72C77E2F92}" srcOrd="3" destOrd="0" presId="urn:microsoft.com/office/officeart/2005/8/layout/venn3"/>
    <dgm:cxn modelId="{27583A0D-C5FB-4A4C-8024-ECD9B11B3881}" type="presParOf" srcId="{41CC7E97-ABCF-4550-B544-45D71DEDE622}" destId="{89E84921-86BA-46B1-B849-667770FBC9BA}" srcOrd="4" destOrd="0" presId="urn:microsoft.com/office/officeart/2005/8/layout/venn3"/>
    <dgm:cxn modelId="{5294055A-56A2-4403-B632-10409D1EF87A}" type="presParOf" srcId="{41CC7E97-ABCF-4550-B544-45D71DEDE622}" destId="{843CF6D0-24DC-471D-91C0-BC1C13AAC0DE}" srcOrd="5" destOrd="0" presId="urn:microsoft.com/office/officeart/2005/8/layout/venn3"/>
    <dgm:cxn modelId="{F4FB4A6E-B6E4-48CA-B3AE-5CFAFC09355E}" type="presParOf" srcId="{41CC7E97-ABCF-4550-B544-45D71DEDE622}" destId="{7FBF179B-76B3-49AE-9877-F5FB71A5CE2E}"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D65532-1001-43ED-91FD-BE935E18C44A}" type="doc">
      <dgm:prSet loTypeId="urn:microsoft.com/office/officeart/2005/8/layout/venn3" loCatId="relationship" qsTypeId="urn:microsoft.com/office/officeart/2005/8/quickstyle/3d5" qsCatId="3D" csTypeId="urn:microsoft.com/office/officeart/2005/8/colors/accent2_2" csCatId="accent2" phldr="1"/>
      <dgm:spPr/>
      <dgm:t>
        <a:bodyPr/>
        <a:lstStyle/>
        <a:p>
          <a:endParaRPr lang="es-ES"/>
        </a:p>
      </dgm:t>
    </dgm:pt>
    <dgm:pt modelId="{CD60F369-D42B-4463-B96F-693CFB12B4CE}">
      <dgm:prSet phldrT="[Texto]"/>
      <dgm:spPr/>
      <dgm:t>
        <a:bodyPr/>
        <a:lstStyle/>
        <a:p>
          <a:r>
            <a:rPr lang="es-ES" dirty="0" smtClean="0"/>
            <a:t>INCERTIDUMBRE  AÑO ELECTORAL </a:t>
          </a:r>
        </a:p>
        <a:p>
          <a:r>
            <a:rPr lang="es-ES" dirty="0" smtClean="0"/>
            <a:t>REFORMAS LEGALES: REGLAMENTO Y LEY DE ECONOMÍA POPULAR Y SOLIDARIA </a:t>
          </a:r>
        </a:p>
        <a:p>
          <a:r>
            <a:rPr lang="es-ES" dirty="0" smtClean="0"/>
            <a:t>REFORMA LEY DE BUROS</a:t>
          </a:r>
        </a:p>
        <a:p>
          <a:endParaRPr lang="es-ES" dirty="0"/>
        </a:p>
      </dgm:t>
    </dgm:pt>
    <dgm:pt modelId="{0640DEC7-23E6-4579-983A-116CECAC2BB1}" type="parTrans" cxnId="{70949EC3-557C-42DF-B358-CB86F9955C8C}">
      <dgm:prSet/>
      <dgm:spPr/>
      <dgm:t>
        <a:bodyPr/>
        <a:lstStyle/>
        <a:p>
          <a:endParaRPr lang="es-ES"/>
        </a:p>
      </dgm:t>
    </dgm:pt>
    <dgm:pt modelId="{D0E35D93-2F2F-474C-B6E9-B70D734D6A80}" type="sibTrans" cxnId="{70949EC3-557C-42DF-B358-CB86F9955C8C}">
      <dgm:prSet/>
      <dgm:spPr/>
      <dgm:t>
        <a:bodyPr/>
        <a:lstStyle/>
        <a:p>
          <a:endParaRPr lang="es-ES"/>
        </a:p>
      </dgm:t>
    </dgm:pt>
    <dgm:pt modelId="{F5A2D05C-8FCF-42B1-B56E-66FCE89B3BCB}">
      <dgm:prSet phldrT="[Texto]"/>
      <dgm:spPr/>
      <dgm:t>
        <a:bodyPr/>
        <a:lstStyle/>
        <a:p>
          <a:r>
            <a:rPr lang="es-ES" dirty="0" smtClean="0"/>
            <a:t>FOCALIZACIÓN DE BENEFICIOS SOCIALES POR PARTE DEL GOBIERNO</a:t>
          </a:r>
        </a:p>
        <a:p>
          <a:r>
            <a:rPr lang="es-ES" dirty="0" smtClean="0"/>
            <a:t>REESTRUCTURACIÓN SISTEMA DE EDUACIÓN SUPERIOR</a:t>
          </a:r>
        </a:p>
        <a:p>
          <a:r>
            <a:rPr lang="es-ES" dirty="0" smtClean="0"/>
            <a:t>IMPLEMNTACIÓN DE PLANES DE VIVIENDA SOCIALES</a:t>
          </a:r>
        </a:p>
        <a:p>
          <a:endParaRPr lang="es-ES" dirty="0"/>
        </a:p>
      </dgm:t>
    </dgm:pt>
    <dgm:pt modelId="{6AB242FC-E775-4ECD-937D-538093DCFA2F}" type="parTrans" cxnId="{A2A88B31-6891-4C79-B94D-49005F589FE8}">
      <dgm:prSet/>
      <dgm:spPr/>
      <dgm:t>
        <a:bodyPr/>
        <a:lstStyle/>
        <a:p>
          <a:endParaRPr lang="es-ES"/>
        </a:p>
      </dgm:t>
    </dgm:pt>
    <dgm:pt modelId="{8DFB3902-AEA3-49CB-8303-BD608DA57C54}" type="sibTrans" cxnId="{A2A88B31-6891-4C79-B94D-49005F589FE8}">
      <dgm:prSet/>
      <dgm:spPr/>
      <dgm:t>
        <a:bodyPr/>
        <a:lstStyle/>
        <a:p>
          <a:endParaRPr lang="es-ES"/>
        </a:p>
      </dgm:t>
    </dgm:pt>
    <dgm:pt modelId="{34158517-0C57-4F0C-A495-4C6001BC13E4}">
      <dgm:prSet phldrT="[Texto]"/>
      <dgm:spPr/>
      <dgm:t>
        <a:bodyPr/>
        <a:lstStyle/>
        <a:p>
          <a:r>
            <a:rPr lang="es-ES" dirty="0" smtClean="0"/>
            <a:t>ESTABILIDAD EN LOS INDICADORES MACROECONOMICOS</a:t>
          </a:r>
        </a:p>
        <a:p>
          <a:r>
            <a:rPr lang="es-ES" dirty="0" smtClean="0"/>
            <a:t>ESTRUCTURA DE LA BALANZA COMERCIAL SIN  VARIACIONES SIGNIFICATIVAS</a:t>
          </a:r>
        </a:p>
        <a:p>
          <a:r>
            <a:rPr lang="es-ES" dirty="0" smtClean="0"/>
            <a:t>REFORMAS TRIBUTARIAS QUE BUSCAN MAYOR RECAUDACIÓN </a:t>
          </a:r>
        </a:p>
      </dgm:t>
    </dgm:pt>
    <dgm:pt modelId="{6237455D-BF27-4C8A-AEBA-5642C76D4F85}" type="parTrans" cxnId="{A4A56EC3-94D4-4C93-959F-7033041A0689}">
      <dgm:prSet/>
      <dgm:spPr/>
      <dgm:t>
        <a:bodyPr/>
        <a:lstStyle/>
        <a:p>
          <a:endParaRPr lang="es-ES"/>
        </a:p>
      </dgm:t>
    </dgm:pt>
    <dgm:pt modelId="{EC3C9282-752E-4BB3-9DF4-C42007AE2F3F}" type="sibTrans" cxnId="{A4A56EC3-94D4-4C93-959F-7033041A0689}">
      <dgm:prSet/>
      <dgm:spPr/>
      <dgm:t>
        <a:bodyPr/>
        <a:lstStyle/>
        <a:p>
          <a:endParaRPr lang="es-ES"/>
        </a:p>
      </dgm:t>
    </dgm:pt>
    <dgm:pt modelId="{4F287463-BF9F-4D33-AFF3-26AF8A6ACB5B}">
      <dgm:prSet phldrT="[Texto]"/>
      <dgm:spPr/>
      <dgm:t>
        <a:bodyPr/>
        <a:lstStyle/>
        <a:p>
          <a:r>
            <a:rPr lang="es-ES" dirty="0" smtClean="0"/>
            <a:t>PROYECTOS GUBERNAMENTALES </a:t>
          </a:r>
        </a:p>
        <a:p>
          <a:r>
            <a:rPr lang="es-ES" dirty="0" smtClean="0"/>
            <a:t>FORTALECIMIENTO DE TECNOLOGÍA MOVIL </a:t>
          </a:r>
        </a:p>
        <a:p>
          <a:r>
            <a:rPr lang="es-ES" dirty="0" smtClean="0"/>
            <a:t>ALTERANTIVAS TRANSACCIONALES MASIVAS POR LAS INSTITUCIONES FINANCIERAS </a:t>
          </a:r>
        </a:p>
        <a:p>
          <a:endParaRPr lang="es-ES" dirty="0"/>
        </a:p>
      </dgm:t>
    </dgm:pt>
    <dgm:pt modelId="{2F39B916-0599-49D9-9FD8-98404CF3CB41}" type="parTrans" cxnId="{97AE525A-0D2E-44E6-BA84-C86EFCBC2954}">
      <dgm:prSet/>
      <dgm:spPr/>
      <dgm:t>
        <a:bodyPr/>
        <a:lstStyle/>
        <a:p>
          <a:endParaRPr lang="es-ES"/>
        </a:p>
      </dgm:t>
    </dgm:pt>
    <dgm:pt modelId="{CC3929F6-1D8E-4C3C-858D-2A4D8216C79D}" type="sibTrans" cxnId="{97AE525A-0D2E-44E6-BA84-C86EFCBC2954}">
      <dgm:prSet/>
      <dgm:spPr/>
      <dgm:t>
        <a:bodyPr/>
        <a:lstStyle/>
        <a:p>
          <a:endParaRPr lang="es-ES"/>
        </a:p>
      </dgm:t>
    </dgm:pt>
    <dgm:pt modelId="{41CC7E97-ABCF-4550-B544-45D71DEDE622}" type="pres">
      <dgm:prSet presAssocID="{2ED65532-1001-43ED-91FD-BE935E18C44A}" presName="Name0" presStyleCnt="0">
        <dgm:presLayoutVars>
          <dgm:dir/>
          <dgm:resizeHandles val="exact"/>
        </dgm:presLayoutVars>
      </dgm:prSet>
      <dgm:spPr/>
      <dgm:t>
        <a:bodyPr/>
        <a:lstStyle/>
        <a:p>
          <a:endParaRPr lang="es-ES"/>
        </a:p>
      </dgm:t>
    </dgm:pt>
    <dgm:pt modelId="{D24D0547-48DC-4EB6-A495-CE3ECE458A9E}" type="pres">
      <dgm:prSet presAssocID="{CD60F369-D42B-4463-B96F-693CFB12B4CE}" presName="Name5" presStyleLbl="vennNode1" presStyleIdx="0" presStyleCnt="4">
        <dgm:presLayoutVars>
          <dgm:bulletEnabled val="1"/>
        </dgm:presLayoutVars>
      </dgm:prSet>
      <dgm:spPr/>
      <dgm:t>
        <a:bodyPr/>
        <a:lstStyle/>
        <a:p>
          <a:endParaRPr lang="es-ES"/>
        </a:p>
      </dgm:t>
    </dgm:pt>
    <dgm:pt modelId="{3F0CD0EE-F4FD-411D-9951-ADE847FA2C68}" type="pres">
      <dgm:prSet presAssocID="{D0E35D93-2F2F-474C-B6E9-B70D734D6A80}" presName="space" presStyleCnt="0"/>
      <dgm:spPr/>
    </dgm:pt>
    <dgm:pt modelId="{08DBF0EA-FACE-4ED8-86AA-ECD405863588}" type="pres">
      <dgm:prSet presAssocID="{F5A2D05C-8FCF-42B1-B56E-66FCE89B3BCB}" presName="Name5" presStyleLbl="vennNode1" presStyleIdx="1" presStyleCnt="4">
        <dgm:presLayoutVars>
          <dgm:bulletEnabled val="1"/>
        </dgm:presLayoutVars>
      </dgm:prSet>
      <dgm:spPr/>
      <dgm:t>
        <a:bodyPr/>
        <a:lstStyle/>
        <a:p>
          <a:endParaRPr lang="es-ES"/>
        </a:p>
      </dgm:t>
    </dgm:pt>
    <dgm:pt modelId="{D24B5205-9D73-4DB8-9683-1E72C77E2F92}" type="pres">
      <dgm:prSet presAssocID="{8DFB3902-AEA3-49CB-8303-BD608DA57C54}" presName="space" presStyleCnt="0"/>
      <dgm:spPr/>
    </dgm:pt>
    <dgm:pt modelId="{89E84921-86BA-46B1-B849-667770FBC9BA}" type="pres">
      <dgm:prSet presAssocID="{34158517-0C57-4F0C-A495-4C6001BC13E4}" presName="Name5" presStyleLbl="vennNode1" presStyleIdx="2" presStyleCnt="4">
        <dgm:presLayoutVars>
          <dgm:bulletEnabled val="1"/>
        </dgm:presLayoutVars>
      </dgm:prSet>
      <dgm:spPr/>
      <dgm:t>
        <a:bodyPr/>
        <a:lstStyle/>
        <a:p>
          <a:endParaRPr lang="es-ES"/>
        </a:p>
      </dgm:t>
    </dgm:pt>
    <dgm:pt modelId="{843CF6D0-24DC-471D-91C0-BC1C13AAC0DE}" type="pres">
      <dgm:prSet presAssocID="{EC3C9282-752E-4BB3-9DF4-C42007AE2F3F}" presName="space" presStyleCnt="0"/>
      <dgm:spPr/>
    </dgm:pt>
    <dgm:pt modelId="{7FBF179B-76B3-49AE-9877-F5FB71A5CE2E}" type="pres">
      <dgm:prSet presAssocID="{4F287463-BF9F-4D33-AFF3-26AF8A6ACB5B}" presName="Name5" presStyleLbl="vennNode1" presStyleIdx="3" presStyleCnt="4">
        <dgm:presLayoutVars>
          <dgm:bulletEnabled val="1"/>
        </dgm:presLayoutVars>
      </dgm:prSet>
      <dgm:spPr/>
      <dgm:t>
        <a:bodyPr/>
        <a:lstStyle/>
        <a:p>
          <a:endParaRPr lang="es-ES"/>
        </a:p>
      </dgm:t>
    </dgm:pt>
  </dgm:ptLst>
  <dgm:cxnLst>
    <dgm:cxn modelId="{97AE525A-0D2E-44E6-BA84-C86EFCBC2954}" srcId="{2ED65532-1001-43ED-91FD-BE935E18C44A}" destId="{4F287463-BF9F-4D33-AFF3-26AF8A6ACB5B}" srcOrd="3" destOrd="0" parTransId="{2F39B916-0599-49D9-9FD8-98404CF3CB41}" sibTransId="{CC3929F6-1D8E-4C3C-858D-2A4D8216C79D}"/>
    <dgm:cxn modelId="{FA3C9A49-9F1D-4700-AB28-C0089A5C0DE2}" type="presOf" srcId="{4F287463-BF9F-4D33-AFF3-26AF8A6ACB5B}" destId="{7FBF179B-76B3-49AE-9877-F5FB71A5CE2E}" srcOrd="0" destOrd="0" presId="urn:microsoft.com/office/officeart/2005/8/layout/venn3"/>
    <dgm:cxn modelId="{A4A56EC3-94D4-4C93-959F-7033041A0689}" srcId="{2ED65532-1001-43ED-91FD-BE935E18C44A}" destId="{34158517-0C57-4F0C-A495-4C6001BC13E4}" srcOrd="2" destOrd="0" parTransId="{6237455D-BF27-4C8A-AEBA-5642C76D4F85}" sibTransId="{EC3C9282-752E-4BB3-9DF4-C42007AE2F3F}"/>
    <dgm:cxn modelId="{B150810C-88A7-4BCF-95B6-5D36E4950E77}" type="presOf" srcId="{2ED65532-1001-43ED-91FD-BE935E18C44A}" destId="{41CC7E97-ABCF-4550-B544-45D71DEDE622}" srcOrd="0" destOrd="0" presId="urn:microsoft.com/office/officeart/2005/8/layout/venn3"/>
    <dgm:cxn modelId="{CC046DAC-2B6F-4188-AAC9-3C2E8C9EAF0B}" type="presOf" srcId="{F5A2D05C-8FCF-42B1-B56E-66FCE89B3BCB}" destId="{08DBF0EA-FACE-4ED8-86AA-ECD405863588}" srcOrd="0" destOrd="0" presId="urn:microsoft.com/office/officeart/2005/8/layout/venn3"/>
    <dgm:cxn modelId="{A2A88B31-6891-4C79-B94D-49005F589FE8}" srcId="{2ED65532-1001-43ED-91FD-BE935E18C44A}" destId="{F5A2D05C-8FCF-42B1-B56E-66FCE89B3BCB}" srcOrd="1" destOrd="0" parTransId="{6AB242FC-E775-4ECD-937D-538093DCFA2F}" sibTransId="{8DFB3902-AEA3-49CB-8303-BD608DA57C54}"/>
    <dgm:cxn modelId="{70949EC3-557C-42DF-B358-CB86F9955C8C}" srcId="{2ED65532-1001-43ED-91FD-BE935E18C44A}" destId="{CD60F369-D42B-4463-B96F-693CFB12B4CE}" srcOrd="0" destOrd="0" parTransId="{0640DEC7-23E6-4579-983A-116CECAC2BB1}" sibTransId="{D0E35D93-2F2F-474C-B6E9-B70D734D6A80}"/>
    <dgm:cxn modelId="{80981C8D-B132-417E-80EE-6DAD6ACB5A5E}" type="presOf" srcId="{34158517-0C57-4F0C-A495-4C6001BC13E4}" destId="{89E84921-86BA-46B1-B849-667770FBC9BA}" srcOrd="0" destOrd="0" presId="urn:microsoft.com/office/officeart/2005/8/layout/venn3"/>
    <dgm:cxn modelId="{E5D2D24F-C8E9-4193-81C7-A3E40C5A9FAF}" type="presOf" srcId="{CD60F369-D42B-4463-B96F-693CFB12B4CE}" destId="{D24D0547-48DC-4EB6-A495-CE3ECE458A9E}" srcOrd="0" destOrd="0" presId="urn:microsoft.com/office/officeart/2005/8/layout/venn3"/>
    <dgm:cxn modelId="{7861AB64-E348-4FF7-AD15-ACB153E1755D}" type="presParOf" srcId="{41CC7E97-ABCF-4550-B544-45D71DEDE622}" destId="{D24D0547-48DC-4EB6-A495-CE3ECE458A9E}" srcOrd="0" destOrd="0" presId="urn:microsoft.com/office/officeart/2005/8/layout/venn3"/>
    <dgm:cxn modelId="{8A1C257E-D0A3-4581-911C-918ED5238960}" type="presParOf" srcId="{41CC7E97-ABCF-4550-B544-45D71DEDE622}" destId="{3F0CD0EE-F4FD-411D-9951-ADE847FA2C68}" srcOrd="1" destOrd="0" presId="urn:microsoft.com/office/officeart/2005/8/layout/venn3"/>
    <dgm:cxn modelId="{024F7090-F33A-4F73-BEFA-8434AA6DAA01}" type="presParOf" srcId="{41CC7E97-ABCF-4550-B544-45D71DEDE622}" destId="{08DBF0EA-FACE-4ED8-86AA-ECD405863588}" srcOrd="2" destOrd="0" presId="urn:microsoft.com/office/officeart/2005/8/layout/venn3"/>
    <dgm:cxn modelId="{BF7B1D44-FD5A-4352-802E-9B398A1FA003}" type="presParOf" srcId="{41CC7E97-ABCF-4550-B544-45D71DEDE622}" destId="{D24B5205-9D73-4DB8-9683-1E72C77E2F92}" srcOrd="3" destOrd="0" presId="urn:microsoft.com/office/officeart/2005/8/layout/venn3"/>
    <dgm:cxn modelId="{4561BEFA-1E1E-47FB-813B-80A126F416CE}" type="presParOf" srcId="{41CC7E97-ABCF-4550-B544-45D71DEDE622}" destId="{89E84921-86BA-46B1-B849-667770FBC9BA}" srcOrd="4" destOrd="0" presId="urn:microsoft.com/office/officeart/2005/8/layout/venn3"/>
    <dgm:cxn modelId="{C4D50628-7C84-43E1-ABEE-DA2B7C05270A}" type="presParOf" srcId="{41CC7E97-ABCF-4550-B544-45D71DEDE622}" destId="{843CF6D0-24DC-471D-91C0-BC1C13AAC0DE}" srcOrd="5" destOrd="0" presId="urn:microsoft.com/office/officeart/2005/8/layout/venn3"/>
    <dgm:cxn modelId="{DB054A17-6031-4744-A1B1-DA05EC7F47C9}" type="presParOf" srcId="{41CC7E97-ABCF-4550-B544-45D71DEDE622}" destId="{7FBF179B-76B3-49AE-9877-F5FB71A5CE2E}"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C9720E-CA5C-451F-8A06-366634191A30}" type="doc">
      <dgm:prSet loTypeId="urn:microsoft.com/office/officeart/2005/8/layout/gear1" loCatId="relationship" qsTypeId="urn:microsoft.com/office/officeart/2005/8/quickstyle/simple1" qsCatId="simple" csTypeId="urn:microsoft.com/office/officeart/2005/8/colors/accent1_2" csCatId="accent1" phldr="1"/>
      <dgm:spPr/>
    </dgm:pt>
    <dgm:pt modelId="{3B116FEA-EA7E-434F-B985-CAFD2F2C5C8A}">
      <dgm:prSet phldrT="[Texto]" custT="1"/>
      <dgm:spPr/>
      <dgm:t>
        <a:bodyPr/>
        <a:lstStyle/>
        <a:p>
          <a:r>
            <a:rPr lang="es-ES" sz="1800" b="1" dirty="0" smtClean="0"/>
            <a:t>SECTOR FINANCEIRO ECUATORIANO</a:t>
          </a:r>
          <a:endParaRPr lang="es-ES" sz="1800" b="1" dirty="0"/>
        </a:p>
      </dgm:t>
    </dgm:pt>
    <dgm:pt modelId="{5A4E924C-85B1-4F9A-A965-C7BC42198C07}" type="parTrans" cxnId="{473BEE58-143C-460F-884B-9423BC506941}">
      <dgm:prSet/>
      <dgm:spPr/>
      <dgm:t>
        <a:bodyPr/>
        <a:lstStyle/>
        <a:p>
          <a:endParaRPr lang="es-ES"/>
        </a:p>
      </dgm:t>
    </dgm:pt>
    <dgm:pt modelId="{6400085D-DC7F-4EBF-9D22-A93999607E41}" type="sibTrans" cxnId="{473BEE58-143C-460F-884B-9423BC506941}">
      <dgm:prSet/>
      <dgm:spPr>
        <a:noFill/>
      </dgm:spPr>
      <dgm:t>
        <a:bodyPr/>
        <a:lstStyle/>
        <a:p>
          <a:endParaRPr lang="es-ES"/>
        </a:p>
      </dgm:t>
    </dgm:pt>
    <dgm:pt modelId="{29E267B4-B3E5-41C7-A0CF-EB2302A7F946}">
      <dgm:prSet phldrT="[Texto]" custT="1"/>
      <dgm:spPr/>
      <dgm:t>
        <a:bodyPr/>
        <a:lstStyle/>
        <a:p>
          <a:r>
            <a:rPr lang="es-ES" sz="1000" b="1" dirty="0" smtClean="0"/>
            <a:t>SECTOR SUPERVISADO POR SIEPPS</a:t>
          </a:r>
          <a:endParaRPr lang="es-ES" sz="1000" b="1" dirty="0"/>
        </a:p>
      </dgm:t>
    </dgm:pt>
    <dgm:pt modelId="{84DAA565-D7F7-4054-B142-BCE192553A8C}" type="parTrans" cxnId="{E04C8F18-4D0E-46D8-8A58-E7493A58E088}">
      <dgm:prSet/>
      <dgm:spPr/>
      <dgm:t>
        <a:bodyPr/>
        <a:lstStyle/>
        <a:p>
          <a:endParaRPr lang="es-ES"/>
        </a:p>
      </dgm:t>
    </dgm:pt>
    <dgm:pt modelId="{7AB33947-4337-4DDE-B783-419F8017A009}" type="sibTrans" cxnId="{E04C8F18-4D0E-46D8-8A58-E7493A58E088}">
      <dgm:prSet/>
      <dgm:spPr/>
      <dgm:t>
        <a:bodyPr/>
        <a:lstStyle/>
        <a:p>
          <a:endParaRPr lang="es-ES"/>
        </a:p>
      </dgm:t>
    </dgm:pt>
    <dgm:pt modelId="{1478E623-4AF5-4272-92B6-EFCEF143F11A}">
      <dgm:prSet phldrT="[Texto]" custT="1"/>
      <dgm:spPr/>
      <dgm:t>
        <a:bodyPr/>
        <a:lstStyle/>
        <a:p>
          <a:r>
            <a:rPr lang="es-ES" sz="1050" b="1" dirty="0" smtClean="0"/>
            <a:t>SECTOR </a:t>
          </a:r>
          <a:r>
            <a:rPr lang="es-ES" sz="1000" b="1" dirty="0" smtClean="0"/>
            <a:t>SUPERVISADO</a:t>
          </a:r>
          <a:r>
            <a:rPr lang="es-ES" sz="1050" b="1" dirty="0" smtClean="0"/>
            <a:t> POR SIB</a:t>
          </a:r>
          <a:endParaRPr lang="es-ES" sz="1050" b="1" dirty="0"/>
        </a:p>
      </dgm:t>
    </dgm:pt>
    <dgm:pt modelId="{DA4185B6-7B35-4476-84B8-A5BE44F239D6}" type="parTrans" cxnId="{8F16759D-8977-45B5-A4D4-F4F6292AA84F}">
      <dgm:prSet/>
      <dgm:spPr/>
      <dgm:t>
        <a:bodyPr/>
        <a:lstStyle/>
        <a:p>
          <a:endParaRPr lang="es-ES"/>
        </a:p>
      </dgm:t>
    </dgm:pt>
    <dgm:pt modelId="{58AEC350-117F-40E4-BE28-2056AEF9227C}" type="sibTrans" cxnId="{8F16759D-8977-45B5-A4D4-F4F6292AA84F}">
      <dgm:prSet/>
      <dgm:spPr/>
      <dgm:t>
        <a:bodyPr/>
        <a:lstStyle/>
        <a:p>
          <a:endParaRPr lang="es-ES"/>
        </a:p>
      </dgm:t>
    </dgm:pt>
    <dgm:pt modelId="{9B68110B-A693-490F-83E0-EE44C23A69D7}" type="pres">
      <dgm:prSet presAssocID="{5FC9720E-CA5C-451F-8A06-366634191A30}" presName="composite" presStyleCnt="0">
        <dgm:presLayoutVars>
          <dgm:chMax val="3"/>
          <dgm:animLvl val="lvl"/>
          <dgm:resizeHandles val="exact"/>
        </dgm:presLayoutVars>
      </dgm:prSet>
      <dgm:spPr/>
    </dgm:pt>
    <dgm:pt modelId="{0EC6B23E-908F-47A5-BFAD-AA6E10B54F40}" type="pres">
      <dgm:prSet presAssocID="{3B116FEA-EA7E-434F-B985-CAFD2F2C5C8A}" presName="gear1" presStyleLbl="node1" presStyleIdx="0" presStyleCnt="3" custAng="0" custScaleX="147038" custScaleY="80769" custLinFactNeighborX="-44548" custLinFactNeighborY="-74733">
        <dgm:presLayoutVars>
          <dgm:chMax val="1"/>
          <dgm:bulletEnabled val="1"/>
        </dgm:presLayoutVars>
      </dgm:prSet>
      <dgm:spPr/>
      <dgm:t>
        <a:bodyPr/>
        <a:lstStyle/>
        <a:p>
          <a:endParaRPr lang="es-EC"/>
        </a:p>
      </dgm:t>
    </dgm:pt>
    <dgm:pt modelId="{B5638C37-ED78-4FC5-A848-3774496DE11F}" type="pres">
      <dgm:prSet presAssocID="{3B116FEA-EA7E-434F-B985-CAFD2F2C5C8A}" presName="gear1srcNode" presStyleLbl="node1" presStyleIdx="0" presStyleCnt="3"/>
      <dgm:spPr/>
      <dgm:t>
        <a:bodyPr/>
        <a:lstStyle/>
        <a:p>
          <a:endParaRPr lang="es-EC"/>
        </a:p>
      </dgm:t>
    </dgm:pt>
    <dgm:pt modelId="{22F4ED1C-0160-45D7-A883-251E210F1D45}" type="pres">
      <dgm:prSet presAssocID="{3B116FEA-EA7E-434F-B985-CAFD2F2C5C8A}" presName="gear1dstNode" presStyleLbl="node1" presStyleIdx="0" presStyleCnt="3"/>
      <dgm:spPr/>
      <dgm:t>
        <a:bodyPr/>
        <a:lstStyle/>
        <a:p>
          <a:endParaRPr lang="es-EC"/>
        </a:p>
      </dgm:t>
    </dgm:pt>
    <dgm:pt modelId="{7BB8CCC2-8576-4899-A717-F15E1561026B}" type="pres">
      <dgm:prSet presAssocID="{29E267B4-B3E5-41C7-A0CF-EB2302A7F946}" presName="gear2" presStyleLbl="node1" presStyleIdx="1" presStyleCnt="3" custLinFactNeighborX="97466" custLinFactNeighborY="54021">
        <dgm:presLayoutVars>
          <dgm:chMax val="1"/>
          <dgm:bulletEnabled val="1"/>
        </dgm:presLayoutVars>
      </dgm:prSet>
      <dgm:spPr/>
      <dgm:t>
        <a:bodyPr/>
        <a:lstStyle/>
        <a:p>
          <a:endParaRPr lang="es-EC"/>
        </a:p>
      </dgm:t>
    </dgm:pt>
    <dgm:pt modelId="{FA80D419-DF3D-4DB5-93A2-A09CC7151C91}" type="pres">
      <dgm:prSet presAssocID="{29E267B4-B3E5-41C7-A0CF-EB2302A7F946}" presName="gear2srcNode" presStyleLbl="node1" presStyleIdx="1" presStyleCnt="3"/>
      <dgm:spPr/>
      <dgm:t>
        <a:bodyPr/>
        <a:lstStyle/>
        <a:p>
          <a:endParaRPr lang="es-EC"/>
        </a:p>
      </dgm:t>
    </dgm:pt>
    <dgm:pt modelId="{EC347C60-BF53-4F04-8463-084F94A56E44}" type="pres">
      <dgm:prSet presAssocID="{29E267B4-B3E5-41C7-A0CF-EB2302A7F946}" presName="gear2dstNode" presStyleLbl="node1" presStyleIdx="1" presStyleCnt="3"/>
      <dgm:spPr/>
      <dgm:t>
        <a:bodyPr/>
        <a:lstStyle/>
        <a:p>
          <a:endParaRPr lang="es-EC"/>
        </a:p>
      </dgm:t>
    </dgm:pt>
    <dgm:pt modelId="{3697A281-A2FE-42BC-AE3E-9FA959CF6EAD}" type="pres">
      <dgm:prSet presAssocID="{1478E623-4AF5-4272-92B6-EFCEF143F11A}" presName="gear3" presStyleLbl="node1" presStyleIdx="2" presStyleCnt="3" custLinFactY="8333" custLinFactNeighborX="-58788" custLinFactNeighborY="100000"/>
      <dgm:spPr/>
      <dgm:t>
        <a:bodyPr/>
        <a:lstStyle/>
        <a:p>
          <a:endParaRPr lang="es-ES"/>
        </a:p>
      </dgm:t>
    </dgm:pt>
    <dgm:pt modelId="{9DA5BDC5-0CAA-469B-85E1-C0EF547F4010}" type="pres">
      <dgm:prSet presAssocID="{1478E623-4AF5-4272-92B6-EFCEF143F11A}" presName="gear3tx" presStyleLbl="node1" presStyleIdx="2" presStyleCnt="3">
        <dgm:presLayoutVars>
          <dgm:chMax val="1"/>
          <dgm:bulletEnabled val="1"/>
        </dgm:presLayoutVars>
      </dgm:prSet>
      <dgm:spPr/>
      <dgm:t>
        <a:bodyPr/>
        <a:lstStyle/>
        <a:p>
          <a:endParaRPr lang="es-ES"/>
        </a:p>
      </dgm:t>
    </dgm:pt>
    <dgm:pt modelId="{7AFEC2BB-C1A6-4B86-869F-041CFE0105AB}" type="pres">
      <dgm:prSet presAssocID="{1478E623-4AF5-4272-92B6-EFCEF143F11A}" presName="gear3srcNode" presStyleLbl="node1" presStyleIdx="2" presStyleCnt="3"/>
      <dgm:spPr/>
      <dgm:t>
        <a:bodyPr/>
        <a:lstStyle/>
        <a:p>
          <a:endParaRPr lang="es-EC"/>
        </a:p>
      </dgm:t>
    </dgm:pt>
    <dgm:pt modelId="{8A9AD733-D16E-4182-8EC3-7AC93E08C568}" type="pres">
      <dgm:prSet presAssocID="{1478E623-4AF5-4272-92B6-EFCEF143F11A}" presName="gear3dstNode" presStyleLbl="node1" presStyleIdx="2" presStyleCnt="3"/>
      <dgm:spPr/>
      <dgm:t>
        <a:bodyPr/>
        <a:lstStyle/>
        <a:p>
          <a:endParaRPr lang="es-EC"/>
        </a:p>
      </dgm:t>
    </dgm:pt>
    <dgm:pt modelId="{73BDCAAB-15D6-4808-A5D3-8C18EEB1D90A}" type="pres">
      <dgm:prSet presAssocID="{6400085D-DC7F-4EBF-9D22-A93999607E41}" presName="connector1" presStyleLbl="sibTrans2D1" presStyleIdx="0" presStyleCnt="3"/>
      <dgm:spPr/>
      <dgm:t>
        <a:bodyPr/>
        <a:lstStyle/>
        <a:p>
          <a:endParaRPr lang="es-EC"/>
        </a:p>
      </dgm:t>
    </dgm:pt>
    <dgm:pt modelId="{CE4BDBEB-1DAF-4C5D-9EEC-51BC63E22EC7}" type="pres">
      <dgm:prSet presAssocID="{7AB33947-4337-4DDE-B783-419F8017A009}" presName="connector2" presStyleLbl="sibTrans2D1" presStyleIdx="1" presStyleCnt="3" custAng="20411789" custLinFactNeighborX="-2565"/>
      <dgm:spPr/>
      <dgm:t>
        <a:bodyPr/>
        <a:lstStyle/>
        <a:p>
          <a:endParaRPr lang="es-EC"/>
        </a:p>
      </dgm:t>
    </dgm:pt>
    <dgm:pt modelId="{1C49E080-1921-4C3F-9BBB-D35E8E435838}" type="pres">
      <dgm:prSet presAssocID="{58AEC350-117F-40E4-BE28-2056AEF9227C}" presName="connector3" presStyleLbl="sibTrans2D1" presStyleIdx="2" presStyleCnt="3" custAng="8797182" custLinFactNeighborX="2681" custLinFactNeighborY="44955"/>
      <dgm:spPr/>
      <dgm:t>
        <a:bodyPr/>
        <a:lstStyle/>
        <a:p>
          <a:endParaRPr lang="es-EC"/>
        </a:p>
      </dgm:t>
    </dgm:pt>
  </dgm:ptLst>
  <dgm:cxnLst>
    <dgm:cxn modelId="{D36E6015-2535-4C2D-B3AA-ED5F2EC02B27}" type="presOf" srcId="{3B116FEA-EA7E-434F-B985-CAFD2F2C5C8A}" destId="{B5638C37-ED78-4FC5-A848-3774496DE11F}" srcOrd="1" destOrd="0" presId="urn:microsoft.com/office/officeart/2005/8/layout/gear1"/>
    <dgm:cxn modelId="{319AB259-C13D-4C55-9648-F31F140C82CA}" type="presOf" srcId="{5FC9720E-CA5C-451F-8A06-366634191A30}" destId="{9B68110B-A693-490F-83E0-EE44C23A69D7}" srcOrd="0" destOrd="0" presId="urn:microsoft.com/office/officeart/2005/8/layout/gear1"/>
    <dgm:cxn modelId="{A9A0240E-E57A-48FA-8A98-AE4F63DE8C44}" type="presOf" srcId="{58AEC350-117F-40E4-BE28-2056AEF9227C}" destId="{1C49E080-1921-4C3F-9BBB-D35E8E435838}" srcOrd="0" destOrd="0" presId="urn:microsoft.com/office/officeart/2005/8/layout/gear1"/>
    <dgm:cxn modelId="{A2571891-3A54-4C8B-8312-BA317F49C76C}" type="presOf" srcId="{29E267B4-B3E5-41C7-A0CF-EB2302A7F946}" destId="{FA80D419-DF3D-4DB5-93A2-A09CC7151C91}" srcOrd="1" destOrd="0" presId="urn:microsoft.com/office/officeart/2005/8/layout/gear1"/>
    <dgm:cxn modelId="{473BEE58-143C-460F-884B-9423BC506941}" srcId="{5FC9720E-CA5C-451F-8A06-366634191A30}" destId="{3B116FEA-EA7E-434F-B985-CAFD2F2C5C8A}" srcOrd="0" destOrd="0" parTransId="{5A4E924C-85B1-4F9A-A965-C7BC42198C07}" sibTransId="{6400085D-DC7F-4EBF-9D22-A93999607E41}"/>
    <dgm:cxn modelId="{E04C8F18-4D0E-46D8-8A58-E7493A58E088}" srcId="{5FC9720E-CA5C-451F-8A06-366634191A30}" destId="{29E267B4-B3E5-41C7-A0CF-EB2302A7F946}" srcOrd="1" destOrd="0" parTransId="{84DAA565-D7F7-4054-B142-BCE192553A8C}" sibTransId="{7AB33947-4337-4DDE-B783-419F8017A009}"/>
    <dgm:cxn modelId="{EAD2CF5B-70E4-4403-8063-763F793EF0FD}" type="presOf" srcId="{1478E623-4AF5-4272-92B6-EFCEF143F11A}" destId="{3697A281-A2FE-42BC-AE3E-9FA959CF6EAD}" srcOrd="0" destOrd="0" presId="urn:microsoft.com/office/officeart/2005/8/layout/gear1"/>
    <dgm:cxn modelId="{8CE1F4DA-7251-4E84-AA70-FF16FCC59B2E}" type="presOf" srcId="{3B116FEA-EA7E-434F-B985-CAFD2F2C5C8A}" destId="{0EC6B23E-908F-47A5-BFAD-AA6E10B54F40}" srcOrd="0" destOrd="0" presId="urn:microsoft.com/office/officeart/2005/8/layout/gear1"/>
    <dgm:cxn modelId="{6588A9F3-425A-4B0C-813C-CB199E3200D3}" type="presOf" srcId="{1478E623-4AF5-4272-92B6-EFCEF143F11A}" destId="{9DA5BDC5-0CAA-469B-85E1-C0EF547F4010}" srcOrd="1" destOrd="0" presId="urn:microsoft.com/office/officeart/2005/8/layout/gear1"/>
    <dgm:cxn modelId="{8F16759D-8977-45B5-A4D4-F4F6292AA84F}" srcId="{5FC9720E-CA5C-451F-8A06-366634191A30}" destId="{1478E623-4AF5-4272-92B6-EFCEF143F11A}" srcOrd="2" destOrd="0" parTransId="{DA4185B6-7B35-4476-84B8-A5BE44F239D6}" sibTransId="{58AEC350-117F-40E4-BE28-2056AEF9227C}"/>
    <dgm:cxn modelId="{0DBACCE4-99F5-4218-A875-B96F512A4378}" type="presOf" srcId="{1478E623-4AF5-4272-92B6-EFCEF143F11A}" destId="{8A9AD733-D16E-4182-8EC3-7AC93E08C568}" srcOrd="3" destOrd="0" presId="urn:microsoft.com/office/officeart/2005/8/layout/gear1"/>
    <dgm:cxn modelId="{2A3D646C-41CE-4268-B59B-779DA69BE1E4}" type="presOf" srcId="{7AB33947-4337-4DDE-B783-419F8017A009}" destId="{CE4BDBEB-1DAF-4C5D-9EEC-51BC63E22EC7}" srcOrd="0" destOrd="0" presId="urn:microsoft.com/office/officeart/2005/8/layout/gear1"/>
    <dgm:cxn modelId="{3DD91DE2-032F-4027-ACF7-B40BF754ACD2}" type="presOf" srcId="{29E267B4-B3E5-41C7-A0CF-EB2302A7F946}" destId="{7BB8CCC2-8576-4899-A717-F15E1561026B}" srcOrd="0" destOrd="0" presId="urn:microsoft.com/office/officeart/2005/8/layout/gear1"/>
    <dgm:cxn modelId="{019A51C1-ACB1-410B-94F1-CA6300C14611}" type="presOf" srcId="{29E267B4-B3E5-41C7-A0CF-EB2302A7F946}" destId="{EC347C60-BF53-4F04-8463-084F94A56E44}" srcOrd="2" destOrd="0" presId="urn:microsoft.com/office/officeart/2005/8/layout/gear1"/>
    <dgm:cxn modelId="{A6097A44-C12D-44D7-8B2A-E24089127CF6}" type="presOf" srcId="{6400085D-DC7F-4EBF-9D22-A93999607E41}" destId="{73BDCAAB-15D6-4808-A5D3-8C18EEB1D90A}" srcOrd="0" destOrd="0" presId="urn:microsoft.com/office/officeart/2005/8/layout/gear1"/>
    <dgm:cxn modelId="{50ADE3E2-AE70-41C1-B7F5-16205F93CC14}" type="presOf" srcId="{1478E623-4AF5-4272-92B6-EFCEF143F11A}" destId="{7AFEC2BB-C1A6-4B86-869F-041CFE0105AB}" srcOrd="2" destOrd="0" presId="urn:microsoft.com/office/officeart/2005/8/layout/gear1"/>
    <dgm:cxn modelId="{DADAD634-1AE2-442E-8179-F738283329A1}" type="presOf" srcId="{3B116FEA-EA7E-434F-B985-CAFD2F2C5C8A}" destId="{22F4ED1C-0160-45D7-A883-251E210F1D45}" srcOrd="2" destOrd="0" presId="urn:microsoft.com/office/officeart/2005/8/layout/gear1"/>
    <dgm:cxn modelId="{BB57E052-95A3-48D5-BD7B-83EAC718843D}" type="presParOf" srcId="{9B68110B-A693-490F-83E0-EE44C23A69D7}" destId="{0EC6B23E-908F-47A5-BFAD-AA6E10B54F40}" srcOrd="0" destOrd="0" presId="urn:microsoft.com/office/officeart/2005/8/layout/gear1"/>
    <dgm:cxn modelId="{53ADFE11-DFFA-44CC-9292-07D084054070}" type="presParOf" srcId="{9B68110B-A693-490F-83E0-EE44C23A69D7}" destId="{B5638C37-ED78-4FC5-A848-3774496DE11F}" srcOrd="1" destOrd="0" presId="urn:microsoft.com/office/officeart/2005/8/layout/gear1"/>
    <dgm:cxn modelId="{C7F9558B-233F-4D24-919B-80EC6D80426D}" type="presParOf" srcId="{9B68110B-A693-490F-83E0-EE44C23A69D7}" destId="{22F4ED1C-0160-45D7-A883-251E210F1D45}" srcOrd="2" destOrd="0" presId="urn:microsoft.com/office/officeart/2005/8/layout/gear1"/>
    <dgm:cxn modelId="{F36E3469-790D-49A9-ACDD-ED206E495F31}" type="presParOf" srcId="{9B68110B-A693-490F-83E0-EE44C23A69D7}" destId="{7BB8CCC2-8576-4899-A717-F15E1561026B}" srcOrd="3" destOrd="0" presId="urn:microsoft.com/office/officeart/2005/8/layout/gear1"/>
    <dgm:cxn modelId="{084B56E8-632C-44F6-9A68-1BD16181DF22}" type="presParOf" srcId="{9B68110B-A693-490F-83E0-EE44C23A69D7}" destId="{FA80D419-DF3D-4DB5-93A2-A09CC7151C91}" srcOrd="4" destOrd="0" presId="urn:microsoft.com/office/officeart/2005/8/layout/gear1"/>
    <dgm:cxn modelId="{B667D570-11D2-4132-A6A1-C6073B2F43AB}" type="presParOf" srcId="{9B68110B-A693-490F-83E0-EE44C23A69D7}" destId="{EC347C60-BF53-4F04-8463-084F94A56E44}" srcOrd="5" destOrd="0" presId="urn:microsoft.com/office/officeart/2005/8/layout/gear1"/>
    <dgm:cxn modelId="{C4C2DE00-0C2D-4454-8FCB-87D8153F94D7}" type="presParOf" srcId="{9B68110B-A693-490F-83E0-EE44C23A69D7}" destId="{3697A281-A2FE-42BC-AE3E-9FA959CF6EAD}" srcOrd="6" destOrd="0" presId="urn:microsoft.com/office/officeart/2005/8/layout/gear1"/>
    <dgm:cxn modelId="{727FEF82-C9E8-4207-95C0-7B98873122E6}" type="presParOf" srcId="{9B68110B-A693-490F-83E0-EE44C23A69D7}" destId="{9DA5BDC5-0CAA-469B-85E1-C0EF547F4010}" srcOrd="7" destOrd="0" presId="urn:microsoft.com/office/officeart/2005/8/layout/gear1"/>
    <dgm:cxn modelId="{9924CF89-3D1F-4190-92CB-F395D28D3737}" type="presParOf" srcId="{9B68110B-A693-490F-83E0-EE44C23A69D7}" destId="{7AFEC2BB-C1A6-4B86-869F-041CFE0105AB}" srcOrd="8" destOrd="0" presId="urn:microsoft.com/office/officeart/2005/8/layout/gear1"/>
    <dgm:cxn modelId="{5EDC7BC8-9C69-4943-80D0-1513F1FDEF53}" type="presParOf" srcId="{9B68110B-A693-490F-83E0-EE44C23A69D7}" destId="{8A9AD733-D16E-4182-8EC3-7AC93E08C568}" srcOrd="9" destOrd="0" presId="urn:microsoft.com/office/officeart/2005/8/layout/gear1"/>
    <dgm:cxn modelId="{97940770-1C18-45F3-8B07-40ED1301018E}" type="presParOf" srcId="{9B68110B-A693-490F-83E0-EE44C23A69D7}" destId="{73BDCAAB-15D6-4808-A5D3-8C18EEB1D90A}" srcOrd="10" destOrd="0" presId="urn:microsoft.com/office/officeart/2005/8/layout/gear1"/>
    <dgm:cxn modelId="{EC57D036-04FE-4E09-8354-B209C0E1CE9C}" type="presParOf" srcId="{9B68110B-A693-490F-83E0-EE44C23A69D7}" destId="{CE4BDBEB-1DAF-4C5D-9EEC-51BC63E22EC7}" srcOrd="11" destOrd="0" presId="urn:microsoft.com/office/officeart/2005/8/layout/gear1"/>
    <dgm:cxn modelId="{60C00394-958C-4A60-8FA1-7D347B60609B}" type="presParOf" srcId="{9B68110B-A693-490F-83E0-EE44C23A69D7}" destId="{1C49E080-1921-4C3F-9BBB-D35E8E43583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5C45A4-F3E5-414A-AFB3-74496002EC00}" type="doc">
      <dgm:prSet loTypeId="urn:microsoft.com/office/officeart/2005/8/layout/cycle4#1" loCatId="relationship" qsTypeId="urn:microsoft.com/office/officeart/2005/8/quickstyle/simple3" qsCatId="simple" csTypeId="urn:microsoft.com/office/officeart/2005/8/colors/accent1_2" csCatId="accent1" phldr="1"/>
      <dgm:spPr/>
      <dgm:t>
        <a:bodyPr/>
        <a:lstStyle/>
        <a:p>
          <a:endParaRPr lang="es-ES"/>
        </a:p>
      </dgm:t>
    </dgm:pt>
    <dgm:pt modelId="{621A2D27-1936-4DBF-ADBD-EBC5A71A8A74}">
      <dgm:prSet phldrT="[Texto]" custT="1"/>
      <dgm:spPr/>
      <dgm:t>
        <a:bodyPr/>
        <a:lstStyle/>
        <a:p>
          <a:pPr algn="l"/>
          <a:r>
            <a:rPr lang="es-ES" sz="1200" b="1" i="0" u="none" dirty="0" smtClean="0"/>
            <a:t>• Flexibilidad en la definición de parámetros y desarrollo de productos• Servicio a las clientes rápido y personalizado• Conocimiento y experiencia en el trabajo con el segmento microcrédito de acumulación simple. Buena percepción de la imagen institucional por parte del cliente• Producto de crédito de Banca Comunal diferenciado a través de programa de educación en salud preventiva, manejo de negocios, genero y vulnerabilidad de riesgos naturales</a:t>
          </a:r>
          <a:endParaRPr lang="es-ES" sz="1200" b="1" dirty="0"/>
        </a:p>
      </dgm:t>
    </dgm:pt>
    <dgm:pt modelId="{DE68F9FD-7A33-41DA-8484-C796053C1F26}" type="parTrans" cxnId="{67E6CCAA-A8DB-43DA-A0E3-421586BA37AC}">
      <dgm:prSet/>
      <dgm:spPr/>
      <dgm:t>
        <a:bodyPr/>
        <a:lstStyle/>
        <a:p>
          <a:endParaRPr lang="es-ES"/>
        </a:p>
      </dgm:t>
    </dgm:pt>
    <dgm:pt modelId="{B588579B-46A2-489A-AE48-2AEF60326F32}" type="sibTrans" cxnId="{67E6CCAA-A8DB-43DA-A0E3-421586BA37AC}">
      <dgm:prSet/>
      <dgm:spPr/>
      <dgm:t>
        <a:bodyPr/>
        <a:lstStyle/>
        <a:p>
          <a:endParaRPr lang="es-ES"/>
        </a:p>
      </dgm:t>
    </dgm:pt>
    <dgm:pt modelId="{DA7A149F-94F2-4A59-A0B5-7D958B88E309}">
      <dgm:prSet phldrT="[Texto]"/>
      <dgm:spPr/>
      <dgm:t>
        <a:bodyPr/>
        <a:lstStyle/>
        <a:p>
          <a:r>
            <a:rPr lang="es-ES" dirty="0" smtClean="0"/>
            <a:t>F</a:t>
          </a:r>
          <a:endParaRPr lang="es-ES" dirty="0"/>
        </a:p>
      </dgm:t>
    </dgm:pt>
    <dgm:pt modelId="{AF981072-B09D-4C9B-90F7-91E1A4C34A00}" type="parTrans" cxnId="{E1E63C54-E44C-4026-B950-D0060A579C55}">
      <dgm:prSet/>
      <dgm:spPr/>
      <dgm:t>
        <a:bodyPr/>
        <a:lstStyle/>
        <a:p>
          <a:endParaRPr lang="es-ES"/>
        </a:p>
      </dgm:t>
    </dgm:pt>
    <dgm:pt modelId="{2A312858-356C-402D-A856-D8005B7EA29C}" type="sibTrans" cxnId="{E1E63C54-E44C-4026-B950-D0060A579C55}">
      <dgm:prSet/>
      <dgm:spPr/>
      <dgm:t>
        <a:bodyPr/>
        <a:lstStyle/>
        <a:p>
          <a:endParaRPr lang="es-ES"/>
        </a:p>
      </dgm:t>
    </dgm:pt>
    <dgm:pt modelId="{47316DE0-B90F-4D14-BC0A-5BDBFD3094C4}">
      <dgm:prSet phldrT="[Texto]" custT="1"/>
      <dgm:spPr/>
      <dgm:t>
        <a:bodyPr/>
        <a:lstStyle/>
        <a:p>
          <a:pPr algn="l"/>
          <a:r>
            <a:rPr lang="es-ES" sz="1200" b="1" i="0" u="none" dirty="0" smtClean="0"/>
            <a:t>• Niveles de solvencia  y endeudamiento que limitan el crecimiento institucional • Dependencia de recursos externos para fondeo de las operaciones de crédito. Estructura jurídica que limita el crecimiento Patrimonial mediante incremento de capital accionario• Ausencia de estrategias de respuesta para enfrentar las acciones de la competencia</a:t>
          </a:r>
        </a:p>
        <a:p>
          <a:pPr algn="l"/>
          <a:endParaRPr lang="es-ES" sz="1200" b="1" i="0" u="none" dirty="0" smtClean="0"/>
        </a:p>
        <a:p>
          <a:pPr algn="l"/>
          <a:endParaRPr lang="es-ES" sz="1200" b="1" i="0" u="none" dirty="0" smtClean="0"/>
        </a:p>
        <a:p>
          <a:pPr algn="l"/>
          <a:endParaRPr lang="es-ES" sz="1200" b="1" dirty="0"/>
        </a:p>
      </dgm:t>
    </dgm:pt>
    <dgm:pt modelId="{C5F35F20-D6DB-4ECA-A1FD-FD6EE1FA93E3}" type="parTrans" cxnId="{4A34135E-AA25-44A5-B524-705F540787CF}">
      <dgm:prSet/>
      <dgm:spPr/>
      <dgm:t>
        <a:bodyPr/>
        <a:lstStyle/>
        <a:p>
          <a:endParaRPr lang="es-ES"/>
        </a:p>
      </dgm:t>
    </dgm:pt>
    <dgm:pt modelId="{8F3CC82A-1059-468B-B2B5-92C8765305AD}" type="sibTrans" cxnId="{4A34135E-AA25-44A5-B524-705F540787CF}">
      <dgm:prSet/>
      <dgm:spPr/>
      <dgm:t>
        <a:bodyPr/>
        <a:lstStyle/>
        <a:p>
          <a:endParaRPr lang="es-ES"/>
        </a:p>
      </dgm:t>
    </dgm:pt>
    <dgm:pt modelId="{749369D5-D9F8-460E-9ADF-48E0AAB1F31D}">
      <dgm:prSet phldrT="[Texto]"/>
      <dgm:spPr/>
      <dgm:t>
        <a:bodyPr/>
        <a:lstStyle/>
        <a:p>
          <a:r>
            <a:rPr lang="es-ES" dirty="0" smtClean="0"/>
            <a:t>D</a:t>
          </a:r>
          <a:endParaRPr lang="es-ES" dirty="0"/>
        </a:p>
      </dgm:t>
    </dgm:pt>
    <dgm:pt modelId="{F037CD05-7CDE-4C35-B721-4B0057EAA9C7}" type="parTrans" cxnId="{1AF5309E-BEE3-4E9C-9840-112F0AB2C887}">
      <dgm:prSet/>
      <dgm:spPr/>
      <dgm:t>
        <a:bodyPr/>
        <a:lstStyle/>
        <a:p>
          <a:endParaRPr lang="es-ES"/>
        </a:p>
      </dgm:t>
    </dgm:pt>
    <dgm:pt modelId="{B36490D5-94F3-4860-BDB8-7CE8E95DDC00}" type="sibTrans" cxnId="{1AF5309E-BEE3-4E9C-9840-112F0AB2C887}">
      <dgm:prSet/>
      <dgm:spPr/>
      <dgm:t>
        <a:bodyPr/>
        <a:lstStyle/>
        <a:p>
          <a:endParaRPr lang="es-ES"/>
        </a:p>
      </dgm:t>
    </dgm:pt>
    <dgm:pt modelId="{8A960C0F-FF57-4CBB-A269-10A6031D8E09}">
      <dgm:prSet phldrT="[Texto]" custT="1"/>
      <dgm:spPr/>
      <dgm:t>
        <a:bodyPr/>
        <a:lstStyle/>
        <a:p>
          <a:pPr algn="ctr"/>
          <a:endParaRPr lang="es-ES" sz="1200" b="1" i="0" u="none" dirty="0" smtClean="0"/>
        </a:p>
        <a:p>
          <a:pPr algn="ctr"/>
          <a:endParaRPr lang="es-ES" sz="1200" b="1" i="0" u="none" dirty="0" smtClean="0"/>
        </a:p>
        <a:p>
          <a:pPr algn="l"/>
          <a:r>
            <a:rPr lang="es-ES" sz="1200" b="1" i="0" u="none" dirty="0" smtClean="0"/>
            <a:t>Variedad de productos de Las IFIS que posibilita atender a clientes  acumulación ampliada y pymes en microcrédito. Demanda de recurso humano especializado en  microcrédito por instituciones de la competencia. Sobreendeudamiento de clientes microcrédito. Endurecimiento de </a:t>
          </a:r>
          <a:r>
            <a:rPr lang="es-ES" sz="1200" b="1" i="0" u="none" dirty="0" err="1" smtClean="0"/>
            <a:t>covenants</a:t>
          </a:r>
          <a:r>
            <a:rPr lang="es-ES" sz="1200" b="1" i="0" u="none" dirty="0" smtClean="0"/>
            <a:t> por parte de varios acreedores internacionales. Fuertes beneficios adicionales ofertados por la competencia ( seguros </a:t>
          </a:r>
          <a:r>
            <a:rPr lang="es-ES" sz="1100" b="0" i="0" u="none" dirty="0" smtClean="0"/>
            <a:t>médicos</a:t>
          </a:r>
          <a:endParaRPr lang="es-ES" sz="1100" dirty="0"/>
        </a:p>
      </dgm:t>
    </dgm:pt>
    <dgm:pt modelId="{7BEF23EA-1014-4B65-8A54-159332EA3525}" type="parTrans" cxnId="{4DB5442D-1526-4970-BA06-F62D497E0E8D}">
      <dgm:prSet/>
      <dgm:spPr/>
      <dgm:t>
        <a:bodyPr/>
        <a:lstStyle/>
        <a:p>
          <a:endParaRPr lang="es-ES"/>
        </a:p>
      </dgm:t>
    </dgm:pt>
    <dgm:pt modelId="{CD551B69-B086-44BC-9F32-D3BA45E6EBE8}" type="sibTrans" cxnId="{4DB5442D-1526-4970-BA06-F62D497E0E8D}">
      <dgm:prSet/>
      <dgm:spPr/>
      <dgm:t>
        <a:bodyPr/>
        <a:lstStyle/>
        <a:p>
          <a:endParaRPr lang="es-ES"/>
        </a:p>
      </dgm:t>
    </dgm:pt>
    <dgm:pt modelId="{B99C1687-4104-4A9F-9082-46F1B18F68C3}">
      <dgm:prSet phldrT="[Texto]"/>
      <dgm:spPr/>
      <dgm:t>
        <a:bodyPr/>
        <a:lstStyle/>
        <a:p>
          <a:r>
            <a:rPr lang="es-ES" dirty="0" smtClean="0"/>
            <a:t>A</a:t>
          </a:r>
          <a:endParaRPr lang="es-ES" dirty="0"/>
        </a:p>
      </dgm:t>
    </dgm:pt>
    <dgm:pt modelId="{22BD660C-EB75-4540-BDAF-00FD2B45F8C0}" type="parTrans" cxnId="{25AF3A70-7827-460F-BA35-780FF37E7E2C}">
      <dgm:prSet/>
      <dgm:spPr/>
      <dgm:t>
        <a:bodyPr/>
        <a:lstStyle/>
        <a:p>
          <a:endParaRPr lang="es-ES"/>
        </a:p>
      </dgm:t>
    </dgm:pt>
    <dgm:pt modelId="{4338E4AD-3D69-4D6D-9817-5A0256CF829A}" type="sibTrans" cxnId="{25AF3A70-7827-460F-BA35-780FF37E7E2C}">
      <dgm:prSet/>
      <dgm:spPr/>
      <dgm:t>
        <a:bodyPr/>
        <a:lstStyle/>
        <a:p>
          <a:endParaRPr lang="es-ES"/>
        </a:p>
      </dgm:t>
    </dgm:pt>
    <dgm:pt modelId="{BDAEF1F0-7C8D-4771-A6AA-4310602F81E5}">
      <dgm:prSet phldrT="[Texto]" custT="1"/>
      <dgm:spPr/>
      <dgm:t>
        <a:bodyPr/>
        <a:lstStyle/>
        <a:p>
          <a:pPr algn="l"/>
          <a:r>
            <a:rPr lang="es-ES" sz="1200" b="1" i="0" u="none" dirty="0" smtClean="0"/>
            <a:t>Población aun no  atendida en el segmento de microcrédito de acumulación simple. Potencialidad de migrar clientes  compartidos a clientes exclusivos. Posibilidad de captar mercado a través atender la necesidad de consolidar deudas. Flexibilidad de entregar créditos por parte de las ONG ya que no tienen un ente regulador como las SBS.</a:t>
          </a:r>
          <a:endParaRPr lang="es-ES" sz="1200" b="1" dirty="0"/>
        </a:p>
      </dgm:t>
    </dgm:pt>
    <dgm:pt modelId="{CDDDCC82-7F77-4C9E-A8E6-A79D89D2C501}" type="parTrans" cxnId="{F70E03C0-4E71-407A-A8CA-9FC8F47025C1}">
      <dgm:prSet/>
      <dgm:spPr/>
      <dgm:t>
        <a:bodyPr/>
        <a:lstStyle/>
        <a:p>
          <a:endParaRPr lang="es-ES"/>
        </a:p>
      </dgm:t>
    </dgm:pt>
    <dgm:pt modelId="{30EB4332-12CF-4419-A6A7-44DB3983ED44}" type="sibTrans" cxnId="{F70E03C0-4E71-407A-A8CA-9FC8F47025C1}">
      <dgm:prSet/>
      <dgm:spPr/>
      <dgm:t>
        <a:bodyPr/>
        <a:lstStyle/>
        <a:p>
          <a:endParaRPr lang="es-ES"/>
        </a:p>
      </dgm:t>
    </dgm:pt>
    <dgm:pt modelId="{525F221E-CA35-404F-8F8A-6A31D867558B}">
      <dgm:prSet phldrT="[Texto]"/>
      <dgm:spPr/>
      <dgm:t>
        <a:bodyPr/>
        <a:lstStyle/>
        <a:p>
          <a:r>
            <a:rPr lang="es-ES" dirty="0" smtClean="0"/>
            <a:t>O</a:t>
          </a:r>
          <a:endParaRPr lang="es-ES" dirty="0"/>
        </a:p>
      </dgm:t>
    </dgm:pt>
    <dgm:pt modelId="{AE48A9B7-82AD-4883-A5A0-B5F49CEA66A2}" type="parTrans" cxnId="{270F6FD9-07DD-455F-81BC-EF733B353740}">
      <dgm:prSet/>
      <dgm:spPr/>
      <dgm:t>
        <a:bodyPr/>
        <a:lstStyle/>
        <a:p>
          <a:endParaRPr lang="es-ES"/>
        </a:p>
      </dgm:t>
    </dgm:pt>
    <dgm:pt modelId="{F6734859-4807-4695-AFDF-6678AC35A4F3}" type="sibTrans" cxnId="{270F6FD9-07DD-455F-81BC-EF733B353740}">
      <dgm:prSet/>
      <dgm:spPr/>
      <dgm:t>
        <a:bodyPr/>
        <a:lstStyle/>
        <a:p>
          <a:endParaRPr lang="es-ES"/>
        </a:p>
      </dgm:t>
    </dgm:pt>
    <dgm:pt modelId="{DF2AC4D8-DEB8-4555-ADF2-40AB0476F01B}" type="pres">
      <dgm:prSet presAssocID="{BA5C45A4-F3E5-414A-AFB3-74496002EC00}" presName="cycleMatrixDiagram" presStyleCnt="0">
        <dgm:presLayoutVars>
          <dgm:chMax val="1"/>
          <dgm:dir/>
          <dgm:animLvl val="lvl"/>
          <dgm:resizeHandles val="exact"/>
        </dgm:presLayoutVars>
      </dgm:prSet>
      <dgm:spPr/>
      <dgm:t>
        <a:bodyPr/>
        <a:lstStyle/>
        <a:p>
          <a:endParaRPr lang="es-EC"/>
        </a:p>
      </dgm:t>
    </dgm:pt>
    <dgm:pt modelId="{36169428-B8CF-4EAA-8D45-08D45D02CEE1}" type="pres">
      <dgm:prSet presAssocID="{BA5C45A4-F3E5-414A-AFB3-74496002EC00}" presName="children" presStyleCnt="0"/>
      <dgm:spPr/>
    </dgm:pt>
    <dgm:pt modelId="{1A6ABC1E-2A0C-45C5-82C2-D1D842D8F878}" type="pres">
      <dgm:prSet presAssocID="{BA5C45A4-F3E5-414A-AFB3-74496002EC00}" presName="child1group" presStyleCnt="0"/>
      <dgm:spPr/>
    </dgm:pt>
    <dgm:pt modelId="{35801664-2ECB-4DF7-A800-527E390A5856}" type="pres">
      <dgm:prSet presAssocID="{BA5C45A4-F3E5-414A-AFB3-74496002EC00}" presName="child1" presStyleLbl="bgAcc1" presStyleIdx="0" presStyleCnt="4" custScaleX="63163" custScaleY="45652" custLinFactNeighborX="-42229" custLinFactNeighborY="-27174"/>
      <dgm:spPr/>
      <dgm:t>
        <a:bodyPr/>
        <a:lstStyle/>
        <a:p>
          <a:endParaRPr lang="es-EC"/>
        </a:p>
      </dgm:t>
    </dgm:pt>
    <dgm:pt modelId="{BD721F90-EFCC-4DA1-913A-68445B56AEAB}" type="pres">
      <dgm:prSet presAssocID="{BA5C45A4-F3E5-414A-AFB3-74496002EC00}" presName="child1Text" presStyleLbl="bgAcc1" presStyleIdx="0" presStyleCnt="4">
        <dgm:presLayoutVars>
          <dgm:bulletEnabled val="1"/>
        </dgm:presLayoutVars>
      </dgm:prSet>
      <dgm:spPr/>
      <dgm:t>
        <a:bodyPr/>
        <a:lstStyle/>
        <a:p>
          <a:endParaRPr lang="es-EC"/>
        </a:p>
      </dgm:t>
    </dgm:pt>
    <dgm:pt modelId="{5328650A-69A8-4605-ADD1-1A7E3B4B7D62}" type="pres">
      <dgm:prSet presAssocID="{BA5C45A4-F3E5-414A-AFB3-74496002EC00}" presName="child2group" presStyleCnt="0"/>
      <dgm:spPr/>
    </dgm:pt>
    <dgm:pt modelId="{3E23397A-D568-4711-B751-84F6E278C34A}" type="pres">
      <dgm:prSet presAssocID="{BA5C45A4-F3E5-414A-AFB3-74496002EC00}" presName="child2" presStyleLbl="bgAcc1" presStyleIdx="1" presStyleCnt="4" custScaleX="63163" custScaleY="45652" custLinFactNeighborX="42229" custLinFactNeighborY="-27174"/>
      <dgm:spPr/>
      <dgm:t>
        <a:bodyPr/>
        <a:lstStyle/>
        <a:p>
          <a:endParaRPr lang="es-EC"/>
        </a:p>
      </dgm:t>
    </dgm:pt>
    <dgm:pt modelId="{78FB3FCE-42FC-4B21-AE66-296795A55D46}" type="pres">
      <dgm:prSet presAssocID="{BA5C45A4-F3E5-414A-AFB3-74496002EC00}" presName="child2Text" presStyleLbl="bgAcc1" presStyleIdx="1" presStyleCnt="4">
        <dgm:presLayoutVars>
          <dgm:bulletEnabled val="1"/>
        </dgm:presLayoutVars>
      </dgm:prSet>
      <dgm:spPr/>
      <dgm:t>
        <a:bodyPr/>
        <a:lstStyle/>
        <a:p>
          <a:endParaRPr lang="es-EC"/>
        </a:p>
      </dgm:t>
    </dgm:pt>
    <dgm:pt modelId="{6C068EC7-03BA-4486-AB09-31E742314AA5}" type="pres">
      <dgm:prSet presAssocID="{BA5C45A4-F3E5-414A-AFB3-74496002EC00}" presName="child3group" presStyleCnt="0"/>
      <dgm:spPr/>
    </dgm:pt>
    <dgm:pt modelId="{29E10B74-6C77-4B67-8880-A98199F4E712}" type="pres">
      <dgm:prSet presAssocID="{BA5C45A4-F3E5-414A-AFB3-74496002EC00}" presName="child3" presStyleLbl="bgAcc1" presStyleIdx="2" presStyleCnt="4" custScaleX="63163" custScaleY="45652" custLinFactNeighborX="42229" custLinFactNeighborY="27174"/>
      <dgm:spPr/>
      <dgm:t>
        <a:bodyPr/>
        <a:lstStyle/>
        <a:p>
          <a:endParaRPr lang="es-EC"/>
        </a:p>
      </dgm:t>
    </dgm:pt>
    <dgm:pt modelId="{01F6D321-81DC-4F12-9FCC-BB95C6AA8B72}" type="pres">
      <dgm:prSet presAssocID="{BA5C45A4-F3E5-414A-AFB3-74496002EC00}" presName="child3Text" presStyleLbl="bgAcc1" presStyleIdx="2" presStyleCnt="4">
        <dgm:presLayoutVars>
          <dgm:bulletEnabled val="1"/>
        </dgm:presLayoutVars>
      </dgm:prSet>
      <dgm:spPr/>
      <dgm:t>
        <a:bodyPr/>
        <a:lstStyle/>
        <a:p>
          <a:endParaRPr lang="es-EC"/>
        </a:p>
      </dgm:t>
    </dgm:pt>
    <dgm:pt modelId="{5FC962D9-56AB-489A-8005-F91E6141C47D}" type="pres">
      <dgm:prSet presAssocID="{BA5C45A4-F3E5-414A-AFB3-74496002EC00}" presName="child4group" presStyleCnt="0"/>
      <dgm:spPr/>
    </dgm:pt>
    <dgm:pt modelId="{6E65A516-C715-4063-B1CA-3E0C8F0FA599}" type="pres">
      <dgm:prSet presAssocID="{BA5C45A4-F3E5-414A-AFB3-74496002EC00}" presName="child4" presStyleLbl="bgAcc1" presStyleIdx="3" presStyleCnt="4" custScaleX="63163" custScaleY="45652" custLinFactNeighborX="-55320" custLinFactNeighborY="27536"/>
      <dgm:spPr/>
      <dgm:t>
        <a:bodyPr/>
        <a:lstStyle/>
        <a:p>
          <a:endParaRPr lang="es-ES"/>
        </a:p>
      </dgm:t>
    </dgm:pt>
    <dgm:pt modelId="{D07C17CA-22F7-4829-8338-38F143159C1E}" type="pres">
      <dgm:prSet presAssocID="{BA5C45A4-F3E5-414A-AFB3-74496002EC00}" presName="child4Text" presStyleLbl="bgAcc1" presStyleIdx="3" presStyleCnt="4">
        <dgm:presLayoutVars>
          <dgm:bulletEnabled val="1"/>
        </dgm:presLayoutVars>
      </dgm:prSet>
      <dgm:spPr/>
      <dgm:t>
        <a:bodyPr/>
        <a:lstStyle/>
        <a:p>
          <a:endParaRPr lang="es-ES"/>
        </a:p>
      </dgm:t>
    </dgm:pt>
    <dgm:pt modelId="{8F0A1D9F-880C-4948-AFB3-C47E3B53DE15}" type="pres">
      <dgm:prSet presAssocID="{BA5C45A4-F3E5-414A-AFB3-74496002EC00}" presName="childPlaceholder" presStyleCnt="0"/>
      <dgm:spPr/>
    </dgm:pt>
    <dgm:pt modelId="{2DE4B737-BF17-40FA-8F2D-26439FF0BB2F}" type="pres">
      <dgm:prSet presAssocID="{BA5C45A4-F3E5-414A-AFB3-74496002EC00}" presName="circle" presStyleCnt="0"/>
      <dgm:spPr/>
    </dgm:pt>
    <dgm:pt modelId="{75CD36A4-C94E-4821-8CBA-6284225C2E02}" type="pres">
      <dgm:prSet presAssocID="{BA5C45A4-F3E5-414A-AFB3-74496002EC00}" presName="quadrant1" presStyleLbl="node1" presStyleIdx="0" presStyleCnt="4" custScaleX="191750" custScaleY="106246" custLinFactNeighborX="-45975" custLinFactNeighborY="726">
        <dgm:presLayoutVars>
          <dgm:chMax val="1"/>
          <dgm:bulletEnabled val="1"/>
        </dgm:presLayoutVars>
      </dgm:prSet>
      <dgm:spPr/>
      <dgm:t>
        <a:bodyPr/>
        <a:lstStyle/>
        <a:p>
          <a:endParaRPr lang="es-ES"/>
        </a:p>
      </dgm:t>
    </dgm:pt>
    <dgm:pt modelId="{000A5E80-B864-4DA2-AF14-8BB003888555}" type="pres">
      <dgm:prSet presAssocID="{BA5C45A4-F3E5-414A-AFB3-74496002EC00}" presName="quadrant2" presStyleLbl="node1" presStyleIdx="1" presStyleCnt="4" custScaleX="184074" custScaleY="106248" custLinFactNeighborX="43046" custLinFactNeighborY="725">
        <dgm:presLayoutVars>
          <dgm:chMax val="1"/>
          <dgm:bulletEnabled val="1"/>
        </dgm:presLayoutVars>
      </dgm:prSet>
      <dgm:spPr/>
      <dgm:t>
        <a:bodyPr/>
        <a:lstStyle/>
        <a:p>
          <a:endParaRPr lang="es-ES"/>
        </a:p>
      </dgm:t>
    </dgm:pt>
    <dgm:pt modelId="{02BD2DE1-AE07-468F-B36C-92F144038545}" type="pres">
      <dgm:prSet presAssocID="{BA5C45A4-F3E5-414A-AFB3-74496002EC00}" presName="quadrant3" presStyleLbl="node1" presStyleIdx="2" presStyleCnt="4" custScaleX="183089" custScaleY="106246" custLinFactNeighborX="44741" custLinFactNeighborY="6962">
        <dgm:presLayoutVars>
          <dgm:chMax val="1"/>
          <dgm:bulletEnabled val="1"/>
        </dgm:presLayoutVars>
      </dgm:prSet>
      <dgm:spPr/>
      <dgm:t>
        <a:bodyPr/>
        <a:lstStyle/>
        <a:p>
          <a:endParaRPr lang="es-ES"/>
        </a:p>
      </dgm:t>
    </dgm:pt>
    <dgm:pt modelId="{EFDC03E9-E400-426F-A6E3-C8C4362FB27B}" type="pres">
      <dgm:prSet presAssocID="{BA5C45A4-F3E5-414A-AFB3-74496002EC00}" presName="quadrant4" presStyleLbl="node1" presStyleIdx="3" presStyleCnt="4" custScaleX="190434" custScaleY="106246" custLinFactNeighborX="-43072" custLinFactNeighborY="6962">
        <dgm:presLayoutVars>
          <dgm:chMax val="1"/>
          <dgm:bulletEnabled val="1"/>
        </dgm:presLayoutVars>
      </dgm:prSet>
      <dgm:spPr/>
      <dgm:t>
        <a:bodyPr/>
        <a:lstStyle/>
        <a:p>
          <a:endParaRPr lang="es-ES"/>
        </a:p>
      </dgm:t>
    </dgm:pt>
    <dgm:pt modelId="{EB3E3A70-F78A-4D86-9EFB-B955F9560938}" type="pres">
      <dgm:prSet presAssocID="{BA5C45A4-F3E5-414A-AFB3-74496002EC00}" presName="quadrantPlaceholder" presStyleCnt="0"/>
      <dgm:spPr/>
    </dgm:pt>
    <dgm:pt modelId="{8783A465-6B4D-438D-896F-B08D7BEC111F}" type="pres">
      <dgm:prSet presAssocID="{BA5C45A4-F3E5-414A-AFB3-74496002EC00}" presName="center1" presStyleLbl="fgShp" presStyleIdx="0" presStyleCnt="2" custScaleY="105127" custLinFactY="-105128" custLinFactNeighborX="10507" custLinFactNeighborY="-200000"/>
      <dgm:spPr/>
    </dgm:pt>
    <dgm:pt modelId="{22C019AA-95D8-4F77-A18E-B75648ABD4FF}" type="pres">
      <dgm:prSet presAssocID="{BA5C45A4-F3E5-414A-AFB3-74496002EC00}" presName="center2" presStyleLbl="fgShp" presStyleIdx="1" presStyleCnt="2" custLinFactY="152510" custLinFactNeighborX="19425" custLinFactNeighborY="200000"/>
      <dgm:spPr/>
    </dgm:pt>
  </dgm:ptLst>
  <dgm:cxnLst>
    <dgm:cxn modelId="{270F6FD9-07DD-455F-81BC-EF733B353740}" srcId="{BDAEF1F0-7C8D-4771-A6AA-4310602F81E5}" destId="{525F221E-CA35-404F-8F8A-6A31D867558B}" srcOrd="0" destOrd="0" parTransId="{AE48A9B7-82AD-4883-A5A0-B5F49CEA66A2}" sibTransId="{F6734859-4807-4695-AFDF-6678AC35A4F3}"/>
    <dgm:cxn modelId="{9F149E33-4C08-4EAE-8B76-DD7461EE8136}" type="presOf" srcId="{DA7A149F-94F2-4A59-A0B5-7D958B88E309}" destId="{BD721F90-EFCC-4DA1-913A-68445B56AEAB}" srcOrd="1" destOrd="0" presId="urn:microsoft.com/office/officeart/2005/8/layout/cycle4#1"/>
    <dgm:cxn modelId="{5EBFBDC9-1B21-48FA-A844-D0FC148E4FFF}" type="presOf" srcId="{B99C1687-4104-4A9F-9082-46F1B18F68C3}" destId="{01F6D321-81DC-4F12-9FCC-BB95C6AA8B72}" srcOrd="1" destOrd="0" presId="urn:microsoft.com/office/officeart/2005/8/layout/cycle4#1"/>
    <dgm:cxn modelId="{8E40DCFF-F56F-485E-B268-A1EA84449DAA}" type="presOf" srcId="{621A2D27-1936-4DBF-ADBD-EBC5A71A8A74}" destId="{75CD36A4-C94E-4821-8CBA-6284225C2E02}" srcOrd="0" destOrd="0" presId="urn:microsoft.com/office/officeart/2005/8/layout/cycle4#1"/>
    <dgm:cxn modelId="{3344C1BE-3F9D-4DA1-B6E2-4EB67435C7BC}" type="presOf" srcId="{749369D5-D9F8-460E-9ADF-48E0AAB1F31D}" destId="{78FB3FCE-42FC-4B21-AE66-296795A55D46}" srcOrd="1" destOrd="0" presId="urn:microsoft.com/office/officeart/2005/8/layout/cycle4#1"/>
    <dgm:cxn modelId="{25AF3A70-7827-460F-BA35-780FF37E7E2C}" srcId="{8A960C0F-FF57-4CBB-A269-10A6031D8E09}" destId="{B99C1687-4104-4A9F-9082-46F1B18F68C3}" srcOrd="0" destOrd="0" parTransId="{22BD660C-EB75-4540-BDAF-00FD2B45F8C0}" sibTransId="{4338E4AD-3D69-4D6D-9817-5A0256CF829A}"/>
    <dgm:cxn modelId="{89589BD0-7FC0-4ABF-9A9D-268DAB835361}" type="presOf" srcId="{47316DE0-B90F-4D14-BC0A-5BDBFD3094C4}" destId="{000A5E80-B864-4DA2-AF14-8BB003888555}" srcOrd="0" destOrd="0" presId="urn:microsoft.com/office/officeart/2005/8/layout/cycle4#1"/>
    <dgm:cxn modelId="{836C6999-16C4-4042-9B48-B2B830CCC6D8}" type="presOf" srcId="{B99C1687-4104-4A9F-9082-46F1B18F68C3}" destId="{29E10B74-6C77-4B67-8880-A98199F4E712}" srcOrd="0" destOrd="0" presId="urn:microsoft.com/office/officeart/2005/8/layout/cycle4#1"/>
    <dgm:cxn modelId="{4A34135E-AA25-44A5-B524-705F540787CF}" srcId="{BA5C45A4-F3E5-414A-AFB3-74496002EC00}" destId="{47316DE0-B90F-4D14-BC0A-5BDBFD3094C4}" srcOrd="1" destOrd="0" parTransId="{C5F35F20-D6DB-4ECA-A1FD-FD6EE1FA93E3}" sibTransId="{8F3CC82A-1059-468B-B2B5-92C8765305AD}"/>
    <dgm:cxn modelId="{1AF5309E-BEE3-4E9C-9840-112F0AB2C887}" srcId="{47316DE0-B90F-4D14-BC0A-5BDBFD3094C4}" destId="{749369D5-D9F8-460E-9ADF-48E0AAB1F31D}" srcOrd="0" destOrd="0" parTransId="{F037CD05-7CDE-4C35-B721-4B0057EAA9C7}" sibTransId="{B36490D5-94F3-4860-BDB8-7CE8E95DDC00}"/>
    <dgm:cxn modelId="{4DB5442D-1526-4970-BA06-F62D497E0E8D}" srcId="{BA5C45A4-F3E5-414A-AFB3-74496002EC00}" destId="{8A960C0F-FF57-4CBB-A269-10A6031D8E09}" srcOrd="2" destOrd="0" parTransId="{7BEF23EA-1014-4B65-8A54-159332EA3525}" sibTransId="{CD551B69-B086-44BC-9F32-D3BA45E6EBE8}"/>
    <dgm:cxn modelId="{8BC6A345-A82A-4601-B995-1E12DB65E8FD}" type="presOf" srcId="{8A960C0F-FF57-4CBB-A269-10A6031D8E09}" destId="{02BD2DE1-AE07-468F-B36C-92F144038545}" srcOrd="0" destOrd="0" presId="urn:microsoft.com/office/officeart/2005/8/layout/cycle4#1"/>
    <dgm:cxn modelId="{114BC703-9908-4AB9-85C9-8639FB9A59BD}" type="presOf" srcId="{BDAEF1F0-7C8D-4771-A6AA-4310602F81E5}" destId="{EFDC03E9-E400-426F-A6E3-C8C4362FB27B}" srcOrd="0" destOrd="0" presId="urn:microsoft.com/office/officeart/2005/8/layout/cycle4#1"/>
    <dgm:cxn modelId="{F70E03C0-4E71-407A-A8CA-9FC8F47025C1}" srcId="{BA5C45A4-F3E5-414A-AFB3-74496002EC00}" destId="{BDAEF1F0-7C8D-4771-A6AA-4310602F81E5}" srcOrd="3" destOrd="0" parTransId="{CDDDCC82-7F77-4C9E-A8E6-A79D89D2C501}" sibTransId="{30EB4332-12CF-4419-A6A7-44DB3983ED44}"/>
    <dgm:cxn modelId="{E1E63C54-E44C-4026-B950-D0060A579C55}" srcId="{621A2D27-1936-4DBF-ADBD-EBC5A71A8A74}" destId="{DA7A149F-94F2-4A59-A0B5-7D958B88E309}" srcOrd="0" destOrd="0" parTransId="{AF981072-B09D-4C9B-90F7-91E1A4C34A00}" sibTransId="{2A312858-356C-402D-A856-D8005B7EA29C}"/>
    <dgm:cxn modelId="{67E6CCAA-A8DB-43DA-A0E3-421586BA37AC}" srcId="{BA5C45A4-F3E5-414A-AFB3-74496002EC00}" destId="{621A2D27-1936-4DBF-ADBD-EBC5A71A8A74}" srcOrd="0" destOrd="0" parTransId="{DE68F9FD-7A33-41DA-8484-C796053C1F26}" sibTransId="{B588579B-46A2-489A-AE48-2AEF60326F32}"/>
    <dgm:cxn modelId="{8BCCF830-87BA-4FC8-89C2-6101D246BF3B}" type="presOf" srcId="{525F221E-CA35-404F-8F8A-6A31D867558B}" destId="{D07C17CA-22F7-4829-8338-38F143159C1E}" srcOrd="1" destOrd="0" presId="urn:microsoft.com/office/officeart/2005/8/layout/cycle4#1"/>
    <dgm:cxn modelId="{883DC56E-2876-40DB-9DA5-B9C79AB6D8E0}" type="presOf" srcId="{BA5C45A4-F3E5-414A-AFB3-74496002EC00}" destId="{DF2AC4D8-DEB8-4555-ADF2-40AB0476F01B}" srcOrd="0" destOrd="0" presId="urn:microsoft.com/office/officeart/2005/8/layout/cycle4#1"/>
    <dgm:cxn modelId="{17E27190-1849-4AA1-ACFE-AAF9CD801C15}" type="presOf" srcId="{749369D5-D9F8-460E-9ADF-48E0AAB1F31D}" destId="{3E23397A-D568-4711-B751-84F6E278C34A}" srcOrd="0" destOrd="0" presId="urn:microsoft.com/office/officeart/2005/8/layout/cycle4#1"/>
    <dgm:cxn modelId="{B9A9D2E5-06E4-4417-AE62-0FF0B2F83E39}" type="presOf" srcId="{DA7A149F-94F2-4A59-A0B5-7D958B88E309}" destId="{35801664-2ECB-4DF7-A800-527E390A5856}" srcOrd="0" destOrd="0" presId="urn:microsoft.com/office/officeart/2005/8/layout/cycle4#1"/>
    <dgm:cxn modelId="{3DFEA6E5-981A-437D-A502-0F64E04019FB}" type="presOf" srcId="{525F221E-CA35-404F-8F8A-6A31D867558B}" destId="{6E65A516-C715-4063-B1CA-3E0C8F0FA599}" srcOrd="0" destOrd="0" presId="urn:microsoft.com/office/officeart/2005/8/layout/cycle4#1"/>
    <dgm:cxn modelId="{48BC2E85-CC87-47F9-92D0-97EBBD143415}" type="presParOf" srcId="{DF2AC4D8-DEB8-4555-ADF2-40AB0476F01B}" destId="{36169428-B8CF-4EAA-8D45-08D45D02CEE1}" srcOrd="0" destOrd="0" presId="urn:microsoft.com/office/officeart/2005/8/layout/cycle4#1"/>
    <dgm:cxn modelId="{90CCC94A-60AA-4769-B3D0-2DBD3650B405}" type="presParOf" srcId="{36169428-B8CF-4EAA-8D45-08D45D02CEE1}" destId="{1A6ABC1E-2A0C-45C5-82C2-D1D842D8F878}" srcOrd="0" destOrd="0" presId="urn:microsoft.com/office/officeart/2005/8/layout/cycle4#1"/>
    <dgm:cxn modelId="{548BEEBB-4246-4C4B-ADE1-81F197ED2206}" type="presParOf" srcId="{1A6ABC1E-2A0C-45C5-82C2-D1D842D8F878}" destId="{35801664-2ECB-4DF7-A800-527E390A5856}" srcOrd="0" destOrd="0" presId="urn:microsoft.com/office/officeart/2005/8/layout/cycle4#1"/>
    <dgm:cxn modelId="{923FE09A-2198-47A2-BE12-426F3CA45862}" type="presParOf" srcId="{1A6ABC1E-2A0C-45C5-82C2-D1D842D8F878}" destId="{BD721F90-EFCC-4DA1-913A-68445B56AEAB}" srcOrd="1" destOrd="0" presId="urn:microsoft.com/office/officeart/2005/8/layout/cycle4#1"/>
    <dgm:cxn modelId="{C9EC0F00-C105-4886-BF78-06E11F506BA4}" type="presParOf" srcId="{36169428-B8CF-4EAA-8D45-08D45D02CEE1}" destId="{5328650A-69A8-4605-ADD1-1A7E3B4B7D62}" srcOrd="1" destOrd="0" presId="urn:microsoft.com/office/officeart/2005/8/layout/cycle4#1"/>
    <dgm:cxn modelId="{3E837C9E-05BE-48E9-BF6D-61F8C496D4BC}" type="presParOf" srcId="{5328650A-69A8-4605-ADD1-1A7E3B4B7D62}" destId="{3E23397A-D568-4711-B751-84F6E278C34A}" srcOrd="0" destOrd="0" presId="urn:microsoft.com/office/officeart/2005/8/layout/cycle4#1"/>
    <dgm:cxn modelId="{1F94F036-C7E7-4290-A82D-63E8128BEF56}" type="presParOf" srcId="{5328650A-69A8-4605-ADD1-1A7E3B4B7D62}" destId="{78FB3FCE-42FC-4B21-AE66-296795A55D46}" srcOrd="1" destOrd="0" presId="urn:microsoft.com/office/officeart/2005/8/layout/cycle4#1"/>
    <dgm:cxn modelId="{571160AB-E402-4847-A8F1-331352C61EC3}" type="presParOf" srcId="{36169428-B8CF-4EAA-8D45-08D45D02CEE1}" destId="{6C068EC7-03BA-4486-AB09-31E742314AA5}" srcOrd="2" destOrd="0" presId="urn:microsoft.com/office/officeart/2005/8/layout/cycle4#1"/>
    <dgm:cxn modelId="{49AC4613-ABFF-44EF-AECF-D8FF8BE01468}" type="presParOf" srcId="{6C068EC7-03BA-4486-AB09-31E742314AA5}" destId="{29E10B74-6C77-4B67-8880-A98199F4E712}" srcOrd="0" destOrd="0" presId="urn:microsoft.com/office/officeart/2005/8/layout/cycle4#1"/>
    <dgm:cxn modelId="{44CB8999-DBE5-47C4-8C6B-27578D3E5DAC}" type="presParOf" srcId="{6C068EC7-03BA-4486-AB09-31E742314AA5}" destId="{01F6D321-81DC-4F12-9FCC-BB95C6AA8B72}" srcOrd="1" destOrd="0" presId="urn:microsoft.com/office/officeart/2005/8/layout/cycle4#1"/>
    <dgm:cxn modelId="{EF3C3B01-F7CE-48FF-B282-8E73D4497E17}" type="presParOf" srcId="{36169428-B8CF-4EAA-8D45-08D45D02CEE1}" destId="{5FC962D9-56AB-489A-8005-F91E6141C47D}" srcOrd="3" destOrd="0" presId="urn:microsoft.com/office/officeart/2005/8/layout/cycle4#1"/>
    <dgm:cxn modelId="{4177E674-8211-4ADF-90E2-2548230D11D9}" type="presParOf" srcId="{5FC962D9-56AB-489A-8005-F91E6141C47D}" destId="{6E65A516-C715-4063-B1CA-3E0C8F0FA599}" srcOrd="0" destOrd="0" presId="urn:microsoft.com/office/officeart/2005/8/layout/cycle4#1"/>
    <dgm:cxn modelId="{88AB3902-BFB7-4E9C-B7B3-B89C50C7A499}" type="presParOf" srcId="{5FC962D9-56AB-489A-8005-F91E6141C47D}" destId="{D07C17CA-22F7-4829-8338-38F143159C1E}" srcOrd="1" destOrd="0" presId="urn:microsoft.com/office/officeart/2005/8/layout/cycle4#1"/>
    <dgm:cxn modelId="{BD7A75ED-47D7-49AC-B1A2-0399EA89F41C}" type="presParOf" srcId="{36169428-B8CF-4EAA-8D45-08D45D02CEE1}" destId="{8F0A1D9F-880C-4948-AFB3-C47E3B53DE15}" srcOrd="4" destOrd="0" presId="urn:microsoft.com/office/officeart/2005/8/layout/cycle4#1"/>
    <dgm:cxn modelId="{30B95EFC-9556-47FF-B574-EE35D4D48A5C}" type="presParOf" srcId="{DF2AC4D8-DEB8-4555-ADF2-40AB0476F01B}" destId="{2DE4B737-BF17-40FA-8F2D-26439FF0BB2F}" srcOrd="1" destOrd="0" presId="urn:microsoft.com/office/officeart/2005/8/layout/cycle4#1"/>
    <dgm:cxn modelId="{7A400787-C4B6-48A5-8183-D3AC6AA65EC4}" type="presParOf" srcId="{2DE4B737-BF17-40FA-8F2D-26439FF0BB2F}" destId="{75CD36A4-C94E-4821-8CBA-6284225C2E02}" srcOrd="0" destOrd="0" presId="urn:microsoft.com/office/officeart/2005/8/layout/cycle4#1"/>
    <dgm:cxn modelId="{1C4B5EE9-18A3-4B1F-A12D-2B1178D5BCAA}" type="presParOf" srcId="{2DE4B737-BF17-40FA-8F2D-26439FF0BB2F}" destId="{000A5E80-B864-4DA2-AF14-8BB003888555}" srcOrd="1" destOrd="0" presId="urn:microsoft.com/office/officeart/2005/8/layout/cycle4#1"/>
    <dgm:cxn modelId="{779EA8C3-8707-4788-8F3E-BD952CBA6650}" type="presParOf" srcId="{2DE4B737-BF17-40FA-8F2D-26439FF0BB2F}" destId="{02BD2DE1-AE07-468F-B36C-92F144038545}" srcOrd="2" destOrd="0" presId="urn:microsoft.com/office/officeart/2005/8/layout/cycle4#1"/>
    <dgm:cxn modelId="{212B0D55-8876-40E2-ADAB-3905E88B881E}" type="presParOf" srcId="{2DE4B737-BF17-40FA-8F2D-26439FF0BB2F}" destId="{EFDC03E9-E400-426F-A6E3-C8C4362FB27B}" srcOrd="3" destOrd="0" presId="urn:microsoft.com/office/officeart/2005/8/layout/cycle4#1"/>
    <dgm:cxn modelId="{B1742E48-1AAB-4623-96BF-D1FC83BB81F2}" type="presParOf" srcId="{2DE4B737-BF17-40FA-8F2D-26439FF0BB2F}" destId="{EB3E3A70-F78A-4D86-9EFB-B955F9560938}" srcOrd="4" destOrd="0" presId="urn:microsoft.com/office/officeart/2005/8/layout/cycle4#1"/>
    <dgm:cxn modelId="{C98914F4-C71D-4D74-99E8-2DDF638C420B}" type="presParOf" srcId="{DF2AC4D8-DEB8-4555-ADF2-40AB0476F01B}" destId="{8783A465-6B4D-438D-896F-B08D7BEC111F}" srcOrd="2" destOrd="0" presId="urn:microsoft.com/office/officeart/2005/8/layout/cycle4#1"/>
    <dgm:cxn modelId="{9FF8BC5F-BC0E-4F3B-9BDF-054BD28FAE92}" type="presParOf" srcId="{DF2AC4D8-DEB8-4555-ADF2-40AB0476F01B}" destId="{22C019AA-95D8-4F77-A18E-B75648ABD4F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E8A82-87C7-46C8-8581-76298346F0A4}">
      <dsp:nvSpPr>
        <dsp:cNvPr id="0" name=""/>
        <dsp:cNvSpPr/>
      </dsp:nvSpPr>
      <dsp:spPr>
        <a:xfrm rot="5400000">
          <a:off x="3005094" y="122627"/>
          <a:ext cx="4203416" cy="46200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EC" sz="2000" kern="1200" dirty="0">
            <a:solidFill>
              <a:schemeClr val="tx2">
                <a:lumMod val="50000"/>
              </a:schemeClr>
            </a:solidFill>
          </a:endParaRPr>
        </a:p>
        <a:p>
          <a:pPr marL="228600" lvl="1" indent="-228600" algn="just" defTabSz="889000">
            <a:lnSpc>
              <a:spcPct val="90000"/>
            </a:lnSpc>
            <a:spcBef>
              <a:spcPct val="0"/>
            </a:spcBef>
            <a:spcAft>
              <a:spcPct val="15000"/>
            </a:spcAft>
            <a:buChar char="••"/>
          </a:pPr>
          <a:r>
            <a:rPr lang="es-ES_tradnl" sz="2000" kern="1200" dirty="0" smtClean="0">
              <a:latin typeface="Verdana" pitchFamily="34" charset="0"/>
              <a:ea typeface="Verdana" pitchFamily="34" charset="0"/>
              <a:cs typeface="Verdana" pitchFamily="34" charset="0"/>
            </a:rPr>
            <a:t>El alcance del último plan estratégico de ESPOIR era hasta el año 2011.</a:t>
          </a:r>
          <a:endParaRPr lang="es-EC" sz="2000" kern="1200" dirty="0">
            <a:latin typeface="Verdana" pitchFamily="34" charset="0"/>
            <a:ea typeface="Verdana" pitchFamily="34" charset="0"/>
            <a:cs typeface="Verdana" pitchFamily="34" charset="0"/>
          </a:endParaRPr>
        </a:p>
        <a:p>
          <a:pPr marL="228600" lvl="1" indent="-228600" algn="l" defTabSz="889000">
            <a:lnSpc>
              <a:spcPct val="90000"/>
            </a:lnSpc>
            <a:spcBef>
              <a:spcPct val="0"/>
            </a:spcBef>
            <a:spcAft>
              <a:spcPct val="15000"/>
            </a:spcAft>
            <a:buChar char="••"/>
          </a:pPr>
          <a:r>
            <a:rPr lang="es-ES_tradnl" sz="2000" kern="1200" dirty="0" smtClean="0">
              <a:latin typeface="Verdana" pitchFamily="34" charset="0"/>
              <a:ea typeface="Verdana" pitchFamily="34" charset="0"/>
              <a:cs typeface="Verdana" pitchFamily="34" charset="0"/>
            </a:rPr>
            <a:t>Existe la necesidad de contar con un plan estratégico nuevo para el periodo 2012 2016.</a:t>
          </a:r>
        </a:p>
        <a:p>
          <a:pPr marL="228600" lvl="1" indent="-228600" algn="l" defTabSz="889000">
            <a:lnSpc>
              <a:spcPct val="90000"/>
            </a:lnSpc>
            <a:spcBef>
              <a:spcPct val="0"/>
            </a:spcBef>
            <a:spcAft>
              <a:spcPct val="15000"/>
            </a:spcAft>
            <a:buChar char="••"/>
          </a:pPr>
          <a:r>
            <a:rPr lang="es-ES_tradnl" sz="2000" kern="1200" dirty="0" smtClean="0">
              <a:latin typeface="Verdana" pitchFamily="34" charset="0"/>
              <a:ea typeface="Verdana" pitchFamily="34" charset="0"/>
              <a:cs typeface="Verdana" pitchFamily="34" charset="0"/>
            </a:rPr>
            <a:t>No se cuenta con un mecanismo sistematizado para realizar el monitoreo de la ejecución de los objetivos estratégicos. </a:t>
          </a:r>
          <a:endParaRPr lang="es-EC" sz="2000" kern="1200" dirty="0"/>
        </a:p>
      </dsp:txBody>
      <dsp:txXfrm rot="-5400000">
        <a:off x="2796773" y="536142"/>
        <a:ext cx="4414865" cy="3793028"/>
      </dsp:txXfrm>
    </dsp:sp>
    <dsp:sp modelId="{973ED9E5-0C6B-4FAD-8013-34E396EE6C36}">
      <dsp:nvSpPr>
        <dsp:cNvPr id="0" name=""/>
        <dsp:cNvSpPr/>
      </dsp:nvSpPr>
      <dsp:spPr>
        <a:xfrm>
          <a:off x="132481" y="216046"/>
          <a:ext cx="2747825" cy="25243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SITUACIÓN ACTUAL</a:t>
          </a:r>
          <a:endParaRPr lang="es-EC" sz="3000" kern="1200" dirty="0"/>
        </a:p>
      </dsp:txBody>
      <dsp:txXfrm>
        <a:off x="255708" y="339273"/>
        <a:ext cx="2501371" cy="2277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E8A82-87C7-46C8-8581-76298346F0A4}">
      <dsp:nvSpPr>
        <dsp:cNvPr id="0" name=""/>
        <dsp:cNvSpPr/>
      </dsp:nvSpPr>
      <dsp:spPr>
        <a:xfrm rot="5400000">
          <a:off x="3000007" y="-150813"/>
          <a:ext cx="4020880" cy="47928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s-ES_tradnl" sz="2200" kern="1200" dirty="0" smtClean="0">
              <a:latin typeface="Verdana" pitchFamily="34" charset="0"/>
              <a:ea typeface="Verdana" pitchFamily="34" charset="0"/>
              <a:cs typeface="Verdana" pitchFamily="34" charset="0"/>
            </a:rPr>
            <a:t>Contar con un nuevo plan estratégico institucional para los siguientes 5 años y  </a:t>
          </a:r>
          <a:r>
            <a:rPr lang="es-ES" sz="2200" kern="1200" dirty="0" smtClean="0">
              <a:latin typeface="Verdana" pitchFamily="34" charset="0"/>
              <a:ea typeface="Verdana" pitchFamily="34" charset="0"/>
              <a:cs typeface="Verdana" pitchFamily="34" charset="0"/>
            </a:rPr>
            <a:t>con </a:t>
          </a:r>
          <a:r>
            <a:rPr lang="es-EC" sz="2200" kern="1200" dirty="0" smtClean="0">
              <a:latin typeface="Verdana" pitchFamily="34" charset="0"/>
              <a:ea typeface="Verdana" pitchFamily="34" charset="0"/>
              <a:cs typeface="Verdana" pitchFamily="34" charset="0"/>
            </a:rPr>
            <a:t> un adecuado sistema de control y seguimiento, para mejorar su competitividad y rentabilidad en el mediano y largo plazo.</a:t>
          </a:r>
          <a:endParaRPr lang="es-EC" sz="2000" kern="1200" dirty="0">
            <a:solidFill>
              <a:schemeClr val="tx2">
                <a:lumMod val="25000"/>
              </a:schemeClr>
            </a:solidFill>
          </a:endParaRPr>
        </a:p>
      </dsp:txBody>
      <dsp:txXfrm rot="-5400000">
        <a:off x="2614022" y="431455"/>
        <a:ext cx="4596569" cy="3628314"/>
      </dsp:txXfrm>
    </dsp:sp>
    <dsp:sp modelId="{973ED9E5-0C6B-4FAD-8013-34E396EE6C36}">
      <dsp:nvSpPr>
        <dsp:cNvPr id="0" name=""/>
        <dsp:cNvSpPr/>
      </dsp:nvSpPr>
      <dsp:spPr>
        <a:xfrm>
          <a:off x="0" y="330538"/>
          <a:ext cx="2695979" cy="2332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PROPUESTA</a:t>
          </a:r>
          <a:endParaRPr lang="es-EC" sz="2800" kern="1200" dirty="0"/>
        </a:p>
      </dsp:txBody>
      <dsp:txXfrm>
        <a:off x="113859" y="444397"/>
        <a:ext cx="2468261" cy="2104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F8F6D4E-7F9A-4F58-92CB-91BD160E8ACA}" type="datetimeFigureOut">
              <a:rPr lang="es-EC" smtClean="0"/>
              <a:pPr/>
              <a:t>11/11/2013</a:t>
            </a:fld>
            <a:endParaRPr lang="es-EC"/>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D4E53DF-5419-4CC4-9E8F-6B197E12BD04}" type="slidenum">
              <a:rPr lang="es-EC" smtClean="0"/>
              <a:pPr/>
              <a:t>‹Nº›</a:t>
            </a:fld>
            <a:endParaRPr lang="es-EC"/>
          </a:p>
        </p:txBody>
      </p:sp>
    </p:spTree>
    <p:extLst>
      <p:ext uri="{BB962C8B-B14F-4D97-AF65-F5344CB8AC3E}">
        <p14:creationId xmlns:p14="http://schemas.microsoft.com/office/powerpoint/2010/main" val="642983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A47AFB9-BE6B-41BC-B131-4D0EE8ABDB17}" type="datetimeFigureOut">
              <a:rPr lang="es-EC" smtClean="0"/>
              <a:pPr/>
              <a:t>11/11/2013</a:t>
            </a:fld>
            <a:endParaRPr lang="es-EC"/>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F5BC5F1-7309-4C11-AB41-D8827AF61D43}" type="slidenum">
              <a:rPr lang="es-EC" smtClean="0"/>
              <a:pPr/>
              <a:t>‹Nº›</a:t>
            </a:fld>
            <a:endParaRPr lang="es-EC"/>
          </a:p>
        </p:txBody>
      </p:sp>
    </p:spTree>
    <p:extLst>
      <p:ext uri="{BB962C8B-B14F-4D97-AF65-F5344CB8AC3E}">
        <p14:creationId xmlns:p14="http://schemas.microsoft.com/office/powerpoint/2010/main" val="44680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F5BC5F1-7309-4C11-AB41-D8827AF61D43}" type="slidenum">
              <a:rPr lang="es-EC" smtClean="0"/>
              <a:pPr/>
              <a:t>10</a:t>
            </a:fld>
            <a:endParaRPr lang="es-EC"/>
          </a:p>
        </p:txBody>
      </p:sp>
    </p:spTree>
    <p:extLst>
      <p:ext uri="{BB962C8B-B14F-4D97-AF65-F5344CB8AC3E}">
        <p14:creationId xmlns:p14="http://schemas.microsoft.com/office/powerpoint/2010/main" val="756575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5" name="Footer Placeholder 4"/>
          <p:cNvSpPr>
            <a:spLocks noGrp="1"/>
          </p:cNvSpPr>
          <p:nvPr>
            <p:ph type="ftr" sz="quarter" idx="11"/>
          </p:nvPr>
        </p:nvSpPr>
        <p:spPr/>
        <p:txBody>
          <a:bodyPr/>
          <a:lstStyle/>
          <a:p>
            <a:endParaRPr lang="es-ES_tradnl">
              <a:solidFill>
                <a:srgbClr val="90C6F6">
                  <a:shade val="90000"/>
                </a:srgbClr>
              </a:solidFill>
            </a:endParaRPr>
          </a:p>
        </p:txBody>
      </p:sp>
      <p:sp>
        <p:nvSpPr>
          <p:cNvPr id="6" name="Slide Number Placeholder 5"/>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pic>
        <p:nvPicPr>
          <p:cNvPr id="7" name="Picture 2" descr="C:\Users\Vicente Torres\Documents\Maestria\A TESIS\CAPITULOS TESIS\0 TESIS PARA IMPRIMIR\Modelos power ponit IFS.jpg"/>
          <p:cNvPicPr>
            <a:picLocks noChangeAspect="1" noChangeArrowheads="1"/>
          </p:cNvPicPr>
          <p:nvPr userDrawn="1"/>
        </p:nvPicPr>
        <p:blipFill>
          <a:blip r:embed="rId2" cstate="print"/>
          <a:srcRect/>
          <a:stretch>
            <a:fillRect/>
          </a:stretch>
        </p:blipFill>
        <p:spPr bwMode="auto">
          <a:xfrm>
            <a:off x="-1" y="0"/>
            <a:ext cx="9144001" cy="1571612"/>
          </a:xfrm>
          <a:prstGeom prst="rect">
            <a:avLst/>
          </a:prstGeom>
          <a:noFill/>
        </p:spPr>
      </p:pic>
      <p:pic>
        <p:nvPicPr>
          <p:cNvPr id="8" name="Picture 3" descr="C:\Users\Vicente Torres\Documents\IFS\IFS\Administración\A modelos flashes informativos\Logo IFS nuevo 2.jpg"/>
          <p:cNvPicPr>
            <a:picLocks noChangeAspect="1" noChangeArrowheads="1"/>
          </p:cNvPicPr>
          <p:nvPr userDrawn="1"/>
        </p:nvPicPr>
        <p:blipFill>
          <a:blip r:embed="rId3" cstate="print"/>
          <a:srcRect/>
          <a:stretch>
            <a:fillRect/>
          </a:stretch>
        </p:blipFill>
        <p:spPr bwMode="auto">
          <a:xfrm>
            <a:off x="9368" y="15766"/>
            <a:ext cx="1705112" cy="881671"/>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5" name="Footer Placeholder 4"/>
          <p:cNvSpPr>
            <a:spLocks noGrp="1"/>
          </p:cNvSpPr>
          <p:nvPr>
            <p:ph type="ftr" sz="quarter" idx="11"/>
          </p:nvPr>
        </p:nvSpPr>
        <p:spPr/>
        <p:txBody>
          <a:bodyPr/>
          <a:lstStyle/>
          <a:p>
            <a:endParaRPr lang="es-ES_tradnl">
              <a:solidFill>
                <a:srgbClr val="90C6F6">
                  <a:shade val="90000"/>
                </a:srgbClr>
              </a:solidFill>
            </a:endParaRPr>
          </a:p>
        </p:txBody>
      </p:sp>
      <p:sp>
        <p:nvSpPr>
          <p:cNvPr id="6" name="Slide Number Placeholder 5"/>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5" name="Footer Placeholder 4"/>
          <p:cNvSpPr>
            <a:spLocks noGrp="1"/>
          </p:cNvSpPr>
          <p:nvPr>
            <p:ph type="ftr" sz="quarter" idx="11"/>
          </p:nvPr>
        </p:nvSpPr>
        <p:spPr/>
        <p:txBody>
          <a:bodyPr/>
          <a:lstStyle/>
          <a:p>
            <a:endParaRPr lang="es-ES_tradnl">
              <a:solidFill>
                <a:srgbClr val="90C6F6">
                  <a:shade val="90000"/>
                </a:srgbClr>
              </a:solidFill>
            </a:endParaRPr>
          </a:p>
        </p:txBody>
      </p:sp>
      <p:sp>
        <p:nvSpPr>
          <p:cNvPr id="6" name="Slide Number Placeholder 5"/>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5" name="Footer Placeholder 4"/>
          <p:cNvSpPr>
            <a:spLocks noGrp="1"/>
          </p:cNvSpPr>
          <p:nvPr>
            <p:ph type="ftr" sz="quarter" idx="11"/>
          </p:nvPr>
        </p:nvSpPr>
        <p:spPr/>
        <p:txBody>
          <a:bodyPr/>
          <a:lstStyle/>
          <a:p>
            <a:endParaRPr lang="es-ES_tradnl">
              <a:solidFill>
                <a:srgbClr val="90C6F6">
                  <a:shade val="90000"/>
                </a:srgbClr>
              </a:solidFill>
            </a:endParaRPr>
          </a:p>
        </p:txBody>
      </p:sp>
      <p:sp>
        <p:nvSpPr>
          <p:cNvPr id="6" name="Slide Number Placeholder 5"/>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pic>
        <p:nvPicPr>
          <p:cNvPr id="7" name="Picture 2" descr="C:\Users\Vicente Torres\Documents\Maestria\A TESIS\CAPITULOS TESIS\0 TESIS PARA IMPRIMIR\Modelos power ponit IFS.jpg"/>
          <p:cNvPicPr>
            <a:picLocks noChangeAspect="1" noChangeArrowheads="1"/>
          </p:cNvPicPr>
          <p:nvPr userDrawn="1"/>
        </p:nvPicPr>
        <p:blipFill>
          <a:blip r:embed="rId2" cstate="print"/>
          <a:srcRect/>
          <a:stretch>
            <a:fillRect/>
          </a:stretch>
        </p:blipFill>
        <p:spPr bwMode="auto">
          <a:xfrm>
            <a:off x="-1" y="0"/>
            <a:ext cx="9144001" cy="1571612"/>
          </a:xfrm>
          <a:prstGeom prst="rect">
            <a:avLst/>
          </a:prstGeom>
          <a:noFill/>
        </p:spPr>
      </p:pic>
      <p:pic>
        <p:nvPicPr>
          <p:cNvPr id="8" name="Picture 3" descr="C:\Users\Vicente Torres\Documents\IFS\IFS\Administración\A modelos flashes informativos\Logo IFS nuevo 2.jpg"/>
          <p:cNvPicPr>
            <a:picLocks noChangeAspect="1" noChangeArrowheads="1"/>
          </p:cNvPicPr>
          <p:nvPr userDrawn="1"/>
        </p:nvPicPr>
        <p:blipFill>
          <a:blip r:embed="rId3" cstate="print"/>
          <a:srcRect/>
          <a:stretch>
            <a:fillRect/>
          </a:stretch>
        </p:blipFill>
        <p:spPr bwMode="auto">
          <a:xfrm>
            <a:off x="9368" y="15766"/>
            <a:ext cx="1705112" cy="88167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5" name="Footer Placeholder 4"/>
          <p:cNvSpPr>
            <a:spLocks noGrp="1"/>
          </p:cNvSpPr>
          <p:nvPr>
            <p:ph type="ftr" sz="quarter" idx="11"/>
          </p:nvPr>
        </p:nvSpPr>
        <p:spPr/>
        <p:txBody>
          <a:bodyPr/>
          <a:lstStyle/>
          <a:p>
            <a:endParaRPr lang="es-ES_tradnl">
              <a:solidFill>
                <a:srgbClr val="90C6F6">
                  <a:shade val="90000"/>
                </a:srgbClr>
              </a:solidFill>
            </a:endParaRPr>
          </a:p>
        </p:txBody>
      </p:sp>
      <p:sp>
        <p:nvSpPr>
          <p:cNvPr id="6" name="Slide Number Placeholder 5"/>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6" name="Footer Placeholder 5"/>
          <p:cNvSpPr>
            <a:spLocks noGrp="1"/>
          </p:cNvSpPr>
          <p:nvPr>
            <p:ph type="ftr" sz="quarter" idx="11"/>
          </p:nvPr>
        </p:nvSpPr>
        <p:spPr/>
        <p:txBody>
          <a:bodyPr/>
          <a:lstStyle/>
          <a:p>
            <a:endParaRPr lang="es-ES_tradnl">
              <a:solidFill>
                <a:srgbClr val="90C6F6">
                  <a:shade val="90000"/>
                </a:srgbClr>
              </a:solidFill>
            </a:endParaRPr>
          </a:p>
        </p:txBody>
      </p:sp>
      <p:sp>
        <p:nvSpPr>
          <p:cNvPr id="7" name="Slide Number Placeholder 6"/>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8" name="Footer Placeholder 7"/>
          <p:cNvSpPr>
            <a:spLocks noGrp="1"/>
          </p:cNvSpPr>
          <p:nvPr>
            <p:ph type="ftr" sz="quarter" idx="11"/>
          </p:nvPr>
        </p:nvSpPr>
        <p:spPr/>
        <p:txBody>
          <a:bodyPr/>
          <a:lstStyle/>
          <a:p>
            <a:endParaRPr lang="es-ES_tradnl">
              <a:solidFill>
                <a:srgbClr val="90C6F6">
                  <a:shade val="90000"/>
                </a:srgbClr>
              </a:solidFill>
            </a:endParaRPr>
          </a:p>
        </p:txBody>
      </p:sp>
      <p:sp>
        <p:nvSpPr>
          <p:cNvPr id="9" name="Slide Number Placeholder 8"/>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4" name="Footer Placeholder 3"/>
          <p:cNvSpPr>
            <a:spLocks noGrp="1"/>
          </p:cNvSpPr>
          <p:nvPr>
            <p:ph type="ftr" sz="quarter" idx="11"/>
          </p:nvPr>
        </p:nvSpPr>
        <p:spPr/>
        <p:txBody>
          <a:bodyPr/>
          <a:lstStyle/>
          <a:p>
            <a:endParaRPr lang="es-ES_tradnl">
              <a:solidFill>
                <a:srgbClr val="90C6F6">
                  <a:shade val="90000"/>
                </a:srgbClr>
              </a:solidFill>
            </a:endParaRPr>
          </a:p>
        </p:txBody>
      </p:sp>
      <p:sp>
        <p:nvSpPr>
          <p:cNvPr id="5" name="Slide Number Placeholder 4"/>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3" name="Footer Placeholder 2"/>
          <p:cNvSpPr>
            <a:spLocks noGrp="1"/>
          </p:cNvSpPr>
          <p:nvPr>
            <p:ph type="ftr" sz="quarter" idx="11"/>
          </p:nvPr>
        </p:nvSpPr>
        <p:spPr/>
        <p:txBody>
          <a:bodyPr/>
          <a:lstStyle/>
          <a:p>
            <a:endParaRPr lang="es-ES_tradnl">
              <a:solidFill>
                <a:srgbClr val="90C6F6">
                  <a:shade val="90000"/>
                </a:srgbClr>
              </a:solidFill>
            </a:endParaRPr>
          </a:p>
        </p:txBody>
      </p:sp>
      <p:sp>
        <p:nvSpPr>
          <p:cNvPr id="4" name="Slide Number Placeholder 3"/>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6" name="Footer Placeholder 5"/>
          <p:cNvSpPr>
            <a:spLocks noGrp="1"/>
          </p:cNvSpPr>
          <p:nvPr>
            <p:ph type="ftr" sz="quarter" idx="11"/>
          </p:nvPr>
        </p:nvSpPr>
        <p:spPr/>
        <p:txBody>
          <a:bodyPr/>
          <a:lstStyle/>
          <a:p>
            <a:endParaRPr lang="es-ES_tradnl">
              <a:solidFill>
                <a:srgbClr val="90C6F6">
                  <a:shade val="90000"/>
                </a:srgbClr>
              </a:solidFill>
            </a:endParaRPr>
          </a:p>
        </p:txBody>
      </p:sp>
      <p:sp>
        <p:nvSpPr>
          <p:cNvPr id="7" name="Slide Number Placeholder 6"/>
          <p:cNvSpPr>
            <a:spLocks noGrp="1"/>
          </p:cNvSpPr>
          <p:nvPr>
            <p:ph type="sldNum" sz="quarter" idx="12"/>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
        <p:nvSpPr>
          <p:cNvPr id="9" name="Slide Number Placeholder 8"/>
          <p:cNvSpPr>
            <a:spLocks noGrp="1"/>
          </p:cNvSpPr>
          <p:nvPr>
            <p:ph type="sldNum" sz="quarter" idx="11"/>
          </p:nvPr>
        </p:nvSpPr>
        <p:spPr/>
        <p:txBody>
          <a:body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
        <p:nvSpPr>
          <p:cNvPr id="10" name="Footer Placeholder 9"/>
          <p:cNvSpPr>
            <a:spLocks noGrp="1"/>
          </p:cNvSpPr>
          <p:nvPr>
            <p:ph type="ftr" sz="quarter" idx="12"/>
          </p:nvPr>
        </p:nvSpPr>
        <p:spPr/>
        <p:txBody>
          <a:bodyPr/>
          <a:lstStyle/>
          <a:p>
            <a:endParaRPr lang="es-ES_tradnl">
              <a:solidFill>
                <a:srgbClr val="90C6F6">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8F42F97-DF61-448E-B098-4177FD62DC81}" type="slidenum">
              <a:rPr lang="es-ES_tradnl" smtClean="0">
                <a:solidFill>
                  <a:srgbClr val="90C6F6">
                    <a:shade val="90000"/>
                  </a:srgbClr>
                </a:solidFill>
              </a:rPr>
              <a:pPr/>
              <a:t>‹Nº›</a:t>
            </a:fld>
            <a:endParaRPr lang="es-ES_tradnl">
              <a:solidFill>
                <a:srgbClr val="90C6F6">
                  <a:shade val="90000"/>
                </a:srgb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_tradnl">
              <a:solidFill>
                <a:srgbClr val="90C6F6">
                  <a:shade val="90000"/>
                </a:srgb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B78DBB4-3B87-454E-B394-AA70CC744C94}" type="datetimeFigureOut">
              <a:rPr lang="es-ES_tradnl" smtClean="0">
                <a:solidFill>
                  <a:srgbClr val="90C6F6">
                    <a:shade val="90000"/>
                  </a:srgbClr>
                </a:solidFill>
              </a:rPr>
              <a:pPr/>
              <a:t>11/11/2013</a:t>
            </a:fld>
            <a:endParaRPr lang="es-ES_tradnl">
              <a:solidFill>
                <a:srgbClr val="90C6F6">
                  <a:shade val="90000"/>
                </a:srgbClr>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11.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slide" Target="slide3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3.xml"/><Relationship Id="rId3" Type="http://schemas.openxmlformats.org/officeDocument/2006/relationships/slide" Target="slide18.xml"/><Relationship Id="rId7" Type="http://schemas.openxmlformats.org/officeDocument/2006/relationships/slide" Target="slide8.xml"/><Relationship Id="rId12" Type="http://schemas.openxmlformats.org/officeDocument/2006/relationships/slide" Target="slide23.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35.xml"/><Relationship Id="rId5" Type="http://schemas.openxmlformats.org/officeDocument/2006/relationships/slide" Target="slide1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emf"/><Relationship Id="rId7" Type="http://schemas.openxmlformats.org/officeDocument/2006/relationships/slide" Target="slide32.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slide" Target="slide32.x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slide" Target="slide3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32.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1.3%20An&#225;lisis%20Interno.xlsx" TargetMode="Externa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e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1.xml"/><Relationship Id="rId7" Type="http://schemas.openxmlformats.org/officeDocument/2006/relationships/slide" Target="slide26.xml"/><Relationship Id="rId2" Type="http://schemas.openxmlformats.org/officeDocument/2006/relationships/hyperlink" Target="2%20Estrategias%20FA-DA..xls" TargetMode="Externa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png"/><Relationship Id="rId5" Type="http://schemas.openxmlformats.org/officeDocument/2006/relationships/slide" Target="slide23.xml"/><Relationship Id="rId10" Type="http://schemas.openxmlformats.org/officeDocument/2006/relationships/slide" Target="slide2.xml"/><Relationship Id="rId4" Type="http://schemas.openxmlformats.org/officeDocument/2006/relationships/hyperlink" Target="3.%20Planes%20de%20acci&#243;n.xlsx" TargetMode="External"/><Relationship Id="rId9"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1.1%20An&#225;lisis%20PEST.xlsx" TargetMode="Externa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6.xml"/><Relationship Id="rId7" Type="http://schemas.openxmlformats.org/officeDocument/2006/relationships/diagramColors" Target="../diagrams/colors1.xml"/><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3643306" y="4714884"/>
            <a:ext cx="2520280" cy="1609671"/>
          </a:xfrm>
          <a:prstGeom prst="rect">
            <a:avLst/>
          </a:prstGeom>
        </p:spPr>
        <p:txBody>
          <a:bodyPr vert="horz" wrap="square"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7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17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rPr>
              <a:t>ESTUDIANTES: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7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s-EC" sz="1700" b="1" dirty="0" smtClean="0">
                <a:solidFill>
                  <a:schemeClr val="accent3">
                    <a:lumMod val="25000"/>
                  </a:schemeClr>
                </a:solidFill>
                <a:latin typeface="Verdana" pitchFamily="34" charset="0"/>
                <a:ea typeface="Verdana" pitchFamily="34" charset="0"/>
                <a:cs typeface="Verdana" pitchFamily="34" charset="0"/>
              </a:rPr>
              <a:t>Vanesa Estrella O</a:t>
            </a:r>
            <a:r>
              <a:rPr kumimoji="0" lang="es-EC" sz="17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rPr>
              <a:t>.</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17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rPr>
              <a:t>Eduardo Muñoz G.</a:t>
            </a:r>
          </a:p>
        </p:txBody>
      </p:sp>
      <p:sp>
        <p:nvSpPr>
          <p:cNvPr id="5" name="4 Rectángulo"/>
          <p:cNvSpPr/>
          <p:nvPr/>
        </p:nvSpPr>
        <p:spPr>
          <a:xfrm>
            <a:off x="683568" y="1240394"/>
            <a:ext cx="7858180" cy="2123658"/>
          </a:xfrm>
          <a:prstGeom prst="rect">
            <a:avLst/>
          </a:prstGeom>
        </p:spPr>
        <p:txBody>
          <a:bodyPr wrap="square">
            <a:spAutoFit/>
          </a:bodyPr>
          <a:lstStyle/>
          <a:p>
            <a:pPr algn="ctr"/>
            <a:r>
              <a:rPr lang="es-EC" sz="2200" b="1" dirty="0" smtClean="0">
                <a:solidFill>
                  <a:schemeClr val="accent3">
                    <a:lumMod val="25000"/>
                  </a:schemeClr>
                </a:solidFill>
                <a:latin typeface="Verdana" pitchFamily="34" charset="0"/>
                <a:ea typeface="Verdana" pitchFamily="34" charset="0"/>
                <a:cs typeface="Verdana" pitchFamily="34" charset="0"/>
              </a:rPr>
              <a:t>FORMULACIÓN DE LA PLANIFICACIÓN ESTRATÉGICA 2012 - 2016 DE FUNDACIÓN PARA EL DESARROLLO INTEGRAL ESPOIR” INTEGRADO CON UN MODELO DE BALANCED SCORECARD.</a:t>
            </a:r>
          </a:p>
          <a:p>
            <a:pPr algn="ctr"/>
            <a:r>
              <a:rPr lang="es-ES" sz="2200" b="1" dirty="0" smtClean="0">
                <a:solidFill>
                  <a:schemeClr val="accent3">
                    <a:lumMod val="25000"/>
                  </a:schemeClr>
                </a:solidFill>
                <a:latin typeface="Calisto MT" pitchFamily="18" charset="0"/>
                <a:ea typeface="Verdana" pitchFamily="34" charset="0"/>
                <a:cs typeface="Verdana" pitchFamily="34" charset="0"/>
              </a:rPr>
              <a:t> </a:t>
            </a:r>
            <a:endParaRPr lang="es-EC" sz="2200" b="1" dirty="0">
              <a:solidFill>
                <a:schemeClr val="accent3">
                  <a:lumMod val="25000"/>
                </a:schemeClr>
              </a:solidFill>
              <a:latin typeface="Calisto MT" pitchFamily="18" charset="0"/>
              <a:ea typeface="Verdana" pitchFamily="34" charset="0"/>
              <a:cs typeface="Verdana" pitchFamily="34" charset="0"/>
            </a:endParaRPr>
          </a:p>
        </p:txBody>
      </p:sp>
      <p:sp>
        <p:nvSpPr>
          <p:cNvPr id="10" name="9 CuadroTexto"/>
          <p:cNvSpPr txBox="1"/>
          <p:nvPr/>
        </p:nvSpPr>
        <p:spPr>
          <a:xfrm>
            <a:off x="7000892" y="6072206"/>
            <a:ext cx="1714512" cy="369332"/>
          </a:xfrm>
          <a:prstGeom prst="rect">
            <a:avLst/>
          </a:prstGeom>
          <a:noFill/>
        </p:spPr>
        <p:txBody>
          <a:bodyPr wrap="square" rtlCol="0">
            <a:spAutoFit/>
          </a:bodyPr>
          <a:lstStyle/>
          <a:p>
            <a:r>
              <a:rPr lang="es-EC" b="1" dirty="0" smtClean="0">
                <a:hlinkClick r:id="rId2" action="ppaction://hlinksldjump"/>
              </a:rPr>
              <a:t>Mayo 2013</a:t>
            </a:r>
            <a:endParaRPr lang="es-EC" b="1" dirty="0"/>
          </a:p>
        </p:txBody>
      </p:sp>
      <p:pic>
        <p:nvPicPr>
          <p:cNvPr id="8" name="7 Imagen" descr="Logo ESPE.png"/>
          <p:cNvPicPr>
            <a:picLocks noChangeAspect="1"/>
          </p:cNvPicPr>
          <p:nvPr/>
        </p:nvPicPr>
        <p:blipFill>
          <a:blip r:embed="rId3" cstate="print"/>
          <a:stretch>
            <a:fillRect/>
          </a:stretch>
        </p:blipFill>
        <p:spPr>
          <a:xfrm>
            <a:off x="642910" y="3714752"/>
            <a:ext cx="2972215" cy="781159"/>
          </a:xfrm>
          <a:prstGeom prst="rect">
            <a:avLst/>
          </a:prstGeom>
        </p:spPr>
      </p:pic>
      <p:pic>
        <p:nvPicPr>
          <p:cNvPr id="9" name="8 Imagen" descr="Logo AJC.png"/>
          <p:cNvPicPr>
            <a:picLocks noChangeAspect="1"/>
          </p:cNvPicPr>
          <p:nvPr/>
        </p:nvPicPr>
        <p:blipFill>
          <a:blip r:embed="rId4" cstate="print"/>
          <a:stretch>
            <a:fillRect/>
          </a:stretch>
        </p:blipFill>
        <p:spPr>
          <a:xfrm>
            <a:off x="6858016" y="3571876"/>
            <a:ext cx="1476581" cy="9240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Título"/>
          <p:cNvSpPr>
            <a:spLocks noGrp="1"/>
          </p:cNvSpPr>
          <p:nvPr>
            <p:ph type="title"/>
          </p:nvPr>
        </p:nvSpPr>
        <p:spPr>
          <a:xfrm>
            <a:off x="457200" y="587179"/>
            <a:ext cx="8229600" cy="1143000"/>
          </a:xfrm>
        </p:spPr>
        <p:txBody>
          <a:bodyPr>
            <a:normAutofit fontScale="90000"/>
          </a:bodyPr>
          <a:lstStyle/>
          <a:p>
            <a:pPr algn="ctr"/>
            <a:r>
              <a:rPr lang="es-ES" sz="32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
            </a:r>
            <a:br>
              <a:rPr lang="es-ES" sz="32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br>
            <a:r>
              <a:rPr lang="es-ES" sz="32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ANÁLISIS EXTERNO:</a:t>
            </a:r>
            <a:br>
              <a:rPr lang="es-ES" sz="32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br>
            <a:r>
              <a:rPr lang="es-ES" sz="27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ESTRUCTURA DEL MERCADO FINANCIERO</a:t>
            </a:r>
            <a:r>
              <a:rPr lang="es-ES" sz="32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
            </a:r>
            <a:br>
              <a:rPr lang="es-ES" sz="32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br>
            <a:endParaRPr lang="es-ES" sz="2800" b="1" dirty="0" smtClean="0">
              <a:solidFill>
                <a:schemeClr val="accent3">
                  <a:lumMod val="25000"/>
                </a:schemeClr>
              </a:solidFill>
              <a:latin typeface="Verdana" pitchFamily="34" charset="0"/>
              <a:ea typeface="Verdana" pitchFamily="34" charset="0"/>
              <a:cs typeface="Verdana" pitchFamily="34" charset="0"/>
              <a:hlinkClick r:id="rId3" action="ppaction://hlinksldjump"/>
            </a:endParaRPr>
          </a:p>
        </p:txBody>
      </p:sp>
      <p:sp>
        <p:nvSpPr>
          <p:cNvPr id="8" name="2 Marcador de texto"/>
          <p:cNvSpPr>
            <a:spLocks noGrp="1"/>
          </p:cNvSpPr>
          <p:nvPr>
            <p:ph type="body" idx="1"/>
          </p:nvPr>
        </p:nvSpPr>
        <p:spPr>
          <a:xfrm>
            <a:off x="189856" y="1847654"/>
            <a:ext cx="4040188" cy="639762"/>
          </a:xfrm>
        </p:spPr>
        <p:txBody>
          <a:bodyPr>
            <a:normAutofit/>
          </a:bodyPr>
          <a:lstStyle/>
          <a:p>
            <a:r>
              <a:rPr lang="es-ES" dirty="0" smtClean="0"/>
              <a:t>POR TIPO DE CARTERA</a:t>
            </a:r>
            <a:endParaRPr lang="es-ES" dirty="0"/>
          </a:p>
        </p:txBody>
      </p:sp>
      <p:graphicFrame>
        <p:nvGraphicFramePr>
          <p:cNvPr id="7" name="7 Marcador de contenido"/>
          <p:cNvGraphicFramePr>
            <a:graphicFrameLocks noGrp="1"/>
          </p:cNvGraphicFramePr>
          <p:nvPr>
            <p:ph sz="half" idx="2"/>
            <p:extLst>
              <p:ext uri="{D42A27DB-BD31-4B8C-83A1-F6EECF244321}">
                <p14:modId xmlns:p14="http://schemas.microsoft.com/office/powerpoint/2010/main" val="623490386"/>
              </p:ext>
            </p:extLst>
          </p:nvPr>
        </p:nvGraphicFramePr>
        <p:xfrm>
          <a:off x="179512" y="2487416"/>
          <a:ext cx="4040188"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5" name="4 Marcador de texto"/>
          <p:cNvSpPr>
            <a:spLocks noGrp="1"/>
          </p:cNvSpPr>
          <p:nvPr>
            <p:ph type="body" sz="quarter" idx="3"/>
          </p:nvPr>
        </p:nvSpPr>
        <p:spPr>
          <a:xfrm>
            <a:off x="4377681" y="1847654"/>
            <a:ext cx="4041775" cy="639762"/>
          </a:xfrm>
        </p:spPr>
        <p:txBody>
          <a:bodyPr>
            <a:normAutofit/>
          </a:bodyPr>
          <a:lstStyle/>
          <a:p>
            <a:r>
              <a:rPr lang="es-ES" dirty="0" smtClean="0"/>
              <a:t>POR TIPO DE INSTITUCION </a:t>
            </a:r>
            <a:endParaRPr lang="es-ES" dirty="0"/>
          </a:p>
        </p:txBody>
      </p:sp>
      <p:graphicFrame>
        <p:nvGraphicFramePr>
          <p:cNvPr id="12" name="2 Gráfico"/>
          <p:cNvGraphicFramePr>
            <a:graphicFrameLocks noGrp="1"/>
          </p:cNvGraphicFramePr>
          <p:nvPr>
            <p:ph sz="quarter" idx="4"/>
            <p:extLst>
              <p:ext uri="{D42A27DB-BD31-4B8C-83A1-F6EECF244321}">
                <p14:modId xmlns:p14="http://schemas.microsoft.com/office/powerpoint/2010/main" val="2209120337"/>
              </p:ext>
            </p:extLst>
          </p:nvPr>
        </p:nvGraphicFramePr>
        <p:xfrm>
          <a:off x="4367337" y="2487416"/>
          <a:ext cx="4041775" cy="3951288"/>
        </p:xfrm>
        <a:graphic>
          <a:graphicData uri="http://schemas.openxmlformats.org/drawingml/2006/chart">
            <c:chart xmlns:c="http://schemas.openxmlformats.org/drawingml/2006/chart" xmlns:r="http://schemas.openxmlformats.org/officeDocument/2006/relationships" r:id="rId5"/>
          </a:graphicData>
        </a:graphic>
      </p:graphicFrame>
      <p:sp>
        <p:nvSpPr>
          <p:cNvPr id="10" name="9 Flecha izquierda">
            <a:hlinkClick r:id="rId6" action="ppaction://hlinksldjump"/>
          </p:cNvPr>
          <p:cNvSpPr/>
          <p:nvPr/>
        </p:nvSpPr>
        <p:spPr>
          <a:xfrm rot="10800000">
            <a:off x="7884369" y="6527623"/>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280" y="404664"/>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EXTERNO: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0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ESTRUCTURA DEL  MERCADO FINANCIERO</a:t>
            </a:r>
            <a:endParaRPr lang="es-ES" sz="2000" dirty="0"/>
          </a:p>
        </p:txBody>
      </p:sp>
      <p:sp>
        <p:nvSpPr>
          <p:cNvPr id="3" name="2 Marcador de texto"/>
          <p:cNvSpPr>
            <a:spLocks noGrp="1"/>
          </p:cNvSpPr>
          <p:nvPr>
            <p:ph type="body" idx="1"/>
          </p:nvPr>
        </p:nvSpPr>
        <p:spPr>
          <a:xfrm>
            <a:off x="457200" y="1679129"/>
            <a:ext cx="7859216" cy="639762"/>
          </a:xfrm>
        </p:spPr>
        <p:txBody>
          <a:bodyPr>
            <a:normAutofit/>
          </a:bodyPr>
          <a:lstStyle/>
          <a:p>
            <a:pPr algn="ctr"/>
            <a:r>
              <a:rPr lang="es-ES" dirty="0" smtClean="0"/>
              <a:t>ESTRUCTURA CARTERA MICROCREDITO</a:t>
            </a:r>
            <a:endParaRPr lang="es-ES" dirty="0"/>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1005935338"/>
              </p:ext>
            </p:extLst>
          </p:nvPr>
        </p:nvGraphicFramePr>
        <p:xfrm>
          <a:off x="467544" y="2492896"/>
          <a:ext cx="7859216"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4 Flecha izquierda">
            <a:hlinkClick r:id="rId2" action="ppaction://hlinksldjump"/>
          </p:cNvPr>
          <p:cNvSpPr/>
          <p:nvPr/>
        </p:nvSpPr>
        <p:spPr>
          <a:xfrm>
            <a:off x="539552" y="6527624"/>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sp>
        <p:nvSpPr>
          <p:cNvPr id="6" name="5 Flecha izquierda">
            <a:hlinkClick r:id="rId4" action="ppaction://hlinksldjump"/>
          </p:cNvPr>
          <p:cNvSpPr/>
          <p:nvPr/>
        </p:nvSpPr>
        <p:spPr>
          <a:xfrm rot="10800000">
            <a:off x="7884369" y="6527623"/>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EXTERNO: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CLIENTES</a:t>
            </a:r>
            <a:endParaRPr lang="es-ES" sz="2000" dirty="0"/>
          </a:p>
        </p:txBody>
      </p:sp>
      <p:pic>
        <p:nvPicPr>
          <p:cNvPr id="9" name="8 Marcador de contenido"/>
          <p:cNvPicPr>
            <a:picLocks noGrp="1"/>
          </p:cNvPicPr>
          <p:nvPr>
            <p:ph sz="half" idx="2"/>
          </p:nvPr>
        </p:nvPicPr>
        <p:blipFill>
          <a:blip r:embed="rId3" cstate="print"/>
          <a:srcRect/>
          <a:stretch>
            <a:fillRect/>
          </a:stretch>
        </p:blipFill>
        <p:spPr bwMode="auto">
          <a:xfrm>
            <a:off x="755576" y="1700808"/>
            <a:ext cx="7416824" cy="4824536"/>
          </a:xfrm>
          <a:prstGeom prst="rect">
            <a:avLst/>
          </a:prstGeom>
          <a:noFill/>
          <a:ln w="9525">
            <a:noFill/>
            <a:miter lim="800000"/>
            <a:headEnd/>
            <a:tailEnd/>
          </a:ln>
        </p:spPr>
      </p:pic>
      <p:sp>
        <p:nvSpPr>
          <p:cNvPr id="4" name="3 Flecha izquierda">
            <a:hlinkClick r:id="rId4" action="ppaction://hlinksldjump"/>
          </p:cNvPr>
          <p:cNvSpPr/>
          <p:nvPr/>
        </p:nvSpPr>
        <p:spPr>
          <a:xfrm rot="10800000">
            <a:off x="7884369" y="6431106"/>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sp>
        <p:nvSpPr>
          <p:cNvPr id="5" name="4 Flecha izquierda">
            <a:hlinkClick r:id="rId2" action="ppaction://hlinksldjump"/>
          </p:cNvPr>
          <p:cNvSpPr/>
          <p:nvPr/>
        </p:nvSpPr>
        <p:spPr>
          <a:xfrm>
            <a:off x="539552" y="6455616"/>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EXTERNO: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LA COMPTENTECIA</a:t>
            </a:r>
            <a:endParaRPr lang="es-ES" sz="2400" dirty="0"/>
          </a:p>
        </p:txBody>
      </p:sp>
      <p:sp>
        <p:nvSpPr>
          <p:cNvPr id="3" name="2 Marcador de texto"/>
          <p:cNvSpPr>
            <a:spLocks noGrp="1"/>
          </p:cNvSpPr>
          <p:nvPr>
            <p:ph type="body" idx="1"/>
          </p:nvPr>
        </p:nvSpPr>
        <p:spPr>
          <a:xfrm>
            <a:off x="457200" y="1753417"/>
            <a:ext cx="4040188" cy="639762"/>
          </a:xfrm>
        </p:spPr>
        <p:txBody>
          <a:bodyPr>
            <a:normAutofit/>
          </a:bodyPr>
          <a:lstStyle/>
          <a:p>
            <a:r>
              <a:rPr lang="es-ES" dirty="0" smtClean="0"/>
              <a:t>POR TIPO DE INSTITUCIÓN</a:t>
            </a:r>
            <a:endParaRPr lang="es-ES" dirty="0"/>
          </a:p>
        </p:txBody>
      </p:sp>
      <p:graphicFrame>
        <p:nvGraphicFramePr>
          <p:cNvPr id="14" name="3 Gráfico"/>
          <p:cNvGraphicFramePr>
            <a:graphicFrameLocks noGrp="1"/>
          </p:cNvGraphicFramePr>
          <p:nvPr>
            <p:ph sz="half" idx="2"/>
            <p:extLst>
              <p:ext uri="{D42A27DB-BD31-4B8C-83A1-F6EECF244321}">
                <p14:modId xmlns:p14="http://schemas.microsoft.com/office/powerpoint/2010/main" val="149617397"/>
              </p:ext>
            </p:extLst>
          </p:nvPr>
        </p:nvGraphicFramePr>
        <p:xfrm>
          <a:off x="457200" y="2393179"/>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4 Marcador de texto"/>
          <p:cNvSpPr>
            <a:spLocks noGrp="1"/>
          </p:cNvSpPr>
          <p:nvPr>
            <p:ph type="body" sz="quarter" idx="3"/>
          </p:nvPr>
        </p:nvSpPr>
        <p:spPr>
          <a:xfrm>
            <a:off x="4645025" y="1753417"/>
            <a:ext cx="4041775" cy="639762"/>
          </a:xfrm>
        </p:spPr>
        <p:txBody>
          <a:bodyPr/>
          <a:lstStyle/>
          <a:p>
            <a:r>
              <a:rPr lang="es-ES" dirty="0" smtClean="0"/>
              <a:t>RANKING POR INSTITUCIÓN</a:t>
            </a:r>
            <a:endParaRPr lang="es-ES" dirty="0"/>
          </a:p>
        </p:txBody>
      </p:sp>
      <p:graphicFrame>
        <p:nvGraphicFramePr>
          <p:cNvPr id="15" name="4 Gráfico"/>
          <p:cNvGraphicFramePr>
            <a:graphicFrameLocks noGrp="1"/>
          </p:cNvGraphicFramePr>
          <p:nvPr>
            <p:ph sz="quarter" idx="4"/>
            <p:extLst>
              <p:ext uri="{D42A27DB-BD31-4B8C-83A1-F6EECF244321}">
                <p14:modId xmlns:p14="http://schemas.microsoft.com/office/powerpoint/2010/main" val="2802529842"/>
              </p:ext>
            </p:extLst>
          </p:nvPr>
        </p:nvGraphicFramePr>
        <p:xfrm>
          <a:off x="4645025" y="2393179"/>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7" name="6 Flecha izquierda">
            <a:hlinkClick r:id="rId5" action="ppaction://hlinksldjump"/>
          </p:cNvPr>
          <p:cNvSpPr/>
          <p:nvPr/>
        </p:nvSpPr>
        <p:spPr>
          <a:xfrm rot="10800000">
            <a:off x="7884369" y="6433386"/>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sp>
        <p:nvSpPr>
          <p:cNvPr id="8" name="7 Flecha izquierda">
            <a:hlinkClick r:id="rId2" action="ppaction://hlinksldjump"/>
          </p:cNvPr>
          <p:cNvSpPr/>
          <p:nvPr/>
        </p:nvSpPr>
        <p:spPr>
          <a:xfrm>
            <a:off x="539552" y="6455616"/>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EXTERNO: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LA COMPTENTECIA</a:t>
            </a:r>
            <a:endParaRPr lang="es-ES" sz="2400" dirty="0"/>
          </a:p>
        </p:txBody>
      </p:sp>
      <p:pic>
        <p:nvPicPr>
          <p:cNvPr id="7" name="6 Marcador de contenido"/>
          <p:cNvPicPr>
            <a:picLocks noGrp="1"/>
          </p:cNvPicPr>
          <p:nvPr>
            <p:ph sz="half" idx="2"/>
          </p:nvPr>
        </p:nvPicPr>
        <p:blipFill>
          <a:blip r:embed="rId3" cstate="print"/>
          <a:stretch>
            <a:fillRect/>
          </a:stretch>
        </p:blipFill>
        <p:spPr bwMode="auto">
          <a:xfrm>
            <a:off x="457200" y="1988840"/>
            <a:ext cx="8003232" cy="4176464"/>
          </a:xfrm>
          <a:prstGeom prst="rect">
            <a:avLst/>
          </a:prstGeom>
          <a:noFill/>
          <a:ln w="9525">
            <a:noFill/>
            <a:miter lim="800000"/>
            <a:headEnd/>
            <a:tailEnd/>
          </a:ln>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INTERNO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VENTAS</a:t>
            </a:r>
            <a:endParaRPr lang="es-ES" sz="2400" dirty="0"/>
          </a:p>
        </p:txBody>
      </p:sp>
      <p:pic>
        <p:nvPicPr>
          <p:cNvPr id="9" name="8 Marcador de contenido"/>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7200" y="1700808"/>
            <a:ext cx="7934644" cy="4536505"/>
          </a:xfrm>
          <a:prstGeom prst="rect">
            <a:avLst/>
          </a:prstGeom>
          <a:noFill/>
          <a:ln>
            <a:noFill/>
          </a:ln>
        </p:spPr>
      </p:pic>
      <p:sp>
        <p:nvSpPr>
          <p:cNvPr id="10" name="9 Flecha izquierda">
            <a:hlinkClick r:id="rId4" action="ppaction://hlinksldjump"/>
          </p:cNvPr>
          <p:cNvSpPr/>
          <p:nvPr/>
        </p:nvSpPr>
        <p:spPr>
          <a:xfrm rot="10800000">
            <a:off x="7743772" y="6383607"/>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INTERNO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ESTACIONALIDAD DE LAS VENTAS</a:t>
            </a:r>
            <a:endParaRPr lang="es-ES" sz="2400" dirty="0"/>
          </a:p>
        </p:txBody>
      </p:sp>
      <p:pic>
        <p:nvPicPr>
          <p:cNvPr id="7" name="6 Marcador de contenido"/>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00808"/>
            <a:ext cx="7931224" cy="4680520"/>
          </a:xfrm>
          <a:prstGeom prst="rect">
            <a:avLst/>
          </a:prstGeom>
          <a:noFill/>
          <a:ln>
            <a:noFill/>
          </a:ln>
        </p:spPr>
      </p:pic>
      <p:sp>
        <p:nvSpPr>
          <p:cNvPr id="8" name="7 Flecha izquierda">
            <a:hlinkClick r:id="rId4" action="ppaction://hlinksldjump"/>
          </p:cNvPr>
          <p:cNvSpPr/>
          <p:nvPr/>
        </p:nvSpPr>
        <p:spPr>
          <a:xfrm rot="10800000">
            <a:off x="7956377" y="6527623"/>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ANALISIS INTERNO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DESEMPEÑO FINANCIERO</a:t>
            </a:r>
            <a:endParaRPr lang="es-ES" sz="2400" dirty="0"/>
          </a:p>
        </p:txBody>
      </p:sp>
      <p:pic>
        <p:nvPicPr>
          <p:cNvPr id="5" name="4 Marcador de contenido"/>
          <p:cNvPicPr>
            <a:picLocks noGrp="1"/>
          </p:cNvPicPr>
          <p:nvPr>
            <p:ph sz="half" idx="2"/>
          </p:nvPr>
        </p:nvPicPr>
        <p:blipFill>
          <a:blip r:embed="rId3" cstate="print"/>
          <a:stretch>
            <a:fillRect/>
          </a:stretch>
        </p:blipFill>
        <p:spPr bwMode="auto">
          <a:xfrm>
            <a:off x="457200" y="1916832"/>
            <a:ext cx="8003232" cy="4536504"/>
          </a:xfrm>
          <a:prstGeom prst="rect">
            <a:avLst/>
          </a:prstGeom>
          <a:noFill/>
          <a:ln w="9525">
            <a:noFill/>
            <a:miter lim="800000"/>
            <a:headEnd/>
            <a:tailEnd/>
          </a:ln>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ANALISIS INTERNO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DESEMPEÑO FINANCIERO</a:t>
            </a:r>
            <a:r>
              <a:rPr lang="es-ES" sz="2400" b="1" dirty="0" smtClean="0">
                <a:solidFill>
                  <a:schemeClr val="accent3">
                    <a:lumMod val="25000"/>
                  </a:schemeClr>
                </a:solidFill>
                <a:latin typeface="Verdana" pitchFamily="34" charset="0"/>
                <a:ea typeface="Verdana" pitchFamily="34" charset="0"/>
                <a:cs typeface="Verdana" pitchFamily="34" charset="0"/>
              </a:rPr>
              <a:t/>
            </a:r>
            <a:br>
              <a:rPr lang="es-ES" sz="2400" b="1" dirty="0" smtClean="0">
                <a:solidFill>
                  <a:schemeClr val="accent3">
                    <a:lumMod val="25000"/>
                  </a:schemeClr>
                </a:solidFill>
                <a:latin typeface="Verdana" pitchFamily="34" charset="0"/>
                <a:ea typeface="Verdana" pitchFamily="34" charset="0"/>
                <a:cs typeface="Verdana" pitchFamily="34" charset="0"/>
              </a:rPr>
            </a:br>
            <a:r>
              <a:rPr lang="es-ES" sz="2400" b="1" dirty="0" smtClean="0">
                <a:solidFill>
                  <a:schemeClr val="accent3">
                    <a:lumMod val="25000"/>
                  </a:schemeClr>
                </a:solidFill>
                <a:latin typeface="Verdana" pitchFamily="34" charset="0"/>
                <a:ea typeface="Verdana" pitchFamily="34" charset="0"/>
                <a:cs typeface="Verdana" pitchFamily="34" charset="0"/>
              </a:rPr>
              <a:t/>
            </a:r>
            <a:br>
              <a:rPr lang="es-ES" sz="2400" b="1" dirty="0" smtClean="0">
                <a:solidFill>
                  <a:schemeClr val="accent3">
                    <a:lumMod val="25000"/>
                  </a:schemeClr>
                </a:solidFill>
                <a:latin typeface="Verdana" pitchFamily="34" charset="0"/>
                <a:ea typeface="Verdana" pitchFamily="34" charset="0"/>
                <a:cs typeface="Verdana" pitchFamily="34" charset="0"/>
              </a:rPr>
            </a:br>
            <a:r>
              <a:rPr lang="es-ES" sz="1800" b="1" dirty="0" smtClean="0">
                <a:solidFill>
                  <a:schemeClr val="accent3">
                    <a:lumMod val="25000"/>
                  </a:schemeClr>
                </a:solidFill>
                <a:latin typeface="Verdana" pitchFamily="34" charset="0"/>
                <a:ea typeface="Verdana" pitchFamily="34" charset="0"/>
                <a:cs typeface="Verdana" pitchFamily="34" charset="0"/>
              </a:rPr>
              <a:t>RENDIMIENTO DE LA CARTERA E INDICE DE GASTOS</a:t>
            </a:r>
            <a:endParaRPr lang="es-ES" sz="2400" dirty="0"/>
          </a:p>
        </p:txBody>
      </p:sp>
      <p:pic>
        <p:nvPicPr>
          <p:cNvPr id="6" name="5 Marcador de contenido"/>
          <p:cNvPicPr>
            <a:picLocks noGrp="1"/>
          </p:cNvPicPr>
          <p:nvPr>
            <p:ph sz="half" idx="2"/>
          </p:nvPr>
        </p:nvPicPr>
        <p:blipFill>
          <a:blip r:embed="rId3" cstate="print"/>
          <a:stretch>
            <a:fillRect/>
          </a:stretch>
        </p:blipFill>
        <p:spPr bwMode="auto">
          <a:xfrm>
            <a:off x="457199" y="2060848"/>
            <a:ext cx="7855797" cy="4032448"/>
          </a:xfrm>
          <a:prstGeom prst="rect">
            <a:avLst/>
          </a:prstGeom>
          <a:noFill/>
          <a:ln w="9525">
            <a:noFill/>
            <a:miter lim="800000"/>
            <a:headEnd/>
            <a:tailEnd/>
          </a:ln>
          <a:effectLst/>
        </p:spPr>
      </p:pic>
      <p:sp>
        <p:nvSpPr>
          <p:cNvPr id="7" name="6 Flecha izquierda">
            <a:hlinkClick r:id="rId4" action="ppaction://hlinksldjump"/>
          </p:cNvPr>
          <p:cNvSpPr/>
          <p:nvPr/>
        </p:nvSpPr>
        <p:spPr>
          <a:xfrm rot="10800000">
            <a:off x="7884369" y="6455615"/>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INTERNO</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DESEMPEÑO FINANCIERO</a:t>
            </a:r>
            <a:r>
              <a:rPr lang="es-ES" sz="2400" b="1" dirty="0" smtClean="0">
                <a:solidFill>
                  <a:schemeClr val="accent3">
                    <a:lumMod val="25000"/>
                  </a:schemeClr>
                </a:solidFill>
                <a:latin typeface="Verdana" pitchFamily="34" charset="0"/>
                <a:ea typeface="Verdana" pitchFamily="34" charset="0"/>
                <a:cs typeface="Verdana" pitchFamily="34" charset="0"/>
              </a:rPr>
              <a:t/>
            </a:r>
            <a:br>
              <a:rPr lang="es-ES" sz="2400" b="1" dirty="0" smtClean="0">
                <a:solidFill>
                  <a:schemeClr val="accent3">
                    <a:lumMod val="25000"/>
                  </a:schemeClr>
                </a:solidFill>
                <a:latin typeface="Verdana" pitchFamily="34" charset="0"/>
                <a:ea typeface="Verdana" pitchFamily="34" charset="0"/>
                <a:cs typeface="Verdana" pitchFamily="34" charset="0"/>
              </a:rPr>
            </a:br>
            <a:r>
              <a:rPr lang="es-ES" sz="2400" b="1" dirty="0" smtClean="0">
                <a:solidFill>
                  <a:schemeClr val="accent3">
                    <a:lumMod val="25000"/>
                  </a:schemeClr>
                </a:solidFill>
                <a:latin typeface="Verdana" pitchFamily="34" charset="0"/>
                <a:ea typeface="Verdana" pitchFamily="34" charset="0"/>
                <a:cs typeface="Verdana" pitchFamily="34" charset="0"/>
              </a:rPr>
              <a:t/>
            </a:r>
            <a:br>
              <a:rPr lang="es-ES" sz="2400" b="1" dirty="0" smtClean="0">
                <a:solidFill>
                  <a:schemeClr val="accent3">
                    <a:lumMod val="25000"/>
                  </a:schemeClr>
                </a:solidFill>
                <a:latin typeface="Verdana" pitchFamily="34" charset="0"/>
                <a:ea typeface="Verdana" pitchFamily="34" charset="0"/>
                <a:cs typeface="Verdana" pitchFamily="34" charset="0"/>
              </a:rPr>
            </a:br>
            <a:r>
              <a:rPr lang="es-ES" sz="1800" b="1" dirty="0" smtClean="0">
                <a:solidFill>
                  <a:schemeClr val="accent3">
                    <a:lumMod val="25000"/>
                  </a:schemeClr>
                </a:solidFill>
                <a:latin typeface="Verdana" pitchFamily="34" charset="0"/>
                <a:ea typeface="Verdana" pitchFamily="34" charset="0"/>
                <a:cs typeface="Verdana" pitchFamily="34" charset="0"/>
              </a:rPr>
              <a:t>RETORNO SOBRE PATRIMONIO Y RETORNO SOBRE ACTIVOS</a:t>
            </a:r>
            <a:endParaRPr lang="es-ES" sz="2400" dirty="0"/>
          </a:p>
        </p:txBody>
      </p:sp>
      <p:pic>
        <p:nvPicPr>
          <p:cNvPr id="5" name="4 Marcador de contenido"/>
          <p:cNvPicPr>
            <a:picLocks noGrp="1"/>
          </p:cNvPicPr>
          <p:nvPr>
            <p:ph sz="half" idx="2"/>
          </p:nvPr>
        </p:nvPicPr>
        <p:blipFill>
          <a:blip r:embed="rId3" cstate="print"/>
          <a:stretch>
            <a:fillRect/>
          </a:stretch>
        </p:blipFill>
        <p:spPr bwMode="auto">
          <a:xfrm>
            <a:off x="457200" y="2348880"/>
            <a:ext cx="7787208" cy="3757157"/>
          </a:xfrm>
          <a:prstGeom prst="rect">
            <a:avLst/>
          </a:prstGeom>
          <a:noFill/>
          <a:ln w="9525">
            <a:noFill/>
            <a:miter lim="800000"/>
            <a:headEnd/>
            <a:tailEnd/>
          </a:ln>
        </p:spPr>
      </p:pic>
      <p:sp>
        <p:nvSpPr>
          <p:cNvPr id="7" name="6 Flecha izquierda">
            <a:hlinkClick r:id="rId4" action="ppaction://hlinksldjump"/>
          </p:cNvPr>
          <p:cNvSpPr/>
          <p:nvPr/>
        </p:nvSpPr>
        <p:spPr>
          <a:xfrm rot="10800000">
            <a:off x="7596337" y="6383607"/>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507702" y="899232"/>
            <a:ext cx="8229600" cy="56656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2200" b="1" dirty="0" smtClean="0">
                <a:solidFill>
                  <a:schemeClr val="accent3">
                    <a:lumMod val="25000"/>
                  </a:schemeClr>
                </a:solidFill>
                <a:latin typeface="Verdana" pitchFamily="34" charset="0"/>
                <a:ea typeface="Verdana" pitchFamily="34" charset="0"/>
                <a:cs typeface="Verdana" pitchFamily="34" charset="0"/>
              </a:rPr>
              <a:t>INDICE</a:t>
            </a:r>
            <a:endParaRPr kumimoji="0" lang="es-ES" sz="2200" b="0"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endParaRPr>
          </a:p>
          <a:p>
            <a:pPr marL="457200" indent="-457200">
              <a:spcBef>
                <a:spcPct val="20000"/>
              </a:spcBef>
              <a:buFont typeface="+mj-lt"/>
              <a:buAutoNum type="arabicPeriod"/>
              <a:defRPr/>
            </a:pP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Presentación de la Organización </a:t>
            </a:r>
            <a:endParaRPr lang="es-EC" sz="2000" b="1" dirty="0" smtClean="0">
              <a:solidFill>
                <a:schemeClr val="accent3">
                  <a:lumMod val="25000"/>
                </a:schemeClr>
              </a:solidFill>
              <a:latin typeface="Verdana" pitchFamily="34" charset="0"/>
              <a:ea typeface="Verdana" pitchFamily="34" charset="0"/>
              <a:cs typeface="Verdana" pitchFamily="34" charset="0"/>
              <a:hlinkClick r:id="rId3" action="ppaction://hlinksldjump"/>
            </a:endParaRPr>
          </a:p>
          <a:p>
            <a:pPr marL="536575"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4" action="ppaction://hlinksldjump"/>
              </a:rPr>
              <a:t>Planteamiento y formulación del problema</a:t>
            </a:r>
            <a:endParaRPr lang="es-EC" sz="2000" b="1" dirty="0" smtClean="0">
              <a:solidFill>
                <a:schemeClr val="accent3">
                  <a:lumMod val="25000"/>
                </a:schemeClr>
              </a:solidFill>
              <a:latin typeface="Verdana" pitchFamily="34" charset="0"/>
              <a:ea typeface="Verdana" pitchFamily="34" charset="0"/>
              <a:cs typeface="Verdana" pitchFamily="34" charset="0"/>
              <a:hlinkClick r:id="rId5" action="ppaction://hlinksldjump"/>
            </a:endParaRPr>
          </a:p>
          <a:p>
            <a:pPr marL="536575"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6" action="ppaction://hlinksldjump"/>
              </a:rPr>
              <a:t>Objetivo General</a:t>
            </a:r>
            <a:endParaRPr lang="es-EC" sz="2000" b="1" dirty="0" smtClean="0">
              <a:solidFill>
                <a:schemeClr val="accent3">
                  <a:lumMod val="25000"/>
                </a:schemeClr>
              </a:solidFill>
              <a:latin typeface="Verdana" pitchFamily="34" charset="0"/>
              <a:ea typeface="Verdana" pitchFamily="34" charset="0"/>
              <a:cs typeface="Verdana" pitchFamily="34" charset="0"/>
              <a:hlinkClick r:id="rId3" action="ppaction://hlinksldjump"/>
            </a:endParaRPr>
          </a:p>
          <a:p>
            <a:pPr marL="536575"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Análisis EXTERNO </a:t>
            </a:r>
            <a:endParaRPr lang="es-EC" sz="2000" b="1" dirty="0" smtClean="0">
              <a:solidFill>
                <a:schemeClr val="accent3">
                  <a:lumMod val="25000"/>
                </a:schemeClr>
              </a:solidFill>
              <a:latin typeface="Verdana" pitchFamily="34" charset="0"/>
              <a:ea typeface="Verdana" pitchFamily="34" charset="0"/>
              <a:cs typeface="Verdana" pitchFamily="34" charset="0"/>
              <a:hlinkClick r:id="rId8" action="ppaction://hlinksldjump"/>
            </a:endParaRP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8" action="ppaction://hlinksldjump"/>
              </a:rPr>
              <a:t>Estructura del mercado</a:t>
            </a: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8" action="ppaction://hlinksldjump"/>
              </a:rPr>
              <a:t>Clientes</a:t>
            </a: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8" action="ppaction://hlinksldjump"/>
              </a:rPr>
              <a:t>Competencia</a:t>
            </a:r>
            <a:endParaRPr lang="es-EC" sz="2000" b="1" dirty="0" smtClean="0">
              <a:solidFill>
                <a:schemeClr val="accent3">
                  <a:lumMod val="25000"/>
                </a:schemeClr>
              </a:solidFill>
              <a:latin typeface="Verdana" pitchFamily="34" charset="0"/>
              <a:ea typeface="Verdana" pitchFamily="34" charset="0"/>
              <a:cs typeface="Verdana" pitchFamily="34" charset="0"/>
              <a:hlinkClick r:id="rId3" action="ppaction://hlinksldjump"/>
            </a:endParaRPr>
          </a:p>
          <a:p>
            <a:pPr marL="536575"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9" action="ppaction://hlinksldjump"/>
              </a:rPr>
              <a:t>Análisis Interno</a:t>
            </a: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10" action="ppaction://hlinksldjump"/>
              </a:rPr>
              <a:t>Ventas</a:t>
            </a: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10" action="ppaction://hlinksldjump"/>
              </a:rPr>
              <a:t>Desempeño financiero</a:t>
            </a: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10" action="ppaction://hlinksldjump"/>
              </a:rPr>
              <a:t>Portafolio de productos</a:t>
            </a: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10" action="ppaction://hlinksldjump"/>
              </a:rPr>
              <a:t>Cadena de valor</a:t>
            </a:r>
          </a:p>
          <a:p>
            <a:pPr marL="993775" lvl="1" indent="-536575">
              <a:spcBef>
                <a:spcPct val="20000"/>
              </a:spcBef>
              <a:buFont typeface="+mj-lt"/>
              <a:buAutoNum type="arabicPeriod"/>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10" action="ppaction://hlinksldjump"/>
              </a:rPr>
              <a:t>Estructura organizacional</a:t>
            </a:r>
            <a:endParaRPr lang="es-EC" sz="2000" b="1" dirty="0" smtClean="0">
              <a:solidFill>
                <a:schemeClr val="accent3">
                  <a:lumMod val="25000"/>
                </a:schemeClr>
              </a:solidFill>
              <a:latin typeface="Verdana" pitchFamily="34" charset="0"/>
              <a:ea typeface="Verdana" pitchFamily="34" charset="0"/>
              <a:cs typeface="Verdana" pitchFamily="34" charset="0"/>
              <a:hlinkClick r:id="" action="ppaction://noaction"/>
            </a:endParaRPr>
          </a:p>
          <a:p>
            <a:pPr marL="536575" indent="-536575">
              <a:spcBef>
                <a:spcPct val="20000"/>
              </a:spcBef>
              <a:buFont typeface="+mj-lt"/>
              <a:buAutoNum type="arabicPeriod"/>
              <a:defRPr/>
            </a:pPr>
            <a:endParaRPr lang="es-EC" sz="2000" b="1" dirty="0" smtClean="0">
              <a:solidFill>
                <a:schemeClr val="accent3">
                  <a:lumMod val="25000"/>
                </a:schemeClr>
              </a:solidFill>
              <a:latin typeface="Verdana" pitchFamily="34" charset="0"/>
              <a:ea typeface="Verdana" pitchFamily="34" charset="0"/>
              <a:cs typeface="Verdana" pitchFamily="34" charset="0"/>
              <a:hlinkClick r:id="rId11" action="ppaction://hlinksldjump"/>
            </a:endParaRPr>
          </a:p>
          <a:p>
            <a:pPr marL="536575" indent="-536575">
              <a:spcBef>
                <a:spcPct val="20000"/>
              </a:spcBef>
              <a:buFont typeface="+mj-lt"/>
              <a:buAutoNum type="arabicPeriod"/>
              <a:defRPr/>
            </a:pP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a:defRPr/>
            </a:pPr>
            <a:endParaRPr lang="es-EC" sz="2000" b="1" dirty="0" smtClean="0">
              <a:solidFill>
                <a:schemeClr val="accent3">
                  <a:lumMod val="25000"/>
                </a:schemeClr>
              </a:solidFill>
              <a:latin typeface="Verdana" pitchFamily="34" charset="0"/>
              <a:ea typeface="Verdana" pitchFamily="34" charset="0"/>
              <a:cs typeface="Verdana" pitchFamily="34" charset="0"/>
              <a:hlinkClick r:id="rId12" action="ppaction://hlinksldjump"/>
            </a:endParaRPr>
          </a:p>
          <a:p>
            <a:pPr marL="536575" indent="-536575">
              <a:spcBef>
                <a:spcPct val="20000"/>
              </a:spcBef>
              <a:buFont typeface="+mj-lt"/>
              <a:buAutoNum type="arabicPeriod"/>
              <a:defRPr/>
            </a:pPr>
            <a:endParaRPr lang="es-EC" sz="2000" b="1" dirty="0" smtClean="0">
              <a:solidFill>
                <a:schemeClr val="accent3">
                  <a:lumMod val="25000"/>
                </a:schemeClr>
              </a:solidFill>
              <a:latin typeface="Verdana" pitchFamily="34" charset="0"/>
              <a:ea typeface="Verdana" pitchFamily="34" charset="0"/>
              <a:cs typeface="Verdana" pitchFamily="34" charset="0"/>
              <a:hlinkClick r:id="rId12" action="ppaction://hlinksldjump"/>
            </a:endParaRPr>
          </a:p>
          <a:p>
            <a:pPr marL="536575" indent="-536575">
              <a:spcBef>
                <a:spcPct val="20000"/>
              </a:spcBef>
              <a:buFont typeface="+mj-lt"/>
              <a:buAutoNum type="arabicPeriod"/>
              <a:defRPr/>
            </a:pPr>
            <a:endParaRPr lang="es-EC" sz="2000" b="1" dirty="0" smtClean="0">
              <a:solidFill>
                <a:schemeClr val="accent3">
                  <a:lumMod val="25000"/>
                </a:schemeClr>
              </a:solidFill>
              <a:latin typeface="Verdana" pitchFamily="34" charset="0"/>
              <a:ea typeface="Verdana" pitchFamily="34" charset="0"/>
              <a:cs typeface="Verdana" pitchFamily="34" charset="0"/>
              <a:hlinkClick r:id="rId10" action="ppaction://hlinksldjump"/>
            </a:endParaRPr>
          </a:p>
        </p:txBody>
      </p:sp>
      <p:sp>
        <p:nvSpPr>
          <p:cNvPr id="3" name="2 Flecha izquierda">
            <a:hlinkClick r:id="rId13" action="ppaction://hlinksldjump"/>
          </p:cNvPr>
          <p:cNvSpPr/>
          <p:nvPr/>
        </p:nvSpPr>
        <p:spPr>
          <a:xfrm rot="10800000">
            <a:off x="8143900" y="6215082"/>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888" y="836712"/>
            <a:ext cx="8229600" cy="648073"/>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INTERNO</a:t>
            </a:r>
            <a:br>
              <a:rPr lang="es-ES" sz="2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DESEMPEÑO FINANCIERO</a:t>
            </a:r>
            <a:r>
              <a:rPr lang="es-ES" sz="2200" b="1" dirty="0" smtClean="0">
                <a:solidFill>
                  <a:schemeClr val="accent3">
                    <a:lumMod val="25000"/>
                  </a:schemeClr>
                </a:solidFill>
                <a:latin typeface="Verdana" pitchFamily="34" charset="0"/>
                <a:ea typeface="Verdana" pitchFamily="34" charset="0"/>
                <a:cs typeface="Verdana" pitchFamily="34" charset="0"/>
              </a:rPr>
              <a:t/>
            </a:r>
            <a:br>
              <a:rPr lang="es-ES" sz="2200" b="1" dirty="0" smtClean="0">
                <a:solidFill>
                  <a:schemeClr val="accent3">
                    <a:lumMod val="25000"/>
                  </a:schemeClr>
                </a:solidFill>
                <a:latin typeface="Verdana" pitchFamily="34" charset="0"/>
                <a:ea typeface="Verdana" pitchFamily="34" charset="0"/>
                <a:cs typeface="Verdana" pitchFamily="34" charset="0"/>
              </a:rPr>
            </a:br>
            <a:r>
              <a:rPr lang="es-ES" sz="2200" b="1" dirty="0" smtClean="0">
                <a:solidFill>
                  <a:schemeClr val="accent3">
                    <a:lumMod val="25000"/>
                  </a:schemeClr>
                </a:solidFill>
                <a:latin typeface="Verdana" pitchFamily="34" charset="0"/>
                <a:ea typeface="Verdana" pitchFamily="34" charset="0"/>
                <a:cs typeface="Verdana" pitchFamily="34" charset="0"/>
              </a:rPr>
              <a:t/>
            </a:r>
            <a:br>
              <a:rPr lang="es-ES" sz="2200" b="1" dirty="0" smtClean="0">
                <a:solidFill>
                  <a:schemeClr val="accent3">
                    <a:lumMod val="25000"/>
                  </a:schemeClr>
                </a:solidFill>
                <a:latin typeface="Verdana" pitchFamily="34" charset="0"/>
                <a:ea typeface="Verdana" pitchFamily="34" charset="0"/>
                <a:cs typeface="Verdana" pitchFamily="34" charset="0"/>
              </a:rPr>
            </a:br>
            <a:r>
              <a:rPr lang="es-ES" sz="2200" b="1" dirty="0" smtClean="0">
                <a:solidFill>
                  <a:schemeClr val="accent3">
                    <a:lumMod val="25000"/>
                  </a:schemeClr>
                </a:solidFill>
                <a:latin typeface="Verdana" pitchFamily="34" charset="0"/>
                <a:ea typeface="Verdana" pitchFamily="34" charset="0"/>
                <a:cs typeface="Verdana" pitchFamily="34" charset="0"/>
              </a:rPr>
              <a:t>PILARES FINANCIEROS</a:t>
            </a:r>
            <a:endParaRPr lang="es-ES" sz="2200" dirty="0"/>
          </a:p>
        </p:txBody>
      </p:sp>
      <p:pic>
        <p:nvPicPr>
          <p:cNvPr id="7" name="6 Marcador de contenido"/>
          <p:cNvPicPr>
            <a:picLocks noGrp="1"/>
          </p:cNvPicPr>
          <p:nvPr>
            <p:ph sz="half" idx="2"/>
          </p:nvPr>
        </p:nvPicPr>
        <p:blipFill>
          <a:blip r:embed="rId3" cstate="print"/>
          <a:srcRect/>
          <a:stretch>
            <a:fillRect/>
          </a:stretch>
        </p:blipFill>
        <p:spPr bwMode="auto">
          <a:xfrm>
            <a:off x="179512" y="1988840"/>
            <a:ext cx="3960440" cy="2232248"/>
          </a:xfrm>
          <a:prstGeom prst="rect">
            <a:avLst/>
          </a:prstGeom>
          <a:noFill/>
          <a:ln w="9525">
            <a:noFill/>
            <a:miter lim="800000"/>
            <a:headEnd/>
            <a:tailEnd/>
          </a:ln>
          <a:effectLst/>
        </p:spPr>
      </p:pic>
      <p:pic>
        <p:nvPicPr>
          <p:cNvPr id="9" name="8 Marcador de contenido"/>
          <p:cNvPicPr>
            <a:picLocks noGrp="1"/>
          </p:cNvPicPr>
          <p:nvPr>
            <p:ph sz="quarter" idx="4"/>
          </p:nvPr>
        </p:nvPicPr>
        <p:blipFill>
          <a:blip r:embed="rId4" cstate="print"/>
          <a:srcRect/>
          <a:stretch>
            <a:fillRect/>
          </a:stretch>
        </p:blipFill>
        <p:spPr bwMode="auto">
          <a:xfrm>
            <a:off x="4355976" y="1988840"/>
            <a:ext cx="4032448" cy="2232248"/>
          </a:xfrm>
          <a:prstGeom prst="rect">
            <a:avLst/>
          </a:prstGeom>
          <a:noFill/>
          <a:ln w="9525">
            <a:noFill/>
            <a:miter lim="800000"/>
            <a:headEnd/>
            <a:tailEnd/>
          </a:ln>
          <a:effectLst/>
        </p:spPr>
      </p:pic>
      <p:pic>
        <p:nvPicPr>
          <p:cNvPr id="8" name="7 Imagen"/>
          <p:cNvPicPr/>
          <p:nvPr/>
        </p:nvPicPr>
        <p:blipFill>
          <a:blip r:embed="rId5" cstate="print"/>
          <a:srcRect/>
          <a:stretch>
            <a:fillRect/>
          </a:stretch>
        </p:blipFill>
        <p:spPr bwMode="auto">
          <a:xfrm>
            <a:off x="179513" y="4437112"/>
            <a:ext cx="3960440" cy="2304256"/>
          </a:xfrm>
          <a:prstGeom prst="rect">
            <a:avLst/>
          </a:prstGeom>
          <a:noFill/>
          <a:ln w="9525">
            <a:noFill/>
            <a:miter lim="800000"/>
            <a:headEnd/>
            <a:tailEnd/>
          </a:ln>
          <a:effectLst/>
        </p:spPr>
      </p:pic>
      <p:pic>
        <p:nvPicPr>
          <p:cNvPr id="10" name="9 Imagen"/>
          <p:cNvPicPr/>
          <p:nvPr/>
        </p:nvPicPr>
        <p:blipFill>
          <a:blip r:embed="rId6" cstate="print"/>
          <a:srcRect/>
          <a:stretch>
            <a:fillRect/>
          </a:stretch>
        </p:blipFill>
        <p:spPr bwMode="auto">
          <a:xfrm>
            <a:off x="4355976" y="4437112"/>
            <a:ext cx="4032448" cy="2304256"/>
          </a:xfrm>
          <a:prstGeom prst="rect">
            <a:avLst/>
          </a:prstGeom>
          <a:noFill/>
          <a:ln w="9525">
            <a:noFill/>
            <a:miter lim="800000"/>
            <a:headEnd/>
            <a:tailEnd/>
          </a:ln>
          <a:effectLst/>
        </p:spPr>
      </p:pic>
      <p:sp>
        <p:nvSpPr>
          <p:cNvPr id="11" name="10 Flecha izquierda">
            <a:hlinkClick r:id="rId7" action="ppaction://hlinksldjump"/>
          </p:cNvPr>
          <p:cNvSpPr/>
          <p:nvPr/>
        </p:nvSpPr>
        <p:spPr>
          <a:xfrm rot="10800000">
            <a:off x="8607868" y="6455615"/>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4" y="1"/>
            <a:ext cx="414020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INTERNO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PORTAFOLIO DE PRODUDUCTOS</a:t>
            </a:r>
            <a:endParaRPr lang="es-ES" sz="2400" dirty="0"/>
          </a:p>
        </p:txBody>
      </p:sp>
      <p:pic>
        <p:nvPicPr>
          <p:cNvPr id="7" name="6 Marcador de contenido"/>
          <p:cNvPicPr>
            <a:picLocks noGrp="1"/>
          </p:cNvPicPr>
          <p:nvPr>
            <p:ph sz="half" idx="2"/>
          </p:nvPr>
        </p:nvPicPr>
        <p:blipFill>
          <a:blip r:embed="rId3" cstate="print"/>
          <a:srcRect/>
          <a:stretch>
            <a:fillRect/>
          </a:stretch>
        </p:blipFill>
        <p:spPr bwMode="auto">
          <a:xfrm>
            <a:off x="323528" y="1988840"/>
            <a:ext cx="8075240" cy="4176463"/>
          </a:xfrm>
          <a:prstGeom prst="rect">
            <a:avLst/>
          </a:prstGeom>
          <a:noFill/>
          <a:ln w="9525">
            <a:noFill/>
            <a:miter lim="800000"/>
            <a:headEnd/>
            <a:tailEnd/>
          </a:ln>
          <a:effectLst/>
        </p:spPr>
      </p:pic>
      <p:sp>
        <p:nvSpPr>
          <p:cNvPr id="8" name="7 Flecha izquierda">
            <a:hlinkClick r:id="rId4" action="ppaction://hlinksldjump"/>
          </p:cNvPr>
          <p:cNvSpPr/>
          <p:nvPr/>
        </p:nvSpPr>
        <p:spPr>
          <a:xfrm rot="10800000">
            <a:off x="7812361" y="6260893"/>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INTERNO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CADENA DE VALOR</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endParaRPr lang="es-ES" sz="2400" dirty="0"/>
          </a:p>
        </p:txBody>
      </p:sp>
      <p:pic>
        <p:nvPicPr>
          <p:cNvPr id="1028" name="Picture 4"/>
          <p:cNvPicPr>
            <a:picLocks noGrp="1" noChangeAspect="1" noChangeArrowheads="1"/>
          </p:cNvPicPr>
          <p:nvPr>
            <p:ph sz="half" idx="2"/>
          </p:nvPr>
        </p:nvPicPr>
        <p:blipFill>
          <a:blip r:embed="rId3" cstate="print"/>
          <a:stretch>
            <a:fillRect/>
          </a:stretch>
        </p:blipFill>
        <p:spPr bwMode="auto">
          <a:xfrm>
            <a:off x="755576" y="1691559"/>
            <a:ext cx="7099493" cy="4833785"/>
          </a:xfrm>
          <a:prstGeom prst="rect">
            <a:avLst/>
          </a:prstGeom>
          <a:noFill/>
          <a:ln w="9525">
            <a:noFill/>
            <a:miter lim="800000"/>
            <a:headEnd/>
            <a:tailEnd/>
          </a:ln>
        </p:spPr>
      </p:pic>
      <p:sp>
        <p:nvSpPr>
          <p:cNvPr id="12" name="11 Flecha izquierda">
            <a:hlinkClick r:id="rId4" action="ppaction://hlinksldjump"/>
          </p:cNvPr>
          <p:cNvSpPr/>
          <p:nvPr/>
        </p:nvSpPr>
        <p:spPr>
          <a:xfrm rot="10800000">
            <a:off x="7812361" y="6527623"/>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pPr algn="ctr"/>
            <a:r>
              <a:rPr lang="es-ES" sz="23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ANALISIS INTERNO </a:t>
            </a:r>
            <a:br>
              <a:rPr lang="es-ES" sz="23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br>
            <a:r>
              <a:rPr lang="es-ES" sz="23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ESTRUCTURA ORGANIZACIONAL</a:t>
            </a:r>
            <a:endParaRPr lang="es-ES" sz="23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53" name="Object 5"/>
          <p:cNvGraphicFramePr>
            <a:graphicFrameLocks noChangeAspect="1"/>
          </p:cNvGraphicFramePr>
          <p:nvPr>
            <p:extLst>
              <p:ext uri="{D42A27DB-BD31-4B8C-83A1-F6EECF244321}">
                <p14:modId xmlns:p14="http://schemas.microsoft.com/office/powerpoint/2010/main" val="2321485378"/>
              </p:ext>
            </p:extLst>
          </p:nvPr>
        </p:nvGraphicFramePr>
        <p:xfrm>
          <a:off x="467544" y="1565545"/>
          <a:ext cx="7842447" cy="5103815"/>
        </p:xfrm>
        <a:graphic>
          <a:graphicData uri="http://schemas.openxmlformats.org/presentationml/2006/ole">
            <mc:AlternateContent xmlns:mc="http://schemas.openxmlformats.org/markup-compatibility/2006">
              <mc:Choice xmlns:v="urn:schemas-microsoft-com:vml" Requires="v">
                <p:oleObj spid="_x0000_s2065" name="Visio" r:id="rId4" imgW="9636480" imgH="6269040" progId="Visio.Drawing.11">
                  <p:embed/>
                </p:oleObj>
              </mc:Choice>
              <mc:Fallback>
                <p:oleObj name="Visio" r:id="rId4" imgW="9636480" imgH="6269040"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565545"/>
                        <a:ext cx="7842447" cy="5103815"/>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12" name="11 Flecha izquierda">
            <a:hlinkClick r:id="rId6" action="ppaction://hlinksldjump"/>
          </p:cNvPr>
          <p:cNvSpPr/>
          <p:nvPr/>
        </p:nvSpPr>
        <p:spPr>
          <a:xfrm rot="10800000">
            <a:off x="8607868" y="6383607"/>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1143000"/>
          </a:xfrm>
        </p:spPr>
        <p:txBody>
          <a:bodyPr>
            <a:normAutofit/>
          </a:bodyPr>
          <a:lstStyle/>
          <a:p>
            <a:pPr algn="ct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INTERNO </a:t>
            </a:r>
            <a:b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ESTRUCTURA ORGANIZACIONAL</a:t>
            </a:r>
            <a:endParaRPr lang="es-ES" sz="24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 name="4 Imagen"/>
          <p:cNvPicPr/>
          <p:nvPr/>
        </p:nvPicPr>
        <p:blipFill>
          <a:blip r:embed="rId3" cstate="print"/>
          <a:stretch>
            <a:fillRect/>
          </a:stretch>
        </p:blipFill>
        <p:spPr>
          <a:xfrm>
            <a:off x="35496" y="1966732"/>
            <a:ext cx="8459932" cy="4702628"/>
          </a:xfrm>
          <a:prstGeom prst="rect">
            <a:avLst/>
          </a:prstGeom>
        </p:spPr>
      </p:pic>
      <p:sp>
        <p:nvSpPr>
          <p:cNvPr id="6" name="5 Flecha izquierda">
            <a:hlinkClick r:id="rId4" action="ppaction://hlinksldjump"/>
          </p:cNvPr>
          <p:cNvSpPr/>
          <p:nvPr/>
        </p:nvSpPr>
        <p:spPr>
          <a:xfrm rot="10800000">
            <a:off x="7740353" y="6383607"/>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 sz="4200" dirty="0" smtClean="0"/>
              <a:t>FODA PRIORIZADO</a:t>
            </a:r>
            <a:endParaRPr lang="es-ES" sz="4200" dirty="0"/>
          </a:p>
        </p:txBody>
      </p:sp>
      <p:graphicFrame>
        <p:nvGraphicFramePr>
          <p:cNvPr id="17" name="16 Marcador de contenido"/>
          <p:cNvGraphicFramePr>
            <a:graphicFrameLocks noGrp="1"/>
          </p:cNvGraphicFramePr>
          <p:nvPr>
            <p:ph sz="half" idx="2"/>
            <p:extLst>
              <p:ext uri="{D42A27DB-BD31-4B8C-83A1-F6EECF244321}">
                <p14:modId xmlns:p14="http://schemas.microsoft.com/office/powerpoint/2010/main" val="1622644061"/>
              </p:ext>
            </p:extLst>
          </p:nvPr>
        </p:nvGraphicFramePr>
        <p:xfrm>
          <a:off x="539552" y="1268760"/>
          <a:ext cx="820891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17 Flecha izquierda">
            <a:hlinkClick r:id="rId7" action="ppaction://hlinksldjump"/>
          </p:cNvPr>
          <p:cNvSpPr/>
          <p:nvPr/>
        </p:nvSpPr>
        <p:spPr>
          <a:xfrm rot="10800000">
            <a:off x="8460432" y="6455615"/>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630238"/>
            <a:ext cx="8229600" cy="1143000"/>
          </a:xfrm>
        </p:spPr>
        <p:txBody>
          <a:bodyPr/>
          <a:lstStyle/>
          <a:p>
            <a:pPr algn="ctr"/>
            <a:r>
              <a:rPr lang="es-ES" sz="4200" dirty="0" smtClean="0"/>
              <a:t>MAPA ESTRATEGICO</a:t>
            </a:r>
            <a:endParaRPr lang="es-ES" sz="4200" dirty="0"/>
          </a:p>
        </p:txBody>
      </p:sp>
      <p:pic>
        <p:nvPicPr>
          <p:cNvPr id="6" name="5 Marcador de contenido"/>
          <p:cNvPicPr>
            <a:picLocks noGrp="1"/>
          </p:cNvPicPr>
          <p:nvPr>
            <p:ph idx="4294967295"/>
          </p:nvPr>
        </p:nvPicPr>
        <p:blipFill>
          <a:blip r:embed="rId2" cstate="print"/>
          <a:srcRect/>
          <a:stretch>
            <a:fillRect/>
          </a:stretch>
        </p:blipFill>
        <p:spPr bwMode="auto">
          <a:xfrm>
            <a:off x="846698" y="1806707"/>
            <a:ext cx="7037670" cy="4710112"/>
          </a:xfrm>
          <a:prstGeom prst="rect">
            <a:avLst/>
          </a:prstGeom>
          <a:noFill/>
          <a:ln w="9525">
            <a:noFill/>
            <a:miter lim="800000"/>
            <a:headEnd/>
            <a:tailEnd/>
          </a:ln>
        </p:spPr>
      </p:pic>
      <p:sp>
        <p:nvSpPr>
          <p:cNvPr id="7" name="6 Flecha izquierda">
            <a:hlinkClick r:id="rId3" action="ppaction://hlinksldjump"/>
          </p:cNvPr>
          <p:cNvSpPr/>
          <p:nvPr/>
        </p:nvSpPr>
        <p:spPr>
          <a:xfrm rot="10800000">
            <a:off x="7812361" y="6383607"/>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izquierda">
            <a:hlinkClick r:id="rId2" action="ppaction://hlinksldjump"/>
          </p:cNvPr>
          <p:cNvSpPr/>
          <p:nvPr/>
        </p:nvSpPr>
        <p:spPr>
          <a:xfrm>
            <a:off x="395536" y="6500834"/>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sp>
        <p:nvSpPr>
          <p:cNvPr id="8" name="7 CuadroTexto"/>
          <p:cNvSpPr txBox="1"/>
          <p:nvPr/>
        </p:nvSpPr>
        <p:spPr>
          <a:xfrm>
            <a:off x="2643174" y="783535"/>
            <a:ext cx="5072098" cy="430887"/>
          </a:xfrm>
          <a:prstGeom prst="rect">
            <a:avLst/>
          </a:prstGeom>
          <a:noFill/>
        </p:spPr>
        <p:txBody>
          <a:bodyPr wrap="square" rtlCol="0">
            <a:spAutoFit/>
          </a:bodyPr>
          <a:lstStyle/>
          <a:p>
            <a:pPr fontAlgn="base">
              <a:spcBef>
                <a:spcPct val="0"/>
              </a:spcBef>
              <a:spcAft>
                <a:spcPct val="0"/>
              </a:spcAft>
            </a:pPr>
            <a:r>
              <a:rPr lang="es-EC" sz="2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OBJETIVOS ESTRATÉGICOS</a:t>
            </a:r>
            <a:endParaRPr lang="es-EC" sz="2200" b="1" dirty="0" smtClean="0">
              <a:solidFill>
                <a:schemeClr val="accent3">
                  <a:lumMod val="25000"/>
                </a:schemeClr>
              </a:solidFill>
              <a:latin typeface="Verdana" pitchFamily="34" charset="0"/>
              <a:ea typeface="Verdana" pitchFamily="34" charset="0"/>
              <a:cs typeface="Verdana" pitchFamily="34" charset="0"/>
              <a:hlinkClick r:id="rId3" action="ppaction://hlinkfile"/>
            </a:endParaRPr>
          </a:p>
        </p:txBody>
      </p:sp>
      <p:graphicFrame>
        <p:nvGraphicFramePr>
          <p:cNvPr id="5" name="4 Tabla"/>
          <p:cNvGraphicFramePr>
            <a:graphicFrameLocks noGrp="1"/>
          </p:cNvGraphicFramePr>
          <p:nvPr>
            <p:extLst>
              <p:ext uri="{D42A27DB-BD31-4B8C-83A1-F6EECF244321}">
                <p14:modId xmlns:p14="http://schemas.microsoft.com/office/powerpoint/2010/main" val="3455959453"/>
              </p:ext>
            </p:extLst>
          </p:nvPr>
        </p:nvGraphicFramePr>
        <p:xfrm>
          <a:off x="395536" y="1484785"/>
          <a:ext cx="7704849" cy="4966257"/>
        </p:xfrm>
        <a:graphic>
          <a:graphicData uri="http://schemas.openxmlformats.org/drawingml/2006/table">
            <a:tbl>
              <a:tblPr/>
              <a:tblGrid>
                <a:gridCol w="1466485"/>
                <a:gridCol w="1516365"/>
                <a:gridCol w="465551"/>
                <a:gridCol w="266028"/>
                <a:gridCol w="266028"/>
                <a:gridCol w="266028"/>
                <a:gridCol w="266028"/>
                <a:gridCol w="266028"/>
                <a:gridCol w="266028"/>
                <a:gridCol w="266028"/>
                <a:gridCol w="266028"/>
                <a:gridCol w="266028"/>
                <a:gridCol w="266028"/>
                <a:gridCol w="266028"/>
                <a:gridCol w="266028"/>
                <a:gridCol w="266028"/>
                <a:gridCol w="266028"/>
                <a:gridCol w="266028"/>
                <a:gridCol w="266028"/>
              </a:tblGrid>
              <a:tr h="1456788">
                <a:tc>
                  <a:txBody>
                    <a:bodyPr/>
                    <a:lstStyle/>
                    <a:p>
                      <a:pPr algn="ctr" fontAlgn="ctr"/>
                      <a:r>
                        <a:rPr lang="es-ES" sz="1400" b="0" i="0" u="none" strike="noStrike" dirty="0">
                          <a:solidFill>
                            <a:srgbClr val="000000"/>
                          </a:solidFill>
                          <a:latin typeface="Calibri"/>
                        </a:rPr>
                        <a:t>GRUPO</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dirty="0">
                          <a:solidFill>
                            <a:srgbClr val="000000"/>
                          </a:solidFill>
                          <a:latin typeface="Calibri"/>
                        </a:rPr>
                        <a:t>INTENCION ESTRATEGICA</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Cultura Organizacional</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Sistema Calidad</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Cobertura</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SGF</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Fidelización</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Imagen</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Alianzas</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Comunicación</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Banco</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Riesgo</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Tecnología</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SIM</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Mercadeo</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Infraestructura</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Resultados</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Educación</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0" i="0" u="none" strike="noStrike">
                          <a:solidFill>
                            <a:srgbClr val="000000"/>
                          </a:solidFill>
                          <a:latin typeface="Calibri"/>
                        </a:rPr>
                        <a:t>Total</a:t>
                      </a:r>
                    </a:p>
                  </a:txBody>
                  <a:tcPr marL="7896" marR="7896" marT="789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42757">
                <a:tc>
                  <a:txBody>
                    <a:bodyPr/>
                    <a:lstStyle/>
                    <a:p>
                      <a:pPr algn="ctr" fontAlgn="ctr"/>
                      <a:r>
                        <a:rPr lang="es-ES" sz="1400" b="0" i="0" u="none" strike="noStrike" dirty="0">
                          <a:solidFill>
                            <a:srgbClr val="000000"/>
                          </a:solidFill>
                          <a:latin typeface="Calibri"/>
                        </a:rPr>
                        <a:t>Cultura Organizacional</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1" i="0" u="none" strike="noStrike" dirty="0">
                          <a:solidFill>
                            <a:srgbClr val="000000"/>
                          </a:solidFill>
                          <a:latin typeface="Calibri"/>
                        </a:rPr>
                        <a:t>Implantar una cultura organizacional orientada al cliente</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383"/>
                    </a:solidFill>
                  </a:tcPr>
                </a:tc>
              </a:tr>
              <a:tr h="633999">
                <a:tc>
                  <a:txBody>
                    <a:bodyPr/>
                    <a:lstStyle/>
                    <a:p>
                      <a:pPr algn="ctr" fontAlgn="ctr"/>
                      <a:r>
                        <a:rPr lang="es-ES" sz="1400" b="0" i="0" u="none" strike="noStrike">
                          <a:solidFill>
                            <a:srgbClr val="000000"/>
                          </a:solidFill>
                          <a:latin typeface="Calibri"/>
                        </a:rPr>
                        <a:t>Sistema Calidad</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1" i="0" u="none" strike="noStrike" dirty="0">
                          <a:solidFill>
                            <a:srgbClr val="000000"/>
                          </a:solidFill>
                          <a:latin typeface="Calibri"/>
                        </a:rPr>
                        <a:t>Implantar un sistema de gestión de calidad</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r h="633999">
                <a:tc>
                  <a:txBody>
                    <a:bodyPr/>
                    <a:lstStyle/>
                    <a:p>
                      <a:pPr algn="ctr" fontAlgn="ctr"/>
                      <a:r>
                        <a:rPr lang="es-ES" sz="1400" b="0" i="0" u="none" strike="noStrike">
                          <a:solidFill>
                            <a:srgbClr val="000000"/>
                          </a:solidFill>
                          <a:latin typeface="Calibri"/>
                        </a:rPr>
                        <a:t>Banco</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1" i="0" u="none" strike="noStrike">
                          <a:solidFill>
                            <a:srgbClr val="000000"/>
                          </a:solidFill>
                          <a:latin typeface="Calibri"/>
                        </a:rPr>
                        <a:t>Implantación Proyecto Migración a Banco</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34</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051515">
                <a:tc>
                  <a:txBody>
                    <a:bodyPr/>
                    <a:lstStyle/>
                    <a:p>
                      <a:pPr algn="ctr" fontAlgn="ctr"/>
                      <a:r>
                        <a:rPr lang="es-ES" sz="1400" b="0" i="0" u="none" strike="noStrike">
                          <a:solidFill>
                            <a:srgbClr val="000000"/>
                          </a:solidFill>
                          <a:latin typeface="Calibri"/>
                        </a:rPr>
                        <a:t>Resultados</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1400" b="1" i="0" u="none" strike="noStrike">
                          <a:solidFill>
                            <a:srgbClr val="000000"/>
                          </a:solidFill>
                          <a:latin typeface="Calibri"/>
                        </a:rPr>
                        <a:t>Implantar una cultura organizacional orientada a resultados</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30</a:t>
                      </a:r>
                    </a:p>
                  </a:txBody>
                  <a:tcPr marL="7896" marR="7896" marT="7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r h="277485">
                <a:tc>
                  <a:txBody>
                    <a:bodyPr/>
                    <a:lstStyle/>
                    <a:p>
                      <a:pPr algn="l" fontAlgn="b"/>
                      <a:r>
                        <a:rPr lang="es-ES" sz="900" b="0" i="0" u="none" strike="noStrike" dirty="0">
                          <a:solidFill>
                            <a:srgbClr val="000000"/>
                          </a:solidFill>
                          <a:latin typeface="Calibri"/>
                        </a:rPr>
                        <a:t> </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s-ES" sz="900" b="0" i="0" u="none" strike="noStrike">
                          <a:solidFill>
                            <a:srgbClr val="000000"/>
                          </a:solidFill>
                          <a:latin typeface="Calibri"/>
                        </a:rPr>
                        <a:t> </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s-ES" sz="900" b="0" i="0" u="none" strike="noStrike">
                          <a:solidFill>
                            <a:srgbClr val="000000"/>
                          </a:solidFill>
                          <a:latin typeface="Calibri"/>
                        </a:rPr>
                        <a:t>8</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fontAlgn="b"/>
                      <a:r>
                        <a:rPr lang="es-ES" sz="900" b="0" i="0" u="none" strike="noStrike">
                          <a:solidFill>
                            <a:srgbClr val="000000"/>
                          </a:solidFill>
                          <a:latin typeface="Calibri"/>
                        </a:rPr>
                        <a:t>9</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s-ES" sz="900" b="0" i="0" u="none" strike="noStrike">
                          <a:solidFill>
                            <a:srgbClr val="000000"/>
                          </a:solidFill>
                          <a:latin typeface="Calibri"/>
                        </a:rPr>
                        <a:t>9</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s-ES" sz="900" b="0" i="0" u="none" strike="noStrike">
                          <a:solidFill>
                            <a:srgbClr val="000000"/>
                          </a:solidFill>
                          <a:latin typeface="Calibri"/>
                        </a:rPr>
                        <a:t>10</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s-ES" sz="900" b="0" i="0" u="none" strike="noStrike">
                          <a:solidFill>
                            <a:srgbClr val="000000"/>
                          </a:solidFill>
                          <a:latin typeface="Calibri"/>
                        </a:rPr>
                        <a:t>9</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s-ES" sz="900" b="0" i="0" u="none" strike="noStrike">
                          <a:solidFill>
                            <a:srgbClr val="000000"/>
                          </a:solidFill>
                          <a:latin typeface="Calibri"/>
                        </a:rPr>
                        <a:t>9</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s-ES" sz="900" b="0" i="0" u="none" strike="noStrike">
                          <a:solidFill>
                            <a:srgbClr val="000000"/>
                          </a:solidFill>
                          <a:latin typeface="Calibri"/>
                        </a:rPr>
                        <a:t>4</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06F"/>
                    </a:solidFill>
                  </a:tcPr>
                </a:tc>
                <a:tc>
                  <a:txBody>
                    <a:bodyPr/>
                    <a:lstStyle/>
                    <a:p>
                      <a:pPr algn="r" fontAlgn="b"/>
                      <a:r>
                        <a:rPr lang="es-ES" sz="900" b="0" i="0" u="none" strike="noStrike">
                          <a:solidFill>
                            <a:srgbClr val="000000"/>
                          </a:solidFill>
                          <a:latin typeface="Calibri"/>
                        </a:rPr>
                        <a:t>8</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fontAlgn="b"/>
                      <a:r>
                        <a:rPr lang="es-ES" sz="900" b="0" i="0" u="none" strike="noStrike">
                          <a:solidFill>
                            <a:srgbClr val="000000"/>
                          </a:solidFill>
                          <a:latin typeface="Calibri"/>
                        </a:rPr>
                        <a:t>9</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s-ES" sz="900" b="0" i="0" u="none" strike="noStrike">
                          <a:solidFill>
                            <a:srgbClr val="000000"/>
                          </a:solidFill>
                          <a:latin typeface="Calibri"/>
                        </a:rPr>
                        <a:t>9</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s-ES" sz="900" b="0" i="0" u="none" strike="noStrike">
                          <a:solidFill>
                            <a:srgbClr val="000000"/>
                          </a:solidFill>
                          <a:latin typeface="Calibri"/>
                        </a:rPr>
                        <a:t>7</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r" fontAlgn="b"/>
                      <a:r>
                        <a:rPr lang="es-ES" sz="900" b="0" i="0" u="none" strike="noStrike">
                          <a:solidFill>
                            <a:srgbClr val="000000"/>
                          </a:solidFill>
                          <a:latin typeface="Calibri"/>
                        </a:rPr>
                        <a:t>3</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s-ES" sz="900" b="0" i="0" u="none" strike="noStrike">
                          <a:solidFill>
                            <a:srgbClr val="000000"/>
                          </a:solidFill>
                          <a:latin typeface="Calibri"/>
                        </a:rPr>
                        <a:t>8</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fontAlgn="b"/>
                      <a:r>
                        <a:rPr lang="es-ES" sz="900" b="0" i="0" u="none" strike="noStrike">
                          <a:solidFill>
                            <a:srgbClr val="000000"/>
                          </a:solidFill>
                          <a:latin typeface="Calibri"/>
                        </a:rPr>
                        <a:t>9</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es-ES" sz="900" b="0" i="0" u="none" strike="noStrike" dirty="0">
                          <a:solidFill>
                            <a:srgbClr val="000000"/>
                          </a:solidFill>
                          <a:latin typeface="Calibri"/>
                        </a:rPr>
                        <a:t>8</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fontAlgn="b"/>
                      <a:r>
                        <a:rPr lang="es-ES" sz="900" b="0" i="0" u="none" strike="noStrike" dirty="0">
                          <a:solidFill>
                            <a:srgbClr val="000000"/>
                          </a:solidFill>
                          <a:latin typeface="Calibri"/>
                        </a:rPr>
                        <a:t>8</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l" fontAlgn="b"/>
                      <a:r>
                        <a:rPr lang="es-ES" sz="900" b="0" i="0" u="none" strike="noStrike" dirty="0">
                          <a:solidFill>
                            <a:srgbClr val="000000"/>
                          </a:solidFill>
                          <a:latin typeface="Calibri"/>
                        </a:rPr>
                        <a:t> </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
        <p:nvSpPr>
          <p:cNvPr id="7" name="6 Flecha izquierda">
            <a:hlinkClick r:id="rId4" action="ppaction://hlinksldjump"/>
          </p:cNvPr>
          <p:cNvSpPr/>
          <p:nvPr/>
        </p:nvSpPr>
        <p:spPr>
          <a:xfrm rot="10800000">
            <a:off x="7715272" y="6500834"/>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8034685" cy="5040560"/>
          </a:xfrm>
          <a:prstGeom prst="rect">
            <a:avLst/>
          </a:prstGeom>
          <a:noFill/>
          <a:ln>
            <a:noFill/>
          </a:ln>
        </p:spPr>
      </p:pic>
      <p:sp>
        <p:nvSpPr>
          <p:cNvPr id="3" name="1 Título"/>
          <p:cNvSpPr txBox="1">
            <a:spLocks/>
          </p:cNvSpPr>
          <p:nvPr/>
        </p:nvSpPr>
        <p:spPr>
          <a:xfrm>
            <a:off x="457200" y="4858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4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hlinkClick r:id="rId3" action="ppaction://hlinksldjump"/>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hlinkClick r:id="rId3" action="ppaction://hlinksldjump"/>
              </a:rPr>
              <a:t>BALANCE SCORECARD</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3 Flecha izquierda">
            <a:hlinkClick r:id="rId4" action="ppaction://hlinksldjump"/>
          </p:cNvPr>
          <p:cNvSpPr/>
          <p:nvPr/>
        </p:nvSpPr>
        <p:spPr>
          <a:xfrm rot="10800000">
            <a:off x="7884369" y="6455615"/>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cstate="print"/>
          <a:srcRect/>
          <a:stretch>
            <a:fillRect/>
          </a:stretch>
        </p:blipFill>
        <p:spPr bwMode="auto">
          <a:xfrm>
            <a:off x="611560" y="1268760"/>
            <a:ext cx="7704856" cy="5071597"/>
          </a:xfrm>
          <a:prstGeom prst="rect">
            <a:avLst/>
          </a:prstGeom>
          <a:noFill/>
          <a:ln w="9525">
            <a:noFill/>
            <a:miter lim="800000"/>
            <a:headEnd/>
            <a:tailEnd/>
          </a:ln>
        </p:spPr>
      </p:pic>
      <p:sp>
        <p:nvSpPr>
          <p:cNvPr id="4" name="1 Título"/>
          <p:cNvSpPr txBox="1">
            <a:spLocks/>
          </p:cNvSpPr>
          <p:nvPr/>
        </p:nvSpPr>
        <p:spPr>
          <a:xfrm>
            <a:off x="457200" y="413792"/>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4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hlinkClick r:id="rId3" action="ppaction://hlinksldjump"/>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hlinkClick r:id="rId3" action="ppaction://hlinksldjump"/>
              </a:rPr>
              <a:t>BALANCE SCORECARD</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Flecha izquierda">
            <a:hlinkClick r:id="rId4" action="ppaction://hlinksldjump"/>
          </p:cNvPr>
          <p:cNvSpPr/>
          <p:nvPr/>
        </p:nvSpPr>
        <p:spPr>
          <a:xfrm rot="10800000">
            <a:off x="7956377" y="6455615"/>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507702" y="899232"/>
            <a:ext cx="8229600" cy="538925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2200" b="1" dirty="0" smtClean="0">
                <a:solidFill>
                  <a:schemeClr val="accent3">
                    <a:lumMod val="25000"/>
                  </a:schemeClr>
                </a:solidFill>
                <a:latin typeface="Verdana" pitchFamily="34" charset="0"/>
                <a:ea typeface="Verdana" pitchFamily="34" charset="0"/>
                <a:cs typeface="Verdana" pitchFamily="34" charset="0"/>
              </a:rPr>
              <a:t>INDICE</a:t>
            </a:r>
            <a:endParaRPr kumimoji="0" lang="es-ES" sz="2200" b="0"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endParaRPr>
          </a:p>
          <a:p>
            <a:pPr marL="457200" indent="-457200">
              <a:spcBef>
                <a:spcPct val="20000"/>
              </a:spcBef>
              <a:buFont typeface="+mj-lt"/>
              <a:buAutoNum type="arabicPeriod"/>
              <a:defRPr/>
            </a:pP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startAt="6"/>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2" action="ppaction://hlinkfile"/>
              </a:rPr>
              <a:t>FODA priorizado</a:t>
            </a: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startAt="6"/>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Mapa Estratégico</a:t>
            </a: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startAt="6"/>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4" action="ppaction://hlinkfile"/>
              </a:rPr>
              <a:t>Objetivos Estratégicos</a:t>
            </a: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startAt="6"/>
              <a:defRPr/>
            </a:pPr>
            <a:r>
              <a:rPr lang="es-EC" sz="2000" b="1" dirty="0" err="1" smtClean="0">
                <a:solidFill>
                  <a:schemeClr val="accent3">
                    <a:lumMod val="25000"/>
                  </a:schemeClr>
                </a:solidFill>
                <a:latin typeface="Verdana" pitchFamily="34" charset="0"/>
                <a:ea typeface="Verdana" pitchFamily="34" charset="0"/>
                <a:cs typeface="Verdana" pitchFamily="34" charset="0"/>
                <a:hlinkClick r:id="rId5" action="ppaction://hlinksldjump"/>
              </a:rPr>
              <a:t>Balanced</a:t>
            </a:r>
            <a:r>
              <a:rPr lang="es-EC" sz="2000" b="1" dirty="0" smtClean="0">
                <a:solidFill>
                  <a:schemeClr val="accent3">
                    <a:lumMod val="25000"/>
                  </a:schemeClr>
                </a:solidFill>
                <a:latin typeface="Verdana" pitchFamily="34" charset="0"/>
                <a:ea typeface="Verdana" pitchFamily="34" charset="0"/>
                <a:cs typeface="Verdana" pitchFamily="34" charset="0"/>
                <a:hlinkClick r:id="rId5" action="ppaction://hlinksldjump"/>
              </a:rPr>
              <a:t> Scorecard de Primer </a:t>
            </a:r>
            <a:r>
              <a:rPr lang="es-EC" sz="2000" b="1" dirty="0">
                <a:solidFill>
                  <a:schemeClr val="accent3">
                    <a:lumMod val="25000"/>
                  </a:schemeClr>
                </a:solidFill>
                <a:latin typeface="Verdana" pitchFamily="34" charset="0"/>
                <a:ea typeface="Verdana" pitchFamily="34" charset="0"/>
                <a:cs typeface="Verdana" pitchFamily="34" charset="0"/>
                <a:hlinkClick r:id="rId5" action="ppaction://hlinksldjump"/>
              </a:rPr>
              <a:t>N</a:t>
            </a:r>
            <a:r>
              <a:rPr lang="es-EC" sz="2000" b="1" dirty="0" smtClean="0">
                <a:solidFill>
                  <a:schemeClr val="accent3">
                    <a:lumMod val="25000"/>
                  </a:schemeClr>
                </a:solidFill>
                <a:latin typeface="Verdana" pitchFamily="34" charset="0"/>
                <a:ea typeface="Verdana" pitchFamily="34" charset="0"/>
                <a:cs typeface="Verdana" pitchFamily="34" charset="0"/>
                <a:hlinkClick r:id="rId5" action="ppaction://hlinksldjump"/>
              </a:rPr>
              <a:t>ivel</a:t>
            </a:r>
            <a:r>
              <a:rPr lang="es-EC" sz="2000" b="1" dirty="0" smtClean="0">
                <a:solidFill>
                  <a:schemeClr val="accent3">
                    <a:lumMod val="25000"/>
                  </a:schemeClr>
                </a:solidFill>
                <a:latin typeface="Verdana" pitchFamily="34" charset="0"/>
                <a:ea typeface="Verdana" pitchFamily="34" charset="0"/>
                <a:cs typeface="Verdana" pitchFamily="34" charset="0"/>
              </a:rPr>
              <a:t> </a:t>
            </a:r>
            <a:endParaRPr lang="es-EC" sz="2000" b="1" dirty="0" smtClean="0">
              <a:solidFill>
                <a:schemeClr val="accent3">
                  <a:lumMod val="25000"/>
                </a:schemeClr>
              </a:solidFill>
              <a:latin typeface="Verdana" pitchFamily="34" charset="0"/>
              <a:ea typeface="Verdana" pitchFamily="34" charset="0"/>
              <a:cs typeface="Verdana" pitchFamily="34" charset="0"/>
              <a:hlinkClick r:id="rId6" action="ppaction://hlinksldjump"/>
            </a:endParaRPr>
          </a:p>
          <a:p>
            <a:pPr marL="536575" indent="-536575">
              <a:spcBef>
                <a:spcPct val="20000"/>
              </a:spcBef>
              <a:buFont typeface="+mj-lt"/>
              <a:buAutoNum type="arabicPeriod" startAt="6"/>
              <a:defRPr/>
            </a:pPr>
            <a:r>
              <a:rPr lang="es-EC" sz="2000" b="1" dirty="0" err="1" smtClean="0">
                <a:solidFill>
                  <a:schemeClr val="accent3">
                    <a:lumMod val="25000"/>
                  </a:schemeClr>
                </a:solidFill>
                <a:latin typeface="Verdana" pitchFamily="34" charset="0"/>
                <a:ea typeface="Verdana" pitchFamily="34" charset="0"/>
                <a:cs typeface="Verdana" pitchFamily="34" charset="0"/>
                <a:hlinkClick r:id="rId7" action="ppaction://hlinksldjump"/>
              </a:rPr>
              <a:t>Balanced</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 </a:t>
            </a:r>
            <a:r>
              <a:rPr lang="es-EC" sz="2000" b="1" dirty="0" err="1" smtClean="0">
                <a:solidFill>
                  <a:schemeClr val="accent3">
                    <a:lumMod val="25000"/>
                  </a:schemeClr>
                </a:solidFill>
                <a:latin typeface="Verdana" pitchFamily="34" charset="0"/>
                <a:ea typeface="Verdana" pitchFamily="34" charset="0"/>
                <a:cs typeface="Verdana" pitchFamily="34" charset="0"/>
                <a:hlinkClick r:id="rId7" action="ppaction://hlinksldjump"/>
              </a:rPr>
              <a:t>Scorecard</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 de </a:t>
            </a:r>
            <a:r>
              <a:rPr lang="es-EC" sz="2000" b="1" dirty="0">
                <a:solidFill>
                  <a:schemeClr val="accent3">
                    <a:lumMod val="25000"/>
                  </a:schemeClr>
                </a:solidFill>
                <a:latin typeface="Verdana" pitchFamily="34" charset="0"/>
                <a:ea typeface="Verdana" pitchFamily="34" charset="0"/>
                <a:cs typeface="Verdana" pitchFamily="34" charset="0"/>
                <a:hlinkClick r:id="rId7" action="ppaction://hlinksldjump"/>
              </a:rPr>
              <a:t>S</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egundo </a:t>
            </a:r>
            <a:r>
              <a:rPr lang="es-EC" sz="2000" b="1" dirty="0">
                <a:solidFill>
                  <a:schemeClr val="accent3">
                    <a:lumMod val="25000"/>
                  </a:schemeClr>
                </a:solidFill>
                <a:latin typeface="Verdana" pitchFamily="34" charset="0"/>
                <a:ea typeface="Verdana" pitchFamily="34" charset="0"/>
                <a:cs typeface="Verdana" pitchFamily="34" charset="0"/>
                <a:hlinkClick r:id="rId7" action="ppaction://hlinksldjump"/>
              </a:rPr>
              <a:t>N</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ivel</a:t>
            </a: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startAt="6"/>
              <a:defRPr/>
            </a:pPr>
            <a:r>
              <a:rPr lang="es-EC" sz="2000" b="1" dirty="0" err="1" smtClean="0">
                <a:solidFill>
                  <a:schemeClr val="accent3">
                    <a:lumMod val="25000"/>
                  </a:schemeClr>
                </a:solidFill>
                <a:latin typeface="Verdana" pitchFamily="34" charset="0"/>
                <a:ea typeface="Verdana" pitchFamily="34" charset="0"/>
                <a:cs typeface="Verdana" pitchFamily="34" charset="0"/>
                <a:hlinkClick r:id="rId7" action="ppaction://hlinksldjump"/>
              </a:rPr>
              <a:t>Balanced</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 </a:t>
            </a:r>
            <a:r>
              <a:rPr lang="es-EC" sz="2000" b="1" dirty="0" err="1" smtClean="0">
                <a:solidFill>
                  <a:schemeClr val="accent3">
                    <a:lumMod val="25000"/>
                  </a:schemeClr>
                </a:solidFill>
                <a:latin typeface="Verdana" pitchFamily="34" charset="0"/>
                <a:ea typeface="Verdana" pitchFamily="34" charset="0"/>
                <a:cs typeface="Verdana" pitchFamily="34" charset="0"/>
                <a:hlinkClick r:id="rId7" action="ppaction://hlinksldjump"/>
              </a:rPr>
              <a:t>Scorecard</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 de </a:t>
            </a:r>
            <a:r>
              <a:rPr lang="es-EC" sz="2000" b="1" dirty="0">
                <a:solidFill>
                  <a:schemeClr val="accent3">
                    <a:lumMod val="25000"/>
                  </a:schemeClr>
                </a:solidFill>
                <a:latin typeface="Verdana" pitchFamily="34" charset="0"/>
                <a:ea typeface="Verdana" pitchFamily="34" charset="0"/>
                <a:cs typeface="Verdana" pitchFamily="34" charset="0"/>
                <a:hlinkClick r:id="rId7" action="ppaction://hlinksldjump"/>
              </a:rPr>
              <a:t>T</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ercer </a:t>
            </a:r>
            <a:r>
              <a:rPr lang="es-EC" sz="2000" b="1" dirty="0">
                <a:solidFill>
                  <a:schemeClr val="accent3">
                    <a:lumMod val="25000"/>
                  </a:schemeClr>
                </a:solidFill>
                <a:latin typeface="Verdana" pitchFamily="34" charset="0"/>
                <a:ea typeface="Verdana" pitchFamily="34" charset="0"/>
                <a:cs typeface="Verdana" pitchFamily="34" charset="0"/>
                <a:hlinkClick r:id="rId7" action="ppaction://hlinksldjump"/>
              </a:rPr>
              <a:t>N</a:t>
            </a:r>
            <a:r>
              <a:rPr lang="es-EC" sz="2000" b="1" dirty="0" smtClean="0">
                <a:solidFill>
                  <a:schemeClr val="accent3">
                    <a:lumMod val="25000"/>
                  </a:schemeClr>
                </a:solidFill>
                <a:latin typeface="Verdana" pitchFamily="34" charset="0"/>
                <a:ea typeface="Verdana" pitchFamily="34" charset="0"/>
                <a:cs typeface="Verdana" pitchFamily="34" charset="0"/>
                <a:hlinkClick r:id="rId7" action="ppaction://hlinksldjump"/>
              </a:rPr>
              <a:t>ivel</a:t>
            </a:r>
            <a:endParaRPr lang="es-EC" sz="2000" b="1" dirty="0" smtClean="0">
              <a:solidFill>
                <a:schemeClr val="accent3">
                  <a:lumMod val="25000"/>
                </a:schemeClr>
              </a:solidFill>
              <a:latin typeface="Verdana" pitchFamily="34" charset="0"/>
              <a:ea typeface="Verdana" pitchFamily="34" charset="0"/>
              <a:cs typeface="Verdana" pitchFamily="34" charset="0"/>
            </a:endParaRPr>
          </a:p>
          <a:p>
            <a:pPr marL="536575" indent="-536575">
              <a:spcBef>
                <a:spcPct val="20000"/>
              </a:spcBef>
              <a:buFont typeface="+mj-lt"/>
              <a:buAutoNum type="arabicPeriod" startAt="6"/>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8" action="ppaction://hlinksldjump"/>
              </a:rPr>
              <a:t>Conclusiones</a:t>
            </a:r>
            <a:endParaRPr lang="es-EC" sz="2000" b="1" dirty="0" smtClean="0">
              <a:solidFill>
                <a:schemeClr val="accent3">
                  <a:lumMod val="25000"/>
                </a:schemeClr>
              </a:solidFill>
              <a:latin typeface="Verdana" pitchFamily="34" charset="0"/>
              <a:ea typeface="Verdana" pitchFamily="34" charset="0"/>
              <a:cs typeface="Verdana" pitchFamily="34" charset="0"/>
              <a:hlinkClick r:id="rId6" action="ppaction://hlinksldjump"/>
            </a:endParaRPr>
          </a:p>
          <a:p>
            <a:pPr marL="536575" indent="-536575">
              <a:spcBef>
                <a:spcPct val="20000"/>
              </a:spcBef>
              <a:buFont typeface="+mj-lt"/>
              <a:buAutoNum type="arabicPeriod" startAt="6"/>
              <a:defRPr/>
            </a:pPr>
            <a:r>
              <a:rPr lang="es-EC" sz="2000" b="1" dirty="0" smtClean="0">
                <a:solidFill>
                  <a:schemeClr val="accent3">
                    <a:lumMod val="25000"/>
                  </a:schemeClr>
                </a:solidFill>
                <a:latin typeface="Verdana" pitchFamily="34" charset="0"/>
                <a:ea typeface="Verdana" pitchFamily="34" charset="0"/>
                <a:cs typeface="Verdana" pitchFamily="34" charset="0"/>
                <a:hlinkClick r:id="rId9" action="ppaction://hlinksldjump"/>
              </a:rPr>
              <a:t>Recomendaciones</a:t>
            </a:r>
            <a:endParaRPr lang="es-EC" sz="2000" b="1" dirty="0" smtClean="0">
              <a:solidFill>
                <a:schemeClr val="accent3">
                  <a:lumMod val="25000"/>
                </a:schemeClr>
              </a:solidFill>
              <a:latin typeface="Verdana" pitchFamily="34" charset="0"/>
              <a:ea typeface="Verdana" pitchFamily="34" charset="0"/>
              <a:cs typeface="Verdana" pitchFamily="34" charset="0"/>
              <a:hlinkClick r:id="rId6" action="ppaction://hlinksldjump"/>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6"/>
              <a:tabLst/>
              <a:defRPr/>
            </a:pPr>
            <a:endParaRPr kumimoji="0" lang="es-ES" sz="2000" b="0"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endParaRPr>
          </a:p>
        </p:txBody>
      </p:sp>
      <p:sp>
        <p:nvSpPr>
          <p:cNvPr id="3" name="2 Flecha izquierda">
            <a:hlinkClick r:id="rId10" action="ppaction://hlinksldjump"/>
          </p:cNvPr>
          <p:cNvSpPr/>
          <p:nvPr/>
        </p:nvSpPr>
        <p:spPr>
          <a:xfrm>
            <a:off x="8143900" y="6215082"/>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Line 13"/>
          <p:cNvCxnSpPr/>
          <p:nvPr/>
        </p:nvCxnSpPr>
        <p:spPr bwMode="auto">
          <a:xfrm>
            <a:off x="19050" y="23145750"/>
            <a:ext cx="2381250" cy="1733550"/>
          </a:xfrm>
          <a:prstGeom prst="line">
            <a:avLst/>
          </a:prstGeom>
          <a:noFill/>
          <a:ln w="9525">
            <a:solidFill>
              <a:srgbClr val="000000"/>
            </a:solidFill>
            <a:round/>
            <a:headEnd/>
            <a:tailEnd/>
          </a:ln>
        </p:spPr>
      </p:cxnSp>
      <p:sp>
        <p:nvSpPr>
          <p:cNvPr id="11" name="Text Box 14"/>
          <p:cNvSpPr txBox="1">
            <a:spLocks noChangeArrowheads="1"/>
          </p:cNvSpPr>
          <p:nvPr/>
        </p:nvSpPr>
        <p:spPr bwMode="auto">
          <a:xfrm>
            <a:off x="0" y="24041100"/>
            <a:ext cx="1060450" cy="202565"/>
          </a:xfrm>
          <a:prstGeom prst="rect">
            <a:avLst/>
          </a:prstGeom>
          <a:noFill/>
          <a:ln w="9525">
            <a:noFill/>
            <a:miter lim="800000"/>
            <a:headEnd/>
            <a:tailEnd/>
          </a:ln>
        </p:spPr>
        <p:txBody>
          <a:bodyPr wrap="none" lIns="18288" tIns="18288" rIns="0" bIns="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es-ES" sz="1200" b="1">
                <a:solidFill>
                  <a:srgbClr val="000000"/>
                </a:solidFill>
                <a:effectLst/>
                <a:latin typeface="Arial"/>
                <a:ea typeface="Times New Roman"/>
              </a:rPr>
              <a:t>ACTIVIDADES</a:t>
            </a:r>
            <a:endParaRPr lang="es-EC" sz="1200">
              <a:effectLst/>
              <a:latin typeface="Times New Roman"/>
              <a:ea typeface="Times New Roman"/>
            </a:endParaRPr>
          </a:p>
        </p:txBody>
      </p:sp>
      <p:sp>
        <p:nvSpPr>
          <p:cNvPr id="12" name="Text Box 15"/>
          <p:cNvSpPr txBox="1">
            <a:spLocks noChangeArrowheads="1"/>
          </p:cNvSpPr>
          <p:nvPr/>
        </p:nvSpPr>
        <p:spPr bwMode="auto">
          <a:xfrm>
            <a:off x="1295400" y="23269575"/>
            <a:ext cx="628650" cy="202565"/>
          </a:xfrm>
          <a:prstGeom prst="rect">
            <a:avLst/>
          </a:prstGeom>
          <a:noFill/>
          <a:ln w="9525">
            <a:noFill/>
            <a:miter lim="800000"/>
            <a:headEnd/>
            <a:tailEnd/>
          </a:ln>
        </p:spPr>
        <p:txBody>
          <a:bodyPr wrap="none" lIns="18288" tIns="18288" rIns="0" bIns="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es-ES" sz="1200" b="1">
                <a:solidFill>
                  <a:srgbClr val="000000"/>
                </a:solidFill>
                <a:effectLst/>
                <a:latin typeface="Arial"/>
                <a:ea typeface="Times New Roman"/>
              </a:rPr>
              <a:t>MEDIOS</a:t>
            </a:r>
            <a:endParaRPr lang="es-EC" sz="1200">
              <a:effectLst/>
              <a:latin typeface="Times New Roman"/>
              <a:ea typeface="Times New Roman"/>
            </a:endParaRPr>
          </a:p>
        </p:txBody>
      </p:sp>
      <p:pic>
        <p:nvPicPr>
          <p:cNvPr id="58383" name="Picture 15"/>
          <p:cNvPicPr>
            <a:picLocks noChangeAspect="1" noChangeArrowheads="1"/>
          </p:cNvPicPr>
          <p:nvPr/>
        </p:nvPicPr>
        <p:blipFill>
          <a:blip r:embed="rId2" cstate="print"/>
          <a:srcRect/>
          <a:stretch>
            <a:fillRect/>
          </a:stretch>
        </p:blipFill>
        <p:spPr bwMode="auto">
          <a:xfrm>
            <a:off x="65707" y="1268760"/>
            <a:ext cx="8394725" cy="5112568"/>
          </a:xfrm>
          <a:prstGeom prst="rect">
            <a:avLst/>
          </a:prstGeom>
          <a:noFill/>
          <a:ln w="9525">
            <a:noFill/>
            <a:miter lim="800000"/>
            <a:headEnd/>
            <a:tailEnd/>
          </a:ln>
        </p:spPr>
      </p:pic>
      <p:sp>
        <p:nvSpPr>
          <p:cNvPr id="15" name="1 Título"/>
          <p:cNvSpPr txBox="1">
            <a:spLocks/>
          </p:cNvSpPr>
          <p:nvPr/>
        </p:nvSpPr>
        <p:spPr>
          <a:xfrm>
            <a:off x="457200" y="413792"/>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4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hlinkClick r:id="rId3" action="ppaction://hlinksldjump"/>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accent3">
                    <a:lumMod val="25000"/>
                  </a:schemeClr>
                </a:solidFill>
                <a:effectLst/>
                <a:uLnTx/>
                <a:uFillTx/>
                <a:latin typeface="Verdana" pitchFamily="34" charset="0"/>
                <a:ea typeface="Verdana" pitchFamily="34" charset="0"/>
                <a:cs typeface="Verdana" pitchFamily="34" charset="0"/>
                <a:hlinkClick r:id="rId3" action="ppaction://hlinksldjump"/>
              </a:rPr>
              <a:t>BALANCE SCORECARD</a:t>
            </a:r>
            <a:endParaRPr kumimoji="0" lang="es-E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15 Flecha izquierda">
            <a:hlinkClick r:id="rId4" action="ppaction://hlinksldjump"/>
          </p:cNvPr>
          <p:cNvSpPr/>
          <p:nvPr/>
        </p:nvSpPr>
        <p:spPr>
          <a:xfrm rot="10800000">
            <a:off x="7956377" y="6527623"/>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277478" y="1000108"/>
            <a:ext cx="685804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hlinkClick r:id="rId2" action="ppaction://hlinksldjump"/>
              </a:rPr>
              <a:t>CONCLUSIONES</a:t>
            </a:r>
            <a:endParaRPr kumimoji="0" lang="es-EC"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50177" name="Rectangle 1"/>
          <p:cNvSpPr>
            <a:spLocks noChangeArrowheads="1"/>
          </p:cNvSpPr>
          <p:nvPr/>
        </p:nvSpPr>
        <p:spPr bwMode="auto">
          <a:xfrm>
            <a:off x="285720" y="1078860"/>
            <a:ext cx="8072493"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fontAlgn="base">
              <a:lnSpc>
                <a:spcPct val="100000"/>
              </a:lnSpc>
              <a:spcBef>
                <a:spcPct val="0"/>
              </a:spcBef>
              <a:spcAft>
                <a:spcPct val="0"/>
              </a:spcAft>
              <a:buClrTx/>
              <a:buSzTx/>
              <a:buFont typeface="+mj-lt"/>
              <a:buAutoNum type="arabicPeriod"/>
              <a:tabLst/>
            </a:pPr>
            <a:endParaRPr lang="es-EC" dirty="0" smtClean="0">
              <a:solidFill>
                <a:schemeClr val="accent3">
                  <a:lumMod val="25000"/>
                </a:schemeClr>
              </a:solidFill>
              <a:latin typeface="Verdana" pitchFamily="34" charset="0"/>
              <a:ea typeface="Verdana" pitchFamily="34" charset="0"/>
              <a:cs typeface="Verdana" pitchFamily="34" charset="0"/>
            </a:endParaRPr>
          </a:p>
          <a:p>
            <a:pPr marL="18288" lvl="0" indent="0" algn="just">
              <a:buNone/>
            </a:pPr>
            <a:r>
              <a:rPr lang="es-EC" dirty="0" smtClean="0"/>
              <a:t>1. El </a:t>
            </a:r>
            <a:r>
              <a:rPr lang="es-EC" dirty="0"/>
              <a:t>presente proyecto buscó implementar un proceso de planeación estratégica como una herramienta que permita a Fundación ESPOIR competir en el mercado a corto y largo plazo, a través del Mapa Estratégico propuesto que evidencia los objetivos estratégicos, las áreas de focalización y las directrices; mediante las cuales se creará valor sustentable en el tiempo.</a:t>
            </a:r>
          </a:p>
          <a:p>
            <a:pPr marL="18288" lvl="0" indent="0" algn="just">
              <a:buNone/>
            </a:pPr>
            <a:endParaRPr lang="es-EC" dirty="0"/>
          </a:p>
          <a:p>
            <a:pPr marL="18288" indent="0" algn="just">
              <a:buNone/>
            </a:pPr>
            <a:r>
              <a:rPr lang="es-EC" dirty="0"/>
              <a:t>2. La propuesta de plan estratégico presentado, está basado en el </a:t>
            </a:r>
            <a:r>
              <a:rPr lang="es-ES" dirty="0"/>
              <a:t>mejoramiento de los mecanismos de sistematización para el monitoreo de la implementación y ejecución de los objetivos estratégicos planteados, llevado a cabo a través del análisis estratégico que permitió determinar las fortalezas, oportunidades, debilidades y amenazas presentes en la organización, mediante las cuales se definieron las iniciativas estratégicas</a:t>
            </a:r>
            <a:endParaRPr lang="es-EC" dirty="0"/>
          </a:p>
          <a:p>
            <a:pPr marL="361950" marR="0" lvl="0" indent="-361950" algn="just" fontAlgn="base">
              <a:lnSpc>
                <a:spcPct val="100000"/>
              </a:lnSpc>
              <a:spcBef>
                <a:spcPct val="0"/>
              </a:spcBef>
              <a:spcAft>
                <a:spcPct val="0"/>
              </a:spcAft>
              <a:buClrTx/>
              <a:buSzTx/>
              <a:buFont typeface="+mj-lt"/>
              <a:buAutoNum type="arabicPeriod"/>
              <a:tabLst/>
            </a:pPr>
            <a:endParaRPr lang="es-EC" dirty="0" smtClean="0">
              <a:solidFill>
                <a:schemeClr val="accent3">
                  <a:lumMod val="25000"/>
                </a:schemeClr>
              </a:solidFill>
              <a:latin typeface="Verdana" pitchFamily="34" charset="0"/>
              <a:ea typeface="Verdana" pitchFamily="34" charset="0"/>
              <a:cs typeface="Verdana" pitchFamily="34" charset="0"/>
            </a:endParaRPr>
          </a:p>
          <a:p>
            <a:pPr marL="361950" marR="0" lvl="0" indent="-361950" algn="just" fontAlgn="base">
              <a:lnSpc>
                <a:spcPct val="100000"/>
              </a:lnSpc>
              <a:spcBef>
                <a:spcPct val="0"/>
              </a:spcBef>
              <a:spcAft>
                <a:spcPct val="0"/>
              </a:spcAft>
              <a:buClrTx/>
              <a:buSzTx/>
              <a:buFont typeface="+mj-lt"/>
              <a:buAutoNum type="arabicPeriod"/>
              <a:tabLst/>
            </a:pPr>
            <a:endParaRPr lang="es-EC" dirty="0" smtClean="0">
              <a:solidFill>
                <a:schemeClr val="accent3">
                  <a:lumMod val="25000"/>
                </a:schemeClr>
              </a:solidFill>
              <a:latin typeface="Verdana" pitchFamily="34" charset="0"/>
              <a:ea typeface="Verdana" pitchFamily="34" charset="0"/>
              <a:cs typeface="Verdana" pitchFamily="34" charset="0"/>
            </a:endParaRPr>
          </a:p>
          <a:p>
            <a:pPr algn="just" fontAlgn="base">
              <a:spcBef>
                <a:spcPct val="0"/>
              </a:spcBef>
              <a:spcAft>
                <a:spcPct val="0"/>
              </a:spcAft>
            </a:pPr>
            <a:r>
              <a:rPr lang="es-ES" dirty="0"/>
              <a:t>3. </a:t>
            </a:r>
            <a:r>
              <a:rPr lang="es-ES" dirty="0" smtClean="0"/>
              <a:t> La </a:t>
            </a:r>
            <a:r>
              <a:rPr lang="es-ES" dirty="0"/>
              <a:t>Matriz de Evaluación de Factores Internos </a:t>
            </a:r>
            <a:r>
              <a:rPr lang="es-EC" dirty="0"/>
              <a:t>evidenció en el análisis comparativo, que la suma ponderada las debilidades tienen </a:t>
            </a:r>
            <a:r>
              <a:rPr lang="es-EC" dirty="0" err="1" smtClean="0"/>
              <a:t>mayotr</a:t>
            </a:r>
            <a:r>
              <a:rPr lang="es-EC" dirty="0" smtClean="0"/>
              <a:t> </a:t>
            </a:r>
            <a:r>
              <a:rPr lang="es-EC" dirty="0"/>
              <a:t>peso que las fortalezas y que el prometió combinado es inferior al promedio de 2.5; lo que refleja que la organización mantiene una estructura interna débil sobre la cual se debe trabajar fuertemente en las debilidades para responder a las demandas del entorno.</a:t>
            </a:r>
          </a:p>
          <a:p>
            <a:pPr marL="361950" marR="0" lvl="0" indent="-361950" algn="just" fontAlgn="base">
              <a:lnSpc>
                <a:spcPct val="100000"/>
              </a:lnSpc>
              <a:spcBef>
                <a:spcPct val="0"/>
              </a:spcBef>
              <a:spcAft>
                <a:spcPct val="0"/>
              </a:spcAft>
              <a:buClrTx/>
              <a:buSzTx/>
              <a:buFont typeface="+mj-lt"/>
              <a:buAutoNum type="arabicPeriod"/>
              <a:tabLst/>
            </a:pPr>
            <a:endParaRPr lang="es-EC" sz="1600" dirty="0" smtClean="0">
              <a:solidFill>
                <a:schemeClr val="accent3">
                  <a:lumMod val="25000"/>
                </a:schemeClr>
              </a:solidFill>
              <a:latin typeface="Verdana" pitchFamily="34" charset="0"/>
              <a:ea typeface="Verdana" pitchFamily="34" charset="0"/>
              <a:cs typeface="Verdana" pitchFamily="34" charset="0"/>
            </a:endParaRPr>
          </a:p>
        </p:txBody>
      </p:sp>
      <p:sp>
        <p:nvSpPr>
          <p:cNvPr id="7" name="6 Flecha izquierda">
            <a:hlinkClick r:id="rId3" action="ppaction://hlinksldjump"/>
          </p:cNvPr>
          <p:cNvSpPr/>
          <p:nvPr/>
        </p:nvSpPr>
        <p:spPr>
          <a:xfrm rot="10800000">
            <a:off x="7929585" y="6457993"/>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277478" y="836712"/>
            <a:ext cx="685804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hlinkClick r:id="rId2" action="ppaction://hlinksldjump"/>
              </a:rPr>
              <a:t>CONCLUSIONES</a:t>
            </a:r>
            <a:endParaRPr kumimoji="0" lang="es-EC"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50177" name="Rectangle 1"/>
          <p:cNvSpPr>
            <a:spLocks noChangeArrowheads="1"/>
          </p:cNvSpPr>
          <p:nvPr/>
        </p:nvSpPr>
        <p:spPr bwMode="auto">
          <a:xfrm>
            <a:off x="277174" y="1224926"/>
            <a:ext cx="8072494"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fontAlgn="base">
              <a:lnSpc>
                <a:spcPct val="100000"/>
              </a:lnSpc>
              <a:spcBef>
                <a:spcPct val="0"/>
              </a:spcBef>
              <a:spcAft>
                <a:spcPct val="0"/>
              </a:spcAft>
              <a:buClrTx/>
              <a:buSzTx/>
              <a:buFont typeface="+mj-lt"/>
              <a:buAutoNum type="arabicPeriod"/>
              <a:tabLst/>
            </a:pPr>
            <a:endParaRPr lang="es-EC" sz="1600" dirty="0" smtClean="0">
              <a:solidFill>
                <a:schemeClr val="accent3">
                  <a:lumMod val="25000"/>
                </a:schemeClr>
              </a:solidFill>
              <a:latin typeface="Verdana" pitchFamily="34" charset="0"/>
              <a:ea typeface="Verdana" pitchFamily="34" charset="0"/>
              <a:cs typeface="Verdana" pitchFamily="34" charset="0"/>
            </a:endParaRPr>
          </a:p>
          <a:p>
            <a:pPr marL="18288" indent="0" algn="just">
              <a:buNone/>
            </a:pPr>
            <a:r>
              <a:rPr lang="es-EC" dirty="0" smtClean="0"/>
              <a:t>4. La </a:t>
            </a:r>
            <a:r>
              <a:rPr lang="es-EC" dirty="0"/>
              <a:t>Matriz de Evaluación de Factores Externos evidenció en el análisis </a:t>
            </a:r>
            <a:r>
              <a:rPr lang="es-ES" dirty="0"/>
              <a:t> comparativo que de la suma ponderada de las oportunidades y amenazas, se identifica un mayor peso en las fortalezas frente a las amenazas lo que indica un entorno competitivo fuerte y el total combinado de los dos valores es inferior a 2.5, sin embargo, se encuentra muy cercano al promedio, lo cual evidencia que la empresa deberá realizar grandes cambios para poder enfrentar un entorno difícil.</a:t>
            </a:r>
          </a:p>
          <a:p>
            <a:pPr marL="18288" indent="0" algn="just">
              <a:buNone/>
            </a:pPr>
            <a:endParaRPr lang="es-EC" dirty="0"/>
          </a:p>
          <a:p>
            <a:pPr marL="18288" indent="0" algn="just">
              <a:buNone/>
            </a:pPr>
            <a:r>
              <a:rPr lang="es-EC" dirty="0"/>
              <a:t>5. </a:t>
            </a:r>
            <a:r>
              <a:rPr lang="es-ES" dirty="0"/>
              <a:t>La matriz de integración FODA permitió confrontar  los factores internos y externos,  obteniendo así los puntos clave de apalancamiento al cotejar las fortalezas con las </a:t>
            </a:r>
            <a:r>
              <a:rPr lang="es-ES" dirty="0" smtClean="0"/>
              <a:t>oportunidades </a:t>
            </a:r>
            <a:r>
              <a:rPr lang="es-ES" dirty="0"/>
              <a:t>y los cocteles explosivos al comparar las debilidades con las amenazas. Las iniciativas estratégicas y planes de acción determinados han permitido construir una propuesta que generen ventajas competitivas y sostenibles en el tiempo a la organización.</a:t>
            </a:r>
          </a:p>
          <a:p>
            <a:pPr marL="18288" indent="0" algn="just">
              <a:buNone/>
            </a:pPr>
            <a:endParaRPr lang="es-EC" dirty="0"/>
          </a:p>
          <a:p>
            <a:pPr marL="18288" indent="0" algn="just">
              <a:buNone/>
            </a:pPr>
            <a:r>
              <a:rPr lang="es-ES" dirty="0"/>
              <a:t>6. El Balance </a:t>
            </a:r>
            <a:r>
              <a:rPr lang="es-ES" dirty="0" err="1"/>
              <a:t>ScoreCard</a:t>
            </a:r>
            <a:r>
              <a:rPr lang="es-ES" dirty="0"/>
              <a:t> propuesto evidencia el modelo a aplicar en la organización, teniendo en cuenta los tres niveles trabajados para determinar los medios, actividades y tareas, con la finalidad de alcanzar las directrices definidas del análisis estratégico.</a:t>
            </a:r>
            <a:endParaRPr lang="es-EC" dirty="0"/>
          </a:p>
          <a:p>
            <a:pPr marR="0" lvl="0" algn="just" fontAlgn="base">
              <a:lnSpc>
                <a:spcPct val="100000"/>
              </a:lnSpc>
              <a:spcBef>
                <a:spcPct val="0"/>
              </a:spcBef>
              <a:spcAft>
                <a:spcPct val="0"/>
              </a:spcAft>
              <a:buClrTx/>
              <a:buSzTx/>
              <a:tabLst/>
            </a:pPr>
            <a:endParaRPr lang="es-EC" sz="1600" dirty="0" smtClean="0">
              <a:solidFill>
                <a:schemeClr val="accent3">
                  <a:lumMod val="25000"/>
                </a:schemeClr>
              </a:solidFill>
              <a:latin typeface="Verdana" pitchFamily="34" charset="0"/>
              <a:ea typeface="Verdana" pitchFamily="34" charset="0"/>
              <a:cs typeface="Verdana" pitchFamily="34" charset="0"/>
            </a:endParaRPr>
          </a:p>
        </p:txBody>
      </p:sp>
      <p:sp>
        <p:nvSpPr>
          <p:cNvPr id="7" name="6 Flecha izquierda">
            <a:hlinkClick r:id="rId2" action="ppaction://hlinksldjump"/>
          </p:cNvPr>
          <p:cNvSpPr/>
          <p:nvPr/>
        </p:nvSpPr>
        <p:spPr>
          <a:xfrm>
            <a:off x="7866774" y="6357958"/>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277478" y="1000108"/>
            <a:ext cx="685804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hlinkClick r:id="rId2" action="ppaction://hlinksldjump"/>
              </a:rPr>
              <a:t>RECOMENDACIONES</a:t>
            </a:r>
            <a:endParaRPr kumimoji="0" lang="es-EC"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50177" name="Rectangle 1"/>
          <p:cNvSpPr>
            <a:spLocks noChangeArrowheads="1"/>
          </p:cNvSpPr>
          <p:nvPr/>
        </p:nvSpPr>
        <p:spPr bwMode="auto">
          <a:xfrm>
            <a:off x="285720" y="1918568"/>
            <a:ext cx="8008223"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fontAlgn="base">
              <a:lnSpc>
                <a:spcPct val="100000"/>
              </a:lnSpc>
              <a:spcBef>
                <a:spcPct val="0"/>
              </a:spcBef>
              <a:spcAft>
                <a:spcPct val="0"/>
              </a:spcAft>
              <a:buClrTx/>
              <a:buSzTx/>
              <a:buFont typeface="+mj-lt"/>
              <a:buAutoNum type="arabicPeriod"/>
              <a:tabLst>
                <a:tab pos="355600" algn="l"/>
              </a:tabLst>
            </a:pPr>
            <a:endParaRPr lang="es-EC" dirty="0" smtClean="0">
              <a:solidFill>
                <a:schemeClr val="accent3">
                  <a:lumMod val="25000"/>
                </a:schemeClr>
              </a:solidFill>
              <a:latin typeface="Verdana" pitchFamily="34" charset="0"/>
              <a:ea typeface="Verdana" pitchFamily="34" charset="0"/>
              <a:cs typeface="Verdana" pitchFamily="34" charset="0"/>
            </a:endParaRPr>
          </a:p>
          <a:p>
            <a:pPr marL="18288" lvl="0" indent="0" algn="just">
              <a:buNone/>
            </a:pPr>
            <a:r>
              <a:rPr lang="es-ES" dirty="0"/>
              <a:t>1. Para la implementación de la propuesta de Plan Estratégico y  </a:t>
            </a:r>
            <a:r>
              <a:rPr lang="es-ES" dirty="0" err="1"/>
              <a:t>Balanced</a:t>
            </a:r>
            <a:r>
              <a:rPr lang="es-ES" dirty="0"/>
              <a:t> </a:t>
            </a:r>
            <a:r>
              <a:rPr lang="es-ES" dirty="0" err="1"/>
              <a:t>Scorecard</a:t>
            </a:r>
            <a:r>
              <a:rPr lang="es-ES" dirty="0"/>
              <a:t> se debe trabajar en la resistencia estructural y de la resistencia de los empleados al cambio, lo que permitirá una mejor y correcta asimilación e implementación del proceso en toda la organización; para lo cual es </a:t>
            </a:r>
            <a:r>
              <a:rPr lang="es-ES" dirty="0" smtClean="0"/>
              <a:t>fundamental </a:t>
            </a:r>
            <a:r>
              <a:rPr lang="es-ES" dirty="0"/>
              <a:t>el liderazgo y compromiso de la alta dirección.</a:t>
            </a:r>
            <a:endParaRPr lang="es-EC" dirty="0"/>
          </a:p>
          <a:p>
            <a:pPr marL="18288" indent="0" algn="just">
              <a:buNone/>
            </a:pPr>
            <a:r>
              <a:rPr lang="es-ES" dirty="0"/>
              <a:t> </a:t>
            </a:r>
            <a:endParaRPr lang="es-EC" dirty="0"/>
          </a:p>
          <a:p>
            <a:pPr marL="18288" lvl="0" indent="0" algn="just">
              <a:buNone/>
            </a:pPr>
            <a:r>
              <a:rPr lang="es-ES" dirty="0"/>
              <a:t>2. Para el cumplimiento de las metas y los objetivos desplegados de las iniciativas estratégicas, se debe designar los responsables y líderes de cada proyecto con el perfil y conocimiento adecuado para la implementación y seguimiento del proceso.</a:t>
            </a:r>
            <a:endParaRPr lang="es-EC" dirty="0"/>
          </a:p>
          <a:p>
            <a:pPr marL="18288" indent="0" algn="just">
              <a:buNone/>
            </a:pPr>
            <a:r>
              <a:rPr lang="es-ES" dirty="0"/>
              <a:t> </a:t>
            </a:r>
            <a:endParaRPr lang="es-EC" dirty="0"/>
          </a:p>
          <a:p>
            <a:pPr marL="18288" lvl="0" indent="0" algn="just">
              <a:buNone/>
            </a:pPr>
            <a:r>
              <a:rPr lang="es-ES" dirty="0"/>
              <a:t>3. El compromiso de la implementación del Balance </a:t>
            </a:r>
            <a:r>
              <a:rPr lang="es-ES" dirty="0" err="1"/>
              <a:t>ScoreCard</a:t>
            </a:r>
            <a:r>
              <a:rPr lang="es-ES" dirty="0"/>
              <a:t> desarrollado hasta el segundo nivel, por parte de la Alta Dirección, permitirá a Fundación ESPOIR alinearse a la propuesta estratégica y ejecutarla desde los altos manos hasta el personal que tiene contacto directo con los clientes, así como, el personal de apoyo.</a:t>
            </a:r>
            <a:endParaRPr lang="es-EC" dirty="0"/>
          </a:p>
          <a:p>
            <a:pPr marR="0" lvl="0" algn="just" fontAlgn="base">
              <a:lnSpc>
                <a:spcPct val="100000"/>
              </a:lnSpc>
              <a:spcBef>
                <a:spcPct val="0"/>
              </a:spcBef>
              <a:spcAft>
                <a:spcPct val="0"/>
              </a:spcAft>
              <a:buClrTx/>
              <a:buSzTx/>
              <a:tabLst>
                <a:tab pos="355600" algn="l"/>
              </a:tabLst>
            </a:pPr>
            <a:endParaRPr lang="es-EC" sz="1600" dirty="0" smtClean="0">
              <a:solidFill>
                <a:schemeClr val="accent3">
                  <a:lumMod val="25000"/>
                </a:schemeClr>
              </a:solidFill>
              <a:latin typeface="Verdana" pitchFamily="34" charset="0"/>
              <a:ea typeface="Verdana" pitchFamily="34" charset="0"/>
              <a:cs typeface="Verdana" pitchFamily="34" charset="0"/>
            </a:endParaRPr>
          </a:p>
        </p:txBody>
      </p:sp>
      <p:sp>
        <p:nvSpPr>
          <p:cNvPr id="5" name="4 Flecha izquierda">
            <a:hlinkClick r:id="rId3" action="ppaction://hlinksldjump"/>
          </p:cNvPr>
          <p:cNvSpPr/>
          <p:nvPr/>
        </p:nvSpPr>
        <p:spPr>
          <a:xfrm rot="10800000">
            <a:off x="7812361" y="6239591"/>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277478" y="1000108"/>
            <a:ext cx="685804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hlinkClick r:id="rId2" action="ppaction://hlinksldjump"/>
              </a:rPr>
              <a:t>RECOMENDACIONES</a:t>
            </a:r>
            <a:endParaRPr kumimoji="0" lang="es-EC"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50177" name="Rectangle 1"/>
          <p:cNvSpPr>
            <a:spLocks noChangeArrowheads="1"/>
          </p:cNvSpPr>
          <p:nvPr/>
        </p:nvSpPr>
        <p:spPr bwMode="auto">
          <a:xfrm>
            <a:off x="285720" y="733629"/>
            <a:ext cx="8008223"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indent="-361950" algn="just" fontAlgn="base">
              <a:spcBef>
                <a:spcPct val="0"/>
              </a:spcBef>
              <a:spcAft>
                <a:spcPct val="0"/>
              </a:spcAft>
              <a:buFont typeface="+mj-lt"/>
              <a:buAutoNum type="arabicPeriod" startAt="4"/>
              <a:tabLst>
                <a:tab pos="355600" algn="l"/>
              </a:tabLst>
            </a:pPr>
            <a:endParaRPr lang="es-EC" sz="1600" dirty="0" smtClean="0">
              <a:solidFill>
                <a:schemeClr val="accent3">
                  <a:lumMod val="25000"/>
                </a:schemeClr>
              </a:solidFill>
              <a:latin typeface="Verdana" pitchFamily="34" charset="0"/>
              <a:ea typeface="Verdana" pitchFamily="34" charset="0"/>
              <a:cs typeface="Verdana" pitchFamily="34" charset="0"/>
            </a:endParaRPr>
          </a:p>
          <a:p>
            <a:pPr marL="361950" indent="-361950" algn="just" fontAlgn="base">
              <a:spcBef>
                <a:spcPct val="0"/>
              </a:spcBef>
              <a:spcAft>
                <a:spcPct val="0"/>
              </a:spcAft>
              <a:buFont typeface="+mj-lt"/>
              <a:buAutoNum type="arabicPeriod" startAt="4"/>
              <a:tabLst>
                <a:tab pos="355600" algn="l"/>
              </a:tabLst>
            </a:pPr>
            <a:endParaRPr lang="es-EC" sz="1600" dirty="0">
              <a:solidFill>
                <a:schemeClr val="accent3">
                  <a:lumMod val="25000"/>
                </a:schemeClr>
              </a:solidFill>
              <a:latin typeface="Verdana" pitchFamily="34" charset="0"/>
              <a:ea typeface="Verdana" pitchFamily="34" charset="0"/>
              <a:cs typeface="Verdana" pitchFamily="34" charset="0"/>
            </a:endParaRPr>
          </a:p>
          <a:p>
            <a:pPr marL="361950" indent="-361950" algn="just" fontAlgn="base">
              <a:spcBef>
                <a:spcPct val="0"/>
              </a:spcBef>
              <a:spcAft>
                <a:spcPct val="0"/>
              </a:spcAft>
              <a:buFont typeface="+mj-lt"/>
              <a:buAutoNum type="arabicPeriod" startAt="4"/>
              <a:tabLst>
                <a:tab pos="355600" algn="l"/>
              </a:tabLst>
            </a:pPr>
            <a:endParaRPr lang="es-EC" sz="1600" dirty="0" smtClean="0">
              <a:solidFill>
                <a:schemeClr val="accent3">
                  <a:lumMod val="25000"/>
                </a:schemeClr>
              </a:solidFill>
              <a:latin typeface="Verdana" pitchFamily="34" charset="0"/>
              <a:ea typeface="Verdana" pitchFamily="34" charset="0"/>
              <a:cs typeface="Verdana" pitchFamily="34" charset="0"/>
            </a:endParaRPr>
          </a:p>
          <a:p>
            <a:pPr marL="361950" indent="-361950" algn="just" fontAlgn="base">
              <a:spcBef>
                <a:spcPct val="0"/>
              </a:spcBef>
              <a:spcAft>
                <a:spcPct val="0"/>
              </a:spcAft>
              <a:buFont typeface="+mj-lt"/>
              <a:buAutoNum type="arabicPeriod" startAt="4"/>
              <a:tabLst>
                <a:tab pos="355600" algn="l"/>
              </a:tabLst>
            </a:pPr>
            <a:endParaRPr lang="es-EC" sz="1600" dirty="0" smtClean="0">
              <a:solidFill>
                <a:schemeClr val="accent3">
                  <a:lumMod val="25000"/>
                </a:schemeClr>
              </a:solidFill>
              <a:latin typeface="Verdana" pitchFamily="34" charset="0"/>
              <a:ea typeface="Verdana" pitchFamily="34" charset="0"/>
              <a:cs typeface="Verdana" pitchFamily="34" charset="0"/>
            </a:endParaRPr>
          </a:p>
          <a:p>
            <a:pPr marL="18288" lvl="0" indent="0" algn="just">
              <a:buNone/>
            </a:pPr>
            <a:r>
              <a:rPr lang="es-ES" dirty="0"/>
              <a:t>4. Incrementar la cobertura e infraestructura a nivel nacional para cubrir la población no atendida, así como, la participación en el mercado con la implementación de una cartera de productos y servicios que cubra las necesidades y expectativas del segmento.</a:t>
            </a:r>
            <a:endParaRPr lang="es-EC" dirty="0"/>
          </a:p>
          <a:p>
            <a:pPr marL="18288" lvl="0" indent="0" algn="just">
              <a:buNone/>
            </a:pPr>
            <a:endParaRPr lang="es-EC" dirty="0"/>
          </a:p>
          <a:p>
            <a:pPr marL="18288" lvl="0" indent="0" algn="just">
              <a:buNone/>
            </a:pPr>
            <a:r>
              <a:rPr lang="es-EC" dirty="0"/>
              <a:t>5. </a:t>
            </a:r>
            <a:r>
              <a:rPr lang="es-ES" dirty="0"/>
              <a:t>Es necesario la contratación de un responsable del proceso de seguimiento al plan estratégico a tiempo completo, con el empoderamiento suficiente para que su gestión atraviese todas las áreas institucionales.</a:t>
            </a:r>
            <a:endParaRPr lang="es-EC" dirty="0"/>
          </a:p>
          <a:p>
            <a:pPr marL="18288" indent="0" algn="just">
              <a:buNone/>
            </a:pPr>
            <a:endParaRPr lang="es-EC" dirty="0"/>
          </a:p>
          <a:p>
            <a:pPr marL="18288" lvl="0" indent="0" algn="just">
              <a:buNone/>
            </a:pPr>
            <a:r>
              <a:rPr lang="es-ES" dirty="0"/>
              <a:t>6. El proceso de seguimiento de las actividades y tareas hace indispensable la adquisición de un software de monitoreo, por lo que la Fundación  deberá evaluar las alternativas del mercado.</a:t>
            </a:r>
            <a:endParaRPr lang="es-EC" dirty="0"/>
          </a:p>
          <a:p>
            <a:pPr marL="18288" indent="0" algn="just">
              <a:buNone/>
            </a:pPr>
            <a:r>
              <a:rPr lang="es-ES" dirty="0"/>
              <a:t> </a:t>
            </a:r>
            <a:endParaRPr lang="es-EC" dirty="0"/>
          </a:p>
          <a:p>
            <a:pPr marL="18288" lvl="0" indent="0" algn="just">
              <a:buNone/>
            </a:pPr>
            <a:r>
              <a:rPr lang="es-ES" dirty="0"/>
              <a:t>7. La consideración del cambio de figura jurídica en la institución es el punto base para la gestión institucional en los siguientes años, por lo tanto todas las actividades y proyectos deberán considerar la perspectiva de ser una entidad regulada bajo el control de la Superintendencia de Bancos.</a:t>
            </a:r>
            <a:endParaRPr lang="es-EC" dirty="0"/>
          </a:p>
        </p:txBody>
      </p:sp>
      <p:sp>
        <p:nvSpPr>
          <p:cNvPr id="5" name="4 Flecha izquierda">
            <a:hlinkClick r:id="rId3" action="ppaction://hlinksldjump"/>
          </p:cNvPr>
          <p:cNvSpPr/>
          <p:nvPr/>
        </p:nvSpPr>
        <p:spPr>
          <a:xfrm rot="10800000">
            <a:off x="7812361" y="6383607"/>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857488" y="980728"/>
            <a:ext cx="3816424" cy="720080"/>
          </a:xfrm>
          <a:prstGeom prst="rect">
            <a:avLst/>
          </a:prstGeom>
          <a:noFill/>
          <a:ln w="9525">
            <a:noFill/>
            <a:miter lim="800000"/>
            <a:headEnd/>
            <a:tailEnd/>
          </a:ln>
        </p:spPr>
        <p:txBody>
          <a:bodyPr lIns="0" tIns="0" rIns="0" bIns="0"/>
          <a:lstStyle/>
          <a:p>
            <a:pPr algn="ctr"/>
            <a:r>
              <a:rPr lang="en-GB" sz="4000" b="1" dirty="0" smtClean="0">
                <a:solidFill>
                  <a:srgbClr val="025EB2"/>
                </a:solidFill>
                <a:latin typeface="Calisto MT" pitchFamily="18" charset="0"/>
              </a:rPr>
              <a:t>GRACIAS</a:t>
            </a:r>
          </a:p>
          <a:p>
            <a:endParaRPr lang="en-GB" sz="4000" b="1" dirty="0">
              <a:solidFill>
                <a:srgbClr val="025EB2"/>
              </a:solidFill>
              <a:latin typeface="Calisto MT"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115616" y="2208135"/>
            <a:ext cx="6696744" cy="2220997"/>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86916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413792"/>
            <a:ext cx="8229600" cy="1143000"/>
          </a:xfrm>
        </p:spPr>
        <p:txBody>
          <a:bodyPr>
            <a:normAutofit fontScale="90000"/>
          </a:bodyPr>
          <a:lstStyle/>
          <a:p>
            <a:pPr marL="0" indent="0" algn="ctr"/>
            <a:r>
              <a:rPr lang="es-EC"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C"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C" sz="33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PRESENTACIÓN DE LA ORGANIZACIÓN </a:t>
            </a:r>
            <a:endParaRPr lang="es-EC" sz="3300" b="1" dirty="0" smtClean="0">
              <a:solidFill>
                <a:schemeClr val="accent3">
                  <a:lumMod val="25000"/>
                </a:schemeClr>
              </a:solidFill>
              <a:latin typeface="Verdana" pitchFamily="34" charset="0"/>
              <a:ea typeface="Verdana" pitchFamily="34" charset="0"/>
              <a:cs typeface="Verdana" pitchFamily="34" charset="0"/>
              <a:hlinkClick r:id="rId3" action="ppaction://hlinkfile"/>
            </a:endParaRPr>
          </a:p>
        </p:txBody>
      </p:sp>
      <p:sp>
        <p:nvSpPr>
          <p:cNvPr id="6" name="5 Marcador de contenido"/>
          <p:cNvSpPr>
            <a:spLocks noGrp="1"/>
          </p:cNvSpPr>
          <p:nvPr>
            <p:ph sz="half" idx="2"/>
          </p:nvPr>
        </p:nvSpPr>
        <p:spPr/>
        <p:txBody>
          <a:bodyPr/>
          <a:lstStyle/>
          <a:p>
            <a:pPr marL="114300" indent="0">
              <a:buNone/>
            </a:pPr>
            <a:r>
              <a:rPr lang="es-ES" b="1" dirty="0" smtClean="0">
                <a:solidFill>
                  <a:schemeClr val="accent3">
                    <a:lumMod val="25000"/>
                  </a:schemeClr>
                </a:solidFill>
                <a:latin typeface="Verdana" pitchFamily="34" charset="0"/>
                <a:ea typeface="Verdana" pitchFamily="34" charset="0"/>
                <a:cs typeface="Verdana" pitchFamily="34" charset="0"/>
              </a:rPr>
              <a:t>Fundación para el Desarrollo Integral ESPOIR </a:t>
            </a:r>
          </a:p>
          <a:p>
            <a:endParaRPr lang="es-ES" b="1" dirty="0" smtClean="0">
              <a:solidFill>
                <a:schemeClr val="accent3">
                  <a:lumMod val="25000"/>
                </a:schemeClr>
              </a:solidFill>
              <a:latin typeface="Verdana" pitchFamily="34" charset="0"/>
            </a:endParaRPr>
          </a:p>
          <a:p>
            <a:endParaRPr lang="es-ES" b="1" dirty="0" smtClean="0">
              <a:solidFill>
                <a:schemeClr val="accent3">
                  <a:lumMod val="25000"/>
                </a:schemeClr>
              </a:solidFill>
              <a:latin typeface="Verdana" pitchFamily="34" charset="0"/>
            </a:endParaRPr>
          </a:p>
          <a:p>
            <a:pPr marL="114300" indent="0">
              <a:buNone/>
            </a:pPr>
            <a:r>
              <a:rPr lang="es-ES" b="1" dirty="0" smtClean="0">
                <a:solidFill>
                  <a:schemeClr val="accent3">
                    <a:lumMod val="25000"/>
                  </a:schemeClr>
                </a:solidFill>
                <a:latin typeface="Verdana" pitchFamily="34" charset="0"/>
                <a:ea typeface="Verdana" pitchFamily="34" charset="0"/>
                <a:cs typeface="Verdana" pitchFamily="34" charset="0"/>
              </a:rPr>
              <a:t>OBJETIVO</a:t>
            </a:r>
            <a:endParaRPr lang="es-ES" dirty="0"/>
          </a:p>
        </p:txBody>
      </p:sp>
      <p:sp>
        <p:nvSpPr>
          <p:cNvPr id="8" name="7 Marcador de contenido"/>
          <p:cNvSpPr>
            <a:spLocks noGrp="1"/>
          </p:cNvSpPr>
          <p:nvPr>
            <p:ph sz="quarter" idx="4"/>
          </p:nvPr>
        </p:nvSpPr>
        <p:spPr/>
        <p:txBody>
          <a:bodyPr>
            <a:normAutofit fontScale="85000" lnSpcReduction="10000"/>
          </a:bodyPr>
          <a:lstStyle/>
          <a:p>
            <a:r>
              <a:rPr lang="es-ES" dirty="0" smtClean="0">
                <a:solidFill>
                  <a:schemeClr val="accent3">
                    <a:lumMod val="25000"/>
                  </a:schemeClr>
                </a:solidFill>
                <a:latin typeface="Verdana" pitchFamily="34" charset="0"/>
                <a:ea typeface="Verdana" pitchFamily="34" charset="0"/>
                <a:cs typeface="Verdana" pitchFamily="34" charset="0"/>
              </a:rPr>
              <a:t>ONG realiza actividades de micro crédito bajo metodología grupal e individual.</a:t>
            </a:r>
          </a:p>
          <a:p>
            <a:r>
              <a:rPr lang="es-ES" dirty="0" smtClean="0">
                <a:solidFill>
                  <a:schemeClr val="accent3">
                    <a:lumMod val="25000"/>
                  </a:schemeClr>
                </a:solidFill>
                <a:latin typeface="Verdana" pitchFamily="34" charset="0"/>
              </a:rPr>
              <a:t>Inicio de operaciones 2002.</a:t>
            </a:r>
          </a:p>
          <a:p>
            <a:r>
              <a:rPr lang="es-ES" dirty="0" smtClean="0">
                <a:solidFill>
                  <a:schemeClr val="accent3">
                    <a:lumMod val="25000"/>
                  </a:schemeClr>
                </a:solidFill>
                <a:latin typeface="Verdana" pitchFamily="34" charset="0"/>
              </a:rPr>
              <a:t>Propender al desarrollo económico y social de la mujer el niño y la familia a través de la concesión de microcrédito  con educación.</a:t>
            </a:r>
          </a:p>
        </p:txBody>
      </p:sp>
      <p:sp>
        <p:nvSpPr>
          <p:cNvPr id="9" name="8 Flecha derecha"/>
          <p:cNvSpPr/>
          <p:nvPr/>
        </p:nvSpPr>
        <p:spPr>
          <a:xfrm>
            <a:off x="1784178" y="3501008"/>
            <a:ext cx="575432" cy="2941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Flecha derecha"/>
          <p:cNvSpPr/>
          <p:nvPr/>
        </p:nvSpPr>
        <p:spPr>
          <a:xfrm>
            <a:off x="1757930" y="5085184"/>
            <a:ext cx="575432" cy="2941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0 Flecha izquierda">
            <a:hlinkClick r:id="rId2" action="ppaction://hlinksldjump"/>
          </p:cNvPr>
          <p:cNvSpPr/>
          <p:nvPr/>
        </p:nvSpPr>
        <p:spPr>
          <a:xfrm>
            <a:off x="539552" y="6237312"/>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413792"/>
            <a:ext cx="8229600" cy="1143000"/>
          </a:xfrm>
        </p:spPr>
        <p:txBody>
          <a:bodyPr>
            <a:noAutofit/>
          </a:bodyPr>
          <a:lstStyle/>
          <a:p>
            <a:pPr algn="ctr"/>
            <a: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C" sz="26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PLANTEAMIENTO Y FORMULACIÓN DEL PROBLEMA</a:t>
            </a:r>
            <a:endParaRPr lang="es-ES" sz="2600" dirty="0"/>
          </a:p>
        </p:txBody>
      </p:sp>
      <p:sp>
        <p:nvSpPr>
          <p:cNvPr id="8" name="7 Flecha izquierda">
            <a:hlinkClick r:id="rId2" action="ppaction://hlinksldjump"/>
          </p:cNvPr>
          <p:cNvSpPr/>
          <p:nvPr/>
        </p:nvSpPr>
        <p:spPr>
          <a:xfrm>
            <a:off x="251520" y="6527624"/>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sp>
        <p:nvSpPr>
          <p:cNvPr id="9" name="8 Rectángulo"/>
          <p:cNvSpPr/>
          <p:nvPr/>
        </p:nvSpPr>
        <p:spPr>
          <a:xfrm>
            <a:off x="510372" y="6067456"/>
            <a:ext cx="1951002" cy="400110"/>
          </a:xfrm>
          <a:prstGeom prst="rect">
            <a:avLst/>
          </a:prstGeom>
        </p:spPr>
        <p:txBody>
          <a:bodyPr wrap="square">
            <a:spAutoFit/>
          </a:bodyPr>
          <a:lstStyle/>
          <a:p>
            <a:r>
              <a:rPr lang="es-MX" sz="2000" b="1" dirty="0" smtClean="0">
                <a:solidFill>
                  <a:schemeClr val="accent3">
                    <a:lumMod val="25000"/>
                  </a:schemeClr>
                </a:solidFill>
                <a:latin typeface="Verdana" pitchFamily="34" charset="0"/>
                <a:ea typeface="Verdana" pitchFamily="34" charset="0"/>
                <a:cs typeface="Verdana" pitchFamily="34" charset="0"/>
                <a:hlinkClick r:id="rId3" action="ppaction://hlinksldjump"/>
              </a:rPr>
              <a:t>Formulación</a:t>
            </a:r>
            <a:endParaRPr lang="es-MX" sz="2000" b="1" dirty="0" smtClean="0">
              <a:solidFill>
                <a:schemeClr val="accent3">
                  <a:lumMod val="25000"/>
                </a:schemeClr>
              </a:solidFill>
              <a:latin typeface="Verdana" pitchFamily="34" charset="0"/>
              <a:ea typeface="Verdana" pitchFamily="34" charset="0"/>
              <a:cs typeface="Verdana" pitchFamily="34" charset="0"/>
            </a:endParaRPr>
          </a:p>
        </p:txBody>
      </p:sp>
      <p:graphicFrame>
        <p:nvGraphicFramePr>
          <p:cNvPr id="12" name="11 Diagrama"/>
          <p:cNvGraphicFramePr/>
          <p:nvPr>
            <p:extLst>
              <p:ext uri="{D42A27DB-BD31-4B8C-83A1-F6EECF244321}">
                <p14:modId xmlns:p14="http://schemas.microsoft.com/office/powerpoint/2010/main" val="2260540700"/>
              </p:ext>
            </p:extLst>
          </p:nvPr>
        </p:nvGraphicFramePr>
        <p:xfrm>
          <a:off x="827584" y="1700808"/>
          <a:ext cx="7632848"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C" sz="30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PLANTEAMIENTO Y FORMULACIÓN DEL PROBLEMA</a:t>
            </a:r>
            <a:endParaRPr lang="es-ES" sz="3000" dirty="0"/>
          </a:p>
        </p:txBody>
      </p:sp>
      <p:sp>
        <p:nvSpPr>
          <p:cNvPr id="11" name="10 Flecha izquierda">
            <a:hlinkClick r:id="rId2" action="ppaction://hlinksldjump"/>
          </p:cNvPr>
          <p:cNvSpPr/>
          <p:nvPr/>
        </p:nvSpPr>
        <p:spPr>
          <a:xfrm>
            <a:off x="975020" y="5949280"/>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graphicFrame>
        <p:nvGraphicFramePr>
          <p:cNvPr id="10" name="9 Diagrama"/>
          <p:cNvGraphicFramePr/>
          <p:nvPr>
            <p:extLst>
              <p:ext uri="{D42A27DB-BD31-4B8C-83A1-F6EECF244321}">
                <p14:modId xmlns:p14="http://schemas.microsoft.com/office/powerpoint/2010/main" val="3003018894"/>
              </p:ext>
            </p:extLst>
          </p:nvPr>
        </p:nvGraphicFramePr>
        <p:xfrm>
          <a:off x="827584" y="1916832"/>
          <a:ext cx="7488832"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C"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C" sz="30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OBJETIVOS</a:t>
            </a:r>
            <a:endParaRPr lang="es-ES" sz="3000" dirty="0"/>
          </a:p>
        </p:txBody>
      </p:sp>
      <p:graphicFrame>
        <p:nvGraphicFramePr>
          <p:cNvPr id="8" name="2 Marcador de contenido"/>
          <p:cNvGraphicFramePr>
            <a:graphicFrameLocks noGrp="1"/>
          </p:cNvGraphicFramePr>
          <p:nvPr>
            <p:ph sz="half" idx="1"/>
            <p:extLst>
              <p:ext uri="{D42A27DB-BD31-4B8C-83A1-F6EECF244321}">
                <p14:modId xmlns:p14="http://schemas.microsoft.com/office/powerpoint/2010/main" val="3909038450"/>
              </p:ext>
            </p:extLst>
          </p:nvPr>
        </p:nvGraphicFramePr>
        <p:xfrm>
          <a:off x="468313" y="1600200"/>
          <a:ext cx="82184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Flecha izquierda">
            <a:hlinkClick r:id="rId2" action="ppaction://hlinksldjump"/>
          </p:cNvPr>
          <p:cNvSpPr/>
          <p:nvPr/>
        </p:nvSpPr>
        <p:spPr>
          <a:xfrm>
            <a:off x="686988" y="6021288"/>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26976" y="557808"/>
            <a:ext cx="8229600" cy="1143000"/>
          </a:xfrm>
        </p:spPr>
        <p:txBody>
          <a:bodyPr>
            <a:normAutofit/>
          </a:bodyPr>
          <a:lstStyle/>
          <a:p>
            <a:r>
              <a:rPr lang="es-ES" sz="26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EXTERNO: </a:t>
            </a:r>
            <a:br>
              <a:rPr lang="es-ES" sz="26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4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PEST</a:t>
            </a:r>
          </a:p>
        </p:txBody>
      </p:sp>
      <p:graphicFrame>
        <p:nvGraphicFramePr>
          <p:cNvPr id="10" name="9 Marcador de contenido"/>
          <p:cNvGraphicFramePr>
            <a:graphicFrameLocks noGrp="1"/>
          </p:cNvGraphicFramePr>
          <p:nvPr>
            <p:ph sz="half" idx="2"/>
            <p:extLst>
              <p:ext uri="{D42A27DB-BD31-4B8C-83A1-F6EECF244321}">
                <p14:modId xmlns:p14="http://schemas.microsoft.com/office/powerpoint/2010/main" val="3807409901"/>
              </p:ext>
            </p:extLst>
          </p:nvPr>
        </p:nvGraphicFramePr>
        <p:xfrm>
          <a:off x="467544" y="1942377"/>
          <a:ext cx="8218488" cy="2160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9 Marcador de contenido"/>
          <p:cNvGraphicFramePr>
            <a:graphicFrameLocks noGrp="1"/>
          </p:cNvGraphicFramePr>
          <p:nvPr>
            <p:ph sz="quarter" idx="4"/>
            <p:extLst>
              <p:ext uri="{D42A27DB-BD31-4B8C-83A1-F6EECF244321}">
                <p14:modId xmlns:p14="http://schemas.microsoft.com/office/powerpoint/2010/main" val="992552832"/>
              </p:ext>
            </p:extLst>
          </p:nvPr>
        </p:nvGraphicFramePr>
        <p:xfrm>
          <a:off x="395536" y="3933056"/>
          <a:ext cx="8218488"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11 Flecha izquierda">
            <a:hlinkClick r:id="rId2" action="ppaction://hlinksldjump"/>
          </p:cNvPr>
          <p:cNvSpPr/>
          <p:nvPr/>
        </p:nvSpPr>
        <p:spPr>
          <a:xfrm>
            <a:off x="395536" y="6309320"/>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71032" y="629816"/>
            <a:ext cx="8229600" cy="1143000"/>
          </a:xfrm>
        </p:spPr>
        <p:txBody>
          <a:bodyPr>
            <a:normAutofit fontScale="90000"/>
          </a:bodyPr>
          <a:lstStyle/>
          <a:p>
            <a:r>
              <a:rPr lang="es-ES"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ANÁLISIS EXTERNO:</a:t>
            </a:r>
            <a:br>
              <a:rPr lang="es-ES"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r>
              <a:rPr lang="es-ES" sz="27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ESTRUCTURA DEL MERCADO FINANCIERO</a:t>
            </a:r>
            <a:r>
              <a:rPr lang="es-ES"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t/>
            </a:r>
            <a:br>
              <a:rPr lang="es-ES" sz="3200" b="1" dirty="0" smtClean="0">
                <a:solidFill>
                  <a:schemeClr val="accent3">
                    <a:lumMod val="25000"/>
                  </a:schemeClr>
                </a:solidFill>
                <a:latin typeface="Verdana" pitchFamily="34" charset="0"/>
                <a:ea typeface="Verdana" pitchFamily="34" charset="0"/>
                <a:cs typeface="Verdana" pitchFamily="34" charset="0"/>
                <a:hlinkClick r:id="rId2" action="ppaction://hlinksldjump"/>
              </a:rPr>
            </a:br>
            <a:endParaRPr lang="es-ES" sz="2800" b="1" dirty="0" smtClean="0">
              <a:solidFill>
                <a:schemeClr val="accent3">
                  <a:lumMod val="25000"/>
                </a:schemeClr>
              </a:solidFill>
              <a:latin typeface="Verdana" pitchFamily="34" charset="0"/>
              <a:ea typeface="Verdana" pitchFamily="34" charset="0"/>
              <a:cs typeface="Verdana" pitchFamily="34" charset="0"/>
              <a:hlinkClick r:id="rId2" action="ppaction://hlinksldjump"/>
            </a:endParaRPr>
          </a:p>
        </p:txBody>
      </p:sp>
      <p:sp>
        <p:nvSpPr>
          <p:cNvPr id="9" name="2 Marcador de texto"/>
          <p:cNvSpPr>
            <a:spLocks noGrp="1"/>
          </p:cNvSpPr>
          <p:nvPr>
            <p:ph type="body" idx="1"/>
          </p:nvPr>
        </p:nvSpPr>
        <p:spPr>
          <a:xfrm>
            <a:off x="2332012" y="1825425"/>
            <a:ext cx="4040188" cy="639762"/>
          </a:xfrm>
        </p:spPr>
        <p:txBody>
          <a:bodyPr/>
          <a:lstStyle/>
          <a:p>
            <a:pPr algn="ctr"/>
            <a:r>
              <a:rPr lang="es-ES" dirty="0" smtClean="0"/>
              <a:t>POR ENTE REGULADOR</a:t>
            </a:r>
            <a:endParaRPr lang="es-ES" dirty="0"/>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2477016693"/>
              </p:ext>
            </p:extLst>
          </p:nvPr>
        </p:nvGraphicFramePr>
        <p:xfrm>
          <a:off x="457200" y="2465187"/>
          <a:ext cx="8075240" cy="384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Flecha izquierda">
            <a:hlinkClick r:id="rId2" action="ppaction://hlinksldjump"/>
          </p:cNvPr>
          <p:cNvSpPr/>
          <p:nvPr/>
        </p:nvSpPr>
        <p:spPr>
          <a:xfrm>
            <a:off x="467544" y="6527624"/>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00B0F0"/>
              </a:solidFill>
            </a:endParaRPr>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4" y="0"/>
            <a:ext cx="414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7254</TotalTime>
  <Words>1400</Words>
  <Application>Microsoft Office PowerPoint</Application>
  <PresentationFormat>Presentación en pantalla (4:3)</PresentationFormat>
  <Paragraphs>277</Paragraphs>
  <Slides>35</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Adyacencia</vt:lpstr>
      <vt:lpstr>Visio</vt:lpstr>
      <vt:lpstr>Presentación de PowerPoint</vt:lpstr>
      <vt:lpstr>Presentación de PowerPoint</vt:lpstr>
      <vt:lpstr>Presentación de PowerPoint</vt:lpstr>
      <vt:lpstr> PRESENTACIÓN DE LA ORGANIZACIÓN </vt:lpstr>
      <vt:lpstr> PLANTEAMIENTO Y FORMULACIÓN DEL PROBLEMA</vt:lpstr>
      <vt:lpstr>  PLANTEAMIENTO Y FORMULACIÓN DEL PROBLEMA</vt:lpstr>
      <vt:lpstr> OBJETIVOS</vt:lpstr>
      <vt:lpstr>ANÁLISIS EXTERNO:  ANÁLISIS PEST</vt:lpstr>
      <vt:lpstr> ANÁLISIS EXTERNO: ESTRUCTURA DEL MERCADO FINANCIERO </vt:lpstr>
      <vt:lpstr> ANÁLISIS EXTERNO: ESTRUCTURA DEL MERCADO FINANCIERO </vt:lpstr>
      <vt:lpstr> ANÁLISIS EXTERNO: ESTRUCTURA DEL  MERCADO FINANCIERO</vt:lpstr>
      <vt:lpstr>ANÁLISIS EXTERNO: CLIENTES</vt:lpstr>
      <vt:lpstr>ANÁLISIS EXTERNO: LA COMPTENTECIA</vt:lpstr>
      <vt:lpstr>ANÁLISIS EXTERNO: LA COMPTENTECIA</vt:lpstr>
      <vt:lpstr> ANÁLISIS INTERNO VENTAS</vt:lpstr>
      <vt:lpstr>ANÁLISIS INTERNO ESTACIONALIDAD DE LAS VENTAS</vt:lpstr>
      <vt:lpstr>ANALISIS INTERNO DESEMPEÑO FINANCIERO</vt:lpstr>
      <vt:lpstr>  ANALISIS INTERNO DESEMPEÑO FINANCIERO  RENDIMIENTO DE LA CARTERA E INDICE DE GASTOS</vt:lpstr>
      <vt:lpstr>  ANÁLISIS INTERNO DESEMPEÑO FINANCIERO  RETORNO SOBRE PATRIMONIO Y RETORNO SOBRE ACTIVOS</vt:lpstr>
      <vt:lpstr> ANÁLISIS INTERNO DESEMPEÑO FINANCIERO  PILARES FINANCIEROS</vt:lpstr>
      <vt:lpstr>ANÁLISIS INTERNO  PORTAFOLIO DE PRODUDUCTOS</vt:lpstr>
      <vt:lpstr> ANÁLISIS INTERNO  CADENA DE VALOR </vt:lpstr>
      <vt:lpstr>ANALISIS INTERNO  ESTRUCTURA ORGANIZACIONAL</vt:lpstr>
      <vt:lpstr>ANÁLISIS INTERNO  ESTRUCTURA ORGANIZACIONAL</vt:lpstr>
      <vt:lpstr>FODA PRIORIZADO</vt:lpstr>
      <vt:lpstr>MAPA ESTRATEGICO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AYASA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Anita Chimbo P.</dc:creator>
  <cp:lastModifiedBy>EDUARDO RENAN MUNOZ</cp:lastModifiedBy>
  <cp:revision>436</cp:revision>
  <dcterms:created xsi:type="dcterms:W3CDTF">2012-01-28T13:36:55Z</dcterms:created>
  <dcterms:modified xsi:type="dcterms:W3CDTF">2013-11-12T00:07:47Z</dcterms:modified>
</cp:coreProperties>
</file>