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92" r:id="rId4"/>
    <p:sldId id="257" r:id="rId5"/>
    <p:sldId id="258" r:id="rId6"/>
    <p:sldId id="259" r:id="rId7"/>
    <p:sldId id="280" r:id="rId8"/>
    <p:sldId id="261" r:id="rId9"/>
    <p:sldId id="260" r:id="rId10"/>
    <p:sldId id="269" r:id="rId11"/>
    <p:sldId id="285" r:id="rId12"/>
    <p:sldId id="286" r:id="rId13"/>
    <p:sldId id="275" r:id="rId14"/>
    <p:sldId id="278" r:id="rId15"/>
    <p:sldId id="276" r:id="rId16"/>
    <p:sldId id="277" r:id="rId17"/>
    <p:sldId id="287" r:id="rId18"/>
    <p:sldId id="263" r:id="rId19"/>
    <p:sldId id="288" r:id="rId20"/>
    <p:sldId id="264" r:id="rId21"/>
    <p:sldId id="266" r:id="rId22"/>
    <p:sldId id="267" r:id="rId23"/>
    <p:sldId id="265" r:id="rId24"/>
    <p:sldId id="268" r:id="rId25"/>
    <p:sldId id="270" r:id="rId26"/>
    <p:sldId id="283" r:id="rId27"/>
    <p:sldId id="282" r:id="rId28"/>
    <p:sldId id="294" r:id="rId29"/>
    <p:sldId id="293" r:id="rId3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39" autoAdjust="0"/>
  </p:normalViewPr>
  <p:slideViewPr>
    <p:cSldViewPr>
      <p:cViewPr>
        <p:scale>
          <a:sx n="70" d="100"/>
          <a:sy n="70" d="100"/>
        </p:scale>
        <p:origin x="-1164"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341167-A535-409E-8721-02AE7AC83581}" type="datetimeFigureOut">
              <a:rPr lang="es-EC" smtClean="0"/>
              <a:t>17/01/2014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9FD3A109-5F72-49D1-A164-7B1F733DF9BA}" type="slidenum">
              <a:rPr lang="es-EC" smtClean="0"/>
              <a:t>‹Nº›</a:t>
            </a:fld>
            <a:endParaRPr lang="es-EC" dirty="0"/>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F341167-A535-409E-8721-02AE7AC83581}" type="datetimeFigureOut">
              <a:rPr lang="es-EC" smtClean="0"/>
              <a:t>17/01/2014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FD3A109-5F72-49D1-A164-7B1F733DF9BA}" type="slidenum">
              <a:rPr lang="es-EC" smtClean="0"/>
              <a:t>‹Nº›</a:t>
            </a:fld>
            <a:endParaRPr lang="es-EC"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F341167-A535-409E-8721-02AE7AC83581}" type="datetimeFigureOut">
              <a:rPr lang="es-EC" smtClean="0"/>
              <a:t>17/01/2014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FD3A109-5F72-49D1-A164-7B1F733DF9BA}" type="slidenum">
              <a:rPr lang="es-EC" smtClean="0"/>
              <a:t>‹Nº›</a:t>
            </a:fld>
            <a:endParaRPr lang="es-EC"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341167-A535-409E-8721-02AE7AC83581}" type="datetimeFigureOut">
              <a:rPr lang="es-EC" smtClean="0"/>
              <a:t>17/01/2014</a:t>
            </a:fld>
            <a:endParaRPr lang="es-EC" dirty="0"/>
          </a:p>
        </p:txBody>
      </p:sp>
      <p:sp>
        <p:nvSpPr>
          <p:cNvPr id="10" name="Slide Number Placeholder 9"/>
          <p:cNvSpPr>
            <a:spLocks noGrp="1"/>
          </p:cNvSpPr>
          <p:nvPr>
            <p:ph type="sldNum" sz="quarter" idx="11"/>
          </p:nvPr>
        </p:nvSpPr>
        <p:spPr/>
        <p:txBody>
          <a:bodyPr/>
          <a:lstStyle/>
          <a:p>
            <a:fld id="{9FD3A109-5F72-49D1-A164-7B1F733DF9BA}" type="slidenum">
              <a:rPr lang="es-EC" smtClean="0"/>
              <a:t>‹Nº›</a:t>
            </a:fld>
            <a:endParaRPr lang="es-EC" dirty="0"/>
          </a:p>
        </p:txBody>
      </p:sp>
      <p:sp>
        <p:nvSpPr>
          <p:cNvPr id="12" name="Footer Placeholder 11"/>
          <p:cNvSpPr>
            <a:spLocks noGrp="1"/>
          </p:cNvSpPr>
          <p:nvPr>
            <p:ph type="ftr" sz="quarter" idx="12"/>
          </p:nvPr>
        </p:nvSpPr>
        <p:spPr/>
        <p:txBody>
          <a:bodyPr/>
          <a:lstStyle/>
          <a:p>
            <a:endParaRPr lang="es-EC"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19" name="Date Placeholder 18"/>
          <p:cNvSpPr>
            <a:spLocks noGrp="1"/>
          </p:cNvSpPr>
          <p:nvPr>
            <p:ph type="dt" sz="half" idx="10"/>
          </p:nvPr>
        </p:nvSpPr>
        <p:spPr/>
        <p:txBody>
          <a:bodyPr/>
          <a:lstStyle/>
          <a:p>
            <a:fld id="{8F341167-A535-409E-8721-02AE7AC83581}" type="datetimeFigureOut">
              <a:rPr lang="es-EC" smtClean="0"/>
              <a:t>17/01/2014</a:t>
            </a:fld>
            <a:endParaRPr lang="es-EC" dirty="0"/>
          </a:p>
        </p:txBody>
      </p:sp>
      <p:sp>
        <p:nvSpPr>
          <p:cNvPr id="20" name="Slide Number Placeholder 19"/>
          <p:cNvSpPr>
            <a:spLocks noGrp="1"/>
          </p:cNvSpPr>
          <p:nvPr>
            <p:ph type="sldNum" sz="quarter" idx="11"/>
          </p:nvPr>
        </p:nvSpPr>
        <p:spPr/>
        <p:txBody>
          <a:bodyPr/>
          <a:lstStyle/>
          <a:p>
            <a:fld id="{9FD3A109-5F72-49D1-A164-7B1F733DF9BA}" type="slidenum">
              <a:rPr lang="es-EC" smtClean="0"/>
              <a:t>‹Nº›</a:t>
            </a:fld>
            <a:endParaRPr lang="es-EC" dirty="0"/>
          </a:p>
        </p:txBody>
      </p:sp>
      <p:sp>
        <p:nvSpPr>
          <p:cNvPr id="21" name="Footer Placeholder 20"/>
          <p:cNvSpPr>
            <a:spLocks noGrp="1"/>
          </p:cNvSpPr>
          <p:nvPr>
            <p:ph type="ftr" sz="quarter" idx="12"/>
          </p:nvPr>
        </p:nvSpPr>
        <p:spPr/>
        <p:txBody>
          <a:bodyPr/>
          <a:lstStyle/>
          <a:p>
            <a:endParaRPr lang="es-EC"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8F341167-A535-409E-8721-02AE7AC83581}" type="datetimeFigureOut">
              <a:rPr lang="es-EC" smtClean="0"/>
              <a:t>17/01/2014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9FD3A109-5F72-49D1-A164-7B1F733DF9BA}" type="slidenum">
              <a:rPr lang="es-EC" smtClean="0"/>
              <a:t>‹Nº›</a:t>
            </a:fld>
            <a:endParaRPr lang="es-EC" dirty="0"/>
          </a:p>
        </p:txBody>
      </p:sp>
      <p:sp>
        <p:nvSpPr>
          <p:cNvPr id="9" name="Content Placeholder 8"/>
          <p:cNvSpPr>
            <a:spLocks noGrp="1"/>
          </p:cNvSpPr>
          <p:nvPr>
            <p:ph sz="quarter" idx="13"/>
          </p:nvPr>
        </p:nvSpPr>
        <p:spPr>
          <a:xfrm>
            <a:off x="12161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8F341167-A535-409E-8721-02AE7AC83581}" type="datetimeFigureOut">
              <a:rPr lang="es-EC" smtClean="0"/>
              <a:t>17/01/2014</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9FD3A109-5F72-49D1-A164-7B1F733DF9BA}" type="slidenum">
              <a:rPr lang="es-EC" smtClean="0"/>
              <a:t>‹Nº›</a:t>
            </a:fld>
            <a:endParaRPr lang="es-EC" dirty="0"/>
          </a:p>
        </p:txBody>
      </p:sp>
      <p:sp>
        <p:nvSpPr>
          <p:cNvPr id="11" name="Content Placeholder 10"/>
          <p:cNvSpPr>
            <a:spLocks noGrp="1"/>
          </p:cNvSpPr>
          <p:nvPr>
            <p:ph sz="quarter" idx="13"/>
          </p:nvPr>
        </p:nvSpPr>
        <p:spPr>
          <a:xfrm>
            <a:off x="1216152" y="1380744"/>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341167-A535-409E-8721-02AE7AC83581}" type="datetimeFigureOut">
              <a:rPr lang="es-EC" smtClean="0"/>
              <a:t>17/01/2014</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9FD3A109-5F72-49D1-A164-7B1F733DF9BA}" type="slidenum">
              <a:rPr lang="es-EC" smtClean="0"/>
              <a:t>‹Nº›</a:t>
            </a:fld>
            <a:endParaRPr lang="es-EC"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F341167-A535-409E-8721-02AE7AC83581}" type="datetimeFigureOut">
              <a:rPr lang="es-EC" smtClean="0"/>
              <a:t>17/01/2014</a:t>
            </a:fld>
            <a:endParaRPr lang="es-EC" dirty="0"/>
          </a:p>
        </p:txBody>
      </p:sp>
      <p:sp>
        <p:nvSpPr>
          <p:cNvPr id="6" name="Slide Number Placeholder 5"/>
          <p:cNvSpPr>
            <a:spLocks noGrp="1"/>
          </p:cNvSpPr>
          <p:nvPr>
            <p:ph type="sldNum" sz="quarter" idx="11"/>
          </p:nvPr>
        </p:nvSpPr>
        <p:spPr/>
        <p:txBody>
          <a:bodyPr/>
          <a:lstStyle/>
          <a:p>
            <a:fld id="{9FD3A109-5F72-49D1-A164-7B1F733DF9BA}" type="slidenum">
              <a:rPr lang="es-EC" smtClean="0"/>
              <a:t>‹Nº›</a:t>
            </a:fld>
            <a:endParaRPr lang="es-EC" dirty="0"/>
          </a:p>
        </p:txBody>
      </p:sp>
      <p:sp>
        <p:nvSpPr>
          <p:cNvPr id="7" name="Footer Placeholder 6"/>
          <p:cNvSpPr>
            <a:spLocks noGrp="1"/>
          </p:cNvSpPr>
          <p:nvPr>
            <p:ph type="ftr" sz="quarter" idx="12"/>
          </p:nvPr>
        </p:nvSpPr>
        <p:spPr/>
        <p:txBody>
          <a:bodyPr/>
          <a:lstStyle/>
          <a:p>
            <a:endParaRPr lang="es-EC"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Content Placeholder 13"/>
          <p:cNvSpPr>
            <a:spLocks noGrp="1"/>
          </p:cNvSpPr>
          <p:nvPr>
            <p:ph sz="quarter" idx="13"/>
          </p:nvPr>
        </p:nvSpPr>
        <p:spPr>
          <a:xfrm>
            <a:off x="914400" y="381000"/>
            <a:ext cx="4800600" cy="5943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fld id="{8F341167-A535-409E-8721-02AE7AC83581}" type="datetimeFigureOut">
              <a:rPr lang="es-EC" smtClean="0"/>
              <a:t>17/01/2014</a:t>
            </a:fld>
            <a:endParaRPr lang="es-EC" dirty="0"/>
          </a:p>
        </p:txBody>
      </p:sp>
      <p:sp>
        <p:nvSpPr>
          <p:cNvPr id="10" name="Slide Number Placeholder 9"/>
          <p:cNvSpPr>
            <a:spLocks noGrp="1"/>
          </p:cNvSpPr>
          <p:nvPr>
            <p:ph type="sldNum" sz="quarter" idx="15"/>
          </p:nvPr>
        </p:nvSpPr>
        <p:spPr/>
        <p:txBody>
          <a:bodyPr/>
          <a:lstStyle/>
          <a:p>
            <a:fld id="{9FD3A109-5F72-49D1-A164-7B1F733DF9BA}" type="slidenum">
              <a:rPr lang="es-EC" smtClean="0"/>
              <a:t>‹Nº›</a:t>
            </a:fld>
            <a:endParaRPr lang="es-EC" dirty="0"/>
          </a:p>
        </p:txBody>
      </p:sp>
      <p:sp>
        <p:nvSpPr>
          <p:cNvPr id="13" name="Footer Placeholder 12"/>
          <p:cNvSpPr>
            <a:spLocks noGrp="1"/>
          </p:cNvSpPr>
          <p:nvPr>
            <p:ph type="ftr" sz="quarter" idx="16"/>
          </p:nvPr>
        </p:nvSpPr>
        <p:spPr/>
        <p:txBody>
          <a:bodyPr/>
          <a:lstStyle/>
          <a:p>
            <a:endParaRPr lang="es-EC"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341167-A535-409E-8721-02AE7AC83581}" type="datetimeFigureOut">
              <a:rPr lang="es-EC" smtClean="0"/>
              <a:t>17/01/2014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9FD3A109-5F72-49D1-A164-7B1F733DF9BA}" type="slidenum">
              <a:rPr lang="es-EC" smtClean="0"/>
              <a:t>‹Nº›</a:t>
            </a:fld>
            <a:endParaRPr lang="es-EC"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s-EC" dirty="0"/>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9FD3A109-5F72-49D1-A164-7B1F733DF9BA}" type="slidenum">
              <a:rPr lang="es-EC" smtClean="0"/>
              <a:t>‹Nº›</a:t>
            </a:fld>
            <a:endParaRPr lang="es-EC" dirty="0"/>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8F341167-A535-409E-8721-02AE7AC83581}" type="datetimeFigureOut">
              <a:rPr lang="es-EC" smtClean="0"/>
              <a:t>17/01/2014</a:t>
            </a:fld>
            <a:endParaRPr lang="es-EC"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54398" y="855782"/>
            <a:ext cx="6760864" cy="523220"/>
          </a:xfrm>
          <a:prstGeom prst="rect">
            <a:avLst/>
          </a:prstGeom>
          <a:noFill/>
        </p:spPr>
        <p:txBody>
          <a:bodyPr wrap="square" rtlCol="0">
            <a:spAutoFit/>
          </a:bodyPr>
          <a:lstStyle/>
          <a:p>
            <a:pPr algn="ctr"/>
            <a:r>
              <a:rPr lang="en-US" sz="2800" dirty="0" smtClean="0">
                <a:latin typeface="Britannic Bold" pitchFamily="34" charset="0"/>
              </a:rPr>
              <a:t>UNIVERSIDAD DE LAS FUERZAS ARMADAS</a:t>
            </a:r>
            <a:endParaRPr lang="es-EC" sz="2800" dirty="0">
              <a:latin typeface="Britannic Bold" pitchFamily="34" charset="0"/>
            </a:endParaRPr>
          </a:p>
        </p:txBody>
      </p:sp>
      <p:sp>
        <p:nvSpPr>
          <p:cNvPr id="6" name="5 CuadroTexto"/>
          <p:cNvSpPr txBox="1"/>
          <p:nvPr/>
        </p:nvSpPr>
        <p:spPr>
          <a:xfrm>
            <a:off x="1619672" y="2825641"/>
            <a:ext cx="6552728" cy="1446550"/>
          </a:xfrm>
          <a:prstGeom prst="rect">
            <a:avLst/>
          </a:prstGeom>
          <a:noFill/>
        </p:spPr>
        <p:txBody>
          <a:bodyPr wrap="square" rtlCol="0">
            <a:spAutoFit/>
          </a:bodyPr>
          <a:lstStyle/>
          <a:p>
            <a:pPr algn="ctr"/>
            <a:r>
              <a:rPr lang="es-EC" sz="2200" dirty="0"/>
              <a:t>DIAGNÓSTICO Y MEJORAMIENTO DEL PROCESO DE LOGÍSTICA EN EL NEGOCIO DE NUTRICIÓN ANIMAL. CASO DE IMPLEMENTACIÓN EN LA PLANTA DE ALIMENTOS BALANCEADOS PRONACA - PUEMBO</a:t>
            </a:r>
          </a:p>
        </p:txBody>
      </p:sp>
      <p:pic>
        <p:nvPicPr>
          <p:cNvPr id="7" name="0 Imagen"/>
          <p:cNvPicPr/>
          <p:nvPr/>
        </p:nvPicPr>
        <p:blipFill>
          <a:blip r:embed="rId2">
            <a:extLst>
              <a:ext uri="{28A0092B-C50C-407E-A947-70E740481C1C}">
                <a14:useLocalDpi xmlns:a14="http://schemas.microsoft.com/office/drawing/2010/main" val="0"/>
              </a:ext>
            </a:extLst>
          </a:blip>
          <a:stretch>
            <a:fillRect/>
          </a:stretch>
        </p:blipFill>
        <p:spPr>
          <a:xfrm>
            <a:off x="7732464" y="123984"/>
            <a:ext cx="1016000" cy="1000760"/>
          </a:xfrm>
          <a:prstGeom prst="rect">
            <a:avLst/>
          </a:prstGeom>
        </p:spPr>
      </p:pic>
      <p:sp>
        <p:nvSpPr>
          <p:cNvPr id="8" name="7 CuadroTexto"/>
          <p:cNvSpPr txBox="1"/>
          <p:nvPr/>
        </p:nvSpPr>
        <p:spPr>
          <a:xfrm>
            <a:off x="1498848" y="1640994"/>
            <a:ext cx="6969472" cy="769441"/>
          </a:xfrm>
          <a:prstGeom prst="rect">
            <a:avLst/>
          </a:prstGeom>
          <a:noFill/>
        </p:spPr>
        <p:txBody>
          <a:bodyPr wrap="square" rtlCol="0">
            <a:spAutoFit/>
          </a:bodyPr>
          <a:lstStyle/>
          <a:p>
            <a:pPr algn="ctr"/>
            <a:r>
              <a:rPr lang="es-ES" sz="2200" b="1" dirty="0"/>
              <a:t>MAESTRÍA EN </a:t>
            </a:r>
            <a:r>
              <a:rPr lang="es-ES" sz="2200" b="1" dirty="0" smtClean="0"/>
              <a:t>GESTIÓN </a:t>
            </a:r>
            <a:r>
              <a:rPr lang="es-ES" sz="2200" b="1" dirty="0"/>
              <a:t>DE LA CALIDAD Y PRODUCTIVIDAD</a:t>
            </a:r>
            <a:endParaRPr lang="es-EC" sz="2200" dirty="0"/>
          </a:p>
          <a:p>
            <a:pPr algn="ctr"/>
            <a:r>
              <a:rPr lang="es-ES" sz="2200" b="1" dirty="0"/>
              <a:t>PROMOCIÓN  </a:t>
            </a:r>
            <a:r>
              <a:rPr lang="es-ES" sz="2200" b="1" dirty="0" smtClean="0"/>
              <a:t>XIII</a:t>
            </a:r>
            <a:endParaRPr lang="es-EC" sz="2200" dirty="0"/>
          </a:p>
        </p:txBody>
      </p:sp>
      <p:sp>
        <p:nvSpPr>
          <p:cNvPr id="10" name="9 CuadroTexto"/>
          <p:cNvSpPr txBox="1"/>
          <p:nvPr/>
        </p:nvSpPr>
        <p:spPr>
          <a:xfrm>
            <a:off x="3088554" y="4294837"/>
            <a:ext cx="4147742" cy="646331"/>
          </a:xfrm>
          <a:prstGeom prst="rect">
            <a:avLst/>
          </a:prstGeom>
          <a:noFill/>
        </p:spPr>
        <p:txBody>
          <a:bodyPr wrap="square" rtlCol="0">
            <a:spAutoFit/>
          </a:bodyPr>
          <a:lstStyle/>
          <a:p>
            <a:r>
              <a:rPr lang="en-US" dirty="0" smtClean="0"/>
              <a:t>SILVIA JANNETH SÁNCHEZ VÉLEZ</a:t>
            </a:r>
          </a:p>
          <a:p>
            <a:r>
              <a:rPr lang="en-US" dirty="0" smtClean="0"/>
              <a:t>LENIN FERNANDO MENESES VITERI</a:t>
            </a:r>
            <a:endParaRPr lang="es-EC" dirty="0"/>
          </a:p>
        </p:txBody>
      </p:sp>
      <p:sp>
        <p:nvSpPr>
          <p:cNvPr id="11" name="10 CuadroTexto"/>
          <p:cNvSpPr txBox="1"/>
          <p:nvPr/>
        </p:nvSpPr>
        <p:spPr>
          <a:xfrm>
            <a:off x="3059832" y="6300028"/>
            <a:ext cx="3672408" cy="369332"/>
          </a:xfrm>
          <a:prstGeom prst="rect">
            <a:avLst/>
          </a:prstGeom>
          <a:noFill/>
        </p:spPr>
        <p:txBody>
          <a:bodyPr wrap="square" rtlCol="0">
            <a:spAutoFit/>
          </a:bodyPr>
          <a:lstStyle/>
          <a:p>
            <a:pPr algn="ctr"/>
            <a:r>
              <a:rPr lang="en-US" dirty="0" smtClean="0"/>
              <a:t>SANGOLQUÍ,  </a:t>
            </a:r>
            <a:r>
              <a:rPr lang="es-EC" dirty="0" smtClean="0"/>
              <a:t>Diciembre</a:t>
            </a:r>
            <a:r>
              <a:rPr lang="en-US" dirty="0" smtClean="0"/>
              <a:t> 2013</a:t>
            </a:r>
            <a:endParaRPr lang="es-EC" dirty="0"/>
          </a:p>
        </p:txBody>
      </p:sp>
      <p:sp>
        <p:nvSpPr>
          <p:cNvPr id="12" name="11 CuadroTexto"/>
          <p:cNvSpPr txBox="1"/>
          <p:nvPr/>
        </p:nvSpPr>
        <p:spPr>
          <a:xfrm>
            <a:off x="3057350" y="5229200"/>
            <a:ext cx="3170834" cy="369332"/>
          </a:xfrm>
          <a:prstGeom prst="rect">
            <a:avLst/>
          </a:prstGeom>
          <a:noFill/>
        </p:spPr>
        <p:txBody>
          <a:bodyPr wrap="square" rtlCol="0">
            <a:spAutoFit/>
          </a:bodyPr>
          <a:lstStyle/>
          <a:p>
            <a:pPr algn="ctr"/>
            <a:r>
              <a:rPr lang="en-US" dirty="0" smtClean="0"/>
              <a:t>Ing. VICTOR PUMISACHO Msc.</a:t>
            </a:r>
            <a:endParaRPr lang="es-EC" dirty="0"/>
          </a:p>
        </p:txBody>
      </p:sp>
      <p:sp>
        <p:nvSpPr>
          <p:cNvPr id="13" name="12 CuadroTexto"/>
          <p:cNvSpPr txBox="1"/>
          <p:nvPr/>
        </p:nvSpPr>
        <p:spPr>
          <a:xfrm>
            <a:off x="1325740" y="4293096"/>
            <a:ext cx="1950116"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INTEGRANTES:</a:t>
            </a:r>
            <a:endParaRPr lang="es-EC" b="1" dirty="0">
              <a:effectLst>
                <a:outerShdw blurRad="38100" dist="38100" dir="2700000" algn="tl">
                  <a:srgbClr val="000000">
                    <a:alpha val="43137"/>
                  </a:srgbClr>
                </a:outerShdw>
              </a:effectLst>
            </a:endParaRPr>
          </a:p>
        </p:txBody>
      </p:sp>
      <p:sp>
        <p:nvSpPr>
          <p:cNvPr id="14" name="13 CuadroTexto"/>
          <p:cNvSpPr txBox="1"/>
          <p:nvPr/>
        </p:nvSpPr>
        <p:spPr>
          <a:xfrm>
            <a:off x="1403648" y="5157192"/>
            <a:ext cx="1512168"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DIRECTOR:</a:t>
            </a:r>
            <a:endParaRPr lang="es-EC" b="1" dirty="0">
              <a:effectLst>
                <a:outerShdw blurRad="38100" dist="38100" dir="2700000" algn="tl">
                  <a:srgbClr val="000000">
                    <a:alpha val="43137"/>
                  </a:srgbClr>
                </a:outerShdw>
              </a:effectLst>
            </a:endParaRPr>
          </a:p>
        </p:txBody>
      </p:sp>
      <p:sp>
        <p:nvSpPr>
          <p:cNvPr id="15" name="14 CuadroTexto"/>
          <p:cNvSpPr txBox="1"/>
          <p:nvPr/>
        </p:nvSpPr>
        <p:spPr>
          <a:xfrm>
            <a:off x="1950554" y="213507"/>
            <a:ext cx="4968552" cy="707886"/>
          </a:xfrm>
          <a:prstGeom prst="rect">
            <a:avLst/>
          </a:prstGeom>
          <a:noFill/>
        </p:spPr>
        <p:txBody>
          <a:bodyPr wrap="square" rtlCol="0">
            <a:spAutoFit/>
          </a:bodyPr>
          <a:lstStyle/>
          <a:p>
            <a:pPr algn="ctr"/>
            <a:r>
              <a:rPr lang="en-US" sz="4000" dirty="0" smtClean="0">
                <a:latin typeface="Britannic Bold" pitchFamily="34" charset="0"/>
              </a:rPr>
              <a:t>E S P E</a:t>
            </a:r>
            <a:endParaRPr lang="es-EC" sz="4000" dirty="0">
              <a:latin typeface="Britannic Bold" pitchFamily="34" charset="0"/>
            </a:endParaRPr>
          </a:p>
        </p:txBody>
      </p:sp>
    </p:spTree>
    <p:extLst>
      <p:ext uri="{BB962C8B-B14F-4D97-AF65-F5344CB8AC3E}">
        <p14:creationId xmlns:p14="http://schemas.microsoft.com/office/powerpoint/2010/main" val="4231689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691680" y="1052736"/>
            <a:ext cx="6264696" cy="707886"/>
          </a:xfrm>
          <a:prstGeom prst="rect">
            <a:avLst/>
          </a:prstGeom>
        </p:spPr>
        <p:txBody>
          <a:bodyPr wrap="square">
            <a:spAutoFit/>
          </a:bodyPr>
          <a:lstStyle/>
          <a:p>
            <a:pPr algn="just"/>
            <a:r>
              <a:rPr lang="es-EC" sz="2000" dirty="0" smtClean="0"/>
              <a:t>Al reducir los tiempos en anden también existe una reducción del tiempo de espera en planta.</a:t>
            </a:r>
            <a:endParaRPr lang="es-EC" sz="2000" dirty="0"/>
          </a:p>
        </p:txBody>
      </p:sp>
      <p:sp>
        <p:nvSpPr>
          <p:cNvPr id="9" name="8 CuadroTexto"/>
          <p:cNvSpPr txBox="1"/>
          <p:nvPr/>
        </p:nvSpPr>
        <p:spPr>
          <a:xfrm>
            <a:off x="827584" y="260648"/>
            <a:ext cx="777686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C"/>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TIEMPO DE ESPERA EN PLANTA</a:t>
            </a:r>
            <a:endParaRPr lang="es-EC"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238" y="2246928"/>
            <a:ext cx="7583580" cy="352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401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971600" y="476672"/>
            <a:ext cx="74168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C"/>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MANEJO INVENTARIOS DE MATERIAS PRIMAS</a:t>
            </a:r>
            <a:endParaRPr lang="es-EC" dirty="0"/>
          </a:p>
        </p:txBody>
      </p:sp>
      <p:sp>
        <p:nvSpPr>
          <p:cNvPr id="17" name="16 Rectángulo"/>
          <p:cNvSpPr/>
          <p:nvPr/>
        </p:nvSpPr>
        <p:spPr>
          <a:xfrm>
            <a:off x="755576" y="1196752"/>
            <a:ext cx="7992888" cy="1015663"/>
          </a:xfrm>
          <a:prstGeom prst="rect">
            <a:avLst/>
          </a:prstGeom>
        </p:spPr>
        <p:txBody>
          <a:bodyPr wrap="square">
            <a:spAutoFit/>
          </a:bodyPr>
          <a:lstStyle/>
          <a:p>
            <a:pPr algn="just"/>
            <a:r>
              <a:rPr lang="es-EC" sz="2000" dirty="0"/>
              <a:t>Las materias primas que se usan para la fórmula del alimento balanceado son bastante susceptibles a temporadas y al mercado, es decir, invierno, verano, importaciones de trigo, ofertas de producto en el mercado, etc.</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326" y="2358008"/>
            <a:ext cx="6345372" cy="394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030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70207" y="231030"/>
            <a:ext cx="7488832" cy="43088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200" b="1" dirty="0" smtClean="0"/>
              <a:t>MANEJO DE INVENTARIO DE PRODUCTO TERMINADO</a:t>
            </a:r>
            <a:endParaRPr lang="es-EC" sz="2200" b="1" dirty="0">
              <a:solidFill>
                <a:schemeClr val="lt1"/>
              </a:solidFill>
            </a:endParaRPr>
          </a:p>
        </p:txBody>
      </p:sp>
      <p:sp>
        <p:nvSpPr>
          <p:cNvPr id="13" name="12 Rectángulo"/>
          <p:cNvSpPr/>
          <p:nvPr/>
        </p:nvSpPr>
        <p:spPr>
          <a:xfrm>
            <a:off x="930791" y="875744"/>
            <a:ext cx="7578257" cy="1323439"/>
          </a:xfrm>
          <a:prstGeom prst="rect">
            <a:avLst/>
          </a:prstGeom>
        </p:spPr>
        <p:txBody>
          <a:bodyPr wrap="square">
            <a:spAutoFit/>
          </a:bodyPr>
          <a:lstStyle/>
          <a:p>
            <a:pPr algn="just"/>
            <a:r>
              <a:rPr lang="es-EC" sz="2000" dirty="0" smtClean="0"/>
              <a:t>Para el manejo de inventarios coherente de producto terminado las bodegas deben estar muy bien organizadas y tener el espacio adecuado para respetar las políticas de inventario y el manejo del mismo que es el modelo FIFO.</a:t>
            </a:r>
            <a:endParaRPr lang="es-EC" sz="2000" dirty="0"/>
          </a:p>
        </p:txBody>
      </p:sp>
      <p:sp>
        <p:nvSpPr>
          <p:cNvPr id="15" name="14 Rectángulo"/>
          <p:cNvSpPr/>
          <p:nvPr/>
        </p:nvSpPr>
        <p:spPr>
          <a:xfrm>
            <a:off x="1012284" y="2348880"/>
            <a:ext cx="7488832" cy="43088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200" b="1" dirty="0" smtClean="0"/>
              <a:t>ARGUMENTO PARA CREACIÓN BODEGAS EXTERNAS</a:t>
            </a:r>
            <a:endParaRPr lang="es-EC" sz="2200" b="1" dirty="0">
              <a:solidFill>
                <a:schemeClr val="lt1"/>
              </a:solidFill>
            </a:endParaRPr>
          </a:p>
        </p:txBody>
      </p:sp>
      <p:sp>
        <p:nvSpPr>
          <p:cNvPr id="16" name="15 Flecha a la derecha con muesca"/>
          <p:cNvSpPr/>
          <p:nvPr/>
        </p:nvSpPr>
        <p:spPr>
          <a:xfrm>
            <a:off x="457804" y="3103855"/>
            <a:ext cx="535255" cy="368078"/>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Rectángulo"/>
          <p:cNvSpPr/>
          <p:nvPr/>
        </p:nvSpPr>
        <p:spPr>
          <a:xfrm>
            <a:off x="1277889" y="3102601"/>
            <a:ext cx="6750495" cy="646331"/>
          </a:xfrm>
          <a:prstGeom prst="rect">
            <a:avLst/>
          </a:prstGeom>
        </p:spPr>
        <p:txBody>
          <a:bodyPr wrap="square">
            <a:spAutoFit/>
          </a:bodyPr>
          <a:lstStyle/>
          <a:p>
            <a:pPr algn="just"/>
            <a:r>
              <a:rPr lang="es-EC" dirty="0" smtClean="0"/>
              <a:t>Almacenamiento actual 1.100 Tm, con espacio físico de 950 metros cuadrados</a:t>
            </a:r>
            <a:endParaRPr lang="es-EC" dirty="0"/>
          </a:p>
        </p:txBody>
      </p:sp>
      <p:sp>
        <p:nvSpPr>
          <p:cNvPr id="18" name="17 Flecha a la derecha con muesca"/>
          <p:cNvSpPr/>
          <p:nvPr/>
        </p:nvSpPr>
        <p:spPr>
          <a:xfrm>
            <a:off x="457804" y="3896717"/>
            <a:ext cx="535255" cy="368078"/>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Flecha a la derecha con muesca"/>
          <p:cNvSpPr/>
          <p:nvPr/>
        </p:nvSpPr>
        <p:spPr>
          <a:xfrm>
            <a:off x="483031" y="4767892"/>
            <a:ext cx="535255" cy="368078"/>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Rectángulo"/>
          <p:cNvSpPr/>
          <p:nvPr/>
        </p:nvSpPr>
        <p:spPr>
          <a:xfrm>
            <a:off x="1277893" y="3862789"/>
            <a:ext cx="6750491" cy="646331"/>
          </a:xfrm>
          <a:prstGeom prst="rect">
            <a:avLst/>
          </a:prstGeom>
        </p:spPr>
        <p:txBody>
          <a:bodyPr wrap="square">
            <a:spAutoFit/>
          </a:bodyPr>
          <a:lstStyle/>
          <a:p>
            <a:pPr algn="just"/>
            <a:r>
              <a:rPr lang="es-EC" dirty="0" smtClean="0"/>
              <a:t>Área útil descontando pasillos, columnas y pasos peatonales 450 metros cuadrados, con 5 niveles de estanterías y 790 ubicaciones. </a:t>
            </a:r>
            <a:endParaRPr lang="es-EC" dirty="0"/>
          </a:p>
        </p:txBody>
      </p:sp>
      <p:sp>
        <p:nvSpPr>
          <p:cNvPr id="22" name="21 Rectángulo"/>
          <p:cNvSpPr/>
          <p:nvPr/>
        </p:nvSpPr>
        <p:spPr>
          <a:xfrm>
            <a:off x="1277891" y="4787860"/>
            <a:ext cx="6750494" cy="369332"/>
          </a:xfrm>
          <a:prstGeom prst="rect">
            <a:avLst/>
          </a:prstGeom>
        </p:spPr>
        <p:txBody>
          <a:bodyPr wrap="square">
            <a:spAutoFit/>
          </a:bodyPr>
          <a:lstStyle/>
          <a:p>
            <a:pPr algn="just"/>
            <a:r>
              <a:rPr lang="es-EC" dirty="0" smtClean="0"/>
              <a:t>Cada ubicación tiene 1,4 Tm de almacenamiento</a:t>
            </a:r>
            <a:endParaRPr lang="es-EC" dirty="0"/>
          </a:p>
        </p:txBody>
      </p:sp>
      <p:sp>
        <p:nvSpPr>
          <p:cNvPr id="23" name="22 Flecha a la derecha con muesca"/>
          <p:cNvSpPr/>
          <p:nvPr/>
        </p:nvSpPr>
        <p:spPr>
          <a:xfrm>
            <a:off x="483062" y="5706621"/>
            <a:ext cx="535255" cy="368078"/>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Rectángulo"/>
          <p:cNvSpPr/>
          <p:nvPr/>
        </p:nvSpPr>
        <p:spPr>
          <a:xfrm>
            <a:off x="1321048" y="5590981"/>
            <a:ext cx="6779344" cy="646331"/>
          </a:xfrm>
          <a:prstGeom prst="rect">
            <a:avLst/>
          </a:prstGeom>
        </p:spPr>
        <p:txBody>
          <a:bodyPr wrap="square">
            <a:spAutoFit/>
          </a:bodyPr>
          <a:lstStyle/>
          <a:p>
            <a:pPr algn="just"/>
            <a:r>
              <a:rPr lang="es-EC" dirty="0" smtClean="0"/>
              <a:t>125 Tm. de producto terminado que son almacenadas semanalmente en bodegas asignadas para otro fin.</a:t>
            </a:r>
            <a:endParaRPr lang="es-EC" dirty="0"/>
          </a:p>
        </p:txBody>
      </p:sp>
    </p:spTree>
    <p:extLst>
      <p:ext uri="{BB962C8B-B14F-4D97-AF65-F5344CB8AC3E}">
        <p14:creationId xmlns:p14="http://schemas.microsoft.com/office/powerpoint/2010/main" val="1049768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979712" y="140921"/>
            <a:ext cx="6048672" cy="49244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C"/>
            </a:defPPr>
            <a:lvl1pPr algn="ctr">
              <a:defRPr sz="2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600" dirty="0" smtClean="0"/>
              <a:t>IMPLEMENTACIÓN DE BDP’S </a:t>
            </a:r>
            <a:endParaRPr lang="es-EC" sz="2600"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70408" y="881686"/>
            <a:ext cx="4940776" cy="628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218823" y="875744"/>
            <a:ext cx="7457633" cy="400110"/>
          </a:xfrm>
          <a:prstGeom prst="rect">
            <a:avLst/>
          </a:prstGeom>
        </p:spPr>
        <p:txBody>
          <a:bodyPr wrap="square">
            <a:spAutoFit/>
          </a:bodyPr>
          <a:lstStyle/>
          <a:p>
            <a:pPr algn="just"/>
            <a:r>
              <a:rPr lang="es-EC" sz="2000" dirty="0" smtClean="0"/>
              <a:t>Método del uso del centro de gravedad, por toneladas y ubicación </a:t>
            </a:r>
            <a:endParaRPr lang="es-EC" sz="2000" dirty="0"/>
          </a:p>
        </p:txBody>
      </p:sp>
    </p:spTree>
    <p:extLst>
      <p:ext uri="{BB962C8B-B14F-4D97-AF65-F5344CB8AC3E}">
        <p14:creationId xmlns:p14="http://schemas.microsoft.com/office/powerpoint/2010/main" val="3995066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332656"/>
            <a:ext cx="7704856" cy="492443"/>
          </a:xfr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indent="0" algn="ctr">
              <a:buNone/>
            </a:pPr>
            <a:r>
              <a:rPr lang="es-ES" sz="2600" b="1" dirty="0" smtClean="0"/>
              <a:t>ALQUILER DE LAS BODEGAS EXTERNAS</a:t>
            </a:r>
            <a:endParaRPr lang="es-ES" sz="2600" b="1" dirty="0">
              <a:solidFill>
                <a:schemeClr val="lt1"/>
              </a:solidFill>
            </a:endParaRPr>
          </a:p>
        </p:txBody>
      </p:sp>
      <p:sp>
        <p:nvSpPr>
          <p:cNvPr id="6" name="5 Rectángulo"/>
          <p:cNvSpPr/>
          <p:nvPr/>
        </p:nvSpPr>
        <p:spPr>
          <a:xfrm>
            <a:off x="611560" y="1844824"/>
            <a:ext cx="2345065" cy="2862322"/>
          </a:xfrm>
          <a:prstGeom prst="rect">
            <a:avLst/>
          </a:prstGeom>
        </p:spPr>
        <p:txBody>
          <a:bodyPr wrap="square">
            <a:spAutoFit/>
          </a:bodyPr>
          <a:lstStyle/>
          <a:p>
            <a:r>
              <a:rPr lang="es-EC" sz="2000" dirty="0" smtClean="0"/>
              <a:t>Se alquilaron bodegas externas considerando la ubicación que arrojo el estudio del método del centro de gravedad, la ubicación geográfica es en Amaguaña</a:t>
            </a:r>
            <a:endParaRPr lang="es-EC" sz="20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027" y="1076074"/>
            <a:ext cx="5532437" cy="524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180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496944" cy="461665"/>
          </a:xfrm>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spAutoFit/>
          </a:bodyPr>
          <a:lstStyle/>
          <a:p>
            <a:pPr marL="0" indent="0" algn="ctr">
              <a:buNone/>
            </a:pPr>
            <a:r>
              <a:rPr lang="es-ES" sz="2400" b="1" dirty="0" smtClean="0"/>
              <a:t>LAYOUT BODEGAS DE DISTRIBUCIÓN PRONACA (BDP’s)</a:t>
            </a:r>
            <a:endParaRPr lang="es-ES" sz="2400" b="1" dirty="0">
              <a:solidFill>
                <a:schemeClr val="lt1"/>
              </a:solidFill>
            </a:endParaRPr>
          </a:p>
        </p:txBody>
      </p:sp>
      <p:sp>
        <p:nvSpPr>
          <p:cNvPr id="6" name="5 CuadroTexto"/>
          <p:cNvSpPr txBox="1"/>
          <p:nvPr/>
        </p:nvSpPr>
        <p:spPr>
          <a:xfrm>
            <a:off x="8244408" y="6300028"/>
            <a:ext cx="504056" cy="369332"/>
          </a:xfrm>
          <a:prstGeom prst="rect">
            <a:avLst/>
          </a:prstGeom>
          <a:noFill/>
        </p:spPr>
        <p:txBody>
          <a:bodyPr wrap="square" rtlCol="0">
            <a:spAutoFit/>
          </a:bodyPr>
          <a:lstStyle/>
          <a:p>
            <a:r>
              <a:rPr lang="es-EC" dirty="0" smtClean="0"/>
              <a:t>LM</a:t>
            </a:r>
            <a:endParaRPr lang="es-EC"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678" y="958148"/>
            <a:ext cx="4997417" cy="562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52393" y="2565309"/>
            <a:ext cx="3283503" cy="1295739"/>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spAutoFit/>
          </a:bodyPr>
          <a:lstStyle>
            <a:lvl1pPr indent="0" algn="ctr">
              <a:spcBef>
                <a:spcPct val="20000"/>
              </a:spcBef>
              <a:buFont typeface="Arial" pitchFamily="34" charset="0"/>
              <a:buNone/>
              <a:defRPr sz="2400" b="1">
                <a:solidFill>
                  <a:schemeClr val="lt1"/>
                </a:solidFill>
              </a:defRPr>
            </a:lvl1pPr>
            <a:lvl2pPr marL="742950" indent="-285750">
              <a:spcBef>
                <a:spcPct val="20000"/>
              </a:spcBef>
              <a:buFont typeface="Arial" pitchFamily="34" charset="0"/>
              <a:buChar char="˃"/>
            </a:lvl2pPr>
            <a:lvl3pPr marL="1143000" indent="-228600">
              <a:spcBef>
                <a:spcPct val="20000"/>
              </a:spcBef>
              <a:buFont typeface="Calibri" pitchFamily="34" charset="0"/>
              <a:buChar char="+"/>
            </a:lvl3pPr>
            <a:lvl4pPr marL="1600200" indent="-228600">
              <a:spcBef>
                <a:spcPct val="20000"/>
              </a:spcBef>
              <a:buFont typeface="Arial" pitchFamily="34" charset="0"/>
              <a:buChar char="–"/>
            </a:lvl4pPr>
            <a:lvl5pPr marL="2057400" indent="-228600">
              <a:spcBef>
                <a:spcPct val="20000"/>
              </a:spcBef>
              <a:buFont typeface="Arial" pitchFamily="34" charset="0"/>
              <a:buChar char="»"/>
            </a:lvl5pPr>
            <a:lvl6pPr marL="2514600" indent="-228600">
              <a:spcBef>
                <a:spcPct val="20000"/>
              </a:spcBef>
              <a:buClr>
                <a:schemeClr val="tx1"/>
              </a:buClr>
              <a:buFont typeface="Calibri" pitchFamily="34" charset="0"/>
              <a:buChar char="&gt;"/>
              <a:defRPr>
                <a:solidFill>
                  <a:schemeClr val="lt1"/>
                </a:solidFill>
              </a:defRPr>
            </a:lvl6pPr>
            <a:lvl7pPr marL="2971800" indent="-228600">
              <a:spcBef>
                <a:spcPct val="20000"/>
              </a:spcBef>
              <a:buFont typeface="Calibri" pitchFamily="34" charset="0"/>
              <a:buChar char="+"/>
              <a:defRPr>
                <a:solidFill>
                  <a:schemeClr val="lt1"/>
                </a:solidFill>
              </a:defRPr>
            </a:lvl7pPr>
            <a:lvl8pPr marL="3429000" indent="-228600">
              <a:spcBef>
                <a:spcPct val="20000"/>
              </a:spcBef>
              <a:buClr>
                <a:schemeClr val="tx1"/>
              </a:buClr>
              <a:buFont typeface="Calibri" pitchFamily="34" charset="0"/>
              <a:buChar char="»"/>
              <a:defRPr>
                <a:solidFill>
                  <a:schemeClr val="lt1"/>
                </a:solidFill>
              </a:defRPr>
            </a:lvl8pPr>
            <a:lvl9pPr marL="3886200" indent="-228600">
              <a:spcBef>
                <a:spcPct val="20000"/>
              </a:spcBef>
              <a:buClr>
                <a:schemeClr val="tx1"/>
              </a:buClr>
              <a:buFont typeface="Calibri" pitchFamily="34" charset="0"/>
              <a:buChar char="−"/>
              <a:defRPr>
                <a:solidFill>
                  <a:schemeClr val="lt1"/>
                </a:solidFill>
              </a:defRPr>
            </a:lvl9pPr>
          </a:lstStyle>
          <a:p>
            <a:pPr algn="l"/>
            <a:r>
              <a:rPr lang="es-EC" sz="1700" dirty="0"/>
              <a:t>Túnel: </a:t>
            </a:r>
            <a:r>
              <a:rPr lang="es-EC" sz="1700" b="0" dirty="0"/>
              <a:t>Posiciones color Morado</a:t>
            </a:r>
          </a:p>
          <a:p>
            <a:pPr algn="l"/>
            <a:r>
              <a:rPr lang="es-EC" sz="1700" dirty="0"/>
              <a:t>No. Ubicaciones: </a:t>
            </a:r>
            <a:r>
              <a:rPr lang="es-EC" sz="1700" b="0" dirty="0"/>
              <a:t>416</a:t>
            </a:r>
          </a:p>
          <a:p>
            <a:pPr algn="l"/>
            <a:r>
              <a:rPr lang="es-EC" sz="1700" dirty="0"/>
              <a:t>Capacidad Bodega:  </a:t>
            </a:r>
            <a:r>
              <a:rPr lang="es-EC" sz="1700" b="0" dirty="0"/>
              <a:t>582.400 Kilos</a:t>
            </a:r>
          </a:p>
          <a:p>
            <a:pPr algn="l"/>
            <a:r>
              <a:rPr lang="es-EC" sz="1700" dirty="0"/>
              <a:t>Niveles: </a:t>
            </a:r>
            <a:r>
              <a:rPr lang="es-EC" sz="1700" b="0" dirty="0"/>
              <a:t>4 hacia arriba</a:t>
            </a:r>
          </a:p>
        </p:txBody>
      </p:sp>
    </p:spTree>
    <p:extLst>
      <p:ext uri="{BB962C8B-B14F-4D97-AF65-F5344CB8AC3E}">
        <p14:creationId xmlns:p14="http://schemas.microsoft.com/office/powerpoint/2010/main" val="3767718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332656"/>
            <a:ext cx="7704856" cy="553998"/>
          </a:xfrm>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spAutoFit/>
          </a:bodyPr>
          <a:lstStyle/>
          <a:p>
            <a:pPr marL="0" indent="0" algn="ctr">
              <a:buNone/>
            </a:pPr>
            <a:r>
              <a:rPr lang="es-ES" sz="3000" b="1" dirty="0" smtClean="0"/>
              <a:t>PLANIFICACIÓN SEMANAL DE TRANSFERENCIAS</a:t>
            </a:r>
            <a:endParaRPr lang="es-ES" sz="3000" b="1" dirty="0">
              <a:solidFill>
                <a:schemeClr val="lt1"/>
              </a:solidFill>
            </a:endParaRPr>
          </a:p>
        </p:txBody>
      </p:sp>
      <p:sp>
        <p:nvSpPr>
          <p:cNvPr id="6" name="5 Rectángulo"/>
          <p:cNvSpPr/>
          <p:nvPr/>
        </p:nvSpPr>
        <p:spPr>
          <a:xfrm>
            <a:off x="611560" y="1124744"/>
            <a:ext cx="8136904" cy="923330"/>
          </a:xfrm>
          <a:prstGeom prst="rect">
            <a:avLst/>
          </a:prstGeom>
        </p:spPr>
        <p:txBody>
          <a:bodyPr wrap="square">
            <a:spAutoFit/>
          </a:bodyPr>
          <a:lstStyle/>
          <a:p>
            <a:pPr algn="just"/>
            <a:r>
              <a:rPr lang="es-EC" dirty="0" smtClean="0"/>
              <a:t>Para el manejo de inventarios </a:t>
            </a:r>
            <a:r>
              <a:rPr lang="es-EC" dirty="0"/>
              <a:t>de producto terminado es importante realizar una coordinación semanal y elaborar un Plan de transferencias en función a las necesidades de producto que se genera en cada una de las plantas</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77474" y="660726"/>
            <a:ext cx="4290101" cy="735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950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39752" y="200253"/>
            <a:ext cx="5256584" cy="492443"/>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spAutoFit/>
          </a:bodyPr>
          <a:lstStyle/>
          <a:p>
            <a:pPr algn="ctr">
              <a:spcBef>
                <a:spcPct val="20000"/>
              </a:spcBef>
              <a:buFont typeface="Arial" pitchFamily="34" charset="0"/>
              <a:buNone/>
            </a:pPr>
            <a:r>
              <a:rPr lang="es-ES" sz="2600" b="1" dirty="0" smtClean="0">
                <a:solidFill>
                  <a:schemeClr val="lt1"/>
                </a:solidFill>
              </a:rPr>
              <a:t>RECURSO HUMANO</a:t>
            </a:r>
            <a:endParaRPr lang="es-ES" sz="2600" b="1" dirty="0">
              <a:solidFill>
                <a:schemeClr val="lt1"/>
              </a:solidFill>
            </a:endParaRPr>
          </a:p>
        </p:txBody>
      </p:sp>
      <p:sp>
        <p:nvSpPr>
          <p:cNvPr id="7" name="6 Rectángulo"/>
          <p:cNvSpPr/>
          <p:nvPr/>
        </p:nvSpPr>
        <p:spPr>
          <a:xfrm>
            <a:off x="611560" y="980728"/>
            <a:ext cx="8136904" cy="923330"/>
          </a:xfrm>
          <a:prstGeom prst="rect">
            <a:avLst/>
          </a:prstGeom>
        </p:spPr>
        <p:txBody>
          <a:bodyPr wrap="square">
            <a:spAutoFit/>
          </a:bodyPr>
          <a:lstStyle/>
          <a:p>
            <a:pPr algn="just"/>
            <a:r>
              <a:rPr lang="es-EC" dirty="0"/>
              <a:t>la instalación de niveladores en andenes, los mismos que están siendo usados con el objetivo de incrementar la productividad de la gente y de esta manera reducir el esfuerzo físico del personal operativo, </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204864"/>
            <a:ext cx="5040560" cy="397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815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89244" y="189220"/>
            <a:ext cx="6211147" cy="492443"/>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spAutoFit/>
          </a:bodyPr>
          <a:lstStyle/>
          <a:p>
            <a:pPr algn="ctr">
              <a:spcBef>
                <a:spcPct val="20000"/>
              </a:spcBef>
              <a:buFont typeface="Arial" pitchFamily="34" charset="0"/>
              <a:buNone/>
            </a:pPr>
            <a:r>
              <a:rPr lang="en-US" sz="2600" b="1" dirty="0" smtClean="0">
                <a:solidFill>
                  <a:schemeClr val="lt1"/>
                </a:solidFill>
              </a:rPr>
              <a:t>ANÁLISIS DATOS RECURSO HUMANO</a:t>
            </a:r>
            <a:endParaRPr lang="es-EC" sz="2600" b="1" dirty="0">
              <a:solidFill>
                <a:schemeClr val="lt1"/>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391" y="2204863"/>
            <a:ext cx="7322064" cy="376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611560" y="1196752"/>
            <a:ext cx="8136904" cy="923330"/>
          </a:xfrm>
          <a:prstGeom prst="rect">
            <a:avLst/>
          </a:prstGeom>
        </p:spPr>
        <p:txBody>
          <a:bodyPr wrap="square">
            <a:spAutoFit/>
          </a:bodyPr>
          <a:lstStyle/>
          <a:p>
            <a:pPr algn="just"/>
            <a:r>
              <a:rPr lang="es-EC" dirty="0" smtClean="0"/>
              <a:t>Luego de haber aplicado las incitativas prioritarias y haber realizado la inversión en infraestructura, se puede evidenciar la tendencia hacia la baja en las toneladas hora hombre.</a:t>
            </a:r>
            <a:endParaRPr lang="es-EC" dirty="0"/>
          </a:p>
        </p:txBody>
      </p:sp>
    </p:spTree>
    <p:extLst>
      <p:ext uri="{BB962C8B-B14F-4D97-AF65-F5344CB8AC3E}">
        <p14:creationId xmlns:p14="http://schemas.microsoft.com/office/powerpoint/2010/main" val="427593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61252" y="303039"/>
            <a:ext cx="6499180" cy="461665"/>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spAutoFit/>
          </a:bodyPr>
          <a:lstStyle/>
          <a:p>
            <a:pPr algn="ctr">
              <a:spcBef>
                <a:spcPct val="20000"/>
              </a:spcBef>
              <a:buFont typeface="Arial" pitchFamily="34" charset="0"/>
              <a:buNone/>
            </a:pPr>
            <a:r>
              <a:rPr lang="en-US" sz="2400" b="1" dirty="0" smtClean="0">
                <a:solidFill>
                  <a:schemeClr val="lt1"/>
                </a:solidFill>
              </a:rPr>
              <a:t>IMPLEMENTACIÓN DEL BALANCE SCORECARD</a:t>
            </a:r>
            <a:endParaRPr lang="es-EC" sz="2400" b="1" dirty="0">
              <a:solidFill>
                <a:schemeClr val="lt1"/>
              </a:solidFill>
            </a:endParaRP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9220"/>
            <a:ext cx="1211272" cy="5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338" name="Picture 1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925" y="2564904"/>
            <a:ext cx="6170260" cy="315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842398" y="1196752"/>
            <a:ext cx="7848872" cy="923330"/>
          </a:xfrm>
          <a:prstGeom prst="rect">
            <a:avLst/>
          </a:prstGeom>
        </p:spPr>
        <p:txBody>
          <a:bodyPr wrap="square">
            <a:spAutoFit/>
          </a:bodyPr>
          <a:lstStyle/>
          <a:p>
            <a:pPr algn="just"/>
            <a:r>
              <a:rPr lang="es-EC" dirty="0" smtClean="0"/>
              <a:t>Para el levantamiento de indicadores de gestión se consideraron todos los pasos del balanced scorecard y se armó un equipo responsable de la dirección e implementación de esta metodología.</a:t>
            </a:r>
            <a:endParaRPr lang="es-EC" dirty="0"/>
          </a:p>
        </p:txBody>
      </p:sp>
    </p:spTree>
    <p:extLst>
      <p:ext uri="{BB962C8B-B14F-4D97-AF65-F5344CB8AC3E}">
        <p14:creationId xmlns:p14="http://schemas.microsoft.com/office/powerpoint/2010/main" val="2641116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283281" y="537067"/>
            <a:ext cx="5162345"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C"/>
            </a:defPPr>
            <a:lvl1pPr algn="ctr">
              <a:defRPr sz="2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dirty="0"/>
              <a:t>OBJETIVOS DEL PROYECTO</a:t>
            </a:r>
            <a:endParaRPr lang="es-EC" sz="2400" dirty="0"/>
          </a:p>
        </p:txBody>
      </p:sp>
      <p:sp>
        <p:nvSpPr>
          <p:cNvPr id="5" name="4 CuadroTexto"/>
          <p:cNvSpPr txBox="1"/>
          <p:nvPr/>
        </p:nvSpPr>
        <p:spPr>
          <a:xfrm>
            <a:off x="3261575" y="1628800"/>
            <a:ext cx="3182633" cy="492443"/>
          </a:xfrm>
          <a:prstGeom prst="rect">
            <a:avLst/>
          </a:prstGeom>
          <a:noFill/>
        </p:spPr>
        <p:txBody>
          <a:bodyPr wrap="square" rtlCol="0">
            <a:spAutoFit/>
          </a:bodyPr>
          <a:lstStyle/>
          <a:p>
            <a:pPr algn="ctr"/>
            <a:r>
              <a:rPr lang="en-US" sz="2600" b="1" dirty="0" smtClean="0">
                <a:solidFill>
                  <a:schemeClr val="bg2">
                    <a:lumMod val="10000"/>
                  </a:schemeClr>
                </a:solidFill>
              </a:rPr>
              <a:t>Objetivo General</a:t>
            </a:r>
            <a:endParaRPr lang="es-EC" sz="2600" b="1" dirty="0">
              <a:solidFill>
                <a:schemeClr val="bg2">
                  <a:lumMod val="10000"/>
                </a:schemeClr>
              </a:solidFill>
            </a:endParaRPr>
          </a:p>
        </p:txBody>
      </p:sp>
      <p:sp>
        <p:nvSpPr>
          <p:cNvPr id="6" name="5 Rectángulo"/>
          <p:cNvSpPr/>
          <p:nvPr/>
        </p:nvSpPr>
        <p:spPr>
          <a:xfrm>
            <a:off x="1475655" y="2780928"/>
            <a:ext cx="7247919" cy="2246769"/>
          </a:xfrm>
          <a:prstGeom prst="rect">
            <a:avLst/>
          </a:prstGeom>
        </p:spPr>
        <p:txBody>
          <a:bodyPr wrap="square">
            <a:spAutoFit/>
          </a:bodyPr>
          <a:lstStyle/>
          <a:p>
            <a:pPr algn="just"/>
            <a:r>
              <a:rPr lang="es-EC" sz="2000" dirty="0"/>
              <a:t>Realizar el diagnóstico y mejoramiento del Proceso de Logística del Negocio de Nutrición Animal en la Planta de Alimentos Balanceados PRONACA- PUEMBO, el mismo que permita implementar un  modelo de control basado en indicadores de gestión a través de la metodología Balanced S</a:t>
            </a:r>
            <a:r>
              <a:rPr lang="es-EC" sz="2000" dirty="0" smtClean="0"/>
              <a:t>corecard </a:t>
            </a:r>
            <a:r>
              <a:rPr lang="es-EC" sz="2000" dirty="0"/>
              <a:t>y  así gestionar el mejoramiento en el desempeño de las actividades de  Abastecimiento, Almacenamiento y Distribución</a:t>
            </a:r>
          </a:p>
        </p:txBody>
      </p:sp>
      <p:sp>
        <p:nvSpPr>
          <p:cNvPr id="7" name="6 Flecha a la derecha con muesca"/>
          <p:cNvSpPr/>
          <p:nvPr/>
        </p:nvSpPr>
        <p:spPr>
          <a:xfrm>
            <a:off x="611560" y="3272500"/>
            <a:ext cx="720080" cy="444532"/>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4177006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83768" y="89473"/>
            <a:ext cx="3914277" cy="400110"/>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spAutoFit/>
          </a:bodyPr>
          <a:lstStyle/>
          <a:p>
            <a:pPr algn="ctr">
              <a:spcBef>
                <a:spcPct val="20000"/>
              </a:spcBef>
              <a:buFont typeface="Arial" pitchFamily="34" charset="0"/>
              <a:buNone/>
            </a:pPr>
            <a:r>
              <a:rPr lang="es-EC" sz="2000" b="1" dirty="0" smtClean="0">
                <a:solidFill>
                  <a:schemeClr val="lt1"/>
                </a:solidFill>
              </a:rPr>
              <a:t>MAPA ESTRATEGICO</a:t>
            </a:r>
            <a:endParaRPr lang="es-EC" sz="2000" b="1" dirty="0">
              <a:solidFill>
                <a:schemeClr val="lt1"/>
              </a:solidFill>
            </a:endParaRPr>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61" y="39338"/>
            <a:ext cx="1211272" cy="5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647504" y="-383175"/>
            <a:ext cx="5993010" cy="820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3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9220"/>
            <a:ext cx="1211272" cy="5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456" y="1124744"/>
            <a:ext cx="6152828" cy="395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340013" y="2492896"/>
            <a:ext cx="2232248"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S" sz="2000" b="1" dirty="0" smtClean="0">
                <a:solidFill>
                  <a:schemeClr val="lt1"/>
                </a:solidFill>
              </a:rPr>
              <a:t>RESUMEN DE OBJETIVOS ESTRATEGICOS</a:t>
            </a:r>
            <a:endParaRPr lang="es-EC" sz="2000" b="1" dirty="0">
              <a:solidFill>
                <a:schemeClr val="lt1"/>
              </a:solidFill>
            </a:endParaRPr>
          </a:p>
        </p:txBody>
      </p:sp>
    </p:spTree>
    <p:extLst>
      <p:ext uri="{BB962C8B-B14F-4D97-AF65-F5344CB8AC3E}">
        <p14:creationId xmlns:p14="http://schemas.microsoft.com/office/powerpoint/2010/main" val="2925418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9220"/>
            <a:ext cx="1211272" cy="5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787" y="304044"/>
            <a:ext cx="5608637"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599" y="4653136"/>
            <a:ext cx="5584825" cy="188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323383" y="2494794"/>
            <a:ext cx="2232248"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S" sz="2000" b="1" dirty="0" smtClean="0">
                <a:solidFill>
                  <a:schemeClr val="lt1"/>
                </a:solidFill>
              </a:rPr>
              <a:t>RESUMEN DE OBJETIVOS ESTRATEGICOS</a:t>
            </a:r>
            <a:endParaRPr lang="es-EC" sz="2000" b="1" dirty="0">
              <a:solidFill>
                <a:schemeClr val="lt1"/>
              </a:solidFill>
            </a:endParaRPr>
          </a:p>
        </p:txBody>
      </p:sp>
    </p:spTree>
    <p:extLst>
      <p:ext uri="{BB962C8B-B14F-4D97-AF65-F5344CB8AC3E}">
        <p14:creationId xmlns:p14="http://schemas.microsoft.com/office/powerpoint/2010/main" val="1404521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51720" y="245442"/>
            <a:ext cx="5904656" cy="369332"/>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spAutoFit/>
          </a:bodyPr>
          <a:lstStyle/>
          <a:p>
            <a:pPr algn="ctr">
              <a:spcBef>
                <a:spcPct val="20000"/>
              </a:spcBef>
              <a:buFont typeface="Arial" pitchFamily="34" charset="0"/>
              <a:buNone/>
            </a:pPr>
            <a:r>
              <a:rPr lang="es-ES" b="1" dirty="0" smtClean="0">
                <a:solidFill>
                  <a:schemeClr val="lt1"/>
                </a:solidFill>
              </a:rPr>
              <a:t>TABLERO DE CONTROL  LOGÍSTICA PRONACA - PUEMBO</a:t>
            </a:r>
            <a:endParaRPr lang="es-EC" b="1" dirty="0">
              <a:solidFill>
                <a:schemeClr val="lt1"/>
              </a:solidFill>
            </a:endParaRPr>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0829"/>
            <a:ext cx="1211272" cy="5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82" y="1487678"/>
            <a:ext cx="8732837"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843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907704" y="292586"/>
            <a:ext cx="5688632" cy="369332"/>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spAutoFit/>
          </a:bodyPr>
          <a:lstStyle/>
          <a:p>
            <a:pPr algn="ctr">
              <a:spcBef>
                <a:spcPct val="20000"/>
              </a:spcBef>
              <a:buFont typeface="Arial" pitchFamily="34" charset="0"/>
              <a:buNone/>
            </a:pPr>
            <a:r>
              <a:rPr lang="es-ES" b="1" dirty="0" smtClean="0">
                <a:solidFill>
                  <a:schemeClr val="lt1"/>
                </a:solidFill>
              </a:rPr>
              <a:t>ANÁLISIS COMPARATIVO DE IMÁGENES</a:t>
            </a:r>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9220"/>
            <a:ext cx="1211272" cy="5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14" y="1412776"/>
            <a:ext cx="7408612" cy="464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574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9220"/>
            <a:ext cx="1211272" cy="5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6" name="5 Rectángulo"/>
          <p:cNvSpPr/>
          <p:nvPr/>
        </p:nvSpPr>
        <p:spPr>
          <a:xfrm>
            <a:off x="2627784" y="292586"/>
            <a:ext cx="4968552" cy="369332"/>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spAutoFit/>
          </a:bodyPr>
          <a:lstStyle/>
          <a:p>
            <a:pPr algn="ctr">
              <a:spcBef>
                <a:spcPct val="20000"/>
              </a:spcBef>
              <a:buFont typeface="Arial" pitchFamily="34" charset="0"/>
              <a:buNone/>
            </a:pPr>
            <a:r>
              <a:rPr lang="es-ES" b="1" dirty="0" smtClean="0">
                <a:solidFill>
                  <a:schemeClr val="lt1"/>
                </a:solidFill>
              </a:rPr>
              <a:t>PROYECTOS DE IMPLEMENTACIÓN</a:t>
            </a: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755" y="846646"/>
            <a:ext cx="5628613" cy="5678698"/>
          </a:xfrm>
          <a:prstGeom prst="rect">
            <a:avLst/>
          </a:prstGeom>
          <a:noFill/>
          <a:ln w="12700"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929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5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7 CuadroTexto"/>
          <p:cNvSpPr txBox="1"/>
          <p:nvPr/>
        </p:nvSpPr>
        <p:spPr>
          <a:xfrm>
            <a:off x="2267744" y="313492"/>
            <a:ext cx="475252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C"/>
            </a:defPPr>
            <a:lvl1pPr algn="ctr">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CONCLUSIONES</a:t>
            </a:r>
            <a:endParaRPr lang="es-EC" dirty="0"/>
          </a:p>
        </p:txBody>
      </p:sp>
      <p:sp>
        <p:nvSpPr>
          <p:cNvPr id="5" name="4 Flecha a la derecha con muesca"/>
          <p:cNvSpPr/>
          <p:nvPr/>
        </p:nvSpPr>
        <p:spPr>
          <a:xfrm>
            <a:off x="323528" y="1804592"/>
            <a:ext cx="720080" cy="444532"/>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1308212" y="1242626"/>
            <a:ext cx="7440252" cy="1477328"/>
          </a:xfrm>
          <a:prstGeom prst="rect">
            <a:avLst/>
          </a:prstGeom>
        </p:spPr>
        <p:txBody>
          <a:bodyPr wrap="square">
            <a:spAutoFit/>
          </a:bodyPr>
          <a:lstStyle/>
          <a:p>
            <a:pPr algn="just"/>
            <a:r>
              <a:rPr lang="es-EC" dirty="0"/>
              <a:t>La  fabricación de alimento balanceado a nivel nacional se ha incrementado considerablemente con el transcurso de los años, como referencia PRONACA en sus inicios arranco con una planta de 6.000 Toneladas mes para la fabricación de alimento balanceado y actualmente cuenta con 3 plantas industriales con una capacidad instalada de 53.000 Toneladas mes</a:t>
            </a:r>
          </a:p>
        </p:txBody>
      </p:sp>
      <p:sp>
        <p:nvSpPr>
          <p:cNvPr id="10" name="9 Rectángulo"/>
          <p:cNvSpPr/>
          <p:nvPr/>
        </p:nvSpPr>
        <p:spPr>
          <a:xfrm>
            <a:off x="1308212" y="3352924"/>
            <a:ext cx="7296236" cy="2308324"/>
          </a:xfrm>
          <a:prstGeom prst="rect">
            <a:avLst/>
          </a:prstGeom>
        </p:spPr>
        <p:txBody>
          <a:bodyPr wrap="square">
            <a:spAutoFit/>
          </a:bodyPr>
          <a:lstStyle/>
          <a:p>
            <a:pPr lvl="0" algn="just"/>
            <a:r>
              <a:rPr lang="es-EC" dirty="0"/>
              <a:t>El área de logística de la planta de alimentos balanceados de Pronaca – Puembo con el Departamento de Compras (abastecimiento) mantienen una relación dependiente, respecto a la rapidez con que se retira las materias primas desde los puertos hacia planta, evitando de esta manera demoras y pagos de stand </a:t>
            </a:r>
            <a:r>
              <a:rPr lang="es-EC" dirty="0" err="1"/>
              <a:t>by</a:t>
            </a:r>
            <a:r>
              <a:rPr lang="es-EC" dirty="0"/>
              <a:t> innecesarios los cuales son 157 dólares por vehículo cada 18 horas; por lo que se crea la necesidad de realizar una planificación pre establecida que gestione los retiros de materias primas desde  diferentes orígenes.</a:t>
            </a:r>
          </a:p>
        </p:txBody>
      </p:sp>
      <p:sp>
        <p:nvSpPr>
          <p:cNvPr id="12" name="11 Flecha a la derecha con muesca"/>
          <p:cNvSpPr/>
          <p:nvPr/>
        </p:nvSpPr>
        <p:spPr>
          <a:xfrm>
            <a:off x="323528" y="3901448"/>
            <a:ext cx="720080" cy="444532"/>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9220"/>
            <a:ext cx="1211272" cy="5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Tree>
    <p:extLst>
      <p:ext uri="{BB962C8B-B14F-4D97-AF65-F5344CB8AC3E}">
        <p14:creationId xmlns:p14="http://schemas.microsoft.com/office/powerpoint/2010/main" val="3211948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5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4 Flecha a la derecha con muesca"/>
          <p:cNvSpPr/>
          <p:nvPr/>
        </p:nvSpPr>
        <p:spPr>
          <a:xfrm>
            <a:off x="380728" y="4725144"/>
            <a:ext cx="720080" cy="444532"/>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1357425" y="2466762"/>
            <a:ext cx="7463045" cy="1754326"/>
          </a:xfrm>
          <a:prstGeom prst="rect">
            <a:avLst/>
          </a:prstGeom>
        </p:spPr>
        <p:txBody>
          <a:bodyPr wrap="square">
            <a:spAutoFit/>
          </a:bodyPr>
          <a:lstStyle/>
          <a:p>
            <a:pPr lvl="0" algn="just"/>
            <a:r>
              <a:rPr lang="es-MX" dirty="0"/>
              <a:t>L</a:t>
            </a:r>
            <a:r>
              <a:rPr lang="es-EC" dirty="0"/>
              <a:t>a información obtenida del diagnóstico de situación inicial permite evidenciar con datos y documentación los problemas principales a atacar, en este caso fueron los tiempos de  demora de los vehículos en la recepción de materia prima ensacada que se encontraban en un promedio de 2 horas 30 minutos y al finalizar la implementación con las adecuaciones en la infraestructura en andenes se logró bajar 1 hora a este tiempo.</a:t>
            </a:r>
            <a:r>
              <a:rPr lang="es-EC" dirty="0" smtClean="0"/>
              <a:t>.</a:t>
            </a:r>
            <a:endParaRPr lang="es-EC" dirty="0"/>
          </a:p>
        </p:txBody>
      </p:sp>
      <p:sp>
        <p:nvSpPr>
          <p:cNvPr id="10" name="9 Rectángulo"/>
          <p:cNvSpPr/>
          <p:nvPr/>
        </p:nvSpPr>
        <p:spPr>
          <a:xfrm>
            <a:off x="1357426" y="885345"/>
            <a:ext cx="7535054" cy="1477328"/>
          </a:xfrm>
          <a:prstGeom prst="rect">
            <a:avLst/>
          </a:prstGeom>
        </p:spPr>
        <p:txBody>
          <a:bodyPr wrap="square">
            <a:spAutoFit/>
          </a:bodyPr>
          <a:lstStyle/>
          <a:p>
            <a:pPr lvl="0" algn="just"/>
            <a:r>
              <a:rPr lang="es-EC" dirty="0"/>
              <a:t>Los datos de toneladas movidas por el personal operativo en relación al esfuerzo físico de los mismos ha hecho reflexionar a los directivos de la planta y tratar de cumplir el objetivo planteado de 2 Ton/h-h, lo cual ha permitido que el área administrativa de logística tomara en consideración realizar  acciones a favor de la salud ocupacional del recurso humano</a:t>
            </a:r>
          </a:p>
        </p:txBody>
      </p:sp>
      <p:sp>
        <p:nvSpPr>
          <p:cNvPr id="11" name="10 Rectángulo"/>
          <p:cNvSpPr/>
          <p:nvPr/>
        </p:nvSpPr>
        <p:spPr>
          <a:xfrm>
            <a:off x="1331642" y="4365104"/>
            <a:ext cx="7560838" cy="2031325"/>
          </a:xfrm>
          <a:prstGeom prst="rect">
            <a:avLst/>
          </a:prstGeom>
        </p:spPr>
        <p:txBody>
          <a:bodyPr wrap="square">
            <a:spAutoFit/>
          </a:bodyPr>
          <a:lstStyle/>
          <a:p>
            <a:pPr lvl="0" algn="just"/>
            <a:r>
              <a:rPr lang="es-EC" dirty="0"/>
              <a:t>El plantear e implementar medidores a los objetivos estratégicos ayudó a generar metas entre las cuales se puede mencionar: regularizar la recepción de materia prima a un promedio de 100 Ton/día, el uso de las instalaciones físicas acorde a lo que fueron construidas lo cual permitió el almacenamiento de 1.000 Ton adicionales de pasta de soya, mejorar la coordinación del personal operativo en andenes cubriendo un 95% de su tiempo, mismos que a través de la utilización de un tablero de control pueden ser monitoreadas en el tiempo</a:t>
            </a:r>
          </a:p>
        </p:txBody>
      </p:sp>
      <p:sp>
        <p:nvSpPr>
          <p:cNvPr id="12" name="11 Flecha a la derecha con muesca"/>
          <p:cNvSpPr/>
          <p:nvPr/>
        </p:nvSpPr>
        <p:spPr>
          <a:xfrm>
            <a:off x="539552" y="1124744"/>
            <a:ext cx="720080" cy="444532"/>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Flecha a la derecha con muesca"/>
          <p:cNvSpPr/>
          <p:nvPr/>
        </p:nvSpPr>
        <p:spPr>
          <a:xfrm>
            <a:off x="429834" y="2708920"/>
            <a:ext cx="720080" cy="444532"/>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CuadroTexto"/>
          <p:cNvSpPr txBox="1"/>
          <p:nvPr/>
        </p:nvSpPr>
        <p:spPr>
          <a:xfrm>
            <a:off x="2267744" y="181066"/>
            <a:ext cx="475252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C"/>
            </a:defPPr>
            <a:lvl1pPr algn="ctr">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CONCLUSIONES</a:t>
            </a:r>
            <a:endParaRPr lang="es-EC" dirty="0"/>
          </a:p>
        </p:txBody>
      </p:sp>
      <p:pic>
        <p:nvPicPr>
          <p:cNvPr id="1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9220"/>
            <a:ext cx="1211272" cy="5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Tree>
    <p:extLst>
      <p:ext uri="{BB962C8B-B14F-4D97-AF65-F5344CB8AC3E}">
        <p14:creationId xmlns:p14="http://schemas.microsoft.com/office/powerpoint/2010/main" val="2695822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5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4 Flecha a la derecha con muesca"/>
          <p:cNvSpPr/>
          <p:nvPr/>
        </p:nvSpPr>
        <p:spPr>
          <a:xfrm>
            <a:off x="380728" y="3717032"/>
            <a:ext cx="720080" cy="444532"/>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Rectángulo"/>
          <p:cNvSpPr/>
          <p:nvPr/>
        </p:nvSpPr>
        <p:spPr>
          <a:xfrm>
            <a:off x="1331640" y="1122127"/>
            <a:ext cx="7560838" cy="1754326"/>
          </a:xfrm>
          <a:prstGeom prst="rect">
            <a:avLst/>
          </a:prstGeom>
        </p:spPr>
        <p:txBody>
          <a:bodyPr wrap="square">
            <a:spAutoFit/>
          </a:bodyPr>
          <a:lstStyle/>
          <a:p>
            <a:pPr lvl="0" algn="just"/>
            <a:r>
              <a:rPr lang="es-EC" dirty="0"/>
              <a:t>Para cubrir los picos excedentes de producción que son alrededor de 125 Ton de producto terminado se requiere una bodega de aproximadamente de 200 m</a:t>
            </a:r>
            <a:r>
              <a:rPr lang="es-EC" baseline="30000" dirty="0"/>
              <a:t>2 </a:t>
            </a:r>
            <a:r>
              <a:rPr lang="es-EC" dirty="0"/>
              <a:t>con 90 estanterías con 3 niveles hacia arriba, considerando 80 m</a:t>
            </a:r>
            <a:r>
              <a:rPr lang="es-EC" baseline="30000" dirty="0"/>
              <a:t>2</a:t>
            </a:r>
            <a:r>
              <a:rPr lang="es-EC" dirty="0"/>
              <a:t> de espacio para estanterías, 90 m</a:t>
            </a:r>
            <a:r>
              <a:rPr lang="es-EC" baseline="30000" dirty="0"/>
              <a:t>2 </a:t>
            </a:r>
            <a:r>
              <a:rPr lang="es-EC" dirty="0"/>
              <a:t>para pasillo y 30 m</a:t>
            </a:r>
            <a:r>
              <a:rPr lang="es-EC" baseline="30000" dirty="0"/>
              <a:t>2</a:t>
            </a:r>
            <a:r>
              <a:rPr lang="es-EC" dirty="0"/>
              <a:t> para muelles de despacho, tomando en  cuenta esta información se justificó  la apertura de nuevos centros de distribución (BDP`s).</a:t>
            </a:r>
          </a:p>
        </p:txBody>
      </p:sp>
      <p:sp>
        <p:nvSpPr>
          <p:cNvPr id="12" name="11 Flecha a la derecha con muesca"/>
          <p:cNvSpPr/>
          <p:nvPr/>
        </p:nvSpPr>
        <p:spPr>
          <a:xfrm>
            <a:off x="353100" y="1777024"/>
            <a:ext cx="720080" cy="444532"/>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13 CuadroTexto"/>
          <p:cNvSpPr txBox="1"/>
          <p:nvPr/>
        </p:nvSpPr>
        <p:spPr>
          <a:xfrm>
            <a:off x="2267744" y="181066"/>
            <a:ext cx="475252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C"/>
            </a:defPPr>
            <a:lvl1pPr algn="ctr">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CONCLUSIONES</a:t>
            </a:r>
            <a:endParaRPr lang="es-EC" dirty="0"/>
          </a:p>
        </p:txBody>
      </p:sp>
      <p:pic>
        <p:nvPicPr>
          <p:cNvPr id="1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9220"/>
            <a:ext cx="1211272" cy="5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17" name="16 Rectángulo"/>
          <p:cNvSpPr/>
          <p:nvPr/>
        </p:nvSpPr>
        <p:spPr>
          <a:xfrm>
            <a:off x="1306560" y="3212976"/>
            <a:ext cx="7560838" cy="2031325"/>
          </a:xfrm>
          <a:prstGeom prst="rect">
            <a:avLst/>
          </a:prstGeom>
        </p:spPr>
        <p:txBody>
          <a:bodyPr wrap="square">
            <a:spAutoFit/>
          </a:bodyPr>
          <a:lstStyle/>
          <a:p>
            <a:pPr lvl="0" algn="just"/>
            <a:r>
              <a:rPr lang="es-EC" dirty="0"/>
              <a:t>Dentro del proceso productivo el maíz y la pasta de soya son las materias primas más importantes y de mayor volumen para la elaboración de productos balanceados, estás ocupan el 80% de la formulación y es por eso que se ha visto necesario la planificación de reaprovisionamiento de estas desde los centros de acopio y puertos siempre considerando nuestra capacidad de recepción de materia prima a granel la cual se encuentra en promedio de 550 Ton/día</a:t>
            </a:r>
          </a:p>
        </p:txBody>
      </p:sp>
    </p:spTree>
    <p:extLst>
      <p:ext uri="{BB962C8B-B14F-4D97-AF65-F5344CB8AC3E}">
        <p14:creationId xmlns:p14="http://schemas.microsoft.com/office/powerpoint/2010/main" val="3455029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6" name="Rectangle 5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5" name="4 Flecha a la derecha con muesca"/>
          <p:cNvSpPr/>
          <p:nvPr/>
        </p:nvSpPr>
        <p:spPr>
          <a:xfrm>
            <a:off x="395536" y="4653136"/>
            <a:ext cx="720080" cy="444532"/>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11 Flecha a la derecha con muesca"/>
          <p:cNvSpPr/>
          <p:nvPr/>
        </p:nvSpPr>
        <p:spPr>
          <a:xfrm>
            <a:off x="323528" y="1268760"/>
            <a:ext cx="720080" cy="444532"/>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12 Flecha a la derecha con muesca"/>
          <p:cNvSpPr/>
          <p:nvPr/>
        </p:nvSpPr>
        <p:spPr>
          <a:xfrm>
            <a:off x="323528" y="2996952"/>
            <a:ext cx="720080" cy="444532"/>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13 CuadroTexto"/>
          <p:cNvSpPr txBox="1"/>
          <p:nvPr/>
        </p:nvSpPr>
        <p:spPr>
          <a:xfrm>
            <a:off x="2267744" y="313492"/>
            <a:ext cx="475252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C"/>
            </a:defPPr>
            <a:lvl1pPr algn="ctr">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RECOMENDACIONES</a:t>
            </a:r>
            <a:endParaRPr lang="es-EC" dirty="0"/>
          </a:p>
        </p:txBody>
      </p:sp>
      <p:pic>
        <p:nvPicPr>
          <p:cNvPr id="1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9220"/>
            <a:ext cx="1211272" cy="5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17" name="16 Rectángulo"/>
          <p:cNvSpPr/>
          <p:nvPr/>
        </p:nvSpPr>
        <p:spPr>
          <a:xfrm>
            <a:off x="1259632" y="1004535"/>
            <a:ext cx="7560838" cy="1200329"/>
          </a:xfrm>
          <a:prstGeom prst="rect">
            <a:avLst/>
          </a:prstGeom>
        </p:spPr>
        <p:txBody>
          <a:bodyPr wrap="square">
            <a:spAutoFit/>
          </a:bodyPr>
          <a:lstStyle/>
          <a:p>
            <a:pPr algn="just"/>
            <a:r>
              <a:rPr lang="es-EC" dirty="0"/>
              <a:t>Dar seguimiento a toda la información que se va alimentando mes a mes al tablero de control por parte del Jefe Regional de logística a través de sus colaboradores, ya que de esto depende la correcta toma de decisiones y la dirección del  </a:t>
            </a:r>
            <a:r>
              <a:rPr lang="es-EC" dirty="0" smtClean="0"/>
              <a:t>área.</a:t>
            </a:r>
            <a:endParaRPr lang="es-EC" dirty="0"/>
          </a:p>
        </p:txBody>
      </p:sp>
      <p:sp>
        <p:nvSpPr>
          <p:cNvPr id="18" name="17 Rectángulo"/>
          <p:cNvSpPr/>
          <p:nvPr/>
        </p:nvSpPr>
        <p:spPr>
          <a:xfrm>
            <a:off x="1259632" y="2708920"/>
            <a:ext cx="7560838" cy="923330"/>
          </a:xfrm>
          <a:prstGeom prst="rect">
            <a:avLst/>
          </a:prstGeom>
        </p:spPr>
        <p:txBody>
          <a:bodyPr wrap="square">
            <a:spAutoFit/>
          </a:bodyPr>
          <a:lstStyle/>
          <a:p>
            <a:pPr algn="just"/>
            <a:r>
              <a:rPr lang="es-EC" dirty="0"/>
              <a:t>Revisar y analizar constantemente los indicadores generados, con el fin de plantear nuevas ideas e iniciativas que permitan atacar los actuales problemas del área y eliminar aquellas actividades que no generan valor</a:t>
            </a:r>
            <a:r>
              <a:rPr lang="es-EC" dirty="0" smtClean="0"/>
              <a:t>.</a:t>
            </a:r>
            <a:endParaRPr lang="es-EC" dirty="0"/>
          </a:p>
        </p:txBody>
      </p:sp>
      <p:sp>
        <p:nvSpPr>
          <p:cNvPr id="19" name="18 Rectángulo"/>
          <p:cNvSpPr/>
          <p:nvPr/>
        </p:nvSpPr>
        <p:spPr>
          <a:xfrm>
            <a:off x="1259632" y="4221088"/>
            <a:ext cx="7560838" cy="1477328"/>
          </a:xfrm>
          <a:prstGeom prst="rect">
            <a:avLst/>
          </a:prstGeom>
        </p:spPr>
        <p:txBody>
          <a:bodyPr wrap="square">
            <a:spAutoFit/>
          </a:bodyPr>
          <a:lstStyle/>
          <a:p>
            <a:pPr algn="just"/>
            <a:r>
              <a:rPr lang="es-EC" dirty="0"/>
              <a:t>Documentar y analizar toda la información registrada en los formatos establecidos </a:t>
            </a:r>
            <a:r>
              <a:rPr lang="es-EC" dirty="0" smtClean="0"/>
              <a:t>en </a:t>
            </a:r>
            <a:r>
              <a:rPr lang="es-EC" dirty="0"/>
              <a:t>la fase de implementación y los ya existentes debido a que de esto depende que la información que se genera para el tablero de control sea verídica y de esta manera permita mejorar la productividad del área logística en sus </a:t>
            </a:r>
            <a:r>
              <a:rPr lang="es-EC" dirty="0" smtClean="0"/>
              <a:t>actividades.</a:t>
            </a:r>
            <a:endParaRPr lang="es-EC" dirty="0"/>
          </a:p>
        </p:txBody>
      </p:sp>
    </p:spTree>
    <p:extLst>
      <p:ext uri="{BB962C8B-B14F-4D97-AF65-F5344CB8AC3E}">
        <p14:creationId xmlns:p14="http://schemas.microsoft.com/office/powerpoint/2010/main" val="868806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862136" y="419472"/>
            <a:ext cx="3888432"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C"/>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OBJETIVOS ESPECÍFICOS</a:t>
            </a:r>
            <a:endParaRPr lang="es-EC" dirty="0"/>
          </a:p>
        </p:txBody>
      </p:sp>
      <p:sp>
        <p:nvSpPr>
          <p:cNvPr id="15" name="14 Rectángulo"/>
          <p:cNvSpPr/>
          <p:nvPr/>
        </p:nvSpPr>
        <p:spPr>
          <a:xfrm>
            <a:off x="1403648" y="2753633"/>
            <a:ext cx="6887616" cy="1015663"/>
          </a:xfrm>
          <a:prstGeom prst="rect">
            <a:avLst/>
          </a:prstGeom>
        </p:spPr>
        <p:txBody>
          <a:bodyPr wrap="square">
            <a:spAutoFit/>
          </a:bodyPr>
          <a:lstStyle/>
          <a:p>
            <a:pPr lvl="0" algn="just"/>
            <a:r>
              <a:rPr lang="es-EC" sz="2000" dirty="0"/>
              <a:t>Diseñar un sistema de indicadores aplicables al proceso de logística para una evaluación efectiva en el desarrollo de las actividades de abastecimiento, almacenamiento y distribución.</a:t>
            </a:r>
          </a:p>
        </p:txBody>
      </p:sp>
      <p:sp>
        <p:nvSpPr>
          <p:cNvPr id="17" name="16 Rectángulo"/>
          <p:cNvSpPr/>
          <p:nvPr/>
        </p:nvSpPr>
        <p:spPr>
          <a:xfrm>
            <a:off x="1403648" y="4149080"/>
            <a:ext cx="6887616" cy="1938992"/>
          </a:xfrm>
          <a:prstGeom prst="rect">
            <a:avLst/>
          </a:prstGeom>
        </p:spPr>
        <p:txBody>
          <a:bodyPr wrap="square">
            <a:spAutoFit/>
          </a:bodyPr>
          <a:lstStyle/>
          <a:p>
            <a:pPr lvl="0" algn="just"/>
            <a:r>
              <a:rPr lang="es-EC" sz="2000" dirty="0"/>
              <a:t>Elaborar un Tablero de Control del Proceso Logístico el cual contenga indicadores de gestión a través de las 4 perspectivas del Balanced Scorecard, para optimizar los recursos en las operaciones de abastecimiento, almacenamiento y  a su vez incrementar el nivel de satisfacción del cliente en la distribución de Producto Terminado.</a:t>
            </a:r>
          </a:p>
        </p:txBody>
      </p:sp>
      <p:sp>
        <p:nvSpPr>
          <p:cNvPr id="20" name="19 Flecha a la derecha con muesca"/>
          <p:cNvSpPr/>
          <p:nvPr/>
        </p:nvSpPr>
        <p:spPr>
          <a:xfrm>
            <a:off x="395536" y="3200492"/>
            <a:ext cx="720080" cy="444532"/>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2" name="21 Flecha a la derecha con muesca"/>
          <p:cNvSpPr/>
          <p:nvPr/>
        </p:nvSpPr>
        <p:spPr>
          <a:xfrm>
            <a:off x="395536" y="4941168"/>
            <a:ext cx="720080" cy="444532"/>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Rectángulo"/>
          <p:cNvSpPr/>
          <p:nvPr/>
        </p:nvSpPr>
        <p:spPr>
          <a:xfrm>
            <a:off x="1470556" y="1429254"/>
            <a:ext cx="6820708" cy="1015663"/>
          </a:xfrm>
          <a:prstGeom prst="rect">
            <a:avLst/>
          </a:prstGeom>
        </p:spPr>
        <p:txBody>
          <a:bodyPr wrap="square">
            <a:spAutoFit/>
          </a:bodyPr>
          <a:lstStyle/>
          <a:p>
            <a:pPr lvl="0" algn="just"/>
            <a:r>
              <a:rPr lang="es-EC" sz="2000" dirty="0" smtClean="0"/>
              <a:t>Alcanzar las metas establecidas en el diagnóstico de situación inicial, en función a las oportunidades de mejora que se pueda observar en el procesos.</a:t>
            </a:r>
            <a:endParaRPr lang="es-EC" sz="2000" dirty="0"/>
          </a:p>
        </p:txBody>
      </p:sp>
      <p:sp>
        <p:nvSpPr>
          <p:cNvPr id="8" name="7 Flecha a la derecha con muesca"/>
          <p:cNvSpPr/>
          <p:nvPr/>
        </p:nvSpPr>
        <p:spPr>
          <a:xfrm>
            <a:off x="395536" y="1760332"/>
            <a:ext cx="720080" cy="444532"/>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790150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259632" y="188640"/>
            <a:ext cx="6984776" cy="49244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600" b="1" dirty="0" smtClean="0"/>
              <a:t>PLAN DE MEJORAMIENTO DEL PROCESO</a:t>
            </a:r>
            <a:endParaRPr lang="es-EC" sz="26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98221" y="-361917"/>
            <a:ext cx="5135563" cy="767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15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188640"/>
            <a:ext cx="7416824" cy="49244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C"/>
            </a:defPPr>
            <a:lvl1pPr>
              <a:defRPr sz="2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smtClean="0"/>
              <a:t>RECEPCIÓN DE MATERIAS PRIMAS ENSACADAS</a:t>
            </a:r>
            <a:endParaRPr lang="es-EC" dirty="0"/>
          </a:p>
        </p:txBody>
      </p:sp>
      <p:sp>
        <p:nvSpPr>
          <p:cNvPr id="7" name="6 Rectángulo"/>
          <p:cNvSpPr/>
          <p:nvPr/>
        </p:nvSpPr>
        <p:spPr>
          <a:xfrm>
            <a:off x="1259632" y="908720"/>
            <a:ext cx="7560840" cy="1015663"/>
          </a:xfrm>
          <a:prstGeom prst="rect">
            <a:avLst/>
          </a:prstGeom>
        </p:spPr>
        <p:txBody>
          <a:bodyPr wrap="square">
            <a:spAutoFit/>
          </a:bodyPr>
          <a:lstStyle/>
          <a:p>
            <a:pPr algn="just"/>
            <a:r>
              <a:rPr lang="es-EC" sz="2000" dirty="0"/>
              <a:t>La necesidad de regularizar la recepción de materias primas ensacadas a 100Ton/día nace desde el área de logística, con el objetivo de no saturar de trabajo al personal operativo en determinados </a:t>
            </a:r>
            <a:r>
              <a:rPr lang="es-EC" sz="2000" dirty="0" smtClean="0"/>
              <a:t>días.</a:t>
            </a:r>
            <a:endParaRPr lang="es-EC" sz="2000" dirty="0"/>
          </a:p>
        </p:txBody>
      </p:sp>
      <p:sp>
        <p:nvSpPr>
          <p:cNvPr id="8" name="7 Flecha a la derecha con muesca"/>
          <p:cNvSpPr/>
          <p:nvPr/>
        </p:nvSpPr>
        <p:spPr>
          <a:xfrm>
            <a:off x="323528" y="1112260"/>
            <a:ext cx="720080" cy="444532"/>
          </a:xfrm>
          <a:prstGeom prst="notchedRightArrow">
            <a:avLst/>
          </a:prstGeom>
          <a:solidFill>
            <a:schemeClr val="accent6">
              <a:lumMod val="60000"/>
              <a:lumOff val="40000"/>
            </a:schemeClr>
          </a:solidFill>
          <a:ln>
            <a:solidFill>
              <a:schemeClr val="accent6">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5616" y="727226"/>
            <a:ext cx="4160839" cy="69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266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19672" y="189801"/>
            <a:ext cx="6624736" cy="43088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C"/>
            </a:defPPr>
            <a:lvl1pPr algn="ctr">
              <a:defRPr sz="2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dirty="0" smtClean="0"/>
              <a:t>COMPARATIVO DATOS ESTADÍSTICOS ANTES Y AHORA </a:t>
            </a:r>
            <a:endParaRPr lang="es-EC" sz="22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46" y="2204864"/>
            <a:ext cx="789300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222326" y="908719"/>
            <a:ext cx="7560840" cy="1015663"/>
          </a:xfrm>
          <a:prstGeom prst="rect">
            <a:avLst/>
          </a:prstGeom>
        </p:spPr>
        <p:txBody>
          <a:bodyPr wrap="square">
            <a:spAutoFit/>
          </a:bodyPr>
          <a:lstStyle/>
          <a:p>
            <a:pPr algn="just"/>
            <a:r>
              <a:rPr lang="es-EC" sz="2000" dirty="0" smtClean="0"/>
              <a:t>Se compara la regularidad de la recepción de Materia Prima luego de haber ejecutado las iniciativas prioritarias, estos datos son validados de manera semanal.</a:t>
            </a:r>
            <a:endParaRPr lang="es-EC" sz="2000" dirty="0"/>
          </a:p>
        </p:txBody>
      </p:sp>
    </p:spTree>
    <p:extLst>
      <p:ext uri="{BB962C8B-B14F-4D97-AF65-F5344CB8AC3E}">
        <p14:creationId xmlns:p14="http://schemas.microsoft.com/office/powerpoint/2010/main" val="3061171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5" y="324118"/>
            <a:ext cx="6177151" cy="43088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C"/>
            </a:defPPr>
            <a:lvl1pPr algn="ctr">
              <a:defRPr sz="2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RECEPCIÓN DE MATERIA PRIMA A GRANEL</a:t>
            </a:r>
            <a:endParaRPr lang="es-EC" dirty="0"/>
          </a:p>
        </p:txBody>
      </p:sp>
      <p:sp>
        <p:nvSpPr>
          <p:cNvPr id="14" name="13 Rectángulo"/>
          <p:cNvSpPr/>
          <p:nvPr/>
        </p:nvSpPr>
        <p:spPr>
          <a:xfrm>
            <a:off x="691337" y="908720"/>
            <a:ext cx="8057127" cy="923330"/>
          </a:xfrm>
          <a:prstGeom prst="rect">
            <a:avLst/>
          </a:prstGeom>
        </p:spPr>
        <p:txBody>
          <a:bodyPr wrap="square">
            <a:spAutoFit/>
          </a:bodyPr>
          <a:lstStyle/>
          <a:p>
            <a:pPr algn="just"/>
            <a:r>
              <a:rPr lang="es-EC" dirty="0"/>
              <a:t>En cuanto a las materias primas a granel existe una regularidad en relación al abastecimiento hacia planta, pero no existe un plan definido para el movimiento de estas hacia los diferentes centros de operación.</a:t>
            </a:r>
          </a:p>
        </p:txBody>
      </p:sp>
      <p:pic>
        <p:nvPicPr>
          <p:cNvPr id="15" name="14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1"/>
            <a:ext cx="7596844" cy="4383196"/>
          </a:xfrm>
          <a:prstGeom prst="rect">
            <a:avLst/>
          </a:prstGeom>
          <a:noFill/>
          <a:ln>
            <a:noFill/>
          </a:ln>
        </p:spPr>
      </p:pic>
    </p:spTree>
    <p:extLst>
      <p:ext uri="{BB962C8B-B14F-4D97-AF65-F5344CB8AC3E}">
        <p14:creationId xmlns:p14="http://schemas.microsoft.com/office/powerpoint/2010/main" val="2965356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306234"/>
            <a:ext cx="604197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C"/>
            </a:defPPr>
            <a:lvl1pPr algn="ctr">
              <a:defRPr sz="2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dirty="0" smtClean="0"/>
              <a:t>PERMANENCIA DE VEHÍCULOS EN ANDEN</a:t>
            </a:r>
            <a:endParaRPr lang="es-EC" sz="2400" dirty="0"/>
          </a:p>
        </p:txBody>
      </p:sp>
      <p:sp>
        <p:nvSpPr>
          <p:cNvPr id="9" name="8 Rectángulo"/>
          <p:cNvSpPr/>
          <p:nvPr/>
        </p:nvSpPr>
        <p:spPr>
          <a:xfrm>
            <a:off x="899592" y="908719"/>
            <a:ext cx="7883574" cy="707886"/>
          </a:xfrm>
          <a:prstGeom prst="rect">
            <a:avLst/>
          </a:prstGeom>
        </p:spPr>
        <p:txBody>
          <a:bodyPr wrap="square">
            <a:spAutoFit/>
          </a:bodyPr>
          <a:lstStyle/>
          <a:p>
            <a:pPr algn="just"/>
            <a:r>
              <a:rPr lang="es-EC" sz="2000" dirty="0" smtClean="0"/>
              <a:t>A través del sistema de picking (recolección) se logró reducir el tiempo de permanencia de vehículos en anden.</a:t>
            </a:r>
            <a:endParaRPr lang="es-EC" sz="2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260" y="1772815"/>
            <a:ext cx="5283599" cy="42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587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27584" y="260648"/>
            <a:ext cx="7776864"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s-EC"/>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COMPARATIVO DE TIEMPOS DE ESPERA DE VEHÍCULOS EN ANDEN Y EN PLANTA</a:t>
            </a:r>
            <a:endParaRPr lang="es-EC"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155" y="2132856"/>
            <a:ext cx="7005722" cy="395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483021" y="1117193"/>
            <a:ext cx="8309906" cy="1015663"/>
          </a:xfrm>
          <a:prstGeom prst="rect">
            <a:avLst/>
          </a:prstGeom>
        </p:spPr>
        <p:txBody>
          <a:bodyPr wrap="square">
            <a:spAutoFit/>
          </a:bodyPr>
          <a:lstStyle/>
          <a:p>
            <a:pPr algn="just"/>
            <a:r>
              <a:rPr lang="es-EC" sz="2000" dirty="0" smtClean="0"/>
              <a:t>Posterior a la implementación de las iniciativas planteadas se observa una reducción de tiempos de permanencia del vehículo en anden, estos datos han sido validados por cliente</a:t>
            </a:r>
            <a:endParaRPr lang="es-EC" sz="2000" dirty="0"/>
          </a:p>
        </p:txBody>
      </p:sp>
    </p:spTree>
    <p:extLst>
      <p:ext uri="{BB962C8B-B14F-4D97-AF65-F5344CB8AC3E}">
        <p14:creationId xmlns:p14="http://schemas.microsoft.com/office/powerpoint/2010/main" val="18625674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rmal">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t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Thermal</Template>
  <TotalTime>2312</TotalTime>
  <Words>1498</Words>
  <Application>Microsoft Office PowerPoint</Application>
  <PresentationFormat>Presentación en pantalla (4:3)</PresentationFormat>
  <Paragraphs>78</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termal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Dapok</dc:creator>
  <cp:lastModifiedBy>Silvy</cp:lastModifiedBy>
  <cp:revision>167</cp:revision>
  <dcterms:created xsi:type="dcterms:W3CDTF">2012-08-25T19:25:14Z</dcterms:created>
  <dcterms:modified xsi:type="dcterms:W3CDTF">2014-01-17T18:41:55Z</dcterms:modified>
</cp:coreProperties>
</file>